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7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66484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c30c8713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c30c8713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758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178bbc1a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178bbc1a1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lecture7;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class App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public static void main(String[] args)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System.out.println("Before call phepChia func.");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int ret = phepChia(23, 0);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System.out.println("Result = " + ret);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System.out.println("After call phepChia func.");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private static int phepChia(int a, int b)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System.out.println("phepChia func is being run!");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try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int c = a / b;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return c;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} catch (ArithmeticException e)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System.out.println("ArithmeticException: " + e);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return -999999;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} finally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System.out.println("Finally block!");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3836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100e2123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100e2123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398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c72cddd8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c72cddd8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194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7617f6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7617f6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260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1712a0e5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1712a0e5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package lecture5;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abstract class Employee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private String name;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public Employee(String name)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super();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this.name = name;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public abstract String title();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public void showInfo()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System.out.println("----------");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System.out.println("Employee name: " + name);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System.out.println("Employee position: " + title());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System.out.println("----------");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LeadEngineer extends Employee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public LeadEngineer(String name)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super(name);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@Override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public String title()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return "Lead Engineer";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Manager extends Employee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public Manager(String name)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super(name);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@Override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public String title()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return "Manager";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public class App2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public static void main(String[] args)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Employee e1 = new LeadEngineer("Nguyen Van A");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Employee e2 = new Manager("Nguyen Thi T");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e1.showInfo();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e2.showInfo();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288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1309782e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1309782e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package lecture7;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 java.io.File;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 java.io.IOException;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 java.nio.file.Files;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public class App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public static void main(String[] args)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public String readFile()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try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return new String(Files.readAllBytes(new File("").toPath()));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} catch (IOException e)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e.printStackTrace();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return "";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111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1712a0e5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1712a0e5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package lecture7;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public class App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public static void main(String[] args)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int arr[] = {12, 3, 40, 6};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System.out.println(arr[5]);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115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178bbc1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178bbc1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860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178bbc1a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178bbc1a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107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178bbc1a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178bbc1a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package lecture7;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public class App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public static void main(String[] args)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try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int a = 2;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int b = 5;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int c = b / a;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System.out.println(Integer.parseInt("1ba"));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} catch (ArithmeticException e)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System.out.println("ArithmeticException: " + e);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} catch (NumberFormatException e)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System.out.println("NumberFormatException: " + e);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758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178bbc1a1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178bbc1a1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package lecture7;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public class App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public static void main(String[] args)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System.out.println("Before call phepChia func.");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int ret = phepChia(23, 0);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System.out.println("Result = " + ret);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System.out.println("After call phepChia func.");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private static int phepChia(int a, int b)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System.out.println("phepChia func is being run!");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try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int c = a / b;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return c;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} catch (ArithmeticException e)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System.out.println("ArithmeticException: " + e);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return -999999;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} finally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System.out.println("Finally block!");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9732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6950" y="0"/>
            <a:ext cx="91509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94000">
                <a:srgbClr val="D0FFF9"/>
              </a:gs>
              <a:gs pos="100000">
                <a:srgbClr val="D0FFF9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905925" y="1718450"/>
            <a:ext cx="5213100" cy="20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A78CA"/>
                </a:solidFill>
              </a:rPr>
              <a:t>Xử lý ngoại lệ (Exception handling)</a:t>
            </a:r>
            <a:endParaRPr sz="3000" dirty="0">
              <a:solidFill>
                <a:srgbClr val="2A78C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A78CA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A78CA"/>
                </a:solidFill>
              </a:rPr>
              <a:t>Lecturer: </a:t>
            </a:r>
            <a:r>
              <a:rPr lang="en" dirty="0" smtClean="0">
                <a:solidFill>
                  <a:srgbClr val="2A78CA"/>
                </a:solidFill>
              </a:rPr>
              <a:t>Phạm Quốc Cường</a:t>
            </a:r>
            <a:endParaRPr dirty="0">
              <a:solidFill>
                <a:srgbClr val="2A78C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Xử lý ngoại lệ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702850" y="1006350"/>
            <a:ext cx="7928700" cy="15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Khi không muốn xử lý ngoại lệ tại một phương thức nào đó ta có thể ném lại ngoại lệ đó bằng cách sử dụng từ khóa </a:t>
            </a:r>
            <a:r>
              <a:rPr lang="en" b="1">
                <a:solidFill>
                  <a:schemeClr val="dk1"/>
                </a:solidFill>
              </a:rPr>
              <a:t>throw.</a:t>
            </a:r>
            <a:endParaRPr b="1">
              <a:solidFill>
                <a:srgbClr val="333333"/>
              </a:solidFill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4068075" y="2416100"/>
            <a:ext cx="4641300" cy="1397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private String testFunc() {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</a:t>
            </a:r>
            <a:r>
              <a:rPr lang="en" sz="1000" b="1"/>
              <a:t>try </a:t>
            </a:r>
            <a:r>
              <a:rPr lang="en" sz="1000"/>
              <a:t>{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// Code here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} </a:t>
            </a:r>
            <a:r>
              <a:rPr lang="en" sz="1000" b="1"/>
              <a:t>catch </a:t>
            </a:r>
            <a:r>
              <a:rPr lang="en" sz="1000"/>
              <a:t>(</a:t>
            </a:r>
            <a:r>
              <a:rPr lang="en" sz="1000" b="1"/>
              <a:t>Exception</a:t>
            </a:r>
            <a:r>
              <a:rPr lang="en" sz="1000"/>
              <a:t> e) {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</a:t>
            </a:r>
            <a:r>
              <a:rPr lang="en" sz="1000" b="1"/>
              <a:t>throw </a:t>
            </a:r>
            <a:r>
              <a:rPr lang="en" sz="1000"/>
              <a:t>e;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}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Tóm tắt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3"/>
          <p:cNvSpPr txBox="1"/>
          <p:nvPr/>
        </p:nvSpPr>
        <p:spPr>
          <a:xfrm>
            <a:off x="731050" y="1138675"/>
            <a:ext cx="7697700" cy="2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➔"/>
            </a:pPr>
            <a:r>
              <a:rPr lang="en">
                <a:solidFill>
                  <a:srgbClr val="2876C9"/>
                </a:solidFill>
              </a:rPr>
              <a:t>Hiểu về ngoại lệ và cách xử lý ngoại lệ trong Java.</a:t>
            </a:r>
            <a:endParaRPr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➔"/>
            </a:pPr>
            <a:r>
              <a:rPr lang="en">
                <a:solidFill>
                  <a:srgbClr val="2876C9"/>
                </a:solidFill>
              </a:rPr>
              <a:t>Hiểu về cách dùng try, catch, finally, throw để xử lý ngoại lệ (đặc biệt chú ý về finally)</a:t>
            </a:r>
            <a:endParaRPr>
              <a:solidFill>
                <a:srgbClr val="2876C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/>
          <p:nvPr/>
        </p:nvSpPr>
        <p:spPr>
          <a:xfrm>
            <a:off x="-6950" y="0"/>
            <a:ext cx="91509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94000">
                <a:srgbClr val="D0FFF9"/>
              </a:gs>
              <a:gs pos="100000">
                <a:srgbClr val="D0FFF9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1905925" y="1718450"/>
            <a:ext cx="5213100" cy="20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78CA"/>
                </a:solidFill>
              </a:rPr>
              <a:t>Happy learning ;-)</a:t>
            </a:r>
            <a:endParaRPr sz="3000">
              <a:solidFill>
                <a:srgbClr val="2A78CA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78CA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78CA"/>
                </a:solidFill>
              </a:rPr>
              <a:t>Quick Game!</a:t>
            </a:r>
            <a:endParaRPr sz="3000">
              <a:solidFill>
                <a:srgbClr val="2A78CA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Nội dung chính (Outline)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702850" y="1034650"/>
            <a:ext cx="4790100" cy="2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Ngoại lệ là gì, các kiểu ngoại lệ trong Java.</a:t>
            </a:r>
            <a:endParaRPr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Try, catch, finally, throw.</a:t>
            </a:r>
            <a:endParaRPr>
              <a:solidFill>
                <a:srgbClr val="99999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Review project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Ngoại lệ là gì?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702850" y="1034650"/>
            <a:ext cx="6935400" cy="3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</a:rPr>
              <a:t>Khi thực thi Java code, rất nhiều loại lỗi có thể xảy ra:</a:t>
            </a:r>
            <a:endParaRPr>
              <a:solidFill>
                <a:srgbClr val="333333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Truy cập ngoài chỉ số mảng.</a:t>
            </a:r>
            <a:endParaRPr>
              <a:solidFill>
                <a:srgbClr val="333333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Lỗi do người dùng nhập sai dữ liệu.</a:t>
            </a:r>
            <a:endParaRPr>
              <a:solidFill>
                <a:srgbClr val="333333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Đọc một file không tồn tại...</a:t>
            </a:r>
            <a:endParaRPr>
              <a:solidFill>
                <a:srgbClr val="333333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</a:rPr>
              <a:t>Những lỗi này được gọi chung là Ngoại lệ (Exception).</a:t>
            </a:r>
            <a:endParaRPr>
              <a:solidFill>
                <a:srgbClr val="333333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</a:rPr>
              <a:t>Khi có ngoại lệ xảy ra có thể sẽ khiến chương trình bị dừng lại (crash). </a:t>
            </a:r>
            <a:endParaRPr>
              <a:solidFill>
                <a:srgbClr val="333333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</a:rPr>
              <a:t>Chúng ta cần xử lý các ngoại lệ để chương trình có thể chạy bình thường khi xảy ra ngoại lệ.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Các kiểu ngoại lệ trong Java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702850" y="1034650"/>
            <a:ext cx="6935400" cy="3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A78CA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Checked Exception:</a:t>
            </a:r>
            <a:r>
              <a:rPr lang="en">
                <a:solidFill>
                  <a:srgbClr val="2A78CA"/>
                </a:solidFill>
              </a:rPr>
              <a:t> </a:t>
            </a:r>
            <a:endParaRPr>
              <a:solidFill>
                <a:srgbClr val="2A78CA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Là loại ngoại lệ được kiểm tra, thông báo lỗi bởi trình biên dịch trong quá trình biên dịch.</a:t>
            </a:r>
            <a:endParaRPr>
              <a:solidFill>
                <a:srgbClr val="333333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Lập trình viên cần phải xử lý loại ngoại lệ này (không thể bỏ qua).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4572000" y="3055125"/>
            <a:ext cx="4421400" cy="988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0000"/>
                </a:solidFill>
              </a:rPr>
              <a:t>public String </a:t>
            </a:r>
            <a:r>
              <a:rPr lang="en" sz="1000" b="1">
                <a:solidFill>
                  <a:srgbClr val="FF0000"/>
                </a:solidFill>
              </a:rPr>
              <a:t>readFile</a:t>
            </a:r>
            <a:r>
              <a:rPr lang="en" sz="1000">
                <a:solidFill>
                  <a:srgbClr val="FF0000"/>
                </a:solidFill>
              </a:rPr>
              <a:t>() {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0000"/>
                </a:solidFill>
              </a:rPr>
              <a:t>	return new String(Files.readAllBytes(new File("").toPath()));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}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// Unhandled exception type IOException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308000" y="3475825"/>
            <a:ext cx="3917700" cy="1357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public String </a:t>
            </a:r>
            <a:r>
              <a:rPr lang="en" sz="1000" b="1"/>
              <a:t>readFile</a:t>
            </a:r>
            <a:r>
              <a:rPr lang="en" sz="1000"/>
              <a:t>() {	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</a:t>
            </a:r>
            <a:r>
              <a:rPr lang="en" sz="1000" b="1"/>
              <a:t>try </a:t>
            </a:r>
            <a:r>
              <a:rPr lang="en" sz="1000"/>
              <a:t>{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return new String(Files.readAllBytes(new File("").toPath()));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 </a:t>
            </a:r>
            <a:r>
              <a:rPr lang="en" sz="1000" b="1"/>
              <a:t>catch </a:t>
            </a:r>
            <a:r>
              <a:rPr lang="en" sz="1000"/>
              <a:t>(</a:t>
            </a:r>
            <a:r>
              <a:rPr lang="en" sz="1000" b="1"/>
              <a:t>IOException</a:t>
            </a:r>
            <a:r>
              <a:rPr lang="en" sz="1000"/>
              <a:t> e) {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e.printStackTrace();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return "";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Các kiểu ngoại lệ trong Java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702850" y="1034650"/>
            <a:ext cx="6935400" cy="20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A78CA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Unchecked Exception:</a:t>
            </a:r>
            <a:r>
              <a:rPr lang="en">
                <a:solidFill>
                  <a:srgbClr val="333333"/>
                </a:solidFill>
              </a:rPr>
              <a:t> </a:t>
            </a:r>
            <a:endParaRPr>
              <a:solidFill>
                <a:srgbClr val="333333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Là loại ngoại lệ xảy ra tại thời điểm thực thi chương trình.</a:t>
            </a:r>
            <a:endParaRPr>
              <a:solidFill>
                <a:srgbClr val="333333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Còn được gọi là </a:t>
            </a:r>
            <a:r>
              <a:rPr lang="en" b="1">
                <a:solidFill>
                  <a:srgbClr val="333333"/>
                </a:solidFill>
              </a:rPr>
              <a:t>Runtime Exceptions.</a:t>
            </a:r>
            <a:endParaRPr b="1">
              <a:solidFill>
                <a:srgbClr val="333333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Loại ngoại lệ này được bỏ qua trong quá trình biên dịch.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3938900" y="3169875"/>
            <a:ext cx="4770600" cy="1099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 </a:t>
            </a:r>
            <a:r>
              <a:rPr lang="en" sz="1000" b="1"/>
              <a:t>arr</a:t>
            </a:r>
            <a:r>
              <a:rPr lang="en" sz="1000"/>
              <a:t>[] = {</a:t>
            </a:r>
            <a:r>
              <a:rPr lang="en" sz="1000" b="1"/>
              <a:t>12, 3, 40, 6</a:t>
            </a:r>
            <a:r>
              <a:rPr lang="en" sz="1000"/>
              <a:t>};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System.out.println(</a:t>
            </a:r>
            <a:r>
              <a:rPr lang="en" sz="1000" b="1"/>
              <a:t>arr[5]</a:t>
            </a:r>
            <a:r>
              <a:rPr lang="en" sz="1000"/>
              <a:t>);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// Exception in thread "main" java.lang.ArrayIndexOutOfBoundsException: 5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Phân cấp các Lớp ngoại lệ trong Java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2971475" y="820700"/>
            <a:ext cx="983400" cy="29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Throwable</a:t>
            </a:r>
            <a:endParaRPr sz="1200"/>
          </a:p>
        </p:txBody>
      </p:sp>
      <p:sp>
        <p:nvSpPr>
          <p:cNvPr id="100" name="Google Shape;100;p18"/>
          <p:cNvSpPr/>
          <p:nvPr/>
        </p:nvSpPr>
        <p:spPr>
          <a:xfrm>
            <a:off x="5225150" y="1382850"/>
            <a:ext cx="983400" cy="29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Error</a:t>
            </a:r>
            <a:endParaRPr sz="1200"/>
          </a:p>
        </p:txBody>
      </p:sp>
      <p:sp>
        <p:nvSpPr>
          <p:cNvPr id="101" name="Google Shape;101;p18"/>
          <p:cNvSpPr/>
          <p:nvPr/>
        </p:nvSpPr>
        <p:spPr>
          <a:xfrm>
            <a:off x="1209850" y="1382850"/>
            <a:ext cx="983400" cy="29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Exception</a:t>
            </a:r>
            <a:endParaRPr sz="1200"/>
          </a:p>
        </p:txBody>
      </p:sp>
      <p:sp>
        <p:nvSpPr>
          <p:cNvPr id="102" name="Google Shape;102;p18"/>
          <p:cNvSpPr/>
          <p:nvPr/>
        </p:nvSpPr>
        <p:spPr>
          <a:xfrm>
            <a:off x="1861325" y="2039025"/>
            <a:ext cx="1992900" cy="29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IOException</a:t>
            </a:r>
            <a:endParaRPr sz="1200"/>
          </a:p>
        </p:txBody>
      </p:sp>
      <p:sp>
        <p:nvSpPr>
          <p:cNvPr id="103" name="Google Shape;103;p18"/>
          <p:cNvSpPr/>
          <p:nvPr/>
        </p:nvSpPr>
        <p:spPr>
          <a:xfrm>
            <a:off x="1861325" y="2495650"/>
            <a:ext cx="1992900" cy="29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ClassNotFoundException</a:t>
            </a:r>
            <a:endParaRPr sz="1200"/>
          </a:p>
        </p:txBody>
      </p:sp>
      <p:sp>
        <p:nvSpPr>
          <p:cNvPr id="104" name="Google Shape;104;p18"/>
          <p:cNvSpPr/>
          <p:nvPr/>
        </p:nvSpPr>
        <p:spPr>
          <a:xfrm>
            <a:off x="1861325" y="2952275"/>
            <a:ext cx="1992900" cy="29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RuntimeException</a:t>
            </a:r>
            <a:endParaRPr sz="1200"/>
          </a:p>
        </p:txBody>
      </p:sp>
      <p:sp>
        <p:nvSpPr>
          <p:cNvPr id="105" name="Google Shape;105;p18"/>
          <p:cNvSpPr/>
          <p:nvPr/>
        </p:nvSpPr>
        <p:spPr>
          <a:xfrm>
            <a:off x="3004325" y="3561300"/>
            <a:ext cx="2165400" cy="29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NullPointerException</a:t>
            </a:r>
            <a:endParaRPr sz="1200"/>
          </a:p>
        </p:txBody>
      </p:sp>
      <p:sp>
        <p:nvSpPr>
          <p:cNvPr id="106" name="Google Shape;106;p18"/>
          <p:cNvSpPr/>
          <p:nvPr/>
        </p:nvSpPr>
        <p:spPr>
          <a:xfrm>
            <a:off x="3004325" y="4017925"/>
            <a:ext cx="2165400" cy="29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NumberFormatException</a:t>
            </a:r>
            <a:endParaRPr sz="1200"/>
          </a:p>
        </p:txBody>
      </p:sp>
      <p:sp>
        <p:nvSpPr>
          <p:cNvPr id="107" name="Google Shape;107;p18"/>
          <p:cNvSpPr/>
          <p:nvPr/>
        </p:nvSpPr>
        <p:spPr>
          <a:xfrm>
            <a:off x="3004325" y="4474550"/>
            <a:ext cx="2165400" cy="29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IndexOutOfBoundsException</a:t>
            </a:r>
            <a:endParaRPr sz="1200"/>
          </a:p>
        </p:txBody>
      </p:sp>
      <p:sp>
        <p:nvSpPr>
          <p:cNvPr id="108" name="Google Shape;108;p18"/>
          <p:cNvSpPr/>
          <p:nvPr/>
        </p:nvSpPr>
        <p:spPr>
          <a:xfrm>
            <a:off x="5867950" y="2039025"/>
            <a:ext cx="1992900" cy="29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StackOverflowError</a:t>
            </a:r>
            <a:endParaRPr sz="1200"/>
          </a:p>
        </p:txBody>
      </p:sp>
      <p:sp>
        <p:nvSpPr>
          <p:cNvPr id="109" name="Google Shape;109;p18"/>
          <p:cNvSpPr/>
          <p:nvPr/>
        </p:nvSpPr>
        <p:spPr>
          <a:xfrm>
            <a:off x="5867950" y="2495650"/>
            <a:ext cx="1992900" cy="29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OutOfMemoryError</a:t>
            </a:r>
            <a:endParaRPr sz="1200"/>
          </a:p>
        </p:txBody>
      </p:sp>
      <p:sp>
        <p:nvSpPr>
          <p:cNvPr id="110" name="Google Shape;110;p18"/>
          <p:cNvSpPr/>
          <p:nvPr/>
        </p:nvSpPr>
        <p:spPr>
          <a:xfrm>
            <a:off x="5867950" y="2952275"/>
            <a:ext cx="1992900" cy="29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VirtualMachineError</a:t>
            </a:r>
            <a:endParaRPr sz="1200"/>
          </a:p>
        </p:txBody>
      </p:sp>
      <p:cxnSp>
        <p:nvCxnSpPr>
          <p:cNvPr id="111" name="Google Shape;111;p18"/>
          <p:cNvCxnSpPr>
            <a:stCxn id="101" idx="0"/>
            <a:endCxn id="99" idx="2"/>
          </p:cNvCxnSpPr>
          <p:nvPr/>
        </p:nvCxnSpPr>
        <p:spPr>
          <a:xfrm rot="10800000" flipH="1">
            <a:off x="1701550" y="1112850"/>
            <a:ext cx="1761600" cy="27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18"/>
          <p:cNvCxnSpPr>
            <a:stCxn id="100" idx="0"/>
            <a:endCxn id="99" idx="2"/>
          </p:cNvCxnSpPr>
          <p:nvPr/>
        </p:nvCxnSpPr>
        <p:spPr>
          <a:xfrm rot="10800000">
            <a:off x="3463250" y="1112850"/>
            <a:ext cx="2253600" cy="27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13" name="Google Shape;113;p18"/>
          <p:cNvGrpSpPr/>
          <p:nvPr/>
        </p:nvGrpSpPr>
        <p:grpSpPr>
          <a:xfrm>
            <a:off x="1687625" y="1729838"/>
            <a:ext cx="173700" cy="1372500"/>
            <a:chOff x="2405450" y="1885488"/>
            <a:chExt cx="173700" cy="1372500"/>
          </a:xfrm>
        </p:grpSpPr>
        <p:cxnSp>
          <p:nvCxnSpPr>
            <p:cNvPr id="114" name="Google Shape;114;p18"/>
            <p:cNvCxnSpPr>
              <a:stCxn id="102" idx="1"/>
            </p:cNvCxnSpPr>
            <p:nvPr/>
          </p:nvCxnSpPr>
          <p:spPr>
            <a:xfrm rot="10800000">
              <a:off x="2405450" y="2340775"/>
              <a:ext cx="173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18"/>
            <p:cNvCxnSpPr/>
            <p:nvPr/>
          </p:nvCxnSpPr>
          <p:spPr>
            <a:xfrm rot="10800000">
              <a:off x="2405450" y="2797400"/>
              <a:ext cx="173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18"/>
            <p:cNvCxnSpPr/>
            <p:nvPr/>
          </p:nvCxnSpPr>
          <p:spPr>
            <a:xfrm rot="10800000">
              <a:off x="2405450" y="3254025"/>
              <a:ext cx="173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18"/>
            <p:cNvCxnSpPr/>
            <p:nvPr/>
          </p:nvCxnSpPr>
          <p:spPr>
            <a:xfrm rot="10800000">
              <a:off x="2405450" y="1885488"/>
              <a:ext cx="7200" cy="137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18" name="Google Shape;118;p18"/>
          <p:cNvGrpSpPr/>
          <p:nvPr/>
        </p:nvGrpSpPr>
        <p:grpSpPr>
          <a:xfrm>
            <a:off x="5694250" y="1675038"/>
            <a:ext cx="173700" cy="1372500"/>
            <a:chOff x="2405450" y="1885488"/>
            <a:chExt cx="173700" cy="1372500"/>
          </a:xfrm>
        </p:grpSpPr>
        <p:cxnSp>
          <p:nvCxnSpPr>
            <p:cNvPr id="119" name="Google Shape;119;p18"/>
            <p:cNvCxnSpPr/>
            <p:nvPr/>
          </p:nvCxnSpPr>
          <p:spPr>
            <a:xfrm rot="10800000">
              <a:off x="2405450" y="2340775"/>
              <a:ext cx="173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18"/>
            <p:cNvCxnSpPr/>
            <p:nvPr/>
          </p:nvCxnSpPr>
          <p:spPr>
            <a:xfrm rot="10800000">
              <a:off x="2405450" y="2797400"/>
              <a:ext cx="173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8"/>
            <p:cNvCxnSpPr/>
            <p:nvPr/>
          </p:nvCxnSpPr>
          <p:spPr>
            <a:xfrm rot="10800000">
              <a:off x="2405450" y="3254025"/>
              <a:ext cx="173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18"/>
            <p:cNvCxnSpPr/>
            <p:nvPr/>
          </p:nvCxnSpPr>
          <p:spPr>
            <a:xfrm rot="10800000">
              <a:off x="2405450" y="1885488"/>
              <a:ext cx="7200" cy="137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23" name="Google Shape;123;p18"/>
          <p:cNvGrpSpPr/>
          <p:nvPr/>
        </p:nvGrpSpPr>
        <p:grpSpPr>
          <a:xfrm>
            <a:off x="2830625" y="3244463"/>
            <a:ext cx="173700" cy="1372500"/>
            <a:chOff x="2405450" y="1885488"/>
            <a:chExt cx="173700" cy="1372500"/>
          </a:xfrm>
        </p:grpSpPr>
        <p:cxnSp>
          <p:nvCxnSpPr>
            <p:cNvPr id="124" name="Google Shape;124;p18"/>
            <p:cNvCxnSpPr/>
            <p:nvPr/>
          </p:nvCxnSpPr>
          <p:spPr>
            <a:xfrm rot="10800000">
              <a:off x="2405450" y="2340775"/>
              <a:ext cx="173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8"/>
            <p:cNvCxnSpPr/>
            <p:nvPr/>
          </p:nvCxnSpPr>
          <p:spPr>
            <a:xfrm rot="10800000">
              <a:off x="2405450" y="2797400"/>
              <a:ext cx="173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8"/>
            <p:cNvCxnSpPr/>
            <p:nvPr/>
          </p:nvCxnSpPr>
          <p:spPr>
            <a:xfrm rot="10800000">
              <a:off x="2405450" y="3254025"/>
              <a:ext cx="173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18"/>
            <p:cNvCxnSpPr/>
            <p:nvPr/>
          </p:nvCxnSpPr>
          <p:spPr>
            <a:xfrm rot="10800000">
              <a:off x="2405450" y="1885488"/>
              <a:ext cx="7200" cy="137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Một vài ngoại lệ thường xảy ra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702850" y="1034650"/>
            <a:ext cx="69354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ArithmeticException</a:t>
            </a:r>
            <a:endParaRPr>
              <a:solidFill>
                <a:srgbClr val="2876C9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int a = 32/0; </a:t>
            </a:r>
            <a:endParaRPr>
              <a:solidFill>
                <a:srgbClr val="333333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NullPointerException</a:t>
            </a:r>
            <a:endParaRPr>
              <a:solidFill>
                <a:srgbClr val="2876C9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Student s = null; s.getID();</a:t>
            </a:r>
            <a:endParaRPr>
              <a:solidFill>
                <a:srgbClr val="333333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NumberFormatException</a:t>
            </a:r>
            <a:endParaRPr>
              <a:solidFill>
                <a:srgbClr val="2876C9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int i = Integer.parseInt(“a23”);</a:t>
            </a:r>
            <a:endParaRPr>
              <a:solidFill>
                <a:srgbClr val="333333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ArrayIndexOutOfBoundsException</a:t>
            </a:r>
            <a:endParaRPr>
              <a:solidFill>
                <a:srgbClr val="2876C9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int a[] = new int[4]; a[5] = 20;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Xử lý ngoại lệ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702850" y="1006350"/>
            <a:ext cx="6935400" cy="20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Sử dụng khối lệnh </a:t>
            </a:r>
            <a:r>
              <a:rPr lang="en" b="1">
                <a:solidFill>
                  <a:schemeClr val="dk1"/>
                </a:solidFill>
              </a:rPr>
              <a:t>try catch</a:t>
            </a:r>
            <a:r>
              <a:rPr lang="en">
                <a:solidFill>
                  <a:schemeClr val="dk1"/>
                </a:solidFill>
              </a:rPr>
              <a:t> để bắt ngoại lệ.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</a:rPr>
              <a:t>Một </a:t>
            </a:r>
            <a:r>
              <a:rPr lang="en" b="1">
                <a:solidFill>
                  <a:srgbClr val="333333"/>
                </a:solidFill>
              </a:rPr>
              <a:t>try </a:t>
            </a:r>
            <a:r>
              <a:rPr lang="en">
                <a:solidFill>
                  <a:srgbClr val="333333"/>
                </a:solidFill>
              </a:rPr>
              <a:t>có thể dùng nhiều </a:t>
            </a:r>
            <a:r>
              <a:rPr lang="en" b="1">
                <a:solidFill>
                  <a:srgbClr val="333333"/>
                </a:solidFill>
              </a:rPr>
              <a:t>catch</a:t>
            </a:r>
            <a:r>
              <a:rPr lang="en">
                <a:solidFill>
                  <a:srgbClr val="333333"/>
                </a:solidFill>
              </a:rPr>
              <a:t>.  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5468950" y="1719525"/>
            <a:ext cx="3254400" cy="1549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try </a:t>
            </a:r>
            <a:r>
              <a:rPr lang="en" sz="1000"/>
              <a:t>{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int a = 0;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int b = 5;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int c = b / a;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 </a:t>
            </a:r>
            <a:r>
              <a:rPr lang="en" sz="1000" b="1"/>
              <a:t>catch </a:t>
            </a:r>
            <a:r>
              <a:rPr lang="en" sz="1000"/>
              <a:t>(</a:t>
            </a:r>
            <a:r>
              <a:rPr lang="en" sz="1000" b="1"/>
              <a:t>ArithmeticException</a:t>
            </a:r>
            <a:r>
              <a:rPr lang="en" sz="1000"/>
              <a:t> e) {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System.out.println(“ArithmeticException: ” + e);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45" name="Google Shape;145;p20"/>
          <p:cNvSpPr/>
          <p:nvPr/>
        </p:nvSpPr>
        <p:spPr>
          <a:xfrm>
            <a:off x="1025875" y="2706625"/>
            <a:ext cx="4032600" cy="19173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try </a:t>
            </a:r>
            <a:r>
              <a:rPr lang="en" sz="1000"/>
              <a:t>{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int a = 0;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int b = 5;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int c = b / a;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System.out.println(Integer.parseInt("1ba"));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 </a:t>
            </a:r>
            <a:r>
              <a:rPr lang="en" sz="1000" b="1"/>
              <a:t>catch </a:t>
            </a:r>
            <a:r>
              <a:rPr lang="en" sz="1000"/>
              <a:t>(</a:t>
            </a:r>
            <a:r>
              <a:rPr lang="en" sz="1000" b="1"/>
              <a:t>ArithmeticException</a:t>
            </a:r>
            <a:r>
              <a:rPr lang="en" sz="1000"/>
              <a:t> e) {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System.out.println("</a:t>
            </a:r>
            <a:r>
              <a:rPr lang="en" sz="1000" b="1"/>
              <a:t>ArithmeticException</a:t>
            </a:r>
            <a:r>
              <a:rPr lang="en" sz="1000"/>
              <a:t>: " + e);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 </a:t>
            </a:r>
            <a:r>
              <a:rPr lang="en" sz="1000" b="1"/>
              <a:t>catch </a:t>
            </a:r>
            <a:r>
              <a:rPr lang="en" sz="1000"/>
              <a:t>(</a:t>
            </a:r>
            <a:r>
              <a:rPr lang="en" sz="1000" b="1"/>
              <a:t>NumberFormatException</a:t>
            </a:r>
            <a:r>
              <a:rPr lang="en" sz="1000"/>
              <a:t> e) {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System.out.println("</a:t>
            </a:r>
            <a:r>
              <a:rPr lang="en" sz="1000" b="1"/>
              <a:t>NumberFormatException</a:t>
            </a:r>
            <a:r>
              <a:rPr lang="en" sz="1000"/>
              <a:t>: " + e);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Xử lý ngoại lệ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702850" y="1006350"/>
            <a:ext cx="7928700" cy="15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Khối lệnh </a:t>
            </a:r>
            <a:r>
              <a:rPr lang="en" b="1">
                <a:solidFill>
                  <a:schemeClr val="dk1"/>
                </a:solidFill>
              </a:rPr>
              <a:t>finally </a:t>
            </a:r>
            <a:r>
              <a:rPr lang="en">
                <a:solidFill>
                  <a:schemeClr val="dk1"/>
                </a:solidFill>
              </a:rPr>
              <a:t>thường được sử dụng để thực thi các lệnh quan trọng như đóng kết nối.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</a:rPr>
              <a:t> Khối lệnh </a:t>
            </a:r>
            <a:r>
              <a:rPr lang="en" b="1">
                <a:solidFill>
                  <a:srgbClr val="333333"/>
                </a:solidFill>
              </a:rPr>
              <a:t>finally </a:t>
            </a:r>
            <a:r>
              <a:rPr lang="en">
                <a:solidFill>
                  <a:srgbClr val="333333"/>
                </a:solidFill>
              </a:rPr>
              <a:t>luôn được thực thi cho dù ngoại lệ có xảy ra hay không hoặc ngay cả khi gặp lệnh </a:t>
            </a:r>
            <a:r>
              <a:rPr lang="en" b="1">
                <a:solidFill>
                  <a:srgbClr val="333333"/>
                </a:solidFill>
              </a:rPr>
              <a:t>return</a:t>
            </a:r>
            <a:r>
              <a:rPr lang="en">
                <a:solidFill>
                  <a:srgbClr val="333333"/>
                </a:solidFill>
              </a:rPr>
              <a:t>.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3990250" y="2220650"/>
            <a:ext cx="4641300" cy="2762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public static void main(String[] args) {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	System.out.println("</a:t>
            </a:r>
            <a:r>
              <a:rPr lang="en" sz="900" b="1"/>
              <a:t>Before call phepChia func</a:t>
            </a:r>
            <a:r>
              <a:rPr lang="en" sz="900"/>
              <a:t>.");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	int ret = </a:t>
            </a:r>
            <a:r>
              <a:rPr lang="en" sz="900" b="1"/>
              <a:t>phepChia</a:t>
            </a:r>
            <a:r>
              <a:rPr lang="en" sz="900"/>
              <a:t>(23, 0);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	System.out.println("</a:t>
            </a:r>
            <a:r>
              <a:rPr lang="en" sz="900" b="1"/>
              <a:t>Result =</a:t>
            </a:r>
            <a:r>
              <a:rPr lang="en" sz="900"/>
              <a:t> " + </a:t>
            </a:r>
            <a:r>
              <a:rPr lang="en" sz="900" b="1"/>
              <a:t>ret</a:t>
            </a:r>
            <a:r>
              <a:rPr lang="en" sz="900"/>
              <a:t>);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	System.out.println("</a:t>
            </a:r>
            <a:r>
              <a:rPr lang="en" sz="900" b="1"/>
              <a:t>After call phepChia func</a:t>
            </a:r>
            <a:r>
              <a:rPr lang="en" sz="900"/>
              <a:t>.");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}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private static int </a:t>
            </a:r>
            <a:r>
              <a:rPr lang="en" sz="900" b="1"/>
              <a:t>phepChia</a:t>
            </a:r>
            <a:r>
              <a:rPr lang="en" sz="900"/>
              <a:t>(int a, int b) {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	System.out.println("</a:t>
            </a:r>
            <a:r>
              <a:rPr lang="en" sz="900" b="1"/>
              <a:t>phepChia func is being run</a:t>
            </a:r>
            <a:r>
              <a:rPr lang="en" sz="900"/>
              <a:t>!");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	try {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		int c = a / b;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		return c;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	} catch (</a:t>
            </a:r>
            <a:r>
              <a:rPr lang="en" sz="900" b="1"/>
              <a:t>ArithmeticException</a:t>
            </a:r>
            <a:r>
              <a:rPr lang="en" sz="900"/>
              <a:t> e) {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		System.out.println("</a:t>
            </a:r>
            <a:r>
              <a:rPr lang="en" sz="900" b="1"/>
              <a:t>ArithmeticException</a:t>
            </a:r>
            <a:r>
              <a:rPr lang="en" sz="900"/>
              <a:t>: " + e);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		</a:t>
            </a:r>
            <a:r>
              <a:rPr lang="en" sz="900" b="1"/>
              <a:t>return -999999;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	} finally {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		System.out.println("</a:t>
            </a:r>
            <a:r>
              <a:rPr lang="en" sz="900" b="1"/>
              <a:t>Finally</a:t>
            </a:r>
            <a:r>
              <a:rPr lang="en" sz="900"/>
              <a:t> </a:t>
            </a:r>
            <a:r>
              <a:rPr lang="en" sz="900" b="1"/>
              <a:t>block!</a:t>
            </a:r>
            <a:r>
              <a:rPr lang="en" sz="900"/>
              <a:t>");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	}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}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Microsoft Office PowerPoint</Application>
  <PresentationFormat>On-screen Show (16:9)</PresentationFormat>
  <Paragraphs>299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Quoc Cuong</dc:creator>
  <cp:lastModifiedBy>Pham Quoc Cuong</cp:lastModifiedBy>
  <cp:revision>1</cp:revision>
  <dcterms:modified xsi:type="dcterms:W3CDTF">2023-02-13T13:48:44Z</dcterms:modified>
</cp:coreProperties>
</file>