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9144000"/>
  <p:notesSz cx="9144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8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9186" y="418591"/>
            <a:ext cx="5037455" cy="51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5" y="1359406"/>
            <a:ext cx="4002023" cy="24368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95" y="1818132"/>
            <a:ext cx="4236719" cy="15819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0078" y="355008"/>
            <a:ext cx="7016115" cy="57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70C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308" y="1394357"/>
            <a:ext cx="7833995" cy="412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295" y="6417298"/>
            <a:ext cx="2565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45940" y="4350448"/>
            <a:ext cx="2426970" cy="10191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solidFill>
                  <a:srgbClr val="FF6600"/>
                </a:solidFill>
                <a:latin typeface="Segoe UI"/>
                <a:cs typeface="Segoe UI"/>
              </a:rPr>
              <a:t>LẬP</a:t>
            </a:r>
            <a:r>
              <a:rPr sz="2400" b="1" spc="-10" dirty="0">
                <a:solidFill>
                  <a:srgbClr val="FF66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6600"/>
                </a:solidFill>
                <a:latin typeface="Segoe UI"/>
                <a:cs typeface="Segoe UI"/>
              </a:rPr>
              <a:t>TRÌNH </a:t>
            </a:r>
            <a:r>
              <a:rPr sz="2400" b="1" spc="-70" dirty="0">
                <a:solidFill>
                  <a:srgbClr val="FF6600"/>
                </a:solidFill>
                <a:latin typeface="Segoe UI"/>
                <a:cs typeface="Segoe UI"/>
              </a:rPr>
              <a:t>JAVA</a:t>
            </a:r>
            <a:endParaRPr sz="24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400" b="1">
                <a:solidFill>
                  <a:srgbClr val="FF6600"/>
                </a:solidFill>
                <a:latin typeface="Segoe UI"/>
                <a:cs typeface="Segoe UI"/>
              </a:rPr>
              <a:t>BÀI</a:t>
            </a:r>
            <a:r>
              <a:rPr sz="2400" b="1" spc="-20">
                <a:solidFill>
                  <a:srgbClr val="FF6600"/>
                </a:solidFill>
                <a:latin typeface="Segoe UI"/>
                <a:cs typeface="Segoe UI"/>
              </a:rPr>
              <a:t> </a:t>
            </a:r>
            <a:r>
              <a:rPr lang="en-US" sz="2400" b="1" smtClean="0">
                <a:solidFill>
                  <a:srgbClr val="FF6600"/>
                </a:solidFill>
                <a:latin typeface="Segoe UI"/>
                <a:cs typeface="Segoe UI"/>
              </a:rPr>
              <a:t>11</a:t>
            </a:r>
            <a:r>
              <a:rPr sz="2400" b="1" smtClean="0">
                <a:solidFill>
                  <a:srgbClr val="FF6600"/>
                </a:solidFill>
                <a:latin typeface="Segoe UI"/>
                <a:cs typeface="Segoe UI"/>
              </a:rPr>
              <a:t>:</a:t>
            </a:r>
            <a:r>
              <a:rPr sz="2400" b="1" spc="-10" smtClean="0">
                <a:solidFill>
                  <a:srgbClr val="FF6600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F6600"/>
                </a:solidFill>
                <a:latin typeface="Segoe UI"/>
                <a:cs typeface="Segoe UI"/>
              </a:rPr>
              <a:t>Đa</a:t>
            </a:r>
            <a:r>
              <a:rPr sz="2400" b="1" spc="5" dirty="0">
                <a:solidFill>
                  <a:srgbClr val="FF6600"/>
                </a:solidFill>
                <a:latin typeface="Segoe UI"/>
                <a:cs typeface="Segoe UI"/>
              </a:rPr>
              <a:t> </a:t>
            </a:r>
            <a:r>
              <a:rPr sz="2400" b="1" spc="-20" dirty="0">
                <a:solidFill>
                  <a:srgbClr val="FF6600"/>
                </a:solidFill>
                <a:latin typeface="Segoe UI"/>
                <a:cs typeface="Segoe UI"/>
              </a:rPr>
              <a:t>luồng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trạng</a:t>
            </a:r>
            <a:r>
              <a:rPr spc="10" dirty="0"/>
              <a:t> </a:t>
            </a:r>
            <a:r>
              <a:rPr dirty="0"/>
              <a:t>thái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0" dirty="0"/>
              <a:t> 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651" y="1255774"/>
            <a:ext cx="8620125" cy="2379345"/>
            <a:chOff x="263651" y="1255774"/>
            <a:chExt cx="8620125" cy="2379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1" y="1255774"/>
              <a:ext cx="8619743" cy="2378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1813557"/>
              <a:ext cx="6167626" cy="1333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1277039"/>
              <a:ext cx="8534400" cy="2294255"/>
            </a:xfrm>
            <a:custGeom>
              <a:avLst/>
              <a:gdLst/>
              <a:ahLst/>
              <a:cxnLst/>
              <a:rect l="l" t="t" r="r" b="b"/>
              <a:pathLst>
                <a:path w="8534400" h="2294254">
                  <a:moveTo>
                    <a:pt x="8304987" y="0"/>
                  </a:moveTo>
                  <a:lnTo>
                    <a:pt x="229412" y="0"/>
                  </a:lnTo>
                  <a:lnTo>
                    <a:pt x="183179" y="4660"/>
                  </a:lnTo>
                  <a:lnTo>
                    <a:pt x="140117" y="18027"/>
                  </a:lnTo>
                  <a:lnTo>
                    <a:pt x="101148" y="39178"/>
                  </a:lnTo>
                  <a:lnTo>
                    <a:pt x="67195" y="67190"/>
                  </a:lnTo>
                  <a:lnTo>
                    <a:pt x="39181" y="101142"/>
                  </a:lnTo>
                  <a:lnTo>
                    <a:pt x="18029" y="140112"/>
                  </a:lnTo>
                  <a:lnTo>
                    <a:pt x="4661" y="183176"/>
                  </a:lnTo>
                  <a:lnTo>
                    <a:pt x="0" y="229412"/>
                  </a:lnTo>
                  <a:lnTo>
                    <a:pt x="0" y="2064766"/>
                  </a:lnTo>
                  <a:lnTo>
                    <a:pt x="4661" y="2110998"/>
                  </a:lnTo>
                  <a:lnTo>
                    <a:pt x="18029" y="2154061"/>
                  </a:lnTo>
                  <a:lnTo>
                    <a:pt x="39181" y="2193030"/>
                  </a:lnTo>
                  <a:lnTo>
                    <a:pt x="67195" y="2226983"/>
                  </a:lnTo>
                  <a:lnTo>
                    <a:pt x="101148" y="2254997"/>
                  </a:lnTo>
                  <a:lnTo>
                    <a:pt x="140117" y="2276149"/>
                  </a:lnTo>
                  <a:lnTo>
                    <a:pt x="183179" y="2289517"/>
                  </a:lnTo>
                  <a:lnTo>
                    <a:pt x="229412" y="2294178"/>
                  </a:lnTo>
                  <a:lnTo>
                    <a:pt x="8304987" y="2294178"/>
                  </a:lnTo>
                  <a:lnTo>
                    <a:pt x="8351220" y="2289517"/>
                  </a:lnTo>
                  <a:lnTo>
                    <a:pt x="8394282" y="2276149"/>
                  </a:lnTo>
                  <a:lnTo>
                    <a:pt x="8433251" y="2254997"/>
                  </a:lnTo>
                  <a:lnTo>
                    <a:pt x="8467204" y="2226983"/>
                  </a:lnTo>
                  <a:lnTo>
                    <a:pt x="8495218" y="2193030"/>
                  </a:lnTo>
                  <a:lnTo>
                    <a:pt x="8516370" y="2154061"/>
                  </a:lnTo>
                  <a:lnTo>
                    <a:pt x="8529738" y="2110998"/>
                  </a:lnTo>
                  <a:lnTo>
                    <a:pt x="8534400" y="2064766"/>
                  </a:lnTo>
                  <a:lnTo>
                    <a:pt x="8534400" y="229412"/>
                  </a:lnTo>
                  <a:lnTo>
                    <a:pt x="8529738" y="183176"/>
                  </a:lnTo>
                  <a:lnTo>
                    <a:pt x="8516370" y="140112"/>
                  </a:lnTo>
                  <a:lnTo>
                    <a:pt x="8495218" y="101142"/>
                  </a:lnTo>
                  <a:lnTo>
                    <a:pt x="8467204" y="67190"/>
                  </a:lnTo>
                  <a:lnTo>
                    <a:pt x="8433251" y="39178"/>
                  </a:lnTo>
                  <a:lnTo>
                    <a:pt x="8394282" y="18027"/>
                  </a:lnTo>
                  <a:lnTo>
                    <a:pt x="8351220" y="4660"/>
                  </a:lnTo>
                  <a:lnTo>
                    <a:pt x="8304987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35077" y="1967497"/>
            <a:ext cx="5539740" cy="876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  <a:tabLst>
                <a:tab pos="1697989" algn="l"/>
              </a:tabLst>
            </a:pPr>
            <a:r>
              <a:rPr sz="2800" b="1" spc="-10" dirty="0">
                <a:latin typeface="Segoe UI"/>
                <a:cs typeface="Segoe UI"/>
              </a:rPr>
              <a:t>Running</a:t>
            </a:r>
            <a:r>
              <a:rPr sz="2800" spc="-10" dirty="0">
                <a:latin typeface="Segoe UI"/>
                <a:cs typeface="Segoe UI"/>
              </a:rPr>
              <a:t>:</a:t>
            </a:r>
            <a:r>
              <a:rPr sz="2800" dirty="0">
                <a:latin typeface="Segoe UI"/>
                <a:cs typeface="Segoe UI"/>
              </a:rPr>
              <a:t>	Thread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ở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trạng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thái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chạy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latin typeface="Segoe UI"/>
                <a:cs typeface="Segoe UI"/>
              </a:rPr>
              <a:t>(đang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làm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việc)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3963" y="1789176"/>
            <a:ext cx="1830705" cy="1313815"/>
            <a:chOff x="473963" y="1789176"/>
            <a:chExt cx="1830705" cy="13138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" y="1789176"/>
              <a:ext cx="1830322" cy="13136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217" y="1828805"/>
              <a:ext cx="1706880" cy="11906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217" y="1828805"/>
              <a:ext cx="1706880" cy="1191260"/>
            </a:xfrm>
            <a:custGeom>
              <a:avLst/>
              <a:gdLst/>
              <a:ahLst/>
              <a:cxnLst/>
              <a:rect l="l" t="t" r="r" b="b"/>
              <a:pathLst>
                <a:path w="1706880" h="1191260">
                  <a:moveTo>
                    <a:pt x="0" y="119062"/>
                  </a:moveTo>
                  <a:lnTo>
                    <a:pt x="9355" y="72716"/>
                  </a:lnTo>
                  <a:lnTo>
                    <a:pt x="34871" y="34871"/>
                  </a:lnTo>
                  <a:lnTo>
                    <a:pt x="72716" y="9355"/>
                  </a:lnTo>
                  <a:lnTo>
                    <a:pt x="119062" y="0"/>
                  </a:lnTo>
                  <a:lnTo>
                    <a:pt x="1587817" y="0"/>
                  </a:lnTo>
                  <a:lnTo>
                    <a:pt x="1634163" y="9355"/>
                  </a:lnTo>
                  <a:lnTo>
                    <a:pt x="1672008" y="34871"/>
                  </a:lnTo>
                  <a:lnTo>
                    <a:pt x="1697524" y="72716"/>
                  </a:lnTo>
                  <a:lnTo>
                    <a:pt x="1706880" y="119062"/>
                  </a:lnTo>
                  <a:lnTo>
                    <a:pt x="1706880" y="1071575"/>
                  </a:lnTo>
                  <a:lnTo>
                    <a:pt x="1697524" y="1117921"/>
                  </a:lnTo>
                  <a:lnTo>
                    <a:pt x="1672008" y="1155766"/>
                  </a:lnTo>
                  <a:lnTo>
                    <a:pt x="1634163" y="1181281"/>
                  </a:lnTo>
                  <a:lnTo>
                    <a:pt x="1587817" y="1190637"/>
                  </a:lnTo>
                  <a:lnTo>
                    <a:pt x="119062" y="1190637"/>
                  </a:lnTo>
                  <a:lnTo>
                    <a:pt x="72716" y="1181281"/>
                  </a:lnTo>
                  <a:lnTo>
                    <a:pt x="34871" y="1155766"/>
                  </a:lnTo>
                  <a:lnTo>
                    <a:pt x="9355" y="1117921"/>
                  </a:lnTo>
                  <a:lnTo>
                    <a:pt x="0" y="1071575"/>
                  </a:lnTo>
                  <a:lnTo>
                    <a:pt x="0" y="11906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3652" y="3779518"/>
            <a:ext cx="8808720" cy="2379345"/>
            <a:chOff x="263652" y="3779518"/>
            <a:chExt cx="8808720" cy="23793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52" y="3779518"/>
              <a:ext cx="8619743" cy="23789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2639" y="3912108"/>
              <a:ext cx="6999731" cy="21854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800" y="3800643"/>
              <a:ext cx="8534400" cy="2294255"/>
            </a:xfrm>
            <a:custGeom>
              <a:avLst/>
              <a:gdLst/>
              <a:ahLst/>
              <a:cxnLst/>
              <a:rect l="l" t="t" r="r" b="b"/>
              <a:pathLst>
                <a:path w="8534400" h="2294254">
                  <a:moveTo>
                    <a:pt x="8304987" y="0"/>
                  </a:moveTo>
                  <a:lnTo>
                    <a:pt x="229412" y="0"/>
                  </a:lnTo>
                  <a:lnTo>
                    <a:pt x="183179" y="4660"/>
                  </a:lnTo>
                  <a:lnTo>
                    <a:pt x="140117" y="18027"/>
                  </a:lnTo>
                  <a:lnTo>
                    <a:pt x="101148" y="39178"/>
                  </a:lnTo>
                  <a:lnTo>
                    <a:pt x="67195" y="67190"/>
                  </a:lnTo>
                  <a:lnTo>
                    <a:pt x="39181" y="101142"/>
                  </a:lnTo>
                  <a:lnTo>
                    <a:pt x="18029" y="140112"/>
                  </a:lnTo>
                  <a:lnTo>
                    <a:pt x="4661" y="183176"/>
                  </a:lnTo>
                  <a:lnTo>
                    <a:pt x="0" y="229412"/>
                  </a:lnTo>
                  <a:lnTo>
                    <a:pt x="0" y="2064765"/>
                  </a:lnTo>
                  <a:lnTo>
                    <a:pt x="4661" y="2110998"/>
                  </a:lnTo>
                  <a:lnTo>
                    <a:pt x="18029" y="2154061"/>
                  </a:lnTo>
                  <a:lnTo>
                    <a:pt x="39181" y="2193030"/>
                  </a:lnTo>
                  <a:lnTo>
                    <a:pt x="67195" y="2226983"/>
                  </a:lnTo>
                  <a:lnTo>
                    <a:pt x="101148" y="2254997"/>
                  </a:lnTo>
                  <a:lnTo>
                    <a:pt x="140117" y="2276149"/>
                  </a:lnTo>
                  <a:lnTo>
                    <a:pt x="183179" y="2289517"/>
                  </a:lnTo>
                  <a:lnTo>
                    <a:pt x="229412" y="2294178"/>
                  </a:lnTo>
                  <a:lnTo>
                    <a:pt x="8304987" y="2294178"/>
                  </a:lnTo>
                  <a:lnTo>
                    <a:pt x="8351220" y="2289517"/>
                  </a:lnTo>
                  <a:lnTo>
                    <a:pt x="8394282" y="2276149"/>
                  </a:lnTo>
                  <a:lnTo>
                    <a:pt x="8433251" y="2254997"/>
                  </a:lnTo>
                  <a:lnTo>
                    <a:pt x="8467204" y="2226983"/>
                  </a:lnTo>
                  <a:lnTo>
                    <a:pt x="8495218" y="2193030"/>
                  </a:lnTo>
                  <a:lnTo>
                    <a:pt x="8516370" y="2154061"/>
                  </a:lnTo>
                  <a:lnTo>
                    <a:pt x="8529738" y="2110998"/>
                  </a:lnTo>
                  <a:lnTo>
                    <a:pt x="8534400" y="2064765"/>
                  </a:lnTo>
                  <a:lnTo>
                    <a:pt x="8534400" y="229412"/>
                  </a:lnTo>
                  <a:lnTo>
                    <a:pt x="8529738" y="183176"/>
                  </a:lnTo>
                  <a:lnTo>
                    <a:pt x="8516370" y="140112"/>
                  </a:lnTo>
                  <a:lnTo>
                    <a:pt x="8495218" y="101142"/>
                  </a:lnTo>
                  <a:lnTo>
                    <a:pt x="8467204" y="67190"/>
                  </a:lnTo>
                  <a:lnTo>
                    <a:pt x="8433251" y="39178"/>
                  </a:lnTo>
                  <a:lnTo>
                    <a:pt x="8394282" y="18027"/>
                  </a:lnTo>
                  <a:lnTo>
                    <a:pt x="8351220" y="4660"/>
                  </a:lnTo>
                  <a:lnTo>
                    <a:pt x="8304987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35077" y="4065461"/>
            <a:ext cx="6370955" cy="172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800" b="1" dirty="0">
                <a:latin typeface="Segoe UI"/>
                <a:cs typeface="Segoe UI"/>
              </a:rPr>
              <a:t>Sleeping:</a:t>
            </a:r>
            <a:r>
              <a:rPr sz="2800" b="1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b="1" dirty="0">
                <a:latin typeface="Segoe UI"/>
                <a:cs typeface="Segoe UI"/>
              </a:rPr>
              <a:t>sleep()</a:t>
            </a:r>
            <a:r>
              <a:rPr sz="2800" b="1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sẽ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đưa </a:t>
            </a:r>
            <a:r>
              <a:rPr sz="2800" dirty="0">
                <a:latin typeface="Segoe UI"/>
                <a:cs typeface="Segoe UI"/>
              </a:rPr>
              <a:t>thead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vào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trạng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thái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‘sleeping’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-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dừng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lại </a:t>
            </a:r>
            <a:r>
              <a:rPr sz="2800" dirty="0">
                <a:latin typeface="Segoe UI"/>
                <a:cs typeface="Segoe UI"/>
              </a:rPr>
              <a:t>tạm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thời.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Sau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thời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gian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‘sleeping’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 </a:t>
            </a:r>
            <a:r>
              <a:rPr sz="2800" dirty="0">
                <a:latin typeface="Segoe UI"/>
                <a:cs typeface="Segoe UI"/>
              </a:rPr>
              <a:t>lại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tiếp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tục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hoạt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động.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3963" y="3989832"/>
            <a:ext cx="1830705" cy="1958339"/>
            <a:chOff x="473963" y="3989832"/>
            <a:chExt cx="1830705" cy="195833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963" y="3989832"/>
              <a:ext cx="1830322" cy="19583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217" y="4030056"/>
              <a:ext cx="1706880" cy="18353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217" y="4030056"/>
              <a:ext cx="1706880" cy="1835785"/>
            </a:xfrm>
            <a:custGeom>
              <a:avLst/>
              <a:gdLst/>
              <a:ahLst/>
              <a:cxnLst/>
              <a:rect l="l" t="t" r="r" b="b"/>
              <a:pathLst>
                <a:path w="1706880" h="1835785">
                  <a:moveTo>
                    <a:pt x="0" y="170687"/>
                  </a:moveTo>
                  <a:lnTo>
                    <a:pt x="6096" y="125311"/>
                  </a:lnTo>
                  <a:lnTo>
                    <a:pt x="23303" y="84536"/>
                  </a:lnTo>
                  <a:lnTo>
                    <a:pt x="49991" y="49991"/>
                  </a:lnTo>
                  <a:lnTo>
                    <a:pt x="84536" y="23303"/>
                  </a:lnTo>
                  <a:lnTo>
                    <a:pt x="125311" y="6096"/>
                  </a:lnTo>
                  <a:lnTo>
                    <a:pt x="170688" y="0"/>
                  </a:lnTo>
                  <a:lnTo>
                    <a:pt x="1536192" y="0"/>
                  </a:lnTo>
                  <a:lnTo>
                    <a:pt x="1581568" y="6096"/>
                  </a:lnTo>
                  <a:lnTo>
                    <a:pt x="1622343" y="23303"/>
                  </a:lnTo>
                  <a:lnTo>
                    <a:pt x="1656888" y="49991"/>
                  </a:lnTo>
                  <a:lnTo>
                    <a:pt x="1683576" y="84536"/>
                  </a:lnTo>
                  <a:lnTo>
                    <a:pt x="1700783" y="125311"/>
                  </a:lnTo>
                  <a:lnTo>
                    <a:pt x="1706880" y="170687"/>
                  </a:lnTo>
                  <a:lnTo>
                    <a:pt x="1706880" y="1664665"/>
                  </a:lnTo>
                  <a:lnTo>
                    <a:pt x="1700783" y="1710037"/>
                  </a:lnTo>
                  <a:lnTo>
                    <a:pt x="1683576" y="1750810"/>
                  </a:lnTo>
                  <a:lnTo>
                    <a:pt x="1656888" y="1785356"/>
                  </a:lnTo>
                  <a:lnTo>
                    <a:pt x="1622343" y="1812047"/>
                  </a:lnTo>
                  <a:lnTo>
                    <a:pt x="1581568" y="1829255"/>
                  </a:lnTo>
                  <a:lnTo>
                    <a:pt x="1536192" y="1835353"/>
                  </a:lnTo>
                  <a:lnTo>
                    <a:pt x="170688" y="1835353"/>
                  </a:lnTo>
                  <a:lnTo>
                    <a:pt x="125311" y="1829255"/>
                  </a:lnTo>
                  <a:lnTo>
                    <a:pt x="84536" y="1812047"/>
                  </a:lnTo>
                  <a:lnTo>
                    <a:pt x="49991" y="1785356"/>
                  </a:lnTo>
                  <a:lnTo>
                    <a:pt x="23303" y="1750810"/>
                  </a:lnTo>
                  <a:lnTo>
                    <a:pt x="6096" y="1710037"/>
                  </a:lnTo>
                  <a:lnTo>
                    <a:pt x="0" y="1664665"/>
                  </a:lnTo>
                  <a:lnTo>
                    <a:pt x="0" y="17068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trạng</a:t>
            </a:r>
            <a:r>
              <a:rPr spc="10" dirty="0"/>
              <a:t> </a:t>
            </a:r>
            <a:r>
              <a:rPr dirty="0"/>
              <a:t>thái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0" dirty="0"/>
              <a:t> 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651" y="1136903"/>
            <a:ext cx="8775700" cy="3366770"/>
            <a:chOff x="263651" y="1136903"/>
            <a:chExt cx="8775700" cy="3366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1" y="1255776"/>
              <a:ext cx="8619743" cy="1591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1136903"/>
              <a:ext cx="7028687" cy="18897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1277030"/>
              <a:ext cx="8534400" cy="1506220"/>
            </a:xfrm>
            <a:custGeom>
              <a:avLst/>
              <a:gdLst/>
              <a:ahLst/>
              <a:cxnLst/>
              <a:rect l="l" t="t" r="r" b="b"/>
              <a:pathLst>
                <a:path w="8534400" h="1506220">
                  <a:moveTo>
                    <a:pt x="8383803" y="0"/>
                  </a:moveTo>
                  <a:lnTo>
                    <a:pt x="150596" y="0"/>
                  </a:lnTo>
                  <a:lnTo>
                    <a:pt x="102996" y="7677"/>
                  </a:lnTo>
                  <a:lnTo>
                    <a:pt x="61656" y="29056"/>
                  </a:lnTo>
                  <a:lnTo>
                    <a:pt x="29056" y="61656"/>
                  </a:lnTo>
                  <a:lnTo>
                    <a:pt x="7677" y="102996"/>
                  </a:lnTo>
                  <a:lnTo>
                    <a:pt x="0" y="150596"/>
                  </a:lnTo>
                  <a:lnTo>
                    <a:pt x="0" y="1355331"/>
                  </a:lnTo>
                  <a:lnTo>
                    <a:pt x="7677" y="1402931"/>
                  </a:lnTo>
                  <a:lnTo>
                    <a:pt x="29056" y="1444271"/>
                  </a:lnTo>
                  <a:lnTo>
                    <a:pt x="61656" y="1476871"/>
                  </a:lnTo>
                  <a:lnTo>
                    <a:pt x="102996" y="1498250"/>
                  </a:lnTo>
                  <a:lnTo>
                    <a:pt x="150596" y="1505927"/>
                  </a:lnTo>
                  <a:lnTo>
                    <a:pt x="8383803" y="1505927"/>
                  </a:lnTo>
                  <a:lnTo>
                    <a:pt x="8431403" y="1498250"/>
                  </a:lnTo>
                  <a:lnTo>
                    <a:pt x="8472743" y="1476871"/>
                  </a:lnTo>
                  <a:lnTo>
                    <a:pt x="8505343" y="1444271"/>
                  </a:lnTo>
                  <a:lnTo>
                    <a:pt x="8526722" y="1402931"/>
                  </a:lnTo>
                  <a:lnTo>
                    <a:pt x="8534400" y="1355331"/>
                  </a:lnTo>
                  <a:lnTo>
                    <a:pt x="8534400" y="150596"/>
                  </a:lnTo>
                  <a:lnTo>
                    <a:pt x="8526722" y="102996"/>
                  </a:lnTo>
                  <a:lnTo>
                    <a:pt x="8505343" y="61656"/>
                  </a:lnTo>
                  <a:lnTo>
                    <a:pt x="8472743" y="29056"/>
                  </a:lnTo>
                  <a:lnTo>
                    <a:pt x="8431403" y="7677"/>
                  </a:lnTo>
                  <a:lnTo>
                    <a:pt x="8383803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1" y="1427627"/>
              <a:ext cx="1706880" cy="12047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5391" y="1427627"/>
              <a:ext cx="1706880" cy="1205230"/>
            </a:xfrm>
            <a:custGeom>
              <a:avLst/>
              <a:gdLst/>
              <a:ahLst/>
              <a:cxnLst/>
              <a:rect l="l" t="t" r="r" b="b"/>
              <a:pathLst>
                <a:path w="1706880" h="1205230">
                  <a:moveTo>
                    <a:pt x="0" y="120472"/>
                  </a:moveTo>
                  <a:lnTo>
                    <a:pt x="9467" y="73578"/>
                  </a:lnTo>
                  <a:lnTo>
                    <a:pt x="35285" y="35285"/>
                  </a:lnTo>
                  <a:lnTo>
                    <a:pt x="73578" y="9467"/>
                  </a:lnTo>
                  <a:lnTo>
                    <a:pt x="120472" y="0"/>
                  </a:lnTo>
                  <a:lnTo>
                    <a:pt x="1586407" y="0"/>
                  </a:lnTo>
                  <a:lnTo>
                    <a:pt x="1633301" y="9467"/>
                  </a:lnTo>
                  <a:lnTo>
                    <a:pt x="1671594" y="35285"/>
                  </a:lnTo>
                  <a:lnTo>
                    <a:pt x="1697412" y="73578"/>
                  </a:lnTo>
                  <a:lnTo>
                    <a:pt x="1706880" y="120472"/>
                  </a:lnTo>
                  <a:lnTo>
                    <a:pt x="1706880" y="1084262"/>
                  </a:lnTo>
                  <a:lnTo>
                    <a:pt x="1697412" y="1131155"/>
                  </a:lnTo>
                  <a:lnTo>
                    <a:pt x="1671594" y="1169449"/>
                  </a:lnTo>
                  <a:lnTo>
                    <a:pt x="1633301" y="1195267"/>
                  </a:lnTo>
                  <a:lnTo>
                    <a:pt x="1586407" y="1204734"/>
                  </a:lnTo>
                  <a:lnTo>
                    <a:pt x="120472" y="1204734"/>
                  </a:lnTo>
                  <a:lnTo>
                    <a:pt x="73578" y="1195267"/>
                  </a:lnTo>
                  <a:lnTo>
                    <a:pt x="35285" y="1169449"/>
                  </a:lnTo>
                  <a:lnTo>
                    <a:pt x="9467" y="1131155"/>
                  </a:lnTo>
                  <a:lnTo>
                    <a:pt x="0" y="1084262"/>
                  </a:lnTo>
                  <a:lnTo>
                    <a:pt x="0" y="1204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1" y="2912364"/>
              <a:ext cx="8619743" cy="15910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0155" y="2976371"/>
              <a:ext cx="6969250" cy="1523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2933550"/>
              <a:ext cx="8534400" cy="1506220"/>
            </a:xfrm>
            <a:custGeom>
              <a:avLst/>
              <a:gdLst/>
              <a:ahLst/>
              <a:cxnLst/>
              <a:rect l="l" t="t" r="r" b="b"/>
              <a:pathLst>
                <a:path w="8534400" h="1506220">
                  <a:moveTo>
                    <a:pt x="8383803" y="0"/>
                  </a:moveTo>
                  <a:lnTo>
                    <a:pt x="150596" y="0"/>
                  </a:lnTo>
                  <a:lnTo>
                    <a:pt x="102996" y="7677"/>
                  </a:lnTo>
                  <a:lnTo>
                    <a:pt x="61656" y="29056"/>
                  </a:lnTo>
                  <a:lnTo>
                    <a:pt x="29056" y="61656"/>
                  </a:lnTo>
                  <a:lnTo>
                    <a:pt x="7677" y="102996"/>
                  </a:lnTo>
                  <a:lnTo>
                    <a:pt x="0" y="150596"/>
                  </a:lnTo>
                  <a:lnTo>
                    <a:pt x="0" y="1355331"/>
                  </a:lnTo>
                  <a:lnTo>
                    <a:pt x="7677" y="1402931"/>
                  </a:lnTo>
                  <a:lnTo>
                    <a:pt x="29056" y="1444271"/>
                  </a:lnTo>
                  <a:lnTo>
                    <a:pt x="61656" y="1476871"/>
                  </a:lnTo>
                  <a:lnTo>
                    <a:pt x="102996" y="1498250"/>
                  </a:lnTo>
                  <a:lnTo>
                    <a:pt x="150596" y="1505927"/>
                  </a:lnTo>
                  <a:lnTo>
                    <a:pt x="8383803" y="1505927"/>
                  </a:lnTo>
                  <a:lnTo>
                    <a:pt x="8431403" y="1498250"/>
                  </a:lnTo>
                  <a:lnTo>
                    <a:pt x="8472743" y="1476871"/>
                  </a:lnTo>
                  <a:lnTo>
                    <a:pt x="8505343" y="1444271"/>
                  </a:lnTo>
                  <a:lnTo>
                    <a:pt x="8526722" y="1402931"/>
                  </a:lnTo>
                  <a:lnTo>
                    <a:pt x="8534400" y="1355331"/>
                  </a:lnTo>
                  <a:lnTo>
                    <a:pt x="8534400" y="150596"/>
                  </a:lnTo>
                  <a:lnTo>
                    <a:pt x="8526722" y="102996"/>
                  </a:lnTo>
                  <a:lnTo>
                    <a:pt x="8505343" y="61656"/>
                  </a:lnTo>
                  <a:lnTo>
                    <a:pt x="8472743" y="29056"/>
                  </a:lnTo>
                  <a:lnTo>
                    <a:pt x="8431403" y="7677"/>
                  </a:lnTo>
                  <a:lnTo>
                    <a:pt x="8383803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391" y="3084147"/>
              <a:ext cx="1706880" cy="12047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5391" y="3084147"/>
              <a:ext cx="1706880" cy="1205230"/>
            </a:xfrm>
            <a:custGeom>
              <a:avLst/>
              <a:gdLst/>
              <a:ahLst/>
              <a:cxnLst/>
              <a:rect l="l" t="t" r="r" b="b"/>
              <a:pathLst>
                <a:path w="1706880" h="1205229">
                  <a:moveTo>
                    <a:pt x="0" y="120472"/>
                  </a:moveTo>
                  <a:lnTo>
                    <a:pt x="9467" y="73578"/>
                  </a:lnTo>
                  <a:lnTo>
                    <a:pt x="35285" y="35285"/>
                  </a:lnTo>
                  <a:lnTo>
                    <a:pt x="73578" y="9467"/>
                  </a:lnTo>
                  <a:lnTo>
                    <a:pt x="120472" y="0"/>
                  </a:lnTo>
                  <a:lnTo>
                    <a:pt x="1586407" y="0"/>
                  </a:lnTo>
                  <a:lnTo>
                    <a:pt x="1633301" y="9467"/>
                  </a:lnTo>
                  <a:lnTo>
                    <a:pt x="1671594" y="35285"/>
                  </a:lnTo>
                  <a:lnTo>
                    <a:pt x="1697412" y="73578"/>
                  </a:lnTo>
                  <a:lnTo>
                    <a:pt x="1706880" y="120472"/>
                  </a:lnTo>
                  <a:lnTo>
                    <a:pt x="1706880" y="1084262"/>
                  </a:lnTo>
                  <a:lnTo>
                    <a:pt x="1697412" y="1131155"/>
                  </a:lnTo>
                  <a:lnTo>
                    <a:pt x="1671594" y="1169449"/>
                  </a:lnTo>
                  <a:lnTo>
                    <a:pt x="1633301" y="1195267"/>
                  </a:lnTo>
                  <a:lnTo>
                    <a:pt x="1586407" y="1204734"/>
                  </a:lnTo>
                  <a:lnTo>
                    <a:pt x="120472" y="1204734"/>
                  </a:lnTo>
                  <a:lnTo>
                    <a:pt x="73578" y="1195267"/>
                  </a:lnTo>
                  <a:lnTo>
                    <a:pt x="35285" y="1169449"/>
                  </a:lnTo>
                  <a:lnTo>
                    <a:pt x="9467" y="1131155"/>
                  </a:lnTo>
                  <a:lnTo>
                    <a:pt x="0" y="1084262"/>
                  </a:lnTo>
                  <a:lnTo>
                    <a:pt x="0" y="1204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63651" y="4568951"/>
            <a:ext cx="8749665" cy="1591310"/>
            <a:chOff x="263651" y="4568951"/>
            <a:chExt cx="8749665" cy="159131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3651" y="4568951"/>
              <a:ext cx="8619743" cy="15910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0155" y="4632959"/>
              <a:ext cx="7002767" cy="15239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4800" y="4590069"/>
              <a:ext cx="8534400" cy="1506220"/>
            </a:xfrm>
            <a:custGeom>
              <a:avLst/>
              <a:gdLst/>
              <a:ahLst/>
              <a:cxnLst/>
              <a:rect l="l" t="t" r="r" b="b"/>
              <a:pathLst>
                <a:path w="8534400" h="1506220">
                  <a:moveTo>
                    <a:pt x="8383803" y="0"/>
                  </a:moveTo>
                  <a:lnTo>
                    <a:pt x="150596" y="0"/>
                  </a:lnTo>
                  <a:lnTo>
                    <a:pt x="102996" y="7677"/>
                  </a:lnTo>
                  <a:lnTo>
                    <a:pt x="61656" y="29056"/>
                  </a:lnTo>
                  <a:lnTo>
                    <a:pt x="29056" y="61656"/>
                  </a:lnTo>
                  <a:lnTo>
                    <a:pt x="7677" y="102996"/>
                  </a:lnTo>
                  <a:lnTo>
                    <a:pt x="0" y="150596"/>
                  </a:lnTo>
                  <a:lnTo>
                    <a:pt x="0" y="1355331"/>
                  </a:lnTo>
                  <a:lnTo>
                    <a:pt x="7677" y="1402931"/>
                  </a:lnTo>
                  <a:lnTo>
                    <a:pt x="29056" y="1444271"/>
                  </a:lnTo>
                  <a:lnTo>
                    <a:pt x="61656" y="1476871"/>
                  </a:lnTo>
                  <a:lnTo>
                    <a:pt x="102996" y="1498250"/>
                  </a:lnTo>
                  <a:lnTo>
                    <a:pt x="150596" y="1505927"/>
                  </a:lnTo>
                  <a:lnTo>
                    <a:pt x="8383803" y="1505927"/>
                  </a:lnTo>
                  <a:lnTo>
                    <a:pt x="8431403" y="1498250"/>
                  </a:lnTo>
                  <a:lnTo>
                    <a:pt x="8472743" y="1476871"/>
                  </a:lnTo>
                  <a:lnTo>
                    <a:pt x="8505343" y="1444271"/>
                  </a:lnTo>
                  <a:lnTo>
                    <a:pt x="8526722" y="1402931"/>
                  </a:lnTo>
                  <a:lnTo>
                    <a:pt x="8534400" y="1355331"/>
                  </a:lnTo>
                  <a:lnTo>
                    <a:pt x="8534400" y="150596"/>
                  </a:lnTo>
                  <a:lnTo>
                    <a:pt x="8526722" y="102996"/>
                  </a:lnTo>
                  <a:lnTo>
                    <a:pt x="8505343" y="61656"/>
                  </a:lnTo>
                  <a:lnTo>
                    <a:pt x="8472743" y="29056"/>
                  </a:lnTo>
                  <a:lnTo>
                    <a:pt x="8431403" y="7677"/>
                  </a:lnTo>
                  <a:lnTo>
                    <a:pt x="8383803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41011" y="1270664"/>
            <a:ext cx="6481445" cy="461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Waiting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-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Khi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method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wait()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động,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rơi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vào trạng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trạng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‘waiting’-</a:t>
            </a:r>
            <a:r>
              <a:rPr sz="2400" dirty="0">
                <a:latin typeface="Segoe UI"/>
                <a:cs typeface="Segoe UI"/>
              </a:rPr>
              <a:t>đợi. </a:t>
            </a:r>
            <a:r>
              <a:rPr sz="2400" spc="-10" dirty="0">
                <a:latin typeface="Segoe UI"/>
                <a:cs typeface="Segoe UI"/>
              </a:rPr>
              <a:t>Method </a:t>
            </a:r>
            <a:r>
              <a:rPr sz="2400" dirty="0">
                <a:latin typeface="Segoe UI"/>
                <a:cs typeface="Segoe UI"/>
              </a:rPr>
              <a:t>này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sử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dụng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hai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 nhiều</a:t>
            </a:r>
            <a:r>
              <a:rPr sz="2400" spc="-10" dirty="0">
                <a:latin typeface="Segoe UI"/>
                <a:cs typeface="Segoe UI"/>
              </a:rPr>
              <a:t> thread </a:t>
            </a:r>
            <a:r>
              <a:rPr sz="2400" dirty="0">
                <a:latin typeface="Segoe UI"/>
                <a:cs typeface="Segoe UI"/>
              </a:rPr>
              <a:t>cùng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đồng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thời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-20" dirty="0">
                <a:latin typeface="Segoe UI"/>
                <a:cs typeface="Segoe UI"/>
              </a:rPr>
              <a:t> động.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Segoe UI"/>
              <a:cs typeface="Segoe UI"/>
            </a:endParaRPr>
          </a:p>
          <a:p>
            <a:pPr marL="12700" marR="65405" algn="just">
              <a:lnSpc>
                <a:spcPct val="99800"/>
              </a:lnSpc>
              <a:spcBef>
                <a:spcPts val="5"/>
              </a:spcBef>
            </a:pPr>
            <a:r>
              <a:rPr sz="2400" b="1" dirty="0">
                <a:latin typeface="Segoe UI"/>
                <a:cs typeface="Segoe UI"/>
              </a:rPr>
              <a:t>Blocked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sẽ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rơi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vào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trạng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thái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‘blocked’- </a:t>
            </a:r>
            <a:r>
              <a:rPr sz="2400" dirty="0">
                <a:latin typeface="Segoe UI"/>
                <a:cs typeface="Segoe UI"/>
              </a:rPr>
              <a:t>bị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chặn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đợi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sự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kiện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nào </a:t>
            </a:r>
            <a:r>
              <a:rPr sz="2400" dirty="0">
                <a:latin typeface="Segoe UI"/>
                <a:cs typeface="Segoe UI"/>
              </a:rPr>
              <a:t>đó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 nó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 sự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kiện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Input/Output.</a:t>
            </a:r>
            <a:endParaRPr sz="24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Segoe UI"/>
              <a:cs typeface="Segoe UI"/>
            </a:endParaRPr>
          </a:p>
          <a:p>
            <a:pPr marL="12700" marR="115570">
              <a:lnSpc>
                <a:spcPct val="99800"/>
              </a:lnSpc>
            </a:pPr>
            <a:r>
              <a:rPr sz="2400" b="1" dirty="0">
                <a:latin typeface="Segoe UI"/>
                <a:cs typeface="Segoe UI"/>
              </a:rPr>
              <a:t>Dead</a:t>
            </a:r>
            <a:r>
              <a:rPr sz="2400" dirty="0">
                <a:latin typeface="Segoe UI"/>
                <a:cs typeface="Segoe UI"/>
              </a:rPr>
              <a:t>:</a:t>
            </a:r>
            <a:r>
              <a:rPr sz="2400" spc="-3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rơi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trạng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thái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‘dead’-</a:t>
            </a:r>
            <a:r>
              <a:rPr sz="2400" spc="-10" dirty="0">
                <a:latin typeface="Segoe UI"/>
                <a:cs typeface="Segoe UI"/>
              </a:rPr>
              <a:t>ngừng </a:t>
            </a:r>
            <a:r>
              <a:rPr sz="2400" dirty="0">
                <a:latin typeface="Segoe UI"/>
                <a:cs typeface="Segoe UI"/>
              </a:rPr>
              <a:t>hoạt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động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sau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khi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xong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phương</a:t>
            </a:r>
            <a:r>
              <a:rPr sz="2400" spc="-20" dirty="0">
                <a:latin typeface="Segoe UI"/>
                <a:cs typeface="Segoe UI"/>
              </a:rPr>
              <a:t> thức </a:t>
            </a:r>
            <a:r>
              <a:rPr sz="2400" b="1" dirty="0">
                <a:latin typeface="Segoe UI"/>
                <a:cs typeface="Segoe UI"/>
              </a:rPr>
              <a:t>run()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gọi phương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stop().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2691" y="4727966"/>
            <a:ext cx="1732280" cy="1230630"/>
            <a:chOff x="442691" y="4727966"/>
            <a:chExt cx="1732280" cy="1230630"/>
          </a:xfrm>
        </p:grpSpPr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391" y="4740666"/>
              <a:ext cx="1706880" cy="12047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5391" y="4740666"/>
              <a:ext cx="1706880" cy="1205230"/>
            </a:xfrm>
            <a:custGeom>
              <a:avLst/>
              <a:gdLst/>
              <a:ahLst/>
              <a:cxnLst/>
              <a:rect l="l" t="t" r="r" b="b"/>
              <a:pathLst>
                <a:path w="1706880" h="1205229">
                  <a:moveTo>
                    <a:pt x="0" y="120472"/>
                  </a:moveTo>
                  <a:lnTo>
                    <a:pt x="9467" y="73578"/>
                  </a:lnTo>
                  <a:lnTo>
                    <a:pt x="35285" y="35285"/>
                  </a:lnTo>
                  <a:lnTo>
                    <a:pt x="73578" y="9467"/>
                  </a:lnTo>
                  <a:lnTo>
                    <a:pt x="120472" y="0"/>
                  </a:lnTo>
                  <a:lnTo>
                    <a:pt x="1586407" y="0"/>
                  </a:lnTo>
                  <a:lnTo>
                    <a:pt x="1633301" y="9467"/>
                  </a:lnTo>
                  <a:lnTo>
                    <a:pt x="1671594" y="35285"/>
                  </a:lnTo>
                  <a:lnTo>
                    <a:pt x="1697412" y="73578"/>
                  </a:lnTo>
                  <a:lnTo>
                    <a:pt x="1706880" y="120472"/>
                  </a:lnTo>
                  <a:lnTo>
                    <a:pt x="1706880" y="1084262"/>
                  </a:lnTo>
                  <a:lnTo>
                    <a:pt x="1697412" y="1131155"/>
                  </a:lnTo>
                  <a:lnTo>
                    <a:pt x="1671594" y="1169449"/>
                  </a:lnTo>
                  <a:lnTo>
                    <a:pt x="1633301" y="1195267"/>
                  </a:lnTo>
                  <a:lnTo>
                    <a:pt x="1586407" y="1204734"/>
                  </a:lnTo>
                  <a:lnTo>
                    <a:pt x="120472" y="1204734"/>
                  </a:lnTo>
                  <a:lnTo>
                    <a:pt x="73578" y="1195267"/>
                  </a:lnTo>
                  <a:lnTo>
                    <a:pt x="35285" y="1169449"/>
                  </a:lnTo>
                  <a:lnTo>
                    <a:pt x="9467" y="1131155"/>
                  </a:lnTo>
                  <a:lnTo>
                    <a:pt x="0" y="1084262"/>
                  </a:lnTo>
                  <a:lnTo>
                    <a:pt x="0" y="12047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975" y="2653283"/>
            <a:ext cx="6570345" cy="3657600"/>
            <a:chOff x="569975" y="2653283"/>
            <a:chExt cx="6570345" cy="3657600"/>
          </a:xfrm>
        </p:grpSpPr>
        <p:sp>
          <p:nvSpPr>
            <p:cNvPr id="3" name="object 3"/>
            <p:cNvSpPr/>
            <p:nvPr/>
          </p:nvSpPr>
          <p:spPr>
            <a:xfrm>
              <a:off x="2516103" y="4116933"/>
              <a:ext cx="4339590" cy="605790"/>
            </a:xfrm>
            <a:custGeom>
              <a:avLst/>
              <a:gdLst/>
              <a:ahLst/>
              <a:cxnLst/>
              <a:rect l="l" t="t" r="r" b="b"/>
              <a:pathLst>
                <a:path w="4339590" h="605789">
                  <a:moveTo>
                    <a:pt x="2130018" y="0"/>
                  </a:moveTo>
                  <a:lnTo>
                    <a:pt x="2130018" y="302666"/>
                  </a:lnTo>
                  <a:lnTo>
                    <a:pt x="4339196" y="302666"/>
                  </a:lnTo>
                  <a:lnTo>
                    <a:pt x="4339196" y="605332"/>
                  </a:lnTo>
                </a:path>
                <a:path w="4339590" h="605789">
                  <a:moveTo>
                    <a:pt x="2130018" y="0"/>
                  </a:moveTo>
                  <a:lnTo>
                    <a:pt x="2130018" y="302666"/>
                  </a:lnTo>
                  <a:lnTo>
                    <a:pt x="0" y="302666"/>
                  </a:lnTo>
                  <a:lnTo>
                    <a:pt x="0" y="605332"/>
                  </a:lnTo>
                </a:path>
              </a:pathLst>
            </a:custGeom>
            <a:ln w="2540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3723" y="2653283"/>
              <a:ext cx="4776215" cy="1591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5" y="4686300"/>
              <a:ext cx="3895343" cy="16245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38595" y="4823136"/>
            <a:ext cx="235458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>
              <a:lnSpc>
                <a:spcPts val="4505"/>
              </a:lnSpc>
              <a:spcBef>
                <a:spcPts val="100"/>
              </a:spcBef>
            </a:pPr>
            <a:r>
              <a:rPr sz="3900" dirty="0">
                <a:latin typeface="Calibri"/>
                <a:cs typeface="Calibri"/>
              </a:rPr>
              <a:t>Kế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dirty="0">
                <a:latin typeface="Calibri"/>
                <a:cs typeface="Calibri"/>
              </a:rPr>
              <a:t>thừa</a:t>
            </a:r>
            <a:r>
              <a:rPr sz="3900" spc="-40" dirty="0">
                <a:latin typeface="Calibri"/>
                <a:cs typeface="Calibri"/>
              </a:rPr>
              <a:t> </a:t>
            </a:r>
            <a:r>
              <a:rPr sz="3900" spc="-25" dirty="0">
                <a:latin typeface="Calibri"/>
                <a:cs typeface="Calibri"/>
              </a:rPr>
              <a:t>từ</a:t>
            </a:r>
            <a:endParaRPr sz="3900" dirty="0">
              <a:latin typeface="Calibri"/>
              <a:cs typeface="Calibri"/>
            </a:endParaRPr>
          </a:p>
          <a:p>
            <a:pPr marL="12700">
              <a:lnSpc>
                <a:spcPts val="4145"/>
              </a:lnSpc>
            </a:pPr>
            <a:r>
              <a:rPr sz="3600" b="1" dirty="0">
                <a:solidFill>
                  <a:srgbClr val="F0641E"/>
                </a:solidFill>
                <a:latin typeface="Calibri"/>
                <a:cs typeface="Calibri"/>
              </a:rPr>
              <a:t>class</a:t>
            </a:r>
            <a:r>
              <a:rPr sz="3600" b="1" spc="-1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0641E"/>
                </a:solidFill>
                <a:latin typeface="Calibri"/>
                <a:cs typeface="Calibri"/>
              </a:rPr>
              <a:t>Thread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5" y="4686300"/>
            <a:ext cx="4098035" cy="16245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68162" y="4823136"/>
            <a:ext cx="337439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505"/>
              </a:lnSpc>
              <a:spcBef>
                <a:spcPts val="100"/>
              </a:spcBef>
            </a:pPr>
            <a:r>
              <a:rPr sz="3900" dirty="0">
                <a:latin typeface="Calibri"/>
                <a:cs typeface="Calibri"/>
              </a:rPr>
              <a:t>Thực</a:t>
            </a:r>
            <a:r>
              <a:rPr sz="3900" spc="-10" dirty="0">
                <a:latin typeface="Calibri"/>
                <a:cs typeface="Calibri"/>
              </a:rPr>
              <a:t> </a:t>
            </a:r>
            <a:r>
              <a:rPr sz="3900" spc="-25" dirty="0">
                <a:latin typeface="Calibri"/>
                <a:cs typeface="Calibri"/>
              </a:rPr>
              <a:t>thi</a:t>
            </a:r>
            <a:endParaRPr sz="3900" dirty="0">
              <a:latin typeface="Calibri"/>
              <a:cs typeface="Calibri"/>
            </a:endParaRPr>
          </a:p>
          <a:p>
            <a:pPr algn="ctr">
              <a:lnSpc>
                <a:spcPts val="4145"/>
              </a:lnSpc>
            </a:pPr>
            <a:r>
              <a:rPr sz="3600" b="1" dirty="0">
                <a:solidFill>
                  <a:srgbClr val="F0641E"/>
                </a:solidFill>
                <a:latin typeface="Calibri"/>
                <a:cs typeface="Calibri"/>
              </a:rPr>
              <a:t>interface</a:t>
            </a:r>
            <a:r>
              <a:rPr sz="3600" b="1" spc="-15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0641E"/>
                </a:solidFill>
                <a:latin typeface="Calibri"/>
                <a:cs typeface="Calibri"/>
              </a:rPr>
              <a:t>Runable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12140" y="418591"/>
            <a:ext cx="7946390" cy="3462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73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Khởi</a:t>
            </a:r>
            <a:r>
              <a:rPr sz="32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tạo</a:t>
            </a:r>
            <a:r>
              <a:rPr sz="3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thread</a:t>
            </a:r>
            <a:endParaRPr sz="3200">
              <a:latin typeface="Segoe UI"/>
              <a:cs typeface="Segoe UI"/>
            </a:endParaRPr>
          </a:p>
          <a:p>
            <a:pPr marL="12700" marR="5080" indent="-635">
              <a:lnSpc>
                <a:spcPct val="100000"/>
              </a:lnSpc>
              <a:spcBef>
                <a:spcPts val="2039"/>
              </a:spcBef>
            </a:pPr>
            <a:r>
              <a:rPr sz="2800" dirty="0">
                <a:latin typeface="Segoe UI"/>
                <a:cs typeface="Segoe UI"/>
              </a:rPr>
              <a:t>Hệ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thống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xử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lý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đa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luồng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trong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Java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xây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dựng </a:t>
            </a:r>
            <a:r>
              <a:rPr sz="2800" dirty="0">
                <a:latin typeface="Segoe UI"/>
                <a:cs typeface="Segoe UI"/>
              </a:rPr>
              <a:t>trên</a:t>
            </a:r>
            <a:r>
              <a:rPr sz="2800" spc="-9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class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9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và</a:t>
            </a:r>
            <a:r>
              <a:rPr sz="2800" spc="-11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interface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Runnable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dirty="0">
                <a:latin typeface="Segoe UI"/>
                <a:cs typeface="Segoe UI"/>
              </a:rPr>
              <a:t>packaged</a:t>
            </a:r>
            <a:r>
              <a:rPr sz="2800" spc="-1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java.lang.</a:t>
            </a:r>
            <a:endParaRPr sz="2800">
              <a:latin typeface="Segoe UI"/>
              <a:cs typeface="Segoe UI"/>
            </a:endParaRPr>
          </a:p>
          <a:p>
            <a:pPr marL="123189" algn="ctr">
              <a:lnSpc>
                <a:spcPts val="4140"/>
              </a:lnSpc>
              <a:spcBef>
                <a:spcPts val="2815"/>
              </a:spcBef>
            </a:pPr>
            <a:r>
              <a:rPr sz="3600" dirty="0">
                <a:latin typeface="Calibri"/>
                <a:cs typeface="Calibri"/>
              </a:rPr>
              <a:t>Có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2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cách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để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tạo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một</a:t>
            </a:r>
            <a:endParaRPr sz="3600">
              <a:latin typeface="Calibri"/>
              <a:cs typeface="Calibri"/>
            </a:endParaRPr>
          </a:p>
          <a:p>
            <a:pPr marL="121285" algn="ctr">
              <a:lnSpc>
                <a:spcPts val="4140"/>
              </a:lnSpc>
            </a:pPr>
            <a:r>
              <a:rPr sz="3600" dirty="0">
                <a:latin typeface="Calibri"/>
                <a:cs typeface="Calibri"/>
              </a:rPr>
              <a:t>thread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mới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672" y="1984247"/>
            <a:ext cx="8403590" cy="4002404"/>
            <a:chOff x="423672" y="1984247"/>
            <a:chExt cx="8403590" cy="40024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6" y="2054352"/>
              <a:ext cx="8183879" cy="38191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1984247"/>
              <a:ext cx="8403335" cy="40020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3400" y="2079409"/>
              <a:ext cx="8077200" cy="3712210"/>
            </a:xfrm>
            <a:custGeom>
              <a:avLst/>
              <a:gdLst/>
              <a:ahLst/>
              <a:cxnLst/>
              <a:rect l="l" t="t" r="r" b="b"/>
              <a:pathLst>
                <a:path w="8077200" h="3712210">
                  <a:moveTo>
                    <a:pt x="8077200" y="0"/>
                  </a:moveTo>
                  <a:lnTo>
                    <a:pt x="0" y="0"/>
                  </a:lnTo>
                  <a:lnTo>
                    <a:pt x="0" y="3711790"/>
                  </a:lnTo>
                  <a:lnTo>
                    <a:pt x="8077200" y="371179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0051" y="1377187"/>
            <a:ext cx="7775575" cy="428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Segoe UI"/>
                <a:cs typeface="Segoe UI"/>
              </a:rPr>
              <a:t>Tạo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thread bằng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cách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sử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dụng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interface </a:t>
            </a:r>
            <a:r>
              <a:rPr sz="2400" b="1" spc="-10" dirty="0">
                <a:latin typeface="Segoe UI"/>
                <a:cs typeface="Segoe UI"/>
              </a:rPr>
              <a:t>Runable</a:t>
            </a:r>
            <a:r>
              <a:rPr sz="2800" spc="-10" dirty="0">
                <a:latin typeface="Segoe UI"/>
                <a:cs typeface="Segoe UI"/>
              </a:rPr>
              <a:t>:</a:t>
            </a:r>
            <a:endParaRPr sz="2800">
              <a:latin typeface="Segoe UI"/>
              <a:cs typeface="Segoe UI"/>
            </a:endParaRPr>
          </a:p>
          <a:p>
            <a:pPr marL="469900" marR="116205" indent="-457834">
              <a:lnSpc>
                <a:spcPct val="120000"/>
              </a:lnSpc>
              <a:spcBef>
                <a:spcPts val="1985"/>
              </a:spcBef>
              <a:buAutoNum type="arabicPeriod"/>
              <a:tabLst>
                <a:tab pos="469900" algn="l"/>
                <a:tab pos="470534" algn="l"/>
                <a:tab pos="3148965" algn="l"/>
              </a:tabLst>
            </a:pPr>
            <a:r>
              <a:rPr sz="2800" dirty="0">
                <a:latin typeface="Segoe UI"/>
                <a:cs typeface="Segoe UI"/>
              </a:rPr>
              <a:t>Viết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class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thực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thi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interface</a:t>
            </a:r>
            <a:r>
              <a:rPr sz="2800" b="1" spc="-3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Runable</a:t>
            </a:r>
            <a:r>
              <a:rPr sz="2800" b="1" spc="-2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và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viết </a:t>
            </a:r>
            <a:r>
              <a:rPr sz="2800" dirty="0">
                <a:latin typeface="Segoe UI"/>
                <a:cs typeface="Segoe UI"/>
              </a:rPr>
              <a:t>lại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	</a:t>
            </a:r>
            <a:r>
              <a:rPr sz="2800" b="1" dirty="0">
                <a:latin typeface="Segoe UI"/>
                <a:cs typeface="Segoe UI"/>
              </a:rPr>
              <a:t>‘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public</a:t>
            </a:r>
            <a:r>
              <a:rPr sz="2800" b="1" spc="-6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void</a:t>
            </a:r>
            <a:r>
              <a:rPr sz="2800" b="1" spc="-9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0641E"/>
                </a:solidFill>
                <a:latin typeface="Segoe UI"/>
                <a:cs typeface="Segoe UI"/>
              </a:rPr>
              <a:t>run()</a:t>
            </a:r>
            <a:r>
              <a:rPr sz="2800" b="1" spc="-10" dirty="0">
                <a:latin typeface="Segoe UI"/>
                <a:cs typeface="Segoe UI"/>
              </a:rPr>
              <a:t>’</a:t>
            </a:r>
            <a:endParaRPr sz="2800">
              <a:latin typeface="Segoe UI"/>
              <a:cs typeface="Segoe UI"/>
            </a:endParaRPr>
          </a:p>
          <a:p>
            <a:pPr marL="469900" marR="1549400" indent="-457200">
              <a:lnSpc>
                <a:spcPct val="120000"/>
              </a:lnSpc>
              <a:buAutoNum type="arabicPeriod"/>
              <a:tabLst>
                <a:tab pos="470534" algn="l"/>
                <a:tab pos="471170" algn="l"/>
              </a:tabLst>
            </a:pPr>
            <a:r>
              <a:rPr sz="2800" dirty="0">
                <a:latin typeface="Segoe UI"/>
                <a:cs typeface="Segoe UI"/>
              </a:rPr>
              <a:t>Tạo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ra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object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vừa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thực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thi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interface Runnable.</a:t>
            </a:r>
            <a:endParaRPr sz="2800">
              <a:latin typeface="Segoe UI"/>
              <a:cs typeface="Segoe UI"/>
            </a:endParaRPr>
          </a:p>
          <a:p>
            <a:pPr marL="469900" marR="5080" indent="-457834">
              <a:lnSpc>
                <a:spcPct val="12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800" dirty="0">
                <a:latin typeface="Segoe UI"/>
                <a:cs typeface="Segoe UI"/>
              </a:rPr>
              <a:t>Tạo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ra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object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của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class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với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tham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số </a:t>
            </a:r>
            <a:r>
              <a:rPr sz="2800" dirty="0">
                <a:latin typeface="Segoe UI"/>
                <a:cs typeface="Segoe UI"/>
              </a:rPr>
              <a:t>truyền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vào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object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thực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interface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Runable.</a:t>
            </a:r>
            <a:endParaRPr sz="2800">
              <a:latin typeface="Segoe UI"/>
              <a:cs typeface="Segoe UI"/>
            </a:endParaRPr>
          </a:p>
          <a:p>
            <a:pPr marL="469900" indent="-45783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800" dirty="0">
                <a:latin typeface="Segoe UI"/>
                <a:cs typeface="Segoe UI"/>
              </a:rPr>
              <a:t>Gọi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2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start()</a:t>
            </a:r>
            <a:r>
              <a:rPr sz="2800" b="1" spc="-5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để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chạy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48" y="1068336"/>
            <a:ext cx="8924925" cy="5415280"/>
            <a:chOff x="117348" y="1068336"/>
            <a:chExt cx="8924925" cy="5415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859" y="1828799"/>
              <a:ext cx="8554210" cy="46542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104" y="1853831"/>
              <a:ext cx="8453437" cy="45524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67" y="1135377"/>
              <a:ext cx="8726423" cy="879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48" y="1068336"/>
              <a:ext cx="4526279" cy="113689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30872" y="1250340"/>
            <a:ext cx="8442325" cy="595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794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220"/>
              </a:spcBef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File</a:t>
            </a:r>
            <a:r>
              <a:rPr sz="3200" b="1" spc="-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FirstThread.java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85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438" y="3488113"/>
            <a:ext cx="3998595" cy="472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800" dirty="0">
                <a:latin typeface="Segoe UI"/>
                <a:cs typeface="Segoe UI"/>
              </a:rPr>
              <a:t>Ví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dụ: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SecondThread.java: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864" y="1063764"/>
            <a:ext cx="9078595" cy="4978400"/>
            <a:chOff x="54864" y="1063764"/>
            <a:chExt cx="9078595" cy="4978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744" y="1846577"/>
              <a:ext cx="8570628" cy="4190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3240" y="1836559"/>
              <a:ext cx="8580755" cy="4200525"/>
            </a:xfrm>
            <a:custGeom>
              <a:avLst/>
              <a:gdLst/>
              <a:ahLst/>
              <a:cxnLst/>
              <a:rect l="l" t="t" r="r" b="b"/>
              <a:pathLst>
                <a:path w="8580755" h="4200525">
                  <a:moveTo>
                    <a:pt x="0" y="0"/>
                  </a:moveTo>
                  <a:lnTo>
                    <a:pt x="8580170" y="0"/>
                  </a:lnTo>
                  <a:lnTo>
                    <a:pt x="8580170" y="4200525"/>
                  </a:lnTo>
                  <a:lnTo>
                    <a:pt x="0" y="42005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3" y="1135379"/>
              <a:ext cx="8880346" cy="868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" y="1063764"/>
              <a:ext cx="5018530" cy="11368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7195" y="1250340"/>
              <a:ext cx="8598535" cy="585470"/>
            </a:xfrm>
            <a:custGeom>
              <a:avLst/>
              <a:gdLst/>
              <a:ahLst/>
              <a:cxnLst/>
              <a:rect l="l" t="t" r="r" b="b"/>
              <a:pathLst>
                <a:path w="8598535" h="585469">
                  <a:moveTo>
                    <a:pt x="8598077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8598077" y="585215"/>
                  </a:lnTo>
                  <a:lnTo>
                    <a:pt x="85980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76105" y="1260499"/>
            <a:ext cx="39071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File</a:t>
            </a:r>
            <a:r>
              <a:rPr sz="3200" b="1" spc="-1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SecondThread.java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552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395" y="6429998"/>
            <a:ext cx="838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8A8A8A"/>
                </a:solidFill>
                <a:latin typeface="Tahoma"/>
                <a:cs typeface="Tahoma"/>
              </a:rPr>
              <a:t>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3125" y="1018850"/>
            <a:ext cx="8213090" cy="5413375"/>
            <a:chOff x="397763" y="1005840"/>
            <a:chExt cx="8213090" cy="541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944" y="1769363"/>
              <a:ext cx="7812023" cy="46497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137" y="1793697"/>
              <a:ext cx="7710487" cy="4548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83" y="1077468"/>
              <a:ext cx="8014714" cy="868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763" y="1005840"/>
              <a:ext cx="4809743" cy="1136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0844" y="1192872"/>
              <a:ext cx="7731125" cy="585470"/>
            </a:xfrm>
            <a:custGeom>
              <a:avLst/>
              <a:gdLst/>
              <a:ahLst/>
              <a:cxnLst/>
              <a:rect l="l" t="t" r="r" b="b"/>
              <a:pathLst>
                <a:path w="7731125" h="585469">
                  <a:moveTo>
                    <a:pt x="7730642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7730642" y="585215"/>
                  </a:lnTo>
                  <a:lnTo>
                    <a:pt x="7730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9751" y="1203035"/>
            <a:ext cx="36969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File</a:t>
            </a:r>
            <a:r>
              <a:rPr sz="3200" b="1" spc="-1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ThreadDemo.java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29179" y="967759"/>
            <a:ext cx="3731260" cy="5695315"/>
            <a:chOff x="4831080" y="961643"/>
            <a:chExt cx="3731260" cy="569531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1080" y="961643"/>
              <a:ext cx="3730751" cy="56951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7078" y="1048173"/>
              <a:ext cx="3624204" cy="558892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552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73508" y="6417298"/>
            <a:ext cx="10922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Tahoma"/>
                <a:cs typeface="Tahoma"/>
              </a:rPr>
              <a:t>5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27051" y="1982480"/>
          <a:ext cx="8305800" cy="397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5638800"/>
              </a:tblGrid>
              <a:tr h="457200"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0641E"/>
                          </a:solidFill>
                          <a:latin typeface="Segoe UI"/>
                          <a:cs typeface="Segoe UI"/>
                        </a:rPr>
                        <a:t>Phương</a:t>
                      </a:r>
                      <a:r>
                        <a:rPr sz="2400" b="1" spc="-20" dirty="0">
                          <a:solidFill>
                            <a:srgbClr val="F0641E"/>
                          </a:solidFill>
                          <a:latin typeface="Segoe UI"/>
                          <a:cs typeface="Segoe UI"/>
                        </a:rPr>
                        <a:t> thức</a:t>
                      </a:r>
                      <a:endParaRPr sz="2400" dirty="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solidFill>
                            <a:srgbClr val="F0641E"/>
                          </a:solidFill>
                          <a:latin typeface="Segoe UI"/>
                          <a:cs typeface="Segoe UI"/>
                        </a:rPr>
                        <a:t>Ý</a:t>
                      </a:r>
                      <a:r>
                        <a:rPr sz="2400" b="1" spc="5" dirty="0">
                          <a:solidFill>
                            <a:srgbClr val="F0641E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0641E"/>
                          </a:solidFill>
                          <a:latin typeface="Segoe UI"/>
                          <a:cs typeface="Segoe UI"/>
                        </a:rPr>
                        <a:t>nghĩa</a:t>
                      </a:r>
                      <a:endParaRPr sz="24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final</a:t>
                      </a:r>
                      <a:r>
                        <a:rPr sz="20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String</a:t>
                      </a:r>
                      <a:r>
                        <a:rPr sz="20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getName()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Lấy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ra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tên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của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thread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final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int</a:t>
                      </a:r>
                      <a:r>
                        <a:rPr sz="20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getPriority()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Lấy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ra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thứ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tự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ưu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tiên</a:t>
                      </a:r>
                      <a:r>
                        <a:rPr sz="20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của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thread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final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boolean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isAlive()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Kiểm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tra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1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thread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vẫn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còn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chạy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hay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không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final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void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join()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Chờ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đến khi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1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thread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ngừng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hoạt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động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42989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void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run()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Chạy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một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một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thread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88265" marR="1974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static</a:t>
                      </a:r>
                      <a:r>
                        <a:rPr sz="2000" spc="-4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void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sleep(long milliseconds)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87630" marR="621030" indent="6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Tạm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ngừng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hoạt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động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của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1</a:t>
                      </a:r>
                      <a:r>
                        <a:rPr sz="2000" spc="-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thread</a:t>
                      </a:r>
                      <a:r>
                        <a:rPr sz="20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với</a:t>
                      </a:r>
                      <a:r>
                        <a:rPr sz="20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một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khoảng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thời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gian là mili</a:t>
                      </a:r>
                      <a:r>
                        <a:rPr sz="2000" spc="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20" dirty="0">
                          <a:latin typeface="Segoe UI"/>
                          <a:cs typeface="Segoe UI"/>
                        </a:rPr>
                        <a:t>giây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void</a:t>
                      </a:r>
                      <a:r>
                        <a:rPr sz="2000" spc="-1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start()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000" dirty="0">
                          <a:latin typeface="Segoe UI"/>
                          <a:cs typeface="Segoe UI"/>
                        </a:rPr>
                        <a:t>Bắt</a:t>
                      </a:r>
                      <a:r>
                        <a:rPr sz="2000" spc="-4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đầu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1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thread</a:t>
                      </a:r>
                      <a:r>
                        <a:rPr sz="2000" spc="-3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bằng</a:t>
                      </a:r>
                      <a:r>
                        <a:rPr sz="2000" spc="-25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cách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latin typeface="Segoe UI"/>
                          <a:cs typeface="Segoe UI"/>
                        </a:rPr>
                        <a:t>gọi </a:t>
                      </a:r>
                      <a:r>
                        <a:rPr sz="2000" spc="-10" dirty="0">
                          <a:latin typeface="Segoe UI"/>
                          <a:cs typeface="Segoe UI"/>
                        </a:rPr>
                        <a:t>run()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175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AD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8171" y="1264443"/>
            <a:ext cx="7367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Tạo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thread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bằng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cách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sử dụng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kế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thừa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class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Thread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377" y="932373"/>
            <a:ext cx="10766487" cy="7871587"/>
            <a:chOff x="685800" y="1157223"/>
            <a:chExt cx="10766487" cy="787158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194815"/>
              <a:ext cx="8007095" cy="52882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64" y="1219199"/>
              <a:ext cx="7905483" cy="51866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6733285"/>
              <a:ext cx="8029575" cy="22955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62428" y="1157223"/>
              <a:ext cx="2689859" cy="5254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3858" y="1250372"/>
              <a:ext cx="2667000" cy="523272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980" y="1133855"/>
            <a:ext cx="8635365" cy="5295900"/>
            <a:chOff x="220980" y="1133855"/>
            <a:chExt cx="8635365" cy="529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307" y="1944623"/>
              <a:ext cx="8156447" cy="44851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489" y="1926356"/>
              <a:ext cx="8153358" cy="4481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1205483"/>
              <a:ext cx="8436863" cy="868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80" y="1133855"/>
              <a:ext cx="8569450" cy="11369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3400" y="1319783"/>
            <a:ext cx="8153400" cy="5854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969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785"/>
              </a:spcBef>
            </a:pP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Thực</a:t>
            </a:r>
            <a:r>
              <a:rPr sz="2600" b="1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hiện</a:t>
            </a:r>
            <a:r>
              <a:rPr sz="2600" b="1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1</a:t>
            </a:r>
            <a:r>
              <a:rPr sz="26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công</a:t>
            </a:r>
            <a:r>
              <a:rPr sz="26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việc</a:t>
            </a:r>
            <a:r>
              <a:rPr sz="2600" b="1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bằng</a:t>
            </a:r>
            <a:r>
              <a:rPr sz="2600" b="1" spc="-2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nhiều</a:t>
            </a:r>
            <a:r>
              <a:rPr sz="2600" b="1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thread,</a:t>
            </a:r>
            <a:r>
              <a:rPr sz="2600" b="1" spc="-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cách</a:t>
            </a:r>
            <a:r>
              <a:rPr sz="2600" b="1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spc="-50" dirty="0">
                <a:solidFill>
                  <a:srgbClr val="F0641E"/>
                </a:solidFill>
                <a:latin typeface="Segoe UI"/>
                <a:cs typeface="Segoe UI"/>
              </a:rPr>
              <a:t>1</a:t>
            </a:r>
            <a:endParaRPr sz="2600" dirty="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76799" y="4314444"/>
            <a:ext cx="3127375" cy="2164080"/>
            <a:chOff x="4876799" y="4314444"/>
            <a:chExt cx="3127375" cy="21640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9679" y="4405884"/>
              <a:ext cx="2510015" cy="18608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799" y="4314444"/>
              <a:ext cx="3127247" cy="216407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12054" y="4419841"/>
            <a:ext cx="2403475" cy="1754505"/>
          </a:xfrm>
          <a:prstGeom prst="rect">
            <a:avLst/>
          </a:prstGeom>
          <a:solidFill>
            <a:srgbClr val="FFC253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4260"/>
              </a:lnSpc>
            </a:pPr>
            <a:r>
              <a:rPr sz="3600" spc="-10" dirty="0">
                <a:latin typeface="Courier New"/>
                <a:cs typeface="Courier New"/>
              </a:rPr>
              <a:t>OUTPUT</a:t>
            </a:r>
            <a:endParaRPr sz="3600">
              <a:latin typeface="Courier New"/>
              <a:cs typeface="Courier New"/>
            </a:endParaRPr>
          </a:p>
          <a:p>
            <a:pPr marL="91440" marR="107950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task</a:t>
            </a:r>
            <a:r>
              <a:rPr sz="3600" spc="-80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one </a:t>
            </a:r>
            <a:r>
              <a:rPr sz="3600" dirty="0">
                <a:latin typeface="Courier New"/>
                <a:cs typeface="Courier New"/>
              </a:rPr>
              <a:t>task</a:t>
            </a:r>
            <a:r>
              <a:rPr sz="3600" spc="-80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one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105"/>
              </a:spcBef>
            </a:pPr>
            <a:r>
              <a:rPr dirty="0"/>
              <a:t>Nhắc</a:t>
            </a:r>
            <a:r>
              <a:rPr spc="-25" dirty="0"/>
              <a:t> </a:t>
            </a:r>
            <a:r>
              <a:rPr dirty="0"/>
              <a:t>lại</a:t>
            </a:r>
            <a:r>
              <a:rPr spc="-25" dirty="0"/>
              <a:t> </a:t>
            </a:r>
            <a:r>
              <a:rPr dirty="0"/>
              <a:t>bài</a:t>
            </a:r>
            <a:r>
              <a:rPr spc="-5" dirty="0"/>
              <a:t> </a:t>
            </a:r>
            <a:r>
              <a:rPr spc="-10" dirty="0"/>
              <a:t>trước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184" y="1605787"/>
            <a:ext cx="6335395" cy="407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 indent="-441325">
              <a:lnSpc>
                <a:spcPct val="100000"/>
              </a:lnSpc>
              <a:spcBef>
                <a:spcPts val="95"/>
              </a:spcBef>
              <a:buClr>
                <a:srgbClr val="F0641E"/>
              </a:buClr>
              <a:buFont typeface="Wingdings"/>
              <a:buChar char=""/>
              <a:tabLst>
                <a:tab pos="453390" algn="l"/>
                <a:tab pos="454025" algn="l"/>
              </a:tabLst>
            </a:pP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loại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luồng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dữ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liệu</a:t>
            </a:r>
            <a:endParaRPr sz="2800" dirty="0">
              <a:latin typeface="Segoe UI"/>
              <a:cs typeface="Segoe UI"/>
            </a:endParaRPr>
          </a:p>
          <a:p>
            <a:pPr marL="452755" indent="-440690">
              <a:lnSpc>
                <a:spcPct val="100000"/>
              </a:lnSpc>
              <a:spcBef>
                <a:spcPts val="2350"/>
              </a:spcBef>
              <a:buClr>
                <a:srgbClr val="F0641E"/>
              </a:buClr>
              <a:buFont typeface="Wingdings"/>
              <a:buChar char=""/>
              <a:tabLst>
                <a:tab pos="452755" algn="l"/>
                <a:tab pos="453390" algn="l"/>
              </a:tabLst>
            </a:pPr>
            <a:r>
              <a:rPr sz="2800" dirty="0">
                <a:latin typeface="Segoe UI"/>
                <a:cs typeface="Segoe UI"/>
              </a:rPr>
              <a:t>Xử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lý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nhập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xuất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bằng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luồng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byte</a:t>
            </a:r>
            <a:endParaRPr sz="2800" dirty="0">
              <a:latin typeface="Segoe UI"/>
              <a:cs typeface="Segoe UI"/>
            </a:endParaRPr>
          </a:p>
          <a:p>
            <a:pPr marL="452755" indent="-440690">
              <a:lnSpc>
                <a:spcPct val="100000"/>
              </a:lnSpc>
              <a:spcBef>
                <a:spcPts val="2355"/>
              </a:spcBef>
              <a:buClr>
                <a:srgbClr val="F0641E"/>
              </a:buClr>
              <a:buFont typeface="Wingdings"/>
              <a:buChar char=""/>
              <a:tabLst>
                <a:tab pos="452755" algn="l"/>
                <a:tab pos="453390" algn="l"/>
              </a:tabLst>
            </a:pPr>
            <a:r>
              <a:rPr sz="2800" spc="-45" dirty="0">
                <a:latin typeface="Segoe UI"/>
                <a:cs typeface="Segoe UI"/>
              </a:rPr>
              <a:t>Truy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cập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file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ngẫu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nhiên</a:t>
            </a:r>
            <a:endParaRPr sz="2800" dirty="0">
              <a:latin typeface="Segoe UI"/>
              <a:cs typeface="Segoe UI"/>
            </a:endParaRPr>
          </a:p>
          <a:p>
            <a:pPr marL="453390" indent="-441325">
              <a:lnSpc>
                <a:spcPct val="100000"/>
              </a:lnSpc>
              <a:spcBef>
                <a:spcPts val="2350"/>
              </a:spcBef>
              <a:buClr>
                <a:srgbClr val="F0641E"/>
              </a:buClr>
              <a:buFont typeface="Wingdings"/>
              <a:buChar char=""/>
              <a:tabLst>
                <a:tab pos="453390" algn="l"/>
                <a:tab pos="454025" algn="l"/>
              </a:tabLst>
            </a:pPr>
            <a:r>
              <a:rPr sz="2800" dirty="0">
                <a:latin typeface="Segoe UI"/>
                <a:cs typeface="Segoe UI"/>
              </a:rPr>
              <a:t>Xử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lý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nhập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xuất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bằng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luồng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character</a:t>
            </a:r>
            <a:endParaRPr sz="2800" dirty="0">
              <a:latin typeface="Segoe UI"/>
              <a:cs typeface="Segoe UI"/>
            </a:endParaRPr>
          </a:p>
          <a:p>
            <a:pPr marL="453390" indent="-441325">
              <a:lnSpc>
                <a:spcPct val="100000"/>
              </a:lnSpc>
              <a:spcBef>
                <a:spcPts val="2355"/>
              </a:spcBef>
              <a:buClr>
                <a:srgbClr val="F0641E"/>
              </a:buClr>
              <a:buFont typeface="Wingdings"/>
              <a:buChar char=""/>
              <a:tabLst>
                <a:tab pos="453390" algn="l"/>
                <a:tab pos="454025" algn="l"/>
              </a:tabLst>
            </a:pPr>
            <a:r>
              <a:rPr sz="2800" dirty="0">
                <a:latin typeface="Segoe UI"/>
                <a:cs typeface="Segoe UI"/>
              </a:rPr>
              <a:t>Sử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dụng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try…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catch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trong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nhập/xuất</a:t>
            </a:r>
            <a:endParaRPr sz="2800" dirty="0">
              <a:latin typeface="Segoe UI"/>
              <a:cs typeface="Segoe UI"/>
            </a:endParaRPr>
          </a:p>
          <a:p>
            <a:pPr marL="453390" indent="-440690">
              <a:lnSpc>
                <a:spcPct val="100000"/>
              </a:lnSpc>
              <a:spcBef>
                <a:spcPts val="2350"/>
              </a:spcBef>
              <a:buClr>
                <a:srgbClr val="F0641E"/>
              </a:buClr>
              <a:buFont typeface="Wingdings"/>
              <a:buChar char=""/>
              <a:tabLst>
                <a:tab pos="453390" algn="l"/>
                <a:tab pos="454659" algn="l"/>
              </a:tabLst>
            </a:pPr>
            <a:r>
              <a:rPr sz="2800" dirty="0">
                <a:latin typeface="Segoe UI"/>
                <a:cs typeface="Segoe UI"/>
              </a:rPr>
              <a:t>Chuyển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đổi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dữ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liệu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kiểu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số</a:t>
            </a:r>
            <a:endParaRPr sz="28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063" y="1120137"/>
            <a:ext cx="4567555" cy="5058410"/>
            <a:chOff x="893063" y="1120137"/>
            <a:chExt cx="4567555" cy="5058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816" y="1876043"/>
              <a:ext cx="4178807" cy="43022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210" y="1906777"/>
              <a:ext cx="4072867" cy="41957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184" y="1205484"/>
              <a:ext cx="4369295" cy="868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063" y="1120137"/>
              <a:ext cx="2420111" cy="1153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06665" y="1319783"/>
            <a:ext cx="4085590" cy="5854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204"/>
              </a:spcBef>
            </a:pPr>
            <a:r>
              <a:rPr sz="3200" b="1" dirty="0">
                <a:solidFill>
                  <a:srgbClr val="F0641E"/>
                </a:solidFill>
                <a:latin typeface="Segoe UI"/>
                <a:cs typeface="Segoe UI"/>
              </a:rPr>
              <a:t>Cách</a:t>
            </a:r>
            <a:r>
              <a:rPr sz="3200" b="1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3200" b="1" spc="-50" dirty="0">
                <a:solidFill>
                  <a:srgbClr val="F0641E"/>
                </a:solidFill>
                <a:latin typeface="Segoe UI"/>
                <a:cs typeface="Segoe UI"/>
              </a:rPr>
              <a:t>2</a:t>
            </a:r>
            <a:endParaRPr sz="32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408931" y="3425951"/>
            <a:ext cx="3127375" cy="2712720"/>
            <a:chOff x="4408931" y="3425951"/>
            <a:chExt cx="3127375" cy="271272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91811" y="3517391"/>
              <a:ext cx="2510027" cy="24140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8931" y="3425951"/>
              <a:ext cx="3127247" cy="271271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44009" y="3530396"/>
            <a:ext cx="2403475" cy="2308860"/>
          </a:xfrm>
          <a:prstGeom prst="rect">
            <a:avLst/>
          </a:prstGeom>
          <a:solidFill>
            <a:srgbClr val="FFC253"/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4260"/>
              </a:lnSpc>
            </a:pPr>
            <a:r>
              <a:rPr sz="3600" spc="-10" dirty="0">
                <a:latin typeface="Courier New"/>
                <a:cs typeface="Courier New"/>
              </a:rPr>
              <a:t>OUTPUT</a:t>
            </a:r>
            <a:endParaRPr sz="3600">
              <a:latin typeface="Courier New"/>
              <a:cs typeface="Courier New"/>
            </a:endParaRPr>
          </a:p>
          <a:p>
            <a:pPr marL="90805" marR="107950" algn="just">
              <a:lnSpc>
                <a:spcPct val="100000"/>
              </a:lnSpc>
            </a:pPr>
            <a:r>
              <a:rPr sz="3600" dirty="0">
                <a:latin typeface="Courier New"/>
                <a:cs typeface="Courier New"/>
              </a:rPr>
              <a:t>task</a:t>
            </a:r>
            <a:r>
              <a:rPr sz="3600" spc="-80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one </a:t>
            </a:r>
            <a:r>
              <a:rPr sz="3600" dirty="0">
                <a:latin typeface="Courier New"/>
                <a:cs typeface="Courier New"/>
              </a:rPr>
              <a:t>task</a:t>
            </a:r>
            <a:r>
              <a:rPr sz="3600" spc="-80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one </a:t>
            </a:r>
            <a:r>
              <a:rPr sz="3600" dirty="0">
                <a:latin typeface="Courier New"/>
                <a:cs typeface="Courier New"/>
              </a:rPr>
              <a:t>task</a:t>
            </a:r>
            <a:r>
              <a:rPr sz="3600" spc="-80" dirty="0">
                <a:latin typeface="Courier New"/>
                <a:cs typeface="Courier New"/>
              </a:rPr>
              <a:t> </a:t>
            </a:r>
            <a:r>
              <a:rPr sz="3600" spc="-25" dirty="0">
                <a:latin typeface="Courier New"/>
                <a:cs typeface="Courier New"/>
              </a:rPr>
              <a:t>one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349" y="8489695"/>
            <a:ext cx="209550" cy="19304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20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 rot="16200000">
            <a:off x="1225070" y="387466"/>
            <a:ext cx="6724379" cy="9112286"/>
            <a:chOff x="0" y="1612391"/>
            <a:chExt cx="5885688" cy="582320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481" y="2350007"/>
              <a:ext cx="3387851" cy="50855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2758" y="2379014"/>
              <a:ext cx="3281321" cy="49792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3" y="2343911"/>
              <a:ext cx="2574034" cy="50916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46" y="2373147"/>
              <a:ext cx="2466956" cy="49845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612391"/>
              <a:ext cx="5794248" cy="868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676399"/>
              <a:ext cx="5885688" cy="8168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6636" y="1727682"/>
            <a:ext cx="5562600" cy="5854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3271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45"/>
              </a:spcBef>
            </a:pP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Thực</a:t>
            </a:r>
            <a:r>
              <a:rPr sz="2000" b="1" spc="-4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hiện</a:t>
            </a:r>
            <a:r>
              <a:rPr sz="2000" b="1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nhiều</a:t>
            </a:r>
            <a:r>
              <a:rPr sz="2000" b="1" spc="-2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công</a:t>
            </a:r>
            <a:r>
              <a:rPr sz="2000" b="1" spc="-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việc</a:t>
            </a:r>
            <a:r>
              <a:rPr sz="2000" b="1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bằng</a:t>
            </a:r>
            <a:r>
              <a:rPr sz="2000" b="1" spc="-4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0641E"/>
                </a:solidFill>
                <a:latin typeface="Segoe UI"/>
                <a:cs typeface="Segoe UI"/>
              </a:rPr>
              <a:t>nhiều</a:t>
            </a:r>
            <a:r>
              <a:rPr sz="2000" b="1" spc="-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0641E"/>
                </a:solidFill>
                <a:latin typeface="Segoe UI"/>
                <a:cs typeface="Segoe UI"/>
              </a:rPr>
              <a:t>thread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 rot="16200000">
            <a:off x="8232457" y="5173376"/>
            <a:ext cx="567055" cy="3011170"/>
          </a:xfrm>
          <a:prstGeom prst="rect">
            <a:avLst/>
          </a:prstGeom>
        </p:spPr>
        <p:txBody>
          <a:bodyPr vert="vert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Khởi</a:t>
            </a:r>
            <a:r>
              <a:rPr sz="3200" b="1" spc="-2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tạo</a:t>
            </a:r>
            <a:r>
              <a:rPr sz="3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thread</a:t>
            </a:r>
            <a:endParaRPr sz="32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395" y="6429998"/>
            <a:ext cx="1676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21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6700" y="1123187"/>
            <a:ext cx="8681085" cy="5664835"/>
            <a:chOff x="266700" y="1123187"/>
            <a:chExt cx="8681085" cy="5664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6" y="1842515"/>
              <a:ext cx="8336279" cy="49453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452" y="1874393"/>
              <a:ext cx="8229573" cy="48386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5403" y="1876043"/>
              <a:ext cx="8226551" cy="48585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429" y="1857578"/>
              <a:ext cx="8223453" cy="48555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" y="1150619"/>
              <a:ext cx="8513063" cy="8686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1123187"/>
              <a:ext cx="8357615" cy="10302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9440" y="1264843"/>
            <a:ext cx="8229600" cy="5854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921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545"/>
              </a:spcBef>
            </a:pP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Thực</a:t>
            </a:r>
            <a:r>
              <a:rPr sz="2800" b="1" spc="-7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hiện</a:t>
            </a:r>
            <a:r>
              <a:rPr sz="2800" b="1" spc="-5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nhiều</a:t>
            </a:r>
            <a:r>
              <a:rPr sz="2800" b="1" spc="-4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công</a:t>
            </a:r>
            <a:r>
              <a:rPr sz="2800" b="1" spc="-4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việc</a:t>
            </a:r>
            <a:r>
              <a:rPr sz="2800" b="1" spc="-7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bằng</a:t>
            </a:r>
            <a:r>
              <a:rPr sz="2800" b="1" spc="-4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F0641E"/>
                </a:solidFill>
                <a:latin typeface="Segoe UI"/>
                <a:cs typeface="Segoe UI"/>
              </a:rPr>
              <a:t>nhiều</a:t>
            </a:r>
            <a:r>
              <a:rPr sz="2800" b="1" spc="-4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800" b="1" spc="-10" dirty="0">
                <a:solidFill>
                  <a:srgbClr val="F0641E"/>
                </a:solidFill>
                <a:latin typeface="Segoe UI"/>
                <a:cs typeface="Segoe UI"/>
              </a:rPr>
              <a:t>thread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2395" y="6429998"/>
            <a:ext cx="8382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dirty="0">
                <a:solidFill>
                  <a:srgbClr val="8A8A8A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8576" y="996696"/>
            <a:ext cx="7894320" cy="1112520"/>
            <a:chOff x="798576" y="996696"/>
            <a:chExt cx="7894320" cy="1112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016" y="1042415"/>
              <a:ext cx="7802867" cy="9372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576" y="996696"/>
              <a:ext cx="6938759" cy="11125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4400" y="1066800"/>
            <a:ext cx="7696200" cy="8312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Sự</a:t>
            </a:r>
            <a:r>
              <a:rPr sz="2400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khác</a:t>
            </a:r>
            <a:r>
              <a:rPr sz="2400" spc="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nhau</a:t>
            </a:r>
            <a:r>
              <a:rPr sz="2400" spc="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giữa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thực</a:t>
            </a:r>
            <a:r>
              <a:rPr sz="2400" b="1" spc="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thi</a:t>
            </a:r>
            <a:r>
              <a:rPr sz="2400" b="1" spc="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interface </a:t>
            </a:r>
            <a:r>
              <a:rPr sz="2400" spc="-10" dirty="0">
                <a:solidFill>
                  <a:srgbClr val="F0641E"/>
                </a:solidFill>
                <a:latin typeface="Segoe UI"/>
                <a:cs typeface="Segoe UI"/>
              </a:rPr>
              <a:t>Runnable</a:t>
            </a:r>
            <a:endParaRPr sz="2400" dirty="0">
              <a:latin typeface="Segoe UI"/>
              <a:cs typeface="Segoe UI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và</a:t>
            </a:r>
            <a:r>
              <a:rPr sz="2400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kế</a:t>
            </a:r>
            <a:r>
              <a:rPr sz="2400" b="1" spc="-2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thừa</a:t>
            </a:r>
            <a:r>
              <a:rPr sz="24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từ</a:t>
            </a:r>
            <a:r>
              <a:rPr sz="2400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F0641E"/>
                </a:solidFill>
                <a:latin typeface="Segoe UI"/>
                <a:cs typeface="Segoe UI"/>
              </a:rPr>
              <a:t>class</a:t>
            </a:r>
            <a:r>
              <a:rPr sz="2400" spc="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F0641E"/>
                </a:solidFill>
                <a:latin typeface="Segoe UI"/>
                <a:cs typeface="Segoe UI"/>
              </a:rPr>
              <a:t>Thread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016" y="1872995"/>
            <a:ext cx="7802880" cy="4914900"/>
            <a:chOff x="890016" y="1872995"/>
            <a:chExt cx="7802867" cy="4914898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1872995"/>
              <a:ext cx="7802867" cy="49148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8565" y="1902548"/>
              <a:ext cx="7696194" cy="480775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14855">
              <a:lnSpc>
                <a:spcPct val="100000"/>
              </a:lnSpc>
              <a:spcBef>
                <a:spcPts val="105"/>
              </a:spcBef>
            </a:pPr>
            <a:r>
              <a:rPr dirty="0"/>
              <a:t>Khởi</a:t>
            </a:r>
            <a:r>
              <a:rPr spc="-20" dirty="0"/>
              <a:t> </a:t>
            </a:r>
            <a:r>
              <a:rPr dirty="0"/>
              <a:t>tạo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73508" y="6417298"/>
            <a:ext cx="10922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Tahoma"/>
                <a:cs typeface="Tahoma"/>
              </a:rPr>
              <a:t>2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8234" y="422263"/>
            <a:ext cx="16092121" cy="7706335"/>
            <a:chOff x="643127" y="996696"/>
            <a:chExt cx="16092121" cy="7706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1865375"/>
              <a:ext cx="8060434" cy="44790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439" y="1922402"/>
              <a:ext cx="7953375" cy="43719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54362" y="4588879"/>
              <a:ext cx="7953375" cy="4088129"/>
            </a:xfrm>
            <a:custGeom>
              <a:avLst/>
              <a:gdLst/>
              <a:ahLst/>
              <a:cxnLst/>
              <a:rect l="l" t="t" r="r" b="b"/>
              <a:pathLst>
                <a:path w="7953375" h="4088129">
                  <a:moveTo>
                    <a:pt x="7953375" y="0"/>
                  </a:moveTo>
                  <a:lnTo>
                    <a:pt x="0" y="0"/>
                  </a:lnTo>
                  <a:lnTo>
                    <a:pt x="0" y="4087660"/>
                  </a:lnTo>
                  <a:lnTo>
                    <a:pt x="7953375" y="4087660"/>
                  </a:lnTo>
                  <a:lnTo>
                    <a:pt x="7953375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81873" y="4614902"/>
              <a:ext cx="7953375" cy="4088129"/>
            </a:xfrm>
            <a:custGeom>
              <a:avLst/>
              <a:gdLst/>
              <a:ahLst/>
              <a:cxnLst/>
              <a:rect l="l" t="t" r="r" b="b"/>
              <a:pathLst>
                <a:path w="7953375" h="4088129">
                  <a:moveTo>
                    <a:pt x="0" y="0"/>
                  </a:moveTo>
                  <a:lnTo>
                    <a:pt x="7953375" y="0"/>
                  </a:lnTo>
                  <a:lnTo>
                    <a:pt x="7953375" y="4087660"/>
                  </a:lnTo>
                  <a:lnTo>
                    <a:pt x="0" y="408766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567" y="1042413"/>
              <a:ext cx="8060434" cy="9372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127" y="996696"/>
              <a:ext cx="6938759" cy="11125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59752" y="1066800"/>
              <a:ext cx="7953375" cy="831215"/>
            </a:xfrm>
            <a:custGeom>
              <a:avLst/>
              <a:gdLst/>
              <a:ahLst/>
              <a:cxnLst/>
              <a:rect l="l" t="t" r="r" b="b"/>
              <a:pathLst>
                <a:path w="7953375" h="831214">
                  <a:moveTo>
                    <a:pt x="7953375" y="0"/>
                  </a:moveTo>
                  <a:lnTo>
                    <a:pt x="0" y="0"/>
                  </a:lnTo>
                  <a:lnTo>
                    <a:pt x="0" y="830999"/>
                  </a:lnTo>
                  <a:lnTo>
                    <a:pt x="7953375" y="830999"/>
                  </a:lnTo>
                  <a:lnTo>
                    <a:pt x="7953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R="77470" algn="ctr">
                <a:lnSpc>
                  <a:spcPct val="100000"/>
                </a:lnSpc>
                <a:spcBef>
                  <a:spcPts val="2050"/>
                </a:spcBef>
              </a:pPr>
              <a:r>
                <a:rPr lang="en-US" sz="2400" b="1" dirty="0" err="1" smtClean="0">
                  <a:solidFill>
                    <a:srgbClr val="0070C0"/>
                  </a:solidFill>
                  <a:latin typeface="Segoe UI"/>
                  <a:cs typeface="Segoe UI"/>
                </a:rPr>
                <a:t>Khởi</a:t>
              </a:r>
              <a:r>
                <a:rPr lang="en-US" sz="2400" b="1" spc="-20" dirty="0" smtClean="0">
                  <a:solidFill>
                    <a:srgbClr val="0070C0"/>
                  </a:solidFill>
                  <a:latin typeface="Segoe UI"/>
                  <a:cs typeface="Segoe UI"/>
                </a:rPr>
                <a:t> </a:t>
              </a:r>
              <a:r>
                <a:rPr lang="en-US" sz="2400" b="1" dirty="0" err="1" smtClean="0">
                  <a:solidFill>
                    <a:srgbClr val="0070C0"/>
                  </a:solidFill>
                  <a:latin typeface="Segoe UI"/>
                  <a:cs typeface="Segoe UI"/>
                </a:rPr>
                <a:t>tạo</a:t>
              </a:r>
              <a:r>
                <a:rPr lang="en-US" sz="2400" b="1" spc="-5" dirty="0" smtClean="0">
                  <a:solidFill>
                    <a:srgbClr val="0070C0"/>
                  </a:solidFill>
                  <a:latin typeface="Segoe UI"/>
                  <a:cs typeface="Segoe UI"/>
                </a:rPr>
                <a:t> </a:t>
              </a:r>
              <a:r>
                <a:rPr lang="en-US" sz="2400" b="1" spc="-10" dirty="0" smtClean="0">
                  <a:solidFill>
                    <a:srgbClr val="0070C0"/>
                  </a:solidFill>
                  <a:latin typeface="Segoe UI"/>
                  <a:cs typeface="Segoe UI"/>
                </a:rPr>
                <a:t>thread</a:t>
              </a:r>
              <a:endParaRPr lang="en-US" sz="2400" dirty="0" smtClean="0">
                <a:latin typeface="Segoe UI"/>
                <a:cs typeface="Segoe UI"/>
              </a:endParaRPr>
            </a:p>
            <a:p>
              <a:pPr marL="38735">
                <a:lnSpc>
                  <a:spcPct val="100000"/>
                </a:lnSpc>
                <a:spcBef>
                  <a:spcPts val="1460"/>
                </a:spcBef>
              </a:pP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Sự</a:t>
              </a:r>
              <a:r>
                <a:rPr lang="en-US" spc="-1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khác</a:t>
              </a:r>
              <a:r>
                <a:rPr lang="en-US" spc="1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nhau</a:t>
              </a:r>
              <a:r>
                <a:rPr lang="en-US" spc="1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giữa</a:t>
              </a:r>
              <a:r>
                <a:rPr lang="en-US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b="1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thực</a:t>
              </a:r>
              <a:r>
                <a:rPr lang="en-US" b="1" spc="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b="1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thi</a:t>
              </a:r>
              <a:r>
                <a:rPr lang="en-US" b="1" spc="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smtClean="0">
                  <a:solidFill>
                    <a:srgbClr val="F0641E"/>
                  </a:solidFill>
                  <a:latin typeface="Segoe UI"/>
                  <a:cs typeface="Segoe UI"/>
                </a:rPr>
                <a:t>interface </a:t>
              </a:r>
              <a:r>
                <a:rPr lang="en-US" spc="-10" dirty="0" smtClean="0">
                  <a:solidFill>
                    <a:srgbClr val="F0641E"/>
                  </a:solidFill>
                  <a:latin typeface="Segoe UI"/>
                  <a:cs typeface="Segoe UI"/>
                </a:rPr>
                <a:t>Runnable </a:t>
              </a: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và</a:t>
              </a:r>
              <a:r>
                <a:rPr lang="en-US" spc="-10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b="1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kế</a:t>
              </a:r>
              <a:r>
                <a:rPr lang="en-US" b="1" spc="-20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b="1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thừa</a:t>
              </a:r>
              <a:r>
                <a:rPr lang="en-US" b="1" spc="-1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err="1" smtClean="0">
                  <a:solidFill>
                    <a:srgbClr val="F0641E"/>
                  </a:solidFill>
                  <a:latin typeface="Segoe UI"/>
                  <a:cs typeface="Segoe UI"/>
                </a:rPr>
                <a:t>từ</a:t>
              </a:r>
              <a:r>
                <a:rPr lang="en-US" spc="-10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dirty="0" smtClean="0">
                  <a:solidFill>
                    <a:srgbClr val="F0641E"/>
                  </a:solidFill>
                  <a:latin typeface="Segoe UI"/>
                  <a:cs typeface="Segoe UI"/>
                </a:rPr>
                <a:t>class</a:t>
              </a:r>
              <a:r>
                <a:rPr lang="en-US" spc="5" dirty="0" smtClean="0">
                  <a:solidFill>
                    <a:srgbClr val="F0641E"/>
                  </a:solidFill>
                  <a:latin typeface="Segoe UI"/>
                  <a:cs typeface="Segoe UI"/>
                </a:rPr>
                <a:t> </a:t>
              </a:r>
              <a:r>
                <a:rPr lang="en-US" spc="-10" dirty="0" smtClean="0">
                  <a:solidFill>
                    <a:srgbClr val="F0641E"/>
                  </a:solidFill>
                  <a:latin typeface="Segoe UI"/>
                  <a:cs typeface="Segoe UI"/>
                </a:rPr>
                <a:t>Thread</a:t>
              </a:r>
              <a:endParaRPr lang="en-US" dirty="0" smtClean="0">
                <a:latin typeface="Segoe UI"/>
                <a:cs typeface="Segoe UI"/>
              </a:endParaRPr>
            </a:p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44200" y="4067043"/>
            <a:ext cx="7757159" cy="4048544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3600" b="1" spc="-10" dirty="0" smtClean="0">
                <a:latin typeface="Courier New"/>
                <a:cs typeface="Courier New"/>
              </a:rPr>
              <a:t>OUTPUT</a:t>
            </a:r>
            <a:endParaRPr sz="3600" dirty="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  <a:spcBef>
                <a:spcPts val="15"/>
              </a:spcBef>
            </a:pPr>
            <a:r>
              <a:rPr sz="3500" dirty="0">
                <a:latin typeface="Courier New"/>
                <a:cs typeface="Courier New"/>
              </a:rPr>
              <a:t>Implements</a:t>
            </a:r>
            <a:r>
              <a:rPr sz="3500" spc="-40" dirty="0">
                <a:latin typeface="Courier New"/>
                <a:cs typeface="Courier New"/>
              </a:rPr>
              <a:t> </a:t>
            </a:r>
            <a:r>
              <a:rPr sz="3500" spc="-10" dirty="0">
                <a:latin typeface="Courier New"/>
                <a:cs typeface="Courier New"/>
              </a:rPr>
              <a:t>Runnable:Counter=1 </a:t>
            </a:r>
            <a:r>
              <a:rPr sz="3500" dirty="0">
                <a:latin typeface="Courier New"/>
                <a:cs typeface="Courier New"/>
              </a:rPr>
              <a:t>Implements</a:t>
            </a:r>
            <a:r>
              <a:rPr sz="3500" spc="-40" dirty="0">
                <a:latin typeface="Courier New"/>
                <a:cs typeface="Courier New"/>
              </a:rPr>
              <a:t> </a:t>
            </a:r>
            <a:r>
              <a:rPr sz="3500" spc="-10" dirty="0">
                <a:latin typeface="Courier New"/>
                <a:cs typeface="Courier New"/>
              </a:rPr>
              <a:t>Runnable:Counter=2 </a:t>
            </a:r>
            <a:r>
              <a:rPr sz="3500" dirty="0">
                <a:latin typeface="Courier New"/>
                <a:cs typeface="Courier New"/>
              </a:rPr>
              <a:t>ExtendsThread:</a:t>
            </a:r>
            <a:r>
              <a:rPr sz="3500" spc="-80" dirty="0">
                <a:latin typeface="Courier New"/>
                <a:cs typeface="Courier New"/>
              </a:rPr>
              <a:t> </a:t>
            </a:r>
            <a:r>
              <a:rPr sz="3500" spc="-10" dirty="0">
                <a:latin typeface="Courier New"/>
                <a:cs typeface="Courier New"/>
              </a:rPr>
              <a:t>Counter=1 </a:t>
            </a:r>
            <a:r>
              <a:rPr sz="3500" dirty="0">
                <a:latin typeface="Courier New"/>
                <a:cs typeface="Courier New"/>
              </a:rPr>
              <a:t>ExtendsThread:</a:t>
            </a:r>
            <a:r>
              <a:rPr sz="3500" spc="-80" dirty="0">
                <a:latin typeface="Courier New"/>
                <a:cs typeface="Courier New"/>
              </a:rPr>
              <a:t> </a:t>
            </a:r>
            <a:r>
              <a:rPr sz="3500" spc="-10" dirty="0">
                <a:latin typeface="Courier New"/>
                <a:cs typeface="Courier New"/>
              </a:rPr>
              <a:t>Counter=1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145539" y="1033821"/>
            <a:ext cx="5497830" cy="54013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440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Thứ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tự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ưu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tiên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giữa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tiến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trình</a:t>
            </a:r>
            <a:endParaRPr sz="2800" dirty="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1345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join()</a:t>
            </a:r>
            <a:endParaRPr sz="2800" dirty="0">
              <a:latin typeface="Segoe UI"/>
              <a:cs typeface="Segoe UI"/>
            </a:endParaRPr>
          </a:p>
          <a:p>
            <a:pPr marL="356235" indent="-343535">
              <a:lnSpc>
                <a:spcPct val="100000"/>
              </a:lnSpc>
              <a:spcBef>
                <a:spcPts val="1345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800" dirty="0">
                <a:latin typeface="Segoe UI"/>
                <a:cs typeface="Segoe UI"/>
              </a:rPr>
              <a:t>Đồng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bộ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hóa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 dirty="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1340"/>
              </a:spcBef>
              <a:buClr>
                <a:srgbClr val="F0641E"/>
              </a:buClr>
              <a:buFont typeface="Wingdings"/>
              <a:buChar char=""/>
              <a:tabLst>
                <a:tab pos="357505" algn="l"/>
                <a:tab pos="2616835" algn="l"/>
              </a:tabLst>
            </a:pPr>
            <a:r>
              <a:rPr sz="2800" dirty="0">
                <a:latin typeface="Segoe UI"/>
                <a:cs typeface="Segoe UI"/>
              </a:rPr>
              <a:t>Đồng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bộ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hóa</a:t>
            </a:r>
            <a:r>
              <a:rPr sz="2800" dirty="0">
                <a:latin typeface="Segoe UI"/>
                <a:cs typeface="Segoe UI"/>
              </a:rPr>
              <a:t>	</a:t>
            </a:r>
            <a:r>
              <a:rPr sz="2800" spc="-20" dirty="0">
                <a:latin typeface="Segoe UI"/>
                <a:cs typeface="Segoe UI"/>
              </a:rPr>
              <a:t>block</a:t>
            </a:r>
            <a:endParaRPr sz="2800" dirty="0">
              <a:latin typeface="Segoe UI"/>
              <a:cs typeface="Segoe UI"/>
            </a:endParaRPr>
          </a:p>
          <a:p>
            <a:pPr marL="356870" indent="-343535">
              <a:lnSpc>
                <a:spcPct val="100000"/>
              </a:lnSpc>
              <a:spcBef>
                <a:spcPts val="1345"/>
              </a:spcBef>
              <a:buClr>
                <a:srgbClr val="F0641E"/>
              </a:buClr>
              <a:buFont typeface="Wingdings"/>
              <a:buChar char=""/>
              <a:tabLst>
                <a:tab pos="357505" algn="l"/>
              </a:tabLst>
            </a:pPr>
            <a:r>
              <a:rPr sz="2800" dirty="0">
                <a:latin typeface="Segoe UI"/>
                <a:cs typeface="Segoe UI"/>
              </a:rPr>
              <a:t>Mối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quan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hệ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giữa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 dirty="0">
              <a:latin typeface="Segoe UI"/>
              <a:cs typeface="Segoe UI"/>
            </a:endParaRPr>
          </a:p>
          <a:p>
            <a:pPr marL="358140" indent="-344170">
              <a:lnSpc>
                <a:spcPct val="100000"/>
              </a:lnSpc>
              <a:spcBef>
                <a:spcPts val="1340"/>
              </a:spcBef>
              <a:buClr>
                <a:srgbClr val="F0641E"/>
              </a:buClr>
              <a:buFont typeface="Wingdings"/>
              <a:buChar char=""/>
              <a:tabLst>
                <a:tab pos="358775" algn="l"/>
              </a:tabLst>
            </a:pPr>
            <a:r>
              <a:rPr sz="2800" dirty="0">
                <a:latin typeface="Segoe UI"/>
                <a:cs typeface="Segoe UI"/>
              </a:rPr>
              <a:t>Hiện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tượng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dead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lock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(bế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tắc)</a:t>
            </a:r>
            <a:endParaRPr sz="2800" dirty="0">
              <a:latin typeface="Segoe UI"/>
              <a:cs typeface="Segoe UI"/>
            </a:endParaRPr>
          </a:p>
          <a:p>
            <a:pPr marL="358140" indent="-344170">
              <a:lnSpc>
                <a:spcPct val="100000"/>
              </a:lnSpc>
              <a:spcBef>
                <a:spcPts val="1345"/>
              </a:spcBef>
              <a:buClr>
                <a:srgbClr val="F0641E"/>
              </a:buClr>
              <a:buFont typeface="Wingdings"/>
              <a:buChar char=""/>
              <a:tabLst>
                <a:tab pos="358775" algn="l"/>
              </a:tabLst>
            </a:pPr>
            <a:r>
              <a:rPr sz="2800" dirty="0">
                <a:latin typeface="Segoe UI"/>
                <a:cs typeface="Segoe UI"/>
              </a:rPr>
              <a:t>Daemon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 dirty="0">
              <a:latin typeface="Segoe UI"/>
              <a:cs typeface="Segoe UI"/>
            </a:endParaRPr>
          </a:p>
          <a:p>
            <a:pPr marL="358140" indent="-344170">
              <a:lnSpc>
                <a:spcPct val="100000"/>
              </a:lnSpc>
              <a:spcBef>
                <a:spcPts val="1340"/>
              </a:spcBef>
              <a:buClr>
                <a:srgbClr val="F0641E"/>
              </a:buClr>
              <a:buFont typeface="Wingdings"/>
              <a:buChar char=""/>
              <a:tabLst>
                <a:tab pos="358775" algn="l"/>
              </a:tabLst>
            </a:pPr>
            <a:r>
              <a:rPr sz="2800" dirty="0">
                <a:latin typeface="Segoe UI"/>
                <a:cs typeface="Segoe UI"/>
              </a:rPr>
              <a:t>Gabage</a:t>
            </a:r>
            <a:r>
              <a:rPr sz="2800" spc="-1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Collection</a:t>
            </a:r>
            <a:r>
              <a:rPr sz="2800" spc="-13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 dirty="0">
              <a:latin typeface="Segoe UI"/>
              <a:cs typeface="Segoe UI"/>
            </a:endParaRPr>
          </a:p>
          <a:p>
            <a:pPr marL="358140" indent="-343535">
              <a:lnSpc>
                <a:spcPct val="100000"/>
              </a:lnSpc>
              <a:spcBef>
                <a:spcPts val="1345"/>
              </a:spcBef>
              <a:buClr>
                <a:srgbClr val="F0641E"/>
              </a:buClr>
              <a:buFont typeface="Wingdings"/>
              <a:buChar char=""/>
              <a:tabLst>
                <a:tab pos="358775" algn="l"/>
              </a:tabLst>
            </a:pP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finalize()</a:t>
            </a:r>
            <a:endParaRPr sz="2800" dirty="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091055">
              <a:lnSpc>
                <a:spcPct val="100000"/>
              </a:lnSpc>
              <a:spcBef>
                <a:spcPts val="105"/>
              </a:spcBef>
            </a:pPr>
            <a:r>
              <a:rPr dirty="0"/>
              <a:t>Quản</a:t>
            </a:r>
            <a:r>
              <a:rPr spc="-10" dirty="0"/>
              <a:t> </a:t>
            </a:r>
            <a:r>
              <a:rPr dirty="0"/>
              <a:t>lý</a:t>
            </a:r>
            <a:r>
              <a:rPr spc="-10" dirty="0"/>
              <a:t> thread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105"/>
              </a:spcBef>
            </a:pPr>
            <a:r>
              <a:rPr dirty="0"/>
              <a:t>Thứ</a:t>
            </a:r>
            <a:r>
              <a:rPr spc="-10" dirty="0"/>
              <a:t> </a:t>
            </a:r>
            <a:r>
              <a:rPr dirty="0"/>
              <a:t>tự</a:t>
            </a:r>
            <a:r>
              <a:rPr spc="-10" dirty="0"/>
              <a:t> </a:t>
            </a:r>
            <a:r>
              <a:rPr dirty="0"/>
              <a:t>ưu</a:t>
            </a:r>
            <a:r>
              <a:rPr spc="-5" dirty="0"/>
              <a:t> </a:t>
            </a:r>
            <a:r>
              <a:rPr dirty="0"/>
              <a:t>tiên</a:t>
            </a:r>
            <a:r>
              <a:rPr spc="5" dirty="0"/>
              <a:t> </a:t>
            </a:r>
            <a:r>
              <a:rPr spc="-10" dirty="0"/>
              <a:t>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6900" y="1081138"/>
            <a:ext cx="8102600" cy="2146300"/>
            <a:chOff x="596900" y="1081138"/>
            <a:chExt cx="8102600" cy="2146300"/>
          </a:xfrm>
        </p:grpSpPr>
        <p:sp>
          <p:nvSpPr>
            <p:cNvPr id="4" name="object 4"/>
            <p:cNvSpPr/>
            <p:nvPr/>
          </p:nvSpPr>
          <p:spPr>
            <a:xfrm>
              <a:off x="609600" y="1437512"/>
              <a:ext cx="8077200" cy="1776730"/>
            </a:xfrm>
            <a:custGeom>
              <a:avLst/>
              <a:gdLst/>
              <a:ahLst/>
              <a:cxnLst/>
              <a:rect l="l" t="t" r="r" b="b"/>
              <a:pathLst>
                <a:path w="8077200" h="1776730">
                  <a:moveTo>
                    <a:pt x="0" y="0"/>
                  </a:moveTo>
                  <a:lnTo>
                    <a:pt x="8077200" y="0"/>
                  </a:lnTo>
                  <a:lnTo>
                    <a:pt x="8077200" y="1776602"/>
                  </a:lnTo>
                  <a:lnTo>
                    <a:pt x="0" y="177660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3459" y="1093838"/>
              <a:ext cx="7002780" cy="698500"/>
            </a:xfrm>
            <a:custGeom>
              <a:avLst/>
              <a:gdLst/>
              <a:ahLst/>
              <a:cxnLst/>
              <a:rect l="l" t="t" r="r" b="b"/>
              <a:pathLst>
                <a:path w="7002780" h="698500">
                  <a:moveTo>
                    <a:pt x="6885927" y="0"/>
                  </a:moveTo>
                  <a:lnTo>
                    <a:pt x="116319" y="0"/>
                  </a:lnTo>
                  <a:lnTo>
                    <a:pt x="71044" y="9139"/>
                  </a:lnTo>
                  <a:lnTo>
                    <a:pt x="34070" y="34066"/>
                  </a:lnTo>
                  <a:lnTo>
                    <a:pt x="9141" y="71039"/>
                  </a:lnTo>
                  <a:lnTo>
                    <a:pt x="0" y="116319"/>
                  </a:lnTo>
                  <a:lnTo>
                    <a:pt x="0" y="581596"/>
                  </a:lnTo>
                  <a:lnTo>
                    <a:pt x="9141" y="626876"/>
                  </a:lnTo>
                  <a:lnTo>
                    <a:pt x="34070" y="663849"/>
                  </a:lnTo>
                  <a:lnTo>
                    <a:pt x="71044" y="688775"/>
                  </a:lnTo>
                  <a:lnTo>
                    <a:pt x="116319" y="697915"/>
                  </a:lnTo>
                  <a:lnTo>
                    <a:pt x="6885927" y="697915"/>
                  </a:lnTo>
                  <a:lnTo>
                    <a:pt x="6931202" y="688775"/>
                  </a:lnTo>
                  <a:lnTo>
                    <a:pt x="6968175" y="663849"/>
                  </a:lnTo>
                  <a:lnTo>
                    <a:pt x="6993104" y="626876"/>
                  </a:lnTo>
                  <a:lnTo>
                    <a:pt x="7002246" y="581596"/>
                  </a:lnTo>
                  <a:lnTo>
                    <a:pt x="7002246" y="116319"/>
                  </a:lnTo>
                  <a:lnTo>
                    <a:pt x="6993104" y="71039"/>
                  </a:lnTo>
                  <a:lnTo>
                    <a:pt x="6968175" y="34066"/>
                  </a:lnTo>
                  <a:lnTo>
                    <a:pt x="6931202" y="9139"/>
                  </a:lnTo>
                  <a:lnTo>
                    <a:pt x="6885927" y="0"/>
                  </a:lnTo>
                  <a:close/>
                </a:path>
              </a:pathLst>
            </a:custGeom>
            <a:solidFill>
              <a:srgbClr val="BF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3459" y="1093838"/>
              <a:ext cx="7002780" cy="698500"/>
            </a:xfrm>
            <a:custGeom>
              <a:avLst/>
              <a:gdLst/>
              <a:ahLst/>
              <a:cxnLst/>
              <a:rect l="l" t="t" r="r" b="b"/>
              <a:pathLst>
                <a:path w="7002780" h="698500">
                  <a:moveTo>
                    <a:pt x="0" y="116319"/>
                  </a:moveTo>
                  <a:lnTo>
                    <a:pt x="9141" y="71039"/>
                  </a:lnTo>
                  <a:lnTo>
                    <a:pt x="34070" y="34066"/>
                  </a:lnTo>
                  <a:lnTo>
                    <a:pt x="71044" y="9139"/>
                  </a:lnTo>
                  <a:lnTo>
                    <a:pt x="116319" y="0"/>
                  </a:lnTo>
                  <a:lnTo>
                    <a:pt x="6885927" y="0"/>
                  </a:lnTo>
                  <a:lnTo>
                    <a:pt x="6931202" y="9139"/>
                  </a:lnTo>
                  <a:lnTo>
                    <a:pt x="6968175" y="34066"/>
                  </a:lnTo>
                  <a:lnTo>
                    <a:pt x="6993104" y="71039"/>
                  </a:lnTo>
                  <a:lnTo>
                    <a:pt x="7002246" y="116319"/>
                  </a:lnTo>
                  <a:lnTo>
                    <a:pt x="7002246" y="581596"/>
                  </a:lnTo>
                  <a:lnTo>
                    <a:pt x="6993104" y="626876"/>
                  </a:lnTo>
                  <a:lnTo>
                    <a:pt x="6968175" y="663849"/>
                  </a:lnTo>
                  <a:lnTo>
                    <a:pt x="6931202" y="688775"/>
                  </a:lnTo>
                  <a:lnTo>
                    <a:pt x="6885927" y="697915"/>
                  </a:lnTo>
                  <a:lnTo>
                    <a:pt x="116319" y="697915"/>
                  </a:lnTo>
                  <a:lnTo>
                    <a:pt x="71044" y="688775"/>
                  </a:lnTo>
                  <a:lnTo>
                    <a:pt x="34070" y="663849"/>
                  </a:lnTo>
                  <a:lnTo>
                    <a:pt x="9141" y="626876"/>
                  </a:lnTo>
                  <a:lnTo>
                    <a:pt x="0" y="581596"/>
                  </a:lnTo>
                  <a:lnTo>
                    <a:pt x="0" y="11631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96900" y="3331012"/>
            <a:ext cx="8102600" cy="1445895"/>
            <a:chOff x="596900" y="3331012"/>
            <a:chExt cx="8102600" cy="1445895"/>
          </a:xfrm>
        </p:grpSpPr>
        <p:sp>
          <p:nvSpPr>
            <p:cNvPr id="8" name="object 8"/>
            <p:cNvSpPr/>
            <p:nvPr/>
          </p:nvSpPr>
          <p:spPr>
            <a:xfrm>
              <a:off x="609600" y="3762108"/>
              <a:ext cx="8077200" cy="1002030"/>
            </a:xfrm>
            <a:custGeom>
              <a:avLst/>
              <a:gdLst/>
              <a:ahLst/>
              <a:cxnLst/>
              <a:rect l="l" t="t" r="r" b="b"/>
              <a:pathLst>
                <a:path w="8077200" h="1002029">
                  <a:moveTo>
                    <a:pt x="0" y="0"/>
                  </a:moveTo>
                  <a:lnTo>
                    <a:pt x="8077200" y="0"/>
                  </a:lnTo>
                  <a:lnTo>
                    <a:pt x="8077200" y="1001699"/>
                  </a:lnTo>
                  <a:lnTo>
                    <a:pt x="0" y="100169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3459" y="3343712"/>
              <a:ext cx="7000240" cy="772795"/>
            </a:xfrm>
            <a:custGeom>
              <a:avLst/>
              <a:gdLst/>
              <a:ahLst/>
              <a:cxnLst/>
              <a:rect l="l" t="t" r="r" b="b"/>
              <a:pathLst>
                <a:path w="7000240" h="772795">
                  <a:moveTo>
                    <a:pt x="6871208" y="0"/>
                  </a:moveTo>
                  <a:lnTo>
                    <a:pt x="128778" y="0"/>
                  </a:lnTo>
                  <a:lnTo>
                    <a:pt x="78652" y="10120"/>
                  </a:lnTo>
                  <a:lnTo>
                    <a:pt x="37719" y="37718"/>
                  </a:lnTo>
                  <a:lnTo>
                    <a:pt x="10120" y="78652"/>
                  </a:lnTo>
                  <a:lnTo>
                    <a:pt x="0" y="128777"/>
                  </a:lnTo>
                  <a:lnTo>
                    <a:pt x="0" y="643851"/>
                  </a:lnTo>
                  <a:lnTo>
                    <a:pt x="10120" y="693977"/>
                  </a:lnTo>
                  <a:lnTo>
                    <a:pt x="37719" y="734910"/>
                  </a:lnTo>
                  <a:lnTo>
                    <a:pt x="78652" y="762509"/>
                  </a:lnTo>
                  <a:lnTo>
                    <a:pt x="128778" y="772629"/>
                  </a:lnTo>
                  <a:lnTo>
                    <a:pt x="6871208" y="772629"/>
                  </a:lnTo>
                  <a:lnTo>
                    <a:pt x="6921333" y="762509"/>
                  </a:lnTo>
                  <a:lnTo>
                    <a:pt x="6962266" y="734910"/>
                  </a:lnTo>
                  <a:lnTo>
                    <a:pt x="6989865" y="693977"/>
                  </a:lnTo>
                  <a:lnTo>
                    <a:pt x="6999985" y="643851"/>
                  </a:lnTo>
                  <a:lnTo>
                    <a:pt x="6999985" y="128777"/>
                  </a:lnTo>
                  <a:lnTo>
                    <a:pt x="6989865" y="78652"/>
                  </a:lnTo>
                  <a:lnTo>
                    <a:pt x="6962266" y="37718"/>
                  </a:lnTo>
                  <a:lnTo>
                    <a:pt x="6921333" y="10120"/>
                  </a:lnTo>
                  <a:lnTo>
                    <a:pt x="6871208" y="0"/>
                  </a:lnTo>
                  <a:close/>
                </a:path>
              </a:pathLst>
            </a:custGeom>
            <a:solidFill>
              <a:srgbClr val="BF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3459" y="3343712"/>
              <a:ext cx="7000240" cy="772795"/>
            </a:xfrm>
            <a:custGeom>
              <a:avLst/>
              <a:gdLst/>
              <a:ahLst/>
              <a:cxnLst/>
              <a:rect l="l" t="t" r="r" b="b"/>
              <a:pathLst>
                <a:path w="7000240" h="772795">
                  <a:moveTo>
                    <a:pt x="0" y="128777"/>
                  </a:moveTo>
                  <a:lnTo>
                    <a:pt x="10120" y="78652"/>
                  </a:lnTo>
                  <a:lnTo>
                    <a:pt x="37719" y="37718"/>
                  </a:lnTo>
                  <a:lnTo>
                    <a:pt x="78652" y="10120"/>
                  </a:lnTo>
                  <a:lnTo>
                    <a:pt x="128778" y="0"/>
                  </a:lnTo>
                  <a:lnTo>
                    <a:pt x="6871208" y="0"/>
                  </a:lnTo>
                  <a:lnTo>
                    <a:pt x="6921333" y="10120"/>
                  </a:lnTo>
                  <a:lnTo>
                    <a:pt x="6962266" y="37718"/>
                  </a:lnTo>
                  <a:lnTo>
                    <a:pt x="6989865" y="78652"/>
                  </a:lnTo>
                  <a:lnTo>
                    <a:pt x="6999985" y="128777"/>
                  </a:lnTo>
                  <a:lnTo>
                    <a:pt x="6999985" y="643851"/>
                  </a:lnTo>
                  <a:lnTo>
                    <a:pt x="6989865" y="693977"/>
                  </a:lnTo>
                  <a:lnTo>
                    <a:pt x="6962266" y="734910"/>
                  </a:lnTo>
                  <a:lnTo>
                    <a:pt x="6921333" y="762509"/>
                  </a:lnTo>
                  <a:lnTo>
                    <a:pt x="6871208" y="772629"/>
                  </a:lnTo>
                  <a:lnTo>
                    <a:pt x="128778" y="772629"/>
                  </a:lnTo>
                  <a:lnTo>
                    <a:pt x="78652" y="762509"/>
                  </a:lnTo>
                  <a:lnTo>
                    <a:pt x="37719" y="734910"/>
                  </a:lnTo>
                  <a:lnTo>
                    <a:pt x="10120" y="693977"/>
                  </a:lnTo>
                  <a:lnTo>
                    <a:pt x="0" y="643851"/>
                  </a:lnTo>
                  <a:lnTo>
                    <a:pt x="0" y="1287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96900" y="4880701"/>
            <a:ext cx="8102600" cy="1778635"/>
            <a:chOff x="596900" y="4880701"/>
            <a:chExt cx="8102600" cy="1778635"/>
          </a:xfrm>
        </p:grpSpPr>
        <p:sp>
          <p:nvSpPr>
            <p:cNvPr id="12" name="object 12"/>
            <p:cNvSpPr/>
            <p:nvPr/>
          </p:nvSpPr>
          <p:spPr>
            <a:xfrm>
              <a:off x="609600" y="5247639"/>
              <a:ext cx="8077200" cy="1398905"/>
            </a:xfrm>
            <a:custGeom>
              <a:avLst/>
              <a:gdLst/>
              <a:ahLst/>
              <a:cxnLst/>
              <a:rect l="l" t="t" r="r" b="b"/>
              <a:pathLst>
                <a:path w="8077200" h="1398904">
                  <a:moveTo>
                    <a:pt x="0" y="0"/>
                  </a:moveTo>
                  <a:lnTo>
                    <a:pt x="8077200" y="0"/>
                  </a:lnTo>
                  <a:lnTo>
                    <a:pt x="8077200" y="1398600"/>
                  </a:lnTo>
                  <a:lnTo>
                    <a:pt x="0" y="1398600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3459" y="4893401"/>
              <a:ext cx="6950709" cy="708660"/>
            </a:xfrm>
            <a:custGeom>
              <a:avLst/>
              <a:gdLst/>
              <a:ahLst/>
              <a:cxnLst/>
              <a:rect l="l" t="t" r="r" b="b"/>
              <a:pathLst>
                <a:path w="6950709" h="708660">
                  <a:moveTo>
                    <a:pt x="6832092" y="0"/>
                  </a:moveTo>
                  <a:lnTo>
                    <a:pt x="118084" y="0"/>
                  </a:lnTo>
                  <a:lnTo>
                    <a:pt x="72121" y="9279"/>
                  </a:lnTo>
                  <a:lnTo>
                    <a:pt x="34586" y="34586"/>
                  </a:lnTo>
                  <a:lnTo>
                    <a:pt x="9279" y="72121"/>
                  </a:lnTo>
                  <a:lnTo>
                    <a:pt x="0" y="118084"/>
                  </a:lnTo>
                  <a:lnTo>
                    <a:pt x="0" y="590397"/>
                  </a:lnTo>
                  <a:lnTo>
                    <a:pt x="9279" y="636360"/>
                  </a:lnTo>
                  <a:lnTo>
                    <a:pt x="34586" y="673895"/>
                  </a:lnTo>
                  <a:lnTo>
                    <a:pt x="72121" y="699202"/>
                  </a:lnTo>
                  <a:lnTo>
                    <a:pt x="118084" y="708482"/>
                  </a:lnTo>
                  <a:lnTo>
                    <a:pt x="6832092" y="708482"/>
                  </a:lnTo>
                  <a:lnTo>
                    <a:pt x="6878055" y="699202"/>
                  </a:lnTo>
                  <a:lnTo>
                    <a:pt x="6915589" y="673895"/>
                  </a:lnTo>
                  <a:lnTo>
                    <a:pt x="6940896" y="636360"/>
                  </a:lnTo>
                  <a:lnTo>
                    <a:pt x="6950176" y="590397"/>
                  </a:lnTo>
                  <a:lnTo>
                    <a:pt x="6950176" y="118084"/>
                  </a:lnTo>
                  <a:lnTo>
                    <a:pt x="6940896" y="72121"/>
                  </a:lnTo>
                  <a:lnTo>
                    <a:pt x="6915589" y="34586"/>
                  </a:lnTo>
                  <a:lnTo>
                    <a:pt x="6878055" y="9279"/>
                  </a:lnTo>
                  <a:lnTo>
                    <a:pt x="6832092" y="0"/>
                  </a:lnTo>
                  <a:close/>
                </a:path>
              </a:pathLst>
            </a:custGeom>
            <a:solidFill>
              <a:srgbClr val="BFE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3459" y="4893401"/>
              <a:ext cx="6950709" cy="708660"/>
            </a:xfrm>
            <a:custGeom>
              <a:avLst/>
              <a:gdLst/>
              <a:ahLst/>
              <a:cxnLst/>
              <a:rect l="l" t="t" r="r" b="b"/>
              <a:pathLst>
                <a:path w="6950709" h="708660">
                  <a:moveTo>
                    <a:pt x="0" y="118084"/>
                  </a:moveTo>
                  <a:lnTo>
                    <a:pt x="9279" y="72121"/>
                  </a:lnTo>
                  <a:lnTo>
                    <a:pt x="34586" y="34586"/>
                  </a:lnTo>
                  <a:lnTo>
                    <a:pt x="72121" y="9279"/>
                  </a:lnTo>
                  <a:lnTo>
                    <a:pt x="118084" y="0"/>
                  </a:lnTo>
                  <a:lnTo>
                    <a:pt x="6832092" y="0"/>
                  </a:lnTo>
                  <a:lnTo>
                    <a:pt x="6878055" y="9279"/>
                  </a:lnTo>
                  <a:lnTo>
                    <a:pt x="6915589" y="34586"/>
                  </a:lnTo>
                  <a:lnTo>
                    <a:pt x="6940896" y="72121"/>
                  </a:lnTo>
                  <a:lnTo>
                    <a:pt x="6950176" y="118084"/>
                  </a:lnTo>
                  <a:lnTo>
                    <a:pt x="6950176" y="590397"/>
                  </a:lnTo>
                  <a:lnTo>
                    <a:pt x="6940896" y="636360"/>
                  </a:lnTo>
                  <a:lnTo>
                    <a:pt x="6915589" y="673895"/>
                  </a:lnTo>
                  <a:lnTo>
                    <a:pt x="6878055" y="699202"/>
                  </a:lnTo>
                  <a:lnTo>
                    <a:pt x="6832092" y="708482"/>
                  </a:lnTo>
                  <a:lnTo>
                    <a:pt x="118084" y="708482"/>
                  </a:lnTo>
                  <a:lnTo>
                    <a:pt x="72121" y="699202"/>
                  </a:lnTo>
                  <a:lnTo>
                    <a:pt x="34586" y="673895"/>
                  </a:lnTo>
                  <a:lnTo>
                    <a:pt x="9279" y="636360"/>
                  </a:lnTo>
                  <a:lnTo>
                    <a:pt x="0" y="590397"/>
                  </a:lnTo>
                  <a:lnTo>
                    <a:pt x="0" y="11808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23779" y="1163999"/>
            <a:ext cx="6236335" cy="5307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Segoe UI"/>
                <a:cs typeface="Segoe UI"/>
              </a:rPr>
              <a:t>Các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hằng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số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biểu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thị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độ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ưu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tiên</a:t>
            </a:r>
            <a:endParaRPr sz="3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2020"/>
              </a:spcBef>
              <a:buChar char="•"/>
              <a:tabLst>
                <a:tab pos="241935" algn="l"/>
                <a:tab pos="2945765" algn="l"/>
              </a:tabLst>
            </a:pPr>
            <a:r>
              <a:rPr sz="2200" spc="-10" dirty="0">
                <a:latin typeface="Segoe UI"/>
                <a:cs typeface="Segoe UI"/>
              </a:rPr>
              <a:t>NORM_PRIORITY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0" dirty="0">
                <a:latin typeface="Segoe UI"/>
                <a:cs typeface="Segoe UI"/>
              </a:rPr>
              <a:t>5</a:t>
            </a:r>
            <a:endParaRPr sz="2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440"/>
              </a:spcBef>
              <a:buChar char="•"/>
              <a:tabLst>
                <a:tab pos="241935" algn="l"/>
                <a:tab pos="2946400" algn="l"/>
              </a:tabLst>
            </a:pPr>
            <a:r>
              <a:rPr sz="2200" spc="-10" dirty="0">
                <a:latin typeface="Segoe UI"/>
                <a:cs typeface="Segoe UI"/>
              </a:rPr>
              <a:t>MAX_PRIORITY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25" dirty="0">
                <a:latin typeface="Segoe UI"/>
                <a:cs typeface="Segoe UI"/>
              </a:rPr>
              <a:t>10</a:t>
            </a:r>
            <a:endParaRPr sz="2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241935" algn="l"/>
                <a:tab pos="2946400" algn="l"/>
              </a:tabLst>
            </a:pPr>
            <a:r>
              <a:rPr sz="2200" spc="-10" dirty="0">
                <a:latin typeface="Segoe UI"/>
                <a:cs typeface="Segoe UI"/>
              </a:rPr>
              <a:t>MIN_PRIORITY</a:t>
            </a:r>
            <a:r>
              <a:rPr sz="2200" dirty="0">
                <a:latin typeface="Segoe UI"/>
                <a:cs typeface="Segoe UI"/>
              </a:rPr>
              <a:t>	</a:t>
            </a:r>
            <a:r>
              <a:rPr sz="2200" spc="-50" dirty="0">
                <a:latin typeface="Segoe UI"/>
                <a:cs typeface="Segoe UI"/>
              </a:rPr>
              <a:t>1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"/>
              <a:buChar char="•"/>
            </a:pPr>
            <a:endParaRPr sz="2500" dirty="0">
              <a:latin typeface="Segoe UI"/>
              <a:cs typeface="Segoe UI"/>
            </a:endParaRPr>
          </a:p>
          <a:p>
            <a:pPr marL="40640">
              <a:lnSpc>
                <a:spcPct val="100000"/>
              </a:lnSpc>
            </a:pPr>
            <a:r>
              <a:rPr sz="3200" dirty="0">
                <a:latin typeface="Segoe UI"/>
                <a:cs typeface="Segoe UI"/>
              </a:rPr>
              <a:t>Giá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trị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mặc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định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cho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thứ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tự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ưu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tiên</a:t>
            </a:r>
            <a:endParaRPr sz="3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2360"/>
              </a:spcBef>
              <a:buChar char="•"/>
              <a:tabLst>
                <a:tab pos="241935" algn="l"/>
              </a:tabLst>
            </a:pPr>
            <a:r>
              <a:rPr sz="2200" spc="-10" dirty="0">
                <a:latin typeface="Segoe UI"/>
                <a:cs typeface="Segoe UI"/>
              </a:rPr>
              <a:t>NORM_PRIORITY</a:t>
            </a:r>
            <a:endParaRPr sz="2200" dirty="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"/>
              <a:buChar char="•"/>
            </a:pPr>
            <a:endParaRPr sz="2300" dirty="0">
              <a:latin typeface="Segoe UI"/>
              <a:cs typeface="Segoe UI"/>
            </a:endParaRPr>
          </a:p>
          <a:p>
            <a:pPr marL="37465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Segoe UI"/>
                <a:cs typeface="Segoe UI"/>
              </a:rPr>
              <a:t>Hai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phương</a:t>
            </a:r>
            <a:r>
              <a:rPr sz="3200" spc="-20" dirty="0">
                <a:latin typeface="Segoe UI"/>
                <a:cs typeface="Segoe UI"/>
              </a:rPr>
              <a:t> thức</a:t>
            </a:r>
            <a:endParaRPr sz="3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2060"/>
              </a:spcBef>
              <a:buChar char="•"/>
              <a:tabLst>
                <a:tab pos="241935" algn="l"/>
              </a:tabLst>
            </a:pPr>
            <a:r>
              <a:rPr sz="2200" dirty="0">
                <a:latin typeface="Segoe UI"/>
                <a:cs typeface="Segoe UI"/>
              </a:rPr>
              <a:t>final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void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solidFill>
                  <a:srgbClr val="F0641E"/>
                </a:solidFill>
                <a:latin typeface="Segoe UI"/>
                <a:cs typeface="Segoe UI"/>
              </a:rPr>
              <a:t>setPriority</a:t>
            </a:r>
            <a:r>
              <a:rPr sz="2200" dirty="0">
                <a:latin typeface="Segoe UI"/>
                <a:cs typeface="Segoe UI"/>
              </a:rPr>
              <a:t>(int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p)</a:t>
            </a:r>
            <a:endParaRPr sz="2200" dirty="0">
              <a:latin typeface="Segoe UI"/>
              <a:cs typeface="Segoe UI"/>
            </a:endParaRPr>
          </a:p>
          <a:p>
            <a:pPr marL="241300" indent="-229235">
              <a:lnSpc>
                <a:spcPct val="100000"/>
              </a:lnSpc>
              <a:spcBef>
                <a:spcPts val="445"/>
              </a:spcBef>
              <a:buChar char="•"/>
              <a:tabLst>
                <a:tab pos="241935" algn="l"/>
              </a:tabLst>
            </a:pPr>
            <a:r>
              <a:rPr sz="2200" dirty="0">
                <a:latin typeface="Segoe UI"/>
                <a:cs typeface="Segoe UI"/>
              </a:rPr>
              <a:t>final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int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spc="-10" dirty="0">
                <a:solidFill>
                  <a:srgbClr val="F0641E"/>
                </a:solidFill>
                <a:latin typeface="Segoe UI"/>
                <a:cs typeface="Segoe UI"/>
              </a:rPr>
              <a:t>getPriority</a:t>
            </a:r>
            <a:r>
              <a:rPr sz="2200" spc="-10" dirty="0">
                <a:latin typeface="Segoe UI"/>
                <a:cs typeface="Segoe UI"/>
              </a:rPr>
              <a:t>()</a:t>
            </a:r>
            <a:endParaRPr sz="2200" dirty="0">
              <a:latin typeface="Segoe UI"/>
              <a:cs typeface="Segoe U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790">
              <a:lnSpc>
                <a:spcPct val="100000"/>
              </a:lnSpc>
              <a:spcBef>
                <a:spcPts val="100"/>
              </a:spcBef>
            </a:pPr>
            <a:r>
              <a:rPr dirty="0"/>
              <a:t>Phương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10" dirty="0"/>
              <a:t> join()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0163" y="979931"/>
            <a:ext cx="8219440" cy="5808345"/>
            <a:chOff x="550163" y="979931"/>
            <a:chExt cx="8219440" cy="5808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163" y="979931"/>
              <a:ext cx="8218931" cy="58079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999" y="1010673"/>
              <a:ext cx="8111197" cy="570035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396240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02395" y="6429998"/>
            <a:ext cx="16764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332" y="1208531"/>
            <a:ext cx="8474962" cy="5579362"/>
            <a:chOff x="370332" y="1208531"/>
            <a:chExt cx="8474962" cy="557936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332" y="1208531"/>
              <a:ext cx="8474962" cy="5579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332" y="1261790"/>
              <a:ext cx="8367425" cy="5472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34493" y="4221087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790">
              <a:lnSpc>
                <a:spcPct val="100000"/>
              </a:lnSpc>
              <a:spcBef>
                <a:spcPts val="100"/>
              </a:spcBef>
            </a:pPr>
            <a:r>
              <a:rPr dirty="0"/>
              <a:t>Phương</a:t>
            </a:r>
            <a:r>
              <a:rPr spc="-35" dirty="0"/>
              <a:t> </a:t>
            </a:r>
            <a:r>
              <a:rPr dirty="0"/>
              <a:t>thức</a:t>
            </a:r>
            <a:r>
              <a:rPr spc="-10" dirty="0"/>
              <a:t> join()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060" y="1603247"/>
            <a:ext cx="8242300" cy="4375785"/>
            <a:chOff x="480060" y="1603247"/>
            <a:chExt cx="8242300" cy="437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39" y="1603247"/>
              <a:ext cx="8058911" cy="426262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" y="1717547"/>
              <a:ext cx="6248399" cy="42611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7082" y="1628800"/>
            <a:ext cx="7953375" cy="415544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1981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60"/>
              </a:spcBef>
            </a:pPr>
            <a:r>
              <a:rPr sz="3600" b="1" spc="-10" dirty="0">
                <a:latin typeface="Courier New"/>
                <a:cs typeface="Courier New"/>
              </a:rPr>
              <a:t>OUTPUT</a:t>
            </a:r>
            <a:endParaRPr sz="3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115"/>
              </a:spcBef>
            </a:pPr>
            <a:r>
              <a:rPr sz="3500" dirty="0">
                <a:latin typeface="Courier New"/>
                <a:cs typeface="Courier New"/>
              </a:rPr>
              <a:t>Trong</a:t>
            </a:r>
            <a:r>
              <a:rPr sz="3500" spc="-3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run()</a:t>
            </a:r>
            <a:r>
              <a:rPr sz="3500" spc="-2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Thread</a:t>
            </a:r>
            <a:r>
              <a:rPr sz="3500" spc="-25" dirty="0">
                <a:latin typeface="Courier New"/>
                <a:cs typeface="Courier New"/>
              </a:rPr>
              <a:t> </a:t>
            </a:r>
            <a:r>
              <a:rPr sz="3500" spc="-50" dirty="0">
                <a:latin typeface="Courier New"/>
                <a:cs typeface="Courier New"/>
              </a:rPr>
              <a:t>1</a:t>
            </a:r>
            <a:endParaRPr sz="3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100"/>
              </a:spcBef>
            </a:pPr>
            <a:r>
              <a:rPr sz="3500" dirty="0">
                <a:latin typeface="Courier New"/>
                <a:cs typeface="Courier New"/>
              </a:rPr>
              <a:t>0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1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2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3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4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5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6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7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8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spc="-50" dirty="0">
                <a:latin typeface="Courier New"/>
                <a:cs typeface="Courier New"/>
              </a:rPr>
              <a:t>9</a:t>
            </a:r>
            <a:endParaRPr sz="3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100"/>
              </a:spcBef>
            </a:pPr>
            <a:r>
              <a:rPr sz="3500" dirty="0">
                <a:latin typeface="Courier New"/>
                <a:cs typeface="Courier New"/>
              </a:rPr>
              <a:t>Trong</a:t>
            </a:r>
            <a:r>
              <a:rPr sz="3500" spc="-3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run()</a:t>
            </a:r>
            <a:r>
              <a:rPr sz="3500" spc="-2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Thread</a:t>
            </a:r>
            <a:r>
              <a:rPr sz="3500" spc="-25" dirty="0">
                <a:latin typeface="Courier New"/>
                <a:cs typeface="Courier New"/>
              </a:rPr>
              <a:t> </a:t>
            </a:r>
            <a:r>
              <a:rPr sz="3500" spc="-50" dirty="0">
                <a:latin typeface="Courier New"/>
                <a:cs typeface="Courier New"/>
              </a:rPr>
              <a:t>2</a:t>
            </a:r>
            <a:endParaRPr sz="3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100"/>
              </a:spcBef>
            </a:pPr>
            <a:r>
              <a:rPr sz="3500" dirty="0">
                <a:latin typeface="Courier New"/>
                <a:cs typeface="Courier New"/>
              </a:rPr>
              <a:t>0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1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2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3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4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5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6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7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dirty="0">
                <a:latin typeface="Courier New"/>
                <a:cs typeface="Courier New"/>
              </a:rPr>
              <a:t>8</a:t>
            </a:r>
            <a:r>
              <a:rPr sz="3500" spc="-5" dirty="0">
                <a:latin typeface="Courier New"/>
                <a:cs typeface="Courier New"/>
              </a:rPr>
              <a:t> </a:t>
            </a:r>
            <a:r>
              <a:rPr sz="3500" spc="-50" dirty="0">
                <a:latin typeface="Courier New"/>
                <a:cs typeface="Courier New"/>
              </a:rPr>
              <a:t>9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749584" y="355008"/>
            <a:ext cx="36690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Phương</a:t>
            </a:r>
            <a:r>
              <a:rPr sz="3200" b="1" spc="-3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thức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 join()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861185">
              <a:lnSpc>
                <a:spcPct val="100000"/>
              </a:lnSpc>
              <a:spcBef>
                <a:spcPts val="105"/>
              </a:spcBef>
            </a:pPr>
            <a:r>
              <a:rPr dirty="0"/>
              <a:t>Nội</a:t>
            </a:r>
            <a:r>
              <a:rPr spc="-10" dirty="0"/>
              <a:t> </a:t>
            </a:r>
            <a:r>
              <a:rPr dirty="0"/>
              <a:t>dung</a:t>
            </a:r>
            <a:r>
              <a:rPr spc="-15" dirty="0"/>
              <a:t> </a:t>
            </a:r>
            <a:r>
              <a:rPr dirty="0"/>
              <a:t>bài</a:t>
            </a:r>
            <a:r>
              <a:rPr spc="-5" dirty="0"/>
              <a:t> </a:t>
            </a:r>
            <a:r>
              <a:rPr spc="-25" dirty="0"/>
              <a:t>học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6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Khái</a:t>
            </a:r>
            <a:r>
              <a:rPr spc="-45" dirty="0"/>
              <a:t> </a:t>
            </a:r>
            <a:r>
              <a:rPr dirty="0"/>
              <a:t>niệm</a:t>
            </a:r>
            <a:r>
              <a:rPr spc="-35" dirty="0"/>
              <a:t> </a:t>
            </a:r>
            <a:r>
              <a:rPr dirty="0"/>
              <a:t>multitasking</a:t>
            </a:r>
            <a:r>
              <a:rPr spc="-25" dirty="0"/>
              <a:t> </a:t>
            </a:r>
            <a:r>
              <a:rPr dirty="0"/>
              <a:t>và</a:t>
            </a:r>
            <a:r>
              <a:rPr spc="-30" dirty="0"/>
              <a:t> </a:t>
            </a:r>
            <a:r>
              <a:rPr spc="-10" dirty="0"/>
              <a:t>multithreading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Khái</a:t>
            </a:r>
            <a:r>
              <a:rPr spc="-35" dirty="0"/>
              <a:t> </a:t>
            </a:r>
            <a:r>
              <a:rPr dirty="0"/>
              <a:t>niệm</a:t>
            </a:r>
            <a:r>
              <a:rPr spc="-25" dirty="0"/>
              <a:t> </a:t>
            </a:r>
            <a:r>
              <a:rPr dirty="0"/>
              <a:t>‘thread’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luồng</a:t>
            </a:r>
          </a:p>
          <a:p>
            <a:pPr marL="467359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995" algn="l"/>
              </a:tabLst>
            </a:pPr>
            <a:r>
              <a:rPr dirty="0"/>
              <a:t>Thread</a:t>
            </a:r>
            <a:r>
              <a:rPr spc="-50" dirty="0"/>
              <a:t> </a:t>
            </a:r>
            <a:r>
              <a:rPr dirty="0"/>
              <a:t>hiện</a:t>
            </a:r>
            <a:r>
              <a:rPr spc="-30" dirty="0"/>
              <a:t> </a:t>
            </a:r>
            <a:r>
              <a:rPr spc="-20" dirty="0"/>
              <a:t>thời</a:t>
            </a:r>
          </a:p>
          <a:p>
            <a:pPr marL="467995" indent="-455295">
              <a:lnSpc>
                <a:spcPct val="100000"/>
              </a:lnSpc>
              <a:spcBef>
                <a:spcPts val="1540"/>
              </a:spcBef>
              <a:buClr>
                <a:srgbClr val="F0641E"/>
              </a:buClr>
              <a:buFont typeface="Wingdings"/>
              <a:buChar char=""/>
              <a:tabLst>
                <a:tab pos="468630" algn="l"/>
              </a:tabLst>
            </a:pPr>
            <a:r>
              <a:rPr dirty="0"/>
              <a:t>Các</a:t>
            </a:r>
            <a:r>
              <a:rPr spc="-30" dirty="0"/>
              <a:t> </a:t>
            </a:r>
            <a:r>
              <a:rPr dirty="0"/>
              <a:t>trạng</a:t>
            </a:r>
            <a:r>
              <a:rPr spc="-15" dirty="0"/>
              <a:t> </a:t>
            </a:r>
            <a:r>
              <a:rPr dirty="0"/>
              <a:t>thái</a:t>
            </a:r>
            <a:r>
              <a:rPr spc="-20" dirty="0"/>
              <a:t> </a:t>
            </a:r>
            <a:r>
              <a:rPr dirty="0"/>
              <a:t>của</a:t>
            </a:r>
            <a:r>
              <a:rPr spc="-10" dirty="0"/>
              <a:t> thread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Khởi</a:t>
            </a:r>
            <a:r>
              <a:rPr spc="-15" dirty="0"/>
              <a:t> </a:t>
            </a:r>
            <a:r>
              <a:rPr dirty="0"/>
              <a:t>tạo</a:t>
            </a:r>
            <a:r>
              <a:rPr spc="-20" dirty="0"/>
              <a:t> </a:t>
            </a:r>
            <a:r>
              <a:rPr spc="-10" dirty="0"/>
              <a:t>thread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Quản</a:t>
            </a:r>
            <a:r>
              <a:rPr spc="-20" dirty="0"/>
              <a:t> </a:t>
            </a:r>
            <a:r>
              <a:rPr dirty="0"/>
              <a:t>lý</a:t>
            </a:r>
            <a:r>
              <a:rPr spc="-5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62775" y="418591"/>
            <a:ext cx="7666990" cy="5694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Đồng</a:t>
            </a:r>
            <a:r>
              <a:rPr sz="32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bộ hóa</a:t>
            </a:r>
            <a:r>
              <a:rPr sz="3200" b="1" spc="-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thread</a:t>
            </a:r>
            <a:endParaRPr sz="3200">
              <a:latin typeface="Segoe UI"/>
              <a:cs typeface="Segoe UI"/>
            </a:endParaRPr>
          </a:p>
          <a:p>
            <a:pPr marL="523240" marR="5080" indent="-509270">
              <a:lnSpc>
                <a:spcPct val="120000"/>
              </a:lnSpc>
              <a:spcBef>
                <a:spcPts val="3160"/>
              </a:spcBef>
              <a:buClr>
                <a:srgbClr val="F0641E"/>
              </a:buClr>
              <a:buFont typeface="Wingdings"/>
              <a:buChar char=""/>
              <a:tabLst>
                <a:tab pos="524510" algn="l"/>
                <a:tab pos="525145" algn="l"/>
              </a:tabLst>
            </a:pPr>
            <a:r>
              <a:rPr sz="3200" dirty="0">
                <a:latin typeface="Segoe UI"/>
                <a:cs typeface="Segoe UI"/>
              </a:rPr>
              <a:t>Đồng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bộ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hóa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chính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là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việc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sắp</a:t>
            </a:r>
            <a:r>
              <a:rPr sz="3200" b="1" spc="-5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xếp </a:t>
            </a:r>
            <a:r>
              <a:rPr sz="3200" b="1" spc="-25" dirty="0">
                <a:latin typeface="Segoe UI"/>
                <a:cs typeface="Segoe UI"/>
              </a:rPr>
              <a:t>thứ </a:t>
            </a:r>
            <a:r>
              <a:rPr sz="3200" b="1" dirty="0">
                <a:latin typeface="Segoe UI"/>
                <a:cs typeface="Segoe UI"/>
              </a:rPr>
              <a:t>tự</a:t>
            </a:r>
            <a:r>
              <a:rPr sz="3200" b="1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các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luồng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khi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truy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xuất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vào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cùng</a:t>
            </a:r>
            <a:r>
              <a:rPr sz="3200" b="1" spc="-25" dirty="0">
                <a:latin typeface="Segoe UI"/>
                <a:cs typeface="Segoe UI"/>
              </a:rPr>
              <a:t> đối </a:t>
            </a:r>
            <a:r>
              <a:rPr sz="3200" b="1" dirty="0">
                <a:latin typeface="Segoe UI"/>
                <a:cs typeface="Segoe UI"/>
              </a:rPr>
              <a:t>tượng</a:t>
            </a:r>
            <a:r>
              <a:rPr sz="3200" b="1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sao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cho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không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có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sự</a:t>
            </a:r>
            <a:r>
              <a:rPr sz="3200" spc="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xung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đột </a:t>
            </a:r>
            <a:r>
              <a:rPr sz="3200" dirty="0">
                <a:latin typeface="Segoe UI"/>
                <a:cs typeface="Segoe UI"/>
              </a:rPr>
              <a:t>dữ</a:t>
            </a:r>
            <a:r>
              <a:rPr sz="3200" spc="-10" dirty="0">
                <a:latin typeface="Segoe UI"/>
                <a:cs typeface="Segoe UI"/>
              </a:rPr>
              <a:t> liệu.</a:t>
            </a:r>
            <a:endParaRPr sz="3200">
              <a:latin typeface="Segoe UI"/>
              <a:cs typeface="Segoe UI"/>
            </a:endParaRPr>
          </a:p>
          <a:p>
            <a:pPr marL="522605" marR="184785" indent="-510540">
              <a:lnSpc>
                <a:spcPct val="120000"/>
              </a:lnSpc>
              <a:spcBef>
                <a:spcPts val="770"/>
              </a:spcBef>
              <a:buClr>
                <a:srgbClr val="F0641E"/>
              </a:buClr>
              <a:buFont typeface="Wingdings"/>
              <a:buChar char=""/>
              <a:tabLst>
                <a:tab pos="523240" algn="l"/>
                <a:tab pos="523875" algn="l"/>
              </a:tabLst>
            </a:pPr>
            <a:r>
              <a:rPr sz="3200" dirty="0">
                <a:latin typeface="Segoe UI"/>
                <a:cs typeface="Segoe UI"/>
              </a:rPr>
              <a:t>Để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đảm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bảo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rằng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một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nguồn</a:t>
            </a:r>
            <a:r>
              <a:rPr sz="3200" spc="20" dirty="0">
                <a:latin typeface="Segoe UI"/>
                <a:cs typeface="Segoe UI"/>
              </a:rPr>
              <a:t> </a:t>
            </a:r>
            <a:r>
              <a:rPr sz="3200" b="1" spc="-25" dirty="0">
                <a:latin typeface="Segoe UI"/>
                <a:cs typeface="Segoe UI"/>
              </a:rPr>
              <a:t>tài </a:t>
            </a:r>
            <a:r>
              <a:rPr sz="3200" b="1" dirty="0">
                <a:latin typeface="Segoe UI"/>
                <a:cs typeface="Segoe UI"/>
              </a:rPr>
              <a:t>nguyên</a:t>
            </a:r>
            <a:r>
              <a:rPr sz="3200" b="1" spc="-15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chia</a:t>
            </a:r>
            <a:r>
              <a:rPr sz="3200" b="1" spc="-25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sẻ </a:t>
            </a:r>
            <a:r>
              <a:rPr sz="3200" dirty="0">
                <a:latin typeface="Segoe UI"/>
                <a:cs typeface="Segoe UI"/>
              </a:rPr>
              <a:t>được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sử dụng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bởi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một </a:t>
            </a:r>
            <a:r>
              <a:rPr sz="3200" dirty="0">
                <a:latin typeface="Segoe UI"/>
                <a:cs typeface="Segoe UI"/>
              </a:rPr>
              <a:t>thread</a:t>
            </a:r>
            <a:r>
              <a:rPr sz="3200" spc="-3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tại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một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thời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điểm,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chúng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ta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sử </a:t>
            </a:r>
            <a:r>
              <a:rPr sz="3200" dirty="0">
                <a:latin typeface="Segoe UI"/>
                <a:cs typeface="Segoe UI"/>
              </a:rPr>
              <a:t>dụng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đồng</a:t>
            </a:r>
            <a:r>
              <a:rPr sz="3200" b="1" spc="-10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bộ</a:t>
            </a:r>
            <a:r>
              <a:rPr sz="3200" b="1" spc="-10" dirty="0">
                <a:latin typeface="Segoe UI"/>
                <a:cs typeface="Segoe UI"/>
              </a:rPr>
              <a:t> </a:t>
            </a:r>
            <a:r>
              <a:rPr sz="3200" b="1" dirty="0">
                <a:latin typeface="Segoe UI"/>
                <a:cs typeface="Segoe UI"/>
              </a:rPr>
              <a:t>hóa</a:t>
            </a:r>
            <a:r>
              <a:rPr sz="3200" b="1" spc="-10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(synchronization).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30" dirty="0"/>
              <a:t> </a:t>
            </a:r>
            <a:r>
              <a:rPr dirty="0"/>
              <a:t>bộ</a:t>
            </a:r>
            <a:r>
              <a:rPr spc="-10" dirty="0"/>
              <a:t> </a:t>
            </a:r>
            <a:r>
              <a:rPr dirty="0"/>
              <a:t>hóa</a:t>
            </a:r>
            <a:r>
              <a:rPr spc="-25" dirty="0"/>
              <a:t> </a:t>
            </a:r>
            <a:r>
              <a:rPr dirty="0"/>
              <a:t>Thread</a:t>
            </a:r>
            <a:r>
              <a:rPr spc="-5" dirty="0"/>
              <a:t> </a:t>
            </a:r>
            <a:r>
              <a:rPr spc="-10" dirty="0"/>
              <a:t>(tiếp)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245256"/>
            <a:ext cx="782002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77190" indent="-343535">
              <a:lnSpc>
                <a:spcPct val="100000"/>
              </a:lnSpc>
              <a:spcBef>
                <a:spcPts val="95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‘monitor’-</a:t>
            </a:r>
            <a:r>
              <a:rPr sz="2500" spc="-1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là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công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cụ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giám</a:t>
            </a:r>
            <a:r>
              <a:rPr sz="2500" spc="-2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sát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hỗ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trợ</a:t>
            </a:r>
            <a:r>
              <a:rPr sz="2500" spc="-20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cho </a:t>
            </a:r>
            <a:r>
              <a:rPr sz="2500" dirty="0">
                <a:latin typeface="Segoe UI"/>
                <a:cs typeface="Segoe UI"/>
              </a:rPr>
              <a:t>việc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đồng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bộ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hóa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các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luồng.</a:t>
            </a:r>
            <a:endParaRPr sz="2500">
              <a:latin typeface="Segoe UI"/>
              <a:cs typeface="Segoe UI"/>
            </a:endParaRPr>
          </a:p>
          <a:p>
            <a:pPr marL="356235" indent="-344170">
              <a:lnSpc>
                <a:spcPct val="100000"/>
              </a:lnSpc>
              <a:spcBef>
                <a:spcPts val="1200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500" dirty="0">
                <a:latin typeface="Segoe UI"/>
                <a:cs typeface="Segoe UI"/>
              </a:rPr>
              <a:t>Tại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thời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điểm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chỉ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có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1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2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được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vào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‘monitor’.</a:t>
            </a:r>
            <a:endParaRPr sz="2500">
              <a:latin typeface="Segoe UI"/>
              <a:cs typeface="Segoe UI"/>
            </a:endParaRPr>
          </a:p>
          <a:p>
            <a:pPr marL="356235" marR="444500" indent="-343535">
              <a:lnSpc>
                <a:spcPct val="100000"/>
              </a:lnSpc>
              <a:spcBef>
                <a:spcPts val="1200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500" dirty="0">
                <a:latin typeface="Segoe UI"/>
                <a:cs typeface="Segoe UI"/>
              </a:rPr>
              <a:t>Khi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1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vào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được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‘monitor’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thì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tất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cả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các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2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khác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sẽ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phải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đợi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đến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khi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này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ra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khỏi </a:t>
            </a:r>
            <a:r>
              <a:rPr sz="2500" spc="-10" dirty="0">
                <a:latin typeface="Segoe UI"/>
                <a:cs typeface="Segoe UI"/>
              </a:rPr>
              <a:t>‘monitor’.</a:t>
            </a:r>
            <a:endParaRPr sz="2500">
              <a:latin typeface="Segoe UI"/>
              <a:cs typeface="Segoe UI"/>
            </a:endParaRPr>
          </a:p>
          <a:p>
            <a:pPr marL="356870" marR="242570" indent="-343535">
              <a:lnSpc>
                <a:spcPct val="100000"/>
              </a:lnSpc>
              <a:spcBef>
                <a:spcPts val="1200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500" dirty="0">
                <a:latin typeface="Segoe UI"/>
                <a:cs typeface="Segoe UI"/>
              </a:rPr>
              <a:t>Để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đưa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vào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‘monitor’,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chúng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ta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phải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gọi </a:t>
            </a:r>
            <a:r>
              <a:rPr sz="2500" dirty="0">
                <a:latin typeface="Segoe UI"/>
                <a:cs typeface="Segoe UI"/>
              </a:rPr>
              <a:t>một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phương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có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sử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dụng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từ</a:t>
            </a:r>
            <a:r>
              <a:rPr sz="2500" spc="-3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khóa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synchronized.</a:t>
            </a:r>
            <a:endParaRPr sz="2400">
              <a:latin typeface="Segoe UI"/>
              <a:cs typeface="Segoe UI"/>
            </a:endParaRPr>
          </a:p>
          <a:p>
            <a:pPr marL="355600" marR="173355" indent="-343535">
              <a:lnSpc>
                <a:spcPct val="100000"/>
              </a:lnSpc>
              <a:spcBef>
                <a:spcPts val="1200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500" dirty="0">
                <a:latin typeface="Segoe UI"/>
                <a:cs typeface="Segoe UI"/>
              </a:rPr>
              <a:t>Sau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khi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đang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chiếm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giữ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monitor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này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kết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thúc </a:t>
            </a:r>
            <a:r>
              <a:rPr sz="2500" dirty="0">
                <a:latin typeface="Segoe UI"/>
                <a:cs typeface="Segoe UI"/>
              </a:rPr>
              <a:t>công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việc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và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thoát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khỏi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monitor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thì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luồng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tiếp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theo </a:t>
            </a:r>
            <a:r>
              <a:rPr sz="2500" dirty="0">
                <a:latin typeface="Segoe UI"/>
                <a:cs typeface="Segoe UI"/>
              </a:rPr>
              <a:t>mới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có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thể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‘vào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được’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monitor.</a:t>
            </a:r>
            <a:endParaRPr sz="25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30" dirty="0"/>
              <a:t> </a:t>
            </a:r>
            <a:r>
              <a:rPr dirty="0"/>
              <a:t>bộ</a:t>
            </a:r>
            <a:r>
              <a:rPr spc="-5" dirty="0"/>
              <a:t> </a:t>
            </a:r>
            <a:r>
              <a:rPr dirty="0"/>
              <a:t>hóa</a:t>
            </a:r>
            <a:r>
              <a:rPr spc="-25" dirty="0"/>
              <a:t> </a:t>
            </a:r>
            <a:r>
              <a:rPr dirty="0"/>
              <a:t>thread</a:t>
            </a:r>
            <a:r>
              <a:rPr spc="-5" dirty="0"/>
              <a:t> </a:t>
            </a:r>
            <a:r>
              <a:rPr spc="-10" dirty="0"/>
              <a:t>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483" y="1069848"/>
            <a:ext cx="8886825" cy="5280660"/>
            <a:chOff x="62483" y="1069848"/>
            <a:chExt cx="8886825" cy="5280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910" y="1914118"/>
              <a:ext cx="8367462" cy="443214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0779" y="1903564"/>
              <a:ext cx="8377555" cy="4441825"/>
            </a:xfrm>
            <a:custGeom>
              <a:avLst/>
              <a:gdLst/>
              <a:ahLst/>
              <a:cxnLst/>
              <a:rect l="l" t="t" r="r" b="b"/>
              <a:pathLst>
                <a:path w="8377555" h="4441825">
                  <a:moveTo>
                    <a:pt x="0" y="0"/>
                  </a:moveTo>
                  <a:lnTo>
                    <a:pt x="8376996" y="0"/>
                  </a:lnTo>
                  <a:lnTo>
                    <a:pt x="8376996" y="4441672"/>
                  </a:lnTo>
                  <a:lnTo>
                    <a:pt x="0" y="44416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1181099"/>
              <a:ext cx="8688322" cy="8686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" y="1069848"/>
              <a:ext cx="7584947" cy="1136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6148" y="1295615"/>
              <a:ext cx="8403590" cy="585470"/>
            </a:xfrm>
            <a:custGeom>
              <a:avLst/>
              <a:gdLst/>
              <a:ahLst/>
              <a:cxnLst/>
              <a:rect l="l" t="t" r="r" b="b"/>
              <a:pathLst>
                <a:path w="8403590" h="585469">
                  <a:moveTo>
                    <a:pt x="8403475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8403475" y="585215"/>
                  </a:lnTo>
                  <a:lnTo>
                    <a:pt x="8403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5061" y="1266148"/>
            <a:ext cx="647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Không</a:t>
            </a:r>
            <a:r>
              <a:rPr sz="3200" b="1" spc="-3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sử</a:t>
            </a:r>
            <a:r>
              <a:rPr sz="3200" b="1" spc="-2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dụng</a:t>
            </a:r>
            <a:r>
              <a:rPr sz="3200" b="1" spc="-3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từ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khóa</a:t>
            </a:r>
            <a:r>
              <a:rPr sz="3200" b="1" spc="-2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‘synchronized’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3" y="1069848"/>
            <a:ext cx="8886825" cy="5425440"/>
            <a:chOff x="62483" y="1069848"/>
            <a:chExt cx="8886825" cy="5425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1863851"/>
              <a:ext cx="8493250" cy="46314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61" y="1888375"/>
              <a:ext cx="8392513" cy="45313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04" y="1181099"/>
              <a:ext cx="8688322" cy="868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3" y="1069848"/>
              <a:ext cx="7584947" cy="11369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6148" y="1295615"/>
              <a:ext cx="8403590" cy="585470"/>
            </a:xfrm>
            <a:custGeom>
              <a:avLst/>
              <a:gdLst/>
              <a:ahLst/>
              <a:cxnLst/>
              <a:rect l="l" t="t" r="r" b="b"/>
              <a:pathLst>
                <a:path w="8403590" h="585469">
                  <a:moveTo>
                    <a:pt x="8403475" y="0"/>
                  </a:moveTo>
                  <a:lnTo>
                    <a:pt x="0" y="0"/>
                  </a:lnTo>
                  <a:lnTo>
                    <a:pt x="0" y="585215"/>
                  </a:lnTo>
                  <a:lnTo>
                    <a:pt x="8403475" y="585215"/>
                  </a:lnTo>
                  <a:lnTo>
                    <a:pt x="8403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30" dirty="0"/>
              <a:t> </a:t>
            </a:r>
            <a:r>
              <a:rPr dirty="0"/>
              <a:t>bộ</a:t>
            </a:r>
            <a:r>
              <a:rPr spc="-5" dirty="0"/>
              <a:t> </a:t>
            </a:r>
            <a:r>
              <a:rPr dirty="0"/>
              <a:t>hóa</a:t>
            </a:r>
            <a:r>
              <a:rPr spc="-25" dirty="0"/>
              <a:t> </a:t>
            </a:r>
            <a:r>
              <a:rPr dirty="0"/>
              <a:t>thread</a:t>
            </a:r>
            <a:r>
              <a:rPr spc="-5" dirty="0"/>
              <a:t> </a:t>
            </a:r>
            <a:r>
              <a:rPr spc="-10" dirty="0"/>
              <a:t>(tiếp)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5061" y="1266148"/>
            <a:ext cx="6471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Không</a:t>
            </a:r>
            <a:r>
              <a:rPr sz="3200" b="1" spc="-3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sử</a:t>
            </a:r>
            <a:r>
              <a:rPr sz="3200" b="1" spc="-2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dụng</a:t>
            </a:r>
            <a:r>
              <a:rPr sz="3200" b="1" spc="-3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từ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khóa</a:t>
            </a:r>
            <a:r>
              <a:rPr sz="3200" b="1" spc="-20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‘synchronized’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7146" y="1231900"/>
            <a:ext cx="2228850" cy="5339080"/>
            <a:chOff x="6637146" y="1231900"/>
            <a:chExt cx="2228850" cy="53390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2918" y="1248119"/>
              <a:ext cx="2209776" cy="53199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41909" y="1236662"/>
              <a:ext cx="2219325" cy="5329555"/>
            </a:xfrm>
            <a:custGeom>
              <a:avLst/>
              <a:gdLst/>
              <a:ahLst/>
              <a:cxnLst/>
              <a:rect l="l" t="t" r="r" b="b"/>
              <a:pathLst>
                <a:path w="2219325" h="5329555">
                  <a:moveTo>
                    <a:pt x="0" y="0"/>
                  </a:moveTo>
                  <a:lnTo>
                    <a:pt x="2219325" y="0"/>
                  </a:lnTo>
                  <a:lnTo>
                    <a:pt x="2219325" y="5329453"/>
                  </a:lnTo>
                  <a:lnTo>
                    <a:pt x="0" y="53294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6A2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001394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30" dirty="0"/>
              <a:t> </a:t>
            </a:r>
            <a:r>
              <a:rPr dirty="0"/>
              <a:t>bộ</a:t>
            </a:r>
            <a:r>
              <a:rPr spc="-5" dirty="0"/>
              <a:t> </a:t>
            </a:r>
            <a:r>
              <a:rPr dirty="0"/>
              <a:t>hóa</a:t>
            </a:r>
            <a:r>
              <a:rPr spc="-25" dirty="0"/>
              <a:t> </a:t>
            </a:r>
            <a:r>
              <a:rPr dirty="0"/>
              <a:t>thread</a:t>
            </a:r>
            <a:r>
              <a:rPr spc="-5" dirty="0"/>
              <a:t> </a:t>
            </a:r>
            <a:r>
              <a:rPr spc="-10" dirty="0"/>
              <a:t>(tiếp)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69382"/>
            <a:ext cx="11432206" cy="5963521"/>
            <a:chOff x="62484" y="1069848"/>
            <a:chExt cx="11432206" cy="596352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20" y="1856231"/>
              <a:ext cx="8415515" cy="45293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470" y="1885797"/>
              <a:ext cx="8308840" cy="44232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9032" y="2315066"/>
              <a:ext cx="2226563" cy="47183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4445" y="2315066"/>
              <a:ext cx="2100245" cy="45926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27683" y="3104964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40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604" y="1181099"/>
              <a:ext cx="8609074" cy="8686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4" y="1069848"/>
              <a:ext cx="6455663" cy="11369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76148" y="1295615"/>
            <a:ext cx="8325484" cy="5854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21310">
              <a:lnSpc>
                <a:spcPts val="3710"/>
              </a:lnSpc>
            </a:pP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Sử</a:t>
            </a:r>
            <a:r>
              <a:rPr sz="3200" b="1" spc="-1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dụng</a:t>
            </a:r>
            <a:r>
              <a:rPr sz="3200" b="1" spc="-3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từ</a:t>
            </a:r>
            <a:r>
              <a:rPr sz="3200" b="1" spc="-1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0641E"/>
                </a:solidFill>
                <a:latin typeface="Calibri"/>
                <a:cs typeface="Calibri"/>
              </a:rPr>
              <a:t>khóa</a:t>
            </a:r>
            <a:r>
              <a:rPr sz="3200" b="1" spc="-5" dirty="0">
                <a:solidFill>
                  <a:srgbClr val="F0641E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0641E"/>
                </a:solidFill>
                <a:latin typeface="Calibri"/>
                <a:cs typeface="Calibri"/>
              </a:rPr>
              <a:t>‘synchronized’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690370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15" dirty="0"/>
              <a:t> </a:t>
            </a:r>
            <a:r>
              <a:rPr dirty="0"/>
              <a:t>bộ hóa</a:t>
            </a:r>
            <a:r>
              <a:rPr spc="-15" dirty="0"/>
              <a:t> </a:t>
            </a:r>
            <a:r>
              <a:rPr spc="-20" dirty="0"/>
              <a:t>block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856" y="1216152"/>
            <a:ext cx="5858510" cy="2430780"/>
            <a:chOff x="371856" y="1216152"/>
            <a:chExt cx="5858510" cy="2430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216152"/>
              <a:ext cx="5785103" cy="24307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856" y="1348740"/>
              <a:ext cx="5647943" cy="22783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3400" y="1304759"/>
              <a:ext cx="5551170" cy="2196465"/>
            </a:xfrm>
            <a:custGeom>
              <a:avLst/>
              <a:gdLst/>
              <a:ahLst/>
              <a:cxnLst/>
              <a:rect l="l" t="t" r="r" b="b"/>
              <a:pathLst>
                <a:path w="5551170" h="2196465">
                  <a:moveTo>
                    <a:pt x="5550763" y="0"/>
                  </a:moveTo>
                  <a:lnTo>
                    <a:pt x="0" y="0"/>
                  </a:lnTo>
                  <a:lnTo>
                    <a:pt x="0" y="2196249"/>
                  </a:lnTo>
                  <a:lnTo>
                    <a:pt x="5550763" y="2196249"/>
                  </a:lnTo>
                  <a:lnTo>
                    <a:pt x="5550763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304759"/>
              <a:ext cx="5551170" cy="2196465"/>
            </a:xfrm>
            <a:custGeom>
              <a:avLst/>
              <a:gdLst/>
              <a:ahLst/>
              <a:cxnLst/>
              <a:rect l="l" t="t" r="r" b="b"/>
              <a:pathLst>
                <a:path w="5551170" h="2196465">
                  <a:moveTo>
                    <a:pt x="0" y="0"/>
                  </a:moveTo>
                  <a:lnTo>
                    <a:pt x="5550763" y="0"/>
                  </a:lnTo>
                  <a:lnTo>
                    <a:pt x="5550763" y="2196249"/>
                  </a:lnTo>
                  <a:lnTo>
                    <a:pt x="0" y="2196249"/>
                  </a:lnTo>
                  <a:lnTo>
                    <a:pt x="0" y="0"/>
                  </a:lnTo>
                  <a:close/>
                </a:path>
              </a:pathLst>
            </a:custGeom>
            <a:ln w="127000">
              <a:solidFill>
                <a:srgbClr val="C6D9F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400" y="1368259"/>
            <a:ext cx="5551170" cy="2069464"/>
          </a:xfrm>
          <a:prstGeom prst="rect">
            <a:avLst/>
          </a:prstGeom>
          <a:solidFill>
            <a:srgbClr val="C6D9F1"/>
          </a:solidFill>
        </p:spPr>
        <p:txBody>
          <a:bodyPr vert="horz" wrap="square" lIns="0" tIns="109220" rIns="0" bIns="0" rtlCol="0">
            <a:spAutoFit/>
          </a:bodyPr>
          <a:lstStyle/>
          <a:p>
            <a:pPr marL="91440" marR="471805">
              <a:lnSpc>
                <a:spcPct val="100000"/>
              </a:lnSpc>
              <a:spcBef>
                <a:spcPts val="860"/>
              </a:spcBef>
            </a:pPr>
            <a:r>
              <a:rPr sz="3000" dirty="0">
                <a:latin typeface="Segoe UI"/>
                <a:cs typeface="Segoe UI"/>
              </a:rPr>
              <a:t>Đồng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bộ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hóa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một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b="1" dirty="0">
                <a:latin typeface="Segoe UI"/>
                <a:cs typeface="Segoe UI"/>
              </a:rPr>
              <a:t>đoạn</a:t>
            </a:r>
            <a:r>
              <a:rPr sz="3000" b="1" spc="-20" dirty="0">
                <a:latin typeface="Segoe UI"/>
                <a:cs typeface="Segoe UI"/>
              </a:rPr>
              <a:t> code </a:t>
            </a:r>
            <a:r>
              <a:rPr sz="3000" dirty="0">
                <a:latin typeface="Segoe UI"/>
                <a:cs typeface="Segoe UI"/>
              </a:rPr>
              <a:t>trong</a:t>
            </a:r>
            <a:r>
              <a:rPr sz="3000" spc="-3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một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phương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thức</a:t>
            </a:r>
            <a:r>
              <a:rPr sz="3000" spc="-25" dirty="0">
                <a:latin typeface="Segoe UI"/>
                <a:cs typeface="Segoe UI"/>
              </a:rPr>
              <a:t> của </a:t>
            </a:r>
            <a:r>
              <a:rPr sz="3000" dirty="0">
                <a:latin typeface="Segoe UI"/>
                <a:cs typeface="Segoe UI"/>
              </a:rPr>
              <a:t>một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đối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tượng</a:t>
            </a:r>
            <a:r>
              <a:rPr sz="3000" spc="-3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bằng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cách</a:t>
            </a:r>
            <a:r>
              <a:rPr sz="3000" spc="5" dirty="0">
                <a:latin typeface="Segoe UI"/>
                <a:cs typeface="Segoe UI"/>
              </a:rPr>
              <a:t> </a:t>
            </a:r>
            <a:r>
              <a:rPr sz="3000" spc="-25" dirty="0">
                <a:latin typeface="Segoe UI"/>
                <a:cs typeface="Segoe UI"/>
              </a:rPr>
              <a:t>sử </a:t>
            </a:r>
            <a:r>
              <a:rPr sz="3000" dirty="0">
                <a:latin typeface="Segoe UI"/>
                <a:cs typeface="Segoe UI"/>
              </a:rPr>
              <a:t>dụng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b="1" spc="-10" dirty="0">
                <a:latin typeface="Segoe UI"/>
                <a:cs typeface="Segoe UI"/>
              </a:rPr>
              <a:t>synchronized</a:t>
            </a:r>
            <a:r>
              <a:rPr sz="3000" spc="-10" dirty="0">
                <a:latin typeface="Segoe UI"/>
                <a:cs typeface="Segoe UI"/>
              </a:rPr>
              <a:t>.</a:t>
            </a:r>
            <a:endParaRPr sz="3000">
              <a:latin typeface="Segoe UI"/>
              <a:cs typeface="Segoe U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05327" y="3808476"/>
            <a:ext cx="5360035" cy="2456815"/>
            <a:chOff x="3005327" y="3808476"/>
            <a:chExt cx="5360035" cy="24568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0003" y="3808476"/>
              <a:ext cx="5251691" cy="24566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5327" y="4053840"/>
              <a:ext cx="5359905" cy="20954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67849" y="3897045"/>
              <a:ext cx="5019040" cy="2222500"/>
            </a:xfrm>
            <a:custGeom>
              <a:avLst/>
              <a:gdLst/>
              <a:ahLst/>
              <a:cxnLst/>
              <a:rect l="l" t="t" r="r" b="b"/>
              <a:pathLst>
                <a:path w="5019040" h="2222500">
                  <a:moveTo>
                    <a:pt x="5018557" y="0"/>
                  </a:moveTo>
                  <a:lnTo>
                    <a:pt x="0" y="0"/>
                  </a:lnTo>
                  <a:lnTo>
                    <a:pt x="0" y="2222118"/>
                  </a:lnTo>
                  <a:lnTo>
                    <a:pt x="5018557" y="2222118"/>
                  </a:lnTo>
                  <a:lnTo>
                    <a:pt x="5018557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67849" y="3897045"/>
              <a:ext cx="5019040" cy="2222500"/>
            </a:xfrm>
            <a:custGeom>
              <a:avLst/>
              <a:gdLst/>
              <a:ahLst/>
              <a:cxnLst/>
              <a:rect l="l" t="t" r="r" b="b"/>
              <a:pathLst>
                <a:path w="5019040" h="2222500">
                  <a:moveTo>
                    <a:pt x="0" y="0"/>
                  </a:moveTo>
                  <a:lnTo>
                    <a:pt x="5018557" y="0"/>
                  </a:lnTo>
                  <a:lnTo>
                    <a:pt x="5018557" y="2222118"/>
                  </a:lnTo>
                  <a:lnTo>
                    <a:pt x="0" y="2222118"/>
                  </a:lnTo>
                  <a:lnTo>
                    <a:pt x="0" y="0"/>
                  </a:lnTo>
                  <a:close/>
                </a:path>
              </a:pathLst>
            </a:custGeom>
            <a:ln w="127000">
              <a:solidFill>
                <a:srgbClr val="FAC09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67849" y="3960545"/>
            <a:ext cx="5019040" cy="2095500"/>
          </a:xfrm>
          <a:prstGeom prst="rect">
            <a:avLst/>
          </a:prstGeom>
          <a:solidFill>
            <a:srgbClr val="FAC090"/>
          </a:solidFill>
        </p:spPr>
        <p:txBody>
          <a:bodyPr vert="horz" wrap="square" lIns="0" tIns="84455" rIns="0" bIns="0" rtlCol="0">
            <a:spAutoFit/>
          </a:bodyPr>
          <a:lstStyle/>
          <a:p>
            <a:pPr marL="90805" marR="227965" algn="just">
              <a:lnSpc>
                <a:spcPct val="130000"/>
              </a:lnSpc>
              <a:spcBef>
                <a:spcPts val="665"/>
              </a:spcBef>
            </a:pPr>
            <a:r>
              <a:rPr sz="3000" dirty="0">
                <a:latin typeface="Arial"/>
                <a:cs typeface="Arial"/>
              </a:rPr>
              <a:t>Với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việc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đồng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bộ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hóa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block, </a:t>
            </a:r>
            <a:r>
              <a:rPr sz="3000" dirty="0">
                <a:latin typeface="Arial"/>
                <a:cs typeface="Arial"/>
              </a:rPr>
              <a:t>chúng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Calibri"/>
                <a:cs typeface="Calibri"/>
              </a:rPr>
              <a:t>có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dirty="0">
                <a:latin typeface="Arial"/>
                <a:cs typeface="Arial"/>
              </a:rPr>
              <a:t>hể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khóa</a:t>
            </a:r>
            <a:r>
              <a:rPr sz="3000" b="1" spc="-10" dirty="0">
                <a:latin typeface="Arial"/>
                <a:cs typeface="Arial"/>
              </a:rPr>
              <a:t> chính </a:t>
            </a:r>
            <a:r>
              <a:rPr sz="3000" b="1" dirty="0">
                <a:latin typeface="Arial"/>
                <a:cs typeface="Arial"/>
              </a:rPr>
              <a:t>xác</a:t>
            </a:r>
            <a:r>
              <a:rPr sz="3000" b="1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đoạn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code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mình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cần.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7576" y="2097036"/>
            <a:ext cx="8427720" cy="2870200"/>
            <a:chOff x="417576" y="2097036"/>
            <a:chExt cx="8427720" cy="287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16" y="2144267"/>
              <a:ext cx="8336279" cy="2374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6" y="2097036"/>
              <a:ext cx="6859522" cy="28696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3400" y="2168855"/>
            <a:ext cx="8229600" cy="2268855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8890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70"/>
              </a:spcBef>
            </a:pPr>
            <a:r>
              <a:rPr sz="2400" dirty="0">
                <a:latin typeface="Courier New"/>
                <a:cs typeface="Courier New"/>
              </a:rPr>
              <a:t>public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void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f(){</a:t>
            </a:r>
            <a:endParaRPr sz="24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2400" b="1" spc="-10" dirty="0">
                <a:solidFill>
                  <a:srgbClr val="F0641E"/>
                </a:solidFill>
                <a:latin typeface="Courier New"/>
                <a:cs typeface="Courier New"/>
              </a:rPr>
              <a:t>synchronized</a:t>
            </a:r>
            <a:r>
              <a:rPr sz="2400" spc="-10" dirty="0">
                <a:solidFill>
                  <a:srgbClr val="F0641E"/>
                </a:solidFill>
                <a:latin typeface="Courier New"/>
                <a:cs typeface="Courier New"/>
              </a:rPr>
              <a:t>(this)</a:t>
            </a:r>
            <a:r>
              <a:rPr sz="2400" spc="-1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2648585">
              <a:lnSpc>
                <a:spcPct val="100000"/>
              </a:lnSpc>
              <a:spcBef>
                <a:spcPts val="575"/>
              </a:spcBef>
            </a:pPr>
            <a:r>
              <a:rPr sz="2400" spc="-25" dirty="0"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136969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03860" y="4636008"/>
            <a:ext cx="8427720" cy="1682750"/>
            <a:chOff x="403860" y="4636008"/>
            <a:chExt cx="8427720" cy="16827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" y="4683250"/>
              <a:ext cx="8336279" cy="16352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" y="4636008"/>
              <a:ext cx="6678167" cy="16245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9633" y="4707394"/>
            <a:ext cx="8229600" cy="153035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8890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70"/>
              </a:spcBef>
            </a:pPr>
            <a:r>
              <a:rPr sz="2400" dirty="0">
                <a:latin typeface="Courier New"/>
                <a:cs typeface="Courier New"/>
              </a:rPr>
              <a:t>public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0641E"/>
                </a:solidFill>
                <a:latin typeface="Courier New"/>
                <a:cs typeface="Courier New"/>
              </a:rPr>
              <a:t>synchronized</a:t>
            </a:r>
            <a:r>
              <a:rPr sz="2400" b="1" spc="-145" dirty="0">
                <a:solidFill>
                  <a:srgbClr val="F0641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void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f(){</a:t>
            </a:r>
            <a:endParaRPr sz="24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urier New"/>
                <a:cs typeface="Courier New"/>
              </a:rPr>
              <a:t>.........</a:t>
            </a:r>
            <a:endParaRPr sz="2400">
              <a:latin typeface="Courier New"/>
              <a:cs typeface="Courier New"/>
            </a:endParaRPr>
          </a:p>
          <a:p>
            <a:pPr marL="155130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23" y="1173951"/>
            <a:ext cx="7562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Đồng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bộ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hóa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method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có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thể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được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viết lại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bằng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đồng </a:t>
            </a:r>
            <a:r>
              <a:rPr sz="2400" b="1" dirty="0">
                <a:latin typeface="Segoe UI"/>
                <a:cs typeface="Segoe UI"/>
              </a:rPr>
              <a:t>bộ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hóa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block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như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sau: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690370">
              <a:lnSpc>
                <a:spcPct val="100000"/>
              </a:lnSpc>
              <a:spcBef>
                <a:spcPts val="105"/>
              </a:spcBef>
            </a:pPr>
            <a:r>
              <a:rPr dirty="0"/>
              <a:t>Đồng</a:t>
            </a:r>
            <a:r>
              <a:rPr spc="-15" dirty="0"/>
              <a:t> </a:t>
            </a:r>
            <a:r>
              <a:rPr dirty="0"/>
              <a:t>bộ hóa</a:t>
            </a:r>
            <a:r>
              <a:rPr spc="-15" dirty="0"/>
              <a:t> </a:t>
            </a:r>
            <a:r>
              <a:rPr spc="-20" dirty="0"/>
              <a:t>block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dirty="0"/>
              <a:t>Mối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</a:t>
            </a:r>
            <a:r>
              <a:rPr dirty="0"/>
              <a:t>giữa</a:t>
            </a:r>
            <a:r>
              <a:rPr spc="15" dirty="0"/>
              <a:t> </a:t>
            </a:r>
            <a:r>
              <a:rPr dirty="0"/>
              <a:t>các </a:t>
            </a:r>
            <a:r>
              <a:rPr spc="-10" dirty="0"/>
              <a:t>thead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835" y="1275587"/>
            <a:ext cx="5933440" cy="2987040"/>
            <a:chOff x="592835" y="1275587"/>
            <a:chExt cx="5933440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6" y="1298448"/>
              <a:ext cx="5864339" cy="24643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835" y="1275587"/>
              <a:ext cx="5614415" cy="29870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85800" y="1323022"/>
            <a:ext cx="5758815" cy="235839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20320" rIns="0" bIns="0" rtlCol="0">
            <a:spAutoFit/>
          </a:bodyPr>
          <a:lstStyle/>
          <a:p>
            <a:pPr marL="144780" marR="621665" indent="-635">
              <a:lnSpc>
                <a:spcPts val="4029"/>
              </a:lnSpc>
              <a:spcBef>
                <a:spcPts val="160"/>
              </a:spcBef>
              <a:tabLst>
                <a:tab pos="3295015" algn="l"/>
              </a:tabLst>
            </a:pPr>
            <a:r>
              <a:rPr sz="2800" dirty="0">
                <a:latin typeface="Segoe UI"/>
                <a:cs typeface="Segoe UI"/>
              </a:rPr>
              <a:t>Java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cũng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cung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cấp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cơ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chế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giao </a:t>
            </a:r>
            <a:r>
              <a:rPr sz="2800" dirty="0">
                <a:latin typeface="Segoe UI"/>
                <a:cs typeface="Segoe UI"/>
              </a:rPr>
              <a:t>tiếp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liên-</a:t>
            </a:r>
            <a:r>
              <a:rPr sz="2800" dirty="0">
                <a:latin typeface="Segoe UI"/>
                <a:cs typeface="Segoe UI"/>
              </a:rPr>
              <a:t>quá</a:t>
            </a:r>
            <a:r>
              <a:rPr sz="2800" spc="-2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trình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bằng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cách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sử </a:t>
            </a:r>
            <a:r>
              <a:rPr sz="2800" dirty="0">
                <a:latin typeface="Segoe UI"/>
                <a:cs typeface="Segoe UI"/>
              </a:rPr>
              <a:t>dụng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	</a:t>
            </a:r>
            <a:r>
              <a:rPr sz="2800" b="1" spc="-10" dirty="0">
                <a:latin typeface="Segoe UI"/>
                <a:cs typeface="Segoe UI"/>
              </a:rPr>
              <a:t>wait(), </a:t>
            </a:r>
            <a:r>
              <a:rPr sz="2800" b="1" dirty="0">
                <a:latin typeface="Segoe UI"/>
                <a:cs typeface="Segoe UI"/>
              </a:rPr>
              <a:t>notify()</a:t>
            </a:r>
            <a:r>
              <a:rPr sz="2800" b="1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và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b="1" spc="-10" dirty="0">
                <a:latin typeface="Segoe UI"/>
                <a:cs typeface="Segoe UI"/>
              </a:rPr>
              <a:t>notifyAll().</a:t>
            </a:r>
            <a:endParaRPr sz="28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46376" y="3957828"/>
            <a:ext cx="6635750" cy="2900680"/>
            <a:chOff x="2246376" y="3957828"/>
            <a:chExt cx="6635750" cy="29006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4955" y="3980688"/>
              <a:ext cx="6377938" cy="25054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6376" y="3957828"/>
              <a:ext cx="6635495" cy="29001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39746" y="4005059"/>
            <a:ext cx="6271260" cy="2400300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20320" rIns="0" bIns="0" rtlCol="0">
            <a:spAutoFit/>
          </a:bodyPr>
          <a:lstStyle/>
          <a:p>
            <a:pPr marL="144780" marR="113664">
              <a:lnSpc>
                <a:spcPts val="4029"/>
              </a:lnSpc>
              <a:spcBef>
                <a:spcPts val="160"/>
              </a:spcBef>
              <a:tabLst>
                <a:tab pos="3037205" algn="l"/>
              </a:tabLst>
            </a:pP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thức</a:t>
            </a:r>
            <a:r>
              <a:rPr sz="2800" dirty="0">
                <a:latin typeface="Segoe UI"/>
                <a:cs typeface="Segoe UI"/>
              </a:rPr>
              <a:t>	</a:t>
            </a:r>
            <a:r>
              <a:rPr sz="2800" b="1" dirty="0">
                <a:latin typeface="Segoe UI"/>
                <a:cs typeface="Segoe UI"/>
              </a:rPr>
              <a:t>wait(),</a:t>
            </a:r>
            <a:r>
              <a:rPr sz="2800" b="1" spc="-45" dirty="0">
                <a:latin typeface="Segoe UI"/>
                <a:cs typeface="Segoe UI"/>
              </a:rPr>
              <a:t> </a:t>
            </a:r>
            <a:r>
              <a:rPr sz="2800" b="1" dirty="0">
                <a:latin typeface="Segoe UI"/>
                <a:cs typeface="Segoe UI"/>
              </a:rPr>
              <a:t>notify(</a:t>
            </a:r>
            <a:r>
              <a:rPr sz="2800" dirty="0">
                <a:latin typeface="Segoe UI"/>
                <a:cs typeface="Segoe UI"/>
              </a:rPr>
              <a:t>)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and </a:t>
            </a:r>
            <a:r>
              <a:rPr sz="2800" b="1" dirty="0">
                <a:latin typeface="Segoe UI"/>
                <a:cs typeface="Segoe UI"/>
              </a:rPr>
              <a:t>notifyAll() </a:t>
            </a:r>
            <a:r>
              <a:rPr sz="2800" dirty="0">
                <a:latin typeface="Segoe UI"/>
                <a:cs typeface="Segoe UI"/>
              </a:rPr>
              <a:t>chỉ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gọi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từ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bên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trong </a:t>
            </a:r>
            <a:r>
              <a:rPr sz="2800" dirty="0">
                <a:latin typeface="Segoe UI"/>
                <a:cs typeface="Segoe UI"/>
              </a:rPr>
              <a:t>một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đồng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bộ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hóa </a:t>
            </a:r>
            <a:r>
              <a:rPr sz="2800" spc="-10" dirty="0">
                <a:latin typeface="Segoe UI"/>
                <a:cs typeface="Segoe UI"/>
              </a:rPr>
              <a:t>(synchronized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method).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403" y="1377657"/>
            <a:ext cx="3917950" cy="2350770"/>
          </a:xfrm>
          <a:prstGeom prst="rect">
            <a:avLst/>
          </a:prstGeom>
          <a:solidFill>
            <a:srgbClr val="FCE0D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000">
              <a:latin typeface="Times New Roman"/>
              <a:cs typeface="Times New Roman"/>
            </a:endParaRPr>
          </a:p>
          <a:p>
            <a:pPr marL="180340" marR="172720" indent="-635" algn="ctr">
              <a:lnSpc>
                <a:spcPct val="99800"/>
              </a:lnSpc>
            </a:pPr>
            <a:r>
              <a:rPr sz="2500" dirty="0">
                <a:latin typeface="Segoe UI"/>
                <a:cs typeface="Segoe UI"/>
              </a:rPr>
              <a:t>Phương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wait()</a:t>
            </a:r>
            <a:r>
              <a:rPr sz="2500" b="1" spc="-75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sẽ </a:t>
            </a:r>
            <a:r>
              <a:rPr sz="2500" dirty="0">
                <a:latin typeface="Segoe UI"/>
                <a:cs typeface="Segoe UI"/>
              </a:rPr>
              <a:t>đưa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vào</a:t>
            </a:r>
            <a:r>
              <a:rPr sz="2500" spc="-8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trạng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thái </a:t>
            </a:r>
            <a:r>
              <a:rPr sz="2500" spc="-10" dirty="0">
                <a:latin typeface="Segoe UI"/>
                <a:cs typeface="Segoe UI"/>
              </a:rPr>
              <a:t>‘sleeping’.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803647" y="1359406"/>
            <a:ext cx="4022090" cy="2437130"/>
            <a:chOff x="4803647" y="1359406"/>
            <a:chExt cx="4022090" cy="2437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3647" y="1359406"/>
              <a:ext cx="4002023" cy="2436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227" y="1438656"/>
              <a:ext cx="3953243" cy="234238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44097" y="1377657"/>
            <a:ext cx="3917950" cy="235077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08279" rIns="0" bIns="0" rtlCol="0">
            <a:spAutoFit/>
          </a:bodyPr>
          <a:lstStyle/>
          <a:p>
            <a:pPr marL="279400" marR="272415" algn="ctr">
              <a:lnSpc>
                <a:spcPct val="99800"/>
              </a:lnSpc>
              <a:spcBef>
                <a:spcPts val="1639"/>
              </a:spcBef>
            </a:pPr>
            <a:r>
              <a:rPr sz="2500" dirty="0">
                <a:latin typeface="Segoe UI"/>
                <a:cs typeface="Segoe UI"/>
              </a:rPr>
              <a:t>Phương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notify() </a:t>
            </a:r>
            <a:r>
              <a:rPr sz="2500" spc="-25" dirty="0">
                <a:latin typeface="Segoe UI"/>
                <a:cs typeface="Segoe UI"/>
              </a:rPr>
              <a:t>‘đánh</a:t>
            </a:r>
            <a:r>
              <a:rPr sz="2500" spc="-11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thức’</a:t>
            </a:r>
            <a:r>
              <a:rPr sz="2500" spc="-9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95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đầu </a:t>
            </a:r>
            <a:r>
              <a:rPr sz="2500" dirty="0">
                <a:latin typeface="Segoe UI"/>
                <a:cs typeface="Segoe UI"/>
              </a:rPr>
              <a:t>tiên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đang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ở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trạng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thái </a:t>
            </a:r>
            <a:r>
              <a:rPr sz="2500" spc="-10" dirty="0">
                <a:latin typeface="Segoe UI"/>
                <a:cs typeface="Segoe UI"/>
              </a:rPr>
              <a:t>‘sleeping’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bởi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vì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phương </a:t>
            </a:r>
            <a:r>
              <a:rPr sz="2500" dirty="0">
                <a:latin typeface="Segoe UI"/>
                <a:cs typeface="Segoe UI"/>
              </a:rPr>
              <a:t>phức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b="1" dirty="0">
                <a:latin typeface="Segoe UI"/>
                <a:cs typeface="Segoe UI"/>
              </a:rPr>
              <a:t>wait()</a:t>
            </a:r>
            <a:r>
              <a:rPr sz="2500" b="1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bị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gọi.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3775" y="4102608"/>
            <a:ext cx="4058920" cy="2435860"/>
            <a:chOff x="493775" y="4102608"/>
            <a:chExt cx="4058920" cy="24358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" y="4102608"/>
              <a:ext cx="4002023" cy="24353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779" y="4180330"/>
              <a:ext cx="4026407" cy="23423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34403" y="4120197"/>
            <a:ext cx="3917950" cy="235077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08279" rIns="0" bIns="0" rtlCol="0">
            <a:spAutoFit/>
          </a:bodyPr>
          <a:lstStyle/>
          <a:p>
            <a:pPr marL="243204" marR="234950" algn="ctr">
              <a:lnSpc>
                <a:spcPct val="99800"/>
              </a:lnSpc>
              <a:spcBef>
                <a:spcPts val="1639"/>
              </a:spcBef>
            </a:pPr>
            <a:r>
              <a:rPr sz="2500" dirty="0">
                <a:latin typeface="Segoe UI"/>
                <a:cs typeface="Segoe UI"/>
              </a:rPr>
              <a:t>Phương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</a:t>
            </a:r>
            <a:r>
              <a:rPr sz="2500" spc="-7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notifyAll() </a:t>
            </a:r>
            <a:r>
              <a:rPr sz="2500" spc="-25" dirty="0">
                <a:latin typeface="Segoe UI"/>
                <a:cs typeface="Segoe UI"/>
              </a:rPr>
              <a:t>‘đánh</a:t>
            </a:r>
            <a:r>
              <a:rPr sz="2500" spc="-7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thức’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tất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cả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các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đang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ở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trạng</a:t>
            </a:r>
            <a:r>
              <a:rPr sz="2500" spc="-65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thái </a:t>
            </a:r>
            <a:r>
              <a:rPr sz="2500" spc="-10" dirty="0">
                <a:latin typeface="Segoe UI"/>
                <a:cs typeface="Segoe UI"/>
              </a:rPr>
              <a:t>‘sleeping’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bởi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vì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phương </a:t>
            </a:r>
            <a:r>
              <a:rPr sz="2500" dirty="0">
                <a:latin typeface="Segoe UI"/>
                <a:cs typeface="Segoe UI"/>
              </a:rPr>
              <a:t>thức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wait()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bị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gọi.</a:t>
            </a:r>
            <a:endParaRPr sz="25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21352" y="4102608"/>
            <a:ext cx="4255135" cy="2435860"/>
            <a:chOff x="4721352" y="4102608"/>
            <a:chExt cx="4255135" cy="24358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3647" y="4102608"/>
              <a:ext cx="4002023" cy="2435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1352" y="4370832"/>
              <a:ext cx="4254995" cy="196138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844097" y="4120197"/>
            <a:ext cx="3917950" cy="2350770"/>
          </a:xfrm>
          <a:prstGeom prst="rect">
            <a:avLst/>
          </a:prstGeom>
          <a:solidFill>
            <a:srgbClr val="FCE0D2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28270" marR="121285" algn="ctr">
              <a:lnSpc>
                <a:spcPct val="99700"/>
              </a:lnSpc>
            </a:pPr>
            <a:r>
              <a:rPr sz="2500" dirty="0">
                <a:latin typeface="Segoe UI"/>
                <a:cs typeface="Segoe UI"/>
              </a:rPr>
              <a:t>Khi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tất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cả</a:t>
            </a:r>
            <a:r>
              <a:rPr sz="2500" spc="-5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các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spc="-10" dirty="0">
                <a:latin typeface="Segoe UI"/>
                <a:cs typeface="Segoe UI"/>
              </a:rPr>
              <a:t>thoát </a:t>
            </a:r>
            <a:r>
              <a:rPr sz="2500" dirty="0">
                <a:latin typeface="Segoe UI"/>
                <a:cs typeface="Segoe UI"/>
              </a:rPr>
              <a:t>khỏi</a:t>
            </a:r>
            <a:r>
              <a:rPr sz="2500" spc="-60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trạng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thái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b="1" spc="-10" dirty="0">
                <a:latin typeface="Segoe UI"/>
                <a:cs typeface="Segoe UI"/>
              </a:rPr>
              <a:t>spleeping</a:t>
            </a:r>
            <a:r>
              <a:rPr sz="2500" spc="-10" dirty="0">
                <a:latin typeface="Segoe UI"/>
                <a:cs typeface="Segoe UI"/>
              </a:rPr>
              <a:t>, </a:t>
            </a:r>
            <a:r>
              <a:rPr sz="2500" dirty="0">
                <a:latin typeface="Segoe UI"/>
                <a:cs typeface="Segoe UI"/>
              </a:rPr>
              <a:t>thread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có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độ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ưu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tiên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spc="-25" dirty="0">
                <a:latin typeface="Segoe UI"/>
                <a:cs typeface="Segoe UI"/>
              </a:rPr>
              <a:t>cao </a:t>
            </a:r>
            <a:r>
              <a:rPr sz="2500" dirty="0">
                <a:latin typeface="Segoe UI"/>
                <a:cs typeface="Segoe UI"/>
              </a:rPr>
              <a:t>nhất</a:t>
            </a:r>
            <a:r>
              <a:rPr sz="2500" spc="-5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sẽ</a:t>
            </a:r>
            <a:r>
              <a:rPr sz="2500" spc="-3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chạy</a:t>
            </a:r>
            <a:r>
              <a:rPr sz="2500" spc="-45" dirty="0">
                <a:latin typeface="Segoe UI"/>
                <a:cs typeface="Segoe UI"/>
              </a:rPr>
              <a:t> </a:t>
            </a:r>
            <a:r>
              <a:rPr sz="2500" dirty="0">
                <a:latin typeface="Segoe UI"/>
                <a:cs typeface="Segoe UI"/>
              </a:rPr>
              <a:t>đầu</a:t>
            </a:r>
            <a:r>
              <a:rPr sz="2500" spc="-40" dirty="0">
                <a:latin typeface="Segoe UI"/>
                <a:cs typeface="Segoe UI"/>
              </a:rPr>
              <a:t> </a:t>
            </a:r>
            <a:r>
              <a:rPr sz="2500" spc="-20" dirty="0">
                <a:latin typeface="Segoe UI"/>
                <a:cs typeface="Segoe UI"/>
              </a:rPr>
              <a:t>tiên.</a:t>
            </a:r>
            <a:endParaRPr sz="25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3400" y="1143000"/>
            <a:ext cx="8229600" cy="5562600"/>
          </a:xfrm>
          <a:custGeom>
            <a:avLst/>
            <a:gdLst/>
            <a:ahLst/>
            <a:cxnLst/>
            <a:rect l="l" t="t" r="r" b="b"/>
            <a:pathLst>
              <a:path w="8229600" h="5562600">
                <a:moveTo>
                  <a:pt x="0" y="0"/>
                </a:moveTo>
                <a:lnTo>
                  <a:pt x="8229600" y="0"/>
                </a:lnTo>
                <a:lnTo>
                  <a:pt x="8229600" y="5562600"/>
                </a:lnTo>
                <a:lnTo>
                  <a:pt x="0" y="55626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dirty="0"/>
              <a:t>Mối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</a:t>
            </a:r>
            <a:r>
              <a:rPr dirty="0"/>
              <a:t>giữa</a:t>
            </a:r>
            <a:r>
              <a:rPr spc="15" dirty="0"/>
              <a:t> </a:t>
            </a:r>
            <a:r>
              <a:rPr dirty="0"/>
              <a:t>các </a:t>
            </a:r>
            <a:r>
              <a:rPr spc="-10" dirty="0"/>
              <a:t>thead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290637"/>
            <a:ext cx="9153525" cy="5572125"/>
            <a:chOff x="-4762" y="1290637"/>
            <a:chExt cx="9153525" cy="5572125"/>
          </a:xfrm>
        </p:grpSpPr>
        <p:sp>
          <p:nvSpPr>
            <p:cNvPr id="3" name="object 3"/>
            <p:cNvSpPr/>
            <p:nvPr/>
          </p:nvSpPr>
          <p:spPr>
            <a:xfrm>
              <a:off x="0" y="3236912"/>
              <a:ext cx="9144000" cy="3621404"/>
            </a:xfrm>
            <a:custGeom>
              <a:avLst/>
              <a:gdLst/>
              <a:ahLst/>
              <a:cxnLst/>
              <a:rect l="l" t="t" r="r" b="b"/>
              <a:pathLst>
                <a:path w="9144000" h="3621404">
                  <a:moveTo>
                    <a:pt x="9144000" y="0"/>
                  </a:moveTo>
                  <a:lnTo>
                    <a:pt x="0" y="0"/>
                  </a:lnTo>
                  <a:lnTo>
                    <a:pt x="0" y="3621087"/>
                  </a:lnTo>
                  <a:lnTo>
                    <a:pt x="9144000" y="362108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236912"/>
              <a:ext cx="9144000" cy="3621404"/>
            </a:xfrm>
            <a:custGeom>
              <a:avLst/>
              <a:gdLst/>
              <a:ahLst/>
              <a:cxnLst/>
              <a:rect l="l" t="t" r="r" b="b"/>
              <a:pathLst>
                <a:path w="9144000" h="3621404">
                  <a:moveTo>
                    <a:pt x="0" y="0"/>
                  </a:moveTo>
                  <a:lnTo>
                    <a:pt x="9144000" y="0"/>
                  </a:lnTo>
                  <a:lnTo>
                    <a:pt x="9144000" y="3621087"/>
                  </a:lnTo>
                  <a:lnTo>
                    <a:pt x="0" y="362108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95400"/>
              <a:ext cx="9144000" cy="1941830"/>
            </a:xfrm>
            <a:custGeom>
              <a:avLst/>
              <a:gdLst/>
              <a:ahLst/>
              <a:cxnLst/>
              <a:rect l="l" t="t" r="r" b="b"/>
              <a:pathLst>
                <a:path w="9144000" h="1941830">
                  <a:moveTo>
                    <a:pt x="9144000" y="0"/>
                  </a:moveTo>
                  <a:lnTo>
                    <a:pt x="0" y="0"/>
                  </a:lnTo>
                  <a:lnTo>
                    <a:pt x="0" y="1941525"/>
                  </a:lnTo>
                  <a:lnTo>
                    <a:pt x="9144000" y="1941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95400"/>
              <a:ext cx="9144000" cy="1941830"/>
            </a:xfrm>
            <a:custGeom>
              <a:avLst/>
              <a:gdLst/>
              <a:ahLst/>
              <a:cxnLst/>
              <a:rect l="l" t="t" r="r" b="b"/>
              <a:pathLst>
                <a:path w="9144000" h="1941830">
                  <a:moveTo>
                    <a:pt x="0" y="0"/>
                  </a:moveTo>
                  <a:lnTo>
                    <a:pt x="9144000" y="0"/>
                  </a:lnTo>
                  <a:lnTo>
                    <a:pt x="9144000" y="1941512"/>
                  </a:lnTo>
                  <a:lnTo>
                    <a:pt x="0" y="1941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2057400"/>
              <a:ext cx="1828800" cy="457200"/>
            </a:xfrm>
            <a:custGeom>
              <a:avLst/>
              <a:gdLst/>
              <a:ahLst/>
              <a:cxnLst/>
              <a:rect l="l" t="t" r="r" b="b"/>
              <a:pathLst>
                <a:path w="1828800" h="457200">
                  <a:moveTo>
                    <a:pt x="1371600" y="0"/>
                  </a:moveTo>
                  <a:lnTo>
                    <a:pt x="13716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1371600" y="342900"/>
                  </a:lnTo>
                  <a:lnTo>
                    <a:pt x="1371600" y="457200"/>
                  </a:lnTo>
                  <a:lnTo>
                    <a:pt x="1828800" y="2286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3540" y="1279651"/>
            <a:ext cx="1978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ourier New"/>
                <a:cs typeface="Courier New"/>
              </a:rPr>
              <a:t>notify()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1333" y="1444560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Thread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59427" y="3946677"/>
            <a:ext cx="2583180" cy="1593850"/>
          </a:xfrm>
          <a:custGeom>
            <a:avLst/>
            <a:gdLst/>
            <a:ahLst/>
            <a:cxnLst/>
            <a:rect l="l" t="t" r="r" b="b"/>
            <a:pathLst>
              <a:path w="2583179" h="1593850">
                <a:moveTo>
                  <a:pt x="1308404" y="1347241"/>
                </a:moveTo>
                <a:lnTo>
                  <a:pt x="877100" y="1100785"/>
                </a:lnTo>
                <a:lnTo>
                  <a:pt x="877100" y="1224013"/>
                </a:lnTo>
                <a:lnTo>
                  <a:pt x="136372" y="1224013"/>
                </a:lnTo>
                <a:lnTo>
                  <a:pt x="136372" y="1470469"/>
                </a:lnTo>
                <a:lnTo>
                  <a:pt x="877100" y="1470469"/>
                </a:lnTo>
                <a:lnTo>
                  <a:pt x="877100" y="1593697"/>
                </a:lnTo>
                <a:lnTo>
                  <a:pt x="1308404" y="1347241"/>
                </a:lnTo>
                <a:close/>
              </a:path>
              <a:path w="2583179" h="1593850">
                <a:moveTo>
                  <a:pt x="2582634" y="81470"/>
                </a:moveTo>
                <a:lnTo>
                  <a:pt x="2077999" y="0"/>
                </a:lnTo>
                <a:lnTo>
                  <a:pt x="2112175" y="109067"/>
                </a:lnTo>
                <a:lnTo>
                  <a:pt x="0" y="770699"/>
                </a:lnTo>
                <a:lnTo>
                  <a:pt x="68338" y="988847"/>
                </a:lnTo>
                <a:lnTo>
                  <a:pt x="2180501" y="327215"/>
                </a:lnTo>
                <a:lnTo>
                  <a:pt x="2214676" y="436295"/>
                </a:lnTo>
                <a:lnTo>
                  <a:pt x="2582634" y="81470"/>
                </a:lnTo>
                <a:close/>
              </a:path>
            </a:pathLst>
          </a:custGeom>
          <a:solidFill>
            <a:srgbClr val="FCD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540" y="3794252"/>
            <a:ext cx="2712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Courier New"/>
                <a:cs typeface="Courier New"/>
              </a:rPr>
              <a:t>notifyAll()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1945" y="3227325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Thread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1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7383" y="4460850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Thread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2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725" y="5299126"/>
            <a:ext cx="90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egoe UI"/>
                <a:cs typeface="Segoe UI"/>
              </a:rPr>
              <a:t>Thread</a:t>
            </a:r>
            <a:r>
              <a:rPr sz="1800" spc="-7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3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00655" y="4389120"/>
            <a:ext cx="5022215" cy="2181225"/>
            <a:chOff x="2200655" y="4389120"/>
            <a:chExt cx="5022215" cy="2181225"/>
          </a:xfrm>
        </p:grpSpPr>
        <p:sp>
          <p:nvSpPr>
            <p:cNvPr id="16" name="object 16"/>
            <p:cNvSpPr/>
            <p:nvPr/>
          </p:nvSpPr>
          <p:spPr>
            <a:xfrm>
              <a:off x="4346428" y="5745899"/>
              <a:ext cx="2876550" cy="784860"/>
            </a:xfrm>
            <a:custGeom>
              <a:avLst/>
              <a:gdLst/>
              <a:ahLst/>
              <a:cxnLst/>
              <a:rect l="l" t="t" r="r" b="b"/>
              <a:pathLst>
                <a:path w="2876550" h="784859">
                  <a:moveTo>
                    <a:pt x="40868" y="0"/>
                  </a:moveTo>
                  <a:lnTo>
                    <a:pt x="0" y="214185"/>
                  </a:lnTo>
                  <a:lnTo>
                    <a:pt x="2427478" y="677367"/>
                  </a:lnTo>
                  <a:lnTo>
                    <a:pt x="2407043" y="784466"/>
                  </a:lnTo>
                  <a:lnTo>
                    <a:pt x="2876283" y="652018"/>
                  </a:lnTo>
                  <a:lnTo>
                    <a:pt x="2488780" y="356095"/>
                  </a:lnTo>
                  <a:lnTo>
                    <a:pt x="2468346" y="463181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FCD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7043" y="4431792"/>
              <a:ext cx="2554211" cy="20558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0655" y="4389120"/>
              <a:ext cx="2734055" cy="218084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286000" y="4461802"/>
            <a:ext cx="2438400" cy="1939289"/>
          </a:xfrm>
          <a:prstGeom prst="rect">
            <a:avLst/>
          </a:prstGeom>
          <a:solidFill>
            <a:srgbClr val="FDEADA"/>
          </a:solidFill>
          <a:ln w="9525">
            <a:solidFill>
              <a:srgbClr val="F6A278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90170" marR="85090" indent="635">
              <a:lnSpc>
                <a:spcPct val="101099"/>
              </a:lnSpc>
              <a:spcBef>
                <a:spcPts val="145"/>
              </a:spcBef>
            </a:pPr>
            <a:r>
              <a:rPr sz="2000" b="1" spc="-10" dirty="0">
                <a:latin typeface="Courier New"/>
                <a:cs typeface="Courier New"/>
              </a:rPr>
              <a:t>notifyAll() </a:t>
            </a:r>
            <a:r>
              <a:rPr sz="2000" dirty="0">
                <a:latin typeface="Segoe UI"/>
                <a:cs typeface="Segoe UI"/>
              </a:rPr>
              <a:t>đánh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tất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cả </a:t>
            </a:r>
            <a:r>
              <a:rPr sz="2000" spc="-25" dirty="0">
                <a:latin typeface="Segoe UI"/>
                <a:cs typeface="Segoe UI"/>
              </a:rPr>
              <a:t>các </a:t>
            </a:r>
            <a:r>
              <a:rPr sz="2000" dirty="0">
                <a:latin typeface="Segoe UI"/>
                <a:cs typeface="Segoe UI"/>
              </a:rPr>
              <a:t>thead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đang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ở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trạng </a:t>
            </a:r>
            <a:r>
              <a:rPr sz="2000" dirty="0">
                <a:latin typeface="Segoe UI"/>
                <a:cs typeface="Segoe UI"/>
              </a:rPr>
              <a:t>thái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sleeping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vì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vì </a:t>
            </a:r>
            <a:r>
              <a:rPr sz="2000" dirty="0">
                <a:latin typeface="Segoe UI"/>
                <a:cs typeface="Segoe UI"/>
              </a:rPr>
              <a:t>phương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wait() </a:t>
            </a:r>
            <a:r>
              <a:rPr sz="2000" dirty="0">
                <a:latin typeface="Segoe UI"/>
                <a:cs typeface="Segoe UI"/>
              </a:rPr>
              <a:t>bị</a:t>
            </a:r>
            <a:r>
              <a:rPr sz="2000" spc="-20" dirty="0">
                <a:latin typeface="Segoe UI"/>
                <a:cs typeface="Segoe UI"/>
              </a:rPr>
              <a:t> gọi.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76855" y="1420367"/>
            <a:ext cx="2903220" cy="1876425"/>
            <a:chOff x="2276855" y="1420367"/>
            <a:chExt cx="2903220" cy="187642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3243" y="1463039"/>
              <a:ext cx="2834639" cy="17480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6855" y="1420367"/>
              <a:ext cx="2903218" cy="187604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362200" y="1492986"/>
            <a:ext cx="2719705" cy="1631314"/>
          </a:xfrm>
          <a:prstGeom prst="rect">
            <a:avLst/>
          </a:prstGeom>
          <a:solidFill>
            <a:srgbClr val="FDEADA"/>
          </a:solidFill>
          <a:ln w="9525">
            <a:solidFill>
              <a:srgbClr val="F6A278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805" marR="195580">
              <a:lnSpc>
                <a:spcPct val="101400"/>
              </a:lnSpc>
              <a:spcBef>
                <a:spcPts val="135"/>
              </a:spcBef>
            </a:pPr>
            <a:r>
              <a:rPr sz="2000" b="1" spc="-10" dirty="0">
                <a:latin typeface="Courier New"/>
                <a:cs typeface="Courier New"/>
              </a:rPr>
              <a:t>notify()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dirty="0">
                <a:latin typeface="Segoe UI"/>
                <a:cs typeface="Segoe UI"/>
              </a:rPr>
              <a:t>đánh</a:t>
            </a:r>
            <a:r>
              <a:rPr sz="2000" spc="2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thức </a:t>
            </a:r>
            <a:r>
              <a:rPr sz="2000" dirty="0">
                <a:latin typeface="Segoe UI"/>
                <a:cs typeface="Segoe UI"/>
              </a:rPr>
              <a:t>thread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đầu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tiên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đang </a:t>
            </a:r>
            <a:r>
              <a:rPr sz="2000" dirty="0">
                <a:latin typeface="Segoe UI"/>
                <a:cs typeface="Segoe UI"/>
              </a:rPr>
              <a:t>ở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trạng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thái</a:t>
            </a:r>
            <a:r>
              <a:rPr sz="2000" spc="-10" dirty="0">
                <a:latin typeface="Segoe UI"/>
                <a:cs typeface="Segoe UI"/>
              </a:rPr>
              <a:t> sleeping </a:t>
            </a:r>
            <a:r>
              <a:rPr sz="2000" dirty="0">
                <a:latin typeface="Segoe UI"/>
                <a:cs typeface="Segoe UI"/>
              </a:rPr>
              <a:t>vì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phương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thức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wait() </a:t>
            </a:r>
            <a:r>
              <a:rPr sz="2000" dirty="0">
                <a:latin typeface="Segoe UI"/>
                <a:cs typeface="Segoe UI"/>
              </a:rPr>
              <a:t>bị</a:t>
            </a:r>
            <a:r>
              <a:rPr sz="2000" spc="-20" dirty="0">
                <a:latin typeface="Segoe UI"/>
                <a:cs typeface="Segoe UI"/>
              </a:rPr>
              <a:t> gọi.</a:t>
            </a:r>
            <a:endParaRPr sz="2000">
              <a:latin typeface="Segoe UI"/>
              <a:cs typeface="Segoe U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56921" y="1743075"/>
            <a:ext cx="7703184" cy="4972050"/>
            <a:chOff x="756921" y="1743075"/>
            <a:chExt cx="7703184" cy="497205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6343" y="1758143"/>
              <a:ext cx="1108630" cy="11086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96037" y="1747837"/>
              <a:ext cx="1118235" cy="1118235"/>
            </a:xfrm>
            <a:custGeom>
              <a:avLst/>
              <a:gdLst/>
              <a:ahLst/>
              <a:cxnLst/>
              <a:rect l="l" t="t" r="r" b="b"/>
              <a:pathLst>
                <a:path w="1118234" h="1118235">
                  <a:moveTo>
                    <a:pt x="0" y="0"/>
                  </a:moveTo>
                  <a:lnTo>
                    <a:pt x="1118158" y="0"/>
                  </a:lnTo>
                  <a:lnTo>
                    <a:pt x="1118158" y="1118158"/>
                  </a:lnTo>
                  <a:lnTo>
                    <a:pt x="0" y="11181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558E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2143" y="3542569"/>
              <a:ext cx="1108630" cy="110863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81837" y="3532263"/>
              <a:ext cx="1118235" cy="1118235"/>
            </a:xfrm>
            <a:custGeom>
              <a:avLst/>
              <a:gdLst/>
              <a:ahLst/>
              <a:cxnLst/>
              <a:rect l="l" t="t" r="r" b="b"/>
              <a:pathLst>
                <a:path w="1118234" h="1118235">
                  <a:moveTo>
                    <a:pt x="0" y="0"/>
                  </a:moveTo>
                  <a:lnTo>
                    <a:pt x="1118158" y="0"/>
                  </a:lnTo>
                  <a:lnTo>
                    <a:pt x="1118158" y="1118158"/>
                  </a:lnTo>
                  <a:lnTo>
                    <a:pt x="0" y="11181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6743" y="4764311"/>
              <a:ext cx="1108630" cy="110863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786437" y="4754003"/>
              <a:ext cx="1118235" cy="1118235"/>
            </a:xfrm>
            <a:custGeom>
              <a:avLst/>
              <a:gdLst/>
              <a:ahLst/>
              <a:cxnLst/>
              <a:rect l="l" t="t" r="r" b="b"/>
              <a:pathLst>
                <a:path w="1118234" h="1118235">
                  <a:moveTo>
                    <a:pt x="0" y="0"/>
                  </a:moveTo>
                  <a:lnTo>
                    <a:pt x="1118158" y="0"/>
                  </a:lnTo>
                  <a:lnTo>
                    <a:pt x="1118158" y="1118158"/>
                  </a:lnTo>
                  <a:lnTo>
                    <a:pt x="0" y="11181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47067" y="5602516"/>
              <a:ext cx="1108630" cy="110862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36764" y="5592203"/>
              <a:ext cx="1118235" cy="1118235"/>
            </a:xfrm>
            <a:custGeom>
              <a:avLst/>
              <a:gdLst/>
              <a:ahLst/>
              <a:cxnLst/>
              <a:rect l="l" t="t" r="r" b="b"/>
              <a:pathLst>
                <a:path w="1118234" h="1118234">
                  <a:moveTo>
                    <a:pt x="0" y="0"/>
                  </a:moveTo>
                  <a:lnTo>
                    <a:pt x="1118158" y="0"/>
                  </a:lnTo>
                  <a:lnTo>
                    <a:pt x="1118158" y="1118158"/>
                  </a:lnTo>
                  <a:lnTo>
                    <a:pt x="0" y="11181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922" y="1870890"/>
              <a:ext cx="1311207" cy="12264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921" y="4803425"/>
              <a:ext cx="1311207" cy="1226430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dirty="0"/>
              <a:t>Mối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</a:t>
            </a:r>
            <a:r>
              <a:rPr dirty="0"/>
              <a:t>giữa</a:t>
            </a:r>
            <a:r>
              <a:rPr spc="15" dirty="0"/>
              <a:t> </a:t>
            </a:r>
            <a:r>
              <a:rPr dirty="0"/>
              <a:t>các </a:t>
            </a:r>
            <a:r>
              <a:rPr spc="-10" dirty="0"/>
              <a:t>thead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6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Khái</a:t>
            </a:r>
            <a:r>
              <a:rPr sz="2800" spc="-85" dirty="0"/>
              <a:t> </a:t>
            </a:r>
            <a:r>
              <a:rPr sz="2800" dirty="0"/>
              <a:t>niệm</a:t>
            </a:r>
            <a:r>
              <a:rPr sz="2800" spc="-95" dirty="0"/>
              <a:t> </a:t>
            </a:r>
            <a:r>
              <a:rPr sz="2800" dirty="0"/>
              <a:t>Multitasking</a:t>
            </a:r>
            <a:r>
              <a:rPr sz="2800" spc="-45" dirty="0"/>
              <a:t> </a:t>
            </a:r>
            <a:r>
              <a:rPr sz="2800" dirty="0"/>
              <a:t>và</a:t>
            </a:r>
            <a:r>
              <a:rPr sz="2800" spc="-95" dirty="0"/>
              <a:t> </a:t>
            </a:r>
            <a:r>
              <a:rPr sz="2800" spc="-10" dirty="0"/>
              <a:t>Multithreading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39851" y="1117091"/>
            <a:ext cx="8543925" cy="2736215"/>
            <a:chOff x="339851" y="1117091"/>
            <a:chExt cx="8543925" cy="2736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1" y="1117091"/>
              <a:ext cx="8543543" cy="944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1000" y="1140618"/>
              <a:ext cx="8458200" cy="5080"/>
            </a:xfrm>
            <a:custGeom>
              <a:avLst/>
              <a:gdLst/>
              <a:ahLst/>
              <a:cxnLst/>
              <a:rect l="l" t="t" r="r" b="b"/>
              <a:pathLst>
                <a:path w="8458200" h="5080">
                  <a:moveTo>
                    <a:pt x="0" y="4762"/>
                  </a:moveTo>
                  <a:lnTo>
                    <a:pt x="8458200" y="4762"/>
                  </a:lnTo>
                </a:path>
                <a:path w="8458200" h="508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4762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000" y="1143000"/>
              <a:ext cx="5541645" cy="2705100"/>
            </a:xfrm>
            <a:custGeom>
              <a:avLst/>
              <a:gdLst/>
              <a:ahLst/>
              <a:cxnLst/>
              <a:rect l="l" t="t" r="r" b="b"/>
              <a:pathLst>
                <a:path w="5541645" h="2705100">
                  <a:moveTo>
                    <a:pt x="5541314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5541314" y="2705100"/>
                  </a:lnTo>
                  <a:lnTo>
                    <a:pt x="554131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00" y="1143000"/>
              <a:ext cx="5541645" cy="2705100"/>
            </a:xfrm>
            <a:custGeom>
              <a:avLst/>
              <a:gdLst/>
              <a:ahLst/>
              <a:cxnLst/>
              <a:rect l="l" t="t" r="r" b="b"/>
              <a:pathLst>
                <a:path w="5541645" h="2705100">
                  <a:moveTo>
                    <a:pt x="0" y="0"/>
                  </a:moveTo>
                  <a:lnTo>
                    <a:pt x="5541314" y="0"/>
                  </a:lnTo>
                  <a:lnTo>
                    <a:pt x="5541314" y="2705100"/>
                  </a:lnTo>
                  <a:lnTo>
                    <a:pt x="0" y="2705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9813" y="1229359"/>
            <a:ext cx="5290820" cy="19742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10"/>
              </a:spcBef>
            </a:pPr>
            <a:r>
              <a:rPr sz="3200" dirty="0">
                <a:solidFill>
                  <a:srgbClr val="F0641E"/>
                </a:solidFill>
                <a:latin typeface="Segoe UI"/>
                <a:cs typeface="Segoe UI"/>
              </a:rPr>
              <a:t>Multitasking:</a:t>
            </a:r>
            <a:r>
              <a:rPr sz="3200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Là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khả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năng </a:t>
            </a:r>
            <a:r>
              <a:rPr sz="3200" dirty="0">
                <a:latin typeface="Segoe UI"/>
                <a:cs typeface="Segoe UI"/>
              </a:rPr>
              <a:t>chạy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đồng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thời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một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hoặc </a:t>
            </a:r>
            <a:r>
              <a:rPr sz="3200" dirty="0">
                <a:latin typeface="Segoe UI"/>
                <a:cs typeface="Segoe UI"/>
              </a:rPr>
              <a:t>nhiều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chương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trình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cùng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một </a:t>
            </a:r>
            <a:r>
              <a:rPr sz="3200" dirty="0">
                <a:latin typeface="Segoe UI"/>
                <a:cs typeface="Segoe UI"/>
              </a:rPr>
              <a:t>lúc</a:t>
            </a:r>
            <a:r>
              <a:rPr sz="3200" spc="-3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trên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một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hệ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điều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hành.</a:t>
            </a:r>
            <a:endParaRPr sz="32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1880" y="1384481"/>
            <a:ext cx="204343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Internet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Explorer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9852" y="2004036"/>
            <a:ext cx="8543925" cy="4554220"/>
            <a:chOff x="339852" y="2004036"/>
            <a:chExt cx="8543925" cy="45542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1115" y="2004036"/>
              <a:ext cx="2999231" cy="9601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22312" y="2030609"/>
              <a:ext cx="2914650" cy="0"/>
            </a:xfrm>
            <a:custGeom>
              <a:avLst/>
              <a:gdLst/>
              <a:ahLst/>
              <a:cxnLst/>
              <a:rect l="l" t="t" r="r" b="b"/>
              <a:pathLst>
                <a:path w="2914650">
                  <a:moveTo>
                    <a:pt x="0" y="0"/>
                  </a:moveTo>
                  <a:lnTo>
                    <a:pt x="2914116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1115" y="2892564"/>
              <a:ext cx="2999231" cy="944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22312" y="2918221"/>
              <a:ext cx="2914650" cy="0"/>
            </a:xfrm>
            <a:custGeom>
              <a:avLst/>
              <a:gdLst/>
              <a:ahLst/>
              <a:cxnLst/>
              <a:rect l="l" t="t" r="r" b="b"/>
              <a:pathLst>
                <a:path w="2914650">
                  <a:moveTo>
                    <a:pt x="0" y="0"/>
                  </a:moveTo>
                  <a:lnTo>
                    <a:pt x="2914116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1115" y="3779507"/>
              <a:ext cx="2999231" cy="960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922312" y="3805831"/>
              <a:ext cx="2914650" cy="0"/>
            </a:xfrm>
            <a:custGeom>
              <a:avLst/>
              <a:gdLst/>
              <a:ahLst/>
              <a:cxnLst/>
              <a:rect l="l" t="t" r="r" b="b"/>
              <a:pathLst>
                <a:path w="2914650">
                  <a:moveTo>
                    <a:pt x="0" y="0"/>
                  </a:moveTo>
                  <a:lnTo>
                    <a:pt x="2914116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2" y="3822191"/>
              <a:ext cx="8543543" cy="944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81000" y="3845718"/>
              <a:ext cx="8458200" cy="5080"/>
            </a:xfrm>
            <a:custGeom>
              <a:avLst/>
              <a:gdLst/>
              <a:ahLst/>
              <a:cxnLst/>
              <a:rect l="l" t="t" r="r" b="b"/>
              <a:pathLst>
                <a:path w="8458200" h="5079">
                  <a:moveTo>
                    <a:pt x="0" y="4762"/>
                  </a:moveTo>
                  <a:lnTo>
                    <a:pt x="8458200" y="4762"/>
                  </a:lnTo>
                </a:path>
                <a:path w="8458200" h="5079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4762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000" y="3848100"/>
              <a:ext cx="5542915" cy="2705100"/>
            </a:xfrm>
            <a:custGeom>
              <a:avLst/>
              <a:gdLst/>
              <a:ahLst/>
              <a:cxnLst/>
              <a:rect l="l" t="t" r="r" b="b"/>
              <a:pathLst>
                <a:path w="5542915" h="2705100">
                  <a:moveTo>
                    <a:pt x="5542330" y="0"/>
                  </a:moveTo>
                  <a:lnTo>
                    <a:pt x="0" y="0"/>
                  </a:lnTo>
                  <a:lnTo>
                    <a:pt x="0" y="2705100"/>
                  </a:lnTo>
                  <a:lnTo>
                    <a:pt x="5542330" y="2705100"/>
                  </a:lnTo>
                  <a:lnTo>
                    <a:pt x="554233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1000" y="3848100"/>
              <a:ext cx="5542915" cy="2705100"/>
            </a:xfrm>
            <a:custGeom>
              <a:avLst/>
              <a:gdLst/>
              <a:ahLst/>
              <a:cxnLst/>
              <a:rect l="l" t="t" r="r" b="b"/>
              <a:pathLst>
                <a:path w="5542915" h="2705100">
                  <a:moveTo>
                    <a:pt x="0" y="0"/>
                  </a:moveTo>
                  <a:lnTo>
                    <a:pt x="5542330" y="0"/>
                  </a:lnTo>
                  <a:lnTo>
                    <a:pt x="5542330" y="2705100"/>
                  </a:lnTo>
                  <a:lnTo>
                    <a:pt x="0" y="2705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51880" y="2272092"/>
            <a:ext cx="18389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Microsoft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Excel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51880" y="3159704"/>
            <a:ext cx="263906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Calibri"/>
                <a:cs typeface="Calibri"/>
              </a:rPr>
              <a:t>Window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Media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Player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9813" y="3934459"/>
            <a:ext cx="5050790" cy="2459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10"/>
              </a:spcBef>
            </a:pPr>
            <a:r>
              <a:rPr sz="3200" dirty="0">
                <a:solidFill>
                  <a:srgbClr val="F0641E"/>
                </a:solidFill>
                <a:latin typeface="Segoe UI"/>
                <a:cs typeface="Segoe UI"/>
              </a:rPr>
              <a:t>Multithreading:</a:t>
            </a:r>
            <a:r>
              <a:rPr sz="3200" spc="-5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Là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khả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năng </a:t>
            </a:r>
            <a:r>
              <a:rPr sz="3200" dirty="0">
                <a:latin typeface="Segoe UI"/>
                <a:cs typeface="Segoe UI"/>
              </a:rPr>
              <a:t>thực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hiện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đồng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thời</a:t>
            </a:r>
            <a:r>
              <a:rPr sz="3200" spc="-10" dirty="0">
                <a:latin typeface="Segoe UI"/>
                <a:cs typeface="Segoe UI"/>
              </a:rPr>
              <a:t> nhiều </a:t>
            </a:r>
            <a:r>
              <a:rPr sz="3200" dirty="0">
                <a:latin typeface="Segoe UI"/>
                <a:cs typeface="Segoe UI"/>
              </a:rPr>
              <a:t>phần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khác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nhau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của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một </a:t>
            </a:r>
            <a:r>
              <a:rPr sz="3200" dirty="0">
                <a:latin typeface="Segoe UI"/>
                <a:cs typeface="Segoe UI"/>
              </a:rPr>
              <a:t>chương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trình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được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gọi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là </a:t>
            </a:r>
            <a:r>
              <a:rPr sz="3200" spc="-10" dirty="0">
                <a:latin typeface="Segoe UI"/>
                <a:cs typeface="Segoe UI"/>
              </a:rPr>
              <a:t>thread.</a:t>
            </a:r>
            <a:endParaRPr sz="3200" dirty="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2835" y="4089581"/>
            <a:ext cx="8502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libri"/>
                <a:cs typeface="Calibri"/>
              </a:rPr>
              <a:t>Sheet1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82639" y="4709136"/>
            <a:ext cx="2996565" cy="1871980"/>
            <a:chOff x="5882639" y="4709136"/>
            <a:chExt cx="2996565" cy="187198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9" y="4709136"/>
              <a:ext cx="2996183" cy="9601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923328" y="4735709"/>
              <a:ext cx="2910840" cy="0"/>
            </a:xfrm>
            <a:custGeom>
              <a:avLst/>
              <a:gdLst/>
              <a:ahLst/>
              <a:cxnLst/>
              <a:rect l="l" t="t" r="r" b="b"/>
              <a:pathLst>
                <a:path w="2910840">
                  <a:moveTo>
                    <a:pt x="0" y="0"/>
                  </a:moveTo>
                  <a:lnTo>
                    <a:pt x="2910814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2639" y="5597651"/>
              <a:ext cx="2996183" cy="944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923328" y="5623321"/>
              <a:ext cx="2910840" cy="0"/>
            </a:xfrm>
            <a:custGeom>
              <a:avLst/>
              <a:gdLst/>
              <a:ahLst/>
              <a:cxnLst/>
              <a:rect l="l" t="t" r="r" b="b"/>
              <a:pathLst>
                <a:path w="2910840">
                  <a:moveTo>
                    <a:pt x="0" y="0"/>
                  </a:moveTo>
                  <a:lnTo>
                    <a:pt x="2910814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2639" y="6484596"/>
              <a:ext cx="2996183" cy="960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23328" y="6510931"/>
              <a:ext cx="2910840" cy="0"/>
            </a:xfrm>
            <a:custGeom>
              <a:avLst/>
              <a:gdLst/>
              <a:ahLst/>
              <a:cxnLst/>
              <a:rect l="l" t="t" r="r" b="b"/>
              <a:pathLst>
                <a:path w="2910840">
                  <a:moveTo>
                    <a:pt x="0" y="0"/>
                  </a:moveTo>
                  <a:lnTo>
                    <a:pt x="2910814" y="0"/>
                  </a:lnTo>
                </a:path>
              </a:pathLst>
            </a:custGeom>
            <a:ln w="9525">
              <a:solidFill>
                <a:srgbClr val="BCC9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52835" y="4977192"/>
            <a:ext cx="8502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libri"/>
                <a:cs typeface="Calibri"/>
              </a:rPr>
              <a:t>Sheet2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6052835" y="5864804"/>
            <a:ext cx="8502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libri"/>
                <a:cs typeface="Calibri"/>
              </a:rPr>
              <a:t>Sheet3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4280163" y="-3324245"/>
            <a:ext cx="492443" cy="8170972"/>
          </a:xfrm>
          <a:prstGeom prst="rect">
            <a:avLst/>
          </a:prstGeom>
        </p:spPr>
        <p:txBody>
          <a:bodyPr vert="vert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Mối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quan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hệ</a:t>
            </a:r>
            <a:r>
              <a:rPr sz="3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giữa</a:t>
            </a:r>
            <a:r>
              <a:rPr sz="3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các 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thead</a:t>
            </a:r>
            <a:endParaRPr sz="320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 rot="16200000">
            <a:off x="1841392" y="1004987"/>
            <a:ext cx="5240020" cy="8041005"/>
            <a:chOff x="499872" y="890016"/>
            <a:chExt cx="5240020" cy="8041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890016"/>
              <a:ext cx="5239511" cy="80406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262" y="919162"/>
              <a:ext cx="5133962" cy="7934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743200" y="304800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1349" y="8489695"/>
            <a:ext cx="209550" cy="19304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39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898" y="1958288"/>
            <a:ext cx="7963460" cy="407804"/>
          </a:xfrm>
          <a:prstGeom prst="rect">
            <a:avLst/>
          </a:prstGeom>
          <a:solidFill>
            <a:srgbClr val="050505"/>
          </a:solidFill>
          <a:ln w="9525">
            <a:solidFill>
              <a:srgbClr val="C0C0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Hoạt</a:t>
            </a:r>
            <a:r>
              <a:rPr sz="2400" b="1" spc="-3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động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của</a:t>
            </a:r>
            <a:r>
              <a:rPr sz="2400" b="1" spc="-2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wait()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và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E46C0A"/>
                </a:solidFill>
                <a:latin typeface="Segoe UI"/>
                <a:cs typeface="Segoe UI"/>
              </a:rPr>
              <a:t>notify()</a:t>
            </a:r>
            <a:endParaRPr sz="24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975" y="1528572"/>
            <a:ext cx="8275320" cy="3659504"/>
            <a:chOff x="569975" y="1528572"/>
            <a:chExt cx="8275320" cy="36595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6" y="2033015"/>
              <a:ext cx="8183879" cy="31546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695" y="2065135"/>
              <a:ext cx="8077197" cy="304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000" y="4495800"/>
              <a:ext cx="1079500" cy="0"/>
            </a:xfrm>
            <a:custGeom>
              <a:avLst/>
              <a:gdLst/>
              <a:ahLst/>
              <a:cxnLst/>
              <a:rect l="l" t="t" r="r" b="b"/>
              <a:pathLst>
                <a:path w="1079500">
                  <a:moveTo>
                    <a:pt x="0" y="0"/>
                  </a:moveTo>
                  <a:lnTo>
                    <a:pt x="1079271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16" y="1574287"/>
              <a:ext cx="8183879" cy="568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975" y="1528572"/>
              <a:ext cx="5175503" cy="74675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dirty="0"/>
              <a:t>Mối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</a:t>
            </a:r>
            <a:r>
              <a:rPr dirty="0"/>
              <a:t>giữa</a:t>
            </a:r>
            <a:r>
              <a:rPr spc="15" dirty="0"/>
              <a:t> </a:t>
            </a:r>
            <a:r>
              <a:rPr dirty="0"/>
              <a:t>các </a:t>
            </a:r>
            <a:r>
              <a:rPr spc="-10" dirty="0"/>
              <a:t>thead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89695" y="6417298"/>
            <a:ext cx="19304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40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1599183"/>
            <a:ext cx="8077200" cy="462280"/>
          </a:xfrm>
          <a:prstGeom prst="rect">
            <a:avLst/>
          </a:prstGeom>
          <a:solidFill>
            <a:srgbClr val="05050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Hoạt</a:t>
            </a:r>
            <a:r>
              <a:rPr sz="2400" b="1" spc="-3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động</a:t>
            </a:r>
            <a:r>
              <a:rPr sz="24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của</a:t>
            </a:r>
            <a:r>
              <a:rPr sz="2400" b="1" spc="-2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wait()</a:t>
            </a:r>
            <a:r>
              <a:rPr sz="24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F0641E"/>
                </a:solidFill>
                <a:latin typeface="Segoe UI"/>
                <a:cs typeface="Segoe UI"/>
              </a:rPr>
              <a:t>và</a:t>
            </a:r>
            <a:r>
              <a:rPr sz="24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F0641E"/>
                </a:solidFill>
                <a:latin typeface="Segoe UI"/>
                <a:cs typeface="Segoe UI"/>
              </a:rPr>
              <a:t>notify()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200000">
            <a:off x="4706779" y="-3066342"/>
            <a:ext cx="492443" cy="6858001"/>
          </a:xfrm>
          <a:prstGeom prst="rect">
            <a:avLst/>
          </a:prstGeom>
        </p:spPr>
        <p:txBody>
          <a:bodyPr vert="vert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Mối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quan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hệ</a:t>
            </a:r>
            <a:r>
              <a:rPr sz="3200" b="1" spc="-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giữa</a:t>
            </a:r>
            <a:r>
              <a:rPr sz="3200" b="1" spc="1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Segoe UI"/>
                <a:cs typeface="Segoe UI"/>
              </a:rPr>
              <a:t>các </a:t>
            </a:r>
            <a:r>
              <a:rPr sz="3200" b="1" spc="-10" dirty="0">
                <a:solidFill>
                  <a:srgbClr val="0070C0"/>
                </a:solidFill>
                <a:latin typeface="Segoe UI"/>
                <a:cs typeface="Segoe UI"/>
              </a:rPr>
              <a:t>thead</a:t>
            </a:r>
            <a:endParaRPr sz="3200" dirty="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 rot="16200000">
            <a:off x="1181100" y="104152"/>
            <a:ext cx="5516880" cy="7574280"/>
            <a:chOff x="70104" y="1118616"/>
            <a:chExt cx="5516880" cy="7574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" y="1118616"/>
              <a:ext cx="5516879" cy="75742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47" y="1143000"/>
              <a:ext cx="5415452" cy="747337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1349" y="8489695"/>
            <a:ext cx="209550" cy="19304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A8A8A"/>
                </a:solidFill>
                <a:latin typeface="Tahoma"/>
                <a:cs typeface="Tahoma"/>
              </a:rPr>
              <a:t>41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99" y="670572"/>
            <a:ext cx="7497763" cy="407804"/>
          </a:xfrm>
          <a:prstGeom prst="rect">
            <a:avLst/>
          </a:prstGeom>
          <a:solidFill>
            <a:srgbClr val="050505"/>
          </a:solidFill>
          <a:ln w="9525">
            <a:solidFill>
              <a:srgbClr val="C0C0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Hoạt</a:t>
            </a:r>
            <a:r>
              <a:rPr sz="2400" b="1" spc="-3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động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của</a:t>
            </a:r>
            <a:r>
              <a:rPr sz="2400" b="1" spc="-2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wait()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solidFill>
                  <a:srgbClr val="E46C0A"/>
                </a:solidFill>
                <a:latin typeface="Segoe UI"/>
                <a:cs typeface="Segoe UI"/>
              </a:rPr>
              <a:t>và</a:t>
            </a:r>
            <a:r>
              <a:rPr sz="2400" b="1" spc="-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b="1" spc="-10" dirty="0">
                <a:solidFill>
                  <a:srgbClr val="E46C0A"/>
                </a:solidFill>
                <a:latin typeface="Segoe UI"/>
                <a:cs typeface="Segoe UI"/>
              </a:rPr>
              <a:t>notify()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775970">
              <a:lnSpc>
                <a:spcPct val="100000"/>
              </a:lnSpc>
              <a:spcBef>
                <a:spcPts val="105"/>
              </a:spcBef>
            </a:pPr>
            <a:r>
              <a:rPr dirty="0"/>
              <a:t>Mối</a:t>
            </a:r>
            <a:r>
              <a:rPr spc="-10" dirty="0"/>
              <a:t> </a:t>
            </a:r>
            <a:r>
              <a:rPr dirty="0"/>
              <a:t>quan</a:t>
            </a:r>
            <a:r>
              <a:rPr spc="-10" dirty="0"/>
              <a:t> </a:t>
            </a:r>
            <a:r>
              <a:rPr dirty="0"/>
              <a:t>hệ</a:t>
            </a:r>
            <a:r>
              <a:rPr spc="-5" dirty="0"/>
              <a:t> </a:t>
            </a:r>
            <a:r>
              <a:rPr dirty="0"/>
              <a:t>giữa</a:t>
            </a:r>
            <a:r>
              <a:rPr spc="15" dirty="0"/>
              <a:t> </a:t>
            </a:r>
            <a:r>
              <a:rPr dirty="0"/>
              <a:t>các </a:t>
            </a:r>
            <a:r>
              <a:rPr spc="-10" dirty="0"/>
              <a:t>thead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9976" y="1909584"/>
            <a:ext cx="8260080" cy="3629025"/>
            <a:chOff x="569976" y="1909584"/>
            <a:chExt cx="8260080" cy="3629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816" y="2033014"/>
              <a:ext cx="7696199" cy="33390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6" y="1909584"/>
              <a:ext cx="8260067" cy="36286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8200" y="2058415"/>
              <a:ext cx="7590790" cy="3232150"/>
            </a:xfrm>
            <a:custGeom>
              <a:avLst/>
              <a:gdLst/>
              <a:ahLst/>
              <a:cxnLst/>
              <a:rect l="l" t="t" r="r" b="b"/>
              <a:pathLst>
                <a:path w="7590790" h="3232150">
                  <a:moveTo>
                    <a:pt x="7590535" y="0"/>
                  </a:moveTo>
                  <a:lnTo>
                    <a:pt x="0" y="0"/>
                  </a:lnTo>
                  <a:lnTo>
                    <a:pt x="0" y="3231654"/>
                  </a:lnTo>
                  <a:lnTo>
                    <a:pt x="7590535" y="3231654"/>
                  </a:lnTo>
                  <a:lnTo>
                    <a:pt x="7590535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33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E46C0A"/>
                </a:solidFill>
                <a:latin typeface="Courier New"/>
                <a:cs typeface="Courier New"/>
              </a:rPr>
              <a:t>OUTPUT</a:t>
            </a:r>
            <a:endParaRPr sz="4400">
              <a:latin typeface="Courier New"/>
              <a:cs typeface="Courier New"/>
            </a:endParaRPr>
          </a:p>
          <a:p>
            <a:pPr marL="12700" marR="1958339">
              <a:lnSpc>
                <a:spcPct val="100000"/>
              </a:lnSpc>
              <a:spcBef>
                <a:spcPts val="140"/>
              </a:spcBef>
            </a:pPr>
            <a:r>
              <a:rPr dirty="0">
                <a:latin typeface="Courier New"/>
                <a:cs typeface="Courier New"/>
              </a:rPr>
              <a:t>Ban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dang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rut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tien... </a:t>
            </a:r>
            <a:r>
              <a:rPr dirty="0">
                <a:latin typeface="Courier New"/>
                <a:cs typeface="Courier New"/>
              </a:rPr>
              <a:t>Khong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du tien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de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rut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50" dirty="0">
                <a:latin typeface="Courier New"/>
                <a:cs typeface="Courier New"/>
              </a:rPr>
              <a:t>! </a:t>
            </a:r>
            <a:r>
              <a:rPr dirty="0">
                <a:latin typeface="Courier New"/>
                <a:cs typeface="Courier New"/>
              </a:rPr>
              <a:t>Ban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dang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nap </a:t>
            </a:r>
            <a:r>
              <a:rPr spc="-10" dirty="0">
                <a:latin typeface="Courier New"/>
                <a:cs typeface="Courier New"/>
              </a:rPr>
              <a:t>tien...</a:t>
            </a:r>
          </a:p>
          <a:p>
            <a:pPr marL="12700">
              <a:lnSpc>
                <a:spcPts val="3840"/>
              </a:lnSpc>
            </a:pPr>
            <a:r>
              <a:rPr dirty="0">
                <a:latin typeface="Courier New"/>
                <a:cs typeface="Courier New"/>
              </a:rPr>
              <a:t>Nap tien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thanh cong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!!!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Ban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da rut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tien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thanh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cong</a:t>
            </a:r>
            <a:r>
              <a:rPr spc="5" dirty="0">
                <a:latin typeface="Courier New"/>
                <a:cs typeface="Courier New"/>
              </a:rPr>
              <a:t> </a:t>
            </a:r>
            <a:r>
              <a:rPr spc="-25" dirty="0">
                <a:latin typeface="Courier New"/>
                <a:cs typeface="Courier New"/>
              </a:rPr>
              <a:t>!!!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199419"/>
            <a:ext cx="758698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20000"/>
              </a:lnSpc>
              <a:spcBef>
                <a:spcPts val="100"/>
              </a:spcBef>
            </a:pPr>
            <a:r>
              <a:rPr sz="2600" b="1" dirty="0">
                <a:latin typeface="Segoe UI"/>
                <a:cs typeface="Segoe UI"/>
              </a:rPr>
              <a:t>Dead</a:t>
            </a:r>
            <a:r>
              <a:rPr sz="2600" b="1" spc="-15" dirty="0">
                <a:latin typeface="Segoe UI"/>
                <a:cs typeface="Segoe UI"/>
              </a:rPr>
              <a:t> </a:t>
            </a:r>
            <a:r>
              <a:rPr sz="2600" b="1" dirty="0">
                <a:latin typeface="Segoe UI"/>
                <a:cs typeface="Segoe UI"/>
              </a:rPr>
              <a:t>lock:</a:t>
            </a:r>
            <a:r>
              <a:rPr sz="2600" b="1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(</a:t>
            </a:r>
            <a:r>
              <a:rPr sz="2400" dirty="0">
                <a:latin typeface="Segoe UI"/>
                <a:cs typeface="Segoe UI"/>
              </a:rPr>
              <a:t>khóa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chết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hoặc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bế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tắc</a:t>
            </a:r>
            <a:r>
              <a:rPr sz="2600" dirty="0">
                <a:latin typeface="Segoe UI"/>
                <a:cs typeface="Segoe UI"/>
              </a:rPr>
              <a:t>)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Là tình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huống </a:t>
            </a:r>
            <a:r>
              <a:rPr sz="2600" spc="-25" dirty="0">
                <a:latin typeface="Segoe UI"/>
                <a:cs typeface="Segoe UI"/>
              </a:rPr>
              <a:t>xảy </a:t>
            </a:r>
            <a:r>
              <a:rPr sz="2600" dirty="0">
                <a:latin typeface="Segoe UI"/>
                <a:cs typeface="Segoe UI"/>
              </a:rPr>
              <a:t>khi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hai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hay nhiều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tiến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trình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chờ</a:t>
            </a:r>
            <a:r>
              <a:rPr sz="2600" b="1" spc="-2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đợi</a:t>
            </a:r>
            <a:r>
              <a:rPr sz="2600" b="1" spc="-10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lẫn</a:t>
            </a:r>
            <a:r>
              <a:rPr sz="2600" b="1" spc="-15" dirty="0">
                <a:solidFill>
                  <a:srgbClr val="F0641E"/>
                </a:solidFill>
                <a:latin typeface="Segoe UI"/>
                <a:cs typeface="Segoe UI"/>
              </a:rPr>
              <a:t> </a:t>
            </a:r>
            <a:r>
              <a:rPr sz="2600" b="1" dirty="0">
                <a:solidFill>
                  <a:srgbClr val="F0641E"/>
                </a:solidFill>
                <a:latin typeface="Segoe UI"/>
                <a:cs typeface="Segoe UI"/>
              </a:rPr>
              <a:t>nhau</a:t>
            </a:r>
            <a:r>
              <a:rPr sz="2600" dirty="0">
                <a:latin typeface="Segoe UI"/>
                <a:cs typeface="Segoe UI"/>
              </a:rPr>
              <a:t>,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20" dirty="0">
                <a:latin typeface="Segoe UI"/>
                <a:cs typeface="Segoe UI"/>
              </a:rPr>
              <a:t>tiến </a:t>
            </a:r>
            <a:r>
              <a:rPr sz="2600" dirty="0">
                <a:latin typeface="Segoe UI"/>
                <a:cs typeface="Segoe UI"/>
              </a:rPr>
              <a:t>trình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này</a:t>
            </a:r>
            <a:r>
              <a:rPr sz="2600" spc="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chờ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tiến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trình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kia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kết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thúc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công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việc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thì </a:t>
            </a:r>
            <a:r>
              <a:rPr sz="2600" dirty="0">
                <a:latin typeface="Segoe UI"/>
                <a:cs typeface="Segoe UI"/>
              </a:rPr>
              <a:t>mới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tiếp</a:t>
            </a:r>
            <a:r>
              <a:rPr sz="2600" spc="-4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tục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được</a:t>
            </a:r>
            <a:r>
              <a:rPr sz="2600" spc="-5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công</a:t>
            </a:r>
            <a:r>
              <a:rPr sz="2600" spc="-3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việc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của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mình.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Do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vậy,</a:t>
            </a:r>
            <a:r>
              <a:rPr sz="2600" spc="-10" dirty="0">
                <a:latin typeface="Segoe UI"/>
                <a:cs typeface="Segoe UI"/>
              </a:rPr>
              <a:t> </a:t>
            </a:r>
            <a:r>
              <a:rPr sz="2600" spc="-25" dirty="0">
                <a:latin typeface="Segoe UI"/>
                <a:cs typeface="Segoe UI"/>
              </a:rPr>
              <a:t>các </a:t>
            </a:r>
            <a:r>
              <a:rPr sz="2600" dirty="0">
                <a:latin typeface="Segoe UI"/>
                <a:cs typeface="Segoe UI"/>
              </a:rPr>
              <a:t>tiến</a:t>
            </a:r>
            <a:r>
              <a:rPr sz="2600" spc="-3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trình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này mãi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mãi ở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trạng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thái</a:t>
            </a:r>
            <a:r>
              <a:rPr sz="2600" spc="-1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chờ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đợi</a:t>
            </a:r>
            <a:r>
              <a:rPr sz="2600" spc="-25" dirty="0">
                <a:latin typeface="Segoe UI"/>
                <a:cs typeface="Segoe UI"/>
              </a:rPr>
              <a:t> </a:t>
            </a:r>
            <a:r>
              <a:rPr sz="2600" dirty="0">
                <a:latin typeface="Segoe UI"/>
                <a:cs typeface="Segoe UI"/>
              </a:rPr>
              <a:t>lẫn</a:t>
            </a:r>
            <a:r>
              <a:rPr sz="2600" spc="-5" dirty="0">
                <a:latin typeface="Segoe UI"/>
                <a:cs typeface="Segoe UI"/>
              </a:rPr>
              <a:t> </a:t>
            </a:r>
            <a:r>
              <a:rPr sz="2600" spc="-20" dirty="0">
                <a:latin typeface="Segoe UI"/>
                <a:cs typeface="Segoe UI"/>
              </a:rPr>
              <a:t>nhau </a:t>
            </a:r>
            <a:r>
              <a:rPr sz="2600" dirty="0">
                <a:latin typeface="Segoe UI"/>
                <a:cs typeface="Segoe UI"/>
              </a:rPr>
              <a:t>(waiting</a:t>
            </a:r>
            <a:r>
              <a:rPr sz="2600" spc="-20" dirty="0">
                <a:latin typeface="Segoe UI"/>
                <a:cs typeface="Segoe UI"/>
              </a:rPr>
              <a:t> </a:t>
            </a:r>
            <a:r>
              <a:rPr sz="2600" spc="-10" dirty="0">
                <a:latin typeface="Segoe UI"/>
                <a:cs typeface="Segoe UI"/>
              </a:rPr>
              <a:t>forever).</a:t>
            </a:r>
            <a:endParaRPr sz="26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434465">
              <a:lnSpc>
                <a:spcPct val="100000"/>
              </a:lnSpc>
              <a:spcBef>
                <a:spcPts val="105"/>
              </a:spcBef>
            </a:pPr>
            <a:r>
              <a:rPr dirty="0"/>
              <a:t>Hiện</a:t>
            </a:r>
            <a:r>
              <a:rPr spc="-15" dirty="0"/>
              <a:t> </a:t>
            </a:r>
            <a:r>
              <a:rPr dirty="0"/>
              <a:t>tượng</a:t>
            </a:r>
            <a:r>
              <a:rPr spc="-10" dirty="0"/>
              <a:t> </a:t>
            </a:r>
            <a:r>
              <a:rPr dirty="0"/>
              <a:t>dead</a:t>
            </a:r>
            <a:r>
              <a:rPr spc="15" dirty="0"/>
              <a:t> </a:t>
            </a:r>
            <a:r>
              <a:rPr spc="-20" dirty="0"/>
              <a:t>lock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78151" y="4373879"/>
            <a:ext cx="2357755" cy="1819910"/>
            <a:chOff x="1978151" y="4373879"/>
            <a:chExt cx="2357755" cy="1819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8151" y="4373879"/>
              <a:ext cx="2357615" cy="18196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699" y="4532375"/>
              <a:ext cx="2072639" cy="15864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699" y="4532375"/>
              <a:ext cx="382765" cy="2919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15715" y="4411543"/>
              <a:ext cx="2225675" cy="1687830"/>
            </a:xfrm>
            <a:custGeom>
              <a:avLst/>
              <a:gdLst/>
              <a:ahLst/>
              <a:cxnLst/>
              <a:rect l="l" t="t" r="r" b="b"/>
              <a:pathLst>
                <a:path w="2225675" h="1687829">
                  <a:moveTo>
                    <a:pt x="1112697" y="0"/>
                  </a:moveTo>
                  <a:lnTo>
                    <a:pt x="1058786" y="972"/>
                  </a:lnTo>
                  <a:lnTo>
                    <a:pt x="1005537" y="3862"/>
                  </a:lnTo>
                  <a:lnTo>
                    <a:pt x="953008" y="8624"/>
                  </a:lnTo>
                  <a:lnTo>
                    <a:pt x="901258" y="15214"/>
                  </a:lnTo>
                  <a:lnTo>
                    <a:pt x="850346" y="23587"/>
                  </a:lnTo>
                  <a:lnTo>
                    <a:pt x="800328" y="33701"/>
                  </a:lnTo>
                  <a:lnTo>
                    <a:pt x="751264" y="45510"/>
                  </a:lnTo>
                  <a:lnTo>
                    <a:pt x="703213" y="58970"/>
                  </a:lnTo>
                  <a:lnTo>
                    <a:pt x="656231" y="74037"/>
                  </a:lnTo>
                  <a:lnTo>
                    <a:pt x="610378" y="90668"/>
                  </a:lnTo>
                  <a:lnTo>
                    <a:pt x="565712" y="108817"/>
                  </a:lnTo>
                  <a:lnTo>
                    <a:pt x="522290" y="128440"/>
                  </a:lnTo>
                  <a:lnTo>
                    <a:pt x="480173" y="149494"/>
                  </a:lnTo>
                  <a:lnTo>
                    <a:pt x="439416" y="171933"/>
                  </a:lnTo>
                  <a:lnTo>
                    <a:pt x="400080" y="195715"/>
                  </a:lnTo>
                  <a:lnTo>
                    <a:pt x="362222" y="220794"/>
                  </a:lnTo>
                  <a:lnTo>
                    <a:pt x="325901" y="247127"/>
                  </a:lnTo>
                  <a:lnTo>
                    <a:pt x="291174" y="274669"/>
                  </a:lnTo>
                  <a:lnTo>
                    <a:pt x="258100" y="303376"/>
                  </a:lnTo>
                  <a:lnTo>
                    <a:pt x="226738" y="333205"/>
                  </a:lnTo>
                  <a:lnTo>
                    <a:pt x="197145" y="364109"/>
                  </a:lnTo>
                  <a:lnTo>
                    <a:pt x="169381" y="396046"/>
                  </a:lnTo>
                  <a:lnTo>
                    <a:pt x="143502" y="428972"/>
                  </a:lnTo>
                  <a:lnTo>
                    <a:pt x="119568" y="462841"/>
                  </a:lnTo>
                  <a:lnTo>
                    <a:pt x="97637" y="497611"/>
                  </a:lnTo>
                  <a:lnTo>
                    <a:pt x="77767" y="533236"/>
                  </a:lnTo>
                  <a:lnTo>
                    <a:pt x="60016" y="569673"/>
                  </a:lnTo>
                  <a:lnTo>
                    <a:pt x="44443" y="606876"/>
                  </a:lnTo>
                  <a:lnTo>
                    <a:pt x="31106" y="644803"/>
                  </a:lnTo>
                  <a:lnTo>
                    <a:pt x="20063" y="683409"/>
                  </a:lnTo>
                  <a:lnTo>
                    <a:pt x="11373" y="722649"/>
                  </a:lnTo>
                  <a:lnTo>
                    <a:pt x="5093" y="762480"/>
                  </a:lnTo>
                  <a:lnTo>
                    <a:pt x="1283" y="802857"/>
                  </a:lnTo>
                  <a:lnTo>
                    <a:pt x="0" y="843737"/>
                  </a:lnTo>
                  <a:lnTo>
                    <a:pt x="1283" y="884616"/>
                  </a:lnTo>
                  <a:lnTo>
                    <a:pt x="5093" y="924993"/>
                  </a:lnTo>
                  <a:lnTo>
                    <a:pt x="11373" y="964824"/>
                  </a:lnTo>
                  <a:lnTo>
                    <a:pt x="20063" y="1004064"/>
                  </a:lnTo>
                  <a:lnTo>
                    <a:pt x="31106" y="1042670"/>
                  </a:lnTo>
                  <a:lnTo>
                    <a:pt x="44443" y="1080597"/>
                  </a:lnTo>
                  <a:lnTo>
                    <a:pt x="60016" y="1117801"/>
                  </a:lnTo>
                  <a:lnTo>
                    <a:pt x="77767" y="1154237"/>
                  </a:lnTo>
                  <a:lnTo>
                    <a:pt x="97637" y="1189862"/>
                  </a:lnTo>
                  <a:lnTo>
                    <a:pt x="119568" y="1224632"/>
                  </a:lnTo>
                  <a:lnTo>
                    <a:pt x="143502" y="1258501"/>
                  </a:lnTo>
                  <a:lnTo>
                    <a:pt x="169381" y="1291427"/>
                  </a:lnTo>
                  <a:lnTo>
                    <a:pt x="197145" y="1323364"/>
                  </a:lnTo>
                  <a:lnTo>
                    <a:pt x="226738" y="1354269"/>
                  </a:lnTo>
                  <a:lnTo>
                    <a:pt x="258100" y="1384097"/>
                  </a:lnTo>
                  <a:lnTo>
                    <a:pt x="291174" y="1412804"/>
                  </a:lnTo>
                  <a:lnTo>
                    <a:pt x="325901" y="1440346"/>
                  </a:lnTo>
                  <a:lnTo>
                    <a:pt x="362222" y="1466679"/>
                  </a:lnTo>
                  <a:lnTo>
                    <a:pt x="400080" y="1491758"/>
                  </a:lnTo>
                  <a:lnTo>
                    <a:pt x="439416" y="1515540"/>
                  </a:lnTo>
                  <a:lnTo>
                    <a:pt x="480173" y="1537980"/>
                  </a:lnTo>
                  <a:lnTo>
                    <a:pt x="522290" y="1559033"/>
                  </a:lnTo>
                  <a:lnTo>
                    <a:pt x="565712" y="1578657"/>
                  </a:lnTo>
                  <a:lnTo>
                    <a:pt x="610378" y="1596806"/>
                  </a:lnTo>
                  <a:lnTo>
                    <a:pt x="656231" y="1613436"/>
                  </a:lnTo>
                  <a:lnTo>
                    <a:pt x="703213" y="1628503"/>
                  </a:lnTo>
                  <a:lnTo>
                    <a:pt x="751264" y="1641964"/>
                  </a:lnTo>
                  <a:lnTo>
                    <a:pt x="800328" y="1653773"/>
                  </a:lnTo>
                  <a:lnTo>
                    <a:pt x="850346" y="1663886"/>
                  </a:lnTo>
                  <a:lnTo>
                    <a:pt x="901258" y="1672260"/>
                  </a:lnTo>
                  <a:lnTo>
                    <a:pt x="953008" y="1678850"/>
                  </a:lnTo>
                  <a:lnTo>
                    <a:pt x="1005537" y="1683611"/>
                  </a:lnTo>
                  <a:lnTo>
                    <a:pt x="1058786" y="1686501"/>
                  </a:lnTo>
                  <a:lnTo>
                    <a:pt x="1112697" y="1687474"/>
                  </a:lnTo>
                  <a:lnTo>
                    <a:pt x="1166609" y="1686501"/>
                  </a:lnTo>
                  <a:lnTo>
                    <a:pt x="1219858" y="1683611"/>
                  </a:lnTo>
                  <a:lnTo>
                    <a:pt x="1272386" y="1678850"/>
                  </a:lnTo>
                  <a:lnTo>
                    <a:pt x="1324136" y="1672260"/>
                  </a:lnTo>
                  <a:lnTo>
                    <a:pt x="1375049" y="1663886"/>
                  </a:lnTo>
                  <a:lnTo>
                    <a:pt x="1425066" y="1653773"/>
                  </a:lnTo>
                  <a:lnTo>
                    <a:pt x="1474130" y="1641964"/>
                  </a:lnTo>
                  <a:lnTo>
                    <a:pt x="1522182" y="1628503"/>
                  </a:lnTo>
                  <a:lnTo>
                    <a:pt x="1569164" y="1613436"/>
                  </a:lnTo>
                  <a:lnTo>
                    <a:pt x="1615017" y="1596806"/>
                  </a:lnTo>
                  <a:lnTo>
                    <a:pt x="1659683" y="1578657"/>
                  </a:lnTo>
                  <a:lnTo>
                    <a:pt x="1703104" y="1559033"/>
                  </a:lnTo>
                  <a:lnTo>
                    <a:pt x="1745222" y="1537980"/>
                  </a:lnTo>
                  <a:lnTo>
                    <a:pt x="1785978" y="1515540"/>
                  </a:lnTo>
                  <a:lnTo>
                    <a:pt x="1825314" y="1491758"/>
                  </a:lnTo>
                  <a:lnTo>
                    <a:pt x="1863173" y="1466679"/>
                  </a:lnTo>
                  <a:lnTo>
                    <a:pt x="1899494" y="1440346"/>
                  </a:lnTo>
                  <a:lnTo>
                    <a:pt x="1934221" y="1412804"/>
                  </a:lnTo>
                  <a:lnTo>
                    <a:pt x="1967294" y="1384097"/>
                  </a:lnTo>
                  <a:lnTo>
                    <a:pt x="1998657" y="1354269"/>
                  </a:lnTo>
                  <a:lnTo>
                    <a:pt x="2028249" y="1323364"/>
                  </a:lnTo>
                  <a:lnTo>
                    <a:pt x="2056014" y="1291427"/>
                  </a:lnTo>
                  <a:lnTo>
                    <a:pt x="2081893" y="1258501"/>
                  </a:lnTo>
                  <a:lnTo>
                    <a:pt x="2105827" y="1224632"/>
                  </a:lnTo>
                  <a:lnTo>
                    <a:pt x="2127758" y="1189862"/>
                  </a:lnTo>
                  <a:lnTo>
                    <a:pt x="2147628" y="1154237"/>
                  </a:lnTo>
                  <a:lnTo>
                    <a:pt x="2165378" y="1117801"/>
                  </a:lnTo>
                  <a:lnTo>
                    <a:pt x="2180952" y="1080597"/>
                  </a:lnTo>
                  <a:lnTo>
                    <a:pt x="2194289" y="1042670"/>
                  </a:lnTo>
                  <a:lnTo>
                    <a:pt x="2205332" y="1004064"/>
                  </a:lnTo>
                  <a:lnTo>
                    <a:pt x="2214022" y="964824"/>
                  </a:lnTo>
                  <a:lnTo>
                    <a:pt x="2220301" y="924993"/>
                  </a:lnTo>
                  <a:lnTo>
                    <a:pt x="2224112" y="884616"/>
                  </a:lnTo>
                  <a:lnTo>
                    <a:pt x="2225395" y="843737"/>
                  </a:lnTo>
                  <a:lnTo>
                    <a:pt x="2224112" y="802857"/>
                  </a:lnTo>
                  <a:lnTo>
                    <a:pt x="2220301" y="762480"/>
                  </a:lnTo>
                  <a:lnTo>
                    <a:pt x="2214022" y="722649"/>
                  </a:lnTo>
                  <a:lnTo>
                    <a:pt x="2205332" y="683409"/>
                  </a:lnTo>
                  <a:lnTo>
                    <a:pt x="2194289" y="644803"/>
                  </a:lnTo>
                  <a:lnTo>
                    <a:pt x="2180952" y="606876"/>
                  </a:lnTo>
                  <a:lnTo>
                    <a:pt x="2165378" y="569673"/>
                  </a:lnTo>
                  <a:lnTo>
                    <a:pt x="2147628" y="533236"/>
                  </a:lnTo>
                  <a:lnTo>
                    <a:pt x="2127758" y="497611"/>
                  </a:lnTo>
                  <a:lnTo>
                    <a:pt x="2105827" y="462841"/>
                  </a:lnTo>
                  <a:lnTo>
                    <a:pt x="2081893" y="428972"/>
                  </a:lnTo>
                  <a:lnTo>
                    <a:pt x="2056014" y="396046"/>
                  </a:lnTo>
                  <a:lnTo>
                    <a:pt x="2028249" y="364109"/>
                  </a:lnTo>
                  <a:lnTo>
                    <a:pt x="1998657" y="333205"/>
                  </a:lnTo>
                  <a:lnTo>
                    <a:pt x="1967294" y="303376"/>
                  </a:lnTo>
                  <a:lnTo>
                    <a:pt x="1934221" y="274669"/>
                  </a:lnTo>
                  <a:lnTo>
                    <a:pt x="1899494" y="247127"/>
                  </a:lnTo>
                  <a:lnTo>
                    <a:pt x="1863173" y="220794"/>
                  </a:lnTo>
                  <a:lnTo>
                    <a:pt x="1825314" y="195715"/>
                  </a:lnTo>
                  <a:lnTo>
                    <a:pt x="1785978" y="171933"/>
                  </a:lnTo>
                  <a:lnTo>
                    <a:pt x="1745222" y="149494"/>
                  </a:lnTo>
                  <a:lnTo>
                    <a:pt x="1703104" y="128440"/>
                  </a:lnTo>
                  <a:lnTo>
                    <a:pt x="1659683" y="108817"/>
                  </a:lnTo>
                  <a:lnTo>
                    <a:pt x="1615017" y="90668"/>
                  </a:lnTo>
                  <a:lnTo>
                    <a:pt x="1569164" y="74037"/>
                  </a:lnTo>
                  <a:lnTo>
                    <a:pt x="1522182" y="58970"/>
                  </a:lnTo>
                  <a:lnTo>
                    <a:pt x="1474130" y="45510"/>
                  </a:lnTo>
                  <a:lnTo>
                    <a:pt x="1425066" y="33701"/>
                  </a:lnTo>
                  <a:lnTo>
                    <a:pt x="1375049" y="23587"/>
                  </a:lnTo>
                  <a:lnTo>
                    <a:pt x="1324136" y="15214"/>
                  </a:lnTo>
                  <a:lnTo>
                    <a:pt x="1272386" y="8624"/>
                  </a:lnTo>
                  <a:lnTo>
                    <a:pt x="1219858" y="3862"/>
                  </a:lnTo>
                  <a:lnTo>
                    <a:pt x="1166609" y="972"/>
                  </a:lnTo>
                  <a:lnTo>
                    <a:pt x="1112697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5715" y="4411543"/>
              <a:ext cx="2225675" cy="1687830"/>
            </a:xfrm>
            <a:custGeom>
              <a:avLst/>
              <a:gdLst/>
              <a:ahLst/>
              <a:cxnLst/>
              <a:rect l="l" t="t" r="r" b="b"/>
              <a:pathLst>
                <a:path w="2225675" h="1687829">
                  <a:moveTo>
                    <a:pt x="0" y="843737"/>
                  </a:moveTo>
                  <a:lnTo>
                    <a:pt x="1283" y="802857"/>
                  </a:lnTo>
                  <a:lnTo>
                    <a:pt x="5093" y="762480"/>
                  </a:lnTo>
                  <a:lnTo>
                    <a:pt x="11373" y="722649"/>
                  </a:lnTo>
                  <a:lnTo>
                    <a:pt x="20063" y="683409"/>
                  </a:lnTo>
                  <a:lnTo>
                    <a:pt x="31106" y="644803"/>
                  </a:lnTo>
                  <a:lnTo>
                    <a:pt x="44443" y="606876"/>
                  </a:lnTo>
                  <a:lnTo>
                    <a:pt x="60016" y="569673"/>
                  </a:lnTo>
                  <a:lnTo>
                    <a:pt x="77767" y="533236"/>
                  </a:lnTo>
                  <a:lnTo>
                    <a:pt x="97637" y="497611"/>
                  </a:lnTo>
                  <a:lnTo>
                    <a:pt x="119568" y="462841"/>
                  </a:lnTo>
                  <a:lnTo>
                    <a:pt x="143502" y="428972"/>
                  </a:lnTo>
                  <a:lnTo>
                    <a:pt x="169381" y="396046"/>
                  </a:lnTo>
                  <a:lnTo>
                    <a:pt x="197145" y="364109"/>
                  </a:lnTo>
                  <a:lnTo>
                    <a:pt x="226738" y="333205"/>
                  </a:lnTo>
                  <a:lnTo>
                    <a:pt x="258100" y="303376"/>
                  </a:lnTo>
                  <a:lnTo>
                    <a:pt x="291174" y="274669"/>
                  </a:lnTo>
                  <a:lnTo>
                    <a:pt x="325901" y="247127"/>
                  </a:lnTo>
                  <a:lnTo>
                    <a:pt x="362222" y="220794"/>
                  </a:lnTo>
                  <a:lnTo>
                    <a:pt x="400080" y="195715"/>
                  </a:lnTo>
                  <a:lnTo>
                    <a:pt x="439416" y="171933"/>
                  </a:lnTo>
                  <a:lnTo>
                    <a:pt x="480173" y="149494"/>
                  </a:lnTo>
                  <a:lnTo>
                    <a:pt x="522290" y="128440"/>
                  </a:lnTo>
                  <a:lnTo>
                    <a:pt x="565712" y="108817"/>
                  </a:lnTo>
                  <a:lnTo>
                    <a:pt x="610378" y="90668"/>
                  </a:lnTo>
                  <a:lnTo>
                    <a:pt x="656231" y="74037"/>
                  </a:lnTo>
                  <a:lnTo>
                    <a:pt x="703213" y="58970"/>
                  </a:lnTo>
                  <a:lnTo>
                    <a:pt x="751264" y="45510"/>
                  </a:lnTo>
                  <a:lnTo>
                    <a:pt x="800328" y="33701"/>
                  </a:lnTo>
                  <a:lnTo>
                    <a:pt x="850346" y="23587"/>
                  </a:lnTo>
                  <a:lnTo>
                    <a:pt x="901258" y="15214"/>
                  </a:lnTo>
                  <a:lnTo>
                    <a:pt x="953008" y="8624"/>
                  </a:lnTo>
                  <a:lnTo>
                    <a:pt x="1005537" y="3862"/>
                  </a:lnTo>
                  <a:lnTo>
                    <a:pt x="1058786" y="972"/>
                  </a:lnTo>
                  <a:lnTo>
                    <a:pt x="1112697" y="0"/>
                  </a:lnTo>
                  <a:lnTo>
                    <a:pt x="1166609" y="972"/>
                  </a:lnTo>
                  <a:lnTo>
                    <a:pt x="1219858" y="3862"/>
                  </a:lnTo>
                  <a:lnTo>
                    <a:pt x="1272386" y="8624"/>
                  </a:lnTo>
                  <a:lnTo>
                    <a:pt x="1324136" y="15214"/>
                  </a:lnTo>
                  <a:lnTo>
                    <a:pt x="1375049" y="23587"/>
                  </a:lnTo>
                  <a:lnTo>
                    <a:pt x="1425066" y="33701"/>
                  </a:lnTo>
                  <a:lnTo>
                    <a:pt x="1474130" y="45510"/>
                  </a:lnTo>
                  <a:lnTo>
                    <a:pt x="1522182" y="58970"/>
                  </a:lnTo>
                  <a:lnTo>
                    <a:pt x="1569164" y="74037"/>
                  </a:lnTo>
                  <a:lnTo>
                    <a:pt x="1615017" y="90668"/>
                  </a:lnTo>
                  <a:lnTo>
                    <a:pt x="1659683" y="108817"/>
                  </a:lnTo>
                  <a:lnTo>
                    <a:pt x="1703104" y="128440"/>
                  </a:lnTo>
                  <a:lnTo>
                    <a:pt x="1745222" y="149494"/>
                  </a:lnTo>
                  <a:lnTo>
                    <a:pt x="1785978" y="171933"/>
                  </a:lnTo>
                  <a:lnTo>
                    <a:pt x="1825314" y="195715"/>
                  </a:lnTo>
                  <a:lnTo>
                    <a:pt x="1863173" y="220794"/>
                  </a:lnTo>
                  <a:lnTo>
                    <a:pt x="1899494" y="247127"/>
                  </a:lnTo>
                  <a:lnTo>
                    <a:pt x="1934221" y="274669"/>
                  </a:lnTo>
                  <a:lnTo>
                    <a:pt x="1967294" y="303376"/>
                  </a:lnTo>
                  <a:lnTo>
                    <a:pt x="1998657" y="333205"/>
                  </a:lnTo>
                  <a:lnTo>
                    <a:pt x="2028249" y="364109"/>
                  </a:lnTo>
                  <a:lnTo>
                    <a:pt x="2056014" y="396046"/>
                  </a:lnTo>
                  <a:lnTo>
                    <a:pt x="2081893" y="428972"/>
                  </a:lnTo>
                  <a:lnTo>
                    <a:pt x="2105827" y="462841"/>
                  </a:lnTo>
                  <a:lnTo>
                    <a:pt x="2127758" y="497611"/>
                  </a:lnTo>
                  <a:lnTo>
                    <a:pt x="2147628" y="533236"/>
                  </a:lnTo>
                  <a:lnTo>
                    <a:pt x="2165378" y="569673"/>
                  </a:lnTo>
                  <a:lnTo>
                    <a:pt x="2180952" y="606876"/>
                  </a:lnTo>
                  <a:lnTo>
                    <a:pt x="2194289" y="644803"/>
                  </a:lnTo>
                  <a:lnTo>
                    <a:pt x="2205332" y="683409"/>
                  </a:lnTo>
                  <a:lnTo>
                    <a:pt x="2214022" y="722649"/>
                  </a:lnTo>
                  <a:lnTo>
                    <a:pt x="2220301" y="762480"/>
                  </a:lnTo>
                  <a:lnTo>
                    <a:pt x="2224112" y="802857"/>
                  </a:lnTo>
                  <a:lnTo>
                    <a:pt x="2225395" y="843737"/>
                  </a:lnTo>
                  <a:lnTo>
                    <a:pt x="2224112" y="884616"/>
                  </a:lnTo>
                  <a:lnTo>
                    <a:pt x="2220301" y="924993"/>
                  </a:lnTo>
                  <a:lnTo>
                    <a:pt x="2214022" y="964824"/>
                  </a:lnTo>
                  <a:lnTo>
                    <a:pt x="2205332" y="1004064"/>
                  </a:lnTo>
                  <a:lnTo>
                    <a:pt x="2194289" y="1042670"/>
                  </a:lnTo>
                  <a:lnTo>
                    <a:pt x="2180952" y="1080597"/>
                  </a:lnTo>
                  <a:lnTo>
                    <a:pt x="2165378" y="1117801"/>
                  </a:lnTo>
                  <a:lnTo>
                    <a:pt x="2147628" y="1154237"/>
                  </a:lnTo>
                  <a:lnTo>
                    <a:pt x="2127758" y="1189862"/>
                  </a:lnTo>
                  <a:lnTo>
                    <a:pt x="2105827" y="1224632"/>
                  </a:lnTo>
                  <a:lnTo>
                    <a:pt x="2081893" y="1258501"/>
                  </a:lnTo>
                  <a:lnTo>
                    <a:pt x="2056014" y="1291427"/>
                  </a:lnTo>
                  <a:lnTo>
                    <a:pt x="2028249" y="1323364"/>
                  </a:lnTo>
                  <a:lnTo>
                    <a:pt x="1998657" y="1354269"/>
                  </a:lnTo>
                  <a:lnTo>
                    <a:pt x="1967294" y="1384097"/>
                  </a:lnTo>
                  <a:lnTo>
                    <a:pt x="1934221" y="1412804"/>
                  </a:lnTo>
                  <a:lnTo>
                    <a:pt x="1899494" y="1440346"/>
                  </a:lnTo>
                  <a:lnTo>
                    <a:pt x="1863173" y="1466679"/>
                  </a:lnTo>
                  <a:lnTo>
                    <a:pt x="1825314" y="1491758"/>
                  </a:lnTo>
                  <a:lnTo>
                    <a:pt x="1785978" y="1515540"/>
                  </a:lnTo>
                  <a:lnTo>
                    <a:pt x="1745222" y="1537980"/>
                  </a:lnTo>
                  <a:lnTo>
                    <a:pt x="1703104" y="1559033"/>
                  </a:lnTo>
                  <a:lnTo>
                    <a:pt x="1659683" y="1578657"/>
                  </a:lnTo>
                  <a:lnTo>
                    <a:pt x="1615017" y="1596806"/>
                  </a:lnTo>
                  <a:lnTo>
                    <a:pt x="1569164" y="1613436"/>
                  </a:lnTo>
                  <a:lnTo>
                    <a:pt x="1522182" y="1628503"/>
                  </a:lnTo>
                  <a:lnTo>
                    <a:pt x="1474130" y="1641964"/>
                  </a:lnTo>
                  <a:lnTo>
                    <a:pt x="1425066" y="1653773"/>
                  </a:lnTo>
                  <a:lnTo>
                    <a:pt x="1375049" y="1663886"/>
                  </a:lnTo>
                  <a:lnTo>
                    <a:pt x="1324136" y="1672260"/>
                  </a:lnTo>
                  <a:lnTo>
                    <a:pt x="1272386" y="1678850"/>
                  </a:lnTo>
                  <a:lnTo>
                    <a:pt x="1219858" y="1683611"/>
                  </a:lnTo>
                  <a:lnTo>
                    <a:pt x="1166609" y="1686501"/>
                  </a:lnTo>
                  <a:lnTo>
                    <a:pt x="1112697" y="1687474"/>
                  </a:lnTo>
                  <a:lnTo>
                    <a:pt x="1058786" y="1686501"/>
                  </a:lnTo>
                  <a:lnTo>
                    <a:pt x="1005537" y="1683611"/>
                  </a:lnTo>
                  <a:lnTo>
                    <a:pt x="953008" y="1678850"/>
                  </a:lnTo>
                  <a:lnTo>
                    <a:pt x="901258" y="1672260"/>
                  </a:lnTo>
                  <a:lnTo>
                    <a:pt x="850346" y="1663886"/>
                  </a:lnTo>
                  <a:lnTo>
                    <a:pt x="800328" y="1653773"/>
                  </a:lnTo>
                  <a:lnTo>
                    <a:pt x="751264" y="1641964"/>
                  </a:lnTo>
                  <a:lnTo>
                    <a:pt x="703213" y="1628503"/>
                  </a:lnTo>
                  <a:lnTo>
                    <a:pt x="656231" y="1613436"/>
                  </a:lnTo>
                  <a:lnTo>
                    <a:pt x="610378" y="1596806"/>
                  </a:lnTo>
                  <a:lnTo>
                    <a:pt x="565712" y="1578657"/>
                  </a:lnTo>
                  <a:lnTo>
                    <a:pt x="522290" y="1559033"/>
                  </a:lnTo>
                  <a:lnTo>
                    <a:pt x="480173" y="1537980"/>
                  </a:lnTo>
                  <a:lnTo>
                    <a:pt x="439416" y="1515540"/>
                  </a:lnTo>
                  <a:lnTo>
                    <a:pt x="400080" y="1491758"/>
                  </a:lnTo>
                  <a:lnTo>
                    <a:pt x="362222" y="1466679"/>
                  </a:lnTo>
                  <a:lnTo>
                    <a:pt x="325901" y="1440346"/>
                  </a:lnTo>
                  <a:lnTo>
                    <a:pt x="291174" y="1412804"/>
                  </a:lnTo>
                  <a:lnTo>
                    <a:pt x="258100" y="1384097"/>
                  </a:lnTo>
                  <a:lnTo>
                    <a:pt x="226738" y="1354269"/>
                  </a:lnTo>
                  <a:lnTo>
                    <a:pt x="197145" y="1323364"/>
                  </a:lnTo>
                  <a:lnTo>
                    <a:pt x="169381" y="1291427"/>
                  </a:lnTo>
                  <a:lnTo>
                    <a:pt x="143502" y="1258501"/>
                  </a:lnTo>
                  <a:lnTo>
                    <a:pt x="119568" y="1224632"/>
                  </a:lnTo>
                  <a:lnTo>
                    <a:pt x="97637" y="1189862"/>
                  </a:lnTo>
                  <a:lnTo>
                    <a:pt x="77767" y="1154237"/>
                  </a:lnTo>
                  <a:lnTo>
                    <a:pt x="60016" y="1117801"/>
                  </a:lnTo>
                  <a:lnTo>
                    <a:pt x="44443" y="1080597"/>
                  </a:lnTo>
                  <a:lnTo>
                    <a:pt x="31106" y="1042670"/>
                  </a:lnTo>
                  <a:lnTo>
                    <a:pt x="20063" y="1004064"/>
                  </a:lnTo>
                  <a:lnTo>
                    <a:pt x="11373" y="964824"/>
                  </a:lnTo>
                  <a:lnTo>
                    <a:pt x="5093" y="924993"/>
                  </a:lnTo>
                  <a:lnTo>
                    <a:pt x="1283" y="884616"/>
                  </a:lnTo>
                  <a:lnTo>
                    <a:pt x="0" y="843737"/>
                  </a:lnTo>
                  <a:close/>
                </a:path>
              </a:pathLst>
            </a:custGeom>
            <a:ln w="25400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63092" y="4662571"/>
            <a:ext cx="1330325" cy="1076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8640" marR="5080" indent="-536575">
              <a:lnSpc>
                <a:spcPts val="3960"/>
              </a:lnSpc>
              <a:spcBef>
                <a:spcPts val="530"/>
              </a:spcBef>
            </a:pPr>
            <a:r>
              <a:rPr sz="3600" spc="-20" dirty="0">
                <a:latin typeface="Calibri"/>
                <a:cs typeface="Calibri"/>
              </a:rPr>
              <a:t>Thread </a:t>
            </a:r>
            <a:r>
              <a:rPr sz="3600" spc="-50" dirty="0"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29684" y="4663440"/>
            <a:ext cx="940435" cy="1407160"/>
            <a:chOff x="4329684" y="4663440"/>
            <a:chExt cx="940435" cy="14071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9684" y="5433059"/>
              <a:ext cx="925064" cy="6370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59345" y="5469860"/>
              <a:ext cx="806450" cy="506730"/>
            </a:xfrm>
            <a:custGeom>
              <a:avLst/>
              <a:gdLst/>
              <a:ahLst/>
              <a:cxnLst/>
              <a:rect l="l" t="t" r="r" b="b"/>
              <a:pathLst>
                <a:path w="806450" h="506729">
                  <a:moveTo>
                    <a:pt x="561517" y="0"/>
                  </a:moveTo>
                  <a:lnTo>
                    <a:pt x="558165" y="101282"/>
                  </a:lnTo>
                  <a:lnTo>
                    <a:pt x="10071" y="83108"/>
                  </a:lnTo>
                  <a:lnTo>
                    <a:pt x="0" y="386956"/>
                  </a:lnTo>
                  <a:lnTo>
                    <a:pt x="548093" y="405130"/>
                  </a:lnTo>
                  <a:lnTo>
                    <a:pt x="544728" y="506412"/>
                  </a:lnTo>
                  <a:lnTo>
                    <a:pt x="806323" y="261607"/>
                  </a:lnTo>
                  <a:lnTo>
                    <a:pt x="561517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59345" y="5469860"/>
              <a:ext cx="806450" cy="506730"/>
            </a:xfrm>
            <a:custGeom>
              <a:avLst/>
              <a:gdLst/>
              <a:ahLst/>
              <a:cxnLst/>
              <a:rect l="l" t="t" r="r" b="b"/>
              <a:pathLst>
                <a:path w="806450" h="506729">
                  <a:moveTo>
                    <a:pt x="10071" y="83108"/>
                  </a:moveTo>
                  <a:lnTo>
                    <a:pt x="558165" y="101282"/>
                  </a:lnTo>
                  <a:lnTo>
                    <a:pt x="561517" y="0"/>
                  </a:lnTo>
                  <a:lnTo>
                    <a:pt x="806323" y="261607"/>
                  </a:lnTo>
                  <a:lnTo>
                    <a:pt x="544728" y="506412"/>
                  </a:lnTo>
                  <a:lnTo>
                    <a:pt x="548093" y="405130"/>
                  </a:lnTo>
                  <a:lnTo>
                    <a:pt x="0" y="386956"/>
                  </a:lnTo>
                  <a:lnTo>
                    <a:pt x="10071" y="83108"/>
                  </a:lnTo>
                  <a:close/>
                </a:path>
              </a:pathLst>
            </a:custGeom>
            <a:ln w="9524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6260" y="4663440"/>
              <a:ext cx="903719" cy="6537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97326" y="4699758"/>
              <a:ext cx="786130" cy="524510"/>
            </a:xfrm>
            <a:custGeom>
              <a:avLst/>
              <a:gdLst/>
              <a:ahLst/>
              <a:cxnLst/>
              <a:rect l="l" t="t" r="r" b="b"/>
              <a:pathLst>
                <a:path w="786129" h="524510">
                  <a:moveTo>
                    <a:pt x="256730" y="0"/>
                  </a:moveTo>
                  <a:lnTo>
                    <a:pt x="0" y="267423"/>
                  </a:lnTo>
                  <a:lnTo>
                    <a:pt x="267423" y="524154"/>
                  </a:lnTo>
                  <a:lnTo>
                    <a:pt x="265290" y="419328"/>
                  </a:lnTo>
                  <a:lnTo>
                    <a:pt x="785837" y="408698"/>
                  </a:lnTo>
                  <a:lnTo>
                    <a:pt x="779424" y="94208"/>
                  </a:lnTo>
                  <a:lnTo>
                    <a:pt x="258864" y="104838"/>
                  </a:lnTo>
                  <a:lnTo>
                    <a:pt x="256730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7326" y="4699758"/>
              <a:ext cx="786130" cy="524510"/>
            </a:xfrm>
            <a:custGeom>
              <a:avLst/>
              <a:gdLst/>
              <a:ahLst/>
              <a:cxnLst/>
              <a:rect l="l" t="t" r="r" b="b"/>
              <a:pathLst>
                <a:path w="786129" h="524510">
                  <a:moveTo>
                    <a:pt x="785837" y="408698"/>
                  </a:moveTo>
                  <a:lnTo>
                    <a:pt x="265290" y="419328"/>
                  </a:lnTo>
                  <a:lnTo>
                    <a:pt x="267423" y="524154"/>
                  </a:lnTo>
                  <a:lnTo>
                    <a:pt x="0" y="267423"/>
                  </a:lnTo>
                  <a:lnTo>
                    <a:pt x="256730" y="0"/>
                  </a:lnTo>
                  <a:lnTo>
                    <a:pt x="258864" y="104838"/>
                  </a:lnTo>
                  <a:lnTo>
                    <a:pt x="779424" y="94208"/>
                  </a:lnTo>
                  <a:lnTo>
                    <a:pt x="785837" y="408698"/>
                  </a:lnTo>
                  <a:close/>
                </a:path>
              </a:pathLst>
            </a:custGeom>
            <a:ln w="9525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315711" y="4428744"/>
            <a:ext cx="2257425" cy="1739264"/>
            <a:chOff x="5315711" y="4428744"/>
            <a:chExt cx="2257425" cy="1739264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15711" y="4428744"/>
              <a:ext cx="2257031" cy="17388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968" y="4547616"/>
              <a:ext cx="2072639" cy="15864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8968" y="4547616"/>
              <a:ext cx="489724" cy="3715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52836" y="4466179"/>
              <a:ext cx="2125980" cy="1607820"/>
            </a:xfrm>
            <a:custGeom>
              <a:avLst/>
              <a:gdLst/>
              <a:ahLst/>
              <a:cxnLst/>
              <a:rect l="l" t="t" r="r" b="b"/>
              <a:pathLst>
                <a:path w="2125979" h="1607820">
                  <a:moveTo>
                    <a:pt x="1062786" y="0"/>
                  </a:moveTo>
                  <a:lnTo>
                    <a:pt x="1008095" y="1045"/>
                  </a:lnTo>
                  <a:lnTo>
                    <a:pt x="954121" y="4149"/>
                  </a:lnTo>
                  <a:lnTo>
                    <a:pt x="900933" y="9260"/>
                  </a:lnTo>
                  <a:lnTo>
                    <a:pt x="848595" y="16328"/>
                  </a:lnTo>
                  <a:lnTo>
                    <a:pt x="797177" y="25303"/>
                  </a:lnTo>
                  <a:lnTo>
                    <a:pt x="746743" y="36134"/>
                  </a:lnTo>
                  <a:lnTo>
                    <a:pt x="697361" y="48769"/>
                  </a:lnTo>
                  <a:lnTo>
                    <a:pt x="649098" y="63160"/>
                  </a:lnTo>
                  <a:lnTo>
                    <a:pt x="602021" y="79256"/>
                  </a:lnTo>
                  <a:lnTo>
                    <a:pt x="556196" y="97005"/>
                  </a:lnTo>
                  <a:lnTo>
                    <a:pt x="511689" y="116358"/>
                  </a:lnTo>
                  <a:lnTo>
                    <a:pt x="468569" y="137263"/>
                  </a:lnTo>
                  <a:lnTo>
                    <a:pt x="426901" y="159671"/>
                  </a:lnTo>
                  <a:lnTo>
                    <a:pt x="386752" y="183531"/>
                  </a:lnTo>
                  <a:lnTo>
                    <a:pt x="348189" y="208793"/>
                  </a:lnTo>
                  <a:lnTo>
                    <a:pt x="311280" y="235405"/>
                  </a:lnTo>
                  <a:lnTo>
                    <a:pt x="276090" y="263318"/>
                  </a:lnTo>
                  <a:lnTo>
                    <a:pt x="242686" y="292481"/>
                  </a:lnTo>
                  <a:lnTo>
                    <a:pt x="211135" y="322843"/>
                  </a:lnTo>
                  <a:lnTo>
                    <a:pt x="181505" y="354354"/>
                  </a:lnTo>
                  <a:lnTo>
                    <a:pt x="153861" y="386963"/>
                  </a:lnTo>
                  <a:lnTo>
                    <a:pt x="128271" y="420620"/>
                  </a:lnTo>
                  <a:lnTo>
                    <a:pt x="104801" y="455275"/>
                  </a:lnTo>
                  <a:lnTo>
                    <a:pt x="83517" y="490877"/>
                  </a:lnTo>
                  <a:lnTo>
                    <a:pt x="64488" y="527375"/>
                  </a:lnTo>
                  <a:lnTo>
                    <a:pt x="47780" y="564719"/>
                  </a:lnTo>
                  <a:lnTo>
                    <a:pt x="33458" y="602858"/>
                  </a:lnTo>
                  <a:lnTo>
                    <a:pt x="21591" y="641743"/>
                  </a:lnTo>
                  <a:lnTo>
                    <a:pt x="12245" y="681321"/>
                  </a:lnTo>
                  <a:lnTo>
                    <a:pt x="5486" y="721544"/>
                  </a:lnTo>
                  <a:lnTo>
                    <a:pt x="1382" y="762360"/>
                  </a:lnTo>
                  <a:lnTo>
                    <a:pt x="0" y="803719"/>
                  </a:lnTo>
                  <a:lnTo>
                    <a:pt x="1382" y="845078"/>
                  </a:lnTo>
                  <a:lnTo>
                    <a:pt x="5486" y="885894"/>
                  </a:lnTo>
                  <a:lnTo>
                    <a:pt x="12245" y="926117"/>
                  </a:lnTo>
                  <a:lnTo>
                    <a:pt x="21591" y="965695"/>
                  </a:lnTo>
                  <a:lnTo>
                    <a:pt x="33458" y="1004580"/>
                  </a:lnTo>
                  <a:lnTo>
                    <a:pt x="47780" y="1042719"/>
                  </a:lnTo>
                  <a:lnTo>
                    <a:pt x="64488" y="1080063"/>
                  </a:lnTo>
                  <a:lnTo>
                    <a:pt x="83517" y="1116561"/>
                  </a:lnTo>
                  <a:lnTo>
                    <a:pt x="104801" y="1152163"/>
                  </a:lnTo>
                  <a:lnTo>
                    <a:pt x="128271" y="1186818"/>
                  </a:lnTo>
                  <a:lnTo>
                    <a:pt x="153861" y="1220475"/>
                  </a:lnTo>
                  <a:lnTo>
                    <a:pt x="181505" y="1253084"/>
                  </a:lnTo>
                  <a:lnTo>
                    <a:pt x="211135" y="1284595"/>
                  </a:lnTo>
                  <a:lnTo>
                    <a:pt x="242686" y="1314957"/>
                  </a:lnTo>
                  <a:lnTo>
                    <a:pt x="276090" y="1344120"/>
                  </a:lnTo>
                  <a:lnTo>
                    <a:pt x="311280" y="1372033"/>
                  </a:lnTo>
                  <a:lnTo>
                    <a:pt x="348189" y="1398645"/>
                  </a:lnTo>
                  <a:lnTo>
                    <a:pt x="386752" y="1423907"/>
                  </a:lnTo>
                  <a:lnTo>
                    <a:pt x="426901" y="1447767"/>
                  </a:lnTo>
                  <a:lnTo>
                    <a:pt x="468569" y="1470175"/>
                  </a:lnTo>
                  <a:lnTo>
                    <a:pt x="511689" y="1491080"/>
                  </a:lnTo>
                  <a:lnTo>
                    <a:pt x="556196" y="1510433"/>
                  </a:lnTo>
                  <a:lnTo>
                    <a:pt x="602021" y="1528182"/>
                  </a:lnTo>
                  <a:lnTo>
                    <a:pt x="649098" y="1544278"/>
                  </a:lnTo>
                  <a:lnTo>
                    <a:pt x="697361" y="1558669"/>
                  </a:lnTo>
                  <a:lnTo>
                    <a:pt x="746743" y="1571304"/>
                  </a:lnTo>
                  <a:lnTo>
                    <a:pt x="797177" y="1582135"/>
                  </a:lnTo>
                  <a:lnTo>
                    <a:pt x="848595" y="1591110"/>
                  </a:lnTo>
                  <a:lnTo>
                    <a:pt x="900933" y="1598178"/>
                  </a:lnTo>
                  <a:lnTo>
                    <a:pt x="954121" y="1603289"/>
                  </a:lnTo>
                  <a:lnTo>
                    <a:pt x="1008095" y="1606393"/>
                  </a:lnTo>
                  <a:lnTo>
                    <a:pt x="1062786" y="1607439"/>
                  </a:lnTo>
                  <a:lnTo>
                    <a:pt x="1117477" y="1606393"/>
                  </a:lnTo>
                  <a:lnTo>
                    <a:pt x="1171449" y="1603289"/>
                  </a:lnTo>
                  <a:lnTo>
                    <a:pt x="1224637" y="1598178"/>
                  </a:lnTo>
                  <a:lnTo>
                    <a:pt x="1276973" y="1591110"/>
                  </a:lnTo>
                  <a:lnTo>
                    <a:pt x="1328391" y="1582135"/>
                  </a:lnTo>
                  <a:lnTo>
                    <a:pt x="1378824" y="1571304"/>
                  </a:lnTo>
                  <a:lnTo>
                    <a:pt x="1428204" y="1558669"/>
                  </a:lnTo>
                  <a:lnTo>
                    <a:pt x="1476467" y="1544278"/>
                  </a:lnTo>
                  <a:lnTo>
                    <a:pt x="1523544" y="1528182"/>
                  </a:lnTo>
                  <a:lnTo>
                    <a:pt x="1569368" y="1510433"/>
                  </a:lnTo>
                  <a:lnTo>
                    <a:pt x="1613874" y="1491080"/>
                  </a:lnTo>
                  <a:lnTo>
                    <a:pt x="1656994" y="1470175"/>
                  </a:lnTo>
                  <a:lnTo>
                    <a:pt x="1698662" y="1447767"/>
                  </a:lnTo>
                  <a:lnTo>
                    <a:pt x="1738810" y="1423907"/>
                  </a:lnTo>
                  <a:lnTo>
                    <a:pt x="1777372" y="1398645"/>
                  </a:lnTo>
                  <a:lnTo>
                    <a:pt x="1814282" y="1372033"/>
                  </a:lnTo>
                  <a:lnTo>
                    <a:pt x="1849472" y="1344120"/>
                  </a:lnTo>
                  <a:lnTo>
                    <a:pt x="1882875" y="1314957"/>
                  </a:lnTo>
                  <a:lnTo>
                    <a:pt x="1914425" y="1284595"/>
                  </a:lnTo>
                  <a:lnTo>
                    <a:pt x="1944056" y="1253084"/>
                  </a:lnTo>
                  <a:lnTo>
                    <a:pt x="1971699" y="1220475"/>
                  </a:lnTo>
                  <a:lnTo>
                    <a:pt x="1997290" y="1186818"/>
                  </a:lnTo>
                  <a:lnTo>
                    <a:pt x="2020760" y="1152163"/>
                  </a:lnTo>
                  <a:lnTo>
                    <a:pt x="2042043" y="1116561"/>
                  </a:lnTo>
                  <a:lnTo>
                    <a:pt x="2061072" y="1080063"/>
                  </a:lnTo>
                  <a:lnTo>
                    <a:pt x="2077780" y="1042719"/>
                  </a:lnTo>
                  <a:lnTo>
                    <a:pt x="2092102" y="1004580"/>
                  </a:lnTo>
                  <a:lnTo>
                    <a:pt x="2103969" y="965695"/>
                  </a:lnTo>
                  <a:lnTo>
                    <a:pt x="2113315" y="926117"/>
                  </a:lnTo>
                  <a:lnTo>
                    <a:pt x="2120073" y="885894"/>
                  </a:lnTo>
                  <a:lnTo>
                    <a:pt x="2124178" y="845078"/>
                  </a:lnTo>
                  <a:lnTo>
                    <a:pt x="2125560" y="803719"/>
                  </a:lnTo>
                  <a:lnTo>
                    <a:pt x="2124178" y="762360"/>
                  </a:lnTo>
                  <a:lnTo>
                    <a:pt x="2120073" y="721544"/>
                  </a:lnTo>
                  <a:lnTo>
                    <a:pt x="2113315" y="681321"/>
                  </a:lnTo>
                  <a:lnTo>
                    <a:pt x="2103969" y="641743"/>
                  </a:lnTo>
                  <a:lnTo>
                    <a:pt x="2092102" y="602858"/>
                  </a:lnTo>
                  <a:lnTo>
                    <a:pt x="2077780" y="564719"/>
                  </a:lnTo>
                  <a:lnTo>
                    <a:pt x="2061072" y="527375"/>
                  </a:lnTo>
                  <a:lnTo>
                    <a:pt x="2042043" y="490877"/>
                  </a:lnTo>
                  <a:lnTo>
                    <a:pt x="2020760" y="455275"/>
                  </a:lnTo>
                  <a:lnTo>
                    <a:pt x="1997290" y="420620"/>
                  </a:lnTo>
                  <a:lnTo>
                    <a:pt x="1971699" y="386963"/>
                  </a:lnTo>
                  <a:lnTo>
                    <a:pt x="1944056" y="354354"/>
                  </a:lnTo>
                  <a:lnTo>
                    <a:pt x="1914425" y="322843"/>
                  </a:lnTo>
                  <a:lnTo>
                    <a:pt x="1882875" y="292481"/>
                  </a:lnTo>
                  <a:lnTo>
                    <a:pt x="1849472" y="263318"/>
                  </a:lnTo>
                  <a:lnTo>
                    <a:pt x="1814282" y="235405"/>
                  </a:lnTo>
                  <a:lnTo>
                    <a:pt x="1777372" y="208793"/>
                  </a:lnTo>
                  <a:lnTo>
                    <a:pt x="1738810" y="183531"/>
                  </a:lnTo>
                  <a:lnTo>
                    <a:pt x="1698662" y="159671"/>
                  </a:lnTo>
                  <a:lnTo>
                    <a:pt x="1656994" y="137263"/>
                  </a:lnTo>
                  <a:lnTo>
                    <a:pt x="1613874" y="116358"/>
                  </a:lnTo>
                  <a:lnTo>
                    <a:pt x="1569368" y="97005"/>
                  </a:lnTo>
                  <a:lnTo>
                    <a:pt x="1523544" y="79256"/>
                  </a:lnTo>
                  <a:lnTo>
                    <a:pt x="1476467" y="63160"/>
                  </a:lnTo>
                  <a:lnTo>
                    <a:pt x="1428204" y="48769"/>
                  </a:lnTo>
                  <a:lnTo>
                    <a:pt x="1378824" y="36134"/>
                  </a:lnTo>
                  <a:lnTo>
                    <a:pt x="1328391" y="25303"/>
                  </a:lnTo>
                  <a:lnTo>
                    <a:pt x="1276973" y="16328"/>
                  </a:lnTo>
                  <a:lnTo>
                    <a:pt x="1224637" y="9260"/>
                  </a:lnTo>
                  <a:lnTo>
                    <a:pt x="1171449" y="4149"/>
                  </a:lnTo>
                  <a:lnTo>
                    <a:pt x="1117477" y="1045"/>
                  </a:lnTo>
                  <a:lnTo>
                    <a:pt x="1062786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2836" y="4466181"/>
              <a:ext cx="2125980" cy="1607820"/>
            </a:xfrm>
            <a:custGeom>
              <a:avLst/>
              <a:gdLst/>
              <a:ahLst/>
              <a:cxnLst/>
              <a:rect l="l" t="t" r="r" b="b"/>
              <a:pathLst>
                <a:path w="2125979" h="1607820">
                  <a:moveTo>
                    <a:pt x="0" y="803719"/>
                  </a:moveTo>
                  <a:lnTo>
                    <a:pt x="1382" y="762360"/>
                  </a:lnTo>
                  <a:lnTo>
                    <a:pt x="5486" y="721544"/>
                  </a:lnTo>
                  <a:lnTo>
                    <a:pt x="12245" y="681321"/>
                  </a:lnTo>
                  <a:lnTo>
                    <a:pt x="21591" y="641743"/>
                  </a:lnTo>
                  <a:lnTo>
                    <a:pt x="33458" y="602858"/>
                  </a:lnTo>
                  <a:lnTo>
                    <a:pt x="47780" y="564719"/>
                  </a:lnTo>
                  <a:lnTo>
                    <a:pt x="64488" y="527375"/>
                  </a:lnTo>
                  <a:lnTo>
                    <a:pt x="83517" y="490877"/>
                  </a:lnTo>
                  <a:lnTo>
                    <a:pt x="104801" y="455275"/>
                  </a:lnTo>
                  <a:lnTo>
                    <a:pt x="128271" y="420620"/>
                  </a:lnTo>
                  <a:lnTo>
                    <a:pt x="153861" y="386963"/>
                  </a:lnTo>
                  <a:lnTo>
                    <a:pt x="181505" y="354354"/>
                  </a:lnTo>
                  <a:lnTo>
                    <a:pt x="211135" y="322843"/>
                  </a:lnTo>
                  <a:lnTo>
                    <a:pt x="242686" y="292481"/>
                  </a:lnTo>
                  <a:lnTo>
                    <a:pt x="276090" y="263318"/>
                  </a:lnTo>
                  <a:lnTo>
                    <a:pt x="311280" y="235405"/>
                  </a:lnTo>
                  <a:lnTo>
                    <a:pt x="348189" y="208793"/>
                  </a:lnTo>
                  <a:lnTo>
                    <a:pt x="386752" y="183531"/>
                  </a:lnTo>
                  <a:lnTo>
                    <a:pt x="426901" y="159671"/>
                  </a:lnTo>
                  <a:lnTo>
                    <a:pt x="468569" y="137263"/>
                  </a:lnTo>
                  <a:lnTo>
                    <a:pt x="511689" y="116358"/>
                  </a:lnTo>
                  <a:lnTo>
                    <a:pt x="556196" y="97005"/>
                  </a:lnTo>
                  <a:lnTo>
                    <a:pt x="602021" y="79256"/>
                  </a:lnTo>
                  <a:lnTo>
                    <a:pt x="649098" y="63160"/>
                  </a:lnTo>
                  <a:lnTo>
                    <a:pt x="697361" y="48769"/>
                  </a:lnTo>
                  <a:lnTo>
                    <a:pt x="746743" y="36134"/>
                  </a:lnTo>
                  <a:lnTo>
                    <a:pt x="797177" y="25303"/>
                  </a:lnTo>
                  <a:lnTo>
                    <a:pt x="848595" y="16328"/>
                  </a:lnTo>
                  <a:lnTo>
                    <a:pt x="900933" y="9260"/>
                  </a:lnTo>
                  <a:lnTo>
                    <a:pt x="954121" y="4149"/>
                  </a:lnTo>
                  <a:lnTo>
                    <a:pt x="1008095" y="1045"/>
                  </a:lnTo>
                  <a:lnTo>
                    <a:pt x="1062786" y="0"/>
                  </a:lnTo>
                  <a:lnTo>
                    <a:pt x="1117477" y="1045"/>
                  </a:lnTo>
                  <a:lnTo>
                    <a:pt x="1171449" y="4149"/>
                  </a:lnTo>
                  <a:lnTo>
                    <a:pt x="1224637" y="9260"/>
                  </a:lnTo>
                  <a:lnTo>
                    <a:pt x="1276973" y="16328"/>
                  </a:lnTo>
                  <a:lnTo>
                    <a:pt x="1328391" y="25303"/>
                  </a:lnTo>
                  <a:lnTo>
                    <a:pt x="1378824" y="36134"/>
                  </a:lnTo>
                  <a:lnTo>
                    <a:pt x="1428204" y="48769"/>
                  </a:lnTo>
                  <a:lnTo>
                    <a:pt x="1476467" y="63160"/>
                  </a:lnTo>
                  <a:lnTo>
                    <a:pt x="1523544" y="79256"/>
                  </a:lnTo>
                  <a:lnTo>
                    <a:pt x="1569368" y="97005"/>
                  </a:lnTo>
                  <a:lnTo>
                    <a:pt x="1613874" y="116358"/>
                  </a:lnTo>
                  <a:lnTo>
                    <a:pt x="1656994" y="137263"/>
                  </a:lnTo>
                  <a:lnTo>
                    <a:pt x="1698662" y="159671"/>
                  </a:lnTo>
                  <a:lnTo>
                    <a:pt x="1738810" y="183531"/>
                  </a:lnTo>
                  <a:lnTo>
                    <a:pt x="1777372" y="208793"/>
                  </a:lnTo>
                  <a:lnTo>
                    <a:pt x="1814282" y="235405"/>
                  </a:lnTo>
                  <a:lnTo>
                    <a:pt x="1849472" y="263318"/>
                  </a:lnTo>
                  <a:lnTo>
                    <a:pt x="1882875" y="292481"/>
                  </a:lnTo>
                  <a:lnTo>
                    <a:pt x="1914425" y="322843"/>
                  </a:lnTo>
                  <a:lnTo>
                    <a:pt x="1944056" y="354354"/>
                  </a:lnTo>
                  <a:lnTo>
                    <a:pt x="1971699" y="386963"/>
                  </a:lnTo>
                  <a:lnTo>
                    <a:pt x="1997290" y="420620"/>
                  </a:lnTo>
                  <a:lnTo>
                    <a:pt x="2020760" y="455275"/>
                  </a:lnTo>
                  <a:lnTo>
                    <a:pt x="2042043" y="490877"/>
                  </a:lnTo>
                  <a:lnTo>
                    <a:pt x="2061072" y="527375"/>
                  </a:lnTo>
                  <a:lnTo>
                    <a:pt x="2077780" y="564719"/>
                  </a:lnTo>
                  <a:lnTo>
                    <a:pt x="2092102" y="602858"/>
                  </a:lnTo>
                  <a:lnTo>
                    <a:pt x="2103969" y="641743"/>
                  </a:lnTo>
                  <a:lnTo>
                    <a:pt x="2113315" y="681321"/>
                  </a:lnTo>
                  <a:lnTo>
                    <a:pt x="2120073" y="721544"/>
                  </a:lnTo>
                  <a:lnTo>
                    <a:pt x="2124178" y="762360"/>
                  </a:lnTo>
                  <a:lnTo>
                    <a:pt x="2125560" y="803719"/>
                  </a:lnTo>
                  <a:lnTo>
                    <a:pt x="2124178" y="845078"/>
                  </a:lnTo>
                  <a:lnTo>
                    <a:pt x="2120073" y="885894"/>
                  </a:lnTo>
                  <a:lnTo>
                    <a:pt x="2113315" y="926117"/>
                  </a:lnTo>
                  <a:lnTo>
                    <a:pt x="2103969" y="965695"/>
                  </a:lnTo>
                  <a:lnTo>
                    <a:pt x="2092102" y="1004580"/>
                  </a:lnTo>
                  <a:lnTo>
                    <a:pt x="2077780" y="1042719"/>
                  </a:lnTo>
                  <a:lnTo>
                    <a:pt x="2061072" y="1080063"/>
                  </a:lnTo>
                  <a:lnTo>
                    <a:pt x="2042043" y="1116561"/>
                  </a:lnTo>
                  <a:lnTo>
                    <a:pt x="2020760" y="1152163"/>
                  </a:lnTo>
                  <a:lnTo>
                    <a:pt x="1997290" y="1186818"/>
                  </a:lnTo>
                  <a:lnTo>
                    <a:pt x="1971699" y="1220475"/>
                  </a:lnTo>
                  <a:lnTo>
                    <a:pt x="1944056" y="1253084"/>
                  </a:lnTo>
                  <a:lnTo>
                    <a:pt x="1914425" y="1284595"/>
                  </a:lnTo>
                  <a:lnTo>
                    <a:pt x="1882875" y="1314957"/>
                  </a:lnTo>
                  <a:lnTo>
                    <a:pt x="1849472" y="1344120"/>
                  </a:lnTo>
                  <a:lnTo>
                    <a:pt x="1814282" y="1372033"/>
                  </a:lnTo>
                  <a:lnTo>
                    <a:pt x="1777372" y="1398645"/>
                  </a:lnTo>
                  <a:lnTo>
                    <a:pt x="1738810" y="1423907"/>
                  </a:lnTo>
                  <a:lnTo>
                    <a:pt x="1698662" y="1447767"/>
                  </a:lnTo>
                  <a:lnTo>
                    <a:pt x="1656994" y="1470175"/>
                  </a:lnTo>
                  <a:lnTo>
                    <a:pt x="1613874" y="1491080"/>
                  </a:lnTo>
                  <a:lnTo>
                    <a:pt x="1569368" y="1510433"/>
                  </a:lnTo>
                  <a:lnTo>
                    <a:pt x="1523544" y="1528182"/>
                  </a:lnTo>
                  <a:lnTo>
                    <a:pt x="1476467" y="1544278"/>
                  </a:lnTo>
                  <a:lnTo>
                    <a:pt x="1428204" y="1558669"/>
                  </a:lnTo>
                  <a:lnTo>
                    <a:pt x="1378824" y="1571304"/>
                  </a:lnTo>
                  <a:lnTo>
                    <a:pt x="1328391" y="1582135"/>
                  </a:lnTo>
                  <a:lnTo>
                    <a:pt x="1276973" y="1591110"/>
                  </a:lnTo>
                  <a:lnTo>
                    <a:pt x="1224637" y="1598178"/>
                  </a:lnTo>
                  <a:lnTo>
                    <a:pt x="1171449" y="1603289"/>
                  </a:lnTo>
                  <a:lnTo>
                    <a:pt x="1117477" y="1606393"/>
                  </a:lnTo>
                  <a:lnTo>
                    <a:pt x="1062786" y="1607439"/>
                  </a:lnTo>
                  <a:lnTo>
                    <a:pt x="1008095" y="1606393"/>
                  </a:lnTo>
                  <a:lnTo>
                    <a:pt x="954121" y="1603289"/>
                  </a:lnTo>
                  <a:lnTo>
                    <a:pt x="900933" y="1598178"/>
                  </a:lnTo>
                  <a:lnTo>
                    <a:pt x="848595" y="1591110"/>
                  </a:lnTo>
                  <a:lnTo>
                    <a:pt x="797177" y="1582135"/>
                  </a:lnTo>
                  <a:lnTo>
                    <a:pt x="746743" y="1571304"/>
                  </a:lnTo>
                  <a:lnTo>
                    <a:pt x="697361" y="1558669"/>
                  </a:lnTo>
                  <a:lnTo>
                    <a:pt x="649098" y="1544278"/>
                  </a:lnTo>
                  <a:lnTo>
                    <a:pt x="602021" y="1528182"/>
                  </a:lnTo>
                  <a:lnTo>
                    <a:pt x="556196" y="1510433"/>
                  </a:lnTo>
                  <a:lnTo>
                    <a:pt x="511689" y="1491080"/>
                  </a:lnTo>
                  <a:lnTo>
                    <a:pt x="468569" y="1470175"/>
                  </a:lnTo>
                  <a:lnTo>
                    <a:pt x="426901" y="1447767"/>
                  </a:lnTo>
                  <a:lnTo>
                    <a:pt x="386752" y="1423907"/>
                  </a:lnTo>
                  <a:lnTo>
                    <a:pt x="348189" y="1398645"/>
                  </a:lnTo>
                  <a:lnTo>
                    <a:pt x="311280" y="1372033"/>
                  </a:lnTo>
                  <a:lnTo>
                    <a:pt x="276090" y="1344120"/>
                  </a:lnTo>
                  <a:lnTo>
                    <a:pt x="242686" y="1314957"/>
                  </a:lnTo>
                  <a:lnTo>
                    <a:pt x="211135" y="1284595"/>
                  </a:lnTo>
                  <a:lnTo>
                    <a:pt x="181505" y="1253084"/>
                  </a:lnTo>
                  <a:lnTo>
                    <a:pt x="153861" y="1220475"/>
                  </a:lnTo>
                  <a:lnTo>
                    <a:pt x="128271" y="1186818"/>
                  </a:lnTo>
                  <a:lnTo>
                    <a:pt x="104801" y="1152163"/>
                  </a:lnTo>
                  <a:lnTo>
                    <a:pt x="83517" y="1116561"/>
                  </a:lnTo>
                  <a:lnTo>
                    <a:pt x="64488" y="1080063"/>
                  </a:lnTo>
                  <a:lnTo>
                    <a:pt x="47780" y="1042719"/>
                  </a:lnTo>
                  <a:lnTo>
                    <a:pt x="33458" y="1004580"/>
                  </a:lnTo>
                  <a:lnTo>
                    <a:pt x="21591" y="965695"/>
                  </a:lnTo>
                  <a:lnTo>
                    <a:pt x="12245" y="926117"/>
                  </a:lnTo>
                  <a:lnTo>
                    <a:pt x="5486" y="885894"/>
                  </a:lnTo>
                  <a:lnTo>
                    <a:pt x="1382" y="845078"/>
                  </a:lnTo>
                  <a:lnTo>
                    <a:pt x="0" y="803719"/>
                  </a:lnTo>
                  <a:close/>
                </a:path>
              </a:pathLst>
            </a:custGeom>
            <a:ln w="25400">
              <a:solidFill>
                <a:srgbClr val="80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50487" y="4677190"/>
            <a:ext cx="1330325" cy="1076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48640" marR="5080" indent="-536575">
              <a:lnSpc>
                <a:spcPts val="3960"/>
              </a:lnSpc>
              <a:spcBef>
                <a:spcPts val="530"/>
              </a:spcBef>
            </a:pPr>
            <a:r>
              <a:rPr sz="3600" spc="-20" dirty="0">
                <a:latin typeface="Calibri"/>
                <a:cs typeface="Calibri"/>
              </a:rPr>
              <a:t>Thread </a:t>
            </a:r>
            <a:r>
              <a:rPr sz="3600" spc="-50" dirty="0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931035">
              <a:lnSpc>
                <a:spcPct val="100000"/>
              </a:lnSpc>
              <a:spcBef>
                <a:spcPts val="105"/>
              </a:spcBef>
            </a:pPr>
            <a:r>
              <a:rPr dirty="0"/>
              <a:t>Daemon </a:t>
            </a:r>
            <a:r>
              <a:rPr spc="-10" dirty="0"/>
              <a:t>threads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2355" y="1335024"/>
            <a:ext cx="8244840" cy="1169035"/>
            <a:chOff x="562355" y="1335024"/>
            <a:chExt cx="8244840" cy="1169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607" y="1383789"/>
              <a:ext cx="8133585" cy="9799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1335024"/>
              <a:ext cx="6685786" cy="11689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1460" y="1421164"/>
              <a:ext cx="8001000" cy="848360"/>
            </a:xfrm>
            <a:custGeom>
              <a:avLst/>
              <a:gdLst/>
              <a:ahLst/>
              <a:cxnLst/>
              <a:rect l="l" t="t" r="r" b="b"/>
              <a:pathLst>
                <a:path w="8001000" h="848360">
                  <a:moveTo>
                    <a:pt x="7859699" y="0"/>
                  </a:moveTo>
                  <a:lnTo>
                    <a:pt x="141300" y="0"/>
                  </a:lnTo>
                  <a:lnTo>
                    <a:pt x="96637" y="7203"/>
                  </a:lnTo>
                  <a:lnTo>
                    <a:pt x="57848" y="27261"/>
                  </a:lnTo>
                  <a:lnTo>
                    <a:pt x="27261" y="57848"/>
                  </a:lnTo>
                  <a:lnTo>
                    <a:pt x="7203" y="96637"/>
                  </a:lnTo>
                  <a:lnTo>
                    <a:pt x="0" y="141300"/>
                  </a:lnTo>
                  <a:lnTo>
                    <a:pt x="0" y="706475"/>
                  </a:lnTo>
                  <a:lnTo>
                    <a:pt x="7203" y="751138"/>
                  </a:lnTo>
                  <a:lnTo>
                    <a:pt x="27261" y="789927"/>
                  </a:lnTo>
                  <a:lnTo>
                    <a:pt x="57848" y="820514"/>
                  </a:lnTo>
                  <a:lnTo>
                    <a:pt x="96637" y="840572"/>
                  </a:lnTo>
                  <a:lnTo>
                    <a:pt x="141300" y="847775"/>
                  </a:lnTo>
                  <a:lnTo>
                    <a:pt x="7859699" y="847775"/>
                  </a:lnTo>
                  <a:lnTo>
                    <a:pt x="7904362" y="840572"/>
                  </a:lnTo>
                  <a:lnTo>
                    <a:pt x="7943151" y="820514"/>
                  </a:lnTo>
                  <a:lnTo>
                    <a:pt x="7973738" y="789927"/>
                  </a:lnTo>
                  <a:lnTo>
                    <a:pt x="7993796" y="751138"/>
                  </a:lnTo>
                  <a:lnTo>
                    <a:pt x="8001000" y="706475"/>
                  </a:lnTo>
                  <a:lnTo>
                    <a:pt x="8001000" y="141300"/>
                  </a:lnTo>
                  <a:lnTo>
                    <a:pt x="7993796" y="96637"/>
                  </a:lnTo>
                  <a:lnTo>
                    <a:pt x="7973738" y="57848"/>
                  </a:lnTo>
                  <a:lnTo>
                    <a:pt x="7943151" y="27261"/>
                  </a:lnTo>
                  <a:lnTo>
                    <a:pt x="7904362" y="7203"/>
                  </a:lnTo>
                  <a:lnTo>
                    <a:pt x="7859699" y="0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1460" y="1421165"/>
              <a:ext cx="8001000" cy="848360"/>
            </a:xfrm>
            <a:custGeom>
              <a:avLst/>
              <a:gdLst/>
              <a:ahLst/>
              <a:cxnLst/>
              <a:rect l="l" t="t" r="r" b="b"/>
              <a:pathLst>
                <a:path w="8001000" h="848360">
                  <a:moveTo>
                    <a:pt x="0" y="141300"/>
                  </a:moveTo>
                  <a:lnTo>
                    <a:pt x="7203" y="96637"/>
                  </a:lnTo>
                  <a:lnTo>
                    <a:pt x="27261" y="57848"/>
                  </a:lnTo>
                  <a:lnTo>
                    <a:pt x="57848" y="27261"/>
                  </a:lnTo>
                  <a:lnTo>
                    <a:pt x="96637" y="7203"/>
                  </a:lnTo>
                  <a:lnTo>
                    <a:pt x="141300" y="0"/>
                  </a:lnTo>
                  <a:lnTo>
                    <a:pt x="7859699" y="0"/>
                  </a:lnTo>
                  <a:lnTo>
                    <a:pt x="7904362" y="7203"/>
                  </a:lnTo>
                  <a:lnTo>
                    <a:pt x="7943151" y="27261"/>
                  </a:lnTo>
                  <a:lnTo>
                    <a:pt x="7973738" y="57848"/>
                  </a:lnTo>
                  <a:lnTo>
                    <a:pt x="7993796" y="96637"/>
                  </a:lnTo>
                  <a:lnTo>
                    <a:pt x="8001000" y="141300"/>
                  </a:lnTo>
                  <a:lnTo>
                    <a:pt x="8001000" y="706475"/>
                  </a:lnTo>
                  <a:lnTo>
                    <a:pt x="7993796" y="751138"/>
                  </a:lnTo>
                  <a:lnTo>
                    <a:pt x="7973738" y="789927"/>
                  </a:lnTo>
                  <a:lnTo>
                    <a:pt x="7943151" y="820514"/>
                  </a:lnTo>
                  <a:lnTo>
                    <a:pt x="7904362" y="840572"/>
                  </a:lnTo>
                  <a:lnTo>
                    <a:pt x="7859699" y="847775"/>
                  </a:lnTo>
                  <a:lnTo>
                    <a:pt x="141300" y="847775"/>
                  </a:lnTo>
                  <a:lnTo>
                    <a:pt x="96637" y="840572"/>
                  </a:lnTo>
                  <a:lnTo>
                    <a:pt x="57848" y="820514"/>
                  </a:lnTo>
                  <a:lnTo>
                    <a:pt x="27261" y="789927"/>
                  </a:lnTo>
                  <a:lnTo>
                    <a:pt x="7203" y="751138"/>
                  </a:lnTo>
                  <a:lnTo>
                    <a:pt x="0" y="706475"/>
                  </a:lnTo>
                  <a:lnTo>
                    <a:pt x="0" y="1413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7304" y="1534316"/>
            <a:ext cx="7605395" cy="431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egoe UI"/>
                <a:cs typeface="Segoe UI"/>
              </a:rPr>
              <a:t>Có</a:t>
            </a:r>
            <a:r>
              <a:rPr sz="3600" spc="-25" dirty="0">
                <a:latin typeface="Segoe UI"/>
                <a:cs typeface="Segoe UI"/>
              </a:rPr>
              <a:t> </a:t>
            </a:r>
            <a:r>
              <a:rPr sz="3600" dirty="0">
                <a:latin typeface="Segoe UI"/>
                <a:cs typeface="Segoe UI"/>
              </a:rPr>
              <a:t>hai</a:t>
            </a:r>
            <a:r>
              <a:rPr sz="3600" spc="-35" dirty="0">
                <a:latin typeface="Segoe UI"/>
                <a:cs typeface="Segoe UI"/>
              </a:rPr>
              <a:t> </a:t>
            </a:r>
            <a:r>
              <a:rPr sz="3600" dirty="0">
                <a:latin typeface="Segoe UI"/>
                <a:cs typeface="Segoe UI"/>
              </a:rPr>
              <a:t>loại</a:t>
            </a:r>
            <a:r>
              <a:rPr sz="3600" spc="-30" dirty="0">
                <a:latin typeface="Segoe UI"/>
                <a:cs typeface="Segoe UI"/>
              </a:rPr>
              <a:t> </a:t>
            </a:r>
            <a:r>
              <a:rPr sz="3600" dirty="0">
                <a:latin typeface="Segoe UI"/>
                <a:cs typeface="Segoe UI"/>
              </a:rPr>
              <a:t>thread</a:t>
            </a:r>
            <a:r>
              <a:rPr sz="3600" spc="-35" dirty="0">
                <a:latin typeface="Segoe UI"/>
                <a:cs typeface="Segoe UI"/>
              </a:rPr>
              <a:t> </a:t>
            </a:r>
            <a:r>
              <a:rPr sz="3600" dirty="0">
                <a:latin typeface="Segoe UI"/>
                <a:cs typeface="Segoe UI"/>
              </a:rPr>
              <a:t>trong</a:t>
            </a:r>
            <a:r>
              <a:rPr sz="3600" spc="-35" dirty="0">
                <a:latin typeface="Segoe UI"/>
                <a:cs typeface="Segoe UI"/>
              </a:rPr>
              <a:t> </a:t>
            </a:r>
            <a:r>
              <a:rPr sz="3600" spc="-10" dirty="0">
                <a:latin typeface="Segoe UI"/>
                <a:cs typeface="Segoe UI"/>
              </a:rPr>
              <a:t>Java:</a:t>
            </a:r>
            <a:endParaRPr sz="3600">
              <a:latin typeface="Segoe UI"/>
              <a:cs typeface="Segoe UI"/>
            </a:endParaRPr>
          </a:p>
          <a:p>
            <a:pPr marL="374650" indent="-287020">
              <a:lnSpc>
                <a:spcPct val="100000"/>
              </a:lnSpc>
              <a:spcBef>
                <a:spcPts val="2635"/>
              </a:spcBef>
              <a:buChar char="•"/>
              <a:tabLst>
                <a:tab pos="374650" algn="l"/>
                <a:tab pos="6518909" algn="l"/>
              </a:tabLst>
            </a:pPr>
            <a:r>
              <a:rPr sz="3200" dirty="0">
                <a:latin typeface="Segoe UI"/>
                <a:cs typeface="Segoe UI"/>
              </a:rPr>
              <a:t>Thread</a:t>
            </a:r>
            <a:r>
              <a:rPr sz="3200" spc="-6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người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dùng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(user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thread):</a:t>
            </a:r>
            <a:r>
              <a:rPr sz="3200" dirty="0">
                <a:latin typeface="Segoe UI"/>
                <a:cs typeface="Segoe UI"/>
              </a:rPr>
              <a:t>	</a:t>
            </a:r>
            <a:r>
              <a:rPr sz="3200" spc="-25" dirty="0">
                <a:latin typeface="Segoe UI"/>
                <a:cs typeface="Segoe UI"/>
              </a:rPr>
              <a:t>Là</a:t>
            </a:r>
            <a:endParaRPr sz="3200">
              <a:latin typeface="Segoe UI"/>
              <a:cs typeface="Segoe UI"/>
            </a:endParaRPr>
          </a:p>
          <a:p>
            <a:pPr marL="374650">
              <a:lnSpc>
                <a:spcPct val="100000"/>
              </a:lnSpc>
              <a:spcBef>
                <a:spcPts val="1695"/>
              </a:spcBef>
            </a:pPr>
            <a:r>
              <a:rPr sz="3200" dirty="0">
                <a:latin typeface="Segoe UI"/>
                <a:cs typeface="Segoe UI"/>
              </a:rPr>
              <a:t>thread</a:t>
            </a:r>
            <a:r>
              <a:rPr sz="3200" spc="-4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do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người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dùng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tạo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ra.</a:t>
            </a:r>
            <a:endParaRPr sz="3200">
              <a:latin typeface="Segoe UI"/>
              <a:cs typeface="Segoe UI"/>
            </a:endParaRPr>
          </a:p>
          <a:p>
            <a:pPr marL="373380" marR="5080" indent="-285750">
              <a:lnSpc>
                <a:spcPct val="144100"/>
              </a:lnSpc>
              <a:spcBef>
                <a:spcPts val="850"/>
              </a:spcBef>
              <a:buChar char="•"/>
              <a:tabLst>
                <a:tab pos="374650" algn="l"/>
                <a:tab pos="3653790" algn="l"/>
              </a:tabLst>
            </a:pPr>
            <a:r>
              <a:rPr sz="3200" dirty="0">
                <a:latin typeface="Segoe UI"/>
                <a:cs typeface="Segoe UI"/>
              </a:rPr>
              <a:t>Daemon</a:t>
            </a:r>
            <a:r>
              <a:rPr sz="3200" spc="-35" dirty="0">
                <a:latin typeface="Segoe UI"/>
                <a:cs typeface="Segoe UI"/>
              </a:rPr>
              <a:t> </a:t>
            </a:r>
            <a:r>
              <a:rPr sz="3200" spc="-10" dirty="0">
                <a:latin typeface="Segoe UI"/>
                <a:cs typeface="Segoe UI"/>
              </a:rPr>
              <a:t>threads:</a:t>
            </a:r>
            <a:r>
              <a:rPr sz="3200" dirty="0">
                <a:latin typeface="Segoe UI"/>
                <a:cs typeface="Segoe UI"/>
              </a:rPr>
              <a:t>	Là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các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thread</a:t>
            </a:r>
            <a:r>
              <a:rPr sz="3200" spc="-3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làm</a:t>
            </a:r>
            <a:r>
              <a:rPr sz="3200" spc="-25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việc </a:t>
            </a:r>
            <a:r>
              <a:rPr sz="3200" dirty="0">
                <a:latin typeface="Segoe UI"/>
                <a:cs typeface="Segoe UI"/>
              </a:rPr>
              <a:t>ở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chế</a:t>
            </a:r>
            <a:r>
              <a:rPr sz="3200" spc="-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độ</a:t>
            </a:r>
            <a:r>
              <a:rPr sz="3200" spc="-1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nền,</a:t>
            </a:r>
            <a:r>
              <a:rPr sz="3200" spc="-2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cung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cấp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các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dịch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vụ</a:t>
            </a:r>
            <a:r>
              <a:rPr sz="3200" spc="-10" dirty="0">
                <a:latin typeface="Segoe UI"/>
                <a:cs typeface="Segoe UI"/>
              </a:rPr>
              <a:t> </a:t>
            </a:r>
            <a:r>
              <a:rPr sz="3200" spc="-25" dirty="0">
                <a:latin typeface="Segoe UI"/>
                <a:cs typeface="Segoe UI"/>
              </a:rPr>
              <a:t>cho </a:t>
            </a:r>
            <a:r>
              <a:rPr sz="3200" dirty="0">
                <a:latin typeface="Segoe UI"/>
                <a:cs typeface="Segoe UI"/>
              </a:rPr>
              <a:t>các</a:t>
            </a:r>
            <a:r>
              <a:rPr sz="3200" spc="-35" dirty="0">
                <a:latin typeface="Segoe UI"/>
                <a:cs typeface="Segoe UI"/>
              </a:rPr>
              <a:t> </a:t>
            </a:r>
            <a:r>
              <a:rPr sz="3200" dirty="0">
                <a:latin typeface="Segoe UI"/>
                <a:cs typeface="Segoe UI"/>
              </a:rPr>
              <a:t>thread</a:t>
            </a:r>
            <a:r>
              <a:rPr sz="3200" spc="-40" dirty="0">
                <a:latin typeface="Segoe UI"/>
                <a:cs typeface="Segoe UI"/>
              </a:rPr>
              <a:t> </a:t>
            </a:r>
            <a:r>
              <a:rPr sz="3200" spc="-20" dirty="0">
                <a:latin typeface="Segoe UI"/>
                <a:cs typeface="Segoe UI"/>
              </a:rPr>
              <a:t>khác.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2" y="5029200"/>
            <a:ext cx="8339327" cy="14112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0492" y="5240854"/>
            <a:ext cx="7514590" cy="876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779905" marR="5080" indent="-1767839">
              <a:lnSpc>
                <a:spcPts val="3350"/>
              </a:lnSpc>
              <a:spcBef>
                <a:spcPts val="200"/>
              </a:spcBef>
              <a:tabLst>
                <a:tab pos="5327015" algn="l"/>
              </a:tabLst>
            </a:pPr>
            <a:r>
              <a:rPr sz="2800" dirty="0">
                <a:latin typeface="Segoe UI"/>
                <a:cs typeface="Segoe UI"/>
              </a:rPr>
              <a:t>Nếu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chỉ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còn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‘daemon’</a:t>
            </a:r>
            <a:r>
              <a:rPr sz="2800" dirty="0">
                <a:latin typeface="Segoe UI"/>
                <a:cs typeface="Segoe UI"/>
              </a:rPr>
              <a:t>	thì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này </a:t>
            </a:r>
            <a:r>
              <a:rPr sz="2800" dirty="0">
                <a:latin typeface="Segoe UI"/>
                <a:cs typeface="Segoe UI"/>
              </a:rPr>
              <a:t>cũng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kết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thúc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hoạt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động.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492" y="3073906"/>
            <a:ext cx="8339327" cy="20833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0812" y="3284687"/>
            <a:ext cx="6454775" cy="876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80310" marR="5080" indent="-2468245">
              <a:lnSpc>
                <a:spcPts val="3350"/>
              </a:lnSpc>
              <a:spcBef>
                <a:spcPts val="200"/>
              </a:spcBef>
            </a:pPr>
            <a:r>
              <a:rPr sz="2800" dirty="0">
                <a:latin typeface="Segoe UI"/>
                <a:cs typeface="Segoe UI"/>
              </a:rPr>
              <a:t>Nếu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có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thì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sẽ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lên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lịch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làm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việc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cho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 </a:t>
            </a:r>
            <a:r>
              <a:rPr sz="2800" dirty="0">
                <a:latin typeface="Segoe UI"/>
                <a:cs typeface="Segoe UI"/>
              </a:rPr>
              <a:t>tiếp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theo.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492" y="1117091"/>
            <a:ext cx="8446007" cy="20848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7496" y="1328939"/>
            <a:ext cx="7700645" cy="8769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57480" marR="5080" indent="-145415">
              <a:lnSpc>
                <a:spcPts val="3350"/>
              </a:lnSpc>
              <a:spcBef>
                <a:spcPts val="200"/>
              </a:spcBef>
            </a:pPr>
            <a:r>
              <a:rPr sz="2800" dirty="0">
                <a:latin typeface="Segoe UI"/>
                <a:cs typeface="Segoe UI"/>
              </a:rPr>
              <a:t>Khi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của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user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kết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thúc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hoạt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động,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JVM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sẽ </a:t>
            </a:r>
            <a:r>
              <a:rPr sz="2800" dirty="0">
                <a:latin typeface="Segoe UI"/>
                <a:cs typeface="Segoe UI"/>
              </a:rPr>
              <a:t>kiểm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tra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xem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còn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nào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đang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chạy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không.</a:t>
            </a:r>
            <a:endParaRPr sz="2800">
              <a:latin typeface="Segoe UI"/>
              <a:cs typeface="Segoe U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931035">
              <a:lnSpc>
                <a:spcPct val="100000"/>
              </a:lnSpc>
              <a:spcBef>
                <a:spcPts val="105"/>
              </a:spcBef>
            </a:pPr>
            <a:r>
              <a:rPr dirty="0"/>
              <a:t>Daemon </a:t>
            </a:r>
            <a:r>
              <a:rPr spc="-10" dirty="0"/>
              <a:t>threads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64540" y="1347643"/>
            <a:ext cx="7705090" cy="458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516890">
              <a:lnSpc>
                <a:spcPct val="120000"/>
              </a:lnSpc>
              <a:spcBef>
                <a:spcPts val="100"/>
              </a:spcBef>
              <a:buClr>
                <a:srgbClr val="F0641E"/>
              </a:buClr>
              <a:buFont typeface="Wingdings"/>
              <a:buChar char=""/>
              <a:tabLst>
                <a:tab pos="528955" algn="l"/>
                <a:tab pos="529590" algn="l"/>
              </a:tabLst>
            </a:pPr>
            <a:r>
              <a:rPr sz="2800" dirty="0">
                <a:latin typeface="Segoe UI"/>
                <a:cs typeface="Segoe UI"/>
              </a:rPr>
              <a:t>Chúng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ta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có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thể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thiết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lập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 </a:t>
            </a:r>
            <a:r>
              <a:rPr sz="2800" spc="-25" dirty="0">
                <a:latin typeface="Segoe UI"/>
                <a:cs typeface="Segoe UI"/>
              </a:rPr>
              <a:t>‘daemon’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nếu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chúng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ta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không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muốn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chương </a:t>
            </a:r>
            <a:r>
              <a:rPr sz="2800" dirty="0">
                <a:latin typeface="Segoe UI"/>
                <a:cs typeface="Segoe UI"/>
              </a:rPr>
              <a:t>trình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chính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phải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đợi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đến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khi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1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kết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thúc.</a:t>
            </a:r>
            <a:endParaRPr sz="2800">
              <a:latin typeface="Segoe UI"/>
              <a:cs typeface="Segoe UI"/>
            </a:endParaRPr>
          </a:p>
          <a:p>
            <a:pPr marL="530225" marR="370205" indent="-517525">
              <a:lnSpc>
                <a:spcPct val="120000"/>
              </a:lnSpc>
              <a:spcBef>
                <a:spcPts val="670"/>
              </a:spcBef>
              <a:buClr>
                <a:srgbClr val="F0641E"/>
              </a:buClr>
              <a:buFont typeface="Wingdings"/>
              <a:buChar char=""/>
              <a:tabLst>
                <a:tab pos="530225" algn="l"/>
                <a:tab pos="530860" algn="l"/>
              </a:tabLst>
            </a:pPr>
            <a:r>
              <a:rPr sz="2800" dirty="0">
                <a:latin typeface="Segoe UI"/>
                <a:cs typeface="Segoe UI"/>
              </a:rPr>
              <a:t>Class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có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2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làm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việc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với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12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‘Daemon’:</a:t>
            </a:r>
            <a:endParaRPr sz="2800">
              <a:latin typeface="Segoe UI"/>
              <a:cs typeface="Segoe UI"/>
            </a:endParaRPr>
          </a:p>
          <a:p>
            <a:pPr marL="926465" marR="941705" lvl="1" indent="-281940">
              <a:lnSpc>
                <a:spcPct val="120000"/>
              </a:lnSpc>
              <a:spcBef>
                <a:spcPts val="640"/>
              </a:spcBef>
              <a:buClr>
                <a:srgbClr val="0A50A0"/>
              </a:buClr>
              <a:buFont typeface="Tahoma"/>
              <a:buChar char="•"/>
              <a:tabLst>
                <a:tab pos="926465" algn="l"/>
                <a:tab pos="927100" algn="l"/>
                <a:tab pos="2258695" algn="l"/>
              </a:tabLst>
            </a:pP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public</a:t>
            </a:r>
            <a:r>
              <a:rPr sz="2400" spc="-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final</a:t>
            </a:r>
            <a:r>
              <a:rPr sz="2400" spc="-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void setDaemon(boolean </a:t>
            </a:r>
            <a:r>
              <a:rPr sz="2400" spc="-10" dirty="0">
                <a:solidFill>
                  <a:srgbClr val="E46C0A"/>
                </a:solidFill>
                <a:latin typeface="Segoe UI"/>
                <a:cs typeface="Segoe UI"/>
              </a:rPr>
              <a:t>value) </a:t>
            </a:r>
            <a:r>
              <a:rPr sz="2400" dirty="0">
                <a:latin typeface="Segoe UI"/>
                <a:cs typeface="Segoe UI"/>
              </a:rPr>
              <a:t>Thiết </a:t>
            </a:r>
            <a:r>
              <a:rPr sz="2400" spc="-25" dirty="0">
                <a:latin typeface="Segoe UI"/>
                <a:cs typeface="Segoe UI"/>
              </a:rPr>
              <a:t>lập</a:t>
            </a:r>
            <a:r>
              <a:rPr sz="2400" dirty="0">
                <a:latin typeface="Segoe UI"/>
                <a:cs typeface="Segoe UI"/>
              </a:rPr>
              <a:t>	1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‘daemon’</a:t>
            </a:r>
            <a:endParaRPr sz="2400">
              <a:latin typeface="Segoe UI"/>
              <a:cs typeface="Segoe UI"/>
            </a:endParaRPr>
          </a:p>
          <a:p>
            <a:pPr marL="926465" lvl="1" indent="-281940">
              <a:lnSpc>
                <a:spcPct val="100000"/>
              </a:lnSpc>
              <a:spcBef>
                <a:spcPts val="1155"/>
              </a:spcBef>
              <a:buClr>
                <a:srgbClr val="0A50A0"/>
              </a:buClr>
              <a:buFont typeface="Tahoma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public</a:t>
            </a:r>
            <a:r>
              <a:rPr sz="2400" spc="1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final</a:t>
            </a:r>
            <a:r>
              <a:rPr sz="2400" spc="5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dirty="0">
                <a:solidFill>
                  <a:srgbClr val="E46C0A"/>
                </a:solidFill>
                <a:latin typeface="Segoe UI"/>
                <a:cs typeface="Segoe UI"/>
              </a:rPr>
              <a:t>boolean</a:t>
            </a:r>
            <a:r>
              <a:rPr sz="2400" spc="10" dirty="0">
                <a:solidFill>
                  <a:srgbClr val="E46C0A"/>
                </a:solidFill>
                <a:latin typeface="Segoe UI"/>
                <a:cs typeface="Segoe UI"/>
              </a:rPr>
              <a:t> </a:t>
            </a:r>
            <a:r>
              <a:rPr sz="2400" spc="-10" dirty="0">
                <a:solidFill>
                  <a:srgbClr val="E46C0A"/>
                </a:solidFill>
                <a:latin typeface="Segoe UI"/>
                <a:cs typeface="Segoe UI"/>
              </a:rPr>
              <a:t>isDaemon()</a:t>
            </a:r>
            <a:endParaRPr sz="2400">
              <a:latin typeface="Segoe UI"/>
              <a:cs typeface="Segoe UI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  <a:tabLst>
                <a:tab pos="2857500" algn="l"/>
              </a:tabLst>
            </a:pPr>
            <a:r>
              <a:rPr sz="2400" dirty="0">
                <a:latin typeface="Segoe UI"/>
                <a:cs typeface="Segoe UI"/>
              </a:rPr>
              <a:t>Kiểm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 </a:t>
            </a:r>
            <a:r>
              <a:rPr sz="2400" spc="-25" dirty="0">
                <a:latin typeface="Segoe UI"/>
                <a:cs typeface="Segoe UI"/>
              </a:rPr>
              <a:t>xem</a:t>
            </a:r>
            <a:r>
              <a:rPr sz="2400" dirty="0">
                <a:latin typeface="Segoe UI"/>
                <a:cs typeface="Segoe UI"/>
              </a:rPr>
              <a:t>	thread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 phải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‘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daemon’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không.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931035">
              <a:lnSpc>
                <a:spcPct val="100000"/>
              </a:lnSpc>
              <a:spcBef>
                <a:spcPts val="105"/>
              </a:spcBef>
            </a:pPr>
            <a:r>
              <a:rPr dirty="0"/>
              <a:t>Daemon </a:t>
            </a:r>
            <a:r>
              <a:rPr spc="-10" dirty="0"/>
              <a:t>threads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685925">
              <a:lnSpc>
                <a:spcPct val="100000"/>
              </a:lnSpc>
              <a:spcBef>
                <a:spcPts val="105"/>
              </a:spcBef>
            </a:pPr>
            <a:r>
              <a:rPr dirty="0"/>
              <a:t>Garbage</a:t>
            </a:r>
            <a:r>
              <a:rPr spc="-35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19043"/>
            <a:ext cx="7891780" cy="488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3080" indent="-343535">
              <a:lnSpc>
                <a:spcPct val="120000"/>
              </a:lnSpc>
              <a:spcBef>
                <a:spcPts val="100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Garbage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Collection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một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trong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10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 </a:t>
            </a:r>
            <a:r>
              <a:rPr sz="2800" dirty="0">
                <a:latin typeface="Segoe UI"/>
                <a:cs typeface="Segoe UI"/>
              </a:rPr>
              <a:t>Daemon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(là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luồng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thu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dọn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dữ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liệu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không </a:t>
            </a:r>
            <a:r>
              <a:rPr sz="2800" dirty="0">
                <a:latin typeface="Segoe UI"/>
                <a:cs typeface="Segoe UI"/>
              </a:rPr>
              <a:t>dùng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đến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–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dọn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rác)</a:t>
            </a:r>
            <a:endParaRPr sz="2800">
              <a:latin typeface="Segoe UI"/>
              <a:cs typeface="Segoe UI"/>
            </a:endParaRPr>
          </a:p>
          <a:p>
            <a:pPr marL="356235" marR="407670" indent="-343535">
              <a:lnSpc>
                <a:spcPct val="120000"/>
              </a:lnSpc>
              <a:spcBef>
                <a:spcPts val="670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Garbage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Collection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sẽ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tự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động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dọn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dẹp: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giải </a:t>
            </a:r>
            <a:r>
              <a:rPr sz="2800" dirty="0">
                <a:latin typeface="Segoe UI"/>
                <a:cs typeface="Segoe UI"/>
              </a:rPr>
              <a:t>phóng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vùng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bộ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nhớ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không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còn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cần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thiết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nữa.</a:t>
            </a:r>
            <a:endParaRPr sz="2800">
              <a:latin typeface="Segoe UI"/>
              <a:cs typeface="Segoe UI"/>
            </a:endParaRPr>
          </a:p>
          <a:p>
            <a:pPr marL="356870" marR="5080" indent="-343535">
              <a:lnSpc>
                <a:spcPct val="120000"/>
              </a:lnSpc>
              <a:spcBef>
                <a:spcPts val="670"/>
              </a:spcBef>
              <a:buClr>
                <a:srgbClr val="F0641E"/>
              </a:buClr>
              <a:buFont typeface="Wingdings"/>
              <a:buChar char=""/>
              <a:tabLst>
                <a:tab pos="357505" algn="l"/>
              </a:tabLst>
            </a:pPr>
            <a:r>
              <a:rPr sz="2800" dirty="0">
                <a:latin typeface="Segoe UI"/>
                <a:cs typeface="Segoe UI"/>
              </a:rPr>
              <a:t>Một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object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đủ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điều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kiện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để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thu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gom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nếu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không </a:t>
            </a:r>
            <a:r>
              <a:rPr sz="2800" dirty="0">
                <a:latin typeface="Segoe UI"/>
                <a:cs typeface="Segoe UI"/>
              </a:rPr>
              <a:t>có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tham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chiếu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đến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nó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hoặc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giá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trị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của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nó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là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null.</a:t>
            </a:r>
            <a:endParaRPr sz="2800">
              <a:latin typeface="Segoe UI"/>
              <a:cs typeface="Segoe UI"/>
            </a:endParaRPr>
          </a:p>
          <a:p>
            <a:pPr marL="356870" marR="272415" indent="-343535">
              <a:lnSpc>
                <a:spcPct val="120000"/>
              </a:lnSpc>
              <a:spcBef>
                <a:spcPts val="670"/>
              </a:spcBef>
              <a:buClr>
                <a:srgbClr val="F0641E"/>
              </a:buClr>
              <a:buFont typeface="Wingdings"/>
              <a:buChar char=""/>
              <a:tabLst>
                <a:tab pos="357505" algn="l"/>
              </a:tabLst>
            </a:pPr>
            <a:r>
              <a:rPr sz="2800" dirty="0">
                <a:latin typeface="Segoe UI"/>
                <a:cs typeface="Segoe UI"/>
              </a:rPr>
              <a:t>Garbage</a:t>
            </a:r>
            <a:r>
              <a:rPr sz="2800" spc="-9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Collection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một</a:t>
            </a:r>
            <a:r>
              <a:rPr sz="2800" spc="-11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thread</a:t>
            </a:r>
            <a:r>
              <a:rPr sz="2800" spc="-9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chạy</a:t>
            </a:r>
            <a:r>
              <a:rPr sz="2800" spc="-114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riêng</a:t>
            </a:r>
            <a:r>
              <a:rPr sz="2800" spc="-85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biệt </a:t>
            </a:r>
            <a:r>
              <a:rPr sz="2800" dirty="0">
                <a:latin typeface="Segoe UI"/>
                <a:cs typeface="Segoe UI"/>
              </a:rPr>
              <a:t>với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độ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ưu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tiên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thấp.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12211" y="450596"/>
            <a:ext cx="8027670" cy="522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375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Phương</a:t>
            </a:r>
            <a:r>
              <a:rPr sz="2800" b="1" spc="-6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thức</a:t>
            </a:r>
            <a:r>
              <a:rPr sz="2800" b="1" spc="-90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dirty="0">
                <a:solidFill>
                  <a:srgbClr val="0070C0"/>
                </a:solidFill>
                <a:latin typeface="Segoe UI"/>
                <a:cs typeface="Segoe UI"/>
              </a:rPr>
              <a:t>finalize</a:t>
            </a:r>
            <a:r>
              <a:rPr sz="2800" b="1" spc="-45" dirty="0">
                <a:solidFill>
                  <a:srgbClr val="0070C0"/>
                </a:solidFill>
                <a:latin typeface="Segoe UI"/>
                <a:cs typeface="Segoe UI"/>
              </a:rPr>
              <a:t> </a:t>
            </a:r>
            <a:r>
              <a:rPr sz="2800" b="1" spc="-25" dirty="0">
                <a:solidFill>
                  <a:srgbClr val="0070C0"/>
                </a:solidFill>
                <a:latin typeface="Segoe UI"/>
                <a:cs typeface="Segoe UI"/>
              </a:rPr>
              <a:t>()</a:t>
            </a:r>
            <a:endParaRPr sz="28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655"/>
              </a:spcBef>
              <a:buClr>
                <a:srgbClr val="F0641E"/>
              </a:buClr>
              <a:buFont typeface="Wingdings"/>
              <a:buChar char=""/>
              <a:tabLst>
                <a:tab pos="356235" algn="l"/>
              </a:tabLst>
            </a:pPr>
            <a:r>
              <a:rPr sz="2800" dirty="0">
                <a:latin typeface="Segoe UI"/>
                <a:cs typeface="Segoe UI"/>
              </a:rPr>
              <a:t>Là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3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thức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sử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dụng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cho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việc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dọn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25" dirty="0">
                <a:latin typeface="Segoe UI"/>
                <a:cs typeface="Segoe UI"/>
              </a:rPr>
              <a:t>dẹp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8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vùng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tài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nguyên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không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dùng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nữa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trước </a:t>
            </a:r>
            <a:r>
              <a:rPr sz="2800" dirty="0">
                <a:latin typeface="Segoe UI"/>
                <a:cs typeface="Segoe UI"/>
              </a:rPr>
              <a:t>khi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hủy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bỏ</a:t>
            </a:r>
            <a:r>
              <a:rPr sz="2800" spc="-3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các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đối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tượng.</a:t>
            </a:r>
            <a:endParaRPr sz="2800">
              <a:latin typeface="Segoe UI"/>
              <a:cs typeface="Segoe UI"/>
            </a:endParaRPr>
          </a:p>
          <a:p>
            <a:pPr marL="356235" marR="175260" indent="-343535">
              <a:lnSpc>
                <a:spcPct val="150000"/>
              </a:lnSpc>
              <a:spcBef>
                <a:spcPts val="675"/>
              </a:spcBef>
              <a:buClr>
                <a:srgbClr val="F0641E"/>
              </a:buClr>
              <a:buFont typeface="Wingdings"/>
              <a:buChar char=""/>
              <a:tabLst>
                <a:tab pos="356870" algn="l"/>
              </a:tabLst>
            </a:pPr>
            <a:r>
              <a:rPr sz="2800" dirty="0">
                <a:latin typeface="Segoe UI"/>
                <a:cs typeface="Segoe UI"/>
              </a:rPr>
              <a:t>Sau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khi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kết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thúc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chương</a:t>
            </a:r>
            <a:r>
              <a:rPr sz="2800" spc="-4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trình,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trước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khi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trả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điều </a:t>
            </a:r>
            <a:r>
              <a:rPr sz="2800" dirty="0">
                <a:latin typeface="Segoe UI"/>
                <a:cs typeface="Segoe UI"/>
              </a:rPr>
              <a:t>khiển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về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cho</a:t>
            </a:r>
            <a:r>
              <a:rPr sz="2800" spc="-7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hệ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điều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hành,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phương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thức </a:t>
            </a:r>
            <a:r>
              <a:rPr sz="2800" dirty="0">
                <a:latin typeface="Segoe UI"/>
                <a:cs typeface="Segoe UI"/>
              </a:rPr>
              <a:t>finalize()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sẽ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được</a:t>
            </a:r>
            <a:r>
              <a:rPr sz="2800" spc="-5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gọi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bởi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thead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‘Gabage </a:t>
            </a:r>
            <a:r>
              <a:rPr sz="2800" dirty="0">
                <a:latin typeface="Segoe UI"/>
                <a:cs typeface="Segoe UI"/>
              </a:rPr>
              <a:t>collector</a:t>
            </a:r>
            <a:r>
              <a:rPr sz="2700" dirty="0">
                <a:latin typeface="Segoe UI"/>
                <a:cs typeface="Segoe UI"/>
              </a:rPr>
              <a:t>’</a:t>
            </a:r>
            <a:r>
              <a:rPr sz="2700" spc="-6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để</a:t>
            </a:r>
            <a:r>
              <a:rPr sz="2700" spc="-4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thực</a:t>
            </a:r>
            <a:r>
              <a:rPr sz="2700" spc="-25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hiện</a:t>
            </a:r>
            <a:r>
              <a:rPr sz="2700" spc="-3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công</a:t>
            </a:r>
            <a:r>
              <a:rPr sz="2700" spc="-3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việc</a:t>
            </a:r>
            <a:r>
              <a:rPr sz="2700" spc="-40" dirty="0">
                <a:latin typeface="Segoe UI"/>
                <a:cs typeface="Segoe UI"/>
              </a:rPr>
              <a:t> </a:t>
            </a:r>
            <a:r>
              <a:rPr sz="2700" dirty="0">
                <a:latin typeface="Segoe UI"/>
                <a:cs typeface="Segoe UI"/>
              </a:rPr>
              <a:t>dọn</a:t>
            </a:r>
            <a:r>
              <a:rPr sz="2700" spc="-35" dirty="0">
                <a:latin typeface="Segoe UI"/>
                <a:cs typeface="Segoe UI"/>
              </a:rPr>
              <a:t> </a:t>
            </a:r>
            <a:r>
              <a:rPr sz="2700" spc="-20" dirty="0">
                <a:latin typeface="Segoe UI"/>
                <a:cs typeface="Segoe UI"/>
              </a:rPr>
              <a:t>dẹp.</a:t>
            </a:r>
            <a:endParaRPr sz="27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2209800">
              <a:lnSpc>
                <a:spcPct val="100000"/>
              </a:lnSpc>
              <a:spcBef>
                <a:spcPts val="105"/>
              </a:spcBef>
            </a:pPr>
            <a:r>
              <a:rPr dirty="0"/>
              <a:t>Thread</a:t>
            </a:r>
            <a:r>
              <a:rPr spc="-10" dirty="0"/>
              <a:t> </a:t>
            </a:r>
            <a:r>
              <a:rPr dirty="0"/>
              <a:t>là</a:t>
            </a:r>
            <a:r>
              <a:rPr spc="-10" dirty="0"/>
              <a:t> </a:t>
            </a:r>
            <a:r>
              <a:rPr spc="-25" dirty="0"/>
              <a:t>gì?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775" y="1293876"/>
            <a:ext cx="8351520" cy="1186180"/>
            <a:chOff x="493775" y="1293876"/>
            <a:chExt cx="8351520" cy="11861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1307592"/>
              <a:ext cx="8260079" cy="1085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1293876"/>
              <a:ext cx="8109203" cy="118567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9600" y="1331887"/>
            <a:ext cx="8153400" cy="979169"/>
          </a:xfrm>
          <a:prstGeom prst="rect">
            <a:avLst/>
          </a:prstGeom>
          <a:solidFill>
            <a:srgbClr val="C6D9F1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 marR="501650">
              <a:lnSpc>
                <a:spcPts val="3460"/>
              </a:lnSpc>
              <a:spcBef>
                <a:spcPts val="185"/>
              </a:spcBef>
            </a:pP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đơn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vị nhỏ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nhất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của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mã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 thi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đoạn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mã </a:t>
            </a:r>
            <a:r>
              <a:rPr sz="2400" dirty="0">
                <a:latin typeface="Segoe UI"/>
                <a:cs typeface="Segoe UI"/>
              </a:rPr>
              <a:t>đó thực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hiện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nhiệm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cụ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thể.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3775" y="2552700"/>
            <a:ext cx="8351520" cy="1186180"/>
            <a:chOff x="493775" y="2552700"/>
            <a:chExt cx="8351520" cy="11861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2566415"/>
              <a:ext cx="8260079" cy="10850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" y="2552700"/>
              <a:ext cx="8135111" cy="11856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9600" y="2590800"/>
            <a:ext cx="8153400" cy="979169"/>
          </a:xfrm>
          <a:prstGeom prst="rect">
            <a:avLst/>
          </a:prstGeom>
          <a:solidFill>
            <a:srgbClr val="FCE0D2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 marR="476250">
              <a:lnSpc>
                <a:spcPts val="3460"/>
              </a:lnSpc>
              <a:spcBef>
                <a:spcPts val="180"/>
              </a:spcBef>
            </a:pP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ứng dụng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có thể được </a:t>
            </a:r>
            <a:r>
              <a:rPr sz="2400" b="1" dirty="0">
                <a:latin typeface="Segoe UI"/>
                <a:cs typeface="Segoe UI"/>
              </a:rPr>
              <a:t>chia nhỏ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thành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nhiều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nhiệm </a:t>
            </a:r>
            <a:r>
              <a:rPr sz="2400" dirty="0">
                <a:latin typeface="Segoe UI"/>
                <a:cs typeface="Segoe UI"/>
              </a:rPr>
              <a:t>vụ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và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mỗi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nhiệm vụ có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thể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được giao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cho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một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3775" y="3848100"/>
            <a:ext cx="8351520" cy="1186180"/>
            <a:chOff x="493775" y="3848100"/>
            <a:chExt cx="8351520" cy="11861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861815"/>
              <a:ext cx="8260079" cy="10850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775" y="3848100"/>
              <a:ext cx="7935466" cy="11856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9600" y="3886200"/>
            <a:ext cx="8153400" cy="979169"/>
          </a:xfrm>
          <a:prstGeom prst="rect">
            <a:avLst/>
          </a:prstGeom>
          <a:solidFill>
            <a:srgbClr val="AAFAA0"/>
          </a:solidFill>
        </p:spPr>
        <p:txBody>
          <a:bodyPr vert="horz" wrap="square" lIns="0" tIns="23495" rIns="0" bIns="0" rtlCol="0">
            <a:spAutoFit/>
          </a:bodyPr>
          <a:lstStyle/>
          <a:p>
            <a:pPr marL="90805" marR="674370">
              <a:lnSpc>
                <a:spcPts val="3460"/>
              </a:lnSpc>
              <a:spcBef>
                <a:spcPts val="185"/>
              </a:spcBef>
            </a:pPr>
            <a:r>
              <a:rPr sz="2400" dirty="0">
                <a:latin typeface="Segoe UI"/>
                <a:cs typeface="Segoe UI"/>
              </a:rPr>
              <a:t>Nhiều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cùng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thực hiện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đồng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thời </a:t>
            </a:r>
            <a:r>
              <a:rPr sz="2400" dirty="0">
                <a:latin typeface="Segoe UI"/>
                <a:cs typeface="Segoe UI"/>
              </a:rPr>
              <a:t>được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gọi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đa </a:t>
            </a:r>
            <a:r>
              <a:rPr sz="2400" dirty="0">
                <a:latin typeface="Segoe UI"/>
                <a:cs typeface="Segoe UI"/>
              </a:rPr>
              <a:t>luồng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(multithread).</a:t>
            </a:r>
            <a:endParaRPr sz="2400" dirty="0">
              <a:latin typeface="Segoe UI"/>
              <a:cs typeface="Segoe U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775" y="5143500"/>
            <a:ext cx="8351520" cy="1186180"/>
            <a:chOff x="493775" y="5143500"/>
            <a:chExt cx="8351520" cy="118618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5157216"/>
              <a:ext cx="8260079" cy="10850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75" y="5143500"/>
              <a:ext cx="8275319" cy="118567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09600" y="5181600"/>
            <a:ext cx="8153400" cy="979169"/>
          </a:xfrm>
          <a:prstGeom prst="rect">
            <a:avLst/>
          </a:prstGeom>
          <a:solidFill>
            <a:srgbClr val="DADADA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337185">
              <a:lnSpc>
                <a:spcPts val="3460"/>
              </a:lnSpc>
              <a:spcBef>
                <a:spcPts val="180"/>
              </a:spcBef>
            </a:pP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quá trình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đang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chạy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dường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như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đồng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thời,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nhưng </a:t>
            </a:r>
            <a:r>
              <a:rPr sz="2400" dirty="0">
                <a:latin typeface="Segoe UI"/>
                <a:cs typeface="Segoe UI"/>
              </a:rPr>
              <a:t>thực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ra nó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không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phải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là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như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vậy.</a:t>
            </a:r>
            <a:endParaRPr sz="2400" dirty="0">
              <a:latin typeface="Segoe UI"/>
              <a:cs typeface="Segoe U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877060">
              <a:lnSpc>
                <a:spcPct val="100000"/>
              </a:lnSpc>
              <a:spcBef>
                <a:spcPts val="105"/>
              </a:spcBef>
            </a:pPr>
            <a:r>
              <a:rPr dirty="0"/>
              <a:t>Tổng</a:t>
            </a:r>
            <a:r>
              <a:rPr spc="-15" dirty="0"/>
              <a:t> </a:t>
            </a:r>
            <a:r>
              <a:rPr dirty="0"/>
              <a:t>kết bài</a:t>
            </a:r>
            <a:r>
              <a:rPr spc="-25" dirty="0"/>
              <a:t> học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6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Khái</a:t>
            </a:r>
            <a:r>
              <a:rPr spc="-45" dirty="0"/>
              <a:t> </a:t>
            </a:r>
            <a:r>
              <a:rPr dirty="0"/>
              <a:t>niệm</a:t>
            </a:r>
            <a:r>
              <a:rPr spc="-35" dirty="0"/>
              <a:t> </a:t>
            </a:r>
            <a:r>
              <a:rPr dirty="0"/>
              <a:t>multitasking</a:t>
            </a:r>
            <a:r>
              <a:rPr spc="-25" dirty="0"/>
              <a:t> </a:t>
            </a:r>
            <a:r>
              <a:rPr dirty="0"/>
              <a:t>và</a:t>
            </a:r>
            <a:r>
              <a:rPr spc="-30" dirty="0"/>
              <a:t> </a:t>
            </a:r>
            <a:r>
              <a:rPr spc="-10" dirty="0"/>
              <a:t>multithreading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Khái</a:t>
            </a:r>
            <a:r>
              <a:rPr spc="-35" dirty="0"/>
              <a:t> </a:t>
            </a:r>
            <a:r>
              <a:rPr dirty="0"/>
              <a:t>niệm</a:t>
            </a:r>
            <a:r>
              <a:rPr spc="-25" dirty="0"/>
              <a:t> </a:t>
            </a:r>
            <a:r>
              <a:rPr dirty="0"/>
              <a:t>‘thread’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luồng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Thread</a:t>
            </a:r>
            <a:r>
              <a:rPr spc="-50" dirty="0"/>
              <a:t> </a:t>
            </a:r>
            <a:r>
              <a:rPr dirty="0"/>
              <a:t>hiện</a:t>
            </a:r>
            <a:r>
              <a:rPr spc="-30" dirty="0"/>
              <a:t> </a:t>
            </a:r>
            <a:r>
              <a:rPr spc="-20" dirty="0"/>
              <a:t>thời</a:t>
            </a:r>
          </a:p>
          <a:p>
            <a:pPr marL="467359" indent="-454659">
              <a:lnSpc>
                <a:spcPct val="100000"/>
              </a:lnSpc>
              <a:spcBef>
                <a:spcPts val="1540"/>
              </a:spcBef>
              <a:buClr>
                <a:srgbClr val="F0641E"/>
              </a:buClr>
              <a:buFont typeface="Wingdings"/>
              <a:buChar char=""/>
              <a:tabLst>
                <a:tab pos="467995" algn="l"/>
              </a:tabLst>
            </a:pPr>
            <a:r>
              <a:rPr dirty="0"/>
              <a:t>Các</a:t>
            </a:r>
            <a:r>
              <a:rPr spc="-30" dirty="0"/>
              <a:t> </a:t>
            </a:r>
            <a:r>
              <a:rPr dirty="0"/>
              <a:t>trạng</a:t>
            </a:r>
            <a:r>
              <a:rPr spc="-15" dirty="0"/>
              <a:t> </a:t>
            </a:r>
            <a:r>
              <a:rPr dirty="0"/>
              <a:t>thái</a:t>
            </a:r>
            <a:r>
              <a:rPr spc="-20" dirty="0"/>
              <a:t> </a:t>
            </a:r>
            <a:r>
              <a:rPr dirty="0"/>
              <a:t>của</a:t>
            </a:r>
            <a:r>
              <a:rPr spc="-10" dirty="0"/>
              <a:t> thread</a:t>
            </a:r>
          </a:p>
          <a:p>
            <a:pPr marL="466725" indent="-454659">
              <a:lnSpc>
                <a:spcPct val="100000"/>
              </a:lnSpc>
              <a:spcBef>
                <a:spcPts val="1535"/>
              </a:spcBef>
              <a:buClr>
                <a:srgbClr val="F0641E"/>
              </a:buClr>
              <a:buFont typeface="Wingdings"/>
              <a:buChar char=""/>
              <a:tabLst>
                <a:tab pos="467359" algn="l"/>
              </a:tabLst>
            </a:pPr>
            <a:r>
              <a:rPr dirty="0"/>
              <a:t>Khởi</a:t>
            </a:r>
            <a:r>
              <a:rPr spc="-15" dirty="0"/>
              <a:t> </a:t>
            </a:r>
            <a:r>
              <a:rPr dirty="0"/>
              <a:t>tạo</a:t>
            </a:r>
            <a:r>
              <a:rPr spc="-20" dirty="0"/>
              <a:t> </a:t>
            </a:r>
            <a:r>
              <a:rPr spc="-10" dirty="0"/>
              <a:t>thread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243190" y="975069"/>
            <a:ext cx="5082540" cy="5248910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800" dirty="0">
                <a:latin typeface="Segoe UI"/>
                <a:cs typeface="Segoe UI"/>
              </a:rPr>
              <a:t>Quản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lý</a:t>
            </a:r>
            <a:r>
              <a:rPr sz="2800" spc="-4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thread</a:t>
            </a:r>
            <a:endParaRPr sz="28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22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Thứ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tự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ưu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tiên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giữa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tiến </a:t>
            </a:r>
            <a:r>
              <a:rPr sz="2400" spc="-10" dirty="0">
                <a:latin typeface="Segoe UI"/>
                <a:cs typeface="Segoe UI"/>
              </a:rPr>
              <a:t>trình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Phương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join()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Đồng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hóa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5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  <a:tab pos="2604770" algn="l"/>
              </a:tabLst>
            </a:pPr>
            <a:r>
              <a:rPr sz="2400" dirty="0">
                <a:latin typeface="Segoe UI"/>
                <a:cs typeface="Segoe UI"/>
              </a:rPr>
              <a:t>Đồng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bộ </a:t>
            </a:r>
            <a:r>
              <a:rPr sz="2400" spc="-25" dirty="0">
                <a:latin typeface="Segoe UI"/>
                <a:cs typeface="Segoe UI"/>
              </a:rPr>
              <a:t>hóa</a:t>
            </a:r>
            <a:r>
              <a:rPr sz="2400" dirty="0">
                <a:latin typeface="Segoe UI"/>
                <a:cs typeface="Segoe UI"/>
              </a:rPr>
              <a:t>	</a:t>
            </a:r>
            <a:r>
              <a:rPr sz="2400" spc="-10" dirty="0">
                <a:latin typeface="Segoe UI"/>
                <a:cs typeface="Segoe UI"/>
              </a:rPr>
              <a:t>block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Mối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quan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hệ giữa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các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5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Hiện tượng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dead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lock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(bế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tắc)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Daemon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(luồng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hiểm)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0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Gabage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Collection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thread</a:t>
            </a:r>
            <a:endParaRPr sz="2400">
              <a:latin typeface="Segoe UI"/>
              <a:cs typeface="Segoe UI"/>
            </a:endParaRPr>
          </a:p>
          <a:p>
            <a:pPr marL="658495" indent="-287020">
              <a:lnSpc>
                <a:spcPct val="100000"/>
              </a:lnSpc>
              <a:spcBef>
                <a:spcPts val="1155"/>
              </a:spcBef>
              <a:buClr>
                <a:srgbClr val="0A50A0"/>
              </a:buClr>
              <a:buFont typeface="Tahoma"/>
              <a:buChar char="•"/>
              <a:tabLst>
                <a:tab pos="658495" algn="l"/>
                <a:tab pos="659130" algn="l"/>
              </a:tabLst>
            </a:pPr>
            <a:r>
              <a:rPr sz="2400" dirty="0">
                <a:latin typeface="Segoe UI"/>
                <a:cs typeface="Segoe UI"/>
              </a:rPr>
              <a:t>Phương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thức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finalize()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877060">
              <a:lnSpc>
                <a:spcPct val="100000"/>
              </a:lnSpc>
              <a:spcBef>
                <a:spcPts val="105"/>
              </a:spcBef>
            </a:pPr>
            <a:r>
              <a:rPr dirty="0"/>
              <a:t>Tổng</a:t>
            </a:r>
            <a:r>
              <a:rPr spc="-15" dirty="0"/>
              <a:t> </a:t>
            </a:r>
            <a:r>
              <a:rPr dirty="0"/>
              <a:t>kết bài</a:t>
            </a:r>
            <a:r>
              <a:rPr spc="-25" dirty="0"/>
              <a:t> học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9270" y="2552418"/>
            <a:ext cx="960254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5"/>
              </a:spcBef>
            </a:pPr>
            <a:r>
              <a:rPr dirty="0"/>
              <a:t>Current</a:t>
            </a:r>
            <a:r>
              <a:rPr spc="-25" dirty="0"/>
              <a:t> </a:t>
            </a:r>
            <a:r>
              <a:rPr spc="-10" dirty="0"/>
              <a:t>thread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68400"/>
            <a:ext cx="6704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egoe UI"/>
                <a:cs typeface="Segoe UI"/>
              </a:rPr>
              <a:t>Current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thread: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Là</a:t>
            </a:r>
            <a:r>
              <a:rPr sz="2400" i="1" spc="-2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thread</a:t>
            </a:r>
            <a:r>
              <a:rPr sz="2400" i="1" spc="-15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hiện</a:t>
            </a:r>
            <a:r>
              <a:rPr sz="2400" i="1" spc="-2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tại</a:t>
            </a:r>
            <a:r>
              <a:rPr sz="2400" i="1" spc="-2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đang</a:t>
            </a:r>
            <a:r>
              <a:rPr sz="2400" i="1" spc="-10" dirty="0">
                <a:latin typeface="Segoe UI"/>
                <a:cs typeface="Segoe UI"/>
              </a:rPr>
              <a:t> </a:t>
            </a:r>
            <a:r>
              <a:rPr sz="2400" i="1" dirty="0">
                <a:latin typeface="Segoe UI"/>
                <a:cs typeface="Segoe UI"/>
              </a:rPr>
              <a:t>hoạt</a:t>
            </a:r>
            <a:r>
              <a:rPr sz="2400" i="1" spc="-20" dirty="0">
                <a:latin typeface="Segoe UI"/>
                <a:cs typeface="Segoe UI"/>
              </a:rPr>
              <a:t> </a:t>
            </a:r>
            <a:r>
              <a:rPr sz="2400" i="1" spc="-10" dirty="0">
                <a:latin typeface="Segoe UI"/>
                <a:cs typeface="Segoe UI"/>
              </a:rPr>
              <a:t>động.</a:t>
            </a:r>
            <a:endParaRPr sz="2400">
              <a:latin typeface="Segoe UI"/>
              <a:cs typeface="Sego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3547" y="1728215"/>
            <a:ext cx="8880475" cy="4907280"/>
            <a:chOff x="193547" y="1728215"/>
            <a:chExt cx="8880475" cy="490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7" y="1728215"/>
              <a:ext cx="8880346" cy="49072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837" y="1757895"/>
              <a:ext cx="8772525" cy="48005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544" y="2174747"/>
              <a:ext cx="8247887" cy="41559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938" y="2210924"/>
              <a:ext cx="8140903" cy="40482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105"/>
              </a:spcBef>
            </a:pPr>
            <a:r>
              <a:rPr dirty="0"/>
              <a:t>Vòng</a:t>
            </a:r>
            <a:r>
              <a:rPr spc="-80" dirty="0"/>
              <a:t> </a:t>
            </a:r>
            <a:r>
              <a:rPr dirty="0"/>
              <a:t>đời</a:t>
            </a:r>
            <a:r>
              <a:rPr spc="-45" dirty="0"/>
              <a:t> </a:t>
            </a:r>
            <a:r>
              <a:rPr dirty="0"/>
              <a:t>của</a:t>
            </a:r>
            <a:r>
              <a:rPr spc="-65" dirty="0"/>
              <a:t> </a:t>
            </a:r>
            <a:r>
              <a:rPr dirty="0"/>
              <a:t>một</a:t>
            </a:r>
            <a:r>
              <a:rPr spc="-35" dirty="0"/>
              <a:t> </a:t>
            </a:r>
            <a:r>
              <a:rPr spc="-10" dirty="0"/>
              <a:t>thread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297" y="3721106"/>
            <a:ext cx="7123353" cy="2891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69545" y="4674394"/>
            <a:ext cx="12585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1F497D"/>
                </a:solidFill>
                <a:latin typeface="Calibri"/>
                <a:cs typeface="Calibri"/>
              </a:rPr>
              <a:t>Running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50756" y="2882893"/>
            <a:ext cx="2253615" cy="1449070"/>
            <a:chOff x="3550756" y="2882893"/>
            <a:chExt cx="2253615" cy="1449070"/>
          </a:xfrm>
        </p:grpSpPr>
        <p:sp>
          <p:nvSpPr>
            <p:cNvPr id="6" name="object 6"/>
            <p:cNvSpPr/>
            <p:nvPr/>
          </p:nvSpPr>
          <p:spPr>
            <a:xfrm>
              <a:off x="4561251" y="3780670"/>
              <a:ext cx="330835" cy="551180"/>
            </a:xfrm>
            <a:custGeom>
              <a:avLst/>
              <a:gdLst/>
              <a:ahLst/>
              <a:cxnLst/>
              <a:rect l="l" t="t" r="r" b="b"/>
              <a:pathLst>
                <a:path w="330835" h="551179">
                  <a:moveTo>
                    <a:pt x="94030" y="0"/>
                  </a:moveTo>
                  <a:lnTo>
                    <a:pt x="66090" y="378459"/>
                  </a:lnTo>
                  <a:lnTo>
                    <a:pt x="0" y="373583"/>
                  </a:lnTo>
                  <a:lnTo>
                    <a:pt x="153047" y="551014"/>
                  </a:lnTo>
                  <a:lnTo>
                    <a:pt x="330479" y="397967"/>
                  </a:lnTo>
                  <a:lnTo>
                    <a:pt x="264388" y="393090"/>
                  </a:lnTo>
                  <a:lnTo>
                    <a:pt x="292315" y="14630"/>
                  </a:lnTo>
                  <a:lnTo>
                    <a:pt x="94030" y="0"/>
                  </a:lnTo>
                  <a:close/>
                </a:path>
              </a:pathLst>
            </a:custGeom>
            <a:solidFill>
              <a:srgbClr val="ABB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3456" y="2895593"/>
              <a:ext cx="2228215" cy="820419"/>
            </a:xfrm>
            <a:custGeom>
              <a:avLst/>
              <a:gdLst/>
              <a:ahLst/>
              <a:cxnLst/>
              <a:rect l="l" t="t" r="r" b="b"/>
              <a:pathLst>
                <a:path w="2228215" h="820420">
                  <a:moveTo>
                    <a:pt x="1113866" y="0"/>
                  </a:moveTo>
                  <a:lnTo>
                    <a:pt x="1046012" y="748"/>
                  </a:lnTo>
                  <a:lnTo>
                    <a:pt x="979233" y="2965"/>
                  </a:lnTo>
                  <a:lnTo>
                    <a:pt x="913646" y="6608"/>
                  </a:lnTo>
                  <a:lnTo>
                    <a:pt x="849367" y="11633"/>
                  </a:lnTo>
                  <a:lnTo>
                    <a:pt x="786513" y="17998"/>
                  </a:lnTo>
                  <a:lnTo>
                    <a:pt x="725200" y="25659"/>
                  </a:lnTo>
                  <a:lnTo>
                    <a:pt x="665545" y="34575"/>
                  </a:lnTo>
                  <a:lnTo>
                    <a:pt x="607664" y="44701"/>
                  </a:lnTo>
                  <a:lnTo>
                    <a:pt x="551674" y="55996"/>
                  </a:lnTo>
                  <a:lnTo>
                    <a:pt x="497692" y="68416"/>
                  </a:lnTo>
                  <a:lnTo>
                    <a:pt x="445833" y="81918"/>
                  </a:lnTo>
                  <a:lnTo>
                    <a:pt x="396214" y="96460"/>
                  </a:lnTo>
                  <a:lnTo>
                    <a:pt x="348953" y="111998"/>
                  </a:lnTo>
                  <a:lnTo>
                    <a:pt x="304164" y="128490"/>
                  </a:lnTo>
                  <a:lnTo>
                    <a:pt x="261966" y="145892"/>
                  </a:lnTo>
                  <a:lnTo>
                    <a:pt x="222473" y="164162"/>
                  </a:lnTo>
                  <a:lnTo>
                    <a:pt x="185804" y="183257"/>
                  </a:lnTo>
                  <a:lnTo>
                    <a:pt x="152074" y="203134"/>
                  </a:lnTo>
                  <a:lnTo>
                    <a:pt x="93898" y="245062"/>
                  </a:lnTo>
                  <a:lnTo>
                    <a:pt x="48878" y="289602"/>
                  </a:lnTo>
                  <a:lnTo>
                    <a:pt x="17945" y="336413"/>
                  </a:lnTo>
                  <a:lnTo>
                    <a:pt x="2032" y="385150"/>
                  </a:lnTo>
                  <a:lnTo>
                    <a:pt x="0" y="410133"/>
                  </a:lnTo>
                  <a:lnTo>
                    <a:pt x="2032" y="435118"/>
                  </a:lnTo>
                  <a:lnTo>
                    <a:pt x="17945" y="483857"/>
                  </a:lnTo>
                  <a:lnTo>
                    <a:pt x="48878" y="530669"/>
                  </a:lnTo>
                  <a:lnTo>
                    <a:pt x="93898" y="575210"/>
                  </a:lnTo>
                  <a:lnTo>
                    <a:pt x="152074" y="617139"/>
                  </a:lnTo>
                  <a:lnTo>
                    <a:pt x="185804" y="637015"/>
                  </a:lnTo>
                  <a:lnTo>
                    <a:pt x="222473" y="656110"/>
                  </a:lnTo>
                  <a:lnTo>
                    <a:pt x="261966" y="674380"/>
                  </a:lnTo>
                  <a:lnTo>
                    <a:pt x="304164" y="691782"/>
                  </a:lnTo>
                  <a:lnTo>
                    <a:pt x="348953" y="708273"/>
                  </a:lnTo>
                  <a:lnTo>
                    <a:pt x="396214" y="723811"/>
                  </a:lnTo>
                  <a:lnTo>
                    <a:pt x="445833" y="738352"/>
                  </a:lnTo>
                  <a:lnTo>
                    <a:pt x="497692" y="751854"/>
                  </a:lnTo>
                  <a:lnTo>
                    <a:pt x="551674" y="764273"/>
                  </a:lnTo>
                  <a:lnTo>
                    <a:pt x="607664" y="775568"/>
                  </a:lnTo>
                  <a:lnTo>
                    <a:pt x="665545" y="785694"/>
                  </a:lnTo>
                  <a:lnTo>
                    <a:pt x="725200" y="794609"/>
                  </a:lnTo>
                  <a:lnTo>
                    <a:pt x="786513" y="802270"/>
                  </a:lnTo>
                  <a:lnTo>
                    <a:pt x="849367" y="808635"/>
                  </a:lnTo>
                  <a:lnTo>
                    <a:pt x="913646" y="813660"/>
                  </a:lnTo>
                  <a:lnTo>
                    <a:pt x="979233" y="817302"/>
                  </a:lnTo>
                  <a:lnTo>
                    <a:pt x="1046012" y="819519"/>
                  </a:lnTo>
                  <a:lnTo>
                    <a:pt x="1113866" y="820267"/>
                  </a:lnTo>
                  <a:lnTo>
                    <a:pt x="1181720" y="819519"/>
                  </a:lnTo>
                  <a:lnTo>
                    <a:pt x="1248499" y="817302"/>
                  </a:lnTo>
                  <a:lnTo>
                    <a:pt x="1314086" y="813660"/>
                  </a:lnTo>
                  <a:lnTo>
                    <a:pt x="1378365" y="808635"/>
                  </a:lnTo>
                  <a:lnTo>
                    <a:pt x="1441220" y="802270"/>
                  </a:lnTo>
                  <a:lnTo>
                    <a:pt x="1502533" y="794609"/>
                  </a:lnTo>
                  <a:lnTo>
                    <a:pt x="1562188" y="785694"/>
                  </a:lnTo>
                  <a:lnTo>
                    <a:pt x="1620070" y="775568"/>
                  </a:lnTo>
                  <a:lnTo>
                    <a:pt x="1676060" y="764273"/>
                  </a:lnTo>
                  <a:lnTo>
                    <a:pt x="1730044" y="751854"/>
                  </a:lnTo>
                  <a:lnTo>
                    <a:pt x="1781903" y="738352"/>
                  </a:lnTo>
                  <a:lnTo>
                    <a:pt x="1831522" y="723811"/>
                  </a:lnTo>
                  <a:lnTo>
                    <a:pt x="1878785" y="708273"/>
                  </a:lnTo>
                  <a:lnTo>
                    <a:pt x="1923574" y="691782"/>
                  </a:lnTo>
                  <a:lnTo>
                    <a:pt x="1965773" y="674380"/>
                  </a:lnTo>
                  <a:lnTo>
                    <a:pt x="2005266" y="656110"/>
                  </a:lnTo>
                  <a:lnTo>
                    <a:pt x="2041936" y="637015"/>
                  </a:lnTo>
                  <a:lnTo>
                    <a:pt x="2075667" y="617139"/>
                  </a:lnTo>
                  <a:lnTo>
                    <a:pt x="2133844" y="575210"/>
                  </a:lnTo>
                  <a:lnTo>
                    <a:pt x="2178865" y="530669"/>
                  </a:lnTo>
                  <a:lnTo>
                    <a:pt x="2209798" y="483857"/>
                  </a:lnTo>
                  <a:lnTo>
                    <a:pt x="2225712" y="435118"/>
                  </a:lnTo>
                  <a:lnTo>
                    <a:pt x="2227745" y="410133"/>
                  </a:lnTo>
                  <a:lnTo>
                    <a:pt x="2225712" y="385150"/>
                  </a:lnTo>
                  <a:lnTo>
                    <a:pt x="2209798" y="336413"/>
                  </a:lnTo>
                  <a:lnTo>
                    <a:pt x="2178865" y="289602"/>
                  </a:lnTo>
                  <a:lnTo>
                    <a:pt x="2133844" y="245062"/>
                  </a:lnTo>
                  <a:lnTo>
                    <a:pt x="2075667" y="203134"/>
                  </a:lnTo>
                  <a:lnTo>
                    <a:pt x="2041936" y="183257"/>
                  </a:lnTo>
                  <a:lnTo>
                    <a:pt x="2005266" y="164162"/>
                  </a:lnTo>
                  <a:lnTo>
                    <a:pt x="1965773" y="145892"/>
                  </a:lnTo>
                  <a:lnTo>
                    <a:pt x="1923574" y="128490"/>
                  </a:lnTo>
                  <a:lnTo>
                    <a:pt x="1878785" y="111998"/>
                  </a:lnTo>
                  <a:lnTo>
                    <a:pt x="1831522" y="96460"/>
                  </a:lnTo>
                  <a:lnTo>
                    <a:pt x="1781903" y="81918"/>
                  </a:lnTo>
                  <a:lnTo>
                    <a:pt x="1730044" y="68416"/>
                  </a:lnTo>
                  <a:lnTo>
                    <a:pt x="1676060" y="55996"/>
                  </a:lnTo>
                  <a:lnTo>
                    <a:pt x="1620070" y="44701"/>
                  </a:lnTo>
                  <a:lnTo>
                    <a:pt x="1562188" y="34575"/>
                  </a:lnTo>
                  <a:lnTo>
                    <a:pt x="1502533" y="25659"/>
                  </a:lnTo>
                  <a:lnTo>
                    <a:pt x="1441220" y="17998"/>
                  </a:lnTo>
                  <a:lnTo>
                    <a:pt x="1378365" y="11633"/>
                  </a:lnTo>
                  <a:lnTo>
                    <a:pt x="1314086" y="6608"/>
                  </a:lnTo>
                  <a:lnTo>
                    <a:pt x="1248499" y="2965"/>
                  </a:lnTo>
                  <a:lnTo>
                    <a:pt x="1181720" y="748"/>
                  </a:lnTo>
                  <a:lnTo>
                    <a:pt x="1113866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63456" y="2895593"/>
              <a:ext cx="2228215" cy="820419"/>
            </a:xfrm>
            <a:custGeom>
              <a:avLst/>
              <a:gdLst/>
              <a:ahLst/>
              <a:cxnLst/>
              <a:rect l="l" t="t" r="r" b="b"/>
              <a:pathLst>
                <a:path w="2228215" h="820420">
                  <a:moveTo>
                    <a:pt x="0" y="410133"/>
                  </a:moveTo>
                  <a:lnTo>
                    <a:pt x="8053" y="360562"/>
                  </a:lnTo>
                  <a:lnTo>
                    <a:pt x="31592" y="312745"/>
                  </a:lnTo>
                  <a:lnTo>
                    <a:pt x="69685" y="267027"/>
                  </a:lnTo>
                  <a:lnTo>
                    <a:pt x="121400" y="223750"/>
                  </a:lnTo>
                  <a:lnTo>
                    <a:pt x="185804" y="183257"/>
                  </a:lnTo>
                  <a:lnTo>
                    <a:pt x="222473" y="164162"/>
                  </a:lnTo>
                  <a:lnTo>
                    <a:pt x="261966" y="145892"/>
                  </a:lnTo>
                  <a:lnTo>
                    <a:pt x="304164" y="128490"/>
                  </a:lnTo>
                  <a:lnTo>
                    <a:pt x="348953" y="111998"/>
                  </a:lnTo>
                  <a:lnTo>
                    <a:pt x="396214" y="96460"/>
                  </a:lnTo>
                  <a:lnTo>
                    <a:pt x="445833" y="81918"/>
                  </a:lnTo>
                  <a:lnTo>
                    <a:pt x="497692" y="68416"/>
                  </a:lnTo>
                  <a:lnTo>
                    <a:pt x="551674" y="55996"/>
                  </a:lnTo>
                  <a:lnTo>
                    <a:pt x="607664" y="44701"/>
                  </a:lnTo>
                  <a:lnTo>
                    <a:pt x="665545" y="34575"/>
                  </a:lnTo>
                  <a:lnTo>
                    <a:pt x="725200" y="25659"/>
                  </a:lnTo>
                  <a:lnTo>
                    <a:pt x="786513" y="17998"/>
                  </a:lnTo>
                  <a:lnTo>
                    <a:pt x="849367" y="11633"/>
                  </a:lnTo>
                  <a:lnTo>
                    <a:pt x="913646" y="6608"/>
                  </a:lnTo>
                  <a:lnTo>
                    <a:pt x="979233" y="2965"/>
                  </a:lnTo>
                  <a:lnTo>
                    <a:pt x="1046012" y="748"/>
                  </a:lnTo>
                  <a:lnTo>
                    <a:pt x="1113866" y="0"/>
                  </a:lnTo>
                  <a:lnTo>
                    <a:pt x="1181720" y="748"/>
                  </a:lnTo>
                  <a:lnTo>
                    <a:pt x="1248499" y="2965"/>
                  </a:lnTo>
                  <a:lnTo>
                    <a:pt x="1314086" y="6608"/>
                  </a:lnTo>
                  <a:lnTo>
                    <a:pt x="1378365" y="11633"/>
                  </a:lnTo>
                  <a:lnTo>
                    <a:pt x="1441220" y="17998"/>
                  </a:lnTo>
                  <a:lnTo>
                    <a:pt x="1502533" y="25659"/>
                  </a:lnTo>
                  <a:lnTo>
                    <a:pt x="1562188" y="34575"/>
                  </a:lnTo>
                  <a:lnTo>
                    <a:pt x="1620070" y="44701"/>
                  </a:lnTo>
                  <a:lnTo>
                    <a:pt x="1676060" y="55996"/>
                  </a:lnTo>
                  <a:lnTo>
                    <a:pt x="1730044" y="68416"/>
                  </a:lnTo>
                  <a:lnTo>
                    <a:pt x="1781903" y="81918"/>
                  </a:lnTo>
                  <a:lnTo>
                    <a:pt x="1831522" y="96460"/>
                  </a:lnTo>
                  <a:lnTo>
                    <a:pt x="1878785" y="111998"/>
                  </a:lnTo>
                  <a:lnTo>
                    <a:pt x="1923574" y="128490"/>
                  </a:lnTo>
                  <a:lnTo>
                    <a:pt x="1965773" y="145892"/>
                  </a:lnTo>
                  <a:lnTo>
                    <a:pt x="2005266" y="164162"/>
                  </a:lnTo>
                  <a:lnTo>
                    <a:pt x="2041936" y="183257"/>
                  </a:lnTo>
                  <a:lnTo>
                    <a:pt x="2075667" y="203134"/>
                  </a:lnTo>
                  <a:lnTo>
                    <a:pt x="2133844" y="245062"/>
                  </a:lnTo>
                  <a:lnTo>
                    <a:pt x="2178865" y="289602"/>
                  </a:lnTo>
                  <a:lnTo>
                    <a:pt x="2209798" y="336413"/>
                  </a:lnTo>
                  <a:lnTo>
                    <a:pt x="2225712" y="385150"/>
                  </a:lnTo>
                  <a:lnTo>
                    <a:pt x="2227745" y="410133"/>
                  </a:lnTo>
                  <a:lnTo>
                    <a:pt x="2225712" y="435118"/>
                  </a:lnTo>
                  <a:lnTo>
                    <a:pt x="2209798" y="483857"/>
                  </a:lnTo>
                  <a:lnTo>
                    <a:pt x="2178865" y="530669"/>
                  </a:lnTo>
                  <a:lnTo>
                    <a:pt x="2133844" y="575210"/>
                  </a:lnTo>
                  <a:lnTo>
                    <a:pt x="2075667" y="617139"/>
                  </a:lnTo>
                  <a:lnTo>
                    <a:pt x="2041936" y="637015"/>
                  </a:lnTo>
                  <a:lnTo>
                    <a:pt x="2005266" y="656110"/>
                  </a:lnTo>
                  <a:lnTo>
                    <a:pt x="1965773" y="674380"/>
                  </a:lnTo>
                  <a:lnTo>
                    <a:pt x="1923574" y="691782"/>
                  </a:lnTo>
                  <a:lnTo>
                    <a:pt x="1878785" y="708273"/>
                  </a:lnTo>
                  <a:lnTo>
                    <a:pt x="1831522" y="723811"/>
                  </a:lnTo>
                  <a:lnTo>
                    <a:pt x="1781903" y="738352"/>
                  </a:lnTo>
                  <a:lnTo>
                    <a:pt x="1730044" y="751854"/>
                  </a:lnTo>
                  <a:lnTo>
                    <a:pt x="1676060" y="764273"/>
                  </a:lnTo>
                  <a:lnTo>
                    <a:pt x="1620070" y="775568"/>
                  </a:lnTo>
                  <a:lnTo>
                    <a:pt x="1562188" y="785694"/>
                  </a:lnTo>
                  <a:lnTo>
                    <a:pt x="1502533" y="794609"/>
                  </a:lnTo>
                  <a:lnTo>
                    <a:pt x="1441220" y="802270"/>
                  </a:lnTo>
                  <a:lnTo>
                    <a:pt x="1378365" y="808635"/>
                  </a:lnTo>
                  <a:lnTo>
                    <a:pt x="1314086" y="813660"/>
                  </a:lnTo>
                  <a:lnTo>
                    <a:pt x="1248499" y="817302"/>
                  </a:lnTo>
                  <a:lnTo>
                    <a:pt x="1181720" y="819519"/>
                  </a:lnTo>
                  <a:lnTo>
                    <a:pt x="1113866" y="820267"/>
                  </a:lnTo>
                  <a:lnTo>
                    <a:pt x="1046012" y="819519"/>
                  </a:lnTo>
                  <a:lnTo>
                    <a:pt x="979233" y="817302"/>
                  </a:lnTo>
                  <a:lnTo>
                    <a:pt x="913646" y="813660"/>
                  </a:lnTo>
                  <a:lnTo>
                    <a:pt x="849367" y="808635"/>
                  </a:lnTo>
                  <a:lnTo>
                    <a:pt x="786513" y="802270"/>
                  </a:lnTo>
                  <a:lnTo>
                    <a:pt x="725200" y="794609"/>
                  </a:lnTo>
                  <a:lnTo>
                    <a:pt x="665545" y="785694"/>
                  </a:lnTo>
                  <a:lnTo>
                    <a:pt x="607664" y="775568"/>
                  </a:lnTo>
                  <a:lnTo>
                    <a:pt x="551674" y="764273"/>
                  </a:lnTo>
                  <a:lnTo>
                    <a:pt x="497692" y="751854"/>
                  </a:lnTo>
                  <a:lnTo>
                    <a:pt x="445833" y="738352"/>
                  </a:lnTo>
                  <a:lnTo>
                    <a:pt x="396214" y="723811"/>
                  </a:lnTo>
                  <a:lnTo>
                    <a:pt x="348953" y="708273"/>
                  </a:lnTo>
                  <a:lnTo>
                    <a:pt x="304164" y="691782"/>
                  </a:lnTo>
                  <a:lnTo>
                    <a:pt x="261966" y="674380"/>
                  </a:lnTo>
                  <a:lnTo>
                    <a:pt x="222473" y="656110"/>
                  </a:lnTo>
                  <a:lnTo>
                    <a:pt x="185804" y="637015"/>
                  </a:lnTo>
                  <a:lnTo>
                    <a:pt x="152074" y="617139"/>
                  </a:lnTo>
                  <a:lnTo>
                    <a:pt x="93898" y="575210"/>
                  </a:lnTo>
                  <a:lnTo>
                    <a:pt x="48878" y="530669"/>
                  </a:lnTo>
                  <a:lnTo>
                    <a:pt x="17945" y="483857"/>
                  </a:lnTo>
                  <a:lnTo>
                    <a:pt x="2032" y="435118"/>
                  </a:lnTo>
                  <a:lnTo>
                    <a:pt x="0" y="410133"/>
                  </a:lnTo>
                  <a:close/>
                </a:path>
              </a:pathLst>
            </a:custGeom>
            <a:ln w="25400">
              <a:solidFill>
                <a:srgbClr val="1B4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97829" y="3989711"/>
            <a:ext cx="12922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1F497D"/>
                </a:solidFill>
                <a:latin typeface="Calibri"/>
                <a:cs typeface="Calibri"/>
              </a:rPr>
              <a:t>Sleeping</a:t>
            </a:r>
            <a:endParaRPr sz="29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1525" y="5727736"/>
            <a:ext cx="11785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1F497D"/>
                </a:solidFill>
                <a:latin typeface="Calibri"/>
                <a:cs typeface="Calibri"/>
              </a:rPr>
              <a:t>Waiting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2502" y="5803929"/>
            <a:ext cx="80645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20" dirty="0">
                <a:solidFill>
                  <a:srgbClr val="1F497D"/>
                </a:solidFill>
                <a:latin typeface="Calibri"/>
                <a:cs typeface="Calibri"/>
              </a:rPr>
              <a:t>Dead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8679" y="4065893"/>
            <a:ext cx="11944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solidFill>
                  <a:srgbClr val="1F497D"/>
                </a:solidFill>
                <a:latin typeface="Calibri"/>
                <a:cs typeface="Calibri"/>
              </a:rPr>
              <a:t>Blocked</a:t>
            </a:r>
            <a:endParaRPr sz="29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6957" y="1406964"/>
            <a:ext cx="2253615" cy="845819"/>
            <a:chOff x="3626957" y="1406964"/>
            <a:chExt cx="2253615" cy="845819"/>
          </a:xfrm>
        </p:grpSpPr>
        <p:sp>
          <p:nvSpPr>
            <p:cNvPr id="14" name="object 14"/>
            <p:cNvSpPr/>
            <p:nvPr/>
          </p:nvSpPr>
          <p:spPr>
            <a:xfrm>
              <a:off x="3639657" y="1419664"/>
              <a:ext cx="2228215" cy="820419"/>
            </a:xfrm>
            <a:custGeom>
              <a:avLst/>
              <a:gdLst/>
              <a:ahLst/>
              <a:cxnLst/>
              <a:rect l="l" t="t" r="r" b="b"/>
              <a:pathLst>
                <a:path w="2228215" h="820419">
                  <a:moveTo>
                    <a:pt x="1113866" y="0"/>
                  </a:moveTo>
                  <a:lnTo>
                    <a:pt x="1046012" y="748"/>
                  </a:lnTo>
                  <a:lnTo>
                    <a:pt x="979233" y="2965"/>
                  </a:lnTo>
                  <a:lnTo>
                    <a:pt x="913646" y="6608"/>
                  </a:lnTo>
                  <a:lnTo>
                    <a:pt x="849367" y="11633"/>
                  </a:lnTo>
                  <a:lnTo>
                    <a:pt x="786513" y="17998"/>
                  </a:lnTo>
                  <a:lnTo>
                    <a:pt x="725200" y="25659"/>
                  </a:lnTo>
                  <a:lnTo>
                    <a:pt x="665545" y="34575"/>
                  </a:lnTo>
                  <a:lnTo>
                    <a:pt x="607664" y="44701"/>
                  </a:lnTo>
                  <a:lnTo>
                    <a:pt x="551674" y="55996"/>
                  </a:lnTo>
                  <a:lnTo>
                    <a:pt x="497692" y="68416"/>
                  </a:lnTo>
                  <a:lnTo>
                    <a:pt x="445833" y="81918"/>
                  </a:lnTo>
                  <a:lnTo>
                    <a:pt x="396214" y="96460"/>
                  </a:lnTo>
                  <a:lnTo>
                    <a:pt x="348953" y="111998"/>
                  </a:lnTo>
                  <a:lnTo>
                    <a:pt x="304164" y="128490"/>
                  </a:lnTo>
                  <a:lnTo>
                    <a:pt x="261966" y="145892"/>
                  </a:lnTo>
                  <a:lnTo>
                    <a:pt x="222473" y="164162"/>
                  </a:lnTo>
                  <a:lnTo>
                    <a:pt x="185804" y="183257"/>
                  </a:lnTo>
                  <a:lnTo>
                    <a:pt x="152074" y="203134"/>
                  </a:lnTo>
                  <a:lnTo>
                    <a:pt x="93898" y="245062"/>
                  </a:lnTo>
                  <a:lnTo>
                    <a:pt x="48878" y="289602"/>
                  </a:lnTo>
                  <a:lnTo>
                    <a:pt x="17945" y="336413"/>
                  </a:lnTo>
                  <a:lnTo>
                    <a:pt x="2032" y="385150"/>
                  </a:lnTo>
                  <a:lnTo>
                    <a:pt x="0" y="410133"/>
                  </a:lnTo>
                  <a:lnTo>
                    <a:pt x="2032" y="435118"/>
                  </a:lnTo>
                  <a:lnTo>
                    <a:pt x="17945" y="483857"/>
                  </a:lnTo>
                  <a:lnTo>
                    <a:pt x="48878" y="530669"/>
                  </a:lnTo>
                  <a:lnTo>
                    <a:pt x="93898" y="575210"/>
                  </a:lnTo>
                  <a:lnTo>
                    <a:pt x="152074" y="617139"/>
                  </a:lnTo>
                  <a:lnTo>
                    <a:pt x="185804" y="637015"/>
                  </a:lnTo>
                  <a:lnTo>
                    <a:pt x="222473" y="656110"/>
                  </a:lnTo>
                  <a:lnTo>
                    <a:pt x="261966" y="674380"/>
                  </a:lnTo>
                  <a:lnTo>
                    <a:pt x="304164" y="691782"/>
                  </a:lnTo>
                  <a:lnTo>
                    <a:pt x="348953" y="708273"/>
                  </a:lnTo>
                  <a:lnTo>
                    <a:pt x="396214" y="723811"/>
                  </a:lnTo>
                  <a:lnTo>
                    <a:pt x="445833" y="738352"/>
                  </a:lnTo>
                  <a:lnTo>
                    <a:pt x="497692" y="751854"/>
                  </a:lnTo>
                  <a:lnTo>
                    <a:pt x="551674" y="764273"/>
                  </a:lnTo>
                  <a:lnTo>
                    <a:pt x="607664" y="775568"/>
                  </a:lnTo>
                  <a:lnTo>
                    <a:pt x="665545" y="785694"/>
                  </a:lnTo>
                  <a:lnTo>
                    <a:pt x="725200" y="794609"/>
                  </a:lnTo>
                  <a:lnTo>
                    <a:pt x="786513" y="802270"/>
                  </a:lnTo>
                  <a:lnTo>
                    <a:pt x="849367" y="808635"/>
                  </a:lnTo>
                  <a:lnTo>
                    <a:pt x="913646" y="813660"/>
                  </a:lnTo>
                  <a:lnTo>
                    <a:pt x="979233" y="817302"/>
                  </a:lnTo>
                  <a:lnTo>
                    <a:pt x="1046012" y="819519"/>
                  </a:lnTo>
                  <a:lnTo>
                    <a:pt x="1113866" y="820267"/>
                  </a:lnTo>
                  <a:lnTo>
                    <a:pt x="1181720" y="819519"/>
                  </a:lnTo>
                  <a:lnTo>
                    <a:pt x="1248499" y="817302"/>
                  </a:lnTo>
                  <a:lnTo>
                    <a:pt x="1314086" y="813660"/>
                  </a:lnTo>
                  <a:lnTo>
                    <a:pt x="1378365" y="808635"/>
                  </a:lnTo>
                  <a:lnTo>
                    <a:pt x="1441220" y="802270"/>
                  </a:lnTo>
                  <a:lnTo>
                    <a:pt x="1502533" y="794609"/>
                  </a:lnTo>
                  <a:lnTo>
                    <a:pt x="1562188" y="785694"/>
                  </a:lnTo>
                  <a:lnTo>
                    <a:pt x="1620070" y="775568"/>
                  </a:lnTo>
                  <a:lnTo>
                    <a:pt x="1676060" y="764273"/>
                  </a:lnTo>
                  <a:lnTo>
                    <a:pt x="1730044" y="751854"/>
                  </a:lnTo>
                  <a:lnTo>
                    <a:pt x="1781903" y="738352"/>
                  </a:lnTo>
                  <a:lnTo>
                    <a:pt x="1831522" y="723811"/>
                  </a:lnTo>
                  <a:lnTo>
                    <a:pt x="1878785" y="708273"/>
                  </a:lnTo>
                  <a:lnTo>
                    <a:pt x="1923574" y="691782"/>
                  </a:lnTo>
                  <a:lnTo>
                    <a:pt x="1965773" y="674380"/>
                  </a:lnTo>
                  <a:lnTo>
                    <a:pt x="2005266" y="656110"/>
                  </a:lnTo>
                  <a:lnTo>
                    <a:pt x="2041936" y="637015"/>
                  </a:lnTo>
                  <a:lnTo>
                    <a:pt x="2075667" y="617139"/>
                  </a:lnTo>
                  <a:lnTo>
                    <a:pt x="2133844" y="575210"/>
                  </a:lnTo>
                  <a:lnTo>
                    <a:pt x="2178865" y="530669"/>
                  </a:lnTo>
                  <a:lnTo>
                    <a:pt x="2209798" y="483857"/>
                  </a:lnTo>
                  <a:lnTo>
                    <a:pt x="2225712" y="435118"/>
                  </a:lnTo>
                  <a:lnTo>
                    <a:pt x="2227745" y="410133"/>
                  </a:lnTo>
                  <a:lnTo>
                    <a:pt x="2225712" y="385150"/>
                  </a:lnTo>
                  <a:lnTo>
                    <a:pt x="2209798" y="336413"/>
                  </a:lnTo>
                  <a:lnTo>
                    <a:pt x="2178865" y="289602"/>
                  </a:lnTo>
                  <a:lnTo>
                    <a:pt x="2133844" y="245062"/>
                  </a:lnTo>
                  <a:lnTo>
                    <a:pt x="2075667" y="203134"/>
                  </a:lnTo>
                  <a:lnTo>
                    <a:pt x="2041936" y="183257"/>
                  </a:lnTo>
                  <a:lnTo>
                    <a:pt x="2005266" y="164162"/>
                  </a:lnTo>
                  <a:lnTo>
                    <a:pt x="1965773" y="145892"/>
                  </a:lnTo>
                  <a:lnTo>
                    <a:pt x="1923574" y="128490"/>
                  </a:lnTo>
                  <a:lnTo>
                    <a:pt x="1878785" y="111998"/>
                  </a:lnTo>
                  <a:lnTo>
                    <a:pt x="1831522" y="96460"/>
                  </a:lnTo>
                  <a:lnTo>
                    <a:pt x="1781903" y="81918"/>
                  </a:lnTo>
                  <a:lnTo>
                    <a:pt x="1730044" y="68416"/>
                  </a:lnTo>
                  <a:lnTo>
                    <a:pt x="1676060" y="55996"/>
                  </a:lnTo>
                  <a:lnTo>
                    <a:pt x="1620070" y="44701"/>
                  </a:lnTo>
                  <a:lnTo>
                    <a:pt x="1562188" y="34575"/>
                  </a:lnTo>
                  <a:lnTo>
                    <a:pt x="1502533" y="25659"/>
                  </a:lnTo>
                  <a:lnTo>
                    <a:pt x="1441220" y="17998"/>
                  </a:lnTo>
                  <a:lnTo>
                    <a:pt x="1378365" y="11633"/>
                  </a:lnTo>
                  <a:lnTo>
                    <a:pt x="1314086" y="6608"/>
                  </a:lnTo>
                  <a:lnTo>
                    <a:pt x="1248499" y="2965"/>
                  </a:lnTo>
                  <a:lnTo>
                    <a:pt x="1181720" y="748"/>
                  </a:lnTo>
                  <a:lnTo>
                    <a:pt x="1113866" y="0"/>
                  </a:lnTo>
                  <a:close/>
                </a:path>
              </a:pathLst>
            </a:custGeom>
            <a:solidFill>
              <a:srgbClr val="C6D9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9657" y="1419664"/>
              <a:ext cx="2228215" cy="820419"/>
            </a:xfrm>
            <a:custGeom>
              <a:avLst/>
              <a:gdLst/>
              <a:ahLst/>
              <a:cxnLst/>
              <a:rect l="l" t="t" r="r" b="b"/>
              <a:pathLst>
                <a:path w="2228215" h="820419">
                  <a:moveTo>
                    <a:pt x="0" y="410133"/>
                  </a:moveTo>
                  <a:lnTo>
                    <a:pt x="8053" y="360562"/>
                  </a:lnTo>
                  <a:lnTo>
                    <a:pt x="31592" y="312745"/>
                  </a:lnTo>
                  <a:lnTo>
                    <a:pt x="69685" y="267027"/>
                  </a:lnTo>
                  <a:lnTo>
                    <a:pt x="121400" y="223750"/>
                  </a:lnTo>
                  <a:lnTo>
                    <a:pt x="185804" y="183257"/>
                  </a:lnTo>
                  <a:lnTo>
                    <a:pt x="222473" y="164162"/>
                  </a:lnTo>
                  <a:lnTo>
                    <a:pt x="261966" y="145892"/>
                  </a:lnTo>
                  <a:lnTo>
                    <a:pt x="304164" y="128490"/>
                  </a:lnTo>
                  <a:lnTo>
                    <a:pt x="348953" y="111998"/>
                  </a:lnTo>
                  <a:lnTo>
                    <a:pt x="396214" y="96460"/>
                  </a:lnTo>
                  <a:lnTo>
                    <a:pt x="445833" y="81918"/>
                  </a:lnTo>
                  <a:lnTo>
                    <a:pt x="497692" y="68416"/>
                  </a:lnTo>
                  <a:lnTo>
                    <a:pt x="551674" y="55996"/>
                  </a:lnTo>
                  <a:lnTo>
                    <a:pt x="607664" y="44701"/>
                  </a:lnTo>
                  <a:lnTo>
                    <a:pt x="665545" y="34575"/>
                  </a:lnTo>
                  <a:lnTo>
                    <a:pt x="725200" y="25659"/>
                  </a:lnTo>
                  <a:lnTo>
                    <a:pt x="786513" y="17998"/>
                  </a:lnTo>
                  <a:lnTo>
                    <a:pt x="849367" y="11633"/>
                  </a:lnTo>
                  <a:lnTo>
                    <a:pt x="913646" y="6608"/>
                  </a:lnTo>
                  <a:lnTo>
                    <a:pt x="979233" y="2965"/>
                  </a:lnTo>
                  <a:lnTo>
                    <a:pt x="1046012" y="748"/>
                  </a:lnTo>
                  <a:lnTo>
                    <a:pt x="1113866" y="0"/>
                  </a:lnTo>
                  <a:lnTo>
                    <a:pt x="1181720" y="748"/>
                  </a:lnTo>
                  <a:lnTo>
                    <a:pt x="1248499" y="2965"/>
                  </a:lnTo>
                  <a:lnTo>
                    <a:pt x="1314086" y="6608"/>
                  </a:lnTo>
                  <a:lnTo>
                    <a:pt x="1378365" y="11633"/>
                  </a:lnTo>
                  <a:lnTo>
                    <a:pt x="1441220" y="17998"/>
                  </a:lnTo>
                  <a:lnTo>
                    <a:pt x="1502533" y="25659"/>
                  </a:lnTo>
                  <a:lnTo>
                    <a:pt x="1562188" y="34575"/>
                  </a:lnTo>
                  <a:lnTo>
                    <a:pt x="1620070" y="44701"/>
                  </a:lnTo>
                  <a:lnTo>
                    <a:pt x="1676060" y="55996"/>
                  </a:lnTo>
                  <a:lnTo>
                    <a:pt x="1730044" y="68416"/>
                  </a:lnTo>
                  <a:lnTo>
                    <a:pt x="1781903" y="81918"/>
                  </a:lnTo>
                  <a:lnTo>
                    <a:pt x="1831522" y="96460"/>
                  </a:lnTo>
                  <a:lnTo>
                    <a:pt x="1878785" y="111998"/>
                  </a:lnTo>
                  <a:lnTo>
                    <a:pt x="1923574" y="128490"/>
                  </a:lnTo>
                  <a:lnTo>
                    <a:pt x="1965773" y="145892"/>
                  </a:lnTo>
                  <a:lnTo>
                    <a:pt x="2005266" y="164162"/>
                  </a:lnTo>
                  <a:lnTo>
                    <a:pt x="2041936" y="183257"/>
                  </a:lnTo>
                  <a:lnTo>
                    <a:pt x="2075667" y="203134"/>
                  </a:lnTo>
                  <a:lnTo>
                    <a:pt x="2133844" y="245062"/>
                  </a:lnTo>
                  <a:lnTo>
                    <a:pt x="2178865" y="289602"/>
                  </a:lnTo>
                  <a:lnTo>
                    <a:pt x="2209798" y="336413"/>
                  </a:lnTo>
                  <a:lnTo>
                    <a:pt x="2225712" y="385150"/>
                  </a:lnTo>
                  <a:lnTo>
                    <a:pt x="2227745" y="410133"/>
                  </a:lnTo>
                  <a:lnTo>
                    <a:pt x="2225712" y="435118"/>
                  </a:lnTo>
                  <a:lnTo>
                    <a:pt x="2209798" y="483857"/>
                  </a:lnTo>
                  <a:lnTo>
                    <a:pt x="2178865" y="530669"/>
                  </a:lnTo>
                  <a:lnTo>
                    <a:pt x="2133844" y="575210"/>
                  </a:lnTo>
                  <a:lnTo>
                    <a:pt x="2075667" y="617139"/>
                  </a:lnTo>
                  <a:lnTo>
                    <a:pt x="2041936" y="637015"/>
                  </a:lnTo>
                  <a:lnTo>
                    <a:pt x="2005266" y="656110"/>
                  </a:lnTo>
                  <a:lnTo>
                    <a:pt x="1965773" y="674380"/>
                  </a:lnTo>
                  <a:lnTo>
                    <a:pt x="1923574" y="691782"/>
                  </a:lnTo>
                  <a:lnTo>
                    <a:pt x="1878785" y="708273"/>
                  </a:lnTo>
                  <a:lnTo>
                    <a:pt x="1831522" y="723811"/>
                  </a:lnTo>
                  <a:lnTo>
                    <a:pt x="1781903" y="738352"/>
                  </a:lnTo>
                  <a:lnTo>
                    <a:pt x="1730044" y="751854"/>
                  </a:lnTo>
                  <a:lnTo>
                    <a:pt x="1676060" y="764273"/>
                  </a:lnTo>
                  <a:lnTo>
                    <a:pt x="1620070" y="775568"/>
                  </a:lnTo>
                  <a:lnTo>
                    <a:pt x="1562188" y="785694"/>
                  </a:lnTo>
                  <a:lnTo>
                    <a:pt x="1502533" y="794609"/>
                  </a:lnTo>
                  <a:lnTo>
                    <a:pt x="1441220" y="802270"/>
                  </a:lnTo>
                  <a:lnTo>
                    <a:pt x="1378365" y="808635"/>
                  </a:lnTo>
                  <a:lnTo>
                    <a:pt x="1314086" y="813660"/>
                  </a:lnTo>
                  <a:lnTo>
                    <a:pt x="1248499" y="817302"/>
                  </a:lnTo>
                  <a:lnTo>
                    <a:pt x="1181720" y="819519"/>
                  </a:lnTo>
                  <a:lnTo>
                    <a:pt x="1113866" y="820267"/>
                  </a:lnTo>
                  <a:lnTo>
                    <a:pt x="1046012" y="819519"/>
                  </a:lnTo>
                  <a:lnTo>
                    <a:pt x="979233" y="817302"/>
                  </a:lnTo>
                  <a:lnTo>
                    <a:pt x="913646" y="813660"/>
                  </a:lnTo>
                  <a:lnTo>
                    <a:pt x="849367" y="808635"/>
                  </a:lnTo>
                  <a:lnTo>
                    <a:pt x="786513" y="802270"/>
                  </a:lnTo>
                  <a:lnTo>
                    <a:pt x="725200" y="794609"/>
                  </a:lnTo>
                  <a:lnTo>
                    <a:pt x="665545" y="785694"/>
                  </a:lnTo>
                  <a:lnTo>
                    <a:pt x="607664" y="775568"/>
                  </a:lnTo>
                  <a:lnTo>
                    <a:pt x="551674" y="764273"/>
                  </a:lnTo>
                  <a:lnTo>
                    <a:pt x="497692" y="751854"/>
                  </a:lnTo>
                  <a:lnTo>
                    <a:pt x="445833" y="738352"/>
                  </a:lnTo>
                  <a:lnTo>
                    <a:pt x="396214" y="723811"/>
                  </a:lnTo>
                  <a:lnTo>
                    <a:pt x="348953" y="708273"/>
                  </a:lnTo>
                  <a:lnTo>
                    <a:pt x="304164" y="691782"/>
                  </a:lnTo>
                  <a:lnTo>
                    <a:pt x="261966" y="674380"/>
                  </a:lnTo>
                  <a:lnTo>
                    <a:pt x="222473" y="656110"/>
                  </a:lnTo>
                  <a:lnTo>
                    <a:pt x="185804" y="637015"/>
                  </a:lnTo>
                  <a:lnTo>
                    <a:pt x="152074" y="617139"/>
                  </a:lnTo>
                  <a:lnTo>
                    <a:pt x="93898" y="575210"/>
                  </a:lnTo>
                  <a:lnTo>
                    <a:pt x="48878" y="530669"/>
                  </a:lnTo>
                  <a:lnTo>
                    <a:pt x="17945" y="483857"/>
                  </a:lnTo>
                  <a:lnTo>
                    <a:pt x="2032" y="435118"/>
                  </a:lnTo>
                  <a:lnTo>
                    <a:pt x="0" y="410133"/>
                  </a:lnTo>
                  <a:close/>
                </a:path>
              </a:pathLst>
            </a:custGeom>
            <a:ln w="25400">
              <a:solidFill>
                <a:srgbClr val="1B41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06378" y="1573975"/>
            <a:ext cx="939800" cy="1922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05"/>
              </a:spcBef>
            </a:pPr>
            <a:r>
              <a:rPr sz="2900" spc="-25" dirty="0">
                <a:solidFill>
                  <a:srgbClr val="1F497D"/>
                </a:solidFill>
                <a:latin typeface="Calibri"/>
                <a:cs typeface="Calibri"/>
              </a:rPr>
              <a:t>New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900" spc="-10" dirty="0">
                <a:solidFill>
                  <a:srgbClr val="1F497D"/>
                </a:solidFill>
                <a:latin typeface="Calibri"/>
                <a:cs typeface="Calibri"/>
              </a:rPr>
              <a:t>Ready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7169" y="3162310"/>
            <a:ext cx="7954009" cy="2819400"/>
            <a:chOff x="717169" y="3162310"/>
            <a:chExt cx="7954009" cy="2819400"/>
          </a:xfrm>
        </p:grpSpPr>
        <p:sp>
          <p:nvSpPr>
            <p:cNvPr id="18" name="object 18"/>
            <p:cNvSpPr/>
            <p:nvPr/>
          </p:nvSpPr>
          <p:spPr>
            <a:xfrm>
              <a:off x="755269" y="3276599"/>
              <a:ext cx="2483485" cy="1066800"/>
            </a:xfrm>
            <a:custGeom>
              <a:avLst/>
              <a:gdLst/>
              <a:ahLst/>
              <a:cxnLst/>
              <a:rect l="l" t="t" r="r" b="b"/>
              <a:pathLst>
                <a:path w="2483485" h="1066800">
                  <a:moveTo>
                    <a:pt x="311531" y="1066800"/>
                  </a:moveTo>
                  <a:lnTo>
                    <a:pt x="0" y="1066800"/>
                  </a:lnTo>
                  <a:lnTo>
                    <a:pt x="0" y="0"/>
                  </a:lnTo>
                  <a:lnTo>
                    <a:pt x="2483231" y="0"/>
                  </a:lnTo>
                </a:path>
              </a:pathLst>
            </a:custGeom>
            <a:ln w="76200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0392" y="3162310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0" y="0"/>
                  </a:moveTo>
                  <a:lnTo>
                    <a:pt x="12" y="228600"/>
                  </a:lnTo>
                  <a:lnTo>
                    <a:pt x="228612" y="114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43064" y="3276599"/>
              <a:ext cx="2483485" cy="1066800"/>
            </a:xfrm>
            <a:custGeom>
              <a:avLst/>
              <a:gdLst/>
              <a:ahLst/>
              <a:cxnLst/>
              <a:rect l="l" t="t" r="r" b="b"/>
              <a:pathLst>
                <a:path w="2483484" h="1066800">
                  <a:moveTo>
                    <a:pt x="2171700" y="1066800"/>
                  </a:moveTo>
                  <a:lnTo>
                    <a:pt x="2483231" y="1066800"/>
                  </a:lnTo>
                  <a:lnTo>
                    <a:pt x="2483231" y="0"/>
                  </a:lnTo>
                  <a:lnTo>
                    <a:pt x="0" y="0"/>
                  </a:lnTo>
                </a:path>
              </a:pathLst>
            </a:custGeom>
            <a:ln w="76200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52558" y="3162310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5" h="228600">
                  <a:moveTo>
                    <a:pt x="228612" y="0"/>
                  </a:moveTo>
                  <a:lnTo>
                    <a:pt x="0" y="114287"/>
                  </a:lnTo>
                  <a:lnTo>
                    <a:pt x="228600" y="228600"/>
                  </a:lnTo>
                  <a:lnTo>
                    <a:pt x="228612" y="0"/>
                  </a:lnTo>
                  <a:close/>
                </a:path>
              </a:pathLst>
            </a:custGeom>
            <a:solidFill>
              <a:srgbClr val="A7A8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09879" y="4329950"/>
              <a:ext cx="623570" cy="1614170"/>
            </a:xfrm>
            <a:custGeom>
              <a:avLst/>
              <a:gdLst/>
              <a:ahLst/>
              <a:cxnLst/>
              <a:rect l="l" t="t" r="r" b="b"/>
              <a:pathLst>
                <a:path w="623570" h="1614170">
                  <a:moveTo>
                    <a:pt x="0" y="1613649"/>
                  </a:moveTo>
                  <a:lnTo>
                    <a:pt x="623049" y="1613649"/>
                  </a:lnTo>
                  <a:lnTo>
                    <a:pt x="623049" y="0"/>
                  </a:lnTo>
                </a:path>
              </a:pathLst>
            </a:custGeom>
            <a:ln w="76199">
              <a:solidFill>
                <a:srgbClr val="A7A8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4640779" y="2279421"/>
            <a:ext cx="330835" cy="551180"/>
          </a:xfrm>
          <a:custGeom>
            <a:avLst/>
            <a:gdLst/>
            <a:ahLst/>
            <a:cxnLst/>
            <a:rect l="l" t="t" r="r" b="b"/>
            <a:pathLst>
              <a:path w="330835" h="551180">
                <a:moveTo>
                  <a:pt x="94030" y="0"/>
                </a:moveTo>
                <a:lnTo>
                  <a:pt x="66090" y="378460"/>
                </a:lnTo>
                <a:lnTo>
                  <a:pt x="0" y="373583"/>
                </a:lnTo>
                <a:lnTo>
                  <a:pt x="153047" y="551014"/>
                </a:lnTo>
                <a:lnTo>
                  <a:pt x="330479" y="397967"/>
                </a:lnTo>
                <a:lnTo>
                  <a:pt x="264388" y="393090"/>
                </a:lnTo>
                <a:lnTo>
                  <a:pt x="292315" y="14630"/>
                </a:lnTo>
                <a:lnTo>
                  <a:pt x="94030" y="0"/>
                </a:lnTo>
                <a:close/>
              </a:path>
            </a:pathLst>
          </a:custGeom>
          <a:solidFill>
            <a:srgbClr val="ABB1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918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trạng</a:t>
            </a:r>
            <a:r>
              <a:rPr spc="10" dirty="0"/>
              <a:t> </a:t>
            </a:r>
            <a:r>
              <a:rPr dirty="0"/>
              <a:t>thái</a:t>
            </a:r>
            <a:r>
              <a:rPr spc="-10" dirty="0"/>
              <a:t> </a:t>
            </a:r>
            <a:r>
              <a:rPr dirty="0"/>
              <a:t>của</a:t>
            </a:r>
            <a:r>
              <a:rPr spc="-10" dirty="0"/>
              <a:t> thread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651" y="1255774"/>
            <a:ext cx="8693150" cy="2379345"/>
            <a:chOff x="263651" y="1255774"/>
            <a:chExt cx="8693150" cy="2379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51" y="1255774"/>
              <a:ext cx="8619743" cy="2378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1971" y="1542287"/>
              <a:ext cx="6894575" cy="18836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1277039"/>
              <a:ext cx="8534400" cy="2294255"/>
            </a:xfrm>
            <a:custGeom>
              <a:avLst/>
              <a:gdLst/>
              <a:ahLst/>
              <a:cxnLst/>
              <a:rect l="l" t="t" r="r" b="b"/>
              <a:pathLst>
                <a:path w="8534400" h="2294254">
                  <a:moveTo>
                    <a:pt x="8304987" y="0"/>
                  </a:moveTo>
                  <a:lnTo>
                    <a:pt x="229412" y="0"/>
                  </a:lnTo>
                  <a:lnTo>
                    <a:pt x="183179" y="4660"/>
                  </a:lnTo>
                  <a:lnTo>
                    <a:pt x="140117" y="18027"/>
                  </a:lnTo>
                  <a:lnTo>
                    <a:pt x="101148" y="39178"/>
                  </a:lnTo>
                  <a:lnTo>
                    <a:pt x="67195" y="67190"/>
                  </a:lnTo>
                  <a:lnTo>
                    <a:pt x="39181" y="101142"/>
                  </a:lnTo>
                  <a:lnTo>
                    <a:pt x="18029" y="140112"/>
                  </a:lnTo>
                  <a:lnTo>
                    <a:pt x="4661" y="183176"/>
                  </a:lnTo>
                  <a:lnTo>
                    <a:pt x="0" y="229412"/>
                  </a:lnTo>
                  <a:lnTo>
                    <a:pt x="0" y="2064766"/>
                  </a:lnTo>
                  <a:lnTo>
                    <a:pt x="4661" y="2110998"/>
                  </a:lnTo>
                  <a:lnTo>
                    <a:pt x="18029" y="2154061"/>
                  </a:lnTo>
                  <a:lnTo>
                    <a:pt x="39181" y="2193030"/>
                  </a:lnTo>
                  <a:lnTo>
                    <a:pt x="67195" y="2226983"/>
                  </a:lnTo>
                  <a:lnTo>
                    <a:pt x="101148" y="2254997"/>
                  </a:lnTo>
                  <a:lnTo>
                    <a:pt x="140117" y="2276149"/>
                  </a:lnTo>
                  <a:lnTo>
                    <a:pt x="183179" y="2289517"/>
                  </a:lnTo>
                  <a:lnTo>
                    <a:pt x="229412" y="2294178"/>
                  </a:lnTo>
                  <a:lnTo>
                    <a:pt x="8304987" y="2294178"/>
                  </a:lnTo>
                  <a:lnTo>
                    <a:pt x="8351220" y="2289517"/>
                  </a:lnTo>
                  <a:lnTo>
                    <a:pt x="8394282" y="2276149"/>
                  </a:lnTo>
                  <a:lnTo>
                    <a:pt x="8433251" y="2254997"/>
                  </a:lnTo>
                  <a:lnTo>
                    <a:pt x="8467204" y="2226983"/>
                  </a:lnTo>
                  <a:lnTo>
                    <a:pt x="8495218" y="2193030"/>
                  </a:lnTo>
                  <a:lnTo>
                    <a:pt x="8516370" y="2154061"/>
                  </a:lnTo>
                  <a:lnTo>
                    <a:pt x="8529738" y="2110998"/>
                  </a:lnTo>
                  <a:lnTo>
                    <a:pt x="8534400" y="2064766"/>
                  </a:lnTo>
                  <a:lnTo>
                    <a:pt x="8534400" y="229412"/>
                  </a:lnTo>
                  <a:lnTo>
                    <a:pt x="8529738" y="183176"/>
                  </a:lnTo>
                  <a:lnTo>
                    <a:pt x="8516370" y="140112"/>
                  </a:lnTo>
                  <a:lnTo>
                    <a:pt x="8495218" y="101142"/>
                  </a:lnTo>
                  <a:lnTo>
                    <a:pt x="8467204" y="67190"/>
                  </a:lnTo>
                  <a:lnTo>
                    <a:pt x="8433251" y="39178"/>
                  </a:lnTo>
                  <a:lnTo>
                    <a:pt x="8394282" y="18027"/>
                  </a:lnTo>
                  <a:lnTo>
                    <a:pt x="8351220" y="4660"/>
                  </a:lnTo>
                  <a:lnTo>
                    <a:pt x="8304987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2697" y="1707433"/>
            <a:ext cx="6224270" cy="1394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204"/>
              </a:spcBef>
            </a:pPr>
            <a:r>
              <a:rPr sz="3000" b="1" dirty="0">
                <a:latin typeface="Segoe UI"/>
                <a:cs typeface="Segoe UI"/>
              </a:rPr>
              <a:t>New</a:t>
            </a:r>
            <a:r>
              <a:rPr sz="3000" dirty="0">
                <a:latin typeface="Segoe UI"/>
                <a:cs typeface="Segoe UI"/>
              </a:rPr>
              <a:t>:</a:t>
            </a:r>
            <a:r>
              <a:rPr sz="3000" spc="-3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Một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thread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ở</a:t>
            </a:r>
            <a:r>
              <a:rPr sz="3000" spc="-3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trạng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thái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spc="-10" dirty="0">
                <a:latin typeface="Segoe UI"/>
                <a:cs typeface="Segoe UI"/>
              </a:rPr>
              <a:t>‘new’ </a:t>
            </a:r>
            <a:r>
              <a:rPr sz="3000" dirty="0">
                <a:latin typeface="Segoe UI"/>
                <a:cs typeface="Segoe UI"/>
              </a:rPr>
              <a:t>nếu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bạn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tạo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ra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một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đối tượng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spc="-10" dirty="0">
                <a:latin typeface="Segoe UI"/>
                <a:cs typeface="Segoe UI"/>
              </a:rPr>
              <a:t>thread </a:t>
            </a:r>
            <a:r>
              <a:rPr sz="3000" dirty="0">
                <a:latin typeface="Segoe UI"/>
                <a:cs typeface="Segoe UI"/>
              </a:rPr>
              <a:t>nhưng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chưa</a:t>
            </a:r>
            <a:r>
              <a:rPr sz="3000" spc="-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gọi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phương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thức</a:t>
            </a:r>
            <a:r>
              <a:rPr sz="3000" spc="-10" dirty="0">
                <a:latin typeface="Segoe UI"/>
                <a:cs typeface="Segoe UI"/>
              </a:rPr>
              <a:t> start().</a:t>
            </a:r>
            <a:endParaRPr sz="30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1517" y="1739902"/>
            <a:ext cx="1732280" cy="1369060"/>
            <a:chOff x="521517" y="1739902"/>
            <a:chExt cx="1732280" cy="13690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217" y="1752602"/>
              <a:ext cx="1706880" cy="13430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4217" y="1752602"/>
              <a:ext cx="1706880" cy="1343660"/>
            </a:xfrm>
            <a:custGeom>
              <a:avLst/>
              <a:gdLst/>
              <a:ahLst/>
              <a:cxnLst/>
              <a:rect l="l" t="t" r="r" b="b"/>
              <a:pathLst>
                <a:path w="1706880" h="1343660">
                  <a:moveTo>
                    <a:pt x="0" y="134302"/>
                  </a:moveTo>
                  <a:lnTo>
                    <a:pt x="6847" y="91849"/>
                  </a:lnTo>
                  <a:lnTo>
                    <a:pt x="25914" y="54981"/>
                  </a:lnTo>
                  <a:lnTo>
                    <a:pt x="54987" y="25910"/>
                  </a:lnTo>
                  <a:lnTo>
                    <a:pt x="91854" y="6846"/>
                  </a:lnTo>
                  <a:lnTo>
                    <a:pt x="134302" y="0"/>
                  </a:lnTo>
                  <a:lnTo>
                    <a:pt x="1572577" y="0"/>
                  </a:lnTo>
                  <a:lnTo>
                    <a:pt x="1615025" y="6846"/>
                  </a:lnTo>
                  <a:lnTo>
                    <a:pt x="1651892" y="25910"/>
                  </a:lnTo>
                  <a:lnTo>
                    <a:pt x="1680965" y="54981"/>
                  </a:lnTo>
                  <a:lnTo>
                    <a:pt x="1700032" y="91849"/>
                  </a:lnTo>
                  <a:lnTo>
                    <a:pt x="1706880" y="134302"/>
                  </a:lnTo>
                  <a:lnTo>
                    <a:pt x="1706880" y="1208747"/>
                  </a:lnTo>
                  <a:lnTo>
                    <a:pt x="1700032" y="1251195"/>
                  </a:lnTo>
                  <a:lnTo>
                    <a:pt x="1680965" y="1288062"/>
                  </a:lnTo>
                  <a:lnTo>
                    <a:pt x="1651892" y="1317136"/>
                  </a:lnTo>
                  <a:lnTo>
                    <a:pt x="1615025" y="1336203"/>
                  </a:lnTo>
                  <a:lnTo>
                    <a:pt x="1572577" y="1343050"/>
                  </a:lnTo>
                  <a:lnTo>
                    <a:pt x="134302" y="1343050"/>
                  </a:lnTo>
                  <a:lnTo>
                    <a:pt x="91854" y="1336203"/>
                  </a:lnTo>
                  <a:lnTo>
                    <a:pt x="54987" y="1317136"/>
                  </a:lnTo>
                  <a:lnTo>
                    <a:pt x="25914" y="1288062"/>
                  </a:lnTo>
                  <a:lnTo>
                    <a:pt x="6847" y="1251195"/>
                  </a:lnTo>
                  <a:lnTo>
                    <a:pt x="0" y="1208747"/>
                  </a:lnTo>
                  <a:lnTo>
                    <a:pt x="0" y="13430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63652" y="3779518"/>
            <a:ext cx="8773795" cy="2379345"/>
            <a:chOff x="263652" y="3779518"/>
            <a:chExt cx="8773795" cy="237934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652" y="3779518"/>
              <a:ext cx="8619743" cy="23789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1972" y="4066031"/>
              <a:ext cx="6975335" cy="1883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800" y="3800643"/>
              <a:ext cx="8534400" cy="2294255"/>
            </a:xfrm>
            <a:custGeom>
              <a:avLst/>
              <a:gdLst/>
              <a:ahLst/>
              <a:cxnLst/>
              <a:rect l="l" t="t" r="r" b="b"/>
              <a:pathLst>
                <a:path w="8534400" h="2294254">
                  <a:moveTo>
                    <a:pt x="8304987" y="0"/>
                  </a:moveTo>
                  <a:lnTo>
                    <a:pt x="229412" y="0"/>
                  </a:lnTo>
                  <a:lnTo>
                    <a:pt x="183179" y="4660"/>
                  </a:lnTo>
                  <a:lnTo>
                    <a:pt x="140117" y="18027"/>
                  </a:lnTo>
                  <a:lnTo>
                    <a:pt x="101148" y="39178"/>
                  </a:lnTo>
                  <a:lnTo>
                    <a:pt x="67195" y="67190"/>
                  </a:lnTo>
                  <a:lnTo>
                    <a:pt x="39181" y="101142"/>
                  </a:lnTo>
                  <a:lnTo>
                    <a:pt x="18029" y="140112"/>
                  </a:lnTo>
                  <a:lnTo>
                    <a:pt x="4661" y="183176"/>
                  </a:lnTo>
                  <a:lnTo>
                    <a:pt x="0" y="229412"/>
                  </a:lnTo>
                  <a:lnTo>
                    <a:pt x="0" y="2064765"/>
                  </a:lnTo>
                  <a:lnTo>
                    <a:pt x="4661" y="2110998"/>
                  </a:lnTo>
                  <a:lnTo>
                    <a:pt x="18029" y="2154061"/>
                  </a:lnTo>
                  <a:lnTo>
                    <a:pt x="39181" y="2193030"/>
                  </a:lnTo>
                  <a:lnTo>
                    <a:pt x="67195" y="2226983"/>
                  </a:lnTo>
                  <a:lnTo>
                    <a:pt x="101148" y="2254997"/>
                  </a:lnTo>
                  <a:lnTo>
                    <a:pt x="140117" y="2276149"/>
                  </a:lnTo>
                  <a:lnTo>
                    <a:pt x="183179" y="2289517"/>
                  </a:lnTo>
                  <a:lnTo>
                    <a:pt x="229412" y="2294178"/>
                  </a:lnTo>
                  <a:lnTo>
                    <a:pt x="8304987" y="2294178"/>
                  </a:lnTo>
                  <a:lnTo>
                    <a:pt x="8351220" y="2289517"/>
                  </a:lnTo>
                  <a:lnTo>
                    <a:pt x="8394282" y="2276149"/>
                  </a:lnTo>
                  <a:lnTo>
                    <a:pt x="8433251" y="2254997"/>
                  </a:lnTo>
                  <a:lnTo>
                    <a:pt x="8467204" y="2226983"/>
                  </a:lnTo>
                  <a:lnTo>
                    <a:pt x="8495218" y="2193030"/>
                  </a:lnTo>
                  <a:lnTo>
                    <a:pt x="8516370" y="2154061"/>
                  </a:lnTo>
                  <a:lnTo>
                    <a:pt x="8529738" y="2110998"/>
                  </a:lnTo>
                  <a:lnTo>
                    <a:pt x="8534400" y="2064765"/>
                  </a:lnTo>
                  <a:lnTo>
                    <a:pt x="8534400" y="229412"/>
                  </a:lnTo>
                  <a:lnTo>
                    <a:pt x="8529738" y="183176"/>
                  </a:lnTo>
                  <a:lnTo>
                    <a:pt x="8516370" y="140112"/>
                  </a:lnTo>
                  <a:lnTo>
                    <a:pt x="8495218" y="101142"/>
                  </a:lnTo>
                  <a:lnTo>
                    <a:pt x="8467204" y="67190"/>
                  </a:lnTo>
                  <a:lnTo>
                    <a:pt x="8433251" y="39178"/>
                  </a:lnTo>
                  <a:lnTo>
                    <a:pt x="8394282" y="18027"/>
                  </a:lnTo>
                  <a:lnTo>
                    <a:pt x="8351220" y="4660"/>
                  </a:lnTo>
                  <a:lnTo>
                    <a:pt x="8304987" y="0"/>
                  </a:lnTo>
                  <a:close/>
                </a:path>
              </a:pathLst>
            </a:custGeom>
            <a:solidFill>
              <a:srgbClr val="E6E7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2697" y="4231036"/>
            <a:ext cx="6304280" cy="1394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204"/>
              </a:spcBef>
            </a:pPr>
            <a:r>
              <a:rPr sz="3000" b="1" dirty="0">
                <a:latin typeface="Segoe UI"/>
                <a:cs typeface="Segoe UI"/>
              </a:rPr>
              <a:t>Ready:</a:t>
            </a:r>
            <a:r>
              <a:rPr sz="3000" b="1" spc="-4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Sau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khi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thead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được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tạo,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nó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spc="-25" dirty="0">
                <a:latin typeface="Segoe UI"/>
                <a:cs typeface="Segoe UI"/>
              </a:rPr>
              <a:t>sẽ </a:t>
            </a:r>
            <a:r>
              <a:rPr sz="3000" dirty="0">
                <a:latin typeface="Segoe UI"/>
                <a:cs typeface="Segoe UI"/>
              </a:rPr>
              <a:t>ở</a:t>
            </a:r>
            <a:r>
              <a:rPr sz="3000" spc="-3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trạng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thái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sẵn</a:t>
            </a:r>
            <a:r>
              <a:rPr sz="3000" spc="-1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sàng</a:t>
            </a:r>
            <a:r>
              <a:rPr sz="3000" spc="-20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(ready)</a:t>
            </a:r>
            <a:r>
              <a:rPr sz="3000" spc="-15" dirty="0">
                <a:latin typeface="Segoe UI"/>
                <a:cs typeface="Segoe UI"/>
              </a:rPr>
              <a:t> </a:t>
            </a:r>
            <a:r>
              <a:rPr sz="3000" spc="-25" dirty="0">
                <a:latin typeface="Segoe UI"/>
                <a:cs typeface="Segoe UI"/>
              </a:rPr>
              <a:t>chờ </a:t>
            </a:r>
            <a:r>
              <a:rPr sz="3000" dirty="0">
                <a:latin typeface="Segoe UI"/>
                <a:cs typeface="Segoe UI"/>
              </a:rPr>
              <a:t>phương</a:t>
            </a:r>
            <a:r>
              <a:rPr sz="3000" spc="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thức</a:t>
            </a:r>
            <a:r>
              <a:rPr sz="3000" spc="5" dirty="0">
                <a:latin typeface="Segoe UI"/>
                <a:cs typeface="Segoe UI"/>
              </a:rPr>
              <a:t> </a:t>
            </a:r>
            <a:r>
              <a:rPr sz="3000" dirty="0">
                <a:latin typeface="Segoe UI"/>
                <a:cs typeface="Segoe UI"/>
              </a:rPr>
              <a:t>start()gọi</a:t>
            </a:r>
            <a:r>
              <a:rPr sz="3000" spc="25" dirty="0">
                <a:latin typeface="Segoe UI"/>
                <a:cs typeface="Segoe UI"/>
              </a:rPr>
              <a:t> </a:t>
            </a:r>
            <a:r>
              <a:rPr sz="3000" spc="-25" dirty="0">
                <a:latin typeface="Segoe UI"/>
                <a:cs typeface="Segoe UI"/>
              </a:rPr>
              <a:t>nó.</a:t>
            </a:r>
            <a:endParaRPr sz="3000">
              <a:latin typeface="Segoe UI"/>
              <a:cs typeface="Segoe U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1517" y="4330697"/>
            <a:ext cx="1732280" cy="1234440"/>
            <a:chOff x="521517" y="4330697"/>
            <a:chExt cx="1732280" cy="123444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217" y="4343397"/>
              <a:ext cx="1706880" cy="120867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4217" y="4343397"/>
              <a:ext cx="1706880" cy="1209040"/>
            </a:xfrm>
            <a:custGeom>
              <a:avLst/>
              <a:gdLst/>
              <a:ahLst/>
              <a:cxnLst/>
              <a:rect l="l" t="t" r="r" b="b"/>
              <a:pathLst>
                <a:path w="1706880" h="1209039">
                  <a:moveTo>
                    <a:pt x="0" y="120865"/>
                  </a:moveTo>
                  <a:lnTo>
                    <a:pt x="9498" y="73819"/>
                  </a:lnTo>
                  <a:lnTo>
                    <a:pt x="35401" y="35401"/>
                  </a:lnTo>
                  <a:lnTo>
                    <a:pt x="73819" y="9498"/>
                  </a:lnTo>
                  <a:lnTo>
                    <a:pt x="120865" y="0"/>
                  </a:lnTo>
                  <a:lnTo>
                    <a:pt x="1586014" y="0"/>
                  </a:lnTo>
                  <a:lnTo>
                    <a:pt x="1633060" y="9498"/>
                  </a:lnTo>
                  <a:lnTo>
                    <a:pt x="1671478" y="35401"/>
                  </a:lnTo>
                  <a:lnTo>
                    <a:pt x="1697381" y="73819"/>
                  </a:lnTo>
                  <a:lnTo>
                    <a:pt x="1706880" y="120865"/>
                  </a:lnTo>
                  <a:lnTo>
                    <a:pt x="1706880" y="1087805"/>
                  </a:lnTo>
                  <a:lnTo>
                    <a:pt x="1697381" y="1134851"/>
                  </a:lnTo>
                  <a:lnTo>
                    <a:pt x="1671478" y="1173270"/>
                  </a:lnTo>
                  <a:lnTo>
                    <a:pt x="1633060" y="1199173"/>
                  </a:lnTo>
                  <a:lnTo>
                    <a:pt x="1586014" y="1208671"/>
                  </a:lnTo>
                  <a:lnTo>
                    <a:pt x="120865" y="1208671"/>
                  </a:lnTo>
                  <a:lnTo>
                    <a:pt x="73819" y="1199173"/>
                  </a:lnTo>
                  <a:lnTo>
                    <a:pt x="35401" y="1173270"/>
                  </a:lnTo>
                  <a:lnTo>
                    <a:pt x="9498" y="1134851"/>
                  </a:lnTo>
                  <a:lnTo>
                    <a:pt x="0" y="1087805"/>
                  </a:lnTo>
                  <a:lnTo>
                    <a:pt x="0" y="12086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1818</Words>
  <Application>Microsoft Office PowerPoint</Application>
  <PresentationFormat>Custom</PresentationFormat>
  <Paragraphs>296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 New</vt:lpstr>
      <vt:lpstr>Segoe UI</vt:lpstr>
      <vt:lpstr>Tahoma</vt:lpstr>
      <vt:lpstr>Times New Roman</vt:lpstr>
      <vt:lpstr>Wingdings</vt:lpstr>
      <vt:lpstr>Office Theme</vt:lpstr>
      <vt:lpstr>PowerPoint Presentation</vt:lpstr>
      <vt:lpstr>Nhắc lại bài trước</vt:lpstr>
      <vt:lpstr>Nội dung bài học</vt:lpstr>
      <vt:lpstr>Khái niệm Multitasking và Multithreading</vt:lpstr>
      <vt:lpstr>Thread là gì?</vt:lpstr>
      <vt:lpstr>PowerPoint Presentation</vt:lpstr>
      <vt:lpstr>Current thread</vt:lpstr>
      <vt:lpstr>Vòng đời của một thread</vt:lpstr>
      <vt:lpstr>Các trạng thái của thread</vt:lpstr>
      <vt:lpstr>Các trạng thái của thread</vt:lpstr>
      <vt:lpstr>Các trạng thái của thread</vt:lpstr>
      <vt:lpstr>PowerPoint Presentation</vt:lpstr>
      <vt:lpstr>Khởi tạo thread</vt:lpstr>
      <vt:lpstr>Khởi tạo thread</vt:lpstr>
      <vt:lpstr>Khởi tạo thread</vt:lpstr>
      <vt:lpstr>Khởi tạo thread</vt:lpstr>
      <vt:lpstr>Khởi tạo thread</vt:lpstr>
      <vt:lpstr>Khởi tạo thread</vt:lpstr>
      <vt:lpstr>Khởi tạo thread</vt:lpstr>
      <vt:lpstr>Khởi tạo thread</vt:lpstr>
      <vt:lpstr>PowerPoint Presentation</vt:lpstr>
      <vt:lpstr>Khởi tạo thread</vt:lpstr>
      <vt:lpstr>Khởi tạo thread</vt:lpstr>
      <vt:lpstr>PowerPoint Presentation</vt:lpstr>
      <vt:lpstr>Quản lý thread</vt:lpstr>
      <vt:lpstr>Thứ tự ưu tiên thread</vt:lpstr>
      <vt:lpstr>Phương thức join()</vt:lpstr>
      <vt:lpstr>Phương thức join()</vt:lpstr>
      <vt:lpstr>PowerPoint Presentation</vt:lpstr>
      <vt:lpstr>PowerPoint Presentation</vt:lpstr>
      <vt:lpstr>Đồng bộ hóa Thread (tiếp)</vt:lpstr>
      <vt:lpstr>Đồng bộ hóa thread (tiếp)</vt:lpstr>
      <vt:lpstr>Đồng bộ hóa thread (tiếp)</vt:lpstr>
      <vt:lpstr>Đồng bộ hóa thread (tiếp)</vt:lpstr>
      <vt:lpstr>Đồng bộ hóa block</vt:lpstr>
      <vt:lpstr>Đồng bộ hóa block</vt:lpstr>
      <vt:lpstr>Mối quan hệ giữa các thead</vt:lpstr>
      <vt:lpstr>Mối quan hệ giữa các thead</vt:lpstr>
      <vt:lpstr>Mối quan hệ giữa các thead</vt:lpstr>
      <vt:lpstr>PowerPoint Presentation</vt:lpstr>
      <vt:lpstr>Mối quan hệ giữa các thead</vt:lpstr>
      <vt:lpstr>PowerPoint Presentation</vt:lpstr>
      <vt:lpstr>Mối quan hệ giữa các thead</vt:lpstr>
      <vt:lpstr>Hiện tượng dead lock</vt:lpstr>
      <vt:lpstr>Daemon threads</vt:lpstr>
      <vt:lpstr>Daemon threads</vt:lpstr>
      <vt:lpstr>Daemon threads</vt:lpstr>
      <vt:lpstr>Garbage Collection</vt:lpstr>
      <vt:lpstr>PowerPoint Presentation</vt:lpstr>
      <vt:lpstr>Tổng kết bài học</vt:lpstr>
      <vt:lpstr>Tổng kết bài học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4</dc:title>
  <dc:subject>MOB102 - Lap trinh Java</dc:subject>
  <dc:creator>FPT Polytechnic</dc:creator>
  <cp:lastModifiedBy>Pham Quoc Cuong</cp:lastModifiedBy>
  <cp:revision>15</cp:revision>
  <dcterms:created xsi:type="dcterms:W3CDTF">2023-02-18T02:49:21Z</dcterms:created>
  <dcterms:modified xsi:type="dcterms:W3CDTF">2023-02-18T15:06:28Z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2015-12-23T00:00:00Z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2023-02-18T00:00:00Z</vt:filetime>
  </property>
  <property fmtid="{D5CDD505-2E9C-101B-9397-08002B2CF9AE}" pid="5" name="Producer">
    <vt:lpwstr>Adobe PDF Library 10.0</vt:lpwstr>
  </property>
</Properties>
</file>