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2" r:id="rId3"/>
    <p:sldId id="29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6068" y="502920"/>
            <a:ext cx="120396" cy="990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231" y="502920"/>
            <a:ext cx="117348" cy="990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62871" y="502920"/>
            <a:ext cx="114300" cy="990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6068" y="641604"/>
            <a:ext cx="120396" cy="9905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231" y="641604"/>
            <a:ext cx="117348" cy="9905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62871" y="641604"/>
            <a:ext cx="114300" cy="9905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30511" y="641604"/>
            <a:ext cx="109728" cy="9905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26068" y="780288"/>
            <a:ext cx="120396" cy="9906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95231" y="780288"/>
            <a:ext cx="117348" cy="9906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62871" y="780288"/>
            <a:ext cx="114300" cy="9906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430511" y="780288"/>
            <a:ext cx="109728" cy="9906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599676" y="780288"/>
            <a:ext cx="118872" cy="9906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26068" y="918972"/>
            <a:ext cx="120396" cy="9906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095231" y="918972"/>
            <a:ext cx="117348" cy="9906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262871" y="918972"/>
            <a:ext cx="114300" cy="9906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30511" y="918972"/>
            <a:ext cx="109728" cy="9906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926068" y="1056132"/>
            <a:ext cx="120396" cy="9906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095231" y="1056132"/>
            <a:ext cx="117348" cy="9906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262871" y="1056132"/>
            <a:ext cx="114300" cy="9906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430511" y="1056132"/>
            <a:ext cx="109728" cy="9906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599676" y="1056132"/>
            <a:ext cx="118872" cy="9906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926068" y="1196340"/>
            <a:ext cx="120396" cy="100584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095231" y="1196340"/>
            <a:ext cx="117348" cy="100584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262871" y="1196340"/>
            <a:ext cx="114300" cy="100584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430511" y="1196340"/>
            <a:ext cx="109728" cy="100584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926068" y="1333500"/>
            <a:ext cx="120396" cy="9906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095231" y="1333500"/>
            <a:ext cx="117348" cy="9906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262871" y="1333500"/>
            <a:ext cx="114300" cy="9906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430511" y="1333500"/>
            <a:ext cx="109728" cy="9906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095231" y="1472183"/>
            <a:ext cx="117348" cy="97536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9430511" y="1472183"/>
            <a:ext cx="109728" cy="97536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1077468" y="579119"/>
            <a:ext cx="8458200" cy="841375"/>
          </a:xfrm>
          <a:custGeom>
            <a:avLst/>
            <a:gdLst/>
            <a:ahLst/>
            <a:cxnLst/>
            <a:rect l="l" t="t" r="r" b="b"/>
            <a:pathLst>
              <a:path w="8458200" h="841375">
                <a:moveTo>
                  <a:pt x="8458200" y="658368"/>
                </a:moveTo>
                <a:lnTo>
                  <a:pt x="7704150" y="658368"/>
                </a:lnTo>
                <a:lnTo>
                  <a:pt x="7705344" y="0"/>
                </a:lnTo>
                <a:lnTo>
                  <a:pt x="7688580" y="0"/>
                </a:lnTo>
                <a:lnTo>
                  <a:pt x="7687386" y="658368"/>
                </a:lnTo>
                <a:lnTo>
                  <a:pt x="0" y="658368"/>
                </a:lnTo>
                <a:lnTo>
                  <a:pt x="0" y="691896"/>
                </a:lnTo>
                <a:lnTo>
                  <a:pt x="7687323" y="691896"/>
                </a:lnTo>
                <a:lnTo>
                  <a:pt x="7687297" y="704088"/>
                </a:lnTo>
                <a:lnTo>
                  <a:pt x="0" y="704088"/>
                </a:lnTo>
                <a:lnTo>
                  <a:pt x="0" y="714756"/>
                </a:lnTo>
                <a:lnTo>
                  <a:pt x="7687284" y="714756"/>
                </a:lnTo>
                <a:lnTo>
                  <a:pt x="7687056" y="841248"/>
                </a:lnTo>
                <a:lnTo>
                  <a:pt x="7703820" y="841248"/>
                </a:lnTo>
                <a:lnTo>
                  <a:pt x="7704048" y="714756"/>
                </a:lnTo>
                <a:lnTo>
                  <a:pt x="8458200" y="714756"/>
                </a:lnTo>
                <a:lnTo>
                  <a:pt x="8458200" y="704088"/>
                </a:lnTo>
                <a:lnTo>
                  <a:pt x="7704061" y="704088"/>
                </a:lnTo>
                <a:lnTo>
                  <a:pt x="7704087" y="691896"/>
                </a:lnTo>
                <a:lnTo>
                  <a:pt x="8458200" y="691896"/>
                </a:lnTo>
                <a:lnTo>
                  <a:pt x="8458200" y="658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530" y="639635"/>
            <a:ext cx="807633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3019" y="2003725"/>
            <a:ext cx="7820659" cy="286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08635" y="6869526"/>
            <a:ext cx="387413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88226" y="6869526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1771" y="1417319"/>
            <a:ext cx="13970" cy="2362200"/>
          </a:xfrm>
          <a:custGeom>
            <a:avLst/>
            <a:gdLst/>
            <a:ahLst/>
            <a:cxnLst/>
            <a:rect l="l" t="t" r="r" b="b"/>
            <a:pathLst>
              <a:path w="13970" h="2362200">
                <a:moveTo>
                  <a:pt x="13716" y="0"/>
                </a:moveTo>
                <a:lnTo>
                  <a:pt x="13716" y="2362200"/>
                </a:lnTo>
                <a:lnTo>
                  <a:pt x="0" y="2362200"/>
                </a:lnTo>
                <a:lnTo>
                  <a:pt x="0" y="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76" y="3343655"/>
            <a:ext cx="201168" cy="2011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1164" y="3343655"/>
            <a:ext cx="201167" cy="2011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4628" y="3343655"/>
            <a:ext cx="201168" cy="201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6176" y="3627120"/>
            <a:ext cx="201168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51164" y="3627120"/>
            <a:ext cx="201167" cy="152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34628" y="3627120"/>
            <a:ext cx="201168" cy="152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19616" y="3627120"/>
            <a:ext cx="201167" cy="1524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077467" y="3163823"/>
            <a:ext cx="8229600" cy="13970"/>
          </a:xfrm>
          <a:custGeom>
            <a:avLst/>
            <a:gdLst/>
            <a:ahLst/>
            <a:cxnLst/>
            <a:rect l="l" t="t" r="r" b="b"/>
            <a:pathLst>
              <a:path w="8229600" h="13969">
                <a:moveTo>
                  <a:pt x="8229600" y="0"/>
                </a:moveTo>
                <a:lnTo>
                  <a:pt x="0" y="0"/>
                </a:lnTo>
                <a:lnTo>
                  <a:pt x="0" y="13715"/>
                </a:lnTo>
                <a:lnTo>
                  <a:pt x="8229600" y="13715"/>
                </a:lnTo>
                <a:lnTo>
                  <a:pt x="822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58971" y="1824990"/>
            <a:ext cx="2091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CC3300"/>
                </a:solidFill>
              </a:rPr>
              <a:t>Socket</a:t>
            </a:r>
            <a:endParaRPr sz="4800"/>
          </a:p>
        </p:txBody>
      </p:sp>
      <p:sp>
        <p:nvSpPr>
          <p:cNvPr id="12" name="object 12"/>
          <p:cNvSpPr/>
          <p:nvPr/>
        </p:nvSpPr>
        <p:spPr>
          <a:xfrm>
            <a:off x="8081771" y="3779520"/>
            <a:ext cx="13970" cy="2133600"/>
          </a:xfrm>
          <a:custGeom>
            <a:avLst/>
            <a:gdLst/>
            <a:ahLst/>
            <a:cxnLst/>
            <a:rect l="l" t="t" r="r" b="b"/>
            <a:pathLst>
              <a:path w="13970" h="2133600">
                <a:moveTo>
                  <a:pt x="0" y="0"/>
                </a:moveTo>
                <a:lnTo>
                  <a:pt x="13716" y="0"/>
                </a:lnTo>
                <a:lnTo>
                  <a:pt x="13716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1933" y="3779520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4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4"/>
                </a:lnTo>
                <a:lnTo>
                  <a:pt x="16999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6579" y="3779520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4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4"/>
                </a:lnTo>
                <a:lnTo>
                  <a:pt x="16999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385" y="3779520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4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4"/>
                </a:lnTo>
                <a:lnTo>
                  <a:pt x="16999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5031" y="3779520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4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4"/>
                </a:lnTo>
                <a:lnTo>
                  <a:pt x="169995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76" y="3912108"/>
            <a:ext cx="201168" cy="20116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1164" y="3912108"/>
            <a:ext cx="201167" cy="20116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4628" y="3912108"/>
            <a:ext cx="201168" cy="20116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9616" y="3912108"/>
            <a:ext cx="201167" cy="20116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03080" y="3912108"/>
            <a:ext cx="201168" cy="20116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66176" y="4194047"/>
            <a:ext cx="201168" cy="20421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51164" y="4194047"/>
            <a:ext cx="201167" cy="20421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34628" y="4194047"/>
            <a:ext cx="201168" cy="20421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19616" y="4194047"/>
            <a:ext cx="201167" cy="20421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66176" y="4479035"/>
            <a:ext cx="201168" cy="20269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51164" y="4479035"/>
            <a:ext cx="201167" cy="20269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34628" y="4479035"/>
            <a:ext cx="201168" cy="20269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19616" y="4479035"/>
            <a:ext cx="201167" cy="20269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66176" y="4762500"/>
            <a:ext cx="201168" cy="20269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03080" y="4479035"/>
            <a:ext cx="201168" cy="20269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551164" y="4762500"/>
            <a:ext cx="201167" cy="20269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834628" y="4762500"/>
            <a:ext cx="201168" cy="20269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19616" y="4762500"/>
            <a:ext cx="201167" cy="20269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266176" y="5047488"/>
            <a:ext cx="201168" cy="20116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551164" y="5047488"/>
            <a:ext cx="201167" cy="2011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834628" y="5047488"/>
            <a:ext cx="201168" cy="20116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119616" y="5047488"/>
            <a:ext cx="201167" cy="20116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551164" y="5330952"/>
            <a:ext cx="201167" cy="20116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119616" y="5330952"/>
            <a:ext cx="201167" cy="201168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842105" y="3808875"/>
            <a:ext cx="3495675" cy="19272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91795" algn="l"/>
                <a:tab pos="392430" algn="l"/>
              </a:tabLst>
            </a:pP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Giới</a:t>
            </a:r>
            <a:r>
              <a:rPr sz="2600" spc="-4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thiệu</a:t>
            </a:r>
            <a:endParaRPr sz="2600">
              <a:latin typeface="Tahoma"/>
              <a:cs typeface="Tahoma"/>
            </a:endParaRPr>
          </a:p>
          <a:p>
            <a:pPr marL="391795" indent="-379730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91795" algn="l"/>
                <a:tab pos="392430" algn="l"/>
              </a:tabLst>
            </a:pP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Lập</a:t>
            </a:r>
            <a:r>
              <a:rPr sz="2600" spc="-3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Tahoma"/>
                <a:cs typeface="Tahoma"/>
              </a:rPr>
              <a:t>trình</a:t>
            </a:r>
            <a:r>
              <a:rPr sz="2600" spc="-3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Tahoma"/>
                <a:cs typeface="Tahoma"/>
              </a:rPr>
              <a:t>Socket</a:t>
            </a:r>
            <a:r>
              <a:rPr sz="2600" spc="-1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TCP</a:t>
            </a:r>
            <a:endParaRPr sz="2600">
              <a:latin typeface="Tahoma"/>
              <a:cs typeface="Tahoma"/>
            </a:endParaRPr>
          </a:p>
          <a:p>
            <a:pPr marL="391795" indent="-379730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91795" algn="l"/>
                <a:tab pos="392430" algn="l"/>
              </a:tabLst>
            </a:pP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Lập</a:t>
            </a:r>
            <a:r>
              <a:rPr sz="2600" spc="-3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Tahoma"/>
                <a:cs typeface="Tahoma"/>
              </a:rPr>
              <a:t>trình</a:t>
            </a:r>
            <a:r>
              <a:rPr sz="2600" spc="-3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Tahoma"/>
                <a:cs typeface="Tahoma"/>
              </a:rPr>
              <a:t>Socket</a:t>
            </a:r>
            <a:r>
              <a:rPr sz="2600" spc="-20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UDP</a:t>
            </a:r>
            <a:endParaRPr sz="2600">
              <a:latin typeface="Tahoma"/>
              <a:cs typeface="Tahoma"/>
            </a:endParaRPr>
          </a:p>
          <a:p>
            <a:pPr marL="391795" indent="-379730">
              <a:lnSpc>
                <a:spcPct val="100000"/>
              </a:lnSpc>
              <a:spcBef>
                <a:spcPts val="62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91795" algn="l"/>
                <a:tab pos="392430" algn="l"/>
              </a:tabLst>
            </a:pP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Lập</a:t>
            </a:r>
            <a:r>
              <a:rPr sz="2600" spc="-4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Tahoma"/>
                <a:cs typeface="Tahoma"/>
              </a:rPr>
              <a:t>trình</a:t>
            </a:r>
            <a:r>
              <a:rPr sz="2600" spc="-35" dirty="0">
                <a:solidFill>
                  <a:srgbClr val="003399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3399"/>
                </a:solidFill>
                <a:latin typeface="Tahoma"/>
                <a:cs typeface="Tahoma"/>
              </a:rPr>
              <a:t>Multicast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43199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So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sánh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65" dirty="0">
                <a:solidFill>
                  <a:srgbClr val="003399"/>
                </a:solidFill>
                <a:latin typeface="Microsoft Sans Serif"/>
                <a:cs typeface="Microsoft Sans Serif"/>
              </a:rPr>
              <a:t>giữa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TCP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và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UDP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244" y="2333244"/>
            <a:ext cx="7124700" cy="2514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867" y="5151120"/>
            <a:ext cx="7060692" cy="14462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559" y="1415795"/>
            <a:ext cx="7274052" cy="5259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7929245" cy="406590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Giao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75" dirty="0">
                <a:solidFill>
                  <a:srgbClr val="003399"/>
                </a:solidFill>
                <a:latin typeface="Microsoft Sans Serif"/>
                <a:cs typeface="Microsoft Sans Serif"/>
              </a:rPr>
              <a:t>thức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95" dirty="0">
                <a:solidFill>
                  <a:srgbClr val="003399"/>
                </a:solidFill>
                <a:latin typeface="Microsoft Sans Serif"/>
                <a:cs typeface="Microsoft Sans Serif"/>
              </a:rPr>
              <a:t>ứng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dụng</a:t>
            </a:r>
            <a:endParaRPr sz="2600" dirty="0">
              <a:latin typeface="Microsoft Sans Serif"/>
              <a:cs typeface="Microsoft Sans Serif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Trao </a:t>
            </a:r>
            <a:r>
              <a:rPr sz="2200" spc="-10" dirty="0">
                <a:latin typeface="Tahoma"/>
                <a:cs typeface="Tahoma"/>
              </a:rPr>
              <a:t>đổi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thông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tin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giữa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Client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phải </a:t>
            </a:r>
            <a:r>
              <a:rPr sz="2200" spc="-10" dirty="0">
                <a:latin typeface="Tahoma"/>
                <a:cs typeface="Tahoma"/>
              </a:rPr>
              <a:t>tuân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thủ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giao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thức của ứng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dụng.</a:t>
            </a:r>
            <a:endParaRPr sz="2200" dirty="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Nếu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theo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các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Protocol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đã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định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nghĩa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sẵn: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tham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khảo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ahoma"/>
                <a:cs typeface="Tahoma"/>
              </a:rPr>
              <a:t>RFC</a:t>
            </a:r>
            <a:r>
              <a:rPr sz="2200" spc="-10" dirty="0">
                <a:latin typeface="Tahoma"/>
                <a:cs typeface="Tahoma"/>
              </a:rPr>
              <a:t>.</a:t>
            </a:r>
            <a:endParaRPr sz="2200" dirty="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3989070" algn="l"/>
              </a:tabLst>
            </a:pPr>
            <a:r>
              <a:rPr sz="2200" spc="-10" dirty="0">
                <a:latin typeface="Tahoma"/>
                <a:cs typeface="Tahoma"/>
              </a:rPr>
              <a:t>Nếu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ứng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riêng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biệt:	tự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thiết </a:t>
            </a:r>
            <a:r>
              <a:rPr sz="2200" spc="-5" dirty="0">
                <a:latin typeface="Tahoma"/>
                <a:cs typeface="Tahoma"/>
              </a:rPr>
              <a:t>kế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protocol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riêng.</a:t>
            </a:r>
            <a:endParaRPr sz="2200" dirty="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TCP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Socket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130" dirty="0">
                <a:solidFill>
                  <a:srgbClr val="003399"/>
                </a:solidFill>
                <a:latin typeface="Microsoft Sans Serif"/>
                <a:cs typeface="Microsoft Sans Serif"/>
              </a:rPr>
              <a:t>dưới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</a:t>
            </a:r>
            <a:endParaRPr sz="2600" dirty="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Thông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qua</a:t>
            </a:r>
            <a:r>
              <a:rPr sz="2200" spc="-10" dirty="0">
                <a:latin typeface="Tahoma"/>
                <a:cs typeface="Tahoma"/>
              </a:rPr>
              <a:t> các</a:t>
            </a:r>
            <a:r>
              <a:rPr sz="2200" spc="-5" dirty="0">
                <a:latin typeface="Tahoma"/>
                <a:cs typeface="Tahoma"/>
              </a:rPr>
              <a:t> lớp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trong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gói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Tahoma"/>
                <a:cs typeface="Tahoma"/>
              </a:rPr>
              <a:t>java.net</a:t>
            </a:r>
            <a:endParaRPr sz="2200" dirty="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Các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lớp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chính:</a:t>
            </a:r>
            <a:endParaRPr sz="2200" dirty="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2943225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java.net.Socket:	hỗ </a:t>
            </a:r>
            <a:r>
              <a:rPr sz="2000" spc="65" dirty="0">
                <a:solidFill>
                  <a:srgbClr val="0033CC"/>
                </a:solidFill>
                <a:latin typeface="Microsoft Sans Serif"/>
                <a:cs typeface="Microsoft Sans Serif"/>
              </a:rPr>
              <a:t>trợ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xây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dựng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chương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trình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Client</a:t>
            </a:r>
            <a:endParaRPr sz="2000" dirty="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369189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java.net.ServerSocket:	hỗ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0033CC"/>
                </a:solidFill>
                <a:latin typeface="Microsoft Sans Serif"/>
                <a:cs typeface="Microsoft Sans Serif"/>
              </a:rPr>
              <a:t>trợ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xây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dựng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chương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trình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Server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05260"/>
            <a:ext cx="7776845" cy="11893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</a:t>
            </a:r>
            <a:r>
              <a:rPr sz="2600" spc="-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java.net.Socket</a:t>
            </a:r>
            <a:endParaRPr sz="2600" dirty="0">
              <a:latin typeface="Microsoft Sans Serif"/>
              <a:cs typeface="Microsoft Sans Serif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40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Socket(String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HostName,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int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PortNumber) throws IOException: </a:t>
            </a:r>
            <a:r>
              <a:rPr sz="2000" spc="-6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nối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kết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đến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Server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có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tên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là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HostName,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cổng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là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PortNumber.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3054" y="2651843"/>
            <a:ext cx="165798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82169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:	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Socket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818515" algn="l"/>
              </a:tabLst>
            </a:pPr>
            <a:r>
              <a:rPr sz="2000" dirty="0">
                <a:latin typeface="Tahoma"/>
                <a:cs typeface="Tahoma"/>
              </a:rPr>
              <a:t>Hoặc	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Socket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1725" y="2646578"/>
            <a:ext cx="5629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33300"/>
              </a:lnSpc>
              <a:spcBef>
                <a:spcPts val="100"/>
              </a:spcBef>
            </a:pPr>
            <a:r>
              <a:rPr sz="1800" b="1" dirty="0">
                <a:solidFill>
                  <a:srgbClr val="949432"/>
                </a:solidFill>
                <a:latin typeface="Courier New"/>
                <a:cs typeface="Courier New"/>
              </a:rPr>
              <a:t>s = 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new 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  <a:hlinkClick r:id="rId2"/>
              </a:rPr>
              <a:t>Socket(“ww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</a:rPr>
              <a:t>w.cit.ct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  <a:hlinkClick r:id="rId2"/>
              </a:rPr>
              <a:t>u.edu.vn”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</a:rPr>
              <a:t>, 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80); </a:t>
            </a:r>
            <a:r>
              <a:rPr sz="1800" b="1" spc="-107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49432"/>
                </a:solidFill>
                <a:latin typeface="Courier New"/>
                <a:cs typeface="Courier New"/>
              </a:rPr>
              <a:t>s</a:t>
            </a:r>
            <a:r>
              <a:rPr sz="18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49432"/>
                </a:solidFill>
                <a:latin typeface="Courier New"/>
                <a:cs typeface="Courier New"/>
              </a:rPr>
              <a:t>=</a:t>
            </a:r>
            <a:r>
              <a:rPr sz="18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</a:rPr>
              <a:t>Socket(“203.162.36.149”,</a:t>
            </a:r>
            <a:r>
              <a:rPr sz="1800" b="1" spc="-65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80);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053" y="3400112"/>
            <a:ext cx="7318375" cy="323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4995">
              <a:lnSpc>
                <a:spcPct val="120000"/>
              </a:lnSpc>
              <a:spcBef>
                <a:spcPts val="95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360045" algn="l"/>
                <a:tab pos="360680" algn="l"/>
                <a:tab pos="2078355" algn="l"/>
                <a:tab pos="4429125" algn="l"/>
              </a:tabLst>
            </a:pP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InputStream	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getInputStream()	throws IOException: </a:t>
            </a:r>
            <a:r>
              <a:rPr sz="2000" spc="-6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trả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về</a:t>
            </a:r>
            <a:r>
              <a:rPr sz="2000" dirty="0">
                <a:latin typeface="Tahoma"/>
                <a:cs typeface="Tahoma"/>
              </a:rPr>
              <a:t> 1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InputStream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nối </a:t>
            </a:r>
            <a:r>
              <a:rPr sz="2000" spc="-5" dirty="0">
                <a:latin typeface="Tahoma"/>
                <a:cs typeface="Tahoma"/>
              </a:rPr>
              <a:t>với Socket.</a:t>
            </a:r>
            <a:endParaRPr sz="2000" dirty="0">
              <a:latin typeface="Tahoma"/>
              <a:cs typeface="Tahoma"/>
            </a:endParaRPr>
          </a:p>
          <a:p>
            <a:pPr marL="12700" marR="654050">
              <a:lnSpc>
                <a:spcPct val="120000"/>
              </a:lnSpc>
              <a:spcBef>
                <a:spcPts val="5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360045" algn="l"/>
                <a:tab pos="360680" algn="l"/>
                <a:tab pos="2089785" algn="l"/>
                <a:tab pos="4370070" algn="l"/>
              </a:tabLst>
            </a:pP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OutputStream	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getOutputStream()	throws IOException: </a:t>
            </a:r>
            <a:r>
              <a:rPr sz="2000" spc="-6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trả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về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OutputStream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nối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với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Socket.</a:t>
            </a:r>
            <a:endParaRPr sz="2000" dirty="0">
              <a:latin typeface="Tahoma"/>
              <a:cs typeface="Tahoma"/>
            </a:endParaRPr>
          </a:p>
          <a:p>
            <a:pPr marL="818515" marR="1023619" indent="-806450">
              <a:lnSpc>
                <a:spcPts val="2880"/>
              </a:lnSpc>
              <a:spcBef>
                <a:spcPts val="40"/>
              </a:spcBef>
              <a:tabLst>
                <a:tab pos="818515" algn="l"/>
                <a:tab pos="2866390" algn="l"/>
                <a:tab pos="341376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000" dirty="0">
                <a:latin typeface="Tahoma"/>
                <a:cs typeface="Tahoma"/>
              </a:rPr>
              <a:t>:	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InputStream	is	</a:t>
            </a:r>
            <a:r>
              <a:rPr sz="1800" b="1" dirty="0">
                <a:solidFill>
                  <a:srgbClr val="949432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</a:rPr>
              <a:t>s.getInputStream(); </a:t>
            </a:r>
            <a:r>
              <a:rPr sz="1800" b="1" spc="-107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OutputStream	os</a:t>
            </a:r>
            <a:r>
              <a:rPr sz="1800" b="1" spc="-35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49432"/>
                </a:solidFill>
                <a:latin typeface="Courier New"/>
                <a:cs typeface="Courier New"/>
              </a:rPr>
              <a:t>=</a:t>
            </a:r>
            <a:r>
              <a:rPr sz="1800" b="1" spc="-3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49432"/>
                </a:solidFill>
                <a:latin typeface="Courier New"/>
                <a:cs typeface="Courier New"/>
              </a:rPr>
              <a:t>s.getOutputStream();</a:t>
            </a:r>
            <a:endParaRPr sz="1800" dirty="0">
              <a:latin typeface="Courier New"/>
              <a:cs typeface="Courier New"/>
            </a:endParaRPr>
          </a:p>
          <a:p>
            <a:pPr marL="360045" marR="5080" indent="-347980">
              <a:lnSpc>
                <a:spcPct val="100000"/>
              </a:lnSpc>
              <a:spcBef>
                <a:spcPts val="439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360045" algn="l"/>
                <a:tab pos="360680" algn="l"/>
                <a:tab pos="4258310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void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close()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000" spc="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IOException:	</a:t>
            </a:r>
            <a:r>
              <a:rPr sz="2000" dirty="0">
                <a:latin typeface="Tahoma"/>
                <a:cs typeface="Tahoma"/>
              </a:rPr>
              <a:t>đóng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Socket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lại,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giải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phóng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kênh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ảo,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xóa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nối </a:t>
            </a:r>
            <a:r>
              <a:rPr sz="2000" spc="-5" dirty="0">
                <a:latin typeface="Tahoma"/>
                <a:cs typeface="Tahoma"/>
              </a:rPr>
              <a:t>kết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giữa</a:t>
            </a:r>
            <a:r>
              <a:rPr sz="2000" dirty="0">
                <a:latin typeface="Tahoma"/>
                <a:cs typeface="Tahoma"/>
              </a:rPr>
              <a:t> Client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và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Server.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82169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000" dirty="0">
                <a:latin typeface="Tahoma"/>
                <a:cs typeface="Tahoma"/>
              </a:rPr>
              <a:t>:	</a:t>
            </a:r>
            <a:r>
              <a:rPr sz="1800" b="1" spc="-5" dirty="0">
                <a:solidFill>
                  <a:srgbClr val="949432"/>
                </a:solidFill>
                <a:latin typeface="Courier New"/>
                <a:cs typeface="Courier New"/>
              </a:rPr>
              <a:t>s.close();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7835900" cy="49866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</a:t>
            </a:r>
            <a:r>
              <a:rPr sz="2600" spc="-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java.net.Socket</a:t>
            </a:r>
            <a:endParaRPr sz="2600" dirty="0">
              <a:latin typeface="Microsoft Sans Serif"/>
              <a:cs typeface="Microsoft Sans Serif"/>
            </a:endParaRPr>
          </a:p>
          <a:p>
            <a:pPr marL="704215" marR="19367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4711065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InetAddress</a:t>
            </a:r>
            <a:r>
              <a:rPr sz="2200" spc="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getInetAddress():	</a:t>
            </a: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địa chỉ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máy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tính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đang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nối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(ở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xa).</a:t>
            </a:r>
            <a:endParaRPr sz="2200" dirty="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1191260" algn="l"/>
                <a:tab pos="2571115" algn="l"/>
              </a:tabLst>
            </a:pP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int	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getPort():	</a:t>
            </a: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cổng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máy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tính đang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nối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(ở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xa).</a:t>
            </a:r>
            <a:endParaRPr sz="2200" dirty="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InetAddress</a:t>
            </a:r>
            <a:r>
              <a:rPr sz="2200" spc="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getLocalAddress():</a:t>
            </a:r>
            <a:r>
              <a:rPr sz="2200" spc="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địa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chỉ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cục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bộ.</a:t>
            </a:r>
            <a:endParaRPr sz="2200" dirty="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1191260" algn="l"/>
                <a:tab pos="3202305" algn="l"/>
              </a:tabLst>
            </a:pP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int	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getLocalPort():	</a:t>
            </a: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-10" dirty="0">
                <a:latin typeface="Tahoma"/>
                <a:cs typeface="Tahoma"/>
              </a:rPr>
              <a:t> giá</a:t>
            </a:r>
            <a:r>
              <a:rPr sz="2200" spc="-5" dirty="0">
                <a:latin typeface="Tahoma"/>
                <a:cs typeface="Tahoma"/>
              </a:rPr>
              <a:t> trị</a:t>
            </a:r>
            <a:r>
              <a:rPr sz="2200" spc="-10" dirty="0">
                <a:latin typeface="Tahoma"/>
                <a:cs typeface="Tahoma"/>
              </a:rPr>
              <a:t> cổng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cục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bộ</a:t>
            </a:r>
            <a:endParaRPr sz="2200" dirty="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void</a:t>
            </a:r>
            <a:r>
              <a:rPr sz="220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setSoTimeout(int</a:t>
            </a:r>
            <a:r>
              <a:rPr sz="2200" spc="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timeout)</a:t>
            </a:r>
            <a:r>
              <a:rPr sz="2200" spc="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200" spc="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SocketException:</a:t>
            </a:r>
            <a:endParaRPr sz="2200" dirty="0">
              <a:latin typeface="Tahoma"/>
              <a:cs typeface="Tahoma"/>
            </a:endParaRPr>
          </a:p>
          <a:p>
            <a:pPr marL="704215" marR="344170">
              <a:lnSpc>
                <a:spcPct val="101000"/>
              </a:lnSpc>
              <a:spcBef>
                <a:spcPts val="705"/>
              </a:spcBef>
            </a:pPr>
            <a:r>
              <a:rPr sz="2000" dirty="0">
                <a:latin typeface="Tahoma"/>
                <a:cs typeface="Tahoma"/>
              </a:rPr>
              <a:t>Khi đang nghẽn (blocked) </a:t>
            </a:r>
            <a:r>
              <a:rPr sz="2000" spc="-5" dirty="0">
                <a:latin typeface="Tahoma"/>
                <a:cs typeface="Tahoma"/>
              </a:rPr>
              <a:t>trên </a:t>
            </a:r>
            <a:r>
              <a:rPr sz="2000" dirty="0">
                <a:latin typeface="Tahoma"/>
                <a:cs typeface="Tahoma"/>
              </a:rPr>
              <a:t>hàm </a:t>
            </a:r>
            <a:r>
              <a:rPr sz="2000" spc="-5" dirty="0">
                <a:latin typeface="Tahoma"/>
                <a:cs typeface="Tahoma"/>
              </a:rPr>
              <a:t>read(), </a:t>
            </a:r>
            <a:r>
              <a:rPr sz="2000" dirty="0">
                <a:latin typeface="Tahoma"/>
                <a:cs typeface="Tahoma"/>
              </a:rPr>
              <a:t>sau 1 </a:t>
            </a:r>
            <a:r>
              <a:rPr sz="2000" spc="-5" dirty="0">
                <a:latin typeface="Tahoma"/>
                <a:cs typeface="Tahoma"/>
              </a:rPr>
              <a:t>thời gian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timeout tính </a:t>
            </a:r>
            <a:r>
              <a:rPr sz="2000" dirty="0">
                <a:latin typeface="Tahoma"/>
                <a:cs typeface="Tahoma"/>
              </a:rPr>
              <a:t>bằng </a:t>
            </a:r>
            <a:r>
              <a:rPr sz="2000" spc="-5" dirty="0">
                <a:latin typeface="Tahoma"/>
                <a:cs typeface="Tahoma"/>
              </a:rPr>
              <a:t>mili giây </a:t>
            </a:r>
            <a:r>
              <a:rPr sz="2000" dirty="0">
                <a:latin typeface="Tahoma"/>
                <a:cs typeface="Tahoma"/>
              </a:rPr>
              <a:t>mà 1 </a:t>
            </a:r>
            <a:r>
              <a:rPr sz="2000" spc="-5" dirty="0">
                <a:latin typeface="Tahoma"/>
                <a:cs typeface="Tahoma"/>
              </a:rPr>
              <a:t>Client không gửi yêu cầu </a:t>
            </a:r>
            <a:r>
              <a:rPr sz="2000" dirty="0">
                <a:latin typeface="Tahoma"/>
                <a:cs typeface="Tahoma"/>
              </a:rPr>
              <a:t>gì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(request),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Server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sẽ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quẳng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ra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ngoại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lệ.</a:t>
            </a:r>
          </a:p>
          <a:p>
            <a:pPr marL="704215" lvl="1" indent="-347980">
              <a:lnSpc>
                <a:spcPct val="100000"/>
              </a:lnSpc>
              <a:spcBef>
                <a:spcPts val="52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void</a:t>
            </a:r>
            <a:r>
              <a:rPr sz="2200" spc="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setKeepAlive(boolean</a:t>
            </a:r>
            <a:r>
              <a:rPr sz="2200" spc="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on)</a:t>
            </a:r>
            <a:r>
              <a:rPr sz="2200" spc="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200" spc="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SocketException:</a:t>
            </a:r>
            <a:endParaRPr sz="2200" dirty="0">
              <a:latin typeface="Tahoma"/>
              <a:cs typeface="Tahoma"/>
            </a:endParaRPr>
          </a:p>
          <a:p>
            <a:pPr marL="704215" marR="102870">
              <a:lnSpc>
                <a:spcPct val="102000"/>
              </a:lnSpc>
              <a:spcBef>
                <a:spcPts val="680"/>
              </a:spcBef>
            </a:pPr>
            <a:r>
              <a:rPr sz="2000" spc="-5" dirty="0">
                <a:latin typeface="Tahoma"/>
                <a:cs typeface="Tahoma"/>
              </a:rPr>
              <a:t>quá trình </a:t>
            </a:r>
            <a:r>
              <a:rPr sz="2000" dirty="0">
                <a:latin typeface="Tahoma"/>
                <a:cs typeface="Tahoma"/>
              </a:rPr>
              <a:t>Client muốn </a:t>
            </a:r>
            <a:r>
              <a:rPr sz="2000" spc="-5" dirty="0">
                <a:latin typeface="Tahoma"/>
                <a:cs typeface="Tahoma"/>
              </a:rPr>
              <a:t>giữ nối kết ngay khi </a:t>
            </a:r>
            <a:r>
              <a:rPr sz="2000" dirty="0">
                <a:latin typeface="Tahoma"/>
                <a:cs typeface="Tahoma"/>
              </a:rPr>
              <a:t>nó không </a:t>
            </a:r>
            <a:r>
              <a:rPr sz="2000" spc="-5" dirty="0">
                <a:latin typeface="Tahoma"/>
                <a:cs typeface="Tahoma"/>
              </a:rPr>
              <a:t>gửi thông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 gì cho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Server.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8025765" cy="35344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Xây</a:t>
            </a:r>
            <a:r>
              <a:rPr sz="2600" spc="3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70" dirty="0">
                <a:solidFill>
                  <a:srgbClr val="003399"/>
                </a:solidFill>
                <a:latin typeface="Microsoft Sans Serif"/>
                <a:cs typeface="Microsoft Sans Serif"/>
              </a:rPr>
              <a:t>dựng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trình</a:t>
            </a:r>
            <a:r>
              <a:rPr sz="2600" spc="4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Client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60" dirty="0">
                <a:solidFill>
                  <a:srgbClr val="003399"/>
                </a:solidFill>
                <a:latin typeface="Microsoft Sans Serif"/>
                <a:cs typeface="Microsoft Sans Serif"/>
              </a:rPr>
              <a:t>ở</a:t>
            </a:r>
            <a:r>
              <a:rPr sz="2600" spc="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chế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độ</a:t>
            </a:r>
            <a:r>
              <a:rPr sz="2600" spc="3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TCP</a:t>
            </a:r>
            <a:endParaRPr sz="2600">
              <a:latin typeface="Microsoft Sans Serif"/>
              <a:cs typeface="Microsoft Sans Serif"/>
            </a:endParaRPr>
          </a:p>
          <a:p>
            <a:pPr marL="704215" marR="32956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Mở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một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socket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nối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đến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đã biết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địa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chỉ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IP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(hay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địa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chỉ</a:t>
            </a:r>
            <a:r>
              <a:rPr sz="2200" spc="-10" dirty="0">
                <a:latin typeface="Tahoma"/>
                <a:cs typeface="Tahoma"/>
              </a:rPr>
              <a:t> tên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miền)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số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hiệu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cổng.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InputStream</a:t>
            </a:r>
            <a:r>
              <a:rPr sz="2200" spc="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OutputStream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gán</a:t>
            </a:r>
            <a:r>
              <a:rPr sz="2200" spc="-10" dirty="0">
                <a:latin typeface="Tahoma"/>
                <a:cs typeface="Tahoma"/>
              </a:rPr>
              <a:t> với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Socket.</a:t>
            </a:r>
            <a:endParaRPr sz="2200">
              <a:latin typeface="Tahoma"/>
              <a:cs typeface="Tahoma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Tham </a:t>
            </a:r>
            <a:r>
              <a:rPr sz="2200" spc="-10" dirty="0">
                <a:latin typeface="Tahoma"/>
                <a:cs typeface="Tahoma"/>
              </a:rPr>
              <a:t>khảo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Protocol</a:t>
            </a:r>
            <a:r>
              <a:rPr sz="2200" spc="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dịch vụ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để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định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dạng </a:t>
            </a:r>
            <a:r>
              <a:rPr sz="2200" spc="-10" dirty="0">
                <a:latin typeface="Tahoma"/>
                <a:cs typeface="Tahoma"/>
              </a:rPr>
              <a:t>đúng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dữ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liệu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trao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đổi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với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Server.</a:t>
            </a:r>
            <a:endParaRPr sz="2200">
              <a:latin typeface="Tahoma"/>
              <a:cs typeface="Tahoma"/>
            </a:endParaRPr>
          </a:p>
          <a:p>
            <a:pPr marL="704215" marR="461009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Trao </a:t>
            </a:r>
            <a:r>
              <a:rPr sz="2200" spc="-10" dirty="0">
                <a:latin typeface="Tahoma"/>
                <a:cs typeface="Tahoma"/>
              </a:rPr>
              <a:t>đổi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dữ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liệu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với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nhờ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vào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các</a:t>
            </a:r>
            <a:r>
              <a:rPr sz="2200" spc="-5" dirty="0">
                <a:latin typeface="Tahoma"/>
                <a:cs typeface="Tahoma"/>
              </a:rPr>
              <a:t> InputStream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và </a:t>
            </a:r>
            <a:r>
              <a:rPr sz="2200" spc="-67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OutputStream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vừa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lấy.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Đóng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Socket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trước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khi </a:t>
            </a:r>
            <a:r>
              <a:rPr sz="2200" spc="-10" dirty="0">
                <a:latin typeface="Tahoma"/>
                <a:cs typeface="Tahoma"/>
              </a:rPr>
              <a:t>kết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thúc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chương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trình.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7757795" cy="16567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</a:t>
            </a:r>
            <a:r>
              <a:rPr sz="2600" spc="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TCPEchoClient</a:t>
            </a:r>
            <a:endParaRPr sz="2600">
              <a:latin typeface="Microsoft Sans Serif"/>
              <a:cs typeface="Microsoft Sans Serif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Trên </a:t>
            </a:r>
            <a:r>
              <a:rPr sz="2200" spc="-10" dirty="0">
                <a:latin typeface="Tahoma"/>
                <a:cs typeface="Tahoma"/>
              </a:rPr>
              <a:t>hệ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thống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UNIX,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dịch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vụ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Echo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được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thiết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kế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theo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mô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hình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Client-Server</a:t>
            </a:r>
            <a:r>
              <a:rPr sz="2200" spc="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sử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Socket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cả TCP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UDP.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Cổng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mặc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định</a:t>
            </a:r>
            <a:r>
              <a:rPr sz="2200" spc="-5" dirty="0">
                <a:latin typeface="Tahoma"/>
                <a:cs typeface="Tahoma"/>
              </a:rPr>
              <a:t> dành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cho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Echo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là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7.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0307" y="3323844"/>
            <a:ext cx="6797040" cy="455930"/>
            <a:chOff x="1230307" y="3323844"/>
            <a:chExt cx="6797040" cy="455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307" y="3323844"/>
              <a:ext cx="4349056" cy="4556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07151" y="3537204"/>
              <a:ext cx="2620010" cy="242570"/>
            </a:xfrm>
            <a:custGeom>
              <a:avLst/>
              <a:gdLst/>
              <a:ahLst/>
              <a:cxnLst/>
              <a:rect l="l" t="t" r="r" b="b"/>
              <a:pathLst>
                <a:path w="2620009" h="242570">
                  <a:moveTo>
                    <a:pt x="2613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42315"/>
                  </a:lnTo>
                  <a:lnTo>
                    <a:pt x="13715" y="242315"/>
                  </a:lnTo>
                  <a:lnTo>
                    <a:pt x="13715" y="13715"/>
                  </a:lnTo>
                  <a:lnTo>
                    <a:pt x="2619755" y="13715"/>
                  </a:lnTo>
                  <a:lnTo>
                    <a:pt x="2619755" y="6095"/>
                  </a:lnTo>
                  <a:lnTo>
                    <a:pt x="2613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20868" y="3550920"/>
              <a:ext cx="2590800" cy="228600"/>
            </a:xfrm>
            <a:custGeom>
              <a:avLst/>
              <a:gdLst/>
              <a:ahLst/>
              <a:cxnLst/>
              <a:rect l="l" t="t" r="r" b="b"/>
              <a:pathLst>
                <a:path w="2590800" h="228600">
                  <a:moveTo>
                    <a:pt x="259079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590799" y="228600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07151" y="3537204"/>
              <a:ext cx="2620010" cy="242570"/>
            </a:xfrm>
            <a:custGeom>
              <a:avLst/>
              <a:gdLst/>
              <a:ahLst/>
              <a:cxnLst/>
              <a:rect l="l" t="t" r="r" b="b"/>
              <a:pathLst>
                <a:path w="2620009" h="242570">
                  <a:moveTo>
                    <a:pt x="2613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42315"/>
                  </a:lnTo>
                  <a:lnTo>
                    <a:pt x="28956" y="242315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2619755" y="13715"/>
                  </a:lnTo>
                  <a:lnTo>
                    <a:pt x="2619755" y="6095"/>
                  </a:lnTo>
                  <a:lnTo>
                    <a:pt x="2613659" y="0"/>
                  </a:lnTo>
                  <a:close/>
                </a:path>
                <a:path w="2620009" h="242570">
                  <a:moveTo>
                    <a:pt x="2590800" y="13715"/>
                  </a:moveTo>
                  <a:lnTo>
                    <a:pt x="2590800" y="242315"/>
                  </a:lnTo>
                  <a:lnTo>
                    <a:pt x="2619755" y="242315"/>
                  </a:lnTo>
                  <a:lnTo>
                    <a:pt x="2619755" y="28955"/>
                  </a:lnTo>
                  <a:lnTo>
                    <a:pt x="2604516" y="28955"/>
                  </a:lnTo>
                  <a:lnTo>
                    <a:pt x="2590800" y="13715"/>
                  </a:lnTo>
                  <a:close/>
                </a:path>
                <a:path w="2620009" h="242570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2620009" h="242570">
                  <a:moveTo>
                    <a:pt x="25908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2590800" y="28955"/>
                  </a:lnTo>
                  <a:lnTo>
                    <a:pt x="2590800" y="13715"/>
                  </a:lnTo>
                  <a:close/>
                </a:path>
                <a:path w="2620009" h="242570">
                  <a:moveTo>
                    <a:pt x="2619755" y="13715"/>
                  </a:moveTo>
                  <a:lnTo>
                    <a:pt x="2590800" y="13715"/>
                  </a:lnTo>
                  <a:lnTo>
                    <a:pt x="2604516" y="28955"/>
                  </a:lnTo>
                  <a:lnTo>
                    <a:pt x="2619755" y="28955"/>
                  </a:lnTo>
                  <a:lnTo>
                    <a:pt x="26197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14009" y="3550920"/>
            <a:ext cx="2605405" cy="2286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7790">
              <a:lnSpc>
                <a:spcPts val="1490"/>
              </a:lnSpc>
              <a:spcBef>
                <a:spcPts val="310"/>
              </a:spcBef>
            </a:pPr>
            <a:r>
              <a:rPr sz="1800" dirty="0">
                <a:latin typeface="Microsoft Sans Serif"/>
                <a:cs typeface="Microsoft Sans Serif"/>
              </a:rPr>
              <a:t>Kết</a:t>
            </a:r>
            <a:r>
              <a:rPr sz="1800" spc="-10" dirty="0">
                <a:latin typeface="Microsoft Sans Serif"/>
                <a:cs typeface="Microsoft Sans Serif"/>
              </a:rPr>
              <a:t> nối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đến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địa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chỉ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2668" y="3779520"/>
            <a:ext cx="9144000" cy="3429000"/>
            <a:chOff x="772668" y="3779520"/>
            <a:chExt cx="9144000" cy="3429000"/>
          </a:xfrm>
        </p:grpSpPr>
        <p:sp>
          <p:nvSpPr>
            <p:cNvPr id="11" name="object 11"/>
            <p:cNvSpPr/>
            <p:nvPr/>
          </p:nvSpPr>
          <p:spPr>
            <a:xfrm>
              <a:off x="772668" y="377952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6819" y="3779520"/>
              <a:ext cx="4352544" cy="17510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3796" y="4924044"/>
              <a:ext cx="4997196" cy="17510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83352" y="6051804"/>
              <a:ext cx="2620010" cy="675640"/>
            </a:xfrm>
            <a:custGeom>
              <a:avLst/>
              <a:gdLst/>
              <a:ahLst/>
              <a:cxnLst/>
              <a:rect l="l" t="t" r="r" b="b"/>
              <a:pathLst>
                <a:path w="2620009" h="675640">
                  <a:moveTo>
                    <a:pt x="2613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669035"/>
                  </a:lnTo>
                  <a:lnTo>
                    <a:pt x="6096" y="675131"/>
                  </a:lnTo>
                  <a:lnTo>
                    <a:pt x="2613659" y="675131"/>
                  </a:lnTo>
                  <a:lnTo>
                    <a:pt x="2619755" y="669035"/>
                  </a:lnTo>
                  <a:lnTo>
                    <a:pt x="2619755" y="659891"/>
                  </a:lnTo>
                  <a:lnTo>
                    <a:pt x="13715" y="659891"/>
                  </a:lnTo>
                  <a:lnTo>
                    <a:pt x="13715" y="13715"/>
                  </a:lnTo>
                  <a:lnTo>
                    <a:pt x="2619755" y="13715"/>
                  </a:lnTo>
                  <a:lnTo>
                    <a:pt x="2619755" y="6095"/>
                  </a:lnTo>
                  <a:lnTo>
                    <a:pt x="2613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97068" y="6065520"/>
              <a:ext cx="2590800" cy="646430"/>
            </a:xfrm>
            <a:custGeom>
              <a:avLst/>
              <a:gdLst/>
              <a:ahLst/>
              <a:cxnLst/>
              <a:rect l="l" t="t" r="r" b="b"/>
              <a:pathLst>
                <a:path w="2590800" h="646429">
                  <a:moveTo>
                    <a:pt x="2590799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590799" y="646176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83352" y="6051804"/>
              <a:ext cx="2620010" cy="675640"/>
            </a:xfrm>
            <a:custGeom>
              <a:avLst/>
              <a:gdLst/>
              <a:ahLst/>
              <a:cxnLst/>
              <a:rect l="l" t="t" r="r" b="b"/>
              <a:pathLst>
                <a:path w="2620009" h="675640">
                  <a:moveTo>
                    <a:pt x="2613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669035"/>
                  </a:lnTo>
                  <a:lnTo>
                    <a:pt x="6096" y="675131"/>
                  </a:lnTo>
                  <a:lnTo>
                    <a:pt x="2613659" y="675131"/>
                  </a:lnTo>
                  <a:lnTo>
                    <a:pt x="2619755" y="669035"/>
                  </a:lnTo>
                  <a:lnTo>
                    <a:pt x="2619755" y="659891"/>
                  </a:lnTo>
                  <a:lnTo>
                    <a:pt x="28956" y="659891"/>
                  </a:lnTo>
                  <a:lnTo>
                    <a:pt x="13715" y="646175"/>
                  </a:lnTo>
                  <a:lnTo>
                    <a:pt x="28956" y="646175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2619755" y="13715"/>
                  </a:lnTo>
                  <a:lnTo>
                    <a:pt x="2619755" y="6095"/>
                  </a:lnTo>
                  <a:lnTo>
                    <a:pt x="2613659" y="0"/>
                  </a:lnTo>
                  <a:close/>
                </a:path>
                <a:path w="2620009" h="675640">
                  <a:moveTo>
                    <a:pt x="28956" y="646175"/>
                  </a:moveTo>
                  <a:lnTo>
                    <a:pt x="13715" y="646175"/>
                  </a:lnTo>
                  <a:lnTo>
                    <a:pt x="28956" y="659891"/>
                  </a:lnTo>
                  <a:lnTo>
                    <a:pt x="28956" y="646175"/>
                  </a:lnTo>
                  <a:close/>
                </a:path>
                <a:path w="2620009" h="675640">
                  <a:moveTo>
                    <a:pt x="2590800" y="646175"/>
                  </a:moveTo>
                  <a:lnTo>
                    <a:pt x="28956" y="646175"/>
                  </a:lnTo>
                  <a:lnTo>
                    <a:pt x="28956" y="659891"/>
                  </a:lnTo>
                  <a:lnTo>
                    <a:pt x="2590800" y="659891"/>
                  </a:lnTo>
                  <a:lnTo>
                    <a:pt x="2590800" y="646175"/>
                  </a:lnTo>
                  <a:close/>
                </a:path>
                <a:path w="2620009" h="675640">
                  <a:moveTo>
                    <a:pt x="2590800" y="13715"/>
                  </a:moveTo>
                  <a:lnTo>
                    <a:pt x="2590800" y="659891"/>
                  </a:lnTo>
                  <a:lnTo>
                    <a:pt x="2604516" y="646175"/>
                  </a:lnTo>
                  <a:lnTo>
                    <a:pt x="2619755" y="646175"/>
                  </a:lnTo>
                  <a:lnTo>
                    <a:pt x="2619755" y="28955"/>
                  </a:lnTo>
                  <a:lnTo>
                    <a:pt x="2604516" y="28955"/>
                  </a:lnTo>
                  <a:lnTo>
                    <a:pt x="2590800" y="13715"/>
                  </a:lnTo>
                  <a:close/>
                </a:path>
                <a:path w="2620009" h="675640">
                  <a:moveTo>
                    <a:pt x="2619755" y="646175"/>
                  </a:moveTo>
                  <a:lnTo>
                    <a:pt x="2604516" y="646175"/>
                  </a:lnTo>
                  <a:lnTo>
                    <a:pt x="2590800" y="659891"/>
                  </a:lnTo>
                  <a:lnTo>
                    <a:pt x="2619755" y="659891"/>
                  </a:lnTo>
                  <a:lnTo>
                    <a:pt x="2619755" y="646175"/>
                  </a:lnTo>
                  <a:close/>
                </a:path>
                <a:path w="2620009" h="675640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2620009" h="675640">
                  <a:moveTo>
                    <a:pt x="25908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2590800" y="28955"/>
                  </a:lnTo>
                  <a:lnTo>
                    <a:pt x="2590800" y="13715"/>
                  </a:lnTo>
                  <a:close/>
                </a:path>
                <a:path w="2620009" h="675640">
                  <a:moveTo>
                    <a:pt x="2619755" y="13715"/>
                  </a:moveTo>
                  <a:lnTo>
                    <a:pt x="2590800" y="13715"/>
                  </a:lnTo>
                  <a:lnTo>
                    <a:pt x="2604516" y="28955"/>
                  </a:lnTo>
                  <a:lnTo>
                    <a:pt x="2619755" y="28955"/>
                  </a:lnTo>
                  <a:lnTo>
                    <a:pt x="26197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97067" y="6065520"/>
            <a:ext cx="2590800" cy="6464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1440" marR="168910">
              <a:lnSpc>
                <a:spcPct val="100000"/>
              </a:lnSpc>
              <a:spcBef>
                <a:spcPts val="310"/>
              </a:spcBef>
            </a:pPr>
            <a:r>
              <a:rPr sz="1800" spc="60" dirty="0">
                <a:latin typeface="Microsoft Sans Serif"/>
                <a:cs typeface="Microsoft Sans Serif"/>
              </a:rPr>
              <a:t>Gửi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</a:t>
            </a:r>
            <a:r>
              <a:rPr sz="1800" dirty="0">
                <a:latin typeface="Microsoft Sans Serif"/>
                <a:cs typeface="Microsoft Sans Serif"/>
              </a:rPr>
              <a:t> ký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tự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gì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sẽ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nhận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được</a:t>
            </a:r>
            <a:r>
              <a:rPr sz="1800" spc="-5" dirty="0">
                <a:latin typeface="Microsoft Sans Serif"/>
                <a:cs typeface="Microsoft Sans Serif"/>
              </a:rPr>
              <a:t> đúng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ký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tự</a:t>
            </a:r>
            <a:r>
              <a:rPr sz="1800" spc="-5" dirty="0">
                <a:latin typeface="Microsoft Sans Serif"/>
                <a:cs typeface="Microsoft Sans Serif"/>
              </a:rPr>
              <a:t> đó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07152" y="3779215"/>
            <a:ext cx="2620010" cy="433705"/>
            <a:chOff x="5407152" y="3779215"/>
            <a:chExt cx="2620010" cy="433705"/>
          </a:xfrm>
        </p:grpSpPr>
        <p:sp>
          <p:nvSpPr>
            <p:cNvPr id="19" name="object 19"/>
            <p:cNvSpPr/>
            <p:nvPr/>
          </p:nvSpPr>
          <p:spPr>
            <a:xfrm>
              <a:off x="5407152" y="3779214"/>
              <a:ext cx="2620010" cy="433070"/>
            </a:xfrm>
            <a:custGeom>
              <a:avLst/>
              <a:gdLst/>
              <a:ahLst/>
              <a:cxnLst/>
              <a:rect l="l" t="t" r="r" b="b"/>
              <a:pathLst>
                <a:path w="2620009" h="433070">
                  <a:moveTo>
                    <a:pt x="2619756" y="304"/>
                  </a:moveTo>
                  <a:lnTo>
                    <a:pt x="2604516" y="304"/>
                  </a:lnTo>
                  <a:lnTo>
                    <a:pt x="2604516" y="417830"/>
                  </a:lnTo>
                  <a:lnTo>
                    <a:pt x="13716" y="41783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417830"/>
                  </a:lnTo>
                  <a:lnTo>
                    <a:pt x="0" y="426720"/>
                  </a:lnTo>
                  <a:lnTo>
                    <a:pt x="2870" y="426720"/>
                  </a:lnTo>
                  <a:lnTo>
                    <a:pt x="2870" y="433070"/>
                  </a:lnTo>
                  <a:lnTo>
                    <a:pt x="2616885" y="433070"/>
                  </a:lnTo>
                  <a:lnTo>
                    <a:pt x="2616885" y="426720"/>
                  </a:lnTo>
                  <a:lnTo>
                    <a:pt x="2619756" y="426720"/>
                  </a:lnTo>
                  <a:lnTo>
                    <a:pt x="2619756" y="417880"/>
                  </a:lnTo>
                  <a:lnTo>
                    <a:pt x="2619756" y="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20868" y="3779519"/>
              <a:ext cx="2590800" cy="417830"/>
            </a:xfrm>
            <a:custGeom>
              <a:avLst/>
              <a:gdLst/>
              <a:ahLst/>
              <a:cxnLst/>
              <a:rect l="l" t="t" r="r" b="b"/>
              <a:pathLst>
                <a:path w="2590800" h="417829">
                  <a:moveTo>
                    <a:pt x="2590799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2590799" y="417575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07152" y="3779519"/>
              <a:ext cx="2620010" cy="433070"/>
            </a:xfrm>
            <a:custGeom>
              <a:avLst/>
              <a:gdLst/>
              <a:ahLst/>
              <a:cxnLst/>
              <a:rect l="l" t="t" r="r" b="b"/>
              <a:pathLst>
                <a:path w="2620009" h="433070">
                  <a:moveTo>
                    <a:pt x="28956" y="0"/>
                  </a:moveTo>
                  <a:lnTo>
                    <a:pt x="0" y="0"/>
                  </a:lnTo>
                  <a:lnTo>
                    <a:pt x="0" y="426719"/>
                  </a:lnTo>
                  <a:lnTo>
                    <a:pt x="6096" y="432815"/>
                  </a:lnTo>
                  <a:lnTo>
                    <a:pt x="2613659" y="432815"/>
                  </a:lnTo>
                  <a:lnTo>
                    <a:pt x="2619755" y="426719"/>
                  </a:lnTo>
                  <a:lnTo>
                    <a:pt x="2619755" y="417575"/>
                  </a:lnTo>
                  <a:lnTo>
                    <a:pt x="28956" y="417575"/>
                  </a:lnTo>
                  <a:lnTo>
                    <a:pt x="13715" y="403860"/>
                  </a:lnTo>
                  <a:lnTo>
                    <a:pt x="28956" y="403860"/>
                  </a:lnTo>
                  <a:lnTo>
                    <a:pt x="28956" y="0"/>
                  </a:lnTo>
                  <a:close/>
                </a:path>
                <a:path w="2620009" h="433070">
                  <a:moveTo>
                    <a:pt x="28956" y="403860"/>
                  </a:moveTo>
                  <a:lnTo>
                    <a:pt x="13715" y="403860"/>
                  </a:lnTo>
                  <a:lnTo>
                    <a:pt x="28956" y="417575"/>
                  </a:lnTo>
                  <a:lnTo>
                    <a:pt x="28956" y="403860"/>
                  </a:lnTo>
                  <a:close/>
                </a:path>
                <a:path w="2620009" h="433070">
                  <a:moveTo>
                    <a:pt x="2590800" y="403860"/>
                  </a:moveTo>
                  <a:lnTo>
                    <a:pt x="28956" y="403860"/>
                  </a:lnTo>
                  <a:lnTo>
                    <a:pt x="28956" y="417575"/>
                  </a:lnTo>
                  <a:lnTo>
                    <a:pt x="2590800" y="417575"/>
                  </a:lnTo>
                  <a:lnTo>
                    <a:pt x="2590800" y="403860"/>
                  </a:lnTo>
                  <a:close/>
                </a:path>
                <a:path w="2620009" h="433070">
                  <a:moveTo>
                    <a:pt x="2619755" y="0"/>
                  </a:moveTo>
                  <a:lnTo>
                    <a:pt x="2590800" y="0"/>
                  </a:lnTo>
                  <a:lnTo>
                    <a:pt x="2590800" y="417575"/>
                  </a:lnTo>
                  <a:lnTo>
                    <a:pt x="2604516" y="403860"/>
                  </a:lnTo>
                  <a:lnTo>
                    <a:pt x="2619755" y="403860"/>
                  </a:lnTo>
                  <a:lnTo>
                    <a:pt x="2619755" y="0"/>
                  </a:lnTo>
                  <a:close/>
                </a:path>
                <a:path w="2620009" h="433070">
                  <a:moveTo>
                    <a:pt x="2619755" y="403860"/>
                  </a:moveTo>
                  <a:lnTo>
                    <a:pt x="2604516" y="403860"/>
                  </a:lnTo>
                  <a:lnTo>
                    <a:pt x="2590800" y="417575"/>
                  </a:lnTo>
                  <a:lnTo>
                    <a:pt x="2619755" y="417575"/>
                  </a:lnTo>
                  <a:lnTo>
                    <a:pt x="2619755" y="403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20867" y="3852214"/>
            <a:ext cx="259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191.0.0.5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tại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cổng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số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83208" y="1491996"/>
            <a:ext cx="8404860" cy="5279390"/>
            <a:chOff x="1283208" y="1491996"/>
            <a:chExt cx="8404860" cy="5279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629" y="1805810"/>
              <a:ext cx="6647034" cy="19318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208" y="1703832"/>
              <a:ext cx="7045452" cy="20756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7780" y="1703832"/>
              <a:ext cx="7040880" cy="2075814"/>
            </a:xfrm>
            <a:custGeom>
              <a:avLst/>
              <a:gdLst/>
              <a:ahLst/>
              <a:cxnLst/>
              <a:rect l="l" t="t" r="r" b="b"/>
              <a:pathLst>
                <a:path w="7040880" h="2075814">
                  <a:moveTo>
                    <a:pt x="7040880" y="0"/>
                  </a:moveTo>
                  <a:lnTo>
                    <a:pt x="0" y="0"/>
                  </a:lnTo>
                  <a:lnTo>
                    <a:pt x="0" y="2075688"/>
                  </a:lnTo>
                  <a:lnTo>
                    <a:pt x="18288" y="2075688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7040880" y="9143"/>
                  </a:lnTo>
                  <a:lnTo>
                    <a:pt x="7040880" y="0"/>
                  </a:lnTo>
                  <a:close/>
                </a:path>
                <a:path w="7040880" h="2075814">
                  <a:moveTo>
                    <a:pt x="7021068" y="9143"/>
                  </a:moveTo>
                  <a:lnTo>
                    <a:pt x="7021068" y="2075688"/>
                  </a:lnTo>
                  <a:lnTo>
                    <a:pt x="7040880" y="2075688"/>
                  </a:lnTo>
                  <a:lnTo>
                    <a:pt x="7040880" y="18287"/>
                  </a:lnTo>
                  <a:lnTo>
                    <a:pt x="7031736" y="18287"/>
                  </a:lnTo>
                  <a:lnTo>
                    <a:pt x="7021068" y="9143"/>
                  </a:lnTo>
                  <a:close/>
                </a:path>
                <a:path w="7040880" h="2075814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7040880" h="2075814">
                  <a:moveTo>
                    <a:pt x="7021068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7021068" y="18287"/>
                  </a:lnTo>
                  <a:lnTo>
                    <a:pt x="7021068" y="9143"/>
                  </a:lnTo>
                  <a:close/>
                </a:path>
                <a:path w="7040880" h="2075814">
                  <a:moveTo>
                    <a:pt x="7040880" y="9143"/>
                  </a:moveTo>
                  <a:lnTo>
                    <a:pt x="7021068" y="9143"/>
                  </a:lnTo>
                  <a:lnTo>
                    <a:pt x="7031736" y="18287"/>
                  </a:lnTo>
                  <a:lnTo>
                    <a:pt x="7040880" y="18287"/>
                  </a:lnTo>
                  <a:lnTo>
                    <a:pt x="7040880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1704" y="1491996"/>
              <a:ext cx="4436363" cy="1601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3629" y="3779519"/>
              <a:ext cx="6769094" cy="2915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3208" y="3779519"/>
              <a:ext cx="7045452" cy="29916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87780" y="3779519"/>
              <a:ext cx="8339455" cy="2992120"/>
            </a:xfrm>
            <a:custGeom>
              <a:avLst/>
              <a:gdLst/>
              <a:ahLst/>
              <a:cxnLst/>
              <a:rect l="l" t="t" r="r" b="b"/>
              <a:pathLst>
                <a:path w="8339455" h="2992120">
                  <a:moveTo>
                    <a:pt x="8339328" y="1516380"/>
                  </a:moveTo>
                  <a:lnTo>
                    <a:pt x="8333232" y="1510284"/>
                  </a:lnTo>
                  <a:lnTo>
                    <a:pt x="7040880" y="1510284"/>
                  </a:lnTo>
                  <a:lnTo>
                    <a:pt x="7040880" y="0"/>
                  </a:lnTo>
                  <a:lnTo>
                    <a:pt x="7021068" y="0"/>
                  </a:lnTo>
                  <a:lnTo>
                    <a:pt x="7021068" y="1510284"/>
                  </a:lnTo>
                  <a:lnTo>
                    <a:pt x="7021068" y="1524000"/>
                  </a:lnTo>
                  <a:lnTo>
                    <a:pt x="7021068" y="2602992"/>
                  </a:lnTo>
                  <a:lnTo>
                    <a:pt x="5733288" y="2602992"/>
                  </a:lnTo>
                  <a:lnTo>
                    <a:pt x="5733288" y="1524000"/>
                  </a:lnTo>
                  <a:lnTo>
                    <a:pt x="7021068" y="1524000"/>
                  </a:lnTo>
                  <a:lnTo>
                    <a:pt x="7021068" y="1510284"/>
                  </a:lnTo>
                  <a:lnTo>
                    <a:pt x="5725668" y="1510284"/>
                  </a:lnTo>
                  <a:lnTo>
                    <a:pt x="5719572" y="1516380"/>
                  </a:lnTo>
                  <a:lnTo>
                    <a:pt x="5719572" y="2610612"/>
                  </a:lnTo>
                  <a:lnTo>
                    <a:pt x="5725668" y="2616708"/>
                  </a:lnTo>
                  <a:lnTo>
                    <a:pt x="7021068" y="2616708"/>
                  </a:lnTo>
                  <a:lnTo>
                    <a:pt x="7021068" y="2971812"/>
                  </a:lnTo>
                  <a:lnTo>
                    <a:pt x="18288" y="2971812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2991612"/>
                  </a:lnTo>
                  <a:lnTo>
                    <a:pt x="7040880" y="2991624"/>
                  </a:lnTo>
                  <a:lnTo>
                    <a:pt x="7040880" y="2982468"/>
                  </a:lnTo>
                  <a:lnTo>
                    <a:pt x="7040880" y="2971812"/>
                  </a:lnTo>
                  <a:lnTo>
                    <a:pt x="7040880" y="2616708"/>
                  </a:lnTo>
                  <a:lnTo>
                    <a:pt x="8333232" y="2616708"/>
                  </a:lnTo>
                  <a:lnTo>
                    <a:pt x="8339328" y="2610612"/>
                  </a:lnTo>
                  <a:lnTo>
                    <a:pt x="8339328" y="2602992"/>
                  </a:lnTo>
                  <a:lnTo>
                    <a:pt x="7040880" y="2602992"/>
                  </a:lnTo>
                  <a:lnTo>
                    <a:pt x="7040880" y="1524000"/>
                  </a:lnTo>
                  <a:lnTo>
                    <a:pt x="8339328" y="1524000"/>
                  </a:lnTo>
                  <a:lnTo>
                    <a:pt x="8339328" y="1516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1067" y="5303519"/>
              <a:ext cx="2590800" cy="1079500"/>
            </a:xfrm>
            <a:custGeom>
              <a:avLst/>
              <a:gdLst/>
              <a:ahLst/>
              <a:cxnLst/>
              <a:rect l="l" t="t" r="r" b="b"/>
              <a:pathLst>
                <a:path w="2590800" h="1079500">
                  <a:moveTo>
                    <a:pt x="2590800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2590800" y="1078992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7352" y="5289804"/>
              <a:ext cx="2620010" cy="1106805"/>
            </a:xfrm>
            <a:custGeom>
              <a:avLst/>
              <a:gdLst/>
              <a:ahLst/>
              <a:cxnLst/>
              <a:rect l="l" t="t" r="r" b="b"/>
              <a:pathLst>
                <a:path w="2620009" h="1106804">
                  <a:moveTo>
                    <a:pt x="2613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2613659" y="1106423"/>
                  </a:lnTo>
                  <a:lnTo>
                    <a:pt x="2619755" y="1100327"/>
                  </a:lnTo>
                  <a:lnTo>
                    <a:pt x="2619755" y="1092707"/>
                  </a:lnTo>
                  <a:lnTo>
                    <a:pt x="28955" y="1092707"/>
                  </a:lnTo>
                  <a:lnTo>
                    <a:pt x="13716" y="1077467"/>
                  </a:lnTo>
                  <a:lnTo>
                    <a:pt x="28955" y="1077467"/>
                  </a:lnTo>
                  <a:lnTo>
                    <a:pt x="28955" y="28955"/>
                  </a:lnTo>
                  <a:lnTo>
                    <a:pt x="13716" y="28955"/>
                  </a:lnTo>
                  <a:lnTo>
                    <a:pt x="28955" y="13715"/>
                  </a:lnTo>
                  <a:lnTo>
                    <a:pt x="2619755" y="13715"/>
                  </a:lnTo>
                  <a:lnTo>
                    <a:pt x="2619755" y="6095"/>
                  </a:lnTo>
                  <a:lnTo>
                    <a:pt x="2613659" y="0"/>
                  </a:lnTo>
                  <a:close/>
                </a:path>
                <a:path w="2620009" h="1106804">
                  <a:moveTo>
                    <a:pt x="28955" y="1077467"/>
                  </a:moveTo>
                  <a:lnTo>
                    <a:pt x="13716" y="1077467"/>
                  </a:lnTo>
                  <a:lnTo>
                    <a:pt x="28955" y="1092707"/>
                  </a:lnTo>
                  <a:lnTo>
                    <a:pt x="28955" y="1077467"/>
                  </a:lnTo>
                  <a:close/>
                </a:path>
                <a:path w="2620009" h="1106804">
                  <a:moveTo>
                    <a:pt x="2590800" y="1077467"/>
                  </a:moveTo>
                  <a:lnTo>
                    <a:pt x="28955" y="1077467"/>
                  </a:lnTo>
                  <a:lnTo>
                    <a:pt x="28955" y="1092707"/>
                  </a:lnTo>
                  <a:lnTo>
                    <a:pt x="2590800" y="1092707"/>
                  </a:lnTo>
                  <a:lnTo>
                    <a:pt x="2590800" y="1077467"/>
                  </a:lnTo>
                  <a:close/>
                </a:path>
                <a:path w="2620009" h="1106804">
                  <a:moveTo>
                    <a:pt x="2590800" y="13715"/>
                  </a:moveTo>
                  <a:lnTo>
                    <a:pt x="2590800" y="1092707"/>
                  </a:lnTo>
                  <a:lnTo>
                    <a:pt x="2604516" y="1077467"/>
                  </a:lnTo>
                  <a:lnTo>
                    <a:pt x="2619755" y="1077467"/>
                  </a:lnTo>
                  <a:lnTo>
                    <a:pt x="2619755" y="28955"/>
                  </a:lnTo>
                  <a:lnTo>
                    <a:pt x="2604516" y="28955"/>
                  </a:lnTo>
                  <a:lnTo>
                    <a:pt x="2590800" y="13715"/>
                  </a:lnTo>
                  <a:close/>
                </a:path>
                <a:path w="2620009" h="1106804">
                  <a:moveTo>
                    <a:pt x="2619755" y="1077467"/>
                  </a:moveTo>
                  <a:lnTo>
                    <a:pt x="2604516" y="1077467"/>
                  </a:lnTo>
                  <a:lnTo>
                    <a:pt x="2590800" y="1092707"/>
                  </a:lnTo>
                  <a:lnTo>
                    <a:pt x="2619755" y="1092707"/>
                  </a:lnTo>
                  <a:lnTo>
                    <a:pt x="2619755" y="1077467"/>
                  </a:lnTo>
                  <a:close/>
                </a:path>
                <a:path w="2620009" h="1106804">
                  <a:moveTo>
                    <a:pt x="28955" y="13715"/>
                  </a:moveTo>
                  <a:lnTo>
                    <a:pt x="13716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2620009" h="1106804">
                  <a:moveTo>
                    <a:pt x="25908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2590800" y="28955"/>
                  </a:lnTo>
                  <a:lnTo>
                    <a:pt x="2590800" y="13715"/>
                  </a:lnTo>
                  <a:close/>
                </a:path>
                <a:path w="2620009" h="1106804">
                  <a:moveTo>
                    <a:pt x="2619755" y="13715"/>
                  </a:moveTo>
                  <a:lnTo>
                    <a:pt x="2590800" y="13715"/>
                  </a:lnTo>
                  <a:lnTo>
                    <a:pt x="2604516" y="28955"/>
                  </a:lnTo>
                  <a:lnTo>
                    <a:pt x="2619755" y="28955"/>
                  </a:lnTo>
                  <a:lnTo>
                    <a:pt x="26197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21068" y="5303520"/>
            <a:ext cx="2590800" cy="10795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spc="50" dirty="0">
                <a:latin typeface="Microsoft Sans Serif"/>
                <a:cs typeface="Microsoft Sans Serif"/>
              </a:rPr>
              <a:t>Chương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trình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TCPClient:</a:t>
            </a:r>
            <a:endParaRPr sz="1600">
              <a:latin typeface="Microsoft Sans Serif"/>
              <a:cs typeface="Microsoft Sans Serif"/>
            </a:endParaRPr>
          </a:p>
          <a:p>
            <a:pPr marL="217804" indent="-127635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600" spc="55" dirty="0">
                <a:latin typeface="Microsoft Sans Serif"/>
                <a:cs typeface="Microsoft Sans Serif"/>
              </a:rPr>
              <a:t>Gửi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qua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từ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0-&gt;9</a:t>
            </a:r>
            <a:endParaRPr sz="1600">
              <a:latin typeface="Microsoft Sans Serif"/>
              <a:cs typeface="Microsoft Sans Serif"/>
            </a:endParaRPr>
          </a:p>
          <a:p>
            <a:pPr marL="90805" marR="174625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Nhận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kết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quả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và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hiển</a:t>
            </a:r>
            <a:r>
              <a:rPr sz="1600" spc="-5" dirty="0">
                <a:latin typeface="Microsoft Sans Serif"/>
                <a:cs typeface="Microsoft Sans Serif"/>
              </a:rPr>
              <a:t> thị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màn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hình.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7675" y="1327404"/>
            <a:ext cx="8333740" cy="2452370"/>
            <a:chOff x="1217675" y="1327404"/>
            <a:chExt cx="8333740" cy="2452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570" y="1558250"/>
              <a:ext cx="5447547" cy="21863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17676" y="1327403"/>
              <a:ext cx="8333740" cy="2452370"/>
            </a:xfrm>
            <a:custGeom>
              <a:avLst/>
              <a:gdLst/>
              <a:ahLst/>
              <a:cxnLst/>
              <a:rect l="l" t="t" r="r" b="b"/>
              <a:pathLst>
                <a:path w="8333740" h="2452370">
                  <a:moveTo>
                    <a:pt x="8333232" y="6096"/>
                  </a:moveTo>
                  <a:lnTo>
                    <a:pt x="8327136" y="0"/>
                  </a:lnTo>
                  <a:lnTo>
                    <a:pt x="4576572" y="0"/>
                  </a:lnTo>
                  <a:lnTo>
                    <a:pt x="4570476" y="6096"/>
                  </a:lnTo>
                  <a:lnTo>
                    <a:pt x="4570476" y="153924"/>
                  </a:lnTo>
                  <a:lnTo>
                    <a:pt x="0" y="153924"/>
                  </a:lnTo>
                  <a:lnTo>
                    <a:pt x="0" y="2452116"/>
                  </a:lnTo>
                  <a:lnTo>
                    <a:pt x="25908" y="2452116"/>
                  </a:lnTo>
                  <a:lnTo>
                    <a:pt x="25908" y="179832"/>
                  </a:lnTo>
                  <a:lnTo>
                    <a:pt x="4570476" y="179832"/>
                  </a:lnTo>
                  <a:lnTo>
                    <a:pt x="4570476" y="1100328"/>
                  </a:lnTo>
                  <a:lnTo>
                    <a:pt x="4576572" y="1106424"/>
                  </a:lnTo>
                  <a:lnTo>
                    <a:pt x="5896356" y="1106424"/>
                  </a:lnTo>
                  <a:lnTo>
                    <a:pt x="5896356" y="2452116"/>
                  </a:lnTo>
                  <a:lnTo>
                    <a:pt x="5922264" y="2452116"/>
                  </a:lnTo>
                  <a:lnTo>
                    <a:pt x="5922264" y="1106424"/>
                  </a:lnTo>
                  <a:lnTo>
                    <a:pt x="8327136" y="1106424"/>
                  </a:lnTo>
                  <a:lnTo>
                    <a:pt x="8333232" y="1100328"/>
                  </a:lnTo>
                  <a:lnTo>
                    <a:pt x="8333232" y="1092708"/>
                  </a:lnTo>
                  <a:lnTo>
                    <a:pt x="5922264" y="1092708"/>
                  </a:lnTo>
                  <a:lnTo>
                    <a:pt x="5922264" y="179832"/>
                  </a:lnTo>
                  <a:lnTo>
                    <a:pt x="5922264" y="166116"/>
                  </a:lnTo>
                  <a:lnTo>
                    <a:pt x="5922264" y="153924"/>
                  </a:lnTo>
                  <a:lnTo>
                    <a:pt x="5896356" y="153924"/>
                  </a:lnTo>
                  <a:lnTo>
                    <a:pt x="5896356" y="179832"/>
                  </a:lnTo>
                  <a:lnTo>
                    <a:pt x="5896356" y="1092708"/>
                  </a:lnTo>
                  <a:lnTo>
                    <a:pt x="4584192" y="1092708"/>
                  </a:lnTo>
                  <a:lnTo>
                    <a:pt x="4584192" y="179832"/>
                  </a:lnTo>
                  <a:lnTo>
                    <a:pt x="5896356" y="179832"/>
                  </a:lnTo>
                  <a:lnTo>
                    <a:pt x="5896356" y="153924"/>
                  </a:lnTo>
                  <a:lnTo>
                    <a:pt x="4584192" y="153924"/>
                  </a:lnTo>
                  <a:lnTo>
                    <a:pt x="4584192" y="13716"/>
                  </a:lnTo>
                  <a:lnTo>
                    <a:pt x="8333232" y="13716"/>
                  </a:lnTo>
                  <a:lnTo>
                    <a:pt x="833323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01867" y="1341120"/>
              <a:ext cx="3733800" cy="1079500"/>
            </a:xfrm>
            <a:custGeom>
              <a:avLst/>
              <a:gdLst/>
              <a:ahLst/>
              <a:cxnLst/>
              <a:rect l="l" t="t" r="r" b="b"/>
              <a:pathLst>
                <a:path w="3733800" h="1079500">
                  <a:moveTo>
                    <a:pt x="3733799" y="0"/>
                  </a:moveTo>
                  <a:lnTo>
                    <a:pt x="0" y="0"/>
                  </a:lnTo>
                  <a:lnTo>
                    <a:pt x="0" y="1078991"/>
                  </a:lnTo>
                  <a:lnTo>
                    <a:pt x="3733799" y="1078991"/>
                  </a:lnTo>
                  <a:lnTo>
                    <a:pt x="37337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8152" y="1327404"/>
              <a:ext cx="3763010" cy="1106805"/>
            </a:xfrm>
            <a:custGeom>
              <a:avLst/>
              <a:gdLst/>
              <a:ahLst/>
              <a:cxnLst/>
              <a:rect l="l" t="t" r="r" b="b"/>
              <a:pathLst>
                <a:path w="3763009" h="1106805">
                  <a:moveTo>
                    <a:pt x="3756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3756659" y="1106423"/>
                  </a:lnTo>
                  <a:lnTo>
                    <a:pt x="3762755" y="1100327"/>
                  </a:lnTo>
                  <a:lnTo>
                    <a:pt x="3762755" y="1092707"/>
                  </a:lnTo>
                  <a:lnTo>
                    <a:pt x="28956" y="1092707"/>
                  </a:lnTo>
                  <a:lnTo>
                    <a:pt x="13715" y="1077467"/>
                  </a:lnTo>
                  <a:lnTo>
                    <a:pt x="28956" y="1077467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762755" y="13715"/>
                  </a:lnTo>
                  <a:lnTo>
                    <a:pt x="3762755" y="6095"/>
                  </a:lnTo>
                  <a:lnTo>
                    <a:pt x="3756659" y="0"/>
                  </a:lnTo>
                  <a:close/>
                </a:path>
                <a:path w="3763009" h="1106805">
                  <a:moveTo>
                    <a:pt x="28956" y="1077467"/>
                  </a:moveTo>
                  <a:lnTo>
                    <a:pt x="13715" y="1077467"/>
                  </a:lnTo>
                  <a:lnTo>
                    <a:pt x="28956" y="1092707"/>
                  </a:lnTo>
                  <a:lnTo>
                    <a:pt x="28956" y="1077467"/>
                  </a:lnTo>
                  <a:close/>
                </a:path>
                <a:path w="3763009" h="1106805">
                  <a:moveTo>
                    <a:pt x="3733800" y="1077467"/>
                  </a:moveTo>
                  <a:lnTo>
                    <a:pt x="28956" y="1077467"/>
                  </a:lnTo>
                  <a:lnTo>
                    <a:pt x="28956" y="1092707"/>
                  </a:lnTo>
                  <a:lnTo>
                    <a:pt x="3733800" y="1092707"/>
                  </a:lnTo>
                  <a:lnTo>
                    <a:pt x="3733800" y="1077467"/>
                  </a:lnTo>
                  <a:close/>
                </a:path>
                <a:path w="3763009" h="1106805">
                  <a:moveTo>
                    <a:pt x="3733800" y="13715"/>
                  </a:moveTo>
                  <a:lnTo>
                    <a:pt x="3733800" y="1092707"/>
                  </a:lnTo>
                  <a:lnTo>
                    <a:pt x="3747516" y="1077467"/>
                  </a:lnTo>
                  <a:lnTo>
                    <a:pt x="3762755" y="1077467"/>
                  </a:lnTo>
                  <a:lnTo>
                    <a:pt x="3762755" y="28955"/>
                  </a:lnTo>
                  <a:lnTo>
                    <a:pt x="3747516" y="28955"/>
                  </a:lnTo>
                  <a:lnTo>
                    <a:pt x="3733800" y="13715"/>
                  </a:lnTo>
                  <a:close/>
                </a:path>
                <a:path w="3763009" h="1106805">
                  <a:moveTo>
                    <a:pt x="3762755" y="1077467"/>
                  </a:moveTo>
                  <a:lnTo>
                    <a:pt x="3747516" y="1077467"/>
                  </a:lnTo>
                  <a:lnTo>
                    <a:pt x="3733800" y="1092707"/>
                  </a:lnTo>
                  <a:lnTo>
                    <a:pt x="3762755" y="1092707"/>
                  </a:lnTo>
                  <a:lnTo>
                    <a:pt x="3762755" y="1077467"/>
                  </a:lnTo>
                  <a:close/>
                </a:path>
                <a:path w="3763009" h="1106805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763009" h="1106805">
                  <a:moveTo>
                    <a:pt x="37338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733800" y="28955"/>
                  </a:lnTo>
                  <a:lnTo>
                    <a:pt x="3733800" y="13715"/>
                  </a:lnTo>
                  <a:close/>
                </a:path>
                <a:path w="3763009" h="1106805">
                  <a:moveTo>
                    <a:pt x="3762755" y="13715"/>
                  </a:moveTo>
                  <a:lnTo>
                    <a:pt x="3733800" y="13715"/>
                  </a:lnTo>
                  <a:lnTo>
                    <a:pt x="3747516" y="28955"/>
                  </a:lnTo>
                  <a:lnTo>
                    <a:pt x="3762755" y="28955"/>
                  </a:lnTo>
                  <a:lnTo>
                    <a:pt x="37627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01867" y="1341119"/>
            <a:ext cx="3733800" cy="10795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spc="50" dirty="0">
                <a:latin typeface="Microsoft Sans Serif"/>
                <a:cs typeface="Microsoft Sans Serif"/>
              </a:rPr>
              <a:t>Chương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trình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TCPClient:</a:t>
            </a:r>
            <a:endParaRPr sz="1600">
              <a:latin typeface="Microsoft Sans Serif"/>
              <a:cs typeface="Microsoft Sans Serif"/>
            </a:endParaRPr>
          </a:p>
          <a:p>
            <a:pPr marL="217804" indent="-127635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Nhập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ký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tự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từng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bàn</a:t>
            </a:r>
            <a:r>
              <a:rPr sz="1600" spc="10" dirty="0">
                <a:latin typeface="Microsoft Sans Serif"/>
                <a:cs typeface="Microsoft Sans Serif"/>
              </a:rPr>
              <a:t> phím</a:t>
            </a:r>
            <a:endParaRPr sz="1600">
              <a:latin typeface="Microsoft Sans Serif"/>
              <a:cs typeface="Microsoft Sans Serif"/>
            </a:endParaRPr>
          </a:p>
          <a:p>
            <a:pPr marL="217804" indent="-127635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600" spc="55" dirty="0">
                <a:latin typeface="Microsoft Sans Serif"/>
                <a:cs typeface="Microsoft Sans Serif"/>
              </a:rPr>
              <a:t>Gửi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ký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tự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đó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qua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</a:t>
            </a:r>
            <a:endParaRPr sz="1600">
              <a:latin typeface="Microsoft Sans Serif"/>
              <a:cs typeface="Microsoft Sans Serif"/>
            </a:endParaRPr>
          </a:p>
          <a:p>
            <a:pPr marL="217804" indent="-127635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Nhận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kết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quả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và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hiển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thị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màn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hình.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7675" y="3779520"/>
            <a:ext cx="5922645" cy="2680970"/>
            <a:chOff x="1217675" y="3779520"/>
            <a:chExt cx="5922645" cy="26809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570" y="3779520"/>
              <a:ext cx="5764913" cy="260224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17675" y="3779520"/>
              <a:ext cx="5922645" cy="2680970"/>
            </a:xfrm>
            <a:custGeom>
              <a:avLst/>
              <a:gdLst/>
              <a:ahLst/>
              <a:cxnLst/>
              <a:rect l="l" t="t" r="r" b="b"/>
              <a:pathLst>
                <a:path w="5922645" h="2680970">
                  <a:moveTo>
                    <a:pt x="25908" y="0"/>
                  </a:moveTo>
                  <a:lnTo>
                    <a:pt x="0" y="0"/>
                  </a:lnTo>
                  <a:lnTo>
                    <a:pt x="0" y="2680716"/>
                  </a:lnTo>
                  <a:lnTo>
                    <a:pt x="5922264" y="2680716"/>
                  </a:lnTo>
                  <a:lnTo>
                    <a:pt x="5922264" y="2667000"/>
                  </a:lnTo>
                  <a:lnTo>
                    <a:pt x="25908" y="2667000"/>
                  </a:lnTo>
                  <a:lnTo>
                    <a:pt x="12192" y="2654808"/>
                  </a:lnTo>
                  <a:lnTo>
                    <a:pt x="25908" y="2654808"/>
                  </a:lnTo>
                  <a:lnTo>
                    <a:pt x="25908" y="0"/>
                  </a:lnTo>
                  <a:close/>
                </a:path>
                <a:path w="5922645" h="2680970">
                  <a:moveTo>
                    <a:pt x="25908" y="2654808"/>
                  </a:moveTo>
                  <a:lnTo>
                    <a:pt x="12192" y="2654808"/>
                  </a:lnTo>
                  <a:lnTo>
                    <a:pt x="25908" y="2667000"/>
                  </a:lnTo>
                  <a:lnTo>
                    <a:pt x="25908" y="2654808"/>
                  </a:lnTo>
                  <a:close/>
                </a:path>
                <a:path w="5922645" h="2680970">
                  <a:moveTo>
                    <a:pt x="5896356" y="2654808"/>
                  </a:moveTo>
                  <a:lnTo>
                    <a:pt x="25908" y="2654808"/>
                  </a:lnTo>
                  <a:lnTo>
                    <a:pt x="25908" y="2667000"/>
                  </a:lnTo>
                  <a:lnTo>
                    <a:pt x="5896356" y="2667000"/>
                  </a:lnTo>
                  <a:lnTo>
                    <a:pt x="5896356" y="2654808"/>
                  </a:lnTo>
                  <a:close/>
                </a:path>
                <a:path w="5922645" h="2680970">
                  <a:moveTo>
                    <a:pt x="5922264" y="0"/>
                  </a:moveTo>
                  <a:lnTo>
                    <a:pt x="5896356" y="0"/>
                  </a:lnTo>
                  <a:lnTo>
                    <a:pt x="5896356" y="2667000"/>
                  </a:lnTo>
                  <a:lnTo>
                    <a:pt x="5908548" y="2654808"/>
                  </a:lnTo>
                  <a:lnTo>
                    <a:pt x="5922264" y="2654808"/>
                  </a:lnTo>
                  <a:lnTo>
                    <a:pt x="5922264" y="0"/>
                  </a:lnTo>
                  <a:close/>
                </a:path>
                <a:path w="5922645" h="2680970">
                  <a:moveTo>
                    <a:pt x="5922264" y="2654808"/>
                  </a:moveTo>
                  <a:lnTo>
                    <a:pt x="5908548" y="2654808"/>
                  </a:lnTo>
                  <a:lnTo>
                    <a:pt x="5896356" y="2667000"/>
                  </a:lnTo>
                  <a:lnTo>
                    <a:pt x="5922264" y="2667000"/>
                  </a:lnTo>
                  <a:lnTo>
                    <a:pt x="5922264" y="2654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8344" y="4847844"/>
            <a:ext cx="4733544" cy="228295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7941309" cy="46177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  <a:tab pos="1122045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	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java.net.ServerSocket</a:t>
            </a:r>
            <a:endParaRPr sz="2600">
              <a:latin typeface="Microsoft Sans Serif"/>
              <a:cs typeface="Microsoft Sans Serif"/>
            </a:endParaRPr>
          </a:p>
          <a:p>
            <a:pPr marL="704215" marR="5080" lvl="1" indent="-347980" algn="just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ServerSocket(int PortNumber):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tạo </a:t>
            </a:r>
            <a:r>
              <a:rPr sz="2200" spc="-5" dirty="0">
                <a:latin typeface="Tahoma"/>
                <a:cs typeface="Tahoma"/>
              </a:rPr>
              <a:t>một </a:t>
            </a:r>
            <a:r>
              <a:rPr sz="2200" spc="-10" dirty="0">
                <a:latin typeface="Tahoma"/>
                <a:cs typeface="Tahoma"/>
              </a:rPr>
              <a:t>Socket của Server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lắng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nghe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trên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cổng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PortNumber.</a:t>
            </a:r>
            <a:endParaRPr sz="22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  <a:spcBef>
                <a:spcPts val="384"/>
              </a:spcBef>
              <a:tabLst>
                <a:tab pos="1100455" algn="l"/>
              </a:tabLst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200" spc="-5" dirty="0">
                <a:latin typeface="Tahoma"/>
                <a:cs typeface="Tahoma"/>
              </a:rPr>
              <a:t>:	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ServerSocket</a:t>
            </a:r>
            <a:r>
              <a:rPr sz="20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ss</a:t>
            </a:r>
            <a:r>
              <a:rPr sz="20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49432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new</a:t>
            </a:r>
            <a:r>
              <a:rPr sz="20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ServerSocket(7);</a:t>
            </a:r>
            <a:endParaRPr sz="2000">
              <a:latin typeface="Courier New"/>
              <a:cs typeface="Courier New"/>
            </a:endParaRPr>
          </a:p>
          <a:p>
            <a:pPr marL="704215" marR="113030" lvl="1" indent="-347980" algn="just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Socket accept(): </a:t>
            </a:r>
            <a:r>
              <a:rPr sz="2200" spc="-5" dirty="0">
                <a:latin typeface="Tahoma"/>
                <a:cs typeface="Tahoma"/>
              </a:rPr>
              <a:t>Bị nghẽn </a:t>
            </a:r>
            <a:r>
              <a:rPr sz="2200" spc="-10" dirty="0">
                <a:latin typeface="Tahoma"/>
                <a:cs typeface="Tahoma"/>
              </a:rPr>
              <a:t>cho đến </a:t>
            </a:r>
            <a:r>
              <a:rPr sz="2200" spc="-5" dirty="0">
                <a:latin typeface="Tahoma"/>
                <a:cs typeface="Tahoma"/>
              </a:rPr>
              <a:t>khi có một </a:t>
            </a:r>
            <a:r>
              <a:rPr sz="2200" spc="-10" dirty="0">
                <a:latin typeface="Tahoma"/>
                <a:cs typeface="Tahoma"/>
              </a:rPr>
              <a:t>yêu cầu </a:t>
            </a:r>
            <a:r>
              <a:rPr sz="2200" spc="-5" dirty="0">
                <a:latin typeface="Tahoma"/>
                <a:cs typeface="Tahoma"/>
              </a:rPr>
              <a:t>nối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 </a:t>
            </a:r>
            <a:r>
              <a:rPr sz="2200" spc="-5" dirty="0">
                <a:latin typeface="Tahoma"/>
                <a:cs typeface="Tahoma"/>
              </a:rPr>
              <a:t>từ Client. Chấp nhận </a:t>
            </a:r>
            <a:r>
              <a:rPr sz="2200" spc="-10" dirty="0">
                <a:latin typeface="Tahoma"/>
                <a:cs typeface="Tahoma"/>
              </a:rPr>
              <a:t>cho </a:t>
            </a:r>
            <a:r>
              <a:rPr sz="2200" spc="-5" dirty="0">
                <a:latin typeface="Tahoma"/>
                <a:cs typeface="Tahoma"/>
              </a:rPr>
              <a:t>nối </a:t>
            </a:r>
            <a:r>
              <a:rPr sz="2200" spc="-10" dirty="0">
                <a:latin typeface="Tahoma"/>
                <a:cs typeface="Tahoma"/>
              </a:rPr>
              <a:t>kết, </a:t>
            </a:r>
            <a:r>
              <a:rPr sz="2200" spc="-5" dirty="0">
                <a:latin typeface="Tahoma"/>
                <a:cs typeface="Tahoma"/>
              </a:rPr>
              <a:t>trả về một </a:t>
            </a:r>
            <a:r>
              <a:rPr sz="2200" spc="-10" dirty="0">
                <a:latin typeface="Tahoma"/>
                <a:cs typeface="Tahoma"/>
              </a:rPr>
              <a:t>Socket </a:t>
            </a:r>
            <a:r>
              <a:rPr sz="2200" spc="-5" dirty="0">
                <a:latin typeface="Tahoma"/>
                <a:cs typeface="Tahoma"/>
              </a:rPr>
              <a:t>là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một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đầu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kênh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giao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tiếp</a:t>
            </a:r>
            <a:r>
              <a:rPr sz="2200" spc="-5" dirty="0">
                <a:latin typeface="Tahoma"/>
                <a:cs typeface="Tahoma"/>
              </a:rPr>
              <a:t> ảo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giữa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Client.</a:t>
            </a:r>
            <a:endParaRPr sz="22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  <a:spcBef>
                <a:spcPts val="385"/>
              </a:spcBef>
              <a:tabLst>
                <a:tab pos="1100455" algn="l"/>
              </a:tabLst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200" spc="-5" dirty="0">
                <a:latin typeface="Tahoma"/>
                <a:cs typeface="Tahoma"/>
              </a:rPr>
              <a:t>:	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Socket</a:t>
            </a:r>
            <a:r>
              <a:rPr sz="2000" b="1" spc="-3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49432"/>
                </a:solidFill>
                <a:latin typeface="Courier New"/>
                <a:cs typeface="Courier New"/>
              </a:rPr>
              <a:t>s</a:t>
            </a:r>
            <a:r>
              <a:rPr sz="2000" b="1" spc="-3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49432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ss.accept();</a:t>
            </a:r>
            <a:endParaRPr sz="2000">
              <a:latin typeface="Courier New"/>
              <a:cs typeface="Courier New"/>
            </a:endParaRPr>
          </a:p>
          <a:p>
            <a:pPr marL="704215" marR="393700" lvl="1" indent="-347980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2237740" algn="l"/>
                <a:tab pos="2538095" algn="l"/>
              </a:tabLst>
            </a:pPr>
            <a:r>
              <a:rPr sz="2200" spc="-10" dirty="0">
                <a:latin typeface="Tahoma"/>
                <a:cs typeface="Tahoma"/>
              </a:rPr>
              <a:t>Server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sau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đó</a:t>
            </a:r>
            <a:r>
              <a:rPr sz="2200" dirty="0">
                <a:latin typeface="Tahoma"/>
                <a:cs typeface="Tahoma"/>
              </a:rPr>
              <a:t> sẽ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InputStream</a:t>
            </a:r>
            <a:r>
              <a:rPr sz="2200" spc="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OutputStream</a:t>
            </a:r>
            <a:r>
              <a:rPr sz="2200" spc="3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Socket</a:t>
            </a:r>
            <a:r>
              <a:rPr sz="2200" spc="5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mới	s	để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giao</a:t>
            </a:r>
            <a:r>
              <a:rPr sz="2200" spc="-10" dirty="0">
                <a:latin typeface="Tahoma"/>
                <a:cs typeface="Tahoma"/>
              </a:rPr>
              <a:t> tiếp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với </a:t>
            </a:r>
            <a:r>
              <a:rPr sz="2200" spc="-5" dirty="0">
                <a:latin typeface="Tahoma"/>
                <a:cs typeface="Tahoma"/>
              </a:rPr>
              <a:t>Client:</a:t>
            </a:r>
            <a:endParaRPr sz="2200">
              <a:latin typeface="Tahoma"/>
              <a:cs typeface="Tahoma"/>
            </a:endParaRPr>
          </a:p>
          <a:p>
            <a:pPr marL="1077595" marR="1063625" indent="22860">
              <a:lnSpc>
                <a:spcPct val="121000"/>
              </a:lnSpc>
              <a:spcBef>
                <a:spcPts val="80"/>
              </a:spcBef>
              <a:tabLst>
                <a:tab pos="3081655" algn="l"/>
              </a:tabLst>
            </a:pP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InputStream	is </a:t>
            </a:r>
            <a:r>
              <a:rPr sz="2000" b="1" dirty="0">
                <a:solidFill>
                  <a:srgbClr val="949432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s.getInputStream(); </a:t>
            </a:r>
            <a:r>
              <a:rPr sz="2000" b="1" spc="-119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OutputStream</a:t>
            </a:r>
            <a:r>
              <a:rPr sz="2000" b="1" spc="-30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os</a:t>
            </a:r>
            <a:r>
              <a:rPr sz="2000" b="1" spc="-25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949432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949432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949432"/>
                </a:solidFill>
                <a:latin typeface="Courier New"/>
                <a:cs typeface="Courier New"/>
              </a:rPr>
              <a:t>s.getOutputStream();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770" y="2003723"/>
            <a:ext cx="7820659" cy="286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5400000">
            <a:off x="4327533" y="1414762"/>
            <a:ext cx="762000" cy="3733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6" name="Plaque 5"/>
          <p:cNvSpPr/>
          <p:nvPr/>
        </p:nvSpPr>
        <p:spPr>
          <a:xfrm>
            <a:off x="875029" y="2705699"/>
            <a:ext cx="1676400" cy="1109363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6925627" y="2232451"/>
            <a:ext cx="3264422" cy="216024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Domain </a:t>
            </a:r>
            <a:r>
              <a:rPr lang="en-US" dirty="0" err="1" smtClean="0"/>
              <a:t>hoặc</a:t>
            </a:r>
            <a:r>
              <a:rPr lang="en-US" dirty="0"/>
              <a:t> IP: 192.168.100.5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Port: 1000-&gt;40000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46433" y="2562225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41633" y="3836343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ingle Corner Rectangle 13"/>
          <p:cNvSpPr/>
          <p:nvPr/>
        </p:nvSpPr>
        <p:spPr>
          <a:xfrm>
            <a:off x="2070100" y="5457825"/>
            <a:ext cx="1515612" cy="10668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1</a:t>
            </a:r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4737100" y="5457825"/>
            <a:ext cx="1515612" cy="10668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smtClean="0"/>
              <a:t>2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8166100" y="5457825"/>
            <a:ext cx="1515612" cy="10668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04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7016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Xây</a:t>
            </a:r>
            <a:r>
              <a:rPr sz="2600" spc="3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70" dirty="0">
                <a:solidFill>
                  <a:srgbClr val="003399"/>
                </a:solidFill>
                <a:latin typeface="Microsoft Sans Serif"/>
                <a:cs typeface="Microsoft Sans Serif"/>
              </a:rPr>
              <a:t>dựng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trình</a:t>
            </a:r>
            <a:r>
              <a:rPr sz="2600" spc="4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Server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60" dirty="0">
                <a:solidFill>
                  <a:srgbClr val="003399"/>
                </a:solidFill>
                <a:latin typeface="Microsoft Sans Serif"/>
                <a:cs typeface="Microsoft Sans Serif"/>
              </a:rPr>
              <a:t>ở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chế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độ</a:t>
            </a:r>
            <a:r>
              <a:rPr sz="2600" spc="3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TCP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2352" y="2470404"/>
            <a:ext cx="3382010" cy="2848610"/>
            <a:chOff x="1292352" y="2470404"/>
            <a:chExt cx="3382010" cy="2848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592" y="2484120"/>
              <a:ext cx="3351276" cy="129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352" y="2470404"/>
              <a:ext cx="3381756" cy="13091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92352" y="2470404"/>
              <a:ext cx="3382010" cy="1309370"/>
            </a:xfrm>
            <a:custGeom>
              <a:avLst/>
              <a:gdLst/>
              <a:ahLst/>
              <a:cxnLst/>
              <a:rect l="l" t="t" r="r" b="b"/>
              <a:pathLst>
                <a:path w="3382010" h="1309370">
                  <a:moveTo>
                    <a:pt x="2921508" y="0"/>
                  </a:moveTo>
                  <a:lnTo>
                    <a:pt x="458723" y="0"/>
                  </a:lnTo>
                  <a:lnTo>
                    <a:pt x="409955" y="6095"/>
                  </a:lnTo>
                  <a:lnTo>
                    <a:pt x="387096" y="10667"/>
                  </a:lnTo>
                  <a:lnTo>
                    <a:pt x="362711" y="15239"/>
                  </a:lnTo>
                  <a:lnTo>
                    <a:pt x="339852" y="21335"/>
                  </a:lnTo>
                  <a:lnTo>
                    <a:pt x="316991" y="28955"/>
                  </a:lnTo>
                  <a:lnTo>
                    <a:pt x="274319" y="47243"/>
                  </a:lnTo>
                  <a:lnTo>
                    <a:pt x="252984" y="59435"/>
                  </a:lnTo>
                  <a:lnTo>
                    <a:pt x="233172" y="70103"/>
                  </a:lnTo>
                  <a:lnTo>
                    <a:pt x="213359" y="83819"/>
                  </a:lnTo>
                  <a:lnTo>
                    <a:pt x="195072" y="96011"/>
                  </a:lnTo>
                  <a:lnTo>
                    <a:pt x="158495" y="126491"/>
                  </a:lnTo>
                  <a:lnTo>
                    <a:pt x="126491" y="158495"/>
                  </a:lnTo>
                  <a:lnTo>
                    <a:pt x="96011" y="195071"/>
                  </a:lnTo>
                  <a:lnTo>
                    <a:pt x="70103" y="233171"/>
                  </a:lnTo>
                  <a:lnTo>
                    <a:pt x="47243" y="274319"/>
                  </a:lnTo>
                  <a:lnTo>
                    <a:pt x="28956" y="318515"/>
                  </a:lnTo>
                  <a:lnTo>
                    <a:pt x="9143" y="387095"/>
                  </a:lnTo>
                  <a:lnTo>
                    <a:pt x="0" y="460247"/>
                  </a:lnTo>
                  <a:lnTo>
                    <a:pt x="0" y="1309115"/>
                  </a:lnTo>
                  <a:lnTo>
                    <a:pt x="28956" y="1309115"/>
                  </a:lnTo>
                  <a:lnTo>
                    <a:pt x="29057" y="458723"/>
                  </a:lnTo>
                  <a:lnTo>
                    <a:pt x="30479" y="437388"/>
                  </a:lnTo>
                  <a:lnTo>
                    <a:pt x="38100" y="391667"/>
                  </a:lnTo>
                  <a:lnTo>
                    <a:pt x="48767" y="348995"/>
                  </a:lnTo>
                  <a:lnTo>
                    <a:pt x="64007" y="306323"/>
                  </a:lnTo>
                  <a:lnTo>
                    <a:pt x="83819" y="266700"/>
                  </a:lnTo>
                  <a:lnTo>
                    <a:pt x="106679" y="228600"/>
                  </a:lnTo>
                  <a:lnTo>
                    <a:pt x="132587" y="193547"/>
                  </a:lnTo>
                  <a:lnTo>
                    <a:pt x="147828" y="178307"/>
                  </a:lnTo>
                  <a:lnTo>
                    <a:pt x="163067" y="161543"/>
                  </a:lnTo>
                  <a:lnTo>
                    <a:pt x="178307" y="146303"/>
                  </a:lnTo>
                  <a:lnTo>
                    <a:pt x="211835" y="118871"/>
                  </a:lnTo>
                  <a:lnTo>
                    <a:pt x="248411" y="94487"/>
                  </a:lnTo>
                  <a:lnTo>
                    <a:pt x="268223" y="83819"/>
                  </a:lnTo>
                  <a:lnTo>
                    <a:pt x="286511" y="73151"/>
                  </a:lnTo>
                  <a:lnTo>
                    <a:pt x="327659" y="56387"/>
                  </a:lnTo>
                  <a:lnTo>
                    <a:pt x="370331" y="42671"/>
                  </a:lnTo>
                  <a:lnTo>
                    <a:pt x="393191" y="38100"/>
                  </a:lnTo>
                  <a:lnTo>
                    <a:pt x="414528" y="33527"/>
                  </a:lnTo>
                  <a:lnTo>
                    <a:pt x="437387" y="30479"/>
                  </a:lnTo>
                  <a:lnTo>
                    <a:pt x="461772" y="28955"/>
                  </a:lnTo>
                  <a:lnTo>
                    <a:pt x="3063240" y="28955"/>
                  </a:lnTo>
                  <a:lnTo>
                    <a:pt x="3040380" y="21335"/>
                  </a:lnTo>
                  <a:lnTo>
                    <a:pt x="2994660" y="9143"/>
                  </a:lnTo>
                  <a:lnTo>
                    <a:pt x="2921508" y="0"/>
                  </a:lnTo>
                  <a:close/>
                </a:path>
                <a:path w="3382010" h="1309370">
                  <a:moveTo>
                    <a:pt x="3063240" y="28955"/>
                  </a:moveTo>
                  <a:lnTo>
                    <a:pt x="2921508" y="28955"/>
                  </a:lnTo>
                  <a:lnTo>
                    <a:pt x="2944368" y="30479"/>
                  </a:lnTo>
                  <a:lnTo>
                    <a:pt x="2967228" y="33527"/>
                  </a:lnTo>
                  <a:lnTo>
                    <a:pt x="3011424" y="42671"/>
                  </a:lnTo>
                  <a:lnTo>
                    <a:pt x="3075432" y="64007"/>
                  </a:lnTo>
                  <a:lnTo>
                    <a:pt x="3115056" y="83819"/>
                  </a:lnTo>
                  <a:lnTo>
                    <a:pt x="3169920" y="118871"/>
                  </a:lnTo>
                  <a:lnTo>
                    <a:pt x="3220212" y="163067"/>
                  </a:lnTo>
                  <a:lnTo>
                    <a:pt x="3262884" y="211835"/>
                  </a:lnTo>
                  <a:lnTo>
                    <a:pt x="3287268" y="248411"/>
                  </a:lnTo>
                  <a:lnTo>
                    <a:pt x="3297936" y="268223"/>
                  </a:lnTo>
                  <a:lnTo>
                    <a:pt x="3308604" y="286511"/>
                  </a:lnTo>
                  <a:lnTo>
                    <a:pt x="3325368" y="327659"/>
                  </a:lnTo>
                  <a:lnTo>
                    <a:pt x="3339084" y="370331"/>
                  </a:lnTo>
                  <a:lnTo>
                    <a:pt x="3343656" y="393191"/>
                  </a:lnTo>
                  <a:lnTo>
                    <a:pt x="3348228" y="414527"/>
                  </a:lnTo>
                  <a:lnTo>
                    <a:pt x="3351276" y="437388"/>
                  </a:lnTo>
                  <a:lnTo>
                    <a:pt x="3352704" y="460247"/>
                  </a:lnTo>
                  <a:lnTo>
                    <a:pt x="3352800" y="1309115"/>
                  </a:lnTo>
                  <a:lnTo>
                    <a:pt x="3381756" y="1309115"/>
                  </a:lnTo>
                  <a:lnTo>
                    <a:pt x="3381756" y="484631"/>
                  </a:lnTo>
                  <a:lnTo>
                    <a:pt x="3380232" y="458723"/>
                  </a:lnTo>
                  <a:lnTo>
                    <a:pt x="3378708" y="434339"/>
                  </a:lnTo>
                  <a:lnTo>
                    <a:pt x="3375660" y="409955"/>
                  </a:lnTo>
                  <a:lnTo>
                    <a:pt x="3371088" y="387095"/>
                  </a:lnTo>
                  <a:lnTo>
                    <a:pt x="3366516" y="362711"/>
                  </a:lnTo>
                  <a:lnTo>
                    <a:pt x="3351276" y="316991"/>
                  </a:lnTo>
                  <a:lnTo>
                    <a:pt x="3322320" y="252983"/>
                  </a:lnTo>
                  <a:lnTo>
                    <a:pt x="3297936" y="213359"/>
                  </a:lnTo>
                  <a:lnTo>
                    <a:pt x="3285744" y="195071"/>
                  </a:lnTo>
                  <a:lnTo>
                    <a:pt x="3255264" y="158495"/>
                  </a:lnTo>
                  <a:lnTo>
                    <a:pt x="3223260" y="126491"/>
                  </a:lnTo>
                  <a:lnTo>
                    <a:pt x="3186684" y="96011"/>
                  </a:lnTo>
                  <a:lnTo>
                    <a:pt x="3148584" y="70103"/>
                  </a:lnTo>
                  <a:lnTo>
                    <a:pt x="3107436" y="47243"/>
                  </a:lnTo>
                  <a:lnTo>
                    <a:pt x="3086100" y="38100"/>
                  </a:lnTo>
                  <a:lnTo>
                    <a:pt x="3063240" y="2895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592" y="3779520"/>
              <a:ext cx="3351276" cy="1524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352" y="3779520"/>
              <a:ext cx="3381756" cy="15392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92352" y="3779520"/>
              <a:ext cx="3382010" cy="1539240"/>
            </a:xfrm>
            <a:custGeom>
              <a:avLst/>
              <a:gdLst/>
              <a:ahLst/>
              <a:cxnLst/>
              <a:rect l="l" t="t" r="r" b="b"/>
              <a:pathLst>
                <a:path w="3382010" h="1539239">
                  <a:moveTo>
                    <a:pt x="28956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6095" y="1129283"/>
                  </a:lnTo>
                  <a:lnTo>
                    <a:pt x="10667" y="1152144"/>
                  </a:lnTo>
                  <a:lnTo>
                    <a:pt x="15239" y="1176527"/>
                  </a:lnTo>
                  <a:lnTo>
                    <a:pt x="21335" y="1199388"/>
                  </a:lnTo>
                  <a:lnTo>
                    <a:pt x="28956" y="1222247"/>
                  </a:lnTo>
                  <a:lnTo>
                    <a:pt x="47243" y="1264920"/>
                  </a:lnTo>
                  <a:lnTo>
                    <a:pt x="59435" y="1286256"/>
                  </a:lnTo>
                  <a:lnTo>
                    <a:pt x="70103" y="1306067"/>
                  </a:lnTo>
                  <a:lnTo>
                    <a:pt x="96011" y="1344167"/>
                  </a:lnTo>
                  <a:lnTo>
                    <a:pt x="126491" y="1380744"/>
                  </a:lnTo>
                  <a:lnTo>
                    <a:pt x="158495" y="1412747"/>
                  </a:lnTo>
                  <a:lnTo>
                    <a:pt x="195072" y="1443227"/>
                  </a:lnTo>
                  <a:lnTo>
                    <a:pt x="233172" y="1469135"/>
                  </a:lnTo>
                  <a:lnTo>
                    <a:pt x="274319" y="1491995"/>
                  </a:lnTo>
                  <a:lnTo>
                    <a:pt x="318516" y="1510283"/>
                  </a:lnTo>
                  <a:lnTo>
                    <a:pt x="364235" y="1524000"/>
                  </a:lnTo>
                  <a:lnTo>
                    <a:pt x="411479" y="1533144"/>
                  </a:lnTo>
                  <a:lnTo>
                    <a:pt x="484631" y="1539239"/>
                  </a:lnTo>
                  <a:lnTo>
                    <a:pt x="2897124" y="1539239"/>
                  </a:lnTo>
                  <a:lnTo>
                    <a:pt x="2947416" y="1536191"/>
                  </a:lnTo>
                  <a:lnTo>
                    <a:pt x="2971800" y="1533144"/>
                  </a:lnTo>
                  <a:lnTo>
                    <a:pt x="2994660" y="1528571"/>
                  </a:lnTo>
                  <a:lnTo>
                    <a:pt x="3019044" y="1524000"/>
                  </a:lnTo>
                  <a:lnTo>
                    <a:pt x="3060191" y="1510283"/>
                  </a:lnTo>
                  <a:lnTo>
                    <a:pt x="460247" y="1510283"/>
                  </a:lnTo>
                  <a:lnTo>
                    <a:pt x="437387" y="1508759"/>
                  </a:lnTo>
                  <a:lnTo>
                    <a:pt x="391667" y="1501139"/>
                  </a:lnTo>
                  <a:lnTo>
                    <a:pt x="348996" y="1490471"/>
                  </a:lnTo>
                  <a:lnTo>
                    <a:pt x="306323" y="1475232"/>
                  </a:lnTo>
                  <a:lnTo>
                    <a:pt x="266700" y="1455420"/>
                  </a:lnTo>
                  <a:lnTo>
                    <a:pt x="228600" y="1432559"/>
                  </a:lnTo>
                  <a:lnTo>
                    <a:pt x="193547" y="1406652"/>
                  </a:lnTo>
                  <a:lnTo>
                    <a:pt x="178307" y="1391411"/>
                  </a:lnTo>
                  <a:lnTo>
                    <a:pt x="161544" y="1376171"/>
                  </a:lnTo>
                  <a:lnTo>
                    <a:pt x="146303" y="1360932"/>
                  </a:lnTo>
                  <a:lnTo>
                    <a:pt x="118872" y="1327403"/>
                  </a:lnTo>
                  <a:lnTo>
                    <a:pt x="94487" y="1290827"/>
                  </a:lnTo>
                  <a:lnTo>
                    <a:pt x="83819" y="1271015"/>
                  </a:lnTo>
                  <a:lnTo>
                    <a:pt x="73151" y="1252727"/>
                  </a:lnTo>
                  <a:lnTo>
                    <a:pt x="56387" y="1211579"/>
                  </a:lnTo>
                  <a:lnTo>
                    <a:pt x="42671" y="1168908"/>
                  </a:lnTo>
                  <a:lnTo>
                    <a:pt x="33528" y="1123188"/>
                  </a:lnTo>
                  <a:lnTo>
                    <a:pt x="29057" y="1078991"/>
                  </a:lnTo>
                  <a:lnTo>
                    <a:pt x="28956" y="0"/>
                  </a:lnTo>
                  <a:close/>
                </a:path>
                <a:path w="3382010" h="1539239">
                  <a:moveTo>
                    <a:pt x="3381756" y="0"/>
                  </a:moveTo>
                  <a:lnTo>
                    <a:pt x="3352800" y="0"/>
                  </a:lnTo>
                  <a:lnTo>
                    <a:pt x="3352698" y="1080515"/>
                  </a:lnTo>
                  <a:lnTo>
                    <a:pt x="3351276" y="1101852"/>
                  </a:lnTo>
                  <a:lnTo>
                    <a:pt x="3343656" y="1147571"/>
                  </a:lnTo>
                  <a:lnTo>
                    <a:pt x="3332988" y="1190244"/>
                  </a:lnTo>
                  <a:lnTo>
                    <a:pt x="3317748" y="1232915"/>
                  </a:lnTo>
                  <a:lnTo>
                    <a:pt x="3297936" y="1272539"/>
                  </a:lnTo>
                  <a:lnTo>
                    <a:pt x="3262884" y="1327403"/>
                  </a:lnTo>
                  <a:lnTo>
                    <a:pt x="3218688" y="1377695"/>
                  </a:lnTo>
                  <a:lnTo>
                    <a:pt x="3169920" y="1420367"/>
                  </a:lnTo>
                  <a:lnTo>
                    <a:pt x="3133344" y="1444752"/>
                  </a:lnTo>
                  <a:lnTo>
                    <a:pt x="3113532" y="1455420"/>
                  </a:lnTo>
                  <a:lnTo>
                    <a:pt x="3095244" y="1466088"/>
                  </a:lnTo>
                  <a:lnTo>
                    <a:pt x="3054096" y="1482852"/>
                  </a:lnTo>
                  <a:lnTo>
                    <a:pt x="3011424" y="1496567"/>
                  </a:lnTo>
                  <a:lnTo>
                    <a:pt x="2965704" y="1505711"/>
                  </a:lnTo>
                  <a:lnTo>
                    <a:pt x="2919984" y="1510283"/>
                  </a:lnTo>
                  <a:lnTo>
                    <a:pt x="3060191" y="1510283"/>
                  </a:lnTo>
                  <a:lnTo>
                    <a:pt x="3128772" y="1479803"/>
                  </a:lnTo>
                  <a:lnTo>
                    <a:pt x="3168396" y="1455420"/>
                  </a:lnTo>
                  <a:lnTo>
                    <a:pt x="3186684" y="1443227"/>
                  </a:lnTo>
                  <a:lnTo>
                    <a:pt x="3223260" y="1412747"/>
                  </a:lnTo>
                  <a:lnTo>
                    <a:pt x="3255264" y="1380744"/>
                  </a:lnTo>
                  <a:lnTo>
                    <a:pt x="3285744" y="1344167"/>
                  </a:lnTo>
                  <a:lnTo>
                    <a:pt x="3311652" y="1306067"/>
                  </a:lnTo>
                  <a:lnTo>
                    <a:pt x="3334512" y="1264920"/>
                  </a:lnTo>
                  <a:lnTo>
                    <a:pt x="3352800" y="1220723"/>
                  </a:lnTo>
                  <a:lnTo>
                    <a:pt x="3366516" y="1175003"/>
                  </a:lnTo>
                  <a:lnTo>
                    <a:pt x="3375660" y="1127759"/>
                  </a:lnTo>
                  <a:lnTo>
                    <a:pt x="3381756" y="1054608"/>
                  </a:lnTo>
                  <a:lnTo>
                    <a:pt x="3381756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1891" y="2500311"/>
            <a:ext cx="2896870" cy="26473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1110"/>
              </a:spcBef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Phục</a:t>
            </a:r>
            <a:r>
              <a:rPr sz="20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vụ</a:t>
            </a:r>
            <a:r>
              <a:rPr sz="200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tuần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tự</a:t>
            </a:r>
            <a:endParaRPr sz="2000">
              <a:latin typeface="Arial"/>
              <a:cs typeface="Arial"/>
            </a:endParaRPr>
          </a:p>
          <a:p>
            <a:pPr marL="12700" marR="20320" algn="just">
              <a:lnSpc>
                <a:spcPct val="100000"/>
              </a:lnSpc>
              <a:spcBef>
                <a:spcPts val="91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Tại </a:t>
            </a:r>
            <a:r>
              <a:rPr sz="1800" dirty="0">
                <a:latin typeface="Microsoft Sans Serif"/>
                <a:cs typeface="Microsoft Sans Serif"/>
              </a:rPr>
              <a:t>1 </a:t>
            </a:r>
            <a:r>
              <a:rPr sz="1800" spc="35" dirty="0">
                <a:latin typeface="Microsoft Sans Serif"/>
                <a:cs typeface="Microsoft Sans Serif"/>
              </a:rPr>
              <a:t>thời </a:t>
            </a:r>
            <a:r>
              <a:rPr sz="1800" spc="-10" dirty="0">
                <a:latin typeface="Microsoft Sans Serif"/>
                <a:cs typeface="Microsoft Sans Serif"/>
              </a:rPr>
              <a:t>điểm </a:t>
            </a:r>
            <a:r>
              <a:rPr sz="1800" spc="-5" dirty="0">
                <a:latin typeface="Microsoft Sans Serif"/>
                <a:cs typeface="Microsoft Sans Serif"/>
              </a:rPr>
              <a:t>Server chỉ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chấp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nhận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yêu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 </a:t>
            </a:r>
            <a:r>
              <a:rPr sz="1800" spc="-10" dirty="0">
                <a:latin typeface="Microsoft Sans Serif"/>
                <a:cs typeface="Microsoft Sans Serif"/>
              </a:rPr>
              <a:t>nối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kết</a:t>
            </a:r>
            <a:endParaRPr sz="18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  <a:buSzPct val="94444"/>
              <a:buChar char="•"/>
              <a:tabLst>
                <a:tab pos="15494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Nếu </a:t>
            </a:r>
            <a:r>
              <a:rPr sz="1800" dirty="0">
                <a:latin typeface="Microsoft Sans Serif"/>
                <a:cs typeface="Microsoft Sans Serif"/>
              </a:rPr>
              <a:t>có </a:t>
            </a:r>
            <a:r>
              <a:rPr sz="1800" spc="-5" dirty="0">
                <a:latin typeface="Microsoft Sans Serif"/>
                <a:cs typeface="Microsoft Sans Serif"/>
              </a:rPr>
              <a:t>các </a:t>
            </a:r>
            <a:r>
              <a:rPr sz="1800" spc="-10" dirty="0">
                <a:latin typeface="Microsoft Sans Serif"/>
                <a:cs typeface="Microsoft Sans Serif"/>
              </a:rPr>
              <a:t>nối </a:t>
            </a:r>
            <a:r>
              <a:rPr sz="1800" dirty="0">
                <a:latin typeface="Microsoft Sans Serif"/>
                <a:cs typeface="Microsoft Sans Serif"/>
              </a:rPr>
              <a:t>kết </a:t>
            </a:r>
            <a:r>
              <a:rPr sz="1800" spc="-5" dirty="0">
                <a:latin typeface="Microsoft Sans Serif"/>
                <a:cs typeface="Microsoft Sans Serif"/>
              </a:rPr>
              <a:t>khác </a:t>
            </a:r>
            <a:r>
              <a:rPr sz="1800" dirty="0">
                <a:latin typeface="Microsoft Sans Serif"/>
                <a:cs typeface="Microsoft Sans Serif"/>
              </a:rPr>
              <a:t>sẽ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đưa</a:t>
            </a:r>
            <a:r>
              <a:rPr sz="1800" dirty="0">
                <a:latin typeface="Microsoft Sans Serif"/>
                <a:cs typeface="Microsoft Sans Serif"/>
              </a:rPr>
              <a:t> vào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hàng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đợi</a:t>
            </a:r>
            <a:endParaRPr sz="1800">
              <a:latin typeface="Microsoft Sans Serif"/>
              <a:cs typeface="Microsoft Sans Serif"/>
            </a:endParaRPr>
          </a:p>
          <a:p>
            <a:pPr marL="12700" marR="144145" algn="just">
              <a:lnSpc>
                <a:spcPct val="100000"/>
              </a:lnSpc>
              <a:spcBef>
                <a:spcPts val="600"/>
              </a:spcBef>
              <a:buSzPct val="94444"/>
              <a:buChar char="•"/>
              <a:tabLst>
                <a:tab pos="154940" algn="l"/>
              </a:tabLst>
            </a:pPr>
            <a:r>
              <a:rPr sz="1800" dirty="0">
                <a:latin typeface="Microsoft Sans Serif"/>
                <a:cs typeface="Microsoft Sans Serif"/>
              </a:rPr>
              <a:t>Sau </a:t>
            </a:r>
            <a:r>
              <a:rPr sz="1800" spc="-5" dirty="0">
                <a:latin typeface="Microsoft Sans Serif"/>
                <a:cs typeface="Microsoft Sans Serif"/>
              </a:rPr>
              <a:t>khi </a:t>
            </a:r>
            <a:r>
              <a:rPr sz="1800" spc="-10" dirty="0">
                <a:latin typeface="Microsoft Sans Serif"/>
                <a:cs typeface="Microsoft Sans Serif"/>
              </a:rPr>
              <a:t>phục </a:t>
            </a:r>
            <a:r>
              <a:rPr sz="1800" dirty="0">
                <a:latin typeface="Microsoft Sans Serif"/>
                <a:cs typeface="Microsoft Sans Serif"/>
              </a:rPr>
              <a:t>vụ </a:t>
            </a:r>
            <a:r>
              <a:rPr sz="1800" spc="-10" dirty="0">
                <a:latin typeface="Microsoft Sans Serif"/>
                <a:cs typeface="Microsoft Sans Serif"/>
              </a:rPr>
              <a:t>Client </a:t>
            </a:r>
            <a:r>
              <a:rPr sz="1800" spc="-5" dirty="0">
                <a:latin typeface="Microsoft Sans Serif"/>
                <a:cs typeface="Microsoft Sans Serif"/>
              </a:rPr>
              <a:t>đó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xong, </a:t>
            </a:r>
            <a:r>
              <a:rPr sz="1800" spc="-5" dirty="0">
                <a:latin typeface="Microsoft Sans Serif"/>
                <a:cs typeface="Microsoft Sans Serif"/>
              </a:rPr>
              <a:t>quay </a:t>
            </a:r>
            <a:r>
              <a:rPr sz="1800" spc="-15" dirty="0">
                <a:latin typeface="Microsoft Sans Serif"/>
                <a:cs typeface="Microsoft Sans Serif"/>
              </a:rPr>
              <a:t>lại </a:t>
            </a:r>
            <a:r>
              <a:rPr sz="1800" spc="-5" dirty="0">
                <a:latin typeface="Microsoft Sans Serif"/>
                <a:cs typeface="Microsoft Sans Serif"/>
              </a:rPr>
              <a:t>phục </a:t>
            </a:r>
            <a:r>
              <a:rPr sz="1800" dirty="0">
                <a:latin typeface="Microsoft Sans Serif"/>
                <a:cs typeface="Microsoft Sans Serif"/>
              </a:rPr>
              <a:t>vụ </a:t>
            </a:r>
            <a:r>
              <a:rPr sz="1800" spc="-10" dirty="0">
                <a:latin typeface="Microsoft Sans Serif"/>
                <a:cs typeface="Microsoft Sans Serif"/>
              </a:rPr>
              <a:t>tiếp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Client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trong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hàng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đợi.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64352" y="2470404"/>
            <a:ext cx="3382010" cy="2086610"/>
            <a:chOff x="5864352" y="2470404"/>
            <a:chExt cx="3382010" cy="20866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9592" y="2484120"/>
              <a:ext cx="3351275" cy="1295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4352" y="2470404"/>
              <a:ext cx="3381755" cy="13091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64352" y="2470404"/>
              <a:ext cx="3382010" cy="1309370"/>
            </a:xfrm>
            <a:custGeom>
              <a:avLst/>
              <a:gdLst/>
              <a:ahLst/>
              <a:cxnLst/>
              <a:rect l="l" t="t" r="r" b="b"/>
              <a:pathLst>
                <a:path w="3382009" h="1309370">
                  <a:moveTo>
                    <a:pt x="3041904" y="0"/>
                  </a:moveTo>
                  <a:lnTo>
                    <a:pt x="338327" y="0"/>
                  </a:lnTo>
                  <a:lnTo>
                    <a:pt x="320039" y="1523"/>
                  </a:lnTo>
                  <a:lnTo>
                    <a:pt x="303275" y="4571"/>
                  </a:lnTo>
                  <a:lnTo>
                    <a:pt x="284988" y="7619"/>
                  </a:lnTo>
                  <a:lnTo>
                    <a:pt x="234696" y="21335"/>
                  </a:lnTo>
                  <a:lnTo>
                    <a:pt x="217932" y="28955"/>
                  </a:lnTo>
                  <a:lnTo>
                    <a:pt x="202692" y="35051"/>
                  </a:lnTo>
                  <a:lnTo>
                    <a:pt x="156972" y="60959"/>
                  </a:lnTo>
                  <a:lnTo>
                    <a:pt x="117348" y="92963"/>
                  </a:lnTo>
                  <a:lnTo>
                    <a:pt x="80772" y="131063"/>
                  </a:lnTo>
                  <a:lnTo>
                    <a:pt x="60960" y="158495"/>
                  </a:lnTo>
                  <a:lnTo>
                    <a:pt x="51815" y="172211"/>
                  </a:lnTo>
                  <a:lnTo>
                    <a:pt x="42672" y="187451"/>
                  </a:lnTo>
                  <a:lnTo>
                    <a:pt x="27432" y="217931"/>
                  </a:lnTo>
                  <a:lnTo>
                    <a:pt x="21336" y="234695"/>
                  </a:lnTo>
                  <a:lnTo>
                    <a:pt x="16763" y="251459"/>
                  </a:lnTo>
                  <a:lnTo>
                    <a:pt x="10668" y="268223"/>
                  </a:lnTo>
                  <a:lnTo>
                    <a:pt x="7620" y="284988"/>
                  </a:lnTo>
                  <a:lnTo>
                    <a:pt x="1524" y="321563"/>
                  </a:lnTo>
                  <a:lnTo>
                    <a:pt x="126" y="338327"/>
                  </a:lnTo>
                  <a:lnTo>
                    <a:pt x="0" y="1309115"/>
                  </a:lnTo>
                  <a:lnTo>
                    <a:pt x="28956" y="1309115"/>
                  </a:lnTo>
                  <a:lnTo>
                    <a:pt x="28956" y="339851"/>
                  </a:lnTo>
                  <a:lnTo>
                    <a:pt x="32003" y="306323"/>
                  </a:lnTo>
                  <a:lnTo>
                    <a:pt x="48768" y="243839"/>
                  </a:lnTo>
                  <a:lnTo>
                    <a:pt x="68580" y="199643"/>
                  </a:lnTo>
                  <a:lnTo>
                    <a:pt x="94487" y="160019"/>
                  </a:lnTo>
                  <a:lnTo>
                    <a:pt x="124968" y="124967"/>
                  </a:lnTo>
                  <a:lnTo>
                    <a:pt x="137160" y="114300"/>
                  </a:lnTo>
                  <a:lnTo>
                    <a:pt x="147827" y="103631"/>
                  </a:lnTo>
                  <a:lnTo>
                    <a:pt x="161544" y="94487"/>
                  </a:lnTo>
                  <a:lnTo>
                    <a:pt x="173736" y="85343"/>
                  </a:lnTo>
                  <a:lnTo>
                    <a:pt x="187451" y="76200"/>
                  </a:lnTo>
                  <a:lnTo>
                    <a:pt x="214884" y="60959"/>
                  </a:lnTo>
                  <a:lnTo>
                    <a:pt x="260603" y="42671"/>
                  </a:lnTo>
                  <a:lnTo>
                    <a:pt x="275844" y="39623"/>
                  </a:lnTo>
                  <a:lnTo>
                    <a:pt x="291084" y="35051"/>
                  </a:lnTo>
                  <a:lnTo>
                    <a:pt x="307848" y="32003"/>
                  </a:lnTo>
                  <a:lnTo>
                    <a:pt x="341375" y="28955"/>
                  </a:lnTo>
                  <a:lnTo>
                    <a:pt x="3166872" y="28955"/>
                  </a:lnTo>
                  <a:lnTo>
                    <a:pt x="3163824" y="27431"/>
                  </a:lnTo>
                  <a:lnTo>
                    <a:pt x="3147059" y="21335"/>
                  </a:lnTo>
                  <a:lnTo>
                    <a:pt x="3130296" y="16763"/>
                  </a:lnTo>
                  <a:lnTo>
                    <a:pt x="3113531" y="10667"/>
                  </a:lnTo>
                  <a:lnTo>
                    <a:pt x="3096768" y="7619"/>
                  </a:lnTo>
                  <a:lnTo>
                    <a:pt x="3060192" y="1523"/>
                  </a:lnTo>
                  <a:lnTo>
                    <a:pt x="3041904" y="0"/>
                  </a:lnTo>
                  <a:close/>
                </a:path>
                <a:path w="3382009" h="1309370">
                  <a:moveTo>
                    <a:pt x="3166872" y="28955"/>
                  </a:moveTo>
                  <a:lnTo>
                    <a:pt x="3041904" y="28955"/>
                  </a:lnTo>
                  <a:lnTo>
                    <a:pt x="3075431" y="32003"/>
                  </a:lnTo>
                  <a:lnTo>
                    <a:pt x="3090672" y="35051"/>
                  </a:lnTo>
                  <a:lnTo>
                    <a:pt x="3137916" y="48767"/>
                  </a:lnTo>
                  <a:lnTo>
                    <a:pt x="3180588" y="68579"/>
                  </a:lnTo>
                  <a:lnTo>
                    <a:pt x="3195828" y="76200"/>
                  </a:lnTo>
                  <a:lnTo>
                    <a:pt x="3208020" y="85343"/>
                  </a:lnTo>
                  <a:lnTo>
                    <a:pt x="3221736" y="94487"/>
                  </a:lnTo>
                  <a:lnTo>
                    <a:pt x="3233928" y="103631"/>
                  </a:lnTo>
                  <a:lnTo>
                    <a:pt x="3246120" y="114300"/>
                  </a:lnTo>
                  <a:lnTo>
                    <a:pt x="3256788" y="124967"/>
                  </a:lnTo>
                  <a:lnTo>
                    <a:pt x="3267455" y="137159"/>
                  </a:lnTo>
                  <a:lnTo>
                    <a:pt x="3278124" y="147827"/>
                  </a:lnTo>
                  <a:lnTo>
                    <a:pt x="3287268" y="161543"/>
                  </a:lnTo>
                  <a:lnTo>
                    <a:pt x="3296412" y="173735"/>
                  </a:lnTo>
                  <a:lnTo>
                    <a:pt x="3305555" y="187451"/>
                  </a:lnTo>
                  <a:lnTo>
                    <a:pt x="3332988" y="245363"/>
                  </a:lnTo>
                  <a:lnTo>
                    <a:pt x="3346704" y="291083"/>
                  </a:lnTo>
                  <a:lnTo>
                    <a:pt x="3352800" y="341375"/>
                  </a:lnTo>
                  <a:lnTo>
                    <a:pt x="3352800" y="1309115"/>
                  </a:lnTo>
                  <a:lnTo>
                    <a:pt x="3381755" y="1309115"/>
                  </a:lnTo>
                  <a:lnTo>
                    <a:pt x="3381755" y="338327"/>
                  </a:lnTo>
                  <a:lnTo>
                    <a:pt x="3380231" y="320039"/>
                  </a:lnTo>
                  <a:lnTo>
                    <a:pt x="3377183" y="303275"/>
                  </a:lnTo>
                  <a:lnTo>
                    <a:pt x="3374136" y="284988"/>
                  </a:lnTo>
                  <a:lnTo>
                    <a:pt x="3360420" y="234695"/>
                  </a:lnTo>
                  <a:lnTo>
                    <a:pt x="3352800" y="217931"/>
                  </a:lnTo>
                  <a:lnTo>
                    <a:pt x="3346704" y="202691"/>
                  </a:lnTo>
                  <a:lnTo>
                    <a:pt x="3337559" y="187451"/>
                  </a:lnTo>
                  <a:lnTo>
                    <a:pt x="3329940" y="172211"/>
                  </a:lnTo>
                  <a:lnTo>
                    <a:pt x="3320796" y="156971"/>
                  </a:lnTo>
                  <a:lnTo>
                    <a:pt x="3288792" y="117347"/>
                  </a:lnTo>
                  <a:lnTo>
                    <a:pt x="3250692" y="80771"/>
                  </a:lnTo>
                  <a:lnTo>
                    <a:pt x="3209544" y="51815"/>
                  </a:lnTo>
                  <a:lnTo>
                    <a:pt x="3194304" y="42671"/>
                  </a:lnTo>
                  <a:lnTo>
                    <a:pt x="3166872" y="2895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9592" y="3779520"/>
              <a:ext cx="3351275" cy="762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64352" y="3779520"/>
              <a:ext cx="3381755" cy="7772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64352" y="3779520"/>
              <a:ext cx="3382010" cy="777240"/>
            </a:xfrm>
            <a:custGeom>
              <a:avLst/>
              <a:gdLst/>
              <a:ahLst/>
              <a:cxnLst/>
              <a:rect l="l" t="t" r="r" b="b"/>
              <a:pathLst>
                <a:path w="3382009" h="777239">
                  <a:moveTo>
                    <a:pt x="28956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524" y="457200"/>
                  </a:lnTo>
                  <a:lnTo>
                    <a:pt x="4572" y="473963"/>
                  </a:lnTo>
                  <a:lnTo>
                    <a:pt x="7620" y="492251"/>
                  </a:lnTo>
                  <a:lnTo>
                    <a:pt x="21336" y="542544"/>
                  </a:lnTo>
                  <a:lnTo>
                    <a:pt x="28956" y="559307"/>
                  </a:lnTo>
                  <a:lnTo>
                    <a:pt x="35051" y="574547"/>
                  </a:lnTo>
                  <a:lnTo>
                    <a:pt x="60960" y="620267"/>
                  </a:lnTo>
                  <a:lnTo>
                    <a:pt x="92963" y="659891"/>
                  </a:lnTo>
                  <a:lnTo>
                    <a:pt x="131063" y="694944"/>
                  </a:lnTo>
                  <a:lnTo>
                    <a:pt x="143256" y="705611"/>
                  </a:lnTo>
                  <a:lnTo>
                    <a:pt x="187451" y="734567"/>
                  </a:lnTo>
                  <a:lnTo>
                    <a:pt x="217932" y="748283"/>
                  </a:lnTo>
                  <a:lnTo>
                    <a:pt x="234696" y="755903"/>
                  </a:lnTo>
                  <a:lnTo>
                    <a:pt x="251460" y="760476"/>
                  </a:lnTo>
                  <a:lnTo>
                    <a:pt x="268224" y="766571"/>
                  </a:lnTo>
                  <a:lnTo>
                    <a:pt x="284988" y="769619"/>
                  </a:lnTo>
                  <a:lnTo>
                    <a:pt x="321563" y="775715"/>
                  </a:lnTo>
                  <a:lnTo>
                    <a:pt x="339851" y="777239"/>
                  </a:lnTo>
                  <a:lnTo>
                    <a:pt x="3043428" y="777239"/>
                  </a:lnTo>
                  <a:lnTo>
                    <a:pt x="3061716" y="775715"/>
                  </a:lnTo>
                  <a:lnTo>
                    <a:pt x="3078479" y="772667"/>
                  </a:lnTo>
                  <a:lnTo>
                    <a:pt x="3096768" y="769619"/>
                  </a:lnTo>
                  <a:lnTo>
                    <a:pt x="3147059" y="755903"/>
                  </a:lnTo>
                  <a:lnTo>
                    <a:pt x="3163824" y="748283"/>
                  </a:lnTo>
                  <a:lnTo>
                    <a:pt x="339851" y="748283"/>
                  </a:lnTo>
                  <a:lnTo>
                    <a:pt x="306324" y="745235"/>
                  </a:lnTo>
                  <a:lnTo>
                    <a:pt x="243839" y="728471"/>
                  </a:lnTo>
                  <a:lnTo>
                    <a:pt x="199644" y="708659"/>
                  </a:lnTo>
                  <a:lnTo>
                    <a:pt x="160020" y="682751"/>
                  </a:lnTo>
                  <a:lnTo>
                    <a:pt x="124968" y="652271"/>
                  </a:lnTo>
                  <a:lnTo>
                    <a:pt x="85344" y="603503"/>
                  </a:lnTo>
                  <a:lnTo>
                    <a:pt x="60960" y="562356"/>
                  </a:lnTo>
                  <a:lnTo>
                    <a:pt x="42672" y="516636"/>
                  </a:lnTo>
                  <a:lnTo>
                    <a:pt x="39624" y="501395"/>
                  </a:lnTo>
                  <a:lnTo>
                    <a:pt x="35051" y="486155"/>
                  </a:lnTo>
                  <a:lnTo>
                    <a:pt x="32003" y="469391"/>
                  </a:lnTo>
                  <a:lnTo>
                    <a:pt x="28956" y="435863"/>
                  </a:lnTo>
                  <a:lnTo>
                    <a:pt x="28956" y="0"/>
                  </a:lnTo>
                  <a:close/>
                </a:path>
                <a:path w="3382009" h="777239">
                  <a:moveTo>
                    <a:pt x="3381755" y="0"/>
                  </a:moveTo>
                  <a:lnTo>
                    <a:pt x="3352800" y="0"/>
                  </a:lnTo>
                  <a:lnTo>
                    <a:pt x="3352800" y="437388"/>
                  </a:lnTo>
                  <a:lnTo>
                    <a:pt x="3349752" y="470915"/>
                  </a:lnTo>
                  <a:lnTo>
                    <a:pt x="3332988" y="533400"/>
                  </a:lnTo>
                  <a:lnTo>
                    <a:pt x="3305555" y="589788"/>
                  </a:lnTo>
                  <a:lnTo>
                    <a:pt x="3278124" y="629411"/>
                  </a:lnTo>
                  <a:lnTo>
                    <a:pt x="3232404" y="673607"/>
                  </a:lnTo>
                  <a:lnTo>
                    <a:pt x="3194304" y="701039"/>
                  </a:lnTo>
                  <a:lnTo>
                    <a:pt x="3136392" y="728471"/>
                  </a:lnTo>
                  <a:lnTo>
                    <a:pt x="3090672" y="742188"/>
                  </a:lnTo>
                  <a:lnTo>
                    <a:pt x="3040379" y="748283"/>
                  </a:lnTo>
                  <a:lnTo>
                    <a:pt x="3163824" y="748283"/>
                  </a:lnTo>
                  <a:lnTo>
                    <a:pt x="3179064" y="742188"/>
                  </a:lnTo>
                  <a:lnTo>
                    <a:pt x="3194304" y="733044"/>
                  </a:lnTo>
                  <a:lnTo>
                    <a:pt x="3209544" y="725423"/>
                  </a:lnTo>
                  <a:lnTo>
                    <a:pt x="3252216" y="694944"/>
                  </a:lnTo>
                  <a:lnTo>
                    <a:pt x="3288792" y="659891"/>
                  </a:lnTo>
                  <a:lnTo>
                    <a:pt x="3299459" y="646176"/>
                  </a:lnTo>
                  <a:lnTo>
                    <a:pt x="3310128" y="633983"/>
                  </a:lnTo>
                  <a:lnTo>
                    <a:pt x="3339083" y="589788"/>
                  </a:lnTo>
                  <a:lnTo>
                    <a:pt x="3352800" y="559307"/>
                  </a:lnTo>
                  <a:lnTo>
                    <a:pt x="3360420" y="542544"/>
                  </a:lnTo>
                  <a:lnTo>
                    <a:pt x="3364992" y="525779"/>
                  </a:lnTo>
                  <a:lnTo>
                    <a:pt x="3371088" y="509015"/>
                  </a:lnTo>
                  <a:lnTo>
                    <a:pt x="3374136" y="492251"/>
                  </a:lnTo>
                  <a:lnTo>
                    <a:pt x="3380231" y="455675"/>
                  </a:lnTo>
                  <a:lnTo>
                    <a:pt x="3381629" y="438912"/>
                  </a:lnTo>
                  <a:lnTo>
                    <a:pt x="3381755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57315" y="2568643"/>
            <a:ext cx="2919730" cy="174815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110"/>
              </a:spcBef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Phục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vụ</a:t>
            </a:r>
            <a:r>
              <a:rPr sz="200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1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Tại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thời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điểm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Server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chấp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nhận </a:t>
            </a:r>
            <a:r>
              <a:rPr sz="1800" spc="-10" dirty="0">
                <a:latin typeface="Microsoft Sans Serif"/>
                <a:cs typeface="Microsoft Sans Serif"/>
              </a:rPr>
              <a:t>nhiều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yêu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nối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kết.</a:t>
            </a:r>
            <a:endParaRPr sz="1800">
              <a:latin typeface="Microsoft Sans Serif"/>
              <a:cs typeface="Microsoft Sans Serif"/>
            </a:endParaRPr>
          </a:p>
          <a:p>
            <a:pPr marL="12700" marR="326390">
              <a:lnSpc>
                <a:spcPct val="100000"/>
              </a:lnSpc>
              <a:spcBef>
                <a:spcPts val="600"/>
              </a:spcBef>
              <a:buSzPct val="94444"/>
              <a:buChar char="•"/>
              <a:tabLst>
                <a:tab pos="213995" algn="l"/>
              </a:tabLst>
            </a:pPr>
            <a:r>
              <a:rPr sz="1800" dirty="0">
                <a:latin typeface="Microsoft Sans Serif"/>
                <a:cs typeface="Microsoft Sans Serif"/>
              </a:rPr>
              <a:t>Tất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cả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yêu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nối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kết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được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phục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vụ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cùng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lúc.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40552" y="5366003"/>
            <a:ext cx="3305810" cy="1019810"/>
            <a:chOff x="5940552" y="5366003"/>
            <a:chExt cx="3305810" cy="101981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54268" y="5381243"/>
              <a:ext cx="3276600" cy="9890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40552" y="5366003"/>
              <a:ext cx="3305555" cy="10195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940552" y="5366003"/>
              <a:ext cx="3305810" cy="1019810"/>
            </a:xfrm>
            <a:custGeom>
              <a:avLst/>
              <a:gdLst/>
              <a:ahLst/>
              <a:cxnLst/>
              <a:rect l="l" t="t" r="r" b="b"/>
              <a:pathLst>
                <a:path w="3305809" h="1019810">
                  <a:moveTo>
                    <a:pt x="3125724" y="0"/>
                  </a:moveTo>
                  <a:lnTo>
                    <a:pt x="178308" y="0"/>
                  </a:lnTo>
                  <a:lnTo>
                    <a:pt x="160020" y="1523"/>
                  </a:lnTo>
                  <a:lnTo>
                    <a:pt x="109727" y="15239"/>
                  </a:lnTo>
                  <a:lnTo>
                    <a:pt x="65532" y="41147"/>
                  </a:lnTo>
                  <a:lnTo>
                    <a:pt x="30480" y="79247"/>
                  </a:lnTo>
                  <a:lnTo>
                    <a:pt x="7620" y="126491"/>
                  </a:lnTo>
                  <a:lnTo>
                    <a:pt x="1270" y="164591"/>
                  </a:lnTo>
                  <a:lnTo>
                    <a:pt x="0" y="841247"/>
                  </a:lnTo>
                  <a:lnTo>
                    <a:pt x="1524" y="859535"/>
                  </a:lnTo>
                  <a:lnTo>
                    <a:pt x="15239" y="909827"/>
                  </a:lnTo>
                  <a:lnTo>
                    <a:pt x="41148" y="954023"/>
                  </a:lnTo>
                  <a:lnTo>
                    <a:pt x="79248" y="989075"/>
                  </a:lnTo>
                  <a:lnTo>
                    <a:pt x="126492" y="1011935"/>
                  </a:lnTo>
                  <a:lnTo>
                    <a:pt x="179832" y="1019555"/>
                  </a:lnTo>
                  <a:lnTo>
                    <a:pt x="3127248" y="1019555"/>
                  </a:lnTo>
                  <a:lnTo>
                    <a:pt x="3180588" y="1010411"/>
                  </a:lnTo>
                  <a:lnTo>
                    <a:pt x="3221736" y="990599"/>
                  </a:lnTo>
                  <a:lnTo>
                    <a:pt x="163068" y="990599"/>
                  </a:lnTo>
                  <a:lnTo>
                    <a:pt x="147827" y="987551"/>
                  </a:lnTo>
                  <a:lnTo>
                    <a:pt x="106680" y="972311"/>
                  </a:lnTo>
                  <a:lnTo>
                    <a:pt x="73151" y="946403"/>
                  </a:lnTo>
                  <a:lnTo>
                    <a:pt x="47244" y="911351"/>
                  </a:lnTo>
                  <a:lnTo>
                    <a:pt x="39624" y="897635"/>
                  </a:lnTo>
                  <a:lnTo>
                    <a:pt x="35051" y="883919"/>
                  </a:lnTo>
                  <a:lnTo>
                    <a:pt x="32003" y="870203"/>
                  </a:lnTo>
                  <a:lnTo>
                    <a:pt x="28956" y="854963"/>
                  </a:lnTo>
                  <a:lnTo>
                    <a:pt x="28956" y="163067"/>
                  </a:lnTo>
                  <a:lnTo>
                    <a:pt x="47244" y="106679"/>
                  </a:lnTo>
                  <a:lnTo>
                    <a:pt x="73151" y="73151"/>
                  </a:lnTo>
                  <a:lnTo>
                    <a:pt x="108203" y="47243"/>
                  </a:lnTo>
                  <a:lnTo>
                    <a:pt x="121920" y="39623"/>
                  </a:lnTo>
                  <a:lnTo>
                    <a:pt x="135636" y="35051"/>
                  </a:lnTo>
                  <a:lnTo>
                    <a:pt x="149351" y="32003"/>
                  </a:lnTo>
                  <a:lnTo>
                    <a:pt x="164592" y="28955"/>
                  </a:lnTo>
                  <a:lnTo>
                    <a:pt x="3223767" y="28955"/>
                  </a:lnTo>
                  <a:lnTo>
                    <a:pt x="3211068" y="21335"/>
                  </a:lnTo>
                  <a:lnTo>
                    <a:pt x="3195828" y="13715"/>
                  </a:lnTo>
                  <a:lnTo>
                    <a:pt x="3179064" y="7619"/>
                  </a:lnTo>
                  <a:lnTo>
                    <a:pt x="3160776" y="3047"/>
                  </a:lnTo>
                  <a:lnTo>
                    <a:pt x="3125724" y="0"/>
                  </a:lnTo>
                  <a:close/>
                </a:path>
                <a:path w="3305809" h="1019810">
                  <a:moveTo>
                    <a:pt x="3223767" y="28955"/>
                  </a:moveTo>
                  <a:lnTo>
                    <a:pt x="3142488" y="28955"/>
                  </a:lnTo>
                  <a:lnTo>
                    <a:pt x="3157728" y="32003"/>
                  </a:lnTo>
                  <a:lnTo>
                    <a:pt x="3171444" y="35051"/>
                  </a:lnTo>
                  <a:lnTo>
                    <a:pt x="3211068" y="54863"/>
                  </a:lnTo>
                  <a:lnTo>
                    <a:pt x="3243072" y="83819"/>
                  </a:lnTo>
                  <a:lnTo>
                    <a:pt x="3265931" y="121919"/>
                  </a:lnTo>
                  <a:lnTo>
                    <a:pt x="3276600" y="164591"/>
                  </a:lnTo>
                  <a:lnTo>
                    <a:pt x="3276600" y="856487"/>
                  </a:lnTo>
                  <a:lnTo>
                    <a:pt x="3258312" y="912875"/>
                  </a:lnTo>
                  <a:lnTo>
                    <a:pt x="3232404" y="946403"/>
                  </a:lnTo>
                  <a:lnTo>
                    <a:pt x="3197352" y="972311"/>
                  </a:lnTo>
                  <a:lnTo>
                    <a:pt x="3156204" y="987551"/>
                  </a:lnTo>
                  <a:lnTo>
                    <a:pt x="3140964" y="990599"/>
                  </a:lnTo>
                  <a:lnTo>
                    <a:pt x="3221736" y="990599"/>
                  </a:lnTo>
                  <a:lnTo>
                    <a:pt x="3253740" y="966215"/>
                  </a:lnTo>
                  <a:lnTo>
                    <a:pt x="3284220" y="925067"/>
                  </a:lnTo>
                  <a:lnTo>
                    <a:pt x="3302507" y="874775"/>
                  </a:lnTo>
                  <a:lnTo>
                    <a:pt x="3305555" y="178307"/>
                  </a:lnTo>
                  <a:lnTo>
                    <a:pt x="3304031" y="160019"/>
                  </a:lnTo>
                  <a:lnTo>
                    <a:pt x="3290316" y="109727"/>
                  </a:lnTo>
                  <a:lnTo>
                    <a:pt x="3264407" y="65531"/>
                  </a:lnTo>
                  <a:lnTo>
                    <a:pt x="3226307" y="30479"/>
                  </a:lnTo>
                  <a:lnTo>
                    <a:pt x="3223767" y="2895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81776" y="5444642"/>
            <a:ext cx="2783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100"/>
              </a:spcBef>
              <a:buChar char="•"/>
              <a:tabLst>
                <a:tab pos="15494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Hiệu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quả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hơn.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5494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Cần</a:t>
            </a:r>
            <a:r>
              <a:rPr sz="1800" dirty="0">
                <a:latin typeface="Microsoft Sans Serif"/>
                <a:cs typeface="Microsoft Sans Serif"/>
              </a:rPr>
              <a:t> máy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tính</a:t>
            </a:r>
            <a:r>
              <a:rPr sz="1800" spc="-5" dirty="0">
                <a:latin typeface="Microsoft Sans Serif"/>
                <a:cs typeface="Microsoft Sans Serif"/>
              </a:rPr>
              <a:t> đủ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mạnh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và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tài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nguyên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lớn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hơn.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63968" y="4756403"/>
            <a:ext cx="535305" cy="414655"/>
            <a:chOff x="7363968" y="4756403"/>
            <a:chExt cx="535305" cy="414655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3592" y="4770119"/>
              <a:ext cx="455675" cy="3810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363968" y="4756403"/>
              <a:ext cx="535305" cy="414655"/>
            </a:xfrm>
            <a:custGeom>
              <a:avLst/>
              <a:gdLst/>
              <a:ahLst/>
              <a:cxnLst/>
              <a:rect l="l" t="t" r="r" b="b"/>
              <a:pathLst>
                <a:path w="535304" h="414654">
                  <a:moveTo>
                    <a:pt x="138683" y="190499"/>
                  </a:moveTo>
                  <a:lnTo>
                    <a:pt x="0" y="190499"/>
                  </a:lnTo>
                  <a:lnTo>
                    <a:pt x="266700" y="414527"/>
                  </a:lnTo>
                  <a:lnTo>
                    <a:pt x="303193" y="384047"/>
                  </a:lnTo>
                  <a:lnTo>
                    <a:pt x="257555" y="384047"/>
                  </a:lnTo>
                  <a:lnTo>
                    <a:pt x="266699" y="376428"/>
                  </a:lnTo>
                  <a:lnTo>
                    <a:pt x="78333" y="219455"/>
                  </a:lnTo>
                  <a:lnTo>
                    <a:pt x="38100" y="219455"/>
                  </a:lnTo>
                  <a:lnTo>
                    <a:pt x="47243" y="193547"/>
                  </a:lnTo>
                  <a:lnTo>
                    <a:pt x="138683" y="193547"/>
                  </a:lnTo>
                  <a:lnTo>
                    <a:pt x="138683" y="190499"/>
                  </a:lnTo>
                  <a:close/>
                </a:path>
                <a:path w="535304" h="414654">
                  <a:moveTo>
                    <a:pt x="266699" y="376428"/>
                  </a:moveTo>
                  <a:lnTo>
                    <a:pt x="257555" y="384047"/>
                  </a:lnTo>
                  <a:lnTo>
                    <a:pt x="275843" y="384047"/>
                  </a:lnTo>
                  <a:lnTo>
                    <a:pt x="266699" y="376428"/>
                  </a:lnTo>
                  <a:close/>
                </a:path>
                <a:path w="535304" h="414654">
                  <a:moveTo>
                    <a:pt x="486155" y="193547"/>
                  </a:moveTo>
                  <a:lnTo>
                    <a:pt x="266699" y="376428"/>
                  </a:lnTo>
                  <a:lnTo>
                    <a:pt x="275843" y="384047"/>
                  </a:lnTo>
                  <a:lnTo>
                    <a:pt x="303193" y="384047"/>
                  </a:lnTo>
                  <a:lnTo>
                    <a:pt x="500255" y="219455"/>
                  </a:lnTo>
                  <a:lnTo>
                    <a:pt x="495300" y="219455"/>
                  </a:lnTo>
                  <a:lnTo>
                    <a:pt x="486155" y="193547"/>
                  </a:lnTo>
                  <a:close/>
                </a:path>
                <a:path w="535304" h="414654">
                  <a:moveTo>
                    <a:pt x="47243" y="193547"/>
                  </a:moveTo>
                  <a:lnTo>
                    <a:pt x="38100" y="219455"/>
                  </a:lnTo>
                  <a:lnTo>
                    <a:pt x="78333" y="219455"/>
                  </a:lnTo>
                  <a:lnTo>
                    <a:pt x="47243" y="193547"/>
                  </a:lnTo>
                  <a:close/>
                </a:path>
                <a:path w="535304" h="414654">
                  <a:moveTo>
                    <a:pt x="138683" y="193547"/>
                  </a:moveTo>
                  <a:lnTo>
                    <a:pt x="47243" y="193547"/>
                  </a:lnTo>
                  <a:lnTo>
                    <a:pt x="78333" y="219455"/>
                  </a:lnTo>
                  <a:lnTo>
                    <a:pt x="167639" y="219455"/>
                  </a:lnTo>
                  <a:lnTo>
                    <a:pt x="167639" y="204215"/>
                  </a:lnTo>
                  <a:lnTo>
                    <a:pt x="138683" y="204215"/>
                  </a:lnTo>
                  <a:lnTo>
                    <a:pt x="138683" y="193547"/>
                  </a:lnTo>
                  <a:close/>
                </a:path>
                <a:path w="535304" h="414654">
                  <a:moveTo>
                    <a:pt x="367283" y="13715"/>
                  </a:moveTo>
                  <a:lnTo>
                    <a:pt x="367283" y="219455"/>
                  </a:lnTo>
                  <a:lnTo>
                    <a:pt x="455066" y="219455"/>
                  </a:lnTo>
                  <a:lnTo>
                    <a:pt x="473354" y="204215"/>
                  </a:lnTo>
                  <a:lnTo>
                    <a:pt x="396239" y="204215"/>
                  </a:lnTo>
                  <a:lnTo>
                    <a:pt x="381000" y="190499"/>
                  </a:lnTo>
                  <a:lnTo>
                    <a:pt x="396239" y="190499"/>
                  </a:lnTo>
                  <a:lnTo>
                    <a:pt x="396239" y="28955"/>
                  </a:lnTo>
                  <a:lnTo>
                    <a:pt x="381000" y="28955"/>
                  </a:lnTo>
                  <a:lnTo>
                    <a:pt x="367283" y="13715"/>
                  </a:lnTo>
                  <a:close/>
                </a:path>
                <a:path w="535304" h="414654">
                  <a:moveTo>
                    <a:pt x="531274" y="193547"/>
                  </a:moveTo>
                  <a:lnTo>
                    <a:pt x="486155" y="193547"/>
                  </a:lnTo>
                  <a:lnTo>
                    <a:pt x="495300" y="219455"/>
                  </a:lnTo>
                  <a:lnTo>
                    <a:pt x="500255" y="219455"/>
                  </a:lnTo>
                  <a:lnTo>
                    <a:pt x="531274" y="193547"/>
                  </a:lnTo>
                  <a:close/>
                </a:path>
                <a:path w="535304" h="414654">
                  <a:moveTo>
                    <a:pt x="396239" y="0"/>
                  </a:moveTo>
                  <a:lnTo>
                    <a:pt x="138683" y="0"/>
                  </a:lnTo>
                  <a:lnTo>
                    <a:pt x="138683" y="204215"/>
                  </a:lnTo>
                  <a:lnTo>
                    <a:pt x="152400" y="190499"/>
                  </a:lnTo>
                  <a:lnTo>
                    <a:pt x="167639" y="190499"/>
                  </a:lnTo>
                  <a:lnTo>
                    <a:pt x="167639" y="28955"/>
                  </a:lnTo>
                  <a:lnTo>
                    <a:pt x="152400" y="28955"/>
                  </a:lnTo>
                  <a:lnTo>
                    <a:pt x="167639" y="13715"/>
                  </a:lnTo>
                  <a:lnTo>
                    <a:pt x="396239" y="13715"/>
                  </a:lnTo>
                  <a:lnTo>
                    <a:pt x="396239" y="0"/>
                  </a:lnTo>
                  <a:close/>
                </a:path>
                <a:path w="535304" h="414654">
                  <a:moveTo>
                    <a:pt x="167639" y="190499"/>
                  </a:moveTo>
                  <a:lnTo>
                    <a:pt x="152400" y="190499"/>
                  </a:lnTo>
                  <a:lnTo>
                    <a:pt x="138683" y="204215"/>
                  </a:lnTo>
                  <a:lnTo>
                    <a:pt x="167639" y="204215"/>
                  </a:lnTo>
                  <a:lnTo>
                    <a:pt x="167639" y="190499"/>
                  </a:lnTo>
                  <a:close/>
                </a:path>
                <a:path w="535304" h="414654">
                  <a:moveTo>
                    <a:pt x="396239" y="190499"/>
                  </a:moveTo>
                  <a:lnTo>
                    <a:pt x="381000" y="190499"/>
                  </a:lnTo>
                  <a:lnTo>
                    <a:pt x="396239" y="204215"/>
                  </a:lnTo>
                  <a:lnTo>
                    <a:pt x="396239" y="190499"/>
                  </a:lnTo>
                  <a:close/>
                </a:path>
                <a:path w="535304" h="414654">
                  <a:moveTo>
                    <a:pt x="534924" y="190499"/>
                  </a:moveTo>
                  <a:lnTo>
                    <a:pt x="396239" y="190499"/>
                  </a:lnTo>
                  <a:lnTo>
                    <a:pt x="396239" y="204215"/>
                  </a:lnTo>
                  <a:lnTo>
                    <a:pt x="473354" y="204215"/>
                  </a:lnTo>
                  <a:lnTo>
                    <a:pt x="486155" y="193547"/>
                  </a:lnTo>
                  <a:lnTo>
                    <a:pt x="531274" y="193547"/>
                  </a:lnTo>
                  <a:lnTo>
                    <a:pt x="534924" y="190499"/>
                  </a:lnTo>
                  <a:close/>
                </a:path>
                <a:path w="535304" h="414654">
                  <a:moveTo>
                    <a:pt x="167639" y="13715"/>
                  </a:moveTo>
                  <a:lnTo>
                    <a:pt x="152400" y="28955"/>
                  </a:lnTo>
                  <a:lnTo>
                    <a:pt x="167639" y="28955"/>
                  </a:lnTo>
                  <a:lnTo>
                    <a:pt x="167639" y="13715"/>
                  </a:lnTo>
                  <a:close/>
                </a:path>
                <a:path w="535304" h="414654">
                  <a:moveTo>
                    <a:pt x="367283" y="13715"/>
                  </a:moveTo>
                  <a:lnTo>
                    <a:pt x="167639" y="13715"/>
                  </a:lnTo>
                  <a:lnTo>
                    <a:pt x="167639" y="28955"/>
                  </a:lnTo>
                  <a:lnTo>
                    <a:pt x="367283" y="28955"/>
                  </a:lnTo>
                  <a:lnTo>
                    <a:pt x="367283" y="13715"/>
                  </a:lnTo>
                  <a:close/>
                </a:path>
                <a:path w="535304" h="414654">
                  <a:moveTo>
                    <a:pt x="396239" y="13715"/>
                  </a:moveTo>
                  <a:lnTo>
                    <a:pt x="367283" y="13715"/>
                  </a:lnTo>
                  <a:lnTo>
                    <a:pt x="381000" y="28955"/>
                  </a:lnTo>
                  <a:lnTo>
                    <a:pt x="396239" y="28955"/>
                  </a:lnTo>
                  <a:lnTo>
                    <a:pt x="396239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06518"/>
            <a:ext cx="8036559" cy="51511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Server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phục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 vụ</a:t>
            </a:r>
            <a:r>
              <a:rPr sz="26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tuần</a:t>
            </a:r>
            <a:r>
              <a:rPr sz="26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tự</a:t>
            </a:r>
            <a:endParaRPr sz="2600">
              <a:latin typeface="Arial"/>
              <a:cs typeface="Arial"/>
            </a:endParaRPr>
          </a:p>
          <a:p>
            <a:pPr marL="812165" lvl="1" indent="-457834">
              <a:lnSpc>
                <a:spcPct val="100000"/>
              </a:lnSpc>
              <a:spcBef>
                <a:spcPts val="630"/>
              </a:spcBef>
              <a:buClr>
                <a:srgbClr val="669999"/>
              </a:buClr>
              <a:buSzPct val="68750"/>
              <a:buAutoNum type="arabicPeriod"/>
              <a:tabLst>
                <a:tab pos="812165" algn="l"/>
                <a:tab pos="812800" algn="l"/>
              </a:tabLst>
            </a:pPr>
            <a:r>
              <a:rPr sz="2400" dirty="0">
                <a:latin typeface="Tahoma"/>
                <a:cs typeface="Tahoma"/>
              </a:rPr>
              <a:t>Tạo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socket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và </a:t>
            </a:r>
            <a:r>
              <a:rPr sz="2400" dirty="0">
                <a:latin typeface="Tahoma"/>
                <a:cs typeface="Tahoma"/>
              </a:rPr>
              <a:t>gán</a:t>
            </a:r>
            <a:r>
              <a:rPr sz="2400" spc="-5" dirty="0">
                <a:latin typeface="Tahoma"/>
                <a:cs typeface="Tahoma"/>
              </a:rPr>
              <a:t> số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hiệu</a:t>
            </a:r>
            <a:r>
              <a:rPr sz="2400" spc="-5" dirty="0">
                <a:latin typeface="Tahoma"/>
                <a:cs typeface="Tahoma"/>
              </a:rPr>
              <a:t> cổng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cho </a:t>
            </a:r>
            <a:r>
              <a:rPr sz="2400" spc="-10" dirty="0">
                <a:latin typeface="Tahoma"/>
                <a:cs typeface="Tahoma"/>
              </a:rPr>
              <a:t>Server.</a:t>
            </a:r>
            <a:endParaRPr sz="2400">
              <a:latin typeface="Tahoma"/>
              <a:cs typeface="Tahoma"/>
            </a:endParaRPr>
          </a:p>
          <a:p>
            <a:pPr marL="812165" lvl="1" indent="-457834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750"/>
              <a:buAutoNum type="arabicPeriod"/>
              <a:tabLst>
                <a:tab pos="812165" algn="l"/>
                <a:tab pos="812800" algn="l"/>
              </a:tabLst>
            </a:pPr>
            <a:r>
              <a:rPr sz="2400" dirty="0">
                <a:latin typeface="Tahoma"/>
                <a:cs typeface="Tahoma"/>
              </a:rPr>
              <a:t>Lắng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nghe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yêu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cầu </a:t>
            </a:r>
            <a:r>
              <a:rPr sz="2400" dirty="0">
                <a:latin typeface="Tahoma"/>
                <a:cs typeface="Tahoma"/>
              </a:rPr>
              <a:t>nối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kết.</a:t>
            </a:r>
            <a:endParaRPr sz="2400">
              <a:latin typeface="Tahoma"/>
              <a:cs typeface="Tahoma"/>
            </a:endParaRPr>
          </a:p>
          <a:p>
            <a:pPr marL="812165" marR="397510" lvl="1" indent="-457200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750"/>
              <a:buAutoNum type="arabicPeriod"/>
              <a:tabLst>
                <a:tab pos="812165" algn="l"/>
                <a:tab pos="812800" algn="l"/>
              </a:tabLst>
            </a:pPr>
            <a:r>
              <a:rPr sz="2400" dirty="0">
                <a:latin typeface="Tahoma"/>
                <a:cs typeface="Tahoma"/>
              </a:rPr>
              <a:t>Với một </a:t>
            </a:r>
            <a:r>
              <a:rPr sz="2400" spc="-5" dirty="0">
                <a:latin typeface="Tahoma"/>
                <a:cs typeface="Tahoma"/>
              </a:rPr>
              <a:t>yêu cầu </a:t>
            </a:r>
            <a:r>
              <a:rPr sz="2400" dirty="0">
                <a:latin typeface="Tahoma"/>
                <a:cs typeface="Tahoma"/>
              </a:rPr>
              <a:t>nối </a:t>
            </a:r>
            <a:r>
              <a:rPr sz="2400" spc="-5" dirty="0">
                <a:latin typeface="Tahoma"/>
                <a:cs typeface="Tahoma"/>
              </a:rPr>
              <a:t>kết được chấp </a:t>
            </a:r>
            <a:r>
              <a:rPr sz="2400" dirty="0">
                <a:latin typeface="Tahoma"/>
                <a:cs typeface="Tahoma"/>
              </a:rPr>
              <a:t>nhận </a:t>
            </a:r>
            <a:r>
              <a:rPr sz="2400" spc="-5" dirty="0">
                <a:latin typeface="Tahoma"/>
                <a:cs typeface="Tahoma"/>
              </a:rPr>
              <a:t>thực hiện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các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bước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sau:</a:t>
            </a:r>
            <a:endParaRPr sz="2400">
              <a:latin typeface="Tahoma"/>
              <a:cs typeface="Tahoma"/>
            </a:endParaRPr>
          </a:p>
          <a:p>
            <a:pPr marL="1000125" marR="319405" lvl="2" indent="-294640">
              <a:lnSpc>
                <a:spcPct val="100000"/>
              </a:lnSpc>
              <a:spcBef>
                <a:spcPts val="439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Lấy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InputStream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và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OutputStream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gắn </a:t>
            </a:r>
            <a:r>
              <a:rPr sz="2000" spc="60" dirty="0">
                <a:solidFill>
                  <a:srgbClr val="0033CC"/>
                </a:solidFill>
                <a:latin typeface="Microsoft Sans Serif"/>
                <a:cs typeface="Microsoft Sans Serif"/>
              </a:rPr>
              <a:t>với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Socket của kênh </a:t>
            </a:r>
            <a:r>
              <a:rPr sz="2000" spc="-5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ảo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vừa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0033CC"/>
                </a:solidFill>
                <a:latin typeface="Microsoft Sans Serif"/>
                <a:cs typeface="Microsoft Sans Serif"/>
              </a:rPr>
              <a:t>được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hình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thành.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Lặp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lại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công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việc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sau:</a:t>
            </a:r>
            <a:endParaRPr sz="20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9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50" dirty="0">
                <a:latin typeface="Microsoft Sans Serif"/>
                <a:cs typeface="Microsoft Sans Serif"/>
              </a:rPr>
              <a:t>Chờ</a:t>
            </a:r>
            <a:r>
              <a:rPr sz="1800" spc="-5" dirty="0">
                <a:latin typeface="Microsoft Sans Serif"/>
                <a:cs typeface="Microsoft Sans Serif"/>
              </a:rPr>
              <a:t> nhận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các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yêu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 (công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việc).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Phân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tích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và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thực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hiện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yêu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cầu.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dirty="0">
                <a:latin typeface="Microsoft Sans Serif"/>
                <a:cs typeface="Microsoft Sans Serif"/>
              </a:rPr>
              <a:t>Tạo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thông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điệp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trả </a:t>
            </a:r>
            <a:r>
              <a:rPr sz="1800" spc="30" dirty="0">
                <a:latin typeface="Microsoft Sans Serif"/>
                <a:cs typeface="Microsoft Sans Serif"/>
              </a:rPr>
              <a:t>lời.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60" dirty="0">
                <a:latin typeface="Microsoft Sans Serif"/>
                <a:cs typeface="Microsoft Sans Serif"/>
              </a:rPr>
              <a:t>Gửi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thông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điệp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trả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lời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về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Client.</a:t>
            </a:r>
            <a:endParaRPr sz="1800">
              <a:latin typeface="Microsoft Sans Serif"/>
              <a:cs typeface="Microsoft Sans Serif"/>
            </a:endParaRPr>
          </a:p>
          <a:p>
            <a:pPr marL="1294130" marR="5080" lvl="3" indent="-292735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Nếu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không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còn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yêu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hoặc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kết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thúc,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đóng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Socket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và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quay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lại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bước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(lắng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nghe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yêu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nối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kết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tiếp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tục).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7467" y="579120"/>
            <a:ext cx="8707120" cy="3200400"/>
            <a:chOff x="1077467" y="579120"/>
            <a:chExt cx="8707120" cy="3200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1371" y="1342644"/>
              <a:ext cx="4882896" cy="24368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179" y="1322832"/>
              <a:ext cx="4914900" cy="24566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69179" y="1322832"/>
              <a:ext cx="4914900" cy="2456815"/>
            </a:xfrm>
            <a:custGeom>
              <a:avLst/>
              <a:gdLst/>
              <a:ahLst/>
              <a:cxnLst/>
              <a:rect l="l" t="t" r="r" b="b"/>
              <a:pathLst>
                <a:path w="4914900" h="2456815">
                  <a:moveTo>
                    <a:pt x="4914900" y="0"/>
                  </a:moveTo>
                  <a:lnTo>
                    <a:pt x="0" y="0"/>
                  </a:lnTo>
                  <a:lnTo>
                    <a:pt x="0" y="2456688"/>
                  </a:lnTo>
                  <a:lnTo>
                    <a:pt x="18287" y="2456688"/>
                  </a:lnTo>
                  <a:lnTo>
                    <a:pt x="18287" y="18287"/>
                  </a:lnTo>
                  <a:lnTo>
                    <a:pt x="9144" y="18287"/>
                  </a:lnTo>
                  <a:lnTo>
                    <a:pt x="18287" y="9143"/>
                  </a:lnTo>
                  <a:lnTo>
                    <a:pt x="4914900" y="9143"/>
                  </a:lnTo>
                  <a:lnTo>
                    <a:pt x="4914900" y="0"/>
                  </a:lnTo>
                  <a:close/>
                </a:path>
                <a:path w="4914900" h="2456815">
                  <a:moveTo>
                    <a:pt x="4895088" y="9143"/>
                  </a:moveTo>
                  <a:lnTo>
                    <a:pt x="4895088" y="2456688"/>
                  </a:lnTo>
                  <a:lnTo>
                    <a:pt x="4914900" y="2456688"/>
                  </a:lnTo>
                  <a:lnTo>
                    <a:pt x="4914900" y="18287"/>
                  </a:lnTo>
                  <a:lnTo>
                    <a:pt x="4905756" y="18287"/>
                  </a:lnTo>
                  <a:lnTo>
                    <a:pt x="4895088" y="9143"/>
                  </a:lnTo>
                  <a:close/>
                </a:path>
                <a:path w="4914900" h="2456815">
                  <a:moveTo>
                    <a:pt x="18287" y="9143"/>
                  </a:moveTo>
                  <a:lnTo>
                    <a:pt x="9144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4914900" h="2456815">
                  <a:moveTo>
                    <a:pt x="4895088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4895088" y="18287"/>
                  </a:lnTo>
                  <a:lnTo>
                    <a:pt x="4895088" y="9143"/>
                  </a:lnTo>
                  <a:close/>
                </a:path>
                <a:path w="4914900" h="2456815">
                  <a:moveTo>
                    <a:pt x="4914900" y="9143"/>
                  </a:moveTo>
                  <a:lnTo>
                    <a:pt x="4895088" y="9143"/>
                  </a:lnTo>
                  <a:lnTo>
                    <a:pt x="4905756" y="18287"/>
                  </a:lnTo>
                  <a:lnTo>
                    <a:pt x="4914900" y="18287"/>
                  </a:lnTo>
                  <a:lnTo>
                    <a:pt x="4914900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137" y="2790443"/>
              <a:ext cx="3688934" cy="9890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01951" y="2622804"/>
              <a:ext cx="3305810" cy="367665"/>
            </a:xfrm>
            <a:custGeom>
              <a:avLst/>
              <a:gdLst/>
              <a:ahLst/>
              <a:cxnLst/>
              <a:rect l="l" t="t" r="r" b="b"/>
              <a:pathLst>
                <a:path w="3305810" h="367664">
                  <a:moveTo>
                    <a:pt x="32994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61188"/>
                  </a:lnTo>
                  <a:lnTo>
                    <a:pt x="6096" y="367283"/>
                  </a:lnTo>
                  <a:lnTo>
                    <a:pt x="3299460" y="367283"/>
                  </a:lnTo>
                  <a:lnTo>
                    <a:pt x="3305556" y="361188"/>
                  </a:lnTo>
                  <a:lnTo>
                    <a:pt x="3305556" y="352043"/>
                  </a:lnTo>
                  <a:lnTo>
                    <a:pt x="13716" y="352043"/>
                  </a:lnTo>
                  <a:lnTo>
                    <a:pt x="13716" y="13715"/>
                  </a:lnTo>
                  <a:lnTo>
                    <a:pt x="3305556" y="13715"/>
                  </a:lnTo>
                  <a:lnTo>
                    <a:pt x="3305556" y="6095"/>
                  </a:lnTo>
                  <a:lnTo>
                    <a:pt x="3299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5667" y="2636520"/>
              <a:ext cx="3276600" cy="338455"/>
            </a:xfrm>
            <a:custGeom>
              <a:avLst/>
              <a:gdLst/>
              <a:ahLst/>
              <a:cxnLst/>
              <a:rect l="l" t="t" r="r" b="b"/>
              <a:pathLst>
                <a:path w="3276600" h="338455">
                  <a:moveTo>
                    <a:pt x="327660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3276600" y="338327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1951" y="2622804"/>
              <a:ext cx="3305810" cy="367665"/>
            </a:xfrm>
            <a:custGeom>
              <a:avLst/>
              <a:gdLst/>
              <a:ahLst/>
              <a:cxnLst/>
              <a:rect l="l" t="t" r="r" b="b"/>
              <a:pathLst>
                <a:path w="3305810" h="367664">
                  <a:moveTo>
                    <a:pt x="32994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61188"/>
                  </a:lnTo>
                  <a:lnTo>
                    <a:pt x="6096" y="367283"/>
                  </a:lnTo>
                  <a:lnTo>
                    <a:pt x="3299460" y="367283"/>
                  </a:lnTo>
                  <a:lnTo>
                    <a:pt x="3305556" y="361188"/>
                  </a:lnTo>
                  <a:lnTo>
                    <a:pt x="3305556" y="352043"/>
                  </a:lnTo>
                  <a:lnTo>
                    <a:pt x="28956" y="352043"/>
                  </a:lnTo>
                  <a:lnTo>
                    <a:pt x="13716" y="338327"/>
                  </a:lnTo>
                  <a:lnTo>
                    <a:pt x="28956" y="338327"/>
                  </a:lnTo>
                  <a:lnTo>
                    <a:pt x="28956" y="28955"/>
                  </a:lnTo>
                  <a:lnTo>
                    <a:pt x="13716" y="28955"/>
                  </a:lnTo>
                  <a:lnTo>
                    <a:pt x="28956" y="13715"/>
                  </a:lnTo>
                  <a:lnTo>
                    <a:pt x="3305556" y="13715"/>
                  </a:lnTo>
                  <a:lnTo>
                    <a:pt x="3305556" y="6095"/>
                  </a:lnTo>
                  <a:lnTo>
                    <a:pt x="3299460" y="0"/>
                  </a:lnTo>
                  <a:close/>
                </a:path>
                <a:path w="3305810" h="367664">
                  <a:moveTo>
                    <a:pt x="28956" y="338327"/>
                  </a:moveTo>
                  <a:lnTo>
                    <a:pt x="13716" y="338327"/>
                  </a:lnTo>
                  <a:lnTo>
                    <a:pt x="28956" y="352043"/>
                  </a:lnTo>
                  <a:lnTo>
                    <a:pt x="28956" y="338327"/>
                  </a:lnTo>
                  <a:close/>
                </a:path>
                <a:path w="3305810" h="367664">
                  <a:moveTo>
                    <a:pt x="3276600" y="338327"/>
                  </a:moveTo>
                  <a:lnTo>
                    <a:pt x="28956" y="338327"/>
                  </a:lnTo>
                  <a:lnTo>
                    <a:pt x="28956" y="352043"/>
                  </a:lnTo>
                  <a:lnTo>
                    <a:pt x="3276600" y="352043"/>
                  </a:lnTo>
                  <a:lnTo>
                    <a:pt x="3276600" y="338327"/>
                  </a:lnTo>
                  <a:close/>
                </a:path>
                <a:path w="3305810" h="367664">
                  <a:moveTo>
                    <a:pt x="3276600" y="13715"/>
                  </a:moveTo>
                  <a:lnTo>
                    <a:pt x="3276600" y="352043"/>
                  </a:lnTo>
                  <a:lnTo>
                    <a:pt x="3290316" y="338327"/>
                  </a:lnTo>
                  <a:lnTo>
                    <a:pt x="3305556" y="338327"/>
                  </a:lnTo>
                  <a:lnTo>
                    <a:pt x="3305556" y="28955"/>
                  </a:lnTo>
                  <a:lnTo>
                    <a:pt x="3290316" y="28955"/>
                  </a:lnTo>
                  <a:lnTo>
                    <a:pt x="3276600" y="13715"/>
                  </a:lnTo>
                  <a:close/>
                </a:path>
                <a:path w="3305810" h="367664">
                  <a:moveTo>
                    <a:pt x="3305556" y="338327"/>
                  </a:moveTo>
                  <a:lnTo>
                    <a:pt x="3290316" y="338327"/>
                  </a:lnTo>
                  <a:lnTo>
                    <a:pt x="3276600" y="352043"/>
                  </a:lnTo>
                  <a:lnTo>
                    <a:pt x="3305556" y="352043"/>
                  </a:lnTo>
                  <a:lnTo>
                    <a:pt x="3305556" y="338327"/>
                  </a:lnTo>
                  <a:close/>
                </a:path>
                <a:path w="3305810" h="367664">
                  <a:moveTo>
                    <a:pt x="28956" y="13715"/>
                  </a:moveTo>
                  <a:lnTo>
                    <a:pt x="13716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305810" h="367664">
                  <a:moveTo>
                    <a:pt x="32766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276600" y="28955"/>
                  </a:lnTo>
                  <a:lnTo>
                    <a:pt x="3276600" y="13715"/>
                  </a:lnTo>
                  <a:close/>
                </a:path>
                <a:path w="3305810" h="367664">
                  <a:moveTo>
                    <a:pt x="3305556" y="13715"/>
                  </a:moveTo>
                  <a:lnTo>
                    <a:pt x="3276600" y="13715"/>
                  </a:lnTo>
                  <a:lnTo>
                    <a:pt x="3290316" y="28955"/>
                  </a:lnTo>
                  <a:lnTo>
                    <a:pt x="3305556" y="28955"/>
                  </a:lnTo>
                  <a:lnTo>
                    <a:pt x="3305556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08620" y="1593573"/>
            <a:ext cx="298259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 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T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C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P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E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c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h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o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e</a:t>
            </a:r>
            <a:r>
              <a:rPr sz="2600" spc="-20" dirty="0">
                <a:solidFill>
                  <a:srgbClr val="003399"/>
                </a:solidFill>
                <a:latin typeface="Microsoft Sans Serif"/>
                <a:cs typeface="Microsoft Sans Serif"/>
              </a:rPr>
              <a:t>r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v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e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r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5667" y="2636520"/>
            <a:ext cx="3276600" cy="3384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spc="-5" dirty="0">
                <a:latin typeface="Microsoft Sans Serif"/>
                <a:cs typeface="Microsoft Sans Serif"/>
              </a:rPr>
              <a:t>Biên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dịch</a:t>
            </a:r>
            <a:r>
              <a:rPr sz="1600" dirty="0">
                <a:latin typeface="Microsoft Sans Serif"/>
                <a:cs typeface="Microsoft Sans Serif"/>
              </a:rPr>
              <a:t> và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thực </a:t>
            </a:r>
            <a:r>
              <a:rPr sz="1600" spc="-5" dirty="0">
                <a:latin typeface="Microsoft Sans Serif"/>
                <a:cs typeface="Microsoft Sans Serif"/>
              </a:rPr>
              <a:t>thi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trước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2428" y="6882226"/>
            <a:ext cx="45351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393565" algn="l"/>
              </a:tabLst>
            </a:pPr>
            <a:r>
              <a:rPr sz="1000" spc="-5" dirty="0">
                <a:latin typeface="Microsoft Sans Serif"/>
                <a:cs typeface="Microsoft Sans Serif"/>
              </a:rPr>
              <a:t>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40" dirty="0">
                <a:latin typeface="Microsoft Sans Serif"/>
                <a:cs typeface="Microsoft Sans Serif"/>
              </a:rPr>
              <a:t>h</a:t>
            </a:r>
            <a:r>
              <a:rPr sz="1000" spc="45" dirty="0">
                <a:latin typeface="Microsoft Sans Serif"/>
                <a:cs typeface="Microsoft Sans Serif"/>
              </a:rPr>
              <a:t>ơ</a:t>
            </a:r>
            <a:r>
              <a:rPr sz="1000" dirty="0">
                <a:latin typeface="Microsoft Sans Serif"/>
                <a:cs typeface="Microsoft Sans Serif"/>
              </a:rPr>
              <a:t>	</a:t>
            </a:r>
            <a:r>
              <a:rPr sz="1000" spc="-10" dirty="0">
                <a:latin typeface="Microsoft Sans Serif"/>
                <a:cs typeface="Microsoft Sans Serif"/>
              </a:rPr>
              <a:t>20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77467" y="3779520"/>
            <a:ext cx="8707120" cy="3342640"/>
            <a:chOff x="1077467" y="3779520"/>
            <a:chExt cx="8707120" cy="334264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1127" y="3779520"/>
              <a:ext cx="4544581" cy="329245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9179" y="3779520"/>
              <a:ext cx="4914900" cy="334213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69179" y="3779520"/>
              <a:ext cx="4914900" cy="3342640"/>
            </a:xfrm>
            <a:custGeom>
              <a:avLst/>
              <a:gdLst/>
              <a:ahLst/>
              <a:cxnLst/>
              <a:rect l="l" t="t" r="r" b="b"/>
              <a:pathLst>
                <a:path w="4914900" h="3342640">
                  <a:moveTo>
                    <a:pt x="18287" y="0"/>
                  </a:moveTo>
                  <a:lnTo>
                    <a:pt x="0" y="0"/>
                  </a:lnTo>
                  <a:lnTo>
                    <a:pt x="0" y="3342131"/>
                  </a:lnTo>
                  <a:lnTo>
                    <a:pt x="4914900" y="3342131"/>
                  </a:lnTo>
                  <a:lnTo>
                    <a:pt x="4914900" y="3332987"/>
                  </a:lnTo>
                  <a:lnTo>
                    <a:pt x="18287" y="3332987"/>
                  </a:lnTo>
                  <a:lnTo>
                    <a:pt x="9144" y="3323843"/>
                  </a:lnTo>
                  <a:lnTo>
                    <a:pt x="18287" y="3323843"/>
                  </a:lnTo>
                  <a:lnTo>
                    <a:pt x="18287" y="0"/>
                  </a:lnTo>
                  <a:close/>
                </a:path>
                <a:path w="4914900" h="3342640">
                  <a:moveTo>
                    <a:pt x="18287" y="3323843"/>
                  </a:moveTo>
                  <a:lnTo>
                    <a:pt x="9144" y="3323843"/>
                  </a:lnTo>
                  <a:lnTo>
                    <a:pt x="18287" y="3332987"/>
                  </a:lnTo>
                  <a:lnTo>
                    <a:pt x="18287" y="3323843"/>
                  </a:lnTo>
                  <a:close/>
                </a:path>
                <a:path w="4914900" h="3342640">
                  <a:moveTo>
                    <a:pt x="4895088" y="3323843"/>
                  </a:moveTo>
                  <a:lnTo>
                    <a:pt x="18287" y="3323843"/>
                  </a:lnTo>
                  <a:lnTo>
                    <a:pt x="18287" y="3332987"/>
                  </a:lnTo>
                  <a:lnTo>
                    <a:pt x="4895088" y="3332987"/>
                  </a:lnTo>
                  <a:lnTo>
                    <a:pt x="4895088" y="3323843"/>
                  </a:lnTo>
                  <a:close/>
                </a:path>
                <a:path w="4914900" h="3342640">
                  <a:moveTo>
                    <a:pt x="4914900" y="0"/>
                  </a:moveTo>
                  <a:lnTo>
                    <a:pt x="4895088" y="0"/>
                  </a:lnTo>
                  <a:lnTo>
                    <a:pt x="4895088" y="3332987"/>
                  </a:lnTo>
                  <a:lnTo>
                    <a:pt x="4905756" y="3323843"/>
                  </a:lnTo>
                  <a:lnTo>
                    <a:pt x="4914900" y="3323843"/>
                  </a:lnTo>
                  <a:lnTo>
                    <a:pt x="4914900" y="0"/>
                  </a:lnTo>
                  <a:close/>
                </a:path>
                <a:path w="4914900" h="3342640">
                  <a:moveTo>
                    <a:pt x="4914900" y="3323843"/>
                  </a:moveTo>
                  <a:lnTo>
                    <a:pt x="4905756" y="3323843"/>
                  </a:lnTo>
                  <a:lnTo>
                    <a:pt x="4895088" y="3332987"/>
                  </a:lnTo>
                  <a:lnTo>
                    <a:pt x="4914900" y="3332987"/>
                  </a:lnTo>
                  <a:lnTo>
                    <a:pt x="4914900" y="3323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8137" y="3779520"/>
              <a:ext cx="3688934" cy="5196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7467" y="4404360"/>
              <a:ext cx="3770376" cy="13563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78151" y="4299204"/>
              <a:ext cx="3534410" cy="367665"/>
            </a:xfrm>
            <a:custGeom>
              <a:avLst/>
              <a:gdLst/>
              <a:ahLst/>
              <a:cxnLst/>
              <a:rect l="l" t="t" r="r" b="b"/>
              <a:pathLst>
                <a:path w="3534410" h="367664">
                  <a:moveTo>
                    <a:pt x="35280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61187"/>
                  </a:lnTo>
                  <a:lnTo>
                    <a:pt x="6096" y="367283"/>
                  </a:lnTo>
                  <a:lnTo>
                    <a:pt x="3528060" y="367283"/>
                  </a:lnTo>
                  <a:lnTo>
                    <a:pt x="3534156" y="361187"/>
                  </a:lnTo>
                  <a:lnTo>
                    <a:pt x="3534156" y="352043"/>
                  </a:lnTo>
                  <a:lnTo>
                    <a:pt x="13716" y="352043"/>
                  </a:lnTo>
                  <a:lnTo>
                    <a:pt x="13716" y="13715"/>
                  </a:lnTo>
                  <a:lnTo>
                    <a:pt x="3534156" y="13715"/>
                  </a:lnTo>
                  <a:lnTo>
                    <a:pt x="3534156" y="6095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1867" y="4312920"/>
              <a:ext cx="3505200" cy="338455"/>
            </a:xfrm>
            <a:custGeom>
              <a:avLst/>
              <a:gdLst/>
              <a:ahLst/>
              <a:cxnLst/>
              <a:rect l="l" t="t" r="r" b="b"/>
              <a:pathLst>
                <a:path w="3505200" h="338454">
                  <a:moveTo>
                    <a:pt x="350520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3505200" y="338327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8151" y="4299204"/>
              <a:ext cx="3534410" cy="367665"/>
            </a:xfrm>
            <a:custGeom>
              <a:avLst/>
              <a:gdLst/>
              <a:ahLst/>
              <a:cxnLst/>
              <a:rect l="l" t="t" r="r" b="b"/>
              <a:pathLst>
                <a:path w="3534410" h="367664">
                  <a:moveTo>
                    <a:pt x="35280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61187"/>
                  </a:lnTo>
                  <a:lnTo>
                    <a:pt x="6096" y="367283"/>
                  </a:lnTo>
                  <a:lnTo>
                    <a:pt x="3528060" y="367283"/>
                  </a:lnTo>
                  <a:lnTo>
                    <a:pt x="3534156" y="361187"/>
                  </a:lnTo>
                  <a:lnTo>
                    <a:pt x="3534156" y="352043"/>
                  </a:lnTo>
                  <a:lnTo>
                    <a:pt x="28956" y="352043"/>
                  </a:lnTo>
                  <a:lnTo>
                    <a:pt x="13716" y="338327"/>
                  </a:lnTo>
                  <a:lnTo>
                    <a:pt x="28956" y="338327"/>
                  </a:lnTo>
                  <a:lnTo>
                    <a:pt x="28956" y="28955"/>
                  </a:lnTo>
                  <a:lnTo>
                    <a:pt x="13716" y="28955"/>
                  </a:lnTo>
                  <a:lnTo>
                    <a:pt x="28956" y="13715"/>
                  </a:lnTo>
                  <a:lnTo>
                    <a:pt x="3534156" y="13715"/>
                  </a:lnTo>
                  <a:lnTo>
                    <a:pt x="3534156" y="6095"/>
                  </a:lnTo>
                  <a:lnTo>
                    <a:pt x="3528060" y="0"/>
                  </a:lnTo>
                  <a:close/>
                </a:path>
                <a:path w="3534410" h="367664">
                  <a:moveTo>
                    <a:pt x="28956" y="338327"/>
                  </a:moveTo>
                  <a:lnTo>
                    <a:pt x="13716" y="338327"/>
                  </a:lnTo>
                  <a:lnTo>
                    <a:pt x="28956" y="352043"/>
                  </a:lnTo>
                  <a:lnTo>
                    <a:pt x="28956" y="338327"/>
                  </a:lnTo>
                  <a:close/>
                </a:path>
                <a:path w="3534410" h="367664">
                  <a:moveTo>
                    <a:pt x="3505200" y="338327"/>
                  </a:moveTo>
                  <a:lnTo>
                    <a:pt x="28956" y="338327"/>
                  </a:lnTo>
                  <a:lnTo>
                    <a:pt x="28956" y="352043"/>
                  </a:lnTo>
                  <a:lnTo>
                    <a:pt x="3505200" y="352043"/>
                  </a:lnTo>
                  <a:lnTo>
                    <a:pt x="3505200" y="338327"/>
                  </a:lnTo>
                  <a:close/>
                </a:path>
                <a:path w="3534410" h="367664">
                  <a:moveTo>
                    <a:pt x="3505200" y="13715"/>
                  </a:moveTo>
                  <a:lnTo>
                    <a:pt x="3505200" y="352043"/>
                  </a:lnTo>
                  <a:lnTo>
                    <a:pt x="3518916" y="338327"/>
                  </a:lnTo>
                  <a:lnTo>
                    <a:pt x="3534156" y="338327"/>
                  </a:lnTo>
                  <a:lnTo>
                    <a:pt x="3534156" y="28955"/>
                  </a:lnTo>
                  <a:lnTo>
                    <a:pt x="3518916" y="28955"/>
                  </a:lnTo>
                  <a:lnTo>
                    <a:pt x="3505200" y="13715"/>
                  </a:lnTo>
                  <a:close/>
                </a:path>
                <a:path w="3534410" h="367664">
                  <a:moveTo>
                    <a:pt x="3534156" y="338327"/>
                  </a:moveTo>
                  <a:lnTo>
                    <a:pt x="3518916" y="338327"/>
                  </a:lnTo>
                  <a:lnTo>
                    <a:pt x="3505200" y="352043"/>
                  </a:lnTo>
                  <a:lnTo>
                    <a:pt x="3534156" y="352043"/>
                  </a:lnTo>
                  <a:lnTo>
                    <a:pt x="3534156" y="338327"/>
                  </a:lnTo>
                  <a:close/>
                </a:path>
                <a:path w="3534410" h="367664">
                  <a:moveTo>
                    <a:pt x="28956" y="13715"/>
                  </a:moveTo>
                  <a:lnTo>
                    <a:pt x="13716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534410" h="367664">
                  <a:moveTo>
                    <a:pt x="35052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505200" y="28955"/>
                  </a:lnTo>
                  <a:lnTo>
                    <a:pt x="3505200" y="13715"/>
                  </a:lnTo>
                  <a:close/>
                </a:path>
                <a:path w="3534410" h="367664">
                  <a:moveTo>
                    <a:pt x="3534156" y="13715"/>
                  </a:moveTo>
                  <a:lnTo>
                    <a:pt x="3505200" y="13715"/>
                  </a:lnTo>
                  <a:lnTo>
                    <a:pt x="3518916" y="28955"/>
                  </a:lnTo>
                  <a:lnTo>
                    <a:pt x="3534156" y="28955"/>
                  </a:lnTo>
                  <a:lnTo>
                    <a:pt x="3534156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91867" y="4312920"/>
            <a:ext cx="3505200" cy="3384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spc="75" dirty="0">
                <a:latin typeface="Microsoft Sans Serif"/>
                <a:cs typeface="Microsoft Sans Serif"/>
              </a:rPr>
              <a:t>Mở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cửa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số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khác,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thực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Client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sau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87552" y="5823203"/>
            <a:ext cx="8929370" cy="859790"/>
            <a:chOff x="987552" y="5823203"/>
            <a:chExt cx="8929370" cy="859790"/>
          </a:xfrm>
        </p:grpSpPr>
        <p:sp>
          <p:nvSpPr>
            <p:cNvPr id="26" name="object 26"/>
            <p:cNvSpPr/>
            <p:nvPr/>
          </p:nvSpPr>
          <p:spPr>
            <a:xfrm>
              <a:off x="987552" y="5823203"/>
              <a:ext cx="8929370" cy="859790"/>
            </a:xfrm>
            <a:custGeom>
              <a:avLst/>
              <a:gdLst/>
              <a:ahLst/>
              <a:cxnLst/>
              <a:rect l="l" t="t" r="r" b="b"/>
              <a:pathLst>
                <a:path w="8929370" h="859790">
                  <a:moveTo>
                    <a:pt x="3985260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5" y="859535"/>
                  </a:lnTo>
                  <a:lnTo>
                    <a:pt x="3985260" y="859535"/>
                  </a:lnTo>
                  <a:lnTo>
                    <a:pt x="3991356" y="851915"/>
                  </a:lnTo>
                  <a:lnTo>
                    <a:pt x="3991356" y="844295"/>
                  </a:lnTo>
                  <a:lnTo>
                    <a:pt x="13715" y="844295"/>
                  </a:lnTo>
                  <a:lnTo>
                    <a:pt x="13715" y="13716"/>
                  </a:lnTo>
                  <a:lnTo>
                    <a:pt x="3991356" y="13716"/>
                  </a:lnTo>
                  <a:lnTo>
                    <a:pt x="3991356" y="6095"/>
                  </a:lnTo>
                  <a:lnTo>
                    <a:pt x="3985260" y="0"/>
                  </a:lnTo>
                  <a:close/>
                </a:path>
                <a:path w="8929370" h="859790">
                  <a:moveTo>
                    <a:pt x="8929116" y="13716"/>
                  </a:moveTo>
                  <a:lnTo>
                    <a:pt x="3991356" y="13716"/>
                  </a:lnTo>
                  <a:lnTo>
                    <a:pt x="3991356" y="844295"/>
                  </a:lnTo>
                  <a:lnTo>
                    <a:pt x="8929116" y="13716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1268" y="5836919"/>
              <a:ext cx="3962400" cy="830580"/>
            </a:xfrm>
            <a:custGeom>
              <a:avLst/>
              <a:gdLst/>
              <a:ahLst/>
              <a:cxnLst/>
              <a:rect l="l" t="t" r="r" b="b"/>
              <a:pathLst>
                <a:path w="3962400" h="830579">
                  <a:moveTo>
                    <a:pt x="3962400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3962400" y="830579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7552" y="5823203"/>
              <a:ext cx="3991610" cy="859790"/>
            </a:xfrm>
            <a:custGeom>
              <a:avLst/>
              <a:gdLst/>
              <a:ahLst/>
              <a:cxnLst/>
              <a:rect l="l" t="t" r="r" b="b"/>
              <a:pathLst>
                <a:path w="3991610" h="859790">
                  <a:moveTo>
                    <a:pt x="3985260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5" y="859535"/>
                  </a:lnTo>
                  <a:lnTo>
                    <a:pt x="3985260" y="859535"/>
                  </a:lnTo>
                  <a:lnTo>
                    <a:pt x="3991356" y="851915"/>
                  </a:lnTo>
                  <a:lnTo>
                    <a:pt x="3991356" y="844295"/>
                  </a:lnTo>
                  <a:lnTo>
                    <a:pt x="28956" y="844295"/>
                  </a:lnTo>
                  <a:lnTo>
                    <a:pt x="13715" y="830579"/>
                  </a:lnTo>
                  <a:lnTo>
                    <a:pt x="28956" y="830579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991356" y="13715"/>
                  </a:lnTo>
                  <a:lnTo>
                    <a:pt x="3991356" y="6095"/>
                  </a:lnTo>
                  <a:lnTo>
                    <a:pt x="3985260" y="0"/>
                  </a:lnTo>
                  <a:close/>
                </a:path>
                <a:path w="3991610" h="859790">
                  <a:moveTo>
                    <a:pt x="28956" y="830579"/>
                  </a:moveTo>
                  <a:lnTo>
                    <a:pt x="13715" y="830579"/>
                  </a:lnTo>
                  <a:lnTo>
                    <a:pt x="28956" y="844295"/>
                  </a:lnTo>
                  <a:lnTo>
                    <a:pt x="28956" y="830579"/>
                  </a:lnTo>
                  <a:close/>
                </a:path>
                <a:path w="3991610" h="859790">
                  <a:moveTo>
                    <a:pt x="3962400" y="830579"/>
                  </a:moveTo>
                  <a:lnTo>
                    <a:pt x="28956" y="830579"/>
                  </a:lnTo>
                  <a:lnTo>
                    <a:pt x="28956" y="844295"/>
                  </a:lnTo>
                  <a:lnTo>
                    <a:pt x="3962400" y="844295"/>
                  </a:lnTo>
                  <a:lnTo>
                    <a:pt x="3962400" y="830579"/>
                  </a:lnTo>
                  <a:close/>
                </a:path>
                <a:path w="3991610" h="859790">
                  <a:moveTo>
                    <a:pt x="3962400" y="13715"/>
                  </a:moveTo>
                  <a:lnTo>
                    <a:pt x="3962400" y="844295"/>
                  </a:lnTo>
                  <a:lnTo>
                    <a:pt x="3976116" y="830579"/>
                  </a:lnTo>
                  <a:lnTo>
                    <a:pt x="3991356" y="830579"/>
                  </a:lnTo>
                  <a:lnTo>
                    <a:pt x="3991356" y="28955"/>
                  </a:lnTo>
                  <a:lnTo>
                    <a:pt x="3976116" y="28955"/>
                  </a:lnTo>
                  <a:lnTo>
                    <a:pt x="3962400" y="13715"/>
                  </a:lnTo>
                  <a:close/>
                </a:path>
                <a:path w="3991610" h="859790">
                  <a:moveTo>
                    <a:pt x="3991356" y="830579"/>
                  </a:moveTo>
                  <a:lnTo>
                    <a:pt x="3976116" y="830579"/>
                  </a:lnTo>
                  <a:lnTo>
                    <a:pt x="3962400" y="844295"/>
                  </a:lnTo>
                  <a:lnTo>
                    <a:pt x="3991356" y="844295"/>
                  </a:lnTo>
                  <a:lnTo>
                    <a:pt x="3991356" y="830579"/>
                  </a:lnTo>
                  <a:close/>
                </a:path>
                <a:path w="3991610" h="859790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991610" h="859790">
                  <a:moveTo>
                    <a:pt x="39624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962400" y="28955"/>
                  </a:lnTo>
                  <a:lnTo>
                    <a:pt x="3962400" y="13715"/>
                  </a:lnTo>
                  <a:close/>
                </a:path>
                <a:path w="3991610" h="859790">
                  <a:moveTo>
                    <a:pt x="3991356" y="13715"/>
                  </a:moveTo>
                  <a:lnTo>
                    <a:pt x="3962400" y="13715"/>
                  </a:lnTo>
                  <a:lnTo>
                    <a:pt x="3976116" y="28955"/>
                  </a:lnTo>
                  <a:lnTo>
                    <a:pt x="3991356" y="28955"/>
                  </a:lnTo>
                  <a:lnTo>
                    <a:pt x="3991356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01267" y="5836920"/>
            <a:ext cx="3962400" cy="8305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1440" marR="107314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Microsoft Sans Serif"/>
                <a:cs typeface="Microsoft Sans Serif"/>
              </a:rPr>
              <a:t>Giả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sử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đang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thực </a:t>
            </a:r>
            <a:r>
              <a:rPr sz="1600" spc="-5" dirty="0">
                <a:latin typeface="Microsoft Sans Serif"/>
                <a:cs typeface="Microsoft Sans Serif"/>
              </a:rPr>
              <a:t>thi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trên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máy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tính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155" dirty="0">
                <a:latin typeface="Microsoft Sans Serif"/>
                <a:cs typeface="Microsoft Sans Serif"/>
              </a:rPr>
              <a:t>ở </a:t>
            </a:r>
            <a:r>
              <a:rPr sz="1600" spc="-10" dirty="0">
                <a:latin typeface="Microsoft Sans Serif"/>
                <a:cs typeface="Microsoft Sans Serif"/>
              </a:rPr>
              <a:t>địa </a:t>
            </a:r>
            <a:r>
              <a:rPr sz="1600" spc="-5" dirty="0">
                <a:latin typeface="Microsoft Sans Serif"/>
                <a:cs typeface="Microsoft Sans Serif"/>
              </a:rPr>
              <a:t>chỉ </a:t>
            </a:r>
            <a:r>
              <a:rPr sz="1600" spc="-10" dirty="0">
                <a:latin typeface="Microsoft Sans Serif"/>
                <a:cs typeface="Microsoft Sans Serif"/>
              </a:rPr>
              <a:t>172.18.213.233, </a:t>
            </a:r>
            <a:r>
              <a:rPr sz="1600" spc="40" dirty="0">
                <a:latin typeface="Microsoft Sans Serif"/>
                <a:cs typeface="Microsoft Sans Serif"/>
              </a:rPr>
              <a:t>thực </a:t>
            </a:r>
            <a:r>
              <a:rPr sz="1600" spc="-5" dirty="0">
                <a:latin typeface="Microsoft Sans Serif"/>
                <a:cs typeface="Microsoft Sans Serif"/>
              </a:rPr>
              <a:t>thi </a:t>
            </a:r>
            <a:r>
              <a:rPr sz="1600" spc="-10" dirty="0">
                <a:latin typeface="Microsoft Sans Serif"/>
                <a:cs typeface="Microsoft Sans Serif"/>
              </a:rPr>
              <a:t>Client: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Microsoft Sans Serif"/>
                <a:cs typeface="Microsoft Sans Serif"/>
              </a:rPr>
              <a:t>java</a:t>
            </a:r>
            <a:r>
              <a:rPr sz="1600" spc="40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Microsoft Sans Serif"/>
                <a:cs typeface="Microsoft Sans Serif"/>
              </a:rPr>
              <a:t>TCPEchoClient</a:t>
            </a:r>
            <a:r>
              <a:rPr sz="1600" spc="3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172.18.213.233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6536055" cy="91884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Server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phục</a:t>
            </a:r>
            <a:r>
              <a:rPr sz="26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vụ</a:t>
            </a:r>
            <a:r>
              <a:rPr sz="26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r>
              <a:rPr sz="26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endParaRPr sz="26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Gồm </a:t>
            </a:r>
            <a:r>
              <a:rPr sz="2200" spc="-5" dirty="0">
                <a:latin typeface="Tahoma"/>
                <a:cs typeface="Tahoma"/>
              </a:rPr>
              <a:t>2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phần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thực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hiện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song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song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nhau: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002" y="2394109"/>
            <a:ext cx="119380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5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306705" algn="l"/>
                <a:tab pos="30734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Phần</a:t>
            </a:r>
            <a:r>
              <a:rPr sz="2000" spc="-9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1:</a:t>
            </a:r>
            <a:endParaRPr sz="2000">
              <a:latin typeface="Microsoft Sans Serif"/>
              <a:cs typeface="Microsoft Sans Serif"/>
            </a:endParaRPr>
          </a:p>
          <a:p>
            <a:pPr marL="306705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306705" algn="l"/>
                <a:tab pos="30734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Phần</a:t>
            </a:r>
            <a:r>
              <a:rPr sz="2000" spc="-9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2: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207" y="2394282"/>
            <a:ext cx="506539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114" dirty="0">
                <a:solidFill>
                  <a:srgbClr val="0033CC"/>
                </a:solidFill>
                <a:latin typeface="Microsoft Sans Serif"/>
                <a:cs typeface="Microsoft Sans Serif"/>
              </a:rPr>
              <a:t>Xử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lý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các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yêu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nối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kết.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114" dirty="0">
                <a:solidFill>
                  <a:srgbClr val="0033CC"/>
                </a:solidFill>
                <a:latin typeface="Microsoft Sans Serif"/>
                <a:cs typeface="Microsoft Sans Serif"/>
              </a:rPr>
              <a:t>Xử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lý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các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thông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điệp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yêu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0033CC"/>
                </a:solidFill>
                <a:latin typeface="Microsoft Sans Serif"/>
                <a:cs typeface="Microsoft Sans Serif"/>
              </a:rPr>
              <a:t>từ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khách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hàng.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1951" y="3246120"/>
            <a:ext cx="6240780" cy="3659504"/>
            <a:chOff x="1901951" y="3246120"/>
            <a:chExt cx="6240780" cy="36595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5255" y="3246120"/>
              <a:ext cx="3427476" cy="36591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01951" y="3842004"/>
              <a:ext cx="2139950" cy="612775"/>
            </a:xfrm>
            <a:custGeom>
              <a:avLst/>
              <a:gdLst/>
              <a:ahLst/>
              <a:cxnLst/>
              <a:rect l="l" t="t" r="r" b="b"/>
              <a:pathLst>
                <a:path w="2139950" h="612775">
                  <a:moveTo>
                    <a:pt x="213360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606551"/>
                  </a:lnTo>
                  <a:lnTo>
                    <a:pt x="6096" y="612647"/>
                  </a:lnTo>
                  <a:lnTo>
                    <a:pt x="2133600" y="612647"/>
                  </a:lnTo>
                  <a:lnTo>
                    <a:pt x="2139696" y="606551"/>
                  </a:lnTo>
                  <a:lnTo>
                    <a:pt x="2139696" y="598931"/>
                  </a:lnTo>
                  <a:lnTo>
                    <a:pt x="13716" y="598931"/>
                  </a:lnTo>
                  <a:lnTo>
                    <a:pt x="13716" y="13715"/>
                  </a:lnTo>
                  <a:lnTo>
                    <a:pt x="2139696" y="13715"/>
                  </a:lnTo>
                  <a:lnTo>
                    <a:pt x="2139696" y="6095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5667" y="3855720"/>
              <a:ext cx="2112645" cy="585470"/>
            </a:xfrm>
            <a:custGeom>
              <a:avLst/>
              <a:gdLst/>
              <a:ahLst/>
              <a:cxnLst/>
              <a:rect l="l" t="t" r="r" b="b"/>
              <a:pathLst>
                <a:path w="2112645" h="585470">
                  <a:moveTo>
                    <a:pt x="2112263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2112263" y="585215"/>
                  </a:lnTo>
                  <a:lnTo>
                    <a:pt x="2112263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1951" y="3842004"/>
              <a:ext cx="2139950" cy="612775"/>
            </a:xfrm>
            <a:custGeom>
              <a:avLst/>
              <a:gdLst/>
              <a:ahLst/>
              <a:cxnLst/>
              <a:rect l="l" t="t" r="r" b="b"/>
              <a:pathLst>
                <a:path w="2139950" h="612775">
                  <a:moveTo>
                    <a:pt x="213360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606551"/>
                  </a:lnTo>
                  <a:lnTo>
                    <a:pt x="6096" y="612647"/>
                  </a:lnTo>
                  <a:lnTo>
                    <a:pt x="2133600" y="612647"/>
                  </a:lnTo>
                  <a:lnTo>
                    <a:pt x="2139696" y="606551"/>
                  </a:lnTo>
                  <a:lnTo>
                    <a:pt x="2139696" y="598931"/>
                  </a:lnTo>
                  <a:lnTo>
                    <a:pt x="28956" y="598931"/>
                  </a:lnTo>
                  <a:lnTo>
                    <a:pt x="13716" y="583691"/>
                  </a:lnTo>
                  <a:lnTo>
                    <a:pt x="28956" y="583691"/>
                  </a:lnTo>
                  <a:lnTo>
                    <a:pt x="28956" y="28955"/>
                  </a:lnTo>
                  <a:lnTo>
                    <a:pt x="13716" y="28955"/>
                  </a:lnTo>
                  <a:lnTo>
                    <a:pt x="28956" y="13715"/>
                  </a:lnTo>
                  <a:lnTo>
                    <a:pt x="2139696" y="13715"/>
                  </a:lnTo>
                  <a:lnTo>
                    <a:pt x="2139696" y="6095"/>
                  </a:lnTo>
                  <a:lnTo>
                    <a:pt x="2133600" y="0"/>
                  </a:lnTo>
                  <a:close/>
                </a:path>
                <a:path w="2139950" h="612775">
                  <a:moveTo>
                    <a:pt x="28956" y="583691"/>
                  </a:moveTo>
                  <a:lnTo>
                    <a:pt x="13716" y="583691"/>
                  </a:lnTo>
                  <a:lnTo>
                    <a:pt x="28956" y="598931"/>
                  </a:lnTo>
                  <a:lnTo>
                    <a:pt x="28956" y="583691"/>
                  </a:lnTo>
                  <a:close/>
                </a:path>
                <a:path w="2139950" h="612775">
                  <a:moveTo>
                    <a:pt x="2112264" y="583691"/>
                  </a:moveTo>
                  <a:lnTo>
                    <a:pt x="28956" y="583691"/>
                  </a:lnTo>
                  <a:lnTo>
                    <a:pt x="28956" y="598931"/>
                  </a:lnTo>
                  <a:lnTo>
                    <a:pt x="2112264" y="598931"/>
                  </a:lnTo>
                  <a:lnTo>
                    <a:pt x="2112264" y="583691"/>
                  </a:lnTo>
                  <a:close/>
                </a:path>
                <a:path w="2139950" h="612775">
                  <a:moveTo>
                    <a:pt x="2112264" y="13715"/>
                  </a:moveTo>
                  <a:lnTo>
                    <a:pt x="2112264" y="598931"/>
                  </a:lnTo>
                  <a:lnTo>
                    <a:pt x="2125980" y="583691"/>
                  </a:lnTo>
                  <a:lnTo>
                    <a:pt x="2139696" y="583691"/>
                  </a:lnTo>
                  <a:lnTo>
                    <a:pt x="2139696" y="28955"/>
                  </a:lnTo>
                  <a:lnTo>
                    <a:pt x="2125980" y="28955"/>
                  </a:lnTo>
                  <a:lnTo>
                    <a:pt x="2112264" y="13715"/>
                  </a:lnTo>
                  <a:close/>
                </a:path>
                <a:path w="2139950" h="612775">
                  <a:moveTo>
                    <a:pt x="2139696" y="583691"/>
                  </a:moveTo>
                  <a:lnTo>
                    <a:pt x="2125980" y="583691"/>
                  </a:lnTo>
                  <a:lnTo>
                    <a:pt x="2112264" y="598931"/>
                  </a:lnTo>
                  <a:lnTo>
                    <a:pt x="2139696" y="598931"/>
                  </a:lnTo>
                  <a:lnTo>
                    <a:pt x="2139696" y="583691"/>
                  </a:lnTo>
                  <a:close/>
                </a:path>
                <a:path w="2139950" h="612775">
                  <a:moveTo>
                    <a:pt x="28956" y="13715"/>
                  </a:moveTo>
                  <a:lnTo>
                    <a:pt x="13716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2139950" h="612775">
                  <a:moveTo>
                    <a:pt x="2112264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2112264" y="28955"/>
                  </a:lnTo>
                  <a:lnTo>
                    <a:pt x="2112264" y="13715"/>
                  </a:lnTo>
                  <a:close/>
                </a:path>
                <a:path w="2139950" h="612775">
                  <a:moveTo>
                    <a:pt x="2139696" y="13715"/>
                  </a:moveTo>
                  <a:lnTo>
                    <a:pt x="2112264" y="13715"/>
                  </a:lnTo>
                  <a:lnTo>
                    <a:pt x="2125980" y="28955"/>
                  </a:lnTo>
                  <a:lnTo>
                    <a:pt x="2139696" y="28955"/>
                  </a:lnTo>
                  <a:lnTo>
                    <a:pt x="2139696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15667" y="3855720"/>
            <a:ext cx="2112645" cy="5854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Luồng</a:t>
            </a:r>
            <a:r>
              <a:rPr sz="16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chỉ huy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Nhận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yêu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cầu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nối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kết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25751" y="5366003"/>
            <a:ext cx="2239010" cy="859790"/>
            <a:chOff x="1825751" y="5366003"/>
            <a:chExt cx="2239010" cy="859790"/>
          </a:xfrm>
        </p:grpSpPr>
        <p:sp>
          <p:nvSpPr>
            <p:cNvPr id="13" name="object 13"/>
            <p:cNvSpPr/>
            <p:nvPr/>
          </p:nvSpPr>
          <p:spPr>
            <a:xfrm>
              <a:off x="1825751" y="5366003"/>
              <a:ext cx="2239010" cy="859790"/>
            </a:xfrm>
            <a:custGeom>
              <a:avLst/>
              <a:gdLst/>
              <a:ahLst/>
              <a:cxnLst/>
              <a:rect l="l" t="t" r="r" b="b"/>
              <a:pathLst>
                <a:path w="2239010" h="859789">
                  <a:moveTo>
                    <a:pt x="22326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6" y="859535"/>
                  </a:lnTo>
                  <a:lnTo>
                    <a:pt x="2232660" y="859535"/>
                  </a:lnTo>
                  <a:lnTo>
                    <a:pt x="2238756" y="851915"/>
                  </a:lnTo>
                  <a:lnTo>
                    <a:pt x="2238756" y="844295"/>
                  </a:lnTo>
                  <a:lnTo>
                    <a:pt x="13716" y="844295"/>
                  </a:lnTo>
                  <a:lnTo>
                    <a:pt x="13716" y="13715"/>
                  </a:lnTo>
                  <a:lnTo>
                    <a:pt x="2238756" y="13715"/>
                  </a:lnTo>
                  <a:lnTo>
                    <a:pt x="2238756" y="6095"/>
                  </a:lnTo>
                  <a:lnTo>
                    <a:pt x="2232660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9467" y="5379719"/>
              <a:ext cx="2209800" cy="830580"/>
            </a:xfrm>
            <a:custGeom>
              <a:avLst/>
              <a:gdLst/>
              <a:ahLst/>
              <a:cxnLst/>
              <a:rect l="l" t="t" r="r" b="b"/>
              <a:pathLst>
                <a:path w="2209800" h="830579">
                  <a:moveTo>
                    <a:pt x="2209800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2209800" y="830579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5751" y="5366003"/>
              <a:ext cx="2239010" cy="859790"/>
            </a:xfrm>
            <a:custGeom>
              <a:avLst/>
              <a:gdLst/>
              <a:ahLst/>
              <a:cxnLst/>
              <a:rect l="l" t="t" r="r" b="b"/>
              <a:pathLst>
                <a:path w="2239010" h="859789">
                  <a:moveTo>
                    <a:pt x="2232660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6" y="859535"/>
                  </a:lnTo>
                  <a:lnTo>
                    <a:pt x="2232660" y="859535"/>
                  </a:lnTo>
                  <a:lnTo>
                    <a:pt x="2238756" y="851915"/>
                  </a:lnTo>
                  <a:lnTo>
                    <a:pt x="2238756" y="844295"/>
                  </a:lnTo>
                  <a:lnTo>
                    <a:pt x="28956" y="844295"/>
                  </a:lnTo>
                  <a:lnTo>
                    <a:pt x="13716" y="830579"/>
                  </a:lnTo>
                  <a:lnTo>
                    <a:pt x="28956" y="830579"/>
                  </a:lnTo>
                  <a:lnTo>
                    <a:pt x="28956" y="28955"/>
                  </a:lnTo>
                  <a:lnTo>
                    <a:pt x="13716" y="28955"/>
                  </a:lnTo>
                  <a:lnTo>
                    <a:pt x="28956" y="13715"/>
                  </a:lnTo>
                  <a:lnTo>
                    <a:pt x="2238756" y="13715"/>
                  </a:lnTo>
                  <a:lnTo>
                    <a:pt x="2238756" y="6095"/>
                  </a:lnTo>
                  <a:lnTo>
                    <a:pt x="2232660" y="0"/>
                  </a:lnTo>
                  <a:close/>
                </a:path>
                <a:path w="2239010" h="859789">
                  <a:moveTo>
                    <a:pt x="28956" y="830579"/>
                  </a:moveTo>
                  <a:lnTo>
                    <a:pt x="13716" y="830579"/>
                  </a:lnTo>
                  <a:lnTo>
                    <a:pt x="28956" y="844295"/>
                  </a:lnTo>
                  <a:lnTo>
                    <a:pt x="28956" y="830579"/>
                  </a:lnTo>
                  <a:close/>
                </a:path>
                <a:path w="2239010" h="859789">
                  <a:moveTo>
                    <a:pt x="2209800" y="830579"/>
                  </a:moveTo>
                  <a:lnTo>
                    <a:pt x="28956" y="830579"/>
                  </a:lnTo>
                  <a:lnTo>
                    <a:pt x="28956" y="844295"/>
                  </a:lnTo>
                  <a:lnTo>
                    <a:pt x="2209800" y="844295"/>
                  </a:lnTo>
                  <a:lnTo>
                    <a:pt x="2209800" y="830579"/>
                  </a:lnTo>
                  <a:close/>
                </a:path>
                <a:path w="2239010" h="859789">
                  <a:moveTo>
                    <a:pt x="2209800" y="13715"/>
                  </a:moveTo>
                  <a:lnTo>
                    <a:pt x="2209800" y="844295"/>
                  </a:lnTo>
                  <a:lnTo>
                    <a:pt x="2223516" y="830579"/>
                  </a:lnTo>
                  <a:lnTo>
                    <a:pt x="2238756" y="830579"/>
                  </a:lnTo>
                  <a:lnTo>
                    <a:pt x="2238756" y="28955"/>
                  </a:lnTo>
                  <a:lnTo>
                    <a:pt x="2223516" y="28955"/>
                  </a:lnTo>
                  <a:lnTo>
                    <a:pt x="2209800" y="13715"/>
                  </a:lnTo>
                  <a:close/>
                </a:path>
                <a:path w="2239010" h="859789">
                  <a:moveTo>
                    <a:pt x="2238756" y="830579"/>
                  </a:moveTo>
                  <a:lnTo>
                    <a:pt x="2223516" y="830579"/>
                  </a:lnTo>
                  <a:lnTo>
                    <a:pt x="2209800" y="844295"/>
                  </a:lnTo>
                  <a:lnTo>
                    <a:pt x="2238756" y="844295"/>
                  </a:lnTo>
                  <a:lnTo>
                    <a:pt x="2238756" y="830579"/>
                  </a:lnTo>
                  <a:close/>
                </a:path>
                <a:path w="2239010" h="859789">
                  <a:moveTo>
                    <a:pt x="28956" y="13715"/>
                  </a:moveTo>
                  <a:lnTo>
                    <a:pt x="13716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2239010" h="859789">
                  <a:moveTo>
                    <a:pt x="22098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2209800" y="28955"/>
                  </a:lnTo>
                  <a:lnTo>
                    <a:pt x="2209800" y="13715"/>
                  </a:lnTo>
                  <a:close/>
                </a:path>
                <a:path w="2239010" h="859789">
                  <a:moveTo>
                    <a:pt x="2238756" y="13715"/>
                  </a:moveTo>
                  <a:lnTo>
                    <a:pt x="2209800" y="13715"/>
                  </a:lnTo>
                  <a:lnTo>
                    <a:pt x="2223516" y="28955"/>
                  </a:lnTo>
                  <a:lnTo>
                    <a:pt x="2238756" y="28955"/>
                  </a:lnTo>
                  <a:lnTo>
                    <a:pt x="2238756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39467" y="5379720"/>
            <a:ext cx="2209800" cy="8305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 marR="236220">
              <a:lnSpc>
                <a:spcPct val="100000"/>
              </a:lnSpc>
              <a:spcBef>
                <a:spcPts val="320"/>
              </a:spcBef>
            </a:pP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Các</a:t>
            </a:r>
            <a:r>
              <a:rPr sz="16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luồng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thực</a:t>
            </a:r>
            <a:r>
              <a:rPr sz="1600" b="1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thi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Phục</a:t>
            </a:r>
            <a:r>
              <a:rPr sz="1600" dirty="0">
                <a:latin typeface="Microsoft Sans Serif"/>
                <a:cs typeface="Microsoft Sans Serif"/>
              </a:rPr>
              <a:t> vụ </a:t>
            </a:r>
            <a:r>
              <a:rPr sz="1600" spc="-5" dirty="0">
                <a:latin typeface="Microsoft Sans Serif"/>
                <a:cs typeface="Microsoft Sans Serif"/>
              </a:rPr>
              <a:t>các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yêu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cầu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cho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Client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27932" y="4134611"/>
            <a:ext cx="1545590" cy="1998345"/>
          </a:xfrm>
          <a:custGeom>
            <a:avLst/>
            <a:gdLst/>
            <a:ahLst/>
            <a:cxnLst/>
            <a:rect l="l" t="t" r="r" b="b"/>
            <a:pathLst>
              <a:path w="1545589" h="1998345">
                <a:moveTo>
                  <a:pt x="85344" y="0"/>
                </a:moveTo>
                <a:lnTo>
                  <a:pt x="0" y="0"/>
                </a:lnTo>
                <a:lnTo>
                  <a:pt x="0" y="28956"/>
                </a:lnTo>
                <a:lnTo>
                  <a:pt x="85344" y="28956"/>
                </a:lnTo>
                <a:lnTo>
                  <a:pt x="85344" y="0"/>
                </a:lnTo>
                <a:close/>
              </a:path>
              <a:path w="1545589" h="1998345">
                <a:moveTo>
                  <a:pt x="108204" y="1647444"/>
                </a:moveTo>
                <a:lnTo>
                  <a:pt x="21336" y="1647444"/>
                </a:lnTo>
                <a:lnTo>
                  <a:pt x="21336" y="1674876"/>
                </a:lnTo>
                <a:lnTo>
                  <a:pt x="108204" y="1674876"/>
                </a:lnTo>
                <a:lnTo>
                  <a:pt x="108204" y="1647444"/>
                </a:lnTo>
                <a:close/>
              </a:path>
              <a:path w="1545589" h="1998345">
                <a:moveTo>
                  <a:pt x="199644" y="0"/>
                </a:moveTo>
                <a:lnTo>
                  <a:pt x="114300" y="0"/>
                </a:lnTo>
                <a:lnTo>
                  <a:pt x="114300" y="28956"/>
                </a:lnTo>
                <a:lnTo>
                  <a:pt x="199644" y="28956"/>
                </a:lnTo>
                <a:lnTo>
                  <a:pt x="199644" y="0"/>
                </a:lnTo>
                <a:close/>
              </a:path>
              <a:path w="1545589" h="1998345">
                <a:moveTo>
                  <a:pt x="222504" y="1647444"/>
                </a:moveTo>
                <a:lnTo>
                  <a:pt x="135636" y="1647444"/>
                </a:lnTo>
                <a:lnTo>
                  <a:pt x="135636" y="1674876"/>
                </a:lnTo>
                <a:lnTo>
                  <a:pt x="222504" y="1674876"/>
                </a:lnTo>
                <a:lnTo>
                  <a:pt x="222504" y="1647444"/>
                </a:lnTo>
                <a:close/>
              </a:path>
              <a:path w="1545589" h="1998345">
                <a:moveTo>
                  <a:pt x="313944" y="0"/>
                </a:moveTo>
                <a:lnTo>
                  <a:pt x="228600" y="0"/>
                </a:lnTo>
                <a:lnTo>
                  <a:pt x="228600" y="28956"/>
                </a:lnTo>
                <a:lnTo>
                  <a:pt x="313944" y="28956"/>
                </a:lnTo>
                <a:lnTo>
                  <a:pt x="313944" y="0"/>
                </a:lnTo>
                <a:close/>
              </a:path>
              <a:path w="1545589" h="1998345">
                <a:moveTo>
                  <a:pt x="336804" y="1647444"/>
                </a:moveTo>
                <a:lnTo>
                  <a:pt x="249936" y="1647444"/>
                </a:lnTo>
                <a:lnTo>
                  <a:pt x="249936" y="1674876"/>
                </a:lnTo>
                <a:lnTo>
                  <a:pt x="336804" y="1674876"/>
                </a:lnTo>
                <a:lnTo>
                  <a:pt x="336804" y="1647444"/>
                </a:lnTo>
                <a:close/>
              </a:path>
              <a:path w="1545589" h="1998345">
                <a:moveTo>
                  <a:pt x="428244" y="0"/>
                </a:moveTo>
                <a:lnTo>
                  <a:pt x="342900" y="0"/>
                </a:lnTo>
                <a:lnTo>
                  <a:pt x="342900" y="28956"/>
                </a:lnTo>
                <a:lnTo>
                  <a:pt x="428244" y="28956"/>
                </a:lnTo>
                <a:lnTo>
                  <a:pt x="428244" y="0"/>
                </a:lnTo>
                <a:close/>
              </a:path>
              <a:path w="1545589" h="1998345">
                <a:moveTo>
                  <a:pt x="451104" y="1647444"/>
                </a:moveTo>
                <a:lnTo>
                  <a:pt x="364236" y="1647444"/>
                </a:lnTo>
                <a:lnTo>
                  <a:pt x="364236" y="1674876"/>
                </a:lnTo>
                <a:lnTo>
                  <a:pt x="451104" y="1674876"/>
                </a:lnTo>
                <a:lnTo>
                  <a:pt x="451104" y="1647444"/>
                </a:lnTo>
                <a:close/>
              </a:path>
              <a:path w="1545589" h="1998345">
                <a:moveTo>
                  <a:pt x="542544" y="0"/>
                </a:moveTo>
                <a:lnTo>
                  <a:pt x="457200" y="0"/>
                </a:lnTo>
                <a:lnTo>
                  <a:pt x="457200" y="28956"/>
                </a:lnTo>
                <a:lnTo>
                  <a:pt x="542544" y="28956"/>
                </a:lnTo>
                <a:lnTo>
                  <a:pt x="542544" y="0"/>
                </a:lnTo>
                <a:close/>
              </a:path>
              <a:path w="1545589" h="1998345">
                <a:moveTo>
                  <a:pt x="565404" y="1647444"/>
                </a:moveTo>
                <a:lnTo>
                  <a:pt x="478536" y="1647444"/>
                </a:lnTo>
                <a:lnTo>
                  <a:pt x="478536" y="1674876"/>
                </a:lnTo>
                <a:lnTo>
                  <a:pt x="565404" y="1674876"/>
                </a:lnTo>
                <a:lnTo>
                  <a:pt x="565404" y="1647444"/>
                </a:lnTo>
                <a:close/>
              </a:path>
              <a:path w="1545589" h="1998345">
                <a:moveTo>
                  <a:pt x="656844" y="0"/>
                </a:moveTo>
                <a:lnTo>
                  <a:pt x="571500" y="0"/>
                </a:lnTo>
                <a:lnTo>
                  <a:pt x="571500" y="28956"/>
                </a:lnTo>
                <a:lnTo>
                  <a:pt x="656844" y="28956"/>
                </a:lnTo>
                <a:lnTo>
                  <a:pt x="656844" y="0"/>
                </a:lnTo>
                <a:close/>
              </a:path>
              <a:path w="1545589" h="1998345">
                <a:moveTo>
                  <a:pt x="679704" y="1647444"/>
                </a:moveTo>
                <a:lnTo>
                  <a:pt x="592836" y="1647444"/>
                </a:lnTo>
                <a:lnTo>
                  <a:pt x="592836" y="1674876"/>
                </a:lnTo>
                <a:lnTo>
                  <a:pt x="679704" y="1674876"/>
                </a:lnTo>
                <a:lnTo>
                  <a:pt x="679704" y="1647444"/>
                </a:lnTo>
                <a:close/>
              </a:path>
              <a:path w="1545589" h="1998345">
                <a:moveTo>
                  <a:pt x="771144" y="0"/>
                </a:moveTo>
                <a:lnTo>
                  <a:pt x="685800" y="0"/>
                </a:lnTo>
                <a:lnTo>
                  <a:pt x="685800" y="28956"/>
                </a:lnTo>
                <a:lnTo>
                  <a:pt x="771144" y="28956"/>
                </a:lnTo>
                <a:lnTo>
                  <a:pt x="771144" y="0"/>
                </a:lnTo>
                <a:close/>
              </a:path>
              <a:path w="1545589" h="1998345">
                <a:moveTo>
                  <a:pt x="786384" y="498348"/>
                </a:moveTo>
                <a:lnTo>
                  <a:pt x="758952" y="498348"/>
                </a:lnTo>
                <a:lnTo>
                  <a:pt x="758952" y="583692"/>
                </a:lnTo>
                <a:lnTo>
                  <a:pt x="786384" y="583692"/>
                </a:lnTo>
                <a:lnTo>
                  <a:pt x="786384" y="498348"/>
                </a:lnTo>
                <a:close/>
              </a:path>
              <a:path w="1545589" h="1998345">
                <a:moveTo>
                  <a:pt x="786384" y="384048"/>
                </a:moveTo>
                <a:lnTo>
                  <a:pt x="758952" y="384048"/>
                </a:lnTo>
                <a:lnTo>
                  <a:pt x="758952" y="469392"/>
                </a:lnTo>
                <a:lnTo>
                  <a:pt x="786384" y="469392"/>
                </a:lnTo>
                <a:lnTo>
                  <a:pt x="786384" y="384048"/>
                </a:lnTo>
                <a:close/>
              </a:path>
              <a:path w="1545589" h="1998345">
                <a:moveTo>
                  <a:pt x="786384" y="269748"/>
                </a:moveTo>
                <a:lnTo>
                  <a:pt x="758952" y="269748"/>
                </a:lnTo>
                <a:lnTo>
                  <a:pt x="758952" y="355092"/>
                </a:lnTo>
                <a:lnTo>
                  <a:pt x="786384" y="355092"/>
                </a:lnTo>
                <a:lnTo>
                  <a:pt x="786384" y="269748"/>
                </a:lnTo>
                <a:close/>
              </a:path>
              <a:path w="1545589" h="1998345">
                <a:moveTo>
                  <a:pt x="786384" y="155448"/>
                </a:moveTo>
                <a:lnTo>
                  <a:pt x="758952" y="155448"/>
                </a:lnTo>
                <a:lnTo>
                  <a:pt x="758952" y="240792"/>
                </a:lnTo>
                <a:lnTo>
                  <a:pt x="786384" y="240792"/>
                </a:lnTo>
                <a:lnTo>
                  <a:pt x="786384" y="155448"/>
                </a:lnTo>
                <a:close/>
              </a:path>
              <a:path w="1545589" h="1998345">
                <a:moveTo>
                  <a:pt x="786384" y="41148"/>
                </a:moveTo>
                <a:lnTo>
                  <a:pt x="758952" y="41148"/>
                </a:lnTo>
                <a:lnTo>
                  <a:pt x="758952" y="126504"/>
                </a:lnTo>
                <a:lnTo>
                  <a:pt x="786384" y="126504"/>
                </a:lnTo>
                <a:lnTo>
                  <a:pt x="786384" y="41148"/>
                </a:lnTo>
                <a:close/>
              </a:path>
              <a:path w="1545589" h="1998345">
                <a:moveTo>
                  <a:pt x="798576" y="1813560"/>
                </a:moveTo>
                <a:lnTo>
                  <a:pt x="769620" y="1813560"/>
                </a:lnTo>
                <a:lnTo>
                  <a:pt x="769620" y="1898904"/>
                </a:lnTo>
                <a:lnTo>
                  <a:pt x="798576" y="1898904"/>
                </a:lnTo>
                <a:lnTo>
                  <a:pt x="798576" y="1813560"/>
                </a:lnTo>
                <a:close/>
              </a:path>
              <a:path w="1545589" h="1998345">
                <a:moveTo>
                  <a:pt x="798576" y="1699260"/>
                </a:moveTo>
                <a:lnTo>
                  <a:pt x="769620" y="1699260"/>
                </a:lnTo>
                <a:lnTo>
                  <a:pt x="769620" y="1784604"/>
                </a:lnTo>
                <a:lnTo>
                  <a:pt x="798576" y="1784604"/>
                </a:lnTo>
                <a:lnTo>
                  <a:pt x="798576" y="1699260"/>
                </a:lnTo>
                <a:close/>
              </a:path>
              <a:path w="1545589" h="1998345">
                <a:moveTo>
                  <a:pt x="798576" y="1653540"/>
                </a:moveTo>
                <a:lnTo>
                  <a:pt x="790956" y="1647444"/>
                </a:lnTo>
                <a:lnTo>
                  <a:pt x="707136" y="1647444"/>
                </a:lnTo>
                <a:lnTo>
                  <a:pt x="707136" y="1674876"/>
                </a:lnTo>
                <a:lnTo>
                  <a:pt x="783336" y="1674876"/>
                </a:lnTo>
                <a:lnTo>
                  <a:pt x="778764" y="1670304"/>
                </a:lnTo>
                <a:lnTo>
                  <a:pt x="798576" y="1670304"/>
                </a:lnTo>
                <a:lnTo>
                  <a:pt x="798576" y="1661160"/>
                </a:lnTo>
                <a:lnTo>
                  <a:pt x="798576" y="1653540"/>
                </a:lnTo>
                <a:close/>
              </a:path>
              <a:path w="1545589" h="1998345">
                <a:moveTo>
                  <a:pt x="835152" y="621792"/>
                </a:moveTo>
                <a:lnTo>
                  <a:pt x="786384" y="621792"/>
                </a:lnTo>
                <a:lnTo>
                  <a:pt x="786384" y="612648"/>
                </a:lnTo>
                <a:lnTo>
                  <a:pt x="758952" y="612648"/>
                </a:lnTo>
                <a:lnTo>
                  <a:pt x="758952" y="644652"/>
                </a:lnTo>
                <a:lnTo>
                  <a:pt x="765048" y="650748"/>
                </a:lnTo>
                <a:lnTo>
                  <a:pt x="835152" y="650748"/>
                </a:lnTo>
                <a:lnTo>
                  <a:pt x="835152" y="635508"/>
                </a:lnTo>
                <a:lnTo>
                  <a:pt x="835152" y="621792"/>
                </a:lnTo>
                <a:close/>
              </a:path>
              <a:path w="1545589" h="1998345">
                <a:moveTo>
                  <a:pt x="865632" y="1917192"/>
                </a:moveTo>
                <a:lnTo>
                  <a:pt x="783336" y="1917192"/>
                </a:lnTo>
                <a:lnTo>
                  <a:pt x="795185" y="1927860"/>
                </a:lnTo>
                <a:lnTo>
                  <a:pt x="769620" y="1927860"/>
                </a:lnTo>
                <a:lnTo>
                  <a:pt x="769620" y="1940052"/>
                </a:lnTo>
                <a:lnTo>
                  <a:pt x="775716" y="1946148"/>
                </a:lnTo>
                <a:lnTo>
                  <a:pt x="865632" y="1946148"/>
                </a:lnTo>
                <a:lnTo>
                  <a:pt x="865632" y="1930908"/>
                </a:lnTo>
                <a:lnTo>
                  <a:pt x="865632" y="1927860"/>
                </a:lnTo>
                <a:lnTo>
                  <a:pt x="865632" y="1917192"/>
                </a:lnTo>
                <a:close/>
              </a:path>
              <a:path w="1545589" h="1998345">
                <a:moveTo>
                  <a:pt x="949452" y="621792"/>
                </a:moveTo>
                <a:lnTo>
                  <a:pt x="864108" y="621792"/>
                </a:lnTo>
                <a:lnTo>
                  <a:pt x="864108" y="650748"/>
                </a:lnTo>
                <a:lnTo>
                  <a:pt x="949452" y="650748"/>
                </a:lnTo>
                <a:lnTo>
                  <a:pt x="949452" y="621792"/>
                </a:lnTo>
                <a:close/>
              </a:path>
              <a:path w="1545589" h="1998345">
                <a:moveTo>
                  <a:pt x="979932" y="1917192"/>
                </a:moveTo>
                <a:lnTo>
                  <a:pt x="894588" y="1917192"/>
                </a:lnTo>
                <a:lnTo>
                  <a:pt x="894588" y="1946148"/>
                </a:lnTo>
                <a:lnTo>
                  <a:pt x="979932" y="1946148"/>
                </a:lnTo>
                <a:lnTo>
                  <a:pt x="979932" y="1917192"/>
                </a:lnTo>
                <a:close/>
              </a:path>
              <a:path w="1545589" h="1998345">
                <a:moveTo>
                  <a:pt x="1063752" y="621792"/>
                </a:moveTo>
                <a:lnTo>
                  <a:pt x="978408" y="621792"/>
                </a:lnTo>
                <a:lnTo>
                  <a:pt x="978408" y="650748"/>
                </a:lnTo>
                <a:lnTo>
                  <a:pt x="1063752" y="650748"/>
                </a:lnTo>
                <a:lnTo>
                  <a:pt x="1063752" y="621792"/>
                </a:lnTo>
                <a:close/>
              </a:path>
              <a:path w="1545589" h="1998345">
                <a:moveTo>
                  <a:pt x="1094232" y="1917192"/>
                </a:moveTo>
                <a:lnTo>
                  <a:pt x="1008888" y="1917192"/>
                </a:lnTo>
                <a:lnTo>
                  <a:pt x="1008888" y="1946148"/>
                </a:lnTo>
                <a:lnTo>
                  <a:pt x="1094232" y="1946148"/>
                </a:lnTo>
                <a:lnTo>
                  <a:pt x="1094232" y="1917192"/>
                </a:lnTo>
                <a:close/>
              </a:path>
              <a:path w="1545589" h="1998345">
                <a:moveTo>
                  <a:pt x="1178052" y="621792"/>
                </a:moveTo>
                <a:lnTo>
                  <a:pt x="1092708" y="621792"/>
                </a:lnTo>
                <a:lnTo>
                  <a:pt x="1092708" y="650748"/>
                </a:lnTo>
                <a:lnTo>
                  <a:pt x="1178052" y="650748"/>
                </a:lnTo>
                <a:lnTo>
                  <a:pt x="1178052" y="621792"/>
                </a:lnTo>
                <a:close/>
              </a:path>
              <a:path w="1545589" h="1998345">
                <a:moveTo>
                  <a:pt x="1208532" y="1917192"/>
                </a:moveTo>
                <a:lnTo>
                  <a:pt x="1123188" y="1917192"/>
                </a:lnTo>
                <a:lnTo>
                  <a:pt x="1123188" y="1946148"/>
                </a:lnTo>
                <a:lnTo>
                  <a:pt x="1208532" y="1946148"/>
                </a:lnTo>
                <a:lnTo>
                  <a:pt x="1208532" y="1917192"/>
                </a:lnTo>
                <a:close/>
              </a:path>
              <a:path w="1545589" h="1998345">
                <a:moveTo>
                  <a:pt x="1292352" y="621792"/>
                </a:moveTo>
                <a:lnTo>
                  <a:pt x="1207008" y="621792"/>
                </a:lnTo>
                <a:lnTo>
                  <a:pt x="1207008" y="650748"/>
                </a:lnTo>
                <a:lnTo>
                  <a:pt x="1292352" y="650748"/>
                </a:lnTo>
                <a:lnTo>
                  <a:pt x="1292352" y="621792"/>
                </a:lnTo>
                <a:close/>
              </a:path>
              <a:path w="1545589" h="1998345">
                <a:moveTo>
                  <a:pt x="1322832" y="1917192"/>
                </a:moveTo>
                <a:lnTo>
                  <a:pt x="1237488" y="1917192"/>
                </a:lnTo>
                <a:lnTo>
                  <a:pt x="1237488" y="1946148"/>
                </a:lnTo>
                <a:lnTo>
                  <a:pt x="1322832" y="1946148"/>
                </a:lnTo>
                <a:lnTo>
                  <a:pt x="1322832" y="1917192"/>
                </a:lnTo>
                <a:close/>
              </a:path>
              <a:path w="1545589" h="1998345">
                <a:moveTo>
                  <a:pt x="1406652" y="621792"/>
                </a:moveTo>
                <a:lnTo>
                  <a:pt x="1321308" y="621792"/>
                </a:lnTo>
                <a:lnTo>
                  <a:pt x="1321308" y="650748"/>
                </a:lnTo>
                <a:lnTo>
                  <a:pt x="1406652" y="650748"/>
                </a:lnTo>
                <a:lnTo>
                  <a:pt x="1406652" y="621792"/>
                </a:lnTo>
                <a:close/>
              </a:path>
              <a:path w="1545589" h="1998345">
                <a:moveTo>
                  <a:pt x="1437132" y="1917192"/>
                </a:moveTo>
                <a:lnTo>
                  <a:pt x="1351788" y="1917192"/>
                </a:lnTo>
                <a:lnTo>
                  <a:pt x="1351788" y="1946148"/>
                </a:lnTo>
                <a:lnTo>
                  <a:pt x="1437132" y="1946148"/>
                </a:lnTo>
                <a:lnTo>
                  <a:pt x="1437132" y="1917192"/>
                </a:lnTo>
                <a:close/>
              </a:path>
              <a:path w="1545589" h="1998345">
                <a:moveTo>
                  <a:pt x="1545336" y="1930908"/>
                </a:moveTo>
                <a:lnTo>
                  <a:pt x="1521333" y="1917192"/>
                </a:lnTo>
                <a:lnTo>
                  <a:pt x="1438656" y="1869948"/>
                </a:lnTo>
                <a:lnTo>
                  <a:pt x="1432560" y="1865376"/>
                </a:lnTo>
                <a:lnTo>
                  <a:pt x="1423416" y="1866900"/>
                </a:lnTo>
                <a:lnTo>
                  <a:pt x="1418844" y="1874520"/>
                </a:lnTo>
                <a:lnTo>
                  <a:pt x="1415796" y="1880616"/>
                </a:lnTo>
                <a:lnTo>
                  <a:pt x="1417320" y="1889760"/>
                </a:lnTo>
                <a:lnTo>
                  <a:pt x="1424940" y="1894332"/>
                </a:lnTo>
                <a:lnTo>
                  <a:pt x="1466088" y="1918589"/>
                </a:lnTo>
                <a:lnTo>
                  <a:pt x="1466088" y="1944763"/>
                </a:lnTo>
                <a:lnTo>
                  <a:pt x="1424940" y="1969008"/>
                </a:lnTo>
                <a:lnTo>
                  <a:pt x="1417320" y="1973580"/>
                </a:lnTo>
                <a:lnTo>
                  <a:pt x="1415796" y="1982724"/>
                </a:lnTo>
                <a:lnTo>
                  <a:pt x="1418844" y="1988820"/>
                </a:lnTo>
                <a:lnTo>
                  <a:pt x="1423416" y="1994916"/>
                </a:lnTo>
                <a:lnTo>
                  <a:pt x="1432560" y="1997964"/>
                </a:lnTo>
                <a:lnTo>
                  <a:pt x="1438656" y="1993392"/>
                </a:lnTo>
                <a:lnTo>
                  <a:pt x="1519313" y="1946148"/>
                </a:lnTo>
                <a:lnTo>
                  <a:pt x="1545336" y="1930908"/>
                </a:lnTo>
                <a:close/>
              </a:path>
              <a:path w="1545589" h="1998345">
                <a:moveTo>
                  <a:pt x="1545336" y="635508"/>
                </a:moveTo>
                <a:lnTo>
                  <a:pt x="1521333" y="621792"/>
                </a:lnTo>
                <a:lnTo>
                  <a:pt x="1438656" y="574548"/>
                </a:lnTo>
                <a:lnTo>
                  <a:pt x="1432560" y="569976"/>
                </a:lnTo>
                <a:lnTo>
                  <a:pt x="1423416" y="571500"/>
                </a:lnTo>
                <a:lnTo>
                  <a:pt x="1418844" y="579120"/>
                </a:lnTo>
                <a:lnTo>
                  <a:pt x="1415796" y="585216"/>
                </a:lnTo>
                <a:lnTo>
                  <a:pt x="1417320" y="594360"/>
                </a:lnTo>
                <a:lnTo>
                  <a:pt x="1424940" y="598932"/>
                </a:lnTo>
                <a:lnTo>
                  <a:pt x="1463725" y="621792"/>
                </a:lnTo>
                <a:lnTo>
                  <a:pt x="1435608" y="621792"/>
                </a:lnTo>
                <a:lnTo>
                  <a:pt x="1435608" y="650748"/>
                </a:lnTo>
                <a:lnTo>
                  <a:pt x="1463725" y="650748"/>
                </a:lnTo>
                <a:lnTo>
                  <a:pt x="1424940" y="673608"/>
                </a:lnTo>
                <a:lnTo>
                  <a:pt x="1417320" y="678180"/>
                </a:lnTo>
                <a:lnTo>
                  <a:pt x="1415796" y="687324"/>
                </a:lnTo>
                <a:lnTo>
                  <a:pt x="1418844" y="693420"/>
                </a:lnTo>
                <a:lnTo>
                  <a:pt x="1423416" y="699516"/>
                </a:lnTo>
                <a:lnTo>
                  <a:pt x="1432560" y="702564"/>
                </a:lnTo>
                <a:lnTo>
                  <a:pt x="1438656" y="697992"/>
                </a:lnTo>
                <a:lnTo>
                  <a:pt x="1519313" y="650748"/>
                </a:lnTo>
                <a:lnTo>
                  <a:pt x="1545336" y="635508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6518"/>
            <a:ext cx="7513955" cy="50920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Server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phục</a:t>
            </a:r>
            <a:r>
              <a:rPr sz="26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vụ</a:t>
            </a:r>
            <a:r>
              <a:rPr sz="26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r>
              <a:rPr sz="26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song</a:t>
            </a:r>
            <a:endParaRPr sz="26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630"/>
              </a:spcBef>
              <a:buClr>
                <a:srgbClr val="669999"/>
              </a:buClr>
              <a:buSzPct val="6875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Phần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Lặp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lại</a:t>
            </a:r>
            <a:r>
              <a:rPr sz="2400" spc="-5" dirty="0">
                <a:latin typeface="Tahoma"/>
                <a:cs typeface="Tahoma"/>
              </a:rPr>
              <a:t> các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công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việc sau:</a:t>
            </a:r>
            <a:endParaRPr sz="24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Lắng nghe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yêu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nối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kết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của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khách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hàng.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Chấp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một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yêu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nối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kết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4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dirty="0">
                <a:latin typeface="Microsoft Sans Serif"/>
                <a:cs typeface="Microsoft Sans Serif"/>
              </a:rPr>
              <a:t>Tạo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kênh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giao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tiếp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ảo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mới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với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khách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hàng.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dirty="0">
                <a:latin typeface="Microsoft Sans Serif"/>
                <a:cs typeface="Microsoft Sans Serif"/>
              </a:rPr>
              <a:t>Tạo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Phần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để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xử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lý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các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thông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điệp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yêu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cầu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của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khách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hàng.</a:t>
            </a:r>
            <a:endParaRPr sz="18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610"/>
              </a:spcBef>
              <a:buClr>
                <a:srgbClr val="669999"/>
              </a:buClr>
              <a:buSzPct val="6875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Phần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Lặp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lại</a:t>
            </a:r>
            <a:r>
              <a:rPr sz="2400" spc="-5" dirty="0">
                <a:latin typeface="Tahoma"/>
                <a:cs typeface="Tahoma"/>
              </a:rPr>
              <a:t> các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công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việc sau:</a:t>
            </a:r>
            <a:endParaRPr sz="24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6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Chờ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nhận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thông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điệp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yêu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 của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khách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hàng.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Phân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tích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và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0033CC"/>
                </a:solidFill>
                <a:latin typeface="Microsoft Sans Serif"/>
                <a:cs typeface="Microsoft Sans Serif"/>
              </a:rPr>
              <a:t>xử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lý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yêu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cầu.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Gửi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thông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điệp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trả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lời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cho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khách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hàng.</a:t>
            </a:r>
            <a:endParaRPr sz="20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Phần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2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sẽ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thúc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khi </a:t>
            </a:r>
            <a:r>
              <a:rPr sz="2200" spc="-10" dirty="0">
                <a:latin typeface="Tahoma"/>
                <a:cs typeface="Tahoma"/>
              </a:rPr>
              <a:t>kênh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ảo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bị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xóa đi.</a:t>
            </a:r>
            <a:endParaRPr sz="2200">
              <a:latin typeface="Tahoma"/>
              <a:cs typeface="Tahoma"/>
            </a:endParaRPr>
          </a:p>
          <a:p>
            <a:pPr marL="704215" marR="82550" lvl="1" indent="-347345">
              <a:lnSpc>
                <a:spcPts val="2880"/>
              </a:lnSpc>
              <a:spcBef>
                <a:spcPts val="67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Phần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2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được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thiết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kế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là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Tahoma"/>
                <a:cs typeface="Tahoma"/>
              </a:rPr>
              <a:t>1</a:t>
            </a:r>
            <a:r>
              <a:rPr sz="2200" b="1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Tahoma"/>
                <a:cs typeface="Tahoma"/>
              </a:rPr>
              <a:t>thread</a:t>
            </a:r>
            <a:r>
              <a:rPr sz="2200" b="1" spc="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200" spc="-40" dirty="0">
                <a:latin typeface="Tahoma"/>
                <a:cs typeface="Tahoma"/>
              </a:rPr>
              <a:t>(</a:t>
            </a:r>
            <a:r>
              <a:rPr sz="2500" spc="-40" dirty="0">
                <a:latin typeface="Tahoma"/>
                <a:cs typeface="Tahoma"/>
              </a:rPr>
              <a:t>để </a:t>
            </a:r>
            <a:r>
              <a:rPr sz="2500" spc="-55" dirty="0">
                <a:latin typeface="Tahoma"/>
                <a:cs typeface="Tahoma"/>
              </a:rPr>
              <a:t>có</a:t>
            </a:r>
            <a:r>
              <a:rPr sz="2500" spc="-4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thể</a:t>
            </a:r>
            <a:r>
              <a:rPr sz="2500" spc="-40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thực</a:t>
            </a:r>
            <a:r>
              <a:rPr sz="2500" spc="-45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thi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song</a:t>
            </a:r>
            <a:r>
              <a:rPr sz="2500" spc="-6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song</a:t>
            </a:r>
            <a:r>
              <a:rPr sz="2500" spc="-3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với </a:t>
            </a:r>
            <a:r>
              <a:rPr sz="2500" spc="-55" dirty="0">
                <a:latin typeface="Tahoma"/>
                <a:cs typeface="Tahoma"/>
              </a:rPr>
              <a:t>phần</a:t>
            </a:r>
            <a:r>
              <a:rPr sz="2500" spc="-50" dirty="0">
                <a:latin typeface="Tahoma"/>
                <a:cs typeface="Tahoma"/>
              </a:rPr>
              <a:t> </a:t>
            </a:r>
            <a:r>
              <a:rPr sz="2500" spc="-20" dirty="0">
                <a:latin typeface="Tahoma"/>
                <a:cs typeface="Tahoma"/>
              </a:rPr>
              <a:t>1</a:t>
            </a:r>
            <a:r>
              <a:rPr sz="2200" spc="-20" dirty="0">
                <a:latin typeface="Tahoma"/>
                <a:cs typeface="Tahoma"/>
              </a:rPr>
              <a:t>).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50552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PTCPEchoServer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6780" y="2237232"/>
            <a:ext cx="4398645" cy="4229100"/>
            <a:chOff x="906780" y="2237232"/>
            <a:chExt cx="4398645" cy="4229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269" y="2272957"/>
              <a:ext cx="3717598" cy="15065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" y="2237232"/>
              <a:ext cx="4398264" cy="15422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6780" y="2237232"/>
              <a:ext cx="4398645" cy="1542415"/>
            </a:xfrm>
            <a:custGeom>
              <a:avLst/>
              <a:gdLst/>
              <a:ahLst/>
              <a:cxnLst/>
              <a:rect l="l" t="t" r="r" b="b"/>
              <a:pathLst>
                <a:path w="4398645" h="1542414">
                  <a:moveTo>
                    <a:pt x="4398264" y="0"/>
                  </a:moveTo>
                  <a:lnTo>
                    <a:pt x="0" y="0"/>
                  </a:lnTo>
                  <a:lnTo>
                    <a:pt x="0" y="1542288"/>
                  </a:lnTo>
                  <a:lnTo>
                    <a:pt x="18288" y="1542288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4398264" y="9143"/>
                  </a:lnTo>
                  <a:lnTo>
                    <a:pt x="4398264" y="0"/>
                  </a:lnTo>
                  <a:close/>
                </a:path>
                <a:path w="4398645" h="1542414">
                  <a:moveTo>
                    <a:pt x="4379976" y="9143"/>
                  </a:moveTo>
                  <a:lnTo>
                    <a:pt x="4379976" y="1542288"/>
                  </a:lnTo>
                  <a:lnTo>
                    <a:pt x="4398264" y="1542288"/>
                  </a:lnTo>
                  <a:lnTo>
                    <a:pt x="4398264" y="18287"/>
                  </a:lnTo>
                  <a:lnTo>
                    <a:pt x="4389120" y="18287"/>
                  </a:lnTo>
                  <a:lnTo>
                    <a:pt x="4379976" y="9143"/>
                  </a:lnTo>
                  <a:close/>
                </a:path>
                <a:path w="4398645" h="1542414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4398645" h="1542414">
                  <a:moveTo>
                    <a:pt x="4379976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4379976" y="18287"/>
                  </a:lnTo>
                  <a:lnTo>
                    <a:pt x="4379976" y="9143"/>
                  </a:lnTo>
                  <a:close/>
                </a:path>
                <a:path w="4398645" h="1542414">
                  <a:moveTo>
                    <a:pt x="4398264" y="9143"/>
                  </a:moveTo>
                  <a:lnTo>
                    <a:pt x="4379976" y="9143"/>
                  </a:lnTo>
                  <a:lnTo>
                    <a:pt x="4389120" y="18287"/>
                  </a:lnTo>
                  <a:lnTo>
                    <a:pt x="4398264" y="18287"/>
                  </a:lnTo>
                  <a:lnTo>
                    <a:pt x="4398264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269" y="3779520"/>
              <a:ext cx="4244200" cy="26196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780" y="3779520"/>
              <a:ext cx="4398264" cy="26868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6780" y="3779520"/>
              <a:ext cx="4398645" cy="2687320"/>
            </a:xfrm>
            <a:custGeom>
              <a:avLst/>
              <a:gdLst/>
              <a:ahLst/>
              <a:cxnLst/>
              <a:rect l="l" t="t" r="r" b="b"/>
              <a:pathLst>
                <a:path w="4398645" h="2687320">
                  <a:moveTo>
                    <a:pt x="18287" y="0"/>
                  </a:moveTo>
                  <a:lnTo>
                    <a:pt x="0" y="0"/>
                  </a:lnTo>
                  <a:lnTo>
                    <a:pt x="0" y="2686812"/>
                  </a:lnTo>
                  <a:lnTo>
                    <a:pt x="4398264" y="2686812"/>
                  </a:lnTo>
                  <a:lnTo>
                    <a:pt x="4398264" y="2677668"/>
                  </a:lnTo>
                  <a:lnTo>
                    <a:pt x="18287" y="2677667"/>
                  </a:lnTo>
                  <a:lnTo>
                    <a:pt x="9144" y="2667000"/>
                  </a:lnTo>
                  <a:lnTo>
                    <a:pt x="18287" y="2667000"/>
                  </a:lnTo>
                  <a:lnTo>
                    <a:pt x="18287" y="0"/>
                  </a:lnTo>
                  <a:close/>
                </a:path>
                <a:path w="4398645" h="2687320">
                  <a:moveTo>
                    <a:pt x="18287" y="2667000"/>
                  </a:moveTo>
                  <a:lnTo>
                    <a:pt x="9144" y="2667000"/>
                  </a:lnTo>
                  <a:lnTo>
                    <a:pt x="18287" y="2677667"/>
                  </a:lnTo>
                  <a:lnTo>
                    <a:pt x="18287" y="2667000"/>
                  </a:lnTo>
                  <a:close/>
                </a:path>
                <a:path w="4398645" h="2687320">
                  <a:moveTo>
                    <a:pt x="4379976" y="2667000"/>
                  </a:moveTo>
                  <a:lnTo>
                    <a:pt x="18287" y="2667000"/>
                  </a:lnTo>
                  <a:lnTo>
                    <a:pt x="18287" y="2677667"/>
                  </a:lnTo>
                  <a:lnTo>
                    <a:pt x="4379976" y="2677667"/>
                  </a:lnTo>
                  <a:lnTo>
                    <a:pt x="4379976" y="2667000"/>
                  </a:lnTo>
                  <a:close/>
                </a:path>
                <a:path w="4398645" h="2687320">
                  <a:moveTo>
                    <a:pt x="4398264" y="0"/>
                  </a:moveTo>
                  <a:lnTo>
                    <a:pt x="4379976" y="0"/>
                  </a:lnTo>
                  <a:lnTo>
                    <a:pt x="4379976" y="2677667"/>
                  </a:lnTo>
                  <a:lnTo>
                    <a:pt x="4389120" y="2667000"/>
                  </a:lnTo>
                  <a:lnTo>
                    <a:pt x="4398264" y="2667000"/>
                  </a:lnTo>
                  <a:lnTo>
                    <a:pt x="4398264" y="0"/>
                  </a:lnTo>
                  <a:close/>
                </a:path>
                <a:path w="4398645" h="2687320">
                  <a:moveTo>
                    <a:pt x="4398264" y="2667000"/>
                  </a:moveTo>
                  <a:lnTo>
                    <a:pt x="4389120" y="2667000"/>
                  </a:lnTo>
                  <a:lnTo>
                    <a:pt x="4379976" y="2677667"/>
                  </a:lnTo>
                  <a:lnTo>
                    <a:pt x="4398264" y="2677668"/>
                  </a:lnTo>
                  <a:lnTo>
                    <a:pt x="4398264" y="266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75147" y="2237232"/>
            <a:ext cx="4333240" cy="4229100"/>
            <a:chOff x="5375147" y="2237232"/>
            <a:chExt cx="4333240" cy="42291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7995" y="2318293"/>
              <a:ext cx="3452786" cy="14612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5147" y="2237232"/>
              <a:ext cx="4332732" cy="15422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75147" y="2237232"/>
              <a:ext cx="4333240" cy="1542415"/>
            </a:xfrm>
            <a:custGeom>
              <a:avLst/>
              <a:gdLst/>
              <a:ahLst/>
              <a:cxnLst/>
              <a:rect l="l" t="t" r="r" b="b"/>
              <a:pathLst>
                <a:path w="4333240" h="1542414">
                  <a:moveTo>
                    <a:pt x="4332732" y="0"/>
                  </a:moveTo>
                  <a:lnTo>
                    <a:pt x="0" y="0"/>
                  </a:lnTo>
                  <a:lnTo>
                    <a:pt x="0" y="1542288"/>
                  </a:lnTo>
                  <a:lnTo>
                    <a:pt x="19812" y="1542288"/>
                  </a:lnTo>
                  <a:lnTo>
                    <a:pt x="19812" y="18287"/>
                  </a:lnTo>
                  <a:lnTo>
                    <a:pt x="10667" y="18287"/>
                  </a:lnTo>
                  <a:lnTo>
                    <a:pt x="19812" y="9143"/>
                  </a:lnTo>
                  <a:lnTo>
                    <a:pt x="4332732" y="9143"/>
                  </a:lnTo>
                  <a:lnTo>
                    <a:pt x="4332732" y="0"/>
                  </a:lnTo>
                  <a:close/>
                </a:path>
                <a:path w="4333240" h="1542414">
                  <a:moveTo>
                    <a:pt x="4312920" y="9143"/>
                  </a:moveTo>
                  <a:lnTo>
                    <a:pt x="4312920" y="1542288"/>
                  </a:lnTo>
                  <a:lnTo>
                    <a:pt x="4332732" y="1542288"/>
                  </a:lnTo>
                  <a:lnTo>
                    <a:pt x="4332732" y="18287"/>
                  </a:lnTo>
                  <a:lnTo>
                    <a:pt x="4323587" y="18287"/>
                  </a:lnTo>
                  <a:lnTo>
                    <a:pt x="4312920" y="9143"/>
                  </a:lnTo>
                  <a:close/>
                </a:path>
                <a:path w="4333240" h="1542414">
                  <a:moveTo>
                    <a:pt x="19812" y="9143"/>
                  </a:moveTo>
                  <a:lnTo>
                    <a:pt x="10667" y="18287"/>
                  </a:lnTo>
                  <a:lnTo>
                    <a:pt x="19812" y="18287"/>
                  </a:lnTo>
                  <a:lnTo>
                    <a:pt x="19812" y="9143"/>
                  </a:lnTo>
                  <a:close/>
                </a:path>
                <a:path w="4333240" h="1542414">
                  <a:moveTo>
                    <a:pt x="4312920" y="9143"/>
                  </a:moveTo>
                  <a:lnTo>
                    <a:pt x="19812" y="9143"/>
                  </a:lnTo>
                  <a:lnTo>
                    <a:pt x="19812" y="18287"/>
                  </a:lnTo>
                  <a:lnTo>
                    <a:pt x="4312920" y="18287"/>
                  </a:lnTo>
                  <a:lnTo>
                    <a:pt x="4312920" y="9143"/>
                  </a:lnTo>
                  <a:close/>
                </a:path>
                <a:path w="4333240" h="1542414">
                  <a:moveTo>
                    <a:pt x="4332732" y="9143"/>
                  </a:moveTo>
                  <a:lnTo>
                    <a:pt x="4312920" y="9143"/>
                  </a:lnTo>
                  <a:lnTo>
                    <a:pt x="4323587" y="18287"/>
                  </a:lnTo>
                  <a:lnTo>
                    <a:pt x="4332732" y="18287"/>
                  </a:lnTo>
                  <a:lnTo>
                    <a:pt x="4332732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7995" y="3810914"/>
              <a:ext cx="4167757" cy="25848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5147" y="3779520"/>
              <a:ext cx="4332732" cy="26868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75147" y="3779520"/>
              <a:ext cx="4333240" cy="2687320"/>
            </a:xfrm>
            <a:custGeom>
              <a:avLst/>
              <a:gdLst/>
              <a:ahLst/>
              <a:cxnLst/>
              <a:rect l="l" t="t" r="r" b="b"/>
              <a:pathLst>
                <a:path w="4333240" h="2687320">
                  <a:moveTo>
                    <a:pt x="19812" y="0"/>
                  </a:moveTo>
                  <a:lnTo>
                    <a:pt x="0" y="0"/>
                  </a:lnTo>
                  <a:lnTo>
                    <a:pt x="0" y="2686812"/>
                  </a:lnTo>
                  <a:lnTo>
                    <a:pt x="4332732" y="2686812"/>
                  </a:lnTo>
                  <a:lnTo>
                    <a:pt x="4332732" y="2677667"/>
                  </a:lnTo>
                  <a:lnTo>
                    <a:pt x="19812" y="2677667"/>
                  </a:lnTo>
                  <a:lnTo>
                    <a:pt x="10668" y="2667000"/>
                  </a:lnTo>
                  <a:lnTo>
                    <a:pt x="19812" y="2667000"/>
                  </a:lnTo>
                  <a:lnTo>
                    <a:pt x="19812" y="0"/>
                  </a:lnTo>
                  <a:close/>
                </a:path>
                <a:path w="4333240" h="2687320">
                  <a:moveTo>
                    <a:pt x="19812" y="2667000"/>
                  </a:moveTo>
                  <a:lnTo>
                    <a:pt x="10668" y="2667000"/>
                  </a:lnTo>
                  <a:lnTo>
                    <a:pt x="19812" y="2677667"/>
                  </a:lnTo>
                  <a:lnTo>
                    <a:pt x="19812" y="2667000"/>
                  </a:lnTo>
                  <a:close/>
                </a:path>
                <a:path w="4333240" h="2687320">
                  <a:moveTo>
                    <a:pt x="4312920" y="2667000"/>
                  </a:moveTo>
                  <a:lnTo>
                    <a:pt x="19812" y="2667000"/>
                  </a:lnTo>
                  <a:lnTo>
                    <a:pt x="19812" y="2677667"/>
                  </a:lnTo>
                  <a:lnTo>
                    <a:pt x="4312920" y="2677667"/>
                  </a:lnTo>
                  <a:lnTo>
                    <a:pt x="4312920" y="2667000"/>
                  </a:lnTo>
                  <a:close/>
                </a:path>
                <a:path w="4333240" h="2687320">
                  <a:moveTo>
                    <a:pt x="4332732" y="0"/>
                  </a:moveTo>
                  <a:lnTo>
                    <a:pt x="4312920" y="0"/>
                  </a:lnTo>
                  <a:lnTo>
                    <a:pt x="4312920" y="2677667"/>
                  </a:lnTo>
                  <a:lnTo>
                    <a:pt x="4323587" y="2667000"/>
                  </a:lnTo>
                  <a:lnTo>
                    <a:pt x="4332732" y="2667000"/>
                  </a:lnTo>
                  <a:lnTo>
                    <a:pt x="4332732" y="0"/>
                  </a:lnTo>
                  <a:close/>
                </a:path>
                <a:path w="4333240" h="2687320">
                  <a:moveTo>
                    <a:pt x="4332732" y="2667000"/>
                  </a:moveTo>
                  <a:lnTo>
                    <a:pt x="4323587" y="2667000"/>
                  </a:lnTo>
                  <a:lnTo>
                    <a:pt x="4312920" y="2677667"/>
                  </a:lnTo>
                  <a:lnTo>
                    <a:pt x="4332732" y="2677667"/>
                  </a:lnTo>
                  <a:lnTo>
                    <a:pt x="4332732" y="266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661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55" dirty="0"/>
              <a:t> </a:t>
            </a:r>
            <a:r>
              <a:rPr dirty="0"/>
              <a:t>ở</a:t>
            </a:r>
            <a:r>
              <a:rPr spc="-5" dirty="0"/>
              <a:t> </a:t>
            </a:r>
            <a:r>
              <a:rPr dirty="0"/>
              <a:t>chế</a:t>
            </a:r>
            <a:r>
              <a:rPr spc="-15" dirty="0"/>
              <a:t> </a:t>
            </a:r>
            <a:r>
              <a:rPr dirty="0"/>
              <a:t>độ</a:t>
            </a:r>
            <a:r>
              <a:rPr spc="-15" dirty="0"/>
              <a:t> </a:t>
            </a:r>
            <a:r>
              <a:rPr spc="-5" dirty="0"/>
              <a:t>có nối</a:t>
            </a:r>
            <a:r>
              <a:rPr spc="-25" dirty="0"/>
              <a:t> </a:t>
            </a:r>
            <a:r>
              <a:rPr dirty="0"/>
              <a:t>kết</a:t>
            </a:r>
            <a:r>
              <a:rPr spc="-15" dirty="0"/>
              <a:t> </a:t>
            </a:r>
            <a:r>
              <a:rPr spc="-5" dirty="0"/>
              <a:t>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5055235" cy="91884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90" dirty="0">
                <a:solidFill>
                  <a:srgbClr val="003399"/>
                </a:solidFill>
                <a:latin typeface="Microsoft Sans Serif"/>
                <a:cs typeface="Microsoft Sans Serif"/>
              </a:rPr>
              <a:t>Chương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PTCPEchoServer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latin typeface="Tahoma"/>
                <a:cs typeface="Tahoma"/>
              </a:rPr>
              <a:t>Biên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dịch và </a:t>
            </a:r>
            <a:r>
              <a:rPr sz="2200" spc="-10" dirty="0">
                <a:latin typeface="Tahoma"/>
                <a:cs typeface="Tahoma"/>
              </a:rPr>
              <a:t>thực </a:t>
            </a:r>
            <a:r>
              <a:rPr sz="2200" spc="-5" dirty="0">
                <a:latin typeface="Tahoma"/>
                <a:cs typeface="Tahoma"/>
              </a:rPr>
              <a:t>thi </a:t>
            </a:r>
            <a:r>
              <a:rPr sz="2200" spc="-10" dirty="0">
                <a:latin typeface="Tahoma"/>
                <a:cs typeface="Tahoma"/>
              </a:rPr>
              <a:t>Server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6560" y="2560320"/>
            <a:ext cx="4579620" cy="1676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53019" y="4436136"/>
            <a:ext cx="7468870" cy="18180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2200" spc="-5" dirty="0">
                <a:latin typeface="Tahoma"/>
                <a:cs typeface="Tahoma"/>
              </a:rPr>
              <a:t>Thực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thi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Client:</a:t>
            </a:r>
            <a:endParaRPr sz="2200">
              <a:latin typeface="Tahoma"/>
              <a:cs typeface="Tahoma"/>
            </a:endParaRPr>
          </a:p>
          <a:p>
            <a:pPr marL="655320" marR="431800" lvl="1" indent="-294640">
              <a:lnSpc>
                <a:spcPts val="2880"/>
              </a:lnSpc>
              <a:spcBef>
                <a:spcPts val="1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</a:tabLst>
            </a:pPr>
            <a:r>
              <a:rPr sz="2000" spc="100" dirty="0">
                <a:solidFill>
                  <a:srgbClr val="0033CC"/>
                </a:solidFill>
                <a:latin typeface="Microsoft Sans Serif"/>
                <a:cs typeface="Microsoft Sans Serif"/>
              </a:rPr>
              <a:t>Mở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nhiều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0033CC"/>
                </a:solidFill>
                <a:latin typeface="Microsoft Sans Serif"/>
                <a:cs typeface="Microsoft Sans Serif"/>
              </a:rPr>
              <a:t>cửa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sổ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khác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nhau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để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thực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thi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TCPEchoClient1 </a:t>
            </a:r>
            <a:r>
              <a:rPr sz="2000" spc="-5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Hoặc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thực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thi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trên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nhiều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máy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tính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khác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nhau.</a:t>
            </a:r>
            <a:endParaRPr sz="2000">
              <a:latin typeface="Microsoft Sans Serif"/>
              <a:cs typeface="Microsoft Sans Serif"/>
            </a:endParaRPr>
          </a:p>
          <a:p>
            <a:pPr marL="655320" marR="5080" lvl="1" indent="-294640">
              <a:lnSpc>
                <a:spcPct val="10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  <a:tab pos="2021839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thấy:	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PTCPEchoServer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có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khả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năng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phục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vụ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cùng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lúc </a:t>
            </a:r>
            <a:r>
              <a:rPr sz="2000" spc="-5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nhiều Client.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3" y="1799844"/>
            <a:ext cx="8546592" cy="38069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8032115" cy="47415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UDP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Socket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130" dirty="0">
                <a:solidFill>
                  <a:srgbClr val="003399"/>
                </a:solidFill>
                <a:latin typeface="Microsoft Sans Serif"/>
                <a:cs typeface="Microsoft Sans Serif"/>
              </a:rPr>
              <a:t>dưới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Thông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qua</a:t>
            </a:r>
            <a:r>
              <a:rPr sz="2200" spc="-10" dirty="0">
                <a:latin typeface="Tahoma"/>
                <a:cs typeface="Tahoma"/>
              </a:rPr>
              <a:t> các</a:t>
            </a:r>
            <a:r>
              <a:rPr sz="2200" spc="-5" dirty="0">
                <a:latin typeface="Tahoma"/>
                <a:cs typeface="Tahoma"/>
              </a:rPr>
              <a:t> lớp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trong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gói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Tahoma"/>
                <a:cs typeface="Tahoma"/>
              </a:rPr>
              <a:t>java.net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Các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lớp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chính: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405765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java.net.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DatagramSocket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:	hỗ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0033CC"/>
                </a:solidFill>
                <a:latin typeface="Microsoft Sans Serif"/>
                <a:cs typeface="Microsoft Sans Serif"/>
              </a:rPr>
              <a:t>trợ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xây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33CC"/>
                </a:solidFill>
                <a:latin typeface="Microsoft Sans Serif"/>
                <a:cs typeface="Microsoft Sans Serif"/>
              </a:rPr>
              <a:t>dựng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Socket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dạng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UDP.</a:t>
            </a:r>
            <a:endParaRPr sz="2000">
              <a:latin typeface="Microsoft Sans Serif"/>
              <a:cs typeface="Microsoft Sans Serif"/>
            </a:endParaRPr>
          </a:p>
          <a:p>
            <a:pPr marL="1000125" marR="295910" lvl="2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405765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java.net.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DatagramPacket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:	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tin dạng </a:t>
            </a:r>
            <a:r>
              <a:rPr sz="2000" spc="75" dirty="0">
                <a:solidFill>
                  <a:srgbClr val="0033CC"/>
                </a:solidFill>
                <a:latin typeface="Microsoft Sans Serif"/>
                <a:cs typeface="Microsoft Sans Serif"/>
              </a:rPr>
              <a:t>thư </a:t>
            </a:r>
            <a:r>
              <a:rPr sz="2000" spc="30" dirty="0">
                <a:solidFill>
                  <a:srgbClr val="0033CC"/>
                </a:solidFill>
                <a:latin typeface="Microsoft Sans Serif"/>
                <a:cs typeface="Microsoft Sans Serif"/>
              </a:rPr>
              <a:t>tín </a:t>
            </a:r>
            <a:r>
              <a:rPr sz="2000" spc="80" dirty="0">
                <a:solidFill>
                  <a:srgbClr val="0033CC"/>
                </a:solidFill>
                <a:latin typeface="Microsoft Sans Serif"/>
                <a:cs typeface="Microsoft Sans Serif"/>
              </a:rPr>
              <a:t>người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dùng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(User</a:t>
            </a:r>
            <a:r>
              <a:rPr sz="2000" spc="-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Datagram)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trong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giao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tiếp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0033CC"/>
                </a:solidFill>
                <a:latin typeface="Microsoft Sans Serif"/>
                <a:cs typeface="Microsoft Sans Serif"/>
              </a:rPr>
              <a:t>giữa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Client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và Server,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gồm:</a:t>
            </a:r>
            <a:endParaRPr sz="20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4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95" dirty="0">
                <a:latin typeface="Microsoft Sans Serif"/>
                <a:cs typeface="Microsoft Sans Serif"/>
              </a:rPr>
              <a:t>Dữ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liệu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truyền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đi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(tối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đa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khoảng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60.000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byte).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Địa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chỉ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IP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của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quá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trình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gửi.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Cổng </a:t>
            </a:r>
            <a:r>
              <a:rPr sz="1800" dirty="0">
                <a:latin typeface="Microsoft Sans Serif"/>
                <a:cs typeface="Microsoft Sans Serif"/>
              </a:rPr>
              <a:t>của </a:t>
            </a:r>
            <a:r>
              <a:rPr sz="1800" spc="-5" dirty="0">
                <a:latin typeface="Microsoft Sans Serif"/>
                <a:cs typeface="Microsoft Sans Serif"/>
              </a:rPr>
              <a:t>quá</a:t>
            </a:r>
            <a:r>
              <a:rPr sz="1800" spc="15" dirty="0">
                <a:latin typeface="Microsoft Sans Serif"/>
                <a:cs typeface="Microsoft Sans Serif"/>
              </a:rPr>
              <a:t> trình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gửi.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Địa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chỉ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IP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của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quá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trình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nhận.</a:t>
            </a:r>
            <a:endParaRPr sz="18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Cổng </a:t>
            </a:r>
            <a:r>
              <a:rPr sz="1800" dirty="0">
                <a:latin typeface="Microsoft Sans Serif"/>
                <a:cs typeface="Microsoft Sans Serif"/>
              </a:rPr>
              <a:t>của </a:t>
            </a:r>
            <a:r>
              <a:rPr sz="1800" spc="-5" dirty="0">
                <a:latin typeface="Microsoft Sans Serif"/>
                <a:cs typeface="Microsoft Sans Serif"/>
              </a:rPr>
              <a:t>quá</a:t>
            </a:r>
            <a:r>
              <a:rPr sz="1800" spc="15" dirty="0">
                <a:latin typeface="Microsoft Sans Serif"/>
                <a:cs typeface="Microsoft Sans Serif"/>
              </a:rPr>
              <a:t> trình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nhận.</a:t>
            </a:r>
            <a:endParaRPr sz="1800">
              <a:latin typeface="Microsoft Sans Serif"/>
              <a:cs typeface="Microsoft Sans Serif"/>
            </a:endParaRPr>
          </a:p>
          <a:p>
            <a:pPr marL="704215" marR="416559" lvl="1" indent="-347980">
              <a:lnSpc>
                <a:spcPct val="100000"/>
              </a:lnSpc>
              <a:spcBef>
                <a:spcPts val="56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Cổng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của </a:t>
            </a:r>
            <a:r>
              <a:rPr sz="2200" spc="-5" dirty="0">
                <a:latin typeface="Tahoma"/>
                <a:cs typeface="Tahoma"/>
              </a:rPr>
              <a:t>2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ứng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sử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TCP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UDP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có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thể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trùng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nhau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vì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chúng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thực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thi </a:t>
            </a:r>
            <a:r>
              <a:rPr sz="2200" spc="-10" dirty="0">
                <a:latin typeface="Tahoma"/>
                <a:cs typeface="Tahoma"/>
              </a:rPr>
              <a:t>trên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2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không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gian</a:t>
            </a:r>
            <a:r>
              <a:rPr sz="2200" spc="-10" dirty="0">
                <a:latin typeface="Tahoma"/>
                <a:cs typeface="Tahoma"/>
              </a:rPr>
              <a:t> khác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nhau.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47618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</a:t>
            </a:r>
            <a:r>
              <a:rPr sz="2600" spc="-5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java.net.DatagramPacket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705" y="3131336"/>
            <a:ext cx="440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pc="-10" dirty="0"/>
              <a:t>DatagramPacket </a:t>
            </a:r>
            <a:r>
              <a:rPr spc="-5" dirty="0"/>
              <a:t>(byte[]</a:t>
            </a:r>
            <a:r>
              <a:rPr spc="10" dirty="0"/>
              <a:t> </a:t>
            </a:r>
            <a:r>
              <a:rPr spc="-5" dirty="0"/>
              <a:t>b, int </a:t>
            </a:r>
            <a:r>
              <a:rPr spc="-10" dirty="0"/>
              <a:t>n)</a:t>
            </a:r>
          </a:p>
          <a:p>
            <a:pPr marL="655320" lvl="1" indent="-294640">
              <a:lnSpc>
                <a:spcPct val="100000"/>
              </a:lnSpc>
              <a:spcBef>
                <a:spcPts val="439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Tạo ra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tin</a:t>
            </a:r>
            <a:r>
              <a:rPr sz="2000" spc="3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UDP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33CC"/>
                </a:solidFill>
                <a:latin typeface="Microsoft Sans Serif"/>
                <a:cs typeface="Microsoft Sans Serif"/>
              </a:rPr>
              <a:t>chứa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n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bytes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0033CC"/>
                </a:solidFill>
                <a:latin typeface="Microsoft Sans Serif"/>
                <a:cs typeface="Microsoft Sans Serif"/>
              </a:rPr>
              <a:t>dữ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liệu</a:t>
            </a:r>
            <a:r>
              <a:rPr sz="2000" spc="3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đầu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tiên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của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mảng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b.</a:t>
            </a:r>
            <a:endParaRPr sz="2000">
              <a:latin typeface="Microsoft Sans Serif"/>
              <a:cs typeface="Microsoft Sans Serif"/>
            </a:endParaRPr>
          </a:p>
          <a:p>
            <a:pPr marL="655320" lvl="1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</a:tabLst>
            </a:pP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Thường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dùng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cho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quá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trình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để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lưu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về.</a:t>
            </a:r>
            <a:endParaRPr sz="2000">
              <a:latin typeface="Microsoft Sans Serif"/>
              <a:cs typeface="Microsoft Sans Serif"/>
            </a:endParaRPr>
          </a:p>
          <a:p>
            <a:pPr marL="652780">
              <a:lnSpc>
                <a:spcPct val="100000"/>
              </a:lnSpc>
              <a:spcBef>
                <a:spcPts val="145"/>
              </a:spcBef>
              <a:tabLst>
                <a:tab pos="3999229" algn="l"/>
              </a:tabLst>
            </a:pPr>
            <a:r>
              <a:rPr sz="1800" dirty="0">
                <a:solidFill>
                  <a:srgbClr val="949432"/>
                </a:solidFill>
              </a:rPr>
              <a:t>byte buff[]</a:t>
            </a:r>
            <a:r>
              <a:rPr sz="1800" spc="-10" dirty="0">
                <a:solidFill>
                  <a:srgbClr val="949432"/>
                </a:solidFill>
              </a:rPr>
              <a:t> </a:t>
            </a:r>
            <a:r>
              <a:rPr sz="1800" dirty="0">
                <a:solidFill>
                  <a:srgbClr val="949432"/>
                </a:solidFill>
              </a:rPr>
              <a:t>= new byte[60000];	</a:t>
            </a:r>
            <a:r>
              <a:rPr sz="1900" spc="-45" dirty="0">
                <a:solidFill>
                  <a:srgbClr val="000000"/>
                </a:solidFill>
              </a:rPr>
              <a:t>// </a:t>
            </a:r>
            <a:r>
              <a:rPr sz="1900" spc="-55" dirty="0">
                <a:solidFill>
                  <a:srgbClr val="000000"/>
                </a:solidFill>
              </a:rPr>
              <a:t>Noi</a:t>
            </a:r>
            <a:r>
              <a:rPr sz="1900" spc="-30" dirty="0">
                <a:solidFill>
                  <a:srgbClr val="000000"/>
                </a:solidFill>
              </a:rPr>
              <a:t> </a:t>
            </a:r>
            <a:r>
              <a:rPr sz="1900" spc="-55" dirty="0">
                <a:solidFill>
                  <a:srgbClr val="000000"/>
                </a:solidFill>
              </a:rPr>
              <a:t>chua</a:t>
            </a:r>
            <a:r>
              <a:rPr sz="1900" spc="-60" dirty="0">
                <a:solidFill>
                  <a:srgbClr val="000000"/>
                </a:solidFill>
              </a:rPr>
              <a:t> du</a:t>
            </a:r>
            <a:r>
              <a:rPr sz="1900" spc="-40" dirty="0">
                <a:solidFill>
                  <a:srgbClr val="000000"/>
                </a:solidFill>
              </a:rPr>
              <a:t> </a:t>
            </a:r>
            <a:r>
              <a:rPr sz="1900" spc="-45" dirty="0">
                <a:solidFill>
                  <a:srgbClr val="000000"/>
                </a:solidFill>
              </a:rPr>
              <a:t>lieu</a:t>
            </a:r>
            <a:r>
              <a:rPr sz="1900" spc="-35" dirty="0">
                <a:solidFill>
                  <a:srgbClr val="000000"/>
                </a:solidFill>
              </a:rPr>
              <a:t> </a:t>
            </a:r>
            <a:r>
              <a:rPr sz="1900" spc="-55" dirty="0">
                <a:solidFill>
                  <a:srgbClr val="000000"/>
                </a:solidFill>
              </a:rPr>
              <a:t>nhan </a:t>
            </a:r>
            <a:r>
              <a:rPr sz="1900" spc="-60" dirty="0">
                <a:solidFill>
                  <a:srgbClr val="000000"/>
                </a:solidFill>
              </a:rPr>
              <a:t>duoc</a:t>
            </a:r>
            <a:endParaRPr sz="1900"/>
          </a:p>
          <a:p>
            <a:pPr marL="688975">
              <a:lnSpc>
                <a:spcPct val="100000"/>
              </a:lnSpc>
              <a:spcBef>
                <a:spcPts val="415"/>
              </a:spcBef>
              <a:tabLst>
                <a:tab pos="2488565" algn="l"/>
              </a:tabLst>
            </a:pPr>
            <a:r>
              <a:rPr sz="1800" spc="-5" dirty="0">
                <a:solidFill>
                  <a:srgbClr val="949432"/>
                </a:solidFill>
              </a:rPr>
              <a:t>DatagramPacket	inPacket</a:t>
            </a:r>
            <a:r>
              <a:rPr sz="1800" spc="-15" dirty="0">
                <a:solidFill>
                  <a:srgbClr val="949432"/>
                </a:solidFill>
              </a:rPr>
              <a:t> </a:t>
            </a:r>
            <a:r>
              <a:rPr sz="1800" dirty="0">
                <a:solidFill>
                  <a:srgbClr val="949432"/>
                </a:solidFill>
              </a:rPr>
              <a:t>=</a:t>
            </a:r>
            <a:r>
              <a:rPr sz="1800" spc="5" dirty="0">
                <a:solidFill>
                  <a:srgbClr val="949432"/>
                </a:solidFill>
              </a:rPr>
              <a:t> </a:t>
            </a:r>
            <a:r>
              <a:rPr sz="1800" dirty="0">
                <a:solidFill>
                  <a:srgbClr val="949432"/>
                </a:solidFill>
              </a:rPr>
              <a:t>new </a:t>
            </a:r>
            <a:r>
              <a:rPr sz="1800" spc="-5" dirty="0">
                <a:solidFill>
                  <a:srgbClr val="949432"/>
                </a:solidFill>
              </a:rPr>
              <a:t>DatagramPacket(buff,</a:t>
            </a:r>
            <a:r>
              <a:rPr sz="1800" spc="15" dirty="0">
                <a:solidFill>
                  <a:srgbClr val="949432"/>
                </a:solidFill>
              </a:rPr>
              <a:t> </a:t>
            </a:r>
            <a:r>
              <a:rPr sz="1800" spc="-5" dirty="0">
                <a:solidFill>
                  <a:srgbClr val="949432"/>
                </a:solidFill>
              </a:rPr>
              <a:t>buff.length);</a:t>
            </a:r>
            <a:endParaRPr sz="1800"/>
          </a:p>
          <a:p>
            <a:pPr marL="360045" indent="-347980">
              <a:lnSpc>
                <a:spcPct val="100000"/>
              </a:lnSpc>
              <a:spcBef>
                <a:spcPts val="60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360045" algn="l"/>
                <a:tab pos="360680" algn="l"/>
                <a:tab pos="3406775" algn="l"/>
                <a:tab pos="4218940" algn="l"/>
                <a:tab pos="6195695" algn="l"/>
                <a:tab pos="7065009" algn="l"/>
              </a:tabLst>
            </a:pPr>
            <a:r>
              <a:rPr spc="-10" dirty="0"/>
              <a:t>DatagramPacket(byte[]	</a:t>
            </a:r>
            <a:r>
              <a:rPr spc="-5" dirty="0"/>
              <a:t>b,</a:t>
            </a:r>
            <a:r>
              <a:rPr dirty="0"/>
              <a:t> </a:t>
            </a:r>
            <a:r>
              <a:rPr spc="-5" dirty="0"/>
              <a:t>int	n,</a:t>
            </a:r>
            <a:r>
              <a:rPr spc="10" dirty="0"/>
              <a:t> </a:t>
            </a:r>
            <a:r>
              <a:rPr spc="-10" dirty="0"/>
              <a:t>InetAddress	</a:t>
            </a:r>
            <a:r>
              <a:rPr spc="-5" dirty="0"/>
              <a:t>ia,</a:t>
            </a:r>
            <a:r>
              <a:rPr dirty="0"/>
              <a:t> </a:t>
            </a:r>
            <a:r>
              <a:rPr spc="-5" dirty="0"/>
              <a:t>int	</a:t>
            </a:r>
            <a:r>
              <a:rPr spc="-10" dirty="0"/>
              <a:t>port)</a:t>
            </a:r>
          </a:p>
          <a:p>
            <a:pPr marL="655320" marR="5080" lvl="1" indent="-294640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Tạo ra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 tin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UDP </a:t>
            </a:r>
            <a:r>
              <a:rPr sz="2000" spc="60" dirty="0">
                <a:solidFill>
                  <a:srgbClr val="0033CC"/>
                </a:solidFill>
                <a:latin typeface="Microsoft Sans Serif"/>
                <a:cs typeface="Microsoft Sans Serif"/>
              </a:rPr>
              <a:t>chứa </a:t>
            </a:r>
            <a:r>
              <a:rPr sz="2000" spc="110" dirty="0">
                <a:solidFill>
                  <a:srgbClr val="0033CC"/>
                </a:solidFill>
                <a:latin typeface="Microsoft Sans Serif"/>
                <a:cs typeface="Microsoft Sans Serif"/>
              </a:rPr>
              <a:t>dữ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liệu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(gồm n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byte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lưu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trong mảng b), </a:t>
            </a:r>
            <a:r>
              <a:rPr sz="2000" spc="-5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địa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chỉ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IP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và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cổng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của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máy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0033CC"/>
                </a:solidFill>
                <a:latin typeface="Microsoft Sans Serif"/>
                <a:cs typeface="Microsoft Sans Serif"/>
              </a:rPr>
              <a:t>dữ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liệu.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8705" y="4844357"/>
            <a:ext cx="8152765" cy="188531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38885" marR="563245" indent="-1226820">
              <a:lnSpc>
                <a:spcPts val="2100"/>
              </a:lnSpc>
              <a:spcBef>
                <a:spcPts val="420"/>
              </a:spcBef>
              <a:tabLst>
                <a:tab pos="662940" algn="l"/>
                <a:tab pos="1234440" algn="l"/>
                <a:tab pos="2580640" algn="l"/>
                <a:tab pos="281305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000" dirty="0">
                <a:latin typeface="Tahoma"/>
                <a:cs typeface="Tahoma"/>
              </a:rPr>
              <a:t>:	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try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{	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InetAddress	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ad =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InetAddess.getByNa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  <a:hlinkClick r:id="rId2"/>
              </a:rPr>
              <a:t>me("w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ww.c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  <a:hlinkClick r:id="rId2"/>
              </a:rPr>
              <a:t>it.ctu.edu.vn"); </a:t>
            </a:r>
            <a:r>
              <a:rPr sz="1700" spc="-52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int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port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=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19;		</a:t>
            </a:r>
            <a:r>
              <a:rPr sz="1800" spc="-40" dirty="0">
                <a:latin typeface="Tahoma"/>
                <a:cs typeface="Tahoma"/>
              </a:rPr>
              <a:t>//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Cổng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của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socket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nhận</a:t>
            </a:r>
            <a:endParaRPr sz="1800">
              <a:latin typeface="Tahoma"/>
              <a:cs typeface="Tahoma"/>
            </a:endParaRPr>
          </a:p>
          <a:p>
            <a:pPr marL="1238885">
              <a:lnSpc>
                <a:spcPts val="1920"/>
              </a:lnSpc>
              <a:tabLst>
                <a:tab pos="4892040" algn="l"/>
              </a:tabLst>
            </a:pP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String</a:t>
            </a:r>
            <a:r>
              <a:rPr sz="1700" spc="1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s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=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"My</a:t>
            </a:r>
            <a:r>
              <a:rPr sz="1700" spc="1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second</a:t>
            </a:r>
            <a:r>
              <a:rPr sz="1700" spc="1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UDP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Packet";	</a:t>
            </a:r>
            <a:r>
              <a:rPr sz="1800" spc="-40" dirty="0">
                <a:latin typeface="Tahoma"/>
                <a:cs typeface="Tahoma"/>
              </a:rPr>
              <a:t>//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Dữ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liệu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gửi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đi</a:t>
            </a:r>
            <a:endParaRPr sz="1800">
              <a:latin typeface="Tahoma"/>
              <a:cs typeface="Tahoma"/>
            </a:endParaRPr>
          </a:p>
          <a:p>
            <a:pPr marL="1238885">
              <a:lnSpc>
                <a:spcPts val="2090"/>
              </a:lnSpc>
              <a:tabLst>
                <a:tab pos="3729354" algn="l"/>
              </a:tabLst>
            </a:pP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byte[]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b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=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s.getBytes();	</a:t>
            </a:r>
            <a:r>
              <a:rPr sz="1800" spc="-40" dirty="0">
                <a:latin typeface="Tahoma"/>
                <a:cs typeface="Tahoma"/>
              </a:rPr>
              <a:t>//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Đổi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chuỗi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thành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mảng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  <a:p>
            <a:pPr marL="1238885">
              <a:lnSpc>
                <a:spcPts val="2030"/>
              </a:lnSpc>
            </a:pP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DatagramPacket</a:t>
            </a:r>
            <a:r>
              <a:rPr sz="1700" spc="-4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outPacket=new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DatagramPacket(b,</a:t>
            </a:r>
            <a:r>
              <a:rPr sz="1700" spc="-2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b.length,</a:t>
            </a:r>
            <a:r>
              <a:rPr sz="1700" spc="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ad,</a:t>
            </a:r>
            <a:r>
              <a:rPr sz="1700" spc="10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port);</a:t>
            </a:r>
            <a:endParaRPr sz="1700">
              <a:latin typeface="Tahoma"/>
              <a:cs typeface="Tahoma"/>
            </a:endParaRPr>
          </a:p>
          <a:p>
            <a:pPr marL="829310">
              <a:lnSpc>
                <a:spcPct val="100000"/>
              </a:lnSpc>
            </a:pP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}</a:t>
            </a:r>
            <a:endParaRPr sz="1700">
              <a:latin typeface="Tahoma"/>
              <a:cs typeface="Tahoma"/>
            </a:endParaRPr>
          </a:p>
          <a:p>
            <a:pPr marL="693420">
              <a:lnSpc>
                <a:spcPct val="100000"/>
              </a:lnSpc>
              <a:tabLst>
                <a:tab pos="3990340" algn="l"/>
                <a:tab pos="4230370" algn="l"/>
                <a:tab pos="6421755" algn="l"/>
              </a:tabLst>
            </a:pP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catch 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(UnknownHostException</a:t>
            </a:r>
            <a:r>
              <a:rPr sz="1700" spc="25" dirty="0">
                <a:solidFill>
                  <a:srgbClr val="949432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e)	{	</a:t>
            </a:r>
            <a:r>
              <a:rPr sz="1700" spc="-5" dirty="0">
                <a:solidFill>
                  <a:srgbClr val="949432"/>
                </a:solidFill>
                <a:latin typeface="Tahoma"/>
                <a:cs typeface="Tahoma"/>
              </a:rPr>
              <a:t>System.err.println(e);	</a:t>
            </a:r>
            <a:r>
              <a:rPr sz="1700" dirty="0">
                <a:solidFill>
                  <a:srgbClr val="949432"/>
                </a:solidFill>
                <a:latin typeface="Tahoma"/>
                <a:cs typeface="Tahoma"/>
              </a:rPr>
              <a:t>}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210" y="1788200"/>
            <a:ext cx="7820659" cy="1354217"/>
          </a:xfrm>
        </p:spPr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máy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(LAN)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(Wan -&gt; Internet)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2070100" y="5457825"/>
            <a:ext cx="1515612" cy="10668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1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737100" y="5457825"/>
            <a:ext cx="1515612" cy="10668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smtClean="0"/>
              <a:t>2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8166100" y="5457825"/>
            <a:ext cx="1515612" cy="10668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37306" y="3449327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H="1" flipV="1">
            <a:off x="2302894" y="4591301"/>
            <a:ext cx="525012" cy="866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5" idx="3"/>
          </p:cNvCxnSpPr>
          <p:nvPr/>
        </p:nvCxnSpPr>
        <p:spPr>
          <a:xfrm>
            <a:off x="3666106" y="4592327"/>
            <a:ext cx="1828800" cy="865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4512" y="4491676"/>
            <a:ext cx="2903988" cy="1270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Single Corner Rectangle 20"/>
          <p:cNvSpPr/>
          <p:nvPr/>
        </p:nvSpPr>
        <p:spPr>
          <a:xfrm>
            <a:off x="8470900" y="1931908"/>
            <a:ext cx="1515612" cy="10668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</a:t>
            </a:r>
            <a:r>
              <a:rPr lang="en-US" dirty="0" smtClean="0"/>
              <a:t>4</a:t>
            </a:r>
          </a:p>
          <a:p>
            <a:pPr algn="ctr"/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8310112" y="3629025"/>
            <a:ext cx="1676400" cy="96330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</a:p>
        </p:txBody>
      </p:sp>
      <p:cxnSp>
        <p:nvCxnSpPr>
          <p:cNvPr id="24" name="Straight Arrow Connector 23"/>
          <p:cNvCxnSpPr>
            <a:stCxn id="22" idx="1"/>
            <a:endCxn id="6" idx="3"/>
          </p:cNvCxnSpPr>
          <p:nvPr/>
        </p:nvCxnSpPr>
        <p:spPr>
          <a:xfrm flipH="1">
            <a:off x="8923906" y="4591301"/>
            <a:ext cx="224406" cy="866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 flipV="1">
            <a:off x="9148312" y="2998708"/>
            <a:ext cx="80394" cy="685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81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6336030" cy="12801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</a:t>
            </a:r>
            <a:r>
              <a:rPr sz="2600" spc="-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java.net.DatagramPacket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Lấy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thông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tin </a:t>
            </a:r>
            <a:r>
              <a:rPr sz="2200" spc="-10" dirty="0">
                <a:latin typeface="Tahoma"/>
                <a:cs typeface="Tahoma"/>
              </a:rPr>
              <a:t>trong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gói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tin UDP: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3369945" algn="l"/>
                <a:tab pos="486537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r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oni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z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d	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I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net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dd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r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s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	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ge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Addre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s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s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(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002" y="2760176"/>
            <a:ext cx="3310254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575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306705" algn="l"/>
                <a:tab pos="307340" algn="l"/>
                <a:tab pos="267716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public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synchronized	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int</a:t>
            </a:r>
            <a:endParaRPr sz="2000">
              <a:latin typeface="Microsoft Sans Serif"/>
              <a:cs typeface="Microsoft Sans Serif"/>
            </a:endParaRPr>
          </a:p>
          <a:p>
            <a:pPr marL="306705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306705" algn="l"/>
                <a:tab pos="307340" algn="l"/>
                <a:tab pos="267716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r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oni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z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d	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b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y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te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[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]</a:t>
            </a:r>
            <a:endParaRPr sz="2000">
              <a:latin typeface="Microsoft Sans Serif"/>
              <a:cs typeface="Microsoft Sans Serif"/>
            </a:endParaRPr>
          </a:p>
          <a:p>
            <a:pPr marL="306705" indent="-294640">
              <a:lnSpc>
                <a:spcPct val="100000"/>
              </a:lnSpc>
              <a:spcBef>
                <a:spcPts val="48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306705" algn="l"/>
                <a:tab pos="307340" algn="l"/>
                <a:tab pos="267716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public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synchronized	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int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3966" y="2760009"/>
            <a:ext cx="132715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getPort()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getData()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ge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Len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g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th()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3019" y="3869216"/>
            <a:ext cx="6791325" cy="187896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7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2200" spc="-10" dirty="0">
                <a:latin typeface="Tahoma"/>
                <a:cs typeface="Tahoma"/>
              </a:rPr>
              <a:t>Gán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thông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tin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vào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trong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gói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tin</a:t>
            </a:r>
            <a:r>
              <a:rPr sz="2200" spc="-10" dirty="0">
                <a:latin typeface="Tahoma"/>
                <a:cs typeface="Tahoma"/>
              </a:rPr>
              <a:t> UDP:</a:t>
            </a:r>
            <a:endParaRPr sz="2200">
              <a:latin typeface="Tahoma"/>
              <a:cs typeface="Tahoma"/>
            </a:endParaRPr>
          </a:p>
          <a:p>
            <a:pPr marL="655320" lvl="1" indent="-294640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  <a:tab pos="3561715" algn="l"/>
                <a:tab pos="6410325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c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r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oni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z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d</a:t>
            </a:r>
            <a:r>
              <a:rPr sz="2000" spc="-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void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	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s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dd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r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ss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(I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n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et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A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ddre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s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	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ad)</a:t>
            </a:r>
            <a:endParaRPr sz="2000">
              <a:latin typeface="Microsoft Sans Serif"/>
              <a:cs typeface="Microsoft Sans Serif"/>
            </a:endParaRPr>
          </a:p>
          <a:p>
            <a:pPr marL="655320" lvl="1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  <a:tab pos="3561715" algn="l"/>
                <a:tab pos="4859655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public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synchronized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void	setPort(int	port)</a:t>
            </a:r>
            <a:endParaRPr sz="2000">
              <a:latin typeface="Microsoft Sans Serif"/>
              <a:cs typeface="Microsoft Sans Serif"/>
            </a:endParaRPr>
          </a:p>
          <a:p>
            <a:pPr marL="655320" lvl="1" indent="-294640">
              <a:lnSpc>
                <a:spcPct val="100000"/>
              </a:lnSpc>
              <a:spcBef>
                <a:spcPts val="48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  <a:tab pos="3561715" algn="l"/>
                <a:tab pos="534924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public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synchronized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void	setData(byte[]	b)</a:t>
            </a:r>
            <a:endParaRPr sz="2000">
              <a:latin typeface="Microsoft Sans Serif"/>
              <a:cs typeface="Microsoft Sans Serif"/>
            </a:endParaRPr>
          </a:p>
          <a:p>
            <a:pPr marL="655320" lvl="1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655320" algn="l"/>
                <a:tab pos="655955" algn="l"/>
                <a:tab pos="3561715" algn="l"/>
                <a:tab pos="523748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public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synchronized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void	setLength(int	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len)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7421880" cy="50171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85" dirty="0">
                <a:solidFill>
                  <a:srgbClr val="003399"/>
                </a:solidFill>
                <a:latin typeface="Microsoft Sans Serif"/>
                <a:cs typeface="Microsoft Sans Serif"/>
              </a:rPr>
              <a:t>Lớp</a:t>
            </a:r>
            <a:r>
              <a:rPr sz="2600" spc="-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java.net.DatagramSocket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DatagramSocket()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20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SocketException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Tạo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Socket theo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chế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độ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không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nối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kết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cho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Client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Cổng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0033CC"/>
                </a:solidFill>
                <a:latin typeface="Microsoft Sans Serif"/>
                <a:cs typeface="Microsoft Sans Serif"/>
              </a:rPr>
              <a:t>được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gán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ngẫu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nhiên.</a:t>
            </a:r>
            <a:endParaRPr sz="20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DatagramSocket(int</a:t>
            </a:r>
            <a:r>
              <a:rPr sz="2200" spc="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port)</a:t>
            </a:r>
            <a:r>
              <a:rPr sz="220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200" spc="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SocketException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Tạo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Socket theo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chế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độ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không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nối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kết cho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Server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Cổng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phục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vụ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có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giá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trị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là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port.</a:t>
            </a:r>
            <a:endParaRPr sz="20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6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void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 send(DatagramPacket</a:t>
            </a:r>
            <a:r>
              <a:rPr sz="2200" spc="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dp)</a:t>
            </a:r>
            <a:r>
              <a:rPr sz="2200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</a:t>
            </a:r>
            <a:r>
              <a:rPr sz="220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IOException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Gửi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đi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tin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dp</a:t>
            </a:r>
            <a:endParaRPr sz="2000">
              <a:latin typeface="Microsoft Sans Serif"/>
              <a:cs typeface="Microsoft Sans Serif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7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synchronized</a:t>
            </a:r>
            <a:r>
              <a:rPr sz="2200" spc="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void</a:t>
            </a:r>
            <a:r>
              <a:rPr sz="2200" spc="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receive(DatagramPacket</a:t>
            </a:r>
            <a:r>
              <a:rPr sz="2200" spc="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ahoma"/>
                <a:cs typeface="Tahoma"/>
              </a:rPr>
              <a:t>dp)</a:t>
            </a:r>
            <a:r>
              <a:rPr sz="2200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throws </a:t>
            </a:r>
            <a:r>
              <a:rPr sz="2200" spc="-6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ahoma"/>
                <a:cs typeface="Tahoma"/>
              </a:rPr>
              <a:t>IOException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6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Chờ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1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UDP.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Quá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trình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sẽ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bị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nghẽn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cho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đến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khi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có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0033CC"/>
                </a:solidFill>
                <a:latin typeface="Microsoft Sans Serif"/>
                <a:cs typeface="Microsoft Sans Serif"/>
              </a:rPr>
              <a:t>dữ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liệu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đến.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7467" y="579120"/>
            <a:ext cx="8458200" cy="3200400"/>
            <a:chOff x="1077467" y="579120"/>
            <a:chExt cx="8458200" cy="3200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597" y="1380992"/>
              <a:ext cx="5894155" cy="23985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1579" y="1322832"/>
              <a:ext cx="6129528" cy="24566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11579" y="1322832"/>
              <a:ext cx="6129655" cy="2456815"/>
            </a:xfrm>
            <a:custGeom>
              <a:avLst/>
              <a:gdLst/>
              <a:ahLst/>
              <a:cxnLst/>
              <a:rect l="l" t="t" r="r" b="b"/>
              <a:pathLst>
                <a:path w="6129655" h="2456815">
                  <a:moveTo>
                    <a:pt x="6129528" y="0"/>
                  </a:moveTo>
                  <a:lnTo>
                    <a:pt x="0" y="0"/>
                  </a:lnTo>
                  <a:lnTo>
                    <a:pt x="0" y="2456688"/>
                  </a:lnTo>
                  <a:lnTo>
                    <a:pt x="18287" y="2456688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6129528" y="9143"/>
                  </a:lnTo>
                  <a:lnTo>
                    <a:pt x="6129528" y="0"/>
                  </a:lnTo>
                  <a:close/>
                </a:path>
                <a:path w="6129655" h="2456815">
                  <a:moveTo>
                    <a:pt x="6109716" y="9143"/>
                  </a:moveTo>
                  <a:lnTo>
                    <a:pt x="6109716" y="2456688"/>
                  </a:lnTo>
                  <a:lnTo>
                    <a:pt x="6129528" y="2456688"/>
                  </a:lnTo>
                  <a:lnTo>
                    <a:pt x="6129528" y="18287"/>
                  </a:lnTo>
                  <a:lnTo>
                    <a:pt x="6120384" y="18287"/>
                  </a:lnTo>
                  <a:lnTo>
                    <a:pt x="6109716" y="9143"/>
                  </a:lnTo>
                  <a:close/>
                </a:path>
                <a:path w="6129655" h="2456815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6129655" h="2456815">
                  <a:moveTo>
                    <a:pt x="6109716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6109716" y="18287"/>
                  </a:lnTo>
                  <a:lnTo>
                    <a:pt x="6109716" y="9143"/>
                  </a:lnTo>
                  <a:close/>
                </a:path>
                <a:path w="6129655" h="2456815">
                  <a:moveTo>
                    <a:pt x="6129528" y="9143"/>
                  </a:moveTo>
                  <a:lnTo>
                    <a:pt x="6109716" y="9143"/>
                  </a:lnTo>
                  <a:lnTo>
                    <a:pt x="6120384" y="18287"/>
                  </a:lnTo>
                  <a:lnTo>
                    <a:pt x="6129528" y="18287"/>
                  </a:lnTo>
                  <a:lnTo>
                    <a:pt x="6129528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69152" y="1784604"/>
              <a:ext cx="3263265" cy="399415"/>
            </a:xfrm>
            <a:custGeom>
              <a:avLst/>
              <a:gdLst/>
              <a:ahLst/>
              <a:cxnLst/>
              <a:rect l="l" t="t" r="r" b="b"/>
              <a:pathLst>
                <a:path w="3263265" h="399414">
                  <a:moveTo>
                    <a:pt x="3256788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91667"/>
                  </a:lnTo>
                  <a:lnTo>
                    <a:pt x="6096" y="399288"/>
                  </a:lnTo>
                  <a:lnTo>
                    <a:pt x="3256788" y="399288"/>
                  </a:lnTo>
                  <a:lnTo>
                    <a:pt x="3262883" y="391667"/>
                  </a:lnTo>
                  <a:lnTo>
                    <a:pt x="3262883" y="384047"/>
                  </a:lnTo>
                  <a:lnTo>
                    <a:pt x="13715" y="384047"/>
                  </a:lnTo>
                  <a:lnTo>
                    <a:pt x="13715" y="13715"/>
                  </a:lnTo>
                  <a:lnTo>
                    <a:pt x="3262883" y="13715"/>
                  </a:lnTo>
                  <a:lnTo>
                    <a:pt x="3262883" y="6095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82867" y="1798320"/>
              <a:ext cx="3234055" cy="370840"/>
            </a:xfrm>
            <a:custGeom>
              <a:avLst/>
              <a:gdLst/>
              <a:ahLst/>
              <a:cxnLst/>
              <a:rect l="l" t="t" r="r" b="b"/>
              <a:pathLst>
                <a:path w="3234054" h="370839">
                  <a:moveTo>
                    <a:pt x="3233928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3233928" y="370332"/>
                  </a:lnTo>
                  <a:lnTo>
                    <a:pt x="3233928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69152" y="1784604"/>
              <a:ext cx="3263265" cy="399415"/>
            </a:xfrm>
            <a:custGeom>
              <a:avLst/>
              <a:gdLst/>
              <a:ahLst/>
              <a:cxnLst/>
              <a:rect l="l" t="t" r="r" b="b"/>
              <a:pathLst>
                <a:path w="3263265" h="399414">
                  <a:moveTo>
                    <a:pt x="3256788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91667"/>
                  </a:lnTo>
                  <a:lnTo>
                    <a:pt x="6096" y="399288"/>
                  </a:lnTo>
                  <a:lnTo>
                    <a:pt x="3256788" y="399288"/>
                  </a:lnTo>
                  <a:lnTo>
                    <a:pt x="3262883" y="391667"/>
                  </a:lnTo>
                  <a:lnTo>
                    <a:pt x="3262883" y="384047"/>
                  </a:lnTo>
                  <a:lnTo>
                    <a:pt x="28956" y="384047"/>
                  </a:lnTo>
                  <a:lnTo>
                    <a:pt x="13715" y="370331"/>
                  </a:lnTo>
                  <a:lnTo>
                    <a:pt x="28956" y="370331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262883" y="13715"/>
                  </a:lnTo>
                  <a:lnTo>
                    <a:pt x="3262883" y="6095"/>
                  </a:lnTo>
                  <a:lnTo>
                    <a:pt x="3256788" y="0"/>
                  </a:lnTo>
                  <a:close/>
                </a:path>
                <a:path w="3263265" h="399414">
                  <a:moveTo>
                    <a:pt x="28956" y="370331"/>
                  </a:moveTo>
                  <a:lnTo>
                    <a:pt x="13715" y="370331"/>
                  </a:lnTo>
                  <a:lnTo>
                    <a:pt x="28956" y="384047"/>
                  </a:lnTo>
                  <a:lnTo>
                    <a:pt x="28956" y="370331"/>
                  </a:lnTo>
                  <a:close/>
                </a:path>
                <a:path w="3263265" h="399414">
                  <a:moveTo>
                    <a:pt x="3233928" y="370331"/>
                  </a:moveTo>
                  <a:lnTo>
                    <a:pt x="28956" y="370331"/>
                  </a:lnTo>
                  <a:lnTo>
                    <a:pt x="28956" y="384047"/>
                  </a:lnTo>
                  <a:lnTo>
                    <a:pt x="3233928" y="384047"/>
                  </a:lnTo>
                  <a:lnTo>
                    <a:pt x="3233928" y="370331"/>
                  </a:lnTo>
                  <a:close/>
                </a:path>
                <a:path w="3263265" h="399414">
                  <a:moveTo>
                    <a:pt x="3233928" y="13715"/>
                  </a:moveTo>
                  <a:lnTo>
                    <a:pt x="3233928" y="384047"/>
                  </a:lnTo>
                  <a:lnTo>
                    <a:pt x="3247644" y="370331"/>
                  </a:lnTo>
                  <a:lnTo>
                    <a:pt x="3262883" y="370331"/>
                  </a:lnTo>
                  <a:lnTo>
                    <a:pt x="3262883" y="28955"/>
                  </a:lnTo>
                  <a:lnTo>
                    <a:pt x="3247644" y="28955"/>
                  </a:lnTo>
                  <a:lnTo>
                    <a:pt x="3233928" y="13715"/>
                  </a:lnTo>
                  <a:close/>
                </a:path>
                <a:path w="3263265" h="399414">
                  <a:moveTo>
                    <a:pt x="3262883" y="370331"/>
                  </a:moveTo>
                  <a:lnTo>
                    <a:pt x="3247644" y="370331"/>
                  </a:lnTo>
                  <a:lnTo>
                    <a:pt x="3233928" y="384047"/>
                  </a:lnTo>
                  <a:lnTo>
                    <a:pt x="3262883" y="384047"/>
                  </a:lnTo>
                  <a:lnTo>
                    <a:pt x="3262883" y="370331"/>
                  </a:lnTo>
                  <a:close/>
                </a:path>
                <a:path w="3263265" h="399414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263265" h="399414">
                  <a:moveTo>
                    <a:pt x="3233928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233928" y="28955"/>
                  </a:lnTo>
                  <a:lnTo>
                    <a:pt x="3233928" y="13715"/>
                  </a:lnTo>
                  <a:close/>
                </a:path>
                <a:path w="3263265" h="399414">
                  <a:moveTo>
                    <a:pt x="3262883" y="13715"/>
                  </a:moveTo>
                  <a:lnTo>
                    <a:pt x="3233928" y="13715"/>
                  </a:lnTo>
                  <a:lnTo>
                    <a:pt x="3247644" y="28955"/>
                  </a:lnTo>
                  <a:lnTo>
                    <a:pt x="3262883" y="28955"/>
                  </a:lnTo>
                  <a:lnTo>
                    <a:pt x="3262883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10" name="object 10"/>
          <p:cNvSpPr txBox="1"/>
          <p:nvPr/>
        </p:nvSpPr>
        <p:spPr>
          <a:xfrm>
            <a:off x="6182867" y="1798320"/>
            <a:ext cx="3234055" cy="3708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55" dirty="0">
                <a:latin typeface="Microsoft Sans Serif"/>
                <a:cs typeface="Microsoft Sans Serif"/>
              </a:rPr>
              <a:t>Chương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trình </a:t>
            </a:r>
            <a:r>
              <a:rPr sz="1800" spc="-10" dirty="0">
                <a:latin typeface="Microsoft Sans Serif"/>
                <a:cs typeface="Microsoft Sans Serif"/>
              </a:rPr>
              <a:t>UDPEchoClient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1580" y="3779520"/>
            <a:ext cx="6129655" cy="3068320"/>
            <a:chOff x="1211580" y="3779520"/>
            <a:chExt cx="6129655" cy="30683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9598" y="3779520"/>
              <a:ext cx="5991809" cy="30201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580" y="3779520"/>
              <a:ext cx="6129528" cy="30678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11580" y="3779520"/>
              <a:ext cx="6129655" cy="3068320"/>
            </a:xfrm>
            <a:custGeom>
              <a:avLst/>
              <a:gdLst/>
              <a:ahLst/>
              <a:cxnLst/>
              <a:rect l="l" t="t" r="r" b="b"/>
              <a:pathLst>
                <a:path w="6129655" h="3068320">
                  <a:moveTo>
                    <a:pt x="18287" y="0"/>
                  </a:moveTo>
                  <a:lnTo>
                    <a:pt x="0" y="0"/>
                  </a:lnTo>
                  <a:lnTo>
                    <a:pt x="0" y="3067812"/>
                  </a:lnTo>
                  <a:lnTo>
                    <a:pt x="6129528" y="3067812"/>
                  </a:lnTo>
                  <a:lnTo>
                    <a:pt x="6129528" y="3058667"/>
                  </a:lnTo>
                  <a:lnTo>
                    <a:pt x="18287" y="3058667"/>
                  </a:lnTo>
                  <a:lnTo>
                    <a:pt x="9144" y="3048000"/>
                  </a:lnTo>
                  <a:lnTo>
                    <a:pt x="18287" y="3048000"/>
                  </a:lnTo>
                  <a:lnTo>
                    <a:pt x="18287" y="0"/>
                  </a:lnTo>
                  <a:close/>
                </a:path>
                <a:path w="6129655" h="3068320">
                  <a:moveTo>
                    <a:pt x="18287" y="3048000"/>
                  </a:moveTo>
                  <a:lnTo>
                    <a:pt x="9144" y="3048000"/>
                  </a:lnTo>
                  <a:lnTo>
                    <a:pt x="18287" y="3058667"/>
                  </a:lnTo>
                  <a:lnTo>
                    <a:pt x="18287" y="3048000"/>
                  </a:lnTo>
                  <a:close/>
                </a:path>
                <a:path w="6129655" h="3068320">
                  <a:moveTo>
                    <a:pt x="6109716" y="3048000"/>
                  </a:moveTo>
                  <a:lnTo>
                    <a:pt x="18287" y="3048000"/>
                  </a:lnTo>
                  <a:lnTo>
                    <a:pt x="18287" y="3058667"/>
                  </a:lnTo>
                  <a:lnTo>
                    <a:pt x="6109716" y="3058667"/>
                  </a:lnTo>
                  <a:lnTo>
                    <a:pt x="6109716" y="3048000"/>
                  </a:lnTo>
                  <a:close/>
                </a:path>
                <a:path w="6129655" h="3068320">
                  <a:moveTo>
                    <a:pt x="6129528" y="0"/>
                  </a:moveTo>
                  <a:lnTo>
                    <a:pt x="6109716" y="0"/>
                  </a:lnTo>
                  <a:lnTo>
                    <a:pt x="6109716" y="3058667"/>
                  </a:lnTo>
                  <a:lnTo>
                    <a:pt x="6120384" y="3048000"/>
                  </a:lnTo>
                  <a:lnTo>
                    <a:pt x="6129528" y="3047999"/>
                  </a:lnTo>
                  <a:lnTo>
                    <a:pt x="6129528" y="0"/>
                  </a:lnTo>
                  <a:close/>
                </a:path>
                <a:path w="6129655" h="3068320">
                  <a:moveTo>
                    <a:pt x="6129528" y="3047999"/>
                  </a:moveTo>
                  <a:lnTo>
                    <a:pt x="6120384" y="3048000"/>
                  </a:lnTo>
                  <a:lnTo>
                    <a:pt x="6109716" y="3058667"/>
                  </a:lnTo>
                  <a:lnTo>
                    <a:pt x="6129528" y="3058667"/>
                  </a:lnTo>
                  <a:lnTo>
                    <a:pt x="6129528" y="3047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1363980" y="1475232"/>
            <a:ext cx="7851775" cy="2304415"/>
            <a:chOff x="1363980" y="1475232"/>
            <a:chExt cx="7851775" cy="2304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670" y="1526866"/>
              <a:ext cx="6786177" cy="22526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980" y="1475232"/>
              <a:ext cx="7184136" cy="2304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63980" y="1475232"/>
              <a:ext cx="7184390" cy="2304415"/>
            </a:xfrm>
            <a:custGeom>
              <a:avLst/>
              <a:gdLst/>
              <a:ahLst/>
              <a:cxnLst/>
              <a:rect l="l" t="t" r="r" b="b"/>
              <a:pathLst>
                <a:path w="7184390" h="2304415">
                  <a:moveTo>
                    <a:pt x="7184136" y="0"/>
                  </a:moveTo>
                  <a:lnTo>
                    <a:pt x="0" y="0"/>
                  </a:lnTo>
                  <a:lnTo>
                    <a:pt x="0" y="2304288"/>
                  </a:lnTo>
                  <a:lnTo>
                    <a:pt x="18287" y="2304288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7184136" y="9143"/>
                  </a:lnTo>
                  <a:lnTo>
                    <a:pt x="7184136" y="0"/>
                  </a:lnTo>
                  <a:close/>
                </a:path>
                <a:path w="7184390" h="2304415">
                  <a:moveTo>
                    <a:pt x="7164324" y="9143"/>
                  </a:moveTo>
                  <a:lnTo>
                    <a:pt x="7164324" y="2304288"/>
                  </a:lnTo>
                  <a:lnTo>
                    <a:pt x="7184136" y="2304288"/>
                  </a:lnTo>
                  <a:lnTo>
                    <a:pt x="7184136" y="18287"/>
                  </a:lnTo>
                  <a:lnTo>
                    <a:pt x="7173468" y="18287"/>
                  </a:lnTo>
                  <a:lnTo>
                    <a:pt x="7164324" y="9143"/>
                  </a:lnTo>
                  <a:close/>
                </a:path>
                <a:path w="7184390" h="2304415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7184390" h="2304415">
                  <a:moveTo>
                    <a:pt x="7164324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7164324" y="18287"/>
                  </a:lnTo>
                  <a:lnTo>
                    <a:pt x="7164324" y="9143"/>
                  </a:lnTo>
                  <a:close/>
                </a:path>
                <a:path w="7184390" h="2304415">
                  <a:moveTo>
                    <a:pt x="7184136" y="9143"/>
                  </a:moveTo>
                  <a:lnTo>
                    <a:pt x="7164324" y="9143"/>
                  </a:lnTo>
                  <a:lnTo>
                    <a:pt x="7173468" y="18287"/>
                  </a:lnTo>
                  <a:lnTo>
                    <a:pt x="7184136" y="18287"/>
                  </a:lnTo>
                  <a:lnTo>
                    <a:pt x="7184136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351" y="1784604"/>
              <a:ext cx="3351529" cy="399415"/>
            </a:xfrm>
            <a:custGeom>
              <a:avLst/>
              <a:gdLst/>
              <a:ahLst/>
              <a:cxnLst/>
              <a:rect l="l" t="t" r="r" b="b"/>
              <a:pathLst>
                <a:path w="3351529" h="399414">
                  <a:moveTo>
                    <a:pt x="334517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91667"/>
                  </a:lnTo>
                  <a:lnTo>
                    <a:pt x="6096" y="399288"/>
                  </a:lnTo>
                  <a:lnTo>
                    <a:pt x="3345179" y="399288"/>
                  </a:lnTo>
                  <a:lnTo>
                    <a:pt x="3351276" y="391667"/>
                  </a:lnTo>
                  <a:lnTo>
                    <a:pt x="3351276" y="384047"/>
                  </a:lnTo>
                  <a:lnTo>
                    <a:pt x="13715" y="384047"/>
                  </a:lnTo>
                  <a:lnTo>
                    <a:pt x="13715" y="13715"/>
                  </a:lnTo>
                  <a:lnTo>
                    <a:pt x="3351276" y="13715"/>
                  </a:lnTo>
                  <a:lnTo>
                    <a:pt x="3351276" y="6095"/>
                  </a:lnTo>
                  <a:lnTo>
                    <a:pt x="3345179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8068" y="1798320"/>
              <a:ext cx="3324225" cy="370840"/>
            </a:xfrm>
            <a:custGeom>
              <a:avLst/>
              <a:gdLst/>
              <a:ahLst/>
              <a:cxnLst/>
              <a:rect l="l" t="t" r="r" b="b"/>
              <a:pathLst>
                <a:path w="3324225" h="370839">
                  <a:moveTo>
                    <a:pt x="3323843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3323843" y="370332"/>
                  </a:lnTo>
                  <a:lnTo>
                    <a:pt x="3323843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4351" y="1784604"/>
              <a:ext cx="3351529" cy="399415"/>
            </a:xfrm>
            <a:custGeom>
              <a:avLst/>
              <a:gdLst/>
              <a:ahLst/>
              <a:cxnLst/>
              <a:rect l="l" t="t" r="r" b="b"/>
              <a:pathLst>
                <a:path w="3351529" h="399414">
                  <a:moveTo>
                    <a:pt x="334517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391667"/>
                  </a:lnTo>
                  <a:lnTo>
                    <a:pt x="6096" y="399288"/>
                  </a:lnTo>
                  <a:lnTo>
                    <a:pt x="3345179" y="399288"/>
                  </a:lnTo>
                  <a:lnTo>
                    <a:pt x="3351276" y="391667"/>
                  </a:lnTo>
                  <a:lnTo>
                    <a:pt x="3351276" y="384047"/>
                  </a:lnTo>
                  <a:lnTo>
                    <a:pt x="28956" y="384047"/>
                  </a:lnTo>
                  <a:lnTo>
                    <a:pt x="13715" y="370331"/>
                  </a:lnTo>
                  <a:lnTo>
                    <a:pt x="28956" y="370331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351276" y="13715"/>
                  </a:lnTo>
                  <a:lnTo>
                    <a:pt x="3351276" y="6095"/>
                  </a:lnTo>
                  <a:lnTo>
                    <a:pt x="3345179" y="0"/>
                  </a:lnTo>
                  <a:close/>
                </a:path>
                <a:path w="3351529" h="399414">
                  <a:moveTo>
                    <a:pt x="28956" y="370331"/>
                  </a:moveTo>
                  <a:lnTo>
                    <a:pt x="13715" y="370331"/>
                  </a:lnTo>
                  <a:lnTo>
                    <a:pt x="28956" y="384047"/>
                  </a:lnTo>
                  <a:lnTo>
                    <a:pt x="28956" y="370331"/>
                  </a:lnTo>
                  <a:close/>
                </a:path>
                <a:path w="3351529" h="399414">
                  <a:moveTo>
                    <a:pt x="3322320" y="370331"/>
                  </a:moveTo>
                  <a:lnTo>
                    <a:pt x="28956" y="370331"/>
                  </a:lnTo>
                  <a:lnTo>
                    <a:pt x="28956" y="384047"/>
                  </a:lnTo>
                  <a:lnTo>
                    <a:pt x="3322320" y="384047"/>
                  </a:lnTo>
                  <a:lnTo>
                    <a:pt x="3322320" y="370331"/>
                  </a:lnTo>
                  <a:close/>
                </a:path>
                <a:path w="3351529" h="399414">
                  <a:moveTo>
                    <a:pt x="3322320" y="13715"/>
                  </a:moveTo>
                  <a:lnTo>
                    <a:pt x="3322320" y="384047"/>
                  </a:lnTo>
                  <a:lnTo>
                    <a:pt x="3337559" y="370331"/>
                  </a:lnTo>
                  <a:lnTo>
                    <a:pt x="3351276" y="370331"/>
                  </a:lnTo>
                  <a:lnTo>
                    <a:pt x="3351276" y="28955"/>
                  </a:lnTo>
                  <a:lnTo>
                    <a:pt x="3337559" y="28955"/>
                  </a:lnTo>
                  <a:lnTo>
                    <a:pt x="3322320" y="13715"/>
                  </a:lnTo>
                  <a:close/>
                </a:path>
                <a:path w="3351529" h="399414">
                  <a:moveTo>
                    <a:pt x="3351276" y="370331"/>
                  </a:moveTo>
                  <a:lnTo>
                    <a:pt x="3337559" y="370331"/>
                  </a:lnTo>
                  <a:lnTo>
                    <a:pt x="3322320" y="384047"/>
                  </a:lnTo>
                  <a:lnTo>
                    <a:pt x="3351276" y="384047"/>
                  </a:lnTo>
                  <a:lnTo>
                    <a:pt x="3351276" y="370331"/>
                  </a:lnTo>
                  <a:close/>
                </a:path>
                <a:path w="3351529" h="399414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351529" h="399414">
                  <a:moveTo>
                    <a:pt x="332232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322320" y="28955"/>
                  </a:lnTo>
                  <a:lnTo>
                    <a:pt x="3322320" y="13715"/>
                  </a:lnTo>
                  <a:close/>
                </a:path>
                <a:path w="3351529" h="399414">
                  <a:moveTo>
                    <a:pt x="3351276" y="13715"/>
                  </a:moveTo>
                  <a:lnTo>
                    <a:pt x="3322320" y="13715"/>
                  </a:lnTo>
                  <a:lnTo>
                    <a:pt x="3337559" y="28955"/>
                  </a:lnTo>
                  <a:lnTo>
                    <a:pt x="3351276" y="28955"/>
                  </a:lnTo>
                  <a:lnTo>
                    <a:pt x="3351276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8067" y="1798320"/>
            <a:ext cx="3324225" cy="3708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55" dirty="0">
                <a:latin typeface="Microsoft Sans Serif"/>
                <a:cs typeface="Microsoft Sans Serif"/>
              </a:rPr>
              <a:t>Chương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trình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UDPEchoServer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63980" y="3779520"/>
            <a:ext cx="7184390" cy="2992120"/>
            <a:chOff x="1363980" y="3779520"/>
            <a:chExt cx="7184390" cy="29921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4670" y="3779520"/>
              <a:ext cx="7016335" cy="29369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3980" y="3779520"/>
              <a:ext cx="7184136" cy="29916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3980" y="3779520"/>
              <a:ext cx="7184390" cy="2992120"/>
            </a:xfrm>
            <a:custGeom>
              <a:avLst/>
              <a:gdLst/>
              <a:ahLst/>
              <a:cxnLst/>
              <a:rect l="l" t="t" r="r" b="b"/>
              <a:pathLst>
                <a:path w="7184390" h="2992120">
                  <a:moveTo>
                    <a:pt x="18287" y="0"/>
                  </a:moveTo>
                  <a:lnTo>
                    <a:pt x="0" y="0"/>
                  </a:lnTo>
                  <a:lnTo>
                    <a:pt x="0" y="2991612"/>
                  </a:lnTo>
                  <a:lnTo>
                    <a:pt x="7184136" y="2991612"/>
                  </a:lnTo>
                  <a:lnTo>
                    <a:pt x="7184136" y="2982468"/>
                  </a:lnTo>
                  <a:lnTo>
                    <a:pt x="18287" y="2982467"/>
                  </a:lnTo>
                  <a:lnTo>
                    <a:pt x="9144" y="2971800"/>
                  </a:lnTo>
                  <a:lnTo>
                    <a:pt x="18287" y="2971800"/>
                  </a:lnTo>
                  <a:lnTo>
                    <a:pt x="18287" y="0"/>
                  </a:lnTo>
                  <a:close/>
                </a:path>
                <a:path w="7184390" h="2992120">
                  <a:moveTo>
                    <a:pt x="18287" y="2971800"/>
                  </a:moveTo>
                  <a:lnTo>
                    <a:pt x="9144" y="2971800"/>
                  </a:lnTo>
                  <a:lnTo>
                    <a:pt x="18287" y="2982467"/>
                  </a:lnTo>
                  <a:lnTo>
                    <a:pt x="18287" y="2971800"/>
                  </a:lnTo>
                  <a:close/>
                </a:path>
                <a:path w="7184390" h="2992120">
                  <a:moveTo>
                    <a:pt x="7164324" y="2971800"/>
                  </a:moveTo>
                  <a:lnTo>
                    <a:pt x="18287" y="2971800"/>
                  </a:lnTo>
                  <a:lnTo>
                    <a:pt x="18287" y="2982467"/>
                  </a:lnTo>
                  <a:lnTo>
                    <a:pt x="7164324" y="2982467"/>
                  </a:lnTo>
                  <a:lnTo>
                    <a:pt x="7164324" y="2971800"/>
                  </a:lnTo>
                  <a:close/>
                </a:path>
                <a:path w="7184390" h="2992120">
                  <a:moveTo>
                    <a:pt x="7184136" y="0"/>
                  </a:moveTo>
                  <a:lnTo>
                    <a:pt x="7164324" y="0"/>
                  </a:lnTo>
                  <a:lnTo>
                    <a:pt x="7164324" y="2982467"/>
                  </a:lnTo>
                  <a:lnTo>
                    <a:pt x="7173468" y="2971800"/>
                  </a:lnTo>
                  <a:lnTo>
                    <a:pt x="7184136" y="2971800"/>
                  </a:lnTo>
                  <a:lnTo>
                    <a:pt x="7184136" y="0"/>
                  </a:lnTo>
                  <a:close/>
                </a:path>
                <a:path w="7184390" h="2992120">
                  <a:moveTo>
                    <a:pt x="7184136" y="2971800"/>
                  </a:moveTo>
                  <a:lnTo>
                    <a:pt x="7173468" y="2971800"/>
                  </a:lnTo>
                  <a:lnTo>
                    <a:pt x="7164324" y="2982467"/>
                  </a:lnTo>
                  <a:lnTo>
                    <a:pt x="7184136" y="2982468"/>
                  </a:lnTo>
                  <a:lnTo>
                    <a:pt x="7184136" y="2971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25" y="656222"/>
            <a:ext cx="72796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Socket</a:t>
            </a:r>
            <a:r>
              <a:rPr sz="3100" dirty="0"/>
              <a:t> </a:t>
            </a:r>
            <a:r>
              <a:rPr sz="3100" spc="-5" dirty="0"/>
              <a:t>ở</a:t>
            </a:r>
            <a:r>
              <a:rPr sz="3100" spc="5" dirty="0"/>
              <a:t> </a:t>
            </a:r>
            <a:r>
              <a:rPr sz="3100" spc="-10" dirty="0"/>
              <a:t>chế</a:t>
            </a:r>
            <a:r>
              <a:rPr sz="3100" spc="5" dirty="0"/>
              <a:t> </a:t>
            </a:r>
            <a:r>
              <a:rPr sz="3100" spc="-5" dirty="0"/>
              <a:t>độ</a:t>
            </a:r>
            <a:r>
              <a:rPr sz="3100" spc="5" dirty="0"/>
              <a:t> </a:t>
            </a:r>
            <a:r>
              <a:rPr sz="3100" spc="-10" dirty="0"/>
              <a:t>không</a:t>
            </a:r>
            <a:r>
              <a:rPr sz="3100" spc="15" dirty="0"/>
              <a:t> </a:t>
            </a:r>
            <a:r>
              <a:rPr sz="3100" spc="-10" dirty="0"/>
              <a:t>nối</a:t>
            </a:r>
            <a:r>
              <a:rPr sz="3100" spc="10" dirty="0"/>
              <a:t> </a:t>
            </a:r>
            <a:r>
              <a:rPr sz="3100" spc="-10" dirty="0"/>
              <a:t>kết</a:t>
            </a:r>
            <a:r>
              <a:rPr sz="3100" dirty="0"/>
              <a:t> </a:t>
            </a:r>
            <a:r>
              <a:rPr sz="3100" spc="-10" dirty="0"/>
              <a:t>(UDP)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33648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Biên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dịch</a:t>
            </a:r>
            <a:r>
              <a:rPr sz="2600" spc="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và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70" dirty="0">
                <a:solidFill>
                  <a:srgbClr val="003399"/>
                </a:solidFill>
                <a:latin typeface="Microsoft Sans Serif"/>
                <a:cs typeface="Microsoft Sans Serif"/>
              </a:rPr>
              <a:t>thực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5" dirty="0">
                <a:solidFill>
                  <a:srgbClr val="003399"/>
                </a:solidFill>
                <a:latin typeface="Microsoft Sans Serif"/>
                <a:cs typeface="Microsoft Sans Serif"/>
              </a:rPr>
              <a:t>thi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103120"/>
            <a:ext cx="4543044" cy="19034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56944" y="4146803"/>
            <a:ext cx="8094345" cy="2528570"/>
            <a:chOff x="1456944" y="4146803"/>
            <a:chExt cx="8094345" cy="25285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6944" y="4314443"/>
              <a:ext cx="5664708" cy="23606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59552" y="4146803"/>
              <a:ext cx="3991610" cy="859790"/>
            </a:xfrm>
            <a:custGeom>
              <a:avLst/>
              <a:gdLst/>
              <a:ahLst/>
              <a:cxnLst/>
              <a:rect l="l" t="t" r="r" b="b"/>
              <a:pathLst>
                <a:path w="3991609" h="859789">
                  <a:moveTo>
                    <a:pt x="39852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6" y="859535"/>
                  </a:lnTo>
                  <a:lnTo>
                    <a:pt x="3985259" y="859535"/>
                  </a:lnTo>
                  <a:lnTo>
                    <a:pt x="3991355" y="851915"/>
                  </a:lnTo>
                  <a:lnTo>
                    <a:pt x="3991355" y="844295"/>
                  </a:lnTo>
                  <a:lnTo>
                    <a:pt x="13715" y="844295"/>
                  </a:lnTo>
                  <a:lnTo>
                    <a:pt x="13715" y="13715"/>
                  </a:lnTo>
                  <a:lnTo>
                    <a:pt x="3991355" y="13715"/>
                  </a:lnTo>
                  <a:lnTo>
                    <a:pt x="3991355" y="6095"/>
                  </a:lnTo>
                  <a:lnTo>
                    <a:pt x="3985259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3267" y="4160519"/>
              <a:ext cx="3962400" cy="830580"/>
            </a:xfrm>
            <a:custGeom>
              <a:avLst/>
              <a:gdLst/>
              <a:ahLst/>
              <a:cxnLst/>
              <a:rect l="l" t="t" r="r" b="b"/>
              <a:pathLst>
                <a:path w="3962400" h="830579">
                  <a:moveTo>
                    <a:pt x="3962399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3962399" y="830580"/>
                  </a:lnTo>
                  <a:lnTo>
                    <a:pt x="3962399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59552" y="4146803"/>
              <a:ext cx="3991610" cy="859790"/>
            </a:xfrm>
            <a:custGeom>
              <a:avLst/>
              <a:gdLst/>
              <a:ahLst/>
              <a:cxnLst/>
              <a:rect l="l" t="t" r="r" b="b"/>
              <a:pathLst>
                <a:path w="3991609" h="859789">
                  <a:moveTo>
                    <a:pt x="39852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851915"/>
                  </a:lnTo>
                  <a:lnTo>
                    <a:pt x="6096" y="859535"/>
                  </a:lnTo>
                  <a:lnTo>
                    <a:pt x="3985259" y="859535"/>
                  </a:lnTo>
                  <a:lnTo>
                    <a:pt x="3991355" y="851915"/>
                  </a:lnTo>
                  <a:lnTo>
                    <a:pt x="3991355" y="844295"/>
                  </a:lnTo>
                  <a:lnTo>
                    <a:pt x="28956" y="844295"/>
                  </a:lnTo>
                  <a:lnTo>
                    <a:pt x="13715" y="830579"/>
                  </a:lnTo>
                  <a:lnTo>
                    <a:pt x="28956" y="830579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991355" y="13715"/>
                  </a:lnTo>
                  <a:lnTo>
                    <a:pt x="3991355" y="6095"/>
                  </a:lnTo>
                  <a:lnTo>
                    <a:pt x="3985259" y="0"/>
                  </a:lnTo>
                  <a:close/>
                </a:path>
                <a:path w="3991609" h="859789">
                  <a:moveTo>
                    <a:pt x="28956" y="830579"/>
                  </a:moveTo>
                  <a:lnTo>
                    <a:pt x="13715" y="830579"/>
                  </a:lnTo>
                  <a:lnTo>
                    <a:pt x="28956" y="844295"/>
                  </a:lnTo>
                  <a:lnTo>
                    <a:pt x="28956" y="830579"/>
                  </a:lnTo>
                  <a:close/>
                </a:path>
                <a:path w="3991609" h="859789">
                  <a:moveTo>
                    <a:pt x="3962400" y="830579"/>
                  </a:moveTo>
                  <a:lnTo>
                    <a:pt x="28956" y="830579"/>
                  </a:lnTo>
                  <a:lnTo>
                    <a:pt x="28956" y="844295"/>
                  </a:lnTo>
                  <a:lnTo>
                    <a:pt x="3962400" y="844295"/>
                  </a:lnTo>
                  <a:lnTo>
                    <a:pt x="3962400" y="830579"/>
                  </a:lnTo>
                  <a:close/>
                </a:path>
                <a:path w="3991609" h="859789">
                  <a:moveTo>
                    <a:pt x="3962400" y="13715"/>
                  </a:moveTo>
                  <a:lnTo>
                    <a:pt x="3962400" y="844295"/>
                  </a:lnTo>
                  <a:lnTo>
                    <a:pt x="3976116" y="830579"/>
                  </a:lnTo>
                  <a:lnTo>
                    <a:pt x="3991355" y="830579"/>
                  </a:lnTo>
                  <a:lnTo>
                    <a:pt x="3991355" y="28955"/>
                  </a:lnTo>
                  <a:lnTo>
                    <a:pt x="3976116" y="28955"/>
                  </a:lnTo>
                  <a:lnTo>
                    <a:pt x="3962400" y="13715"/>
                  </a:lnTo>
                  <a:close/>
                </a:path>
                <a:path w="3991609" h="859789">
                  <a:moveTo>
                    <a:pt x="3991355" y="830579"/>
                  </a:moveTo>
                  <a:lnTo>
                    <a:pt x="3976116" y="830579"/>
                  </a:lnTo>
                  <a:lnTo>
                    <a:pt x="3962400" y="844295"/>
                  </a:lnTo>
                  <a:lnTo>
                    <a:pt x="3991355" y="844295"/>
                  </a:lnTo>
                  <a:lnTo>
                    <a:pt x="3991355" y="830579"/>
                  </a:lnTo>
                  <a:close/>
                </a:path>
                <a:path w="3991609" h="859789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991609" h="859789">
                  <a:moveTo>
                    <a:pt x="39624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962400" y="28955"/>
                  </a:lnTo>
                  <a:lnTo>
                    <a:pt x="3962400" y="13715"/>
                  </a:lnTo>
                  <a:close/>
                </a:path>
                <a:path w="3991609" h="859789">
                  <a:moveTo>
                    <a:pt x="3991355" y="13715"/>
                  </a:moveTo>
                  <a:lnTo>
                    <a:pt x="3962400" y="13715"/>
                  </a:lnTo>
                  <a:lnTo>
                    <a:pt x="3976116" y="28955"/>
                  </a:lnTo>
                  <a:lnTo>
                    <a:pt x="3991355" y="28955"/>
                  </a:lnTo>
                  <a:lnTo>
                    <a:pt x="3991355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73267" y="4160520"/>
            <a:ext cx="3962400" cy="8305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 marR="107314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Microsoft Sans Serif"/>
                <a:cs typeface="Microsoft Sans Serif"/>
              </a:rPr>
              <a:t>Giả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sử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Server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đang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thực </a:t>
            </a:r>
            <a:r>
              <a:rPr sz="1600" spc="-5" dirty="0">
                <a:latin typeface="Microsoft Sans Serif"/>
                <a:cs typeface="Microsoft Sans Serif"/>
              </a:rPr>
              <a:t>thi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trên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máy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tính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155" dirty="0">
                <a:latin typeface="Microsoft Sans Serif"/>
                <a:cs typeface="Microsoft Sans Serif"/>
              </a:rPr>
              <a:t>ở </a:t>
            </a:r>
            <a:r>
              <a:rPr sz="1600" spc="-10" dirty="0">
                <a:latin typeface="Microsoft Sans Serif"/>
                <a:cs typeface="Microsoft Sans Serif"/>
              </a:rPr>
              <a:t>địa </a:t>
            </a:r>
            <a:r>
              <a:rPr sz="1600" spc="-5" dirty="0">
                <a:latin typeface="Microsoft Sans Serif"/>
                <a:cs typeface="Microsoft Sans Serif"/>
              </a:rPr>
              <a:t>chỉ </a:t>
            </a:r>
            <a:r>
              <a:rPr sz="1600" spc="-10" dirty="0">
                <a:latin typeface="Microsoft Sans Serif"/>
                <a:cs typeface="Microsoft Sans Serif"/>
              </a:rPr>
              <a:t>172.18.213.233, </a:t>
            </a:r>
            <a:r>
              <a:rPr sz="1600" spc="40" dirty="0">
                <a:latin typeface="Microsoft Sans Serif"/>
                <a:cs typeface="Microsoft Sans Serif"/>
              </a:rPr>
              <a:t>thực </a:t>
            </a:r>
            <a:r>
              <a:rPr sz="1600" spc="-5" dirty="0">
                <a:latin typeface="Microsoft Sans Serif"/>
                <a:cs typeface="Microsoft Sans Serif"/>
              </a:rPr>
              <a:t>thi </a:t>
            </a:r>
            <a:r>
              <a:rPr sz="1600" spc="-10" dirty="0">
                <a:latin typeface="Microsoft Sans Serif"/>
                <a:cs typeface="Microsoft Sans Serif"/>
              </a:rPr>
              <a:t>Client: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CC0000"/>
                </a:solidFill>
                <a:latin typeface="Microsoft Sans Serif"/>
                <a:cs typeface="Microsoft Sans Serif"/>
              </a:rPr>
              <a:t>java</a:t>
            </a:r>
            <a:r>
              <a:rPr sz="1600" spc="3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UDPEchoClient</a:t>
            </a:r>
            <a:r>
              <a:rPr sz="1600" spc="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172.18.213.233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3884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Lập</a:t>
            </a:r>
            <a:r>
              <a:rPr spc="-45" dirty="0"/>
              <a:t> </a:t>
            </a:r>
            <a:r>
              <a:rPr dirty="0"/>
              <a:t>trình</a:t>
            </a:r>
            <a:r>
              <a:rPr spc="-45" dirty="0"/>
              <a:t> </a:t>
            </a:r>
            <a:r>
              <a:rPr dirty="0"/>
              <a:t>multicast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7992109" cy="42424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Khái</a:t>
            </a:r>
            <a:r>
              <a:rPr sz="2600" spc="-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niệm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1871345" algn="l"/>
              </a:tabLst>
            </a:pPr>
            <a:r>
              <a:rPr sz="2200" spc="-5" dirty="0">
                <a:latin typeface="Tahoma"/>
                <a:cs typeface="Tahoma"/>
              </a:rPr>
              <a:t>Unicast:	1 máy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tính </a:t>
            </a:r>
            <a:r>
              <a:rPr sz="2200" spc="-5" dirty="0">
                <a:latin typeface="Tahoma"/>
                <a:cs typeface="Tahoma"/>
              </a:rPr>
              <a:t>gửi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và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chỉ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1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máy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tính </a:t>
            </a:r>
            <a:r>
              <a:rPr sz="2200" spc="-5" dirty="0">
                <a:latin typeface="Tahoma"/>
                <a:cs typeface="Tahoma"/>
              </a:rPr>
              <a:t>nhận.</a:t>
            </a:r>
            <a:endParaRPr sz="220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2063114" algn="l"/>
              </a:tabLst>
            </a:pPr>
            <a:r>
              <a:rPr sz="2200" spc="-5" dirty="0">
                <a:latin typeface="Tahoma"/>
                <a:cs typeface="Tahoma"/>
              </a:rPr>
              <a:t>Multicast:	liên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lạc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theo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nhóm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3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Gửi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quảng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bá,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33CC"/>
                </a:solidFill>
                <a:latin typeface="Microsoft Sans Serif"/>
                <a:cs typeface="Microsoft Sans Serif"/>
              </a:rPr>
              <a:t>nhưng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chỉ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đến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1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nhóm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các máy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tính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cho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trước.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  <a:tab pos="3408045" algn="l"/>
                <a:tab pos="4605655" algn="l"/>
                <a:tab pos="482981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Thuộc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địa</a:t>
            </a:r>
            <a:r>
              <a:rPr sz="2000" spc="4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chỉ</a:t>
            </a:r>
            <a:r>
              <a:rPr sz="2000" spc="3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33CC"/>
                </a:solidFill>
                <a:latin typeface="Microsoft Sans Serif"/>
                <a:cs typeface="Microsoft Sans Serif"/>
              </a:rPr>
              <a:t>lớp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D:	224.0.0.0	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-	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239.255.255.255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Địa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chỉ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224.0.0.1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là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địa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chỉ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dành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riêng.</a:t>
            </a:r>
            <a:endParaRPr sz="2000">
              <a:latin typeface="Microsoft Sans Serif"/>
              <a:cs typeface="Microsoft Sans Serif"/>
            </a:endParaRPr>
          </a:p>
          <a:p>
            <a:pPr marL="1294130" lvl="3" indent="-293370">
              <a:lnSpc>
                <a:spcPct val="100000"/>
              </a:lnSpc>
              <a:spcBef>
                <a:spcPts val="440"/>
              </a:spcBef>
              <a:buClr>
                <a:srgbClr val="330066"/>
              </a:buClr>
              <a:buSzPct val="75000"/>
              <a:buFont typeface="Wingdings"/>
              <a:buChar char=""/>
              <a:tabLst>
                <a:tab pos="1294130" algn="l"/>
                <a:tab pos="1294765" algn="l"/>
                <a:tab pos="295719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Ping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224.0.0.1:	</a:t>
            </a:r>
            <a:r>
              <a:rPr sz="1800" dirty="0">
                <a:latin typeface="Microsoft Sans Serif"/>
                <a:cs typeface="Microsoft Sans Serif"/>
              </a:rPr>
              <a:t>tất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cả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các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máy</a:t>
            </a:r>
            <a:r>
              <a:rPr sz="1800" spc="20" dirty="0">
                <a:latin typeface="Microsoft Sans Serif"/>
                <a:cs typeface="Microsoft Sans Serif"/>
              </a:rPr>
              <a:t> tính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hỗ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trợ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multicast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sẽ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trả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lời.</a:t>
            </a:r>
            <a:endParaRPr sz="1800">
              <a:latin typeface="Microsoft Sans Serif"/>
              <a:cs typeface="Microsoft Sans Serif"/>
            </a:endParaRPr>
          </a:p>
          <a:p>
            <a:pPr marL="347345" marR="4243705" lvl="1" indent="-347345" algn="r">
              <a:lnSpc>
                <a:spcPct val="100000"/>
              </a:lnSpc>
              <a:spcBef>
                <a:spcPts val="51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347345" algn="l"/>
                <a:tab pos="704850" algn="l"/>
              </a:tabLst>
            </a:pPr>
            <a:r>
              <a:rPr sz="2200" spc="90" dirty="0">
                <a:latin typeface="Microsoft Sans Serif"/>
                <a:cs typeface="Microsoft Sans Serif"/>
              </a:rPr>
              <a:t>Ứng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dụng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của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multicast:</a:t>
            </a:r>
            <a:endParaRPr sz="2200">
              <a:latin typeface="Microsoft Sans Serif"/>
              <a:cs typeface="Microsoft Sans Serif"/>
            </a:endParaRPr>
          </a:p>
          <a:p>
            <a:pPr marL="294005" marR="4291330" lvl="2" indent="-294005" algn="r">
              <a:lnSpc>
                <a:spcPct val="100000"/>
              </a:lnSpc>
              <a:spcBef>
                <a:spcPts val="48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294005" algn="l"/>
                <a:tab pos="29464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Game</a:t>
            </a:r>
            <a:r>
              <a:rPr sz="2000" spc="-3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nhiều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0033CC"/>
                </a:solidFill>
                <a:latin typeface="Microsoft Sans Serif"/>
                <a:cs typeface="Microsoft Sans Serif"/>
              </a:rPr>
              <a:t>người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0033CC"/>
                </a:solidFill>
                <a:latin typeface="Microsoft Sans Serif"/>
                <a:cs typeface="Microsoft Sans Serif"/>
              </a:rPr>
              <a:t>chơi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4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Giải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thuật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vạch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0033CC"/>
                </a:solidFill>
                <a:latin typeface="Microsoft Sans Serif"/>
                <a:cs typeface="Microsoft Sans Serif"/>
              </a:rPr>
              <a:t>đường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(Routing Protocol)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75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90" dirty="0">
                <a:solidFill>
                  <a:srgbClr val="0033CC"/>
                </a:solidFill>
                <a:latin typeface="Microsoft Sans Serif"/>
                <a:cs typeface="Microsoft Sans Serif"/>
              </a:rPr>
              <a:t>Ứng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 dụng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mà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đối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0033CC"/>
                </a:solidFill>
                <a:latin typeface="Microsoft Sans Serif"/>
                <a:cs typeface="Microsoft Sans Serif"/>
              </a:rPr>
              <a:t>tượng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cùng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chung 1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loại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thông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tin.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3884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Lập</a:t>
            </a:r>
            <a:r>
              <a:rPr spc="-45" dirty="0"/>
              <a:t> </a:t>
            </a:r>
            <a:r>
              <a:rPr dirty="0"/>
              <a:t>trình</a:t>
            </a:r>
            <a:r>
              <a:rPr spc="-45" dirty="0"/>
              <a:t> </a:t>
            </a:r>
            <a:r>
              <a:rPr dirty="0"/>
              <a:t>multicast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377952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620" y="1505761"/>
            <a:ext cx="7496809" cy="44018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Lập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trình</a:t>
            </a:r>
            <a:r>
              <a:rPr sz="2600" spc="3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Multicast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dùng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Java</a:t>
            </a:r>
            <a:endParaRPr sz="260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Sử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dụng lớp java.net.MulticastSocket</a:t>
            </a:r>
            <a:endParaRPr sz="2200">
              <a:latin typeface="Tahoma"/>
              <a:cs typeface="Tahoma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Là</a:t>
            </a:r>
            <a:r>
              <a:rPr sz="2000" spc="-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1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DatagramSocket</a:t>
            </a:r>
            <a:r>
              <a:rPr sz="2000" spc="-5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(UDP)</a:t>
            </a:r>
            <a:endParaRPr sz="2000">
              <a:latin typeface="Microsoft Sans Serif"/>
              <a:cs typeface="Microsoft Sans Serif"/>
            </a:endParaRPr>
          </a:p>
          <a:p>
            <a:pPr marL="1000125" lvl="2" indent="-295275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Gia nhập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(joining)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vào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1</a:t>
            </a:r>
            <a:r>
              <a:rPr sz="2000" spc="3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nhóm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các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máy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tính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multicast.</a:t>
            </a:r>
            <a:endParaRPr sz="2000">
              <a:latin typeface="Microsoft Sans Serif"/>
              <a:cs typeface="Microsoft Sans Serif"/>
            </a:endParaRPr>
          </a:p>
          <a:p>
            <a:pPr marL="1000125" marR="5080" lvl="2" indent="-294640">
              <a:lnSpc>
                <a:spcPct val="100000"/>
              </a:lnSpc>
              <a:spcBef>
                <a:spcPts val="480"/>
              </a:spcBef>
              <a:buClr>
                <a:srgbClr val="CCCC00"/>
              </a:buClr>
              <a:buSzPct val="70000"/>
              <a:buFont typeface="Wingdings"/>
              <a:buChar char=""/>
              <a:tabLst>
                <a:tab pos="1000125" algn="l"/>
                <a:tab pos="1000760" algn="l"/>
              </a:tabLst>
            </a:pP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Một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1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máy</a:t>
            </a:r>
            <a:r>
              <a:rPr sz="2000" spc="20" dirty="0">
                <a:solidFill>
                  <a:srgbClr val="0033CC"/>
                </a:solidFill>
                <a:latin typeface="Microsoft Sans Serif"/>
                <a:cs typeface="Microsoft Sans Serif"/>
              </a:rPr>
              <a:t> tính</a:t>
            </a:r>
            <a:r>
              <a:rPr sz="2000" spc="1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33CC"/>
                </a:solidFill>
                <a:latin typeface="Microsoft Sans Serif"/>
                <a:cs typeface="Microsoft Sans Serif"/>
              </a:rPr>
              <a:t>gửi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tin</a:t>
            </a:r>
            <a:r>
              <a:rPr sz="2000" spc="3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đến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nhóm,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các thành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viên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trong </a:t>
            </a:r>
            <a:r>
              <a:rPr sz="2000" spc="-5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nhóm</a:t>
            </a:r>
            <a:r>
              <a:rPr sz="2000" spc="-2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sẽ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nhận</a:t>
            </a:r>
            <a:r>
              <a:rPr sz="2000" spc="1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0033CC"/>
                </a:solidFill>
                <a:latin typeface="Microsoft Sans Serif"/>
                <a:cs typeface="Microsoft Sans Serif"/>
              </a:rPr>
              <a:t>được</a:t>
            </a:r>
            <a:r>
              <a:rPr sz="2000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gói</a:t>
            </a:r>
            <a:r>
              <a:rPr sz="2000" spc="2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Microsoft Sans Serif"/>
                <a:cs typeface="Microsoft Sans Serif"/>
              </a:rPr>
              <a:t>tin</a:t>
            </a:r>
            <a:r>
              <a:rPr sz="2000" spc="5" dirty="0">
                <a:solidFill>
                  <a:srgbClr val="0033CC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Microsoft Sans Serif"/>
                <a:cs typeface="Microsoft Sans Serif"/>
              </a:rPr>
              <a:t>đó.</a:t>
            </a:r>
            <a:endParaRPr sz="2000">
              <a:latin typeface="Microsoft Sans Serif"/>
              <a:cs typeface="Microsoft Sans Serif"/>
            </a:endParaRPr>
          </a:p>
          <a:p>
            <a:pPr marL="1001394" marR="559435" indent="-645160">
              <a:lnSpc>
                <a:spcPct val="118400"/>
              </a:lnSpc>
              <a:spcBef>
                <a:spcPts val="80"/>
              </a:spcBef>
              <a:tabLst>
                <a:tab pos="1071245" algn="l"/>
                <a:tab pos="2727960" algn="l"/>
              </a:tabLst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VD</a:t>
            </a:r>
            <a:r>
              <a:rPr sz="2200" spc="-5" dirty="0">
                <a:latin typeface="Tahoma"/>
                <a:cs typeface="Tahoma"/>
              </a:rPr>
              <a:t>:		</a:t>
            </a:r>
            <a:r>
              <a:rPr sz="2200" dirty="0">
                <a:latin typeface="Tahoma"/>
                <a:cs typeface="Tahoma"/>
              </a:rPr>
              <a:t>// </a:t>
            </a:r>
            <a:r>
              <a:rPr sz="2000" spc="-5" dirty="0">
                <a:latin typeface="Tahoma"/>
                <a:cs typeface="Tahoma"/>
              </a:rPr>
              <a:t>Gia </a:t>
            </a:r>
            <a:r>
              <a:rPr sz="2000" dirty="0">
                <a:latin typeface="Tahoma"/>
                <a:cs typeface="Tahoma"/>
              </a:rPr>
              <a:t>nhập 1 nhóm </a:t>
            </a:r>
            <a:r>
              <a:rPr sz="2000" spc="-5" dirty="0">
                <a:latin typeface="Tahoma"/>
                <a:cs typeface="Tahoma"/>
              </a:rPr>
              <a:t>multicast </a:t>
            </a:r>
            <a:r>
              <a:rPr sz="2000" dirty="0">
                <a:latin typeface="Tahoma"/>
                <a:cs typeface="Tahoma"/>
              </a:rPr>
              <a:t>ở </a:t>
            </a:r>
            <a:r>
              <a:rPr sz="2000" spc="-5" dirty="0">
                <a:latin typeface="Tahoma"/>
                <a:cs typeface="Tahoma"/>
              </a:rPr>
              <a:t>địa chỉ </a:t>
            </a:r>
            <a:r>
              <a:rPr sz="2000" dirty="0">
                <a:latin typeface="Tahoma"/>
                <a:cs typeface="Tahoma"/>
              </a:rPr>
              <a:t>228.5.6.7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InetAddress</a:t>
            </a:r>
            <a:r>
              <a:rPr sz="1800" spc="20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group</a:t>
            </a:r>
            <a:r>
              <a:rPr sz="1800" spc="25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949432"/>
                </a:solidFill>
                <a:latin typeface="Microsoft Sans Serif"/>
                <a:cs typeface="Microsoft Sans Serif"/>
              </a:rPr>
              <a:t>=</a:t>
            </a:r>
            <a:r>
              <a:rPr sz="1800" spc="20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InetAddress.getByName("228.5.6.7"); </a:t>
            </a:r>
            <a:r>
              <a:rPr sz="1800" spc="-459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MulticastSocket	</a:t>
            </a:r>
            <a:r>
              <a:rPr sz="1800" dirty="0">
                <a:solidFill>
                  <a:srgbClr val="949432"/>
                </a:solidFill>
                <a:latin typeface="Microsoft Sans Serif"/>
                <a:cs typeface="Microsoft Sans Serif"/>
              </a:rPr>
              <a:t>s</a:t>
            </a:r>
            <a:r>
              <a:rPr sz="1800" spc="15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949432"/>
                </a:solidFill>
                <a:latin typeface="Microsoft Sans Serif"/>
                <a:cs typeface="Microsoft Sans Serif"/>
              </a:rPr>
              <a:t>=</a:t>
            </a:r>
            <a:r>
              <a:rPr sz="1800" spc="15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949432"/>
                </a:solidFill>
                <a:latin typeface="Microsoft Sans Serif"/>
                <a:cs typeface="Microsoft Sans Serif"/>
              </a:rPr>
              <a:t>new</a:t>
            </a:r>
            <a:r>
              <a:rPr sz="1800" spc="25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MulticastSocket(6789); </a:t>
            </a:r>
            <a:r>
              <a:rPr sz="1800" dirty="0">
                <a:solidFill>
                  <a:srgbClr val="94943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949432"/>
                </a:solidFill>
                <a:latin typeface="Microsoft Sans Serif"/>
                <a:cs typeface="Microsoft Sans Serif"/>
              </a:rPr>
              <a:t>s.joinGroup(group);</a:t>
            </a:r>
            <a:endParaRPr sz="1800">
              <a:latin typeface="Microsoft Sans Serif"/>
              <a:cs typeface="Microsoft Sans Serif"/>
            </a:endParaRPr>
          </a:p>
          <a:p>
            <a:pPr marL="1001394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Microsoft Sans Serif"/>
                <a:cs typeface="Microsoft Sans Serif"/>
              </a:rPr>
              <a:t>//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Thoát ra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khỏi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nhóm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multicast</a:t>
            </a:r>
            <a:endParaRPr sz="2000">
              <a:latin typeface="Microsoft Sans Serif"/>
              <a:cs typeface="Microsoft Sans Serif"/>
            </a:endParaRPr>
          </a:p>
          <a:p>
            <a:pPr marL="1001394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solidFill>
                  <a:srgbClr val="949432"/>
                </a:solidFill>
                <a:latin typeface="Microsoft Sans Serif"/>
                <a:cs typeface="Microsoft Sans Serif"/>
              </a:rPr>
              <a:t>s.leaveGroup(group);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3884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Lập</a:t>
            </a:r>
            <a:r>
              <a:rPr spc="-45" dirty="0"/>
              <a:t> </a:t>
            </a:r>
            <a:r>
              <a:rPr dirty="0"/>
              <a:t>trình</a:t>
            </a:r>
            <a:r>
              <a:rPr spc="-45" dirty="0"/>
              <a:t> </a:t>
            </a:r>
            <a:r>
              <a:rPr dirty="0"/>
              <a:t>multicast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9180" y="1475232"/>
            <a:ext cx="8568055" cy="2304415"/>
            <a:chOff x="1059180" y="1475232"/>
            <a:chExt cx="8568055" cy="2304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738" y="1572198"/>
              <a:ext cx="5073130" cy="22073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1475232"/>
              <a:ext cx="6076188" cy="23042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9180" y="1475232"/>
              <a:ext cx="6076315" cy="2304415"/>
            </a:xfrm>
            <a:custGeom>
              <a:avLst/>
              <a:gdLst/>
              <a:ahLst/>
              <a:cxnLst/>
              <a:rect l="l" t="t" r="r" b="b"/>
              <a:pathLst>
                <a:path w="6076315" h="2304415">
                  <a:moveTo>
                    <a:pt x="6076188" y="0"/>
                  </a:moveTo>
                  <a:lnTo>
                    <a:pt x="0" y="0"/>
                  </a:lnTo>
                  <a:lnTo>
                    <a:pt x="0" y="2304288"/>
                  </a:lnTo>
                  <a:lnTo>
                    <a:pt x="18287" y="2304288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6076188" y="9143"/>
                  </a:lnTo>
                  <a:lnTo>
                    <a:pt x="6076188" y="0"/>
                  </a:lnTo>
                  <a:close/>
                </a:path>
                <a:path w="6076315" h="2304415">
                  <a:moveTo>
                    <a:pt x="6057900" y="9143"/>
                  </a:moveTo>
                  <a:lnTo>
                    <a:pt x="6057900" y="2304288"/>
                  </a:lnTo>
                  <a:lnTo>
                    <a:pt x="6076188" y="2304288"/>
                  </a:lnTo>
                  <a:lnTo>
                    <a:pt x="6076188" y="18287"/>
                  </a:lnTo>
                  <a:lnTo>
                    <a:pt x="6067044" y="18287"/>
                  </a:lnTo>
                  <a:lnTo>
                    <a:pt x="6057900" y="9143"/>
                  </a:lnTo>
                  <a:close/>
                </a:path>
                <a:path w="6076315" h="2304415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6076315" h="2304415">
                  <a:moveTo>
                    <a:pt x="6057900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6057900" y="18287"/>
                  </a:lnTo>
                  <a:lnTo>
                    <a:pt x="6057900" y="9143"/>
                  </a:lnTo>
                  <a:close/>
                </a:path>
                <a:path w="6076315" h="2304415">
                  <a:moveTo>
                    <a:pt x="6076188" y="9143"/>
                  </a:moveTo>
                  <a:lnTo>
                    <a:pt x="6057900" y="9143"/>
                  </a:lnTo>
                  <a:lnTo>
                    <a:pt x="6067044" y="18287"/>
                  </a:lnTo>
                  <a:lnTo>
                    <a:pt x="6076188" y="18287"/>
                  </a:lnTo>
                  <a:lnTo>
                    <a:pt x="6076188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351" y="1556004"/>
              <a:ext cx="3763010" cy="1106805"/>
            </a:xfrm>
            <a:custGeom>
              <a:avLst/>
              <a:gdLst/>
              <a:ahLst/>
              <a:cxnLst/>
              <a:rect l="l" t="t" r="r" b="b"/>
              <a:pathLst>
                <a:path w="3763009" h="1106805">
                  <a:moveTo>
                    <a:pt x="3756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3756659" y="1106423"/>
                  </a:lnTo>
                  <a:lnTo>
                    <a:pt x="3762755" y="1100327"/>
                  </a:lnTo>
                  <a:lnTo>
                    <a:pt x="3762755" y="1092707"/>
                  </a:lnTo>
                  <a:lnTo>
                    <a:pt x="13715" y="1092707"/>
                  </a:lnTo>
                  <a:lnTo>
                    <a:pt x="13715" y="13715"/>
                  </a:lnTo>
                  <a:lnTo>
                    <a:pt x="3762755" y="13715"/>
                  </a:lnTo>
                  <a:lnTo>
                    <a:pt x="3762755" y="6095"/>
                  </a:lnTo>
                  <a:lnTo>
                    <a:pt x="3756659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8068" y="1569720"/>
              <a:ext cx="3733800" cy="1079500"/>
            </a:xfrm>
            <a:custGeom>
              <a:avLst/>
              <a:gdLst/>
              <a:ahLst/>
              <a:cxnLst/>
              <a:rect l="l" t="t" r="r" b="b"/>
              <a:pathLst>
                <a:path w="3733800" h="1079500">
                  <a:moveTo>
                    <a:pt x="3733799" y="0"/>
                  </a:moveTo>
                  <a:lnTo>
                    <a:pt x="0" y="0"/>
                  </a:lnTo>
                  <a:lnTo>
                    <a:pt x="0" y="1078991"/>
                  </a:lnTo>
                  <a:lnTo>
                    <a:pt x="3733799" y="1078991"/>
                  </a:lnTo>
                  <a:lnTo>
                    <a:pt x="37337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4351" y="1556004"/>
              <a:ext cx="3763010" cy="1106805"/>
            </a:xfrm>
            <a:custGeom>
              <a:avLst/>
              <a:gdLst/>
              <a:ahLst/>
              <a:cxnLst/>
              <a:rect l="l" t="t" r="r" b="b"/>
              <a:pathLst>
                <a:path w="3763009" h="1106805">
                  <a:moveTo>
                    <a:pt x="37566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3756659" y="1106423"/>
                  </a:lnTo>
                  <a:lnTo>
                    <a:pt x="3762755" y="1100327"/>
                  </a:lnTo>
                  <a:lnTo>
                    <a:pt x="3762755" y="1092707"/>
                  </a:lnTo>
                  <a:lnTo>
                    <a:pt x="28956" y="1092707"/>
                  </a:lnTo>
                  <a:lnTo>
                    <a:pt x="13715" y="1077467"/>
                  </a:lnTo>
                  <a:lnTo>
                    <a:pt x="28956" y="1077467"/>
                  </a:lnTo>
                  <a:lnTo>
                    <a:pt x="28956" y="28955"/>
                  </a:lnTo>
                  <a:lnTo>
                    <a:pt x="13715" y="28955"/>
                  </a:lnTo>
                  <a:lnTo>
                    <a:pt x="28956" y="13715"/>
                  </a:lnTo>
                  <a:lnTo>
                    <a:pt x="3762755" y="13715"/>
                  </a:lnTo>
                  <a:lnTo>
                    <a:pt x="3762755" y="6095"/>
                  </a:lnTo>
                  <a:lnTo>
                    <a:pt x="3756659" y="0"/>
                  </a:lnTo>
                  <a:close/>
                </a:path>
                <a:path w="3763009" h="1106805">
                  <a:moveTo>
                    <a:pt x="28956" y="1077467"/>
                  </a:moveTo>
                  <a:lnTo>
                    <a:pt x="13715" y="1077467"/>
                  </a:lnTo>
                  <a:lnTo>
                    <a:pt x="28956" y="1092707"/>
                  </a:lnTo>
                  <a:lnTo>
                    <a:pt x="28956" y="1077467"/>
                  </a:lnTo>
                  <a:close/>
                </a:path>
                <a:path w="3763009" h="1106805">
                  <a:moveTo>
                    <a:pt x="3733800" y="1077467"/>
                  </a:moveTo>
                  <a:lnTo>
                    <a:pt x="28956" y="1077467"/>
                  </a:lnTo>
                  <a:lnTo>
                    <a:pt x="28956" y="1092707"/>
                  </a:lnTo>
                  <a:lnTo>
                    <a:pt x="3733800" y="1092707"/>
                  </a:lnTo>
                  <a:lnTo>
                    <a:pt x="3733800" y="1077467"/>
                  </a:lnTo>
                  <a:close/>
                </a:path>
                <a:path w="3763009" h="1106805">
                  <a:moveTo>
                    <a:pt x="3733800" y="13715"/>
                  </a:moveTo>
                  <a:lnTo>
                    <a:pt x="3733800" y="1092707"/>
                  </a:lnTo>
                  <a:lnTo>
                    <a:pt x="3747516" y="1077467"/>
                  </a:lnTo>
                  <a:lnTo>
                    <a:pt x="3762755" y="1077467"/>
                  </a:lnTo>
                  <a:lnTo>
                    <a:pt x="3762755" y="28955"/>
                  </a:lnTo>
                  <a:lnTo>
                    <a:pt x="3747516" y="28955"/>
                  </a:lnTo>
                  <a:lnTo>
                    <a:pt x="3733800" y="13715"/>
                  </a:lnTo>
                  <a:close/>
                </a:path>
                <a:path w="3763009" h="1106805">
                  <a:moveTo>
                    <a:pt x="3762755" y="1077467"/>
                  </a:moveTo>
                  <a:lnTo>
                    <a:pt x="3747516" y="1077467"/>
                  </a:lnTo>
                  <a:lnTo>
                    <a:pt x="3733800" y="1092707"/>
                  </a:lnTo>
                  <a:lnTo>
                    <a:pt x="3762755" y="1092707"/>
                  </a:lnTo>
                  <a:lnTo>
                    <a:pt x="3762755" y="1077467"/>
                  </a:lnTo>
                  <a:close/>
                </a:path>
                <a:path w="3763009" h="1106805">
                  <a:moveTo>
                    <a:pt x="28956" y="13715"/>
                  </a:moveTo>
                  <a:lnTo>
                    <a:pt x="13715" y="28955"/>
                  </a:lnTo>
                  <a:lnTo>
                    <a:pt x="28956" y="28955"/>
                  </a:lnTo>
                  <a:lnTo>
                    <a:pt x="28956" y="13715"/>
                  </a:lnTo>
                  <a:close/>
                </a:path>
                <a:path w="3763009" h="1106805">
                  <a:moveTo>
                    <a:pt x="3733800" y="13715"/>
                  </a:moveTo>
                  <a:lnTo>
                    <a:pt x="28956" y="13715"/>
                  </a:lnTo>
                  <a:lnTo>
                    <a:pt x="28956" y="28955"/>
                  </a:lnTo>
                  <a:lnTo>
                    <a:pt x="3733800" y="28955"/>
                  </a:lnTo>
                  <a:lnTo>
                    <a:pt x="3733800" y="13715"/>
                  </a:lnTo>
                  <a:close/>
                </a:path>
                <a:path w="3763009" h="1106805">
                  <a:moveTo>
                    <a:pt x="3762755" y="13715"/>
                  </a:moveTo>
                  <a:lnTo>
                    <a:pt x="3733800" y="13715"/>
                  </a:lnTo>
                  <a:lnTo>
                    <a:pt x="3747516" y="28955"/>
                  </a:lnTo>
                  <a:lnTo>
                    <a:pt x="3762755" y="28955"/>
                  </a:lnTo>
                  <a:lnTo>
                    <a:pt x="3762755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8067" y="1569719"/>
            <a:ext cx="3733800" cy="10795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0805" marR="92075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Microsoft Sans Serif"/>
                <a:cs typeface="Microsoft Sans Serif"/>
              </a:rPr>
              <a:t>Cài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đặt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dịch</a:t>
            </a:r>
            <a:r>
              <a:rPr sz="1600" dirty="0">
                <a:latin typeface="Microsoft Sans Serif"/>
                <a:cs typeface="Microsoft Sans Serif"/>
              </a:rPr>
              <a:t> vụ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tên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là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Time</a:t>
            </a:r>
            <a:r>
              <a:rPr sz="16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Service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phục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vụ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trên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cổng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9013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dùng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để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gửi 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thông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về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thời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gian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đến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nhóm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khách </a:t>
            </a:r>
            <a:r>
              <a:rPr sz="1600" b="1" spc="-4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hàng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155" dirty="0">
                <a:latin typeface="Microsoft Sans Serif"/>
                <a:cs typeface="Microsoft Sans Serif"/>
              </a:rPr>
              <a:t>ở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địa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chỉ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multicast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là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230.0.0.1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9180" y="3779520"/>
            <a:ext cx="6076315" cy="2992120"/>
            <a:chOff x="1059180" y="3779520"/>
            <a:chExt cx="6076315" cy="29921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585" y="3779520"/>
              <a:ext cx="5707707" cy="29264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180" y="3779520"/>
              <a:ext cx="6076188" cy="29916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59180" y="3779520"/>
              <a:ext cx="6076315" cy="2992120"/>
            </a:xfrm>
            <a:custGeom>
              <a:avLst/>
              <a:gdLst/>
              <a:ahLst/>
              <a:cxnLst/>
              <a:rect l="l" t="t" r="r" b="b"/>
              <a:pathLst>
                <a:path w="6076315" h="2992120">
                  <a:moveTo>
                    <a:pt x="18287" y="0"/>
                  </a:moveTo>
                  <a:lnTo>
                    <a:pt x="0" y="0"/>
                  </a:lnTo>
                  <a:lnTo>
                    <a:pt x="0" y="2991612"/>
                  </a:lnTo>
                  <a:lnTo>
                    <a:pt x="6076188" y="2991612"/>
                  </a:lnTo>
                  <a:lnTo>
                    <a:pt x="6076188" y="2982467"/>
                  </a:lnTo>
                  <a:lnTo>
                    <a:pt x="18287" y="2982467"/>
                  </a:lnTo>
                  <a:lnTo>
                    <a:pt x="9144" y="2971800"/>
                  </a:lnTo>
                  <a:lnTo>
                    <a:pt x="18287" y="2971800"/>
                  </a:lnTo>
                  <a:lnTo>
                    <a:pt x="18287" y="0"/>
                  </a:lnTo>
                  <a:close/>
                </a:path>
                <a:path w="6076315" h="2992120">
                  <a:moveTo>
                    <a:pt x="18287" y="2971800"/>
                  </a:moveTo>
                  <a:lnTo>
                    <a:pt x="9144" y="2971800"/>
                  </a:lnTo>
                  <a:lnTo>
                    <a:pt x="18287" y="2982467"/>
                  </a:lnTo>
                  <a:lnTo>
                    <a:pt x="18287" y="2971800"/>
                  </a:lnTo>
                  <a:close/>
                </a:path>
                <a:path w="6076315" h="2992120">
                  <a:moveTo>
                    <a:pt x="6057900" y="2971800"/>
                  </a:moveTo>
                  <a:lnTo>
                    <a:pt x="18287" y="2971800"/>
                  </a:lnTo>
                  <a:lnTo>
                    <a:pt x="18287" y="2982467"/>
                  </a:lnTo>
                  <a:lnTo>
                    <a:pt x="6057900" y="2982467"/>
                  </a:lnTo>
                  <a:lnTo>
                    <a:pt x="6057900" y="2971800"/>
                  </a:lnTo>
                  <a:close/>
                </a:path>
                <a:path w="6076315" h="2992120">
                  <a:moveTo>
                    <a:pt x="6076188" y="0"/>
                  </a:moveTo>
                  <a:lnTo>
                    <a:pt x="6057900" y="0"/>
                  </a:lnTo>
                  <a:lnTo>
                    <a:pt x="6057900" y="2982467"/>
                  </a:lnTo>
                  <a:lnTo>
                    <a:pt x="6067044" y="2971800"/>
                  </a:lnTo>
                  <a:lnTo>
                    <a:pt x="6076188" y="2971800"/>
                  </a:lnTo>
                  <a:lnTo>
                    <a:pt x="6076188" y="0"/>
                  </a:lnTo>
                  <a:close/>
                </a:path>
                <a:path w="6076315" h="2992120">
                  <a:moveTo>
                    <a:pt x="6076188" y="2971800"/>
                  </a:moveTo>
                  <a:lnTo>
                    <a:pt x="6067044" y="2971800"/>
                  </a:lnTo>
                  <a:lnTo>
                    <a:pt x="6057900" y="2982467"/>
                  </a:lnTo>
                  <a:lnTo>
                    <a:pt x="6076188" y="2982467"/>
                  </a:lnTo>
                  <a:lnTo>
                    <a:pt x="6076188" y="2971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Bộ</a:t>
            </a:r>
            <a:r>
              <a:rPr spc="-10" dirty="0"/>
              <a:t> </a:t>
            </a:r>
            <a:r>
              <a:rPr dirty="0"/>
              <a:t>môn</a:t>
            </a:r>
            <a:r>
              <a:rPr spc="-15" dirty="0"/>
              <a:t> </a:t>
            </a:r>
            <a:r>
              <a:rPr dirty="0"/>
              <a:t>HTMT&amp;TT,</a:t>
            </a:r>
            <a:r>
              <a:rPr spc="-15" dirty="0"/>
              <a:t> </a:t>
            </a:r>
            <a:r>
              <a:rPr spc="-10" dirty="0"/>
              <a:t>Khoa</a:t>
            </a:r>
            <a:r>
              <a:rPr spc="-5" dirty="0"/>
              <a:t> </a:t>
            </a:r>
            <a:r>
              <a:rPr spc="-10" dirty="0"/>
              <a:t>Công</a:t>
            </a:r>
            <a:r>
              <a:rPr spc="10" dirty="0"/>
              <a:t> </a:t>
            </a:r>
            <a:r>
              <a:rPr spc="-10" dirty="0"/>
              <a:t>Nghệ</a:t>
            </a:r>
            <a:r>
              <a:rPr spc="15" dirty="0"/>
              <a:t> </a:t>
            </a:r>
            <a:r>
              <a:rPr spc="-5" dirty="0"/>
              <a:t>Thông</a:t>
            </a:r>
            <a:r>
              <a:rPr spc="-25" dirty="0"/>
              <a:t> </a:t>
            </a:r>
            <a:r>
              <a:rPr spc="-5" dirty="0"/>
              <a:t>Tin</a:t>
            </a:r>
            <a:r>
              <a:rPr spc="5" dirty="0"/>
              <a:t> </a:t>
            </a:r>
            <a:r>
              <a:rPr spc="-10" dirty="0"/>
              <a:t>và</a:t>
            </a:r>
            <a:r>
              <a:rPr spc="10" dirty="0"/>
              <a:t> </a:t>
            </a:r>
            <a:r>
              <a:rPr spc="5" dirty="0"/>
              <a:t>TT,</a:t>
            </a:r>
            <a:r>
              <a:rPr spc="-10" dirty="0"/>
              <a:t> ĐH</a:t>
            </a:r>
            <a:r>
              <a:rPr spc="25" dirty="0"/>
              <a:t> </a:t>
            </a:r>
            <a:r>
              <a:rPr spc="-10" dirty="0"/>
              <a:t>Cần</a:t>
            </a:r>
            <a:r>
              <a:rPr spc="10" dirty="0"/>
              <a:t> </a:t>
            </a:r>
            <a:r>
              <a:rPr spc="30" dirty="0"/>
              <a:t>Thơ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3884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Lập</a:t>
            </a:r>
            <a:r>
              <a:rPr spc="-45" dirty="0"/>
              <a:t> </a:t>
            </a:r>
            <a:r>
              <a:rPr dirty="0"/>
              <a:t>trình</a:t>
            </a:r>
            <a:r>
              <a:rPr spc="-45" dirty="0"/>
              <a:t> </a:t>
            </a:r>
            <a:r>
              <a:rPr dirty="0"/>
              <a:t>multicast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1580" y="1551432"/>
            <a:ext cx="8415655" cy="2228215"/>
            <a:chOff x="1211580" y="1551432"/>
            <a:chExt cx="8415655" cy="2228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413" y="1642915"/>
              <a:ext cx="6315509" cy="21366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1580" y="1551432"/>
              <a:ext cx="7280148" cy="2228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11580" y="1551432"/>
              <a:ext cx="7280275" cy="2228215"/>
            </a:xfrm>
            <a:custGeom>
              <a:avLst/>
              <a:gdLst/>
              <a:ahLst/>
              <a:cxnLst/>
              <a:rect l="l" t="t" r="r" b="b"/>
              <a:pathLst>
                <a:path w="7280275" h="2228215">
                  <a:moveTo>
                    <a:pt x="7280148" y="0"/>
                  </a:moveTo>
                  <a:lnTo>
                    <a:pt x="0" y="0"/>
                  </a:lnTo>
                  <a:lnTo>
                    <a:pt x="0" y="2228088"/>
                  </a:lnTo>
                  <a:lnTo>
                    <a:pt x="18288" y="2228087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3"/>
                  </a:lnTo>
                  <a:lnTo>
                    <a:pt x="7280148" y="9143"/>
                  </a:lnTo>
                  <a:lnTo>
                    <a:pt x="7280148" y="0"/>
                  </a:lnTo>
                  <a:close/>
                </a:path>
                <a:path w="7280275" h="2228215">
                  <a:moveTo>
                    <a:pt x="7261860" y="9143"/>
                  </a:moveTo>
                  <a:lnTo>
                    <a:pt x="7261860" y="2228088"/>
                  </a:lnTo>
                  <a:lnTo>
                    <a:pt x="7280148" y="2228088"/>
                  </a:lnTo>
                  <a:lnTo>
                    <a:pt x="7280148" y="18287"/>
                  </a:lnTo>
                  <a:lnTo>
                    <a:pt x="7271004" y="18287"/>
                  </a:lnTo>
                  <a:lnTo>
                    <a:pt x="7261860" y="9143"/>
                  </a:lnTo>
                  <a:close/>
                </a:path>
                <a:path w="7280275" h="2228215">
                  <a:moveTo>
                    <a:pt x="18287" y="9143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3"/>
                  </a:lnTo>
                  <a:close/>
                </a:path>
                <a:path w="7280275" h="2228215">
                  <a:moveTo>
                    <a:pt x="7261860" y="9143"/>
                  </a:moveTo>
                  <a:lnTo>
                    <a:pt x="18287" y="9143"/>
                  </a:lnTo>
                  <a:lnTo>
                    <a:pt x="18287" y="18287"/>
                  </a:lnTo>
                  <a:lnTo>
                    <a:pt x="7261860" y="18287"/>
                  </a:lnTo>
                  <a:lnTo>
                    <a:pt x="7261860" y="9143"/>
                  </a:lnTo>
                  <a:close/>
                </a:path>
                <a:path w="7280275" h="2228215">
                  <a:moveTo>
                    <a:pt x="7280148" y="9143"/>
                  </a:moveTo>
                  <a:lnTo>
                    <a:pt x="7261860" y="9143"/>
                  </a:lnTo>
                  <a:lnTo>
                    <a:pt x="7271004" y="18287"/>
                  </a:lnTo>
                  <a:lnTo>
                    <a:pt x="7280148" y="18287"/>
                  </a:lnTo>
                  <a:lnTo>
                    <a:pt x="7280148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3951" y="1860804"/>
              <a:ext cx="3153410" cy="1106805"/>
            </a:xfrm>
            <a:custGeom>
              <a:avLst/>
              <a:gdLst/>
              <a:ahLst/>
              <a:cxnLst/>
              <a:rect l="l" t="t" r="r" b="b"/>
              <a:pathLst>
                <a:path w="3153409" h="1106805">
                  <a:moveTo>
                    <a:pt x="31470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3147059" y="1106423"/>
                  </a:lnTo>
                  <a:lnTo>
                    <a:pt x="3153155" y="1100327"/>
                  </a:lnTo>
                  <a:lnTo>
                    <a:pt x="3153155" y="1092707"/>
                  </a:lnTo>
                  <a:lnTo>
                    <a:pt x="13715" y="1092707"/>
                  </a:lnTo>
                  <a:lnTo>
                    <a:pt x="13715" y="13715"/>
                  </a:lnTo>
                  <a:lnTo>
                    <a:pt x="3153155" y="13715"/>
                  </a:lnTo>
                  <a:lnTo>
                    <a:pt x="3153155" y="6095"/>
                  </a:lnTo>
                  <a:lnTo>
                    <a:pt x="3147059" y="0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87668" y="1874520"/>
              <a:ext cx="3124200" cy="1079500"/>
            </a:xfrm>
            <a:custGeom>
              <a:avLst/>
              <a:gdLst/>
              <a:ahLst/>
              <a:cxnLst/>
              <a:rect l="l" t="t" r="r" b="b"/>
              <a:pathLst>
                <a:path w="3124200" h="1079500">
                  <a:moveTo>
                    <a:pt x="3124199" y="0"/>
                  </a:moveTo>
                  <a:lnTo>
                    <a:pt x="0" y="0"/>
                  </a:lnTo>
                  <a:lnTo>
                    <a:pt x="0" y="1078991"/>
                  </a:lnTo>
                  <a:lnTo>
                    <a:pt x="3124199" y="1078991"/>
                  </a:lnTo>
                  <a:lnTo>
                    <a:pt x="31241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3951" y="1860804"/>
              <a:ext cx="3153410" cy="1106805"/>
            </a:xfrm>
            <a:custGeom>
              <a:avLst/>
              <a:gdLst/>
              <a:ahLst/>
              <a:cxnLst/>
              <a:rect l="l" t="t" r="r" b="b"/>
              <a:pathLst>
                <a:path w="3153409" h="1106805">
                  <a:moveTo>
                    <a:pt x="3147059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1100327"/>
                  </a:lnTo>
                  <a:lnTo>
                    <a:pt x="6096" y="1106423"/>
                  </a:lnTo>
                  <a:lnTo>
                    <a:pt x="3147059" y="1106423"/>
                  </a:lnTo>
                  <a:lnTo>
                    <a:pt x="3153155" y="1100327"/>
                  </a:lnTo>
                  <a:lnTo>
                    <a:pt x="3153155" y="1092707"/>
                  </a:lnTo>
                  <a:lnTo>
                    <a:pt x="28955" y="1092707"/>
                  </a:lnTo>
                  <a:lnTo>
                    <a:pt x="13715" y="1077467"/>
                  </a:lnTo>
                  <a:lnTo>
                    <a:pt x="28955" y="1077467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3153155" y="13715"/>
                  </a:lnTo>
                  <a:lnTo>
                    <a:pt x="3153155" y="6095"/>
                  </a:lnTo>
                  <a:lnTo>
                    <a:pt x="3147059" y="0"/>
                  </a:lnTo>
                  <a:close/>
                </a:path>
                <a:path w="3153409" h="1106805">
                  <a:moveTo>
                    <a:pt x="28955" y="1077467"/>
                  </a:moveTo>
                  <a:lnTo>
                    <a:pt x="13715" y="1077467"/>
                  </a:lnTo>
                  <a:lnTo>
                    <a:pt x="28955" y="1092707"/>
                  </a:lnTo>
                  <a:lnTo>
                    <a:pt x="28955" y="1077467"/>
                  </a:lnTo>
                  <a:close/>
                </a:path>
                <a:path w="3153409" h="1106805">
                  <a:moveTo>
                    <a:pt x="3124200" y="1077467"/>
                  </a:moveTo>
                  <a:lnTo>
                    <a:pt x="28955" y="1077467"/>
                  </a:lnTo>
                  <a:lnTo>
                    <a:pt x="28955" y="1092707"/>
                  </a:lnTo>
                  <a:lnTo>
                    <a:pt x="3124200" y="1092707"/>
                  </a:lnTo>
                  <a:lnTo>
                    <a:pt x="3124200" y="1077467"/>
                  </a:lnTo>
                  <a:close/>
                </a:path>
                <a:path w="3153409" h="1106805">
                  <a:moveTo>
                    <a:pt x="3124200" y="13715"/>
                  </a:moveTo>
                  <a:lnTo>
                    <a:pt x="3124200" y="1092707"/>
                  </a:lnTo>
                  <a:lnTo>
                    <a:pt x="3137916" y="1077467"/>
                  </a:lnTo>
                  <a:lnTo>
                    <a:pt x="3153155" y="1077467"/>
                  </a:lnTo>
                  <a:lnTo>
                    <a:pt x="3153155" y="28955"/>
                  </a:lnTo>
                  <a:lnTo>
                    <a:pt x="3137916" y="28955"/>
                  </a:lnTo>
                  <a:lnTo>
                    <a:pt x="3124200" y="13715"/>
                  </a:lnTo>
                  <a:close/>
                </a:path>
                <a:path w="3153409" h="1106805">
                  <a:moveTo>
                    <a:pt x="3153155" y="1077467"/>
                  </a:moveTo>
                  <a:lnTo>
                    <a:pt x="3137916" y="1077467"/>
                  </a:lnTo>
                  <a:lnTo>
                    <a:pt x="3124200" y="1092707"/>
                  </a:lnTo>
                  <a:lnTo>
                    <a:pt x="3153155" y="1092707"/>
                  </a:lnTo>
                  <a:lnTo>
                    <a:pt x="3153155" y="1077467"/>
                  </a:lnTo>
                  <a:close/>
                </a:path>
                <a:path w="3153409" h="1106805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3153409" h="1106805">
                  <a:moveTo>
                    <a:pt x="31242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3124200" y="28955"/>
                  </a:lnTo>
                  <a:lnTo>
                    <a:pt x="3124200" y="13715"/>
                  </a:lnTo>
                  <a:close/>
                </a:path>
                <a:path w="3153409" h="1106805">
                  <a:moveTo>
                    <a:pt x="3153155" y="13715"/>
                  </a:moveTo>
                  <a:lnTo>
                    <a:pt x="3124200" y="13715"/>
                  </a:lnTo>
                  <a:lnTo>
                    <a:pt x="3137916" y="28955"/>
                  </a:lnTo>
                  <a:lnTo>
                    <a:pt x="3153155" y="28955"/>
                  </a:lnTo>
                  <a:lnTo>
                    <a:pt x="3153155" y="13715"/>
                  </a:lnTo>
                  <a:close/>
                </a:path>
              </a:pathLst>
            </a:custGeom>
            <a:solidFill>
              <a:srgbClr val="33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87667" y="1874520"/>
            <a:ext cx="3124200" cy="10795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1440" marR="111760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latin typeface="Microsoft Sans Serif"/>
                <a:cs typeface="Microsoft Sans Serif"/>
              </a:rPr>
              <a:t>Có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thể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thử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nghiệm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chương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trình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bằng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cách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thực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chương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trình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Client đồng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thời </a:t>
            </a:r>
            <a:r>
              <a:rPr sz="1600" spc="-5" dirty="0">
                <a:latin typeface="Microsoft Sans Serif"/>
                <a:cs typeface="Microsoft Sans Serif"/>
              </a:rPr>
              <a:t>trên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nhiều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máy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tính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có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địa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chỉ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IP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khác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nhau.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1580" y="3779520"/>
            <a:ext cx="7280275" cy="2915920"/>
            <a:chOff x="1211580" y="3779520"/>
            <a:chExt cx="7280275" cy="29159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9753" y="3817895"/>
              <a:ext cx="6856041" cy="27839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580" y="3779520"/>
              <a:ext cx="7280148" cy="29154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11580" y="3779520"/>
              <a:ext cx="7280275" cy="2915920"/>
            </a:xfrm>
            <a:custGeom>
              <a:avLst/>
              <a:gdLst/>
              <a:ahLst/>
              <a:cxnLst/>
              <a:rect l="l" t="t" r="r" b="b"/>
              <a:pathLst>
                <a:path w="7280275" h="2915920">
                  <a:moveTo>
                    <a:pt x="18287" y="0"/>
                  </a:moveTo>
                  <a:lnTo>
                    <a:pt x="0" y="0"/>
                  </a:lnTo>
                  <a:lnTo>
                    <a:pt x="0" y="2915412"/>
                  </a:lnTo>
                  <a:lnTo>
                    <a:pt x="7280148" y="2915412"/>
                  </a:lnTo>
                  <a:lnTo>
                    <a:pt x="7280148" y="2906267"/>
                  </a:lnTo>
                  <a:lnTo>
                    <a:pt x="18287" y="2906267"/>
                  </a:lnTo>
                  <a:lnTo>
                    <a:pt x="9144" y="2895600"/>
                  </a:lnTo>
                  <a:lnTo>
                    <a:pt x="18287" y="2895600"/>
                  </a:lnTo>
                  <a:lnTo>
                    <a:pt x="18287" y="0"/>
                  </a:lnTo>
                  <a:close/>
                </a:path>
                <a:path w="7280275" h="2915920">
                  <a:moveTo>
                    <a:pt x="18287" y="2895600"/>
                  </a:moveTo>
                  <a:lnTo>
                    <a:pt x="9144" y="2895600"/>
                  </a:lnTo>
                  <a:lnTo>
                    <a:pt x="18287" y="2906267"/>
                  </a:lnTo>
                  <a:lnTo>
                    <a:pt x="18287" y="2895600"/>
                  </a:lnTo>
                  <a:close/>
                </a:path>
                <a:path w="7280275" h="2915920">
                  <a:moveTo>
                    <a:pt x="7261860" y="2895600"/>
                  </a:moveTo>
                  <a:lnTo>
                    <a:pt x="18287" y="2895600"/>
                  </a:lnTo>
                  <a:lnTo>
                    <a:pt x="18287" y="2906267"/>
                  </a:lnTo>
                  <a:lnTo>
                    <a:pt x="7261860" y="2906267"/>
                  </a:lnTo>
                  <a:lnTo>
                    <a:pt x="7261860" y="2895600"/>
                  </a:lnTo>
                  <a:close/>
                </a:path>
                <a:path w="7280275" h="2915920">
                  <a:moveTo>
                    <a:pt x="7280148" y="0"/>
                  </a:moveTo>
                  <a:lnTo>
                    <a:pt x="7261860" y="0"/>
                  </a:lnTo>
                  <a:lnTo>
                    <a:pt x="7261860" y="2906267"/>
                  </a:lnTo>
                  <a:lnTo>
                    <a:pt x="7271004" y="2895600"/>
                  </a:lnTo>
                  <a:lnTo>
                    <a:pt x="7280148" y="2895600"/>
                  </a:lnTo>
                  <a:lnTo>
                    <a:pt x="7280148" y="0"/>
                  </a:lnTo>
                  <a:close/>
                </a:path>
                <a:path w="7280275" h="2915920">
                  <a:moveTo>
                    <a:pt x="7280148" y="2895600"/>
                  </a:moveTo>
                  <a:lnTo>
                    <a:pt x="7271004" y="2895600"/>
                  </a:lnTo>
                  <a:lnTo>
                    <a:pt x="7261860" y="2906267"/>
                  </a:lnTo>
                  <a:lnTo>
                    <a:pt x="7280148" y="2906267"/>
                  </a:lnTo>
                  <a:lnTo>
                    <a:pt x="7280148" y="2895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38" y="1514594"/>
            <a:ext cx="8171180" cy="11493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3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Khái</a:t>
            </a:r>
            <a:r>
              <a:rPr sz="24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niệm</a:t>
            </a:r>
            <a:r>
              <a:rPr sz="2400"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về </a:t>
            </a:r>
            <a:r>
              <a:rPr sz="2400" b="1" spc="-10" dirty="0">
                <a:solidFill>
                  <a:srgbClr val="003399"/>
                </a:solidFill>
                <a:latin typeface="Arial"/>
                <a:cs typeface="Arial"/>
              </a:rPr>
              <a:t>socket</a:t>
            </a:r>
            <a:endParaRPr sz="2400" dirty="0">
              <a:latin typeface="Arial"/>
              <a:cs typeface="Arial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35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b="1" spc="-5" dirty="0">
                <a:latin typeface="Tahoma"/>
                <a:cs typeface="Tahoma"/>
              </a:rPr>
              <a:t>Góc </a:t>
            </a:r>
            <a:r>
              <a:rPr sz="2000" b="1" dirty="0">
                <a:latin typeface="Tahoma"/>
                <a:cs typeface="Tahoma"/>
              </a:rPr>
              <a:t>độ </a:t>
            </a:r>
            <a:r>
              <a:rPr sz="2000" b="1" spc="-5" dirty="0">
                <a:latin typeface="Tahoma"/>
                <a:cs typeface="Tahoma"/>
              </a:rPr>
              <a:t>mạng</a:t>
            </a:r>
            <a:r>
              <a:rPr sz="2000" spc="-5" dirty="0">
                <a:latin typeface="Tahoma"/>
                <a:cs typeface="Tahoma"/>
              </a:rPr>
              <a:t>: Socket </a:t>
            </a:r>
            <a:r>
              <a:rPr sz="2000" dirty="0">
                <a:latin typeface="Tahoma"/>
                <a:cs typeface="Tahoma"/>
              </a:rPr>
              <a:t>là 1 </a:t>
            </a:r>
            <a:r>
              <a:rPr sz="2000" spc="-5" dirty="0">
                <a:latin typeface="Tahoma"/>
                <a:cs typeface="Tahoma"/>
              </a:rPr>
              <a:t>trong </a:t>
            </a:r>
            <a:r>
              <a:rPr sz="2000" dirty="0">
                <a:latin typeface="Tahoma"/>
                <a:cs typeface="Tahoma"/>
              </a:rPr>
              <a:t>2 </a:t>
            </a:r>
            <a:r>
              <a:rPr sz="2000" spc="-5" dirty="0">
                <a:latin typeface="Tahoma"/>
                <a:cs typeface="Tahoma"/>
              </a:rPr>
              <a:t>điểm cuối của đường </a:t>
            </a:r>
            <a:r>
              <a:rPr sz="2000" dirty="0">
                <a:latin typeface="Tahoma"/>
                <a:cs typeface="Tahoma"/>
              </a:rPr>
              <a:t>nối </a:t>
            </a:r>
            <a:r>
              <a:rPr sz="2000" spc="-5" dirty="0">
                <a:latin typeface="Tahoma"/>
                <a:cs typeface="Tahoma"/>
              </a:rPr>
              <a:t>kết </a:t>
            </a:r>
            <a:r>
              <a:rPr sz="2000" dirty="0">
                <a:latin typeface="Tahoma"/>
                <a:cs typeface="Tahoma"/>
              </a:rPr>
              <a:t>2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chiều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giữa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 </a:t>
            </a:r>
            <a:r>
              <a:rPr sz="2000" spc="-5" dirty="0">
                <a:latin typeface="Tahoma"/>
                <a:cs typeface="Tahoma"/>
              </a:rPr>
              <a:t>chương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trình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thực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thi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trên</a:t>
            </a:r>
            <a:r>
              <a:rPr sz="2000" dirty="0">
                <a:latin typeface="Tahoma"/>
                <a:cs typeface="Tahoma"/>
              </a:rPr>
              <a:t> mạng.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0732" y="3191255"/>
            <a:ext cx="3944112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53053" y="4725340"/>
            <a:ext cx="7658734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0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2000" b="1" spc="-5" dirty="0">
                <a:latin typeface="Tahoma"/>
                <a:cs typeface="Tahoma"/>
              </a:rPr>
              <a:t>Góc </a:t>
            </a:r>
            <a:r>
              <a:rPr sz="2000" b="1" dirty="0">
                <a:latin typeface="Tahoma"/>
                <a:cs typeface="Tahoma"/>
              </a:rPr>
              <a:t>độ </a:t>
            </a:r>
            <a:r>
              <a:rPr sz="2000" b="1" spc="-5" dirty="0">
                <a:latin typeface="Tahoma"/>
                <a:cs typeface="Tahoma"/>
              </a:rPr>
              <a:t>người </a:t>
            </a:r>
            <a:r>
              <a:rPr sz="2000" b="1" dirty="0">
                <a:latin typeface="Tahoma"/>
                <a:cs typeface="Tahoma"/>
              </a:rPr>
              <a:t>lập </a:t>
            </a:r>
            <a:r>
              <a:rPr sz="2000" b="1" spc="-5" dirty="0">
                <a:latin typeface="Tahoma"/>
                <a:cs typeface="Tahoma"/>
              </a:rPr>
              <a:t>trình</a:t>
            </a:r>
            <a:r>
              <a:rPr sz="2000" spc="-5" dirty="0">
                <a:latin typeface="Tahoma"/>
                <a:cs typeface="Tahoma"/>
              </a:rPr>
              <a:t>: Socket là giao diện </a:t>
            </a:r>
            <a:r>
              <a:rPr sz="2000" dirty="0">
                <a:latin typeface="Tahoma"/>
                <a:cs typeface="Tahoma"/>
              </a:rPr>
              <a:t>lập </a:t>
            </a:r>
            <a:r>
              <a:rPr sz="2000" spc="-5" dirty="0">
                <a:latin typeface="Tahoma"/>
                <a:cs typeface="Tahoma"/>
              </a:rPr>
              <a:t>trình ứng dụng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(API) </a:t>
            </a:r>
            <a:r>
              <a:rPr sz="2000" spc="-5" dirty="0">
                <a:latin typeface="Tahoma"/>
                <a:cs typeface="Tahoma"/>
              </a:rPr>
              <a:t>hay bộ thư viện </a:t>
            </a:r>
            <a:r>
              <a:rPr sz="2000" dirty="0">
                <a:latin typeface="Tahoma"/>
                <a:cs typeface="Tahoma"/>
              </a:rPr>
              <a:t>hàm hỗ </a:t>
            </a:r>
            <a:r>
              <a:rPr sz="2000" spc="-5" dirty="0">
                <a:latin typeface="Tahoma"/>
                <a:cs typeface="Tahoma"/>
              </a:rPr>
              <a:t>trợ, dùng để </a:t>
            </a:r>
            <a:r>
              <a:rPr sz="2000" dirty="0">
                <a:latin typeface="Tahoma"/>
                <a:cs typeface="Tahoma"/>
              </a:rPr>
              <a:t>nối </a:t>
            </a:r>
            <a:r>
              <a:rPr sz="2000" spc="-5" dirty="0">
                <a:latin typeface="Tahoma"/>
                <a:cs typeface="Tahoma"/>
              </a:rPr>
              <a:t>kết chương trình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ứng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dụng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với</a:t>
            </a:r>
            <a:r>
              <a:rPr sz="2000" dirty="0">
                <a:latin typeface="Tahoma"/>
                <a:cs typeface="Tahoma"/>
              </a:rPr>
              <a:t> lớp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mạng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trong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hệ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thống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mạng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TCP/IP.</a:t>
            </a:r>
            <a:endParaRPr sz="2000" dirty="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84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2000" spc="-5" dirty="0">
                <a:latin typeface="Tahoma"/>
                <a:cs typeface="Tahoma"/>
              </a:rPr>
              <a:t>Giới thiệu </a:t>
            </a:r>
            <a:r>
              <a:rPr sz="2000" dirty="0">
                <a:latin typeface="Tahoma"/>
                <a:cs typeface="Tahoma"/>
              </a:rPr>
              <a:t>lần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đầu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dưới</a:t>
            </a:r>
            <a:r>
              <a:rPr sz="2000" dirty="0">
                <a:latin typeface="Tahoma"/>
                <a:cs typeface="Tahoma"/>
              </a:rPr>
              <a:t> hệ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điều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hành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UNIX </a:t>
            </a:r>
            <a:r>
              <a:rPr sz="2000" spc="-5" dirty="0">
                <a:latin typeface="Tahoma"/>
                <a:cs typeface="Tahoma"/>
              </a:rPr>
              <a:t>version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4.3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BSD.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05260"/>
            <a:ext cx="7273290" cy="12496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Phân</a:t>
            </a:r>
            <a:r>
              <a:rPr sz="2600" spc="-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loại</a:t>
            </a:r>
            <a:endParaRPr sz="2600" dirty="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40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dirty="0">
                <a:latin typeface="Tahoma"/>
                <a:cs typeface="Tahoma"/>
              </a:rPr>
              <a:t>AF_UNIX: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giao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tiếp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giữa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các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quá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trình trong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cùng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máy.</a:t>
            </a:r>
            <a:endParaRPr sz="2000" dirty="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475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spc="-25" dirty="0">
                <a:latin typeface="Tahoma"/>
                <a:cs typeface="Tahoma"/>
              </a:rPr>
              <a:t>AF_INET: </a:t>
            </a:r>
            <a:r>
              <a:rPr sz="2000" spc="-5" dirty="0">
                <a:latin typeface="Tahoma"/>
                <a:cs typeface="Tahoma"/>
              </a:rPr>
              <a:t>giao tiếp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giữa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các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quá trình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trên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nhiều</a:t>
            </a:r>
            <a:r>
              <a:rPr sz="2000" dirty="0">
                <a:latin typeface="Tahoma"/>
                <a:cs typeface="Tahoma"/>
              </a:rPr>
              <a:t> máy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tính.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7876" y="3093720"/>
            <a:ext cx="5097780" cy="3657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05260"/>
            <a:ext cx="8032115" cy="185991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125" dirty="0">
                <a:solidFill>
                  <a:srgbClr val="003399"/>
                </a:solidFill>
                <a:latin typeface="Microsoft Sans Serif"/>
                <a:cs typeface="Microsoft Sans Serif"/>
              </a:rPr>
              <a:t>Cơ</a:t>
            </a:r>
            <a:r>
              <a:rPr sz="2600" spc="-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chế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giao</a:t>
            </a:r>
            <a:r>
              <a:rPr sz="2600" spc="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tiếp</a:t>
            </a:r>
            <a:endParaRPr sz="2600" dirty="0">
              <a:latin typeface="Microsoft Sans Serif"/>
              <a:cs typeface="Microsoft Sans Serif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40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dirty="0">
                <a:latin typeface="Tahoma"/>
                <a:cs typeface="Tahoma"/>
              </a:rPr>
              <a:t>Một </a:t>
            </a:r>
            <a:r>
              <a:rPr sz="2000" spc="-5" dirty="0">
                <a:latin typeface="Tahoma"/>
                <a:cs typeface="Tahoma"/>
              </a:rPr>
              <a:t>trong hai quá trình phải công </a:t>
            </a:r>
            <a:r>
              <a:rPr sz="2000" dirty="0">
                <a:latin typeface="Tahoma"/>
                <a:cs typeface="Tahoma"/>
              </a:rPr>
              <a:t>bố số hiệu </a:t>
            </a:r>
            <a:r>
              <a:rPr sz="2000" spc="-5" dirty="0">
                <a:latin typeface="Tahoma"/>
                <a:cs typeface="Tahoma"/>
              </a:rPr>
              <a:t>cổng của </a:t>
            </a:r>
            <a:r>
              <a:rPr sz="2000" dirty="0">
                <a:latin typeface="Tahoma"/>
                <a:cs typeface="Tahoma"/>
              </a:rPr>
              <a:t>socket mà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mình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sử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dụng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để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nhận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và</a:t>
            </a:r>
            <a:r>
              <a:rPr sz="2000" dirty="0">
                <a:latin typeface="Tahoma"/>
                <a:cs typeface="Tahoma"/>
              </a:rPr>
              <a:t> gởi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dữ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liệu.</a:t>
            </a:r>
            <a:endParaRPr sz="2000" dirty="0">
              <a:latin typeface="Tahoma"/>
              <a:cs typeface="Tahoma"/>
            </a:endParaRPr>
          </a:p>
          <a:p>
            <a:pPr marL="704215" marR="575945" lvl="1" indent="-347980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000" dirty="0">
                <a:latin typeface="Tahoma"/>
                <a:cs typeface="Tahoma"/>
              </a:rPr>
              <a:t>Các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quá trình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khác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có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thể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giao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tiếp với</a:t>
            </a:r>
            <a:r>
              <a:rPr sz="2000" dirty="0">
                <a:latin typeface="Tahoma"/>
                <a:cs typeface="Tahoma"/>
              </a:rPr>
              <a:t> quá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trình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đã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công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bố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cổng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cũng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bằng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cách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tạo ra</a:t>
            </a:r>
            <a:r>
              <a:rPr sz="2000" dirty="0">
                <a:latin typeface="Tahoma"/>
                <a:cs typeface="Tahoma"/>
              </a:rPr>
              <a:t> một socket.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848" y="3627120"/>
            <a:ext cx="5570220" cy="30617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620" y="1505761"/>
            <a:ext cx="7408545" cy="21932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  <a:tab pos="2301875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Cổng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(port):	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là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1</a:t>
            </a:r>
            <a:r>
              <a:rPr sz="2600" spc="2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số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16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bit</a:t>
            </a:r>
            <a:endParaRPr sz="2600" dirty="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5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Từ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0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–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1023: cổng hệ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thống</a:t>
            </a:r>
            <a:endParaRPr sz="2200" dirty="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Từ 1024 –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49151: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cổng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phải</a:t>
            </a:r>
            <a:r>
              <a:rPr sz="2200" spc="-10" dirty="0">
                <a:latin typeface="Tahoma"/>
                <a:cs typeface="Tahoma"/>
              </a:rPr>
              <a:t> đăng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ký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(registered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port)</a:t>
            </a:r>
            <a:endParaRPr sz="2200" dirty="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</a:tabLst>
            </a:pPr>
            <a:r>
              <a:rPr sz="2200" spc="-5" dirty="0">
                <a:latin typeface="Tahoma"/>
                <a:cs typeface="Tahoma"/>
              </a:rPr>
              <a:t>Từ 49152 –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65535: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cổng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dùng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riêng</a:t>
            </a:r>
            <a:r>
              <a:rPr sz="2200" spc="-5" dirty="0">
                <a:latin typeface="Tahoma"/>
                <a:cs typeface="Tahoma"/>
              </a:rPr>
              <a:t> (private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port).</a:t>
            </a:r>
            <a:endParaRPr sz="2200" dirty="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Một số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cổng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thông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dụng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3108" y="3680055"/>
            <a:ext cx="93916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spc="-5" dirty="0">
                <a:latin typeface="Tahoma"/>
                <a:cs typeface="Tahoma"/>
              </a:rPr>
              <a:t>Echo:</a:t>
            </a:r>
            <a:endParaRPr sz="1800" dirty="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dirty="0">
                <a:latin typeface="Tahoma"/>
                <a:cs typeface="Tahoma"/>
              </a:rPr>
              <a:t>Web:</a:t>
            </a:r>
          </a:p>
          <a:p>
            <a:pPr marL="360045" indent="-347980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spc="-5" dirty="0">
                <a:latin typeface="Tahoma"/>
                <a:cs typeface="Tahoma"/>
              </a:rPr>
              <a:t>FTP: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7680" y="3679850"/>
            <a:ext cx="451104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835025" algn="l"/>
              </a:tabLst>
            </a:pP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dirty="0">
                <a:latin typeface="Tahoma"/>
                <a:cs typeface="Tahoma"/>
              </a:rPr>
              <a:t> 7	(TCP,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UDP)</a:t>
            </a:r>
          </a:p>
          <a:p>
            <a:pPr marL="55244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80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(TCP)</a:t>
            </a:r>
          </a:p>
          <a:p>
            <a:pPr marL="4889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21 </a:t>
            </a:r>
            <a:r>
              <a:rPr sz="1800" spc="-5" dirty="0">
                <a:latin typeface="Tahoma"/>
                <a:cs typeface="Tahoma"/>
              </a:rPr>
              <a:t>cho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nối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kết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và</a:t>
            </a:r>
            <a:r>
              <a:rPr sz="1800" dirty="0">
                <a:latin typeface="Tahoma"/>
                <a:cs typeface="Tahoma"/>
              </a:rPr>
              <a:t> 20</a:t>
            </a:r>
            <a:r>
              <a:rPr sz="1800" spc="-5" dirty="0">
                <a:latin typeface="Tahoma"/>
                <a:cs typeface="Tahoma"/>
              </a:rPr>
              <a:t> cho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dữ</a:t>
            </a:r>
            <a:r>
              <a:rPr sz="1800" spc="-5" dirty="0">
                <a:latin typeface="Tahoma"/>
                <a:cs typeface="Tahoma"/>
              </a:rPr>
              <a:t> liệu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53108" y="4667539"/>
            <a:ext cx="279717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  <a:tab pos="1144905" algn="l"/>
              </a:tabLst>
            </a:pPr>
            <a:r>
              <a:rPr sz="1800" dirty="0">
                <a:latin typeface="Tahoma"/>
                <a:cs typeface="Tahoma"/>
              </a:rPr>
              <a:t>SMTP:	</a:t>
            </a: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25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(TCP)</a:t>
            </a:r>
            <a:endParaRPr sz="180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  <a:tab pos="1208405" algn="l"/>
              </a:tabLst>
            </a:pPr>
            <a:r>
              <a:rPr sz="1800" spc="-5" dirty="0">
                <a:latin typeface="Tahoma"/>
                <a:cs typeface="Tahoma"/>
              </a:rPr>
              <a:t>POP:	cổng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110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(TCP)</a:t>
            </a:r>
            <a:endParaRPr sz="180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  <a:tab pos="1214120" algn="l"/>
              </a:tabLst>
            </a:pPr>
            <a:r>
              <a:rPr sz="1800" dirty="0">
                <a:latin typeface="Tahoma"/>
                <a:cs typeface="Tahoma"/>
              </a:rPr>
              <a:t>Telnet:	</a:t>
            </a: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23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3108" y="5654862"/>
            <a:ext cx="103695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spc="-5" dirty="0">
                <a:latin typeface="Tahoma"/>
                <a:cs typeface="Tahoma"/>
              </a:rPr>
              <a:t>DNS:</a:t>
            </a:r>
            <a:endParaRPr sz="180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spc="-5" dirty="0">
                <a:latin typeface="Tahoma"/>
                <a:cs typeface="Tahoma"/>
              </a:rPr>
              <a:t>SN</a:t>
            </a:r>
            <a:r>
              <a:rPr sz="1800" spc="5" dirty="0">
                <a:latin typeface="Tahoma"/>
                <a:cs typeface="Tahoma"/>
              </a:rPr>
              <a:t>M</a:t>
            </a:r>
            <a:r>
              <a:rPr sz="1800" spc="-5" dirty="0">
                <a:latin typeface="Tahoma"/>
                <a:cs typeface="Tahoma"/>
              </a:rPr>
              <a:t>P:</a:t>
            </a:r>
            <a:endParaRPr sz="1800">
              <a:latin typeface="Tahoma"/>
              <a:cs typeface="Tahoma"/>
            </a:endParaRPr>
          </a:p>
          <a:p>
            <a:pPr marL="360045" indent="-347980">
              <a:lnSpc>
                <a:spcPct val="100000"/>
              </a:lnSpc>
              <a:spcBef>
                <a:spcPts val="430"/>
              </a:spcBef>
              <a:buClr>
                <a:srgbClr val="669999"/>
              </a:buClr>
              <a:buSzPct val="69444"/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dirty="0">
                <a:latin typeface="Tahoma"/>
                <a:cs typeface="Tahoma"/>
              </a:rPr>
              <a:t>RIP: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1852" y="5654954"/>
            <a:ext cx="229171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3175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53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(TCP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và</a:t>
            </a:r>
            <a:r>
              <a:rPr sz="1800" dirty="0">
                <a:latin typeface="Tahoma"/>
                <a:cs typeface="Tahoma"/>
              </a:rPr>
              <a:t> UDP)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161</a:t>
            </a:r>
            <a:r>
              <a:rPr sz="1800" spc="-5" dirty="0">
                <a:latin typeface="Tahoma"/>
                <a:cs typeface="Tahoma"/>
              </a:rPr>
              <a:t> (UDP)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Tahoma"/>
                <a:cs typeface="Tahoma"/>
              </a:rPr>
              <a:t>cổng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520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(UDP)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28278"/>
            <a:ext cx="6649720" cy="13023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Các chế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3399"/>
                </a:solidFill>
                <a:latin typeface="Microsoft Sans Serif"/>
                <a:cs typeface="Microsoft Sans Serif"/>
              </a:rPr>
              <a:t>độ</a:t>
            </a:r>
            <a:r>
              <a:rPr sz="2600" spc="3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giao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3399"/>
                </a:solidFill>
                <a:latin typeface="Microsoft Sans Serif"/>
                <a:cs typeface="Microsoft Sans Serif"/>
              </a:rPr>
              <a:t>tiếp</a:t>
            </a:r>
            <a:endParaRPr sz="2600" dirty="0">
              <a:latin typeface="Microsoft Sans Serif"/>
              <a:cs typeface="Microsoft Sans Serif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5430520" algn="l"/>
              </a:tabLst>
            </a:pPr>
            <a:r>
              <a:rPr sz="2200" spc="-5" dirty="0">
                <a:latin typeface="Tahoma"/>
                <a:cs typeface="Tahoma"/>
              </a:rPr>
              <a:t>TCP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(</a:t>
            </a:r>
            <a:r>
              <a:rPr sz="2300" spc="-50" dirty="0">
                <a:latin typeface="Tahoma"/>
                <a:cs typeface="Tahoma"/>
              </a:rPr>
              <a:t>Transmission</a:t>
            </a:r>
            <a:r>
              <a:rPr sz="2300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Control</a:t>
            </a:r>
            <a:r>
              <a:rPr sz="2300" spc="3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Protocol</a:t>
            </a:r>
            <a:r>
              <a:rPr sz="2200" spc="-45" dirty="0">
                <a:latin typeface="Tahoma"/>
                <a:cs typeface="Tahoma"/>
              </a:rPr>
              <a:t>):	</a:t>
            </a:r>
            <a:r>
              <a:rPr sz="2200" spc="-10" dirty="0">
                <a:latin typeface="Tahoma"/>
                <a:cs typeface="Tahoma"/>
              </a:rPr>
              <a:t>có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nối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endParaRPr sz="2200" dirty="0">
              <a:latin typeface="Tahoma"/>
              <a:cs typeface="Tahoma"/>
            </a:endParaRPr>
          </a:p>
          <a:p>
            <a:pPr marL="704215" lvl="1" indent="-347980">
              <a:lnSpc>
                <a:spcPct val="100000"/>
              </a:lnSpc>
              <a:spcBef>
                <a:spcPts val="409"/>
              </a:spcBef>
              <a:buClr>
                <a:srgbClr val="669999"/>
              </a:buClr>
              <a:buSzPct val="68181"/>
              <a:buFont typeface="Wingdings"/>
              <a:buChar char=""/>
              <a:tabLst>
                <a:tab pos="704215" algn="l"/>
                <a:tab pos="704850" algn="l"/>
                <a:tab pos="4738370" algn="l"/>
              </a:tabLst>
            </a:pPr>
            <a:r>
              <a:rPr sz="2200" spc="-5" dirty="0">
                <a:latin typeface="Tahoma"/>
                <a:cs typeface="Tahoma"/>
              </a:rPr>
              <a:t>UDP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45" dirty="0">
                <a:latin typeface="Tahoma"/>
                <a:cs typeface="Tahoma"/>
              </a:rPr>
              <a:t>(</a:t>
            </a:r>
            <a:r>
              <a:rPr sz="2300" spc="-45" dirty="0">
                <a:latin typeface="Tahoma"/>
                <a:cs typeface="Tahoma"/>
              </a:rPr>
              <a:t>User</a:t>
            </a:r>
            <a:r>
              <a:rPr sz="2300" spc="-15" dirty="0">
                <a:latin typeface="Tahoma"/>
                <a:cs typeface="Tahoma"/>
              </a:rPr>
              <a:t> </a:t>
            </a:r>
            <a:r>
              <a:rPr sz="2300" spc="-60" dirty="0">
                <a:latin typeface="Tahoma"/>
                <a:cs typeface="Tahoma"/>
              </a:rPr>
              <a:t>Datagram</a:t>
            </a:r>
            <a:r>
              <a:rPr sz="2300" spc="-2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Protocol</a:t>
            </a:r>
            <a:r>
              <a:rPr sz="2200" spc="-45" dirty="0">
                <a:latin typeface="Tahoma"/>
                <a:cs typeface="Tahoma"/>
              </a:rPr>
              <a:t>):	</a:t>
            </a:r>
            <a:r>
              <a:rPr sz="2200" spc="-10" dirty="0">
                <a:latin typeface="Tahoma"/>
                <a:cs typeface="Tahoma"/>
              </a:rPr>
              <a:t>không </a:t>
            </a:r>
            <a:r>
              <a:rPr sz="2200" spc="-5" dirty="0">
                <a:latin typeface="Tahoma"/>
                <a:cs typeface="Tahoma"/>
              </a:rPr>
              <a:t>nối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kết</a:t>
            </a:r>
            <a:endParaRPr sz="22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551" y="3400044"/>
            <a:ext cx="5820156" cy="33512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530" y="639635"/>
            <a:ext cx="4094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</a:t>
            </a:r>
            <a:r>
              <a:rPr spc="-45" dirty="0"/>
              <a:t> </a:t>
            </a:r>
            <a:r>
              <a:rPr dirty="0"/>
              <a:t>thiệu</a:t>
            </a:r>
            <a:r>
              <a:rPr spc="-40" dirty="0"/>
              <a:t> </a:t>
            </a:r>
            <a:r>
              <a:rPr spc="-5" dirty="0"/>
              <a:t>về</a:t>
            </a:r>
            <a:r>
              <a:rPr spc="-20" dirty="0"/>
              <a:t> </a:t>
            </a:r>
            <a:r>
              <a:rPr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20" y="1593573"/>
            <a:ext cx="43199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So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sánh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spc="65" dirty="0">
                <a:solidFill>
                  <a:srgbClr val="003399"/>
                </a:solidFill>
                <a:latin typeface="Microsoft Sans Serif"/>
                <a:cs typeface="Microsoft Sans Serif"/>
              </a:rPr>
              <a:t>giữa</a:t>
            </a:r>
            <a:r>
              <a:rPr sz="2600" spc="2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TCP</a:t>
            </a:r>
            <a:r>
              <a:rPr sz="2600" spc="10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và</a:t>
            </a:r>
            <a:r>
              <a:rPr sz="2600" spc="15" dirty="0">
                <a:solidFill>
                  <a:srgbClr val="00339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03399"/>
                </a:solidFill>
                <a:latin typeface="Microsoft Sans Serif"/>
                <a:cs typeface="Microsoft Sans Serif"/>
              </a:rPr>
              <a:t>UDP</a:t>
            </a:r>
            <a:endParaRPr sz="2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9972" y="2249423"/>
          <a:ext cx="8153400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/>
                <a:gridCol w="4210050"/>
              </a:tblGrid>
              <a:tr h="533400">
                <a:tc>
                  <a:txBody>
                    <a:bodyPr/>
                    <a:lstStyle/>
                    <a:p>
                      <a:pPr marL="103505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Có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nối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kết</a:t>
                      </a:r>
                      <a:r>
                        <a:rPr sz="18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(TCP)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3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Không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nối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kết</a:t>
                      </a:r>
                      <a:r>
                        <a:rPr sz="18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(UDP)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65226">
                <a:tc>
                  <a:txBody>
                    <a:bodyPr/>
                    <a:lstStyle/>
                    <a:p>
                      <a:pPr marL="67310" marR="1930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Tồn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tại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kênh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giao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tiếp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ảo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giữa 2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quá </a:t>
                      </a:r>
                      <a:r>
                        <a:rPr sz="1800" spc="-5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trình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514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Không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tồn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tại kênh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giao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tiếp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ảo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giữa 2 </a:t>
                      </a:r>
                      <a:r>
                        <a:rPr sz="1800" spc="-5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quá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trình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6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67310" marR="1682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Dữ liệu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được gửi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đi theo chế độ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bảo </a:t>
                      </a:r>
                      <a:r>
                        <a:rPr sz="1800" b="1" spc="-5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đảm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: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có kiểm 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tra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lỗi, truyền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lại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gói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tin lỗi hay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mất, bảo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đảm thứ tự đến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của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các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gói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...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4033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Dữ liệu được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gửi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đi theo chế độ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không </a:t>
                      </a:r>
                      <a:r>
                        <a:rPr sz="1800" b="1" spc="-5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bảo đảm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: Không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kiểm 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tra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lỗi,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không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phát hiện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và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không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truyền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lại gói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bị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lỗi hay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bị mất, không bảo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đảm thứ tự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đến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của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các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gói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tin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...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276">
                <a:tc>
                  <a:txBody>
                    <a:bodyPr/>
                    <a:lstStyle/>
                    <a:p>
                      <a:pPr marL="67310" marR="18453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Dữ liệu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chính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xác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 Tốc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độ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truyền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chậm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7081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Dữ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liệu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không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chính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xác </a:t>
                      </a:r>
                      <a:r>
                        <a:rPr sz="1800" spc="-5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Tốc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độ truyền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nhanh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9828">
                <a:tc>
                  <a:txBody>
                    <a:bodyPr/>
                    <a:lstStyle/>
                    <a:p>
                      <a:pPr marL="67310" marR="250825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Thích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hợp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cho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các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ứng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dụng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cần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độ </a:t>
                      </a:r>
                      <a:r>
                        <a:rPr sz="1800" spc="-5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chính xác cao: truyền file, thông tin </a:t>
                      </a:r>
                      <a:r>
                        <a:rPr sz="1800" spc="-5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điều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khiển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...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704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Thích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hợp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cho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các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ứng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dụng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cần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tốc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độ, </a:t>
                      </a:r>
                      <a:r>
                        <a:rPr sz="1800" spc="-5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không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cần chính xác cao: truyền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âm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thanh,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hình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ảnh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...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943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1885</Words>
  <Application>Microsoft Office PowerPoint</Application>
  <PresentationFormat>Custom</PresentationFormat>
  <Paragraphs>321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Microsoft Sans Serif</vt:lpstr>
      <vt:lpstr>Tahoma</vt:lpstr>
      <vt:lpstr>Times New Roman</vt:lpstr>
      <vt:lpstr>Wingdings</vt:lpstr>
      <vt:lpstr>Office Theme</vt:lpstr>
      <vt:lpstr>Socket</vt:lpstr>
      <vt:lpstr>PowerPoint Presentation</vt:lpstr>
      <vt:lpstr>PowerPoint Presentation</vt:lpstr>
      <vt:lpstr>Giới thiệu về Socket</vt:lpstr>
      <vt:lpstr>Giới thiệu về Socket</vt:lpstr>
      <vt:lpstr>Giới thiệu về Socket</vt:lpstr>
      <vt:lpstr>Giới thiệu về Socket</vt:lpstr>
      <vt:lpstr>Giới thiệu về Socket</vt:lpstr>
      <vt:lpstr>Giới thiệu về Socket</vt:lpstr>
      <vt:lpstr>Giới thiệu về Socket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có nối kết (TCP)</vt:lpstr>
      <vt:lpstr>Socket ở chế độ không nối kết (UDP)</vt:lpstr>
      <vt:lpstr>Socket ở chế độ không nối kết (UDP)</vt:lpstr>
      <vt:lpstr>Socket ở chế độ không nối kết (UDP)</vt:lpstr>
      <vt:lpstr>Socket ở chế độ không nối kết (UDP)</vt:lpstr>
      <vt:lpstr>Socket ở chế độ không nối kết (UDP)</vt:lpstr>
      <vt:lpstr>Socket ở chế độ không nối kết (UDP)</vt:lpstr>
      <vt:lpstr>Socket ở chế độ không nối kết (UDP)</vt:lpstr>
      <vt:lpstr>Socket ở chế độ không nối kết (UDP)</vt:lpstr>
      <vt:lpstr>Lập trình multicast</vt:lpstr>
      <vt:lpstr>Lập trình multicast</vt:lpstr>
      <vt:lpstr>Lập trình multicast</vt:lpstr>
      <vt:lpstr>Lập trình multicast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</dc:title>
  <dc:creator>Pham Quoc Cuong</dc:creator>
  <cp:lastModifiedBy>Pham Quoc Cuong</cp:lastModifiedBy>
  <cp:revision>6</cp:revision>
  <dcterms:created xsi:type="dcterms:W3CDTF">2023-02-22T15:09:56Z</dcterms:created>
  <dcterms:modified xsi:type="dcterms:W3CDTF">2023-02-23T14:59:40Z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2014-08-14T00:00:00Z</vt:filetime>
  </property>
  <property fmtid="{D5CDD505-2E9C-101B-9397-08002B2CF9AE}" pid="3" name="LastSaved">
    <vt:filetime>2023-02-22T00:00:00Z</vt:filetime>
  </property>
</Properties>
</file>