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77" r:id="rId5"/>
    <p:sldId id="259" r:id="rId6"/>
    <p:sldId id="260" r:id="rId7"/>
    <p:sldId id="278" r:id="rId8"/>
    <p:sldId id="279" r:id="rId9"/>
    <p:sldId id="28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C2E3B9-81A8-49BA-B7D6-16F40C90018C}">
  <a:tblStyle styleId="{64C2E3B9-81A8-49BA-B7D6-16F40C9001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4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678335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599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7647d12c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7647d12c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3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c72cddd8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c72cddd8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963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00e903cb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00e903cb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605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ef42379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ef42379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352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7647d12c8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77647d12c8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078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7647d12c8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7647d12c8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303030"/>
                </a:solidFill>
                <a:highlight>
                  <a:srgbClr val="FFFFFF"/>
                </a:highlight>
              </a:rPr>
              <a:t>Trong ngôn ngữ lập trình, Console được biết đến như là một cách điều khiển ứng dụng đơn thuần nhất thông qua các dòng text (dòng lệnh), nó được phân biệt với điều khiển bằng UI.</a:t>
            </a:r>
            <a:endParaRPr/>
          </a:p>
        </p:txBody>
      </p:sp>
    </p:spTree>
    <p:extLst>
      <p:ext uri="{BB962C8B-B14F-4D97-AF65-F5344CB8AC3E}">
        <p14:creationId xmlns:p14="http://schemas.microsoft.com/office/powerpoint/2010/main" val="1150817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7647d12c8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7647d12c8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986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7647d12c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7647d12c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531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7647d12c8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7647d12c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060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7647d12c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7647d12c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36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189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70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7647d12c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7647d12c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113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7647d12c8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7647d12c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85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7647d12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7647d12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 làm VD tính max-min theo ô nhớ nhị phân</a:t>
            </a:r>
            <a:endParaRPr/>
          </a:p>
        </p:txBody>
      </p:sp>
    </p:spTree>
    <p:extLst>
      <p:ext uri="{BB962C8B-B14F-4D97-AF65-F5344CB8AC3E}">
        <p14:creationId xmlns:p14="http://schemas.microsoft.com/office/powerpoint/2010/main" val="285991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eaf549bc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eaf549bc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23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00e903cb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00e903cb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530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76e0384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76e0384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1B1B1B"/>
                </a:solidFill>
                <a:highlight>
                  <a:srgbClr val="FFFFFF"/>
                </a:highlight>
              </a:rPr>
              <a:t>java -Xss4m</a:t>
            </a:r>
            <a:endParaRPr sz="1350">
              <a:solidFill>
                <a:srgbClr val="1B1B1B"/>
              </a:solidFill>
              <a:highlight>
                <a:srgbClr val="FFFFFF"/>
              </a:highlight>
            </a:endParaRPr>
          </a:p>
          <a:p>
            <a:pPr marL="0" lvl="0" indent="0" algn="l" rtl="0">
              <a:spcBef>
                <a:spcPts val="0"/>
              </a:spcBef>
              <a:spcAft>
                <a:spcPts val="0"/>
              </a:spcAft>
              <a:buNone/>
            </a:pPr>
            <a:r>
              <a:rPr lang="en" sz="1350">
                <a:solidFill>
                  <a:srgbClr val="1B1B1B"/>
                </a:solidFill>
                <a:highlight>
                  <a:srgbClr val="FFFFFF"/>
                </a:highlight>
              </a:rPr>
              <a:t>java -Xms256m -Xmx2048m</a:t>
            </a:r>
            <a:endParaRPr sz="1350">
              <a:solidFill>
                <a:srgbClr val="1B1B1B"/>
              </a:solidFill>
              <a:highlight>
                <a:srgbClr val="FFFFFF"/>
              </a:highlight>
            </a:endParaRPr>
          </a:p>
          <a:p>
            <a:pPr marL="0" lvl="0" indent="0" algn="l" rtl="0">
              <a:spcBef>
                <a:spcPts val="0"/>
              </a:spcBef>
              <a:spcAft>
                <a:spcPts val="0"/>
              </a:spcAft>
              <a:buNone/>
            </a:pPr>
            <a:r>
              <a:rPr lang="en" sz="1350">
                <a:solidFill>
                  <a:srgbClr val="1B1B1B"/>
                </a:solidFill>
                <a:highlight>
                  <a:srgbClr val="FFFFFF"/>
                </a:highlight>
              </a:rPr>
              <a:t>Stackoverflow</a:t>
            </a:r>
            <a:endParaRPr sz="1350">
              <a:solidFill>
                <a:srgbClr val="1B1B1B"/>
              </a:solidFill>
              <a:highlight>
                <a:srgbClr val="FFFFFF"/>
              </a:highlight>
            </a:endParaRPr>
          </a:p>
          <a:p>
            <a:pPr marL="0" lvl="0" indent="0" algn="l" rtl="0">
              <a:spcBef>
                <a:spcPts val="0"/>
              </a:spcBef>
              <a:spcAft>
                <a:spcPts val="0"/>
              </a:spcAft>
              <a:buNone/>
            </a:pPr>
            <a:r>
              <a:rPr lang="en" sz="1350">
                <a:solidFill>
                  <a:srgbClr val="1B1B1B"/>
                </a:solidFill>
                <a:highlight>
                  <a:srgbClr val="FFFFFF"/>
                </a:highlight>
              </a:rPr>
              <a:t>outOfMemory</a:t>
            </a:r>
            <a:endParaRPr sz="1350">
              <a:solidFill>
                <a:srgbClr val="1B1B1B"/>
              </a:solidFill>
              <a:highlight>
                <a:srgbClr val="FFFFFF"/>
              </a:highlight>
            </a:endParaRPr>
          </a:p>
        </p:txBody>
      </p:sp>
    </p:spTree>
    <p:extLst>
      <p:ext uri="{BB962C8B-B14F-4D97-AF65-F5344CB8AC3E}">
        <p14:creationId xmlns:p14="http://schemas.microsoft.com/office/powerpoint/2010/main" val="499232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8ccdfc8e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8ccdfc8e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01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viettuts.vn/java/toan-tu-trong-java#goto-h2-6"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viettuts.vn/java/toan-tu-trong-java#goto-h2-6"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Biến, toán tử, kiểu dữ liệu trong Java</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Phạm Quốc Cường</a:t>
            </a:r>
            <a:endParaRPr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Các loại biến</a:t>
            </a:r>
            <a:endParaRPr>
              <a:solidFill>
                <a:srgbClr val="FFFFFF"/>
              </a:solidFill>
            </a:endParaRPr>
          </a:p>
        </p:txBody>
      </p:sp>
      <p:sp>
        <p:nvSpPr>
          <p:cNvPr id="144" name="Google Shape;144;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3090775" y="709900"/>
            <a:ext cx="1620000" cy="382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Biến và Hằng số</a:t>
            </a:r>
            <a:endParaRPr/>
          </a:p>
        </p:txBody>
      </p:sp>
      <p:sp>
        <p:nvSpPr>
          <p:cNvPr id="146" name="Google Shape;146;p18"/>
          <p:cNvSpPr/>
          <p:nvPr/>
        </p:nvSpPr>
        <p:spPr>
          <a:xfrm>
            <a:off x="1030800" y="1620975"/>
            <a:ext cx="1119900" cy="382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local</a:t>
            </a:r>
            <a:endParaRPr/>
          </a:p>
        </p:txBody>
      </p:sp>
      <p:sp>
        <p:nvSpPr>
          <p:cNvPr id="147" name="Google Shape;147;p18"/>
          <p:cNvSpPr/>
          <p:nvPr/>
        </p:nvSpPr>
        <p:spPr>
          <a:xfrm>
            <a:off x="3340825" y="1620975"/>
            <a:ext cx="1119900" cy="382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instance</a:t>
            </a:r>
            <a:endParaRPr/>
          </a:p>
        </p:txBody>
      </p:sp>
      <p:sp>
        <p:nvSpPr>
          <p:cNvPr id="148" name="Google Shape;148;p18"/>
          <p:cNvSpPr/>
          <p:nvPr/>
        </p:nvSpPr>
        <p:spPr>
          <a:xfrm>
            <a:off x="5650850" y="1620975"/>
            <a:ext cx="1119900" cy="3828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static</a:t>
            </a:r>
            <a:endParaRPr/>
          </a:p>
        </p:txBody>
      </p:sp>
      <p:sp>
        <p:nvSpPr>
          <p:cNvPr id="149" name="Google Shape;149;p18"/>
          <p:cNvSpPr txBox="1"/>
          <p:nvPr/>
        </p:nvSpPr>
        <p:spPr>
          <a:xfrm>
            <a:off x="267900" y="2312100"/>
            <a:ext cx="2155500" cy="1913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50">
                <a:solidFill>
                  <a:srgbClr val="2876C9"/>
                </a:solidFill>
                <a:highlight>
                  <a:srgbClr val="FFFFFF"/>
                </a:highlight>
              </a:rPr>
              <a:t>- Khai báo, tạo bên trong các phương thức, và sẽ bị phá hủy khi kết thúc các phương thức.</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Lưu tại stack.</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Phải khởi tạo giá trị mặc định trước khi sử dụng.</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Không được sử dụng "access modifier" khi khai báo biến local.</a:t>
            </a:r>
            <a:endParaRPr sz="1150">
              <a:solidFill>
                <a:srgbClr val="2876C9"/>
              </a:solidFill>
              <a:highlight>
                <a:srgbClr val="FFFFFF"/>
              </a:highlight>
            </a:endParaRPr>
          </a:p>
        </p:txBody>
      </p:sp>
      <p:sp>
        <p:nvSpPr>
          <p:cNvPr id="150" name="Google Shape;150;p18"/>
          <p:cNvSpPr txBox="1"/>
          <p:nvPr/>
        </p:nvSpPr>
        <p:spPr>
          <a:xfrm>
            <a:off x="2733425" y="2280650"/>
            <a:ext cx="2155500" cy="2241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50">
                <a:solidFill>
                  <a:srgbClr val="2876C9"/>
                </a:solidFill>
                <a:highlight>
                  <a:srgbClr val="FFFFFF"/>
                </a:highlight>
              </a:rPr>
              <a:t>- Khai báo trong class, bên ngoài các phương thức.</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Khởi tạo bằng từ khóa "new"</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Lưu trong heap.</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Không cần khởi tạo giá trị mặc định trước khi sử dụng. Giá trị mặc định tùy kiểu dữ liệu.</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Được sử dụng "access modifier".</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Có thể gọi đến/sử dụng mọi nơi trong class.</a:t>
            </a:r>
            <a:endParaRPr sz="1150">
              <a:solidFill>
                <a:srgbClr val="2876C9"/>
              </a:solidFill>
              <a:highlight>
                <a:srgbClr val="FFFFFF"/>
              </a:highlight>
            </a:endParaRPr>
          </a:p>
        </p:txBody>
      </p:sp>
      <p:sp>
        <p:nvSpPr>
          <p:cNvPr id="151" name="Google Shape;151;p18"/>
          <p:cNvSpPr txBox="1"/>
          <p:nvPr/>
        </p:nvSpPr>
        <p:spPr>
          <a:xfrm>
            <a:off x="5275150" y="2280650"/>
            <a:ext cx="2155500" cy="242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50">
                <a:solidFill>
                  <a:srgbClr val="2876C9"/>
                </a:solidFill>
                <a:highlight>
                  <a:srgbClr val="FFFFFF"/>
                </a:highlight>
              </a:rPr>
              <a:t>- Khai báo trong class với từ khóa '</a:t>
            </a:r>
            <a:r>
              <a:rPr lang="en" sz="1150" b="1">
                <a:solidFill>
                  <a:srgbClr val="2876C9"/>
                </a:solidFill>
                <a:highlight>
                  <a:srgbClr val="FFFFFF"/>
                </a:highlight>
              </a:rPr>
              <a:t>static</a:t>
            </a:r>
            <a:r>
              <a:rPr lang="en" sz="1150">
                <a:solidFill>
                  <a:srgbClr val="2876C9"/>
                </a:solidFill>
                <a:highlight>
                  <a:srgbClr val="FFFFFF"/>
                </a:highlight>
              </a:rPr>
              <a:t>'</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Khởi tạo bằng từ khóa "new"</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Lưu trong bộ nhớ riêng.</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Được tạo khi CT chạy và chỉ hủy khi CT dừng.</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Được sử dụng "access modifier".</a:t>
            </a:r>
            <a:endParaRPr sz="1150">
              <a:solidFill>
                <a:srgbClr val="2876C9"/>
              </a:solidFill>
              <a:highlight>
                <a:srgbClr val="FFFFFF"/>
              </a:highlight>
            </a:endParaRPr>
          </a:p>
          <a:p>
            <a:pPr marL="0" lvl="0" indent="0" algn="just" rtl="0">
              <a:lnSpc>
                <a:spcPct val="115000"/>
              </a:lnSpc>
              <a:spcBef>
                <a:spcPts val="0"/>
              </a:spcBef>
              <a:spcAft>
                <a:spcPts val="0"/>
              </a:spcAft>
              <a:buNone/>
            </a:pPr>
            <a:r>
              <a:rPr lang="en" sz="1150">
                <a:solidFill>
                  <a:srgbClr val="2876C9"/>
                </a:solidFill>
                <a:highlight>
                  <a:srgbClr val="FFFFFF"/>
                </a:highlight>
              </a:rPr>
              <a:t>- Có thể gọi đến/sử dụng mọi nơi trong class.</a:t>
            </a:r>
            <a:endParaRPr sz="1150">
              <a:solidFill>
                <a:srgbClr val="2876C9"/>
              </a:solidFill>
              <a:highlight>
                <a:srgbClr val="FFFFFF"/>
              </a:highlight>
            </a:endParaRPr>
          </a:p>
        </p:txBody>
      </p:sp>
      <p:cxnSp>
        <p:nvCxnSpPr>
          <p:cNvPr id="152" name="Google Shape;152;p18"/>
          <p:cNvCxnSpPr>
            <a:stCxn id="146" idx="0"/>
            <a:endCxn id="153" idx="0"/>
          </p:cNvCxnSpPr>
          <p:nvPr/>
        </p:nvCxnSpPr>
        <p:spPr>
          <a:xfrm rot="-5400000" flipH="1">
            <a:off x="4990500" y="-1778775"/>
            <a:ext cx="600" cy="6800100"/>
          </a:xfrm>
          <a:prstGeom prst="bentConnector3">
            <a:avLst>
              <a:gd name="adj1" fmla="val -48895833"/>
            </a:avLst>
          </a:prstGeom>
          <a:noFill/>
          <a:ln w="9525" cap="flat" cmpd="sng">
            <a:solidFill>
              <a:schemeClr val="dk2"/>
            </a:solidFill>
            <a:prstDash val="solid"/>
            <a:round/>
            <a:headEnd type="none" w="med" len="med"/>
            <a:tailEnd type="none" w="med" len="med"/>
          </a:ln>
        </p:spPr>
      </p:cxnSp>
      <p:cxnSp>
        <p:nvCxnSpPr>
          <p:cNvPr id="154" name="Google Shape;154;p18"/>
          <p:cNvCxnSpPr>
            <a:stCxn id="145" idx="2"/>
            <a:endCxn id="147" idx="0"/>
          </p:cNvCxnSpPr>
          <p:nvPr/>
        </p:nvCxnSpPr>
        <p:spPr>
          <a:xfrm>
            <a:off x="3900775" y="1092700"/>
            <a:ext cx="0" cy="528300"/>
          </a:xfrm>
          <a:prstGeom prst="straightConnector1">
            <a:avLst/>
          </a:prstGeom>
          <a:noFill/>
          <a:ln w="9525" cap="flat" cmpd="sng">
            <a:solidFill>
              <a:schemeClr val="dk2"/>
            </a:solidFill>
            <a:prstDash val="solid"/>
            <a:round/>
            <a:headEnd type="none" w="med" len="med"/>
            <a:tailEnd type="none" w="med" len="med"/>
          </a:ln>
        </p:spPr>
      </p:cxnSp>
      <p:sp>
        <p:nvSpPr>
          <p:cNvPr id="153" name="Google Shape;153;p18"/>
          <p:cNvSpPr/>
          <p:nvPr/>
        </p:nvSpPr>
        <p:spPr>
          <a:xfrm>
            <a:off x="7830775" y="1620975"/>
            <a:ext cx="1119900" cy="382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constant</a:t>
            </a:r>
            <a:endParaRPr/>
          </a:p>
        </p:txBody>
      </p:sp>
      <p:cxnSp>
        <p:nvCxnSpPr>
          <p:cNvPr id="155" name="Google Shape;155;p18"/>
          <p:cNvCxnSpPr>
            <a:stCxn id="148" idx="0"/>
          </p:cNvCxnSpPr>
          <p:nvPr/>
        </p:nvCxnSpPr>
        <p:spPr>
          <a:xfrm rot="10800000">
            <a:off x="6206300" y="1335075"/>
            <a:ext cx="4500" cy="285900"/>
          </a:xfrm>
          <a:prstGeom prst="straightConnector1">
            <a:avLst/>
          </a:prstGeom>
          <a:noFill/>
          <a:ln w="9525" cap="flat" cmpd="sng">
            <a:solidFill>
              <a:schemeClr val="dk2"/>
            </a:solidFill>
            <a:prstDash val="solid"/>
            <a:round/>
            <a:headEnd type="none" w="med" len="med"/>
            <a:tailEnd type="none" w="med" len="med"/>
          </a:ln>
        </p:spPr>
      </p:cxnSp>
      <p:sp>
        <p:nvSpPr>
          <p:cNvPr id="156" name="Google Shape;156;p18"/>
          <p:cNvSpPr txBox="1"/>
          <p:nvPr/>
        </p:nvSpPr>
        <p:spPr>
          <a:xfrm>
            <a:off x="7756725" y="2312100"/>
            <a:ext cx="1001700" cy="448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150">
                <a:solidFill>
                  <a:srgbClr val="2876C9"/>
                </a:solidFill>
                <a:highlight>
                  <a:srgbClr val="FFFFFF"/>
                </a:highlight>
              </a:rPr>
              <a:t>static final</a:t>
            </a:r>
            <a:endParaRPr sz="1150">
              <a:solidFill>
                <a:srgbClr val="2876C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Biến trong Java</a:t>
            </a:r>
            <a:endParaRPr>
              <a:solidFill>
                <a:srgbClr val="FFFFFF"/>
              </a:solidFill>
            </a:endParaRPr>
          </a:p>
        </p:txBody>
      </p:sp>
      <p:sp>
        <p:nvSpPr>
          <p:cNvPr id="163" name="Google Shape;163;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19"/>
          <p:cNvPicPr preferRelativeResize="0"/>
          <p:nvPr/>
        </p:nvPicPr>
        <p:blipFill>
          <a:blip r:embed="rId3">
            <a:alphaModFix/>
          </a:blip>
          <a:stretch>
            <a:fillRect/>
          </a:stretch>
        </p:blipFill>
        <p:spPr>
          <a:xfrm>
            <a:off x="2069225" y="688500"/>
            <a:ext cx="4392850" cy="416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p:nvPr/>
        </p:nvSpPr>
        <p:spPr>
          <a:xfrm>
            <a:off x="5791975" y="2071250"/>
            <a:ext cx="692400" cy="34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a=10</a:t>
            </a:r>
            <a:endParaRPr/>
          </a:p>
        </p:txBody>
      </p:sp>
      <p:sp>
        <p:nvSpPr>
          <p:cNvPr id="170" name="Google Shape;170;p20"/>
          <p:cNvSpPr/>
          <p:nvPr/>
        </p:nvSpPr>
        <p:spPr>
          <a:xfrm>
            <a:off x="5791975" y="1202450"/>
            <a:ext cx="1246500" cy="54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Exercise1 value</a:t>
            </a:r>
            <a:endParaRPr/>
          </a:p>
        </p:txBody>
      </p:sp>
      <p:sp>
        <p:nvSpPr>
          <p:cNvPr id="171" name="Google Shape;171;p20"/>
          <p:cNvSpPr txBox="1"/>
          <p:nvPr/>
        </p:nvSpPr>
        <p:spPr>
          <a:xfrm>
            <a:off x="3506650" y="3039575"/>
            <a:ext cx="1013700" cy="4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static</a:t>
            </a:r>
            <a:endParaRPr/>
          </a:p>
        </p:txBody>
      </p:sp>
      <p:sp>
        <p:nvSpPr>
          <p:cNvPr id="172" name="Google Shape;172;p20"/>
          <p:cNvSpPr/>
          <p:nvPr/>
        </p:nvSpPr>
        <p:spPr>
          <a:xfrm>
            <a:off x="3714400" y="3676625"/>
            <a:ext cx="484800" cy="390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 name="Google Shape;173;p20"/>
          <p:cNvPicPr preferRelativeResize="0"/>
          <p:nvPr/>
        </p:nvPicPr>
        <p:blipFill>
          <a:blip r:embed="rId3">
            <a:alphaModFix/>
          </a:blip>
          <a:stretch>
            <a:fillRect/>
          </a:stretch>
        </p:blipFill>
        <p:spPr>
          <a:xfrm>
            <a:off x="1497600" y="1010850"/>
            <a:ext cx="6226125" cy="3311350"/>
          </a:xfrm>
          <a:prstGeom prst="rect">
            <a:avLst/>
          </a:prstGeom>
          <a:noFill/>
          <a:ln>
            <a:noFill/>
          </a:ln>
        </p:spPr>
      </p:pic>
      <p:sp>
        <p:nvSpPr>
          <p:cNvPr id="174" name="Google Shape;174;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Stack, Heap</a:t>
            </a:r>
            <a:endParaRPr>
              <a:solidFill>
                <a:srgbClr val="FFFFFF"/>
              </a:solidFill>
            </a:endParaRPr>
          </a:p>
        </p:txBody>
      </p:sp>
      <p:sp>
        <p:nvSpPr>
          <p:cNvPr id="176" name="Google Shape;176;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p:nvPr/>
        </p:nvSpPr>
        <p:spPr>
          <a:xfrm>
            <a:off x="76550" y="204200"/>
            <a:ext cx="2714400" cy="18699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000080"/>
                </a:solidFill>
                <a:highlight>
                  <a:srgbClr val="FFFFFF"/>
                </a:highlight>
              </a:rPr>
              <a:t>public class </a:t>
            </a:r>
            <a:r>
              <a:rPr lang="en" sz="900">
                <a:solidFill>
                  <a:schemeClr val="dk1"/>
                </a:solidFill>
                <a:highlight>
                  <a:srgbClr val="FFFFFF"/>
                </a:highlight>
              </a:rPr>
              <a:t>Memory {</a:t>
            </a:r>
            <a:endParaRPr sz="90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00">
                <a:solidFill>
                  <a:schemeClr val="dk1"/>
                </a:solidFill>
                <a:highlight>
                  <a:srgbClr val="FFFFFF"/>
                </a:highlight>
              </a:rPr>
              <a:t>   </a:t>
            </a:r>
            <a:r>
              <a:rPr lang="en" sz="900" b="1">
                <a:solidFill>
                  <a:srgbClr val="000080"/>
                </a:solidFill>
                <a:highlight>
                  <a:srgbClr val="FFFFFF"/>
                </a:highlight>
              </a:rPr>
              <a:t>public static void </a:t>
            </a:r>
            <a:r>
              <a:rPr lang="en" sz="900">
                <a:solidFill>
                  <a:schemeClr val="dk1"/>
                </a:solidFill>
                <a:highlight>
                  <a:srgbClr val="FFFFFF"/>
                </a:highlight>
              </a:rPr>
              <a:t>main(String[] args) { </a:t>
            </a:r>
            <a:r>
              <a:rPr lang="en" sz="900" i="1">
                <a:solidFill>
                  <a:srgbClr val="808080"/>
                </a:solidFill>
                <a:highlight>
                  <a:srgbClr val="FFFFFF"/>
                </a:highlight>
              </a:rPr>
              <a:t>// Line 1</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b="1">
                <a:solidFill>
                  <a:srgbClr val="000080"/>
                </a:solidFill>
                <a:highlight>
                  <a:srgbClr val="FFFFFF"/>
                </a:highlight>
              </a:rPr>
              <a:t>int </a:t>
            </a:r>
            <a:r>
              <a:rPr lang="en" sz="900">
                <a:solidFill>
                  <a:schemeClr val="dk1"/>
                </a:solidFill>
                <a:highlight>
                  <a:srgbClr val="FFFFFF"/>
                </a:highlight>
              </a:rPr>
              <a:t>a = </a:t>
            </a:r>
            <a:r>
              <a:rPr lang="en" sz="900">
                <a:solidFill>
                  <a:srgbClr val="0000FF"/>
                </a:solidFill>
                <a:highlight>
                  <a:srgbClr val="FFFFFF"/>
                </a:highlight>
              </a:rPr>
              <a:t>1</a:t>
            </a:r>
            <a:r>
              <a:rPr lang="en" sz="900">
                <a:solidFill>
                  <a:schemeClr val="dk1"/>
                </a:solidFill>
                <a:highlight>
                  <a:srgbClr val="FFFFFF"/>
                </a:highlight>
              </a:rPr>
              <a:t>;  </a:t>
            </a:r>
            <a:r>
              <a:rPr lang="en" sz="900" i="1">
                <a:solidFill>
                  <a:srgbClr val="808080"/>
                </a:solidFill>
                <a:highlight>
                  <a:srgbClr val="FFFFFF"/>
                </a:highlight>
              </a:rPr>
              <a:t>//Line 2</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Object obj = </a:t>
            </a:r>
            <a:r>
              <a:rPr lang="en" sz="900" b="1">
                <a:solidFill>
                  <a:srgbClr val="000080"/>
                </a:solidFill>
                <a:highlight>
                  <a:srgbClr val="FFFFFF"/>
                </a:highlight>
              </a:rPr>
              <a:t>new </a:t>
            </a:r>
            <a:r>
              <a:rPr lang="en" sz="900">
                <a:solidFill>
                  <a:schemeClr val="dk1"/>
                </a:solidFill>
                <a:highlight>
                  <a:srgbClr val="FFFFFF"/>
                </a:highlight>
              </a:rPr>
              <a:t>Object(); </a:t>
            </a:r>
            <a:r>
              <a:rPr lang="en" sz="900" i="1">
                <a:solidFill>
                  <a:srgbClr val="808080"/>
                </a:solidFill>
                <a:highlight>
                  <a:srgbClr val="FFFFFF"/>
                </a:highlight>
              </a:rPr>
              <a:t>// Line 3</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Memory mem = </a:t>
            </a:r>
            <a:r>
              <a:rPr lang="en" sz="900" b="1">
                <a:solidFill>
                  <a:srgbClr val="000080"/>
                </a:solidFill>
                <a:highlight>
                  <a:srgbClr val="FFFFFF"/>
                </a:highlight>
              </a:rPr>
              <a:t>new </a:t>
            </a:r>
            <a:r>
              <a:rPr lang="en" sz="900">
                <a:solidFill>
                  <a:schemeClr val="dk1"/>
                </a:solidFill>
                <a:highlight>
                  <a:srgbClr val="FFFFFF"/>
                </a:highlight>
              </a:rPr>
              <a:t>Memory(); </a:t>
            </a:r>
            <a:r>
              <a:rPr lang="en" sz="900" i="1">
                <a:solidFill>
                  <a:srgbClr val="808080"/>
                </a:solidFill>
                <a:highlight>
                  <a:srgbClr val="FFFFFF"/>
                </a:highlight>
              </a:rPr>
              <a:t>// Line 4</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mem.foo(obj); </a:t>
            </a:r>
            <a:r>
              <a:rPr lang="en" sz="900" i="1">
                <a:solidFill>
                  <a:srgbClr val="808080"/>
                </a:solidFill>
                <a:highlight>
                  <a:srgbClr val="FFFFFF"/>
                </a:highlight>
              </a:rPr>
              <a:t>// Line 5</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 </a:t>
            </a:r>
            <a:r>
              <a:rPr lang="en" sz="900" i="1">
                <a:solidFill>
                  <a:srgbClr val="808080"/>
                </a:solidFill>
                <a:highlight>
                  <a:srgbClr val="FFFFFF"/>
                </a:highlight>
              </a:rPr>
              <a:t>// Line 9</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b="1">
                <a:solidFill>
                  <a:srgbClr val="000080"/>
                </a:solidFill>
                <a:highlight>
                  <a:srgbClr val="FFFFFF"/>
                </a:highlight>
              </a:rPr>
              <a:t>private void </a:t>
            </a:r>
            <a:r>
              <a:rPr lang="en" sz="900">
                <a:solidFill>
                  <a:schemeClr val="dk1"/>
                </a:solidFill>
                <a:highlight>
                  <a:srgbClr val="FFFFFF"/>
                </a:highlight>
              </a:rPr>
              <a:t>foo(Object param) { </a:t>
            </a:r>
            <a:r>
              <a:rPr lang="en" sz="900" i="1">
                <a:solidFill>
                  <a:srgbClr val="808080"/>
                </a:solidFill>
                <a:highlight>
                  <a:srgbClr val="FFFFFF"/>
                </a:highlight>
              </a:rPr>
              <a:t>// Line 6</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String str = param.toString(); </a:t>
            </a:r>
            <a:r>
              <a:rPr lang="en" sz="900" i="1">
                <a:solidFill>
                  <a:srgbClr val="808080"/>
                </a:solidFill>
                <a:highlight>
                  <a:srgbClr val="FFFFFF"/>
                </a:highlight>
              </a:rPr>
              <a:t>//// Line 7</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i="1">
                <a:solidFill>
                  <a:srgbClr val="808080"/>
                </a:solidFill>
                <a:highlight>
                  <a:srgbClr val="FFFFFF"/>
                </a:highlight>
              </a:rPr>
              <a:t>       </a:t>
            </a:r>
            <a:r>
              <a:rPr lang="en" sz="900">
                <a:solidFill>
                  <a:schemeClr val="dk1"/>
                </a:solidFill>
                <a:highlight>
                  <a:srgbClr val="FFFFFF"/>
                </a:highlight>
              </a:rPr>
              <a:t>System.</a:t>
            </a:r>
            <a:r>
              <a:rPr lang="en" sz="900" b="1" i="1">
                <a:solidFill>
                  <a:srgbClr val="660E7A"/>
                </a:solidFill>
                <a:highlight>
                  <a:srgbClr val="FFFFFF"/>
                </a:highlight>
              </a:rPr>
              <a:t>out</a:t>
            </a:r>
            <a:r>
              <a:rPr lang="en" sz="900">
                <a:solidFill>
                  <a:schemeClr val="dk1"/>
                </a:solidFill>
                <a:highlight>
                  <a:srgbClr val="FFFFFF"/>
                </a:highlight>
              </a:rPr>
              <a:t>.println(str);</a:t>
            </a:r>
            <a:endParaRPr sz="90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900">
                <a:solidFill>
                  <a:schemeClr val="dk1"/>
                </a:solidFill>
                <a:highlight>
                  <a:srgbClr val="FFFFFF"/>
                </a:highlight>
              </a:rPr>
              <a:t>   } </a:t>
            </a:r>
            <a:r>
              <a:rPr lang="en" sz="900" i="1">
                <a:solidFill>
                  <a:srgbClr val="808080"/>
                </a:solidFill>
                <a:highlight>
                  <a:srgbClr val="FFFFFF"/>
                </a:highlight>
              </a:rPr>
              <a:t>// Line 8</a:t>
            </a:r>
            <a:endParaRPr sz="900" i="1">
              <a:solidFill>
                <a:srgbClr val="808080"/>
              </a:solidFill>
              <a:highlight>
                <a:srgbClr val="FFFFFF"/>
              </a:highlight>
            </a:endParaRPr>
          </a:p>
          <a:p>
            <a:pPr marL="0" lvl="0" indent="0" algn="l" rtl="0">
              <a:spcBef>
                <a:spcPts val="0"/>
              </a:spcBef>
              <a:spcAft>
                <a:spcPts val="0"/>
              </a:spcAft>
              <a:buClr>
                <a:schemeClr val="dk1"/>
              </a:buClr>
              <a:buSzPts val="1100"/>
              <a:buFont typeface="Arial"/>
              <a:buNone/>
            </a:pPr>
            <a:r>
              <a:rPr lang="en" sz="900">
                <a:solidFill>
                  <a:schemeClr val="dk1"/>
                </a:solidFill>
                <a:highlight>
                  <a:srgbClr val="FFFFFF"/>
                </a:highlight>
              </a:rPr>
              <a:t>}</a:t>
            </a:r>
            <a:endParaRPr sz="900">
              <a:solidFill>
                <a:schemeClr val="dk1"/>
              </a:solidFill>
              <a:highlight>
                <a:srgbClr val="FFFFFF"/>
              </a:highlight>
            </a:endParaRPr>
          </a:p>
          <a:p>
            <a:pPr marL="0" lvl="0" indent="0" algn="l" rtl="0">
              <a:spcBef>
                <a:spcPts val="0"/>
              </a:spcBef>
              <a:spcAft>
                <a:spcPts val="0"/>
              </a:spcAft>
              <a:buNone/>
            </a:pPr>
            <a:endParaRPr sz="900" b="1">
              <a:solidFill>
                <a:srgbClr val="000080"/>
              </a:solidFill>
              <a:highlight>
                <a:srgbClr val="FFFFFF"/>
              </a:highlight>
            </a:endParaRPr>
          </a:p>
        </p:txBody>
      </p:sp>
      <p:pic>
        <p:nvPicPr>
          <p:cNvPr id="182" name="Google Shape;182;p21"/>
          <p:cNvPicPr preferRelativeResize="0"/>
          <p:nvPr/>
        </p:nvPicPr>
        <p:blipFill rotWithShape="1">
          <a:blip r:embed="rId3">
            <a:alphaModFix/>
          </a:blip>
          <a:srcRect l="3147" t="6269" b="3265"/>
          <a:stretch/>
        </p:blipFill>
        <p:spPr>
          <a:xfrm>
            <a:off x="2930200" y="1746975"/>
            <a:ext cx="6213801" cy="327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Ép kiểu Java (Type casting)</a:t>
            </a:r>
            <a:endParaRPr>
              <a:solidFill>
                <a:srgbClr val="FFFFFF"/>
              </a:solidFill>
            </a:endParaRPr>
          </a:p>
        </p:txBody>
      </p:sp>
      <p:sp>
        <p:nvSpPr>
          <p:cNvPr id="189" name="Google Shape;189;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txBox="1"/>
          <p:nvPr/>
        </p:nvSpPr>
        <p:spPr>
          <a:xfrm>
            <a:off x="1677375" y="967950"/>
            <a:ext cx="3153000" cy="292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876C9"/>
                </a:solidFill>
              </a:rPr>
              <a:t>byte -&gt; short -&gt; int -&gt; long -&gt; float -&gt; double</a:t>
            </a:r>
            <a:endParaRPr sz="1200">
              <a:solidFill>
                <a:srgbClr val="2876C9"/>
              </a:solidFill>
            </a:endParaRPr>
          </a:p>
        </p:txBody>
      </p:sp>
      <p:sp>
        <p:nvSpPr>
          <p:cNvPr id="191" name="Google Shape;191;p22"/>
          <p:cNvSpPr txBox="1"/>
          <p:nvPr/>
        </p:nvSpPr>
        <p:spPr>
          <a:xfrm>
            <a:off x="702950" y="626775"/>
            <a:ext cx="4008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1. Nới rộng (widening)</a:t>
            </a:r>
            <a:endParaRPr>
              <a:solidFill>
                <a:srgbClr val="2876C9"/>
              </a:solidFill>
            </a:endParaRPr>
          </a:p>
        </p:txBody>
      </p:sp>
      <p:sp>
        <p:nvSpPr>
          <p:cNvPr id="192" name="Google Shape;192;p22"/>
          <p:cNvSpPr txBox="1"/>
          <p:nvPr/>
        </p:nvSpPr>
        <p:spPr>
          <a:xfrm>
            <a:off x="1677375" y="3032025"/>
            <a:ext cx="3229200" cy="292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876C9"/>
                </a:solidFill>
              </a:rPr>
              <a:t>double -&gt; float -&gt; long -&gt; int -&gt; short -&gt; byte</a:t>
            </a:r>
            <a:endParaRPr sz="1200">
              <a:solidFill>
                <a:srgbClr val="2876C9"/>
              </a:solidFill>
            </a:endParaRPr>
          </a:p>
        </p:txBody>
      </p:sp>
      <p:sp>
        <p:nvSpPr>
          <p:cNvPr id="193" name="Google Shape;193;p22"/>
          <p:cNvSpPr txBox="1"/>
          <p:nvPr/>
        </p:nvSpPr>
        <p:spPr>
          <a:xfrm>
            <a:off x="682425" y="2614400"/>
            <a:ext cx="4008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2. Thu hẹp (narrowing)</a:t>
            </a:r>
            <a:endParaRPr>
              <a:solidFill>
                <a:srgbClr val="2876C9"/>
              </a:solidFill>
            </a:endParaRPr>
          </a:p>
        </p:txBody>
      </p:sp>
      <p:pic>
        <p:nvPicPr>
          <p:cNvPr id="194" name="Google Shape;194;p22"/>
          <p:cNvPicPr preferRelativeResize="0"/>
          <p:nvPr/>
        </p:nvPicPr>
        <p:blipFill>
          <a:blip r:embed="rId3">
            <a:alphaModFix/>
          </a:blip>
          <a:stretch>
            <a:fillRect/>
          </a:stretch>
        </p:blipFill>
        <p:spPr>
          <a:xfrm>
            <a:off x="1719000" y="1385525"/>
            <a:ext cx="3248025" cy="866775"/>
          </a:xfrm>
          <a:prstGeom prst="rect">
            <a:avLst/>
          </a:prstGeom>
          <a:noFill/>
          <a:ln>
            <a:noFill/>
          </a:ln>
        </p:spPr>
      </p:pic>
      <p:pic>
        <p:nvPicPr>
          <p:cNvPr id="195" name="Google Shape;195;p22"/>
          <p:cNvPicPr preferRelativeResize="0"/>
          <p:nvPr/>
        </p:nvPicPr>
        <p:blipFill>
          <a:blip r:embed="rId4">
            <a:alphaModFix/>
          </a:blip>
          <a:stretch>
            <a:fillRect/>
          </a:stretch>
        </p:blipFill>
        <p:spPr>
          <a:xfrm>
            <a:off x="1719000" y="3497300"/>
            <a:ext cx="3838575" cy="1019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 1</a:t>
            </a:r>
            <a:endParaRPr>
              <a:solidFill>
                <a:srgbClr val="FFFFFF"/>
              </a:solidFill>
            </a:endParaRPr>
          </a:p>
        </p:txBody>
      </p:sp>
      <p:sp>
        <p:nvSpPr>
          <p:cNvPr id="202" name="Google Shape;202;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Cú pháp khai báo biến</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Các loại biến: local (stack mem), instance (heap mem), static (static mem)</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Chú ý ép kiểu biến từ kiểu to về kiểu nhỏ</a:t>
            </a:r>
            <a:endParaRPr>
              <a:solidFill>
                <a:srgbClr val="2876C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Toán tử trong Java</a:t>
            </a:r>
            <a:endParaRPr>
              <a:solidFill>
                <a:srgbClr val="FFFFFF"/>
              </a:solidFill>
            </a:endParaRPr>
          </a:p>
        </p:txBody>
      </p:sp>
      <p:sp>
        <p:nvSpPr>
          <p:cNvPr id="210" name="Google Shape;210;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937075" y="844700"/>
            <a:ext cx="1119900" cy="382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số học</a:t>
            </a:r>
            <a:endParaRPr/>
          </a:p>
        </p:txBody>
      </p:sp>
      <p:sp>
        <p:nvSpPr>
          <p:cNvPr id="212" name="Google Shape;212;p24"/>
          <p:cNvSpPr/>
          <p:nvPr/>
        </p:nvSpPr>
        <p:spPr>
          <a:xfrm>
            <a:off x="3590000" y="844700"/>
            <a:ext cx="1119900" cy="382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quan hệ</a:t>
            </a:r>
            <a:endParaRPr/>
          </a:p>
        </p:txBody>
      </p:sp>
      <p:sp>
        <p:nvSpPr>
          <p:cNvPr id="213" name="Google Shape;213;p24"/>
          <p:cNvSpPr/>
          <p:nvPr/>
        </p:nvSpPr>
        <p:spPr>
          <a:xfrm>
            <a:off x="6471525" y="844700"/>
            <a:ext cx="1119900" cy="3828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logic</a:t>
            </a:r>
            <a:endParaRPr/>
          </a:p>
        </p:txBody>
      </p:sp>
      <p:sp>
        <p:nvSpPr>
          <p:cNvPr id="214" name="Google Shape;214;p24"/>
          <p:cNvSpPr txBox="1"/>
          <p:nvPr/>
        </p:nvSpPr>
        <p:spPr>
          <a:xfrm>
            <a:off x="8211300" y="4805400"/>
            <a:ext cx="9327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u="sng">
                <a:solidFill>
                  <a:schemeClr val="hlink"/>
                </a:solidFill>
                <a:hlinkClick r:id="rId3"/>
              </a:rPr>
              <a:t>source: viettuts</a:t>
            </a:r>
            <a:endParaRPr sz="800" i="1"/>
          </a:p>
        </p:txBody>
      </p:sp>
      <p:grpSp>
        <p:nvGrpSpPr>
          <p:cNvPr id="215" name="Google Shape;215;p24"/>
          <p:cNvGrpSpPr/>
          <p:nvPr/>
        </p:nvGrpSpPr>
        <p:grpSpPr>
          <a:xfrm>
            <a:off x="729375" y="1482700"/>
            <a:ext cx="1265500" cy="1057775"/>
            <a:chOff x="424575" y="2168500"/>
            <a:chExt cx="1265500" cy="1057775"/>
          </a:xfrm>
        </p:grpSpPr>
        <p:sp>
          <p:nvSpPr>
            <p:cNvPr id="216" name="Google Shape;216;p24"/>
            <p:cNvSpPr txBox="1"/>
            <p:nvPr/>
          </p:nvSpPr>
          <p:spPr>
            <a:xfrm>
              <a:off x="632275" y="2168500"/>
              <a:ext cx="1057800" cy="89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876C9"/>
                  </a:solidFill>
                </a:rPr>
                <a:t>+, -, *, /, %</a:t>
              </a:r>
              <a:endParaRPr>
                <a:solidFill>
                  <a:srgbClr val="2876C9"/>
                </a:solidFill>
              </a:endParaRPr>
            </a:p>
            <a:p>
              <a:pPr marL="0" lvl="0" indent="0" algn="l" rtl="0">
                <a:lnSpc>
                  <a:spcPct val="115000"/>
                </a:lnSpc>
                <a:spcBef>
                  <a:spcPts val="0"/>
                </a:spcBef>
                <a:spcAft>
                  <a:spcPts val="0"/>
                </a:spcAft>
                <a:buNone/>
              </a:pPr>
              <a:r>
                <a:rPr lang="en">
                  <a:solidFill>
                    <a:srgbClr val="2876C9"/>
                  </a:solidFill>
                </a:rPr>
                <a:t>++, --</a:t>
              </a:r>
              <a:endParaRPr>
                <a:solidFill>
                  <a:srgbClr val="2876C9"/>
                </a:solidFill>
              </a:endParaRPr>
            </a:p>
            <a:p>
              <a:pPr marL="0" lvl="0" indent="0" algn="l" rtl="0">
                <a:lnSpc>
                  <a:spcPct val="115000"/>
                </a:lnSpc>
                <a:spcBef>
                  <a:spcPts val="0"/>
                </a:spcBef>
                <a:spcAft>
                  <a:spcPts val="0"/>
                </a:spcAft>
                <a:buNone/>
              </a:pPr>
              <a:r>
                <a:rPr lang="en">
                  <a:solidFill>
                    <a:srgbClr val="2876C9"/>
                  </a:solidFill>
                </a:rPr>
                <a:t>+=, -=,*=</a:t>
              </a:r>
              <a:endParaRPr>
                <a:solidFill>
                  <a:srgbClr val="2876C9"/>
                </a:solidFill>
              </a:endParaRPr>
            </a:p>
            <a:p>
              <a:pPr marL="0" lvl="0" indent="0" algn="l" rtl="0">
                <a:lnSpc>
                  <a:spcPct val="115000"/>
                </a:lnSpc>
                <a:spcBef>
                  <a:spcPts val="0"/>
                </a:spcBef>
                <a:spcAft>
                  <a:spcPts val="0"/>
                </a:spcAft>
                <a:buNone/>
              </a:pPr>
              <a:r>
                <a:rPr lang="en">
                  <a:solidFill>
                    <a:srgbClr val="2876C9"/>
                  </a:solidFill>
                </a:rPr>
                <a:t>/=,%=</a:t>
              </a:r>
              <a:endParaRPr>
                <a:solidFill>
                  <a:srgbClr val="2876C9"/>
                </a:solidFill>
              </a:endParaRPr>
            </a:p>
          </p:txBody>
        </p:sp>
        <p:sp>
          <p:nvSpPr>
            <p:cNvPr id="217" name="Google Shape;217;p24"/>
            <p:cNvSpPr/>
            <p:nvPr/>
          </p:nvSpPr>
          <p:spPr>
            <a:xfrm>
              <a:off x="424575" y="2265975"/>
              <a:ext cx="167100" cy="960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24"/>
          <p:cNvGrpSpPr/>
          <p:nvPr/>
        </p:nvGrpSpPr>
        <p:grpSpPr>
          <a:xfrm>
            <a:off x="3444400" y="1440950"/>
            <a:ext cx="1265500" cy="1057775"/>
            <a:chOff x="424575" y="2168500"/>
            <a:chExt cx="1265500" cy="1057775"/>
          </a:xfrm>
        </p:grpSpPr>
        <p:sp>
          <p:nvSpPr>
            <p:cNvPr id="219" name="Google Shape;219;p24"/>
            <p:cNvSpPr txBox="1"/>
            <p:nvPr/>
          </p:nvSpPr>
          <p:spPr>
            <a:xfrm>
              <a:off x="632275" y="2168500"/>
              <a:ext cx="1057800" cy="89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876C9"/>
                  </a:solidFill>
                </a:rPr>
                <a:t>==, !=</a:t>
              </a:r>
              <a:endParaRPr>
                <a:solidFill>
                  <a:srgbClr val="2876C9"/>
                </a:solidFill>
              </a:endParaRPr>
            </a:p>
            <a:p>
              <a:pPr marL="0" lvl="0" indent="0" algn="l" rtl="0">
                <a:lnSpc>
                  <a:spcPct val="115000"/>
                </a:lnSpc>
                <a:spcBef>
                  <a:spcPts val="0"/>
                </a:spcBef>
                <a:spcAft>
                  <a:spcPts val="0"/>
                </a:spcAft>
                <a:buNone/>
              </a:pPr>
              <a:r>
                <a:rPr lang="en">
                  <a:solidFill>
                    <a:srgbClr val="2876C9"/>
                  </a:solidFill>
                </a:rPr>
                <a:t>&lt;, &gt;</a:t>
              </a:r>
              <a:endParaRPr>
                <a:solidFill>
                  <a:srgbClr val="2876C9"/>
                </a:solidFill>
              </a:endParaRPr>
            </a:p>
            <a:p>
              <a:pPr marL="0" lvl="0" indent="0" algn="l" rtl="0">
                <a:lnSpc>
                  <a:spcPct val="115000"/>
                </a:lnSpc>
                <a:spcBef>
                  <a:spcPts val="0"/>
                </a:spcBef>
                <a:spcAft>
                  <a:spcPts val="0"/>
                </a:spcAft>
                <a:buNone/>
              </a:pPr>
              <a:r>
                <a:rPr lang="en">
                  <a:solidFill>
                    <a:srgbClr val="2876C9"/>
                  </a:solidFill>
                </a:rPr>
                <a:t>&gt;=, &lt;=</a:t>
              </a:r>
              <a:endParaRPr>
                <a:solidFill>
                  <a:srgbClr val="2876C9"/>
                </a:solidFill>
              </a:endParaRPr>
            </a:p>
          </p:txBody>
        </p:sp>
        <p:sp>
          <p:nvSpPr>
            <p:cNvPr id="220" name="Google Shape;220;p24"/>
            <p:cNvSpPr/>
            <p:nvPr/>
          </p:nvSpPr>
          <p:spPr>
            <a:xfrm>
              <a:off x="424575" y="2265975"/>
              <a:ext cx="167100" cy="960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24"/>
          <p:cNvGrpSpPr/>
          <p:nvPr/>
        </p:nvGrpSpPr>
        <p:grpSpPr>
          <a:xfrm>
            <a:off x="6388025" y="1482700"/>
            <a:ext cx="1265500" cy="1057775"/>
            <a:chOff x="424575" y="2168500"/>
            <a:chExt cx="1265500" cy="1057775"/>
          </a:xfrm>
        </p:grpSpPr>
        <p:sp>
          <p:nvSpPr>
            <p:cNvPr id="222" name="Google Shape;222;p24"/>
            <p:cNvSpPr txBox="1"/>
            <p:nvPr/>
          </p:nvSpPr>
          <p:spPr>
            <a:xfrm>
              <a:off x="632275" y="2168500"/>
              <a:ext cx="1057800" cy="89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876C9"/>
                  </a:solidFill>
                </a:rPr>
                <a:t>&amp;&amp; (AND)</a:t>
              </a:r>
              <a:endParaRPr>
                <a:solidFill>
                  <a:srgbClr val="2876C9"/>
                </a:solidFill>
              </a:endParaRPr>
            </a:p>
            <a:p>
              <a:pPr marL="0" lvl="0" indent="0" algn="l" rtl="0">
                <a:lnSpc>
                  <a:spcPct val="115000"/>
                </a:lnSpc>
                <a:spcBef>
                  <a:spcPts val="0"/>
                </a:spcBef>
                <a:spcAft>
                  <a:spcPts val="0"/>
                </a:spcAft>
                <a:buNone/>
              </a:pPr>
              <a:r>
                <a:rPr lang="en">
                  <a:solidFill>
                    <a:srgbClr val="2876C9"/>
                  </a:solidFill>
                </a:rPr>
                <a:t>|| (OR)</a:t>
              </a:r>
              <a:endParaRPr>
                <a:solidFill>
                  <a:srgbClr val="2876C9"/>
                </a:solidFill>
              </a:endParaRPr>
            </a:p>
            <a:p>
              <a:pPr marL="0" lvl="0" indent="0" algn="l" rtl="0">
                <a:lnSpc>
                  <a:spcPct val="115000"/>
                </a:lnSpc>
                <a:spcBef>
                  <a:spcPts val="0"/>
                </a:spcBef>
                <a:spcAft>
                  <a:spcPts val="0"/>
                </a:spcAft>
                <a:buNone/>
              </a:pPr>
              <a:r>
                <a:rPr lang="en">
                  <a:solidFill>
                    <a:srgbClr val="2876C9"/>
                  </a:solidFill>
                </a:rPr>
                <a:t>^ (XOR)</a:t>
              </a:r>
              <a:endParaRPr>
                <a:solidFill>
                  <a:srgbClr val="2876C9"/>
                </a:solidFill>
              </a:endParaRPr>
            </a:p>
            <a:p>
              <a:pPr marL="0" lvl="0" indent="0" algn="l" rtl="0">
                <a:lnSpc>
                  <a:spcPct val="115000"/>
                </a:lnSpc>
                <a:spcBef>
                  <a:spcPts val="0"/>
                </a:spcBef>
                <a:spcAft>
                  <a:spcPts val="0"/>
                </a:spcAft>
                <a:buNone/>
              </a:pPr>
              <a:r>
                <a:rPr lang="en">
                  <a:solidFill>
                    <a:srgbClr val="2876C9"/>
                  </a:solidFill>
                </a:rPr>
                <a:t>! (NOT)</a:t>
              </a:r>
              <a:endParaRPr>
                <a:solidFill>
                  <a:srgbClr val="2876C9"/>
                </a:solidFill>
              </a:endParaRPr>
            </a:p>
          </p:txBody>
        </p:sp>
        <p:sp>
          <p:nvSpPr>
            <p:cNvPr id="223" name="Google Shape;223;p24"/>
            <p:cNvSpPr/>
            <p:nvPr/>
          </p:nvSpPr>
          <p:spPr>
            <a:xfrm>
              <a:off x="424575" y="2265975"/>
              <a:ext cx="167100" cy="960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4" name="Google Shape;224;p24"/>
          <p:cNvPicPr preferRelativeResize="0"/>
          <p:nvPr/>
        </p:nvPicPr>
        <p:blipFill>
          <a:blip r:embed="rId4">
            <a:alphaModFix/>
          </a:blip>
          <a:stretch>
            <a:fillRect/>
          </a:stretch>
        </p:blipFill>
        <p:spPr>
          <a:xfrm>
            <a:off x="593800" y="4011375"/>
            <a:ext cx="1463170" cy="448825"/>
          </a:xfrm>
          <a:prstGeom prst="rect">
            <a:avLst/>
          </a:prstGeom>
          <a:noFill/>
          <a:ln>
            <a:noFill/>
          </a:ln>
        </p:spPr>
      </p:pic>
      <p:pic>
        <p:nvPicPr>
          <p:cNvPr id="225" name="Google Shape;225;p24"/>
          <p:cNvPicPr preferRelativeResize="0"/>
          <p:nvPr/>
        </p:nvPicPr>
        <p:blipFill>
          <a:blip r:embed="rId5">
            <a:alphaModFix/>
          </a:blip>
          <a:stretch>
            <a:fillRect/>
          </a:stretch>
        </p:blipFill>
        <p:spPr>
          <a:xfrm>
            <a:off x="3313550" y="4089688"/>
            <a:ext cx="1735491" cy="292200"/>
          </a:xfrm>
          <a:prstGeom prst="rect">
            <a:avLst/>
          </a:prstGeom>
          <a:noFill/>
          <a:ln>
            <a:noFill/>
          </a:ln>
        </p:spPr>
      </p:pic>
      <p:pic>
        <p:nvPicPr>
          <p:cNvPr id="226" name="Google Shape;226;p24"/>
          <p:cNvPicPr preferRelativeResize="0"/>
          <p:nvPr/>
        </p:nvPicPr>
        <p:blipFill>
          <a:blip r:embed="rId6">
            <a:alphaModFix/>
          </a:blip>
          <a:stretch>
            <a:fillRect/>
          </a:stretch>
        </p:blipFill>
        <p:spPr>
          <a:xfrm>
            <a:off x="6128350" y="3967275"/>
            <a:ext cx="2387749" cy="448825"/>
          </a:xfrm>
          <a:prstGeom prst="rect">
            <a:avLst/>
          </a:prstGeom>
          <a:noFill/>
          <a:ln>
            <a:noFill/>
          </a:ln>
        </p:spPr>
      </p:pic>
      <p:cxnSp>
        <p:nvCxnSpPr>
          <p:cNvPr id="227" name="Google Shape;227;p24"/>
          <p:cNvCxnSpPr/>
          <p:nvPr/>
        </p:nvCxnSpPr>
        <p:spPr>
          <a:xfrm>
            <a:off x="1077375" y="3139725"/>
            <a:ext cx="0" cy="59850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p24"/>
          <p:cNvCxnSpPr/>
          <p:nvPr/>
        </p:nvCxnSpPr>
        <p:spPr>
          <a:xfrm>
            <a:off x="3964525" y="3077125"/>
            <a:ext cx="0" cy="598500"/>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p24"/>
          <p:cNvCxnSpPr/>
          <p:nvPr/>
        </p:nvCxnSpPr>
        <p:spPr>
          <a:xfrm>
            <a:off x="6973000" y="3107450"/>
            <a:ext cx="0" cy="598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Toán tử trong Java</a:t>
            </a:r>
            <a:endParaRPr>
              <a:solidFill>
                <a:srgbClr val="FFFFFF"/>
              </a:solidFill>
            </a:endParaRPr>
          </a:p>
        </p:txBody>
      </p:sp>
      <p:sp>
        <p:nvSpPr>
          <p:cNvPr id="236" name="Google Shape;236;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37" name="Google Shape;237;p25"/>
          <p:cNvGraphicFramePr/>
          <p:nvPr/>
        </p:nvGraphicFramePr>
        <p:xfrm>
          <a:off x="769700" y="631025"/>
          <a:ext cx="7239000" cy="1143000"/>
        </p:xfrm>
        <a:graphic>
          <a:graphicData uri="http://schemas.openxmlformats.org/drawingml/2006/table">
            <a:tbl>
              <a:tblPr>
                <a:noFill/>
                <a:tableStyleId>{64C2E3B9-81A8-49BA-B7D6-16F40C90018C}</a:tableStyleId>
              </a:tblPr>
              <a:tblGrid>
                <a:gridCol w="1447800"/>
                <a:gridCol w="1447800"/>
                <a:gridCol w="1447800"/>
                <a:gridCol w="1447800"/>
                <a:gridCol w="1447800"/>
              </a:tblGrid>
              <a:tr h="381000">
                <a:tc>
                  <a:txBody>
                    <a:bodyPr/>
                    <a:lstStyle/>
                    <a:p>
                      <a:pPr marL="0" lvl="0" indent="0" algn="ctr" rtl="0">
                        <a:spcBef>
                          <a:spcPts val="0"/>
                        </a:spcBef>
                        <a:spcAft>
                          <a:spcPts val="0"/>
                        </a:spcAft>
                        <a:buNone/>
                      </a:pPr>
                      <a:r>
                        <a:rPr lang="en" sz="1200"/>
                        <a:t>A</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B</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A &amp;&amp; B</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r>
            </a:tbl>
          </a:graphicData>
        </a:graphic>
      </p:graphicFrame>
      <p:graphicFrame>
        <p:nvGraphicFramePr>
          <p:cNvPr id="238" name="Google Shape;238;p25"/>
          <p:cNvGraphicFramePr/>
          <p:nvPr/>
        </p:nvGraphicFramePr>
        <p:xfrm>
          <a:off x="769700" y="2113450"/>
          <a:ext cx="7239000" cy="1143000"/>
        </p:xfrm>
        <a:graphic>
          <a:graphicData uri="http://schemas.openxmlformats.org/drawingml/2006/table">
            <a:tbl>
              <a:tblPr>
                <a:noFill/>
                <a:tableStyleId>{64C2E3B9-81A8-49BA-B7D6-16F40C90018C}</a:tableStyleId>
              </a:tblPr>
              <a:tblGrid>
                <a:gridCol w="1447800"/>
                <a:gridCol w="1447800"/>
                <a:gridCol w="1447800"/>
                <a:gridCol w="1447800"/>
                <a:gridCol w="1447800"/>
              </a:tblGrid>
              <a:tr h="381000">
                <a:tc>
                  <a:txBody>
                    <a:bodyPr/>
                    <a:lstStyle/>
                    <a:p>
                      <a:pPr marL="0" lvl="0" indent="0" algn="ctr" rtl="0">
                        <a:spcBef>
                          <a:spcPts val="0"/>
                        </a:spcBef>
                        <a:spcAft>
                          <a:spcPts val="0"/>
                        </a:spcAft>
                        <a:buNone/>
                      </a:pPr>
                      <a:r>
                        <a:rPr lang="en" sz="1200"/>
                        <a:t>A</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B</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A || B</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bl>
          </a:graphicData>
        </a:graphic>
      </p:graphicFrame>
      <p:graphicFrame>
        <p:nvGraphicFramePr>
          <p:cNvPr id="239" name="Google Shape;239;p25"/>
          <p:cNvGraphicFramePr/>
          <p:nvPr/>
        </p:nvGraphicFramePr>
        <p:xfrm>
          <a:off x="769700" y="3628200"/>
          <a:ext cx="7239000" cy="1143000"/>
        </p:xfrm>
        <a:graphic>
          <a:graphicData uri="http://schemas.openxmlformats.org/drawingml/2006/table">
            <a:tbl>
              <a:tblPr>
                <a:noFill/>
                <a:tableStyleId>{64C2E3B9-81A8-49BA-B7D6-16F40C90018C}</a:tableStyleId>
              </a:tblPr>
              <a:tblGrid>
                <a:gridCol w="1447800"/>
                <a:gridCol w="1447800"/>
                <a:gridCol w="1447800"/>
                <a:gridCol w="1447800"/>
                <a:gridCol w="1447800"/>
              </a:tblGrid>
              <a:tr h="381000">
                <a:tc>
                  <a:txBody>
                    <a:bodyPr/>
                    <a:lstStyle/>
                    <a:p>
                      <a:pPr marL="0" lvl="0" indent="0" algn="ctr" rtl="0">
                        <a:spcBef>
                          <a:spcPts val="0"/>
                        </a:spcBef>
                        <a:spcAft>
                          <a:spcPts val="0"/>
                        </a:spcAft>
                        <a:buNone/>
                      </a:pPr>
                      <a:r>
                        <a:rPr lang="en" sz="1200"/>
                        <a:t>A</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B</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r h="381000">
                <a:tc>
                  <a:txBody>
                    <a:bodyPr/>
                    <a:lstStyle/>
                    <a:p>
                      <a:pPr marL="0" lvl="0" indent="0" algn="ctr" rtl="0">
                        <a:spcBef>
                          <a:spcPts val="0"/>
                        </a:spcBef>
                        <a:spcAft>
                          <a:spcPts val="0"/>
                        </a:spcAft>
                        <a:buNone/>
                      </a:pPr>
                      <a:r>
                        <a:rPr lang="en" sz="1200"/>
                        <a:t>A ^ B</a:t>
                      </a:r>
                      <a:endParaRPr sz="1200"/>
                    </a:p>
                  </a:txBody>
                  <a:tcPr marL="91425" marR="91425" marT="91425" marB="91425"/>
                </a:tc>
                <a:tc>
                  <a:txBody>
                    <a:bodyPr/>
                    <a:lstStyle/>
                    <a:p>
                      <a:pPr marL="0" lvl="0" indent="0" algn="ctr" rtl="0">
                        <a:spcBef>
                          <a:spcPts val="0"/>
                        </a:spcBef>
                        <a:spcAft>
                          <a:spcPts val="0"/>
                        </a:spcAft>
                        <a:buNone/>
                      </a:pPr>
                      <a:r>
                        <a:rPr lang="en" sz="1200"/>
                        <a:t>false</a:t>
                      </a:r>
                      <a:endParaRPr sz="1200"/>
                    </a:p>
                  </a:txBody>
                  <a:tcPr marL="91425" marR="91425" marT="91425" marB="91425"/>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true</a:t>
                      </a:r>
                      <a:endParaRPr sz="1200"/>
                    </a:p>
                  </a:txBody>
                  <a:tcPr marL="91425" marR="91425" marT="91425" marB="91425">
                    <a:solidFill>
                      <a:srgbClr val="B6D7A8"/>
                    </a:solidFill>
                  </a:tcPr>
                </a:tc>
                <a:tc>
                  <a:txBody>
                    <a:bodyPr/>
                    <a:lstStyle/>
                    <a:p>
                      <a:pPr marL="0" lvl="0" indent="0" algn="ctr" rtl="0">
                        <a:spcBef>
                          <a:spcPts val="0"/>
                        </a:spcBef>
                        <a:spcAft>
                          <a:spcPts val="0"/>
                        </a:spcAft>
                        <a:buNone/>
                      </a:pPr>
                      <a:r>
                        <a:rPr lang="en" sz="1200"/>
                        <a:t>false</a:t>
                      </a:r>
                      <a:endParaRPr sz="1200"/>
                    </a:p>
                  </a:txBody>
                  <a:tcPr marL="91425" marR="91425" marT="91425" marB="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Toán tử trong Java</a:t>
            </a:r>
            <a:endParaRPr>
              <a:solidFill>
                <a:srgbClr val="FFFFFF"/>
              </a:solidFill>
            </a:endParaRPr>
          </a:p>
        </p:txBody>
      </p:sp>
      <p:sp>
        <p:nvSpPr>
          <p:cNvPr id="246" name="Google Shape;246;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1276400" y="844700"/>
            <a:ext cx="1119900" cy="382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điều kiện</a:t>
            </a:r>
            <a:endParaRPr/>
          </a:p>
        </p:txBody>
      </p:sp>
      <p:sp>
        <p:nvSpPr>
          <p:cNvPr id="248" name="Google Shape;248;p26"/>
          <p:cNvSpPr/>
          <p:nvPr/>
        </p:nvSpPr>
        <p:spPr>
          <a:xfrm>
            <a:off x="5316375" y="844700"/>
            <a:ext cx="1119900" cy="382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toán tử bit</a:t>
            </a:r>
            <a:endParaRPr/>
          </a:p>
        </p:txBody>
      </p:sp>
      <p:sp>
        <p:nvSpPr>
          <p:cNvPr id="249" name="Google Shape;249;p26"/>
          <p:cNvSpPr txBox="1"/>
          <p:nvPr/>
        </p:nvSpPr>
        <p:spPr>
          <a:xfrm>
            <a:off x="8211300" y="4805400"/>
            <a:ext cx="932700" cy="3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i="1" u="sng">
                <a:solidFill>
                  <a:schemeClr val="hlink"/>
                </a:solidFill>
                <a:hlinkClick r:id="rId3"/>
              </a:rPr>
              <a:t>source: viettuts</a:t>
            </a:r>
            <a:endParaRPr sz="800" i="1"/>
          </a:p>
        </p:txBody>
      </p:sp>
      <p:sp>
        <p:nvSpPr>
          <p:cNvPr id="250" name="Google Shape;250;p26"/>
          <p:cNvSpPr/>
          <p:nvPr/>
        </p:nvSpPr>
        <p:spPr>
          <a:xfrm>
            <a:off x="5429175" y="1531425"/>
            <a:ext cx="167100" cy="10089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txBox="1"/>
          <p:nvPr/>
        </p:nvSpPr>
        <p:spPr>
          <a:xfrm>
            <a:off x="5641875" y="1437000"/>
            <a:ext cx="1057800" cy="89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876C9"/>
                </a:solidFill>
              </a:rPr>
              <a:t>~, &amp;</a:t>
            </a:r>
            <a:endParaRPr>
              <a:solidFill>
                <a:srgbClr val="2876C9"/>
              </a:solidFill>
            </a:endParaRPr>
          </a:p>
          <a:p>
            <a:pPr marL="0" lvl="0" indent="0" algn="l" rtl="0">
              <a:lnSpc>
                <a:spcPct val="115000"/>
              </a:lnSpc>
              <a:spcBef>
                <a:spcPts val="0"/>
              </a:spcBef>
              <a:spcAft>
                <a:spcPts val="0"/>
              </a:spcAft>
              <a:buNone/>
            </a:pPr>
            <a:r>
              <a:rPr lang="en">
                <a:solidFill>
                  <a:srgbClr val="2876C9"/>
                </a:solidFill>
              </a:rPr>
              <a:t>|, ^</a:t>
            </a:r>
            <a:endParaRPr>
              <a:solidFill>
                <a:srgbClr val="2876C9"/>
              </a:solidFill>
            </a:endParaRPr>
          </a:p>
          <a:p>
            <a:pPr marL="0" lvl="0" indent="0" algn="l" rtl="0">
              <a:lnSpc>
                <a:spcPct val="115000"/>
              </a:lnSpc>
              <a:spcBef>
                <a:spcPts val="0"/>
              </a:spcBef>
              <a:spcAft>
                <a:spcPts val="0"/>
              </a:spcAft>
              <a:buNone/>
            </a:pPr>
            <a:r>
              <a:rPr lang="en">
                <a:solidFill>
                  <a:srgbClr val="2876C9"/>
                </a:solidFill>
              </a:rPr>
              <a:t>&gt;&gt;</a:t>
            </a:r>
            <a:endParaRPr>
              <a:solidFill>
                <a:srgbClr val="2876C9"/>
              </a:solidFill>
            </a:endParaRPr>
          </a:p>
          <a:p>
            <a:pPr marL="0" lvl="0" indent="0" algn="l" rtl="0">
              <a:lnSpc>
                <a:spcPct val="115000"/>
              </a:lnSpc>
              <a:spcBef>
                <a:spcPts val="0"/>
              </a:spcBef>
              <a:spcAft>
                <a:spcPts val="0"/>
              </a:spcAft>
              <a:buNone/>
            </a:pPr>
            <a:r>
              <a:rPr lang="en">
                <a:solidFill>
                  <a:srgbClr val="2876C9"/>
                </a:solidFill>
              </a:rPr>
              <a:t>&lt;&lt;</a:t>
            </a:r>
            <a:endParaRPr>
              <a:solidFill>
                <a:srgbClr val="2876C9"/>
              </a:solidFill>
            </a:endParaRPr>
          </a:p>
        </p:txBody>
      </p:sp>
      <p:pic>
        <p:nvPicPr>
          <p:cNvPr id="252" name="Google Shape;252;p26"/>
          <p:cNvPicPr preferRelativeResize="0"/>
          <p:nvPr/>
        </p:nvPicPr>
        <p:blipFill>
          <a:blip r:embed="rId4">
            <a:alphaModFix/>
          </a:blip>
          <a:stretch>
            <a:fillRect/>
          </a:stretch>
        </p:blipFill>
        <p:spPr>
          <a:xfrm>
            <a:off x="713924" y="3969074"/>
            <a:ext cx="2533650" cy="356511"/>
          </a:xfrm>
          <a:prstGeom prst="rect">
            <a:avLst/>
          </a:prstGeom>
          <a:noFill/>
          <a:ln>
            <a:noFill/>
          </a:ln>
        </p:spPr>
      </p:pic>
      <p:pic>
        <p:nvPicPr>
          <p:cNvPr id="253" name="Google Shape;253;p26"/>
          <p:cNvPicPr preferRelativeResize="0"/>
          <p:nvPr/>
        </p:nvPicPr>
        <p:blipFill>
          <a:blip r:embed="rId5">
            <a:alphaModFix/>
          </a:blip>
          <a:stretch>
            <a:fillRect/>
          </a:stretch>
        </p:blipFill>
        <p:spPr>
          <a:xfrm>
            <a:off x="5544975" y="3753964"/>
            <a:ext cx="1265500" cy="620659"/>
          </a:xfrm>
          <a:prstGeom prst="rect">
            <a:avLst/>
          </a:prstGeom>
          <a:noFill/>
          <a:ln>
            <a:noFill/>
          </a:ln>
        </p:spPr>
      </p:pic>
      <p:pic>
        <p:nvPicPr>
          <p:cNvPr id="254" name="Google Shape;254;p26"/>
          <p:cNvPicPr preferRelativeResize="0"/>
          <p:nvPr/>
        </p:nvPicPr>
        <p:blipFill>
          <a:blip r:embed="rId6">
            <a:alphaModFix/>
          </a:blip>
          <a:stretch>
            <a:fillRect/>
          </a:stretch>
        </p:blipFill>
        <p:spPr>
          <a:xfrm>
            <a:off x="883850" y="1736513"/>
            <a:ext cx="1905000" cy="200025"/>
          </a:xfrm>
          <a:prstGeom prst="rect">
            <a:avLst/>
          </a:prstGeom>
          <a:noFill/>
          <a:ln>
            <a:noFill/>
          </a:ln>
        </p:spPr>
      </p:pic>
      <p:cxnSp>
        <p:nvCxnSpPr>
          <p:cNvPr id="255" name="Google Shape;255;p26"/>
          <p:cNvCxnSpPr/>
          <p:nvPr/>
        </p:nvCxnSpPr>
        <p:spPr>
          <a:xfrm>
            <a:off x="1836350" y="2826575"/>
            <a:ext cx="1500" cy="722700"/>
          </a:xfrm>
          <a:prstGeom prst="straightConnector1">
            <a:avLst/>
          </a:prstGeom>
          <a:noFill/>
          <a:ln w="9525" cap="flat" cmpd="sng">
            <a:solidFill>
              <a:schemeClr val="dk2"/>
            </a:solidFill>
            <a:prstDash val="solid"/>
            <a:round/>
            <a:headEnd type="none" w="med" len="med"/>
            <a:tailEnd type="triangle" w="med" len="med"/>
          </a:ln>
        </p:spPr>
      </p:cxnSp>
      <p:cxnSp>
        <p:nvCxnSpPr>
          <p:cNvPr id="256" name="Google Shape;256;p26"/>
          <p:cNvCxnSpPr/>
          <p:nvPr/>
        </p:nvCxnSpPr>
        <p:spPr>
          <a:xfrm>
            <a:off x="5700025" y="2826575"/>
            <a:ext cx="1500" cy="722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Nhập xuất dữ liệu trong console</a:t>
            </a:r>
            <a:endParaRPr>
              <a:solidFill>
                <a:srgbClr val="FFFFFF"/>
              </a:solidFill>
            </a:endParaRPr>
          </a:p>
        </p:txBody>
      </p:sp>
      <p:sp>
        <p:nvSpPr>
          <p:cNvPr id="263" name="Google Shape;263;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txBox="1"/>
          <p:nvPr/>
        </p:nvSpPr>
        <p:spPr>
          <a:xfrm>
            <a:off x="1092000" y="894475"/>
            <a:ext cx="4008900" cy="7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Scanner scanner = </a:t>
            </a:r>
            <a:r>
              <a:rPr lang="en" sz="1200" b="1">
                <a:solidFill>
                  <a:srgbClr val="1414BD"/>
                </a:solidFill>
              </a:rPr>
              <a:t>new</a:t>
            </a:r>
            <a:r>
              <a:rPr lang="en" sz="1200"/>
              <a:t> Scanner(System.</a:t>
            </a:r>
            <a:r>
              <a:rPr lang="en" sz="1200">
                <a:solidFill>
                  <a:srgbClr val="741B47"/>
                </a:solidFill>
              </a:rPr>
              <a:t>in</a:t>
            </a:r>
            <a:r>
              <a:rPr lang="en" sz="1200"/>
              <a:t>);</a:t>
            </a:r>
            <a:endParaRPr sz="1200"/>
          </a:p>
          <a:p>
            <a:pPr marL="0" lvl="0" indent="0" algn="l" rtl="0">
              <a:spcBef>
                <a:spcPts val="0"/>
              </a:spcBef>
              <a:spcAft>
                <a:spcPts val="0"/>
              </a:spcAft>
              <a:buNone/>
            </a:pPr>
            <a:r>
              <a:rPr lang="en" sz="1200"/>
              <a:t>scanner.nextLine();</a:t>
            </a:r>
            <a:endParaRPr sz="1200"/>
          </a:p>
          <a:p>
            <a:pPr marL="0" lvl="0" indent="0" algn="l" rtl="0">
              <a:spcBef>
                <a:spcPts val="0"/>
              </a:spcBef>
              <a:spcAft>
                <a:spcPts val="0"/>
              </a:spcAft>
              <a:buNone/>
            </a:pPr>
            <a:r>
              <a:rPr lang="en" sz="1200"/>
              <a:t>scanner.nextInt();</a:t>
            </a:r>
            <a:endParaRPr sz="1200"/>
          </a:p>
          <a:p>
            <a:pPr marL="0" lvl="0" indent="0" algn="l" rtl="0">
              <a:spcBef>
                <a:spcPts val="0"/>
              </a:spcBef>
              <a:spcAft>
                <a:spcPts val="0"/>
              </a:spcAft>
              <a:buNone/>
            </a:pPr>
            <a:r>
              <a:rPr lang="en" sz="1200"/>
              <a:t>…...</a:t>
            </a:r>
            <a:endParaRPr sz="1200"/>
          </a:p>
        </p:txBody>
      </p:sp>
      <p:sp>
        <p:nvSpPr>
          <p:cNvPr id="265" name="Google Shape;265;p27"/>
          <p:cNvSpPr txBox="1"/>
          <p:nvPr/>
        </p:nvSpPr>
        <p:spPr>
          <a:xfrm>
            <a:off x="599900" y="523800"/>
            <a:ext cx="1210800" cy="2922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2876C9"/>
              </a:buClr>
              <a:buSzPts val="1400"/>
              <a:buChar char="●"/>
            </a:pPr>
            <a:r>
              <a:rPr lang="en">
                <a:solidFill>
                  <a:srgbClr val="2876C9"/>
                </a:solidFill>
              </a:rPr>
              <a:t>Nhập</a:t>
            </a:r>
            <a:endParaRPr>
              <a:solidFill>
                <a:srgbClr val="2876C9"/>
              </a:solidFill>
            </a:endParaRPr>
          </a:p>
        </p:txBody>
      </p:sp>
      <p:sp>
        <p:nvSpPr>
          <p:cNvPr id="266" name="Google Shape;266;p27"/>
          <p:cNvSpPr txBox="1"/>
          <p:nvPr/>
        </p:nvSpPr>
        <p:spPr>
          <a:xfrm>
            <a:off x="599900" y="1811325"/>
            <a:ext cx="1210800" cy="2922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2876C9"/>
              </a:buClr>
              <a:buSzPts val="1400"/>
              <a:buChar char="●"/>
            </a:pPr>
            <a:r>
              <a:rPr lang="en">
                <a:solidFill>
                  <a:srgbClr val="2876C9"/>
                </a:solidFill>
              </a:rPr>
              <a:t>Xuất</a:t>
            </a:r>
            <a:endParaRPr>
              <a:solidFill>
                <a:srgbClr val="2876C9"/>
              </a:solidFill>
            </a:endParaRPr>
          </a:p>
        </p:txBody>
      </p:sp>
      <p:sp>
        <p:nvSpPr>
          <p:cNvPr id="267" name="Google Shape;267;p27"/>
          <p:cNvSpPr txBox="1"/>
          <p:nvPr/>
        </p:nvSpPr>
        <p:spPr>
          <a:xfrm>
            <a:off x="1092000" y="2135575"/>
            <a:ext cx="4008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System.out.print();</a:t>
            </a:r>
            <a:endParaRPr sz="1200"/>
          </a:p>
          <a:p>
            <a:pPr marL="0" lvl="0" indent="0" algn="l" rtl="0">
              <a:spcBef>
                <a:spcPts val="0"/>
              </a:spcBef>
              <a:spcAft>
                <a:spcPts val="0"/>
              </a:spcAft>
              <a:buNone/>
            </a:pPr>
            <a:r>
              <a:rPr lang="en" sz="1200"/>
              <a:t>System.out.println();</a:t>
            </a:r>
            <a:endParaRPr sz="1200"/>
          </a:p>
        </p:txBody>
      </p:sp>
      <p:pic>
        <p:nvPicPr>
          <p:cNvPr id="268" name="Google Shape;268;p27"/>
          <p:cNvPicPr preferRelativeResize="0"/>
          <p:nvPr/>
        </p:nvPicPr>
        <p:blipFill>
          <a:blip r:embed="rId3">
            <a:alphaModFix/>
          </a:blip>
          <a:stretch>
            <a:fillRect/>
          </a:stretch>
        </p:blipFill>
        <p:spPr>
          <a:xfrm>
            <a:off x="1144225" y="3327613"/>
            <a:ext cx="5019675" cy="1171575"/>
          </a:xfrm>
          <a:prstGeom prst="rect">
            <a:avLst/>
          </a:prstGeom>
          <a:noFill/>
          <a:ln>
            <a:noFill/>
          </a:ln>
        </p:spPr>
      </p:pic>
      <p:sp>
        <p:nvSpPr>
          <p:cNvPr id="269" name="Google Shape;269;p27"/>
          <p:cNvSpPr txBox="1"/>
          <p:nvPr/>
        </p:nvSpPr>
        <p:spPr>
          <a:xfrm>
            <a:off x="599900" y="2819825"/>
            <a:ext cx="1210800" cy="2922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2876C9"/>
              </a:buClr>
              <a:buSzPts val="1400"/>
              <a:buChar char="●"/>
            </a:pPr>
            <a:r>
              <a:rPr lang="en">
                <a:solidFill>
                  <a:srgbClr val="2876C9"/>
                </a:solidFill>
              </a:rPr>
              <a:t>Ví dụ</a:t>
            </a:r>
            <a:endParaRPr>
              <a:solidFill>
                <a:srgbClr val="2876C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Biến trong Java</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Kiểu dữ liệu</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Toán tử</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Nhập xuất dữ liệu trong console</a:t>
            </a:r>
            <a:endParaRPr>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Khái quát quá trình code</a:t>
            </a:r>
            <a:endParaRPr>
              <a:solidFill>
                <a:srgbClr val="FFFFFF"/>
              </a:solidFill>
            </a:endParaRPr>
          </a:p>
        </p:txBody>
      </p:sp>
      <p:sp>
        <p:nvSpPr>
          <p:cNvPr id="276" name="Google Shape;276;p2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7" name="Google Shape;277;p28"/>
          <p:cNvPicPr preferRelativeResize="0"/>
          <p:nvPr/>
        </p:nvPicPr>
        <p:blipFill>
          <a:blip r:embed="rId3">
            <a:alphaModFix/>
          </a:blip>
          <a:stretch>
            <a:fillRect/>
          </a:stretch>
        </p:blipFill>
        <p:spPr>
          <a:xfrm>
            <a:off x="2742450" y="2058850"/>
            <a:ext cx="2831650" cy="2520850"/>
          </a:xfrm>
          <a:prstGeom prst="rect">
            <a:avLst/>
          </a:prstGeom>
          <a:noFill/>
          <a:ln>
            <a:noFill/>
          </a:ln>
        </p:spPr>
      </p:pic>
      <p:sp>
        <p:nvSpPr>
          <p:cNvPr id="278" name="Google Shape;278;p28"/>
          <p:cNvSpPr txBox="1"/>
          <p:nvPr/>
        </p:nvSpPr>
        <p:spPr>
          <a:xfrm>
            <a:off x="558150" y="697800"/>
            <a:ext cx="2128500" cy="10560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2876C9"/>
              </a:buClr>
              <a:buSzPts val="1400"/>
              <a:buChar char="●"/>
            </a:pPr>
            <a:r>
              <a:rPr lang="en">
                <a:solidFill>
                  <a:srgbClr val="2876C9"/>
                </a:solidFill>
              </a:rPr>
              <a:t>Input?</a:t>
            </a:r>
            <a:endParaRPr>
              <a:solidFill>
                <a:srgbClr val="2876C9"/>
              </a:solidFill>
            </a:endParaRPr>
          </a:p>
          <a:p>
            <a:pPr marL="457200" lvl="0" indent="-317500" algn="l" rtl="0">
              <a:lnSpc>
                <a:spcPct val="150000"/>
              </a:lnSpc>
              <a:spcBef>
                <a:spcPts val="0"/>
              </a:spcBef>
              <a:spcAft>
                <a:spcPts val="0"/>
              </a:spcAft>
              <a:buClr>
                <a:srgbClr val="2876C9"/>
              </a:buClr>
              <a:buSzPts val="1400"/>
              <a:buChar char="●"/>
            </a:pPr>
            <a:r>
              <a:rPr lang="en">
                <a:solidFill>
                  <a:srgbClr val="2876C9"/>
                </a:solidFill>
              </a:rPr>
              <a:t>Output?</a:t>
            </a:r>
            <a:endParaRPr>
              <a:solidFill>
                <a:srgbClr val="2876C9"/>
              </a:solidFill>
            </a:endParaRPr>
          </a:p>
          <a:p>
            <a:pPr marL="457200" lvl="0" indent="-317500" algn="l" rtl="0">
              <a:lnSpc>
                <a:spcPct val="150000"/>
              </a:lnSpc>
              <a:spcBef>
                <a:spcPts val="0"/>
              </a:spcBef>
              <a:spcAft>
                <a:spcPts val="0"/>
              </a:spcAft>
              <a:buClr>
                <a:srgbClr val="2876C9"/>
              </a:buClr>
              <a:buSzPts val="1400"/>
              <a:buChar char="●"/>
            </a:pPr>
            <a:r>
              <a:rPr lang="en">
                <a:solidFill>
                  <a:srgbClr val="2876C9"/>
                </a:solidFill>
              </a:rPr>
              <a:t>How to do?</a:t>
            </a:r>
            <a:endParaRPr>
              <a:solidFill>
                <a:srgbClr val="2876C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Khái quát quá trình code</a:t>
            </a:r>
            <a:endParaRPr>
              <a:solidFill>
                <a:srgbClr val="FFFFFF"/>
              </a:solidFill>
            </a:endParaRPr>
          </a:p>
        </p:txBody>
      </p:sp>
      <p:sp>
        <p:nvSpPr>
          <p:cNvPr id="285" name="Google Shape;285;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6" name="Google Shape;286;p29"/>
          <p:cNvPicPr preferRelativeResize="0"/>
          <p:nvPr/>
        </p:nvPicPr>
        <p:blipFill>
          <a:blip r:embed="rId3">
            <a:alphaModFix/>
          </a:blip>
          <a:stretch>
            <a:fillRect/>
          </a:stretch>
        </p:blipFill>
        <p:spPr>
          <a:xfrm>
            <a:off x="1197325" y="2006275"/>
            <a:ext cx="2831650" cy="2520850"/>
          </a:xfrm>
          <a:prstGeom prst="rect">
            <a:avLst/>
          </a:prstGeom>
          <a:noFill/>
          <a:ln>
            <a:noFill/>
          </a:ln>
        </p:spPr>
      </p:pic>
      <p:sp>
        <p:nvSpPr>
          <p:cNvPr id="287" name="Google Shape;287;p29"/>
          <p:cNvSpPr txBox="1"/>
          <p:nvPr/>
        </p:nvSpPr>
        <p:spPr>
          <a:xfrm>
            <a:off x="558150" y="697800"/>
            <a:ext cx="2128500" cy="10560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2876C9"/>
              </a:buClr>
              <a:buSzPts val="1400"/>
              <a:buChar char="●"/>
            </a:pPr>
            <a:r>
              <a:rPr lang="en">
                <a:solidFill>
                  <a:srgbClr val="2876C9"/>
                </a:solidFill>
              </a:rPr>
              <a:t>Input?</a:t>
            </a:r>
            <a:endParaRPr>
              <a:solidFill>
                <a:srgbClr val="2876C9"/>
              </a:solidFill>
            </a:endParaRPr>
          </a:p>
          <a:p>
            <a:pPr marL="457200" lvl="0" indent="-317500" algn="l" rtl="0">
              <a:lnSpc>
                <a:spcPct val="150000"/>
              </a:lnSpc>
              <a:spcBef>
                <a:spcPts val="0"/>
              </a:spcBef>
              <a:spcAft>
                <a:spcPts val="0"/>
              </a:spcAft>
              <a:buClr>
                <a:srgbClr val="2876C9"/>
              </a:buClr>
              <a:buSzPts val="1400"/>
              <a:buChar char="●"/>
            </a:pPr>
            <a:r>
              <a:rPr lang="en">
                <a:solidFill>
                  <a:srgbClr val="2876C9"/>
                </a:solidFill>
              </a:rPr>
              <a:t>Output?</a:t>
            </a:r>
            <a:endParaRPr>
              <a:solidFill>
                <a:srgbClr val="2876C9"/>
              </a:solidFill>
            </a:endParaRPr>
          </a:p>
          <a:p>
            <a:pPr marL="457200" lvl="0" indent="-317500" algn="l" rtl="0">
              <a:lnSpc>
                <a:spcPct val="150000"/>
              </a:lnSpc>
              <a:spcBef>
                <a:spcPts val="0"/>
              </a:spcBef>
              <a:spcAft>
                <a:spcPts val="0"/>
              </a:spcAft>
              <a:buClr>
                <a:srgbClr val="2876C9"/>
              </a:buClr>
              <a:buSzPts val="1400"/>
              <a:buChar char="●"/>
            </a:pPr>
            <a:r>
              <a:rPr lang="en">
                <a:solidFill>
                  <a:srgbClr val="2876C9"/>
                </a:solidFill>
              </a:rPr>
              <a:t>How to do?</a:t>
            </a:r>
            <a:endParaRPr>
              <a:solidFill>
                <a:srgbClr val="2876C9"/>
              </a:solidFill>
            </a:endParaRPr>
          </a:p>
        </p:txBody>
      </p:sp>
      <p:sp>
        <p:nvSpPr>
          <p:cNvPr id="288" name="Google Shape;288;p29"/>
          <p:cNvSpPr/>
          <p:nvPr/>
        </p:nvSpPr>
        <p:spPr>
          <a:xfrm>
            <a:off x="5665150" y="3046000"/>
            <a:ext cx="1245900" cy="313200"/>
          </a:xfrm>
          <a:prstGeom prst="rect">
            <a:avLst/>
          </a:prstGeom>
          <a:noFill/>
          <a:ln w="9525" cap="flat" cmpd="sng">
            <a:solidFill>
              <a:srgbClr val="2876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rgbClr val="2876C9"/>
                </a:solidFill>
              </a:rPr>
              <a:t>f(x)</a:t>
            </a:r>
            <a:endParaRPr i="1">
              <a:solidFill>
                <a:srgbClr val="2876C9"/>
              </a:solidFill>
            </a:endParaRPr>
          </a:p>
        </p:txBody>
      </p:sp>
      <p:sp>
        <p:nvSpPr>
          <p:cNvPr id="289" name="Google Shape;289;p29"/>
          <p:cNvSpPr txBox="1"/>
          <p:nvPr/>
        </p:nvSpPr>
        <p:spPr>
          <a:xfrm>
            <a:off x="4531100" y="3014650"/>
            <a:ext cx="7377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Input x</a:t>
            </a:r>
            <a:endParaRPr>
              <a:solidFill>
                <a:srgbClr val="2876C9"/>
              </a:solidFill>
            </a:endParaRPr>
          </a:p>
        </p:txBody>
      </p:sp>
      <p:sp>
        <p:nvSpPr>
          <p:cNvPr id="290" name="Google Shape;290;p29"/>
          <p:cNvSpPr txBox="1"/>
          <p:nvPr/>
        </p:nvSpPr>
        <p:spPr>
          <a:xfrm>
            <a:off x="7307400" y="3014650"/>
            <a:ext cx="911700" cy="3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Output y</a:t>
            </a:r>
            <a:endParaRPr>
              <a:solidFill>
                <a:srgbClr val="2876C9"/>
              </a:solidFill>
            </a:endParaRPr>
          </a:p>
        </p:txBody>
      </p:sp>
      <p:cxnSp>
        <p:nvCxnSpPr>
          <p:cNvPr id="291" name="Google Shape;291;p29"/>
          <p:cNvCxnSpPr>
            <a:stCxn id="289" idx="3"/>
            <a:endCxn id="288" idx="1"/>
          </p:cNvCxnSpPr>
          <p:nvPr/>
        </p:nvCxnSpPr>
        <p:spPr>
          <a:xfrm>
            <a:off x="5268800" y="3202600"/>
            <a:ext cx="396300" cy="0"/>
          </a:xfrm>
          <a:prstGeom prst="straightConnector1">
            <a:avLst/>
          </a:prstGeom>
          <a:noFill/>
          <a:ln w="9525" cap="flat" cmpd="sng">
            <a:solidFill>
              <a:srgbClr val="01A2A6"/>
            </a:solidFill>
            <a:prstDash val="solid"/>
            <a:round/>
            <a:headEnd type="none" w="med" len="med"/>
            <a:tailEnd type="triangle" w="med" len="med"/>
          </a:ln>
        </p:spPr>
      </p:cxnSp>
      <p:cxnSp>
        <p:nvCxnSpPr>
          <p:cNvPr id="292" name="Google Shape;292;p29"/>
          <p:cNvCxnSpPr>
            <a:stCxn id="288" idx="3"/>
            <a:endCxn id="290" idx="1"/>
          </p:cNvCxnSpPr>
          <p:nvPr/>
        </p:nvCxnSpPr>
        <p:spPr>
          <a:xfrm>
            <a:off x="6911050" y="3202600"/>
            <a:ext cx="396300" cy="0"/>
          </a:xfrm>
          <a:prstGeom prst="straightConnector1">
            <a:avLst/>
          </a:prstGeom>
          <a:noFill/>
          <a:ln w="9525" cap="flat" cmpd="sng">
            <a:solidFill>
              <a:srgbClr val="01A2A6"/>
            </a:solidFill>
            <a:prstDash val="solid"/>
            <a:round/>
            <a:headEnd type="none" w="med" len="med"/>
            <a:tailEnd type="triangle" w="med" len="med"/>
          </a:ln>
        </p:spPr>
      </p:cxnSp>
      <p:sp>
        <p:nvSpPr>
          <p:cNvPr id="293" name="Google Shape;293;p29"/>
          <p:cNvSpPr txBox="1"/>
          <p:nvPr/>
        </p:nvSpPr>
        <p:spPr>
          <a:xfrm>
            <a:off x="6150550" y="2627500"/>
            <a:ext cx="396300" cy="4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Package</a:t>
            </a:r>
            <a:endParaRPr>
              <a:solidFill>
                <a:srgbClr val="FFFFFF"/>
              </a:solidFill>
            </a:endParaRPr>
          </a:p>
        </p:txBody>
      </p:sp>
      <p:sp>
        <p:nvSpPr>
          <p:cNvPr id="300" name="Google Shape;300;p3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txBox="1"/>
          <p:nvPr/>
        </p:nvSpPr>
        <p:spPr>
          <a:xfrm>
            <a:off x="558150" y="697800"/>
            <a:ext cx="5184000" cy="28518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2876C9"/>
              </a:buClr>
              <a:buSzPts val="1400"/>
              <a:buChar char="●"/>
            </a:pPr>
            <a:r>
              <a:rPr lang="en" sz="1200" b="1">
                <a:solidFill>
                  <a:srgbClr val="2876C9"/>
                </a:solidFill>
                <a:highlight>
                  <a:srgbClr val="FFFFFF"/>
                </a:highlight>
              </a:rPr>
              <a:t>Package (gói) trong java</a:t>
            </a:r>
            <a:r>
              <a:rPr lang="en" sz="1200">
                <a:solidFill>
                  <a:srgbClr val="2876C9"/>
                </a:solidFill>
                <a:highlight>
                  <a:srgbClr val="FFFFFF"/>
                </a:highlight>
              </a:rPr>
              <a:t> là một nhóm các lớp, các package con.</a:t>
            </a:r>
            <a:endParaRPr sz="1200">
              <a:solidFill>
                <a:srgbClr val="2876C9"/>
              </a:solidFill>
              <a:highlight>
                <a:srgbClr val="FFFFFF"/>
              </a:highlight>
            </a:endParaRPr>
          </a:p>
          <a:p>
            <a:pPr marL="457200" lvl="0" indent="0" algn="l" rtl="0">
              <a:lnSpc>
                <a:spcPct val="150000"/>
              </a:lnSpc>
              <a:spcBef>
                <a:spcPts val="0"/>
              </a:spcBef>
              <a:spcAft>
                <a:spcPts val="0"/>
              </a:spcAft>
              <a:buNone/>
            </a:pPr>
            <a:r>
              <a:rPr lang="en" sz="1200">
                <a:solidFill>
                  <a:srgbClr val="2876C9"/>
                </a:solidFill>
                <a:highlight>
                  <a:srgbClr val="FFFFFF"/>
                </a:highlight>
              </a:rPr>
              <a:t>=&gt; Tránh xung đột khi đặt trùng tên</a:t>
            </a:r>
            <a:endParaRPr sz="1200">
              <a:solidFill>
                <a:srgbClr val="2876C9"/>
              </a:solidFill>
              <a:highlight>
                <a:srgbClr val="FFFFFF"/>
              </a:highlight>
            </a:endParaRPr>
          </a:p>
          <a:p>
            <a:pPr marL="457200" lvl="0" indent="0" algn="l" rtl="0">
              <a:lnSpc>
                <a:spcPct val="150000"/>
              </a:lnSpc>
              <a:spcBef>
                <a:spcPts val="0"/>
              </a:spcBef>
              <a:spcAft>
                <a:spcPts val="0"/>
              </a:spcAft>
              <a:buNone/>
            </a:pPr>
            <a:r>
              <a:rPr lang="en" sz="1200">
                <a:solidFill>
                  <a:srgbClr val="2876C9"/>
                </a:solidFill>
                <a:highlight>
                  <a:srgbClr val="FFFFFF"/>
                </a:highlight>
              </a:rPr>
              <a:t>=&gt; Dễ quản lý và bảo trì</a:t>
            </a:r>
            <a:endParaRPr sz="1200">
              <a:solidFill>
                <a:srgbClr val="2876C9"/>
              </a:solidFill>
              <a:highlight>
                <a:srgbClr val="FFFFFF"/>
              </a:highlight>
            </a:endParaRPr>
          </a:p>
          <a:p>
            <a:pPr marL="457200" lvl="0" indent="0" algn="l" rtl="0">
              <a:lnSpc>
                <a:spcPct val="150000"/>
              </a:lnSpc>
              <a:spcBef>
                <a:spcPts val="0"/>
              </a:spcBef>
              <a:spcAft>
                <a:spcPts val="0"/>
              </a:spcAft>
              <a:buNone/>
            </a:pPr>
            <a:endParaRPr sz="1200">
              <a:solidFill>
                <a:srgbClr val="2876C9"/>
              </a:solidFill>
              <a:highlight>
                <a:srgbClr val="FFFFFF"/>
              </a:highlight>
            </a:endParaRPr>
          </a:p>
          <a:p>
            <a:pPr marL="457200" lvl="0" indent="-304800" algn="l" rtl="0">
              <a:lnSpc>
                <a:spcPct val="150000"/>
              </a:lnSpc>
              <a:spcBef>
                <a:spcPts val="0"/>
              </a:spcBef>
              <a:spcAft>
                <a:spcPts val="0"/>
              </a:spcAft>
              <a:buClr>
                <a:srgbClr val="2876C9"/>
              </a:buClr>
              <a:buSzPts val="1200"/>
              <a:buChar char="●"/>
            </a:pPr>
            <a:r>
              <a:rPr lang="en" sz="1200" b="1">
                <a:solidFill>
                  <a:srgbClr val="2876C9"/>
                </a:solidFill>
                <a:highlight>
                  <a:srgbClr val="FFFFFF"/>
                </a:highlight>
              </a:rPr>
              <a:t>Quy tắc:</a:t>
            </a:r>
            <a:endParaRPr sz="1200" b="1">
              <a:solidFill>
                <a:srgbClr val="2876C9"/>
              </a:solidFill>
              <a:highlight>
                <a:srgbClr val="FFFFFF"/>
              </a:highlight>
            </a:endParaRPr>
          </a:p>
          <a:p>
            <a:pPr marL="0" lvl="0" indent="0" algn="l" rtl="0">
              <a:lnSpc>
                <a:spcPct val="150000"/>
              </a:lnSpc>
              <a:spcBef>
                <a:spcPts val="0"/>
              </a:spcBef>
              <a:spcAft>
                <a:spcPts val="0"/>
              </a:spcAft>
              <a:buNone/>
            </a:pPr>
            <a:r>
              <a:rPr lang="en" sz="1200">
                <a:solidFill>
                  <a:srgbClr val="2876C9"/>
                </a:solidFill>
                <a:highlight>
                  <a:srgbClr val="FFFFFF"/>
                </a:highlight>
              </a:rPr>
              <a:t>	- Tên package viết thường</a:t>
            </a:r>
            <a:endParaRPr sz="1200">
              <a:solidFill>
                <a:srgbClr val="2876C9"/>
              </a:solidFill>
              <a:highlight>
                <a:srgbClr val="FFFFFF"/>
              </a:highlight>
            </a:endParaRPr>
          </a:p>
          <a:p>
            <a:pPr marL="0" lvl="0" indent="0" algn="l" rtl="0">
              <a:lnSpc>
                <a:spcPct val="150000"/>
              </a:lnSpc>
              <a:spcBef>
                <a:spcPts val="0"/>
              </a:spcBef>
              <a:spcAft>
                <a:spcPts val="0"/>
              </a:spcAft>
              <a:buNone/>
            </a:pPr>
            <a:r>
              <a:rPr lang="en" sz="1200">
                <a:solidFill>
                  <a:srgbClr val="2876C9"/>
                </a:solidFill>
                <a:highlight>
                  <a:srgbClr val="FFFFFF"/>
                </a:highlight>
              </a:rPr>
              <a:t>	- Tương ứng với tên thư mục</a:t>
            </a:r>
            <a:endParaRPr sz="1200">
              <a:solidFill>
                <a:srgbClr val="2876C9"/>
              </a:solidFill>
              <a:highlight>
                <a:srgbClr val="FFFFFF"/>
              </a:highlight>
            </a:endParaRPr>
          </a:p>
          <a:p>
            <a:pPr marL="0" lvl="0" indent="0" algn="l" rtl="0">
              <a:lnSpc>
                <a:spcPct val="150000"/>
              </a:lnSpc>
              <a:spcBef>
                <a:spcPts val="0"/>
              </a:spcBef>
              <a:spcAft>
                <a:spcPts val="0"/>
              </a:spcAft>
              <a:buNone/>
            </a:pPr>
            <a:r>
              <a:rPr lang="en" sz="1200">
                <a:solidFill>
                  <a:srgbClr val="2876C9"/>
                </a:solidFill>
                <a:highlight>
                  <a:srgbClr val="FFFFFF"/>
                </a:highlight>
              </a:rPr>
              <a:t>	- Đặt tên package theo thư mục to trước,</a:t>
            </a:r>
            <a:endParaRPr sz="1200">
              <a:solidFill>
                <a:srgbClr val="2876C9"/>
              </a:solidFill>
              <a:highlight>
                <a:srgbClr val="FFFFFF"/>
              </a:highlight>
            </a:endParaRPr>
          </a:p>
          <a:p>
            <a:pPr marL="457200" lvl="0" indent="0" algn="l" rtl="0">
              <a:lnSpc>
                <a:spcPct val="150000"/>
              </a:lnSpc>
              <a:spcBef>
                <a:spcPts val="0"/>
              </a:spcBef>
              <a:spcAft>
                <a:spcPts val="0"/>
              </a:spcAft>
              <a:buNone/>
            </a:pPr>
            <a:r>
              <a:rPr lang="en" sz="1200">
                <a:solidFill>
                  <a:srgbClr val="2876C9"/>
                </a:solidFill>
                <a:highlight>
                  <a:srgbClr val="FFFFFF"/>
                </a:highlight>
              </a:rPr>
              <a:t>   nhỏ sau</a:t>
            </a:r>
            <a:endParaRPr sz="1200">
              <a:solidFill>
                <a:srgbClr val="2876C9"/>
              </a:solidFill>
              <a:highlight>
                <a:srgbClr val="FFFFFF"/>
              </a:highlight>
            </a:endParaRPr>
          </a:p>
        </p:txBody>
      </p:sp>
      <p:grpSp>
        <p:nvGrpSpPr>
          <p:cNvPr id="302" name="Google Shape;302;p30"/>
          <p:cNvGrpSpPr/>
          <p:nvPr/>
        </p:nvGrpSpPr>
        <p:grpSpPr>
          <a:xfrm>
            <a:off x="4571874" y="1433796"/>
            <a:ext cx="4230842" cy="3128276"/>
            <a:chOff x="4280919" y="1320600"/>
            <a:chExt cx="4522063" cy="3241401"/>
          </a:xfrm>
        </p:grpSpPr>
        <p:pic>
          <p:nvPicPr>
            <p:cNvPr id="303" name="Google Shape;303;p30"/>
            <p:cNvPicPr preferRelativeResize="0"/>
            <p:nvPr/>
          </p:nvPicPr>
          <p:blipFill>
            <a:blip r:embed="rId3">
              <a:alphaModFix/>
            </a:blip>
            <a:stretch>
              <a:fillRect/>
            </a:stretch>
          </p:blipFill>
          <p:spPr>
            <a:xfrm>
              <a:off x="4280919" y="1320600"/>
              <a:ext cx="4522063" cy="3241401"/>
            </a:xfrm>
            <a:prstGeom prst="rect">
              <a:avLst/>
            </a:prstGeom>
            <a:noFill/>
            <a:ln>
              <a:noFill/>
            </a:ln>
          </p:spPr>
        </p:pic>
        <p:sp>
          <p:nvSpPr>
            <p:cNvPr id="304" name="Google Shape;304;p30"/>
            <p:cNvSpPr/>
            <p:nvPr/>
          </p:nvSpPr>
          <p:spPr>
            <a:xfrm>
              <a:off x="4572000" y="2004500"/>
              <a:ext cx="1057800" cy="292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 2</a:t>
            </a:r>
            <a:endParaRPr>
              <a:solidFill>
                <a:srgbClr val="FFFFFF"/>
              </a:solidFill>
            </a:endParaRPr>
          </a:p>
        </p:txBody>
      </p:sp>
      <p:sp>
        <p:nvSpPr>
          <p:cNvPr id="311" name="Google Shape;311;p3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Quá trình code là quá trình xử lý dữ liệu đầu vào và trả lại kết quả đầu ra.</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Từ khóa trong Java: ~50 từ</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Package trong Java: Phân biệt vị trí các lớp</a:t>
            </a:r>
            <a:endParaRPr>
              <a:solidFill>
                <a:srgbClr val="2876C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Test!</a:t>
            </a:r>
            <a:endParaRPr sz="3000">
              <a:solidFill>
                <a:srgbClr val="2A78C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Biến trong Java</a:t>
            </a:r>
            <a:endParaRPr>
              <a:solidFill>
                <a:srgbClr val="FFFFFF"/>
              </a:solidFill>
            </a:endParaRPr>
          </a:p>
        </p:txBody>
      </p:sp>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p:nvPr/>
        </p:nvSpPr>
        <p:spPr>
          <a:xfrm>
            <a:off x="1412750" y="665775"/>
            <a:ext cx="6480000" cy="656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1000"/>
              </a:spcBef>
              <a:spcAft>
                <a:spcPts val="0"/>
              </a:spcAft>
              <a:buNone/>
            </a:pPr>
            <a:r>
              <a:rPr lang="en">
                <a:solidFill>
                  <a:schemeClr val="dk1"/>
                </a:solidFill>
                <a:highlight>
                  <a:srgbClr val="FFFFFF"/>
                </a:highlight>
                <a:latin typeface="Consolas"/>
                <a:ea typeface="Consolas"/>
                <a:cs typeface="Consolas"/>
                <a:sym typeface="Consolas"/>
              </a:rPr>
              <a:t>DataType varName [ = value] [, varName2] [ = value2]...;</a:t>
            </a:r>
            <a:endParaRPr>
              <a:solidFill>
                <a:srgbClr val="999999"/>
              </a:solidFill>
            </a:endParaRPr>
          </a:p>
        </p:txBody>
      </p:sp>
      <p:sp>
        <p:nvSpPr>
          <p:cNvPr id="73" name="Google Shape;73;p15"/>
          <p:cNvSpPr txBox="1"/>
          <p:nvPr/>
        </p:nvSpPr>
        <p:spPr>
          <a:xfrm>
            <a:off x="1412750" y="1097650"/>
            <a:ext cx="4363800" cy="119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dirty="0">
                <a:solidFill>
                  <a:srgbClr val="2876C9"/>
                </a:solidFill>
              </a:rPr>
              <a:t>Ex: 		int counter = 10;</a:t>
            </a:r>
            <a:endParaRPr dirty="0">
              <a:solidFill>
                <a:srgbClr val="2876C9"/>
              </a:solidFill>
            </a:endParaRPr>
          </a:p>
          <a:p>
            <a:pPr marL="0" lvl="0" indent="0" algn="l" rtl="0">
              <a:lnSpc>
                <a:spcPct val="100000"/>
              </a:lnSpc>
              <a:spcBef>
                <a:spcPts val="1000"/>
              </a:spcBef>
              <a:spcAft>
                <a:spcPts val="0"/>
              </a:spcAft>
              <a:buNone/>
            </a:pPr>
            <a:endParaRPr dirty="0">
              <a:solidFill>
                <a:srgbClr val="2876C9"/>
              </a:solidFill>
            </a:endParaRPr>
          </a:p>
          <a:p>
            <a:pPr marL="0" lvl="0" indent="0" algn="l" rtl="0">
              <a:lnSpc>
                <a:spcPct val="100000"/>
              </a:lnSpc>
              <a:spcBef>
                <a:spcPts val="1000"/>
              </a:spcBef>
              <a:spcAft>
                <a:spcPts val="0"/>
              </a:spcAft>
              <a:buNone/>
            </a:pPr>
            <a:r>
              <a:rPr lang="en" dirty="0">
                <a:solidFill>
                  <a:srgbClr val="2876C9"/>
                </a:solidFill>
              </a:rPr>
              <a:t>		float lat = 20.1241, lng = 105.24141;</a:t>
            </a:r>
            <a:endParaRPr dirty="0">
              <a:solidFill>
                <a:srgbClr val="2876C9"/>
              </a:solidFill>
            </a:endParaRPr>
          </a:p>
        </p:txBody>
      </p:sp>
      <p:sp>
        <p:nvSpPr>
          <p:cNvPr id="74" name="Google Shape;74;p15"/>
          <p:cNvSpPr txBox="1"/>
          <p:nvPr/>
        </p:nvSpPr>
        <p:spPr>
          <a:xfrm>
            <a:off x="760950" y="2412025"/>
            <a:ext cx="8264700" cy="27342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i="1" dirty="0">
                <a:solidFill>
                  <a:srgbClr val="2876C9"/>
                </a:solidFill>
              </a:rPr>
              <a:t>Tên biến không chứa khoảng </a:t>
            </a:r>
            <a:r>
              <a:rPr lang="en" i="1" dirty="0" smtClean="0">
                <a:solidFill>
                  <a:srgbClr val="2876C9"/>
                </a:solidFill>
              </a:rPr>
              <a:t>trắng</a:t>
            </a:r>
            <a:endParaRPr i="1" dirty="0" smtClean="0">
              <a:solidFill>
                <a:srgbClr val="2876C9"/>
              </a:solidFill>
            </a:endParaRPr>
          </a:p>
          <a:p>
            <a:pPr marL="457200" lvl="0" indent="-317500" algn="l" rtl="0">
              <a:lnSpc>
                <a:spcPct val="200000"/>
              </a:lnSpc>
              <a:spcBef>
                <a:spcPts val="0"/>
              </a:spcBef>
              <a:spcAft>
                <a:spcPts val="0"/>
              </a:spcAft>
              <a:buClr>
                <a:srgbClr val="2876C9"/>
              </a:buClr>
              <a:buSzPts val="1400"/>
              <a:buChar char="●"/>
            </a:pPr>
            <a:r>
              <a:rPr lang="en" i="1" dirty="0" smtClean="0">
                <a:solidFill>
                  <a:srgbClr val="2876C9"/>
                </a:solidFill>
                <a:highlight>
                  <a:srgbClr val="FFFFFF"/>
                </a:highlight>
              </a:rPr>
              <a:t>Chỉ được bắt đầu bằng một ký tự (chữ), hoặc một dấu gạch dưới(_), hoặc một ký tự dollar($)</a:t>
            </a:r>
            <a:endParaRPr i="1" dirty="0" smtClean="0">
              <a:solidFill>
                <a:srgbClr val="2876C9"/>
              </a:solidFill>
              <a:highlight>
                <a:srgbClr val="FFFFFF"/>
              </a:highlight>
            </a:endParaRPr>
          </a:p>
          <a:p>
            <a:pPr marL="457200" lvl="0" indent="-317500" algn="l" rtl="0">
              <a:lnSpc>
                <a:spcPct val="200000"/>
              </a:lnSpc>
              <a:spcBef>
                <a:spcPts val="0"/>
              </a:spcBef>
              <a:spcAft>
                <a:spcPts val="0"/>
              </a:spcAft>
              <a:buClr>
                <a:srgbClr val="2876C9"/>
              </a:buClr>
              <a:buSzPts val="1400"/>
              <a:buChar char="●"/>
            </a:pPr>
            <a:r>
              <a:rPr lang="en" i="1" dirty="0" smtClean="0">
                <a:solidFill>
                  <a:srgbClr val="2876C9"/>
                </a:solidFill>
                <a:highlight>
                  <a:srgbClr val="FFFFFF"/>
                </a:highlight>
              </a:rPr>
              <a:t>Bắt </a:t>
            </a:r>
            <a:r>
              <a:rPr lang="en" i="1" dirty="0">
                <a:solidFill>
                  <a:srgbClr val="2876C9"/>
                </a:solidFill>
                <a:highlight>
                  <a:srgbClr val="FFFFFF"/>
                </a:highlight>
              </a:rPr>
              <a:t>đầu từ ký tự thứ hai, có thể dùng ký tự (chữ, số),  dấu gạch dưới(_), hoặc ký tự dollar($)</a:t>
            </a:r>
            <a:endParaRPr i="1" dirty="0">
              <a:solidFill>
                <a:srgbClr val="2876C9"/>
              </a:solidFill>
              <a:highlight>
                <a:srgbClr val="FFFFFF"/>
              </a:highlight>
            </a:endParaRPr>
          </a:p>
          <a:p>
            <a:pPr marL="457200" lvl="0" indent="-317500" algn="l" rtl="0">
              <a:lnSpc>
                <a:spcPct val="200000"/>
              </a:lnSpc>
              <a:spcBef>
                <a:spcPts val="0"/>
              </a:spcBef>
              <a:spcAft>
                <a:spcPts val="0"/>
              </a:spcAft>
              <a:buClr>
                <a:srgbClr val="2876C9"/>
              </a:buClr>
              <a:buSzPts val="1400"/>
              <a:buChar char="●"/>
            </a:pPr>
            <a:r>
              <a:rPr lang="en" i="1" dirty="0">
                <a:solidFill>
                  <a:srgbClr val="2876C9"/>
                </a:solidFill>
                <a:highlight>
                  <a:srgbClr val="FFFFFF"/>
                </a:highlight>
              </a:rPr>
              <a:t>Không được trùng với các từ khóa</a:t>
            </a:r>
            <a:endParaRPr i="1" dirty="0">
              <a:solidFill>
                <a:srgbClr val="2876C9"/>
              </a:solidFill>
              <a:highlight>
                <a:srgbClr val="FFFFFF"/>
              </a:highlight>
            </a:endParaRPr>
          </a:p>
          <a:p>
            <a:pPr marL="457200" lvl="0" indent="-317500" algn="l" rtl="0">
              <a:lnSpc>
                <a:spcPct val="200000"/>
              </a:lnSpc>
              <a:spcBef>
                <a:spcPts val="0"/>
              </a:spcBef>
              <a:spcAft>
                <a:spcPts val="0"/>
              </a:spcAft>
              <a:buClr>
                <a:srgbClr val="2876C9"/>
              </a:buClr>
              <a:buSzPts val="1400"/>
              <a:buChar char="●"/>
            </a:pPr>
            <a:r>
              <a:rPr lang="en" i="1" dirty="0">
                <a:solidFill>
                  <a:srgbClr val="2876C9"/>
                </a:solidFill>
                <a:highlight>
                  <a:srgbClr val="FFFFFF"/>
                </a:highlight>
              </a:rPr>
              <a:t>Có phân biệt chữ hoa và chữ </a:t>
            </a:r>
            <a:r>
              <a:rPr lang="en" i="1" dirty="0" smtClean="0">
                <a:solidFill>
                  <a:srgbClr val="2876C9"/>
                </a:solidFill>
                <a:highlight>
                  <a:srgbClr val="FFFFFF"/>
                </a:highlight>
              </a:rPr>
              <a:t>thường</a:t>
            </a:r>
          </a:p>
          <a:p>
            <a:pPr marL="457200" lvl="0" indent="-317500" algn="l" rtl="0">
              <a:lnSpc>
                <a:spcPct val="200000"/>
              </a:lnSpc>
              <a:spcBef>
                <a:spcPts val="0"/>
              </a:spcBef>
              <a:spcAft>
                <a:spcPts val="0"/>
              </a:spcAft>
              <a:buClr>
                <a:srgbClr val="2876C9"/>
              </a:buClr>
              <a:buSzPts val="1400"/>
              <a:buChar char="●"/>
            </a:pPr>
            <a:endParaRPr i="1" dirty="0">
              <a:solidFill>
                <a:srgbClr val="2876C9"/>
              </a:solidFill>
              <a:highlight>
                <a:srgbClr val="FFFFFF"/>
              </a:highlight>
            </a:endParaRPr>
          </a:p>
        </p:txBody>
      </p:sp>
      <p:sp>
        <p:nvSpPr>
          <p:cNvPr id="75" name="Google Shape;75;p15"/>
          <p:cNvSpPr txBox="1"/>
          <p:nvPr/>
        </p:nvSpPr>
        <p:spPr>
          <a:xfrm>
            <a:off x="5885400" y="1097650"/>
            <a:ext cx="4363800" cy="100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a:solidFill>
                  <a:srgbClr val="2876C9"/>
                </a:solidFill>
              </a:rPr>
              <a:t>int counter; </a:t>
            </a:r>
            <a:endParaRPr>
              <a:solidFill>
                <a:srgbClr val="2876C9"/>
              </a:solidFill>
            </a:endParaRPr>
          </a:p>
          <a:p>
            <a:pPr marL="0" lvl="0" indent="0" algn="l" rtl="0">
              <a:lnSpc>
                <a:spcPct val="100000"/>
              </a:lnSpc>
              <a:spcBef>
                <a:spcPts val="1000"/>
              </a:spcBef>
              <a:spcAft>
                <a:spcPts val="0"/>
              </a:spcAft>
              <a:buNone/>
            </a:pPr>
            <a:r>
              <a:rPr lang="en">
                <a:solidFill>
                  <a:srgbClr val="2876C9"/>
                </a:solidFill>
              </a:rPr>
              <a:t>counter = 10;</a:t>
            </a:r>
            <a:endParaRPr>
              <a:solidFill>
                <a:srgbClr val="2876C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012898" y="4231462"/>
            <a:ext cx="5802822" cy="2326686"/>
          </a:xfrm>
        </p:spPr>
        <p:txBody>
          <a:bodyPr/>
          <a:lstStyle/>
          <a:p>
            <a:endParaRPr lang="en-US" dirty="0"/>
          </a:p>
        </p:txBody>
      </p:sp>
      <p:pic>
        <p:nvPicPr>
          <p:cNvPr id="3076" name="Picture 4" descr="Từ khóa của Java - KungFu Te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296" y="1017725"/>
            <a:ext cx="6512799" cy="413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66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Từ khóa trong Java</a:t>
            </a:r>
            <a:endParaRPr>
              <a:solidFill>
                <a:srgbClr val="FFFFFF"/>
              </a:solidFill>
            </a:endParaRPr>
          </a:p>
        </p:txBody>
      </p:sp>
      <p:sp>
        <p:nvSpPr>
          <p:cNvPr id="82" name="Google Shape;82;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3" name="Google Shape;83;p16"/>
          <p:cNvGraphicFramePr/>
          <p:nvPr/>
        </p:nvGraphicFramePr>
        <p:xfrm>
          <a:off x="1116575" y="791800"/>
          <a:ext cx="6776175" cy="3810000"/>
        </p:xfrm>
        <a:graphic>
          <a:graphicData uri="http://schemas.openxmlformats.org/drawingml/2006/table">
            <a:tbl>
              <a:tblPr>
                <a:noFill/>
                <a:tableStyleId>{64C2E3B9-81A8-49BA-B7D6-16F40C90018C}</a:tableStyleId>
              </a:tblPr>
              <a:tblGrid>
                <a:gridCol w="1016600"/>
                <a:gridCol w="5759575"/>
              </a:tblGrid>
              <a:tr h="381000">
                <a:tc>
                  <a:txBody>
                    <a:bodyPr/>
                    <a:lstStyle/>
                    <a:p>
                      <a:pPr marL="0" lvl="0" indent="0" algn="ctr" rtl="0">
                        <a:spcBef>
                          <a:spcPts val="0"/>
                        </a:spcBef>
                        <a:spcAft>
                          <a:spcPts val="0"/>
                        </a:spcAft>
                        <a:buNone/>
                      </a:pPr>
                      <a:r>
                        <a:rPr lang="en" sz="1000" b="1"/>
                        <a:t>Keyword</a:t>
                      </a:r>
                      <a:endParaRPr sz="1000" b="1"/>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000" b="1"/>
                        <a:t>What it does</a:t>
                      </a:r>
                      <a:endParaRPr sz="1000" b="1"/>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rPr>
                        <a:t>int</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Kiểu số nguyên với các giá trị chiếm 32 bit (4 byte).</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public</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Khai báo lớp, biến dữ liệu, phương thức công khai có thể truy cập ở mọi nơi trong hệ thống.</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if</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Lệnh chọn theo điều kiện logic</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for</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Sử dụng cho vòng lặp for với bước lặp được xác định trước</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void</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Chỉ định một phương thức không trả về giá trị</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class</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rPr>
                        <a:t>Được sử dụng để định nghĩa class</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abstract</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Khai báo lớp, phương thức, interface trừu tượng không có thể hiện(instance) cụ thể</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assert</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Kiểm tra điều kiện đúng hay sai (thường dùng trong Unit Test)</a:t>
                      </a:r>
                      <a:endParaRPr sz="1000">
                        <a:solidFill>
                          <a:srgbClr val="2A78CA"/>
                        </a:solidFill>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1000">
                          <a:solidFill>
                            <a:srgbClr val="2A78CA"/>
                          </a:solidFill>
                          <a:highlight>
                            <a:srgbClr val="FFFFFF"/>
                          </a:highlight>
                        </a:rPr>
                        <a:t>interface</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2A78CA"/>
                          </a:solidFill>
                          <a:highlight>
                            <a:srgbClr val="FFFFFF"/>
                          </a:highlight>
                        </a:rPr>
                        <a:t>Được sử dụng để định nghĩa interface</a:t>
                      </a:r>
                      <a:endParaRPr sz="1000">
                        <a:solidFill>
                          <a:srgbClr val="2A78CA"/>
                        </a:solidFill>
                        <a:highlight>
                          <a:srgbClr val="FFFFFF"/>
                        </a:highlight>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Kiểu dữ liệu trong Java</a:t>
            </a:r>
            <a:endParaRPr>
              <a:solidFill>
                <a:srgbClr val="FFFFFF"/>
              </a:solidFill>
            </a:endParaRPr>
          </a:p>
        </p:txBody>
      </p:sp>
      <p:sp>
        <p:nvSpPr>
          <p:cNvPr id="90" name="Google Shape;90;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1906350" y="1488738"/>
            <a:ext cx="1392000" cy="257400"/>
          </a:xfrm>
          <a:prstGeom prst="rect">
            <a:avLst/>
          </a:prstGeom>
          <a:solidFill>
            <a:srgbClr val="1645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Kiểu nguyên thủy</a:t>
            </a:r>
            <a:endParaRPr sz="1200">
              <a:solidFill>
                <a:schemeClr val="lt1"/>
              </a:solidFill>
            </a:endParaRPr>
          </a:p>
        </p:txBody>
      </p:sp>
      <p:sp>
        <p:nvSpPr>
          <p:cNvPr id="92" name="Google Shape;92;p17"/>
          <p:cNvSpPr/>
          <p:nvPr/>
        </p:nvSpPr>
        <p:spPr>
          <a:xfrm>
            <a:off x="4738025" y="2205625"/>
            <a:ext cx="737700" cy="257400"/>
          </a:xfrm>
          <a:prstGeom prst="rect">
            <a:avLst/>
          </a:prstGeom>
          <a:solidFill>
            <a:srgbClr val="9E0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Kiểu số</a:t>
            </a:r>
            <a:endParaRPr sz="1200">
              <a:solidFill>
                <a:schemeClr val="lt1"/>
              </a:solidFill>
            </a:endParaRPr>
          </a:p>
        </p:txBody>
      </p:sp>
      <p:sp>
        <p:nvSpPr>
          <p:cNvPr id="93" name="Google Shape;93;p17"/>
          <p:cNvSpPr/>
          <p:nvPr/>
        </p:nvSpPr>
        <p:spPr>
          <a:xfrm>
            <a:off x="410650" y="2205625"/>
            <a:ext cx="918600" cy="257400"/>
          </a:xfrm>
          <a:prstGeom prst="rect">
            <a:avLst/>
          </a:prstGeom>
          <a:solidFill>
            <a:srgbClr val="9E0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Kiểu logic</a:t>
            </a:r>
            <a:endParaRPr sz="1200">
              <a:solidFill>
                <a:schemeClr val="lt1"/>
              </a:solidFill>
            </a:endParaRPr>
          </a:p>
        </p:txBody>
      </p:sp>
      <p:sp>
        <p:nvSpPr>
          <p:cNvPr id="94" name="Google Shape;94;p17"/>
          <p:cNvSpPr/>
          <p:nvPr/>
        </p:nvSpPr>
        <p:spPr>
          <a:xfrm>
            <a:off x="3357775" y="2944500"/>
            <a:ext cx="1057800" cy="257400"/>
          </a:xfrm>
          <a:prstGeom prst="rect">
            <a:avLst/>
          </a:pr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Kiểu nguyên</a:t>
            </a:r>
            <a:endParaRPr sz="1200">
              <a:solidFill>
                <a:schemeClr val="lt1"/>
              </a:solidFill>
            </a:endParaRPr>
          </a:p>
        </p:txBody>
      </p:sp>
      <p:sp>
        <p:nvSpPr>
          <p:cNvPr id="95" name="Google Shape;95;p17"/>
          <p:cNvSpPr/>
          <p:nvPr/>
        </p:nvSpPr>
        <p:spPr>
          <a:xfrm>
            <a:off x="5930388" y="2944500"/>
            <a:ext cx="1057800" cy="257400"/>
          </a:xfrm>
          <a:prstGeom prst="rect">
            <a:avLst/>
          </a:pr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Kiểu số thực</a:t>
            </a:r>
            <a:endParaRPr sz="1200">
              <a:solidFill>
                <a:schemeClr val="lt1"/>
              </a:solidFill>
            </a:endParaRPr>
          </a:p>
        </p:txBody>
      </p:sp>
      <p:sp>
        <p:nvSpPr>
          <p:cNvPr id="96" name="Google Shape;96;p17"/>
          <p:cNvSpPr/>
          <p:nvPr/>
        </p:nvSpPr>
        <p:spPr>
          <a:xfrm>
            <a:off x="482350" y="3770925"/>
            <a:ext cx="7656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boolean</a:t>
            </a:r>
            <a:endParaRPr sz="1200">
              <a:solidFill>
                <a:schemeClr val="lt1"/>
              </a:solidFill>
            </a:endParaRPr>
          </a:p>
        </p:txBody>
      </p:sp>
      <p:sp>
        <p:nvSpPr>
          <p:cNvPr id="97" name="Google Shape;97;p17"/>
          <p:cNvSpPr/>
          <p:nvPr/>
        </p:nvSpPr>
        <p:spPr>
          <a:xfrm>
            <a:off x="2543450" y="3761800"/>
            <a:ext cx="4941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byte</a:t>
            </a:r>
            <a:endParaRPr sz="1200">
              <a:solidFill>
                <a:schemeClr val="lt1"/>
              </a:solidFill>
            </a:endParaRPr>
          </a:p>
        </p:txBody>
      </p:sp>
      <p:sp>
        <p:nvSpPr>
          <p:cNvPr id="98" name="Google Shape;98;p17"/>
          <p:cNvSpPr/>
          <p:nvPr/>
        </p:nvSpPr>
        <p:spPr>
          <a:xfrm>
            <a:off x="3357775" y="3761800"/>
            <a:ext cx="5637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short</a:t>
            </a:r>
            <a:endParaRPr sz="1200">
              <a:solidFill>
                <a:schemeClr val="lt1"/>
              </a:solidFill>
            </a:endParaRPr>
          </a:p>
        </p:txBody>
      </p:sp>
      <p:sp>
        <p:nvSpPr>
          <p:cNvPr id="99" name="Google Shape;99;p17"/>
          <p:cNvSpPr/>
          <p:nvPr/>
        </p:nvSpPr>
        <p:spPr>
          <a:xfrm>
            <a:off x="4241700" y="3761800"/>
            <a:ext cx="3654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int</a:t>
            </a:r>
            <a:endParaRPr sz="1200">
              <a:solidFill>
                <a:schemeClr val="lt1"/>
              </a:solidFill>
            </a:endParaRPr>
          </a:p>
        </p:txBody>
      </p:sp>
      <p:sp>
        <p:nvSpPr>
          <p:cNvPr id="100" name="Google Shape;100;p17"/>
          <p:cNvSpPr/>
          <p:nvPr/>
        </p:nvSpPr>
        <p:spPr>
          <a:xfrm>
            <a:off x="4927325" y="3770925"/>
            <a:ext cx="4941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long</a:t>
            </a:r>
            <a:endParaRPr sz="1200">
              <a:solidFill>
                <a:schemeClr val="lt1"/>
              </a:solidFill>
            </a:endParaRPr>
          </a:p>
        </p:txBody>
      </p:sp>
      <p:sp>
        <p:nvSpPr>
          <p:cNvPr id="101" name="Google Shape;101;p17"/>
          <p:cNvSpPr/>
          <p:nvPr/>
        </p:nvSpPr>
        <p:spPr>
          <a:xfrm>
            <a:off x="5812425" y="3770925"/>
            <a:ext cx="4941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float</a:t>
            </a:r>
            <a:endParaRPr sz="1200">
              <a:solidFill>
                <a:schemeClr val="lt1"/>
              </a:solidFill>
            </a:endParaRPr>
          </a:p>
        </p:txBody>
      </p:sp>
      <p:sp>
        <p:nvSpPr>
          <p:cNvPr id="102" name="Google Shape;102;p17"/>
          <p:cNvSpPr/>
          <p:nvPr/>
        </p:nvSpPr>
        <p:spPr>
          <a:xfrm>
            <a:off x="6692175" y="3770925"/>
            <a:ext cx="6438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double</a:t>
            </a:r>
            <a:endParaRPr sz="1200">
              <a:solidFill>
                <a:schemeClr val="lt1"/>
              </a:solidFill>
            </a:endParaRPr>
          </a:p>
        </p:txBody>
      </p:sp>
      <p:sp>
        <p:nvSpPr>
          <p:cNvPr id="103" name="Google Shape;103;p17"/>
          <p:cNvSpPr/>
          <p:nvPr/>
        </p:nvSpPr>
        <p:spPr>
          <a:xfrm>
            <a:off x="6793025" y="1488750"/>
            <a:ext cx="1252800" cy="257400"/>
          </a:xfrm>
          <a:prstGeom prst="rect">
            <a:avLst/>
          </a:prstGeom>
          <a:solidFill>
            <a:srgbClr val="1645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Kiểu đối tượng</a:t>
            </a:r>
            <a:endParaRPr sz="1200">
              <a:solidFill>
                <a:schemeClr val="lt1"/>
              </a:solidFill>
            </a:endParaRPr>
          </a:p>
        </p:txBody>
      </p:sp>
      <p:sp>
        <p:nvSpPr>
          <p:cNvPr id="104" name="Google Shape;104;p17"/>
          <p:cNvSpPr/>
          <p:nvPr/>
        </p:nvSpPr>
        <p:spPr>
          <a:xfrm>
            <a:off x="3890700" y="792725"/>
            <a:ext cx="1085700" cy="257400"/>
          </a:xfrm>
          <a:prstGeom prst="rect">
            <a:avLst/>
          </a:prstGeom>
          <a:noFill/>
          <a:ln w="9525" cap="flat" cmpd="sng">
            <a:solidFill>
              <a:srgbClr val="2876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2876C9"/>
                </a:solidFill>
              </a:rPr>
              <a:t>Kiểu dữ liệu</a:t>
            </a:r>
            <a:endParaRPr sz="1200">
              <a:solidFill>
                <a:srgbClr val="2876C9"/>
              </a:solidFill>
            </a:endParaRPr>
          </a:p>
        </p:txBody>
      </p:sp>
      <p:cxnSp>
        <p:nvCxnSpPr>
          <p:cNvPr id="105" name="Google Shape;105;p17"/>
          <p:cNvCxnSpPr>
            <a:stCxn id="93" idx="2"/>
            <a:endCxn id="96" idx="0"/>
          </p:cNvCxnSpPr>
          <p:nvPr/>
        </p:nvCxnSpPr>
        <p:spPr>
          <a:xfrm flipH="1">
            <a:off x="865150" y="2463025"/>
            <a:ext cx="4800" cy="1308000"/>
          </a:xfrm>
          <a:prstGeom prst="straightConnector1">
            <a:avLst/>
          </a:prstGeom>
          <a:noFill/>
          <a:ln w="9525" cap="flat" cmpd="sng">
            <a:solidFill>
              <a:srgbClr val="01A2A6"/>
            </a:solidFill>
            <a:prstDash val="solid"/>
            <a:round/>
            <a:headEnd type="none" w="med" len="med"/>
            <a:tailEnd type="none" w="med" len="med"/>
          </a:ln>
        </p:spPr>
      </p:cxnSp>
      <p:sp>
        <p:nvSpPr>
          <p:cNvPr id="106" name="Google Shape;106;p17"/>
          <p:cNvSpPr/>
          <p:nvPr/>
        </p:nvSpPr>
        <p:spPr>
          <a:xfrm>
            <a:off x="1418875" y="2205625"/>
            <a:ext cx="918600" cy="257400"/>
          </a:xfrm>
          <a:prstGeom prst="rect">
            <a:avLst/>
          </a:prstGeom>
          <a:solidFill>
            <a:srgbClr val="9E0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Kiểu ký tự</a:t>
            </a:r>
            <a:endParaRPr sz="1200">
              <a:solidFill>
                <a:schemeClr val="lt1"/>
              </a:solidFill>
            </a:endParaRPr>
          </a:p>
        </p:txBody>
      </p:sp>
      <p:sp>
        <p:nvSpPr>
          <p:cNvPr id="107" name="Google Shape;107;p17"/>
          <p:cNvSpPr/>
          <p:nvPr/>
        </p:nvSpPr>
        <p:spPr>
          <a:xfrm>
            <a:off x="1631125" y="3770925"/>
            <a:ext cx="4941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char</a:t>
            </a:r>
            <a:endParaRPr sz="1200">
              <a:solidFill>
                <a:schemeClr val="lt1"/>
              </a:solidFill>
            </a:endParaRPr>
          </a:p>
        </p:txBody>
      </p:sp>
      <p:cxnSp>
        <p:nvCxnSpPr>
          <p:cNvPr id="108" name="Google Shape;108;p17"/>
          <p:cNvCxnSpPr>
            <a:stCxn id="106" idx="2"/>
            <a:endCxn id="107" idx="0"/>
          </p:cNvCxnSpPr>
          <p:nvPr/>
        </p:nvCxnSpPr>
        <p:spPr>
          <a:xfrm>
            <a:off x="1878175" y="2463025"/>
            <a:ext cx="0" cy="1308000"/>
          </a:xfrm>
          <a:prstGeom prst="straightConnector1">
            <a:avLst/>
          </a:prstGeom>
          <a:noFill/>
          <a:ln w="9525" cap="flat" cmpd="sng">
            <a:solidFill>
              <a:srgbClr val="01A2A6"/>
            </a:solidFill>
            <a:prstDash val="solid"/>
            <a:round/>
            <a:headEnd type="none" w="med" len="med"/>
            <a:tailEnd type="none" w="med" len="med"/>
          </a:ln>
        </p:spPr>
      </p:cxnSp>
      <p:sp>
        <p:nvSpPr>
          <p:cNvPr id="109" name="Google Shape;109;p17"/>
          <p:cNvSpPr/>
          <p:nvPr/>
        </p:nvSpPr>
        <p:spPr>
          <a:xfrm>
            <a:off x="7642000" y="2051800"/>
            <a:ext cx="6438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String</a:t>
            </a:r>
            <a:endParaRPr sz="1200">
              <a:solidFill>
                <a:schemeClr val="lt1"/>
              </a:solidFill>
            </a:endParaRPr>
          </a:p>
        </p:txBody>
      </p:sp>
      <p:sp>
        <p:nvSpPr>
          <p:cNvPr id="110" name="Google Shape;110;p17"/>
          <p:cNvSpPr/>
          <p:nvPr/>
        </p:nvSpPr>
        <p:spPr>
          <a:xfrm>
            <a:off x="7642000" y="2463025"/>
            <a:ext cx="6438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lt1"/>
                </a:solidFill>
              </a:rPr>
              <a:t>Array</a:t>
            </a:r>
            <a:endParaRPr sz="1200" dirty="0">
              <a:solidFill>
                <a:schemeClr val="lt1"/>
              </a:solidFill>
            </a:endParaRPr>
          </a:p>
        </p:txBody>
      </p:sp>
      <p:sp>
        <p:nvSpPr>
          <p:cNvPr id="111" name="Google Shape;111;p17"/>
          <p:cNvSpPr/>
          <p:nvPr/>
        </p:nvSpPr>
        <p:spPr>
          <a:xfrm>
            <a:off x="7642000" y="2874250"/>
            <a:ext cx="643800" cy="257400"/>
          </a:xfrm>
          <a:prstGeom prst="rect">
            <a:avLst/>
          </a:prstGeom>
          <a:solidFill>
            <a:srgbClr val="418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Enum</a:t>
            </a:r>
            <a:endParaRPr sz="1200">
              <a:solidFill>
                <a:schemeClr val="lt1"/>
              </a:solidFill>
            </a:endParaRPr>
          </a:p>
        </p:txBody>
      </p:sp>
      <p:sp>
        <p:nvSpPr>
          <p:cNvPr id="112" name="Google Shape;112;p17"/>
          <p:cNvSpPr/>
          <p:nvPr/>
        </p:nvSpPr>
        <p:spPr>
          <a:xfrm>
            <a:off x="7763951" y="3084350"/>
            <a:ext cx="399900" cy="25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2876C9"/>
                </a:solidFill>
              </a:rPr>
              <a:t>....</a:t>
            </a:r>
            <a:endParaRPr sz="1200">
              <a:solidFill>
                <a:srgbClr val="2876C9"/>
              </a:solidFill>
            </a:endParaRPr>
          </a:p>
        </p:txBody>
      </p:sp>
      <p:cxnSp>
        <p:nvCxnSpPr>
          <p:cNvPr id="113" name="Google Shape;113;p17"/>
          <p:cNvCxnSpPr>
            <a:stCxn id="103" idx="2"/>
          </p:cNvCxnSpPr>
          <p:nvPr/>
        </p:nvCxnSpPr>
        <p:spPr>
          <a:xfrm flipH="1">
            <a:off x="7414925" y="1746150"/>
            <a:ext cx="4500" cy="1273800"/>
          </a:xfrm>
          <a:prstGeom prst="straightConnector1">
            <a:avLst/>
          </a:prstGeom>
          <a:noFill/>
          <a:ln w="9525" cap="flat" cmpd="sng">
            <a:solidFill>
              <a:srgbClr val="01A2A6"/>
            </a:solidFill>
            <a:prstDash val="solid"/>
            <a:round/>
            <a:headEnd type="none" w="med" len="med"/>
            <a:tailEnd type="none" w="med" len="med"/>
          </a:ln>
        </p:spPr>
      </p:cxnSp>
      <p:cxnSp>
        <p:nvCxnSpPr>
          <p:cNvPr id="114" name="Google Shape;114;p17"/>
          <p:cNvCxnSpPr>
            <a:stCxn id="109" idx="1"/>
          </p:cNvCxnSpPr>
          <p:nvPr/>
        </p:nvCxnSpPr>
        <p:spPr>
          <a:xfrm flipH="1">
            <a:off x="7429000" y="2180500"/>
            <a:ext cx="213000" cy="4200"/>
          </a:xfrm>
          <a:prstGeom prst="straightConnector1">
            <a:avLst/>
          </a:prstGeom>
          <a:noFill/>
          <a:ln w="9525" cap="flat" cmpd="sng">
            <a:solidFill>
              <a:srgbClr val="01A2A6"/>
            </a:solidFill>
            <a:prstDash val="solid"/>
            <a:round/>
            <a:headEnd type="none" w="med" len="med"/>
            <a:tailEnd type="none" w="med" len="med"/>
          </a:ln>
        </p:spPr>
      </p:cxnSp>
      <p:cxnSp>
        <p:nvCxnSpPr>
          <p:cNvPr id="115" name="Google Shape;115;p17"/>
          <p:cNvCxnSpPr>
            <a:stCxn id="110" idx="1"/>
          </p:cNvCxnSpPr>
          <p:nvPr/>
        </p:nvCxnSpPr>
        <p:spPr>
          <a:xfrm flipH="1">
            <a:off x="7408000" y="2591725"/>
            <a:ext cx="234000" cy="3600"/>
          </a:xfrm>
          <a:prstGeom prst="straightConnector1">
            <a:avLst/>
          </a:prstGeom>
          <a:noFill/>
          <a:ln w="9525" cap="flat" cmpd="sng">
            <a:solidFill>
              <a:srgbClr val="01A2A6"/>
            </a:solidFill>
            <a:prstDash val="solid"/>
            <a:round/>
            <a:headEnd type="none" w="med" len="med"/>
            <a:tailEnd type="none" w="med" len="med"/>
          </a:ln>
        </p:spPr>
      </p:cxnSp>
      <p:cxnSp>
        <p:nvCxnSpPr>
          <p:cNvPr id="116" name="Google Shape;116;p17"/>
          <p:cNvCxnSpPr>
            <a:stCxn id="111" idx="1"/>
          </p:cNvCxnSpPr>
          <p:nvPr/>
        </p:nvCxnSpPr>
        <p:spPr>
          <a:xfrm flipH="1">
            <a:off x="7422100" y="3002950"/>
            <a:ext cx="219900" cy="10200"/>
          </a:xfrm>
          <a:prstGeom prst="straightConnector1">
            <a:avLst/>
          </a:prstGeom>
          <a:noFill/>
          <a:ln w="9525" cap="flat" cmpd="sng">
            <a:solidFill>
              <a:srgbClr val="01A2A6"/>
            </a:solidFill>
            <a:prstDash val="solid"/>
            <a:round/>
            <a:headEnd type="none" w="med" len="med"/>
            <a:tailEnd type="none" w="med" len="med"/>
          </a:ln>
        </p:spPr>
      </p:cxnSp>
      <p:sp>
        <p:nvSpPr>
          <p:cNvPr id="117" name="Google Shape;117;p17"/>
          <p:cNvSpPr txBox="1"/>
          <p:nvPr/>
        </p:nvSpPr>
        <p:spPr>
          <a:xfrm>
            <a:off x="557800" y="4070925"/>
            <a:ext cx="6147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1 bit</a:t>
            </a:r>
            <a:endParaRPr sz="1200"/>
          </a:p>
        </p:txBody>
      </p:sp>
      <p:sp>
        <p:nvSpPr>
          <p:cNvPr id="118" name="Google Shape;118;p17"/>
          <p:cNvSpPr txBox="1"/>
          <p:nvPr/>
        </p:nvSpPr>
        <p:spPr>
          <a:xfrm>
            <a:off x="1533625"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16 bits</a:t>
            </a:r>
            <a:endParaRPr sz="1200"/>
          </a:p>
        </p:txBody>
      </p:sp>
      <p:sp>
        <p:nvSpPr>
          <p:cNvPr id="119" name="Google Shape;119;p17"/>
          <p:cNvSpPr txBox="1"/>
          <p:nvPr/>
        </p:nvSpPr>
        <p:spPr>
          <a:xfrm>
            <a:off x="2481963" y="4070925"/>
            <a:ext cx="6147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8 bits</a:t>
            </a:r>
            <a:endParaRPr sz="1200"/>
          </a:p>
        </p:txBody>
      </p:sp>
      <p:sp>
        <p:nvSpPr>
          <p:cNvPr id="120" name="Google Shape;120;p17"/>
          <p:cNvSpPr txBox="1"/>
          <p:nvPr/>
        </p:nvSpPr>
        <p:spPr>
          <a:xfrm>
            <a:off x="3288600"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16 bits</a:t>
            </a:r>
            <a:endParaRPr sz="1200"/>
          </a:p>
        </p:txBody>
      </p:sp>
      <p:sp>
        <p:nvSpPr>
          <p:cNvPr id="121" name="Google Shape;121;p17"/>
          <p:cNvSpPr txBox="1"/>
          <p:nvPr/>
        </p:nvSpPr>
        <p:spPr>
          <a:xfrm>
            <a:off x="4077813"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32 bits</a:t>
            </a:r>
            <a:endParaRPr sz="1200"/>
          </a:p>
        </p:txBody>
      </p:sp>
      <p:sp>
        <p:nvSpPr>
          <p:cNvPr id="122" name="Google Shape;122;p17"/>
          <p:cNvSpPr txBox="1"/>
          <p:nvPr/>
        </p:nvSpPr>
        <p:spPr>
          <a:xfrm>
            <a:off x="4829825"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64 bits</a:t>
            </a:r>
            <a:endParaRPr sz="1200"/>
          </a:p>
        </p:txBody>
      </p:sp>
      <p:sp>
        <p:nvSpPr>
          <p:cNvPr id="123" name="Google Shape;123;p17"/>
          <p:cNvSpPr txBox="1"/>
          <p:nvPr/>
        </p:nvSpPr>
        <p:spPr>
          <a:xfrm>
            <a:off x="5714925"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32 bits</a:t>
            </a:r>
            <a:endParaRPr sz="1200"/>
          </a:p>
        </p:txBody>
      </p:sp>
      <p:sp>
        <p:nvSpPr>
          <p:cNvPr id="124" name="Google Shape;124;p17"/>
          <p:cNvSpPr txBox="1"/>
          <p:nvPr/>
        </p:nvSpPr>
        <p:spPr>
          <a:xfrm>
            <a:off x="6745725" y="4070925"/>
            <a:ext cx="689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64 bits</a:t>
            </a:r>
            <a:endParaRPr sz="1200"/>
          </a:p>
        </p:txBody>
      </p:sp>
      <p:cxnSp>
        <p:nvCxnSpPr>
          <p:cNvPr id="125" name="Google Shape;125;p17"/>
          <p:cNvCxnSpPr>
            <a:stCxn id="104" idx="2"/>
            <a:endCxn id="103" idx="0"/>
          </p:cNvCxnSpPr>
          <p:nvPr/>
        </p:nvCxnSpPr>
        <p:spPr>
          <a:xfrm rot="-5400000" flipH="1">
            <a:off x="5707200" y="-223525"/>
            <a:ext cx="438600" cy="2985900"/>
          </a:xfrm>
          <a:prstGeom prst="bentConnector3">
            <a:avLst>
              <a:gd name="adj1" fmla="val 50003"/>
            </a:avLst>
          </a:prstGeom>
          <a:noFill/>
          <a:ln w="9525" cap="flat" cmpd="sng">
            <a:solidFill>
              <a:srgbClr val="01A2A6"/>
            </a:solidFill>
            <a:prstDash val="solid"/>
            <a:round/>
            <a:headEnd type="none" w="med" len="med"/>
            <a:tailEnd type="none" w="med" len="med"/>
          </a:ln>
        </p:spPr>
      </p:cxnSp>
      <p:cxnSp>
        <p:nvCxnSpPr>
          <p:cNvPr id="126" name="Google Shape;126;p17"/>
          <p:cNvCxnSpPr>
            <a:stCxn id="104" idx="2"/>
            <a:endCxn id="91" idx="0"/>
          </p:cNvCxnSpPr>
          <p:nvPr/>
        </p:nvCxnSpPr>
        <p:spPr>
          <a:xfrm rot="5400000">
            <a:off x="3298650" y="353825"/>
            <a:ext cx="438600" cy="1831200"/>
          </a:xfrm>
          <a:prstGeom prst="bentConnector3">
            <a:avLst>
              <a:gd name="adj1" fmla="val 50001"/>
            </a:avLst>
          </a:prstGeom>
          <a:noFill/>
          <a:ln w="9525" cap="flat" cmpd="sng">
            <a:solidFill>
              <a:srgbClr val="01A2A6"/>
            </a:solidFill>
            <a:prstDash val="solid"/>
            <a:round/>
            <a:headEnd type="none" w="med" len="med"/>
            <a:tailEnd type="none" w="med" len="med"/>
          </a:ln>
        </p:spPr>
      </p:cxnSp>
      <p:cxnSp>
        <p:nvCxnSpPr>
          <p:cNvPr id="127" name="Google Shape;127;p17"/>
          <p:cNvCxnSpPr>
            <a:stCxn id="91" idx="2"/>
            <a:endCxn id="92" idx="0"/>
          </p:cNvCxnSpPr>
          <p:nvPr/>
        </p:nvCxnSpPr>
        <p:spPr>
          <a:xfrm rot="-5400000" flipH="1">
            <a:off x="3624750" y="723738"/>
            <a:ext cx="459600" cy="2504400"/>
          </a:xfrm>
          <a:prstGeom prst="bentConnector3">
            <a:avLst>
              <a:gd name="adj1" fmla="val 49988"/>
            </a:avLst>
          </a:prstGeom>
          <a:noFill/>
          <a:ln w="9525" cap="flat" cmpd="sng">
            <a:solidFill>
              <a:srgbClr val="01A2A6"/>
            </a:solidFill>
            <a:prstDash val="solid"/>
            <a:round/>
            <a:headEnd type="none" w="med" len="med"/>
            <a:tailEnd type="none" w="med" len="med"/>
          </a:ln>
        </p:spPr>
      </p:cxnSp>
      <p:cxnSp>
        <p:nvCxnSpPr>
          <p:cNvPr id="128" name="Google Shape;128;p17"/>
          <p:cNvCxnSpPr>
            <a:stCxn id="91" idx="2"/>
            <a:endCxn id="93" idx="0"/>
          </p:cNvCxnSpPr>
          <p:nvPr/>
        </p:nvCxnSpPr>
        <p:spPr>
          <a:xfrm rot="5400000">
            <a:off x="1506300" y="1109688"/>
            <a:ext cx="459600" cy="1732500"/>
          </a:xfrm>
          <a:prstGeom prst="bentConnector3">
            <a:avLst>
              <a:gd name="adj1" fmla="val 49988"/>
            </a:avLst>
          </a:prstGeom>
          <a:noFill/>
          <a:ln w="9525" cap="flat" cmpd="sng">
            <a:solidFill>
              <a:srgbClr val="01A2A6"/>
            </a:solidFill>
            <a:prstDash val="solid"/>
            <a:round/>
            <a:headEnd type="none" w="med" len="med"/>
            <a:tailEnd type="none" w="med" len="med"/>
          </a:ln>
        </p:spPr>
      </p:cxnSp>
      <p:cxnSp>
        <p:nvCxnSpPr>
          <p:cNvPr id="129" name="Google Shape;129;p17"/>
          <p:cNvCxnSpPr>
            <a:stCxn id="91" idx="2"/>
            <a:endCxn id="106" idx="0"/>
          </p:cNvCxnSpPr>
          <p:nvPr/>
        </p:nvCxnSpPr>
        <p:spPr>
          <a:xfrm rot="5400000">
            <a:off x="2010450" y="1613838"/>
            <a:ext cx="459600" cy="724200"/>
          </a:xfrm>
          <a:prstGeom prst="bentConnector3">
            <a:avLst>
              <a:gd name="adj1" fmla="val 49988"/>
            </a:avLst>
          </a:prstGeom>
          <a:noFill/>
          <a:ln w="9525" cap="flat" cmpd="sng">
            <a:solidFill>
              <a:srgbClr val="01A2A6"/>
            </a:solidFill>
            <a:prstDash val="solid"/>
            <a:round/>
            <a:headEnd type="none" w="med" len="med"/>
            <a:tailEnd type="none" w="med" len="med"/>
          </a:ln>
        </p:spPr>
      </p:cxnSp>
      <p:cxnSp>
        <p:nvCxnSpPr>
          <p:cNvPr id="130" name="Google Shape;130;p17"/>
          <p:cNvCxnSpPr>
            <a:stCxn id="92" idx="2"/>
            <a:endCxn id="95" idx="0"/>
          </p:cNvCxnSpPr>
          <p:nvPr/>
        </p:nvCxnSpPr>
        <p:spPr>
          <a:xfrm rot="-5400000" flipH="1">
            <a:off x="5542325" y="2027575"/>
            <a:ext cx="481500" cy="1352400"/>
          </a:xfrm>
          <a:prstGeom prst="bentConnector3">
            <a:avLst>
              <a:gd name="adj1" fmla="val 49997"/>
            </a:avLst>
          </a:prstGeom>
          <a:noFill/>
          <a:ln w="9525" cap="flat" cmpd="sng">
            <a:solidFill>
              <a:srgbClr val="01A2A6"/>
            </a:solidFill>
            <a:prstDash val="solid"/>
            <a:round/>
            <a:headEnd type="none" w="med" len="med"/>
            <a:tailEnd type="none" w="med" len="med"/>
          </a:ln>
        </p:spPr>
      </p:cxnSp>
      <p:cxnSp>
        <p:nvCxnSpPr>
          <p:cNvPr id="131" name="Google Shape;131;p17"/>
          <p:cNvCxnSpPr>
            <a:stCxn id="94" idx="2"/>
            <a:endCxn id="97" idx="0"/>
          </p:cNvCxnSpPr>
          <p:nvPr/>
        </p:nvCxnSpPr>
        <p:spPr>
          <a:xfrm rot="5400000">
            <a:off x="3058675" y="2933700"/>
            <a:ext cx="559800" cy="1096200"/>
          </a:xfrm>
          <a:prstGeom prst="bentConnector3">
            <a:avLst>
              <a:gd name="adj1" fmla="val 50009"/>
            </a:avLst>
          </a:prstGeom>
          <a:noFill/>
          <a:ln w="9525" cap="flat" cmpd="sng">
            <a:solidFill>
              <a:srgbClr val="01A2A6"/>
            </a:solidFill>
            <a:prstDash val="solid"/>
            <a:round/>
            <a:headEnd type="none" w="med" len="med"/>
            <a:tailEnd type="none" w="med" len="med"/>
          </a:ln>
        </p:spPr>
      </p:cxnSp>
      <p:cxnSp>
        <p:nvCxnSpPr>
          <p:cNvPr id="132" name="Google Shape;132;p17"/>
          <p:cNvCxnSpPr>
            <a:stCxn id="94" idx="2"/>
            <a:endCxn id="98" idx="0"/>
          </p:cNvCxnSpPr>
          <p:nvPr/>
        </p:nvCxnSpPr>
        <p:spPr>
          <a:xfrm rot="5400000">
            <a:off x="3483175" y="3358200"/>
            <a:ext cx="559800" cy="247200"/>
          </a:xfrm>
          <a:prstGeom prst="bentConnector3">
            <a:avLst>
              <a:gd name="adj1" fmla="val 50009"/>
            </a:avLst>
          </a:prstGeom>
          <a:noFill/>
          <a:ln w="9525" cap="flat" cmpd="sng">
            <a:solidFill>
              <a:srgbClr val="01A2A6"/>
            </a:solidFill>
            <a:prstDash val="solid"/>
            <a:round/>
            <a:headEnd type="none" w="med" len="med"/>
            <a:tailEnd type="none" w="med" len="med"/>
          </a:ln>
        </p:spPr>
      </p:cxnSp>
      <p:cxnSp>
        <p:nvCxnSpPr>
          <p:cNvPr id="133" name="Google Shape;133;p17"/>
          <p:cNvCxnSpPr>
            <a:stCxn id="94" idx="2"/>
            <a:endCxn id="99" idx="0"/>
          </p:cNvCxnSpPr>
          <p:nvPr/>
        </p:nvCxnSpPr>
        <p:spPr>
          <a:xfrm rot="-5400000" flipH="1">
            <a:off x="3875575" y="3213000"/>
            <a:ext cx="559800" cy="537600"/>
          </a:xfrm>
          <a:prstGeom prst="bentConnector3">
            <a:avLst>
              <a:gd name="adj1" fmla="val 50009"/>
            </a:avLst>
          </a:prstGeom>
          <a:noFill/>
          <a:ln w="9525" cap="flat" cmpd="sng">
            <a:solidFill>
              <a:srgbClr val="01A2A6"/>
            </a:solidFill>
            <a:prstDash val="solid"/>
            <a:round/>
            <a:headEnd type="none" w="med" len="med"/>
            <a:tailEnd type="none" w="med" len="med"/>
          </a:ln>
        </p:spPr>
      </p:cxnSp>
      <p:cxnSp>
        <p:nvCxnSpPr>
          <p:cNvPr id="134" name="Google Shape;134;p17"/>
          <p:cNvCxnSpPr>
            <a:stCxn id="94" idx="2"/>
            <a:endCxn id="100" idx="0"/>
          </p:cNvCxnSpPr>
          <p:nvPr/>
        </p:nvCxnSpPr>
        <p:spPr>
          <a:xfrm rot="-5400000" flipH="1">
            <a:off x="4245925" y="2842650"/>
            <a:ext cx="569100" cy="1287600"/>
          </a:xfrm>
          <a:prstGeom prst="bentConnector3">
            <a:avLst>
              <a:gd name="adj1" fmla="val 49993"/>
            </a:avLst>
          </a:prstGeom>
          <a:noFill/>
          <a:ln w="9525" cap="flat" cmpd="sng">
            <a:solidFill>
              <a:srgbClr val="01A2A6"/>
            </a:solidFill>
            <a:prstDash val="solid"/>
            <a:round/>
            <a:headEnd type="none" w="med" len="med"/>
            <a:tailEnd type="none" w="med" len="med"/>
          </a:ln>
        </p:spPr>
      </p:cxnSp>
      <p:cxnSp>
        <p:nvCxnSpPr>
          <p:cNvPr id="135" name="Google Shape;135;p17"/>
          <p:cNvCxnSpPr>
            <a:stCxn id="95" idx="2"/>
            <a:endCxn id="101" idx="0"/>
          </p:cNvCxnSpPr>
          <p:nvPr/>
        </p:nvCxnSpPr>
        <p:spPr>
          <a:xfrm rot="5400000">
            <a:off x="5974788" y="3286500"/>
            <a:ext cx="569100" cy="399900"/>
          </a:xfrm>
          <a:prstGeom prst="bentConnector3">
            <a:avLst>
              <a:gd name="adj1" fmla="val 49993"/>
            </a:avLst>
          </a:prstGeom>
          <a:noFill/>
          <a:ln w="9525" cap="flat" cmpd="sng">
            <a:solidFill>
              <a:srgbClr val="01A2A6"/>
            </a:solidFill>
            <a:prstDash val="solid"/>
            <a:round/>
            <a:headEnd type="none" w="med" len="med"/>
            <a:tailEnd type="none" w="med" len="med"/>
          </a:ln>
        </p:spPr>
      </p:cxnSp>
      <p:cxnSp>
        <p:nvCxnSpPr>
          <p:cNvPr id="136" name="Google Shape;136;p17"/>
          <p:cNvCxnSpPr>
            <a:stCxn id="95" idx="2"/>
            <a:endCxn id="102" idx="0"/>
          </p:cNvCxnSpPr>
          <p:nvPr/>
        </p:nvCxnSpPr>
        <p:spPr>
          <a:xfrm rot="-5400000" flipH="1">
            <a:off x="6452088" y="3209100"/>
            <a:ext cx="569100" cy="554700"/>
          </a:xfrm>
          <a:prstGeom prst="bentConnector3">
            <a:avLst>
              <a:gd name="adj1" fmla="val 49993"/>
            </a:avLst>
          </a:prstGeom>
          <a:noFill/>
          <a:ln w="9525" cap="flat" cmpd="sng">
            <a:solidFill>
              <a:srgbClr val="01A2A6"/>
            </a:solidFill>
            <a:prstDash val="solid"/>
            <a:round/>
            <a:headEnd type="none" w="med" len="med"/>
            <a:tailEnd type="none" w="med" len="med"/>
          </a:ln>
        </p:spPr>
      </p:cxnSp>
      <p:cxnSp>
        <p:nvCxnSpPr>
          <p:cNvPr id="137" name="Google Shape;137;p17"/>
          <p:cNvCxnSpPr>
            <a:stCxn id="92" idx="2"/>
            <a:endCxn id="94" idx="0"/>
          </p:cNvCxnSpPr>
          <p:nvPr/>
        </p:nvCxnSpPr>
        <p:spPr>
          <a:xfrm rot="5400000">
            <a:off x="4256075" y="2093725"/>
            <a:ext cx="481500" cy="1220100"/>
          </a:xfrm>
          <a:prstGeom prst="bentConnector3">
            <a:avLst>
              <a:gd name="adj1" fmla="val 49997"/>
            </a:avLst>
          </a:prstGeom>
          <a:noFill/>
          <a:ln w="9525" cap="flat" cmpd="sng">
            <a:solidFill>
              <a:srgbClr val="01A2A6"/>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4550" y="229108"/>
            <a:ext cx="8520600" cy="3425367"/>
          </a:xfrm>
          <a:prstGeom prst="rect">
            <a:avLst/>
          </a:prstGeom>
        </p:spPr>
      </p:pic>
    </p:spTree>
    <p:extLst>
      <p:ext uri="{BB962C8B-B14F-4D97-AF65-F5344CB8AC3E}">
        <p14:creationId xmlns:p14="http://schemas.microsoft.com/office/powerpoint/2010/main" val="346795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ập tin:ASCII-Table-wide.svg – Wikipedia tiếng Việ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07" y="159988"/>
            <a:ext cx="6735536" cy="448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95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732286" y="1323925"/>
            <a:ext cx="8520600" cy="3416400"/>
          </a:xfrm>
        </p:spPr>
        <p:txBody>
          <a:bodyPr/>
          <a:lstStyle/>
          <a:p>
            <a:r>
              <a:rPr lang="en-GB" dirty="0" err="1" smtClean="0"/>
              <a:t>stackoverflow</a:t>
            </a:r>
            <a:endParaRPr lang="en-US" dirty="0"/>
          </a:p>
        </p:txBody>
      </p:sp>
      <p:sp>
        <p:nvSpPr>
          <p:cNvPr id="4" name="Rectangle 3"/>
          <p:cNvSpPr/>
          <p:nvPr/>
        </p:nvSpPr>
        <p:spPr>
          <a:xfrm>
            <a:off x="5453743" y="1706336"/>
            <a:ext cx="2130878" cy="726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SSD</a:t>
            </a:r>
            <a:endParaRPr lang="en-US" dirty="0"/>
          </a:p>
        </p:txBody>
      </p:sp>
      <p:sp>
        <p:nvSpPr>
          <p:cNvPr id="5" name="Rectangle 4"/>
          <p:cNvSpPr/>
          <p:nvPr/>
        </p:nvSpPr>
        <p:spPr>
          <a:xfrm>
            <a:off x="2212522" y="1755321"/>
            <a:ext cx="1934935"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RAM(8Gb, 16gb…)</a:t>
            </a:r>
            <a:endParaRPr lang="en-US" dirty="0"/>
          </a:p>
        </p:txBody>
      </p:sp>
      <p:sp>
        <p:nvSpPr>
          <p:cNvPr id="6" name="Rectangle 5"/>
          <p:cNvSpPr/>
          <p:nvPr/>
        </p:nvSpPr>
        <p:spPr>
          <a:xfrm>
            <a:off x="3829049" y="2986817"/>
            <a:ext cx="1894115"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CPU</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56636798"/>
              </p:ext>
            </p:extLst>
          </p:nvPr>
        </p:nvGraphicFramePr>
        <p:xfrm>
          <a:off x="1858734" y="2458199"/>
          <a:ext cx="3039836" cy="731520"/>
        </p:xfrm>
        <a:graphic>
          <a:graphicData uri="http://schemas.openxmlformats.org/drawingml/2006/table">
            <a:tbl>
              <a:tblPr firstRow="1" bandRow="1">
                <a:tableStyleId>{64C2E3B9-81A8-49BA-B7D6-16F40C90018C}</a:tableStyleId>
              </a:tblPr>
              <a:tblGrid>
                <a:gridCol w="1519918"/>
                <a:gridCol w="1519918"/>
              </a:tblGrid>
              <a:tr h="0">
                <a:tc>
                  <a:txBody>
                    <a:bodyPr/>
                    <a:lstStyle/>
                    <a:p>
                      <a:r>
                        <a:rPr lang="en-GB" dirty="0" smtClean="0"/>
                        <a:t>Stack(4-8mb) </a:t>
                      </a:r>
                      <a:r>
                        <a:rPr lang="en-GB" dirty="0" err="1" smtClean="0"/>
                        <a:t>biến</a:t>
                      </a:r>
                      <a:r>
                        <a:rPr lang="en-GB" baseline="0" dirty="0" smtClean="0"/>
                        <a:t> </a:t>
                      </a:r>
                      <a:r>
                        <a:rPr lang="en-GB" baseline="0" dirty="0" err="1" smtClean="0"/>
                        <a:t>nguyên</a:t>
                      </a:r>
                      <a:r>
                        <a:rPr lang="en-GB" baseline="0" dirty="0" smtClean="0"/>
                        <a:t> </a:t>
                      </a:r>
                      <a:r>
                        <a:rPr lang="en-GB" baseline="0" dirty="0" err="1" smtClean="0"/>
                        <a:t>thủy</a:t>
                      </a:r>
                      <a:r>
                        <a:rPr lang="en-GB" baseline="0" dirty="0" smtClean="0"/>
                        <a:t> </a:t>
                      </a:r>
                      <a:endParaRPr lang="en-US" dirty="0"/>
                    </a:p>
                  </a:txBody>
                  <a:tcPr/>
                </a:tc>
                <a:tc>
                  <a:txBody>
                    <a:bodyPr/>
                    <a:lstStyle/>
                    <a:p>
                      <a:r>
                        <a:rPr lang="en-GB" dirty="0" smtClean="0"/>
                        <a:t>Heap(4k</a:t>
                      </a:r>
                      <a:r>
                        <a:rPr lang="en-GB" baseline="0" dirty="0" smtClean="0"/>
                        <a:t> Mb</a:t>
                      </a:r>
                      <a:r>
                        <a:rPr lang="en-GB" dirty="0" smtClean="0"/>
                        <a:t>) </a:t>
                      </a:r>
                      <a:r>
                        <a:rPr lang="en-GB" dirty="0" err="1" smtClean="0"/>
                        <a:t>biến</a:t>
                      </a:r>
                      <a:r>
                        <a:rPr lang="en-GB" baseline="0" dirty="0" smtClean="0"/>
                        <a:t> </a:t>
                      </a:r>
                      <a:r>
                        <a:rPr lang="en-GB" baseline="0" dirty="0" err="1" smtClean="0"/>
                        <a:t>đối</a:t>
                      </a:r>
                      <a:r>
                        <a:rPr lang="en-GB" baseline="0" dirty="0" smtClean="0"/>
                        <a:t> </a:t>
                      </a:r>
                      <a:r>
                        <a:rPr lang="en-GB" baseline="0" dirty="0" err="1" smtClean="0"/>
                        <a:t>tượng</a:t>
                      </a:r>
                      <a:r>
                        <a:rPr lang="en-GB" baseline="0" dirty="0" smtClean="0"/>
                        <a:t>(Object)</a:t>
                      </a:r>
                      <a:endParaRPr lang="en-US" dirty="0"/>
                    </a:p>
                  </a:txBody>
                  <a:tcPr/>
                </a:tc>
              </a:tr>
            </a:tbl>
          </a:graphicData>
        </a:graphic>
      </p:graphicFrame>
      <p:pic>
        <p:nvPicPr>
          <p:cNvPr id="5122" name="Picture 2" descr="1GB Bằng Bao Nhiêu MB Và Sử Dụng Được Trong Bao Lâ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227" y="-998104"/>
            <a:ext cx="58293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2949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987</Words>
  <Application>Microsoft Office PowerPoint</Application>
  <PresentationFormat>On-screen Show (16:9)</PresentationFormat>
  <Paragraphs>240</Paragraphs>
  <Slides>24</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Consolas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CuongPQ</dc:creator>
  <cp:lastModifiedBy>CuongPQ</cp:lastModifiedBy>
  <cp:revision>11</cp:revision>
  <dcterms:modified xsi:type="dcterms:W3CDTF">2023-01-18T13:55:32Z</dcterms:modified>
</cp:coreProperties>
</file>