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616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c30c871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c30c871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358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fd84c1477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fd84c1477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692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fd84c1477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fd84c1477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897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fd84c1477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fd84c1477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92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fd84c1477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fd84c1477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734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fd84c1477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fd84c1477_1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20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fd84c1477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fd84c1477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161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fd84c1477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fd84c1477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192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fd84c1477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fd84c1477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254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fd84c1477_1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fd84c1477_1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294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fd84c1477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fd84c1477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public enum WeekDay {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 MONDAY, TUESDAY, WEDNESDAY, THURSDAY, FRIDAY, SATURDAY, SUNDAY;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public class Timetable {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public static String getJob(WeekDay weekDay) {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    if (weekDay == WeekDay.SATURDAY || weekDay == WeekDay.SUNDAY) {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        return "Nothing";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    }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    return "Coding";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}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</p:spTree>
    <p:extLst>
      <p:ext uri="{BB962C8B-B14F-4D97-AF65-F5344CB8AC3E}">
        <p14:creationId xmlns:p14="http://schemas.microsoft.com/office/powerpoint/2010/main" val="670801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7617f6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7617f6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598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fd84c1477_1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fd84c1477_1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260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e8997ebc7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e8997ebc7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577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c72cddd8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c72cddd8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899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e8997ebc7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e8997ebc7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121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d84c1477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fd84c1477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985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fd84c1477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fd84c1477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Duyệt mảng bằng vòng lặp foreach, với cách duyệt này chúng ta không cần biết kích thước mảng.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434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fd84c1477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fd84c1477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184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fd84c1477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fd84c1477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7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fd84c1477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fd84c1477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767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fd84c1477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fd84c1477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01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6950" y="0"/>
            <a:ext cx="91509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94000">
                <a:srgbClr val="D0FFF9"/>
              </a:gs>
              <a:gs pos="100000">
                <a:srgbClr val="D0FFF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905925" y="1718450"/>
            <a:ext cx="5213100" cy="20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A78CA"/>
                </a:solidFill>
              </a:rPr>
              <a:t>Array, String, Enum trong Java</a:t>
            </a:r>
            <a:endParaRPr sz="3000" dirty="0">
              <a:solidFill>
                <a:srgbClr val="2A78C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A78CA"/>
                </a:solidFill>
              </a:rPr>
              <a:t>Lecturer: </a:t>
            </a:r>
            <a:r>
              <a:rPr lang="en" dirty="0" smtClean="0">
                <a:solidFill>
                  <a:srgbClr val="2A78CA"/>
                </a:solidFill>
              </a:rPr>
              <a:t>Phạm Quốc Cường</a:t>
            </a:r>
            <a:endParaRPr dirty="0">
              <a:solidFill>
                <a:srgbClr val="2A78C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Chuỗi - Xử lý chuỗi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702850" y="1034650"/>
            <a:ext cx="61626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 s = "Hello".concat("PlusPlus Academy");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Sử dụng phương thức concat() để nối 2 chuỗi.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 s = "Hello" + "PlusPlus Academy"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Chúng ta cũng có thể sử dụng toán tử + để nối 2 chuỗi.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Chuỗi - Xử lý chuỗi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702850" y="1034650"/>
            <a:ext cx="80490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char charAt(int index);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Trả về ký tự tại vị trí index trong chuỗi.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Ví dụ char c = "PlusPlus Academy".charAt(2); Kết quả biến c = 'u'.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boolean endsWith(String suffix)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Kiểm tra xem chuỗi kết thúc bằng hậu tố được chỉ định hay không.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Ví dụ boolean flag = "PlusPlus Academy".endsWith("Academy"); K</a:t>
            </a:r>
            <a:r>
              <a:rPr lang="en">
                <a:solidFill>
                  <a:schemeClr val="dk1"/>
                </a:solidFill>
              </a:rPr>
              <a:t>ết quả flag = true.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Chuỗi - Xử lý chuỗi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702850" y="1034650"/>
            <a:ext cx="80205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boolean equals(Object anObject);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So sánh 2 chuỗi (có phân biệt hoa thường).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Ví dụ boolean flag = "PlusPlus".equals("plusPLUS"); Kết quả biến flag = false.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boolean flag = "PlusPlus".equals("PlusPlus"); Kết quả biến flag = true.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boolean equalsIgnoreCase(String anotherString);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So sánh 2 chuỗi (không phân biệt hoa-thường).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Ví dụ boolean flag = "PlusPlus".equalsIgnoreCase("plusPLUS"); Kết quả biến flag = true.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Chuỗi - Xử lý chuỗi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702850" y="1034650"/>
            <a:ext cx="80205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byte[] getBytes();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Encode chuỗi thành mảng byte.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byte[] getBytes(String charsetName);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Encode chuỗi thành mảng byte, sử dụng charset được chỉ định.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Ví dụ byte[] b =</a:t>
            </a:r>
            <a:r>
              <a:rPr lang="en"/>
              <a:t> "PlusPlus Academy".getBytes(</a:t>
            </a:r>
            <a:r>
              <a:rPr lang="en">
                <a:solidFill>
                  <a:schemeClr val="dk1"/>
                </a:solidFill>
              </a:rPr>
              <a:t>"utf-8"</a:t>
            </a:r>
            <a:r>
              <a:rPr lang="en"/>
              <a:t>); 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Kết quả biến mảng b = [80, 108, 117, 115, 80, 108, 117, 115, 32, 65, 99, 97, 100, 101, 109, 121].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Chuỗi - Xử lý chuỗi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6"/>
          <p:cNvSpPr txBox="1"/>
          <p:nvPr/>
        </p:nvSpPr>
        <p:spPr>
          <a:xfrm>
            <a:off x="702850" y="1034650"/>
            <a:ext cx="80205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int indexOf(String str);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Trả về vị trí bắt đầu của lần đầu tiên xuất hiện chuỗi con được chỉ định.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Ví dụ int index = "Pl</a:t>
            </a:r>
            <a:r>
              <a:rPr lang="en" b="1">
                <a:solidFill>
                  <a:srgbClr val="980000"/>
                </a:solidFill>
              </a:rPr>
              <a:t>us</a:t>
            </a:r>
            <a:r>
              <a:rPr lang="en"/>
              <a:t>Plus Academy".indexOf("us"); Kết quả biến index = 2.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int lastIndexOf(String str);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Trả về vị trí bắt đầu của lần cuối xuất hiện chuỗi con được chỉ định.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Ví dụ int index = "PlusPl</a:t>
            </a:r>
            <a:r>
              <a:rPr lang="en" b="1">
                <a:solidFill>
                  <a:srgbClr val="980000"/>
                </a:solidFill>
              </a:rPr>
              <a:t>us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Ac</a:t>
            </a:r>
            <a:r>
              <a:rPr lang="en">
                <a:solidFill>
                  <a:schemeClr val="dk1"/>
                </a:solidFill>
              </a:rPr>
              <a:t>ademy".</a:t>
            </a:r>
            <a:r>
              <a:rPr lang="en"/>
              <a:t>lastIndexOf</a:t>
            </a:r>
            <a:r>
              <a:rPr lang="en">
                <a:solidFill>
                  <a:schemeClr val="dk1"/>
                </a:solidFill>
              </a:rPr>
              <a:t>("us"); Kết quả biến index = 6.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Chuỗi - Xử lý chuỗi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1" name="Google Shape;191;p27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7"/>
          <p:cNvSpPr txBox="1"/>
          <p:nvPr/>
        </p:nvSpPr>
        <p:spPr>
          <a:xfrm>
            <a:off x="702850" y="1034650"/>
            <a:ext cx="8020500" cy="37095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boolean matches(String regex);</a:t>
            </a:r>
            <a:endParaRPr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Kiểm tra xem chuỗi có khớp với biểu thức chính quy đã cho hay không.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Ví dụ boolean flag = </a:t>
            </a:r>
            <a:r>
              <a:rPr lang="en">
                <a:solidFill>
                  <a:schemeClr val="dk1"/>
                </a:solidFill>
              </a:rPr>
              <a:t>"U23".matches("U[0-9]{2}"); Kết quả biến flag = true.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 replace(CharSequence target, CharSequence replacement);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Trả về một chuỗi mới thay thế tất cả các lần xuất hiện của chuỗi target bằng chuỗi replacement.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String result = "PlusPlus Academy".replace("lus", "LUS"). Kết quả biến result = "PLUSPLUS Academy".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Chuỗi - Xử lý chuỗi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702850" y="1034650"/>
            <a:ext cx="80205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 substring(int beginIndex);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Trả về chuỗi con mới</a:t>
            </a:r>
            <a:r>
              <a:rPr lang="en">
                <a:solidFill>
                  <a:schemeClr val="dk1"/>
                </a:solidFill>
              </a:rPr>
              <a:t> từ vị trí [beginIndex đến hết chuỗi gốc.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Ví dụ String s = "Plus</a:t>
            </a:r>
            <a:r>
              <a:rPr lang="en">
                <a:solidFill>
                  <a:srgbClr val="980000"/>
                </a:solidFill>
              </a:rPr>
              <a:t>Plus Academy</a:t>
            </a:r>
            <a:r>
              <a:rPr lang="en">
                <a:solidFill>
                  <a:schemeClr val="dk1"/>
                </a:solidFill>
              </a:rPr>
              <a:t>".substring(4); Kết quả s = "Plus Academy".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 substring(int beginIndex, int endIndex);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Trả về chuỗi con mới từ vị trí [beginIndex đến endIndex).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Ví dụ String s = "Plus</a:t>
            </a:r>
            <a:r>
              <a:rPr lang="en">
                <a:solidFill>
                  <a:srgbClr val="980000"/>
                </a:solidFill>
              </a:rPr>
              <a:t>Plus</a:t>
            </a:r>
            <a:r>
              <a:rPr lang="en">
                <a:solidFill>
                  <a:schemeClr val="dk1"/>
                </a:solidFill>
              </a:rPr>
              <a:t> Academy".substring(4, 8); Kết quả s = "Plus".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char[] toCharArray();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Chuyển đổi chuỗi thành mảng ký tự mới.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Chuỗi - Xử lý chuỗi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9"/>
          <p:cNvSpPr txBox="1"/>
          <p:nvPr/>
        </p:nvSpPr>
        <p:spPr>
          <a:xfrm>
            <a:off x="702850" y="1034650"/>
            <a:ext cx="80205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String[] split(String regex);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Cắt chuỗi dựa vào biểu thức chính quy chỉ định.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Ví dụ String[] s = </a:t>
            </a:r>
            <a:r>
              <a:rPr lang="en">
                <a:solidFill>
                  <a:schemeClr val="dk1"/>
                </a:solidFill>
              </a:rPr>
              <a:t>"I love PlusPlus Academy".split("\\s+"); Kết quả s = ["I", "love", "PlusPlus", "Academy"].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String[] s = "I++-++love++PlusPlus-+-Academy".split("[-+]{1,}"); Kết quả s = ["I", "love", "PlusPlus", "Academy"].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A78CA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Chuỗi - Xử lý chuỗi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 txBox="1"/>
          <p:nvPr/>
        </p:nvSpPr>
        <p:spPr>
          <a:xfrm>
            <a:off x="702850" y="1034650"/>
            <a:ext cx="80205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 toLowerCase();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Chuyển đổi chuỗi thành chữ thường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 toUpperCase();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Chuyển đổi chuỗi thành chữ hoa.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 trim();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Trả về chuỗi mới bỏ hết khoảng trắng ở 2 đầu chuỗi.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A78CA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Enum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1"/>
          <p:cNvSpPr txBox="1"/>
          <p:nvPr/>
        </p:nvSpPr>
        <p:spPr>
          <a:xfrm>
            <a:off x="702850" y="581275"/>
            <a:ext cx="8162100" cy="39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Là kiểu dữ liệu chứa một tập các hằng số cố định.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Khai báo: 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public enum Role {ADMIN, PARTNER, USER;}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for (Role role : Role.values()) {System.out.print(role + " ");}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Kết quả: ADMIN PARTNER USER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int i = Role.PARTNER.ordinal();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Phương thức ordinal() trả về thứ tự của phần tử hằng số trong Enum. Thứ tự đó bắt đầu từ 0. 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 s = Role.PARTNER.name();</a:t>
            </a: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Phương thức name() trả về tên của hằng số enum. 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A78CA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Nội dung chính (Outline)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702850" y="1034650"/>
            <a:ext cx="4790100" cy="2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Mảng 1 chiều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Mảng nhiều chiều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Chuỗi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Enum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Enum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1" name="Google Shape;231;p32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2"/>
          <p:cNvSpPr txBox="1"/>
          <p:nvPr/>
        </p:nvSpPr>
        <p:spPr>
          <a:xfrm>
            <a:off x="702850" y="886075"/>
            <a:ext cx="8162100" cy="39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Enum cũng có thể có thêm các thuộc tính giống như 1 Class.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A78CA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Role.PARTNER.priority, Role.PARTNER.description...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pic>
        <p:nvPicPr>
          <p:cNvPr id="233" name="Google Shape;2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649" y="1639325"/>
            <a:ext cx="6758426" cy="15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Tóm tắt 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3"/>
          <p:cNvSpPr txBox="1"/>
          <p:nvPr/>
        </p:nvSpPr>
        <p:spPr>
          <a:xfrm>
            <a:off x="731050" y="1138675"/>
            <a:ext cx="7697700" cy="2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Cách khai báo, khởi tạo và truy cập các phần tử trong mảng. 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Việc truyền mảng vào hàm là truyền tham chiếu.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Cách tạo chuỗi và các hàm xử lý chuỗi thường dùng.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Cách tạo và sử dụng Enum.</a:t>
            </a:r>
            <a:endParaRPr>
              <a:solidFill>
                <a:srgbClr val="2876C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/>
          <p:nvPr/>
        </p:nvSpPr>
        <p:spPr>
          <a:xfrm>
            <a:off x="-6950" y="0"/>
            <a:ext cx="91509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94000">
                <a:srgbClr val="D0FFF9"/>
              </a:gs>
              <a:gs pos="100000">
                <a:srgbClr val="D0FFF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4"/>
          <p:cNvSpPr txBox="1"/>
          <p:nvPr/>
        </p:nvSpPr>
        <p:spPr>
          <a:xfrm>
            <a:off x="1905925" y="1718450"/>
            <a:ext cx="5213100" cy="20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78CA"/>
                </a:solidFill>
              </a:rPr>
              <a:t>Happy learning ;-)</a:t>
            </a:r>
            <a:endParaRPr sz="300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78CA"/>
                </a:solidFill>
              </a:rPr>
              <a:t>Quick Test!</a:t>
            </a:r>
            <a:endParaRPr sz="3000">
              <a:solidFill>
                <a:srgbClr val="2A78CA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Mảng 1 chiều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744750" y="2889125"/>
            <a:ext cx="56655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Truy cập các phần tử của mảng thông qua chỉ số mảng (index). Trong Java chỉ số mảng bắt đầu từ 0 đến (length - 1).</a:t>
            </a: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7196050" y="39573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7196050" y="25857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7196050" y="28143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127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7196050" y="30429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7196050" y="32706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7196050" y="35001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243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7196050" y="37269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215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6524650" y="2585725"/>
            <a:ext cx="530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a[0] 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6524650" y="2814325"/>
            <a:ext cx="530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a[1] 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6555025" y="3957325"/>
            <a:ext cx="530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a[n] 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6665950" y="3240175"/>
            <a:ext cx="530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.</a:t>
            </a:r>
            <a:br>
              <a:rPr lang="en" b="1"/>
            </a:br>
            <a:r>
              <a:rPr lang="en" b="1"/>
              <a:t>.</a:t>
            </a:r>
            <a:br>
              <a:rPr lang="en" b="1"/>
            </a:br>
            <a:r>
              <a:rPr lang="en" b="1"/>
              <a:t>.</a:t>
            </a:r>
            <a:endParaRPr b="1"/>
          </a:p>
        </p:txBody>
      </p:sp>
      <p:sp>
        <p:nvSpPr>
          <p:cNvPr id="84" name="Google Shape;84;p15"/>
          <p:cNvSpPr txBox="1"/>
          <p:nvPr/>
        </p:nvSpPr>
        <p:spPr>
          <a:xfrm>
            <a:off x="744750" y="665775"/>
            <a:ext cx="2380500" cy="91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DataType[] varName</a:t>
            </a:r>
            <a:r>
              <a:rPr lang="en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DataType varName[];</a:t>
            </a:r>
            <a:endParaRPr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586450" y="665775"/>
            <a:ext cx="4392000" cy="91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varName = new DataType[array_size];</a:t>
            </a:r>
            <a:endParaRPr dirty="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varName = {value 1, value 2, …, value N}</a:t>
            </a:r>
            <a:endParaRPr dirty="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Mảng 1 chiều - </a:t>
            </a:r>
            <a:r>
              <a:rPr lang="en">
                <a:solidFill>
                  <a:schemeClr val="lt1"/>
                </a:solidFill>
              </a:rPr>
              <a:t>Khai báo, khởi tạo mảng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7348450" y="12903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24</a:t>
            </a:r>
            <a:endParaRPr dirty="0"/>
          </a:p>
        </p:txBody>
      </p:sp>
      <p:sp>
        <p:nvSpPr>
          <p:cNvPr id="94" name="Google Shape;94;p16"/>
          <p:cNvSpPr/>
          <p:nvPr/>
        </p:nvSpPr>
        <p:spPr>
          <a:xfrm>
            <a:off x="7348450" y="15189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127</a:t>
            </a:r>
            <a:endParaRPr dirty="0"/>
          </a:p>
        </p:txBody>
      </p:sp>
      <p:sp>
        <p:nvSpPr>
          <p:cNvPr id="95" name="Google Shape;95;p16"/>
          <p:cNvSpPr/>
          <p:nvPr/>
        </p:nvSpPr>
        <p:spPr>
          <a:xfrm>
            <a:off x="7348450" y="17475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200</a:t>
            </a:r>
            <a:endParaRPr dirty="0"/>
          </a:p>
        </p:txBody>
      </p:sp>
      <p:sp>
        <p:nvSpPr>
          <p:cNvPr id="96" name="Google Shape;96;p16"/>
          <p:cNvSpPr/>
          <p:nvPr/>
        </p:nvSpPr>
        <p:spPr>
          <a:xfrm>
            <a:off x="7348450" y="19752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38</a:t>
            </a:r>
            <a:endParaRPr dirty="0"/>
          </a:p>
        </p:txBody>
      </p:sp>
      <p:sp>
        <p:nvSpPr>
          <p:cNvPr id="97" name="Google Shape;97;p16"/>
          <p:cNvSpPr/>
          <p:nvPr/>
        </p:nvSpPr>
        <p:spPr>
          <a:xfrm>
            <a:off x="7348450" y="22047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243</a:t>
            </a:r>
            <a:endParaRPr dirty="0"/>
          </a:p>
        </p:txBody>
      </p:sp>
      <p:sp>
        <p:nvSpPr>
          <p:cNvPr id="98" name="Google Shape;98;p16"/>
          <p:cNvSpPr/>
          <p:nvPr/>
        </p:nvSpPr>
        <p:spPr>
          <a:xfrm>
            <a:off x="7348450" y="24315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215</a:t>
            </a:r>
            <a:endParaRPr dirty="0"/>
          </a:p>
        </p:txBody>
      </p:sp>
      <p:sp>
        <p:nvSpPr>
          <p:cNvPr id="99" name="Google Shape;99;p16"/>
          <p:cNvSpPr txBox="1"/>
          <p:nvPr/>
        </p:nvSpPr>
        <p:spPr>
          <a:xfrm>
            <a:off x="6677050" y="1290325"/>
            <a:ext cx="530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a[0] </a:t>
            </a:r>
            <a:endParaRPr dirty="0"/>
          </a:p>
        </p:txBody>
      </p:sp>
      <p:sp>
        <p:nvSpPr>
          <p:cNvPr id="100" name="Google Shape;100;p16"/>
          <p:cNvSpPr txBox="1"/>
          <p:nvPr/>
        </p:nvSpPr>
        <p:spPr>
          <a:xfrm>
            <a:off x="6677050" y="1518925"/>
            <a:ext cx="530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a[1] 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6707350" y="2431525"/>
            <a:ext cx="530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a[5] </a:t>
            </a:r>
            <a:endParaRPr dirty="0"/>
          </a:p>
        </p:txBody>
      </p:sp>
      <p:sp>
        <p:nvSpPr>
          <p:cNvPr id="102" name="Google Shape;102;p16"/>
          <p:cNvSpPr txBox="1"/>
          <p:nvPr/>
        </p:nvSpPr>
        <p:spPr>
          <a:xfrm>
            <a:off x="6818350" y="1944775"/>
            <a:ext cx="530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.</a:t>
            </a:r>
            <a:br>
              <a:rPr lang="en" b="1"/>
            </a:br>
            <a:r>
              <a:rPr lang="en" b="1"/>
              <a:t>.</a:t>
            </a:r>
            <a:br>
              <a:rPr lang="en" b="1"/>
            </a:br>
            <a:r>
              <a:rPr lang="en" b="1"/>
              <a:t>.</a:t>
            </a:r>
            <a:endParaRPr b="1"/>
          </a:p>
        </p:txBody>
      </p:sp>
      <p:sp>
        <p:nvSpPr>
          <p:cNvPr id="103" name="Google Shape;103;p16"/>
          <p:cNvSpPr txBox="1"/>
          <p:nvPr/>
        </p:nvSpPr>
        <p:spPr>
          <a:xfrm>
            <a:off x="702850" y="653650"/>
            <a:ext cx="58935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 dirty="0">
                <a:solidFill>
                  <a:srgbClr val="2876C9"/>
                </a:solidFill>
              </a:rPr>
              <a:t>myArray[0] = 24; myArray[1] = 127; ...</a:t>
            </a:r>
            <a:endParaRPr dirty="0"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 dirty="0">
                <a:solidFill>
                  <a:srgbClr val="2876C9"/>
                </a:solidFill>
              </a:rPr>
              <a:t>int myArray[] = {24, 127, 200, 38, 243, 215}; </a:t>
            </a:r>
            <a:endParaRPr dirty="0"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 dirty="0">
                <a:solidFill>
                  <a:srgbClr val="2876C9"/>
                </a:solidFill>
              </a:rPr>
              <a:t>int myArray[] = new int[] {24, 127, 200, 38, 243, 215};</a:t>
            </a:r>
            <a:endParaRPr dirty="0"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Khai báo, khởi tạo và gán giá trị trong cùng một câu lệnh. </a:t>
            </a: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myArray.length = 6, với cách tạo mảng này chúng ta </a:t>
            </a:r>
            <a:r>
              <a:rPr lang="en" dirty="0">
                <a:solidFill>
                  <a:srgbClr val="980000"/>
                </a:solidFill>
              </a:rPr>
              <a:t>không </a:t>
            </a:r>
            <a:r>
              <a:rPr lang="en" dirty="0"/>
              <a:t>được chỉ rõ kích thước mảng </a:t>
            </a:r>
            <a:r>
              <a:rPr lang="en" dirty="0">
                <a:solidFill>
                  <a:srgbClr val="980000"/>
                </a:solidFill>
              </a:rPr>
              <a:t>new int[6]{}.</a:t>
            </a:r>
            <a:endParaRPr dirty="0">
              <a:solidFill>
                <a:srgbClr val="98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myArray[0] = 24, myArray[1] = 127,... myArray[5] = 215.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 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Mảng 1 chiều - </a:t>
            </a:r>
            <a:r>
              <a:rPr lang="en">
                <a:solidFill>
                  <a:schemeClr val="lt1"/>
                </a:solidFill>
              </a:rPr>
              <a:t>Lặp/duyệt mảng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702850" y="729850"/>
            <a:ext cx="73272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 dirty="0">
                <a:solidFill>
                  <a:srgbClr val="2876C9"/>
                </a:solidFill>
              </a:rPr>
              <a:t>for (int i = 0; i &lt; myArray.length; i++) {}</a:t>
            </a:r>
            <a:endParaRPr dirty="0"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Duyệt mảng bằng vòng lặp for, với cách duyệt mảng này chúng ta cần biết kích thước mảng. </a:t>
            </a: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Các phần tử trong mảng sẽ được truy cập thông qua chỉ số mảng </a:t>
            </a:r>
            <a:r>
              <a:rPr lang="en" i="1" dirty="0">
                <a:solidFill>
                  <a:srgbClr val="980000"/>
                </a:solidFill>
              </a:rPr>
              <a:t>myArray[i]</a:t>
            </a:r>
            <a:r>
              <a:rPr lang="en" dirty="0"/>
              <a:t>;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 dirty="0">
                <a:solidFill>
                  <a:srgbClr val="2876C9"/>
                </a:solidFill>
              </a:rPr>
              <a:t>for (int element : myArray) {}</a:t>
            </a:r>
            <a:endParaRPr dirty="0"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Giá trị của các phần tử trong mảng sẽ được lần lượt gán trực tiếp vào biến lặp </a:t>
            </a:r>
            <a:r>
              <a:rPr lang="en" i="1" dirty="0">
                <a:solidFill>
                  <a:srgbClr val="980000"/>
                </a:solidFill>
              </a:rPr>
              <a:t>element</a:t>
            </a:r>
            <a:r>
              <a:rPr lang="en" dirty="0"/>
              <a:t> qua mỗi vòng lặp.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 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Mảng 1 chiều - </a:t>
            </a:r>
            <a:r>
              <a:rPr lang="en">
                <a:solidFill>
                  <a:schemeClr val="lt1"/>
                </a:solidFill>
              </a:rPr>
              <a:t>Lặp/duyệt mảng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702850" y="1034650"/>
            <a:ext cx="73272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java.lang.ArrayIndexOutOfBoundsException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Việc truy cập đến các phần tử trong mảng bị vượt quá giới hạn, kích thước mảng sẽ gây ra Exception.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Giả sử mảng có 6 phần tử thì chỉ số mảng sẽ được nhận giá trị từ 0 đến 5.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myArray[-1]      =&gt;     Lỗi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myArray[0]       =&gt;     OK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myArray[5]       =&gt;     OK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myArray[6]       =&gt;     Lỗi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Mảng 1 chiều - </a:t>
            </a:r>
            <a:r>
              <a:rPr lang="en">
                <a:solidFill>
                  <a:schemeClr val="lt1"/>
                </a:solidFill>
              </a:rPr>
              <a:t>Tham chiếu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702850" y="1034650"/>
            <a:ext cx="73272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Mảng được truyền vào hàm dưới dạng tham chiếu (con trỏ).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Khi mảng được truyền vào hàm mọi thao tác thay đổi với mảng trong hàm sẽ ảnh hưởng trực tiếp đến mảng gốc.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550" y="2258525"/>
            <a:ext cx="4681974" cy="2844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Mảng nhiều chiều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702850" y="1034650"/>
            <a:ext cx="73272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int myArray[][] = new int[5][3];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Có thể coi mảng nhiều chiều là mảng của mảng.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int myArray[][] = {{1, 2, 3}, {4, 5, 6}, {7, 8, 9}, {10, 20, 30}, {40, 50, 60}};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int myArray[][] = new int[][] {{1, 2, 3}, {4, 5, 6}, {7, 8, 9}, {10, 20, 30}, {40, 50, 60}};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myArray[0][0] = 1; myArray[0][1] = 2; … myArray[4][2] = 60;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Chuỗi - Tạo chuỗi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702850" y="1034650"/>
            <a:ext cx="61626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Chuỗi là 1 mảng liên tiếp của các ký tự.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 s = "Hello PlusPlus Academy!";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Tạo chuỗi trực tiếp là cách dùng phổ biến nhất. (String Literal)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 s = new String(new char[] { 'H', 'e', 'l', 'l', 'o' });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Tạo mới chuỗi từ một mảng char. (bằng từ khóa new)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int length = s.length();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Sử dụng phương thức length() để lấy độ dài chuỗi.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1589</Words>
  <Application>Microsoft Office PowerPoint</Application>
  <PresentationFormat>On-screen Show (16:9)</PresentationFormat>
  <Paragraphs>318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Consolas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Pham Quoc Cuong</cp:lastModifiedBy>
  <cp:revision>3</cp:revision>
  <dcterms:modified xsi:type="dcterms:W3CDTF">2023-01-28T14:33:39Z</dcterms:modified>
</cp:coreProperties>
</file>