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BA0C6C-F1A6-4070-B890-6353BC8AC31E}">
  <a:tblStyle styleId="{FEBA0C6C-F1A6-4070-B890-6353BC8AC3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7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03701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c30c8713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c30c8713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718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7617f6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7617f6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1827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1309782e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1309782e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7293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1309782e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1309782e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package lecture5;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abstract class Employee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private String name;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public Employee(String name)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super();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this.name = name;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public abstract String title();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public void showInfo()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System.out.println("----------");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System.out.println("Employee name: " + name);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System.out.println("Employee position: " + title());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System.out.println("----------");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LeadEngineer extends Employee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public LeadEngineer(String name)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super(name);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@Override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public String title()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return "Lead Engineer";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Manager extends Employee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public Manager(String name)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super(name);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@Override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public String title()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return "Manager";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public class App2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public static void main(String[] args)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Employee e1 = new LeadEngineer("Nguyen Van A");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Employee e2 = new Manager("Nguyen Thi T");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e1.showInfo();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e2.showInfo();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375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1309782e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1309782e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2880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1309782e4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1309782e4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264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100e2123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100e2123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3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c72cddd8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c72cddd8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306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6950" y="0"/>
            <a:ext cx="91509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94000">
                <a:srgbClr val="D0FFF9"/>
              </a:gs>
              <a:gs pos="100000">
                <a:srgbClr val="D0FFF9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905925" y="1718450"/>
            <a:ext cx="5213100" cy="20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A78CA"/>
                </a:solidFill>
              </a:rPr>
              <a:t>Abstract class và Interface</a:t>
            </a:r>
            <a:endParaRPr sz="3000" dirty="0">
              <a:solidFill>
                <a:srgbClr val="2A78CA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A78CA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A78CA"/>
                </a:solidFill>
              </a:rPr>
              <a:t>Lecturer: </a:t>
            </a:r>
            <a:r>
              <a:rPr lang="en" dirty="0" smtClean="0">
                <a:solidFill>
                  <a:srgbClr val="2A78CA"/>
                </a:solidFill>
              </a:rPr>
              <a:t>Phạm Quốc Cường</a:t>
            </a:r>
            <a:endParaRPr dirty="0">
              <a:solidFill>
                <a:srgbClr val="2A78CA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Nội dung chính (Outline)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702850" y="1034650"/>
            <a:ext cx="4790100" cy="21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Abstract Class</a:t>
            </a:r>
            <a:endParaRPr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Interface</a:t>
            </a:r>
            <a:endParaRPr>
              <a:solidFill>
                <a:srgbClr val="999999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Thảo luận project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Abstract class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702850" y="653650"/>
            <a:ext cx="6751800" cy="22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Lớp trừu tượng (Abstract Class)</a:t>
            </a:r>
            <a:endParaRPr>
              <a:solidFill>
                <a:srgbClr val="2876C9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333333"/>
                </a:solidFill>
              </a:rPr>
              <a:t>Sử dụng từ khóa </a:t>
            </a:r>
            <a:r>
              <a:rPr lang="en" b="1">
                <a:solidFill>
                  <a:srgbClr val="333333"/>
                </a:solidFill>
              </a:rPr>
              <a:t>abstract</a:t>
            </a:r>
            <a:r>
              <a:rPr lang="en">
                <a:solidFill>
                  <a:srgbClr val="333333"/>
                </a:solidFill>
              </a:rPr>
              <a:t> để khai báo lớp trừu tượng.</a:t>
            </a:r>
            <a:endParaRPr>
              <a:solidFill>
                <a:srgbClr val="333333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333333"/>
                </a:solidFill>
              </a:rPr>
              <a:t>Không thể tạo đối tượng trực tiếp từ lớp trừu tượng mà phải viết 1 lớp kế thừa lớp trừu tượng đó.</a:t>
            </a:r>
            <a:endParaRPr>
              <a:solidFill>
                <a:srgbClr val="333333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333333"/>
                </a:solidFill>
              </a:rPr>
              <a:t>Lớp trừu tượng có thể có hoặc không có phương thức trừu tượng. 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3922625" y="3084275"/>
            <a:ext cx="4696200" cy="132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</a:t>
            </a:r>
            <a:r>
              <a:rPr lang="en" b="1"/>
              <a:t>abstract</a:t>
            </a:r>
            <a:r>
              <a:rPr lang="en"/>
              <a:t> class Person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….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>
                <a:solidFill>
                  <a:srgbClr val="FF0000"/>
                </a:solidFill>
              </a:rPr>
              <a:t>Person p = new Person();</a:t>
            </a:r>
            <a:endParaRPr strike="sngStrike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Tính trừu tượng (Abstraction)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702850" y="653650"/>
            <a:ext cx="6935400" cy="3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Phương thức trừu tượng (Abstract Methods)</a:t>
            </a:r>
            <a:endParaRPr>
              <a:solidFill>
                <a:srgbClr val="2876C9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333333"/>
                </a:solidFill>
              </a:rPr>
              <a:t>Là các phương thức chỉ có phần khai báo mà không có phần thân phương thức.</a:t>
            </a:r>
            <a:endParaRPr>
              <a:solidFill>
                <a:srgbClr val="333333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333333"/>
                </a:solidFill>
              </a:rPr>
              <a:t>Sử dụng từ khóa </a:t>
            </a:r>
            <a:r>
              <a:rPr lang="en" b="1">
                <a:solidFill>
                  <a:srgbClr val="333333"/>
                </a:solidFill>
              </a:rPr>
              <a:t>abstract</a:t>
            </a:r>
            <a:r>
              <a:rPr lang="en">
                <a:solidFill>
                  <a:srgbClr val="333333"/>
                </a:solidFill>
              </a:rPr>
              <a:t> trước tên phương thức để tạo phương thức trừu tượng.</a:t>
            </a:r>
            <a:endParaRPr>
              <a:solidFill>
                <a:srgbClr val="333333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333333"/>
                </a:solidFill>
              </a:rPr>
              <a:t>Để sử dụng phương thức trừu tượng này, chúng ta cần ghi đè (override) nó trong lớp con kế thừa lớp khai báo phương thức trừu tượng này.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Interface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702850" y="653650"/>
            <a:ext cx="6894600" cy="3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Interface</a:t>
            </a:r>
            <a:endParaRPr>
              <a:solidFill>
                <a:srgbClr val="2876C9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333333"/>
                </a:solidFill>
              </a:rPr>
              <a:t>Interface trong Java là một tập hợp các phương thức trừu tượng. </a:t>
            </a:r>
            <a:endParaRPr>
              <a:solidFill>
                <a:srgbClr val="333333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333333"/>
                </a:solidFill>
              </a:rPr>
              <a:t>Tất cả phương thức trong Interface đều là phương thức trừu tượng.</a:t>
            </a:r>
            <a:endParaRPr>
              <a:solidFill>
                <a:srgbClr val="333333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333333"/>
                </a:solidFill>
              </a:rPr>
              <a:t>Một Interface không thể kế thừa một lớp.</a:t>
            </a:r>
            <a:endParaRPr>
              <a:solidFill>
                <a:srgbClr val="333333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333333"/>
                </a:solidFill>
              </a:rPr>
              <a:t>Một Interface có thể kế thừa nhiều Interface khác.</a:t>
            </a:r>
            <a:endParaRPr>
              <a:solidFill>
                <a:srgbClr val="333333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333333"/>
                </a:solidFill>
              </a:rPr>
              <a:t>Interface không thể chứa thuộc tính (trừ thuộc tính </a:t>
            </a:r>
            <a:r>
              <a:rPr lang="en" b="1">
                <a:solidFill>
                  <a:srgbClr val="333333"/>
                </a:solidFill>
              </a:rPr>
              <a:t>static final</a:t>
            </a:r>
            <a:r>
              <a:rPr lang="en">
                <a:solidFill>
                  <a:srgbClr val="333333"/>
                </a:solidFill>
              </a:rPr>
              <a:t>).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4888400" y="2951650"/>
            <a:ext cx="3882600" cy="164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public </a:t>
            </a:r>
            <a:r>
              <a:rPr lang="en" sz="1100" b="1"/>
              <a:t>interface </a:t>
            </a:r>
            <a:r>
              <a:rPr lang="en" sz="1100"/>
              <a:t>TokenService { 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public void createToken(); 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}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pubic class JwtTokenService </a:t>
            </a:r>
            <a:r>
              <a:rPr lang="en" sz="1100" b="1"/>
              <a:t>implements </a:t>
            </a:r>
            <a:r>
              <a:rPr lang="en" sz="1100">
                <a:solidFill>
                  <a:schemeClr val="dk1"/>
                </a:solidFill>
              </a:rPr>
              <a:t>TokenService </a:t>
            </a:r>
            <a:r>
              <a:rPr lang="en" sz="1100"/>
              <a:t>  {	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@override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</a:t>
            </a:r>
            <a:r>
              <a:rPr lang="en" sz="1100">
                <a:solidFill>
                  <a:schemeClr val="dk1"/>
                </a:solidFill>
              </a:rPr>
              <a:t>public void createToken() {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    // do smt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}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}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Tính trừu tượng (Abstraction)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717775" y="523800"/>
            <a:ext cx="6935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Sự khác nhau Abstract Class và Interface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</p:txBody>
      </p:sp>
      <p:graphicFrame>
        <p:nvGraphicFramePr>
          <p:cNvPr id="99" name="Google Shape;99;p18"/>
          <p:cNvGraphicFramePr/>
          <p:nvPr/>
        </p:nvGraphicFramePr>
        <p:xfrm>
          <a:off x="952500" y="1162050"/>
          <a:ext cx="7239000" cy="3416860"/>
        </p:xfrm>
        <a:graphic>
          <a:graphicData uri="http://schemas.openxmlformats.org/drawingml/2006/table">
            <a:tbl>
              <a:tblPr>
                <a:noFill/>
                <a:tableStyleId>{FEBA0C6C-F1A6-4070-B890-6353BC8AC31E}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Lớp trừu tượng (Abstract Class)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Interface</a:t>
                      </a:r>
                      <a:endParaRPr sz="1200" b="1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Có thể khai báo cả phương thức trừu tượng và phương thức bình thường trong lớp trừu tượng.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Interface chỉ chứa các phương thức trừu tượng.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77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Không hỗ trợ đa kế thừa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A78CA"/>
                          </a:solidFill>
                        </a:rPr>
                        <a:t>(kế thừa lớp là biểu thị đối tượng đó là gì =&gt; không thể đa kế thừa)</a:t>
                      </a:r>
                      <a:endParaRPr sz="900">
                        <a:solidFill>
                          <a:srgbClr val="2A78CA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Hỗ trợ </a:t>
                      </a:r>
                      <a:r>
                        <a:rPr lang="en" sz="1200" b="1"/>
                        <a:t>cú pháp</a:t>
                      </a:r>
                      <a:r>
                        <a:rPr lang="en" sz="1200"/>
                        <a:t> đa kế thừa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A78CA"/>
                          </a:solidFill>
                        </a:rPr>
                        <a:t>(interface biểu thị đối tượng đó có thể làm những gì =&gt; đa kế thừa)</a:t>
                      </a:r>
                      <a:endParaRPr sz="900">
                        <a:solidFill>
                          <a:srgbClr val="2A78CA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i="1">
                          <a:solidFill>
                            <a:srgbClr val="980000"/>
                          </a:solidFill>
                        </a:rPr>
                        <a:t>(interface A extends B, C)</a:t>
                      </a:r>
                      <a:endParaRPr sz="900" i="1"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61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Có thể chứa các thuộc tính </a:t>
                      </a:r>
                      <a:r>
                        <a:rPr lang="en" sz="1200" b="1"/>
                        <a:t>final, non-final, static, non-static. 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Chỉ chứa thuộc tính </a:t>
                      </a:r>
                      <a:r>
                        <a:rPr lang="en" sz="1200" b="1"/>
                        <a:t>final &amp; static</a:t>
                      </a:r>
                      <a:endParaRPr sz="1200" b="1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Ví dụ: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public </a:t>
                      </a:r>
                      <a:r>
                        <a:rPr lang="en" sz="1200" b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abstract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" sz="1200" b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class 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Shape {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   public </a:t>
                      </a:r>
                      <a:r>
                        <a:rPr lang="en" sz="1200" b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abstract 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void draw();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}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Ví dụ: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public </a:t>
                      </a:r>
                      <a:r>
                        <a:rPr lang="en" sz="1200" b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interface 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Drawable {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   void draw();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}</a:t>
                      </a:r>
                      <a:endParaRPr sz="12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Tóm tắt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731050" y="1138675"/>
            <a:ext cx="7697700" cy="21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➔"/>
            </a:pPr>
            <a:r>
              <a:rPr lang="en">
                <a:solidFill>
                  <a:srgbClr val="2876C9"/>
                </a:solidFill>
              </a:rPr>
              <a:t> Cách khai báo Abstract class và Interface.</a:t>
            </a:r>
            <a:endParaRPr>
              <a:solidFill>
                <a:srgbClr val="2876C9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◆"/>
            </a:pPr>
            <a:r>
              <a:rPr lang="en">
                <a:solidFill>
                  <a:srgbClr val="2876C9"/>
                </a:solidFill>
              </a:rPr>
              <a:t>Phân biệt sự khác nhau giữa chúng.</a:t>
            </a:r>
            <a:endParaRPr>
              <a:solidFill>
                <a:srgbClr val="2876C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/>
          <p:nvPr/>
        </p:nvSpPr>
        <p:spPr>
          <a:xfrm>
            <a:off x="-6950" y="0"/>
            <a:ext cx="91509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94000">
                <a:srgbClr val="D0FFF9"/>
              </a:gs>
              <a:gs pos="100000">
                <a:srgbClr val="D0FFF9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1905925" y="1718450"/>
            <a:ext cx="5213100" cy="20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78CA"/>
                </a:solidFill>
              </a:rPr>
              <a:t>Happy learning ;-)</a:t>
            </a:r>
            <a:endParaRPr sz="3000">
              <a:solidFill>
                <a:srgbClr val="2A78CA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78CA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78CA"/>
                </a:solidFill>
              </a:rPr>
              <a:t>Quick Game!</a:t>
            </a:r>
            <a:endParaRPr sz="3000">
              <a:solidFill>
                <a:srgbClr val="2A78CA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</Words>
  <Application>Microsoft Office PowerPoint</Application>
  <PresentationFormat>On-screen Show (16:9)</PresentationFormat>
  <Paragraphs>126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Pham Quoc Cuong</cp:lastModifiedBy>
  <cp:revision>1</cp:revision>
  <dcterms:modified xsi:type="dcterms:W3CDTF">2023-02-06T13:56:47Z</dcterms:modified>
</cp:coreProperties>
</file>