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7901B4-E4CC-4BAD-B2DB-7D10D3133C8F}">
  <a:tblStyle styleId="{777901B4-E4CC-4BAD-B2DB-7D10D3133C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2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35374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c30c8713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c30c8713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2610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c6431392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c6431392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8991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c6431392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c6431392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8171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c6431392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c6431392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3775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c6431392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c6431392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584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c39748c6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c39748c6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140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c64313926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c64313926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51216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7763db8028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7763db8028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7284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c72cddd8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7c72cddd8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516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c30c8713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c30c8713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512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4c1d4cf1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4c1d4cf1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3009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c7617f6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c7617f6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5720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44ecdcb2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44ecdcb2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351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c998c21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c998c21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606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71fee7c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71fee7c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945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c5ab4f12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c5ab4f12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4954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c30c8713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c30c8713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1413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jetbrains.com/idea/download/" TargetMode="Externa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6950" y="0"/>
            <a:ext cx="91509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94000">
                <a:srgbClr val="D0FFF9"/>
              </a:gs>
              <a:gs pos="100000">
                <a:srgbClr val="D0FFF9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905925" y="1718450"/>
            <a:ext cx="5213100" cy="20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A78CA"/>
                </a:solidFill>
              </a:rPr>
              <a:t>Giới thiệu Java và lập trình cơ bản</a:t>
            </a:r>
            <a:endParaRPr sz="3000" dirty="0">
              <a:solidFill>
                <a:srgbClr val="2A78CA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A78CA"/>
              </a:solidFill>
            </a:endParaRPr>
          </a:p>
          <a:p>
            <a:pPr lvl="0" algn="ctr">
              <a:lnSpc>
                <a:spcPct val="115000"/>
              </a:lnSpc>
            </a:pPr>
            <a:r>
              <a:rPr lang="en-US" dirty="0">
                <a:solidFill>
                  <a:srgbClr val="2A78CA"/>
                </a:solidFill>
              </a:rPr>
              <a:t>Lecturer</a:t>
            </a:r>
            <a:r>
              <a:rPr lang="en-US" b="1" dirty="0"/>
              <a:t> </a:t>
            </a:r>
            <a:r>
              <a:rPr lang="en" dirty="0" smtClean="0">
                <a:solidFill>
                  <a:srgbClr val="2A78CA"/>
                </a:solidFill>
              </a:rPr>
              <a:t>: Phạm Quốc Cường</a:t>
            </a:r>
            <a:endParaRPr dirty="0">
              <a:solidFill>
                <a:srgbClr val="2A78CA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Thông</a:t>
            </a:r>
            <a:r>
              <a:rPr lang="en-GB" dirty="0" smtClean="0"/>
              <a:t> </a:t>
            </a:r>
            <a:r>
              <a:rPr lang="en-GB" dirty="0" err="1" smtClean="0"/>
              <a:t>dịch</a:t>
            </a:r>
            <a:r>
              <a:rPr lang="en-GB" dirty="0" smtClean="0"/>
              <a:t> </a:t>
            </a:r>
          </a:p>
          <a:p>
            <a:r>
              <a:rPr lang="en-GB" dirty="0" err="1" smtClean="0"/>
              <a:t>Php</a:t>
            </a:r>
            <a:r>
              <a:rPr lang="en-GB" dirty="0" smtClean="0"/>
              <a:t>, python, </a:t>
            </a:r>
            <a:r>
              <a:rPr lang="en-GB" dirty="0" err="1" smtClean="0"/>
              <a:t>javascript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err="1" smtClean="0"/>
              <a:t>Biên</a:t>
            </a:r>
            <a:r>
              <a:rPr lang="en-GB" dirty="0" smtClean="0"/>
              <a:t> </a:t>
            </a:r>
            <a:r>
              <a:rPr lang="en-GB" dirty="0" err="1" smtClean="0"/>
              <a:t>dịch</a:t>
            </a:r>
            <a:endParaRPr lang="en-GB" dirty="0" smtClean="0"/>
          </a:p>
          <a:p>
            <a:r>
              <a:rPr lang="en-GB" dirty="0" smtClean="0"/>
              <a:t>C, Java </a:t>
            </a:r>
          </a:p>
          <a:p>
            <a:r>
              <a:rPr lang="en-GB" dirty="0" err="1" smtClean="0"/>
              <a:t>Mã</a:t>
            </a:r>
            <a:r>
              <a:rPr lang="en-GB" dirty="0" smtClean="0"/>
              <a:t> </a:t>
            </a:r>
            <a:r>
              <a:rPr lang="en-GB" dirty="0" err="1" smtClean="0"/>
              <a:t>nguồn</a:t>
            </a:r>
            <a:r>
              <a:rPr lang="en-GB" dirty="0" smtClean="0"/>
              <a:t> -&gt; </a:t>
            </a:r>
            <a:r>
              <a:rPr lang="en-GB" dirty="0" err="1" smtClean="0"/>
              <a:t>mã</a:t>
            </a:r>
            <a:r>
              <a:rPr lang="en-GB" dirty="0" smtClean="0"/>
              <a:t> </a:t>
            </a:r>
            <a:r>
              <a:rPr lang="en-GB" dirty="0" err="1" smtClean="0"/>
              <a:t>máy</a:t>
            </a:r>
            <a:r>
              <a:rPr lang="en-GB" dirty="0" smtClean="0"/>
              <a:t> -&gt; </a:t>
            </a:r>
            <a:r>
              <a:rPr lang="en-GB" dirty="0" err="1" smtClean="0"/>
              <a:t>thực</a:t>
            </a:r>
            <a:r>
              <a:rPr lang="en-GB" dirty="0" smtClean="0"/>
              <a:t> </a:t>
            </a:r>
            <a:r>
              <a:rPr lang="en-GB" dirty="0" err="1" smtClean="0"/>
              <a:t>thi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76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JVM, JRE, JDK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7" name="Google Shape;257;p23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3"/>
          <p:cNvSpPr/>
          <p:nvPr/>
        </p:nvSpPr>
        <p:spPr>
          <a:xfrm>
            <a:off x="2164575" y="974400"/>
            <a:ext cx="4521900" cy="1559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2399075" y="1277625"/>
            <a:ext cx="744900" cy="292200"/>
          </a:xfrm>
          <a:prstGeom prst="roundRect">
            <a:avLst>
              <a:gd name="adj" fmla="val 0"/>
            </a:avLst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Compiler</a:t>
            </a:r>
            <a:endParaRPr sz="1000"/>
          </a:p>
        </p:txBody>
      </p:sp>
      <p:sp>
        <p:nvSpPr>
          <p:cNvPr id="260" name="Google Shape;260;p23"/>
          <p:cNvSpPr/>
          <p:nvPr/>
        </p:nvSpPr>
        <p:spPr>
          <a:xfrm>
            <a:off x="4242275" y="1057950"/>
            <a:ext cx="2102100" cy="1071900"/>
          </a:xfrm>
          <a:prstGeom prst="roundRect">
            <a:avLst>
              <a:gd name="adj" fmla="val 0"/>
            </a:avLst>
          </a:prstGeom>
          <a:solidFill>
            <a:srgbClr val="FCE5CD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61" name="Google Shape;261;p23"/>
          <p:cNvSpPr/>
          <p:nvPr/>
        </p:nvSpPr>
        <p:spPr>
          <a:xfrm>
            <a:off x="4374525" y="1183575"/>
            <a:ext cx="744900" cy="480300"/>
          </a:xfrm>
          <a:prstGeom prst="roundRect">
            <a:avLst>
              <a:gd name="adj" fmla="val 0"/>
            </a:avLst>
          </a:prstGeom>
          <a:solidFill>
            <a:srgbClr val="CFE2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JVM</a:t>
            </a:r>
            <a:endParaRPr sz="1000"/>
          </a:p>
        </p:txBody>
      </p:sp>
      <p:sp>
        <p:nvSpPr>
          <p:cNvPr id="262" name="Google Shape;262;p23"/>
          <p:cNvSpPr/>
          <p:nvPr/>
        </p:nvSpPr>
        <p:spPr>
          <a:xfrm>
            <a:off x="5467275" y="1183575"/>
            <a:ext cx="744900" cy="480300"/>
          </a:xfrm>
          <a:prstGeom prst="roundRect">
            <a:avLst>
              <a:gd name="adj" fmla="val 0"/>
            </a:avLst>
          </a:prstGeom>
          <a:solidFill>
            <a:srgbClr val="D9D2E9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Other Library</a:t>
            </a:r>
            <a:endParaRPr sz="1000"/>
          </a:p>
        </p:txBody>
      </p:sp>
      <p:sp>
        <p:nvSpPr>
          <p:cNvPr id="263" name="Google Shape;263;p23"/>
          <p:cNvSpPr txBox="1"/>
          <p:nvPr/>
        </p:nvSpPr>
        <p:spPr>
          <a:xfrm>
            <a:off x="3222500" y="2213325"/>
            <a:ext cx="5916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JDK</a:t>
            </a:r>
            <a:endParaRPr sz="1200" dirty="0"/>
          </a:p>
        </p:txBody>
      </p:sp>
      <p:sp>
        <p:nvSpPr>
          <p:cNvPr id="264" name="Google Shape;264;p23"/>
          <p:cNvSpPr txBox="1"/>
          <p:nvPr/>
        </p:nvSpPr>
        <p:spPr>
          <a:xfrm>
            <a:off x="4374525" y="1795700"/>
            <a:ext cx="5916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JRE</a:t>
            </a:r>
            <a:endParaRPr sz="1200"/>
          </a:p>
        </p:txBody>
      </p:sp>
      <p:cxnSp>
        <p:nvCxnSpPr>
          <p:cNvPr id="265" name="Google Shape;265;p23"/>
          <p:cNvCxnSpPr/>
          <p:nvPr/>
        </p:nvCxnSpPr>
        <p:spPr>
          <a:xfrm flipH="1">
            <a:off x="2770475" y="908925"/>
            <a:ext cx="2100" cy="368700"/>
          </a:xfrm>
          <a:prstGeom prst="straightConnector1">
            <a:avLst/>
          </a:prstGeom>
          <a:noFill/>
          <a:ln w="9525" cap="flat" cmpd="sng">
            <a:solidFill>
              <a:srgbClr val="01A2A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6" name="Google Shape;266;p23"/>
          <p:cNvCxnSpPr/>
          <p:nvPr/>
        </p:nvCxnSpPr>
        <p:spPr>
          <a:xfrm rot="10800000" flipH="1">
            <a:off x="3157138" y="1420275"/>
            <a:ext cx="1204200" cy="6900"/>
          </a:xfrm>
          <a:prstGeom prst="straightConnector1">
            <a:avLst/>
          </a:prstGeom>
          <a:noFill/>
          <a:ln w="9525" cap="flat" cmpd="sng">
            <a:solidFill>
              <a:srgbClr val="01A2A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7" name="Google Shape;267;p23"/>
          <p:cNvSpPr txBox="1"/>
          <p:nvPr/>
        </p:nvSpPr>
        <p:spPr>
          <a:xfrm>
            <a:off x="3281775" y="1189875"/>
            <a:ext cx="7449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76C9"/>
                </a:solidFill>
              </a:rPr>
              <a:t>.class file</a:t>
            </a:r>
            <a:endParaRPr sz="900">
              <a:solidFill>
                <a:srgbClr val="2876C9"/>
              </a:solidFill>
            </a:endParaRPr>
          </a:p>
        </p:txBody>
      </p:sp>
      <p:sp>
        <p:nvSpPr>
          <p:cNvPr id="268" name="Google Shape;268;p23"/>
          <p:cNvSpPr txBox="1"/>
          <p:nvPr/>
        </p:nvSpPr>
        <p:spPr>
          <a:xfrm>
            <a:off x="2303925" y="649463"/>
            <a:ext cx="1350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76C9"/>
                </a:solidFill>
              </a:rPr>
              <a:t>Source (.java file)</a:t>
            </a:r>
            <a:endParaRPr sz="900">
              <a:solidFill>
                <a:srgbClr val="2876C9"/>
              </a:solidFill>
            </a:endParaRPr>
          </a:p>
        </p:txBody>
      </p:sp>
      <p:sp>
        <p:nvSpPr>
          <p:cNvPr id="269" name="Google Shape;269;p23"/>
          <p:cNvSpPr txBox="1"/>
          <p:nvPr/>
        </p:nvSpPr>
        <p:spPr>
          <a:xfrm>
            <a:off x="2053675" y="2975800"/>
            <a:ext cx="3750600" cy="1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34343"/>
                </a:solidFill>
              </a:rPr>
              <a:t>JDK</a:t>
            </a:r>
            <a:r>
              <a:rPr lang="en" dirty="0">
                <a:solidFill>
                  <a:srgbClr val="2876C9"/>
                </a:solidFill>
              </a:rPr>
              <a:t>: Java Development Kit</a:t>
            </a:r>
            <a:endParaRPr dirty="0">
              <a:solidFill>
                <a:srgbClr val="2876C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34343"/>
                </a:solidFill>
              </a:rPr>
              <a:t>JRE</a:t>
            </a:r>
            <a:r>
              <a:rPr lang="en" dirty="0">
                <a:solidFill>
                  <a:srgbClr val="2876C9"/>
                </a:solidFill>
              </a:rPr>
              <a:t>: Java Runtime Environment</a:t>
            </a:r>
            <a:endParaRPr dirty="0">
              <a:solidFill>
                <a:srgbClr val="2876C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34343"/>
                </a:solidFill>
              </a:rPr>
              <a:t>JVM</a:t>
            </a:r>
            <a:r>
              <a:rPr lang="en" dirty="0">
                <a:solidFill>
                  <a:srgbClr val="2876C9"/>
                </a:solidFill>
              </a:rPr>
              <a:t>: Java Virtual Machine</a:t>
            </a:r>
            <a:endParaRPr dirty="0">
              <a:solidFill>
                <a:srgbClr val="2876C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JVM, JRE, JDK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6" name="Google Shape;276;p24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4"/>
          <p:cNvSpPr/>
          <p:nvPr/>
        </p:nvSpPr>
        <p:spPr>
          <a:xfrm>
            <a:off x="2164575" y="974400"/>
            <a:ext cx="4521900" cy="1559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4"/>
          <p:cNvSpPr/>
          <p:nvPr/>
        </p:nvSpPr>
        <p:spPr>
          <a:xfrm>
            <a:off x="2399075" y="1277625"/>
            <a:ext cx="744900" cy="292200"/>
          </a:xfrm>
          <a:prstGeom prst="roundRect">
            <a:avLst>
              <a:gd name="adj" fmla="val 0"/>
            </a:avLst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Compiler</a:t>
            </a:r>
            <a:endParaRPr sz="1000"/>
          </a:p>
        </p:txBody>
      </p:sp>
      <p:sp>
        <p:nvSpPr>
          <p:cNvPr id="279" name="Google Shape;279;p24"/>
          <p:cNvSpPr/>
          <p:nvPr/>
        </p:nvSpPr>
        <p:spPr>
          <a:xfrm>
            <a:off x="4242275" y="1057950"/>
            <a:ext cx="2102100" cy="1071900"/>
          </a:xfrm>
          <a:prstGeom prst="roundRect">
            <a:avLst>
              <a:gd name="adj" fmla="val 0"/>
            </a:avLst>
          </a:prstGeom>
          <a:solidFill>
            <a:srgbClr val="FCE5CD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80" name="Google Shape;280;p24"/>
          <p:cNvSpPr/>
          <p:nvPr/>
        </p:nvSpPr>
        <p:spPr>
          <a:xfrm>
            <a:off x="4374525" y="1183575"/>
            <a:ext cx="744900" cy="480300"/>
          </a:xfrm>
          <a:prstGeom prst="roundRect">
            <a:avLst>
              <a:gd name="adj" fmla="val 0"/>
            </a:avLst>
          </a:prstGeom>
          <a:solidFill>
            <a:srgbClr val="CFE2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JVM</a:t>
            </a:r>
            <a:endParaRPr sz="1000"/>
          </a:p>
        </p:txBody>
      </p:sp>
      <p:sp>
        <p:nvSpPr>
          <p:cNvPr id="281" name="Google Shape;281;p24"/>
          <p:cNvSpPr/>
          <p:nvPr/>
        </p:nvSpPr>
        <p:spPr>
          <a:xfrm>
            <a:off x="5467275" y="1183575"/>
            <a:ext cx="744900" cy="480300"/>
          </a:xfrm>
          <a:prstGeom prst="roundRect">
            <a:avLst>
              <a:gd name="adj" fmla="val 0"/>
            </a:avLst>
          </a:prstGeom>
          <a:solidFill>
            <a:srgbClr val="D9D2E9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Other Library</a:t>
            </a:r>
            <a:endParaRPr sz="1000"/>
          </a:p>
        </p:txBody>
      </p:sp>
      <p:sp>
        <p:nvSpPr>
          <p:cNvPr id="282" name="Google Shape;282;p24"/>
          <p:cNvSpPr txBox="1"/>
          <p:nvPr/>
        </p:nvSpPr>
        <p:spPr>
          <a:xfrm>
            <a:off x="2334600" y="633400"/>
            <a:ext cx="1350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76C9"/>
                </a:solidFill>
              </a:rPr>
              <a:t>Source (.java file)</a:t>
            </a:r>
            <a:endParaRPr sz="900">
              <a:solidFill>
                <a:srgbClr val="2876C9"/>
              </a:solidFill>
            </a:endParaRPr>
          </a:p>
        </p:txBody>
      </p:sp>
      <p:sp>
        <p:nvSpPr>
          <p:cNvPr id="283" name="Google Shape;283;p24"/>
          <p:cNvSpPr txBox="1"/>
          <p:nvPr/>
        </p:nvSpPr>
        <p:spPr>
          <a:xfrm>
            <a:off x="3222500" y="2213325"/>
            <a:ext cx="5916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JDK</a:t>
            </a:r>
            <a:endParaRPr sz="1200"/>
          </a:p>
        </p:txBody>
      </p:sp>
      <p:sp>
        <p:nvSpPr>
          <p:cNvPr id="284" name="Google Shape;284;p24"/>
          <p:cNvSpPr txBox="1"/>
          <p:nvPr/>
        </p:nvSpPr>
        <p:spPr>
          <a:xfrm>
            <a:off x="4374525" y="1795700"/>
            <a:ext cx="5916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JRE</a:t>
            </a:r>
            <a:endParaRPr sz="1200"/>
          </a:p>
        </p:txBody>
      </p:sp>
      <p:cxnSp>
        <p:nvCxnSpPr>
          <p:cNvPr id="285" name="Google Shape;285;p24"/>
          <p:cNvCxnSpPr/>
          <p:nvPr/>
        </p:nvCxnSpPr>
        <p:spPr>
          <a:xfrm flipH="1">
            <a:off x="2770475" y="908925"/>
            <a:ext cx="2100" cy="368700"/>
          </a:xfrm>
          <a:prstGeom prst="straightConnector1">
            <a:avLst/>
          </a:prstGeom>
          <a:noFill/>
          <a:ln w="9525" cap="flat" cmpd="sng">
            <a:solidFill>
              <a:srgbClr val="01A2A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6" name="Google Shape;286;p24"/>
          <p:cNvCxnSpPr/>
          <p:nvPr/>
        </p:nvCxnSpPr>
        <p:spPr>
          <a:xfrm rot="10800000" flipH="1">
            <a:off x="3157138" y="1420275"/>
            <a:ext cx="1204200" cy="6900"/>
          </a:xfrm>
          <a:prstGeom prst="straightConnector1">
            <a:avLst/>
          </a:prstGeom>
          <a:noFill/>
          <a:ln w="9525" cap="flat" cmpd="sng">
            <a:solidFill>
              <a:srgbClr val="01A2A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7" name="Google Shape;287;p24"/>
          <p:cNvSpPr txBox="1"/>
          <p:nvPr/>
        </p:nvSpPr>
        <p:spPr>
          <a:xfrm>
            <a:off x="3281775" y="1189875"/>
            <a:ext cx="7449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76C9"/>
                </a:solidFill>
              </a:rPr>
              <a:t>.class file</a:t>
            </a:r>
            <a:endParaRPr sz="900">
              <a:solidFill>
                <a:srgbClr val="2876C9"/>
              </a:solidFill>
            </a:endParaRPr>
          </a:p>
        </p:txBody>
      </p:sp>
      <p:sp>
        <p:nvSpPr>
          <p:cNvPr id="288" name="Google Shape;288;p24"/>
          <p:cNvSpPr txBox="1"/>
          <p:nvPr/>
        </p:nvSpPr>
        <p:spPr>
          <a:xfrm>
            <a:off x="1629425" y="3723300"/>
            <a:ext cx="908100" cy="292200"/>
          </a:xfrm>
          <a:prstGeom prst="rect">
            <a:avLst/>
          </a:prstGeom>
          <a:noFill/>
          <a:ln w="9525" cap="flat" cmpd="sng">
            <a:solidFill>
              <a:srgbClr val="2876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76C9"/>
                </a:solidFill>
              </a:rPr>
              <a:t>Java Source</a:t>
            </a:r>
            <a:endParaRPr sz="900">
              <a:solidFill>
                <a:srgbClr val="2876C9"/>
              </a:solidFill>
            </a:endParaRPr>
          </a:p>
        </p:txBody>
      </p:sp>
      <p:sp>
        <p:nvSpPr>
          <p:cNvPr id="289" name="Google Shape;289;p24"/>
          <p:cNvSpPr/>
          <p:nvPr/>
        </p:nvSpPr>
        <p:spPr>
          <a:xfrm>
            <a:off x="3192200" y="3723300"/>
            <a:ext cx="639900" cy="292200"/>
          </a:xfrm>
          <a:prstGeom prst="roundRect">
            <a:avLst>
              <a:gd name="adj" fmla="val 0"/>
            </a:avLst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javac</a:t>
            </a:r>
            <a:endParaRPr sz="1000"/>
          </a:p>
        </p:txBody>
      </p:sp>
      <p:sp>
        <p:nvSpPr>
          <p:cNvPr id="290" name="Google Shape;290;p24"/>
          <p:cNvSpPr/>
          <p:nvPr/>
        </p:nvSpPr>
        <p:spPr>
          <a:xfrm>
            <a:off x="4547075" y="3723300"/>
            <a:ext cx="789600" cy="292200"/>
          </a:xfrm>
          <a:prstGeom prst="roundRect">
            <a:avLst>
              <a:gd name="adj" fmla="val 0"/>
            </a:avLst>
          </a:prstGeom>
          <a:solidFill>
            <a:srgbClr val="5DBA4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Java bytecode</a:t>
            </a:r>
            <a:endParaRPr sz="1000"/>
          </a:p>
        </p:txBody>
      </p:sp>
      <p:sp>
        <p:nvSpPr>
          <p:cNvPr id="291" name="Google Shape;291;p24"/>
          <p:cNvSpPr/>
          <p:nvPr/>
        </p:nvSpPr>
        <p:spPr>
          <a:xfrm>
            <a:off x="6435900" y="3021050"/>
            <a:ext cx="1280700" cy="396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2" name="Google Shape;29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0930" y="3034989"/>
            <a:ext cx="312909" cy="36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4"/>
          <p:cNvSpPr/>
          <p:nvPr/>
        </p:nvSpPr>
        <p:spPr>
          <a:xfrm>
            <a:off x="6435900" y="3671100"/>
            <a:ext cx="1280700" cy="396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4"/>
          <p:cNvSpPr/>
          <p:nvPr/>
        </p:nvSpPr>
        <p:spPr>
          <a:xfrm>
            <a:off x="6435900" y="4321150"/>
            <a:ext cx="1280700" cy="396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5" name="Google Shape;29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2037" y="3715648"/>
            <a:ext cx="410700" cy="307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0925" y="4362988"/>
            <a:ext cx="312925" cy="3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4"/>
          <p:cNvSpPr txBox="1"/>
          <p:nvPr/>
        </p:nvSpPr>
        <p:spPr>
          <a:xfrm>
            <a:off x="6472925" y="3073250"/>
            <a:ext cx="7449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76C9"/>
                </a:solidFill>
              </a:rPr>
              <a:t>Linux JRE</a:t>
            </a:r>
            <a:endParaRPr sz="900">
              <a:solidFill>
                <a:srgbClr val="2876C9"/>
              </a:solidFill>
            </a:endParaRPr>
          </a:p>
        </p:txBody>
      </p:sp>
      <p:sp>
        <p:nvSpPr>
          <p:cNvPr id="298" name="Google Shape;298;p24"/>
          <p:cNvSpPr txBox="1"/>
          <p:nvPr/>
        </p:nvSpPr>
        <p:spPr>
          <a:xfrm>
            <a:off x="6428225" y="3723300"/>
            <a:ext cx="9081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76C9"/>
                </a:solidFill>
              </a:rPr>
              <a:t>Windows JRE</a:t>
            </a:r>
            <a:endParaRPr sz="900">
              <a:solidFill>
                <a:srgbClr val="2876C9"/>
              </a:solidFill>
            </a:endParaRPr>
          </a:p>
        </p:txBody>
      </p:sp>
      <p:sp>
        <p:nvSpPr>
          <p:cNvPr id="299" name="Google Shape;299;p24"/>
          <p:cNvSpPr txBox="1"/>
          <p:nvPr/>
        </p:nvSpPr>
        <p:spPr>
          <a:xfrm>
            <a:off x="6428225" y="4373350"/>
            <a:ext cx="9081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76C9"/>
                </a:solidFill>
              </a:rPr>
              <a:t>Mac JRE</a:t>
            </a:r>
            <a:endParaRPr sz="900">
              <a:solidFill>
                <a:srgbClr val="2876C9"/>
              </a:solidFill>
            </a:endParaRPr>
          </a:p>
        </p:txBody>
      </p:sp>
      <p:cxnSp>
        <p:nvCxnSpPr>
          <p:cNvPr id="300" name="Google Shape;300;p24"/>
          <p:cNvCxnSpPr>
            <a:stCxn id="288" idx="3"/>
            <a:endCxn id="289" idx="1"/>
          </p:cNvCxnSpPr>
          <p:nvPr/>
        </p:nvCxnSpPr>
        <p:spPr>
          <a:xfrm>
            <a:off x="2537525" y="3869400"/>
            <a:ext cx="654600" cy="0"/>
          </a:xfrm>
          <a:prstGeom prst="straightConnector1">
            <a:avLst/>
          </a:prstGeom>
          <a:noFill/>
          <a:ln w="9525" cap="flat" cmpd="sng">
            <a:solidFill>
              <a:srgbClr val="01A2A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" name="Google Shape;301;p24"/>
          <p:cNvCxnSpPr>
            <a:stCxn id="289" idx="3"/>
            <a:endCxn id="290" idx="1"/>
          </p:cNvCxnSpPr>
          <p:nvPr/>
        </p:nvCxnSpPr>
        <p:spPr>
          <a:xfrm>
            <a:off x="3832100" y="3869400"/>
            <a:ext cx="714900" cy="0"/>
          </a:xfrm>
          <a:prstGeom prst="straightConnector1">
            <a:avLst/>
          </a:prstGeom>
          <a:noFill/>
          <a:ln w="9525" cap="flat" cmpd="sng">
            <a:solidFill>
              <a:srgbClr val="01A2A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" name="Google Shape;302;p24"/>
          <p:cNvCxnSpPr>
            <a:stCxn id="290" idx="3"/>
            <a:endCxn id="291" idx="1"/>
          </p:cNvCxnSpPr>
          <p:nvPr/>
        </p:nvCxnSpPr>
        <p:spPr>
          <a:xfrm rot="10800000" flipH="1">
            <a:off x="5336675" y="3219300"/>
            <a:ext cx="1099200" cy="650100"/>
          </a:xfrm>
          <a:prstGeom prst="straightConnector1">
            <a:avLst/>
          </a:prstGeom>
          <a:noFill/>
          <a:ln w="9525" cap="flat" cmpd="sng">
            <a:solidFill>
              <a:srgbClr val="01A2A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3" name="Google Shape;303;p24"/>
          <p:cNvCxnSpPr>
            <a:stCxn id="290" idx="3"/>
            <a:endCxn id="298" idx="1"/>
          </p:cNvCxnSpPr>
          <p:nvPr/>
        </p:nvCxnSpPr>
        <p:spPr>
          <a:xfrm>
            <a:off x="5336675" y="3869400"/>
            <a:ext cx="1091700" cy="0"/>
          </a:xfrm>
          <a:prstGeom prst="straightConnector1">
            <a:avLst/>
          </a:prstGeom>
          <a:noFill/>
          <a:ln w="9525" cap="flat" cmpd="sng">
            <a:solidFill>
              <a:srgbClr val="01A2A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4" name="Google Shape;304;p24"/>
          <p:cNvCxnSpPr>
            <a:stCxn id="290" idx="3"/>
            <a:endCxn id="299" idx="1"/>
          </p:cNvCxnSpPr>
          <p:nvPr/>
        </p:nvCxnSpPr>
        <p:spPr>
          <a:xfrm>
            <a:off x="5336675" y="3869400"/>
            <a:ext cx="1091700" cy="650100"/>
          </a:xfrm>
          <a:prstGeom prst="straightConnector1">
            <a:avLst/>
          </a:prstGeom>
          <a:noFill/>
          <a:ln w="9525" cap="flat" cmpd="sng">
            <a:solidFill>
              <a:srgbClr val="01A2A6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5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HelloWorld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1" name="Google Shape;311;p25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2" name="Google Shape;312;p25"/>
          <p:cNvPicPr preferRelativeResize="0"/>
          <p:nvPr/>
        </p:nvPicPr>
        <p:blipFill rotWithShape="1">
          <a:blip r:embed="rId3">
            <a:alphaModFix/>
          </a:blip>
          <a:srcRect r="19426" b="39932"/>
          <a:stretch/>
        </p:blipFill>
        <p:spPr>
          <a:xfrm>
            <a:off x="1710750" y="778400"/>
            <a:ext cx="5185974" cy="92755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13" name="Google Shape;31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5550" y="2528475"/>
            <a:ext cx="5056375" cy="87425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14" name="Google Shape;314;p25"/>
          <p:cNvPicPr preferRelativeResize="0"/>
          <p:nvPr/>
        </p:nvPicPr>
        <p:blipFill rotWithShape="1">
          <a:blip r:embed="rId5">
            <a:alphaModFix/>
          </a:blip>
          <a:srcRect t="43864"/>
          <a:stretch/>
        </p:blipFill>
        <p:spPr>
          <a:xfrm>
            <a:off x="1710750" y="4119655"/>
            <a:ext cx="5649300" cy="164025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315" name="Google Shape;315;p25"/>
          <p:cNvCxnSpPr/>
          <p:nvPr/>
        </p:nvCxnSpPr>
        <p:spPr>
          <a:xfrm>
            <a:off x="4189250" y="1870163"/>
            <a:ext cx="0" cy="494100"/>
          </a:xfrm>
          <a:prstGeom prst="straightConnector1">
            <a:avLst/>
          </a:prstGeom>
          <a:noFill/>
          <a:ln w="9525" cap="flat" cmpd="sng">
            <a:solidFill>
              <a:srgbClr val="01A2A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6" name="Google Shape;316;p25"/>
          <p:cNvCxnSpPr/>
          <p:nvPr/>
        </p:nvCxnSpPr>
        <p:spPr>
          <a:xfrm>
            <a:off x="4189250" y="3436188"/>
            <a:ext cx="0" cy="494100"/>
          </a:xfrm>
          <a:prstGeom prst="straightConnector1">
            <a:avLst/>
          </a:prstGeom>
          <a:noFill/>
          <a:ln w="9525" cap="flat" cmpd="sng">
            <a:solidFill>
              <a:srgbClr val="01A2A6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6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IDE (IntelliJ)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3" name="Google Shape;323;p26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 txBox="1"/>
          <p:nvPr/>
        </p:nvSpPr>
        <p:spPr>
          <a:xfrm>
            <a:off x="494425" y="783700"/>
            <a:ext cx="3410100" cy="10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876C9"/>
                </a:solidFill>
                <a:highlight>
                  <a:srgbClr val="FFFFFF"/>
                </a:highlight>
              </a:rPr>
              <a:t>Integrated Development Environment.</a:t>
            </a:r>
            <a:endParaRPr dirty="0">
              <a:solidFill>
                <a:srgbClr val="2876C9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➔"/>
            </a:pPr>
            <a:r>
              <a:rPr lang="en" dirty="0">
                <a:solidFill>
                  <a:srgbClr val="2876C9"/>
                </a:solidFill>
              </a:rPr>
              <a:t>IntelliJ Community</a:t>
            </a:r>
            <a:endParaRPr dirty="0">
              <a:solidFill>
                <a:srgbClr val="2876C9"/>
              </a:solidFill>
            </a:endParaRPr>
          </a:p>
        </p:txBody>
      </p:sp>
      <p:pic>
        <p:nvPicPr>
          <p:cNvPr id="325" name="Google Shape;325;p26"/>
          <p:cNvPicPr preferRelativeResize="0"/>
          <p:nvPr/>
        </p:nvPicPr>
        <p:blipFill rotWithShape="1">
          <a:blip r:embed="rId3">
            <a:alphaModFix/>
          </a:blip>
          <a:srcRect r="26269" b="17661"/>
          <a:stretch/>
        </p:blipFill>
        <p:spPr>
          <a:xfrm>
            <a:off x="3961175" y="1387875"/>
            <a:ext cx="4463875" cy="35311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26" name="Google Shape;32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8725" y="1976900"/>
            <a:ext cx="772101" cy="772101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6"/>
          <p:cNvSpPr txBox="1"/>
          <p:nvPr/>
        </p:nvSpPr>
        <p:spPr>
          <a:xfrm>
            <a:off x="549825" y="3076350"/>
            <a:ext cx="24918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rgbClr val="0000FF"/>
                </a:solidFill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https://www.jetbrains.com/idea/download/</a:t>
            </a:r>
            <a:endParaRPr sz="9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7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IDE (IntelliJ)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4" name="Google Shape;334;p27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5" name="Google Shape;335;p27"/>
          <p:cNvGrpSpPr/>
          <p:nvPr/>
        </p:nvGrpSpPr>
        <p:grpSpPr>
          <a:xfrm>
            <a:off x="2307488" y="579825"/>
            <a:ext cx="4529025" cy="4393373"/>
            <a:chOff x="2307488" y="579825"/>
            <a:chExt cx="4529025" cy="4393373"/>
          </a:xfrm>
        </p:grpSpPr>
        <p:pic>
          <p:nvPicPr>
            <p:cNvPr id="336" name="Google Shape;336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07488" y="579825"/>
              <a:ext cx="4529025" cy="4393373"/>
            </a:xfrm>
            <a:prstGeom prst="rect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337" name="Google Shape;337;p27"/>
            <p:cNvSpPr/>
            <p:nvPr/>
          </p:nvSpPr>
          <p:spPr>
            <a:xfrm>
              <a:off x="2415150" y="904825"/>
              <a:ext cx="1454700" cy="23595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IDE (IntelliJ)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4" name="Google Shape;344;p28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5" name="Google Shape;345;p28"/>
          <p:cNvGrpSpPr/>
          <p:nvPr/>
        </p:nvGrpSpPr>
        <p:grpSpPr>
          <a:xfrm>
            <a:off x="2038575" y="486350"/>
            <a:ext cx="4792774" cy="4393376"/>
            <a:chOff x="2038575" y="486350"/>
            <a:chExt cx="4792774" cy="4393376"/>
          </a:xfrm>
        </p:grpSpPr>
        <p:pic>
          <p:nvPicPr>
            <p:cNvPr id="346" name="Google Shape;346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38575" y="486350"/>
              <a:ext cx="4792774" cy="43933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7" name="Google Shape;347;p28"/>
            <p:cNvSpPr/>
            <p:nvPr/>
          </p:nvSpPr>
          <p:spPr>
            <a:xfrm>
              <a:off x="2380350" y="3445400"/>
              <a:ext cx="1698300" cy="2922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9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Tóm tắt 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4" name="Google Shape;354;p29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9"/>
          <p:cNvSpPr txBox="1"/>
          <p:nvPr/>
        </p:nvSpPr>
        <p:spPr>
          <a:xfrm>
            <a:off x="731050" y="1138675"/>
            <a:ext cx="7697700" cy="21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➔"/>
            </a:pPr>
            <a:r>
              <a:rPr lang="en">
                <a:solidFill>
                  <a:srgbClr val="2876C9"/>
                </a:solidFill>
              </a:rPr>
              <a:t>Chạy chương trình Java =&gt; cài môi trường: JDK, JRE,...</a:t>
            </a:r>
            <a:endParaRPr>
              <a:solidFill>
                <a:srgbClr val="2876C9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876C9"/>
              </a:buClr>
              <a:buSzPts val="1400"/>
              <a:buChar char="➔"/>
            </a:pPr>
            <a:r>
              <a:rPr lang="en">
                <a:solidFill>
                  <a:srgbClr val="2876C9"/>
                </a:solidFill>
              </a:rPr>
              <a:t>Lập trình Java =&gt; sử dụng IDE, tools,...</a:t>
            </a:r>
            <a:endParaRPr>
              <a:solidFill>
                <a:srgbClr val="2876C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0"/>
          <p:cNvSpPr/>
          <p:nvPr/>
        </p:nvSpPr>
        <p:spPr>
          <a:xfrm>
            <a:off x="-6950" y="0"/>
            <a:ext cx="91509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94000">
                <a:srgbClr val="D0FFF9"/>
              </a:gs>
              <a:gs pos="100000">
                <a:srgbClr val="D0FFF9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0"/>
          <p:cNvSpPr txBox="1"/>
          <p:nvPr/>
        </p:nvSpPr>
        <p:spPr>
          <a:xfrm>
            <a:off x="1905925" y="1718450"/>
            <a:ext cx="5213100" cy="20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78CA"/>
                </a:solidFill>
              </a:rPr>
              <a:t>Happy learning ;-)</a:t>
            </a:r>
            <a:endParaRPr sz="3000">
              <a:solidFill>
                <a:srgbClr val="2A78CA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78CA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78CA"/>
                </a:solidFill>
              </a:rPr>
              <a:t>Mini Game!</a:t>
            </a:r>
            <a:endParaRPr sz="3000">
              <a:solidFill>
                <a:srgbClr val="2A78CA"/>
              </a:solidFill>
            </a:endParaRPr>
          </a:p>
        </p:txBody>
      </p:sp>
      <p:pic>
        <p:nvPicPr>
          <p:cNvPr id="362" name="Google Shape;3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25" y="88888"/>
            <a:ext cx="1057925" cy="44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	Nội dung khóa học Java core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5" name="Google Shape;75;p15"/>
          <p:cNvGraphicFramePr/>
          <p:nvPr/>
        </p:nvGraphicFramePr>
        <p:xfrm>
          <a:off x="1634900" y="1125375"/>
          <a:ext cx="5344075" cy="3409500"/>
        </p:xfrm>
        <a:graphic>
          <a:graphicData uri="http://schemas.openxmlformats.org/drawingml/2006/table">
            <a:tbl>
              <a:tblPr>
                <a:noFill/>
                <a:tableStyleId>{777901B4-E4CC-4BAD-B2DB-7D10D3133C8F}</a:tableStyleId>
              </a:tblPr>
              <a:tblGrid>
                <a:gridCol w="973425"/>
                <a:gridCol w="973425"/>
                <a:gridCol w="3397225"/>
              </a:tblGrid>
              <a:tr h="284125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Tuần 1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Buổi 1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Giới thiệu khóa học, cài đặt IntelliJ, Git, Trello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4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Buổi 2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Bắt đầu với Java: biến, toán tử, kiểu dữ liệu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4125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Tuần 2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Buổi 3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Cấu trúc điều kiện, vòng lặp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4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Buổi 4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Array, String, Enum trong Java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4125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Tuần 3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Buổi 5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OOP: Tính đóng gói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4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Buổi 6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OOP: Tính kế thừa và đa hình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4125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Tuần 4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Buổi 7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OOP: Tính trừu tượng, project khóa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4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Buổi 8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Xử lý exception trong Java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4125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Tuần 5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Buổi 9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Collection, Generic và các kỹ thuật sắp xếp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284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Buổi 10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Giao tiếp đọc/ghi file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4125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Tuần 6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Buổi 11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 Layout với Java Swing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4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Buổi 12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Hoàn thành project cuối khóa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Nội dung khóa học MySQL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83" name="Google Shape;83;p16"/>
          <p:cNvGraphicFramePr/>
          <p:nvPr/>
        </p:nvGraphicFramePr>
        <p:xfrm>
          <a:off x="1634900" y="1049175"/>
          <a:ext cx="5344075" cy="2841250"/>
        </p:xfrm>
        <a:graphic>
          <a:graphicData uri="http://schemas.openxmlformats.org/drawingml/2006/table">
            <a:tbl>
              <a:tblPr>
                <a:noFill/>
                <a:tableStyleId>{777901B4-E4CC-4BAD-B2DB-7D10D3133C8F}</a:tableStyleId>
              </a:tblPr>
              <a:tblGrid>
                <a:gridCol w="973425"/>
                <a:gridCol w="973425"/>
                <a:gridCol w="3397225"/>
              </a:tblGrid>
              <a:tr h="284125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Tuần 1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Buổi 1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Giới thiệu &amp; cài đặt môi trường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4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Buổi 2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Đọc dữ liệu với SELECT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4125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Tuần 2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Buổi 3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SQL Aggregate Function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4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Buổi 4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Thay đổi dữ liệu INSERT/UPDATE/DELETE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4125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Tuần 3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Buổi 5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Tạo Database và tạo bảng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4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Buổi 6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Quan hệ giữa các bảng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4125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Tuần 4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Buổi 7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Lấy dữ liệu từ nhiều bảng với câu lệnh JOIN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4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Buổi 8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SQL nâng cao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284125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Tuần 5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Buổi 9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Phân tích thiết kế cơ sở dữ liệu cho project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284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Buổi 10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Kết nối và thao tác với SQL sử dụng Java/Python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Nội dung chính (Outline)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702850" y="1034650"/>
            <a:ext cx="4790100" cy="21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Nội dung khóa học</a:t>
            </a:r>
            <a:endParaRPr>
              <a:solidFill>
                <a:srgbClr val="2876C9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Tìm hiểu ứng dụng của Java</a:t>
            </a:r>
            <a:endParaRPr>
              <a:solidFill>
                <a:srgbClr val="999999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Cài đặt môi trường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875" y="601925"/>
            <a:ext cx="1650276" cy="103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5900" y="549125"/>
            <a:ext cx="1330100" cy="94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 rotWithShape="1">
          <a:blip r:embed="rId5">
            <a:alphaModFix/>
          </a:blip>
          <a:srcRect l="13213" t="2050" r="10140" b="3476"/>
          <a:stretch/>
        </p:blipFill>
        <p:spPr>
          <a:xfrm>
            <a:off x="6047225" y="108098"/>
            <a:ext cx="1997542" cy="1385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8"/>
          <p:cNvCxnSpPr/>
          <p:nvPr/>
        </p:nvCxnSpPr>
        <p:spPr>
          <a:xfrm rot="10800000" flipH="1">
            <a:off x="799075" y="1803075"/>
            <a:ext cx="7892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Google Shape;101;p18"/>
          <p:cNvSpPr/>
          <p:nvPr/>
        </p:nvSpPr>
        <p:spPr>
          <a:xfrm>
            <a:off x="1256875" y="2094625"/>
            <a:ext cx="6787800" cy="3618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API Gateway(s) Backend Service</a:t>
            </a:r>
            <a:endParaRPr sz="1200"/>
          </a:p>
        </p:txBody>
      </p:sp>
      <p:sp>
        <p:nvSpPr>
          <p:cNvPr id="102" name="Google Shape;102;p18"/>
          <p:cNvSpPr/>
          <p:nvPr/>
        </p:nvSpPr>
        <p:spPr>
          <a:xfrm>
            <a:off x="1256875" y="3042575"/>
            <a:ext cx="1518600" cy="361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 Service</a:t>
            </a:r>
            <a:endParaRPr sz="1200"/>
          </a:p>
        </p:txBody>
      </p:sp>
      <p:sp>
        <p:nvSpPr>
          <p:cNvPr id="103" name="Google Shape;103;p18"/>
          <p:cNvSpPr/>
          <p:nvPr/>
        </p:nvSpPr>
        <p:spPr>
          <a:xfrm>
            <a:off x="3827350" y="3042575"/>
            <a:ext cx="1518600" cy="361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 Service</a:t>
            </a:r>
            <a:endParaRPr sz="1200"/>
          </a:p>
        </p:txBody>
      </p:sp>
      <p:sp>
        <p:nvSpPr>
          <p:cNvPr id="104" name="Google Shape;104;p18"/>
          <p:cNvSpPr/>
          <p:nvPr/>
        </p:nvSpPr>
        <p:spPr>
          <a:xfrm>
            <a:off x="6526075" y="3042575"/>
            <a:ext cx="1518600" cy="361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Security Service</a:t>
            </a:r>
            <a:endParaRPr sz="1200"/>
          </a:p>
        </p:txBody>
      </p:sp>
      <p:sp>
        <p:nvSpPr>
          <p:cNvPr id="105" name="Google Shape;105;p18"/>
          <p:cNvSpPr/>
          <p:nvPr/>
        </p:nvSpPr>
        <p:spPr>
          <a:xfrm>
            <a:off x="1388525" y="3937850"/>
            <a:ext cx="1148400" cy="512100"/>
          </a:xfrm>
          <a:prstGeom prst="can">
            <a:avLst>
              <a:gd name="adj" fmla="val 25000"/>
            </a:avLst>
          </a:prstGeom>
          <a:solidFill>
            <a:srgbClr val="3D85C6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User DB</a:t>
            </a:r>
            <a:endParaRPr sz="1200"/>
          </a:p>
        </p:txBody>
      </p:sp>
      <p:sp>
        <p:nvSpPr>
          <p:cNvPr id="106" name="Google Shape;106;p18"/>
          <p:cNvSpPr/>
          <p:nvPr/>
        </p:nvSpPr>
        <p:spPr>
          <a:xfrm>
            <a:off x="4012450" y="3937850"/>
            <a:ext cx="1148400" cy="512100"/>
          </a:xfrm>
          <a:prstGeom prst="can">
            <a:avLst>
              <a:gd name="adj" fmla="val 25000"/>
            </a:avLst>
          </a:prstGeom>
          <a:solidFill>
            <a:srgbClr val="5DBA4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Cart DB</a:t>
            </a:r>
            <a:endParaRPr sz="1200"/>
          </a:p>
        </p:txBody>
      </p:sp>
      <p:sp>
        <p:nvSpPr>
          <p:cNvPr id="107" name="Google Shape;107;p18"/>
          <p:cNvSpPr/>
          <p:nvPr/>
        </p:nvSpPr>
        <p:spPr>
          <a:xfrm>
            <a:off x="6711175" y="3937850"/>
            <a:ext cx="1148400" cy="512100"/>
          </a:xfrm>
          <a:prstGeom prst="can">
            <a:avLst>
              <a:gd name="adj" fmla="val 25000"/>
            </a:avLst>
          </a:prstGeom>
          <a:solidFill>
            <a:srgbClr val="990000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 Token DB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67025" y="4463063"/>
            <a:ext cx="559224" cy="28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40486" y="4502738"/>
            <a:ext cx="892325" cy="240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24925" y="4486850"/>
            <a:ext cx="720888" cy="2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24450" y="4058875"/>
            <a:ext cx="361800" cy="36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73900" y="4095537"/>
            <a:ext cx="287757" cy="28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784900" y="4095900"/>
            <a:ext cx="240900" cy="240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18"/>
          <p:cNvGrpSpPr/>
          <p:nvPr/>
        </p:nvGrpSpPr>
        <p:grpSpPr>
          <a:xfrm>
            <a:off x="1894336" y="1535075"/>
            <a:ext cx="165497" cy="448800"/>
            <a:chOff x="546075" y="1589675"/>
            <a:chExt cx="303275" cy="448800"/>
          </a:xfrm>
        </p:grpSpPr>
        <p:cxnSp>
          <p:nvCxnSpPr>
            <p:cNvPr id="115" name="Google Shape;115;p18"/>
            <p:cNvCxnSpPr/>
            <p:nvPr/>
          </p:nvCxnSpPr>
          <p:spPr>
            <a:xfrm>
              <a:off x="849350" y="1589675"/>
              <a:ext cx="0" cy="4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6" name="Google Shape;116;p18"/>
            <p:cNvCxnSpPr/>
            <p:nvPr/>
          </p:nvCxnSpPr>
          <p:spPr>
            <a:xfrm rot="10800000">
              <a:off x="546075" y="1589750"/>
              <a:ext cx="0" cy="42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17" name="Google Shape;117;p18"/>
          <p:cNvGrpSpPr/>
          <p:nvPr/>
        </p:nvGrpSpPr>
        <p:grpSpPr>
          <a:xfrm>
            <a:off x="4375861" y="1581975"/>
            <a:ext cx="165497" cy="448800"/>
            <a:chOff x="546075" y="1589675"/>
            <a:chExt cx="303275" cy="448800"/>
          </a:xfrm>
        </p:grpSpPr>
        <p:cxnSp>
          <p:nvCxnSpPr>
            <p:cNvPr id="118" name="Google Shape;118;p18"/>
            <p:cNvCxnSpPr/>
            <p:nvPr/>
          </p:nvCxnSpPr>
          <p:spPr>
            <a:xfrm>
              <a:off x="849350" y="1589675"/>
              <a:ext cx="0" cy="4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" name="Google Shape;119;p18"/>
            <p:cNvCxnSpPr/>
            <p:nvPr/>
          </p:nvCxnSpPr>
          <p:spPr>
            <a:xfrm rot="10800000">
              <a:off x="546075" y="1589750"/>
              <a:ext cx="0" cy="42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20" name="Google Shape;120;p18"/>
          <p:cNvGrpSpPr/>
          <p:nvPr/>
        </p:nvGrpSpPr>
        <p:grpSpPr>
          <a:xfrm>
            <a:off x="7178211" y="1569500"/>
            <a:ext cx="165497" cy="448800"/>
            <a:chOff x="546075" y="1589675"/>
            <a:chExt cx="303275" cy="448800"/>
          </a:xfrm>
        </p:grpSpPr>
        <p:cxnSp>
          <p:nvCxnSpPr>
            <p:cNvPr id="121" name="Google Shape;121;p18"/>
            <p:cNvCxnSpPr/>
            <p:nvPr/>
          </p:nvCxnSpPr>
          <p:spPr>
            <a:xfrm>
              <a:off x="849350" y="1589675"/>
              <a:ext cx="0" cy="4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2" name="Google Shape;122;p18"/>
            <p:cNvCxnSpPr/>
            <p:nvPr/>
          </p:nvCxnSpPr>
          <p:spPr>
            <a:xfrm rot="10800000">
              <a:off x="546075" y="1589750"/>
              <a:ext cx="0" cy="42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23" name="Google Shape;123;p18"/>
          <p:cNvGrpSpPr/>
          <p:nvPr/>
        </p:nvGrpSpPr>
        <p:grpSpPr>
          <a:xfrm>
            <a:off x="1894336" y="2525100"/>
            <a:ext cx="165497" cy="448800"/>
            <a:chOff x="-12474" y="2274900"/>
            <a:chExt cx="303275" cy="448800"/>
          </a:xfrm>
        </p:grpSpPr>
        <p:cxnSp>
          <p:nvCxnSpPr>
            <p:cNvPr id="124" name="Google Shape;124;p18"/>
            <p:cNvCxnSpPr/>
            <p:nvPr/>
          </p:nvCxnSpPr>
          <p:spPr>
            <a:xfrm>
              <a:off x="290801" y="2274900"/>
              <a:ext cx="0" cy="4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5" name="Google Shape;125;p18"/>
            <p:cNvCxnSpPr/>
            <p:nvPr/>
          </p:nvCxnSpPr>
          <p:spPr>
            <a:xfrm rot="10800000">
              <a:off x="-12474" y="2274975"/>
              <a:ext cx="0" cy="42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26" name="Google Shape;126;p18"/>
          <p:cNvGrpSpPr/>
          <p:nvPr/>
        </p:nvGrpSpPr>
        <p:grpSpPr>
          <a:xfrm>
            <a:off x="4452061" y="2525100"/>
            <a:ext cx="165497" cy="448800"/>
            <a:chOff x="546075" y="1589675"/>
            <a:chExt cx="303275" cy="448800"/>
          </a:xfrm>
        </p:grpSpPr>
        <p:cxnSp>
          <p:nvCxnSpPr>
            <p:cNvPr id="127" name="Google Shape;127;p18"/>
            <p:cNvCxnSpPr/>
            <p:nvPr/>
          </p:nvCxnSpPr>
          <p:spPr>
            <a:xfrm>
              <a:off x="849350" y="1589675"/>
              <a:ext cx="0" cy="4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8" name="Google Shape;128;p18"/>
            <p:cNvCxnSpPr/>
            <p:nvPr/>
          </p:nvCxnSpPr>
          <p:spPr>
            <a:xfrm rot="10800000">
              <a:off x="546075" y="1589750"/>
              <a:ext cx="0" cy="42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29" name="Google Shape;129;p18"/>
          <p:cNvGrpSpPr/>
          <p:nvPr/>
        </p:nvGrpSpPr>
        <p:grpSpPr>
          <a:xfrm>
            <a:off x="7178211" y="2525100"/>
            <a:ext cx="165497" cy="448800"/>
            <a:chOff x="546075" y="1589675"/>
            <a:chExt cx="303275" cy="448800"/>
          </a:xfrm>
        </p:grpSpPr>
        <p:cxnSp>
          <p:nvCxnSpPr>
            <p:cNvPr id="130" name="Google Shape;130;p18"/>
            <p:cNvCxnSpPr/>
            <p:nvPr/>
          </p:nvCxnSpPr>
          <p:spPr>
            <a:xfrm>
              <a:off x="849350" y="1589675"/>
              <a:ext cx="0" cy="4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1" name="Google Shape;131;p18"/>
            <p:cNvCxnSpPr/>
            <p:nvPr/>
          </p:nvCxnSpPr>
          <p:spPr>
            <a:xfrm rot="10800000">
              <a:off x="546075" y="1589750"/>
              <a:ext cx="0" cy="42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32" name="Google Shape;132;p18"/>
          <p:cNvGrpSpPr/>
          <p:nvPr/>
        </p:nvGrpSpPr>
        <p:grpSpPr>
          <a:xfrm>
            <a:off x="1894336" y="3446713"/>
            <a:ext cx="165497" cy="448800"/>
            <a:chOff x="546075" y="1589675"/>
            <a:chExt cx="303275" cy="448800"/>
          </a:xfrm>
        </p:grpSpPr>
        <p:cxnSp>
          <p:nvCxnSpPr>
            <p:cNvPr id="133" name="Google Shape;133;p18"/>
            <p:cNvCxnSpPr/>
            <p:nvPr/>
          </p:nvCxnSpPr>
          <p:spPr>
            <a:xfrm>
              <a:off x="849350" y="1589675"/>
              <a:ext cx="0" cy="4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4" name="Google Shape;134;p18"/>
            <p:cNvCxnSpPr/>
            <p:nvPr/>
          </p:nvCxnSpPr>
          <p:spPr>
            <a:xfrm rot="10800000">
              <a:off x="546075" y="1589750"/>
              <a:ext cx="0" cy="42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35" name="Google Shape;135;p18"/>
          <p:cNvGrpSpPr/>
          <p:nvPr/>
        </p:nvGrpSpPr>
        <p:grpSpPr>
          <a:xfrm>
            <a:off x="4490611" y="3436250"/>
            <a:ext cx="165497" cy="448800"/>
            <a:chOff x="546075" y="1589675"/>
            <a:chExt cx="303275" cy="448800"/>
          </a:xfrm>
        </p:grpSpPr>
        <p:cxnSp>
          <p:nvCxnSpPr>
            <p:cNvPr id="136" name="Google Shape;136;p18"/>
            <p:cNvCxnSpPr/>
            <p:nvPr/>
          </p:nvCxnSpPr>
          <p:spPr>
            <a:xfrm>
              <a:off x="849350" y="1589675"/>
              <a:ext cx="0" cy="4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7" name="Google Shape;137;p18"/>
            <p:cNvCxnSpPr/>
            <p:nvPr/>
          </p:nvCxnSpPr>
          <p:spPr>
            <a:xfrm rot="10800000">
              <a:off x="546075" y="1589750"/>
              <a:ext cx="0" cy="42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38" name="Google Shape;138;p18"/>
          <p:cNvGrpSpPr/>
          <p:nvPr/>
        </p:nvGrpSpPr>
        <p:grpSpPr>
          <a:xfrm>
            <a:off x="7202636" y="3446713"/>
            <a:ext cx="165497" cy="448800"/>
            <a:chOff x="546075" y="1589675"/>
            <a:chExt cx="303275" cy="448800"/>
          </a:xfrm>
        </p:grpSpPr>
        <p:cxnSp>
          <p:nvCxnSpPr>
            <p:cNvPr id="139" name="Google Shape;139;p18"/>
            <p:cNvCxnSpPr/>
            <p:nvPr/>
          </p:nvCxnSpPr>
          <p:spPr>
            <a:xfrm>
              <a:off x="849350" y="1589675"/>
              <a:ext cx="0" cy="4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0" name="Google Shape;140;p18"/>
            <p:cNvCxnSpPr/>
            <p:nvPr/>
          </p:nvCxnSpPr>
          <p:spPr>
            <a:xfrm rot="10800000">
              <a:off x="546075" y="1589750"/>
              <a:ext cx="0" cy="42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41" name="Google Shape;141;p18"/>
          <p:cNvSpPr/>
          <p:nvPr/>
        </p:nvSpPr>
        <p:spPr>
          <a:xfrm>
            <a:off x="842175" y="2046275"/>
            <a:ext cx="41700" cy="2705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0" y="3118125"/>
            <a:ext cx="8490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Shopping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Service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/>
        </p:nvSpPr>
        <p:spPr>
          <a:xfrm>
            <a:off x="3855200" y="0"/>
            <a:ext cx="10866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Flow</a:t>
            </a:r>
            <a:endParaRPr/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25" y="1148604"/>
            <a:ext cx="730199" cy="730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 rotWithShape="1">
          <a:blip r:embed="rId4">
            <a:alphaModFix/>
          </a:blip>
          <a:srcRect l="23501" t="3143" r="22159" b="3590"/>
          <a:stretch/>
        </p:blipFill>
        <p:spPr>
          <a:xfrm>
            <a:off x="1507990" y="724999"/>
            <a:ext cx="1736933" cy="15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/>
          <p:nvPr/>
        </p:nvSpPr>
        <p:spPr>
          <a:xfrm>
            <a:off x="4518866" y="725011"/>
            <a:ext cx="1674600" cy="1577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2271" y="799765"/>
            <a:ext cx="1427782" cy="142826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 txBox="1"/>
          <p:nvPr/>
        </p:nvSpPr>
        <p:spPr>
          <a:xfrm>
            <a:off x="4609715" y="901897"/>
            <a:ext cx="2661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1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5408010" y="1057724"/>
            <a:ext cx="2661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2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5018596" y="1711701"/>
            <a:ext cx="2661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3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56" name="Google Shape;156;p19"/>
          <p:cNvPicPr preferRelativeResize="0"/>
          <p:nvPr/>
        </p:nvPicPr>
        <p:blipFill rotWithShape="1">
          <a:blip r:embed="rId6">
            <a:alphaModFix/>
          </a:blip>
          <a:srcRect l="11606" r="10657" b="4961"/>
          <a:stretch/>
        </p:blipFill>
        <p:spPr>
          <a:xfrm>
            <a:off x="7058313" y="724999"/>
            <a:ext cx="1168266" cy="13574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19"/>
          <p:cNvCxnSpPr/>
          <p:nvPr/>
        </p:nvCxnSpPr>
        <p:spPr>
          <a:xfrm>
            <a:off x="805720" y="1366557"/>
            <a:ext cx="720600" cy="0"/>
          </a:xfrm>
          <a:prstGeom prst="straightConnector1">
            <a:avLst/>
          </a:prstGeom>
          <a:noFill/>
          <a:ln w="19050" cap="flat" cmpd="sng">
            <a:solidFill>
              <a:srgbClr val="01A2A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" name="Google Shape;158;p19"/>
          <p:cNvSpPr txBox="1"/>
          <p:nvPr/>
        </p:nvSpPr>
        <p:spPr>
          <a:xfrm>
            <a:off x="682745" y="1077523"/>
            <a:ext cx="98640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Nhập email/pass</a:t>
            </a:r>
            <a:endParaRPr sz="800"/>
          </a:p>
        </p:txBody>
      </p:sp>
      <p:cxnSp>
        <p:nvCxnSpPr>
          <p:cNvPr id="159" name="Google Shape;159;p19"/>
          <p:cNvCxnSpPr/>
          <p:nvPr/>
        </p:nvCxnSpPr>
        <p:spPr>
          <a:xfrm>
            <a:off x="3239584" y="1373041"/>
            <a:ext cx="1525200" cy="0"/>
          </a:xfrm>
          <a:prstGeom prst="straightConnector1">
            <a:avLst/>
          </a:prstGeom>
          <a:noFill/>
          <a:ln w="19050" cap="flat" cmpd="sng">
            <a:solidFill>
              <a:srgbClr val="01A2A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0" name="Google Shape;160;p19"/>
          <p:cNvSpPr txBox="1"/>
          <p:nvPr/>
        </p:nvSpPr>
        <p:spPr>
          <a:xfrm>
            <a:off x="3297772" y="1126170"/>
            <a:ext cx="1168200" cy="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Gửi thông tin tới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backend xử lý</a:t>
            </a:r>
            <a:endParaRPr sz="800"/>
          </a:p>
        </p:txBody>
      </p:sp>
      <p:cxnSp>
        <p:nvCxnSpPr>
          <p:cNvPr id="161" name="Google Shape;161;p19"/>
          <p:cNvCxnSpPr/>
          <p:nvPr/>
        </p:nvCxnSpPr>
        <p:spPr>
          <a:xfrm rot="10800000" flipH="1">
            <a:off x="5991479" y="1304516"/>
            <a:ext cx="1207800" cy="3600"/>
          </a:xfrm>
          <a:prstGeom prst="straightConnector1">
            <a:avLst/>
          </a:prstGeom>
          <a:noFill/>
          <a:ln w="19050" cap="flat" cmpd="sng">
            <a:solidFill>
              <a:srgbClr val="01A2A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2" name="Google Shape;162;p19"/>
          <p:cNvSpPr txBox="1"/>
          <p:nvPr/>
        </p:nvSpPr>
        <p:spPr>
          <a:xfrm>
            <a:off x="6165695" y="1070597"/>
            <a:ext cx="11682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Truy vấn Database</a:t>
            </a:r>
            <a:endParaRPr sz="800"/>
          </a:p>
        </p:txBody>
      </p:sp>
      <p:cxnSp>
        <p:nvCxnSpPr>
          <p:cNvPr id="163" name="Google Shape;163;p19"/>
          <p:cNvCxnSpPr/>
          <p:nvPr/>
        </p:nvCxnSpPr>
        <p:spPr>
          <a:xfrm rot="10800000">
            <a:off x="5595693" y="1885951"/>
            <a:ext cx="1466700" cy="0"/>
          </a:xfrm>
          <a:prstGeom prst="straightConnector1">
            <a:avLst/>
          </a:prstGeom>
          <a:noFill/>
          <a:ln w="19050" cap="flat" cmpd="sng">
            <a:solidFill>
              <a:srgbClr val="01A2A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4" name="Google Shape;164;p19"/>
          <p:cNvSpPr txBox="1"/>
          <p:nvPr/>
        </p:nvSpPr>
        <p:spPr>
          <a:xfrm>
            <a:off x="6192668" y="1638661"/>
            <a:ext cx="1168200" cy="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Trả lại thông tin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đầy đủ của user</a:t>
            </a:r>
            <a:endParaRPr sz="800"/>
          </a:p>
        </p:txBody>
      </p:sp>
      <p:cxnSp>
        <p:nvCxnSpPr>
          <p:cNvPr id="165" name="Google Shape;165;p19"/>
          <p:cNvCxnSpPr/>
          <p:nvPr/>
        </p:nvCxnSpPr>
        <p:spPr>
          <a:xfrm rot="10800000">
            <a:off x="3249169" y="1930727"/>
            <a:ext cx="1466700" cy="0"/>
          </a:xfrm>
          <a:prstGeom prst="straightConnector1">
            <a:avLst/>
          </a:prstGeom>
          <a:noFill/>
          <a:ln w="19050" cap="flat" cmpd="sng">
            <a:solidFill>
              <a:srgbClr val="01A2A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6" name="Google Shape;166;p19"/>
          <p:cNvSpPr txBox="1"/>
          <p:nvPr/>
        </p:nvSpPr>
        <p:spPr>
          <a:xfrm>
            <a:off x="3297778" y="1711689"/>
            <a:ext cx="1288200" cy="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Báo lỗi nếu thất bại hoặc chuyển tới trang profile</a:t>
            </a:r>
            <a:endParaRPr sz="800"/>
          </a:p>
        </p:txBody>
      </p:sp>
      <p:cxnSp>
        <p:nvCxnSpPr>
          <p:cNvPr id="167" name="Google Shape;167;p19"/>
          <p:cNvCxnSpPr/>
          <p:nvPr/>
        </p:nvCxnSpPr>
        <p:spPr>
          <a:xfrm rot="10800000">
            <a:off x="1950045" y="2302563"/>
            <a:ext cx="0" cy="511800"/>
          </a:xfrm>
          <a:prstGeom prst="straightConnector1">
            <a:avLst/>
          </a:prstGeom>
          <a:noFill/>
          <a:ln w="19050" cap="flat" cmpd="sng">
            <a:solidFill>
              <a:srgbClr val="01A2A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8" name="Google Shape;168;p19"/>
          <p:cNvSpPr txBox="1"/>
          <p:nvPr/>
        </p:nvSpPr>
        <p:spPr>
          <a:xfrm>
            <a:off x="1456073" y="2814363"/>
            <a:ext cx="146670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HTML, CSS tạo giao diện</a:t>
            </a:r>
            <a:endParaRPr sz="800"/>
          </a:p>
        </p:txBody>
      </p:sp>
      <p:sp>
        <p:nvSpPr>
          <p:cNvPr id="169" name="Google Shape;169;p19"/>
          <p:cNvSpPr txBox="1"/>
          <p:nvPr/>
        </p:nvSpPr>
        <p:spPr>
          <a:xfrm>
            <a:off x="2821900" y="2814375"/>
            <a:ext cx="16440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JavaScript gửi thông tin đi,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nhận kết quả trả về và hiển thị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lên HTML.</a:t>
            </a:r>
            <a:endParaRPr sz="800"/>
          </a:p>
        </p:txBody>
      </p:sp>
      <p:cxnSp>
        <p:nvCxnSpPr>
          <p:cNvPr id="170" name="Google Shape;170;p19"/>
          <p:cNvCxnSpPr/>
          <p:nvPr/>
        </p:nvCxnSpPr>
        <p:spPr>
          <a:xfrm rot="10800000">
            <a:off x="3662254" y="2254532"/>
            <a:ext cx="5700" cy="598800"/>
          </a:xfrm>
          <a:prstGeom prst="straightConnector1">
            <a:avLst/>
          </a:prstGeom>
          <a:noFill/>
          <a:ln w="19050" cap="flat" cmpd="sng">
            <a:solidFill>
              <a:srgbClr val="01A2A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1" name="Google Shape;171;p19"/>
          <p:cNvSpPr txBox="1"/>
          <p:nvPr/>
        </p:nvSpPr>
        <p:spPr>
          <a:xfrm>
            <a:off x="4654427" y="2594150"/>
            <a:ext cx="16746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Backend Java: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1. Validate thông tin gửi tới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2. Truy vấn CSDL xác thực xem đúng email/pass không.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3. Tạo dữ liệu kết quả trả lại.</a:t>
            </a:r>
            <a:endParaRPr sz="800"/>
          </a:p>
        </p:txBody>
      </p:sp>
      <p:cxnSp>
        <p:nvCxnSpPr>
          <p:cNvPr id="172" name="Google Shape;172;p19"/>
          <p:cNvCxnSpPr/>
          <p:nvPr/>
        </p:nvCxnSpPr>
        <p:spPr>
          <a:xfrm rot="10800000">
            <a:off x="5355921" y="2299253"/>
            <a:ext cx="6000" cy="352800"/>
          </a:xfrm>
          <a:prstGeom prst="straightConnector1">
            <a:avLst/>
          </a:prstGeom>
          <a:noFill/>
          <a:ln w="19050" cap="flat" cmpd="sng">
            <a:solidFill>
              <a:srgbClr val="01A2A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3" name="Google Shape;173;p19"/>
          <p:cNvSpPr txBox="1"/>
          <p:nvPr/>
        </p:nvSpPr>
        <p:spPr>
          <a:xfrm>
            <a:off x="6909077" y="2574162"/>
            <a:ext cx="14667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MySQL: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Lưu trữ thông tin email, mật khẩu, avatar, ... của người dùng</a:t>
            </a:r>
            <a:endParaRPr sz="800"/>
          </a:p>
        </p:txBody>
      </p:sp>
      <p:cxnSp>
        <p:nvCxnSpPr>
          <p:cNvPr id="174" name="Google Shape;174;p19"/>
          <p:cNvCxnSpPr>
            <a:stCxn id="173" idx="0"/>
          </p:cNvCxnSpPr>
          <p:nvPr/>
        </p:nvCxnSpPr>
        <p:spPr>
          <a:xfrm rot="10800000">
            <a:off x="7639727" y="2151762"/>
            <a:ext cx="2700" cy="422400"/>
          </a:xfrm>
          <a:prstGeom prst="straightConnector1">
            <a:avLst/>
          </a:prstGeom>
          <a:noFill/>
          <a:ln w="19050" cap="flat" cmpd="sng">
            <a:solidFill>
              <a:srgbClr val="01A2A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5" name="Google Shape;175;p19"/>
          <p:cNvSpPr/>
          <p:nvPr/>
        </p:nvSpPr>
        <p:spPr>
          <a:xfrm rot="-5400000">
            <a:off x="2876771" y="2088873"/>
            <a:ext cx="102600" cy="2751900"/>
          </a:xfrm>
          <a:prstGeom prst="leftBrace">
            <a:avLst>
              <a:gd name="adj1" fmla="val 0"/>
              <a:gd name="adj2" fmla="val 50000"/>
            </a:avLst>
          </a:prstGeom>
          <a:noFill/>
          <a:ln w="19050" cap="flat" cmpd="sng">
            <a:solidFill>
              <a:srgbClr val="01A2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2324223" y="3586975"/>
            <a:ext cx="1388100" cy="207000"/>
          </a:xfrm>
          <a:prstGeom prst="roundRect">
            <a:avLst>
              <a:gd name="adj" fmla="val 16667"/>
            </a:avLst>
          </a:prstGeom>
          <a:solidFill>
            <a:srgbClr val="FF75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FFFFFF"/>
                </a:solidFill>
              </a:rPr>
              <a:t>HTML/CSS, JavaScript</a:t>
            </a:r>
            <a:endParaRPr sz="800" b="1">
              <a:solidFill>
                <a:srgbClr val="FFFFFF"/>
              </a:solidFill>
            </a:endParaRPr>
          </a:p>
        </p:txBody>
      </p:sp>
      <p:sp>
        <p:nvSpPr>
          <p:cNvPr id="177" name="Google Shape;177;p19"/>
          <p:cNvSpPr/>
          <p:nvPr/>
        </p:nvSpPr>
        <p:spPr>
          <a:xfrm rot="-5400000">
            <a:off x="5336471" y="2601723"/>
            <a:ext cx="102600" cy="17262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01A2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9"/>
          <p:cNvSpPr/>
          <p:nvPr/>
        </p:nvSpPr>
        <p:spPr>
          <a:xfrm>
            <a:off x="4752307" y="3586971"/>
            <a:ext cx="1207800" cy="207000"/>
          </a:xfrm>
          <a:prstGeom prst="roundRect">
            <a:avLst>
              <a:gd name="adj" fmla="val 16667"/>
            </a:avLst>
          </a:prstGeom>
          <a:solidFill>
            <a:srgbClr val="006CB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FFFFFF"/>
                </a:solidFill>
              </a:rPr>
              <a:t>Java Core</a:t>
            </a:r>
            <a:endParaRPr sz="800" b="1">
              <a:solidFill>
                <a:srgbClr val="FFFFFF"/>
              </a:solidFill>
            </a:endParaRPr>
          </a:p>
        </p:txBody>
      </p:sp>
      <p:sp>
        <p:nvSpPr>
          <p:cNvPr id="179" name="Google Shape;179;p19"/>
          <p:cNvSpPr/>
          <p:nvPr/>
        </p:nvSpPr>
        <p:spPr>
          <a:xfrm>
            <a:off x="4752295" y="3864905"/>
            <a:ext cx="1207800" cy="207000"/>
          </a:xfrm>
          <a:prstGeom prst="roundRect">
            <a:avLst>
              <a:gd name="adj" fmla="val 16667"/>
            </a:avLst>
          </a:prstGeom>
          <a:solidFill>
            <a:srgbClr val="EE2D3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FFFFFF"/>
                </a:solidFill>
              </a:rPr>
              <a:t>Java Advanced</a:t>
            </a:r>
            <a:endParaRPr sz="800" b="1">
              <a:solidFill>
                <a:srgbClr val="FFFFFF"/>
              </a:solidFill>
            </a:endParaRPr>
          </a:p>
        </p:txBody>
      </p:sp>
      <p:sp>
        <p:nvSpPr>
          <p:cNvPr id="180" name="Google Shape;180;p19"/>
          <p:cNvSpPr/>
          <p:nvPr/>
        </p:nvSpPr>
        <p:spPr>
          <a:xfrm>
            <a:off x="4752295" y="4142838"/>
            <a:ext cx="1207800" cy="207000"/>
          </a:xfrm>
          <a:prstGeom prst="roundRect">
            <a:avLst>
              <a:gd name="adj" fmla="val 16667"/>
            </a:avLst>
          </a:prstGeom>
          <a:solidFill>
            <a:srgbClr val="5DBA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FFFFFF"/>
                </a:solidFill>
              </a:rPr>
              <a:t>Spring Framework</a:t>
            </a:r>
            <a:endParaRPr sz="800" b="1">
              <a:solidFill>
                <a:srgbClr val="FFFFFF"/>
              </a:solidFill>
            </a:endParaRPr>
          </a:p>
        </p:txBody>
      </p:sp>
      <p:sp>
        <p:nvSpPr>
          <p:cNvPr id="181" name="Google Shape;181;p19"/>
          <p:cNvSpPr/>
          <p:nvPr/>
        </p:nvSpPr>
        <p:spPr>
          <a:xfrm rot="-5400000">
            <a:off x="7653740" y="2757273"/>
            <a:ext cx="102600" cy="14151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01A2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7037203" y="3586971"/>
            <a:ext cx="1207800" cy="207000"/>
          </a:xfrm>
          <a:prstGeom prst="roundRect">
            <a:avLst>
              <a:gd name="adj" fmla="val 16667"/>
            </a:avLst>
          </a:prstGeom>
          <a:solidFill>
            <a:srgbClr val="005D8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FFFFFF"/>
                </a:solidFill>
              </a:rPr>
              <a:t>Database</a:t>
            </a:r>
            <a:endParaRPr sz="8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0"/>
          <p:cNvGrpSpPr/>
          <p:nvPr/>
        </p:nvGrpSpPr>
        <p:grpSpPr>
          <a:xfrm>
            <a:off x="1534200" y="2435300"/>
            <a:ext cx="702900" cy="702900"/>
            <a:chOff x="696000" y="2282900"/>
            <a:chExt cx="702900" cy="702900"/>
          </a:xfrm>
        </p:grpSpPr>
        <p:sp>
          <p:nvSpPr>
            <p:cNvPr id="188" name="Google Shape;188;p20"/>
            <p:cNvSpPr/>
            <p:nvPr/>
          </p:nvSpPr>
          <p:spPr>
            <a:xfrm>
              <a:off x="696000" y="2282900"/>
              <a:ext cx="702900" cy="702900"/>
            </a:xfrm>
            <a:prstGeom prst="ellipse">
              <a:avLst/>
            </a:prstGeom>
            <a:solidFill>
              <a:srgbClr val="0071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b="1">
                <a:solidFill>
                  <a:schemeClr val="lt1"/>
                </a:solidFill>
              </a:endParaRPr>
            </a:p>
          </p:txBody>
        </p:sp>
        <p:sp>
          <p:nvSpPr>
            <p:cNvPr id="189" name="Google Shape;189;p20"/>
            <p:cNvSpPr txBox="1"/>
            <p:nvPr/>
          </p:nvSpPr>
          <p:spPr>
            <a:xfrm>
              <a:off x="727350" y="2487800"/>
              <a:ext cx="640200" cy="44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lt1"/>
                  </a:solidFill>
                </a:rPr>
                <a:t>JAVA</a:t>
              </a:r>
              <a:endParaRPr sz="800" b="1">
                <a:solidFill>
                  <a:schemeClr val="lt1"/>
                </a:solidFill>
              </a:endParaRPr>
            </a:p>
          </p:txBody>
        </p:sp>
      </p:grpSp>
      <p:grpSp>
        <p:nvGrpSpPr>
          <p:cNvPr id="190" name="Google Shape;190;p20"/>
          <p:cNvGrpSpPr/>
          <p:nvPr/>
        </p:nvGrpSpPr>
        <p:grpSpPr>
          <a:xfrm>
            <a:off x="2990100" y="2435300"/>
            <a:ext cx="758700" cy="702900"/>
            <a:chOff x="2540375" y="2282900"/>
            <a:chExt cx="758700" cy="702900"/>
          </a:xfrm>
        </p:grpSpPr>
        <p:sp>
          <p:nvSpPr>
            <p:cNvPr id="191" name="Google Shape;191;p20"/>
            <p:cNvSpPr/>
            <p:nvPr/>
          </p:nvSpPr>
          <p:spPr>
            <a:xfrm>
              <a:off x="2568275" y="2282900"/>
              <a:ext cx="702900" cy="702900"/>
            </a:xfrm>
            <a:prstGeom prst="ellipse">
              <a:avLst/>
            </a:prstGeom>
            <a:solidFill>
              <a:srgbClr val="005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0"/>
            <p:cNvSpPr txBox="1"/>
            <p:nvPr/>
          </p:nvSpPr>
          <p:spPr>
            <a:xfrm>
              <a:off x="2540375" y="2501725"/>
              <a:ext cx="758700" cy="44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lt1"/>
                  </a:solidFill>
                </a:rPr>
                <a:t>DATABASE</a:t>
              </a:r>
              <a:endParaRPr sz="800" b="1">
                <a:solidFill>
                  <a:schemeClr val="lt1"/>
                </a:solidFill>
              </a:endParaRPr>
            </a:p>
          </p:txBody>
        </p:sp>
      </p:grpSp>
      <p:grpSp>
        <p:nvGrpSpPr>
          <p:cNvPr id="193" name="Google Shape;193;p20"/>
          <p:cNvGrpSpPr/>
          <p:nvPr/>
        </p:nvGrpSpPr>
        <p:grpSpPr>
          <a:xfrm>
            <a:off x="4423650" y="2435300"/>
            <a:ext cx="1120500" cy="702900"/>
            <a:chOff x="3340850" y="2282900"/>
            <a:chExt cx="1120500" cy="702900"/>
          </a:xfrm>
        </p:grpSpPr>
        <p:sp>
          <p:nvSpPr>
            <p:cNvPr id="194" name="Google Shape;194;p20"/>
            <p:cNvSpPr/>
            <p:nvPr/>
          </p:nvSpPr>
          <p:spPr>
            <a:xfrm>
              <a:off x="3549650" y="2282900"/>
              <a:ext cx="702900" cy="702900"/>
            </a:xfrm>
            <a:prstGeom prst="ellipse">
              <a:avLst/>
            </a:prstGeom>
            <a:solidFill>
              <a:srgbClr val="5D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0"/>
            <p:cNvSpPr txBox="1"/>
            <p:nvPr/>
          </p:nvSpPr>
          <p:spPr>
            <a:xfrm>
              <a:off x="3340850" y="2411600"/>
              <a:ext cx="1120500" cy="44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lt1"/>
                  </a:solidFill>
                </a:rPr>
                <a:t>SPRING</a:t>
              </a:r>
              <a:endParaRPr sz="800" b="1">
                <a:solidFill>
                  <a:schemeClr val="lt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lt1"/>
                  </a:solidFill>
                </a:rPr>
                <a:t>FRAMEWORK</a:t>
              </a:r>
              <a:endParaRPr sz="800" b="1">
                <a:solidFill>
                  <a:schemeClr val="lt1"/>
                </a:solidFill>
              </a:endParaRPr>
            </a:p>
          </p:txBody>
        </p:sp>
      </p:grpSp>
      <p:grpSp>
        <p:nvGrpSpPr>
          <p:cNvPr id="196" name="Google Shape;196;p20"/>
          <p:cNvGrpSpPr/>
          <p:nvPr/>
        </p:nvGrpSpPr>
        <p:grpSpPr>
          <a:xfrm>
            <a:off x="1329450" y="3819625"/>
            <a:ext cx="1120500" cy="702900"/>
            <a:chOff x="1378100" y="3257300"/>
            <a:chExt cx="1120500" cy="702900"/>
          </a:xfrm>
        </p:grpSpPr>
        <p:sp>
          <p:nvSpPr>
            <p:cNvPr id="197" name="Google Shape;197;p20"/>
            <p:cNvSpPr/>
            <p:nvPr/>
          </p:nvSpPr>
          <p:spPr>
            <a:xfrm>
              <a:off x="1586900" y="3257300"/>
              <a:ext cx="702900" cy="702900"/>
            </a:xfrm>
            <a:prstGeom prst="ellipse">
              <a:avLst/>
            </a:prstGeom>
            <a:solidFill>
              <a:srgbClr val="A4C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0"/>
            <p:cNvSpPr txBox="1"/>
            <p:nvPr/>
          </p:nvSpPr>
          <p:spPr>
            <a:xfrm>
              <a:off x="1378100" y="3476150"/>
              <a:ext cx="1120500" cy="44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lt1"/>
                  </a:solidFill>
                </a:rPr>
                <a:t>ANDROID</a:t>
              </a:r>
              <a:endParaRPr sz="800" b="1">
                <a:solidFill>
                  <a:schemeClr val="lt1"/>
                </a:solidFill>
              </a:endParaRPr>
            </a:p>
          </p:txBody>
        </p:sp>
      </p:grpSp>
      <p:grpSp>
        <p:nvGrpSpPr>
          <p:cNvPr id="199" name="Google Shape;199;p20"/>
          <p:cNvGrpSpPr/>
          <p:nvPr/>
        </p:nvGrpSpPr>
        <p:grpSpPr>
          <a:xfrm>
            <a:off x="1405950" y="1158938"/>
            <a:ext cx="967500" cy="702900"/>
            <a:chOff x="1454600" y="1298863"/>
            <a:chExt cx="967500" cy="702900"/>
          </a:xfrm>
        </p:grpSpPr>
        <p:sp>
          <p:nvSpPr>
            <p:cNvPr id="200" name="Google Shape;200;p20"/>
            <p:cNvSpPr/>
            <p:nvPr/>
          </p:nvSpPr>
          <p:spPr>
            <a:xfrm>
              <a:off x="1586900" y="1298863"/>
              <a:ext cx="702900" cy="702900"/>
            </a:xfrm>
            <a:prstGeom prst="ellipse">
              <a:avLst/>
            </a:prstGeom>
            <a:solidFill>
              <a:srgbClr val="FF7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0"/>
            <p:cNvSpPr txBox="1"/>
            <p:nvPr/>
          </p:nvSpPr>
          <p:spPr>
            <a:xfrm>
              <a:off x="1454600" y="1439563"/>
              <a:ext cx="9675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lt1"/>
                  </a:solidFill>
                </a:rPr>
                <a:t>HTML, Css</a:t>
              </a:r>
              <a:endParaRPr sz="800" b="1">
                <a:solidFill>
                  <a:schemeClr val="lt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lt1"/>
                  </a:solidFill>
                </a:rPr>
                <a:t>JavaScript</a:t>
              </a:r>
              <a:endParaRPr sz="800" b="1">
                <a:solidFill>
                  <a:schemeClr val="lt1"/>
                </a:solidFill>
              </a:endParaRPr>
            </a:p>
          </p:txBody>
        </p:sp>
      </p:grpSp>
      <p:grpSp>
        <p:nvGrpSpPr>
          <p:cNvPr id="202" name="Google Shape;202;p20"/>
          <p:cNvGrpSpPr/>
          <p:nvPr/>
        </p:nvGrpSpPr>
        <p:grpSpPr>
          <a:xfrm>
            <a:off x="2885700" y="1158938"/>
            <a:ext cx="967500" cy="702900"/>
            <a:chOff x="2491650" y="1215338"/>
            <a:chExt cx="967500" cy="702900"/>
          </a:xfrm>
        </p:grpSpPr>
        <p:sp>
          <p:nvSpPr>
            <p:cNvPr id="203" name="Google Shape;203;p20"/>
            <p:cNvSpPr/>
            <p:nvPr/>
          </p:nvSpPr>
          <p:spPr>
            <a:xfrm>
              <a:off x="2623950" y="1215338"/>
              <a:ext cx="702900" cy="702900"/>
            </a:xfrm>
            <a:prstGeom prst="ellipse">
              <a:avLst/>
            </a:prstGeom>
            <a:solidFill>
              <a:srgbClr val="55D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0"/>
            <p:cNvSpPr txBox="1"/>
            <p:nvPr/>
          </p:nvSpPr>
          <p:spPr>
            <a:xfrm>
              <a:off x="2491650" y="1397775"/>
              <a:ext cx="9675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lt1"/>
                  </a:solidFill>
                </a:rPr>
                <a:t>React, VueJs</a:t>
              </a:r>
              <a:endParaRPr sz="800" b="1">
                <a:solidFill>
                  <a:schemeClr val="lt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lt1"/>
                  </a:solidFill>
                </a:rPr>
                <a:t>AngularJs</a:t>
              </a:r>
              <a:endParaRPr sz="800" b="1">
                <a:solidFill>
                  <a:schemeClr val="lt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lt1"/>
                </a:solidFill>
              </a:endParaRPr>
            </a:p>
          </p:txBody>
        </p:sp>
      </p:grpSp>
      <p:sp>
        <p:nvSpPr>
          <p:cNvPr id="205" name="Google Shape;205;p20"/>
          <p:cNvSpPr/>
          <p:nvPr/>
        </p:nvSpPr>
        <p:spPr>
          <a:xfrm>
            <a:off x="2427675" y="2710675"/>
            <a:ext cx="357600" cy="20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3953625" y="2685800"/>
            <a:ext cx="357600" cy="20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2450775" y="1409450"/>
            <a:ext cx="357600" cy="20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0"/>
          <p:cNvSpPr/>
          <p:nvPr/>
        </p:nvSpPr>
        <p:spPr>
          <a:xfrm rot="5400000">
            <a:off x="1710900" y="3377950"/>
            <a:ext cx="357600" cy="20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3930525" y="1409450"/>
            <a:ext cx="357600" cy="20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0"/>
          <p:cNvSpPr/>
          <p:nvPr/>
        </p:nvSpPr>
        <p:spPr>
          <a:xfrm>
            <a:off x="5479575" y="2710675"/>
            <a:ext cx="357600" cy="20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0"/>
          <p:cNvSpPr/>
          <p:nvPr/>
        </p:nvSpPr>
        <p:spPr>
          <a:xfrm>
            <a:off x="2427675" y="4070125"/>
            <a:ext cx="357600" cy="20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0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Lập trình ứng dụng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4" name="Google Shape;214;p20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5" name="Google Shape;2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8526" y="2185800"/>
            <a:ext cx="892752" cy="94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3900" y="3495102"/>
            <a:ext cx="851100" cy="951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5450" y="941600"/>
            <a:ext cx="758700" cy="844047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0"/>
          <p:cNvSpPr txBox="1"/>
          <p:nvPr/>
        </p:nvSpPr>
        <p:spPr>
          <a:xfrm>
            <a:off x="4260900" y="1785650"/>
            <a:ext cx="14460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2876C9"/>
                </a:solidFill>
              </a:rPr>
              <a:t>FRONTEND DEVELOPER</a:t>
            </a:r>
            <a:endParaRPr sz="800" b="1">
              <a:solidFill>
                <a:srgbClr val="2876C9"/>
              </a:solidFill>
            </a:endParaRPr>
          </a:p>
        </p:txBody>
      </p:sp>
      <p:sp>
        <p:nvSpPr>
          <p:cNvPr id="219" name="Google Shape;219;p20"/>
          <p:cNvSpPr txBox="1"/>
          <p:nvPr/>
        </p:nvSpPr>
        <p:spPr>
          <a:xfrm>
            <a:off x="5837175" y="3132650"/>
            <a:ext cx="14460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2876C9"/>
                </a:solidFill>
              </a:rPr>
              <a:t>BACKEND DEVELOPER</a:t>
            </a:r>
            <a:endParaRPr sz="800" b="1">
              <a:solidFill>
                <a:srgbClr val="2876C9"/>
              </a:solidFill>
            </a:endParaRPr>
          </a:p>
        </p:txBody>
      </p:sp>
      <p:sp>
        <p:nvSpPr>
          <p:cNvPr id="220" name="Google Shape;220;p20"/>
          <p:cNvSpPr txBox="1"/>
          <p:nvPr/>
        </p:nvSpPr>
        <p:spPr>
          <a:xfrm>
            <a:off x="2785275" y="4405625"/>
            <a:ext cx="12876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2876C9"/>
                </a:solidFill>
              </a:rPr>
              <a:t>MOBILE DEVELOPER</a:t>
            </a:r>
            <a:endParaRPr sz="800" b="1">
              <a:solidFill>
                <a:srgbClr val="2876C9"/>
              </a:solidFill>
            </a:endParaRPr>
          </a:p>
        </p:txBody>
      </p:sp>
      <p:sp>
        <p:nvSpPr>
          <p:cNvPr id="221" name="Google Shape;221;p20"/>
          <p:cNvSpPr txBox="1"/>
          <p:nvPr/>
        </p:nvSpPr>
        <p:spPr>
          <a:xfrm>
            <a:off x="6731125" y="1057325"/>
            <a:ext cx="1176300" cy="357600"/>
          </a:xfrm>
          <a:prstGeom prst="rect">
            <a:avLst/>
          </a:prstGeom>
          <a:solidFill>
            <a:srgbClr val="EDB6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B80015"/>
                </a:solidFill>
              </a:rPr>
              <a:t>FULL-STACK</a:t>
            </a:r>
            <a:endParaRPr sz="1200" b="1">
              <a:solidFill>
                <a:srgbClr val="B80015"/>
              </a:solidFill>
            </a:endParaRPr>
          </a:p>
        </p:txBody>
      </p:sp>
      <p:sp>
        <p:nvSpPr>
          <p:cNvPr id="222" name="Google Shape;222;p20"/>
          <p:cNvSpPr txBox="1"/>
          <p:nvPr/>
        </p:nvSpPr>
        <p:spPr>
          <a:xfrm>
            <a:off x="7359350" y="2654150"/>
            <a:ext cx="11205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</a:rPr>
              <a:t>CLOUD COMP</a:t>
            </a:r>
            <a:endParaRPr sz="800" b="1">
              <a:solidFill>
                <a:schemeClr val="lt1"/>
              </a:solidFill>
            </a:endParaRPr>
          </a:p>
        </p:txBody>
      </p:sp>
      <p:sp>
        <p:nvSpPr>
          <p:cNvPr id="223" name="Google Shape;223;p20"/>
          <p:cNvSpPr/>
          <p:nvPr/>
        </p:nvSpPr>
        <p:spPr>
          <a:xfrm>
            <a:off x="1225400" y="938375"/>
            <a:ext cx="5890500" cy="2534100"/>
          </a:xfrm>
          <a:prstGeom prst="snipRoundRect">
            <a:avLst>
              <a:gd name="adj1" fmla="val 8841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Lập trình là gì?	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0" name="Google Shape;230;p21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1" name="Google Shape;231;p21"/>
          <p:cNvGrpSpPr/>
          <p:nvPr/>
        </p:nvGrpSpPr>
        <p:grpSpPr>
          <a:xfrm>
            <a:off x="1313169" y="1057947"/>
            <a:ext cx="6381375" cy="3655033"/>
            <a:chOff x="1311975" y="1057058"/>
            <a:chExt cx="6381375" cy="3655033"/>
          </a:xfrm>
        </p:grpSpPr>
        <p:pic>
          <p:nvPicPr>
            <p:cNvPr id="232" name="Google Shape;232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11975" y="1057058"/>
              <a:ext cx="6381375" cy="36550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3" name="Google Shape;233;p21"/>
            <p:cNvSpPr/>
            <p:nvPr/>
          </p:nvSpPr>
          <p:spPr>
            <a:xfrm>
              <a:off x="3208325" y="4288475"/>
              <a:ext cx="2502600" cy="225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Giới thiệu Java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0" name="Google Shape;240;p22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1" name="Google Shape;241;p22"/>
          <p:cNvPicPr preferRelativeResize="0"/>
          <p:nvPr/>
        </p:nvPicPr>
        <p:blipFill rotWithShape="1">
          <a:blip r:embed="rId3">
            <a:alphaModFix/>
          </a:blip>
          <a:srcRect l="14746" t="6996" r="13977" b="5659"/>
          <a:stretch/>
        </p:blipFill>
        <p:spPr>
          <a:xfrm>
            <a:off x="6920725" y="1020100"/>
            <a:ext cx="1158275" cy="14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2"/>
          <p:cNvSpPr txBox="1"/>
          <p:nvPr/>
        </p:nvSpPr>
        <p:spPr>
          <a:xfrm>
            <a:off x="547400" y="1020100"/>
            <a:ext cx="5897700" cy="15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 u="sng" dirty="0">
                <a:solidFill>
                  <a:srgbClr val="2876C9"/>
                </a:solidFill>
              </a:rPr>
              <a:t>Mã nguồn mở</a:t>
            </a:r>
            <a:r>
              <a:rPr lang="en" dirty="0">
                <a:solidFill>
                  <a:srgbClr val="2876C9"/>
                </a:solidFill>
              </a:rPr>
              <a:t> được khởi đầu bởi James Gosling phát hành 1991.</a:t>
            </a:r>
            <a:endParaRPr dirty="0">
              <a:solidFill>
                <a:srgbClr val="2876C9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 dirty="0">
                <a:solidFill>
                  <a:srgbClr val="2876C9"/>
                </a:solidFill>
              </a:rPr>
              <a:t>Write Once, Run Anywhere.</a:t>
            </a:r>
            <a:endParaRPr dirty="0">
              <a:solidFill>
                <a:srgbClr val="2876C9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 dirty="0">
                <a:solidFill>
                  <a:srgbClr val="2876C9"/>
                </a:solidFill>
              </a:rPr>
              <a:t>Đơn giản, hướng đối tượng và tường minh.</a:t>
            </a:r>
            <a:endParaRPr dirty="0">
              <a:solidFill>
                <a:srgbClr val="2876C9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 dirty="0">
                <a:solidFill>
                  <a:srgbClr val="2876C9"/>
                </a:solidFill>
              </a:rPr>
              <a:t>Cộng đồng phát triển lớn</a:t>
            </a:r>
            <a:endParaRPr dirty="0">
              <a:solidFill>
                <a:srgbClr val="2876C9"/>
              </a:solidFill>
            </a:endParaRPr>
          </a:p>
        </p:txBody>
      </p:sp>
      <p:sp>
        <p:nvSpPr>
          <p:cNvPr id="243" name="Google Shape;243;p22"/>
          <p:cNvSpPr/>
          <p:nvPr/>
        </p:nvSpPr>
        <p:spPr>
          <a:xfrm>
            <a:off x="1783900" y="3179500"/>
            <a:ext cx="873000" cy="873000"/>
          </a:xfrm>
          <a:prstGeom prst="ellipse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2"/>
          <p:cNvSpPr/>
          <p:nvPr/>
        </p:nvSpPr>
        <p:spPr>
          <a:xfrm>
            <a:off x="3388050" y="3179500"/>
            <a:ext cx="873000" cy="873000"/>
          </a:xfrm>
          <a:prstGeom prst="ellipse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2"/>
          <p:cNvSpPr/>
          <p:nvPr/>
        </p:nvSpPr>
        <p:spPr>
          <a:xfrm>
            <a:off x="4992225" y="3179500"/>
            <a:ext cx="873000" cy="8730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2"/>
          <p:cNvSpPr/>
          <p:nvPr/>
        </p:nvSpPr>
        <p:spPr>
          <a:xfrm>
            <a:off x="6596400" y="3179500"/>
            <a:ext cx="873000" cy="8730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2"/>
          <p:cNvSpPr txBox="1"/>
          <p:nvPr/>
        </p:nvSpPr>
        <p:spPr>
          <a:xfrm>
            <a:off x="1783900" y="3383200"/>
            <a:ext cx="8730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Web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Development</a:t>
            </a:r>
            <a:endParaRPr sz="900"/>
          </a:p>
        </p:txBody>
      </p:sp>
      <p:sp>
        <p:nvSpPr>
          <p:cNvPr id="248" name="Google Shape;248;p22"/>
          <p:cNvSpPr txBox="1"/>
          <p:nvPr/>
        </p:nvSpPr>
        <p:spPr>
          <a:xfrm>
            <a:off x="3388075" y="3383200"/>
            <a:ext cx="8730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Mobile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Development</a:t>
            </a:r>
            <a:endParaRPr sz="900"/>
          </a:p>
        </p:txBody>
      </p:sp>
      <p:sp>
        <p:nvSpPr>
          <p:cNvPr id="249" name="Google Shape;249;p22"/>
          <p:cNvSpPr txBox="1"/>
          <p:nvPr/>
        </p:nvSpPr>
        <p:spPr>
          <a:xfrm>
            <a:off x="4992250" y="3383200"/>
            <a:ext cx="8730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Enterprise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Applications</a:t>
            </a:r>
            <a:endParaRPr sz="900"/>
          </a:p>
        </p:txBody>
      </p:sp>
      <p:sp>
        <p:nvSpPr>
          <p:cNvPr id="250" name="Google Shape;250;p22"/>
          <p:cNvSpPr txBox="1"/>
          <p:nvPr/>
        </p:nvSpPr>
        <p:spPr>
          <a:xfrm>
            <a:off x="6596425" y="3383200"/>
            <a:ext cx="8730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Internet of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Things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585</Words>
  <Application>Microsoft Office PowerPoint</Application>
  <PresentationFormat>On-screen Show (16:9)</PresentationFormat>
  <Paragraphs>177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CuongPQ</dc:creator>
  <cp:lastModifiedBy>CuongPQ</cp:lastModifiedBy>
  <cp:revision>5</cp:revision>
  <dcterms:modified xsi:type="dcterms:W3CDTF">2023-01-17T14:55:58Z</dcterms:modified>
</cp:coreProperties>
</file>