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71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092750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471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7647d12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7647d12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779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7647d12e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7647d12e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27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02034b4f1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02034b4f1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615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7608e3eb7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7608e3eb7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333333"/>
                </a:solidFill>
                <a:highlight>
                  <a:srgbClr val="FFFFFF"/>
                </a:highlight>
              </a:rPr>
              <a:t>Thông thường, từ khóa </a:t>
            </a:r>
            <a:r>
              <a:rPr lang="en" sz="1300">
                <a:solidFill>
                  <a:schemeClr val="dk1"/>
                </a:solidFill>
                <a:highlight>
                  <a:srgbClr val="F2F2F2"/>
                </a:highlight>
              </a:rPr>
              <a:t>break</a:t>
            </a:r>
            <a:r>
              <a:rPr lang="en" sz="1300">
                <a:solidFill>
                  <a:srgbClr val="333333"/>
                </a:solidFill>
                <a:highlight>
                  <a:srgbClr val="FFFFFF"/>
                </a:highlight>
              </a:rPr>
              <a:t> thường được dùng với một lệnh </a:t>
            </a:r>
            <a:r>
              <a:rPr lang="en" sz="1300">
                <a:solidFill>
                  <a:schemeClr val="dk1"/>
                </a:solidFill>
                <a:highlight>
                  <a:srgbClr val="F2F2F2"/>
                </a:highlight>
              </a:rPr>
              <a:t>if</a:t>
            </a:r>
            <a:r>
              <a:rPr lang="en" sz="1300">
                <a:solidFill>
                  <a:srgbClr val="333333"/>
                </a:solidFill>
                <a:highlight>
                  <a:srgbClr val="FFFFFF"/>
                </a:highlight>
              </a:rPr>
              <a:t> bên trong vòng lặp để kiểm tra điều kiện dừng của vòng lặp.</a:t>
            </a:r>
            <a:endParaRPr/>
          </a:p>
        </p:txBody>
      </p:sp>
    </p:spTree>
    <p:extLst>
      <p:ext uri="{BB962C8B-B14F-4D97-AF65-F5344CB8AC3E}">
        <p14:creationId xmlns:p14="http://schemas.microsoft.com/office/powerpoint/2010/main" val="87113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7608e3eb7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7608e3eb7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333333"/>
                </a:solidFill>
                <a:highlight>
                  <a:srgbClr val="FFFFFF"/>
                </a:highlight>
              </a:rPr>
              <a:t>Tương tự như </a:t>
            </a:r>
            <a:r>
              <a:rPr lang="en" sz="1300">
                <a:solidFill>
                  <a:schemeClr val="dk1"/>
                </a:solidFill>
                <a:highlight>
                  <a:srgbClr val="F2F2F2"/>
                </a:highlight>
              </a:rPr>
              <a:t>break</a:t>
            </a:r>
            <a:r>
              <a:rPr lang="en" sz="1300">
                <a:solidFill>
                  <a:srgbClr val="333333"/>
                </a:solidFill>
                <a:highlight>
                  <a:srgbClr val="FFFFFF"/>
                </a:highlight>
              </a:rPr>
              <a:t>, từ khóa </a:t>
            </a:r>
            <a:r>
              <a:rPr lang="en" sz="1300">
                <a:solidFill>
                  <a:schemeClr val="dk1"/>
                </a:solidFill>
                <a:highlight>
                  <a:srgbClr val="F2F2F2"/>
                </a:highlight>
              </a:rPr>
              <a:t>continue</a:t>
            </a:r>
            <a:r>
              <a:rPr lang="en" sz="1300">
                <a:solidFill>
                  <a:srgbClr val="333333"/>
                </a:solidFill>
                <a:highlight>
                  <a:srgbClr val="FFFFFF"/>
                </a:highlight>
              </a:rPr>
              <a:t> cũng thường được dùng với một lệnh </a:t>
            </a:r>
            <a:r>
              <a:rPr lang="en" sz="1300">
                <a:solidFill>
                  <a:schemeClr val="dk1"/>
                </a:solidFill>
                <a:highlight>
                  <a:srgbClr val="F2F2F2"/>
                </a:highlight>
              </a:rPr>
              <a:t>if</a:t>
            </a:r>
            <a:r>
              <a:rPr lang="en" sz="1300">
                <a:solidFill>
                  <a:srgbClr val="333333"/>
                </a:solidFill>
                <a:highlight>
                  <a:srgbClr val="FFFFFF"/>
                </a:highlight>
              </a:rPr>
              <a:t> bên trong vòng lặp để kiểm tra khi nào thì cần bỏ qua những lệnh sau nó để tiếp tục thực hiện vòng lặp mới.</a:t>
            </a:r>
            <a:endParaRPr/>
          </a:p>
        </p:txBody>
      </p:sp>
    </p:spTree>
    <p:extLst>
      <p:ext uri="{BB962C8B-B14F-4D97-AF65-F5344CB8AC3E}">
        <p14:creationId xmlns:p14="http://schemas.microsoft.com/office/powerpoint/2010/main" val="2883560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02034b4f1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02034b4f1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468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02034b4f1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02034b4f1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901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02034b4f1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02034b4f1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188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560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728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02034b4f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02034b4f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521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02034b4f1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02034b4f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602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02034b4f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02034b4f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241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02034b4f1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02034b4f1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31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2034b4f1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2034b4f1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802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02034b4f1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02034b4f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135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02034b4f1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02034b4f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603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Cấu trúc điều kiện, vòng lặp trong Java</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vòng lặp</a:t>
            </a:r>
            <a:endParaRPr>
              <a:solidFill>
                <a:srgbClr val="FFFFFF"/>
              </a:solidFill>
            </a:endParaRPr>
          </a:p>
        </p:txBody>
      </p:sp>
      <p:sp>
        <p:nvSpPr>
          <p:cNvPr id="151" name="Google Shape;151;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1246025" y="1022275"/>
            <a:ext cx="1879200" cy="2505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while</a:t>
            </a:r>
            <a:endParaRPr/>
          </a:p>
        </p:txBody>
      </p:sp>
      <p:sp>
        <p:nvSpPr>
          <p:cNvPr id="153" name="Google Shape;153;p22"/>
          <p:cNvSpPr/>
          <p:nvPr/>
        </p:nvSpPr>
        <p:spPr>
          <a:xfrm>
            <a:off x="1246025" y="1325550"/>
            <a:ext cx="1879200" cy="8352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71450" lvl="0" indent="-190500" algn="l" rtl="0">
              <a:lnSpc>
                <a:spcPct val="115000"/>
              </a:lnSpc>
              <a:spcBef>
                <a:spcPts val="0"/>
              </a:spcBef>
              <a:spcAft>
                <a:spcPts val="0"/>
              </a:spcAft>
              <a:buSzPts val="1200"/>
              <a:buChar char="●"/>
            </a:pPr>
            <a:r>
              <a:rPr lang="en" sz="1200"/>
              <a:t>0 hoặc n lần thực thi.</a:t>
            </a:r>
            <a:endParaRPr sz="1200"/>
          </a:p>
          <a:p>
            <a:pPr marL="171450" lvl="0" indent="-190500" algn="l" rtl="0">
              <a:lnSpc>
                <a:spcPct val="115000"/>
              </a:lnSpc>
              <a:spcBef>
                <a:spcPts val="0"/>
              </a:spcBef>
              <a:spcAft>
                <a:spcPts val="0"/>
              </a:spcAft>
              <a:buSzPts val="1200"/>
              <a:buChar char="●"/>
            </a:pPr>
            <a:r>
              <a:rPr lang="en" sz="1200"/>
              <a:t>Số vòng lặp có thể vô hạn.</a:t>
            </a:r>
            <a:endParaRPr sz="1200"/>
          </a:p>
        </p:txBody>
      </p:sp>
      <p:sp>
        <p:nvSpPr>
          <p:cNvPr id="154" name="Google Shape;154;p22"/>
          <p:cNvSpPr/>
          <p:nvPr/>
        </p:nvSpPr>
        <p:spPr>
          <a:xfrm>
            <a:off x="1797888" y="2570500"/>
            <a:ext cx="1012675" cy="358200"/>
          </a:xfrm>
          <a:prstGeom prst="flowChartDecision">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Kiểm tra</a:t>
            </a:r>
            <a:endParaRPr sz="1000"/>
          </a:p>
        </p:txBody>
      </p:sp>
      <p:sp>
        <p:nvSpPr>
          <p:cNvPr id="155" name="Google Shape;155;p22"/>
          <p:cNvSpPr/>
          <p:nvPr/>
        </p:nvSpPr>
        <p:spPr>
          <a:xfrm>
            <a:off x="1945713" y="3347638"/>
            <a:ext cx="717000" cy="292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Thực thi</a:t>
            </a:r>
            <a:endParaRPr sz="1000"/>
          </a:p>
        </p:txBody>
      </p:sp>
      <p:cxnSp>
        <p:nvCxnSpPr>
          <p:cNvPr id="156" name="Google Shape;156;p22"/>
          <p:cNvCxnSpPr>
            <a:stCxn id="154" idx="2"/>
            <a:endCxn id="155" idx="0"/>
          </p:cNvCxnSpPr>
          <p:nvPr/>
        </p:nvCxnSpPr>
        <p:spPr>
          <a:xfrm>
            <a:off x="2304225" y="2928700"/>
            <a:ext cx="0" cy="418800"/>
          </a:xfrm>
          <a:prstGeom prst="straightConnector1">
            <a:avLst/>
          </a:prstGeom>
          <a:noFill/>
          <a:ln w="9525" cap="flat" cmpd="sng">
            <a:solidFill>
              <a:schemeClr val="dk2"/>
            </a:solidFill>
            <a:prstDash val="solid"/>
            <a:round/>
            <a:headEnd type="none" w="med" len="med"/>
            <a:tailEnd type="triangle" w="med" len="med"/>
          </a:ln>
        </p:spPr>
      </p:cxnSp>
      <p:sp>
        <p:nvSpPr>
          <p:cNvPr id="157" name="Google Shape;157;p22"/>
          <p:cNvSpPr txBox="1"/>
          <p:nvPr/>
        </p:nvSpPr>
        <p:spPr>
          <a:xfrm>
            <a:off x="2219700" y="2928025"/>
            <a:ext cx="480300" cy="2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true</a:t>
            </a:r>
            <a:endParaRPr sz="1000"/>
          </a:p>
        </p:txBody>
      </p:sp>
      <p:sp>
        <p:nvSpPr>
          <p:cNvPr id="158" name="Google Shape;158;p22"/>
          <p:cNvSpPr txBox="1"/>
          <p:nvPr/>
        </p:nvSpPr>
        <p:spPr>
          <a:xfrm>
            <a:off x="1441125" y="2499100"/>
            <a:ext cx="480300" cy="2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false</a:t>
            </a:r>
            <a:endParaRPr sz="1000"/>
          </a:p>
        </p:txBody>
      </p:sp>
      <p:cxnSp>
        <p:nvCxnSpPr>
          <p:cNvPr id="159" name="Google Shape;159;p22"/>
          <p:cNvCxnSpPr>
            <a:stCxn id="154" idx="1"/>
          </p:cNvCxnSpPr>
          <p:nvPr/>
        </p:nvCxnSpPr>
        <p:spPr>
          <a:xfrm>
            <a:off x="1797888" y="2749600"/>
            <a:ext cx="504900" cy="1325700"/>
          </a:xfrm>
          <a:prstGeom prst="bentConnector4">
            <a:avLst>
              <a:gd name="adj1" fmla="val -47163"/>
              <a:gd name="adj2" fmla="val 78479"/>
            </a:avLst>
          </a:prstGeom>
          <a:noFill/>
          <a:ln w="9525" cap="flat" cmpd="sng">
            <a:solidFill>
              <a:schemeClr val="dk2"/>
            </a:solidFill>
            <a:prstDash val="solid"/>
            <a:round/>
            <a:headEnd type="none" w="med" len="med"/>
            <a:tailEnd type="none" w="med" len="med"/>
          </a:ln>
        </p:spPr>
      </p:cxnSp>
      <p:cxnSp>
        <p:nvCxnSpPr>
          <p:cNvPr id="160" name="Google Shape;160;p22"/>
          <p:cNvCxnSpPr/>
          <p:nvPr/>
        </p:nvCxnSpPr>
        <p:spPr>
          <a:xfrm>
            <a:off x="2304225" y="4012375"/>
            <a:ext cx="0" cy="111300"/>
          </a:xfrm>
          <a:prstGeom prst="straightConnector1">
            <a:avLst/>
          </a:prstGeom>
          <a:noFill/>
          <a:ln w="9525" cap="flat" cmpd="sng">
            <a:solidFill>
              <a:schemeClr val="dk2"/>
            </a:solidFill>
            <a:prstDash val="solid"/>
            <a:round/>
            <a:headEnd type="none" w="med" len="med"/>
            <a:tailEnd type="triangle" w="med" len="med"/>
          </a:ln>
        </p:spPr>
      </p:cxnSp>
      <p:cxnSp>
        <p:nvCxnSpPr>
          <p:cNvPr id="161" name="Google Shape;161;p22"/>
          <p:cNvCxnSpPr>
            <a:stCxn id="155" idx="3"/>
            <a:endCxn id="154" idx="3"/>
          </p:cNvCxnSpPr>
          <p:nvPr/>
        </p:nvCxnSpPr>
        <p:spPr>
          <a:xfrm rot="10800000" flipH="1">
            <a:off x="2662713" y="2749738"/>
            <a:ext cx="147900" cy="744000"/>
          </a:xfrm>
          <a:prstGeom prst="bentConnector3">
            <a:avLst>
              <a:gd name="adj1" fmla="val 260970"/>
            </a:avLst>
          </a:prstGeom>
          <a:noFill/>
          <a:ln w="9525" cap="flat" cmpd="sng">
            <a:solidFill>
              <a:schemeClr val="dk2"/>
            </a:solidFill>
            <a:prstDash val="solid"/>
            <a:round/>
            <a:headEnd type="none" w="med" len="med"/>
            <a:tailEnd type="none" w="med" len="med"/>
          </a:ln>
        </p:spPr>
      </p:cxnSp>
      <p:cxnSp>
        <p:nvCxnSpPr>
          <p:cNvPr id="162" name="Google Shape;162;p22"/>
          <p:cNvCxnSpPr/>
          <p:nvPr/>
        </p:nvCxnSpPr>
        <p:spPr>
          <a:xfrm flipH="1">
            <a:off x="2800050" y="2742700"/>
            <a:ext cx="111300" cy="6900"/>
          </a:xfrm>
          <a:prstGeom prst="straightConnector1">
            <a:avLst/>
          </a:prstGeom>
          <a:noFill/>
          <a:ln w="9525" cap="flat" cmpd="sng">
            <a:solidFill>
              <a:schemeClr val="dk2"/>
            </a:solidFill>
            <a:prstDash val="solid"/>
            <a:round/>
            <a:headEnd type="none" w="med" len="med"/>
            <a:tailEnd type="triangle" w="med" len="med"/>
          </a:ln>
        </p:spPr>
      </p:cxnSp>
      <p:cxnSp>
        <p:nvCxnSpPr>
          <p:cNvPr id="163" name="Google Shape;163;p22"/>
          <p:cNvCxnSpPr/>
          <p:nvPr/>
        </p:nvCxnSpPr>
        <p:spPr>
          <a:xfrm flipH="1">
            <a:off x="2302575" y="2175275"/>
            <a:ext cx="300" cy="359400"/>
          </a:xfrm>
          <a:prstGeom prst="straightConnector1">
            <a:avLst/>
          </a:prstGeom>
          <a:noFill/>
          <a:ln w="9525" cap="flat" cmpd="sng">
            <a:solidFill>
              <a:schemeClr val="dk2"/>
            </a:solidFill>
            <a:prstDash val="solid"/>
            <a:round/>
            <a:headEnd type="none" w="med" len="med"/>
            <a:tailEnd type="triangle" w="med" len="med"/>
          </a:ln>
        </p:spPr>
      </p:cxnSp>
      <p:pic>
        <p:nvPicPr>
          <p:cNvPr id="164" name="Google Shape;164;p22"/>
          <p:cNvPicPr preferRelativeResize="0"/>
          <p:nvPr/>
        </p:nvPicPr>
        <p:blipFill>
          <a:blip r:embed="rId3">
            <a:alphaModFix/>
          </a:blip>
          <a:stretch>
            <a:fillRect/>
          </a:stretch>
        </p:blipFill>
        <p:spPr>
          <a:xfrm>
            <a:off x="5093525" y="2034088"/>
            <a:ext cx="2295525" cy="79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vòng lặp</a:t>
            </a:r>
            <a:endParaRPr>
              <a:solidFill>
                <a:srgbClr val="FFFFFF"/>
              </a:solidFill>
            </a:endParaRPr>
          </a:p>
        </p:txBody>
      </p:sp>
      <p:sp>
        <p:nvSpPr>
          <p:cNvPr id="171" name="Google Shape;171;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1335475" y="991163"/>
            <a:ext cx="1879200" cy="250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 while</a:t>
            </a:r>
            <a:endParaRPr/>
          </a:p>
        </p:txBody>
      </p:sp>
      <p:sp>
        <p:nvSpPr>
          <p:cNvPr id="173" name="Google Shape;173;p23"/>
          <p:cNvSpPr/>
          <p:nvPr/>
        </p:nvSpPr>
        <p:spPr>
          <a:xfrm>
            <a:off x="1335475" y="1294438"/>
            <a:ext cx="1879200" cy="835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71450" lvl="0" indent="-190500" algn="l" rtl="0">
              <a:lnSpc>
                <a:spcPct val="115000"/>
              </a:lnSpc>
              <a:spcBef>
                <a:spcPts val="0"/>
              </a:spcBef>
              <a:spcAft>
                <a:spcPts val="0"/>
              </a:spcAft>
              <a:buSzPts val="1200"/>
              <a:buChar char="●"/>
            </a:pPr>
            <a:r>
              <a:rPr lang="en" sz="1200"/>
              <a:t>Ít nhất 1 lần thực thi.</a:t>
            </a:r>
            <a:endParaRPr sz="1200"/>
          </a:p>
          <a:p>
            <a:pPr marL="171450" lvl="0" indent="-190500" algn="l" rtl="0">
              <a:lnSpc>
                <a:spcPct val="115000"/>
              </a:lnSpc>
              <a:spcBef>
                <a:spcPts val="0"/>
              </a:spcBef>
              <a:spcAft>
                <a:spcPts val="0"/>
              </a:spcAft>
              <a:buSzPts val="1200"/>
              <a:buChar char="●"/>
            </a:pPr>
            <a:r>
              <a:rPr lang="en" sz="1200"/>
              <a:t>Số vòng lặp có thể vô hạn.</a:t>
            </a:r>
            <a:endParaRPr sz="1200"/>
          </a:p>
        </p:txBody>
      </p:sp>
      <p:sp>
        <p:nvSpPr>
          <p:cNvPr id="174" name="Google Shape;174;p23"/>
          <p:cNvSpPr/>
          <p:nvPr/>
        </p:nvSpPr>
        <p:spPr>
          <a:xfrm>
            <a:off x="1958963" y="2455125"/>
            <a:ext cx="717000" cy="292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Thực thi</a:t>
            </a:r>
            <a:endParaRPr sz="1000"/>
          </a:p>
        </p:txBody>
      </p:sp>
      <p:sp>
        <p:nvSpPr>
          <p:cNvPr id="175" name="Google Shape;175;p23"/>
          <p:cNvSpPr/>
          <p:nvPr/>
        </p:nvSpPr>
        <p:spPr>
          <a:xfrm>
            <a:off x="1811138" y="3225188"/>
            <a:ext cx="1012675" cy="358200"/>
          </a:xfrm>
          <a:prstGeom prst="flowChartDecision">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Kiểm tra</a:t>
            </a:r>
            <a:endParaRPr sz="1000"/>
          </a:p>
        </p:txBody>
      </p:sp>
      <p:sp>
        <p:nvSpPr>
          <p:cNvPr id="176" name="Google Shape;176;p23"/>
          <p:cNvSpPr txBox="1"/>
          <p:nvPr/>
        </p:nvSpPr>
        <p:spPr>
          <a:xfrm>
            <a:off x="2704975" y="3118588"/>
            <a:ext cx="480300" cy="2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true</a:t>
            </a:r>
            <a:endParaRPr sz="1000"/>
          </a:p>
        </p:txBody>
      </p:sp>
      <p:sp>
        <p:nvSpPr>
          <p:cNvPr id="177" name="Google Shape;177;p23"/>
          <p:cNvSpPr txBox="1"/>
          <p:nvPr/>
        </p:nvSpPr>
        <p:spPr>
          <a:xfrm>
            <a:off x="1454375" y="3153788"/>
            <a:ext cx="480300" cy="2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false</a:t>
            </a:r>
            <a:endParaRPr sz="1000"/>
          </a:p>
        </p:txBody>
      </p:sp>
      <p:cxnSp>
        <p:nvCxnSpPr>
          <p:cNvPr id="178" name="Google Shape;178;p23"/>
          <p:cNvCxnSpPr>
            <a:stCxn id="175" idx="3"/>
            <a:endCxn id="174" idx="3"/>
          </p:cNvCxnSpPr>
          <p:nvPr/>
        </p:nvCxnSpPr>
        <p:spPr>
          <a:xfrm rot="10800000">
            <a:off x="2675913" y="2601188"/>
            <a:ext cx="147900" cy="803100"/>
          </a:xfrm>
          <a:prstGeom prst="bentConnector3">
            <a:avLst>
              <a:gd name="adj1" fmla="val -161004"/>
            </a:avLst>
          </a:prstGeom>
          <a:noFill/>
          <a:ln w="9525" cap="flat" cmpd="sng">
            <a:solidFill>
              <a:schemeClr val="dk2"/>
            </a:solidFill>
            <a:prstDash val="solid"/>
            <a:round/>
            <a:headEnd type="none" w="med" len="med"/>
            <a:tailEnd type="none" w="med" len="med"/>
          </a:ln>
        </p:spPr>
      </p:cxnSp>
      <p:cxnSp>
        <p:nvCxnSpPr>
          <p:cNvPr id="179" name="Google Shape;179;p23"/>
          <p:cNvCxnSpPr>
            <a:stCxn id="175" idx="1"/>
          </p:cNvCxnSpPr>
          <p:nvPr/>
        </p:nvCxnSpPr>
        <p:spPr>
          <a:xfrm>
            <a:off x="1811138" y="3404288"/>
            <a:ext cx="505500" cy="580800"/>
          </a:xfrm>
          <a:prstGeom prst="bentConnector4">
            <a:avLst>
              <a:gd name="adj1" fmla="val -47107"/>
              <a:gd name="adj2" fmla="val 65418"/>
            </a:avLst>
          </a:prstGeom>
          <a:noFill/>
          <a:ln w="9525" cap="flat" cmpd="sng">
            <a:solidFill>
              <a:schemeClr val="dk2"/>
            </a:solidFill>
            <a:prstDash val="solid"/>
            <a:round/>
            <a:headEnd type="none" w="med" len="med"/>
            <a:tailEnd type="none" w="med" len="med"/>
          </a:ln>
        </p:spPr>
      </p:cxnSp>
      <p:cxnSp>
        <p:nvCxnSpPr>
          <p:cNvPr id="180" name="Google Shape;180;p23"/>
          <p:cNvCxnSpPr/>
          <p:nvPr/>
        </p:nvCxnSpPr>
        <p:spPr>
          <a:xfrm>
            <a:off x="2317488" y="3985100"/>
            <a:ext cx="0" cy="111300"/>
          </a:xfrm>
          <a:prstGeom prst="straightConnector1">
            <a:avLst/>
          </a:prstGeom>
          <a:noFill/>
          <a:ln w="9525" cap="flat" cmpd="sng">
            <a:solidFill>
              <a:schemeClr val="dk2"/>
            </a:solidFill>
            <a:prstDash val="solid"/>
            <a:round/>
            <a:headEnd type="none" w="med" len="med"/>
            <a:tailEnd type="triangle" w="med" len="med"/>
          </a:ln>
        </p:spPr>
      </p:cxnSp>
      <p:cxnSp>
        <p:nvCxnSpPr>
          <p:cNvPr id="181" name="Google Shape;181;p23"/>
          <p:cNvCxnSpPr>
            <a:endCxn id="175" idx="0"/>
          </p:cNvCxnSpPr>
          <p:nvPr/>
        </p:nvCxnSpPr>
        <p:spPr>
          <a:xfrm flipH="1">
            <a:off x="2317475" y="2747288"/>
            <a:ext cx="6600" cy="477900"/>
          </a:xfrm>
          <a:prstGeom prst="straightConnector1">
            <a:avLst/>
          </a:prstGeom>
          <a:noFill/>
          <a:ln w="9525" cap="flat" cmpd="sng">
            <a:solidFill>
              <a:schemeClr val="dk2"/>
            </a:solidFill>
            <a:prstDash val="solid"/>
            <a:round/>
            <a:headEnd type="none" w="med" len="med"/>
            <a:tailEnd type="triangle" w="med" len="med"/>
          </a:ln>
        </p:spPr>
      </p:cxnSp>
      <p:cxnSp>
        <p:nvCxnSpPr>
          <p:cNvPr id="182" name="Google Shape;182;p23"/>
          <p:cNvCxnSpPr/>
          <p:nvPr/>
        </p:nvCxnSpPr>
        <p:spPr>
          <a:xfrm flipH="1">
            <a:off x="2319113" y="2126225"/>
            <a:ext cx="3300" cy="338100"/>
          </a:xfrm>
          <a:prstGeom prst="straightConnector1">
            <a:avLst/>
          </a:prstGeom>
          <a:noFill/>
          <a:ln w="9525" cap="flat" cmpd="sng">
            <a:solidFill>
              <a:schemeClr val="dk2"/>
            </a:solidFill>
            <a:prstDash val="solid"/>
            <a:round/>
            <a:headEnd type="none" w="med" len="med"/>
            <a:tailEnd type="triangle" w="med" len="med"/>
          </a:ln>
        </p:spPr>
      </p:cxnSp>
      <p:pic>
        <p:nvPicPr>
          <p:cNvPr id="183" name="Google Shape;183;p23"/>
          <p:cNvPicPr preferRelativeResize="0"/>
          <p:nvPr/>
        </p:nvPicPr>
        <p:blipFill>
          <a:blip r:embed="rId3">
            <a:alphaModFix/>
          </a:blip>
          <a:stretch>
            <a:fillRect/>
          </a:stretch>
        </p:blipFill>
        <p:spPr>
          <a:xfrm>
            <a:off x="5099125" y="2126213"/>
            <a:ext cx="2247900" cy="61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vòng lặp</a:t>
            </a:r>
            <a:endParaRPr>
              <a:solidFill>
                <a:srgbClr val="FFFFFF"/>
              </a:solidFill>
            </a:endParaRPr>
          </a:p>
        </p:txBody>
      </p:sp>
      <p:sp>
        <p:nvSpPr>
          <p:cNvPr id="190" name="Google Shape;190;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1" name="Google Shape;191;p24"/>
          <p:cNvPicPr preferRelativeResize="0"/>
          <p:nvPr/>
        </p:nvPicPr>
        <p:blipFill>
          <a:blip r:embed="rId3">
            <a:alphaModFix/>
          </a:blip>
          <a:stretch>
            <a:fillRect/>
          </a:stretch>
        </p:blipFill>
        <p:spPr>
          <a:xfrm>
            <a:off x="1187375" y="1308488"/>
            <a:ext cx="2238375" cy="466725"/>
          </a:xfrm>
          <a:prstGeom prst="rect">
            <a:avLst/>
          </a:prstGeom>
          <a:noFill/>
          <a:ln>
            <a:noFill/>
          </a:ln>
        </p:spPr>
      </p:pic>
      <p:pic>
        <p:nvPicPr>
          <p:cNvPr id="192" name="Google Shape;192;p24"/>
          <p:cNvPicPr preferRelativeResize="0"/>
          <p:nvPr/>
        </p:nvPicPr>
        <p:blipFill>
          <a:blip r:embed="rId4">
            <a:alphaModFix/>
          </a:blip>
          <a:stretch>
            <a:fillRect/>
          </a:stretch>
        </p:blipFill>
        <p:spPr>
          <a:xfrm>
            <a:off x="1187375" y="3428388"/>
            <a:ext cx="2295525" cy="790575"/>
          </a:xfrm>
          <a:prstGeom prst="rect">
            <a:avLst/>
          </a:prstGeom>
          <a:noFill/>
          <a:ln>
            <a:noFill/>
          </a:ln>
        </p:spPr>
      </p:pic>
      <p:pic>
        <p:nvPicPr>
          <p:cNvPr id="193" name="Google Shape;193;p24"/>
          <p:cNvPicPr preferRelativeResize="0"/>
          <p:nvPr/>
        </p:nvPicPr>
        <p:blipFill>
          <a:blip r:embed="rId5">
            <a:alphaModFix/>
          </a:blip>
          <a:stretch>
            <a:fillRect/>
          </a:stretch>
        </p:blipFill>
        <p:spPr>
          <a:xfrm>
            <a:off x="5924013" y="1083088"/>
            <a:ext cx="2009775" cy="771525"/>
          </a:xfrm>
          <a:prstGeom prst="rect">
            <a:avLst/>
          </a:prstGeom>
          <a:noFill/>
          <a:ln>
            <a:noFill/>
          </a:ln>
        </p:spPr>
      </p:pic>
      <p:pic>
        <p:nvPicPr>
          <p:cNvPr id="194" name="Google Shape;194;p24"/>
          <p:cNvPicPr preferRelativeResize="0"/>
          <p:nvPr/>
        </p:nvPicPr>
        <p:blipFill>
          <a:blip r:embed="rId6">
            <a:alphaModFix/>
          </a:blip>
          <a:stretch>
            <a:fillRect/>
          </a:stretch>
        </p:blipFill>
        <p:spPr>
          <a:xfrm>
            <a:off x="5924025" y="3477113"/>
            <a:ext cx="2247900" cy="619125"/>
          </a:xfrm>
          <a:prstGeom prst="rect">
            <a:avLst/>
          </a:prstGeom>
          <a:noFill/>
          <a:ln>
            <a:noFill/>
          </a:ln>
        </p:spPr>
      </p:pic>
      <p:sp>
        <p:nvSpPr>
          <p:cNvPr id="195" name="Google Shape;195;p24"/>
          <p:cNvSpPr txBox="1"/>
          <p:nvPr/>
        </p:nvSpPr>
        <p:spPr>
          <a:xfrm>
            <a:off x="975825" y="691600"/>
            <a:ext cx="7308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876C9"/>
                </a:solidFill>
              </a:rPr>
              <a:t>1. for</a:t>
            </a:r>
            <a:endParaRPr dirty="0">
              <a:solidFill>
                <a:srgbClr val="2876C9"/>
              </a:solidFill>
            </a:endParaRPr>
          </a:p>
        </p:txBody>
      </p:sp>
      <p:sp>
        <p:nvSpPr>
          <p:cNvPr id="196" name="Google Shape;196;p24"/>
          <p:cNvSpPr txBox="1"/>
          <p:nvPr/>
        </p:nvSpPr>
        <p:spPr>
          <a:xfrm>
            <a:off x="5763925" y="615388"/>
            <a:ext cx="14958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2. for each</a:t>
            </a:r>
            <a:endParaRPr>
              <a:solidFill>
                <a:srgbClr val="2876C9"/>
              </a:solidFill>
            </a:endParaRPr>
          </a:p>
        </p:txBody>
      </p:sp>
      <p:sp>
        <p:nvSpPr>
          <p:cNvPr id="197" name="Google Shape;197;p24"/>
          <p:cNvSpPr txBox="1"/>
          <p:nvPr/>
        </p:nvSpPr>
        <p:spPr>
          <a:xfrm>
            <a:off x="975825" y="3009425"/>
            <a:ext cx="9465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876C9"/>
                </a:solidFill>
              </a:rPr>
              <a:t>3. while</a:t>
            </a:r>
            <a:endParaRPr dirty="0">
              <a:solidFill>
                <a:srgbClr val="2876C9"/>
              </a:solidFill>
            </a:endParaRPr>
          </a:p>
        </p:txBody>
      </p:sp>
      <p:sp>
        <p:nvSpPr>
          <p:cNvPr id="198" name="Google Shape;198;p24"/>
          <p:cNvSpPr txBox="1"/>
          <p:nvPr/>
        </p:nvSpPr>
        <p:spPr>
          <a:xfrm>
            <a:off x="5763925" y="2917000"/>
            <a:ext cx="12594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4. do while</a:t>
            </a:r>
            <a:endParaRPr>
              <a:solidFill>
                <a:srgbClr val="2876C9"/>
              </a:solidFill>
            </a:endParaRPr>
          </a:p>
        </p:txBody>
      </p:sp>
      <p:sp>
        <p:nvSpPr>
          <p:cNvPr id="199" name="Google Shape;199;p24"/>
          <p:cNvSpPr/>
          <p:nvPr/>
        </p:nvSpPr>
        <p:spPr>
          <a:xfrm>
            <a:off x="5637675" y="556800"/>
            <a:ext cx="2540400" cy="153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Từ khóa break</a:t>
            </a:r>
            <a:endParaRPr>
              <a:solidFill>
                <a:srgbClr val="FFFFFF"/>
              </a:solidFill>
            </a:endParaRPr>
          </a:p>
        </p:txBody>
      </p:sp>
      <p:sp>
        <p:nvSpPr>
          <p:cNvPr id="206" name="Google Shape;206;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txBox="1"/>
          <p:nvPr/>
        </p:nvSpPr>
        <p:spPr>
          <a:xfrm>
            <a:off x="751675" y="807350"/>
            <a:ext cx="7496100" cy="109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rgbClr val="2A78CA"/>
                </a:solidFill>
              </a:rPr>
              <a:t>break</a:t>
            </a:r>
            <a:r>
              <a:rPr lang="en">
                <a:solidFill>
                  <a:srgbClr val="2A78CA"/>
                </a:solidFill>
              </a:rPr>
              <a:t>: </a:t>
            </a:r>
            <a:r>
              <a:rPr lang="en">
                <a:solidFill>
                  <a:srgbClr val="434343"/>
                </a:solidFill>
              </a:rPr>
              <a:t>được dùng để thoát ra khỏi vòng lặp chứa nó </a:t>
            </a:r>
            <a:r>
              <a:rPr lang="en" b="1">
                <a:solidFill>
                  <a:srgbClr val="434343"/>
                </a:solidFill>
              </a:rPr>
              <a:t>ngay lập tức</a:t>
            </a:r>
            <a:r>
              <a:rPr lang="en">
                <a:solidFill>
                  <a:srgbClr val="434343"/>
                </a:solidFill>
              </a:rPr>
              <a:t> và chuyển sang câu lệnh tiếp theo bên ngoài vòng lặp vừa kết thúc.</a:t>
            </a:r>
            <a:endParaRPr>
              <a:solidFill>
                <a:srgbClr val="434343"/>
              </a:solidFill>
            </a:endParaRPr>
          </a:p>
          <a:p>
            <a:pPr marL="0" lvl="0" indent="0" algn="l" rtl="0">
              <a:lnSpc>
                <a:spcPct val="150000"/>
              </a:lnSpc>
              <a:spcBef>
                <a:spcPts val="0"/>
              </a:spcBef>
              <a:spcAft>
                <a:spcPts val="0"/>
              </a:spcAft>
              <a:buNone/>
            </a:pPr>
            <a:r>
              <a:rPr lang="en" sz="1200" i="1">
                <a:solidFill>
                  <a:srgbClr val="434343"/>
                </a:solidFill>
              </a:rPr>
              <a:t>=&gt; chương trình sẽ dừng ngay mọi vòng lặp nếu bên trong vòng lặp đó có chứa từ khóa break</a:t>
            </a:r>
            <a:r>
              <a:rPr lang="en" sz="1200">
                <a:solidFill>
                  <a:srgbClr val="434343"/>
                </a:solidFill>
              </a:rPr>
              <a:t>.</a:t>
            </a:r>
            <a:endParaRPr sz="1200">
              <a:solidFill>
                <a:srgbClr val="434343"/>
              </a:solidFill>
            </a:endParaRPr>
          </a:p>
        </p:txBody>
      </p:sp>
      <p:sp>
        <p:nvSpPr>
          <p:cNvPr id="208" name="Google Shape;208;p25"/>
          <p:cNvSpPr txBox="1"/>
          <p:nvPr/>
        </p:nvSpPr>
        <p:spPr>
          <a:xfrm>
            <a:off x="798875" y="1997550"/>
            <a:ext cx="2909400" cy="2679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850" b="1">
                <a:solidFill>
                  <a:srgbClr val="000080"/>
                </a:solidFill>
                <a:highlight>
                  <a:srgbClr val="FFFFFF"/>
                </a:highlight>
              </a:rPr>
              <a:t>public static void </a:t>
            </a:r>
            <a:r>
              <a:rPr lang="en" sz="850">
                <a:solidFill>
                  <a:schemeClr val="dk1"/>
                </a:solidFill>
                <a:highlight>
                  <a:srgbClr val="FFFFFF"/>
                </a:highlight>
              </a:rPr>
              <a:t>main(String[] args) {</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r>
              <a:rPr lang="en" sz="850" b="1">
                <a:solidFill>
                  <a:srgbClr val="000080"/>
                </a:solidFill>
                <a:highlight>
                  <a:srgbClr val="FFFFFF"/>
                </a:highlight>
              </a:rPr>
              <a:t>int </a:t>
            </a:r>
            <a:r>
              <a:rPr lang="en" sz="850">
                <a:solidFill>
                  <a:schemeClr val="dk1"/>
                </a:solidFill>
                <a:highlight>
                  <a:srgbClr val="FFFFFF"/>
                </a:highlight>
              </a:rPr>
              <a:t>i, sum = </a:t>
            </a:r>
            <a:r>
              <a:rPr lang="en" sz="850">
                <a:solidFill>
                  <a:srgbClr val="0000FF"/>
                </a:solidFill>
                <a:highlight>
                  <a:srgbClr val="FFFFFF"/>
                </a:highlight>
              </a:rPr>
              <a:t>0</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Scanner scanner = </a:t>
            </a:r>
            <a:r>
              <a:rPr lang="en" sz="850" b="1">
                <a:solidFill>
                  <a:srgbClr val="000080"/>
                </a:solidFill>
                <a:highlight>
                  <a:srgbClr val="FFFFFF"/>
                </a:highlight>
              </a:rPr>
              <a:t>new </a:t>
            </a:r>
            <a:r>
              <a:rPr lang="en" sz="850">
                <a:solidFill>
                  <a:schemeClr val="dk1"/>
                </a:solidFill>
                <a:highlight>
                  <a:srgbClr val="FFFFFF"/>
                </a:highlight>
              </a:rPr>
              <a:t>Scanner(System.</a:t>
            </a:r>
            <a:r>
              <a:rPr lang="en" sz="850" b="1" i="1">
                <a:solidFill>
                  <a:srgbClr val="660E7A"/>
                </a:solidFill>
                <a:highlight>
                  <a:srgbClr val="FFFFFF"/>
                </a:highlight>
              </a:rPr>
              <a:t>in</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r>
              <a:rPr lang="en" sz="850" b="1">
                <a:solidFill>
                  <a:srgbClr val="000080"/>
                </a:solidFill>
                <a:highlight>
                  <a:srgbClr val="FFFFFF"/>
                </a:highlight>
              </a:rPr>
              <a:t>do </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System.</a:t>
            </a:r>
            <a:r>
              <a:rPr lang="en" sz="850" b="1" i="1">
                <a:solidFill>
                  <a:srgbClr val="660E7A"/>
                </a:solidFill>
                <a:highlight>
                  <a:srgbClr val="FFFFFF"/>
                </a:highlight>
              </a:rPr>
              <a:t>out</a:t>
            </a:r>
            <a:r>
              <a:rPr lang="en" sz="850">
                <a:solidFill>
                  <a:schemeClr val="dk1"/>
                </a:solidFill>
                <a:highlight>
                  <a:srgbClr val="FFFFFF"/>
                </a:highlight>
              </a:rPr>
              <a:t>.println(</a:t>
            </a:r>
            <a:r>
              <a:rPr lang="en" sz="850" b="1">
                <a:solidFill>
                  <a:srgbClr val="008000"/>
                </a:solidFill>
                <a:highlight>
                  <a:srgbClr val="FFFFFF"/>
                </a:highlight>
              </a:rPr>
              <a:t>"Nhập vào số:"</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i = scanner.nextInt();</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r>
              <a:rPr lang="en" sz="850" i="1">
                <a:solidFill>
                  <a:srgbClr val="808080"/>
                </a:solidFill>
                <a:highlight>
                  <a:srgbClr val="FFFFFF"/>
                </a:highlight>
              </a:rPr>
              <a:t>/*</a:t>
            </a:r>
            <a:endParaRPr sz="850" i="1">
              <a:solidFill>
                <a:srgbClr val="808080"/>
              </a:solidFill>
              <a:highlight>
                <a:srgbClr val="FFFFFF"/>
              </a:highlight>
            </a:endParaRPr>
          </a:p>
          <a:p>
            <a:pPr marL="0" lvl="0" indent="0" algn="l" rtl="0">
              <a:spcBef>
                <a:spcPts val="0"/>
              </a:spcBef>
              <a:spcAft>
                <a:spcPts val="0"/>
              </a:spcAft>
              <a:buNone/>
            </a:pPr>
            <a:r>
              <a:rPr lang="en" sz="850" i="1">
                <a:solidFill>
                  <a:srgbClr val="808080"/>
                </a:solidFill>
                <a:highlight>
                  <a:srgbClr val="FFFFFF"/>
                </a:highlight>
              </a:rPr>
              <a:t>        * Nếu số nhập &lt; 0 thì sẽ kết thúc vòng lặp</a:t>
            </a:r>
            <a:endParaRPr sz="850" i="1">
              <a:solidFill>
                <a:srgbClr val="808080"/>
              </a:solidFill>
              <a:highlight>
                <a:srgbClr val="FFFFFF"/>
              </a:highlight>
            </a:endParaRPr>
          </a:p>
          <a:p>
            <a:pPr marL="0" lvl="0" indent="0" algn="l" rtl="0">
              <a:spcBef>
                <a:spcPts val="0"/>
              </a:spcBef>
              <a:spcAft>
                <a:spcPts val="0"/>
              </a:spcAft>
              <a:buNone/>
            </a:pPr>
            <a:r>
              <a:rPr lang="en" sz="850" i="1">
                <a:solidFill>
                  <a:srgbClr val="808080"/>
                </a:solidFill>
                <a:highlight>
                  <a:srgbClr val="FFFFFF"/>
                </a:highlight>
              </a:rPr>
              <a:t>        * và thực hiện câu lệnh bên ngoài vòng lặp.</a:t>
            </a:r>
            <a:endParaRPr sz="850" i="1">
              <a:solidFill>
                <a:srgbClr val="808080"/>
              </a:solidFill>
              <a:highlight>
                <a:srgbClr val="FFFFFF"/>
              </a:highlight>
            </a:endParaRPr>
          </a:p>
          <a:p>
            <a:pPr marL="0" lvl="0" indent="0" algn="l" rtl="0">
              <a:spcBef>
                <a:spcPts val="0"/>
              </a:spcBef>
              <a:spcAft>
                <a:spcPts val="0"/>
              </a:spcAft>
              <a:buNone/>
            </a:pPr>
            <a:r>
              <a:rPr lang="en" sz="850" i="1">
                <a:solidFill>
                  <a:srgbClr val="808080"/>
                </a:solidFill>
                <a:highlight>
                  <a:srgbClr val="FFFFFF"/>
                </a:highlight>
              </a:rPr>
              <a:t>        */</a:t>
            </a:r>
            <a:endParaRPr sz="850" i="1">
              <a:solidFill>
                <a:srgbClr val="808080"/>
              </a:solidFill>
              <a:highlight>
                <a:srgbClr val="FFFFFF"/>
              </a:highlight>
            </a:endParaRPr>
          </a:p>
          <a:p>
            <a:pPr marL="0" lvl="0" indent="0" algn="l" rtl="0">
              <a:spcBef>
                <a:spcPts val="0"/>
              </a:spcBef>
              <a:spcAft>
                <a:spcPts val="0"/>
              </a:spcAft>
              <a:buNone/>
            </a:pPr>
            <a:r>
              <a:rPr lang="en" sz="850" i="1">
                <a:solidFill>
                  <a:srgbClr val="808080"/>
                </a:solidFill>
                <a:highlight>
                  <a:srgbClr val="FFFFFF"/>
                </a:highlight>
              </a:rPr>
              <a:t>       </a:t>
            </a:r>
            <a:r>
              <a:rPr lang="en" sz="850" b="1">
                <a:solidFill>
                  <a:srgbClr val="000080"/>
                </a:solidFill>
                <a:highlight>
                  <a:srgbClr val="FFFFFF"/>
                </a:highlight>
              </a:rPr>
              <a:t>if </a:t>
            </a:r>
            <a:r>
              <a:rPr lang="en" sz="850">
                <a:solidFill>
                  <a:schemeClr val="dk1"/>
                </a:solidFill>
                <a:highlight>
                  <a:srgbClr val="FFFFFF"/>
                </a:highlight>
              </a:rPr>
              <a:t>(i &lt; </a:t>
            </a:r>
            <a:r>
              <a:rPr lang="en" sz="850">
                <a:solidFill>
                  <a:srgbClr val="0000FF"/>
                </a:solidFill>
                <a:highlight>
                  <a:srgbClr val="FFFFFF"/>
                </a:highlight>
              </a:rPr>
              <a:t>0</a:t>
            </a:r>
            <a:r>
              <a:rPr lang="en" sz="850">
                <a:solidFill>
                  <a:schemeClr val="dk1"/>
                </a:solidFill>
                <a:highlight>
                  <a:srgbClr val="FFFFFF"/>
                </a:highlight>
              </a:rPr>
              <a:t>) {</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r>
              <a:rPr lang="en" sz="850" b="1">
                <a:solidFill>
                  <a:srgbClr val="000080"/>
                </a:solidFill>
                <a:highlight>
                  <a:srgbClr val="FFFFFF"/>
                </a:highlight>
              </a:rPr>
              <a:t>break</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sum += i;</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 </a:t>
            </a:r>
            <a:r>
              <a:rPr lang="en" sz="850" b="1">
                <a:solidFill>
                  <a:srgbClr val="000080"/>
                </a:solidFill>
                <a:highlight>
                  <a:srgbClr val="FFFFFF"/>
                </a:highlight>
              </a:rPr>
              <a:t>while </a:t>
            </a:r>
            <a:r>
              <a:rPr lang="en" sz="850">
                <a:solidFill>
                  <a:schemeClr val="dk1"/>
                </a:solidFill>
                <a:highlight>
                  <a:srgbClr val="FFFFFF"/>
                </a:highlight>
              </a:rPr>
              <a:t>(i &gt;= </a:t>
            </a:r>
            <a:r>
              <a:rPr lang="en" sz="850">
                <a:solidFill>
                  <a:srgbClr val="0000FF"/>
                </a:solidFill>
                <a:highlight>
                  <a:srgbClr val="FFFFFF"/>
                </a:highlight>
              </a:rPr>
              <a:t>0</a:t>
            </a:r>
            <a:r>
              <a:rPr lang="en" sz="850">
                <a:solidFill>
                  <a:schemeClr val="dk1"/>
                </a:solidFill>
                <a:highlight>
                  <a:srgbClr val="FFFFFF"/>
                </a:highlight>
              </a:rPr>
              <a:t>);    </a:t>
            </a:r>
            <a:r>
              <a:rPr lang="en" sz="850" i="1">
                <a:solidFill>
                  <a:srgbClr val="808080"/>
                </a:solidFill>
                <a:highlight>
                  <a:srgbClr val="FFFFFF"/>
                </a:highlight>
              </a:rPr>
              <a:t>// i còn lớn hơn hoặc bằng 0 thì còn tiếp tục</a:t>
            </a:r>
            <a:endParaRPr sz="850" i="1">
              <a:solidFill>
                <a:srgbClr val="808080"/>
              </a:solidFill>
              <a:highlight>
                <a:srgbClr val="FFFFFF"/>
              </a:highlight>
            </a:endParaRPr>
          </a:p>
          <a:p>
            <a:pPr marL="0" lvl="0" indent="0" algn="l" rtl="0">
              <a:spcBef>
                <a:spcPts val="0"/>
              </a:spcBef>
              <a:spcAft>
                <a:spcPts val="0"/>
              </a:spcAft>
              <a:buNone/>
            </a:pPr>
            <a:r>
              <a:rPr lang="en" sz="850" i="1">
                <a:solidFill>
                  <a:srgbClr val="808080"/>
                </a:solidFill>
                <a:highlight>
                  <a:srgbClr val="FFFFFF"/>
                </a:highlight>
              </a:rPr>
              <a:t>   </a:t>
            </a: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a:t>
            </a:r>
            <a:r>
              <a:rPr lang="en" sz="850" b="1">
                <a:solidFill>
                  <a:srgbClr val="008000"/>
                </a:solidFill>
                <a:highlight>
                  <a:srgbClr val="FFFFFF"/>
                </a:highlight>
              </a:rPr>
              <a:t>"Kết quả = " </a:t>
            </a:r>
            <a:r>
              <a:rPr lang="en" sz="850">
                <a:solidFill>
                  <a:schemeClr val="dk1"/>
                </a:solidFill>
                <a:highlight>
                  <a:srgbClr val="FFFFFF"/>
                </a:highlight>
              </a:rPr>
              <a:t>+ sum);</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a:t>
            </a:r>
            <a:endParaRPr sz="850">
              <a:solidFill>
                <a:schemeClr val="dk1"/>
              </a:solidFill>
              <a:highlight>
                <a:srgbClr val="FFFFFF"/>
              </a:highlight>
            </a:endParaRPr>
          </a:p>
        </p:txBody>
      </p:sp>
      <p:pic>
        <p:nvPicPr>
          <p:cNvPr id="209" name="Google Shape;209;p25"/>
          <p:cNvPicPr preferRelativeResize="0"/>
          <p:nvPr/>
        </p:nvPicPr>
        <p:blipFill>
          <a:blip r:embed="rId3">
            <a:alphaModFix/>
          </a:blip>
          <a:stretch>
            <a:fillRect/>
          </a:stretch>
        </p:blipFill>
        <p:spPr>
          <a:xfrm>
            <a:off x="6185325" y="2748425"/>
            <a:ext cx="1304925" cy="1343025"/>
          </a:xfrm>
          <a:prstGeom prst="rect">
            <a:avLst/>
          </a:prstGeom>
          <a:noFill/>
          <a:ln w="9525" cap="flat" cmpd="sng">
            <a:solidFill>
              <a:schemeClr val="dk2"/>
            </a:solidFill>
            <a:prstDash val="solid"/>
            <a:round/>
            <a:headEnd type="none" w="sm" len="sm"/>
            <a:tailEnd type="none" w="sm" len="sm"/>
          </a:ln>
        </p:spPr>
      </p:pic>
      <p:sp>
        <p:nvSpPr>
          <p:cNvPr id="210" name="Google Shape;210;p25"/>
          <p:cNvSpPr/>
          <p:nvPr/>
        </p:nvSpPr>
        <p:spPr>
          <a:xfrm>
            <a:off x="4774600" y="3361725"/>
            <a:ext cx="515100" cy="195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	Từ khóa continue</a:t>
            </a:r>
            <a:endParaRPr dirty="0">
              <a:solidFill>
                <a:srgbClr val="FFFFFF"/>
              </a:solidFill>
            </a:endParaRPr>
          </a:p>
        </p:txBody>
      </p:sp>
      <p:sp>
        <p:nvSpPr>
          <p:cNvPr id="217" name="Google Shape;217;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txBox="1"/>
          <p:nvPr/>
        </p:nvSpPr>
        <p:spPr>
          <a:xfrm>
            <a:off x="751675" y="807350"/>
            <a:ext cx="7496100" cy="109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rgbClr val="2A78CA"/>
                </a:solidFill>
              </a:rPr>
              <a:t>continue:</a:t>
            </a:r>
            <a:r>
              <a:rPr lang="en">
                <a:solidFill>
                  <a:srgbClr val="2A78CA"/>
                </a:solidFill>
              </a:rPr>
              <a:t> </a:t>
            </a:r>
            <a:r>
              <a:rPr lang="en">
                <a:solidFill>
                  <a:srgbClr val="434343"/>
                </a:solidFill>
              </a:rPr>
              <a:t>thì lần lặp kế tiếp sẽ được thực hiện</a:t>
            </a:r>
            <a:endParaRPr>
              <a:solidFill>
                <a:srgbClr val="434343"/>
              </a:solidFill>
            </a:endParaRPr>
          </a:p>
          <a:p>
            <a:pPr marL="0" lvl="0" indent="0" algn="l" rtl="0">
              <a:lnSpc>
                <a:spcPct val="150000"/>
              </a:lnSpc>
              <a:spcBef>
                <a:spcPts val="0"/>
              </a:spcBef>
              <a:spcAft>
                <a:spcPts val="0"/>
              </a:spcAft>
              <a:buNone/>
            </a:pPr>
            <a:r>
              <a:rPr lang="en" sz="1300">
                <a:solidFill>
                  <a:srgbClr val="434343"/>
                </a:solidFill>
              </a:rPr>
              <a:t>=&gt;</a:t>
            </a:r>
            <a:r>
              <a:rPr lang="en" sz="1300" i="1">
                <a:solidFill>
                  <a:srgbClr val="434343"/>
                </a:solidFill>
              </a:rPr>
              <a:t> bỏ qua không thực hiện các lệnh phía bên dưới từ khóa </a:t>
            </a:r>
            <a:r>
              <a:rPr lang="en" sz="1300" b="1" i="1">
                <a:solidFill>
                  <a:srgbClr val="434343"/>
                </a:solidFill>
              </a:rPr>
              <a:t>continue</a:t>
            </a:r>
            <a:r>
              <a:rPr lang="en" sz="1300" i="1">
                <a:solidFill>
                  <a:srgbClr val="434343"/>
                </a:solidFill>
              </a:rPr>
              <a:t> của vòng lặp và quay lên kiểm tra trở lại biểu thức điều kiện lặp</a:t>
            </a:r>
            <a:r>
              <a:rPr lang="en" sz="1300">
                <a:solidFill>
                  <a:srgbClr val="434343"/>
                </a:solidFill>
              </a:rPr>
              <a:t>.</a:t>
            </a:r>
            <a:endParaRPr sz="1300">
              <a:solidFill>
                <a:srgbClr val="434343"/>
              </a:solidFill>
            </a:endParaRPr>
          </a:p>
        </p:txBody>
      </p:sp>
      <p:sp>
        <p:nvSpPr>
          <p:cNvPr id="219" name="Google Shape;219;p26"/>
          <p:cNvSpPr txBox="1"/>
          <p:nvPr/>
        </p:nvSpPr>
        <p:spPr>
          <a:xfrm>
            <a:off x="807375" y="2046250"/>
            <a:ext cx="3000000" cy="245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850" b="1" dirty="0">
                <a:solidFill>
                  <a:srgbClr val="000080"/>
                </a:solidFill>
                <a:highlight>
                  <a:srgbClr val="FFFFFF"/>
                </a:highlight>
              </a:rPr>
              <a:t>public static void </a:t>
            </a:r>
            <a:r>
              <a:rPr lang="en" sz="850" dirty="0">
                <a:solidFill>
                  <a:schemeClr val="dk1"/>
                </a:solidFill>
                <a:highlight>
                  <a:srgbClr val="FFFFFF"/>
                </a:highlight>
              </a:rPr>
              <a:t>main(String[] args) {</a:t>
            </a:r>
            <a:endParaRPr sz="850" dirty="0">
              <a:solidFill>
                <a:schemeClr val="dk1"/>
              </a:solidFill>
              <a:highlight>
                <a:srgbClr val="FFFFFF"/>
              </a:highlight>
            </a:endParaRPr>
          </a:p>
          <a:p>
            <a:pPr marL="0" lvl="0" indent="0" algn="l" rtl="0">
              <a:spcBef>
                <a:spcPts val="0"/>
              </a:spcBef>
              <a:spcAft>
                <a:spcPts val="0"/>
              </a:spcAft>
              <a:buNone/>
            </a:pPr>
            <a:r>
              <a:rPr lang="en" sz="850" dirty="0">
                <a:solidFill>
                  <a:schemeClr val="dk1"/>
                </a:solidFill>
                <a:highlight>
                  <a:srgbClr val="FFFFFF"/>
                </a:highlight>
              </a:rPr>
              <a:t>   </a:t>
            </a:r>
            <a:r>
              <a:rPr lang="en" sz="850" b="1" dirty="0">
                <a:solidFill>
                  <a:srgbClr val="000080"/>
                </a:solidFill>
                <a:highlight>
                  <a:srgbClr val="FFFFFF"/>
                </a:highlight>
              </a:rPr>
              <a:t>int </a:t>
            </a:r>
            <a:r>
              <a:rPr lang="en" sz="850" dirty="0">
                <a:solidFill>
                  <a:schemeClr val="dk1"/>
                </a:solidFill>
                <a:highlight>
                  <a:srgbClr val="FFFFFF"/>
                </a:highlight>
              </a:rPr>
              <a:t>count;</a:t>
            </a:r>
            <a:endParaRPr sz="850" dirty="0">
              <a:solidFill>
                <a:schemeClr val="dk1"/>
              </a:solidFill>
              <a:highlight>
                <a:srgbClr val="FFFFFF"/>
              </a:highlight>
            </a:endParaRPr>
          </a:p>
          <a:p>
            <a:pPr marL="0" lvl="0" indent="0" algn="l" rtl="0">
              <a:spcBef>
                <a:spcPts val="0"/>
              </a:spcBef>
              <a:spcAft>
                <a:spcPts val="0"/>
              </a:spcAft>
              <a:buNone/>
            </a:pPr>
            <a:r>
              <a:rPr lang="en" sz="850" dirty="0">
                <a:solidFill>
                  <a:schemeClr val="dk1"/>
                </a:solidFill>
                <a:highlight>
                  <a:srgbClr val="FFFFFF"/>
                </a:highlight>
              </a:rPr>
              <a:t>   </a:t>
            </a:r>
            <a:r>
              <a:rPr lang="en" sz="850" b="1" dirty="0">
                <a:solidFill>
                  <a:srgbClr val="000080"/>
                </a:solidFill>
                <a:highlight>
                  <a:srgbClr val="FFFFFF"/>
                </a:highlight>
              </a:rPr>
              <a:t>for </a:t>
            </a:r>
            <a:r>
              <a:rPr lang="en" sz="850" dirty="0">
                <a:solidFill>
                  <a:schemeClr val="dk1"/>
                </a:solidFill>
                <a:highlight>
                  <a:srgbClr val="FFFFFF"/>
                </a:highlight>
              </a:rPr>
              <a:t>(count = </a:t>
            </a:r>
            <a:r>
              <a:rPr lang="en" sz="850" dirty="0">
                <a:solidFill>
                  <a:srgbClr val="0000FF"/>
                </a:solidFill>
                <a:highlight>
                  <a:srgbClr val="FFFFFF"/>
                </a:highlight>
              </a:rPr>
              <a:t>1</a:t>
            </a:r>
            <a:r>
              <a:rPr lang="en" sz="850" dirty="0">
                <a:solidFill>
                  <a:schemeClr val="dk1"/>
                </a:solidFill>
                <a:highlight>
                  <a:srgbClr val="FFFFFF"/>
                </a:highlight>
              </a:rPr>
              <a:t>; count &lt;= </a:t>
            </a:r>
            <a:r>
              <a:rPr lang="en" sz="850" dirty="0">
                <a:solidFill>
                  <a:srgbClr val="0000FF"/>
                </a:solidFill>
                <a:highlight>
                  <a:srgbClr val="FFFFFF"/>
                </a:highlight>
              </a:rPr>
              <a:t>5</a:t>
            </a:r>
            <a:r>
              <a:rPr lang="en" sz="850" dirty="0">
                <a:solidFill>
                  <a:schemeClr val="dk1"/>
                </a:solidFill>
                <a:highlight>
                  <a:srgbClr val="FFFFFF"/>
                </a:highlight>
              </a:rPr>
              <a:t>; count++) {</a:t>
            </a:r>
            <a:endParaRPr sz="850" dirty="0">
              <a:solidFill>
                <a:schemeClr val="dk1"/>
              </a:solidFill>
              <a:highlight>
                <a:srgbClr val="FFFFFF"/>
              </a:highlight>
            </a:endParaRPr>
          </a:p>
          <a:p>
            <a:pPr marL="0" lvl="0" indent="0" algn="l" rtl="0">
              <a:spcBef>
                <a:spcPts val="0"/>
              </a:spcBef>
              <a:spcAft>
                <a:spcPts val="0"/>
              </a:spcAft>
              <a:buNone/>
            </a:pPr>
            <a:r>
              <a:rPr lang="en" sz="850" dirty="0">
                <a:solidFill>
                  <a:schemeClr val="dk1"/>
                </a:solidFill>
                <a:highlight>
                  <a:srgbClr val="FFFFFF"/>
                </a:highlight>
              </a:rPr>
              <a:t>       System.</a:t>
            </a:r>
            <a:r>
              <a:rPr lang="en" sz="850" b="1" i="1" dirty="0">
                <a:solidFill>
                  <a:srgbClr val="660E7A"/>
                </a:solidFill>
                <a:highlight>
                  <a:srgbClr val="FFFFFF"/>
                </a:highlight>
              </a:rPr>
              <a:t>out</a:t>
            </a:r>
            <a:r>
              <a:rPr lang="en" sz="850" dirty="0">
                <a:solidFill>
                  <a:schemeClr val="dk1"/>
                </a:solidFill>
                <a:highlight>
                  <a:srgbClr val="FFFFFF"/>
                </a:highlight>
              </a:rPr>
              <a:t>.println(</a:t>
            </a:r>
            <a:r>
              <a:rPr lang="en" sz="850" b="1" dirty="0">
                <a:solidFill>
                  <a:srgbClr val="008000"/>
                </a:solidFill>
                <a:highlight>
                  <a:srgbClr val="FFFFFF"/>
                </a:highlight>
              </a:rPr>
              <a:t>"Lần lặp " </a:t>
            </a:r>
            <a:r>
              <a:rPr lang="en" sz="850" dirty="0">
                <a:solidFill>
                  <a:schemeClr val="dk1"/>
                </a:solidFill>
                <a:highlight>
                  <a:srgbClr val="FFFFFF"/>
                </a:highlight>
              </a:rPr>
              <a:t>+ count);</a:t>
            </a:r>
            <a:endParaRPr sz="850" dirty="0">
              <a:solidFill>
                <a:schemeClr val="dk1"/>
              </a:solidFill>
              <a:highlight>
                <a:srgbClr val="FFFFFF"/>
              </a:highlight>
            </a:endParaRPr>
          </a:p>
          <a:p>
            <a:pPr marL="0" lvl="0" indent="0" algn="l" rtl="0">
              <a:spcBef>
                <a:spcPts val="0"/>
              </a:spcBef>
              <a:spcAft>
                <a:spcPts val="0"/>
              </a:spcAft>
              <a:buNone/>
            </a:pPr>
            <a:endParaRPr sz="850" dirty="0">
              <a:solidFill>
                <a:schemeClr val="dk1"/>
              </a:solidFill>
              <a:highlight>
                <a:srgbClr val="FFFFFF"/>
              </a:highlight>
            </a:endParaRPr>
          </a:p>
          <a:p>
            <a:pPr marL="0" lvl="0" indent="0" algn="l" rtl="0">
              <a:spcBef>
                <a:spcPts val="0"/>
              </a:spcBef>
              <a:spcAft>
                <a:spcPts val="0"/>
              </a:spcAft>
              <a:buNone/>
            </a:pPr>
            <a:r>
              <a:rPr lang="en" sz="850" dirty="0">
                <a:solidFill>
                  <a:schemeClr val="dk1"/>
                </a:solidFill>
                <a:highlight>
                  <a:srgbClr val="FFFFFF"/>
                </a:highlight>
              </a:rPr>
              <a:t>       </a:t>
            </a:r>
            <a:r>
              <a:rPr lang="en" sz="850" i="1" dirty="0">
                <a:solidFill>
                  <a:srgbClr val="808080"/>
                </a:solidFill>
                <a:highlight>
                  <a:srgbClr val="FFFFFF"/>
                </a:highlight>
              </a:rPr>
              <a:t>/*</a:t>
            </a:r>
            <a:endParaRPr sz="850" i="1" dirty="0">
              <a:solidFill>
                <a:srgbClr val="808080"/>
              </a:solidFill>
              <a:highlight>
                <a:srgbClr val="FFFFFF"/>
              </a:highlight>
            </a:endParaRPr>
          </a:p>
          <a:p>
            <a:pPr marL="0" lvl="0" indent="0" algn="l" rtl="0">
              <a:spcBef>
                <a:spcPts val="0"/>
              </a:spcBef>
              <a:spcAft>
                <a:spcPts val="0"/>
              </a:spcAft>
              <a:buNone/>
            </a:pPr>
            <a:r>
              <a:rPr lang="en" sz="850" i="1" dirty="0">
                <a:solidFill>
                  <a:srgbClr val="808080"/>
                </a:solidFill>
                <a:highlight>
                  <a:srgbClr val="FFFFFF"/>
                </a:highlight>
              </a:rPr>
              <a:t>        * kiểm tra nếu count còn nhỏ hơn 4</a:t>
            </a:r>
            <a:endParaRPr sz="850" i="1" dirty="0">
              <a:solidFill>
                <a:srgbClr val="808080"/>
              </a:solidFill>
              <a:highlight>
                <a:srgbClr val="FFFFFF"/>
              </a:highlight>
            </a:endParaRPr>
          </a:p>
          <a:p>
            <a:pPr marL="0" lvl="0" indent="0" algn="l" rtl="0">
              <a:spcBef>
                <a:spcPts val="0"/>
              </a:spcBef>
              <a:spcAft>
                <a:spcPts val="0"/>
              </a:spcAft>
              <a:buNone/>
            </a:pPr>
            <a:r>
              <a:rPr lang="en" sz="850" i="1" dirty="0">
                <a:solidFill>
                  <a:srgbClr val="808080"/>
                </a:solidFill>
                <a:highlight>
                  <a:srgbClr val="FFFFFF"/>
                </a:highlight>
              </a:rPr>
              <a:t>        * thì còn quay lại vòng for kiểm tra điều kiện lặp</a:t>
            </a:r>
            <a:endParaRPr sz="850" i="1" dirty="0">
              <a:solidFill>
                <a:srgbClr val="808080"/>
              </a:solidFill>
              <a:highlight>
                <a:srgbClr val="FFFFFF"/>
              </a:highlight>
            </a:endParaRPr>
          </a:p>
          <a:p>
            <a:pPr marL="0" lvl="0" indent="0" algn="l" rtl="0">
              <a:spcBef>
                <a:spcPts val="0"/>
              </a:spcBef>
              <a:spcAft>
                <a:spcPts val="0"/>
              </a:spcAft>
              <a:buNone/>
            </a:pPr>
            <a:r>
              <a:rPr lang="en" sz="850" i="1" dirty="0">
                <a:solidFill>
                  <a:srgbClr val="808080"/>
                </a:solidFill>
                <a:highlight>
                  <a:srgbClr val="FFFFFF"/>
                </a:highlight>
              </a:rPr>
              <a:t>        */</a:t>
            </a:r>
            <a:endParaRPr sz="850" i="1" dirty="0">
              <a:solidFill>
                <a:srgbClr val="808080"/>
              </a:solidFill>
              <a:highlight>
                <a:srgbClr val="FFFFFF"/>
              </a:highlight>
            </a:endParaRPr>
          </a:p>
          <a:p>
            <a:pPr marL="0" lvl="0" indent="0" algn="l" rtl="0">
              <a:spcBef>
                <a:spcPts val="0"/>
              </a:spcBef>
              <a:spcAft>
                <a:spcPts val="0"/>
              </a:spcAft>
              <a:buNone/>
            </a:pPr>
            <a:r>
              <a:rPr lang="en" sz="850" i="1" dirty="0">
                <a:solidFill>
                  <a:srgbClr val="808080"/>
                </a:solidFill>
                <a:highlight>
                  <a:srgbClr val="FFFFFF"/>
                </a:highlight>
              </a:rPr>
              <a:t>       </a:t>
            </a:r>
            <a:r>
              <a:rPr lang="en" sz="850" b="1" dirty="0">
                <a:solidFill>
                  <a:srgbClr val="000080"/>
                </a:solidFill>
                <a:highlight>
                  <a:srgbClr val="FFFFFF"/>
                </a:highlight>
              </a:rPr>
              <a:t>if </a:t>
            </a:r>
            <a:r>
              <a:rPr lang="en" sz="850" dirty="0">
                <a:solidFill>
                  <a:schemeClr val="dk1"/>
                </a:solidFill>
                <a:highlight>
                  <a:srgbClr val="FFFFFF"/>
                </a:highlight>
              </a:rPr>
              <a:t>(count &lt; </a:t>
            </a:r>
            <a:r>
              <a:rPr lang="en" sz="850" dirty="0">
                <a:solidFill>
                  <a:srgbClr val="0000FF"/>
                </a:solidFill>
                <a:highlight>
                  <a:srgbClr val="FFFFFF"/>
                </a:highlight>
              </a:rPr>
              <a:t>4</a:t>
            </a:r>
            <a:r>
              <a:rPr lang="en" sz="850" dirty="0">
                <a:solidFill>
                  <a:schemeClr val="dk1"/>
                </a:solidFill>
                <a:highlight>
                  <a:srgbClr val="FFFFFF"/>
                </a:highlight>
              </a:rPr>
              <a:t>) {</a:t>
            </a:r>
            <a:endParaRPr sz="850" dirty="0">
              <a:solidFill>
                <a:schemeClr val="dk1"/>
              </a:solidFill>
              <a:highlight>
                <a:srgbClr val="FFFFFF"/>
              </a:highlight>
            </a:endParaRPr>
          </a:p>
          <a:p>
            <a:pPr marL="0" lvl="0" indent="0" algn="l" rtl="0">
              <a:spcBef>
                <a:spcPts val="0"/>
              </a:spcBef>
              <a:spcAft>
                <a:spcPts val="0"/>
              </a:spcAft>
              <a:buNone/>
            </a:pPr>
            <a:r>
              <a:rPr lang="en" sz="850" dirty="0">
                <a:solidFill>
                  <a:schemeClr val="dk1"/>
                </a:solidFill>
                <a:highlight>
                  <a:srgbClr val="FFFFFF"/>
                </a:highlight>
              </a:rPr>
              <a:t>           </a:t>
            </a:r>
            <a:r>
              <a:rPr lang="en" sz="850" b="1" dirty="0">
                <a:solidFill>
                  <a:srgbClr val="000080"/>
                </a:solidFill>
                <a:highlight>
                  <a:srgbClr val="FFFFFF"/>
                </a:highlight>
              </a:rPr>
              <a:t>continue</a:t>
            </a:r>
            <a:r>
              <a:rPr lang="en" sz="850" dirty="0">
                <a:solidFill>
                  <a:schemeClr val="dk1"/>
                </a:solidFill>
                <a:highlight>
                  <a:srgbClr val="FFFFFF"/>
                </a:highlight>
              </a:rPr>
              <a:t>;</a:t>
            </a:r>
            <a:endParaRPr sz="850" dirty="0">
              <a:solidFill>
                <a:schemeClr val="dk1"/>
              </a:solidFill>
              <a:highlight>
                <a:srgbClr val="FFFFFF"/>
              </a:highlight>
            </a:endParaRPr>
          </a:p>
          <a:p>
            <a:pPr marL="0" lvl="0" indent="0" algn="l" rtl="0">
              <a:spcBef>
                <a:spcPts val="0"/>
              </a:spcBef>
              <a:spcAft>
                <a:spcPts val="0"/>
              </a:spcAft>
              <a:buNone/>
            </a:pPr>
            <a:r>
              <a:rPr lang="en" sz="850" dirty="0">
                <a:solidFill>
                  <a:schemeClr val="dk1"/>
                </a:solidFill>
                <a:highlight>
                  <a:srgbClr val="FFFFFF"/>
                </a:highlight>
              </a:rPr>
              <a:t>       }</a:t>
            </a:r>
            <a:endParaRPr sz="850" dirty="0">
              <a:solidFill>
                <a:schemeClr val="dk1"/>
              </a:solidFill>
              <a:highlight>
                <a:srgbClr val="FFFFFF"/>
              </a:highlight>
            </a:endParaRPr>
          </a:p>
          <a:p>
            <a:pPr marL="0" lvl="0" indent="0" algn="l" rtl="0">
              <a:spcBef>
                <a:spcPts val="0"/>
              </a:spcBef>
              <a:spcAft>
                <a:spcPts val="0"/>
              </a:spcAft>
              <a:buNone/>
            </a:pPr>
            <a:endParaRPr sz="850" dirty="0">
              <a:solidFill>
                <a:schemeClr val="dk1"/>
              </a:solidFill>
              <a:highlight>
                <a:srgbClr val="FFFFFF"/>
              </a:highlight>
            </a:endParaRPr>
          </a:p>
          <a:p>
            <a:pPr marL="0" lvl="0" indent="0" algn="l" rtl="0">
              <a:spcBef>
                <a:spcPts val="0"/>
              </a:spcBef>
              <a:spcAft>
                <a:spcPts val="0"/>
              </a:spcAft>
              <a:buNone/>
            </a:pPr>
            <a:r>
              <a:rPr lang="en" sz="850" dirty="0">
                <a:solidFill>
                  <a:schemeClr val="dk1"/>
                </a:solidFill>
                <a:highlight>
                  <a:srgbClr val="FFFFFF"/>
                </a:highlight>
              </a:rPr>
              <a:t>       </a:t>
            </a:r>
            <a:r>
              <a:rPr lang="en" sz="850" i="1" dirty="0">
                <a:solidFill>
                  <a:srgbClr val="808080"/>
                </a:solidFill>
                <a:highlight>
                  <a:srgbClr val="FFFFFF"/>
                </a:highlight>
              </a:rPr>
              <a:t>// Nếu count không nhỏ hơn 4 thì hiển thị "Chào bạn!"</a:t>
            </a:r>
            <a:endParaRPr sz="850" i="1" dirty="0">
              <a:solidFill>
                <a:srgbClr val="808080"/>
              </a:solidFill>
              <a:highlight>
                <a:srgbClr val="FFFFFF"/>
              </a:highlight>
            </a:endParaRPr>
          </a:p>
          <a:p>
            <a:pPr marL="0" lvl="0" indent="0" algn="l" rtl="0">
              <a:spcBef>
                <a:spcPts val="0"/>
              </a:spcBef>
              <a:spcAft>
                <a:spcPts val="0"/>
              </a:spcAft>
              <a:buNone/>
            </a:pPr>
            <a:r>
              <a:rPr lang="en" sz="850" i="1" dirty="0">
                <a:solidFill>
                  <a:srgbClr val="808080"/>
                </a:solidFill>
                <a:highlight>
                  <a:srgbClr val="FFFFFF"/>
                </a:highlight>
              </a:rPr>
              <a:t>       </a:t>
            </a:r>
            <a:r>
              <a:rPr lang="en" sz="850" dirty="0">
                <a:solidFill>
                  <a:schemeClr val="dk1"/>
                </a:solidFill>
                <a:highlight>
                  <a:srgbClr val="FFFFFF"/>
                </a:highlight>
              </a:rPr>
              <a:t>System.</a:t>
            </a:r>
            <a:r>
              <a:rPr lang="en" sz="850" b="1" i="1" dirty="0">
                <a:solidFill>
                  <a:srgbClr val="660E7A"/>
                </a:solidFill>
                <a:highlight>
                  <a:srgbClr val="FFFFFF"/>
                </a:highlight>
              </a:rPr>
              <a:t>out</a:t>
            </a:r>
            <a:r>
              <a:rPr lang="en" sz="850" dirty="0">
                <a:solidFill>
                  <a:schemeClr val="dk1"/>
                </a:solidFill>
                <a:highlight>
                  <a:srgbClr val="FFFFFF"/>
                </a:highlight>
              </a:rPr>
              <a:t>.println(</a:t>
            </a:r>
            <a:r>
              <a:rPr lang="en" sz="850" b="1" dirty="0">
                <a:solidFill>
                  <a:srgbClr val="008000"/>
                </a:solidFill>
                <a:highlight>
                  <a:srgbClr val="FFFFFF"/>
                </a:highlight>
              </a:rPr>
              <a:t>"Chào bạn!"</a:t>
            </a:r>
            <a:r>
              <a:rPr lang="en" sz="850" dirty="0">
                <a:solidFill>
                  <a:schemeClr val="dk1"/>
                </a:solidFill>
                <a:highlight>
                  <a:srgbClr val="FFFFFF"/>
                </a:highlight>
              </a:rPr>
              <a:t>);</a:t>
            </a:r>
            <a:endParaRPr sz="850" dirty="0">
              <a:solidFill>
                <a:schemeClr val="dk1"/>
              </a:solidFill>
              <a:highlight>
                <a:srgbClr val="FFFFFF"/>
              </a:highlight>
            </a:endParaRPr>
          </a:p>
          <a:p>
            <a:pPr marL="0" lvl="0" indent="0" algn="l" rtl="0">
              <a:spcBef>
                <a:spcPts val="0"/>
              </a:spcBef>
              <a:spcAft>
                <a:spcPts val="0"/>
              </a:spcAft>
              <a:buNone/>
            </a:pPr>
            <a:r>
              <a:rPr lang="en" sz="850" dirty="0">
                <a:solidFill>
                  <a:schemeClr val="dk1"/>
                </a:solidFill>
                <a:highlight>
                  <a:srgbClr val="FFFFFF"/>
                </a:highlight>
              </a:rPr>
              <a:t>   }</a:t>
            </a:r>
            <a:endParaRPr sz="850" dirty="0">
              <a:solidFill>
                <a:schemeClr val="dk1"/>
              </a:solidFill>
              <a:highlight>
                <a:srgbClr val="FFFFFF"/>
              </a:highlight>
            </a:endParaRPr>
          </a:p>
          <a:p>
            <a:pPr marL="0" lvl="0" indent="0" algn="l" rtl="0">
              <a:spcBef>
                <a:spcPts val="0"/>
              </a:spcBef>
              <a:spcAft>
                <a:spcPts val="0"/>
              </a:spcAft>
              <a:buNone/>
            </a:pPr>
            <a:r>
              <a:rPr lang="en" sz="850" dirty="0">
                <a:solidFill>
                  <a:schemeClr val="dk1"/>
                </a:solidFill>
                <a:highlight>
                  <a:srgbClr val="FFFFFF"/>
                </a:highlight>
              </a:rPr>
              <a:t>}</a:t>
            </a:r>
            <a:endParaRPr sz="850" dirty="0">
              <a:solidFill>
                <a:schemeClr val="dk1"/>
              </a:solidFill>
              <a:highlight>
                <a:srgbClr val="FFFFFF"/>
              </a:highlight>
            </a:endParaRPr>
          </a:p>
        </p:txBody>
      </p:sp>
      <p:pic>
        <p:nvPicPr>
          <p:cNvPr id="220" name="Google Shape;220;p26"/>
          <p:cNvPicPr preferRelativeResize="0"/>
          <p:nvPr/>
        </p:nvPicPr>
        <p:blipFill>
          <a:blip r:embed="rId3">
            <a:alphaModFix/>
          </a:blip>
          <a:stretch>
            <a:fillRect/>
          </a:stretch>
        </p:blipFill>
        <p:spPr>
          <a:xfrm>
            <a:off x="6256925" y="2916300"/>
            <a:ext cx="742950" cy="1085850"/>
          </a:xfrm>
          <a:prstGeom prst="rect">
            <a:avLst/>
          </a:prstGeom>
          <a:noFill/>
          <a:ln w="9525" cap="flat" cmpd="sng">
            <a:solidFill>
              <a:schemeClr val="dk2"/>
            </a:solidFill>
            <a:prstDash val="solid"/>
            <a:round/>
            <a:headEnd type="none" w="sm" len="sm"/>
            <a:tailEnd type="none" w="sm" len="sm"/>
          </a:ln>
        </p:spPr>
      </p:pic>
      <p:sp>
        <p:nvSpPr>
          <p:cNvPr id="221" name="Google Shape;221;p26"/>
          <p:cNvSpPr/>
          <p:nvPr/>
        </p:nvSpPr>
        <p:spPr>
          <a:xfrm>
            <a:off x="4774600" y="3361725"/>
            <a:ext cx="515100" cy="195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 2</a:t>
            </a:r>
            <a:endParaRPr>
              <a:solidFill>
                <a:srgbClr val="FFFFFF"/>
              </a:solidFill>
            </a:endParaRPr>
          </a:p>
        </p:txBody>
      </p:sp>
      <p:sp>
        <p:nvSpPr>
          <p:cNvPr id="228" name="Google Shape;228;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Cách sử dụng lệnh vòng lặp: for, for each, while, do while</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Chú ý ước lượng và tránh lặp vô hạn.</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Từ khóa break, continue</a:t>
            </a:r>
            <a:endParaRPr>
              <a:solidFill>
                <a:srgbClr val="2876C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r>
              <a:rPr lang="en" dirty="0">
                <a:solidFill>
                  <a:srgbClr val="FFFFFF"/>
                </a:solidFill>
              </a:rPr>
              <a:t>	</a:t>
            </a:r>
            <a:r>
              <a:rPr lang="en-US" dirty="0" err="1">
                <a:solidFill>
                  <a:srgbClr val="FFFFFF"/>
                </a:solidFill>
              </a:rPr>
              <a:t>Các</a:t>
            </a:r>
            <a:r>
              <a:rPr lang="en-US" dirty="0">
                <a:solidFill>
                  <a:srgbClr val="FFFFFF"/>
                </a:solidFill>
              </a:rPr>
              <a:t> </a:t>
            </a:r>
            <a:r>
              <a:rPr lang="en-US" dirty="0" err="1">
                <a:solidFill>
                  <a:srgbClr val="FFFFFF"/>
                </a:solidFill>
              </a:rPr>
              <a:t>hàm</a:t>
            </a:r>
            <a:r>
              <a:rPr lang="en-US" dirty="0">
                <a:solidFill>
                  <a:srgbClr val="FFFFFF"/>
                </a:solidFill>
              </a:rPr>
              <a:t> </a:t>
            </a:r>
            <a:r>
              <a:rPr lang="en-US" dirty="0" err="1">
                <a:solidFill>
                  <a:srgbClr val="FFFFFF"/>
                </a:solidFill>
              </a:rPr>
              <a:t>toán</a:t>
            </a:r>
            <a:r>
              <a:rPr lang="en-US" dirty="0">
                <a:solidFill>
                  <a:srgbClr val="FFFFFF"/>
                </a:solidFill>
              </a:rPr>
              <a:t> </a:t>
            </a:r>
            <a:r>
              <a:rPr lang="en-US" dirty="0" err="1">
                <a:solidFill>
                  <a:srgbClr val="FFFFFF"/>
                </a:solidFill>
              </a:rPr>
              <a:t>học</a:t>
            </a:r>
            <a:r>
              <a:rPr lang="en-US" dirty="0">
                <a:solidFill>
                  <a:srgbClr val="FFFFFF"/>
                </a:solidFill>
              </a:rPr>
              <a:t> – Math </a:t>
            </a:r>
            <a:r>
              <a:rPr lang="en-US" dirty="0" err="1">
                <a:solidFill>
                  <a:srgbClr val="FFFFFF"/>
                </a:solidFill>
              </a:rPr>
              <a:t>trong</a:t>
            </a:r>
            <a:r>
              <a:rPr lang="en-US" dirty="0">
                <a:solidFill>
                  <a:srgbClr val="FFFFFF"/>
                </a:solidFill>
              </a:rPr>
              <a:t> Java</a:t>
            </a:r>
          </a:p>
        </p:txBody>
      </p:sp>
      <p:sp>
        <p:nvSpPr>
          <p:cNvPr id="228" name="Google Shape;228;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txBox="1"/>
          <p:nvPr/>
        </p:nvSpPr>
        <p:spPr>
          <a:xfrm>
            <a:off x="907219" y="626945"/>
            <a:ext cx="7498550" cy="2938375"/>
          </a:xfrm>
          <a:prstGeom prst="rect">
            <a:avLst/>
          </a:prstGeom>
          <a:noFill/>
          <a:ln>
            <a:noFill/>
          </a:ln>
        </p:spPr>
        <p:txBody>
          <a:bodyPr spcFirstLastPara="1" wrap="square" lIns="91425" tIns="91425" rIns="91425" bIns="91425" anchor="t" anchorCtr="0">
            <a:noAutofit/>
          </a:bodyPr>
          <a:lstStyle/>
          <a:p>
            <a:r>
              <a:rPr lang="vi-VN" dirty="0"/>
              <a:t>Java có một lớp gọi là lớp Math cung cấp các hàm về toán học như abs , ceil , floor ,… Lớp này nằm trong gói java.lang (gói mặc định) do vậy ta không cần phải thêm câu lệnh import ở đầu chương trình để có thể sử dụng lớp này. Các hàm này được viết là các phương thức tĩnh do vậy ta không cần phải tạo ra thể hiện của lớp Math. Để gọi hàm chỉ đơn giản viết tên lớp Math và tên phương thức cần gọi.</a:t>
            </a:r>
          </a:p>
          <a:p>
            <a:r>
              <a:rPr lang="vi-VN" dirty="0"/>
              <a:t>Math là thư viện cung cấp các phương thức có sẵn để giải quyết các vấn đề về số học. Các phương thức này phần lớn trả về giá trị kiểu double .</a:t>
            </a:r>
          </a:p>
          <a:p>
            <a:r>
              <a:rPr lang="vi-VN" dirty="0"/>
              <a:t>Trước khi gọi các hàm Math , ta có thể import package để khỏi phải viết đầy đủ tên pack , ví dụ </a:t>
            </a:r>
            <a:r>
              <a:rPr lang="vi-VN" dirty="0" smtClean="0"/>
              <a:t>như</a:t>
            </a:r>
            <a:endParaRPr lang="en-US" dirty="0" smtClean="0"/>
          </a:p>
          <a:p>
            <a:endParaRPr lang="vi-VN" dirty="0"/>
          </a:p>
          <a:p>
            <a:r>
              <a:rPr lang="vi-VN" b="1" dirty="0"/>
              <a:t>import</a:t>
            </a:r>
            <a:r>
              <a:rPr lang="vi-VN" i="1" dirty="0"/>
              <a:t> java.lang.Math</a:t>
            </a:r>
            <a:r>
              <a:rPr lang="vi-VN" dirty="0"/>
              <a:t>;</a:t>
            </a:r>
          </a:p>
        </p:txBody>
      </p:sp>
    </p:spTree>
    <p:extLst>
      <p:ext uri="{BB962C8B-B14F-4D97-AF65-F5344CB8AC3E}">
        <p14:creationId xmlns:p14="http://schemas.microsoft.com/office/powerpoint/2010/main" val="3953101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r>
              <a:rPr lang="en" dirty="0">
                <a:solidFill>
                  <a:srgbClr val="FFFFFF"/>
                </a:solidFill>
              </a:rPr>
              <a:t>	</a:t>
            </a:r>
            <a:r>
              <a:rPr lang="en-US" dirty="0" err="1">
                <a:solidFill>
                  <a:srgbClr val="FFFFFF"/>
                </a:solidFill>
              </a:rPr>
              <a:t>Các</a:t>
            </a:r>
            <a:r>
              <a:rPr lang="en-US" dirty="0">
                <a:solidFill>
                  <a:srgbClr val="FFFFFF"/>
                </a:solidFill>
              </a:rPr>
              <a:t> </a:t>
            </a:r>
            <a:r>
              <a:rPr lang="en-US" dirty="0" err="1">
                <a:solidFill>
                  <a:srgbClr val="FFFFFF"/>
                </a:solidFill>
              </a:rPr>
              <a:t>hàm</a:t>
            </a:r>
            <a:r>
              <a:rPr lang="en-US" dirty="0">
                <a:solidFill>
                  <a:srgbClr val="FFFFFF"/>
                </a:solidFill>
              </a:rPr>
              <a:t> </a:t>
            </a:r>
            <a:r>
              <a:rPr lang="en-US" dirty="0" err="1">
                <a:solidFill>
                  <a:srgbClr val="FFFFFF"/>
                </a:solidFill>
              </a:rPr>
              <a:t>toán</a:t>
            </a:r>
            <a:r>
              <a:rPr lang="en-US" dirty="0">
                <a:solidFill>
                  <a:srgbClr val="FFFFFF"/>
                </a:solidFill>
              </a:rPr>
              <a:t> </a:t>
            </a:r>
            <a:r>
              <a:rPr lang="en-US" dirty="0" err="1">
                <a:solidFill>
                  <a:srgbClr val="FFFFFF"/>
                </a:solidFill>
              </a:rPr>
              <a:t>học</a:t>
            </a:r>
            <a:r>
              <a:rPr lang="en-US" dirty="0">
                <a:solidFill>
                  <a:srgbClr val="FFFFFF"/>
                </a:solidFill>
              </a:rPr>
              <a:t> – Math </a:t>
            </a:r>
            <a:r>
              <a:rPr lang="en-US" dirty="0" err="1">
                <a:solidFill>
                  <a:srgbClr val="FFFFFF"/>
                </a:solidFill>
              </a:rPr>
              <a:t>trong</a:t>
            </a:r>
            <a:r>
              <a:rPr lang="en-US" dirty="0">
                <a:solidFill>
                  <a:srgbClr val="FFFFFF"/>
                </a:solidFill>
              </a:rPr>
              <a:t> Java</a:t>
            </a:r>
          </a:p>
        </p:txBody>
      </p:sp>
      <p:sp>
        <p:nvSpPr>
          <p:cNvPr id="228" name="Google Shape;228;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txBox="1"/>
          <p:nvPr/>
        </p:nvSpPr>
        <p:spPr>
          <a:xfrm>
            <a:off x="377504" y="445325"/>
            <a:ext cx="7868873" cy="849518"/>
          </a:xfrm>
          <a:prstGeom prst="rect">
            <a:avLst/>
          </a:prstGeom>
          <a:noFill/>
          <a:ln>
            <a:noFill/>
          </a:ln>
        </p:spPr>
        <p:txBody>
          <a:bodyPr spcFirstLastPara="1" wrap="square" lIns="91425" tIns="91425" rIns="91425" bIns="91425" anchor="t" anchorCtr="0">
            <a:noAutofit/>
          </a:bodyPr>
          <a:lstStyle/>
          <a:p>
            <a:r>
              <a:rPr lang="vi-VN" dirty="0"/>
              <a:t>Để sử dụng các phương thức trên, chúng ta sẽ thực hiện theo cú pháp </a:t>
            </a:r>
            <a:r>
              <a:rPr lang="vi-VN" dirty="0" smtClean="0"/>
              <a:t>sau:</a:t>
            </a:r>
            <a:r>
              <a:rPr lang="vi-VN" dirty="0"/>
              <a:t> </a:t>
            </a:r>
            <a:endParaRPr lang="en-US" dirty="0" smtClean="0"/>
          </a:p>
          <a:p>
            <a:endParaRPr lang="en-US" dirty="0"/>
          </a:p>
          <a:p>
            <a:r>
              <a:rPr lang="vi-VN" dirty="0" smtClean="0"/>
              <a:t>Math</a:t>
            </a:r>
            <a:r>
              <a:rPr lang="vi-VN" dirty="0"/>
              <a:t>.</a:t>
            </a:r>
            <a:r>
              <a:rPr lang="vi-VN" b="1" dirty="0"/>
              <a:t>[</a:t>
            </a:r>
            <a:r>
              <a:rPr lang="vi-VN" dirty="0"/>
              <a:t>Tên_phương_thức</a:t>
            </a:r>
            <a:r>
              <a:rPr lang="vi-VN" b="1" dirty="0" smtClean="0"/>
              <a:t>]</a:t>
            </a:r>
            <a:r>
              <a:rPr lang="vi-VN" dirty="0" smtClean="0"/>
              <a:t>;</a:t>
            </a:r>
            <a:endParaRPr lang="en-US" dirty="0" smtClean="0"/>
          </a:p>
          <a:p>
            <a:endParaRPr lang="vi-VN" dirty="0"/>
          </a:p>
        </p:txBody>
      </p:sp>
      <p:graphicFrame>
        <p:nvGraphicFramePr>
          <p:cNvPr id="2" name="Table 1"/>
          <p:cNvGraphicFramePr>
            <a:graphicFrameLocks noGrp="1"/>
          </p:cNvGraphicFramePr>
          <p:nvPr>
            <p:extLst>
              <p:ext uri="{D42A27DB-BD31-4B8C-83A1-F6EECF244321}">
                <p14:modId xmlns:p14="http://schemas.microsoft.com/office/powerpoint/2010/main" val="3264933935"/>
              </p:ext>
            </p:extLst>
          </p:nvPr>
        </p:nvGraphicFramePr>
        <p:xfrm>
          <a:off x="450089" y="1236007"/>
          <a:ext cx="7270699" cy="3672840"/>
        </p:xfrm>
        <a:graphic>
          <a:graphicData uri="http://schemas.openxmlformats.org/drawingml/2006/table">
            <a:tbl>
              <a:tblPr/>
              <a:tblGrid>
                <a:gridCol w="3635273"/>
                <a:gridCol w="3635426"/>
              </a:tblGrid>
              <a:tr h="0">
                <a:tc>
                  <a:txBody>
                    <a:bodyPr/>
                    <a:lstStyle/>
                    <a:p>
                      <a:r>
                        <a:rPr lang="vi-VN" dirty="0">
                          <a:effectLst/>
                        </a:rPr>
                        <a:t>Tên phương thức</a:t>
                      </a:r>
                    </a:p>
                  </a:txBody>
                  <a:tcPr marL="47625" anchor="ctr">
                    <a:lnL>
                      <a:noFill/>
                    </a:lnL>
                    <a:lnR>
                      <a:noFill/>
                    </a:lnR>
                    <a:lnT>
                      <a:noFill/>
                    </a:lnT>
                    <a:lnB>
                      <a:noFill/>
                    </a:lnB>
                    <a:solidFill>
                      <a:srgbClr val="FFFFFF"/>
                    </a:solidFill>
                  </a:tcPr>
                </a:tc>
                <a:tc>
                  <a:txBody>
                    <a:bodyPr/>
                    <a:lstStyle/>
                    <a:p>
                      <a:r>
                        <a:rPr lang="en-US" dirty="0" err="1">
                          <a:effectLst/>
                        </a:rPr>
                        <a:t>Mô</a:t>
                      </a:r>
                      <a:r>
                        <a:rPr lang="en-US" dirty="0">
                          <a:effectLst/>
                        </a:rPr>
                        <a:t> </a:t>
                      </a:r>
                      <a:r>
                        <a:rPr lang="en-US" dirty="0" err="1">
                          <a:effectLst/>
                        </a:rPr>
                        <a:t>tả</a:t>
                      </a:r>
                      <a:endParaRPr lang="en-US" dirty="0">
                        <a:effectLst/>
                      </a:endParaRPr>
                    </a:p>
                  </a:txBody>
                  <a:tcPr marL="47625" anchor="ctr">
                    <a:lnL>
                      <a:noFill/>
                    </a:lnL>
                    <a:lnR>
                      <a:noFill/>
                    </a:lnR>
                    <a:lnT>
                      <a:noFill/>
                    </a:lnT>
                    <a:lnB>
                      <a:noFill/>
                    </a:lnB>
                    <a:solidFill>
                      <a:srgbClr val="FFFFFF"/>
                    </a:solidFill>
                  </a:tcPr>
                </a:tc>
              </a:tr>
              <a:tr h="0">
                <a:tc>
                  <a:txBody>
                    <a:bodyPr/>
                    <a:lstStyle/>
                    <a:p>
                      <a:r>
                        <a:rPr lang="en-US" sz="1100" dirty="0">
                          <a:effectLst/>
                        </a:rPr>
                        <a:t>PI</a:t>
                      </a:r>
                    </a:p>
                  </a:txBody>
                  <a:tcPr marL="47625" anchor="ctr">
                    <a:lnL>
                      <a:noFill/>
                    </a:lnL>
                    <a:lnR>
                      <a:noFill/>
                    </a:lnR>
                    <a:lnT>
                      <a:noFill/>
                    </a:lnT>
                    <a:lnB>
                      <a:noFill/>
                    </a:lnB>
                    <a:solidFill>
                      <a:srgbClr val="F2F2F2"/>
                    </a:solidFill>
                  </a:tcPr>
                </a:tc>
                <a:tc>
                  <a:txBody>
                    <a:bodyPr/>
                    <a:lstStyle/>
                    <a:p>
                      <a:r>
                        <a:rPr lang="en-US" sz="1100">
                          <a:effectLst/>
                        </a:rPr>
                        <a:t>Trả về giá trị PI.</a:t>
                      </a:r>
                    </a:p>
                  </a:txBody>
                  <a:tcPr marL="47625" anchor="ctr">
                    <a:lnL>
                      <a:noFill/>
                    </a:lnL>
                    <a:lnR>
                      <a:noFill/>
                    </a:lnR>
                    <a:lnT>
                      <a:noFill/>
                    </a:lnT>
                    <a:lnB>
                      <a:noFill/>
                    </a:lnB>
                    <a:solidFill>
                      <a:srgbClr val="F2F2F2"/>
                    </a:solidFill>
                  </a:tcPr>
                </a:tc>
              </a:tr>
              <a:tr h="0">
                <a:tc>
                  <a:txBody>
                    <a:bodyPr/>
                    <a:lstStyle/>
                    <a:p>
                      <a:r>
                        <a:rPr lang="en-US" sz="1100" dirty="0">
                          <a:effectLst/>
                        </a:rPr>
                        <a:t>abs(a)</a:t>
                      </a:r>
                    </a:p>
                  </a:txBody>
                  <a:tcPr marL="47625" anchor="ctr">
                    <a:lnL>
                      <a:noFill/>
                    </a:lnL>
                    <a:lnR>
                      <a:noFill/>
                    </a:lnR>
                    <a:lnT>
                      <a:noFill/>
                    </a:lnT>
                    <a:lnB>
                      <a:noFill/>
                    </a:lnB>
                    <a:solidFill>
                      <a:srgbClr val="FFFFFF"/>
                    </a:solidFill>
                  </a:tcPr>
                </a:tc>
                <a:tc>
                  <a:txBody>
                    <a:bodyPr/>
                    <a:lstStyle/>
                    <a:p>
                      <a:r>
                        <a:rPr lang="en-US" sz="1100">
                          <a:effectLst/>
                        </a:rPr>
                        <a:t>Trả về giá trị tuyệt đối của số a.</a:t>
                      </a:r>
                    </a:p>
                  </a:txBody>
                  <a:tcPr marL="47625" anchor="ctr">
                    <a:lnL>
                      <a:noFill/>
                    </a:lnL>
                    <a:lnR>
                      <a:noFill/>
                    </a:lnR>
                    <a:lnT>
                      <a:noFill/>
                    </a:lnT>
                    <a:lnB>
                      <a:noFill/>
                    </a:lnB>
                    <a:solidFill>
                      <a:srgbClr val="FFFFFF"/>
                    </a:solidFill>
                  </a:tcPr>
                </a:tc>
              </a:tr>
              <a:tr h="0">
                <a:tc>
                  <a:txBody>
                    <a:bodyPr/>
                    <a:lstStyle/>
                    <a:p>
                      <a:r>
                        <a:rPr lang="en-US" sz="1100" dirty="0">
                          <a:effectLst/>
                        </a:rPr>
                        <a:t>max(</a:t>
                      </a:r>
                      <a:r>
                        <a:rPr lang="en-US" sz="1100" dirty="0" err="1">
                          <a:effectLst/>
                        </a:rPr>
                        <a:t>a,b</a:t>
                      </a:r>
                      <a:r>
                        <a:rPr lang="en-US" sz="1100" dirty="0">
                          <a:effectLst/>
                        </a:rPr>
                        <a:t>)</a:t>
                      </a:r>
                    </a:p>
                  </a:txBody>
                  <a:tcPr marL="47625" anchor="ctr">
                    <a:lnL>
                      <a:noFill/>
                    </a:lnL>
                    <a:lnR>
                      <a:noFill/>
                    </a:lnR>
                    <a:lnT>
                      <a:noFill/>
                    </a:lnT>
                    <a:lnB>
                      <a:noFill/>
                    </a:lnB>
                    <a:solidFill>
                      <a:srgbClr val="F2F2F2"/>
                    </a:solidFill>
                  </a:tcPr>
                </a:tc>
                <a:tc>
                  <a:txBody>
                    <a:bodyPr/>
                    <a:lstStyle/>
                    <a:p>
                      <a:r>
                        <a:rPr lang="en-US" sz="1100">
                          <a:effectLst/>
                        </a:rPr>
                        <a:t>Trả về giá trị lớn nhất giữa 2 số a và b.</a:t>
                      </a:r>
                    </a:p>
                  </a:txBody>
                  <a:tcPr marL="47625" anchor="ctr">
                    <a:lnL>
                      <a:noFill/>
                    </a:lnL>
                    <a:lnR>
                      <a:noFill/>
                    </a:lnR>
                    <a:lnT>
                      <a:noFill/>
                    </a:lnT>
                    <a:lnB>
                      <a:noFill/>
                    </a:lnB>
                    <a:solidFill>
                      <a:srgbClr val="F2F2F2"/>
                    </a:solidFill>
                  </a:tcPr>
                </a:tc>
              </a:tr>
              <a:tr h="0">
                <a:tc>
                  <a:txBody>
                    <a:bodyPr/>
                    <a:lstStyle/>
                    <a:p>
                      <a:r>
                        <a:rPr lang="en-US" sz="1100" dirty="0">
                          <a:effectLst/>
                        </a:rPr>
                        <a:t>min(</a:t>
                      </a:r>
                      <a:r>
                        <a:rPr lang="en-US" sz="1100" dirty="0" err="1">
                          <a:effectLst/>
                        </a:rPr>
                        <a:t>a,b</a:t>
                      </a:r>
                      <a:r>
                        <a:rPr lang="en-US" sz="1100" dirty="0">
                          <a:effectLst/>
                        </a:rPr>
                        <a:t>)</a:t>
                      </a:r>
                    </a:p>
                  </a:txBody>
                  <a:tcPr marL="47625" anchor="ctr">
                    <a:lnL>
                      <a:noFill/>
                    </a:lnL>
                    <a:lnR>
                      <a:noFill/>
                    </a:lnR>
                    <a:lnT>
                      <a:noFill/>
                    </a:lnT>
                    <a:lnB>
                      <a:noFill/>
                    </a:lnB>
                    <a:solidFill>
                      <a:srgbClr val="FFFFFF"/>
                    </a:solidFill>
                  </a:tcPr>
                </a:tc>
                <a:tc>
                  <a:txBody>
                    <a:bodyPr/>
                    <a:lstStyle/>
                    <a:p>
                      <a:r>
                        <a:rPr lang="en-US" sz="1100" dirty="0" err="1">
                          <a:effectLst/>
                        </a:rPr>
                        <a:t>Trả</a:t>
                      </a:r>
                      <a:r>
                        <a:rPr lang="en-US" sz="1100" dirty="0">
                          <a:effectLst/>
                        </a:rPr>
                        <a:t> </a:t>
                      </a:r>
                      <a:r>
                        <a:rPr lang="en-US" sz="1100" dirty="0" err="1">
                          <a:effectLst/>
                        </a:rPr>
                        <a:t>về</a:t>
                      </a:r>
                      <a:r>
                        <a:rPr lang="en-US" sz="1100" dirty="0">
                          <a:effectLst/>
                        </a:rPr>
                        <a:t> </a:t>
                      </a:r>
                      <a:r>
                        <a:rPr lang="en-US" sz="1100" dirty="0" err="1">
                          <a:effectLst/>
                        </a:rPr>
                        <a:t>giá</a:t>
                      </a:r>
                      <a:r>
                        <a:rPr lang="en-US" sz="1100" dirty="0">
                          <a:effectLst/>
                        </a:rPr>
                        <a:t> </a:t>
                      </a:r>
                      <a:r>
                        <a:rPr lang="en-US" sz="1100" dirty="0" err="1">
                          <a:effectLst/>
                        </a:rPr>
                        <a:t>trị</a:t>
                      </a:r>
                      <a:r>
                        <a:rPr lang="en-US" sz="1100" dirty="0">
                          <a:effectLst/>
                        </a:rPr>
                        <a:t> </a:t>
                      </a:r>
                      <a:r>
                        <a:rPr lang="en-US" sz="1100" dirty="0" err="1">
                          <a:effectLst/>
                        </a:rPr>
                        <a:t>nhỏ</a:t>
                      </a:r>
                      <a:r>
                        <a:rPr lang="en-US" sz="1100" dirty="0">
                          <a:effectLst/>
                        </a:rPr>
                        <a:t> </a:t>
                      </a:r>
                      <a:r>
                        <a:rPr lang="en-US" sz="1100" dirty="0" err="1">
                          <a:effectLst/>
                        </a:rPr>
                        <a:t>nhất</a:t>
                      </a:r>
                      <a:r>
                        <a:rPr lang="en-US" sz="1100" dirty="0">
                          <a:effectLst/>
                        </a:rPr>
                        <a:t> </a:t>
                      </a:r>
                      <a:r>
                        <a:rPr lang="en-US" sz="1100" dirty="0" err="1">
                          <a:effectLst/>
                        </a:rPr>
                        <a:t>giữa</a:t>
                      </a:r>
                      <a:r>
                        <a:rPr lang="en-US" sz="1100" dirty="0">
                          <a:effectLst/>
                        </a:rPr>
                        <a:t> 2 </a:t>
                      </a:r>
                      <a:r>
                        <a:rPr lang="en-US" sz="1100" dirty="0" err="1">
                          <a:effectLst/>
                        </a:rPr>
                        <a:t>số</a:t>
                      </a:r>
                      <a:r>
                        <a:rPr lang="en-US" sz="1100" dirty="0">
                          <a:effectLst/>
                        </a:rPr>
                        <a:t> a </a:t>
                      </a:r>
                      <a:r>
                        <a:rPr lang="en-US" sz="1100" dirty="0" err="1">
                          <a:effectLst/>
                        </a:rPr>
                        <a:t>và</a:t>
                      </a:r>
                      <a:r>
                        <a:rPr lang="en-US" sz="1100" dirty="0">
                          <a:effectLst/>
                        </a:rPr>
                        <a:t> b.</a:t>
                      </a:r>
                    </a:p>
                  </a:txBody>
                  <a:tcPr marL="47625" anchor="ctr">
                    <a:lnL>
                      <a:noFill/>
                    </a:lnL>
                    <a:lnR>
                      <a:noFill/>
                    </a:lnR>
                    <a:lnT>
                      <a:noFill/>
                    </a:lnT>
                    <a:lnB>
                      <a:noFill/>
                    </a:lnB>
                    <a:solidFill>
                      <a:srgbClr val="FFFFFF"/>
                    </a:solidFill>
                  </a:tcPr>
                </a:tc>
              </a:tr>
              <a:tr h="0">
                <a:tc>
                  <a:txBody>
                    <a:bodyPr/>
                    <a:lstStyle/>
                    <a:p>
                      <a:r>
                        <a:rPr lang="en-US" sz="1100" dirty="0" err="1">
                          <a:effectLst/>
                        </a:rPr>
                        <a:t>sqrt</a:t>
                      </a:r>
                      <a:r>
                        <a:rPr lang="en-US" sz="1100" dirty="0">
                          <a:effectLst/>
                        </a:rPr>
                        <a:t>(a)</a:t>
                      </a:r>
                    </a:p>
                  </a:txBody>
                  <a:tcPr marL="47625" anchor="ctr">
                    <a:lnL>
                      <a:noFill/>
                    </a:lnL>
                    <a:lnR>
                      <a:noFill/>
                    </a:lnR>
                    <a:lnT>
                      <a:noFill/>
                    </a:lnT>
                    <a:lnB>
                      <a:noFill/>
                    </a:lnB>
                    <a:solidFill>
                      <a:srgbClr val="F2F2F2"/>
                    </a:solidFill>
                  </a:tcPr>
                </a:tc>
                <a:tc>
                  <a:txBody>
                    <a:bodyPr/>
                    <a:lstStyle/>
                    <a:p>
                      <a:r>
                        <a:rPr lang="en-US" sz="1100">
                          <a:effectLst/>
                        </a:rPr>
                        <a:t>Trả về căn bậc 2 của số a.</a:t>
                      </a:r>
                    </a:p>
                  </a:txBody>
                  <a:tcPr marL="47625" anchor="ctr">
                    <a:lnL>
                      <a:noFill/>
                    </a:lnL>
                    <a:lnR>
                      <a:noFill/>
                    </a:lnR>
                    <a:lnT>
                      <a:noFill/>
                    </a:lnT>
                    <a:lnB>
                      <a:noFill/>
                    </a:lnB>
                    <a:solidFill>
                      <a:srgbClr val="F2F2F2"/>
                    </a:solidFill>
                  </a:tcPr>
                </a:tc>
              </a:tr>
              <a:tr h="0">
                <a:tc>
                  <a:txBody>
                    <a:bodyPr/>
                    <a:lstStyle/>
                    <a:p>
                      <a:r>
                        <a:rPr lang="en-US" sz="1100" dirty="0">
                          <a:effectLst/>
                        </a:rPr>
                        <a:t>pow(</a:t>
                      </a:r>
                      <a:r>
                        <a:rPr lang="en-US" sz="1100" dirty="0" err="1">
                          <a:effectLst/>
                        </a:rPr>
                        <a:t>x,y</a:t>
                      </a:r>
                      <a:r>
                        <a:rPr lang="en-US" sz="1100" dirty="0">
                          <a:effectLst/>
                        </a:rPr>
                        <a:t>)</a:t>
                      </a:r>
                    </a:p>
                  </a:txBody>
                  <a:tcPr marL="47625" anchor="ctr">
                    <a:lnL>
                      <a:noFill/>
                    </a:lnL>
                    <a:lnR>
                      <a:noFill/>
                    </a:lnR>
                    <a:lnT>
                      <a:noFill/>
                    </a:lnT>
                    <a:lnB>
                      <a:noFill/>
                    </a:lnB>
                    <a:solidFill>
                      <a:srgbClr val="FFFFFF"/>
                    </a:solidFill>
                  </a:tcPr>
                </a:tc>
                <a:tc>
                  <a:txBody>
                    <a:bodyPr/>
                    <a:lstStyle/>
                    <a:p>
                      <a:r>
                        <a:rPr lang="en-US" sz="1100" dirty="0" err="1">
                          <a:effectLst/>
                        </a:rPr>
                        <a:t>Tính</a:t>
                      </a:r>
                      <a:r>
                        <a:rPr lang="en-US" sz="1100" dirty="0">
                          <a:effectLst/>
                        </a:rPr>
                        <a:t> </a:t>
                      </a:r>
                      <a:r>
                        <a:rPr lang="en-US" sz="1100" dirty="0" err="1">
                          <a:effectLst/>
                        </a:rPr>
                        <a:t>lũy</a:t>
                      </a:r>
                      <a:r>
                        <a:rPr lang="en-US" sz="1100" dirty="0">
                          <a:effectLst/>
                        </a:rPr>
                        <a:t> </a:t>
                      </a:r>
                      <a:r>
                        <a:rPr lang="en-US" sz="1100" dirty="0" err="1">
                          <a:effectLst/>
                        </a:rPr>
                        <a:t>thừa</a:t>
                      </a:r>
                      <a:r>
                        <a:rPr lang="en-US" sz="1100" dirty="0">
                          <a:effectLst/>
                        </a:rPr>
                        <a:t> </a:t>
                      </a:r>
                      <a:r>
                        <a:rPr lang="en-US" sz="1100" dirty="0" err="1">
                          <a:effectLst/>
                        </a:rPr>
                        <a:t>xy</a:t>
                      </a:r>
                      <a:r>
                        <a:rPr lang="en-US" sz="1100" dirty="0">
                          <a:effectLst/>
                        </a:rPr>
                        <a:t>.</a:t>
                      </a:r>
                    </a:p>
                  </a:txBody>
                  <a:tcPr marL="47625" anchor="ctr">
                    <a:lnL>
                      <a:noFill/>
                    </a:lnL>
                    <a:lnR>
                      <a:noFill/>
                    </a:lnR>
                    <a:lnT>
                      <a:noFill/>
                    </a:lnT>
                    <a:lnB>
                      <a:noFill/>
                    </a:lnB>
                    <a:solidFill>
                      <a:srgbClr val="FFFFFF"/>
                    </a:solidFill>
                  </a:tcPr>
                </a:tc>
              </a:tr>
              <a:tr h="0">
                <a:tc>
                  <a:txBody>
                    <a:bodyPr/>
                    <a:lstStyle/>
                    <a:p>
                      <a:r>
                        <a:rPr lang="en-US" sz="1100">
                          <a:effectLst/>
                        </a:rPr>
                        <a:t>sin(radian)</a:t>
                      </a:r>
                    </a:p>
                  </a:txBody>
                  <a:tcPr marL="47625" anchor="ctr">
                    <a:lnL>
                      <a:noFill/>
                    </a:lnL>
                    <a:lnR>
                      <a:noFill/>
                    </a:lnR>
                    <a:lnT>
                      <a:noFill/>
                    </a:lnT>
                    <a:lnB>
                      <a:noFill/>
                    </a:lnB>
                    <a:solidFill>
                      <a:srgbClr val="F2F2F2"/>
                    </a:solidFill>
                  </a:tcPr>
                </a:tc>
                <a:tc>
                  <a:txBody>
                    <a:bodyPr/>
                    <a:lstStyle/>
                    <a:p>
                      <a:r>
                        <a:rPr lang="en-US" sz="1100" dirty="0" err="1">
                          <a:effectLst/>
                        </a:rPr>
                        <a:t>Tính</a:t>
                      </a:r>
                      <a:r>
                        <a:rPr lang="en-US" sz="1100" dirty="0">
                          <a:effectLst/>
                        </a:rPr>
                        <a:t> sin, </a:t>
                      </a:r>
                      <a:r>
                        <a:rPr lang="en-US" sz="1100" dirty="0" err="1">
                          <a:effectLst/>
                        </a:rPr>
                        <a:t>với</a:t>
                      </a:r>
                      <a:r>
                        <a:rPr lang="en-US" sz="1100" dirty="0">
                          <a:effectLst/>
                        </a:rPr>
                        <a:t> radian = </a:t>
                      </a:r>
                      <a:r>
                        <a:rPr lang="en-US" sz="1100" dirty="0" err="1">
                          <a:effectLst/>
                        </a:rPr>
                        <a:t>Math.PI</a:t>
                      </a:r>
                      <a:r>
                        <a:rPr lang="en-US" sz="1100" dirty="0">
                          <a:effectLst/>
                        </a:rPr>
                        <a:t> * </a:t>
                      </a:r>
                      <a:r>
                        <a:rPr lang="en-US" sz="1100" dirty="0" err="1">
                          <a:effectLst/>
                        </a:rPr>
                        <a:t>góc</a:t>
                      </a:r>
                      <a:r>
                        <a:rPr lang="en-US" sz="1100" dirty="0">
                          <a:effectLst/>
                        </a:rPr>
                        <a:t> / 180.</a:t>
                      </a:r>
                    </a:p>
                  </a:txBody>
                  <a:tcPr marL="47625" anchor="ctr">
                    <a:lnL>
                      <a:noFill/>
                    </a:lnL>
                    <a:lnR>
                      <a:noFill/>
                    </a:lnR>
                    <a:lnT>
                      <a:noFill/>
                    </a:lnT>
                    <a:lnB>
                      <a:noFill/>
                    </a:lnB>
                    <a:solidFill>
                      <a:srgbClr val="F2F2F2"/>
                    </a:solidFill>
                  </a:tcPr>
                </a:tc>
              </a:tr>
              <a:tr h="0">
                <a:tc>
                  <a:txBody>
                    <a:bodyPr/>
                    <a:lstStyle/>
                    <a:p>
                      <a:r>
                        <a:rPr lang="en-US" sz="1100">
                          <a:effectLst/>
                        </a:rPr>
                        <a:t>cos(radian)</a:t>
                      </a:r>
                    </a:p>
                  </a:txBody>
                  <a:tcPr marL="47625" anchor="ctr">
                    <a:lnL>
                      <a:noFill/>
                    </a:lnL>
                    <a:lnR>
                      <a:noFill/>
                    </a:lnR>
                    <a:lnT>
                      <a:noFill/>
                    </a:lnT>
                    <a:lnB>
                      <a:noFill/>
                    </a:lnB>
                    <a:solidFill>
                      <a:srgbClr val="FFFFFF"/>
                    </a:solidFill>
                  </a:tcPr>
                </a:tc>
                <a:tc>
                  <a:txBody>
                    <a:bodyPr/>
                    <a:lstStyle/>
                    <a:p>
                      <a:r>
                        <a:rPr lang="en-US" sz="1100" dirty="0" err="1">
                          <a:effectLst/>
                        </a:rPr>
                        <a:t>Tính</a:t>
                      </a:r>
                      <a:r>
                        <a:rPr lang="en-US" sz="1100" dirty="0">
                          <a:effectLst/>
                        </a:rPr>
                        <a:t> cos.</a:t>
                      </a:r>
                    </a:p>
                  </a:txBody>
                  <a:tcPr marL="47625" anchor="ctr">
                    <a:lnL>
                      <a:noFill/>
                    </a:lnL>
                    <a:lnR>
                      <a:noFill/>
                    </a:lnR>
                    <a:lnT>
                      <a:noFill/>
                    </a:lnT>
                    <a:lnB>
                      <a:noFill/>
                    </a:lnB>
                    <a:solidFill>
                      <a:srgbClr val="FFFFFF"/>
                    </a:solidFill>
                  </a:tcPr>
                </a:tc>
              </a:tr>
              <a:tr h="0">
                <a:tc>
                  <a:txBody>
                    <a:bodyPr/>
                    <a:lstStyle/>
                    <a:p>
                      <a:r>
                        <a:rPr lang="en-US" sz="1100" dirty="0">
                          <a:effectLst/>
                        </a:rPr>
                        <a:t>tan(radian)</a:t>
                      </a:r>
                    </a:p>
                  </a:txBody>
                  <a:tcPr marL="47625" anchor="ctr">
                    <a:lnL>
                      <a:noFill/>
                    </a:lnL>
                    <a:lnR>
                      <a:noFill/>
                    </a:lnR>
                    <a:lnT>
                      <a:noFill/>
                    </a:lnT>
                    <a:lnB>
                      <a:noFill/>
                    </a:lnB>
                    <a:solidFill>
                      <a:srgbClr val="F2F2F2"/>
                    </a:solidFill>
                  </a:tcPr>
                </a:tc>
                <a:tc>
                  <a:txBody>
                    <a:bodyPr/>
                    <a:lstStyle/>
                    <a:p>
                      <a:r>
                        <a:rPr lang="en-US" sz="1100" dirty="0" err="1">
                          <a:effectLst/>
                        </a:rPr>
                        <a:t>Tính</a:t>
                      </a:r>
                      <a:r>
                        <a:rPr lang="en-US" sz="1100" dirty="0">
                          <a:effectLst/>
                        </a:rPr>
                        <a:t> tan.</a:t>
                      </a:r>
                    </a:p>
                  </a:txBody>
                  <a:tcPr marL="47625" anchor="ctr">
                    <a:lnL>
                      <a:noFill/>
                    </a:lnL>
                    <a:lnR>
                      <a:noFill/>
                    </a:lnR>
                    <a:lnT>
                      <a:noFill/>
                    </a:lnT>
                    <a:lnB>
                      <a:noFill/>
                    </a:lnB>
                    <a:solidFill>
                      <a:srgbClr val="F2F2F2"/>
                    </a:solidFill>
                  </a:tcPr>
                </a:tc>
              </a:tr>
              <a:tr h="0">
                <a:tc>
                  <a:txBody>
                    <a:bodyPr/>
                    <a:lstStyle/>
                    <a:p>
                      <a:r>
                        <a:rPr lang="en-US" sz="1100" dirty="0" smtClean="0">
                          <a:effectLst/>
                        </a:rPr>
                        <a:t>round(a)</a:t>
                      </a:r>
                      <a:endParaRPr lang="en-US" sz="1100" dirty="0">
                        <a:effectLst/>
                      </a:endParaRPr>
                    </a:p>
                  </a:txBody>
                  <a:tcPr marL="47625" anchor="ctr">
                    <a:lnL>
                      <a:noFill/>
                    </a:lnL>
                    <a:lnR>
                      <a:noFill/>
                    </a:lnR>
                    <a:lnT>
                      <a:noFill/>
                    </a:lnT>
                    <a:lnB>
                      <a:noFill/>
                    </a:lnB>
                    <a:solidFill>
                      <a:srgbClr val="F2F2F2"/>
                    </a:solidFill>
                  </a:tcPr>
                </a:tc>
                <a:tc>
                  <a:txBody>
                    <a:bodyPr/>
                    <a:lstStyle/>
                    <a:p>
                      <a:r>
                        <a:rPr lang="en-US" sz="1100" dirty="0" err="1" smtClean="0">
                          <a:effectLst/>
                        </a:rPr>
                        <a:t>Làm</a:t>
                      </a:r>
                      <a:r>
                        <a:rPr lang="en-US" sz="1100" baseline="0" dirty="0" smtClean="0">
                          <a:effectLst/>
                        </a:rPr>
                        <a:t> </a:t>
                      </a:r>
                      <a:r>
                        <a:rPr lang="en-US" sz="1100" baseline="0" dirty="0" err="1" smtClean="0">
                          <a:effectLst/>
                        </a:rPr>
                        <a:t>tròn</a:t>
                      </a:r>
                      <a:r>
                        <a:rPr lang="en-US" sz="1100" baseline="0" dirty="0" smtClean="0">
                          <a:effectLst/>
                        </a:rPr>
                        <a:t> </a:t>
                      </a:r>
                      <a:r>
                        <a:rPr lang="en-US" sz="1100" baseline="0" dirty="0" err="1" smtClean="0">
                          <a:effectLst/>
                        </a:rPr>
                        <a:t>toán</a:t>
                      </a:r>
                      <a:r>
                        <a:rPr lang="en-US" sz="1100" baseline="0" dirty="0" smtClean="0">
                          <a:effectLst/>
                        </a:rPr>
                        <a:t> </a:t>
                      </a:r>
                      <a:r>
                        <a:rPr lang="en-US" sz="1100" baseline="0" dirty="0" err="1" smtClean="0">
                          <a:effectLst/>
                        </a:rPr>
                        <a:t>học</a:t>
                      </a:r>
                      <a:r>
                        <a:rPr lang="en-US" sz="1100" baseline="0" dirty="0" smtClean="0">
                          <a:effectLst/>
                        </a:rPr>
                        <a:t> </a:t>
                      </a:r>
                      <a:r>
                        <a:rPr lang="en-US" sz="1100" baseline="0" dirty="0" err="1" smtClean="0">
                          <a:effectLst/>
                        </a:rPr>
                        <a:t>vd</a:t>
                      </a:r>
                      <a:r>
                        <a:rPr lang="en-US" sz="1100" baseline="0" dirty="0" smtClean="0">
                          <a:effectLst/>
                        </a:rPr>
                        <a:t>: round(2.6) = 3; round(2.2) = 2</a:t>
                      </a:r>
                      <a:endParaRPr lang="en-US" sz="1100" dirty="0">
                        <a:effectLst/>
                      </a:endParaRPr>
                    </a:p>
                  </a:txBody>
                  <a:tcPr marL="47625" anchor="ctr">
                    <a:lnL>
                      <a:noFill/>
                    </a:lnL>
                    <a:lnR>
                      <a:noFill/>
                    </a:lnR>
                    <a:lnT>
                      <a:noFill/>
                    </a:lnT>
                    <a:lnB>
                      <a:noFill/>
                    </a:lnB>
                    <a:solidFill>
                      <a:srgbClr val="F2F2F2"/>
                    </a:solidFill>
                  </a:tcPr>
                </a:tc>
              </a:tr>
              <a:tr h="0">
                <a:tc>
                  <a:txBody>
                    <a:bodyPr/>
                    <a:lstStyle/>
                    <a:p>
                      <a:r>
                        <a:rPr lang="en-US" sz="1100" dirty="0" smtClean="0">
                          <a:effectLst/>
                        </a:rPr>
                        <a:t>ceil(a)</a:t>
                      </a:r>
                      <a:endParaRPr lang="en-US" sz="1100" dirty="0">
                        <a:effectLst/>
                      </a:endParaRPr>
                    </a:p>
                  </a:txBody>
                  <a:tcPr marL="47625" anchor="ctr">
                    <a:lnL>
                      <a:noFill/>
                    </a:lnL>
                    <a:lnR>
                      <a:noFill/>
                    </a:lnR>
                    <a:lnT>
                      <a:noFill/>
                    </a:lnT>
                    <a:lnB>
                      <a:noFill/>
                    </a:lnB>
                    <a:solidFill>
                      <a:srgbClr val="F2F2F2"/>
                    </a:solidFill>
                  </a:tcPr>
                </a:tc>
                <a:tc>
                  <a:txBody>
                    <a:bodyPr/>
                    <a:lstStyle/>
                    <a:p>
                      <a:r>
                        <a:rPr lang="en-US" sz="1100" dirty="0" err="1" smtClean="0">
                          <a:effectLst/>
                        </a:rPr>
                        <a:t>Làm</a:t>
                      </a:r>
                      <a:r>
                        <a:rPr lang="en-US" sz="1100" baseline="0" dirty="0" smtClean="0">
                          <a:effectLst/>
                        </a:rPr>
                        <a:t> </a:t>
                      </a:r>
                      <a:r>
                        <a:rPr lang="en-US" sz="1100" baseline="0" dirty="0" err="1" smtClean="0">
                          <a:effectLst/>
                        </a:rPr>
                        <a:t>tròn</a:t>
                      </a:r>
                      <a:r>
                        <a:rPr lang="en-US" sz="1100" baseline="0" dirty="0" smtClean="0">
                          <a:effectLst/>
                        </a:rPr>
                        <a:t> </a:t>
                      </a:r>
                      <a:r>
                        <a:rPr lang="en-US" sz="1100" baseline="0" dirty="0" err="1" smtClean="0">
                          <a:effectLst/>
                        </a:rPr>
                        <a:t>lên</a:t>
                      </a:r>
                      <a:r>
                        <a:rPr lang="en-US" sz="1100" baseline="0" dirty="0" smtClean="0">
                          <a:effectLst/>
                        </a:rPr>
                        <a:t>.</a:t>
                      </a:r>
                      <a:endParaRPr lang="en-US" sz="1100" dirty="0">
                        <a:effectLst/>
                      </a:endParaRPr>
                    </a:p>
                  </a:txBody>
                  <a:tcPr marL="47625" anchor="ctr">
                    <a:lnL>
                      <a:noFill/>
                    </a:lnL>
                    <a:lnR>
                      <a:noFill/>
                    </a:lnR>
                    <a:lnT>
                      <a:noFill/>
                    </a:lnT>
                    <a:lnB>
                      <a:noFill/>
                    </a:lnB>
                    <a:solidFill>
                      <a:srgbClr val="F2F2F2"/>
                    </a:solidFill>
                  </a:tcPr>
                </a:tc>
              </a:tr>
              <a:tr h="0">
                <a:tc>
                  <a:txBody>
                    <a:bodyPr/>
                    <a:lstStyle/>
                    <a:p>
                      <a:r>
                        <a:rPr lang="en-US" sz="1100" dirty="0" smtClean="0">
                          <a:effectLst/>
                        </a:rPr>
                        <a:t>floor(a)</a:t>
                      </a:r>
                      <a:endParaRPr lang="en-US" sz="1100" dirty="0">
                        <a:effectLst/>
                      </a:endParaRPr>
                    </a:p>
                  </a:txBody>
                  <a:tcPr marL="47625" anchor="ctr">
                    <a:lnL>
                      <a:noFill/>
                    </a:lnL>
                    <a:lnR>
                      <a:noFill/>
                    </a:lnR>
                    <a:lnT>
                      <a:noFill/>
                    </a:lnT>
                    <a:lnB>
                      <a:noFill/>
                    </a:lnB>
                    <a:solidFill>
                      <a:srgbClr val="F2F2F2"/>
                    </a:solidFill>
                  </a:tcPr>
                </a:tc>
                <a:tc>
                  <a:txBody>
                    <a:bodyPr/>
                    <a:lstStyle/>
                    <a:p>
                      <a:r>
                        <a:rPr lang="en-US" sz="1100" dirty="0" err="1" smtClean="0">
                          <a:effectLst/>
                        </a:rPr>
                        <a:t>Làm</a:t>
                      </a:r>
                      <a:r>
                        <a:rPr lang="en-US" sz="1100" baseline="0" dirty="0" smtClean="0">
                          <a:effectLst/>
                        </a:rPr>
                        <a:t> </a:t>
                      </a:r>
                      <a:r>
                        <a:rPr lang="en-US" sz="1100" baseline="0" dirty="0" err="1" smtClean="0">
                          <a:effectLst/>
                        </a:rPr>
                        <a:t>tròn</a:t>
                      </a:r>
                      <a:r>
                        <a:rPr lang="en-US" sz="1100" baseline="0" dirty="0" smtClean="0">
                          <a:effectLst/>
                        </a:rPr>
                        <a:t> </a:t>
                      </a:r>
                      <a:r>
                        <a:rPr lang="en-US" sz="1100" baseline="0" dirty="0" err="1" smtClean="0">
                          <a:effectLst/>
                        </a:rPr>
                        <a:t>xuống</a:t>
                      </a:r>
                      <a:r>
                        <a:rPr lang="en-US" sz="1100" baseline="0" dirty="0" smtClean="0">
                          <a:effectLst/>
                        </a:rPr>
                        <a:t>.</a:t>
                      </a:r>
                      <a:endParaRPr lang="en-US" sz="1100" dirty="0">
                        <a:effectLst/>
                      </a:endParaRPr>
                    </a:p>
                  </a:txBody>
                  <a:tcPr marL="47625" anchor="ctr">
                    <a:lnL>
                      <a:noFill/>
                    </a:lnL>
                    <a:lnR>
                      <a:noFill/>
                    </a:lnR>
                    <a:lnT>
                      <a:noFill/>
                    </a:lnT>
                    <a:lnB>
                      <a:noFill/>
                    </a:lnB>
                    <a:solidFill>
                      <a:srgbClr val="F2F2F2"/>
                    </a:solidFill>
                  </a:tcPr>
                </a:tc>
              </a:tr>
              <a:tr h="0">
                <a:tc>
                  <a:txBody>
                    <a:bodyPr/>
                    <a:lstStyle/>
                    <a:p>
                      <a:r>
                        <a:rPr lang="en-US" sz="1100" dirty="0" smtClean="0">
                          <a:effectLst/>
                        </a:rPr>
                        <a:t>random()</a:t>
                      </a:r>
                      <a:endParaRPr lang="en-US" sz="1100" dirty="0">
                        <a:effectLst/>
                      </a:endParaRPr>
                    </a:p>
                  </a:txBody>
                  <a:tcPr marL="47625" anchor="ctr">
                    <a:lnL>
                      <a:noFill/>
                    </a:lnL>
                    <a:lnR>
                      <a:noFill/>
                    </a:lnR>
                    <a:lnT>
                      <a:noFill/>
                    </a:lnT>
                    <a:lnB>
                      <a:noFill/>
                    </a:lnB>
                    <a:solidFill>
                      <a:srgbClr val="F2F2F2"/>
                    </a:solidFill>
                  </a:tcPr>
                </a:tc>
                <a:tc>
                  <a:txBody>
                    <a:bodyPr/>
                    <a:lstStyle/>
                    <a:p>
                      <a:r>
                        <a:rPr lang="en-US" sz="1100" dirty="0" err="1" smtClean="0">
                          <a:effectLst/>
                        </a:rPr>
                        <a:t>Số</a:t>
                      </a:r>
                      <a:r>
                        <a:rPr lang="en-US" sz="1100" baseline="0" dirty="0" smtClean="0">
                          <a:effectLst/>
                        </a:rPr>
                        <a:t> </a:t>
                      </a:r>
                      <a:r>
                        <a:rPr lang="en-US" sz="1100" baseline="0" dirty="0" err="1" smtClean="0">
                          <a:effectLst/>
                        </a:rPr>
                        <a:t>thực</a:t>
                      </a:r>
                      <a:r>
                        <a:rPr lang="en-US" sz="1100" baseline="0" dirty="0" smtClean="0">
                          <a:effectLst/>
                        </a:rPr>
                        <a:t> </a:t>
                      </a:r>
                      <a:r>
                        <a:rPr lang="en-US" sz="1100" baseline="0" dirty="0" err="1" smtClean="0">
                          <a:effectLst/>
                        </a:rPr>
                        <a:t>ngẫu</a:t>
                      </a:r>
                      <a:r>
                        <a:rPr lang="en-US" sz="1100" baseline="0" dirty="0" smtClean="0">
                          <a:effectLst/>
                        </a:rPr>
                        <a:t> </a:t>
                      </a:r>
                      <a:r>
                        <a:rPr lang="en-US" sz="1100" baseline="0" dirty="0" err="1" smtClean="0">
                          <a:effectLst/>
                        </a:rPr>
                        <a:t>nhiên</a:t>
                      </a:r>
                      <a:r>
                        <a:rPr lang="en-US" sz="1100" baseline="0" dirty="0" smtClean="0">
                          <a:effectLst/>
                        </a:rPr>
                        <a:t> 0.0 -&gt; 1.0</a:t>
                      </a:r>
                      <a:endParaRPr lang="en-US" sz="1100" dirty="0">
                        <a:effectLst/>
                      </a:endParaRPr>
                    </a:p>
                  </a:txBody>
                  <a:tcPr marL="47625" anchor="ctr">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235750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ctr" rtl="0">
              <a:lnSpc>
                <a:spcPct val="115000"/>
              </a:lnSpc>
              <a:spcBef>
                <a:spcPts val="0"/>
              </a:spcBef>
              <a:spcAft>
                <a:spcPts val="0"/>
              </a:spcAft>
              <a:buNone/>
            </a:pPr>
            <a:r>
              <a:rPr lang="en" sz="3000">
                <a:solidFill>
                  <a:srgbClr val="2A78CA"/>
                </a:solidFill>
              </a:rPr>
              <a:t>Quick Test!</a:t>
            </a:r>
            <a:endParaRPr sz="3000">
              <a:solidFill>
                <a:srgbClr val="2A78C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if...else</a:t>
            </a:r>
            <a:endParaRPr>
              <a:solidFill>
                <a:srgbClr val="2876C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switch...case</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for - while</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do...while</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break - continue</a:t>
            </a: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điều kiện</a:t>
            </a:r>
            <a:endParaRPr>
              <a:solidFill>
                <a:srgbClr val="FFFFFF"/>
              </a:solidFill>
            </a:endParaRPr>
          </a:p>
        </p:txBody>
      </p:sp>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5"/>
          <p:cNvPicPr preferRelativeResize="0"/>
          <p:nvPr/>
        </p:nvPicPr>
        <p:blipFill>
          <a:blip r:embed="rId3">
            <a:alphaModFix/>
          </a:blip>
          <a:stretch>
            <a:fillRect/>
          </a:stretch>
        </p:blipFill>
        <p:spPr>
          <a:xfrm>
            <a:off x="742400" y="1094475"/>
            <a:ext cx="2584525" cy="3640850"/>
          </a:xfrm>
          <a:prstGeom prst="rect">
            <a:avLst/>
          </a:prstGeom>
          <a:noFill/>
          <a:ln>
            <a:noFill/>
          </a:ln>
        </p:spPr>
      </p:pic>
      <p:sp>
        <p:nvSpPr>
          <p:cNvPr id="73" name="Google Shape;73;p15"/>
          <p:cNvSpPr txBox="1"/>
          <p:nvPr/>
        </p:nvSpPr>
        <p:spPr>
          <a:xfrm>
            <a:off x="1329350" y="550575"/>
            <a:ext cx="5637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1. if</a:t>
            </a:r>
            <a:endParaRPr>
              <a:solidFill>
                <a:srgbClr val="2876C9"/>
              </a:solidFill>
            </a:endParaRPr>
          </a:p>
        </p:txBody>
      </p:sp>
      <p:pic>
        <p:nvPicPr>
          <p:cNvPr id="74" name="Google Shape;74;p15"/>
          <p:cNvPicPr preferRelativeResize="0"/>
          <p:nvPr/>
        </p:nvPicPr>
        <p:blipFill>
          <a:blip r:embed="rId4">
            <a:alphaModFix/>
          </a:blip>
          <a:stretch>
            <a:fillRect/>
          </a:stretch>
        </p:blipFill>
        <p:spPr>
          <a:xfrm>
            <a:off x="4654325" y="2075163"/>
            <a:ext cx="2800350" cy="76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điều kiện</a:t>
            </a:r>
            <a:endParaRPr>
              <a:solidFill>
                <a:srgbClr val="FFFFFF"/>
              </a:solidFill>
            </a:endParaRPr>
          </a:p>
        </p:txBody>
      </p:sp>
      <p:sp>
        <p:nvSpPr>
          <p:cNvPr id="81" name="Google Shape;81;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 name="Google Shape;82;p16"/>
          <p:cNvPicPr preferRelativeResize="0"/>
          <p:nvPr/>
        </p:nvPicPr>
        <p:blipFill>
          <a:blip r:embed="rId3">
            <a:alphaModFix/>
          </a:blip>
          <a:stretch>
            <a:fillRect/>
          </a:stretch>
        </p:blipFill>
        <p:spPr>
          <a:xfrm>
            <a:off x="814875" y="1017925"/>
            <a:ext cx="2902875" cy="3795525"/>
          </a:xfrm>
          <a:prstGeom prst="rect">
            <a:avLst/>
          </a:prstGeom>
          <a:noFill/>
          <a:ln>
            <a:noFill/>
          </a:ln>
        </p:spPr>
      </p:pic>
      <p:sp>
        <p:nvSpPr>
          <p:cNvPr id="83" name="Google Shape;83;p16"/>
          <p:cNvSpPr txBox="1"/>
          <p:nvPr/>
        </p:nvSpPr>
        <p:spPr>
          <a:xfrm>
            <a:off x="1329350" y="550575"/>
            <a:ext cx="13989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2876C9"/>
                </a:solidFill>
              </a:rPr>
              <a:t>2. if - else</a:t>
            </a:r>
            <a:endParaRPr>
              <a:solidFill>
                <a:srgbClr val="2876C9"/>
              </a:solidFill>
            </a:endParaRPr>
          </a:p>
          <a:p>
            <a:pPr marL="0" lvl="0" indent="0" algn="l" rtl="0">
              <a:spcBef>
                <a:spcPts val="0"/>
              </a:spcBef>
              <a:spcAft>
                <a:spcPts val="0"/>
              </a:spcAft>
              <a:buNone/>
            </a:pPr>
            <a:endParaRPr>
              <a:solidFill>
                <a:srgbClr val="2876C9"/>
              </a:solidFill>
            </a:endParaRPr>
          </a:p>
        </p:txBody>
      </p:sp>
      <p:pic>
        <p:nvPicPr>
          <p:cNvPr id="84" name="Google Shape;84;p16"/>
          <p:cNvPicPr preferRelativeResize="0"/>
          <p:nvPr/>
        </p:nvPicPr>
        <p:blipFill>
          <a:blip r:embed="rId4">
            <a:alphaModFix/>
          </a:blip>
          <a:stretch>
            <a:fillRect/>
          </a:stretch>
        </p:blipFill>
        <p:spPr>
          <a:xfrm>
            <a:off x="4740150" y="1949863"/>
            <a:ext cx="2790825" cy="1019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điều kiện</a:t>
            </a:r>
            <a:endParaRPr>
              <a:solidFill>
                <a:srgbClr val="FFFFFF"/>
              </a:solidFill>
            </a:endParaRPr>
          </a:p>
        </p:txBody>
      </p:sp>
      <p:sp>
        <p:nvSpPr>
          <p:cNvPr id="91" name="Google Shape;91;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 name="Google Shape;92;p17"/>
          <p:cNvPicPr preferRelativeResize="0"/>
          <p:nvPr/>
        </p:nvPicPr>
        <p:blipFill>
          <a:blip r:embed="rId3">
            <a:alphaModFix/>
          </a:blip>
          <a:stretch>
            <a:fillRect/>
          </a:stretch>
        </p:blipFill>
        <p:spPr>
          <a:xfrm>
            <a:off x="562575" y="1022300"/>
            <a:ext cx="4691825" cy="3685401"/>
          </a:xfrm>
          <a:prstGeom prst="rect">
            <a:avLst/>
          </a:prstGeom>
          <a:noFill/>
          <a:ln>
            <a:noFill/>
          </a:ln>
        </p:spPr>
      </p:pic>
      <p:sp>
        <p:nvSpPr>
          <p:cNvPr id="93" name="Google Shape;93;p17"/>
          <p:cNvSpPr txBox="1"/>
          <p:nvPr/>
        </p:nvSpPr>
        <p:spPr>
          <a:xfrm>
            <a:off x="1329350" y="550575"/>
            <a:ext cx="17679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3. if - else if - else</a:t>
            </a:r>
            <a:endParaRPr>
              <a:solidFill>
                <a:srgbClr val="2876C9"/>
              </a:solidFill>
            </a:endParaRPr>
          </a:p>
        </p:txBody>
      </p:sp>
      <p:pic>
        <p:nvPicPr>
          <p:cNvPr id="94" name="Google Shape;94;p17"/>
          <p:cNvPicPr preferRelativeResize="0"/>
          <p:nvPr/>
        </p:nvPicPr>
        <p:blipFill>
          <a:blip r:embed="rId4">
            <a:alphaModFix/>
          </a:blip>
          <a:stretch>
            <a:fillRect/>
          </a:stretch>
        </p:blipFill>
        <p:spPr>
          <a:xfrm>
            <a:off x="5365875" y="1065938"/>
            <a:ext cx="3584800" cy="15467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điều kiện</a:t>
            </a:r>
            <a:endParaRPr>
              <a:solidFill>
                <a:srgbClr val="FFFFFF"/>
              </a:solidFill>
            </a:endParaRPr>
          </a:p>
        </p:txBody>
      </p:sp>
      <p:sp>
        <p:nvSpPr>
          <p:cNvPr id="101" name="Google Shape;101;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txBox="1"/>
          <p:nvPr/>
        </p:nvSpPr>
        <p:spPr>
          <a:xfrm>
            <a:off x="1329350" y="550575"/>
            <a:ext cx="22899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4. switch - case - default</a:t>
            </a:r>
            <a:endParaRPr>
              <a:solidFill>
                <a:srgbClr val="2876C9"/>
              </a:solidFill>
            </a:endParaRPr>
          </a:p>
        </p:txBody>
      </p:sp>
      <p:pic>
        <p:nvPicPr>
          <p:cNvPr id="103" name="Google Shape;103;p18"/>
          <p:cNvPicPr preferRelativeResize="0"/>
          <p:nvPr/>
        </p:nvPicPr>
        <p:blipFill>
          <a:blip r:embed="rId3">
            <a:alphaModFix/>
          </a:blip>
          <a:stretch>
            <a:fillRect/>
          </a:stretch>
        </p:blipFill>
        <p:spPr>
          <a:xfrm>
            <a:off x="730075" y="1018275"/>
            <a:ext cx="3278925" cy="3554651"/>
          </a:xfrm>
          <a:prstGeom prst="rect">
            <a:avLst/>
          </a:prstGeom>
          <a:noFill/>
          <a:ln>
            <a:noFill/>
          </a:ln>
        </p:spPr>
      </p:pic>
      <p:pic>
        <p:nvPicPr>
          <p:cNvPr id="104" name="Google Shape;104;p18"/>
          <p:cNvPicPr preferRelativeResize="0"/>
          <p:nvPr/>
        </p:nvPicPr>
        <p:blipFill>
          <a:blip r:embed="rId4">
            <a:alphaModFix/>
          </a:blip>
          <a:stretch>
            <a:fillRect/>
          </a:stretch>
        </p:blipFill>
        <p:spPr>
          <a:xfrm>
            <a:off x="4966000" y="1687013"/>
            <a:ext cx="3276600" cy="240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 1</a:t>
            </a:r>
            <a:endParaRPr>
              <a:solidFill>
                <a:srgbClr val="FFFFFF"/>
              </a:solidFill>
            </a:endParaRPr>
          </a:p>
        </p:txBody>
      </p:sp>
      <p:sp>
        <p:nvSpPr>
          <p:cNvPr id="111" name="Google Shape;111;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Cách sử dụng lệnh điều kiện: if-else, switch-case</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Kiểm tra điều kiện từ trên xuống, và trái sang phải.</a:t>
            </a:r>
            <a:endParaRPr>
              <a:solidFill>
                <a:srgbClr val="2876C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vòng lặp</a:t>
            </a:r>
            <a:endParaRPr>
              <a:solidFill>
                <a:srgbClr val="FFFFFF"/>
              </a:solidFill>
            </a:endParaRPr>
          </a:p>
        </p:txBody>
      </p:sp>
      <p:sp>
        <p:nvSpPr>
          <p:cNvPr id="119" name="Google Shape;119;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20"/>
          <p:cNvPicPr preferRelativeResize="0"/>
          <p:nvPr/>
        </p:nvPicPr>
        <p:blipFill>
          <a:blip r:embed="rId3">
            <a:alphaModFix/>
          </a:blip>
          <a:stretch>
            <a:fillRect/>
          </a:stretch>
        </p:blipFill>
        <p:spPr>
          <a:xfrm>
            <a:off x="3013725" y="1104500"/>
            <a:ext cx="2945300" cy="293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vòng lặp</a:t>
            </a:r>
            <a:endParaRPr>
              <a:solidFill>
                <a:srgbClr val="FFFFFF"/>
              </a:solidFill>
            </a:endParaRPr>
          </a:p>
        </p:txBody>
      </p:sp>
      <p:sp>
        <p:nvSpPr>
          <p:cNvPr id="127" name="Google Shape;127;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1160525" y="863050"/>
            <a:ext cx="1879200" cy="2505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for</a:t>
            </a:r>
            <a:endParaRPr/>
          </a:p>
        </p:txBody>
      </p:sp>
      <p:sp>
        <p:nvSpPr>
          <p:cNvPr id="129" name="Google Shape;129;p21"/>
          <p:cNvSpPr/>
          <p:nvPr/>
        </p:nvSpPr>
        <p:spPr>
          <a:xfrm>
            <a:off x="1160525" y="1166325"/>
            <a:ext cx="1879200" cy="835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71450" lvl="0" indent="-190500" algn="l" rtl="0">
              <a:lnSpc>
                <a:spcPct val="115000"/>
              </a:lnSpc>
              <a:spcBef>
                <a:spcPts val="0"/>
              </a:spcBef>
              <a:spcAft>
                <a:spcPts val="0"/>
              </a:spcAft>
              <a:buSzPts val="1200"/>
              <a:buChar char="●"/>
            </a:pPr>
            <a:r>
              <a:rPr lang="en" sz="1200"/>
              <a:t>Có thể nhiều lần thực thi.</a:t>
            </a:r>
            <a:endParaRPr sz="1200"/>
          </a:p>
          <a:p>
            <a:pPr marL="171450" lvl="0" indent="-190500" algn="l" rtl="0">
              <a:lnSpc>
                <a:spcPct val="115000"/>
              </a:lnSpc>
              <a:spcBef>
                <a:spcPts val="0"/>
              </a:spcBef>
              <a:spcAft>
                <a:spcPts val="0"/>
              </a:spcAft>
              <a:buSzPts val="1200"/>
              <a:buChar char="●"/>
            </a:pPr>
            <a:r>
              <a:rPr lang="en" sz="1200"/>
              <a:t>Số vòng lặp giới hạn.</a:t>
            </a:r>
            <a:endParaRPr sz="1200"/>
          </a:p>
        </p:txBody>
      </p:sp>
      <p:sp>
        <p:nvSpPr>
          <p:cNvPr id="130" name="Google Shape;130;p21"/>
          <p:cNvSpPr/>
          <p:nvPr/>
        </p:nvSpPr>
        <p:spPr>
          <a:xfrm>
            <a:off x="1559988" y="2944675"/>
            <a:ext cx="1012675" cy="358200"/>
          </a:xfrm>
          <a:prstGeom prst="flowChartDecision">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Kiểm tra</a:t>
            </a:r>
            <a:endParaRPr sz="1000"/>
          </a:p>
        </p:txBody>
      </p:sp>
      <p:sp>
        <p:nvSpPr>
          <p:cNvPr id="131" name="Google Shape;131;p21"/>
          <p:cNvSpPr/>
          <p:nvPr/>
        </p:nvSpPr>
        <p:spPr>
          <a:xfrm>
            <a:off x="1683525" y="2349450"/>
            <a:ext cx="765600" cy="292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Khởi tạo</a:t>
            </a:r>
            <a:endParaRPr sz="1000"/>
          </a:p>
        </p:txBody>
      </p:sp>
      <p:sp>
        <p:nvSpPr>
          <p:cNvPr id="132" name="Google Shape;132;p21"/>
          <p:cNvSpPr/>
          <p:nvPr/>
        </p:nvSpPr>
        <p:spPr>
          <a:xfrm>
            <a:off x="1707813" y="4102813"/>
            <a:ext cx="717000" cy="292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Thực thi</a:t>
            </a:r>
            <a:endParaRPr sz="1000"/>
          </a:p>
        </p:txBody>
      </p:sp>
      <p:sp>
        <p:nvSpPr>
          <p:cNvPr id="133" name="Google Shape;133;p21"/>
          <p:cNvSpPr/>
          <p:nvPr/>
        </p:nvSpPr>
        <p:spPr>
          <a:xfrm>
            <a:off x="2767600" y="3552700"/>
            <a:ext cx="717000" cy="2505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Cập nhật</a:t>
            </a:r>
            <a:endParaRPr sz="1000"/>
          </a:p>
        </p:txBody>
      </p:sp>
      <p:cxnSp>
        <p:nvCxnSpPr>
          <p:cNvPr id="134" name="Google Shape;134;p21"/>
          <p:cNvCxnSpPr>
            <a:stCxn id="131" idx="2"/>
            <a:endCxn id="130" idx="0"/>
          </p:cNvCxnSpPr>
          <p:nvPr/>
        </p:nvCxnSpPr>
        <p:spPr>
          <a:xfrm>
            <a:off x="2066325" y="2641650"/>
            <a:ext cx="0" cy="303000"/>
          </a:xfrm>
          <a:prstGeom prst="straightConnector1">
            <a:avLst/>
          </a:prstGeom>
          <a:noFill/>
          <a:ln w="9525" cap="flat" cmpd="sng">
            <a:solidFill>
              <a:schemeClr val="dk2"/>
            </a:solidFill>
            <a:prstDash val="solid"/>
            <a:round/>
            <a:headEnd type="none" w="med" len="med"/>
            <a:tailEnd type="triangle" w="med" len="med"/>
          </a:ln>
        </p:spPr>
      </p:cxnSp>
      <p:cxnSp>
        <p:nvCxnSpPr>
          <p:cNvPr id="135" name="Google Shape;135;p21"/>
          <p:cNvCxnSpPr>
            <a:stCxn id="130" idx="2"/>
            <a:endCxn id="132" idx="0"/>
          </p:cNvCxnSpPr>
          <p:nvPr/>
        </p:nvCxnSpPr>
        <p:spPr>
          <a:xfrm>
            <a:off x="2066325" y="3302875"/>
            <a:ext cx="0" cy="799800"/>
          </a:xfrm>
          <a:prstGeom prst="straightConnector1">
            <a:avLst/>
          </a:prstGeom>
          <a:noFill/>
          <a:ln w="9525" cap="flat" cmpd="sng">
            <a:solidFill>
              <a:schemeClr val="dk2"/>
            </a:solidFill>
            <a:prstDash val="solid"/>
            <a:round/>
            <a:headEnd type="none" w="med" len="med"/>
            <a:tailEnd type="triangle" w="med" len="med"/>
          </a:ln>
        </p:spPr>
      </p:cxnSp>
      <p:sp>
        <p:nvSpPr>
          <p:cNvPr id="136" name="Google Shape;136;p21"/>
          <p:cNvSpPr txBox="1"/>
          <p:nvPr/>
        </p:nvSpPr>
        <p:spPr>
          <a:xfrm>
            <a:off x="1981800" y="3302200"/>
            <a:ext cx="480300" cy="2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true</a:t>
            </a:r>
            <a:endParaRPr sz="1000"/>
          </a:p>
        </p:txBody>
      </p:sp>
      <p:cxnSp>
        <p:nvCxnSpPr>
          <p:cNvPr id="137" name="Google Shape;137;p21"/>
          <p:cNvCxnSpPr>
            <a:stCxn id="132" idx="3"/>
            <a:endCxn id="133" idx="2"/>
          </p:cNvCxnSpPr>
          <p:nvPr/>
        </p:nvCxnSpPr>
        <p:spPr>
          <a:xfrm rot="10800000" flipH="1">
            <a:off x="2424813" y="3803113"/>
            <a:ext cx="701400" cy="445800"/>
          </a:xfrm>
          <a:prstGeom prst="bentConnector2">
            <a:avLst/>
          </a:prstGeom>
          <a:noFill/>
          <a:ln w="9525" cap="flat" cmpd="sng">
            <a:solidFill>
              <a:schemeClr val="dk2"/>
            </a:solidFill>
            <a:prstDash val="solid"/>
            <a:round/>
            <a:headEnd type="none" w="med" len="med"/>
            <a:tailEnd type="none" w="med" len="med"/>
          </a:ln>
        </p:spPr>
      </p:cxnSp>
      <p:cxnSp>
        <p:nvCxnSpPr>
          <p:cNvPr id="138" name="Google Shape;138;p21"/>
          <p:cNvCxnSpPr>
            <a:stCxn id="133" idx="0"/>
            <a:endCxn id="130" idx="3"/>
          </p:cNvCxnSpPr>
          <p:nvPr/>
        </p:nvCxnSpPr>
        <p:spPr>
          <a:xfrm rot="5400000" flipH="1">
            <a:off x="2634850" y="3061450"/>
            <a:ext cx="429000" cy="553500"/>
          </a:xfrm>
          <a:prstGeom prst="bentConnector2">
            <a:avLst/>
          </a:prstGeom>
          <a:noFill/>
          <a:ln w="9525" cap="flat" cmpd="sng">
            <a:solidFill>
              <a:schemeClr val="dk2"/>
            </a:solidFill>
            <a:prstDash val="solid"/>
            <a:round/>
            <a:headEnd type="none" w="med" len="med"/>
            <a:tailEnd type="none" w="med" len="med"/>
          </a:ln>
        </p:spPr>
      </p:cxnSp>
      <p:sp>
        <p:nvSpPr>
          <p:cNvPr id="139" name="Google Shape;139;p21"/>
          <p:cNvSpPr txBox="1"/>
          <p:nvPr/>
        </p:nvSpPr>
        <p:spPr>
          <a:xfrm>
            <a:off x="1203225" y="2873275"/>
            <a:ext cx="480300" cy="2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false</a:t>
            </a:r>
            <a:endParaRPr sz="1000"/>
          </a:p>
        </p:txBody>
      </p:sp>
      <p:cxnSp>
        <p:nvCxnSpPr>
          <p:cNvPr id="140" name="Google Shape;140;p21"/>
          <p:cNvCxnSpPr/>
          <p:nvPr/>
        </p:nvCxnSpPr>
        <p:spPr>
          <a:xfrm flipH="1">
            <a:off x="2551850" y="3114800"/>
            <a:ext cx="111300" cy="6900"/>
          </a:xfrm>
          <a:prstGeom prst="straightConnector1">
            <a:avLst/>
          </a:prstGeom>
          <a:noFill/>
          <a:ln w="9525" cap="flat" cmpd="sng">
            <a:solidFill>
              <a:schemeClr val="dk2"/>
            </a:solidFill>
            <a:prstDash val="solid"/>
            <a:round/>
            <a:headEnd type="none" w="med" len="med"/>
            <a:tailEnd type="triangle" w="med" len="med"/>
          </a:ln>
        </p:spPr>
      </p:cxnSp>
      <p:cxnSp>
        <p:nvCxnSpPr>
          <p:cNvPr id="141" name="Google Shape;141;p21"/>
          <p:cNvCxnSpPr>
            <a:endCxn id="131" idx="0"/>
          </p:cNvCxnSpPr>
          <p:nvPr/>
        </p:nvCxnSpPr>
        <p:spPr>
          <a:xfrm flipH="1">
            <a:off x="2066325" y="2011350"/>
            <a:ext cx="3300" cy="338100"/>
          </a:xfrm>
          <a:prstGeom prst="straightConnector1">
            <a:avLst/>
          </a:prstGeom>
          <a:noFill/>
          <a:ln w="9525" cap="flat" cmpd="sng">
            <a:solidFill>
              <a:schemeClr val="dk2"/>
            </a:solidFill>
            <a:prstDash val="solid"/>
            <a:round/>
            <a:headEnd type="none" w="med" len="med"/>
            <a:tailEnd type="triangle" w="med" len="med"/>
          </a:ln>
        </p:spPr>
      </p:cxnSp>
      <p:cxnSp>
        <p:nvCxnSpPr>
          <p:cNvPr id="142" name="Google Shape;142;p21"/>
          <p:cNvCxnSpPr>
            <a:stCxn id="130" idx="1"/>
          </p:cNvCxnSpPr>
          <p:nvPr/>
        </p:nvCxnSpPr>
        <p:spPr>
          <a:xfrm>
            <a:off x="1559988" y="3123775"/>
            <a:ext cx="503400" cy="1595100"/>
          </a:xfrm>
          <a:prstGeom prst="bentConnector4">
            <a:avLst>
              <a:gd name="adj1" fmla="val -47303"/>
              <a:gd name="adj2" fmla="val 91276"/>
            </a:avLst>
          </a:prstGeom>
          <a:noFill/>
          <a:ln w="9525" cap="flat" cmpd="sng">
            <a:solidFill>
              <a:schemeClr val="dk2"/>
            </a:solidFill>
            <a:prstDash val="solid"/>
            <a:round/>
            <a:headEnd type="none" w="med" len="med"/>
            <a:tailEnd type="none" w="med" len="med"/>
          </a:ln>
        </p:spPr>
      </p:cxnSp>
      <p:cxnSp>
        <p:nvCxnSpPr>
          <p:cNvPr id="143" name="Google Shape;143;p21"/>
          <p:cNvCxnSpPr/>
          <p:nvPr/>
        </p:nvCxnSpPr>
        <p:spPr>
          <a:xfrm>
            <a:off x="2068125" y="4655925"/>
            <a:ext cx="0" cy="111300"/>
          </a:xfrm>
          <a:prstGeom prst="straightConnector1">
            <a:avLst/>
          </a:prstGeom>
          <a:noFill/>
          <a:ln w="9525" cap="flat" cmpd="sng">
            <a:solidFill>
              <a:schemeClr val="dk2"/>
            </a:solidFill>
            <a:prstDash val="solid"/>
            <a:round/>
            <a:headEnd type="none" w="med" len="med"/>
            <a:tailEnd type="triangle" w="med" len="med"/>
          </a:ln>
        </p:spPr>
      </p:cxnSp>
      <p:pic>
        <p:nvPicPr>
          <p:cNvPr id="144" name="Google Shape;144;p21"/>
          <p:cNvPicPr preferRelativeResize="0"/>
          <p:nvPr/>
        </p:nvPicPr>
        <p:blipFill>
          <a:blip r:embed="rId3">
            <a:alphaModFix/>
          </a:blip>
          <a:stretch>
            <a:fillRect/>
          </a:stretch>
        </p:blipFill>
        <p:spPr>
          <a:xfrm>
            <a:off x="5013675" y="1947025"/>
            <a:ext cx="2238375" cy="466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740</Words>
  <Application>Microsoft Office PowerPoint</Application>
  <PresentationFormat>On-screen Show (16:9)</PresentationFormat>
  <Paragraphs>137</Paragraphs>
  <Slides>18</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CuongPQ</dc:creator>
  <cp:lastModifiedBy>Pham Quoc Cuong</cp:lastModifiedBy>
  <cp:revision>9</cp:revision>
  <dcterms:modified xsi:type="dcterms:W3CDTF">2023-01-28T14:33:38Z</dcterms:modified>
</cp:coreProperties>
</file>