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9E7934-C0D1-44E2-B0FA-93DFFE18797A}">
  <a:tblStyle styleId="{3A9E7934-C0D1-44E2-B0FA-93DFFE18797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420"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617984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c30c8713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c30c871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226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100e2123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100e2123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50" b="1">
                <a:solidFill>
                  <a:srgbClr val="000080"/>
                </a:solidFill>
                <a:highlight>
                  <a:srgbClr val="FFFFFF"/>
                </a:highlight>
              </a:rPr>
              <a:t>public class </a:t>
            </a:r>
            <a:r>
              <a:rPr lang="en" sz="950">
                <a:solidFill>
                  <a:schemeClr val="dk1"/>
                </a:solidFill>
                <a:highlight>
                  <a:srgbClr val="FFFFFF"/>
                </a:highlight>
              </a:rPr>
              <a:t>Student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i="1">
                <a:solidFill>
                  <a:srgbClr val="808080"/>
                </a:solidFill>
                <a:highlight>
                  <a:srgbClr val="FFFFFF"/>
                </a:highlight>
              </a:rPr>
              <a:t>//Khai báo thuộc tính</a:t>
            </a:r>
            <a:endParaRPr sz="95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50" i="1">
                <a:solidFill>
                  <a:srgbClr val="808080"/>
                </a:solidFill>
                <a:highlight>
                  <a:srgbClr val="FFFFFF"/>
                </a:highlight>
              </a:rPr>
              <a:t>   </a:t>
            </a:r>
            <a:r>
              <a:rPr lang="en" sz="950" b="1">
                <a:solidFill>
                  <a:srgbClr val="000080"/>
                </a:solidFill>
                <a:highlight>
                  <a:srgbClr val="FFFFFF"/>
                </a:highlight>
              </a:rPr>
              <a:t>private </a:t>
            </a:r>
            <a:r>
              <a:rPr lang="en" sz="950">
                <a:solidFill>
                  <a:schemeClr val="dk1"/>
                </a:solidFill>
                <a:highlight>
                  <a:srgbClr val="FFFFFF"/>
                </a:highlight>
              </a:rPr>
              <a:t>String </a:t>
            </a:r>
            <a:r>
              <a:rPr lang="en" sz="950" b="1">
                <a:solidFill>
                  <a:srgbClr val="660E7A"/>
                </a:solidFill>
                <a:highlight>
                  <a:srgbClr val="FFFFFF"/>
                </a:highlight>
              </a:rPr>
              <a:t>mssv</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private </a:t>
            </a:r>
            <a:r>
              <a:rPr lang="en" sz="950">
                <a:solidFill>
                  <a:schemeClr val="dk1"/>
                </a:solidFill>
                <a:highlight>
                  <a:srgbClr val="FFFFFF"/>
                </a:highlight>
              </a:rPr>
              <a:t>String </a:t>
            </a:r>
            <a:r>
              <a:rPr lang="en" sz="950" b="1">
                <a:solidFill>
                  <a:srgbClr val="660E7A"/>
                </a:solidFill>
                <a:highlight>
                  <a:srgbClr val="FFFFFF"/>
                </a:highlight>
              </a:rPr>
              <a:t>name</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a:t>
            </a:r>
            <a:r>
              <a:rPr lang="en" sz="950">
                <a:solidFill>
                  <a:schemeClr val="dk1"/>
                </a:solidFill>
                <a:highlight>
                  <a:srgbClr val="FFFFFF"/>
                </a:highlight>
              </a:rPr>
              <a:t>String </a:t>
            </a:r>
            <a:r>
              <a:rPr lang="en" sz="950" b="1">
                <a:solidFill>
                  <a:srgbClr val="660E7A"/>
                </a:solidFill>
                <a:highlight>
                  <a:srgbClr val="FFFFFF"/>
                </a:highlight>
              </a:rPr>
              <a:t>email</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private </a:t>
            </a:r>
            <a:r>
              <a:rPr lang="en" sz="950">
                <a:solidFill>
                  <a:schemeClr val="dk1"/>
                </a:solidFill>
                <a:highlight>
                  <a:srgbClr val="FFFFFF"/>
                </a:highlight>
              </a:rPr>
              <a:t>String </a:t>
            </a:r>
            <a:r>
              <a:rPr lang="en" sz="950" b="1">
                <a:solidFill>
                  <a:srgbClr val="660E7A"/>
                </a:solidFill>
                <a:highlight>
                  <a:srgbClr val="FFFFFF"/>
                </a:highlight>
              </a:rPr>
              <a:t>gender</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private int </a:t>
            </a:r>
            <a:r>
              <a:rPr lang="en" sz="950" b="1">
                <a:solidFill>
                  <a:srgbClr val="660E7A"/>
                </a:solidFill>
                <a:highlight>
                  <a:srgbClr val="FFFFFF"/>
                </a:highlight>
              </a:rPr>
              <a:t>age</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private float </a:t>
            </a:r>
            <a:r>
              <a:rPr lang="en" sz="950" b="1">
                <a:solidFill>
                  <a:srgbClr val="660E7A"/>
                </a:solidFill>
                <a:highlight>
                  <a:srgbClr val="FFFFFF"/>
                </a:highlight>
              </a:rPr>
              <a:t>gpa</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a:t>
            </a:r>
            <a:r>
              <a:rPr lang="en" sz="950">
                <a:solidFill>
                  <a:schemeClr val="dk1"/>
                </a:solidFill>
                <a:highlight>
                  <a:srgbClr val="FFFFFF"/>
                </a:highlight>
              </a:rPr>
              <a:t>Student()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i="1">
                <a:solidFill>
                  <a:srgbClr val="808080"/>
                </a:solidFill>
                <a:highlight>
                  <a:srgbClr val="FFFFFF"/>
                </a:highlight>
              </a:rPr>
              <a:t>//Khai báo phương thức</a:t>
            </a:r>
            <a:endParaRPr sz="95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50" i="1">
                <a:solidFill>
                  <a:srgbClr val="808080"/>
                </a:solidFill>
                <a:highlight>
                  <a:srgbClr val="FFFFFF"/>
                </a:highlight>
              </a:rPr>
              <a:t>   </a:t>
            </a:r>
            <a:r>
              <a:rPr lang="en" sz="950" b="1">
                <a:solidFill>
                  <a:srgbClr val="000080"/>
                </a:solidFill>
                <a:highlight>
                  <a:srgbClr val="FFFFFF"/>
                </a:highlight>
              </a:rPr>
              <a:t>public </a:t>
            </a:r>
            <a:r>
              <a:rPr lang="en" sz="950">
                <a:solidFill>
                  <a:schemeClr val="dk1"/>
                </a:solidFill>
                <a:highlight>
                  <a:srgbClr val="FFFFFF"/>
                </a:highlight>
              </a:rPr>
              <a:t>String getMssv()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return </a:t>
            </a:r>
            <a:r>
              <a:rPr lang="en" sz="950" b="1">
                <a:solidFill>
                  <a:srgbClr val="660E7A"/>
                </a:solidFill>
                <a:highlight>
                  <a:srgbClr val="FFFFFF"/>
                </a:highlight>
              </a:rPr>
              <a:t>mssv</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void </a:t>
            </a:r>
            <a:r>
              <a:rPr lang="en" sz="950">
                <a:solidFill>
                  <a:schemeClr val="dk1"/>
                </a:solidFill>
                <a:highlight>
                  <a:srgbClr val="FFFFFF"/>
                </a:highlight>
              </a:rPr>
              <a:t>setMssv(String mssv)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this</a:t>
            </a:r>
            <a:r>
              <a:rPr lang="en" sz="950">
                <a:solidFill>
                  <a:schemeClr val="dk1"/>
                </a:solidFill>
                <a:highlight>
                  <a:srgbClr val="FFFFFF"/>
                </a:highlight>
              </a:rPr>
              <a:t>.</a:t>
            </a:r>
            <a:r>
              <a:rPr lang="en" sz="950" b="1">
                <a:solidFill>
                  <a:srgbClr val="660E7A"/>
                </a:solidFill>
                <a:highlight>
                  <a:srgbClr val="FFFFFF"/>
                </a:highlight>
              </a:rPr>
              <a:t>mssv </a:t>
            </a:r>
            <a:r>
              <a:rPr lang="en" sz="950">
                <a:solidFill>
                  <a:schemeClr val="dk1"/>
                </a:solidFill>
                <a:highlight>
                  <a:srgbClr val="FFFFFF"/>
                </a:highlight>
              </a:rPr>
              <a:t>= mssv;</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a:t>
            </a:r>
            <a:r>
              <a:rPr lang="en" sz="950">
                <a:solidFill>
                  <a:schemeClr val="dk1"/>
                </a:solidFill>
                <a:highlight>
                  <a:srgbClr val="FFFFFF"/>
                </a:highlight>
              </a:rPr>
              <a:t>String getName()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return </a:t>
            </a:r>
            <a:r>
              <a:rPr lang="en" sz="950" b="1">
                <a:solidFill>
                  <a:srgbClr val="660E7A"/>
                </a:solidFill>
                <a:highlight>
                  <a:srgbClr val="FFFFFF"/>
                </a:highlight>
              </a:rPr>
              <a:t>name</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void </a:t>
            </a:r>
            <a:r>
              <a:rPr lang="en" sz="950">
                <a:solidFill>
                  <a:schemeClr val="dk1"/>
                </a:solidFill>
                <a:highlight>
                  <a:srgbClr val="FFFFFF"/>
                </a:highlight>
              </a:rPr>
              <a:t>setName(String name)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this</a:t>
            </a:r>
            <a:r>
              <a:rPr lang="en" sz="950">
                <a:solidFill>
                  <a:schemeClr val="dk1"/>
                </a:solidFill>
                <a:highlight>
                  <a:srgbClr val="FFFFFF"/>
                </a:highlight>
              </a:rPr>
              <a:t>.</a:t>
            </a:r>
            <a:r>
              <a:rPr lang="en" sz="950" b="1">
                <a:solidFill>
                  <a:srgbClr val="660E7A"/>
                </a:solidFill>
                <a:highlight>
                  <a:srgbClr val="FFFFFF"/>
                </a:highlight>
              </a:rPr>
              <a:t>name </a:t>
            </a:r>
            <a:r>
              <a:rPr lang="en" sz="950">
                <a:solidFill>
                  <a:schemeClr val="dk1"/>
                </a:solidFill>
                <a:highlight>
                  <a:srgbClr val="FFFFFF"/>
                </a:highlight>
              </a:rPr>
              <a:t>= name;</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r>
              <a:rPr lang="en" sz="950" b="1">
                <a:solidFill>
                  <a:srgbClr val="000080"/>
                </a:solidFill>
                <a:highlight>
                  <a:srgbClr val="FFFFFF"/>
                </a:highlight>
              </a:rPr>
              <a:t>public void </a:t>
            </a:r>
            <a:r>
              <a:rPr lang="en" sz="950">
                <a:solidFill>
                  <a:schemeClr val="dk1"/>
                </a:solidFill>
                <a:highlight>
                  <a:srgbClr val="FFFFFF"/>
                </a:highlight>
              </a:rPr>
              <a:t>printHello(){</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System.</a:t>
            </a:r>
            <a:r>
              <a:rPr lang="en" sz="950" b="1" i="1">
                <a:solidFill>
                  <a:srgbClr val="660E7A"/>
                </a:solidFill>
                <a:highlight>
                  <a:srgbClr val="FFFFFF"/>
                </a:highlight>
              </a:rPr>
              <a:t>out</a:t>
            </a:r>
            <a:r>
              <a:rPr lang="en" sz="950">
                <a:solidFill>
                  <a:schemeClr val="dk1"/>
                </a:solidFill>
                <a:highlight>
                  <a:srgbClr val="FFFFFF"/>
                </a:highlight>
              </a:rPr>
              <a:t>.println(</a:t>
            </a:r>
            <a:r>
              <a:rPr lang="en" sz="950" b="1">
                <a:solidFill>
                  <a:srgbClr val="008000"/>
                </a:solidFill>
                <a:highlight>
                  <a:srgbClr val="FFFFFF"/>
                </a:highlight>
              </a:rPr>
              <a:t>"Hello. I'm public function in class"</a:t>
            </a: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   }</a:t>
            </a:r>
            <a:endParaRPr sz="9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50">
                <a:solidFill>
                  <a:schemeClr val="dk1"/>
                </a:solidFill>
                <a:highlight>
                  <a:srgbClr val="FFFFFF"/>
                </a:highlight>
              </a:rPr>
              <a:t>}</a:t>
            </a:r>
            <a:endParaRPr sz="950">
              <a:solidFill>
                <a:schemeClr val="dk1"/>
              </a:solidFill>
              <a:highlight>
                <a:srgbClr val="FFFFFF"/>
              </a:highlight>
            </a:endParaRPr>
          </a:p>
          <a:p>
            <a:pPr marL="0" lvl="0" indent="0" algn="l" rtl="0">
              <a:spcBef>
                <a:spcPts val="0"/>
              </a:spcBef>
              <a:spcAft>
                <a:spcPts val="0"/>
              </a:spcAft>
              <a:buNone/>
            </a:pPr>
            <a:endParaRPr sz="1200">
              <a:solidFill>
                <a:srgbClr val="404040"/>
              </a:solidFill>
              <a:highlight>
                <a:srgbClr val="FFFFFF"/>
              </a:highlight>
            </a:endParaRPr>
          </a:p>
        </p:txBody>
      </p:sp>
    </p:spTree>
    <p:extLst>
      <p:ext uri="{BB962C8B-B14F-4D97-AF65-F5344CB8AC3E}">
        <p14:creationId xmlns:p14="http://schemas.microsoft.com/office/powerpoint/2010/main" val="2668551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e8997ebc7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e8997ebc7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596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100e2123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100e2123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476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100e21239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100e2123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272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100e21239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100e21239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Tính </a:t>
            </a:r>
            <a:r>
              <a:rPr lang="en" sz="1350" b="1" i="1">
                <a:solidFill>
                  <a:srgbClr val="003573"/>
                </a:solidFill>
                <a:highlight>
                  <a:srgbClr val="FFFFFF"/>
                </a:highlight>
              </a:rPr>
              <a:t>Encapsulation (tính đóng gói)</a:t>
            </a:r>
            <a:endParaRPr sz="1350" b="1" i="1">
              <a:solidFill>
                <a:srgbClr val="003573"/>
              </a:solidFill>
              <a:highlight>
                <a:srgbClr val="FFFFFF"/>
              </a:highlight>
            </a:endParaRPr>
          </a:p>
          <a:p>
            <a:pPr marL="0" lvl="0" indent="0" algn="l" rtl="0">
              <a:spcBef>
                <a:spcPts val="0"/>
              </a:spcBef>
              <a:spcAft>
                <a:spcPts val="0"/>
              </a:spcAft>
              <a:buNone/>
            </a:pPr>
            <a:r>
              <a:rPr lang="en">
                <a:solidFill>
                  <a:srgbClr val="303030"/>
                </a:solidFill>
                <a:highlight>
                  <a:srgbClr val="FFFFFF"/>
                </a:highlight>
              </a:rPr>
              <a:t>Bạn có thể không cần khai báo bất cứ </a:t>
            </a:r>
            <a:r>
              <a:rPr lang="en" i="1">
                <a:solidFill>
                  <a:schemeClr val="dk1"/>
                </a:solidFill>
                <a:highlight>
                  <a:srgbClr val="FFFFFF"/>
                </a:highlight>
              </a:rPr>
              <a:t>getter</a:t>
            </a:r>
            <a:r>
              <a:rPr lang="en">
                <a:solidFill>
                  <a:srgbClr val="303030"/>
                </a:solidFill>
                <a:highlight>
                  <a:srgbClr val="FFFFFF"/>
                </a:highlight>
              </a:rPr>
              <a:t> hay </a:t>
            </a:r>
            <a:r>
              <a:rPr lang="en" i="1">
                <a:solidFill>
                  <a:schemeClr val="dk1"/>
                </a:solidFill>
                <a:highlight>
                  <a:srgbClr val="FFFFFF"/>
                </a:highlight>
              </a:rPr>
              <a:t>setter</a:t>
            </a:r>
            <a:r>
              <a:rPr lang="en">
                <a:solidFill>
                  <a:srgbClr val="303030"/>
                </a:solidFill>
                <a:highlight>
                  <a:srgbClr val="FFFFFF"/>
                </a:highlight>
              </a:rPr>
              <a:t> nào cả nếu như bạn không muốn thuộc tính đó được thấy bởi bất kỳ lớp nào. Hoặc bạn chỉ cần xây dựng </a:t>
            </a:r>
            <a:r>
              <a:rPr lang="en" i="1">
                <a:solidFill>
                  <a:schemeClr val="dk1"/>
                </a:solidFill>
                <a:highlight>
                  <a:srgbClr val="FFFFFF"/>
                </a:highlight>
              </a:rPr>
              <a:t>getter</a:t>
            </a:r>
            <a:r>
              <a:rPr lang="en">
                <a:solidFill>
                  <a:srgbClr val="303030"/>
                </a:solidFill>
                <a:highlight>
                  <a:srgbClr val="FFFFFF"/>
                </a:highlight>
              </a:rPr>
              <a:t> cho một thuộc tính </a:t>
            </a:r>
            <a:r>
              <a:rPr lang="en" b="1" i="1">
                <a:solidFill>
                  <a:schemeClr val="dk1"/>
                </a:solidFill>
                <a:highlight>
                  <a:srgbClr val="FFFFFF"/>
                </a:highlight>
              </a:rPr>
              <a:t>private</a:t>
            </a:r>
            <a:r>
              <a:rPr lang="en">
                <a:solidFill>
                  <a:srgbClr val="303030"/>
                </a:solidFill>
                <a:highlight>
                  <a:srgbClr val="FFFFFF"/>
                </a:highlight>
              </a:rPr>
              <a:t> nếu bạn muốn thuộc tính đó chỉ được xem, không được sửa chữa. Hoặc chỉ xây dựng </a:t>
            </a:r>
            <a:r>
              <a:rPr lang="en" i="1">
                <a:solidFill>
                  <a:schemeClr val="dk1"/>
                </a:solidFill>
                <a:highlight>
                  <a:srgbClr val="FFFFFF"/>
                </a:highlight>
              </a:rPr>
              <a:t>setter</a:t>
            </a:r>
            <a:r>
              <a:rPr lang="en">
                <a:solidFill>
                  <a:srgbClr val="303030"/>
                </a:solidFill>
                <a:highlight>
                  <a:srgbClr val="FFFFFF"/>
                </a:highlight>
              </a:rPr>
              <a:t> cho một thuộc tính </a:t>
            </a:r>
            <a:r>
              <a:rPr lang="en" b="1" i="1">
                <a:solidFill>
                  <a:schemeClr val="dk1"/>
                </a:solidFill>
                <a:highlight>
                  <a:srgbClr val="FFFFFF"/>
                </a:highlight>
              </a:rPr>
              <a:t>private</a:t>
            </a:r>
            <a:r>
              <a:rPr lang="en">
                <a:solidFill>
                  <a:srgbClr val="303030"/>
                </a:solidFill>
                <a:highlight>
                  <a:srgbClr val="FFFFFF"/>
                </a:highlight>
              </a:rPr>
              <a:t> nếu bạn muốn thuộc tính đó chỉ có khả năng chỉnh sửa từ bên ngoài mà không được xem.</a:t>
            </a:r>
            <a:endParaRPr sz="1350" b="1" i="1">
              <a:solidFill>
                <a:srgbClr val="003573"/>
              </a:solidFill>
              <a:highlight>
                <a:srgbClr val="FFFFFF"/>
              </a:highlight>
            </a:endParaRPr>
          </a:p>
        </p:txBody>
      </p:sp>
    </p:spTree>
    <p:extLst>
      <p:ext uri="{BB962C8B-B14F-4D97-AF65-F5344CB8AC3E}">
        <p14:creationId xmlns:p14="http://schemas.microsoft.com/office/powerpoint/2010/main" val="165148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100e21239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100e2123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rgbClr val="FFFFFF"/>
                </a:highlight>
              </a:rPr>
              <a:t>Nếu có sự trùng tên nhau giữa biến toàn cục và tham số khiến bạn bị phân vân. Từ khóa this sẽ giúp bạn giải quyết sự phân vân của bạn.</a:t>
            </a:r>
            <a:endParaRPr sz="1200">
              <a:solidFill>
                <a:srgbClr val="333333"/>
              </a:solidFill>
              <a:highlight>
                <a:srgbClr val="FFFFFF"/>
              </a:highlight>
            </a:endParaRPr>
          </a:p>
          <a:p>
            <a:pPr marL="0" lvl="0" indent="0" algn="l" rtl="0">
              <a:spcBef>
                <a:spcPts val="0"/>
              </a:spcBef>
              <a:spcAft>
                <a:spcPts val="0"/>
              </a:spcAft>
              <a:buNone/>
            </a:pPr>
            <a:endParaRPr sz="1200">
              <a:solidFill>
                <a:srgbClr val="333333"/>
              </a:solidFill>
              <a:highlight>
                <a:srgbClr val="FFFFFF"/>
              </a:highlight>
            </a:endParaRPr>
          </a:p>
        </p:txBody>
      </p:sp>
    </p:spTree>
    <p:extLst>
      <p:ext uri="{BB962C8B-B14F-4D97-AF65-F5344CB8AC3E}">
        <p14:creationId xmlns:p14="http://schemas.microsoft.com/office/powerpoint/2010/main" val="1410878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100e2123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100e2123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8210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100e2123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100e2123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074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c72cddd8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c72cddd8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7907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e8997ebc7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e8997ebc7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404040"/>
                </a:solidFill>
                <a:highlight>
                  <a:srgbClr val="FFFFFF"/>
                </a:highlight>
              </a:rPr>
              <a:t>OOP: chương trình sẽ được chia ra thành các phần nhỏ được gọi là đối tượng (Object).</a:t>
            </a:r>
            <a:endParaRPr sz="1200">
              <a:solidFill>
                <a:srgbClr val="404040"/>
              </a:solidFill>
              <a:highlight>
                <a:srgbClr val="FFFFFF"/>
              </a:highlight>
            </a:endParaRPr>
          </a:p>
          <a:p>
            <a:pPr marL="0" lvl="0" indent="0" algn="l" rtl="0">
              <a:spcBef>
                <a:spcPts val="0"/>
              </a:spcBef>
              <a:spcAft>
                <a:spcPts val="0"/>
              </a:spcAft>
              <a:buNone/>
            </a:pPr>
            <a:r>
              <a:rPr lang="en" sz="1200">
                <a:solidFill>
                  <a:srgbClr val="404040"/>
                </a:solidFill>
                <a:highlight>
                  <a:srgbClr val="FFFFFF"/>
                </a:highlight>
              </a:rPr>
              <a:t>POP: </a:t>
            </a:r>
            <a:r>
              <a:rPr lang="en">
                <a:solidFill>
                  <a:schemeClr val="dk1"/>
                </a:solidFill>
                <a:highlight>
                  <a:srgbClr val="FFFFFF"/>
                </a:highlight>
              </a:rPr>
              <a:t>chương trình được chia thành các hàm (chương trình con)</a:t>
            </a:r>
            <a:endParaRPr sz="1200">
              <a:solidFill>
                <a:srgbClr val="404040"/>
              </a:solidFill>
              <a:highlight>
                <a:srgbClr val="FFFFFF"/>
              </a:highlight>
            </a:endParaRPr>
          </a:p>
        </p:txBody>
      </p:sp>
    </p:spTree>
    <p:extLst>
      <p:ext uri="{BB962C8B-B14F-4D97-AF65-F5344CB8AC3E}">
        <p14:creationId xmlns:p14="http://schemas.microsoft.com/office/powerpoint/2010/main" val="3800927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100e212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100e212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33333"/>
                </a:solidFill>
                <a:highlight>
                  <a:srgbClr val="FFFFFF"/>
                </a:highlight>
              </a:rPr>
              <a:t>Tất cả những thực thể có trạng thái và hành vi được biết đến như là một đối tượng. Ví dụ: bàn, ghế, bút chì, xe dạp, ô tô</a:t>
            </a:r>
            <a:endParaRPr sz="1200">
              <a:solidFill>
                <a:srgbClr val="404040"/>
              </a:solidFill>
              <a:highlight>
                <a:srgbClr val="FFFFFF"/>
              </a:highlight>
            </a:endParaRPr>
          </a:p>
        </p:txBody>
      </p:sp>
    </p:spTree>
    <p:extLst>
      <p:ext uri="{BB962C8B-B14F-4D97-AF65-F5344CB8AC3E}">
        <p14:creationId xmlns:p14="http://schemas.microsoft.com/office/powerpoint/2010/main" val="1996263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100e2123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100e2123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33333"/>
                </a:solidFill>
                <a:highlight>
                  <a:srgbClr val="FFFFFF"/>
                </a:highlight>
              </a:rPr>
              <a:t>Biểu diễn đối tượng sinh viên =&gt; dùng class để thực hiện bài toán nhập vào mảng thông tin sinh viên và tìm kiếm thông tin sinh viên</a:t>
            </a:r>
            <a:endParaRPr sz="1200">
              <a:solidFill>
                <a:srgbClr val="404040"/>
              </a:solidFill>
              <a:highlight>
                <a:srgbClr val="FFFFFF"/>
              </a:highlight>
            </a:endParaRPr>
          </a:p>
        </p:txBody>
      </p:sp>
    </p:spTree>
    <p:extLst>
      <p:ext uri="{BB962C8B-B14F-4D97-AF65-F5344CB8AC3E}">
        <p14:creationId xmlns:p14="http://schemas.microsoft.com/office/powerpoint/2010/main" val="1126974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100e2123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100e2123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33333"/>
                </a:solidFill>
                <a:highlight>
                  <a:srgbClr val="FFFFFF"/>
                </a:highlight>
              </a:rPr>
              <a:t>Tất cả những thực thể có trạng thái và hành vi được biết đến như là một đối tượng. Ví dụ: bàn, ghế, bút chì, xe dạp, ô tô</a:t>
            </a:r>
            <a:endParaRPr sz="1200">
              <a:solidFill>
                <a:srgbClr val="404040"/>
              </a:solidFill>
              <a:highlight>
                <a:srgbClr val="FFFFFF"/>
              </a:highlight>
            </a:endParaRPr>
          </a:p>
        </p:txBody>
      </p:sp>
    </p:spTree>
    <p:extLst>
      <p:ext uri="{BB962C8B-B14F-4D97-AF65-F5344CB8AC3E}">
        <p14:creationId xmlns:p14="http://schemas.microsoft.com/office/powerpoint/2010/main" val="242058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100e21239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100e2123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04040"/>
              </a:solidFill>
              <a:highlight>
                <a:srgbClr val="FFFFFF"/>
              </a:highlight>
            </a:endParaRPr>
          </a:p>
        </p:txBody>
      </p:sp>
    </p:spTree>
    <p:extLst>
      <p:ext uri="{BB962C8B-B14F-4D97-AF65-F5344CB8AC3E}">
        <p14:creationId xmlns:p14="http://schemas.microsoft.com/office/powerpoint/2010/main" val="38789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100e2123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100e2123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04040"/>
              </a:solidFill>
              <a:highlight>
                <a:srgbClr val="FFFFFF"/>
              </a:highlight>
            </a:endParaRPr>
          </a:p>
        </p:txBody>
      </p:sp>
    </p:spTree>
    <p:extLst>
      <p:ext uri="{BB962C8B-B14F-4D97-AF65-F5344CB8AC3E}">
        <p14:creationId xmlns:p14="http://schemas.microsoft.com/office/powerpoint/2010/main" val="2601483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100e2123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100e2123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04040"/>
              </a:solidFill>
              <a:highlight>
                <a:srgbClr val="FFFFFF"/>
              </a:highlight>
            </a:endParaRPr>
          </a:p>
        </p:txBody>
      </p:sp>
    </p:spTree>
    <p:extLst>
      <p:ext uri="{BB962C8B-B14F-4D97-AF65-F5344CB8AC3E}">
        <p14:creationId xmlns:p14="http://schemas.microsoft.com/office/powerpoint/2010/main" val="1141208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A78CA"/>
                </a:solidFill>
              </a:rPr>
              <a:t>Lập trình hướng đối tượng trong Java</a:t>
            </a:r>
            <a:endParaRPr sz="3000" dirty="0">
              <a:solidFill>
                <a:srgbClr val="2A78CA"/>
              </a:solidFill>
            </a:endParaRPr>
          </a:p>
          <a:p>
            <a:pPr marL="0" lvl="0" indent="0" algn="ctr" rtl="0">
              <a:spcBef>
                <a:spcPts val="0"/>
              </a:spcBef>
              <a:spcAft>
                <a:spcPts val="0"/>
              </a:spcAft>
              <a:buNone/>
            </a:pPr>
            <a:endParaRPr sz="3000" dirty="0">
              <a:solidFill>
                <a:srgbClr val="2A78CA"/>
              </a:solidFill>
            </a:endParaRPr>
          </a:p>
          <a:p>
            <a:pPr marL="0" lvl="0" indent="0" algn="ctr" rtl="0">
              <a:lnSpc>
                <a:spcPct val="115000"/>
              </a:lnSpc>
              <a:spcBef>
                <a:spcPts val="0"/>
              </a:spcBef>
              <a:spcAft>
                <a:spcPts val="0"/>
              </a:spcAft>
              <a:buNone/>
            </a:pPr>
            <a:r>
              <a:rPr lang="en" dirty="0">
                <a:solidFill>
                  <a:srgbClr val="2A78CA"/>
                </a:solidFill>
              </a:rPr>
              <a:t>Lecturer: </a:t>
            </a:r>
            <a:r>
              <a:rPr lang="en" dirty="0" smtClean="0">
                <a:solidFill>
                  <a:srgbClr val="2A78CA"/>
                </a:solidFill>
              </a:rPr>
              <a:t>Phạm </a:t>
            </a:r>
            <a:r>
              <a:rPr lang="en" smtClean="0">
                <a:solidFill>
                  <a:srgbClr val="2A78CA"/>
                </a:solidFill>
              </a:rPr>
              <a:t>Quốc Cường</a:t>
            </a:r>
            <a:endParaRPr dirty="0">
              <a:solidFill>
                <a:srgbClr val="2A78C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Các thành phần của class</a:t>
            </a:r>
            <a:endParaRPr>
              <a:solidFill>
                <a:srgbClr val="FFFFFF"/>
              </a:solidFill>
            </a:endParaRPr>
          </a:p>
        </p:txBody>
      </p:sp>
      <p:sp>
        <p:nvSpPr>
          <p:cNvPr id="135" name="Google Shape;135;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 name="Google Shape;136;p22"/>
          <p:cNvPicPr preferRelativeResize="0"/>
          <p:nvPr/>
        </p:nvPicPr>
        <p:blipFill>
          <a:blip r:embed="rId3">
            <a:alphaModFix/>
          </a:blip>
          <a:stretch>
            <a:fillRect/>
          </a:stretch>
        </p:blipFill>
        <p:spPr>
          <a:xfrm>
            <a:off x="556075" y="1184263"/>
            <a:ext cx="3676650" cy="213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Access Modifiers</a:t>
            </a:r>
            <a:endParaRPr>
              <a:solidFill>
                <a:srgbClr val="FFFFFF"/>
              </a:solidFill>
            </a:endParaRPr>
          </a:p>
        </p:txBody>
      </p:sp>
      <p:sp>
        <p:nvSpPr>
          <p:cNvPr id="143" name="Google Shape;143;p23"/>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44" name="Google Shape;144;p23"/>
          <p:cNvGraphicFramePr/>
          <p:nvPr/>
        </p:nvGraphicFramePr>
        <p:xfrm>
          <a:off x="756500" y="1129425"/>
          <a:ext cx="7469600" cy="2804925"/>
        </p:xfrm>
        <a:graphic>
          <a:graphicData uri="http://schemas.openxmlformats.org/drawingml/2006/table">
            <a:tbl>
              <a:tblPr>
                <a:solidFill>
                  <a:srgbClr val="F6F6F5"/>
                </a:solidFill>
                <a:tableStyleId>{3A9E7934-C0D1-44E2-B0FA-93DFFE18797A}</a:tableStyleId>
              </a:tblPr>
              <a:tblGrid>
                <a:gridCol w="1187375"/>
                <a:gridCol w="1235950"/>
                <a:gridCol w="1403375"/>
                <a:gridCol w="1747650"/>
                <a:gridCol w="1895250"/>
              </a:tblGrid>
              <a:tr h="1040625">
                <a:tc>
                  <a:txBody>
                    <a:bodyPr/>
                    <a:lstStyle/>
                    <a:p>
                      <a:pPr marL="0" lvl="0" indent="0" algn="ctr" rtl="0">
                        <a:lnSpc>
                          <a:spcPct val="115000"/>
                        </a:lnSpc>
                        <a:spcBef>
                          <a:spcPts val="0"/>
                        </a:spcBef>
                        <a:spcAft>
                          <a:spcPts val="0"/>
                        </a:spcAft>
                        <a:buNone/>
                      </a:pPr>
                      <a:r>
                        <a:rPr lang="en">
                          <a:solidFill>
                            <a:srgbClr val="2876C9"/>
                          </a:solidFill>
                          <a:highlight>
                            <a:srgbClr val="F6F6F5"/>
                          </a:highlight>
                        </a:rPr>
                        <a:t>Access Modifier</a:t>
                      </a:r>
                      <a:endParaRPr>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2876C9"/>
                          </a:solidFill>
                          <a:highlight>
                            <a:srgbClr val="F6F6F5"/>
                          </a:highlight>
                        </a:rPr>
                        <a:t>Truy cập bên trong class?</a:t>
                      </a:r>
                      <a:endParaRPr>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2876C9"/>
                          </a:solidFill>
                          <a:highlight>
                            <a:srgbClr val="F6F6F5"/>
                          </a:highlight>
                        </a:rPr>
                        <a:t>Truy cập bên trong package?</a:t>
                      </a:r>
                      <a:endParaRPr>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2876C9"/>
                          </a:solidFill>
                          <a:highlight>
                            <a:srgbClr val="F6F6F5"/>
                          </a:highlight>
                        </a:rPr>
                        <a:t>Truy cập bên ngoài package bởi class con?</a:t>
                      </a:r>
                      <a:endParaRPr>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2876C9"/>
                          </a:solidFill>
                          <a:highlight>
                            <a:srgbClr val="F6F6F5"/>
                          </a:highlight>
                        </a:rPr>
                        <a:t>Truy cập bên ngoài class và không thuộc class con?</a:t>
                      </a:r>
                      <a:endParaRPr>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r h="441075">
                <a:tc>
                  <a:txBody>
                    <a:bodyPr/>
                    <a:lstStyle/>
                    <a:p>
                      <a:pPr marL="0" lvl="0" indent="0" algn="just" rtl="0">
                        <a:lnSpc>
                          <a:spcPct val="115000"/>
                        </a:lnSpc>
                        <a:spcBef>
                          <a:spcPts val="0"/>
                        </a:spcBef>
                        <a:spcAft>
                          <a:spcPts val="0"/>
                        </a:spcAft>
                        <a:buNone/>
                      </a:pPr>
                      <a:r>
                        <a:rPr lang="en" sz="1200" b="1">
                          <a:solidFill>
                            <a:srgbClr val="2876C9"/>
                          </a:solidFill>
                          <a:highlight>
                            <a:srgbClr val="F6F6F5"/>
                          </a:highlight>
                        </a:rPr>
                        <a:t>private</a:t>
                      </a:r>
                      <a:endParaRPr sz="1200" b="1">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 </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 </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 </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r h="441075">
                <a:tc>
                  <a:txBody>
                    <a:bodyPr/>
                    <a:lstStyle/>
                    <a:p>
                      <a:pPr marL="0" lvl="0" indent="0" algn="just" rtl="0">
                        <a:lnSpc>
                          <a:spcPct val="115000"/>
                        </a:lnSpc>
                        <a:spcBef>
                          <a:spcPts val="0"/>
                        </a:spcBef>
                        <a:spcAft>
                          <a:spcPts val="0"/>
                        </a:spcAft>
                        <a:buNone/>
                      </a:pPr>
                      <a:r>
                        <a:rPr lang="en" sz="1200" b="1">
                          <a:solidFill>
                            <a:srgbClr val="2876C9"/>
                          </a:solidFill>
                          <a:highlight>
                            <a:srgbClr val="F6F6F5"/>
                          </a:highlight>
                        </a:rPr>
                        <a:t>default</a:t>
                      </a:r>
                      <a:endParaRPr sz="1200" b="1">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 </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 </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r h="441075">
                <a:tc>
                  <a:txBody>
                    <a:bodyPr/>
                    <a:lstStyle/>
                    <a:p>
                      <a:pPr marL="0" lvl="0" indent="0" algn="just" rtl="0">
                        <a:lnSpc>
                          <a:spcPct val="115000"/>
                        </a:lnSpc>
                        <a:spcBef>
                          <a:spcPts val="0"/>
                        </a:spcBef>
                        <a:spcAft>
                          <a:spcPts val="0"/>
                        </a:spcAft>
                        <a:buNone/>
                      </a:pPr>
                      <a:r>
                        <a:rPr lang="en" sz="1200" b="1">
                          <a:solidFill>
                            <a:srgbClr val="2876C9"/>
                          </a:solidFill>
                          <a:highlight>
                            <a:srgbClr val="F6F6F5"/>
                          </a:highlight>
                        </a:rPr>
                        <a:t>protected</a:t>
                      </a:r>
                      <a:endParaRPr sz="1200" b="1">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 </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r h="441075">
                <a:tc>
                  <a:txBody>
                    <a:bodyPr/>
                    <a:lstStyle/>
                    <a:p>
                      <a:pPr marL="0" lvl="0" indent="0" algn="just" rtl="0">
                        <a:lnSpc>
                          <a:spcPct val="115000"/>
                        </a:lnSpc>
                        <a:spcBef>
                          <a:spcPts val="0"/>
                        </a:spcBef>
                        <a:spcAft>
                          <a:spcPts val="0"/>
                        </a:spcAft>
                        <a:buNone/>
                      </a:pPr>
                      <a:r>
                        <a:rPr lang="en" sz="1200" b="1">
                          <a:solidFill>
                            <a:srgbClr val="2876C9"/>
                          </a:solidFill>
                          <a:highlight>
                            <a:srgbClr val="F6F6F5"/>
                          </a:highlight>
                        </a:rPr>
                        <a:t>public</a:t>
                      </a:r>
                      <a:endParaRPr sz="1200" b="1">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2876C9"/>
                          </a:solidFill>
                          <a:highlight>
                            <a:srgbClr val="F6F6F5"/>
                          </a:highlight>
                        </a:rPr>
                        <a:t>Y</a:t>
                      </a:r>
                      <a:endParaRPr sz="1200">
                        <a:solidFill>
                          <a:srgbClr val="2876C9"/>
                        </a:solidFill>
                        <a:highlight>
                          <a:srgbClr val="F6F6F5"/>
                        </a:highlight>
                      </a:endParaRPr>
                    </a:p>
                  </a:txBody>
                  <a:tcPr marL="91425" marR="91425" marT="91425" marB="91425">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Constructor</a:t>
            </a:r>
            <a:endParaRPr>
              <a:solidFill>
                <a:srgbClr val="FFFFFF"/>
              </a:solidFill>
            </a:endParaRPr>
          </a:p>
        </p:txBody>
      </p:sp>
      <p:sp>
        <p:nvSpPr>
          <p:cNvPr id="151" name="Google Shape;151;p2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2" name="Google Shape;152;p24"/>
          <p:cNvPicPr preferRelativeResize="0"/>
          <p:nvPr/>
        </p:nvPicPr>
        <p:blipFill>
          <a:blip r:embed="rId3">
            <a:alphaModFix/>
          </a:blip>
          <a:stretch>
            <a:fillRect/>
          </a:stretch>
        </p:blipFill>
        <p:spPr>
          <a:xfrm>
            <a:off x="424550" y="1261550"/>
            <a:ext cx="3250350" cy="1006575"/>
          </a:xfrm>
          <a:prstGeom prst="rect">
            <a:avLst/>
          </a:prstGeom>
          <a:noFill/>
          <a:ln>
            <a:noFill/>
          </a:ln>
        </p:spPr>
      </p:pic>
      <p:pic>
        <p:nvPicPr>
          <p:cNvPr id="153" name="Google Shape;153;p24"/>
          <p:cNvPicPr preferRelativeResize="0"/>
          <p:nvPr/>
        </p:nvPicPr>
        <p:blipFill>
          <a:blip r:embed="rId4">
            <a:alphaModFix/>
          </a:blip>
          <a:stretch>
            <a:fillRect/>
          </a:stretch>
        </p:blipFill>
        <p:spPr>
          <a:xfrm>
            <a:off x="4520450" y="1062538"/>
            <a:ext cx="4019573" cy="3115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Constructor</a:t>
            </a:r>
            <a:endParaRPr>
              <a:solidFill>
                <a:srgbClr val="FFFFFF"/>
              </a:solidFill>
            </a:endParaRPr>
          </a:p>
        </p:txBody>
      </p:sp>
      <p:sp>
        <p:nvSpPr>
          <p:cNvPr id="160" name="Google Shape;160;p2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61" name="Google Shape;161;p25"/>
          <p:cNvGraphicFramePr/>
          <p:nvPr/>
        </p:nvGraphicFramePr>
        <p:xfrm>
          <a:off x="806625" y="973700"/>
          <a:ext cx="7286625" cy="2227480"/>
        </p:xfrm>
        <a:graphic>
          <a:graphicData uri="http://schemas.openxmlformats.org/drawingml/2006/table">
            <a:tbl>
              <a:tblPr>
                <a:solidFill>
                  <a:srgbClr val="FFFFFF"/>
                </a:solidFill>
                <a:tableStyleId>{3A9E7934-C0D1-44E2-B0FA-93DFFE18797A}</a:tableStyleId>
              </a:tblPr>
              <a:tblGrid>
                <a:gridCol w="3562375"/>
                <a:gridCol w="3724250"/>
              </a:tblGrid>
              <a:tr h="301525">
                <a:tc>
                  <a:txBody>
                    <a:bodyPr/>
                    <a:lstStyle/>
                    <a:p>
                      <a:pPr marL="0" lvl="0" indent="0" algn="ctr" rtl="0">
                        <a:lnSpc>
                          <a:spcPct val="100000"/>
                        </a:lnSpc>
                        <a:spcBef>
                          <a:spcPts val="0"/>
                        </a:spcBef>
                        <a:spcAft>
                          <a:spcPts val="1100"/>
                        </a:spcAft>
                        <a:buNone/>
                      </a:pPr>
                      <a:r>
                        <a:rPr lang="en" sz="1200" b="1">
                          <a:solidFill>
                            <a:srgbClr val="2876C9"/>
                          </a:solidFill>
                          <a:latin typeface="Times New Roman"/>
                          <a:ea typeface="Times New Roman"/>
                          <a:cs typeface="Times New Roman"/>
                          <a:sym typeface="Times New Roman"/>
                        </a:rPr>
                        <a:t>Constructor</a:t>
                      </a:r>
                      <a:endParaRPr sz="1200" b="1">
                        <a:solidFill>
                          <a:srgbClr val="2876C9"/>
                        </a:solidFill>
                        <a:latin typeface="Times New Roman"/>
                        <a:ea typeface="Times New Roman"/>
                        <a:cs typeface="Times New Roman"/>
                        <a:sym typeface="Times New Roman"/>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tc>
                  <a:txBody>
                    <a:bodyPr/>
                    <a:lstStyle/>
                    <a:p>
                      <a:pPr marL="0" lvl="0" indent="0" algn="ctr" rtl="0">
                        <a:lnSpc>
                          <a:spcPct val="100000"/>
                        </a:lnSpc>
                        <a:spcBef>
                          <a:spcPts val="0"/>
                        </a:spcBef>
                        <a:spcAft>
                          <a:spcPts val="1100"/>
                        </a:spcAft>
                        <a:buNone/>
                      </a:pPr>
                      <a:r>
                        <a:rPr lang="en" sz="1200" b="1">
                          <a:solidFill>
                            <a:srgbClr val="2876C9"/>
                          </a:solidFill>
                          <a:latin typeface="Times New Roman"/>
                          <a:ea typeface="Times New Roman"/>
                          <a:cs typeface="Times New Roman"/>
                          <a:sym typeface="Times New Roman"/>
                        </a:rPr>
                        <a:t>Function</a:t>
                      </a:r>
                      <a:endParaRPr sz="1200" b="1">
                        <a:solidFill>
                          <a:srgbClr val="2876C9"/>
                        </a:solidFill>
                        <a:latin typeface="Times New Roman"/>
                        <a:ea typeface="Times New Roman"/>
                        <a:cs typeface="Times New Roman"/>
                        <a:sym typeface="Times New Roman"/>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tr>
              <a:tr h="447675">
                <a:tc>
                  <a:txBody>
                    <a:bodyPr/>
                    <a:lstStyle/>
                    <a:p>
                      <a:pPr marL="0" lvl="0" indent="0" algn="l" rtl="0">
                        <a:lnSpc>
                          <a:spcPct val="100000"/>
                        </a:lnSpc>
                        <a:spcBef>
                          <a:spcPts val="0"/>
                        </a:spcBef>
                        <a:spcAft>
                          <a:spcPts val="1100"/>
                        </a:spcAft>
                        <a:buNone/>
                      </a:pPr>
                      <a:r>
                        <a:rPr lang="en" sz="1200">
                          <a:solidFill>
                            <a:srgbClr val="2876C9"/>
                          </a:solidFill>
                        </a:rPr>
                        <a:t>Constructor được sử dụng để khởi tạo trạng thái của một đối tượng.</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1200">
                          <a:solidFill>
                            <a:srgbClr val="2876C9"/>
                          </a:solidFill>
                        </a:rPr>
                        <a:t>Phương thức được sử dụng để thể hiện hành động của một đối tượng.</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r>
              <a:tr h="276225">
                <a:tc>
                  <a:txBody>
                    <a:bodyPr/>
                    <a:lstStyle/>
                    <a:p>
                      <a:pPr marL="0" lvl="0" indent="0" algn="l" rtl="0">
                        <a:lnSpc>
                          <a:spcPct val="100000"/>
                        </a:lnSpc>
                        <a:spcBef>
                          <a:spcPts val="0"/>
                        </a:spcBef>
                        <a:spcAft>
                          <a:spcPts val="1100"/>
                        </a:spcAft>
                        <a:buNone/>
                      </a:pPr>
                      <a:r>
                        <a:rPr lang="en" sz="1200">
                          <a:solidFill>
                            <a:srgbClr val="2876C9"/>
                          </a:solidFill>
                        </a:rPr>
                        <a:t>Constructor không có kiểu trả về.</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1200">
                          <a:solidFill>
                            <a:srgbClr val="2876C9"/>
                          </a:solidFill>
                        </a:rPr>
                        <a:t>Phương thức có kiểu trả về.</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r>
              <a:tr h="276225">
                <a:tc>
                  <a:txBody>
                    <a:bodyPr/>
                    <a:lstStyle/>
                    <a:p>
                      <a:pPr marL="0" lvl="0" indent="0" algn="l" rtl="0">
                        <a:lnSpc>
                          <a:spcPct val="100000"/>
                        </a:lnSpc>
                        <a:spcBef>
                          <a:spcPts val="0"/>
                        </a:spcBef>
                        <a:spcAft>
                          <a:spcPts val="1100"/>
                        </a:spcAft>
                        <a:buNone/>
                      </a:pPr>
                      <a:r>
                        <a:rPr lang="en" sz="1200">
                          <a:solidFill>
                            <a:srgbClr val="2876C9"/>
                          </a:solidFill>
                        </a:rPr>
                        <a:t>Constructor được gọi ngầm.</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1200">
                          <a:solidFill>
                            <a:srgbClr val="2876C9"/>
                          </a:solidFill>
                        </a:rPr>
                        <a:t>Phương thức được gọi tường minh.</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r>
              <a:tr h="447675">
                <a:tc>
                  <a:txBody>
                    <a:bodyPr/>
                    <a:lstStyle/>
                    <a:p>
                      <a:pPr marL="0" lvl="0" indent="0" algn="l" rtl="0">
                        <a:lnSpc>
                          <a:spcPct val="100000"/>
                        </a:lnSpc>
                        <a:spcBef>
                          <a:spcPts val="0"/>
                        </a:spcBef>
                        <a:spcAft>
                          <a:spcPts val="1100"/>
                        </a:spcAft>
                        <a:buNone/>
                      </a:pPr>
                      <a:r>
                        <a:rPr lang="en" sz="1200">
                          <a:solidFill>
                            <a:srgbClr val="2876C9"/>
                          </a:solidFill>
                        </a:rPr>
                        <a:t>Trình biên dịch Java tạo ra constructor mặc định nếu bạn không có constructor nào. c</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1200">
                          <a:solidFill>
                            <a:srgbClr val="2876C9"/>
                          </a:solidFill>
                        </a:rPr>
                        <a:t>Phương thức không được tạo ra bởi trình biên dịch Java.</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r>
              <a:tr h="447675">
                <a:tc>
                  <a:txBody>
                    <a:bodyPr/>
                    <a:lstStyle/>
                    <a:p>
                      <a:pPr marL="0" lvl="0" indent="0" algn="l" rtl="0">
                        <a:lnSpc>
                          <a:spcPct val="100000"/>
                        </a:lnSpc>
                        <a:spcBef>
                          <a:spcPts val="0"/>
                        </a:spcBef>
                        <a:spcAft>
                          <a:spcPts val="1100"/>
                        </a:spcAft>
                        <a:buNone/>
                      </a:pPr>
                      <a:r>
                        <a:rPr lang="en" sz="1200">
                          <a:solidFill>
                            <a:srgbClr val="2876C9"/>
                          </a:solidFill>
                        </a:rPr>
                        <a:t>Tên của constructor phải giống tên lớp.</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lnSpc>
                          <a:spcPct val="100000"/>
                        </a:lnSpc>
                        <a:spcBef>
                          <a:spcPts val="0"/>
                        </a:spcBef>
                        <a:spcAft>
                          <a:spcPts val="1100"/>
                        </a:spcAft>
                        <a:buNone/>
                      </a:pPr>
                      <a:r>
                        <a:rPr lang="en" sz="1200">
                          <a:solidFill>
                            <a:srgbClr val="2876C9"/>
                          </a:solidFill>
                        </a:rPr>
                        <a:t>Tên phương thức có thể giống hoặc khác tên lớp.</a:t>
                      </a:r>
                      <a:endParaRPr sz="1200">
                        <a:solidFill>
                          <a:srgbClr val="2876C9"/>
                        </a:solidFill>
                      </a:endParaRPr>
                    </a:p>
                  </a:txBody>
                  <a:tcPr marL="47625" marR="47625" marT="47625" marB="476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Getters/Setters</a:t>
            </a:r>
            <a:endParaRPr>
              <a:solidFill>
                <a:srgbClr val="FFFFFF"/>
              </a:solidFill>
            </a:endParaRPr>
          </a:p>
        </p:txBody>
      </p:sp>
      <p:sp>
        <p:nvSpPr>
          <p:cNvPr id="168" name="Google Shape;168;p2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26"/>
          <p:cNvPicPr preferRelativeResize="0"/>
          <p:nvPr/>
        </p:nvPicPr>
        <p:blipFill>
          <a:blip r:embed="rId3">
            <a:alphaModFix/>
          </a:blip>
          <a:stretch>
            <a:fillRect/>
          </a:stretch>
        </p:blipFill>
        <p:spPr>
          <a:xfrm>
            <a:off x="5619375" y="2850400"/>
            <a:ext cx="2920650" cy="1698625"/>
          </a:xfrm>
          <a:prstGeom prst="rect">
            <a:avLst/>
          </a:prstGeom>
          <a:noFill/>
          <a:ln>
            <a:noFill/>
          </a:ln>
        </p:spPr>
      </p:pic>
      <p:sp>
        <p:nvSpPr>
          <p:cNvPr id="170" name="Google Shape;170;p26"/>
          <p:cNvSpPr txBox="1"/>
          <p:nvPr/>
        </p:nvSpPr>
        <p:spPr>
          <a:xfrm>
            <a:off x="1101700" y="624675"/>
            <a:ext cx="5023200" cy="265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rgbClr val="2876C9"/>
                </a:solidFill>
              </a:rPr>
              <a:t>- Định nghĩa khả năng truy cập cho các thuộc tính </a:t>
            </a:r>
            <a:r>
              <a:rPr lang="en" i="1">
                <a:solidFill>
                  <a:srgbClr val="980000"/>
                </a:solidFill>
              </a:rPr>
              <a:t>private</a:t>
            </a:r>
            <a:r>
              <a:rPr lang="en" i="1">
                <a:solidFill>
                  <a:srgbClr val="2876C9"/>
                </a:solidFill>
              </a:rPr>
              <a:t> </a:t>
            </a:r>
            <a:r>
              <a:rPr lang="en">
                <a:solidFill>
                  <a:srgbClr val="2876C9"/>
                </a:solidFill>
              </a:rPr>
              <a:t>trong một lớp.</a:t>
            </a:r>
            <a:endParaRPr>
              <a:solidFill>
                <a:srgbClr val="2876C9"/>
              </a:solidFill>
            </a:endParaRPr>
          </a:p>
          <a:p>
            <a:pPr marL="0" lvl="0" indent="0" algn="l" rtl="0">
              <a:lnSpc>
                <a:spcPct val="115000"/>
              </a:lnSpc>
              <a:spcBef>
                <a:spcPts val="1000"/>
              </a:spcBef>
              <a:spcAft>
                <a:spcPts val="0"/>
              </a:spcAft>
              <a:buNone/>
            </a:pPr>
            <a:r>
              <a:rPr lang="en">
                <a:solidFill>
                  <a:srgbClr val="2876C9"/>
                </a:solidFill>
              </a:rPr>
              <a:t>- </a:t>
            </a:r>
            <a:r>
              <a:rPr lang="en">
                <a:solidFill>
                  <a:srgbClr val="2876C9"/>
                </a:solidFill>
                <a:highlight>
                  <a:srgbClr val="FFFFFF"/>
                </a:highlight>
              </a:rPr>
              <a:t>Xây dựng phương thức </a:t>
            </a:r>
            <a:r>
              <a:rPr lang="en" i="1">
                <a:solidFill>
                  <a:srgbClr val="2876C9"/>
                </a:solidFill>
                <a:highlight>
                  <a:srgbClr val="FFFFFF"/>
                </a:highlight>
              </a:rPr>
              <a:t>getter</a:t>
            </a:r>
            <a:r>
              <a:rPr lang="en">
                <a:solidFill>
                  <a:srgbClr val="2876C9"/>
                </a:solidFill>
                <a:highlight>
                  <a:srgbClr val="FFFFFF"/>
                </a:highlight>
              </a:rPr>
              <a:t> hay </a:t>
            </a:r>
            <a:r>
              <a:rPr lang="en" i="1">
                <a:solidFill>
                  <a:srgbClr val="2876C9"/>
                </a:solidFill>
                <a:highlight>
                  <a:srgbClr val="FFFFFF"/>
                </a:highlight>
              </a:rPr>
              <a:t>setter</a:t>
            </a:r>
            <a:r>
              <a:rPr lang="en">
                <a:solidFill>
                  <a:srgbClr val="2876C9"/>
                </a:solidFill>
                <a:highlight>
                  <a:srgbClr val="FFFFFF"/>
                </a:highlight>
              </a:rPr>
              <a:t> cho từng thuộc tính </a:t>
            </a:r>
            <a:r>
              <a:rPr lang="en" i="1">
                <a:solidFill>
                  <a:srgbClr val="980000"/>
                </a:solidFill>
                <a:highlight>
                  <a:srgbClr val="FFFFFF"/>
                </a:highlight>
              </a:rPr>
              <a:t>private</a:t>
            </a:r>
            <a:r>
              <a:rPr lang="en">
                <a:solidFill>
                  <a:srgbClr val="2876C9"/>
                </a:solidFill>
                <a:highlight>
                  <a:srgbClr val="FFFFFF"/>
                </a:highlight>
              </a:rPr>
              <a:t>. </a:t>
            </a:r>
            <a:endParaRPr>
              <a:solidFill>
                <a:srgbClr val="2876C9"/>
              </a:solidFill>
              <a:highlight>
                <a:srgbClr val="FFFFFF"/>
              </a:highlight>
            </a:endParaRPr>
          </a:p>
          <a:p>
            <a:pPr marL="457200" lvl="0" indent="457200" algn="l" rtl="0">
              <a:lnSpc>
                <a:spcPct val="115000"/>
              </a:lnSpc>
              <a:spcBef>
                <a:spcPts val="1000"/>
              </a:spcBef>
              <a:spcAft>
                <a:spcPts val="0"/>
              </a:spcAft>
              <a:buNone/>
            </a:pPr>
            <a:r>
              <a:rPr lang="en" i="1">
                <a:solidFill>
                  <a:srgbClr val="434343"/>
                </a:solidFill>
                <a:highlight>
                  <a:srgbClr val="FFFFFF"/>
                </a:highlight>
              </a:rPr>
              <a:t>setTênThuộcTính()</a:t>
            </a:r>
            <a:r>
              <a:rPr lang="en">
                <a:solidFill>
                  <a:srgbClr val="434343"/>
                </a:solidFill>
                <a:highlight>
                  <a:srgbClr val="FFFFFF"/>
                </a:highlight>
              </a:rPr>
              <a:t> </a:t>
            </a:r>
            <a:endParaRPr>
              <a:solidFill>
                <a:srgbClr val="434343"/>
              </a:solidFill>
              <a:highlight>
                <a:srgbClr val="FFFFFF"/>
              </a:highlight>
            </a:endParaRPr>
          </a:p>
          <a:p>
            <a:pPr marL="457200" lvl="0" indent="457200" algn="l" rtl="0">
              <a:lnSpc>
                <a:spcPct val="115000"/>
              </a:lnSpc>
              <a:spcBef>
                <a:spcPts val="1000"/>
              </a:spcBef>
              <a:spcAft>
                <a:spcPts val="0"/>
              </a:spcAft>
              <a:buNone/>
            </a:pPr>
            <a:r>
              <a:rPr lang="en" i="1">
                <a:solidFill>
                  <a:srgbClr val="434343"/>
                </a:solidFill>
                <a:highlight>
                  <a:srgbClr val="FFFFFF"/>
                </a:highlight>
              </a:rPr>
              <a:t>getTênThuộcTính()</a:t>
            </a:r>
            <a:endParaRPr i="1">
              <a:solidFill>
                <a:srgbClr val="434343"/>
              </a:solidFill>
              <a:highlight>
                <a:srgbClr val="FFFFFF"/>
              </a:highlight>
            </a:endParaRPr>
          </a:p>
          <a:p>
            <a:pPr marL="0" lvl="0" indent="0" algn="l" rtl="0">
              <a:lnSpc>
                <a:spcPct val="115000"/>
              </a:lnSpc>
              <a:spcBef>
                <a:spcPts val="1000"/>
              </a:spcBef>
              <a:spcAft>
                <a:spcPts val="0"/>
              </a:spcAft>
              <a:buNone/>
            </a:pPr>
            <a:r>
              <a:rPr lang="en">
                <a:solidFill>
                  <a:srgbClr val="2876C9"/>
                </a:solidFill>
                <a:highlight>
                  <a:srgbClr val="FFFFFF"/>
                </a:highlight>
              </a:rPr>
              <a:t>- </a:t>
            </a:r>
            <a:r>
              <a:rPr lang="en" sz="1350">
                <a:solidFill>
                  <a:srgbClr val="2876C9"/>
                </a:solidFill>
                <a:highlight>
                  <a:srgbClr val="FFFFFF"/>
                </a:highlight>
              </a:rPr>
              <a:t>Không bắt buộc</a:t>
            </a:r>
            <a:endParaRPr>
              <a:solidFill>
                <a:srgbClr val="2876C9"/>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Từ khóa this</a:t>
            </a:r>
            <a:endParaRPr>
              <a:solidFill>
                <a:srgbClr val="FFFFFF"/>
              </a:solidFill>
            </a:endParaRPr>
          </a:p>
        </p:txBody>
      </p:sp>
      <p:sp>
        <p:nvSpPr>
          <p:cNvPr id="177" name="Google Shape;177;p2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txBox="1"/>
          <p:nvPr/>
        </p:nvSpPr>
        <p:spPr>
          <a:xfrm>
            <a:off x="1211950" y="1382100"/>
            <a:ext cx="7155000" cy="2379300"/>
          </a:xfrm>
          <a:prstGeom prst="rect">
            <a:avLst/>
          </a:prstGeom>
          <a:noFill/>
          <a:ln>
            <a:noFill/>
          </a:ln>
        </p:spPr>
        <p:txBody>
          <a:bodyPr spcFirstLastPara="1" wrap="square" lIns="91425" tIns="91425" rIns="91425" bIns="91425" anchor="t" anchorCtr="0">
            <a:noAutofit/>
          </a:bodyPr>
          <a:lstStyle/>
          <a:p>
            <a:pPr marL="457200" marR="25400" lvl="0" indent="-317500" algn="l" rtl="0">
              <a:lnSpc>
                <a:spcPct val="176087"/>
              </a:lnSpc>
              <a:spcBef>
                <a:spcPts val="0"/>
              </a:spcBef>
              <a:spcAft>
                <a:spcPts val="0"/>
              </a:spcAft>
              <a:buClr>
                <a:srgbClr val="2876C9"/>
              </a:buClr>
              <a:buSzPts val="1400"/>
              <a:buAutoNum type="arabicPeriod"/>
            </a:pPr>
            <a:r>
              <a:rPr lang="en">
                <a:solidFill>
                  <a:srgbClr val="2876C9"/>
                </a:solidFill>
              </a:rPr>
              <a:t>Từ khóa this có thể được dùng để tham chiếu tới biến instance của lớp hiện tại.</a:t>
            </a:r>
            <a:endParaRPr>
              <a:solidFill>
                <a:srgbClr val="2876C9"/>
              </a:solidFill>
            </a:endParaRPr>
          </a:p>
          <a:p>
            <a:pPr marL="457200" marR="25400" lvl="0" indent="-317500" algn="l" rtl="0">
              <a:lnSpc>
                <a:spcPct val="176087"/>
              </a:lnSpc>
              <a:spcBef>
                <a:spcPts val="0"/>
              </a:spcBef>
              <a:spcAft>
                <a:spcPts val="0"/>
              </a:spcAft>
              <a:buClr>
                <a:srgbClr val="2876C9"/>
              </a:buClr>
              <a:buSzPts val="1400"/>
              <a:buAutoNum type="arabicPeriod"/>
            </a:pPr>
            <a:r>
              <a:rPr lang="en">
                <a:solidFill>
                  <a:srgbClr val="2876C9"/>
                </a:solidFill>
              </a:rPr>
              <a:t>this() có thể được dùng để gọi Constructor của lớp hiện tại.</a:t>
            </a:r>
            <a:endParaRPr>
              <a:solidFill>
                <a:srgbClr val="2876C9"/>
              </a:solidFill>
            </a:endParaRPr>
          </a:p>
          <a:p>
            <a:pPr marL="457200" marR="25400" lvl="0" indent="-317500" algn="l" rtl="0">
              <a:lnSpc>
                <a:spcPct val="176087"/>
              </a:lnSpc>
              <a:spcBef>
                <a:spcPts val="0"/>
              </a:spcBef>
              <a:spcAft>
                <a:spcPts val="0"/>
              </a:spcAft>
              <a:buClr>
                <a:srgbClr val="2876C9"/>
              </a:buClr>
              <a:buSzPts val="1400"/>
              <a:buAutoNum type="arabicPeriod"/>
            </a:pPr>
            <a:r>
              <a:rPr lang="en">
                <a:solidFill>
                  <a:srgbClr val="2876C9"/>
                </a:solidFill>
              </a:rPr>
              <a:t>Từ khóa this có thể được dùng để gọi phương thức của lớp hiện tại.</a:t>
            </a:r>
            <a:endParaRPr>
              <a:solidFill>
                <a:srgbClr val="2876C9"/>
              </a:solidFill>
            </a:endParaRPr>
          </a:p>
          <a:p>
            <a:pPr marL="457200" marR="25400" lvl="0" indent="-317500" algn="l" rtl="0">
              <a:lnSpc>
                <a:spcPct val="176087"/>
              </a:lnSpc>
              <a:spcBef>
                <a:spcPts val="0"/>
              </a:spcBef>
              <a:spcAft>
                <a:spcPts val="0"/>
              </a:spcAft>
              <a:buClr>
                <a:srgbClr val="2876C9"/>
              </a:buClr>
              <a:buSzPts val="1400"/>
              <a:buAutoNum type="arabicPeriod"/>
            </a:pPr>
            <a:r>
              <a:rPr lang="en">
                <a:solidFill>
                  <a:srgbClr val="2876C9"/>
                </a:solidFill>
              </a:rPr>
              <a:t>Từ khóa this có thể được truyền như một tham số trong phương thức.</a:t>
            </a:r>
            <a:endParaRPr>
              <a:solidFill>
                <a:srgbClr val="2876C9"/>
              </a:solidFill>
            </a:endParaRPr>
          </a:p>
          <a:p>
            <a:pPr marL="457200" marR="25400" lvl="0" indent="-317500" algn="l" rtl="0">
              <a:lnSpc>
                <a:spcPct val="176087"/>
              </a:lnSpc>
              <a:spcBef>
                <a:spcPts val="0"/>
              </a:spcBef>
              <a:spcAft>
                <a:spcPts val="0"/>
              </a:spcAft>
              <a:buClr>
                <a:srgbClr val="2876C9"/>
              </a:buClr>
              <a:buSzPts val="1400"/>
              <a:buAutoNum type="arabicPeriod"/>
            </a:pPr>
            <a:r>
              <a:rPr lang="en">
                <a:solidFill>
                  <a:srgbClr val="2876C9"/>
                </a:solidFill>
              </a:rPr>
              <a:t>Từ khóa this có thể được truyền như một tham số trong phương Constructor.</a:t>
            </a:r>
            <a:endParaRPr>
              <a:solidFill>
                <a:srgbClr val="2876C9"/>
              </a:solidFill>
            </a:endParaRPr>
          </a:p>
          <a:p>
            <a:pPr marL="457200" marR="25400" lvl="0" indent="-317500" algn="l" rtl="0">
              <a:lnSpc>
                <a:spcPct val="176087"/>
              </a:lnSpc>
              <a:spcBef>
                <a:spcPts val="0"/>
              </a:spcBef>
              <a:spcAft>
                <a:spcPts val="0"/>
              </a:spcAft>
              <a:buClr>
                <a:srgbClr val="2876C9"/>
              </a:buClr>
              <a:buSzPts val="1400"/>
              <a:buAutoNum type="arabicPeriod"/>
            </a:pPr>
            <a:r>
              <a:rPr lang="en">
                <a:solidFill>
                  <a:srgbClr val="2876C9"/>
                </a:solidFill>
              </a:rPr>
              <a:t>Từ khóa this có thể được dùng để trả về instance của lớp hiện tại.</a:t>
            </a:r>
            <a:endParaRPr>
              <a:solidFill>
                <a:srgbClr val="2876C9"/>
              </a:solidFill>
            </a:endParaRPr>
          </a:p>
        </p:txBody>
      </p:sp>
      <p:sp>
        <p:nvSpPr>
          <p:cNvPr id="179" name="Google Shape;179;p27"/>
          <p:cNvSpPr txBox="1"/>
          <p:nvPr/>
        </p:nvSpPr>
        <p:spPr>
          <a:xfrm>
            <a:off x="865325" y="747600"/>
            <a:ext cx="4353900" cy="48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rgbClr val="2876C9"/>
                </a:solidFill>
              </a:rPr>
              <a:t>- Cách sử dụng từ khóa this trong java: 6 cách</a:t>
            </a:r>
            <a:endParaRPr>
              <a:solidFill>
                <a:srgbClr val="2876C9"/>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Tóm tắt</a:t>
            </a:r>
            <a:endParaRPr>
              <a:solidFill>
                <a:srgbClr val="FFFFFF"/>
              </a:solidFill>
            </a:endParaRPr>
          </a:p>
        </p:txBody>
      </p:sp>
      <p:sp>
        <p:nvSpPr>
          <p:cNvPr id="186" name="Google Shape;186;p2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txBox="1"/>
          <p:nvPr/>
        </p:nvSpPr>
        <p:spPr>
          <a:xfrm>
            <a:off x="731050" y="1138675"/>
            <a:ext cx="76977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Cách khai báo và sử dụng class</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Truy xuất thuộc tính và phương thức trong class</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Constructors, getters, setters</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Cách sử dụng từ khóa this</a:t>
            </a:r>
            <a:endParaRPr>
              <a:solidFill>
                <a:srgbClr val="2876C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Next OOP</a:t>
            </a:r>
            <a:endParaRPr>
              <a:solidFill>
                <a:srgbClr val="FFFFFF"/>
              </a:solidFill>
            </a:endParaRPr>
          </a:p>
        </p:txBody>
      </p:sp>
      <p:sp>
        <p:nvSpPr>
          <p:cNvPr id="194" name="Google Shape;194;p2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5" name="Google Shape;195;p29"/>
          <p:cNvPicPr preferRelativeResize="0"/>
          <p:nvPr/>
        </p:nvPicPr>
        <p:blipFill>
          <a:blip r:embed="rId3">
            <a:alphaModFix/>
          </a:blip>
          <a:stretch>
            <a:fillRect/>
          </a:stretch>
        </p:blipFill>
        <p:spPr>
          <a:xfrm>
            <a:off x="1343325" y="1184314"/>
            <a:ext cx="6359574" cy="2774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000">
                <a:solidFill>
                  <a:srgbClr val="2A78CA"/>
                </a:solidFill>
              </a:rPr>
              <a:t>Happy learning ;-)</a:t>
            </a:r>
            <a:endParaRPr sz="3000">
              <a:solidFill>
                <a:srgbClr val="2A78CA"/>
              </a:solidFill>
            </a:endParaRPr>
          </a:p>
          <a:p>
            <a:pPr marL="0" lvl="0" indent="0" algn="ctr" rtl="0">
              <a:lnSpc>
                <a:spcPct val="115000"/>
              </a:lnSpc>
              <a:spcBef>
                <a:spcPts val="0"/>
              </a:spcBef>
              <a:spcAft>
                <a:spcPts val="0"/>
              </a:spcAft>
              <a:buNone/>
            </a:pPr>
            <a:endParaRPr sz="3000">
              <a:solidFill>
                <a:srgbClr val="2A78CA"/>
              </a:solidFill>
            </a:endParaRPr>
          </a:p>
          <a:p>
            <a:pPr marL="0" lvl="0" indent="0" algn="ctr" rtl="0">
              <a:lnSpc>
                <a:spcPct val="115000"/>
              </a:lnSpc>
              <a:spcBef>
                <a:spcPts val="0"/>
              </a:spcBef>
              <a:spcAft>
                <a:spcPts val="0"/>
              </a:spcAft>
              <a:buNone/>
            </a:pPr>
            <a:r>
              <a:rPr lang="en" sz="3000">
                <a:solidFill>
                  <a:srgbClr val="2A78CA"/>
                </a:solidFill>
              </a:rPr>
              <a:t>Quick Game!</a:t>
            </a:r>
            <a:endParaRPr sz="3000">
              <a:solidFill>
                <a:srgbClr val="2A78C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Nội dung chính (Outline)</a:t>
            </a:r>
            <a:endParaRPr>
              <a:solidFill>
                <a:srgbClr val="FFFFFF"/>
              </a:solidFill>
            </a:endParaRPr>
          </a:p>
        </p:txBody>
      </p:sp>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702850" y="1034650"/>
            <a:ext cx="47901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Class và Object</a:t>
            </a:r>
            <a:endParaRPr>
              <a:solidFill>
                <a:srgbClr val="2876C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Các thành phần của class</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Access Modifiers</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Constructor, Getters/Setters, this</a:t>
            </a:r>
            <a:endParaRPr>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Class và Object</a:t>
            </a:r>
            <a:endParaRPr>
              <a:solidFill>
                <a:srgbClr val="FFFFFF"/>
              </a:solidFill>
            </a:endParaRPr>
          </a:p>
        </p:txBody>
      </p:sp>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15"/>
          <p:cNvPicPr preferRelativeResize="0"/>
          <p:nvPr/>
        </p:nvPicPr>
        <p:blipFill>
          <a:blip r:embed="rId3">
            <a:alphaModFix/>
          </a:blip>
          <a:stretch>
            <a:fillRect/>
          </a:stretch>
        </p:blipFill>
        <p:spPr>
          <a:xfrm>
            <a:off x="876250" y="1337388"/>
            <a:ext cx="7486650" cy="274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Class và Object</a:t>
            </a:r>
            <a:endParaRPr>
              <a:solidFill>
                <a:srgbClr val="FFFFFF"/>
              </a:solidFill>
            </a:endParaRPr>
          </a:p>
        </p:txBody>
      </p:sp>
      <p:sp>
        <p:nvSpPr>
          <p:cNvPr id="79" name="Google Shape;79;p1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 name="Google Shape;80;p16"/>
          <p:cNvPicPr preferRelativeResize="0"/>
          <p:nvPr/>
        </p:nvPicPr>
        <p:blipFill>
          <a:blip r:embed="rId3">
            <a:alphaModFix/>
          </a:blip>
          <a:stretch>
            <a:fillRect/>
          </a:stretch>
        </p:blipFill>
        <p:spPr>
          <a:xfrm>
            <a:off x="5630000" y="976300"/>
            <a:ext cx="3105150" cy="3190875"/>
          </a:xfrm>
          <a:prstGeom prst="rect">
            <a:avLst/>
          </a:prstGeom>
          <a:noFill/>
          <a:ln>
            <a:noFill/>
          </a:ln>
        </p:spPr>
      </p:pic>
      <p:pic>
        <p:nvPicPr>
          <p:cNvPr id="81" name="Google Shape;81;p16"/>
          <p:cNvPicPr preferRelativeResize="0"/>
          <p:nvPr/>
        </p:nvPicPr>
        <p:blipFill>
          <a:blip r:embed="rId4">
            <a:alphaModFix/>
          </a:blip>
          <a:stretch>
            <a:fillRect/>
          </a:stretch>
        </p:blipFill>
        <p:spPr>
          <a:xfrm>
            <a:off x="249075" y="1690425"/>
            <a:ext cx="4322925" cy="2276152"/>
          </a:xfrm>
          <a:prstGeom prst="rect">
            <a:avLst/>
          </a:prstGeom>
          <a:noFill/>
          <a:ln>
            <a:noFill/>
          </a:ln>
        </p:spPr>
      </p:pic>
      <p:cxnSp>
        <p:nvCxnSpPr>
          <p:cNvPr id="82" name="Google Shape;82;p16"/>
          <p:cNvCxnSpPr/>
          <p:nvPr/>
        </p:nvCxnSpPr>
        <p:spPr>
          <a:xfrm>
            <a:off x="4913825" y="668175"/>
            <a:ext cx="13800" cy="421770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Class và Object</a:t>
            </a:r>
            <a:endParaRPr>
              <a:solidFill>
                <a:srgbClr val="FFFFFF"/>
              </a:solidFill>
            </a:endParaRPr>
          </a:p>
        </p:txBody>
      </p:sp>
      <p:sp>
        <p:nvSpPr>
          <p:cNvPr id="89" name="Google Shape;89;p1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a:off x="1635625" y="1451150"/>
            <a:ext cx="1844400" cy="176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Shoes</a:t>
            </a:r>
            <a:endParaRPr/>
          </a:p>
          <a:p>
            <a:pPr marL="457200" lvl="0" indent="-279400" algn="l" rtl="0">
              <a:spcBef>
                <a:spcPts val="0"/>
              </a:spcBef>
              <a:spcAft>
                <a:spcPts val="0"/>
              </a:spcAft>
              <a:buSzPts val="800"/>
              <a:buChar char="-"/>
            </a:pPr>
            <a:r>
              <a:rPr lang="en" sz="800"/>
              <a:t>Price</a:t>
            </a:r>
            <a:endParaRPr sz="800"/>
          </a:p>
          <a:p>
            <a:pPr marL="457200" lvl="0" indent="-279400" algn="l" rtl="0">
              <a:spcBef>
                <a:spcPts val="0"/>
              </a:spcBef>
              <a:spcAft>
                <a:spcPts val="0"/>
              </a:spcAft>
              <a:buSzPts val="800"/>
              <a:buChar char="-"/>
            </a:pPr>
            <a:r>
              <a:rPr lang="en" sz="800"/>
              <a:t>Name</a:t>
            </a:r>
            <a:endParaRPr sz="800"/>
          </a:p>
          <a:p>
            <a:pPr marL="457200" lvl="0" indent="-279400" algn="l" rtl="0">
              <a:spcBef>
                <a:spcPts val="0"/>
              </a:spcBef>
              <a:spcAft>
                <a:spcPts val="0"/>
              </a:spcAft>
              <a:buSzPts val="800"/>
              <a:buChar char="-"/>
            </a:pPr>
            <a:r>
              <a:rPr lang="en" sz="800"/>
              <a:t>Color</a:t>
            </a:r>
            <a:endParaRPr sz="800"/>
          </a:p>
          <a:p>
            <a:pPr marL="457200" lvl="0" indent="-279400" algn="l" rtl="0">
              <a:spcBef>
                <a:spcPts val="0"/>
              </a:spcBef>
              <a:spcAft>
                <a:spcPts val="0"/>
              </a:spcAft>
              <a:buSzPts val="800"/>
              <a:buChar char="-"/>
            </a:pPr>
            <a:r>
              <a:rPr lang="en" sz="800"/>
              <a:t>Expired date</a:t>
            </a:r>
            <a:endParaRPr sz="800"/>
          </a:p>
          <a:p>
            <a:pPr marL="457200" lvl="0" indent="-279400" algn="l" rtl="0">
              <a:spcBef>
                <a:spcPts val="0"/>
              </a:spcBef>
              <a:spcAft>
                <a:spcPts val="0"/>
              </a:spcAft>
              <a:buSzPts val="800"/>
              <a:buChar char="-"/>
            </a:pPr>
            <a:r>
              <a:rPr lang="en" sz="800"/>
              <a:t>Size</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getProductByColor(String color);</a:t>
            </a:r>
            <a:endParaRPr sz="800"/>
          </a:p>
          <a:p>
            <a:pPr marL="0" lvl="0" indent="0" algn="l" rtl="0">
              <a:spcBef>
                <a:spcPts val="0"/>
              </a:spcBef>
              <a:spcAft>
                <a:spcPts val="0"/>
              </a:spcAft>
              <a:buNone/>
            </a:pPr>
            <a:r>
              <a:rPr lang="en" sz="800"/>
              <a:t>getProductBySize(Int size);</a:t>
            </a:r>
            <a:endParaRPr sz="800"/>
          </a:p>
        </p:txBody>
      </p:sp>
      <p:sp>
        <p:nvSpPr>
          <p:cNvPr id="91" name="Google Shape;91;p17"/>
          <p:cNvSpPr/>
          <p:nvPr/>
        </p:nvSpPr>
        <p:spPr>
          <a:xfrm>
            <a:off x="4816350" y="1468550"/>
            <a:ext cx="1844400" cy="1733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Customer</a:t>
            </a:r>
            <a:endParaRPr/>
          </a:p>
          <a:p>
            <a:pPr marL="457200" lvl="0" indent="-279400" algn="l" rtl="0">
              <a:spcBef>
                <a:spcPts val="0"/>
              </a:spcBef>
              <a:spcAft>
                <a:spcPts val="0"/>
              </a:spcAft>
              <a:buSzPts val="800"/>
              <a:buChar char="-"/>
            </a:pPr>
            <a:r>
              <a:rPr lang="en" sz="800"/>
              <a:t>Name</a:t>
            </a:r>
            <a:endParaRPr sz="800"/>
          </a:p>
          <a:p>
            <a:pPr marL="457200" lvl="0" indent="-279400" algn="l" rtl="0">
              <a:spcBef>
                <a:spcPts val="0"/>
              </a:spcBef>
              <a:spcAft>
                <a:spcPts val="0"/>
              </a:spcAft>
              <a:buSzPts val="800"/>
              <a:buChar char="-"/>
            </a:pPr>
            <a:r>
              <a:rPr lang="en" sz="800"/>
              <a:t>Phone</a:t>
            </a:r>
            <a:endParaRPr sz="800"/>
          </a:p>
          <a:p>
            <a:pPr marL="457200" lvl="0" indent="-279400" algn="l" rtl="0">
              <a:spcBef>
                <a:spcPts val="0"/>
              </a:spcBef>
              <a:spcAft>
                <a:spcPts val="0"/>
              </a:spcAft>
              <a:buSzPts val="800"/>
              <a:buChar char="-"/>
            </a:pPr>
            <a:r>
              <a:rPr lang="en" sz="800"/>
              <a:t>Address</a:t>
            </a:r>
            <a:endParaRPr sz="800"/>
          </a:p>
          <a:p>
            <a:pPr marL="457200" lvl="0" indent="-279400" algn="l" rtl="0">
              <a:spcBef>
                <a:spcPts val="0"/>
              </a:spcBef>
              <a:spcAft>
                <a:spcPts val="0"/>
              </a:spcAft>
              <a:buSzPts val="800"/>
              <a:buChar char="-"/>
            </a:pPr>
            <a:r>
              <a:rPr lang="en" sz="800"/>
              <a:t>Customer Code</a:t>
            </a:r>
            <a:endParaRPr sz="800"/>
          </a:p>
          <a:p>
            <a:pPr marL="457200" lvl="0" indent="-279400" algn="l" rtl="0">
              <a:spcBef>
                <a:spcPts val="0"/>
              </a:spcBef>
              <a:spcAft>
                <a:spcPts val="0"/>
              </a:spcAft>
              <a:buSzPts val="800"/>
              <a:buChar char="-"/>
            </a:pPr>
            <a:r>
              <a:rPr lang="en" sz="800"/>
              <a:t>Point</a:t>
            </a:r>
            <a:endParaRPr sz="800"/>
          </a:p>
          <a:p>
            <a:pPr marL="457200" lvl="0" indent="-279400" algn="l" rtl="0">
              <a:spcBef>
                <a:spcPts val="0"/>
              </a:spcBef>
              <a:spcAft>
                <a:spcPts val="0"/>
              </a:spcAft>
              <a:buSzPts val="800"/>
              <a:buChar char="-"/>
            </a:pPr>
            <a:r>
              <a:rPr lang="en" sz="800"/>
              <a:t>Style</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getCustomerByStyle(String style);</a:t>
            </a:r>
            <a:endParaRPr sz="800"/>
          </a:p>
          <a:p>
            <a:pPr marL="0" lvl="0" indent="0" algn="l" rtl="0">
              <a:spcBef>
                <a:spcPts val="0"/>
              </a:spcBef>
              <a:spcAft>
                <a:spcPts val="0"/>
              </a:spcAft>
              <a:buNone/>
            </a:pPr>
            <a:r>
              <a:rPr lang="en" sz="800"/>
              <a:t>getCustomerByPointDesc();</a:t>
            </a:r>
            <a:endParaRPr sz="800"/>
          </a:p>
          <a:p>
            <a:pPr marL="457200" lvl="0" indent="0" algn="l" rtl="0">
              <a:spcBef>
                <a:spcPts val="0"/>
              </a:spcBef>
              <a:spcAft>
                <a:spcPts val="0"/>
              </a:spcAft>
              <a:buNone/>
            </a:pP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Các thành phần của class</a:t>
            </a:r>
            <a:endParaRPr>
              <a:solidFill>
                <a:srgbClr val="FFFFFF"/>
              </a:solidFill>
            </a:endParaRPr>
          </a:p>
        </p:txBody>
      </p:sp>
      <p:sp>
        <p:nvSpPr>
          <p:cNvPr id="98" name="Google Shape;98;p1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 name="Google Shape;99;p18"/>
          <p:cNvPicPr preferRelativeResize="0"/>
          <p:nvPr/>
        </p:nvPicPr>
        <p:blipFill>
          <a:blip r:embed="rId3">
            <a:alphaModFix/>
          </a:blip>
          <a:stretch>
            <a:fillRect/>
          </a:stretch>
        </p:blipFill>
        <p:spPr>
          <a:xfrm>
            <a:off x="361200" y="1933463"/>
            <a:ext cx="2276475" cy="1514475"/>
          </a:xfrm>
          <a:prstGeom prst="rect">
            <a:avLst/>
          </a:prstGeom>
          <a:noFill/>
          <a:ln>
            <a:noFill/>
          </a:ln>
        </p:spPr>
      </p:pic>
      <p:sp>
        <p:nvSpPr>
          <p:cNvPr id="100" name="Google Shape;100;p18"/>
          <p:cNvSpPr txBox="1"/>
          <p:nvPr/>
        </p:nvSpPr>
        <p:spPr>
          <a:xfrm>
            <a:off x="3215550" y="1819550"/>
            <a:ext cx="5672400" cy="176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i="1">
                <a:solidFill>
                  <a:srgbClr val="2876C9"/>
                </a:solidFill>
              </a:rPr>
              <a:t>1. Name</a:t>
            </a:r>
            <a:r>
              <a:rPr lang="en">
                <a:solidFill>
                  <a:srgbClr val="2876C9"/>
                </a:solidFill>
              </a:rPr>
              <a:t>: Định danh class (object, đối tượng)</a:t>
            </a:r>
            <a:endParaRPr>
              <a:solidFill>
                <a:srgbClr val="2876C9"/>
              </a:solidFill>
            </a:endParaRPr>
          </a:p>
          <a:p>
            <a:pPr marL="0" lvl="0" indent="0" algn="l" rtl="0">
              <a:lnSpc>
                <a:spcPct val="115000"/>
              </a:lnSpc>
              <a:spcBef>
                <a:spcPts val="1000"/>
              </a:spcBef>
              <a:spcAft>
                <a:spcPts val="0"/>
              </a:spcAft>
              <a:buNone/>
            </a:pPr>
            <a:r>
              <a:rPr lang="en" i="1">
                <a:solidFill>
                  <a:srgbClr val="2876C9"/>
                </a:solidFill>
              </a:rPr>
              <a:t>2. Variables</a:t>
            </a:r>
            <a:r>
              <a:rPr lang="en">
                <a:solidFill>
                  <a:srgbClr val="2876C9"/>
                </a:solidFill>
              </a:rPr>
              <a:t> (</a:t>
            </a:r>
            <a:r>
              <a:rPr lang="en">
                <a:solidFill>
                  <a:srgbClr val="2876C9"/>
                </a:solidFill>
                <a:highlight>
                  <a:srgbClr val="FFFFFF"/>
                </a:highlight>
              </a:rPr>
              <a:t>attribute, state, field): Chứa dữ liệu của class (thuộc tính, trường, biến)</a:t>
            </a:r>
            <a:endParaRPr>
              <a:solidFill>
                <a:srgbClr val="2876C9"/>
              </a:solidFill>
              <a:highlight>
                <a:srgbClr val="FFFFFF"/>
              </a:highlight>
            </a:endParaRPr>
          </a:p>
          <a:p>
            <a:pPr marL="0" lvl="0" indent="0" algn="l" rtl="0">
              <a:lnSpc>
                <a:spcPct val="115000"/>
              </a:lnSpc>
              <a:spcBef>
                <a:spcPts val="1000"/>
              </a:spcBef>
              <a:spcAft>
                <a:spcPts val="0"/>
              </a:spcAft>
              <a:buNone/>
            </a:pPr>
            <a:r>
              <a:rPr lang="en" i="1">
                <a:solidFill>
                  <a:srgbClr val="2876C9"/>
                </a:solidFill>
                <a:highlight>
                  <a:srgbClr val="FFFFFF"/>
                </a:highlight>
              </a:rPr>
              <a:t>3. Methods</a:t>
            </a:r>
            <a:r>
              <a:rPr lang="en">
                <a:solidFill>
                  <a:srgbClr val="2876C9"/>
                </a:solidFill>
                <a:highlight>
                  <a:srgbClr val="FFFFFF"/>
                </a:highlight>
              </a:rPr>
              <a:t> (behaviors, function, operation): Chứa các hành vi tác động lên class</a:t>
            </a:r>
            <a:endParaRPr>
              <a:solidFill>
                <a:srgbClr val="2876C9"/>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Các thành phần của class</a:t>
            </a:r>
            <a:endParaRPr>
              <a:solidFill>
                <a:srgbClr val="FFFFFF"/>
              </a:solidFill>
            </a:endParaRPr>
          </a:p>
        </p:txBody>
      </p:sp>
      <p:sp>
        <p:nvSpPr>
          <p:cNvPr id="107" name="Google Shape;107;p1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txBox="1"/>
          <p:nvPr/>
        </p:nvSpPr>
        <p:spPr>
          <a:xfrm>
            <a:off x="1101700" y="1285225"/>
            <a:ext cx="5552100" cy="2737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highlight>
                  <a:srgbClr val="FFFFFF"/>
                </a:highlight>
                <a:latin typeface="Consolas"/>
                <a:ea typeface="Consolas"/>
                <a:cs typeface="Consolas"/>
                <a:sym typeface="Consolas"/>
              </a:rPr>
              <a:t>class ClassName{</a:t>
            </a:r>
            <a:endParaRPr>
              <a:highlight>
                <a:srgbClr val="FFFFFF"/>
              </a:highlight>
              <a:latin typeface="Consolas"/>
              <a:ea typeface="Consolas"/>
              <a:cs typeface="Consolas"/>
              <a:sym typeface="Consolas"/>
            </a:endParaRPr>
          </a:p>
          <a:p>
            <a:pPr marL="0" lvl="0" indent="0" algn="l" rtl="0">
              <a:lnSpc>
                <a:spcPct val="115000"/>
              </a:lnSpc>
              <a:spcBef>
                <a:spcPts val="1000"/>
              </a:spcBef>
              <a:spcAft>
                <a:spcPts val="0"/>
              </a:spcAft>
              <a:buNone/>
            </a:pPr>
            <a:r>
              <a:rPr lang="en">
                <a:highlight>
                  <a:srgbClr val="FFFFFF"/>
                </a:highlight>
                <a:latin typeface="Consolas"/>
                <a:ea typeface="Consolas"/>
                <a:cs typeface="Consolas"/>
                <a:sym typeface="Consolas"/>
              </a:rPr>
              <a:t>	// các khai báo</a:t>
            </a:r>
            <a:endParaRPr>
              <a:highlight>
                <a:srgbClr val="FFFFFF"/>
              </a:highlight>
              <a:latin typeface="Consolas"/>
              <a:ea typeface="Consolas"/>
              <a:cs typeface="Consolas"/>
              <a:sym typeface="Consolas"/>
            </a:endParaRPr>
          </a:p>
          <a:p>
            <a:pPr marL="0" lvl="0" indent="0" algn="l" rtl="0">
              <a:lnSpc>
                <a:spcPct val="115000"/>
              </a:lnSpc>
              <a:spcBef>
                <a:spcPts val="1000"/>
              </a:spcBef>
              <a:spcAft>
                <a:spcPts val="0"/>
              </a:spcAft>
              <a:buNone/>
            </a:pPr>
            <a:r>
              <a:rPr lang="en">
                <a:highlight>
                  <a:srgbClr val="FFFFFF"/>
                </a:highlight>
                <a:latin typeface="Consolas"/>
                <a:ea typeface="Consolas"/>
                <a:cs typeface="Consolas"/>
                <a:sym typeface="Consolas"/>
              </a:rPr>
              <a:t>	DataType varName;</a:t>
            </a:r>
            <a:endParaRPr>
              <a:highlight>
                <a:srgbClr val="FFFFFF"/>
              </a:highlight>
              <a:latin typeface="Consolas"/>
              <a:ea typeface="Consolas"/>
              <a:cs typeface="Consolas"/>
              <a:sym typeface="Consolas"/>
            </a:endParaRPr>
          </a:p>
          <a:p>
            <a:pPr marL="0" lvl="0" indent="0" algn="l" rtl="0">
              <a:lnSpc>
                <a:spcPct val="115000"/>
              </a:lnSpc>
              <a:spcBef>
                <a:spcPts val="1000"/>
              </a:spcBef>
              <a:spcAft>
                <a:spcPts val="0"/>
              </a:spcAft>
              <a:buNone/>
            </a:pPr>
            <a:r>
              <a:rPr lang="en">
                <a:highlight>
                  <a:srgbClr val="FFFFFF"/>
                </a:highlight>
                <a:latin typeface="Consolas"/>
                <a:ea typeface="Consolas"/>
                <a:cs typeface="Consolas"/>
                <a:sym typeface="Consolas"/>
              </a:rPr>
              <a:t>	DataType functionName(DataType variables){</a:t>
            </a:r>
            <a:endParaRPr>
              <a:highlight>
                <a:srgbClr val="FFFFFF"/>
              </a:highlight>
              <a:latin typeface="Consolas"/>
              <a:ea typeface="Consolas"/>
              <a:cs typeface="Consolas"/>
              <a:sym typeface="Consolas"/>
            </a:endParaRPr>
          </a:p>
          <a:p>
            <a:pPr marL="0" lvl="0" indent="457200" algn="l" rtl="0">
              <a:lnSpc>
                <a:spcPct val="115000"/>
              </a:lnSpc>
              <a:spcBef>
                <a:spcPts val="1000"/>
              </a:spcBef>
              <a:spcAft>
                <a:spcPts val="0"/>
              </a:spcAft>
              <a:buNone/>
            </a:pPr>
            <a:r>
              <a:rPr lang="en">
                <a:highlight>
                  <a:srgbClr val="FFFFFF"/>
                </a:highlight>
                <a:latin typeface="Consolas"/>
                <a:ea typeface="Consolas"/>
                <a:cs typeface="Consolas"/>
                <a:sym typeface="Consolas"/>
              </a:rPr>
              <a:t>	//Thực hiện hành động</a:t>
            </a:r>
            <a:endParaRPr>
              <a:highlight>
                <a:srgbClr val="FFFFFF"/>
              </a:highlight>
              <a:latin typeface="Consolas"/>
              <a:ea typeface="Consolas"/>
              <a:cs typeface="Consolas"/>
              <a:sym typeface="Consolas"/>
            </a:endParaRPr>
          </a:p>
          <a:p>
            <a:pPr marL="0" lvl="0" indent="457200" algn="l" rtl="0">
              <a:lnSpc>
                <a:spcPct val="115000"/>
              </a:lnSpc>
              <a:spcBef>
                <a:spcPts val="1000"/>
              </a:spcBef>
              <a:spcAft>
                <a:spcPts val="0"/>
              </a:spcAft>
              <a:buNone/>
            </a:pPr>
            <a:r>
              <a:rPr lang="en">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marL="0" lvl="0" indent="0" algn="l" rtl="0">
              <a:lnSpc>
                <a:spcPct val="115000"/>
              </a:lnSpc>
              <a:spcBef>
                <a:spcPts val="1000"/>
              </a:spcBef>
              <a:spcAft>
                <a:spcPts val="0"/>
              </a:spcAft>
              <a:buNone/>
            </a:pPr>
            <a:r>
              <a:rPr lang="en">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p:txBody>
      </p:sp>
      <p:sp>
        <p:nvSpPr>
          <p:cNvPr id="109" name="Google Shape;109;p19"/>
          <p:cNvSpPr txBox="1"/>
          <p:nvPr/>
        </p:nvSpPr>
        <p:spPr>
          <a:xfrm>
            <a:off x="1101700" y="624675"/>
            <a:ext cx="2192100" cy="48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rgbClr val="2876C9"/>
                </a:solidFill>
              </a:rPr>
              <a:t>- Thành phần class (lớp)</a:t>
            </a:r>
            <a:endParaRPr>
              <a:solidFill>
                <a:srgbClr val="2876C9"/>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Các thành phần của class</a:t>
            </a:r>
            <a:endParaRPr>
              <a:solidFill>
                <a:srgbClr val="FFFFFF"/>
              </a:solidFill>
            </a:endParaRPr>
          </a:p>
        </p:txBody>
      </p:sp>
      <p:sp>
        <p:nvSpPr>
          <p:cNvPr id="116" name="Google Shape;116;p2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7" name="Google Shape;117;p20"/>
          <p:cNvPicPr preferRelativeResize="0"/>
          <p:nvPr/>
        </p:nvPicPr>
        <p:blipFill>
          <a:blip r:embed="rId3">
            <a:alphaModFix/>
          </a:blip>
          <a:stretch>
            <a:fillRect/>
          </a:stretch>
        </p:blipFill>
        <p:spPr>
          <a:xfrm>
            <a:off x="681350" y="557863"/>
            <a:ext cx="2773221" cy="43149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Các thành phần của class</a:t>
            </a:r>
            <a:endParaRPr>
              <a:solidFill>
                <a:srgbClr val="FFFFFF"/>
              </a:solidFill>
            </a:endParaRPr>
          </a:p>
        </p:txBody>
      </p:sp>
      <p:sp>
        <p:nvSpPr>
          <p:cNvPr id="124" name="Google Shape;124;p21"/>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txBox="1"/>
          <p:nvPr/>
        </p:nvSpPr>
        <p:spPr>
          <a:xfrm>
            <a:off x="1101700" y="1285225"/>
            <a:ext cx="4222800" cy="607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highlight>
                  <a:srgbClr val="FFFFFF"/>
                </a:highlight>
                <a:latin typeface="Consolas"/>
                <a:ea typeface="Consolas"/>
                <a:cs typeface="Consolas"/>
                <a:sym typeface="Consolas"/>
              </a:rPr>
              <a:t>ClassName ten_khoi_tao = new ClassName();</a:t>
            </a:r>
            <a:endParaRPr>
              <a:highlight>
                <a:srgbClr val="FFFFFF"/>
              </a:highlight>
              <a:latin typeface="Consolas"/>
              <a:ea typeface="Consolas"/>
              <a:cs typeface="Consolas"/>
              <a:sym typeface="Consolas"/>
            </a:endParaRPr>
          </a:p>
          <a:p>
            <a:pPr marL="0" lvl="0" indent="0" algn="l" rtl="0">
              <a:lnSpc>
                <a:spcPct val="115000"/>
              </a:lnSpc>
              <a:spcBef>
                <a:spcPts val="1000"/>
              </a:spcBef>
              <a:spcAft>
                <a:spcPts val="0"/>
              </a:spcAft>
              <a:buNone/>
            </a:pPr>
            <a:endParaRPr>
              <a:highlight>
                <a:srgbClr val="FFFFFF"/>
              </a:highlight>
              <a:latin typeface="Consolas"/>
              <a:ea typeface="Consolas"/>
              <a:cs typeface="Consolas"/>
              <a:sym typeface="Consolas"/>
            </a:endParaRPr>
          </a:p>
        </p:txBody>
      </p:sp>
      <p:sp>
        <p:nvSpPr>
          <p:cNvPr id="126" name="Google Shape;126;p21"/>
          <p:cNvSpPr txBox="1"/>
          <p:nvPr/>
        </p:nvSpPr>
        <p:spPr>
          <a:xfrm>
            <a:off x="1101700" y="624675"/>
            <a:ext cx="2192100" cy="48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rgbClr val="2876C9"/>
                </a:solidFill>
              </a:rPr>
              <a:t>- Khởi tạo class</a:t>
            </a:r>
            <a:endParaRPr>
              <a:solidFill>
                <a:srgbClr val="2876C9"/>
              </a:solidFill>
              <a:highlight>
                <a:srgbClr val="FFFFFF"/>
              </a:highlight>
            </a:endParaRPr>
          </a:p>
        </p:txBody>
      </p:sp>
      <p:sp>
        <p:nvSpPr>
          <p:cNvPr id="127" name="Google Shape;127;p21"/>
          <p:cNvSpPr txBox="1"/>
          <p:nvPr/>
        </p:nvSpPr>
        <p:spPr>
          <a:xfrm>
            <a:off x="1101700" y="1981175"/>
            <a:ext cx="3944400" cy="48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rgbClr val="2876C9"/>
                </a:solidFill>
              </a:rPr>
              <a:t>- Truy xuất đến thuộc tính, phương thức</a:t>
            </a:r>
            <a:endParaRPr>
              <a:solidFill>
                <a:srgbClr val="2876C9"/>
              </a:solidFill>
              <a:highlight>
                <a:srgbClr val="FFFFFF"/>
              </a:highlight>
            </a:endParaRPr>
          </a:p>
        </p:txBody>
      </p:sp>
      <p:sp>
        <p:nvSpPr>
          <p:cNvPr id="128" name="Google Shape;128;p21"/>
          <p:cNvSpPr txBox="1"/>
          <p:nvPr/>
        </p:nvSpPr>
        <p:spPr>
          <a:xfrm>
            <a:off x="1156675" y="2550525"/>
            <a:ext cx="4222800" cy="1026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chemeClr val="dk1"/>
                </a:solidFill>
                <a:highlight>
                  <a:schemeClr val="lt1"/>
                </a:highlight>
                <a:latin typeface="Consolas"/>
                <a:ea typeface="Consolas"/>
                <a:cs typeface="Consolas"/>
                <a:sym typeface="Consolas"/>
              </a:rPr>
              <a:t>ten_khoi_tao.ten_thuoc_tinh</a:t>
            </a:r>
            <a:endParaRPr>
              <a:solidFill>
                <a:schemeClr val="dk1"/>
              </a:solidFill>
              <a:highlight>
                <a:schemeClr val="lt1"/>
              </a:highlight>
              <a:latin typeface="Consolas"/>
              <a:ea typeface="Consolas"/>
              <a:cs typeface="Consolas"/>
              <a:sym typeface="Consolas"/>
            </a:endParaRPr>
          </a:p>
          <a:p>
            <a:pPr marL="0" lvl="0" indent="0" algn="l" rtl="0">
              <a:lnSpc>
                <a:spcPct val="115000"/>
              </a:lnSpc>
              <a:spcBef>
                <a:spcPts val="1000"/>
              </a:spcBef>
              <a:spcAft>
                <a:spcPts val="0"/>
              </a:spcAft>
              <a:buNone/>
            </a:pPr>
            <a:r>
              <a:rPr lang="en">
                <a:solidFill>
                  <a:schemeClr val="dk1"/>
                </a:solidFill>
                <a:highlight>
                  <a:schemeClr val="lt1"/>
                </a:highlight>
                <a:latin typeface="Consolas"/>
                <a:ea typeface="Consolas"/>
                <a:cs typeface="Consolas"/>
                <a:sym typeface="Consolas"/>
              </a:rPr>
              <a:t>ten_khoi_tao.ten_phuong_thuc</a:t>
            </a:r>
            <a:endParaRPr>
              <a:solidFill>
                <a:schemeClr val="dk1"/>
              </a:solidFill>
              <a:highlight>
                <a:schemeClr val="lt1"/>
              </a:highlight>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endParaRPr>
              <a:solidFill>
                <a:schemeClr val="dk1"/>
              </a:solidFill>
              <a:highlight>
                <a:schemeClr val="lt1"/>
              </a:highlight>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898</Words>
  <Application>Microsoft Office PowerPoint</Application>
  <PresentationFormat>On-screen Show (16:9)</PresentationFormat>
  <Paragraphs>157</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Consolas</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Pham Quoc Cuong</cp:lastModifiedBy>
  <cp:revision>2</cp:revision>
  <dcterms:modified xsi:type="dcterms:W3CDTF">2023-02-01T13:57:25Z</dcterms:modified>
</cp:coreProperties>
</file>