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1554FB-5AB1-4FEF-9EDF-AD1B467B6505}">
  <a:tblStyle styleId="{3F1554FB-5AB1-4FEF-9EDF-AD1B467B65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5AB42F-9AF4-4CFC-B052-46C1E16B52F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91253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43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1383409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1383409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60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26bf4869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26bf486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766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26bf486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26bf486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413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926bf4869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926bf4869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17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100e2123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100e2123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902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47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990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2ad3f02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2ad3f02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79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12ad3f02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12ad3f02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85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12ad3f02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12ad3f02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87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12ad3f02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12ad3f02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không hỗ trợ đa thừa kế</a:t>
            </a:r>
            <a:endParaRPr/>
          </a:p>
          <a:p>
            <a:pPr marL="0" lvl="0" indent="0" algn="l" rtl="0">
              <a:spcBef>
                <a:spcPts val="0"/>
              </a:spcBef>
              <a:spcAft>
                <a:spcPts val="0"/>
              </a:spcAft>
              <a:buNone/>
            </a:pPr>
            <a:r>
              <a:rPr lang="en"/>
              <a:t>Interface trong java vẫn hỗ trợ đa kế thừa 1 phần</a:t>
            </a:r>
            <a:endParaRPr/>
          </a:p>
        </p:txBody>
      </p:sp>
    </p:spTree>
    <p:extLst>
      <p:ext uri="{BB962C8B-B14F-4D97-AF65-F5344CB8AC3E}">
        <p14:creationId xmlns:p14="http://schemas.microsoft.com/office/powerpoint/2010/main" val="871065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1383409a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1383409a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không hỗ trợ đa thừa kế</a:t>
            </a:r>
            <a:endParaRPr/>
          </a:p>
          <a:p>
            <a:pPr marL="0" lvl="0" indent="0" algn="l" rtl="0">
              <a:spcBef>
                <a:spcPts val="0"/>
              </a:spcBef>
              <a:spcAft>
                <a:spcPts val="0"/>
              </a:spcAft>
              <a:buNone/>
            </a:pPr>
            <a:r>
              <a:rPr lang="en"/>
              <a:t>Interface trong java vẫn hỗ trợ đa kế thừa 1 phần</a:t>
            </a:r>
            <a:endParaRPr/>
          </a:p>
        </p:txBody>
      </p:sp>
    </p:spTree>
    <p:extLst>
      <p:ext uri="{BB962C8B-B14F-4D97-AF65-F5344CB8AC3E}">
        <p14:creationId xmlns:p14="http://schemas.microsoft.com/office/powerpoint/2010/main" val="3096162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1309782e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1309782e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package lecture5;</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A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public void show() {</a:t>
            </a:r>
            <a:endParaRPr/>
          </a:p>
          <a:p>
            <a:pPr marL="0" lvl="0" indent="0" algn="l" rtl="0">
              <a:spcBef>
                <a:spcPts val="0"/>
              </a:spcBef>
              <a:spcAft>
                <a:spcPts val="0"/>
              </a:spcAft>
              <a:buClr>
                <a:schemeClr val="dk1"/>
              </a:buClr>
              <a:buSzPts val="1100"/>
              <a:buFont typeface="Arial"/>
              <a:buNone/>
            </a:pPr>
            <a:r>
              <a:rPr lang="en"/>
              <a:t>		System.out.println("This is show() method of parent class");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B extends A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public void show() {</a:t>
            </a:r>
            <a:endParaRPr/>
          </a:p>
          <a:p>
            <a:pPr marL="0" lvl="0" indent="0" algn="l" rtl="0">
              <a:spcBef>
                <a:spcPts val="0"/>
              </a:spcBef>
              <a:spcAft>
                <a:spcPts val="0"/>
              </a:spcAft>
              <a:buClr>
                <a:schemeClr val="dk1"/>
              </a:buClr>
              <a:buSzPts val="1100"/>
              <a:buFont typeface="Arial"/>
              <a:buNone/>
            </a:pPr>
            <a:r>
              <a:rPr lang="en"/>
              <a:t>		System.out.println("This is show() method of child class");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public void print() {</a:t>
            </a:r>
            <a:endParaRPr/>
          </a:p>
          <a:p>
            <a:pPr marL="0" lvl="0" indent="0" algn="l" rtl="0">
              <a:spcBef>
                <a:spcPts val="0"/>
              </a:spcBef>
              <a:spcAft>
                <a:spcPts val="0"/>
              </a:spcAft>
              <a:buClr>
                <a:schemeClr val="dk1"/>
              </a:buClr>
              <a:buSzPts val="1100"/>
              <a:buFont typeface="Arial"/>
              <a:buNone/>
            </a:pPr>
            <a:r>
              <a:rPr lang="en"/>
              <a:t>		super.show();</a:t>
            </a:r>
            <a:endParaRPr/>
          </a:p>
          <a:p>
            <a:pPr marL="0" lvl="0" indent="0" algn="l" rtl="0">
              <a:spcBef>
                <a:spcPts val="0"/>
              </a:spcBef>
              <a:spcAft>
                <a:spcPts val="0"/>
              </a:spcAft>
              <a:buClr>
                <a:schemeClr val="dk1"/>
              </a:buClr>
              <a:buSzPts val="1100"/>
              <a:buFont typeface="Arial"/>
              <a:buNone/>
            </a:pPr>
            <a:r>
              <a:rPr lang="en"/>
              <a:t>		show(); // or this.show();</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public class App3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static void main(String[] args) {</a:t>
            </a:r>
            <a:endParaRPr/>
          </a:p>
          <a:p>
            <a:pPr marL="0" lvl="0" indent="0" algn="l" rtl="0">
              <a:spcBef>
                <a:spcPts val="0"/>
              </a:spcBef>
              <a:spcAft>
                <a:spcPts val="0"/>
              </a:spcAft>
              <a:buClr>
                <a:schemeClr val="dk1"/>
              </a:buClr>
              <a:buSzPts val="1100"/>
              <a:buFont typeface="Arial"/>
              <a:buNone/>
            </a:pPr>
            <a:r>
              <a:rPr lang="en"/>
              <a:t>		B b = new B();</a:t>
            </a:r>
            <a:endParaRPr/>
          </a:p>
          <a:p>
            <a:pPr marL="0" lvl="0" indent="0" algn="l" rtl="0">
              <a:spcBef>
                <a:spcPts val="0"/>
              </a:spcBef>
              <a:spcAft>
                <a:spcPts val="0"/>
              </a:spcAft>
              <a:buClr>
                <a:schemeClr val="dk1"/>
              </a:buClr>
              <a:buSzPts val="1100"/>
              <a:buFont typeface="Arial"/>
              <a:buNone/>
            </a:pPr>
            <a:r>
              <a:rPr lang="en"/>
              <a:t>		b.print();</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6625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12ad3f02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12ad3f02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package lecture5;</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Animal {</a:t>
            </a:r>
            <a:endParaRPr/>
          </a:p>
          <a:p>
            <a:pPr marL="0" lvl="0" indent="0" algn="l" rtl="0">
              <a:spcBef>
                <a:spcPts val="0"/>
              </a:spcBef>
              <a:spcAft>
                <a:spcPts val="0"/>
              </a:spcAft>
              <a:buClr>
                <a:schemeClr val="dk1"/>
              </a:buClr>
              <a:buSzPts val="1100"/>
              <a:buFont typeface="Arial"/>
              <a:buNone/>
            </a:pPr>
            <a:r>
              <a:rPr lang="en"/>
              <a:t>	public int getTotalLegs() {</a:t>
            </a:r>
            <a:endParaRPr/>
          </a:p>
          <a:p>
            <a:pPr marL="0" lvl="0" indent="0" algn="l" rtl="0">
              <a:spcBef>
                <a:spcPts val="0"/>
              </a:spcBef>
              <a:spcAft>
                <a:spcPts val="0"/>
              </a:spcAft>
              <a:buClr>
                <a:schemeClr val="dk1"/>
              </a:buClr>
              <a:buSzPts val="1100"/>
              <a:buFont typeface="Arial"/>
              <a:buNone/>
            </a:pPr>
            <a:r>
              <a:rPr lang="en"/>
              <a:t>		return 0;</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Dog extends Animal {</a:t>
            </a:r>
            <a:endParaRPr/>
          </a:p>
          <a:p>
            <a:pPr marL="0" lvl="0" indent="0" algn="l" rtl="0">
              <a:spcBef>
                <a:spcPts val="0"/>
              </a:spcBef>
              <a:spcAft>
                <a:spcPts val="0"/>
              </a:spcAft>
              <a:buClr>
                <a:schemeClr val="dk1"/>
              </a:buClr>
              <a:buSzPts val="1100"/>
              <a:buFont typeface="Arial"/>
              <a:buNone/>
            </a:pPr>
            <a:r>
              <a:rPr lang="en"/>
              <a:t>	public int getTotalLegs() {</a:t>
            </a:r>
            <a:endParaRPr/>
          </a:p>
          <a:p>
            <a:pPr marL="0" lvl="0" indent="0" algn="l" rtl="0">
              <a:spcBef>
                <a:spcPts val="0"/>
              </a:spcBef>
              <a:spcAft>
                <a:spcPts val="0"/>
              </a:spcAft>
              <a:buClr>
                <a:schemeClr val="dk1"/>
              </a:buClr>
              <a:buSzPts val="1100"/>
              <a:buFont typeface="Arial"/>
              <a:buNone/>
            </a:pPr>
            <a:r>
              <a:rPr lang="en"/>
              <a:t>		return 4;</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Spider extends Animal {</a:t>
            </a:r>
            <a:endParaRPr/>
          </a:p>
          <a:p>
            <a:pPr marL="0" lvl="0" indent="0" algn="l" rtl="0">
              <a:spcBef>
                <a:spcPts val="0"/>
              </a:spcBef>
              <a:spcAft>
                <a:spcPts val="0"/>
              </a:spcAft>
              <a:buClr>
                <a:schemeClr val="dk1"/>
              </a:buClr>
              <a:buSzPts val="1100"/>
              <a:buFont typeface="Arial"/>
              <a:buNone/>
            </a:pPr>
            <a:r>
              <a:rPr lang="en"/>
              <a:t>	public int getTotalLegs() {</a:t>
            </a:r>
            <a:endParaRPr/>
          </a:p>
          <a:p>
            <a:pPr marL="0" lvl="0" indent="0" algn="l" rtl="0">
              <a:spcBef>
                <a:spcPts val="0"/>
              </a:spcBef>
              <a:spcAft>
                <a:spcPts val="0"/>
              </a:spcAft>
              <a:buClr>
                <a:schemeClr val="dk1"/>
              </a:buClr>
              <a:buSzPts val="1100"/>
              <a:buFont typeface="Arial"/>
              <a:buNone/>
            </a:pPr>
            <a:r>
              <a:rPr lang="en"/>
              <a:t>		return 8;</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class Chicken extends Animal {</a:t>
            </a:r>
            <a:endParaRPr/>
          </a:p>
          <a:p>
            <a:pPr marL="0" lvl="0" indent="0" algn="l" rtl="0">
              <a:spcBef>
                <a:spcPts val="0"/>
              </a:spcBef>
              <a:spcAft>
                <a:spcPts val="0"/>
              </a:spcAft>
              <a:buClr>
                <a:schemeClr val="dk1"/>
              </a:buClr>
              <a:buSzPts val="1100"/>
              <a:buFont typeface="Arial"/>
              <a:buNone/>
            </a:pPr>
            <a:r>
              <a:rPr lang="en"/>
              <a:t>	public int getTotalLegs() {</a:t>
            </a:r>
            <a:endParaRPr/>
          </a:p>
          <a:p>
            <a:pPr marL="0" lvl="0" indent="0" algn="l" rtl="0">
              <a:spcBef>
                <a:spcPts val="0"/>
              </a:spcBef>
              <a:spcAft>
                <a:spcPts val="0"/>
              </a:spcAft>
              <a:buClr>
                <a:schemeClr val="dk1"/>
              </a:buClr>
              <a:buSzPts val="1100"/>
              <a:buFont typeface="Arial"/>
              <a:buNone/>
            </a:pPr>
            <a:r>
              <a:rPr lang="en"/>
              <a:t>		return 2;</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public class App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public static void main(String[] args)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Animal a;</a:t>
            </a:r>
            <a:endParaRPr/>
          </a:p>
          <a:p>
            <a:pPr marL="0" lvl="0" indent="0" algn="l" rtl="0">
              <a:spcBef>
                <a:spcPts val="0"/>
              </a:spcBef>
              <a:spcAft>
                <a:spcPts val="0"/>
              </a:spcAft>
              <a:buClr>
                <a:schemeClr val="dk1"/>
              </a:buClr>
              <a:buSzPts val="1100"/>
              <a:buFont typeface="Arial"/>
              <a:buNone/>
            </a:pPr>
            <a:r>
              <a:rPr lang="en"/>
              <a:t>		a = new Dog();</a:t>
            </a:r>
            <a:endParaRPr/>
          </a:p>
          <a:p>
            <a:pPr marL="0" lvl="0" indent="0" algn="l" rtl="0">
              <a:spcBef>
                <a:spcPts val="0"/>
              </a:spcBef>
              <a:spcAft>
                <a:spcPts val="0"/>
              </a:spcAft>
              <a:buClr>
                <a:schemeClr val="dk1"/>
              </a:buClr>
              <a:buSzPts val="1100"/>
              <a:buFont typeface="Arial"/>
              <a:buNone/>
            </a:pPr>
            <a:r>
              <a:rPr lang="en"/>
              <a:t>		System.out.printf("Dog has %d legs\n", a.getTotalLegs());</a:t>
            </a:r>
            <a:endParaRPr/>
          </a:p>
          <a:p>
            <a:pPr marL="0" lvl="0" indent="0" algn="l" rtl="0">
              <a:spcBef>
                <a:spcPts val="0"/>
              </a:spcBef>
              <a:spcAft>
                <a:spcPts val="0"/>
              </a:spcAft>
              <a:buClr>
                <a:schemeClr val="dk1"/>
              </a:buClr>
              <a:buSzPts val="1100"/>
              <a:buFont typeface="Arial"/>
              <a:buNone/>
            </a:pPr>
            <a:r>
              <a:rPr lang="en"/>
              <a:t>		a = new Spider();</a:t>
            </a:r>
            <a:endParaRPr/>
          </a:p>
          <a:p>
            <a:pPr marL="0" lvl="0" indent="0" algn="l" rtl="0">
              <a:spcBef>
                <a:spcPts val="0"/>
              </a:spcBef>
              <a:spcAft>
                <a:spcPts val="0"/>
              </a:spcAft>
              <a:buClr>
                <a:schemeClr val="dk1"/>
              </a:buClr>
              <a:buSzPts val="1100"/>
              <a:buFont typeface="Arial"/>
              <a:buNone/>
            </a:pPr>
            <a:r>
              <a:rPr lang="en"/>
              <a:t>		System.out.printf("Spider has %d legs\n", a.getTotalLegs());</a:t>
            </a:r>
            <a:endParaRPr/>
          </a:p>
          <a:p>
            <a:pPr marL="0" lvl="0" indent="0" algn="l" rtl="0">
              <a:spcBef>
                <a:spcPts val="0"/>
              </a:spcBef>
              <a:spcAft>
                <a:spcPts val="0"/>
              </a:spcAft>
              <a:buClr>
                <a:schemeClr val="dk1"/>
              </a:buClr>
              <a:buSzPts val="1100"/>
              <a:buFont typeface="Arial"/>
              <a:buNone/>
            </a:pPr>
            <a:r>
              <a:rPr lang="en"/>
              <a:t>		a = new Chicken();</a:t>
            </a:r>
            <a:endParaRPr/>
          </a:p>
          <a:p>
            <a:pPr marL="0" lvl="0" indent="0" algn="l" rtl="0">
              <a:spcBef>
                <a:spcPts val="0"/>
              </a:spcBef>
              <a:spcAft>
                <a:spcPts val="0"/>
              </a:spcAft>
              <a:buClr>
                <a:schemeClr val="dk1"/>
              </a:buClr>
              <a:buSzPts val="1100"/>
              <a:buFont typeface="Arial"/>
              <a:buNone/>
            </a:pPr>
            <a:r>
              <a:rPr lang="en"/>
              <a:t>		System.out.printf("Chicken has %d legs\n", a.getTotalLegs());</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53304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Lập trình hướng đối tượng trong Java (tiếp)</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Phạm Quốc Cường</a:t>
            </a:r>
            <a:endParaRPr dirty="0">
              <a:solidFill>
                <a:srgbClr val="2A78CA"/>
              </a:solidFill>
            </a:endParaRPr>
          </a:p>
          <a:p>
            <a:pPr marL="0" lvl="0" indent="0" algn="ctr" rtl="0">
              <a:lnSpc>
                <a:spcPct val="115000"/>
              </a:lnSpc>
              <a:spcBef>
                <a:spcPts val="0"/>
              </a:spcBef>
              <a:spcAft>
                <a:spcPts val="0"/>
              </a:spcAft>
              <a:buNone/>
            </a:pP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Phân biệt tính kế thừa và đa hình</a:t>
            </a:r>
            <a:endParaRPr>
              <a:solidFill>
                <a:srgbClr val="FFFFFF"/>
              </a:solidFill>
            </a:endParaRPr>
          </a:p>
        </p:txBody>
      </p:sp>
      <p:sp>
        <p:nvSpPr>
          <p:cNvPr id="178" name="Google Shape;178;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79" name="Google Shape;179;p22"/>
          <p:cNvGraphicFramePr/>
          <p:nvPr/>
        </p:nvGraphicFramePr>
        <p:xfrm>
          <a:off x="952125" y="1103500"/>
          <a:ext cx="7239000" cy="2840550"/>
        </p:xfrm>
        <a:graphic>
          <a:graphicData uri="http://schemas.openxmlformats.org/drawingml/2006/table">
            <a:tbl>
              <a:tblPr>
                <a:noFill/>
                <a:tableStyleId>{3F1554FB-5AB1-4FEF-9EDF-AD1B467B6505}</a:tableStyleId>
              </a:tblPr>
              <a:tblGrid>
                <a:gridCol w="972250"/>
                <a:gridCol w="2858475"/>
                <a:gridCol w="3408275"/>
              </a:tblGrid>
              <a:tr h="541800">
                <a:tc>
                  <a:txBody>
                    <a:bodyPr/>
                    <a:lstStyle/>
                    <a:p>
                      <a:pPr marL="0" lvl="0" indent="0" algn="ctr" rtl="0">
                        <a:spcBef>
                          <a:spcPts val="0"/>
                        </a:spcBef>
                        <a:spcAft>
                          <a:spcPts val="0"/>
                        </a:spcAft>
                        <a:buNone/>
                      </a:pPr>
                      <a:r>
                        <a:rPr lang="en" sz="1200" b="1"/>
                        <a:t>Phân biệt</a:t>
                      </a:r>
                      <a:endParaRPr sz="1200" b="1"/>
                    </a:p>
                  </a:txBody>
                  <a:tcPr marL="91425" marR="91425" marT="91425" marB="91425" anchor="ctr"/>
                </a:tc>
                <a:tc>
                  <a:txBody>
                    <a:bodyPr/>
                    <a:lstStyle/>
                    <a:p>
                      <a:pPr marL="0" lvl="0" indent="0" algn="ctr" rtl="0">
                        <a:spcBef>
                          <a:spcPts val="0"/>
                        </a:spcBef>
                        <a:spcAft>
                          <a:spcPts val="0"/>
                        </a:spcAft>
                        <a:buNone/>
                      </a:pPr>
                      <a:r>
                        <a:rPr lang="en" sz="1200" b="1"/>
                        <a:t>Tính kế thừa</a:t>
                      </a:r>
                      <a:endParaRPr sz="1200" b="1"/>
                    </a:p>
                  </a:txBody>
                  <a:tcPr marL="91425" marR="91425" marT="91425" marB="91425" anchor="ctr"/>
                </a:tc>
                <a:tc>
                  <a:txBody>
                    <a:bodyPr/>
                    <a:lstStyle/>
                    <a:p>
                      <a:pPr marL="0" lvl="0" indent="0" algn="ctr" rtl="0">
                        <a:spcBef>
                          <a:spcPts val="0"/>
                        </a:spcBef>
                        <a:spcAft>
                          <a:spcPts val="0"/>
                        </a:spcAft>
                        <a:buNone/>
                      </a:pPr>
                      <a:r>
                        <a:rPr lang="en" sz="1200" b="1"/>
                        <a:t>Tính đa hình</a:t>
                      </a:r>
                      <a:endParaRPr sz="1200" b="1"/>
                    </a:p>
                  </a:txBody>
                  <a:tcPr marL="91425" marR="91425" marT="91425" marB="91425" anchor="ctr"/>
                </a:tc>
              </a:tr>
              <a:tr h="925425">
                <a:tc>
                  <a:txBody>
                    <a:bodyPr/>
                    <a:lstStyle/>
                    <a:p>
                      <a:pPr marL="0" lvl="0" indent="0" algn="l" rtl="0">
                        <a:spcBef>
                          <a:spcPts val="0"/>
                        </a:spcBef>
                        <a:spcAft>
                          <a:spcPts val="0"/>
                        </a:spcAft>
                        <a:buNone/>
                      </a:pPr>
                      <a:r>
                        <a:rPr lang="en" sz="1200"/>
                        <a:t>Khái niệm</a:t>
                      </a:r>
                      <a:endParaRPr sz="1200"/>
                    </a:p>
                  </a:txBody>
                  <a:tcPr marL="91425" marR="91425" marT="91425" marB="91425" anchor="ctr"/>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Cơ chế cho phép một lớp mới sử dụng các thuộc tính và phương thức của lớp cha.</a:t>
                      </a:r>
                      <a:endParaRPr sz="1200"/>
                    </a:p>
                  </a:txBody>
                  <a:tcPr marL="91425" marR="91425" marT="91425" marB="91425" anchor="ctr"/>
                </a:tc>
                <a:tc>
                  <a:txBody>
                    <a:bodyPr/>
                    <a:lstStyle/>
                    <a:p>
                      <a:pPr marL="0" lvl="0" indent="0" algn="l" rtl="0">
                        <a:spcBef>
                          <a:spcPts val="0"/>
                        </a:spcBef>
                        <a:spcAft>
                          <a:spcPts val="0"/>
                        </a:spcAft>
                        <a:buNone/>
                      </a:pPr>
                      <a:r>
                        <a:rPr lang="en" sz="1200"/>
                        <a:t>K</a:t>
                      </a:r>
                      <a:r>
                        <a:rPr lang="en" sz="1300">
                          <a:solidFill>
                            <a:schemeClr val="dk1"/>
                          </a:solidFill>
                          <a:latin typeface="Times New Roman"/>
                          <a:ea typeface="Times New Roman"/>
                          <a:cs typeface="Times New Roman"/>
                          <a:sym typeface="Times New Roman"/>
                        </a:rPr>
                        <a:t>hả năng của một đối tượng hành xử theo nhiều cách.</a:t>
                      </a:r>
                      <a:endParaRPr sz="1200"/>
                    </a:p>
                  </a:txBody>
                  <a:tcPr marL="91425" marR="91425" marT="91425" marB="91425" anchor="ctr"/>
                </a:tc>
              </a:tr>
              <a:tr h="544450">
                <a:tc>
                  <a:txBody>
                    <a:bodyPr/>
                    <a:lstStyle/>
                    <a:p>
                      <a:pPr marL="0" lvl="0" indent="0" algn="l" rtl="0">
                        <a:spcBef>
                          <a:spcPts val="0"/>
                        </a:spcBef>
                        <a:spcAft>
                          <a:spcPts val="0"/>
                        </a:spcAft>
                        <a:buNone/>
                      </a:pPr>
                      <a:r>
                        <a:rPr lang="en" sz="1200"/>
                        <a:t>Thực hiện</a:t>
                      </a:r>
                      <a:endParaRPr sz="1200"/>
                    </a:p>
                  </a:txBody>
                  <a:tcPr marL="91425" marR="91425" marT="91425" marB="91425" anchor="ctr"/>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Thực hiện kế thừa xảy ra ở cấp class</a:t>
                      </a:r>
                      <a:endParaRPr sz="1200"/>
                    </a:p>
                  </a:txBody>
                  <a:tcPr marL="91425" marR="91425" marT="91425" marB="91425" anchor="ctr"/>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Thực hiện đa hình xảy ra ở cấp method</a:t>
                      </a:r>
                      <a:endParaRPr sz="1200"/>
                    </a:p>
                  </a:txBody>
                  <a:tcPr marL="91425" marR="91425" marT="91425" marB="91425" anchor="ctr"/>
                </a:tc>
              </a:tr>
              <a:tr h="828875">
                <a:tc>
                  <a:txBody>
                    <a:bodyPr/>
                    <a:lstStyle/>
                    <a:p>
                      <a:pPr marL="0" lvl="0" indent="0" algn="l" rtl="0">
                        <a:spcBef>
                          <a:spcPts val="0"/>
                        </a:spcBef>
                        <a:spcAft>
                          <a:spcPts val="0"/>
                        </a:spcAft>
                        <a:buNone/>
                      </a:pPr>
                      <a:r>
                        <a:rPr lang="en" sz="1200"/>
                        <a:t>Sử dụng</a:t>
                      </a:r>
                      <a:endParaRPr sz="1200"/>
                    </a:p>
                  </a:txBody>
                  <a:tcPr marL="91425" marR="91425" marT="91425" marB="91425" anchor="ctr"/>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Kế thừa cung cấp khả năng sử dụng lại code của lớp cha.</a:t>
                      </a:r>
                      <a:endParaRPr sz="1200" b="1"/>
                    </a:p>
                  </a:txBody>
                  <a:tcPr marL="91425" marR="91425" marT="91425" marB="91425" anchor="ctr"/>
                </a:tc>
                <a:tc>
                  <a:txBody>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Đa hình cho phép gọi các phương thức phù hợp tại các thời điểm khác nhau.</a:t>
                      </a:r>
                      <a:endParaRPr sz="1200" b="1"/>
                    </a:p>
                  </a:txBody>
                  <a:tcPr marL="91425" marR="91425" marT="91425" marB="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Overloading</a:t>
            </a:r>
            <a:endParaRPr>
              <a:solidFill>
                <a:srgbClr val="FFFFFF"/>
              </a:solidFill>
            </a:endParaRPr>
          </a:p>
        </p:txBody>
      </p:sp>
      <p:sp>
        <p:nvSpPr>
          <p:cNvPr id="186" name="Google Shape;186;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txBox="1"/>
          <p:nvPr/>
        </p:nvSpPr>
        <p:spPr>
          <a:xfrm>
            <a:off x="988325" y="1923150"/>
            <a:ext cx="4621500" cy="21576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152400" marR="152400" lvl="0" indent="0" algn="l" rtl="0">
              <a:lnSpc>
                <a:spcPct val="115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public class OverloadingExample {</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static int add(int a, int b) {</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return a + b;</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 </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static int add(int a, int b, int c) {</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return a + b + c;</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C7254E"/>
                </a:solidFill>
                <a:highlight>
                  <a:srgbClr val="FFFFFF"/>
                </a:highlight>
                <a:latin typeface="Consolas"/>
                <a:ea typeface="Consolas"/>
                <a:cs typeface="Consolas"/>
                <a:sym typeface="Consolas"/>
              </a:rPr>
              <a:t>    </a:t>
            </a:r>
            <a:r>
              <a:rPr lang="en" sz="1200">
                <a:solidFill>
                  <a:srgbClr val="333333"/>
                </a:solidFill>
                <a:highlight>
                  <a:srgbClr val="FFFFFF"/>
                </a:highlight>
                <a:latin typeface="Consolas"/>
                <a:ea typeface="Consolas"/>
                <a:cs typeface="Consolas"/>
                <a:sym typeface="Consolas"/>
              </a:rPr>
              <a:t>}</a:t>
            </a:r>
            <a:endParaRPr sz="1200">
              <a:solidFill>
                <a:srgbClr val="333333"/>
              </a:solidFill>
              <a:highlight>
                <a:srgbClr val="FFFFFF"/>
              </a:highlight>
              <a:latin typeface="Consolas"/>
              <a:ea typeface="Consolas"/>
              <a:cs typeface="Consolas"/>
              <a:sym typeface="Consolas"/>
            </a:endParaRPr>
          </a:p>
          <a:p>
            <a:pPr marL="152400" marR="152400" lvl="0" indent="0" algn="l" rtl="0">
              <a:lnSpc>
                <a:spcPct val="115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a:t>
            </a:r>
            <a:endParaRPr sz="1200">
              <a:solidFill>
                <a:srgbClr val="333333"/>
              </a:solidFill>
              <a:highlight>
                <a:srgbClr val="FFFFFF"/>
              </a:highlight>
              <a:latin typeface="Consolas"/>
              <a:ea typeface="Consolas"/>
              <a:cs typeface="Consolas"/>
              <a:sym typeface="Consolas"/>
            </a:endParaRPr>
          </a:p>
        </p:txBody>
      </p:sp>
      <p:sp>
        <p:nvSpPr>
          <p:cNvPr id="188" name="Google Shape;188;p23"/>
          <p:cNvSpPr txBox="1"/>
          <p:nvPr/>
        </p:nvSpPr>
        <p:spPr>
          <a:xfrm>
            <a:off x="688925" y="561375"/>
            <a:ext cx="7994400" cy="1116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Overloading cho phép một lớp có khả năng định nghĩa ra nhiều phương thức có cùng tên, nhưng khác nhau về tham số truyền vào. (Bao gồm cả phương thức khởi tạo).</a:t>
            </a:r>
            <a:endParaRPr>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Overriding</a:t>
            </a:r>
            <a:endParaRPr>
              <a:solidFill>
                <a:srgbClr val="FFFFFF"/>
              </a:solidFill>
            </a:endParaRPr>
          </a:p>
        </p:txBody>
      </p:sp>
      <p:sp>
        <p:nvSpPr>
          <p:cNvPr id="195" name="Google Shape;195;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p:nvPr/>
        </p:nvSpPr>
        <p:spPr>
          <a:xfrm>
            <a:off x="688925" y="561375"/>
            <a:ext cx="7994400" cy="29046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Ghi đè phương thức được sử dụng để cung cấp cài đặt đặc biệt của một phương thức mà đã được định nghĩa ở lớp cha.</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Ghi đè phương thức được sử dụng cho đa hình runtime</a:t>
            </a:r>
            <a:endParaRPr>
              <a:solidFill>
                <a:srgbClr val="2876C9"/>
              </a:solidFill>
            </a:endParaRPr>
          </a:p>
          <a:p>
            <a:pPr marL="914400" lvl="1" indent="-317500" algn="l" rtl="0">
              <a:lnSpc>
                <a:spcPct val="200000"/>
              </a:lnSpc>
              <a:spcBef>
                <a:spcPts val="0"/>
              </a:spcBef>
              <a:spcAft>
                <a:spcPts val="0"/>
              </a:spcAft>
              <a:buSzPts val="1400"/>
              <a:buChar char="○"/>
            </a:pPr>
            <a:r>
              <a:rPr lang="en">
                <a:solidFill>
                  <a:srgbClr val="2876C9"/>
                </a:solidFill>
              </a:rPr>
              <a:t>Phương thức phải có tên giống với lớp cha.</a:t>
            </a:r>
            <a:endParaRPr>
              <a:solidFill>
                <a:srgbClr val="2876C9"/>
              </a:solidFill>
            </a:endParaRPr>
          </a:p>
          <a:p>
            <a:pPr marL="914400" lvl="1" indent="-317500" algn="l" rtl="0">
              <a:lnSpc>
                <a:spcPct val="200000"/>
              </a:lnSpc>
              <a:spcBef>
                <a:spcPts val="0"/>
              </a:spcBef>
              <a:spcAft>
                <a:spcPts val="0"/>
              </a:spcAft>
              <a:buSzPts val="1400"/>
              <a:buChar char="○"/>
            </a:pPr>
            <a:r>
              <a:rPr lang="en">
                <a:solidFill>
                  <a:srgbClr val="2876C9"/>
                </a:solidFill>
              </a:rPr>
              <a:t>Phương thức phải có tham số giống với lớp cha.</a:t>
            </a:r>
            <a:endParaRPr>
              <a:solidFill>
                <a:srgbClr val="2876C9"/>
              </a:solidFill>
            </a:endParaRPr>
          </a:p>
          <a:p>
            <a:pPr marL="914400" lvl="1" indent="-317500" algn="l" rtl="0">
              <a:lnSpc>
                <a:spcPct val="200000"/>
              </a:lnSpc>
              <a:spcBef>
                <a:spcPts val="0"/>
              </a:spcBef>
              <a:spcAft>
                <a:spcPts val="0"/>
              </a:spcAft>
              <a:buSzPts val="1400"/>
              <a:buChar char="○"/>
            </a:pPr>
            <a:r>
              <a:rPr lang="en">
                <a:solidFill>
                  <a:srgbClr val="2876C9"/>
                </a:solidFill>
              </a:rPr>
              <a:t>Lớp con và lớp cha có mối quan hệ kế thừa.</a:t>
            </a:r>
            <a:endParaRPr>
              <a:solidFill>
                <a:srgbClr val="2876C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Overriding vs Overloading</a:t>
            </a:r>
            <a:endParaRPr>
              <a:solidFill>
                <a:srgbClr val="FFFFFF"/>
              </a:solidFill>
            </a:endParaRPr>
          </a:p>
        </p:txBody>
      </p:sp>
      <p:sp>
        <p:nvSpPr>
          <p:cNvPr id="203" name="Google Shape;203;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4" name="Google Shape;204;p25"/>
          <p:cNvGraphicFramePr/>
          <p:nvPr/>
        </p:nvGraphicFramePr>
        <p:xfrm>
          <a:off x="688675" y="816350"/>
          <a:ext cx="7620750" cy="3829886"/>
        </p:xfrm>
        <a:graphic>
          <a:graphicData uri="http://schemas.openxmlformats.org/drawingml/2006/table">
            <a:tbl>
              <a:tblPr>
                <a:solidFill>
                  <a:srgbClr val="FFFFFF"/>
                </a:solidFill>
                <a:tableStyleId>{5E5AB42F-9AF4-4CFC-B052-46C1E16B52FA}</a:tableStyleId>
              </a:tblPr>
              <a:tblGrid>
                <a:gridCol w="348675"/>
                <a:gridCol w="4120700"/>
                <a:gridCol w="3151375"/>
              </a:tblGrid>
              <a:tr h="407800">
                <a:tc>
                  <a:txBody>
                    <a:bodyPr/>
                    <a:lstStyle/>
                    <a:p>
                      <a:pPr marL="0" lvl="0" indent="0" algn="l" rtl="0">
                        <a:lnSpc>
                          <a:spcPct val="115000"/>
                        </a:lnSpc>
                        <a:spcBef>
                          <a:spcPts val="0"/>
                        </a:spcBef>
                        <a:spcAft>
                          <a:spcPts val="0"/>
                        </a:spcAft>
                        <a:buNone/>
                      </a:pPr>
                      <a:r>
                        <a:rPr lang="en" sz="1200" b="1"/>
                        <a:t>No.</a:t>
                      </a:r>
                      <a:endParaRPr sz="1200" b="1"/>
                    </a:p>
                  </a:txBody>
                  <a:tcPr marL="47625" marR="47625" marT="47625" marB="47625" anchor="ctr">
                    <a:lnB w="9525" cap="flat" cmpd="sng">
                      <a:solidFill>
                        <a:srgbClr val="DDDDDD"/>
                      </a:solidFill>
                      <a:prstDash val="solid"/>
                      <a:round/>
                      <a:headEnd type="none" w="sm" len="sm"/>
                      <a:tailEnd type="none" w="sm" len="sm"/>
                    </a:lnB>
                    <a:solidFill>
                      <a:srgbClr val="EEEEEE"/>
                    </a:solidFill>
                  </a:tcPr>
                </a:tc>
                <a:tc>
                  <a:txBody>
                    <a:bodyPr/>
                    <a:lstStyle/>
                    <a:p>
                      <a:pPr marL="0" lvl="0" indent="0" algn="l" rtl="0">
                        <a:lnSpc>
                          <a:spcPct val="115000"/>
                        </a:lnSpc>
                        <a:spcBef>
                          <a:spcPts val="0"/>
                        </a:spcBef>
                        <a:spcAft>
                          <a:spcPts val="0"/>
                        </a:spcAft>
                        <a:buNone/>
                      </a:pPr>
                      <a:r>
                        <a:rPr lang="en" sz="1200" b="1"/>
                        <a:t>Nạp chồng phương thức (overloading)</a:t>
                      </a:r>
                      <a:endParaRPr sz="1200" b="1"/>
                    </a:p>
                  </a:txBody>
                  <a:tcPr marL="47625" marR="47625" marT="47625" marB="47625" anchor="ctr">
                    <a:lnB w="9525" cap="flat" cmpd="sng">
                      <a:solidFill>
                        <a:srgbClr val="DDDDDD"/>
                      </a:solidFill>
                      <a:prstDash val="solid"/>
                      <a:round/>
                      <a:headEnd type="none" w="sm" len="sm"/>
                      <a:tailEnd type="none" w="sm" len="sm"/>
                    </a:lnB>
                    <a:solidFill>
                      <a:srgbClr val="EEEEEE"/>
                    </a:solidFill>
                  </a:tcPr>
                </a:tc>
                <a:tc>
                  <a:txBody>
                    <a:bodyPr/>
                    <a:lstStyle/>
                    <a:p>
                      <a:pPr marL="0" lvl="0" indent="0" algn="l" rtl="0">
                        <a:lnSpc>
                          <a:spcPct val="115000"/>
                        </a:lnSpc>
                        <a:spcBef>
                          <a:spcPts val="0"/>
                        </a:spcBef>
                        <a:spcAft>
                          <a:spcPts val="0"/>
                        </a:spcAft>
                        <a:buNone/>
                      </a:pPr>
                      <a:r>
                        <a:rPr lang="en" sz="1200" b="1"/>
                        <a:t>Ghi đè phương thức (overriding)</a:t>
                      </a:r>
                      <a:endParaRPr sz="1200" b="1"/>
                    </a:p>
                  </a:txBody>
                  <a:tcPr marL="47625" marR="47625" marT="47625" marB="47625" anchor="ctr">
                    <a:lnB w="9525" cap="flat" cmpd="sng">
                      <a:solidFill>
                        <a:srgbClr val="DDDDDD"/>
                      </a:solidFill>
                      <a:prstDash val="solid"/>
                      <a:round/>
                      <a:headEnd type="none" w="sm" len="sm"/>
                      <a:tailEnd type="none" w="sm" len="sm"/>
                    </a:lnB>
                    <a:solidFill>
                      <a:srgbClr val="EEEEEE"/>
                    </a:solidFill>
                  </a:tcPr>
                </a:tc>
              </a:tr>
              <a:tr h="692750">
                <a:tc>
                  <a:txBody>
                    <a:bodyPr/>
                    <a:lstStyle/>
                    <a:p>
                      <a:pPr marL="0" lvl="0" indent="0" algn="ctr" rtl="0">
                        <a:lnSpc>
                          <a:spcPct val="115000"/>
                        </a:lnSpc>
                        <a:spcBef>
                          <a:spcPts val="0"/>
                        </a:spcBef>
                        <a:spcAft>
                          <a:spcPts val="0"/>
                        </a:spcAft>
                        <a:buNone/>
                      </a:pPr>
                      <a:r>
                        <a:rPr lang="en" sz="1200">
                          <a:solidFill>
                            <a:srgbClr val="333333"/>
                          </a:solidFill>
                        </a:rPr>
                        <a:t>1</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Nạp chồng phương thức được sử dụng để giúp code của chương trình </a:t>
                      </a:r>
                      <a:r>
                        <a:rPr lang="en" sz="1200" i="1">
                          <a:solidFill>
                            <a:srgbClr val="333333"/>
                          </a:solidFill>
                        </a:rPr>
                        <a:t>dễ đọc hơn</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Ghi đè phương thức được sử dụng để cung cấp </a:t>
                      </a:r>
                      <a:r>
                        <a:rPr lang="en" sz="1200" i="1">
                          <a:solidFill>
                            <a:srgbClr val="333333"/>
                          </a:solidFill>
                        </a:rPr>
                        <a:t>cài đặt cụ thể</a:t>
                      </a:r>
                      <a:r>
                        <a:rPr lang="en" sz="1200">
                          <a:solidFill>
                            <a:srgbClr val="333333"/>
                          </a:solidFill>
                        </a:rPr>
                        <a:t> cho phương thức được khai báo ở lớp cha.</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98700">
                <a:tc>
                  <a:txBody>
                    <a:bodyPr/>
                    <a:lstStyle/>
                    <a:p>
                      <a:pPr marL="0" lvl="0" indent="0" algn="ctr" rtl="0">
                        <a:lnSpc>
                          <a:spcPct val="115000"/>
                        </a:lnSpc>
                        <a:spcBef>
                          <a:spcPts val="0"/>
                        </a:spcBef>
                        <a:spcAft>
                          <a:spcPts val="0"/>
                        </a:spcAft>
                        <a:buNone/>
                      </a:pPr>
                      <a:r>
                        <a:rPr lang="en" sz="1200">
                          <a:solidFill>
                            <a:srgbClr val="333333"/>
                          </a:solidFill>
                        </a:rPr>
                        <a:t>2</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Nạp chồng được thực hiện bên </a:t>
                      </a:r>
                      <a:r>
                        <a:rPr lang="en" sz="1200" i="1">
                          <a:solidFill>
                            <a:srgbClr val="333333"/>
                          </a:solidFill>
                        </a:rPr>
                        <a:t>trong một class</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Ghi đè phương thức xảy ra </a:t>
                      </a:r>
                      <a:r>
                        <a:rPr lang="en" sz="1200" i="1">
                          <a:solidFill>
                            <a:srgbClr val="333333"/>
                          </a:solidFill>
                        </a:rPr>
                        <a:t>trong 2 class</a:t>
                      </a:r>
                      <a:r>
                        <a:rPr lang="en" sz="1200">
                          <a:solidFill>
                            <a:srgbClr val="333333"/>
                          </a:solidFill>
                        </a:rPr>
                        <a:t> có quan hệ kế thừa.</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98700">
                <a:tc>
                  <a:txBody>
                    <a:bodyPr/>
                    <a:lstStyle/>
                    <a:p>
                      <a:pPr marL="0" lvl="0" indent="0" algn="ctr" rtl="0">
                        <a:lnSpc>
                          <a:spcPct val="115000"/>
                        </a:lnSpc>
                        <a:spcBef>
                          <a:spcPts val="0"/>
                        </a:spcBef>
                        <a:spcAft>
                          <a:spcPts val="0"/>
                        </a:spcAft>
                        <a:buNone/>
                      </a:pPr>
                      <a:r>
                        <a:rPr lang="en" sz="1200">
                          <a:solidFill>
                            <a:srgbClr val="333333"/>
                          </a:solidFill>
                        </a:rPr>
                        <a:t>3</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Nạp chồng phương thức thì </a:t>
                      </a:r>
                      <a:r>
                        <a:rPr lang="en" sz="1200" i="1">
                          <a:solidFill>
                            <a:srgbClr val="333333"/>
                          </a:solidFill>
                        </a:rPr>
                        <a:t>tham số phải khác nhau</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Ghi đè phương thức thì </a:t>
                      </a:r>
                      <a:r>
                        <a:rPr lang="en" sz="1200" i="1">
                          <a:solidFill>
                            <a:srgbClr val="333333"/>
                          </a:solidFill>
                        </a:rPr>
                        <a:t>tham số phải giống nhau</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518025">
                <a:tc>
                  <a:txBody>
                    <a:bodyPr/>
                    <a:lstStyle/>
                    <a:p>
                      <a:pPr marL="0" lvl="0" indent="0" algn="ctr" rtl="0">
                        <a:lnSpc>
                          <a:spcPct val="115000"/>
                        </a:lnSpc>
                        <a:spcBef>
                          <a:spcPts val="0"/>
                        </a:spcBef>
                        <a:spcAft>
                          <a:spcPts val="0"/>
                        </a:spcAft>
                        <a:buNone/>
                      </a:pPr>
                      <a:r>
                        <a:rPr lang="en" sz="1200">
                          <a:solidFill>
                            <a:srgbClr val="333333"/>
                          </a:solidFill>
                        </a:rPr>
                        <a:t>4</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Nạp chồng phương thức là ví dụ về </a:t>
                      </a:r>
                      <a:r>
                        <a:rPr lang="en" sz="1200" i="1">
                          <a:solidFill>
                            <a:srgbClr val="333333"/>
                          </a:solidFill>
                        </a:rPr>
                        <a:t>đa hình lúc biên dịch</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Ghi đè phương thức là ví dụ về </a:t>
                      </a:r>
                      <a:r>
                        <a:rPr lang="en" sz="1200" i="1">
                          <a:solidFill>
                            <a:srgbClr val="333333"/>
                          </a:solidFill>
                        </a:rPr>
                        <a:t>đa hình lúc runtime</a:t>
                      </a:r>
                      <a:r>
                        <a:rPr lang="en" sz="1200">
                          <a:solidFill>
                            <a:srgbClr val="333333"/>
                          </a:solidFill>
                        </a:rPr>
                        <a:t>.</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980475">
                <a:tc>
                  <a:txBody>
                    <a:bodyPr/>
                    <a:lstStyle/>
                    <a:p>
                      <a:pPr marL="0" lvl="0" indent="0" algn="ctr" rtl="0">
                        <a:lnSpc>
                          <a:spcPct val="115000"/>
                        </a:lnSpc>
                        <a:spcBef>
                          <a:spcPts val="0"/>
                        </a:spcBef>
                        <a:spcAft>
                          <a:spcPts val="0"/>
                        </a:spcAft>
                        <a:buNone/>
                      </a:pPr>
                      <a:r>
                        <a:rPr lang="en" sz="1200">
                          <a:solidFill>
                            <a:srgbClr val="333333"/>
                          </a:solidFill>
                        </a:rPr>
                        <a:t>5</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Trong java, nạp chồng phương thức không thể được thực hiện khi chỉ thay đổi kiểu giá trị trả về của phương thức. Kiểu giá trị trả về có thể giống hoặc khác. </a:t>
                      </a:r>
                      <a:r>
                        <a:rPr lang="en" sz="1200" i="1">
                          <a:solidFill>
                            <a:srgbClr val="333333"/>
                          </a:solidFill>
                        </a:rPr>
                        <a:t>Giá trị trả về có thể giống hoặc khác</a:t>
                      </a:r>
                      <a:r>
                        <a:rPr lang="en" sz="1200">
                          <a:solidFill>
                            <a:srgbClr val="333333"/>
                          </a:solidFill>
                        </a:rPr>
                        <a:t>, nhưng tham số phải khác nhau.</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rPr>
                        <a:t>Giá trị trả về phải giống nhau</a:t>
                      </a:r>
                      <a:endParaRPr sz="1200">
                        <a:solidFill>
                          <a:srgbClr val="333333"/>
                        </a:solidFill>
                      </a:endParaRPr>
                    </a:p>
                  </a:txBody>
                  <a:tcPr marL="47625" marR="47625" marT="47625" marB="47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sp>
        <p:nvSpPr>
          <p:cNvPr id="211" name="Google Shape;211;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 tính đa hình, kế thừa trong OOP. (chú ý về đa kế thừa)</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Từ khóa super.</a:t>
            </a:r>
            <a:endParaRPr>
              <a:solidFill>
                <a:srgbClr val="2876C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Tính kế thừa (Inheritance)</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Tính đa hình (Polymorphism)</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Overriding, Overloading</a:t>
            </a:r>
            <a:endParaRPr>
              <a:solidFill>
                <a:srgbClr val="999999"/>
              </a:solidFill>
            </a:endParaRPr>
          </a:p>
          <a:p>
            <a:pPr marL="0" lvl="0" indent="0" algn="l" rtl="0">
              <a:lnSpc>
                <a:spcPct val="200000"/>
              </a:lnSpc>
              <a:spcBef>
                <a:spcPts val="1000"/>
              </a:spcBef>
              <a:spcAft>
                <a:spcPts val="0"/>
              </a:spcAft>
              <a:buNone/>
            </a:pP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Tính kế thừa (Inheritance)</a:t>
            </a:r>
            <a:endParaRPr>
              <a:solidFill>
                <a:srgbClr val="FFFFFF"/>
              </a:solidFill>
            </a:endParaRPr>
          </a:p>
        </p:txBody>
      </p:sp>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702850" y="1034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Đơn kế thừa (Single Inheritance)</a:t>
            </a:r>
            <a:endParaRPr>
              <a:solidFill>
                <a:srgbClr val="999999"/>
              </a:solidFill>
            </a:endParaRPr>
          </a:p>
        </p:txBody>
      </p:sp>
      <p:grpSp>
        <p:nvGrpSpPr>
          <p:cNvPr id="73" name="Google Shape;73;p15"/>
          <p:cNvGrpSpPr/>
          <p:nvPr/>
        </p:nvGrpSpPr>
        <p:grpSpPr>
          <a:xfrm>
            <a:off x="2029875" y="1963550"/>
            <a:ext cx="868800" cy="1115675"/>
            <a:chOff x="2029875" y="1963550"/>
            <a:chExt cx="868800" cy="1115675"/>
          </a:xfrm>
        </p:grpSpPr>
        <p:sp>
          <p:nvSpPr>
            <p:cNvPr id="74" name="Google Shape;74;p15"/>
            <p:cNvSpPr/>
            <p:nvPr/>
          </p:nvSpPr>
          <p:spPr>
            <a:xfrm>
              <a:off x="2029875" y="19635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A</a:t>
              </a:r>
              <a:endParaRPr/>
            </a:p>
          </p:txBody>
        </p:sp>
        <p:sp>
          <p:nvSpPr>
            <p:cNvPr id="75" name="Google Shape;75;p15"/>
            <p:cNvSpPr/>
            <p:nvPr/>
          </p:nvSpPr>
          <p:spPr>
            <a:xfrm>
              <a:off x="2029875" y="2718025"/>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B</a:t>
              </a:r>
              <a:endParaRPr/>
            </a:p>
          </p:txBody>
        </p:sp>
        <p:cxnSp>
          <p:nvCxnSpPr>
            <p:cNvPr id="76" name="Google Shape;76;p15"/>
            <p:cNvCxnSpPr>
              <a:stCxn id="75" idx="0"/>
              <a:endCxn id="74" idx="2"/>
            </p:cNvCxnSpPr>
            <p:nvPr/>
          </p:nvCxnSpPr>
          <p:spPr>
            <a:xfrm rot="10800000">
              <a:off x="2464275" y="2324725"/>
              <a:ext cx="0" cy="393300"/>
            </a:xfrm>
            <a:prstGeom prst="straightConnector1">
              <a:avLst/>
            </a:prstGeom>
            <a:noFill/>
            <a:ln w="9525" cap="flat" cmpd="sng">
              <a:solidFill>
                <a:schemeClr val="dk2"/>
              </a:solidFill>
              <a:prstDash val="solid"/>
              <a:round/>
              <a:headEnd type="none" w="med" len="med"/>
              <a:tailEnd type="triangle" w="med" len="med"/>
            </a:ln>
          </p:spPr>
        </p:cxnSp>
      </p:grpSp>
      <p:sp>
        <p:nvSpPr>
          <p:cNvPr id="77" name="Google Shape;77;p15"/>
          <p:cNvSpPr/>
          <p:nvPr/>
        </p:nvSpPr>
        <p:spPr>
          <a:xfrm>
            <a:off x="3913525" y="1986875"/>
            <a:ext cx="4696200" cy="202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public class A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B </a:t>
            </a:r>
            <a:r>
              <a:rPr lang="en" b="1"/>
              <a:t>extends</a:t>
            </a:r>
            <a:r>
              <a:rPr lang="en"/>
              <a:t> A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sp>
        <p:nvSpPr>
          <p:cNvPr id="84" name="Google Shape;84;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a:off x="702850" y="1034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Kế thừa nhiều tầng (Multi Level Inheritance)</a:t>
            </a:r>
            <a:endParaRPr>
              <a:solidFill>
                <a:srgbClr val="2876C9"/>
              </a:solidFill>
            </a:endParaRPr>
          </a:p>
        </p:txBody>
      </p:sp>
      <p:sp>
        <p:nvSpPr>
          <p:cNvPr id="86" name="Google Shape;86;p16"/>
          <p:cNvSpPr/>
          <p:nvPr/>
        </p:nvSpPr>
        <p:spPr>
          <a:xfrm>
            <a:off x="3913525" y="1986875"/>
            <a:ext cx="4696200" cy="202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public class A { … }</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B </a:t>
            </a:r>
            <a:r>
              <a:rPr lang="en" b="1"/>
              <a:t>extends</a:t>
            </a:r>
            <a:r>
              <a:rPr lang="en"/>
              <a:t> A { … }</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C </a:t>
            </a:r>
            <a:r>
              <a:rPr lang="en" b="1"/>
              <a:t>extends</a:t>
            </a:r>
            <a:r>
              <a:rPr lang="en"/>
              <a:t> B { … }</a:t>
            </a:r>
            <a:endParaRPr/>
          </a:p>
        </p:txBody>
      </p:sp>
      <p:grpSp>
        <p:nvGrpSpPr>
          <p:cNvPr id="87" name="Google Shape;87;p16"/>
          <p:cNvGrpSpPr/>
          <p:nvPr/>
        </p:nvGrpSpPr>
        <p:grpSpPr>
          <a:xfrm>
            <a:off x="1829625" y="1894700"/>
            <a:ext cx="868800" cy="1870150"/>
            <a:chOff x="3446650" y="1636675"/>
            <a:chExt cx="868800" cy="1870150"/>
          </a:xfrm>
        </p:grpSpPr>
        <p:sp>
          <p:nvSpPr>
            <p:cNvPr id="88" name="Google Shape;88;p16"/>
            <p:cNvSpPr/>
            <p:nvPr/>
          </p:nvSpPr>
          <p:spPr>
            <a:xfrm>
              <a:off x="3446650" y="1636675"/>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A</a:t>
              </a:r>
              <a:endParaRPr/>
            </a:p>
          </p:txBody>
        </p:sp>
        <p:sp>
          <p:nvSpPr>
            <p:cNvPr id="89" name="Google Shape;89;p16"/>
            <p:cNvSpPr/>
            <p:nvPr/>
          </p:nvSpPr>
          <p:spPr>
            <a:xfrm>
              <a:off x="3446650" y="2391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B</a:t>
              </a:r>
              <a:endParaRPr/>
            </a:p>
          </p:txBody>
        </p:sp>
        <p:sp>
          <p:nvSpPr>
            <p:cNvPr id="90" name="Google Shape;90;p16"/>
            <p:cNvSpPr/>
            <p:nvPr/>
          </p:nvSpPr>
          <p:spPr>
            <a:xfrm>
              <a:off x="3446650" y="3145625"/>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C</a:t>
              </a:r>
              <a:endParaRPr/>
            </a:p>
          </p:txBody>
        </p:sp>
        <p:cxnSp>
          <p:nvCxnSpPr>
            <p:cNvPr id="91" name="Google Shape;91;p16"/>
            <p:cNvCxnSpPr>
              <a:stCxn id="89" idx="0"/>
              <a:endCxn id="88" idx="2"/>
            </p:cNvCxnSpPr>
            <p:nvPr/>
          </p:nvCxnSpPr>
          <p:spPr>
            <a:xfrm rot="10800000">
              <a:off x="3881050" y="1997850"/>
              <a:ext cx="0" cy="39330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6"/>
            <p:cNvCxnSpPr>
              <a:stCxn id="90" idx="0"/>
              <a:endCxn id="89" idx="2"/>
            </p:cNvCxnSpPr>
            <p:nvPr/>
          </p:nvCxnSpPr>
          <p:spPr>
            <a:xfrm rot="10800000">
              <a:off x="3881050" y="2752325"/>
              <a:ext cx="0" cy="3933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sp>
        <p:nvSpPr>
          <p:cNvPr id="99" name="Google Shape;99;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p:nvPr/>
        </p:nvSpPr>
        <p:spPr>
          <a:xfrm>
            <a:off x="702850" y="1034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Kế thừa thứ bậc (Hierarchical Inheritance)</a:t>
            </a:r>
            <a:endParaRPr>
              <a:solidFill>
                <a:srgbClr val="999999"/>
              </a:solidFill>
            </a:endParaRPr>
          </a:p>
        </p:txBody>
      </p:sp>
      <p:sp>
        <p:nvSpPr>
          <p:cNvPr id="101" name="Google Shape;101;p17"/>
          <p:cNvSpPr/>
          <p:nvPr/>
        </p:nvSpPr>
        <p:spPr>
          <a:xfrm>
            <a:off x="3913525" y="1986875"/>
            <a:ext cx="4696200" cy="202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public class A { … }</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B </a:t>
            </a:r>
            <a:r>
              <a:rPr lang="en" b="1"/>
              <a:t>extends</a:t>
            </a:r>
            <a:r>
              <a:rPr lang="en"/>
              <a:t> A { … }</a:t>
            </a:r>
            <a:endParaRPr/>
          </a:p>
          <a:p>
            <a:pPr marL="0" lvl="0" indent="0" algn="l" rtl="0">
              <a:spcBef>
                <a:spcPts val="0"/>
              </a:spcBef>
              <a:spcAft>
                <a:spcPts val="0"/>
              </a:spcAft>
              <a:buNone/>
            </a:pPr>
            <a:endParaRPr/>
          </a:p>
          <a:p>
            <a:pPr marL="0" lvl="0" indent="0" algn="l" rtl="0">
              <a:spcBef>
                <a:spcPts val="0"/>
              </a:spcBef>
              <a:spcAft>
                <a:spcPts val="0"/>
              </a:spcAft>
              <a:buNone/>
            </a:pPr>
            <a:r>
              <a:rPr lang="en"/>
              <a:t>public class C </a:t>
            </a:r>
            <a:r>
              <a:rPr lang="en" b="1"/>
              <a:t>extends</a:t>
            </a:r>
            <a:r>
              <a:rPr lang="en"/>
              <a:t> A { … }</a:t>
            </a:r>
            <a:endParaRPr/>
          </a:p>
        </p:txBody>
      </p:sp>
      <p:grpSp>
        <p:nvGrpSpPr>
          <p:cNvPr id="102" name="Google Shape;102;p17"/>
          <p:cNvGrpSpPr/>
          <p:nvPr/>
        </p:nvGrpSpPr>
        <p:grpSpPr>
          <a:xfrm>
            <a:off x="1287800" y="2118350"/>
            <a:ext cx="1996800" cy="1115675"/>
            <a:chOff x="4831475" y="1636675"/>
            <a:chExt cx="1996800" cy="1115675"/>
          </a:xfrm>
        </p:grpSpPr>
        <p:sp>
          <p:nvSpPr>
            <p:cNvPr id="103" name="Google Shape;103;p17"/>
            <p:cNvSpPr/>
            <p:nvPr/>
          </p:nvSpPr>
          <p:spPr>
            <a:xfrm>
              <a:off x="5395475" y="1636675"/>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A</a:t>
              </a:r>
              <a:endParaRPr/>
            </a:p>
          </p:txBody>
        </p:sp>
        <p:sp>
          <p:nvSpPr>
            <p:cNvPr id="104" name="Google Shape;104;p17"/>
            <p:cNvSpPr/>
            <p:nvPr/>
          </p:nvSpPr>
          <p:spPr>
            <a:xfrm>
              <a:off x="4831475" y="2391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B</a:t>
              </a:r>
              <a:endParaRPr/>
            </a:p>
          </p:txBody>
        </p:sp>
        <p:sp>
          <p:nvSpPr>
            <p:cNvPr id="105" name="Google Shape;105;p17"/>
            <p:cNvSpPr/>
            <p:nvPr/>
          </p:nvSpPr>
          <p:spPr>
            <a:xfrm>
              <a:off x="5959475" y="2391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 C</a:t>
              </a:r>
              <a:endParaRPr/>
            </a:p>
          </p:txBody>
        </p:sp>
        <p:cxnSp>
          <p:nvCxnSpPr>
            <p:cNvPr id="106" name="Google Shape;106;p17"/>
            <p:cNvCxnSpPr>
              <a:stCxn id="104" idx="0"/>
              <a:endCxn id="103" idx="2"/>
            </p:cNvCxnSpPr>
            <p:nvPr/>
          </p:nvCxnSpPr>
          <p:spPr>
            <a:xfrm rot="10800000" flipH="1">
              <a:off x="5265875" y="1997850"/>
              <a:ext cx="564000" cy="3933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7"/>
            <p:cNvCxnSpPr>
              <a:stCxn id="105" idx="0"/>
              <a:endCxn id="103" idx="2"/>
            </p:cNvCxnSpPr>
            <p:nvPr/>
          </p:nvCxnSpPr>
          <p:spPr>
            <a:xfrm rot="10800000">
              <a:off x="5829875" y="1997850"/>
              <a:ext cx="564000" cy="3933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sp>
        <p:nvSpPr>
          <p:cNvPr id="114" name="Google Shape;114;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txBox="1"/>
          <p:nvPr/>
        </p:nvSpPr>
        <p:spPr>
          <a:xfrm>
            <a:off x="702850" y="1034650"/>
            <a:ext cx="47901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FF0000"/>
              </a:buClr>
              <a:buSzPts val="1400"/>
              <a:buChar char="●"/>
            </a:pPr>
            <a:r>
              <a:rPr lang="en">
                <a:solidFill>
                  <a:srgbClr val="FF0000"/>
                </a:solidFill>
              </a:rPr>
              <a:t>Đa thừa kế (Multiple Inheritance)</a:t>
            </a:r>
            <a:endParaRPr>
              <a:solidFill>
                <a:srgbClr val="FF0000"/>
              </a:solidFill>
            </a:endParaRPr>
          </a:p>
        </p:txBody>
      </p:sp>
      <p:sp>
        <p:nvSpPr>
          <p:cNvPr id="116" name="Google Shape;116;p18"/>
          <p:cNvSpPr/>
          <p:nvPr/>
        </p:nvSpPr>
        <p:spPr>
          <a:xfrm>
            <a:off x="3913525" y="1986875"/>
            <a:ext cx="4696200" cy="202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public class C { … }</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FF0000"/>
                </a:solidFill>
              </a:rPr>
              <a:t>public class B { … }</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FF0000"/>
                </a:solidFill>
              </a:rPr>
              <a:t>public class D </a:t>
            </a:r>
            <a:r>
              <a:rPr lang="en" b="1">
                <a:solidFill>
                  <a:srgbClr val="FF0000"/>
                </a:solidFill>
              </a:rPr>
              <a:t>extends</a:t>
            </a:r>
            <a:r>
              <a:rPr lang="en">
                <a:solidFill>
                  <a:srgbClr val="FF0000"/>
                </a:solidFill>
              </a:rPr>
              <a:t> B, C { … }</a:t>
            </a:r>
            <a:endParaRPr>
              <a:solidFill>
                <a:srgbClr val="FF0000"/>
              </a:solidFill>
            </a:endParaRPr>
          </a:p>
        </p:txBody>
      </p:sp>
      <p:grpSp>
        <p:nvGrpSpPr>
          <p:cNvPr id="117" name="Google Shape;117;p18"/>
          <p:cNvGrpSpPr/>
          <p:nvPr/>
        </p:nvGrpSpPr>
        <p:grpSpPr>
          <a:xfrm>
            <a:off x="1042125" y="2118350"/>
            <a:ext cx="1983275" cy="1347900"/>
            <a:chOff x="1042125" y="2118350"/>
            <a:chExt cx="1983275" cy="1347900"/>
          </a:xfrm>
        </p:grpSpPr>
        <p:sp>
          <p:nvSpPr>
            <p:cNvPr id="118" name="Google Shape;118;p18"/>
            <p:cNvSpPr/>
            <p:nvPr/>
          </p:nvSpPr>
          <p:spPr>
            <a:xfrm>
              <a:off x="2156600" y="21183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C</a:t>
              </a:r>
              <a:endParaRPr>
                <a:solidFill>
                  <a:srgbClr val="FF0000"/>
                </a:solidFill>
              </a:endParaRPr>
            </a:p>
          </p:txBody>
        </p:sp>
        <p:sp>
          <p:nvSpPr>
            <p:cNvPr id="119" name="Google Shape;119;p18"/>
            <p:cNvSpPr/>
            <p:nvPr/>
          </p:nvSpPr>
          <p:spPr>
            <a:xfrm>
              <a:off x="1042125" y="21183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B</a:t>
              </a:r>
              <a:endParaRPr>
                <a:solidFill>
                  <a:srgbClr val="FF0000"/>
                </a:solidFill>
              </a:endParaRPr>
            </a:p>
          </p:txBody>
        </p:sp>
        <p:sp>
          <p:nvSpPr>
            <p:cNvPr id="120" name="Google Shape;120;p18"/>
            <p:cNvSpPr/>
            <p:nvPr/>
          </p:nvSpPr>
          <p:spPr>
            <a:xfrm>
              <a:off x="1646000" y="31050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D</a:t>
              </a:r>
              <a:endParaRPr>
                <a:solidFill>
                  <a:srgbClr val="FF0000"/>
                </a:solidFill>
              </a:endParaRPr>
            </a:p>
          </p:txBody>
        </p:sp>
        <p:cxnSp>
          <p:nvCxnSpPr>
            <p:cNvPr id="121" name="Google Shape;121;p18"/>
            <p:cNvCxnSpPr>
              <a:stCxn id="120" idx="0"/>
              <a:endCxn id="118" idx="2"/>
            </p:cNvCxnSpPr>
            <p:nvPr/>
          </p:nvCxnSpPr>
          <p:spPr>
            <a:xfrm rot="10800000" flipH="1">
              <a:off x="2080400" y="2479550"/>
              <a:ext cx="510600" cy="625500"/>
            </a:xfrm>
            <a:prstGeom prst="straightConnector1">
              <a:avLst/>
            </a:prstGeom>
            <a:noFill/>
            <a:ln w="9525" cap="flat" cmpd="sng">
              <a:solidFill>
                <a:schemeClr val="dk2"/>
              </a:solidFill>
              <a:prstDash val="solid"/>
              <a:round/>
              <a:headEnd type="none" w="med" len="med"/>
              <a:tailEnd type="triangle" w="med" len="med"/>
            </a:ln>
          </p:spPr>
        </p:cxnSp>
        <p:cxnSp>
          <p:nvCxnSpPr>
            <p:cNvPr id="122" name="Google Shape;122;p18"/>
            <p:cNvCxnSpPr>
              <a:stCxn id="120" idx="0"/>
              <a:endCxn id="119" idx="2"/>
            </p:cNvCxnSpPr>
            <p:nvPr/>
          </p:nvCxnSpPr>
          <p:spPr>
            <a:xfrm rot="10800000">
              <a:off x="1476500" y="2479550"/>
              <a:ext cx="603900" cy="625500"/>
            </a:xfrm>
            <a:prstGeom prst="straightConnector1">
              <a:avLst/>
            </a:prstGeom>
            <a:noFill/>
            <a:ln w="9525" cap="flat" cmpd="sng">
              <a:solidFill>
                <a:schemeClr val="dk2"/>
              </a:solidFill>
              <a:prstDash val="solid"/>
              <a:round/>
              <a:headEnd type="none" w="med" len="med"/>
              <a:tailEnd type="triangle" w="med" len="med"/>
            </a:ln>
          </p:spPr>
        </p:cxnSp>
      </p:grpSp>
      <p:sp>
        <p:nvSpPr>
          <p:cNvPr id="123" name="Google Shape;123;p18"/>
          <p:cNvSpPr txBox="1"/>
          <p:nvPr/>
        </p:nvSpPr>
        <p:spPr>
          <a:xfrm>
            <a:off x="1904600" y="4292050"/>
            <a:ext cx="4790100" cy="6387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1000"/>
              </a:spcBef>
              <a:spcAft>
                <a:spcPts val="0"/>
              </a:spcAft>
              <a:buNone/>
            </a:pPr>
            <a:r>
              <a:rPr lang="en" b="1">
                <a:solidFill>
                  <a:srgbClr val="FF0000"/>
                </a:solidFill>
              </a:rPr>
              <a:t>Java KHÔNG hỗ trợ đa thừa kế cho Class</a:t>
            </a:r>
            <a:endParaRPr b="1">
              <a:solidFill>
                <a:srgbClr val="FF0000"/>
              </a:solidFill>
            </a:endParaRPr>
          </a:p>
        </p:txBody>
      </p:sp>
      <p:cxnSp>
        <p:nvCxnSpPr>
          <p:cNvPr id="124" name="Google Shape;124;p18"/>
          <p:cNvCxnSpPr/>
          <p:nvPr/>
        </p:nvCxnSpPr>
        <p:spPr>
          <a:xfrm>
            <a:off x="4398075" y="1528150"/>
            <a:ext cx="3578100" cy="2966700"/>
          </a:xfrm>
          <a:prstGeom prst="straightConnector1">
            <a:avLst/>
          </a:prstGeom>
          <a:noFill/>
          <a:ln w="9525" cap="flat" cmpd="sng">
            <a:solidFill>
              <a:srgbClr val="999999"/>
            </a:solidFill>
            <a:prstDash val="solid"/>
            <a:round/>
            <a:headEnd type="none" w="med" len="med"/>
            <a:tailEnd type="none" w="med" len="med"/>
          </a:ln>
        </p:spPr>
      </p:cxnSp>
      <p:cxnSp>
        <p:nvCxnSpPr>
          <p:cNvPr id="125" name="Google Shape;125;p18"/>
          <p:cNvCxnSpPr/>
          <p:nvPr/>
        </p:nvCxnSpPr>
        <p:spPr>
          <a:xfrm rot="10800000" flipH="1">
            <a:off x="4204250" y="1461125"/>
            <a:ext cx="3950700" cy="2974200"/>
          </a:xfrm>
          <a:prstGeom prst="straightConnector1">
            <a:avLst/>
          </a:prstGeom>
          <a:noFill/>
          <a:ln w="9525" cap="flat" cmpd="sng">
            <a:solidFill>
              <a:srgbClr val="999999"/>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sp>
        <p:nvSpPr>
          <p:cNvPr id="132" name="Google Shape;132;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p:nvPr/>
        </p:nvSpPr>
        <p:spPr>
          <a:xfrm>
            <a:off x="702850" y="501250"/>
            <a:ext cx="6267000" cy="6387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FF0000"/>
              </a:buClr>
              <a:buSzPts val="1400"/>
              <a:buChar char="●"/>
            </a:pPr>
            <a:r>
              <a:rPr lang="en">
                <a:solidFill>
                  <a:srgbClr val="FF0000"/>
                </a:solidFill>
              </a:rPr>
              <a:t>Đa thừa kế gặp vấn đề Diamond Problem</a:t>
            </a:r>
            <a:endParaRPr>
              <a:solidFill>
                <a:srgbClr val="FF0000"/>
              </a:solidFill>
            </a:endParaRPr>
          </a:p>
        </p:txBody>
      </p:sp>
      <p:sp>
        <p:nvSpPr>
          <p:cNvPr id="134" name="Google Shape;134;p19"/>
          <p:cNvSpPr txBox="1"/>
          <p:nvPr/>
        </p:nvSpPr>
        <p:spPr>
          <a:xfrm>
            <a:off x="1904600" y="4292050"/>
            <a:ext cx="4790100" cy="6387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1000"/>
              </a:spcBef>
              <a:spcAft>
                <a:spcPts val="0"/>
              </a:spcAft>
              <a:buNone/>
            </a:pPr>
            <a:r>
              <a:rPr lang="en" b="1">
                <a:solidFill>
                  <a:srgbClr val="FF0000"/>
                </a:solidFill>
              </a:rPr>
              <a:t>Java KHÔNG hỗ trợ đa thừa kế</a:t>
            </a:r>
            <a:endParaRPr b="1">
              <a:solidFill>
                <a:srgbClr val="FF0000"/>
              </a:solidFill>
            </a:endParaRPr>
          </a:p>
        </p:txBody>
      </p:sp>
      <p:sp>
        <p:nvSpPr>
          <p:cNvPr id="135" name="Google Shape;135;p19"/>
          <p:cNvSpPr/>
          <p:nvPr/>
        </p:nvSpPr>
        <p:spPr>
          <a:xfrm>
            <a:off x="2087000" y="2489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C</a:t>
            </a:r>
            <a:endParaRPr>
              <a:solidFill>
                <a:srgbClr val="FF0000"/>
              </a:solidFill>
            </a:endParaRPr>
          </a:p>
        </p:txBody>
      </p:sp>
      <p:sp>
        <p:nvSpPr>
          <p:cNvPr id="136" name="Google Shape;136;p19"/>
          <p:cNvSpPr/>
          <p:nvPr/>
        </p:nvSpPr>
        <p:spPr>
          <a:xfrm>
            <a:off x="766325" y="24891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B</a:t>
            </a:r>
            <a:endParaRPr>
              <a:solidFill>
                <a:srgbClr val="FF0000"/>
              </a:solidFill>
            </a:endParaRPr>
          </a:p>
        </p:txBody>
      </p:sp>
      <p:sp>
        <p:nvSpPr>
          <p:cNvPr id="137" name="Google Shape;137;p19"/>
          <p:cNvSpPr/>
          <p:nvPr/>
        </p:nvSpPr>
        <p:spPr>
          <a:xfrm>
            <a:off x="1452200" y="34678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D</a:t>
            </a:r>
            <a:endParaRPr>
              <a:solidFill>
                <a:srgbClr val="FF0000"/>
              </a:solidFill>
            </a:endParaRPr>
          </a:p>
        </p:txBody>
      </p:sp>
      <p:cxnSp>
        <p:nvCxnSpPr>
          <p:cNvPr id="138" name="Google Shape;138;p19"/>
          <p:cNvCxnSpPr>
            <a:stCxn id="137" idx="0"/>
            <a:endCxn id="135" idx="2"/>
          </p:cNvCxnSpPr>
          <p:nvPr/>
        </p:nvCxnSpPr>
        <p:spPr>
          <a:xfrm rot="10800000" flipH="1">
            <a:off x="1886600" y="2850450"/>
            <a:ext cx="634800" cy="617400"/>
          </a:xfrm>
          <a:prstGeom prst="straightConnector1">
            <a:avLst/>
          </a:prstGeom>
          <a:noFill/>
          <a:ln w="9525" cap="flat" cmpd="sng">
            <a:solidFill>
              <a:schemeClr val="dk2"/>
            </a:solidFill>
            <a:prstDash val="solid"/>
            <a:round/>
            <a:headEnd type="none" w="med" len="med"/>
            <a:tailEnd type="triangle" w="med" len="med"/>
          </a:ln>
        </p:spPr>
      </p:cxnSp>
      <p:cxnSp>
        <p:nvCxnSpPr>
          <p:cNvPr id="139" name="Google Shape;139;p19"/>
          <p:cNvCxnSpPr>
            <a:stCxn id="137" idx="0"/>
            <a:endCxn id="136" idx="2"/>
          </p:cNvCxnSpPr>
          <p:nvPr/>
        </p:nvCxnSpPr>
        <p:spPr>
          <a:xfrm rot="10800000">
            <a:off x="1200800" y="2850450"/>
            <a:ext cx="685800" cy="617400"/>
          </a:xfrm>
          <a:prstGeom prst="straightConnector1">
            <a:avLst/>
          </a:prstGeom>
          <a:noFill/>
          <a:ln w="9525" cap="flat" cmpd="sng">
            <a:solidFill>
              <a:schemeClr val="dk2"/>
            </a:solidFill>
            <a:prstDash val="solid"/>
            <a:round/>
            <a:headEnd type="none" w="med" len="med"/>
            <a:tailEnd type="triangle" w="med" len="med"/>
          </a:ln>
        </p:spPr>
      </p:cxnSp>
      <p:sp>
        <p:nvSpPr>
          <p:cNvPr id="140" name="Google Shape;140;p19"/>
          <p:cNvSpPr/>
          <p:nvPr/>
        </p:nvSpPr>
        <p:spPr>
          <a:xfrm>
            <a:off x="1452200" y="1510450"/>
            <a:ext cx="8688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Class A</a:t>
            </a:r>
            <a:endParaRPr>
              <a:solidFill>
                <a:srgbClr val="FF0000"/>
              </a:solidFill>
            </a:endParaRPr>
          </a:p>
        </p:txBody>
      </p:sp>
      <p:sp>
        <p:nvSpPr>
          <p:cNvPr id="141" name="Google Shape;141;p19"/>
          <p:cNvSpPr txBox="1"/>
          <p:nvPr/>
        </p:nvSpPr>
        <p:spPr>
          <a:xfrm>
            <a:off x="1021275" y="2974500"/>
            <a:ext cx="8124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extends</a:t>
            </a:r>
            <a:endParaRPr sz="900"/>
          </a:p>
        </p:txBody>
      </p:sp>
      <p:cxnSp>
        <p:nvCxnSpPr>
          <p:cNvPr id="142" name="Google Shape;142;p19"/>
          <p:cNvCxnSpPr>
            <a:stCxn id="136" idx="0"/>
            <a:endCxn id="140" idx="2"/>
          </p:cNvCxnSpPr>
          <p:nvPr/>
        </p:nvCxnSpPr>
        <p:spPr>
          <a:xfrm rot="10800000" flipH="1">
            <a:off x="1200725" y="1871750"/>
            <a:ext cx="685800" cy="61740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143;p19"/>
          <p:cNvCxnSpPr>
            <a:stCxn id="135" idx="0"/>
            <a:endCxn id="140" idx="2"/>
          </p:cNvCxnSpPr>
          <p:nvPr/>
        </p:nvCxnSpPr>
        <p:spPr>
          <a:xfrm rot="10800000">
            <a:off x="1886600" y="1871750"/>
            <a:ext cx="634800" cy="617400"/>
          </a:xfrm>
          <a:prstGeom prst="straightConnector1">
            <a:avLst/>
          </a:prstGeom>
          <a:noFill/>
          <a:ln w="9525" cap="flat" cmpd="sng">
            <a:solidFill>
              <a:schemeClr val="dk2"/>
            </a:solidFill>
            <a:prstDash val="solid"/>
            <a:round/>
            <a:headEnd type="none" w="med" len="med"/>
            <a:tailEnd type="triangle" w="med" len="med"/>
          </a:ln>
        </p:spPr>
      </p:cxnSp>
      <p:sp>
        <p:nvSpPr>
          <p:cNvPr id="144" name="Google Shape;144;p19"/>
          <p:cNvSpPr txBox="1"/>
          <p:nvPr/>
        </p:nvSpPr>
        <p:spPr>
          <a:xfrm>
            <a:off x="2168050" y="2948463"/>
            <a:ext cx="8124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extends</a:t>
            </a:r>
            <a:endParaRPr sz="900"/>
          </a:p>
        </p:txBody>
      </p:sp>
      <p:sp>
        <p:nvSpPr>
          <p:cNvPr id="145" name="Google Shape;145;p19"/>
          <p:cNvSpPr txBox="1"/>
          <p:nvPr/>
        </p:nvSpPr>
        <p:spPr>
          <a:xfrm>
            <a:off x="1074225" y="1923825"/>
            <a:ext cx="8124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extends</a:t>
            </a:r>
            <a:endParaRPr sz="900"/>
          </a:p>
        </p:txBody>
      </p:sp>
      <p:sp>
        <p:nvSpPr>
          <p:cNvPr id="146" name="Google Shape;146;p19"/>
          <p:cNvSpPr txBox="1"/>
          <p:nvPr/>
        </p:nvSpPr>
        <p:spPr>
          <a:xfrm>
            <a:off x="2143400" y="1910825"/>
            <a:ext cx="8124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extends</a:t>
            </a:r>
            <a:endParaRPr sz="900"/>
          </a:p>
        </p:txBody>
      </p:sp>
      <p:sp>
        <p:nvSpPr>
          <p:cNvPr id="147" name="Google Shape;147;p19"/>
          <p:cNvSpPr txBox="1"/>
          <p:nvPr/>
        </p:nvSpPr>
        <p:spPr>
          <a:xfrm>
            <a:off x="4118250" y="1139950"/>
            <a:ext cx="4790100" cy="25653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1200">
                <a:solidFill>
                  <a:srgbClr val="2A78CA"/>
                </a:solidFill>
                <a:highlight>
                  <a:srgbClr val="FFFFFF"/>
                </a:highlight>
                <a:latin typeface="Roboto"/>
                <a:ea typeface="Roboto"/>
                <a:cs typeface="Roboto"/>
                <a:sym typeface="Roboto"/>
              </a:rPr>
              <a:t>Hai lớp B và C cùng kế thừa từ một lớp cha là lớp A, giả sử B và C overriding phương thức của lớp A (overriding tức là B và C không những cùng kế thừa một phương thức nào đó từ lớp A mà còn sửa lại phương thức đã kế thừa đó tùy thuộc vào B hoặc C). Khi D tiếp tục kế thừa phương thức này từ B và C, D sẽ không biết chọn phương thức của lớp B hay của phương thức của C để kế thừa.</a:t>
            </a:r>
            <a:endParaRPr sz="1200">
              <a:solidFill>
                <a:srgbClr val="2A78CA"/>
              </a:solidFill>
              <a:highlight>
                <a:srgbClr val="FFFFFF"/>
              </a:highlight>
              <a:latin typeface="Roboto"/>
              <a:ea typeface="Roboto"/>
              <a:cs typeface="Roboto"/>
              <a:sym typeface="Roboto"/>
            </a:endParaRPr>
          </a:p>
          <a:p>
            <a:pPr marL="0" lvl="0" indent="0" algn="just" rtl="0">
              <a:lnSpc>
                <a:spcPct val="200000"/>
              </a:lnSpc>
              <a:spcBef>
                <a:spcPts val="0"/>
              </a:spcBef>
              <a:spcAft>
                <a:spcPts val="0"/>
              </a:spcAft>
              <a:buNone/>
            </a:pPr>
            <a:r>
              <a:rPr lang="en" sz="1200">
                <a:solidFill>
                  <a:srgbClr val="2A78CA"/>
                </a:solidFill>
                <a:highlight>
                  <a:srgbClr val="FFFFFF"/>
                </a:highlight>
                <a:latin typeface="Roboto"/>
                <a:ea typeface="Roboto"/>
                <a:cs typeface="Roboto"/>
                <a:sym typeface="Roboto"/>
              </a:rPr>
              <a:t>=&gt; </a:t>
            </a:r>
            <a:r>
              <a:rPr lang="en" sz="1200" b="1">
                <a:solidFill>
                  <a:srgbClr val="980000"/>
                </a:solidFill>
                <a:highlight>
                  <a:srgbClr val="FFFFFF"/>
                </a:highlight>
                <a:latin typeface="Roboto"/>
                <a:ea typeface="Roboto"/>
                <a:cs typeface="Roboto"/>
                <a:sym typeface="Roboto"/>
              </a:rPr>
              <a:t>Diamond Problem</a:t>
            </a:r>
            <a:endParaRPr sz="1200" b="1">
              <a:solidFill>
                <a:srgbClr val="980000"/>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chemeClr val="lt1"/>
                </a:solidFill>
              </a:rPr>
              <a:t>Tính kế thừa (Inheritance)</a:t>
            </a:r>
            <a:endParaRPr>
              <a:solidFill>
                <a:srgbClr val="FFFFFF"/>
              </a:solidFill>
            </a:endParaRPr>
          </a:p>
        </p:txBody>
      </p:sp>
      <p:sp>
        <p:nvSpPr>
          <p:cNvPr id="154" name="Google Shape;154;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txBox="1"/>
          <p:nvPr/>
        </p:nvSpPr>
        <p:spPr>
          <a:xfrm>
            <a:off x="702850" y="1034650"/>
            <a:ext cx="7994400" cy="20763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Từ khóa </a:t>
            </a:r>
            <a:r>
              <a:rPr lang="en" b="1">
                <a:solidFill>
                  <a:srgbClr val="2876C9"/>
                </a:solidFill>
              </a:rPr>
              <a:t>super</a:t>
            </a:r>
            <a:endParaRPr b="1">
              <a:solidFill>
                <a:srgbClr val="2876C9"/>
              </a:solidFill>
            </a:endParaRPr>
          </a:p>
          <a:p>
            <a:pPr marL="914400" lvl="1" indent="-317500" algn="l" rtl="0">
              <a:lnSpc>
                <a:spcPct val="200000"/>
              </a:lnSpc>
              <a:spcBef>
                <a:spcPts val="0"/>
              </a:spcBef>
              <a:spcAft>
                <a:spcPts val="0"/>
              </a:spcAft>
              <a:buClr>
                <a:srgbClr val="333333"/>
              </a:buClr>
              <a:buSzPts val="1400"/>
              <a:buChar char="○"/>
            </a:pPr>
            <a:r>
              <a:rPr lang="en">
                <a:solidFill>
                  <a:srgbClr val="333333"/>
                </a:solidFill>
              </a:rPr>
              <a:t>Nó được sử dụng để phân biệt các thành phần có cùng tên giữa lớp cha và lớp con.</a:t>
            </a:r>
            <a:endParaRPr>
              <a:solidFill>
                <a:srgbClr val="333333"/>
              </a:solidFill>
            </a:endParaRPr>
          </a:p>
          <a:p>
            <a:pPr marL="914400" lvl="1" indent="-317500" algn="l" rtl="0">
              <a:lnSpc>
                <a:spcPct val="200000"/>
              </a:lnSpc>
              <a:spcBef>
                <a:spcPts val="0"/>
              </a:spcBef>
              <a:spcAft>
                <a:spcPts val="0"/>
              </a:spcAft>
              <a:buClr>
                <a:srgbClr val="333333"/>
              </a:buClr>
              <a:buSzPts val="1400"/>
              <a:buChar char="○"/>
            </a:pPr>
            <a:r>
              <a:rPr lang="en">
                <a:solidFill>
                  <a:srgbClr val="333333"/>
                </a:solidFill>
              </a:rPr>
              <a:t>Nó được sử dụng để gọi hàm khởi tạo của lớp cha từ lớp con.</a:t>
            </a:r>
            <a:endParaRPr>
              <a:solidFill>
                <a:srgbClr val="333333"/>
              </a:solidFill>
            </a:endParaRPr>
          </a:p>
        </p:txBody>
      </p:sp>
      <p:sp>
        <p:nvSpPr>
          <p:cNvPr id="156" name="Google Shape;156;p20"/>
          <p:cNvSpPr/>
          <p:nvPr/>
        </p:nvSpPr>
        <p:spPr>
          <a:xfrm>
            <a:off x="3856750" y="2515700"/>
            <a:ext cx="4290300" cy="224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t>public </a:t>
            </a:r>
            <a:r>
              <a:rPr lang="en" sz="1100" b="1"/>
              <a:t>class</a:t>
            </a:r>
            <a:r>
              <a:rPr lang="en" sz="1100"/>
              <a:t> A { </a:t>
            </a:r>
            <a:endParaRPr sz="1100"/>
          </a:p>
          <a:p>
            <a:pPr marL="0" lvl="0" indent="0" algn="l" rtl="0">
              <a:spcBef>
                <a:spcPts val="0"/>
              </a:spcBef>
              <a:spcAft>
                <a:spcPts val="0"/>
              </a:spcAft>
              <a:buNone/>
            </a:pPr>
            <a:r>
              <a:rPr lang="en" sz="1100"/>
              <a:t>    public void </a:t>
            </a:r>
            <a:r>
              <a:rPr lang="en" sz="1100" b="1"/>
              <a:t>show</a:t>
            </a:r>
            <a:r>
              <a:rPr lang="en" sz="1100"/>
              <a:t>() { … } </a:t>
            </a:r>
            <a:endParaRPr sz="1100"/>
          </a:p>
          <a:p>
            <a:pPr marL="0" lvl="0" indent="0" algn="l" rtl="0">
              <a:spcBef>
                <a:spcPts val="0"/>
              </a:spcBef>
              <a:spcAft>
                <a:spcPts val="0"/>
              </a:spcAft>
              <a:buNone/>
            </a:pPr>
            <a:r>
              <a:rPr lang="en" sz="1100"/>
              <a:t>}</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public </a:t>
            </a:r>
            <a:r>
              <a:rPr lang="en" sz="1100" b="1"/>
              <a:t>class</a:t>
            </a:r>
            <a:r>
              <a:rPr lang="en" sz="1100"/>
              <a:t> B </a:t>
            </a:r>
            <a:r>
              <a:rPr lang="en" sz="1100" b="1"/>
              <a:t>extends</a:t>
            </a:r>
            <a:r>
              <a:rPr lang="en" sz="1100"/>
              <a:t> A {</a:t>
            </a:r>
            <a:endParaRPr sz="1100"/>
          </a:p>
          <a:p>
            <a:pPr marL="0" lvl="0" indent="0" algn="l" rtl="0">
              <a:spcBef>
                <a:spcPts val="0"/>
              </a:spcBef>
              <a:spcAft>
                <a:spcPts val="0"/>
              </a:spcAft>
              <a:buNone/>
            </a:pPr>
            <a:r>
              <a:rPr lang="en" sz="1100">
                <a:solidFill>
                  <a:schemeClr val="dk1"/>
                </a:solidFill>
              </a:rPr>
              <a:t>    public void </a:t>
            </a:r>
            <a:r>
              <a:rPr lang="en" sz="1100" b="1">
                <a:solidFill>
                  <a:schemeClr val="dk1"/>
                </a:solidFill>
              </a:rPr>
              <a:t>show</a:t>
            </a:r>
            <a:r>
              <a:rPr lang="en" sz="1100">
                <a:solidFill>
                  <a:schemeClr val="dk1"/>
                </a:solidFill>
              </a:rPr>
              <a:t>() { … } </a:t>
            </a:r>
            <a:endParaRPr sz="1100">
              <a:solidFill>
                <a:schemeClr val="dk1"/>
              </a:solidFill>
            </a:endParaRPr>
          </a:p>
          <a:p>
            <a:pPr marL="0" lvl="0" indent="0" algn="l" rtl="0">
              <a:spcBef>
                <a:spcPts val="0"/>
              </a:spcBef>
              <a:spcAft>
                <a:spcPts val="0"/>
              </a:spcAft>
              <a:buNone/>
            </a:pPr>
            <a:r>
              <a:rPr lang="en" sz="1100">
                <a:solidFill>
                  <a:schemeClr val="dk1"/>
                </a:solidFill>
              </a:rPr>
              <a:t>    </a:t>
            </a:r>
            <a:endParaRPr sz="1100">
              <a:solidFill>
                <a:schemeClr val="dk1"/>
              </a:solidFill>
            </a:endParaRPr>
          </a:p>
          <a:p>
            <a:pPr marL="0" lvl="0" indent="0" algn="l" rtl="0">
              <a:spcBef>
                <a:spcPts val="0"/>
              </a:spcBef>
              <a:spcAft>
                <a:spcPts val="0"/>
              </a:spcAft>
              <a:buNone/>
            </a:pPr>
            <a:r>
              <a:rPr lang="en" sz="1100">
                <a:solidFill>
                  <a:schemeClr val="dk1"/>
                </a:solidFill>
              </a:rPr>
              <a:t>    public void </a:t>
            </a:r>
            <a:r>
              <a:rPr lang="en" sz="1100" b="1">
                <a:solidFill>
                  <a:schemeClr val="dk1"/>
                </a:solidFill>
              </a:rPr>
              <a:t>print</a:t>
            </a:r>
            <a:r>
              <a:rPr lang="en" sz="1100">
                <a:solidFill>
                  <a:schemeClr val="dk1"/>
                </a:solidFill>
              </a:rPr>
              <a:t>() {</a:t>
            </a:r>
            <a:endParaRPr sz="1100">
              <a:solidFill>
                <a:schemeClr val="dk1"/>
              </a:solidFill>
            </a:endParaRPr>
          </a:p>
          <a:p>
            <a:pPr marL="0" lvl="0" indent="0" algn="l" rtl="0">
              <a:spcBef>
                <a:spcPts val="0"/>
              </a:spcBef>
              <a:spcAft>
                <a:spcPts val="0"/>
              </a:spcAft>
              <a:buNone/>
            </a:pPr>
            <a:r>
              <a:rPr lang="en" sz="1100">
                <a:solidFill>
                  <a:schemeClr val="dk1"/>
                </a:solidFill>
              </a:rPr>
              <a:t>         </a:t>
            </a:r>
            <a:r>
              <a:rPr lang="en" sz="1100" b="1">
                <a:solidFill>
                  <a:schemeClr val="dk1"/>
                </a:solidFill>
              </a:rPr>
              <a:t>super</a:t>
            </a:r>
            <a:r>
              <a:rPr lang="en" sz="1100">
                <a:solidFill>
                  <a:schemeClr val="dk1"/>
                </a:solidFill>
              </a:rPr>
              <a:t>.</a:t>
            </a:r>
            <a:r>
              <a:rPr lang="en" sz="1100" b="1">
                <a:solidFill>
                  <a:schemeClr val="dk1"/>
                </a:solidFill>
              </a:rPr>
              <a:t>show</a:t>
            </a:r>
            <a:r>
              <a:rPr lang="en" sz="1100">
                <a:solidFill>
                  <a:schemeClr val="dk1"/>
                </a:solidFill>
              </a:rPr>
              <a:t>();</a:t>
            </a:r>
            <a:endParaRPr sz="1100">
              <a:solidFill>
                <a:schemeClr val="dk1"/>
              </a:solidFill>
            </a:endParaRPr>
          </a:p>
          <a:p>
            <a:pPr marL="0" lvl="0" indent="0" algn="l" rtl="0">
              <a:spcBef>
                <a:spcPts val="0"/>
              </a:spcBef>
              <a:spcAft>
                <a:spcPts val="0"/>
              </a:spcAft>
              <a:buNone/>
            </a:pPr>
            <a:r>
              <a:rPr lang="en" sz="1100">
                <a:solidFill>
                  <a:schemeClr val="dk1"/>
                </a:solidFill>
              </a:rPr>
              <a:t>         </a:t>
            </a:r>
            <a:r>
              <a:rPr lang="en" sz="1100" b="1">
                <a:solidFill>
                  <a:schemeClr val="dk1"/>
                </a:solidFill>
              </a:rPr>
              <a:t>show</a:t>
            </a:r>
            <a:r>
              <a:rPr lang="en" sz="1100">
                <a:solidFill>
                  <a:schemeClr val="dk1"/>
                </a:solidFill>
              </a:rPr>
              <a:t>(); // or </a:t>
            </a:r>
            <a:r>
              <a:rPr lang="en" sz="1100" b="1">
                <a:solidFill>
                  <a:schemeClr val="dk1"/>
                </a:solidFill>
              </a:rPr>
              <a:t>this</a:t>
            </a:r>
            <a:r>
              <a:rPr lang="en" sz="1100">
                <a:solidFill>
                  <a:schemeClr val="dk1"/>
                </a:solidFill>
              </a:rPr>
              <a:t>.</a:t>
            </a:r>
            <a:r>
              <a:rPr lang="en" sz="1100" b="1">
                <a:solidFill>
                  <a:schemeClr val="dk1"/>
                </a:solidFill>
              </a:rPr>
              <a:t>show</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None/>
            </a:pPr>
            <a:r>
              <a:rPr lang="en" sz="1100"/>
              <a: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Tính đa hình (Polymorphism)</a:t>
            </a:r>
            <a:endParaRPr>
              <a:solidFill>
                <a:srgbClr val="FFFFFF"/>
              </a:solidFill>
            </a:endParaRPr>
          </a:p>
        </p:txBody>
      </p:sp>
      <p:sp>
        <p:nvSpPr>
          <p:cNvPr id="163" name="Google Shape;163;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1"/>
          <p:cNvGrpSpPr/>
          <p:nvPr/>
        </p:nvGrpSpPr>
        <p:grpSpPr>
          <a:xfrm>
            <a:off x="509750" y="1540450"/>
            <a:ext cx="8124500" cy="2099975"/>
            <a:chOff x="702850" y="1840850"/>
            <a:chExt cx="8124500" cy="2099975"/>
          </a:xfrm>
        </p:grpSpPr>
        <p:sp>
          <p:nvSpPr>
            <p:cNvPr id="165" name="Google Shape;165;p21"/>
            <p:cNvSpPr/>
            <p:nvPr/>
          </p:nvSpPr>
          <p:spPr>
            <a:xfrm>
              <a:off x="3515450" y="1840850"/>
              <a:ext cx="2499300" cy="63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Animal</a:t>
              </a:r>
              <a:endParaRPr b="1"/>
            </a:p>
            <a:p>
              <a:pPr marL="0" lvl="0" indent="0" algn="ctr" rtl="0">
                <a:lnSpc>
                  <a:spcPct val="115000"/>
                </a:lnSpc>
                <a:spcBef>
                  <a:spcPts val="0"/>
                </a:spcBef>
                <a:spcAft>
                  <a:spcPts val="0"/>
                </a:spcAft>
                <a:buNone/>
              </a:pPr>
              <a:r>
                <a:rPr lang="en"/>
                <a:t>public int getTotalLegs();</a:t>
              </a:r>
              <a:endParaRPr/>
            </a:p>
          </p:txBody>
        </p:sp>
        <p:sp>
          <p:nvSpPr>
            <p:cNvPr id="166" name="Google Shape;166;p21"/>
            <p:cNvSpPr/>
            <p:nvPr/>
          </p:nvSpPr>
          <p:spPr>
            <a:xfrm>
              <a:off x="702850" y="3302125"/>
              <a:ext cx="2499300" cy="63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Dog</a:t>
              </a:r>
              <a:endParaRPr b="1"/>
            </a:p>
            <a:p>
              <a:pPr marL="0" lvl="0" indent="0" algn="ctr" rtl="0">
                <a:lnSpc>
                  <a:spcPct val="115000"/>
                </a:lnSpc>
                <a:spcBef>
                  <a:spcPts val="0"/>
                </a:spcBef>
                <a:spcAft>
                  <a:spcPts val="0"/>
                </a:spcAft>
                <a:buNone/>
              </a:pPr>
              <a:r>
                <a:rPr lang="en">
                  <a:solidFill>
                    <a:schemeClr val="dk1"/>
                  </a:solidFill>
                </a:rPr>
                <a:t>public int getTotalLegs()</a:t>
              </a:r>
              <a:r>
                <a:rPr lang="en"/>
                <a:t>;</a:t>
              </a:r>
              <a:endParaRPr/>
            </a:p>
          </p:txBody>
        </p:sp>
        <p:sp>
          <p:nvSpPr>
            <p:cNvPr id="167" name="Google Shape;167;p21"/>
            <p:cNvSpPr/>
            <p:nvPr/>
          </p:nvSpPr>
          <p:spPr>
            <a:xfrm>
              <a:off x="3515450" y="3302125"/>
              <a:ext cx="2499300" cy="63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Spider</a:t>
              </a:r>
              <a:endParaRPr b="1"/>
            </a:p>
            <a:p>
              <a:pPr marL="0" lvl="0" indent="0" algn="ctr" rtl="0">
                <a:lnSpc>
                  <a:spcPct val="115000"/>
                </a:lnSpc>
                <a:spcBef>
                  <a:spcPts val="0"/>
                </a:spcBef>
                <a:spcAft>
                  <a:spcPts val="0"/>
                </a:spcAft>
                <a:buNone/>
              </a:pPr>
              <a:r>
                <a:rPr lang="en">
                  <a:solidFill>
                    <a:schemeClr val="dk1"/>
                  </a:solidFill>
                </a:rPr>
                <a:t>public int getTotalLegs();</a:t>
              </a:r>
              <a:endParaRPr/>
            </a:p>
          </p:txBody>
        </p:sp>
        <p:sp>
          <p:nvSpPr>
            <p:cNvPr id="168" name="Google Shape;168;p21"/>
            <p:cNvSpPr/>
            <p:nvPr/>
          </p:nvSpPr>
          <p:spPr>
            <a:xfrm>
              <a:off x="6328050" y="3302125"/>
              <a:ext cx="2499300" cy="63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Chicken</a:t>
              </a:r>
              <a:endParaRPr b="1"/>
            </a:p>
            <a:p>
              <a:pPr marL="0" lvl="0" indent="0" algn="ctr" rtl="0">
                <a:lnSpc>
                  <a:spcPct val="115000"/>
                </a:lnSpc>
                <a:spcBef>
                  <a:spcPts val="0"/>
                </a:spcBef>
                <a:spcAft>
                  <a:spcPts val="0"/>
                </a:spcAft>
                <a:buNone/>
              </a:pPr>
              <a:r>
                <a:rPr lang="en">
                  <a:solidFill>
                    <a:schemeClr val="dk1"/>
                  </a:solidFill>
                </a:rPr>
                <a:t>public int getTotalLegs();</a:t>
              </a:r>
              <a:endParaRPr/>
            </a:p>
          </p:txBody>
        </p:sp>
        <p:cxnSp>
          <p:nvCxnSpPr>
            <p:cNvPr id="169" name="Google Shape;169;p21"/>
            <p:cNvCxnSpPr>
              <a:stCxn id="166" idx="0"/>
              <a:endCxn id="165" idx="2"/>
            </p:cNvCxnSpPr>
            <p:nvPr/>
          </p:nvCxnSpPr>
          <p:spPr>
            <a:xfrm rot="10800000" flipH="1">
              <a:off x="1952500" y="2479525"/>
              <a:ext cx="2812500" cy="822600"/>
            </a:xfrm>
            <a:prstGeom prst="straightConnector1">
              <a:avLst/>
            </a:prstGeom>
            <a:noFill/>
            <a:ln w="9525" cap="flat" cmpd="sng">
              <a:solidFill>
                <a:schemeClr val="dk2"/>
              </a:solidFill>
              <a:prstDash val="solid"/>
              <a:round/>
              <a:headEnd type="none" w="med" len="med"/>
              <a:tailEnd type="triangle" w="med" len="med"/>
            </a:ln>
          </p:spPr>
        </p:cxnSp>
        <p:cxnSp>
          <p:nvCxnSpPr>
            <p:cNvPr id="170" name="Google Shape;170;p21"/>
            <p:cNvCxnSpPr>
              <a:stCxn id="167" idx="0"/>
              <a:endCxn id="165" idx="2"/>
            </p:cNvCxnSpPr>
            <p:nvPr/>
          </p:nvCxnSpPr>
          <p:spPr>
            <a:xfrm rot="10800000">
              <a:off x="4765100" y="2479525"/>
              <a:ext cx="0" cy="822600"/>
            </a:xfrm>
            <a:prstGeom prst="straightConnector1">
              <a:avLst/>
            </a:prstGeom>
            <a:noFill/>
            <a:ln w="9525" cap="flat" cmpd="sng">
              <a:solidFill>
                <a:schemeClr val="dk2"/>
              </a:solidFill>
              <a:prstDash val="solid"/>
              <a:round/>
              <a:headEnd type="none" w="med" len="med"/>
              <a:tailEnd type="triangle" w="med" len="med"/>
            </a:ln>
          </p:spPr>
        </p:cxnSp>
        <p:cxnSp>
          <p:nvCxnSpPr>
            <p:cNvPr id="171" name="Google Shape;171;p21"/>
            <p:cNvCxnSpPr>
              <a:stCxn id="168" idx="0"/>
              <a:endCxn id="165" idx="2"/>
            </p:cNvCxnSpPr>
            <p:nvPr/>
          </p:nvCxnSpPr>
          <p:spPr>
            <a:xfrm rot="10800000">
              <a:off x="4765200" y="2479525"/>
              <a:ext cx="2812500" cy="8226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976</Words>
  <Application>Microsoft Office PowerPoint</Application>
  <PresentationFormat>On-screen Show (16:9)</PresentationFormat>
  <Paragraphs>215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Consolas</vt:lpstr>
      <vt:lpstr>Roboto</vt:lpstr>
      <vt:lpstr>Times New Roman</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Pham Quoc Cuong</cp:lastModifiedBy>
  <cp:revision>1</cp:revision>
  <dcterms:modified xsi:type="dcterms:W3CDTF">2023-02-03T13:42:29Z</dcterms:modified>
</cp:coreProperties>
</file>