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65" r:id="rId3"/>
    <p:sldId id="266" r:id="rId4"/>
    <p:sldId id="267" r:id="rId5"/>
    <p:sldId id="268" r:id="rId6"/>
    <p:sldId id="261" r:id="rId7"/>
    <p:sldId id="269" r:id="rId8"/>
    <p:sldId id="270" r:id="rId9"/>
    <p:sldId id="271" r:id="rId10"/>
    <p:sldId id="292" r:id="rId11"/>
    <p:sldId id="293" r:id="rId12"/>
    <p:sldId id="289" r:id="rId13"/>
    <p:sldId id="290" r:id="rId14"/>
    <p:sldId id="291" r:id="rId15"/>
    <p:sldId id="272" r:id="rId16"/>
    <p:sldId id="273" r:id="rId17"/>
    <p:sldId id="274" r:id="rId18"/>
    <p:sldId id="275" r:id="rId19"/>
    <p:sldId id="276" r:id="rId20"/>
    <p:sldId id="278" r:id="rId21"/>
    <p:sldId id="280" r:id="rId22"/>
    <p:sldId id="281" r:id="rId23"/>
    <p:sldId id="282" r:id="rId24"/>
    <p:sldId id="283" r:id="rId25"/>
    <p:sldId id="284" r:id="rId26"/>
    <p:sldId id="285" r:id="rId27"/>
    <p:sldId id="286" r:id="rId28"/>
    <p:sldId id="288" r:id="rId29"/>
    <p:sldId id="294" r:id="rId30"/>
    <p:sldId id="299" r:id="rId31"/>
    <p:sldId id="296" r:id="rId32"/>
    <p:sldId id="297" r:id="rId33"/>
    <p:sldId id="298" r:id="rId34"/>
    <p:sldId id="301" r:id="rId35"/>
    <p:sldId id="302" r:id="rId36"/>
    <p:sldId id="300" r:id="rId37"/>
    <p:sldId id="295" r:id="rId38"/>
    <p:sldId id="264" r:id="rId39"/>
  </p:sldIdLst>
  <p:sldSz cx="9144000" cy="5143500" type="screen16x9"/>
  <p:notesSz cx="7315200" cy="9601200"/>
  <p:embeddedFontLst>
    <p:embeddedFont>
      <p:font typeface="Gill Sans" panose="020B0604020202020204" charset="0"/>
      <p:regular r:id="rId41"/>
      <p:bold r:id="rId42"/>
    </p:embeddedFont>
    <p:embeddedFont>
      <p:font typeface="Lato" panose="020B0604020202020204" charset="0"/>
      <p:regular r:id="rId43"/>
      <p:bold r:id="rId44"/>
      <p:italic r:id="rId45"/>
      <p:boldItalic r:id="rId46"/>
    </p:embeddedFont>
    <p:embeddedFont>
      <p:font typeface="Montserrat" panose="020B0604020202020204" charset="0"/>
      <p:regular r:id="rId47"/>
      <p:bold r:id="rId48"/>
      <p:italic r:id="rId49"/>
      <p:boldItalic r:id="rId50"/>
    </p:embeddedFont>
    <p:embeddedFont>
      <p:font typeface="Sniglet" panose="020B060402020202020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4" roundtripDataSignature="AMtx7mgiCfoXByFX3BbJqx+RSFpzbYx1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70854" autoAdjust="0"/>
  </p:normalViewPr>
  <p:slideViewPr>
    <p:cSldViewPr snapToGrid="0">
      <p:cViewPr varScale="1">
        <p:scale>
          <a:sx n="80" d="100"/>
          <a:sy n="80" d="100"/>
        </p:scale>
        <p:origin x="1656" y="58"/>
      </p:cViewPr>
      <p:guideLst>
        <p:guide orient="horz" pos="1620"/>
        <p:guide pos="2880"/>
      </p:guideLst>
    </p:cSldViewPr>
  </p:slideViewPr>
  <p:notesTextViewPr>
    <p:cViewPr>
      <p:scale>
        <a:sx n="1" d="1"/>
        <a:sy n="1" d="1"/>
      </p:scale>
      <p:origin x="0" y="0"/>
    </p:cViewPr>
  </p:notesTextViewPr>
  <p:notesViewPr>
    <p:cSldViewPr snapToGrid="0">
      <p:cViewPr>
        <p:scale>
          <a:sx n="125" d="100"/>
          <a:sy n="125" d="100"/>
        </p:scale>
        <p:origin x="1680" y="-3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9053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6815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9483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9846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8984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675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6585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154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2788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182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7748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5928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5584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167815" indent="0">
              <a:buNone/>
            </a:pPr>
            <a:r>
              <a:rPr lang="en-US" b="0" i="0" dirty="0">
                <a:effectLst/>
                <a:latin typeface="Lato" panose="020B0604020202020204" charset="0"/>
              </a:rPr>
              <a:t>If we were running our own Ethereum node locally, we could unlock an account that was stored locally and sign all of our transactions locally. If that were the case, we would not necessarily need to use this library. However, we're using a remote node hosted by </a:t>
            </a:r>
            <a:r>
              <a:rPr lang="en-US" b="0" i="0" dirty="0" err="1">
                <a:effectLst/>
                <a:latin typeface="Lato" panose="020B0604020202020204" charset="0"/>
              </a:rPr>
              <a:t>Infura</a:t>
            </a:r>
            <a:r>
              <a:rPr lang="en-US" b="0" i="0" dirty="0">
                <a:effectLst/>
                <a:latin typeface="Lato" panose="020B0604020202020204" charset="0"/>
              </a:rPr>
              <a:t> in this tutorial. While </a:t>
            </a:r>
            <a:r>
              <a:rPr lang="en-US" b="0" i="0" dirty="0" err="1">
                <a:effectLst/>
                <a:latin typeface="Lato" panose="020B0604020202020204" charset="0"/>
              </a:rPr>
              <a:t>Infura</a:t>
            </a:r>
            <a:r>
              <a:rPr lang="en-US" b="0" i="0" dirty="0">
                <a:effectLst/>
                <a:latin typeface="Lato" panose="020B0604020202020204" charset="0"/>
              </a:rPr>
              <a:t> is a trustworthy service, we still want to sign the transactions locally rather than giving the remote node manage our private keys.</a:t>
            </a:r>
            <a:endParaRPr lang="en-US" dirty="0"/>
          </a:p>
        </p:txBody>
      </p:sp>
    </p:spTree>
    <p:extLst>
      <p:ext uri="{BB962C8B-B14F-4D97-AF65-F5344CB8AC3E}">
        <p14:creationId xmlns:p14="http://schemas.microsoft.com/office/powerpoint/2010/main" val="3227828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785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1424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Lato" panose="020B0604020202020204" charset="0"/>
              </a:rPr>
              <a:t>nonce - this is the previous transaction count for the given account. We'll assign the value of this variable momentarily. We also must convert this value to </a:t>
            </a:r>
            <a:r>
              <a:rPr lang="en-US" b="0" i="0" dirty="0" err="1">
                <a:effectLst/>
                <a:latin typeface="Lato" panose="020B0604020202020204" charset="0"/>
              </a:rPr>
              <a:t>hexidecimal</a:t>
            </a:r>
            <a:r>
              <a:rPr lang="en-US" b="0" i="0" dirty="0">
                <a:effectLst/>
                <a:latin typeface="Lato" panose="020B0604020202020204" charset="0"/>
              </a:rPr>
              <a:t>. We can do this with the Web3.js </a:t>
            </a:r>
            <a:r>
              <a:rPr lang="en-US" b="0" i="0" dirty="0" err="1">
                <a:effectLst/>
                <a:latin typeface="Lato" panose="020B0604020202020204" charset="0"/>
              </a:rPr>
              <a:t>utilitly</a:t>
            </a:r>
            <a:r>
              <a:rPr lang="en-US" b="0" i="0" dirty="0">
                <a:effectLst/>
                <a:latin typeface="Lato" panose="020B0604020202020204" charset="0"/>
              </a:rPr>
              <a:t> web3.utils.toHex()</a:t>
            </a:r>
          </a:p>
          <a:p>
            <a:pPr algn="l">
              <a:buFont typeface="Arial" panose="020B0604020202020204" pitchFamily="34" charset="0"/>
              <a:buChar char="•"/>
            </a:pPr>
            <a:r>
              <a:rPr lang="en-US" b="0" i="0" dirty="0">
                <a:effectLst/>
                <a:latin typeface="Lato" panose="020B0604020202020204" charset="0"/>
              </a:rPr>
              <a:t>to - the account we're sending Ether to.</a:t>
            </a:r>
          </a:p>
          <a:p>
            <a:pPr algn="l">
              <a:buFont typeface="Arial" panose="020B0604020202020204" pitchFamily="34" charset="0"/>
              <a:buChar char="•"/>
            </a:pPr>
            <a:r>
              <a:rPr lang="en-US" b="0" i="0" dirty="0">
                <a:effectLst/>
                <a:latin typeface="Lato" panose="020B0604020202020204" charset="0"/>
              </a:rPr>
              <a:t>value - the amount of Ether we want to send. This value must be expressed in Wei and converted to </a:t>
            </a:r>
            <a:r>
              <a:rPr lang="en-US" b="0" i="0" dirty="0" err="1">
                <a:effectLst/>
                <a:latin typeface="Lato" panose="020B0604020202020204" charset="0"/>
              </a:rPr>
              <a:t>hexidecimal</a:t>
            </a:r>
            <a:r>
              <a:rPr lang="en-US" b="0" i="0" dirty="0">
                <a:effectLst/>
                <a:latin typeface="Lato" panose="020B0604020202020204" charset="0"/>
              </a:rPr>
              <a:t>. We can convert the value to we with the Web3.js utility web3.utils.toWei().</a:t>
            </a:r>
          </a:p>
          <a:p>
            <a:pPr algn="l">
              <a:buFont typeface="Arial" panose="020B0604020202020204" pitchFamily="34" charset="0"/>
              <a:buChar char="•"/>
            </a:pPr>
            <a:r>
              <a:rPr lang="en-US" b="0" i="0" dirty="0" err="1">
                <a:effectLst/>
                <a:latin typeface="Lato" panose="020B0604020202020204" charset="0"/>
              </a:rPr>
              <a:t>gasLimit</a:t>
            </a:r>
            <a:r>
              <a:rPr lang="en-US" b="0" i="0" dirty="0">
                <a:effectLst/>
                <a:latin typeface="Lato" panose="020B0604020202020204" charset="0"/>
              </a:rPr>
              <a:t> - this is the maximum amount of gas consumed by the transaction. A basic transaction like this always costs 21000 units of gas, so we'll use that for the value here.</a:t>
            </a:r>
          </a:p>
          <a:p>
            <a:pPr algn="l">
              <a:buFont typeface="Arial" panose="020B0604020202020204" pitchFamily="34" charset="0"/>
              <a:buChar char="•"/>
            </a:pPr>
            <a:r>
              <a:rPr lang="en-US" b="0" i="0" dirty="0" err="1">
                <a:effectLst/>
                <a:latin typeface="Lato" panose="020B0604020202020204" charset="0"/>
              </a:rPr>
              <a:t>gasPrice</a:t>
            </a:r>
            <a:r>
              <a:rPr lang="en-US" b="0" i="0" dirty="0">
                <a:effectLst/>
                <a:latin typeface="Lato" panose="020B0604020202020204" charset="0"/>
              </a:rPr>
              <a:t> - this is the amount we want to pay for each unit of gas. I'll use 10 </a:t>
            </a:r>
            <a:r>
              <a:rPr lang="en-US" b="0" i="0" dirty="0" err="1">
                <a:effectLst/>
                <a:latin typeface="Lato" panose="020B0604020202020204" charset="0"/>
              </a:rPr>
              <a:t>Gwei</a:t>
            </a:r>
            <a:r>
              <a:rPr lang="en-US" b="0" i="0" dirty="0">
                <a:effectLst/>
                <a:latin typeface="Lato" panose="020B0604020202020204" charset="0"/>
              </a:rPr>
              <a:t> here.</a:t>
            </a:r>
          </a:p>
          <a:p>
            <a:pPr marL="167815" indent="0">
              <a:buNone/>
            </a:pPr>
            <a:r>
              <a:rPr lang="en-US" b="0" i="0" dirty="0">
                <a:effectLst/>
                <a:latin typeface="Lato" panose="020B0604020202020204" charset="0"/>
              </a:rPr>
              <a:t>Anyone notices if there is anything missing here? (from address)</a:t>
            </a:r>
          </a:p>
          <a:p>
            <a:endParaRPr lang="en-US" dirty="0"/>
          </a:p>
        </p:txBody>
      </p:sp>
    </p:spTree>
    <p:extLst>
      <p:ext uri="{BB962C8B-B14F-4D97-AF65-F5344CB8AC3E}">
        <p14:creationId xmlns:p14="http://schemas.microsoft.com/office/powerpoint/2010/main" val="1572562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167815" indent="0">
              <a:buNone/>
            </a:pPr>
            <a:r>
              <a:rPr lang="en-US" dirty="0"/>
              <a:t>Again the three steps</a:t>
            </a:r>
          </a:p>
        </p:txBody>
      </p:sp>
    </p:spTree>
    <p:extLst>
      <p:ext uri="{BB962C8B-B14F-4D97-AF65-F5344CB8AC3E}">
        <p14:creationId xmlns:p14="http://schemas.microsoft.com/office/powerpoint/2010/main" val="3986070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754232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ideal decentralized world, every person who wants to interact with a </a:t>
            </a:r>
            <a:r>
              <a:rPr lang="en-US" dirty="0" err="1"/>
              <a:t>dapp</a:t>
            </a:r>
            <a:r>
              <a:rPr lang="en-US" dirty="0"/>
              <a:t> (Decentralized Application) will need a full copy of the blockchain running on their computer/ phone etc. </a:t>
            </a:r>
          </a:p>
          <a:p>
            <a:pPr marL="158750" indent="0">
              <a:buNone/>
            </a:pPr>
            <a:r>
              <a:rPr lang="en-US" dirty="0"/>
              <a:t>However, community come up with solutions (hosted blockchain servers, </a:t>
            </a:r>
            <a:r>
              <a:rPr lang="en-US" dirty="0" err="1"/>
              <a:t>metamask</a:t>
            </a:r>
            <a:r>
              <a:rPr lang="en-US" dirty="0"/>
              <a:t>) </a:t>
            </a:r>
          </a:p>
        </p:txBody>
      </p:sp>
    </p:spTree>
    <p:extLst>
      <p:ext uri="{BB962C8B-B14F-4D97-AF65-F5344CB8AC3E}">
        <p14:creationId xmlns:p14="http://schemas.microsoft.com/office/powerpoint/2010/main" val="66822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93698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167815" indent="0">
              <a:buNone/>
            </a:pPr>
            <a:r>
              <a:rPr lang="en-US" dirty="0"/>
              <a:t>Server side code: written in languages like Java, C#, Ruby, Python, etc.</a:t>
            </a:r>
          </a:p>
          <a:p>
            <a:pPr marL="167815" indent="0">
              <a:buNone/>
            </a:pPr>
            <a:r>
              <a:rPr lang="en-US" dirty="0"/>
              <a:t>Front-end code is implemented using HTML/CSS/</a:t>
            </a:r>
            <a:r>
              <a:rPr lang="en-US" dirty="0" err="1"/>
              <a:t>Javascript</a:t>
            </a:r>
            <a:endParaRPr lang="en-US" dirty="0"/>
          </a:p>
          <a:p>
            <a:pPr marL="167815" indent="0">
              <a:buNone/>
            </a:pPr>
            <a:r>
              <a:rPr lang="en-US" dirty="0"/>
              <a:t>Application is hosting on a hosting provider like AWS, Microsoft Azure, Google Cloud Platform, Heroku or a VPS</a:t>
            </a:r>
          </a:p>
          <a:p>
            <a:pPr marL="167815" indent="0">
              <a:buNone/>
            </a:pPr>
            <a:r>
              <a:rPr lang="en-US" dirty="0"/>
              <a:t>Interaction is via web browser, curl/</a:t>
            </a:r>
            <a:r>
              <a:rPr lang="en-US" dirty="0" err="1"/>
              <a:t>wget</a:t>
            </a:r>
            <a:r>
              <a:rPr lang="en-US" dirty="0"/>
              <a:t> or through an API.</a:t>
            </a:r>
          </a:p>
          <a:p>
            <a:pPr marL="167815" indent="0">
              <a:buNone/>
            </a:pPr>
            <a:r>
              <a:rPr lang="en-US" dirty="0"/>
              <a:t>There is one web application which is centralized and all the clients interact with this one application.</a:t>
            </a:r>
          </a:p>
          <a:p>
            <a:pPr marL="167815" indent="0">
              <a:buNone/>
            </a:pPr>
            <a:r>
              <a:rPr lang="en-US" b="0" i="0" dirty="0">
                <a:solidFill>
                  <a:srgbClr val="286090"/>
                </a:solidFill>
                <a:effectLst/>
                <a:latin typeface="Roboto"/>
              </a:rPr>
              <a:t>When a client makes a request to the server, the server processes the request, interacts with the database and/or cache, reads/writes/updates the database and returns a response to the client.</a:t>
            </a:r>
          </a:p>
          <a:p>
            <a:pPr marL="167815" indent="0">
              <a:buNone/>
            </a:pPr>
            <a:r>
              <a:rPr lang="en-US" b="0" i="0" dirty="0">
                <a:solidFill>
                  <a:srgbClr val="286090"/>
                </a:solidFill>
                <a:effectLst/>
                <a:latin typeface="Roboto"/>
              </a:rPr>
              <a:t>Reference: https://www.zastrin.com/courses/ethereum-primer/lessons/1-4</a:t>
            </a:r>
          </a:p>
          <a:p>
            <a:pPr marL="167815" indent="0">
              <a:buNone/>
            </a:pPr>
            <a:endParaRPr lang="en-US" dirty="0"/>
          </a:p>
        </p:txBody>
      </p:sp>
    </p:spTree>
    <p:extLst>
      <p:ext uri="{BB962C8B-B14F-4D97-AF65-F5344CB8AC3E}">
        <p14:creationId xmlns:p14="http://schemas.microsoft.com/office/powerpoint/2010/main" val="787047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167815" indent="0">
              <a:buNone/>
            </a:pPr>
            <a:r>
              <a:rPr lang="en-US" dirty="0"/>
              <a:t>In ideal decentralized world, every person who wants to interact with a </a:t>
            </a:r>
            <a:r>
              <a:rPr lang="en-US" dirty="0" err="1"/>
              <a:t>dapp</a:t>
            </a:r>
            <a:r>
              <a:rPr lang="en-US" dirty="0"/>
              <a:t> (Decentralized Application) will need a full copy of the blockchain running on their computer/ phone etc. </a:t>
            </a:r>
          </a:p>
          <a:p>
            <a:pPr marL="167815" indent="0">
              <a:buNone/>
            </a:pPr>
            <a:r>
              <a:rPr lang="en-US" dirty="0"/>
              <a:t>However, community come up with solutions (hosted blockchain servers, </a:t>
            </a:r>
            <a:r>
              <a:rPr lang="en-US" dirty="0" err="1"/>
              <a:t>metamask</a:t>
            </a:r>
            <a:r>
              <a:rPr lang="en-US" dirty="0"/>
              <a:t>) </a:t>
            </a:r>
          </a:p>
        </p:txBody>
      </p:sp>
    </p:spTree>
    <p:extLst>
      <p:ext uri="{BB962C8B-B14F-4D97-AF65-F5344CB8AC3E}">
        <p14:creationId xmlns:p14="http://schemas.microsoft.com/office/powerpoint/2010/main" val="668225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06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156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438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B2E3B"/>
        </a:solidFill>
        <a:effectLst/>
      </p:bgPr>
    </p:bg>
    <p:spTree>
      <p:nvGrpSpPr>
        <p:cNvPr id="1" name="Shape 8"/>
        <p:cNvGrpSpPr/>
        <p:nvPr/>
      </p:nvGrpSpPr>
      <p:grpSpPr>
        <a:xfrm>
          <a:off x="0" y="0"/>
          <a:ext cx="0" cy="0"/>
          <a:chOff x="0" y="0"/>
          <a:chExt cx="0" cy="0"/>
        </a:xfrm>
      </p:grpSpPr>
      <p:pic>
        <p:nvPicPr>
          <p:cNvPr id="9" name="Google Shape;9;p11"/>
          <p:cNvPicPr preferRelativeResize="0"/>
          <p:nvPr/>
        </p:nvPicPr>
        <p:blipFill rotWithShape="1">
          <a:blip r:embed="rId2">
            <a:alphaModFix/>
          </a:blip>
          <a:srcRect l="16055" t="9405" r="7996" b="14744"/>
          <a:stretch/>
        </p:blipFill>
        <p:spPr>
          <a:xfrm>
            <a:off x="5966300" y="1432625"/>
            <a:ext cx="2908774" cy="2373151"/>
          </a:xfrm>
          <a:prstGeom prst="rect">
            <a:avLst/>
          </a:prstGeom>
          <a:noFill/>
          <a:ln>
            <a:noFill/>
          </a:ln>
        </p:spPr>
      </p:pic>
      <p:sp>
        <p:nvSpPr>
          <p:cNvPr id="10" name="Google Shape;10;p11"/>
          <p:cNvSpPr txBox="1">
            <a:spLocks noGrp="1"/>
          </p:cNvSpPr>
          <p:nvPr>
            <p:ph type="ctrTitle"/>
          </p:nvPr>
        </p:nvSpPr>
        <p:spPr>
          <a:xfrm>
            <a:off x="396575" y="1352850"/>
            <a:ext cx="6933600" cy="792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Clr>
                <a:srgbClr val="9FEAF9"/>
              </a:buClr>
              <a:buSzPts val="3200"/>
              <a:buNone/>
              <a:defRPr>
                <a:solidFill>
                  <a:srgbClr val="9FEAF9"/>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1"/>
          <p:cNvSpPr txBox="1">
            <a:spLocks noGrp="1"/>
          </p:cNvSpPr>
          <p:nvPr>
            <p:ph type="subTitle" idx="1"/>
          </p:nvPr>
        </p:nvSpPr>
        <p:spPr>
          <a:xfrm>
            <a:off x="396575" y="2951625"/>
            <a:ext cx="76116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600"/>
              </a:spcBef>
              <a:spcAft>
                <a:spcPts val="0"/>
              </a:spcAft>
              <a:buClr>
                <a:srgbClr val="9FEAF9"/>
              </a:buClr>
              <a:buSzPts val="2400"/>
              <a:buFont typeface="Montserrat"/>
              <a:buNone/>
              <a:defRPr sz="2400" b="1">
                <a:solidFill>
                  <a:srgbClr val="9FEAF9"/>
                </a:solidFill>
                <a:latin typeface="Montserrat"/>
                <a:ea typeface="Montserrat"/>
                <a:cs typeface="Montserrat"/>
                <a:sym typeface="Montserrat"/>
              </a:defRPr>
            </a:lvl1pPr>
            <a:lvl2pPr lvl="1"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a:endParaRPr/>
          </a:p>
        </p:txBody>
      </p:sp>
      <p:sp>
        <p:nvSpPr>
          <p:cNvPr id="12" name="Google Shape;12;p11"/>
          <p:cNvSpPr txBox="1">
            <a:spLocks noGrp="1"/>
          </p:cNvSpPr>
          <p:nvPr>
            <p:ph type="ctrTitle" idx="2"/>
          </p:nvPr>
        </p:nvSpPr>
        <p:spPr>
          <a:xfrm>
            <a:off x="396575" y="2041750"/>
            <a:ext cx="7090200" cy="792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32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11"/>
          <p:cNvSpPr/>
          <p:nvPr/>
        </p:nvSpPr>
        <p:spPr>
          <a:xfrm>
            <a:off x="488675" y="2771050"/>
            <a:ext cx="1107300" cy="63300"/>
          </a:xfrm>
          <a:prstGeom prst="rect">
            <a:avLst/>
          </a:prstGeom>
          <a:solidFill>
            <a:srgbClr val="39A0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100275"/>
            <a:ext cx="8520600" cy="71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52" name="Google Shape;52;p13"/>
          <p:cNvSpPr txBox="1">
            <a:spLocks noGrp="1"/>
          </p:cNvSpPr>
          <p:nvPr>
            <p:ph type="body" idx="1"/>
          </p:nvPr>
        </p:nvSpPr>
        <p:spPr>
          <a:xfrm>
            <a:off x="311700" y="886200"/>
            <a:ext cx="8520600" cy="3416400"/>
          </a:xfrm>
          <a:prstGeom prst="rect">
            <a:avLst/>
          </a:prstGeom>
          <a:noFill/>
          <a:ln>
            <a:noFill/>
          </a:ln>
        </p:spPr>
        <p:txBody>
          <a:bodyPr spcFirstLastPara="1" wrap="square" lIns="91425" tIns="91425" rIns="91425" bIns="91425" anchor="t" anchorCtr="0">
            <a:noAutofit/>
          </a:bodyPr>
          <a:lstStyle>
            <a:lvl1pPr marL="457200" lvl="0" indent="-355600" algn="l">
              <a:lnSpc>
                <a:spcPct val="115000"/>
              </a:lnSpc>
              <a:spcBef>
                <a:spcPts val="600"/>
              </a:spcBef>
              <a:spcAft>
                <a:spcPts val="0"/>
              </a:spcAft>
              <a:buSzPts val="2000"/>
              <a:buChar char="●"/>
              <a:defRPr/>
            </a:lvl1pPr>
            <a:lvl2pPr marL="914400" lvl="1" indent="-330200" algn="l">
              <a:lnSpc>
                <a:spcPct val="115000"/>
              </a:lnSpc>
              <a:spcBef>
                <a:spcPts val="0"/>
              </a:spcBef>
              <a:spcAft>
                <a:spcPts val="0"/>
              </a:spcAft>
              <a:buSzPts val="1600"/>
              <a:buChar char="⤷"/>
              <a:defRPr/>
            </a:lvl2pPr>
            <a:lvl3pPr marL="1371600" lvl="2" indent="-304800" algn="l">
              <a:lnSpc>
                <a:spcPct val="115000"/>
              </a:lnSpc>
              <a:spcBef>
                <a:spcPts val="0"/>
              </a:spcBef>
              <a:spcAft>
                <a:spcPts val="0"/>
              </a:spcAft>
              <a:buSzPts val="1200"/>
              <a:buChar char="◦"/>
              <a:defRPr/>
            </a:lvl3pPr>
            <a:lvl4pPr marL="1828800" lvl="3" indent="-292100" algn="l">
              <a:lnSpc>
                <a:spcPct val="115000"/>
              </a:lnSpc>
              <a:spcBef>
                <a:spcPts val="0"/>
              </a:spcBef>
              <a:spcAft>
                <a:spcPts val="0"/>
              </a:spcAft>
              <a:buSzPts val="1000"/>
              <a:buChar char="⁍"/>
              <a:defRPr/>
            </a:lvl4pPr>
            <a:lvl5pPr marL="2286000" lvl="4" indent="-292100" algn="l">
              <a:lnSpc>
                <a:spcPct val="115000"/>
              </a:lnSpc>
              <a:spcBef>
                <a:spcPts val="0"/>
              </a:spcBef>
              <a:spcAft>
                <a:spcPts val="0"/>
              </a:spcAft>
              <a:buSzPts val="1000"/>
              <a:buChar char="○"/>
              <a:defRPr/>
            </a:lvl5pPr>
            <a:lvl6pPr marL="2743200" lvl="5" indent="-292100" algn="l">
              <a:lnSpc>
                <a:spcPct val="115000"/>
              </a:lnSpc>
              <a:spcBef>
                <a:spcPts val="0"/>
              </a:spcBef>
              <a:spcAft>
                <a:spcPts val="0"/>
              </a:spcAft>
              <a:buSzPts val="1000"/>
              <a:buChar char="■"/>
              <a:defRPr/>
            </a:lvl6pPr>
            <a:lvl7pPr marL="3200400" lvl="6" indent="-292100" algn="l">
              <a:lnSpc>
                <a:spcPct val="115000"/>
              </a:lnSpc>
              <a:spcBef>
                <a:spcPts val="0"/>
              </a:spcBef>
              <a:spcAft>
                <a:spcPts val="0"/>
              </a:spcAft>
              <a:buSzPts val="1000"/>
              <a:buChar char="●"/>
              <a:defRPr/>
            </a:lvl7pPr>
            <a:lvl8pPr marL="3657600" lvl="7" indent="-292100" algn="l">
              <a:lnSpc>
                <a:spcPct val="115000"/>
              </a:lnSpc>
              <a:spcBef>
                <a:spcPts val="0"/>
              </a:spcBef>
              <a:spcAft>
                <a:spcPts val="0"/>
              </a:spcAft>
              <a:buSzPts val="1000"/>
              <a:buChar char="○"/>
              <a:defRPr/>
            </a:lvl8pPr>
            <a:lvl9pPr marL="4114800" lvl="8" indent="-292100" algn="l">
              <a:lnSpc>
                <a:spcPct val="115000"/>
              </a:lnSpc>
              <a:spcBef>
                <a:spcPts val="0"/>
              </a:spcBef>
              <a:spcAft>
                <a:spcPts val="0"/>
              </a:spcAft>
              <a:buSzPts val="1000"/>
              <a:buChar char="■"/>
              <a:defRPr/>
            </a:lvl9pPr>
          </a:lstStyle>
          <a:p>
            <a:endParaRPr/>
          </a:p>
        </p:txBody>
      </p:sp>
      <p:sp>
        <p:nvSpPr>
          <p:cNvPr id="53" name="Google Shape;53;p13"/>
          <p:cNvSpPr txBox="1"/>
          <p:nvPr/>
        </p:nvSpPr>
        <p:spPr>
          <a:xfrm>
            <a:off x="4297644" y="4749912"/>
            <a:ext cx="548700" cy="39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3C78D8"/>
                </a:solidFill>
                <a:latin typeface="Sniglet"/>
                <a:ea typeface="Sniglet"/>
                <a:cs typeface="Sniglet"/>
                <a:sym typeface="Sniglet"/>
              </a:rPr>
              <a:t>‹#›</a:t>
            </a:fld>
            <a:endParaRPr sz="1200" b="0" i="0" u="none" strike="noStrike" cap="none">
              <a:solidFill>
                <a:srgbClr val="3C78D8"/>
              </a:solidFill>
              <a:latin typeface="Lato"/>
              <a:ea typeface="Lato"/>
              <a:cs typeface="Lato"/>
              <a:sym typeface="Lato"/>
            </a:endParaRPr>
          </a:p>
        </p:txBody>
      </p:sp>
      <p:pic>
        <p:nvPicPr>
          <p:cNvPr id="54" name="Google Shape;54;p13"/>
          <p:cNvPicPr preferRelativeResize="0"/>
          <p:nvPr/>
        </p:nvPicPr>
        <p:blipFill rotWithShape="1">
          <a:blip r:embed="rId2">
            <a:alphaModFix/>
          </a:blip>
          <a:srcRect l="10467" t="19655" r="9932" b="21723"/>
          <a:stretch/>
        </p:blipFill>
        <p:spPr>
          <a:xfrm>
            <a:off x="7456400" y="4672000"/>
            <a:ext cx="1687598" cy="471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B2E3B"/>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637275" y="1897663"/>
            <a:ext cx="4111800" cy="126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64" name="Google Shape;64;p15"/>
          <p:cNvPicPr preferRelativeResize="0"/>
          <p:nvPr/>
        </p:nvPicPr>
        <p:blipFill rotWithShape="1">
          <a:blip r:embed="rId2">
            <a:alphaModFix/>
          </a:blip>
          <a:srcRect/>
          <a:stretch/>
        </p:blipFill>
        <p:spPr>
          <a:xfrm>
            <a:off x="1716098" y="1047691"/>
            <a:ext cx="1012548" cy="930555"/>
          </a:xfrm>
          <a:prstGeom prst="rect">
            <a:avLst/>
          </a:prstGeom>
          <a:noFill/>
          <a:ln>
            <a:noFill/>
          </a:ln>
        </p:spPr>
      </p:pic>
      <p:cxnSp>
        <p:nvCxnSpPr>
          <p:cNvPr id="65" name="Google Shape;65;p15"/>
          <p:cNvCxnSpPr/>
          <p:nvPr/>
        </p:nvCxnSpPr>
        <p:spPr>
          <a:xfrm>
            <a:off x="2728644" y="1512967"/>
            <a:ext cx="4382400" cy="0"/>
          </a:xfrm>
          <a:prstGeom prst="straightConnector1">
            <a:avLst/>
          </a:prstGeom>
          <a:noFill/>
          <a:ln w="28575" cap="flat" cmpd="sng">
            <a:solidFill>
              <a:srgbClr val="9EEAF8"/>
            </a:solidFill>
            <a:prstDash val="solid"/>
            <a:miter lim="800000"/>
            <a:headEnd type="none" w="sm" len="sm"/>
            <a:tailEnd type="none" w="sm" len="sm"/>
          </a:ln>
        </p:spPr>
      </p:cxnSp>
      <p:cxnSp>
        <p:nvCxnSpPr>
          <p:cNvPr id="66" name="Google Shape;66;p15"/>
          <p:cNvCxnSpPr/>
          <p:nvPr/>
        </p:nvCxnSpPr>
        <p:spPr>
          <a:xfrm>
            <a:off x="7111065" y="1498912"/>
            <a:ext cx="0" cy="2057400"/>
          </a:xfrm>
          <a:prstGeom prst="straightConnector1">
            <a:avLst/>
          </a:prstGeom>
          <a:noFill/>
          <a:ln w="28575" cap="flat" cmpd="sng">
            <a:solidFill>
              <a:srgbClr val="9EEAF8"/>
            </a:solidFill>
            <a:prstDash val="solid"/>
            <a:miter lim="800000"/>
            <a:headEnd type="none" w="sm" len="sm"/>
            <a:tailEnd type="none" w="sm" len="sm"/>
          </a:ln>
        </p:spPr>
      </p:cxnSp>
      <p:cxnSp>
        <p:nvCxnSpPr>
          <p:cNvPr id="67" name="Google Shape;67;p15"/>
          <p:cNvCxnSpPr/>
          <p:nvPr/>
        </p:nvCxnSpPr>
        <p:spPr>
          <a:xfrm rot="10800000">
            <a:off x="2161390" y="3542349"/>
            <a:ext cx="4959300" cy="0"/>
          </a:xfrm>
          <a:prstGeom prst="straightConnector1">
            <a:avLst/>
          </a:prstGeom>
          <a:noFill/>
          <a:ln w="28575" cap="flat" cmpd="sng">
            <a:solidFill>
              <a:srgbClr val="9EEAF8"/>
            </a:solidFill>
            <a:prstDash val="solid"/>
            <a:miter lim="800000"/>
            <a:headEnd type="none" w="sm" len="sm"/>
            <a:tailEnd type="none" w="sm" len="sm"/>
          </a:ln>
        </p:spPr>
      </p:cxnSp>
      <p:cxnSp>
        <p:nvCxnSpPr>
          <p:cNvPr id="68" name="Google Shape;68;p15"/>
          <p:cNvCxnSpPr/>
          <p:nvPr/>
        </p:nvCxnSpPr>
        <p:spPr>
          <a:xfrm rot="10800000">
            <a:off x="2161411" y="2044612"/>
            <a:ext cx="0" cy="1511700"/>
          </a:xfrm>
          <a:prstGeom prst="straightConnector1">
            <a:avLst/>
          </a:prstGeom>
          <a:noFill/>
          <a:ln w="28575" cap="flat" cmpd="sng">
            <a:solidFill>
              <a:srgbClr val="9EEAF8"/>
            </a:solidFill>
            <a:prstDash val="solid"/>
            <a:miter lim="800000"/>
            <a:headEnd type="none" w="sm" len="sm"/>
            <a:tailEnd type="none" w="sm" len="sm"/>
          </a:ln>
        </p:spPr>
      </p:cxnSp>
      <p:pic>
        <p:nvPicPr>
          <p:cNvPr id="69" name="Google Shape;69;p15"/>
          <p:cNvPicPr preferRelativeResize="0"/>
          <p:nvPr/>
        </p:nvPicPr>
        <p:blipFill rotWithShape="1">
          <a:blip r:embed="rId3">
            <a:alphaModFix/>
          </a:blip>
          <a:srcRect r="4615"/>
          <a:stretch/>
        </p:blipFill>
        <p:spPr>
          <a:xfrm>
            <a:off x="7530350" y="4651375"/>
            <a:ext cx="1567975" cy="4921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SECTION_HEADER_1_1">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8"/>
          <p:cNvSpPr txBox="1"/>
          <p:nvPr/>
        </p:nvSpPr>
        <p:spPr>
          <a:xfrm>
            <a:off x="4297644" y="4749912"/>
            <a:ext cx="548700" cy="39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3C78D8"/>
                </a:solidFill>
                <a:latin typeface="Sniglet"/>
                <a:ea typeface="Sniglet"/>
                <a:cs typeface="Sniglet"/>
                <a:sym typeface="Sniglet"/>
              </a:rPr>
              <a:t>‹#›</a:t>
            </a:fld>
            <a:endParaRPr sz="1200" b="0" i="0" u="none" strike="noStrike" cap="none">
              <a:solidFill>
                <a:srgbClr val="3C78D8"/>
              </a:solidFill>
              <a:latin typeface="Lato"/>
              <a:ea typeface="Lato"/>
              <a:cs typeface="Lato"/>
              <a:sym typeface="Lato"/>
            </a:endParaRPr>
          </a:p>
        </p:txBody>
      </p:sp>
      <p:sp>
        <p:nvSpPr>
          <p:cNvPr id="80" name="Google Shape;80;p18"/>
          <p:cNvSpPr txBox="1">
            <a:spLocks noGrp="1"/>
          </p:cNvSpPr>
          <p:nvPr>
            <p:ph type="title"/>
          </p:nvPr>
        </p:nvSpPr>
        <p:spPr>
          <a:xfrm>
            <a:off x="490250" y="450150"/>
            <a:ext cx="7688400" cy="97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1" name="Google Shape;81;p18"/>
          <p:cNvSpPr txBox="1">
            <a:spLocks noGrp="1"/>
          </p:cNvSpPr>
          <p:nvPr>
            <p:ph type="subTitle" idx="1"/>
          </p:nvPr>
        </p:nvSpPr>
        <p:spPr>
          <a:xfrm>
            <a:off x="3217250" y="2623000"/>
            <a:ext cx="5078100" cy="33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600"/>
              </a:spcBef>
              <a:spcAft>
                <a:spcPts val="0"/>
              </a:spcAft>
              <a:buSzPts val="2000"/>
              <a:buNone/>
              <a:defRPr sz="2400">
                <a:solidFill>
                  <a:srgbClr val="9EEAF8"/>
                </a:solidFill>
              </a:defRPr>
            </a:lvl1pPr>
            <a:lvl2pPr lvl="1" algn="l">
              <a:lnSpc>
                <a:spcPct val="100000"/>
              </a:lnSpc>
              <a:spcBef>
                <a:spcPts val="600"/>
              </a:spcBef>
              <a:spcAft>
                <a:spcPts val="0"/>
              </a:spcAft>
              <a:buSzPts val="1600"/>
              <a:buNone/>
              <a:defRPr/>
            </a:lvl2pPr>
            <a:lvl3pPr lvl="2" algn="l">
              <a:lnSpc>
                <a:spcPct val="100000"/>
              </a:lnSpc>
              <a:spcBef>
                <a:spcPts val="600"/>
              </a:spcBef>
              <a:spcAft>
                <a:spcPts val="0"/>
              </a:spcAft>
              <a:buSzPts val="1200"/>
              <a:buNone/>
              <a:defRPr/>
            </a:lvl3pPr>
            <a:lvl4pPr lvl="3" algn="l">
              <a:lnSpc>
                <a:spcPct val="100000"/>
              </a:lnSpc>
              <a:spcBef>
                <a:spcPts val="600"/>
              </a:spcBef>
              <a:spcAft>
                <a:spcPts val="0"/>
              </a:spcAft>
              <a:buSzPts val="1000"/>
              <a:buNone/>
              <a:defRPr/>
            </a:lvl4pPr>
            <a:lvl5pPr lvl="4" algn="l">
              <a:lnSpc>
                <a:spcPct val="100000"/>
              </a:lnSpc>
              <a:spcBef>
                <a:spcPts val="600"/>
              </a:spcBef>
              <a:spcAft>
                <a:spcPts val="0"/>
              </a:spcAft>
              <a:buSzPts val="1000"/>
              <a:buNone/>
              <a:defRPr/>
            </a:lvl5pPr>
            <a:lvl6pPr lvl="5" algn="l">
              <a:lnSpc>
                <a:spcPct val="100000"/>
              </a:lnSpc>
              <a:spcBef>
                <a:spcPts val="600"/>
              </a:spcBef>
              <a:spcAft>
                <a:spcPts val="0"/>
              </a:spcAft>
              <a:buSzPts val="1000"/>
              <a:buNone/>
              <a:defRPr/>
            </a:lvl6pPr>
            <a:lvl7pPr lvl="6" algn="l">
              <a:lnSpc>
                <a:spcPct val="100000"/>
              </a:lnSpc>
              <a:spcBef>
                <a:spcPts val="600"/>
              </a:spcBef>
              <a:spcAft>
                <a:spcPts val="0"/>
              </a:spcAft>
              <a:buSzPts val="1000"/>
              <a:buNone/>
              <a:defRPr/>
            </a:lvl7pPr>
            <a:lvl8pPr lvl="7" algn="l">
              <a:lnSpc>
                <a:spcPct val="100000"/>
              </a:lnSpc>
              <a:spcBef>
                <a:spcPts val="600"/>
              </a:spcBef>
              <a:spcAft>
                <a:spcPts val="0"/>
              </a:spcAft>
              <a:buSzPts val="1000"/>
              <a:buNone/>
              <a:defRPr/>
            </a:lvl8pPr>
            <a:lvl9pPr lvl="8" algn="l">
              <a:lnSpc>
                <a:spcPct val="100000"/>
              </a:lnSpc>
              <a:spcBef>
                <a:spcPts val="600"/>
              </a:spcBef>
              <a:spcAft>
                <a:spcPts val="0"/>
              </a:spcAft>
              <a:buSzPts val="1000"/>
              <a:buNone/>
              <a:defRPr/>
            </a:lvl9pPr>
          </a:lstStyle>
          <a:p>
            <a:endParaRPr/>
          </a:p>
        </p:txBody>
      </p:sp>
      <p:sp>
        <p:nvSpPr>
          <p:cNvPr id="82" name="Google Shape;82;p18"/>
          <p:cNvSpPr txBox="1">
            <a:spLocks noGrp="1"/>
          </p:cNvSpPr>
          <p:nvPr>
            <p:ph type="subTitle" idx="2"/>
          </p:nvPr>
        </p:nvSpPr>
        <p:spPr>
          <a:xfrm>
            <a:off x="3217250" y="3190850"/>
            <a:ext cx="5078100" cy="33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600"/>
              </a:spcBef>
              <a:spcAft>
                <a:spcPts val="0"/>
              </a:spcAft>
              <a:buSzPts val="2000"/>
              <a:buNone/>
              <a:defRPr sz="2400">
                <a:solidFill>
                  <a:srgbClr val="9EEAF8"/>
                </a:solidFill>
              </a:defRPr>
            </a:lvl1pPr>
            <a:lvl2pPr lvl="1" algn="l">
              <a:lnSpc>
                <a:spcPct val="100000"/>
              </a:lnSpc>
              <a:spcBef>
                <a:spcPts val="600"/>
              </a:spcBef>
              <a:spcAft>
                <a:spcPts val="0"/>
              </a:spcAft>
              <a:buSzPts val="1600"/>
              <a:buNone/>
              <a:defRPr/>
            </a:lvl2pPr>
            <a:lvl3pPr lvl="2" algn="l">
              <a:lnSpc>
                <a:spcPct val="100000"/>
              </a:lnSpc>
              <a:spcBef>
                <a:spcPts val="600"/>
              </a:spcBef>
              <a:spcAft>
                <a:spcPts val="0"/>
              </a:spcAft>
              <a:buSzPts val="1200"/>
              <a:buNone/>
              <a:defRPr/>
            </a:lvl3pPr>
            <a:lvl4pPr lvl="3" algn="l">
              <a:lnSpc>
                <a:spcPct val="100000"/>
              </a:lnSpc>
              <a:spcBef>
                <a:spcPts val="600"/>
              </a:spcBef>
              <a:spcAft>
                <a:spcPts val="0"/>
              </a:spcAft>
              <a:buSzPts val="1000"/>
              <a:buNone/>
              <a:defRPr/>
            </a:lvl4pPr>
            <a:lvl5pPr lvl="4" algn="l">
              <a:lnSpc>
                <a:spcPct val="100000"/>
              </a:lnSpc>
              <a:spcBef>
                <a:spcPts val="600"/>
              </a:spcBef>
              <a:spcAft>
                <a:spcPts val="0"/>
              </a:spcAft>
              <a:buSzPts val="1000"/>
              <a:buNone/>
              <a:defRPr/>
            </a:lvl5pPr>
            <a:lvl6pPr lvl="5" algn="l">
              <a:lnSpc>
                <a:spcPct val="100000"/>
              </a:lnSpc>
              <a:spcBef>
                <a:spcPts val="600"/>
              </a:spcBef>
              <a:spcAft>
                <a:spcPts val="0"/>
              </a:spcAft>
              <a:buSzPts val="1000"/>
              <a:buNone/>
              <a:defRPr/>
            </a:lvl6pPr>
            <a:lvl7pPr lvl="6" algn="l">
              <a:lnSpc>
                <a:spcPct val="100000"/>
              </a:lnSpc>
              <a:spcBef>
                <a:spcPts val="600"/>
              </a:spcBef>
              <a:spcAft>
                <a:spcPts val="0"/>
              </a:spcAft>
              <a:buSzPts val="1000"/>
              <a:buNone/>
              <a:defRPr/>
            </a:lvl7pPr>
            <a:lvl8pPr lvl="7" algn="l">
              <a:lnSpc>
                <a:spcPct val="100000"/>
              </a:lnSpc>
              <a:spcBef>
                <a:spcPts val="600"/>
              </a:spcBef>
              <a:spcAft>
                <a:spcPts val="0"/>
              </a:spcAft>
              <a:buSzPts val="1000"/>
              <a:buNone/>
              <a:defRPr/>
            </a:lvl8pPr>
            <a:lvl9pPr lvl="8" algn="l">
              <a:lnSpc>
                <a:spcPct val="100000"/>
              </a:lnSpc>
              <a:spcBef>
                <a:spcPts val="600"/>
              </a:spcBef>
              <a:spcAft>
                <a:spcPts val="0"/>
              </a:spcAft>
              <a:buSzPts val="1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_small">
  <p:cSld name="TITLE_AND_BODY_2">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100275"/>
            <a:ext cx="8520600" cy="71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85" name="Google Shape;85;p19"/>
          <p:cNvSpPr txBox="1">
            <a:spLocks noGrp="1"/>
          </p:cNvSpPr>
          <p:nvPr>
            <p:ph type="body" idx="1"/>
          </p:nvPr>
        </p:nvSpPr>
        <p:spPr>
          <a:xfrm>
            <a:off x="311700" y="886200"/>
            <a:ext cx="85206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60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298450" algn="l">
              <a:lnSpc>
                <a:spcPct val="115000"/>
              </a:lnSpc>
              <a:spcBef>
                <a:spcPts val="0"/>
              </a:spcBef>
              <a:spcAft>
                <a:spcPts val="0"/>
              </a:spcAft>
              <a:buSzPts val="1100"/>
              <a:buChar char="◦"/>
              <a:defRPr sz="1100"/>
            </a:lvl3pPr>
            <a:lvl4pPr marL="1828800" lvl="3" indent="-298450" algn="l">
              <a:lnSpc>
                <a:spcPct val="115000"/>
              </a:lnSpc>
              <a:spcBef>
                <a:spcPts val="0"/>
              </a:spcBef>
              <a:spcAft>
                <a:spcPts val="0"/>
              </a:spcAft>
              <a:buSzPts val="1100"/>
              <a:buChar char="⁍"/>
              <a:defRPr sz="1100"/>
            </a:lvl4pPr>
            <a:lvl5pPr marL="2286000" lvl="4" indent="-298450" algn="l">
              <a:lnSpc>
                <a:spcPct val="115000"/>
              </a:lnSpc>
              <a:spcBef>
                <a:spcPts val="0"/>
              </a:spcBef>
              <a:spcAft>
                <a:spcPts val="0"/>
              </a:spcAft>
              <a:buSzPts val="1100"/>
              <a:buChar char="○"/>
              <a:defRPr sz="1100"/>
            </a:lvl5pPr>
            <a:lvl6pPr marL="2743200" lvl="5" indent="-298450" algn="l">
              <a:lnSpc>
                <a:spcPct val="115000"/>
              </a:lnSpc>
              <a:spcBef>
                <a:spcPts val="0"/>
              </a:spcBef>
              <a:spcAft>
                <a:spcPts val="0"/>
              </a:spcAft>
              <a:buSzPts val="1100"/>
              <a:buChar char="■"/>
              <a:defRPr sz="1100"/>
            </a:lvl6pPr>
            <a:lvl7pPr marL="3200400" lvl="6" indent="-298450" algn="l">
              <a:lnSpc>
                <a:spcPct val="115000"/>
              </a:lnSpc>
              <a:spcBef>
                <a:spcPts val="0"/>
              </a:spcBef>
              <a:spcAft>
                <a:spcPts val="0"/>
              </a:spcAft>
              <a:buSzPts val="1100"/>
              <a:buChar char="●"/>
              <a:defRPr sz="1100"/>
            </a:lvl7pPr>
            <a:lvl8pPr marL="3657600" lvl="7" indent="-298450" algn="l">
              <a:lnSpc>
                <a:spcPct val="115000"/>
              </a:lnSpc>
              <a:spcBef>
                <a:spcPts val="0"/>
              </a:spcBef>
              <a:spcAft>
                <a:spcPts val="0"/>
              </a:spcAft>
              <a:buSzPts val="1100"/>
              <a:buChar char="○"/>
              <a:defRPr sz="1100"/>
            </a:lvl8pPr>
            <a:lvl9pPr marL="4114800" lvl="8" indent="-298450" algn="l">
              <a:lnSpc>
                <a:spcPct val="115000"/>
              </a:lnSpc>
              <a:spcBef>
                <a:spcPts val="0"/>
              </a:spcBef>
              <a:spcAft>
                <a:spcPts val="0"/>
              </a:spcAft>
              <a:buSzPts val="1100"/>
              <a:buChar char="■"/>
              <a:defRPr sz="1100"/>
            </a:lvl9pPr>
          </a:lstStyle>
          <a:p>
            <a:endParaRPr/>
          </a:p>
        </p:txBody>
      </p:sp>
      <p:sp>
        <p:nvSpPr>
          <p:cNvPr id="86" name="Google Shape;86;p19"/>
          <p:cNvSpPr txBox="1"/>
          <p:nvPr/>
        </p:nvSpPr>
        <p:spPr>
          <a:xfrm>
            <a:off x="4297644" y="4749912"/>
            <a:ext cx="548700" cy="39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3C78D8"/>
                </a:solidFill>
                <a:latin typeface="Sniglet"/>
                <a:ea typeface="Sniglet"/>
                <a:cs typeface="Sniglet"/>
                <a:sym typeface="Sniglet"/>
              </a:rPr>
              <a:t>‹#›</a:t>
            </a:fld>
            <a:endParaRPr sz="1200" b="0" i="0" u="none" strike="noStrike" cap="none">
              <a:solidFill>
                <a:srgbClr val="3C78D8"/>
              </a:solidFill>
              <a:latin typeface="Lato"/>
              <a:ea typeface="Lato"/>
              <a:cs typeface="Lato"/>
              <a:sym typeface="Lato"/>
            </a:endParaRPr>
          </a:p>
        </p:txBody>
      </p:sp>
      <p:pic>
        <p:nvPicPr>
          <p:cNvPr id="87" name="Google Shape;87;p19"/>
          <p:cNvPicPr preferRelativeResize="0"/>
          <p:nvPr/>
        </p:nvPicPr>
        <p:blipFill rotWithShape="1">
          <a:blip r:embed="rId2">
            <a:alphaModFix/>
          </a:blip>
          <a:srcRect l="10467" t="19655" r="9932" b="21723"/>
          <a:stretch/>
        </p:blipFill>
        <p:spPr>
          <a:xfrm>
            <a:off x="7456400" y="4672000"/>
            <a:ext cx="1687598" cy="471499"/>
          </a:xfrm>
          <a:prstGeom prst="rect">
            <a:avLst/>
          </a:prstGeom>
          <a:noFill/>
          <a:ln>
            <a:noFill/>
          </a:ln>
        </p:spPr>
      </p:pic>
      <p:sp>
        <p:nvSpPr>
          <p:cNvPr id="88" name="Google Shape;88;p19"/>
          <p:cNvSpPr txBox="1"/>
          <p:nvPr/>
        </p:nvSpPr>
        <p:spPr>
          <a:xfrm>
            <a:off x="1072350" y="2535375"/>
            <a:ext cx="1687500" cy="125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p:cSld name="TITLE_AND_BODY_1">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311700" y="100275"/>
            <a:ext cx="8520600" cy="71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91" name="Google Shape;91;p20"/>
          <p:cNvSpPr txBox="1"/>
          <p:nvPr/>
        </p:nvSpPr>
        <p:spPr>
          <a:xfrm>
            <a:off x="4297644" y="4749912"/>
            <a:ext cx="548700" cy="39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3C78D8"/>
                </a:solidFill>
                <a:latin typeface="Sniglet"/>
                <a:ea typeface="Sniglet"/>
                <a:cs typeface="Sniglet"/>
                <a:sym typeface="Sniglet"/>
              </a:rPr>
              <a:t>‹#›</a:t>
            </a:fld>
            <a:endParaRPr sz="1200" b="0" i="0" u="none" strike="noStrike" cap="none">
              <a:solidFill>
                <a:srgbClr val="3C78D8"/>
              </a:solidFill>
              <a:latin typeface="Lato"/>
              <a:ea typeface="Lato"/>
              <a:cs typeface="Lato"/>
              <a:sym typeface="Lato"/>
            </a:endParaRPr>
          </a:p>
        </p:txBody>
      </p:sp>
      <p:sp>
        <p:nvSpPr>
          <p:cNvPr id="92" name="Google Shape;92;p20"/>
          <p:cNvSpPr txBox="1">
            <a:spLocks noGrp="1"/>
          </p:cNvSpPr>
          <p:nvPr>
            <p:ph type="body" idx="1"/>
          </p:nvPr>
        </p:nvSpPr>
        <p:spPr>
          <a:xfrm>
            <a:off x="311700" y="886200"/>
            <a:ext cx="3588000" cy="3416400"/>
          </a:xfrm>
          <a:prstGeom prst="rect">
            <a:avLst/>
          </a:prstGeom>
          <a:noFill/>
          <a:ln>
            <a:noFill/>
          </a:ln>
        </p:spPr>
        <p:txBody>
          <a:bodyPr spcFirstLastPara="1" wrap="square" lIns="91425" tIns="91425" rIns="91425" bIns="91425" anchor="t" anchorCtr="0">
            <a:noAutofit/>
          </a:bodyPr>
          <a:lstStyle>
            <a:lvl1pPr marL="457200" lvl="0" indent="-355600" algn="l">
              <a:lnSpc>
                <a:spcPct val="115000"/>
              </a:lnSpc>
              <a:spcBef>
                <a:spcPts val="600"/>
              </a:spcBef>
              <a:spcAft>
                <a:spcPts val="0"/>
              </a:spcAft>
              <a:buSzPts val="2000"/>
              <a:buChar char="●"/>
              <a:defRPr/>
            </a:lvl1pPr>
            <a:lvl2pPr marL="914400" lvl="1" indent="-330200" algn="l">
              <a:lnSpc>
                <a:spcPct val="115000"/>
              </a:lnSpc>
              <a:spcBef>
                <a:spcPts val="0"/>
              </a:spcBef>
              <a:spcAft>
                <a:spcPts val="0"/>
              </a:spcAft>
              <a:buSzPts val="1600"/>
              <a:buChar char="⤷"/>
              <a:defRPr/>
            </a:lvl2pPr>
            <a:lvl3pPr marL="1371600" lvl="2" indent="-304800" algn="l">
              <a:lnSpc>
                <a:spcPct val="115000"/>
              </a:lnSpc>
              <a:spcBef>
                <a:spcPts val="0"/>
              </a:spcBef>
              <a:spcAft>
                <a:spcPts val="0"/>
              </a:spcAft>
              <a:buSzPts val="1200"/>
              <a:buChar char="◦"/>
              <a:defRPr/>
            </a:lvl3pPr>
            <a:lvl4pPr marL="1828800" lvl="3" indent="-292100" algn="l">
              <a:lnSpc>
                <a:spcPct val="115000"/>
              </a:lnSpc>
              <a:spcBef>
                <a:spcPts val="0"/>
              </a:spcBef>
              <a:spcAft>
                <a:spcPts val="0"/>
              </a:spcAft>
              <a:buSzPts val="1000"/>
              <a:buChar char="⁍"/>
              <a:defRPr/>
            </a:lvl4pPr>
            <a:lvl5pPr marL="2286000" lvl="4" indent="-292100" algn="l">
              <a:lnSpc>
                <a:spcPct val="115000"/>
              </a:lnSpc>
              <a:spcBef>
                <a:spcPts val="0"/>
              </a:spcBef>
              <a:spcAft>
                <a:spcPts val="0"/>
              </a:spcAft>
              <a:buSzPts val="1000"/>
              <a:buChar char="○"/>
              <a:defRPr/>
            </a:lvl5pPr>
            <a:lvl6pPr marL="2743200" lvl="5" indent="-292100" algn="l">
              <a:lnSpc>
                <a:spcPct val="115000"/>
              </a:lnSpc>
              <a:spcBef>
                <a:spcPts val="0"/>
              </a:spcBef>
              <a:spcAft>
                <a:spcPts val="0"/>
              </a:spcAft>
              <a:buSzPts val="1000"/>
              <a:buChar char="■"/>
              <a:defRPr/>
            </a:lvl6pPr>
            <a:lvl7pPr marL="3200400" lvl="6" indent="-292100" algn="l">
              <a:lnSpc>
                <a:spcPct val="115000"/>
              </a:lnSpc>
              <a:spcBef>
                <a:spcPts val="0"/>
              </a:spcBef>
              <a:spcAft>
                <a:spcPts val="0"/>
              </a:spcAft>
              <a:buSzPts val="1000"/>
              <a:buChar char="●"/>
              <a:defRPr/>
            </a:lvl7pPr>
            <a:lvl8pPr marL="3657600" lvl="7" indent="-292100" algn="l">
              <a:lnSpc>
                <a:spcPct val="115000"/>
              </a:lnSpc>
              <a:spcBef>
                <a:spcPts val="0"/>
              </a:spcBef>
              <a:spcAft>
                <a:spcPts val="0"/>
              </a:spcAft>
              <a:buSzPts val="1000"/>
              <a:buChar char="○"/>
              <a:defRPr/>
            </a:lvl8pPr>
            <a:lvl9pPr marL="4114800" lvl="8" indent="-292100" algn="l">
              <a:lnSpc>
                <a:spcPct val="115000"/>
              </a:lnSpc>
              <a:spcBef>
                <a:spcPts val="0"/>
              </a:spcBef>
              <a:spcAft>
                <a:spcPts val="0"/>
              </a:spcAft>
              <a:buSzPts val="1000"/>
              <a:buChar char="■"/>
              <a:defRPr/>
            </a:lvl9pPr>
          </a:lstStyle>
          <a:p>
            <a:endParaRPr/>
          </a:p>
        </p:txBody>
      </p:sp>
      <p:sp>
        <p:nvSpPr>
          <p:cNvPr id="93" name="Google Shape;93;p20"/>
          <p:cNvSpPr txBox="1">
            <a:spLocks noGrp="1"/>
          </p:cNvSpPr>
          <p:nvPr>
            <p:ph type="body" idx="2"/>
          </p:nvPr>
        </p:nvSpPr>
        <p:spPr>
          <a:xfrm>
            <a:off x="4610925" y="863550"/>
            <a:ext cx="3588000" cy="3416400"/>
          </a:xfrm>
          <a:prstGeom prst="rect">
            <a:avLst/>
          </a:prstGeom>
          <a:noFill/>
          <a:ln>
            <a:noFill/>
          </a:ln>
        </p:spPr>
        <p:txBody>
          <a:bodyPr spcFirstLastPara="1" wrap="square" lIns="91425" tIns="91425" rIns="91425" bIns="91425" anchor="t" anchorCtr="0">
            <a:noAutofit/>
          </a:bodyPr>
          <a:lstStyle>
            <a:lvl1pPr marL="457200" lvl="0" indent="-355600" algn="l">
              <a:lnSpc>
                <a:spcPct val="115000"/>
              </a:lnSpc>
              <a:spcBef>
                <a:spcPts val="600"/>
              </a:spcBef>
              <a:spcAft>
                <a:spcPts val="0"/>
              </a:spcAft>
              <a:buSzPts val="2000"/>
              <a:buChar char="●"/>
              <a:defRPr/>
            </a:lvl1pPr>
            <a:lvl2pPr marL="914400" lvl="1" indent="-330200" algn="l">
              <a:lnSpc>
                <a:spcPct val="115000"/>
              </a:lnSpc>
              <a:spcBef>
                <a:spcPts val="0"/>
              </a:spcBef>
              <a:spcAft>
                <a:spcPts val="0"/>
              </a:spcAft>
              <a:buSzPts val="1600"/>
              <a:buChar char="⤷"/>
              <a:defRPr/>
            </a:lvl2pPr>
            <a:lvl3pPr marL="1371600" lvl="2" indent="-304800" algn="l">
              <a:lnSpc>
                <a:spcPct val="115000"/>
              </a:lnSpc>
              <a:spcBef>
                <a:spcPts val="0"/>
              </a:spcBef>
              <a:spcAft>
                <a:spcPts val="0"/>
              </a:spcAft>
              <a:buSzPts val="1200"/>
              <a:buChar char="◦"/>
              <a:defRPr/>
            </a:lvl3pPr>
            <a:lvl4pPr marL="1828800" lvl="3" indent="-292100" algn="l">
              <a:lnSpc>
                <a:spcPct val="115000"/>
              </a:lnSpc>
              <a:spcBef>
                <a:spcPts val="0"/>
              </a:spcBef>
              <a:spcAft>
                <a:spcPts val="0"/>
              </a:spcAft>
              <a:buSzPts val="1000"/>
              <a:buChar char="⁍"/>
              <a:defRPr/>
            </a:lvl4pPr>
            <a:lvl5pPr marL="2286000" lvl="4" indent="-292100" algn="l">
              <a:lnSpc>
                <a:spcPct val="115000"/>
              </a:lnSpc>
              <a:spcBef>
                <a:spcPts val="0"/>
              </a:spcBef>
              <a:spcAft>
                <a:spcPts val="0"/>
              </a:spcAft>
              <a:buSzPts val="1000"/>
              <a:buChar char="○"/>
              <a:defRPr/>
            </a:lvl5pPr>
            <a:lvl6pPr marL="2743200" lvl="5" indent="-292100" algn="l">
              <a:lnSpc>
                <a:spcPct val="115000"/>
              </a:lnSpc>
              <a:spcBef>
                <a:spcPts val="0"/>
              </a:spcBef>
              <a:spcAft>
                <a:spcPts val="0"/>
              </a:spcAft>
              <a:buSzPts val="1000"/>
              <a:buChar char="■"/>
              <a:defRPr/>
            </a:lvl6pPr>
            <a:lvl7pPr marL="3200400" lvl="6" indent="-292100" algn="l">
              <a:lnSpc>
                <a:spcPct val="115000"/>
              </a:lnSpc>
              <a:spcBef>
                <a:spcPts val="0"/>
              </a:spcBef>
              <a:spcAft>
                <a:spcPts val="0"/>
              </a:spcAft>
              <a:buSzPts val="1000"/>
              <a:buChar char="●"/>
              <a:defRPr/>
            </a:lvl7pPr>
            <a:lvl8pPr marL="3657600" lvl="7" indent="-292100" algn="l">
              <a:lnSpc>
                <a:spcPct val="115000"/>
              </a:lnSpc>
              <a:spcBef>
                <a:spcPts val="0"/>
              </a:spcBef>
              <a:spcAft>
                <a:spcPts val="0"/>
              </a:spcAft>
              <a:buSzPts val="1000"/>
              <a:buChar char="○"/>
              <a:defRPr/>
            </a:lvl8pPr>
            <a:lvl9pPr marL="4114800" lvl="8" indent="-292100" algn="l">
              <a:lnSpc>
                <a:spcPct val="115000"/>
              </a:lnSpc>
              <a:spcBef>
                <a:spcPts val="0"/>
              </a:spcBef>
              <a:spcAft>
                <a:spcPts val="0"/>
              </a:spcAft>
              <a:buSzPts val="1000"/>
              <a:buChar char="■"/>
              <a:defRPr/>
            </a:lvl9pPr>
          </a:lstStyle>
          <a:p>
            <a:endParaRPr/>
          </a:p>
        </p:txBody>
      </p:sp>
      <p:pic>
        <p:nvPicPr>
          <p:cNvPr id="94" name="Google Shape;94;p20"/>
          <p:cNvPicPr preferRelativeResize="0"/>
          <p:nvPr/>
        </p:nvPicPr>
        <p:blipFill rotWithShape="1">
          <a:blip r:embed="rId2">
            <a:alphaModFix/>
          </a:blip>
          <a:srcRect l="10467" t="19655" r="9932" b="21723"/>
          <a:stretch/>
        </p:blipFill>
        <p:spPr>
          <a:xfrm>
            <a:off x="7456400" y="4672000"/>
            <a:ext cx="1687598" cy="4714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1"/>
          <p:cNvSpPr txBox="1">
            <a:spLocks noGrp="1"/>
          </p:cNvSpPr>
          <p:nvPr>
            <p:ph type="title" hasCustomPrompt="1"/>
          </p:nvPr>
        </p:nvSpPr>
        <p:spPr>
          <a:xfrm>
            <a:off x="311700" y="171550"/>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21"/>
          <p:cNvSpPr txBox="1">
            <a:spLocks noGrp="1"/>
          </p:cNvSpPr>
          <p:nvPr>
            <p:ph type="body" idx="1"/>
          </p:nvPr>
        </p:nvSpPr>
        <p:spPr>
          <a:xfrm>
            <a:off x="311700" y="2069750"/>
            <a:ext cx="8520600" cy="1300800"/>
          </a:xfrm>
          <a:prstGeom prst="rect">
            <a:avLst/>
          </a:prstGeom>
          <a:noFill/>
          <a:ln>
            <a:noFill/>
          </a:ln>
        </p:spPr>
        <p:txBody>
          <a:bodyPr spcFirstLastPara="1" wrap="square" lIns="91425" tIns="91425" rIns="91425" bIns="91425" anchor="t" anchorCtr="0">
            <a:noAutofit/>
          </a:bodyPr>
          <a:lstStyle>
            <a:lvl1pPr marL="457200" lvl="0" indent="-355600" algn="ctr">
              <a:lnSpc>
                <a:spcPct val="100000"/>
              </a:lnSpc>
              <a:spcBef>
                <a:spcPts val="600"/>
              </a:spcBef>
              <a:spcAft>
                <a:spcPts val="0"/>
              </a:spcAft>
              <a:buSzPts val="2000"/>
              <a:buChar char="●"/>
              <a:defRPr/>
            </a:lvl1pPr>
            <a:lvl2pPr marL="914400" lvl="1" indent="-330200" algn="ctr">
              <a:lnSpc>
                <a:spcPct val="100000"/>
              </a:lnSpc>
              <a:spcBef>
                <a:spcPts val="0"/>
              </a:spcBef>
              <a:spcAft>
                <a:spcPts val="0"/>
              </a:spcAft>
              <a:buSzPts val="1600"/>
              <a:buChar char="⤷"/>
              <a:defRPr/>
            </a:lvl2pPr>
            <a:lvl3pPr marL="1371600" lvl="2" indent="-304800" algn="ctr">
              <a:lnSpc>
                <a:spcPct val="100000"/>
              </a:lnSpc>
              <a:spcBef>
                <a:spcPts val="0"/>
              </a:spcBef>
              <a:spcAft>
                <a:spcPts val="0"/>
              </a:spcAft>
              <a:buSzPts val="1200"/>
              <a:buChar char="◦"/>
              <a:defRPr/>
            </a:lvl3pPr>
            <a:lvl4pPr marL="1828800" lvl="3" indent="-292100" algn="ctr">
              <a:lnSpc>
                <a:spcPct val="100000"/>
              </a:lnSpc>
              <a:spcBef>
                <a:spcPts val="0"/>
              </a:spcBef>
              <a:spcAft>
                <a:spcPts val="0"/>
              </a:spcAft>
              <a:buSzPts val="1000"/>
              <a:buChar char="⁍"/>
              <a:defRPr/>
            </a:lvl4pPr>
            <a:lvl5pPr marL="2286000" lvl="4" indent="-292100" algn="ctr">
              <a:lnSpc>
                <a:spcPct val="100000"/>
              </a:lnSpc>
              <a:spcBef>
                <a:spcPts val="0"/>
              </a:spcBef>
              <a:spcAft>
                <a:spcPts val="0"/>
              </a:spcAft>
              <a:buSzPts val="1000"/>
              <a:buChar char="○"/>
              <a:defRPr/>
            </a:lvl5pPr>
            <a:lvl6pPr marL="2743200" lvl="5" indent="-292100" algn="ctr">
              <a:lnSpc>
                <a:spcPct val="100000"/>
              </a:lnSpc>
              <a:spcBef>
                <a:spcPts val="0"/>
              </a:spcBef>
              <a:spcAft>
                <a:spcPts val="0"/>
              </a:spcAft>
              <a:buSzPts val="1000"/>
              <a:buChar char="■"/>
              <a:defRPr/>
            </a:lvl6pPr>
            <a:lvl7pPr marL="3200400" lvl="6" indent="-292100" algn="ctr">
              <a:lnSpc>
                <a:spcPct val="100000"/>
              </a:lnSpc>
              <a:spcBef>
                <a:spcPts val="0"/>
              </a:spcBef>
              <a:spcAft>
                <a:spcPts val="0"/>
              </a:spcAft>
              <a:buSzPts val="1000"/>
              <a:buChar char="●"/>
              <a:defRPr/>
            </a:lvl7pPr>
            <a:lvl8pPr marL="3657600" lvl="7" indent="-292100" algn="ctr">
              <a:lnSpc>
                <a:spcPct val="100000"/>
              </a:lnSpc>
              <a:spcBef>
                <a:spcPts val="0"/>
              </a:spcBef>
              <a:spcAft>
                <a:spcPts val="0"/>
              </a:spcAft>
              <a:buSzPts val="1000"/>
              <a:buChar char="○"/>
              <a:defRPr/>
            </a:lvl8pPr>
            <a:lvl9pPr marL="4114800" lvl="8" indent="-292100" algn="ctr">
              <a:lnSpc>
                <a:spcPct val="100000"/>
              </a:lnSpc>
              <a:spcBef>
                <a:spcPts val="0"/>
              </a:spcBef>
              <a:spcAft>
                <a:spcPts val="0"/>
              </a:spcAft>
              <a:buSzPts val="1000"/>
              <a:buChar char="■"/>
              <a:defRPr/>
            </a:lvl9pPr>
          </a:lstStyle>
          <a:p>
            <a:endParaRPr/>
          </a:p>
        </p:txBody>
      </p:sp>
      <p:sp>
        <p:nvSpPr>
          <p:cNvPr id="98" name="Google Shape;98;p21"/>
          <p:cNvSpPr txBox="1"/>
          <p:nvPr/>
        </p:nvSpPr>
        <p:spPr>
          <a:xfrm>
            <a:off x="4297644" y="4749912"/>
            <a:ext cx="548700" cy="39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3C78D8"/>
                </a:solidFill>
                <a:latin typeface="Sniglet"/>
                <a:ea typeface="Sniglet"/>
                <a:cs typeface="Sniglet"/>
                <a:sym typeface="Sniglet"/>
              </a:rPr>
              <a:t>‹#›</a:t>
            </a:fld>
            <a:endParaRPr sz="1200" b="0" i="0" u="none" strike="noStrike" cap="none">
              <a:solidFill>
                <a:srgbClr val="3C78D8"/>
              </a:solidFill>
              <a:latin typeface="Lato"/>
              <a:ea typeface="Lato"/>
              <a:cs typeface="Lato"/>
              <a:sym typeface="Lato"/>
            </a:endParaRPr>
          </a:p>
        </p:txBody>
      </p:sp>
      <p:pic>
        <p:nvPicPr>
          <p:cNvPr id="99" name="Google Shape;99;p21"/>
          <p:cNvPicPr preferRelativeResize="0"/>
          <p:nvPr/>
        </p:nvPicPr>
        <p:blipFill rotWithShape="1">
          <a:blip r:embed="rId2">
            <a:alphaModFix/>
          </a:blip>
          <a:srcRect l="10467" t="19655" r="9932" b="21723"/>
          <a:stretch/>
        </p:blipFill>
        <p:spPr>
          <a:xfrm>
            <a:off x="7456400" y="4672000"/>
            <a:ext cx="1687598" cy="471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22"/>
          <p:cNvSpPr txBox="1"/>
          <p:nvPr/>
        </p:nvSpPr>
        <p:spPr>
          <a:xfrm>
            <a:off x="4297644" y="4749912"/>
            <a:ext cx="548700" cy="39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3C78D8"/>
                </a:solidFill>
                <a:latin typeface="Sniglet"/>
                <a:ea typeface="Sniglet"/>
                <a:cs typeface="Sniglet"/>
                <a:sym typeface="Sniglet"/>
              </a:rPr>
              <a:t>‹#›</a:t>
            </a:fld>
            <a:endParaRPr sz="1200" b="0" i="0" u="none" strike="noStrike" cap="none">
              <a:solidFill>
                <a:srgbClr val="3C78D8"/>
              </a:solidFill>
              <a:latin typeface="Lato"/>
              <a:ea typeface="Lato"/>
              <a:cs typeface="Lato"/>
              <a:sym typeface="Lato"/>
            </a:endParaRPr>
          </a:p>
        </p:txBody>
      </p:sp>
      <p:pic>
        <p:nvPicPr>
          <p:cNvPr id="102" name="Google Shape;102;p22"/>
          <p:cNvPicPr preferRelativeResize="0"/>
          <p:nvPr/>
        </p:nvPicPr>
        <p:blipFill rotWithShape="1">
          <a:blip r:embed="rId2">
            <a:alphaModFix/>
          </a:blip>
          <a:srcRect l="10467" t="19655" r="9932" b="21723"/>
          <a:stretch/>
        </p:blipFill>
        <p:spPr>
          <a:xfrm>
            <a:off x="7456400" y="4672000"/>
            <a:ext cx="1687598" cy="471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743925" y="0"/>
            <a:ext cx="67917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39A0ED"/>
              </a:buClr>
              <a:buSzPts val="3200"/>
              <a:buFont typeface="Gill Sans"/>
              <a:buNone/>
              <a:defRPr sz="3200" b="1" i="0" u="none" strike="noStrike" cap="none">
                <a:solidFill>
                  <a:srgbClr val="39A0ED"/>
                </a:solidFill>
                <a:latin typeface="Gill Sans"/>
                <a:ea typeface="Gill Sans"/>
                <a:cs typeface="Gill Sans"/>
                <a:sym typeface="Gill Sans"/>
              </a:defRPr>
            </a:lvl1pPr>
            <a:lvl2pPr marR="0" lvl="1" algn="l" rtl="0">
              <a:lnSpc>
                <a:spcPct val="100000"/>
              </a:lnSpc>
              <a:spcBef>
                <a:spcPts val="0"/>
              </a:spcBef>
              <a:spcAft>
                <a:spcPts val="0"/>
              </a:spcAft>
              <a:buClr>
                <a:srgbClr val="3C78D8"/>
              </a:buClr>
              <a:buSzPts val="1800"/>
              <a:buFont typeface="Gill Sans"/>
              <a:buNone/>
              <a:defRPr sz="1800" b="0" i="0" u="none" strike="noStrike" cap="none">
                <a:solidFill>
                  <a:srgbClr val="3C78D8"/>
                </a:solidFill>
                <a:latin typeface="Gill Sans"/>
                <a:ea typeface="Gill Sans"/>
                <a:cs typeface="Gill Sans"/>
                <a:sym typeface="Gill Sans"/>
              </a:defRPr>
            </a:lvl2pPr>
            <a:lvl3pPr marR="0" lvl="2" algn="l" rtl="0">
              <a:lnSpc>
                <a:spcPct val="100000"/>
              </a:lnSpc>
              <a:spcBef>
                <a:spcPts val="0"/>
              </a:spcBef>
              <a:spcAft>
                <a:spcPts val="0"/>
              </a:spcAft>
              <a:buClr>
                <a:srgbClr val="3C78D8"/>
              </a:buClr>
              <a:buSzPts val="1800"/>
              <a:buFont typeface="Gill Sans"/>
              <a:buNone/>
              <a:defRPr sz="1800" b="0" i="0" u="none" strike="noStrike" cap="none">
                <a:solidFill>
                  <a:srgbClr val="3C78D8"/>
                </a:solidFill>
                <a:latin typeface="Gill Sans"/>
                <a:ea typeface="Gill Sans"/>
                <a:cs typeface="Gill Sans"/>
                <a:sym typeface="Gill Sans"/>
              </a:defRPr>
            </a:lvl3pPr>
            <a:lvl4pPr marR="0" lvl="3" algn="l" rtl="0">
              <a:lnSpc>
                <a:spcPct val="100000"/>
              </a:lnSpc>
              <a:spcBef>
                <a:spcPts val="0"/>
              </a:spcBef>
              <a:spcAft>
                <a:spcPts val="0"/>
              </a:spcAft>
              <a:buClr>
                <a:srgbClr val="3C78D8"/>
              </a:buClr>
              <a:buSzPts val="1800"/>
              <a:buFont typeface="Gill Sans"/>
              <a:buNone/>
              <a:defRPr sz="1800" b="0" i="0" u="none" strike="noStrike" cap="none">
                <a:solidFill>
                  <a:srgbClr val="3C78D8"/>
                </a:solidFill>
                <a:latin typeface="Gill Sans"/>
                <a:ea typeface="Gill Sans"/>
                <a:cs typeface="Gill Sans"/>
                <a:sym typeface="Gill Sans"/>
              </a:defRPr>
            </a:lvl4pPr>
            <a:lvl5pPr marR="0" lvl="4" algn="l" rtl="0">
              <a:lnSpc>
                <a:spcPct val="100000"/>
              </a:lnSpc>
              <a:spcBef>
                <a:spcPts val="0"/>
              </a:spcBef>
              <a:spcAft>
                <a:spcPts val="0"/>
              </a:spcAft>
              <a:buClr>
                <a:srgbClr val="3C78D8"/>
              </a:buClr>
              <a:buSzPts val="1800"/>
              <a:buFont typeface="Gill Sans"/>
              <a:buNone/>
              <a:defRPr sz="1800" b="0" i="0" u="none" strike="noStrike" cap="none">
                <a:solidFill>
                  <a:srgbClr val="3C78D8"/>
                </a:solidFill>
                <a:latin typeface="Gill Sans"/>
                <a:ea typeface="Gill Sans"/>
                <a:cs typeface="Gill Sans"/>
                <a:sym typeface="Gill Sans"/>
              </a:defRPr>
            </a:lvl5pPr>
            <a:lvl6pPr marR="0" lvl="5" algn="l" rtl="0">
              <a:lnSpc>
                <a:spcPct val="100000"/>
              </a:lnSpc>
              <a:spcBef>
                <a:spcPts val="0"/>
              </a:spcBef>
              <a:spcAft>
                <a:spcPts val="0"/>
              </a:spcAft>
              <a:buClr>
                <a:srgbClr val="3C78D8"/>
              </a:buClr>
              <a:buSzPts val="1800"/>
              <a:buFont typeface="Gill Sans"/>
              <a:buNone/>
              <a:defRPr sz="1800" b="0" i="0" u="none" strike="noStrike" cap="none">
                <a:solidFill>
                  <a:srgbClr val="3C78D8"/>
                </a:solidFill>
                <a:latin typeface="Gill Sans"/>
                <a:ea typeface="Gill Sans"/>
                <a:cs typeface="Gill Sans"/>
                <a:sym typeface="Gill Sans"/>
              </a:defRPr>
            </a:lvl6pPr>
            <a:lvl7pPr marR="0" lvl="6" algn="l" rtl="0">
              <a:lnSpc>
                <a:spcPct val="100000"/>
              </a:lnSpc>
              <a:spcBef>
                <a:spcPts val="0"/>
              </a:spcBef>
              <a:spcAft>
                <a:spcPts val="0"/>
              </a:spcAft>
              <a:buClr>
                <a:srgbClr val="3C78D8"/>
              </a:buClr>
              <a:buSzPts val="1800"/>
              <a:buFont typeface="Gill Sans"/>
              <a:buNone/>
              <a:defRPr sz="1800" b="0" i="0" u="none" strike="noStrike" cap="none">
                <a:solidFill>
                  <a:srgbClr val="3C78D8"/>
                </a:solidFill>
                <a:latin typeface="Gill Sans"/>
                <a:ea typeface="Gill Sans"/>
                <a:cs typeface="Gill Sans"/>
                <a:sym typeface="Gill Sans"/>
              </a:defRPr>
            </a:lvl7pPr>
            <a:lvl8pPr marR="0" lvl="7" algn="l" rtl="0">
              <a:lnSpc>
                <a:spcPct val="100000"/>
              </a:lnSpc>
              <a:spcBef>
                <a:spcPts val="0"/>
              </a:spcBef>
              <a:spcAft>
                <a:spcPts val="0"/>
              </a:spcAft>
              <a:buClr>
                <a:srgbClr val="3C78D8"/>
              </a:buClr>
              <a:buSzPts val="1800"/>
              <a:buFont typeface="Gill Sans"/>
              <a:buNone/>
              <a:defRPr sz="1800" b="0" i="0" u="none" strike="noStrike" cap="none">
                <a:solidFill>
                  <a:srgbClr val="3C78D8"/>
                </a:solidFill>
                <a:latin typeface="Gill Sans"/>
                <a:ea typeface="Gill Sans"/>
                <a:cs typeface="Gill Sans"/>
                <a:sym typeface="Gill Sans"/>
              </a:defRPr>
            </a:lvl8pPr>
            <a:lvl9pPr marR="0" lvl="8" algn="l" rtl="0">
              <a:lnSpc>
                <a:spcPct val="100000"/>
              </a:lnSpc>
              <a:spcBef>
                <a:spcPts val="0"/>
              </a:spcBef>
              <a:spcAft>
                <a:spcPts val="0"/>
              </a:spcAft>
              <a:buClr>
                <a:srgbClr val="3C78D8"/>
              </a:buClr>
              <a:buSzPts val="1800"/>
              <a:buFont typeface="Gill Sans"/>
              <a:buNone/>
              <a:defRPr sz="1800" b="0" i="0" u="none" strike="noStrike" cap="none">
                <a:solidFill>
                  <a:srgbClr val="3C78D8"/>
                </a:solidFill>
                <a:latin typeface="Gill Sans"/>
                <a:ea typeface="Gill Sans"/>
                <a:cs typeface="Gill Sans"/>
                <a:sym typeface="Gill Sans"/>
              </a:defRPr>
            </a:lvl9pPr>
          </a:lstStyle>
          <a:p>
            <a:endParaRPr/>
          </a:p>
        </p:txBody>
      </p:sp>
      <p:sp>
        <p:nvSpPr>
          <p:cNvPr id="7" name="Google Shape;7;p10"/>
          <p:cNvSpPr txBox="1">
            <a:spLocks noGrp="1"/>
          </p:cNvSpPr>
          <p:nvPr>
            <p:ph type="body" idx="1"/>
          </p:nvPr>
        </p:nvSpPr>
        <p:spPr>
          <a:xfrm>
            <a:off x="743925" y="851763"/>
            <a:ext cx="7884000" cy="36108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000000"/>
              </a:buClr>
              <a:buSzPts val="2000"/>
              <a:buFont typeface="Gill Sans"/>
              <a:buChar char="●"/>
              <a:defRPr sz="2000" b="0" i="0" u="none" strike="noStrike" cap="none">
                <a:solidFill>
                  <a:srgbClr val="000000"/>
                </a:solidFill>
                <a:latin typeface="Gill Sans"/>
                <a:ea typeface="Gill Sans"/>
                <a:cs typeface="Gill Sans"/>
                <a:sym typeface="Gill Sans"/>
              </a:defRPr>
            </a:lvl1pPr>
            <a:lvl2pPr marL="914400" marR="0" lvl="1" indent="-330200" algn="l" rtl="0">
              <a:lnSpc>
                <a:spcPct val="100000"/>
              </a:lnSpc>
              <a:spcBef>
                <a:spcPts val="0"/>
              </a:spcBef>
              <a:spcAft>
                <a:spcPts val="0"/>
              </a:spcAft>
              <a:buClr>
                <a:srgbClr val="434343"/>
              </a:buClr>
              <a:buSzPts val="1600"/>
              <a:buFont typeface="Gill Sans"/>
              <a:buChar char="⤷"/>
              <a:defRPr sz="1600" b="0" i="0" u="none" strike="noStrike" cap="none">
                <a:solidFill>
                  <a:srgbClr val="434343"/>
                </a:solidFill>
                <a:latin typeface="Gill Sans"/>
                <a:ea typeface="Gill Sans"/>
                <a:cs typeface="Gill Sans"/>
                <a:sym typeface="Gill Sans"/>
              </a:defRPr>
            </a:lvl2pPr>
            <a:lvl3pPr marL="1371600" marR="0" lvl="2" indent="-304800" algn="l" rtl="0">
              <a:lnSpc>
                <a:spcPct val="100000"/>
              </a:lnSpc>
              <a:spcBef>
                <a:spcPts val="0"/>
              </a:spcBef>
              <a:spcAft>
                <a:spcPts val="0"/>
              </a:spcAft>
              <a:buClr>
                <a:srgbClr val="666666"/>
              </a:buClr>
              <a:buSzPts val="1200"/>
              <a:buFont typeface="Gill Sans"/>
              <a:buChar char="◦"/>
              <a:defRPr sz="1200" b="0" i="0" u="none" strike="noStrike" cap="none">
                <a:solidFill>
                  <a:srgbClr val="666666"/>
                </a:solidFill>
                <a:latin typeface="Gill Sans"/>
                <a:ea typeface="Gill Sans"/>
                <a:cs typeface="Gill Sans"/>
                <a:sym typeface="Gill Sans"/>
              </a:defRPr>
            </a:lvl3pPr>
            <a:lvl4pPr marL="1828800" marR="0" lvl="3" indent="-292100" algn="l" rtl="0">
              <a:lnSpc>
                <a:spcPct val="100000"/>
              </a:lnSpc>
              <a:spcBef>
                <a:spcPts val="0"/>
              </a:spcBef>
              <a:spcAft>
                <a:spcPts val="0"/>
              </a:spcAft>
              <a:buClr>
                <a:srgbClr val="666666"/>
              </a:buClr>
              <a:buSzPts val="1000"/>
              <a:buFont typeface="Gill Sans"/>
              <a:buChar char="⁍"/>
              <a:defRPr sz="1000" b="0" i="0" u="none" strike="noStrike" cap="none">
                <a:solidFill>
                  <a:srgbClr val="666666"/>
                </a:solidFill>
                <a:latin typeface="Gill Sans"/>
                <a:ea typeface="Gill Sans"/>
                <a:cs typeface="Gill Sans"/>
                <a:sym typeface="Gill Sans"/>
              </a:defRPr>
            </a:lvl4pPr>
            <a:lvl5pPr marL="2286000" marR="0" lvl="4" indent="-292100" algn="l" rtl="0">
              <a:lnSpc>
                <a:spcPct val="100000"/>
              </a:lnSpc>
              <a:spcBef>
                <a:spcPts val="0"/>
              </a:spcBef>
              <a:spcAft>
                <a:spcPts val="0"/>
              </a:spcAft>
              <a:buClr>
                <a:srgbClr val="666666"/>
              </a:buClr>
              <a:buSzPts val="1000"/>
              <a:buFont typeface="Gill Sans"/>
              <a:buChar char="○"/>
              <a:defRPr sz="1000" b="0" i="0" u="none" strike="noStrike" cap="none">
                <a:solidFill>
                  <a:srgbClr val="666666"/>
                </a:solidFill>
                <a:latin typeface="Gill Sans"/>
                <a:ea typeface="Gill Sans"/>
                <a:cs typeface="Gill Sans"/>
                <a:sym typeface="Gill Sans"/>
              </a:defRPr>
            </a:lvl5pPr>
            <a:lvl6pPr marL="2743200" marR="0" lvl="5" indent="-292100" algn="l" rtl="0">
              <a:lnSpc>
                <a:spcPct val="100000"/>
              </a:lnSpc>
              <a:spcBef>
                <a:spcPts val="0"/>
              </a:spcBef>
              <a:spcAft>
                <a:spcPts val="0"/>
              </a:spcAft>
              <a:buClr>
                <a:srgbClr val="666666"/>
              </a:buClr>
              <a:buSzPts val="1000"/>
              <a:buFont typeface="Gill Sans"/>
              <a:buChar char="■"/>
              <a:defRPr sz="1000" b="0" i="0" u="none" strike="noStrike" cap="none">
                <a:solidFill>
                  <a:srgbClr val="666666"/>
                </a:solidFill>
                <a:latin typeface="Gill Sans"/>
                <a:ea typeface="Gill Sans"/>
                <a:cs typeface="Gill Sans"/>
                <a:sym typeface="Gill Sans"/>
              </a:defRPr>
            </a:lvl6pPr>
            <a:lvl7pPr marL="3200400" marR="0" lvl="6" indent="-292100" algn="l" rtl="0">
              <a:lnSpc>
                <a:spcPct val="100000"/>
              </a:lnSpc>
              <a:spcBef>
                <a:spcPts val="0"/>
              </a:spcBef>
              <a:spcAft>
                <a:spcPts val="0"/>
              </a:spcAft>
              <a:buClr>
                <a:srgbClr val="666666"/>
              </a:buClr>
              <a:buSzPts val="1000"/>
              <a:buFont typeface="Gill Sans"/>
              <a:buChar char="●"/>
              <a:defRPr sz="1000" b="0" i="0" u="none" strike="noStrike" cap="none">
                <a:solidFill>
                  <a:srgbClr val="666666"/>
                </a:solidFill>
                <a:latin typeface="Gill Sans"/>
                <a:ea typeface="Gill Sans"/>
                <a:cs typeface="Gill Sans"/>
                <a:sym typeface="Gill Sans"/>
              </a:defRPr>
            </a:lvl7pPr>
            <a:lvl8pPr marL="3657600" marR="0" lvl="7" indent="-292100" algn="l" rtl="0">
              <a:lnSpc>
                <a:spcPct val="100000"/>
              </a:lnSpc>
              <a:spcBef>
                <a:spcPts val="0"/>
              </a:spcBef>
              <a:spcAft>
                <a:spcPts val="0"/>
              </a:spcAft>
              <a:buClr>
                <a:srgbClr val="666666"/>
              </a:buClr>
              <a:buSzPts val="1000"/>
              <a:buFont typeface="Gill Sans"/>
              <a:buChar char="○"/>
              <a:defRPr sz="1000" b="0" i="0" u="none" strike="noStrike" cap="none">
                <a:solidFill>
                  <a:srgbClr val="666666"/>
                </a:solidFill>
                <a:latin typeface="Gill Sans"/>
                <a:ea typeface="Gill Sans"/>
                <a:cs typeface="Gill Sans"/>
                <a:sym typeface="Gill Sans"/>
              </a:defRPr>
            </a:lvl8pPr>
            <a:lvl9pPr marL="4114800" marR="0" lvl="8" indent="-292100" algn="l" rtl="0">
              <a:lnSpc>
                <a:spcPct val="100000"/>
              </a:lnSpc>
              <a:spcBef>
                <a:spcPts val="0"/>
              </a:spcBef>
              <a:spcAft>
                <a:spcPts val="0"/>
              </a:spcAft>
              <a:buClr>
                <a:srgbClr val="666666"/>
              </a:buClr>
              <a:buSzPts val="1000"/>
              <a:buFont typeface="Gill Sans"/>
              <a:buChar char="■"/>
              <a:defRPr sz="1000" b="0" i="0" u="none" strike="noStrike" cap="none">
                <a:solidFill>
                  <a:srgbClr val="666666"/>
                </a:solidFill>
                <a:latin typeface="Gill Sans"/>
                <a:ea typeface="Gill Sans"/>
                <a:cs typeface="Gill Sans"/>
                <a:sym typeface="Gill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6" r:id="rId4"/>
    <p:sldLayoutId id="2147483657"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aucet.kovan.network/"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file/d/1v-hEK5Py7xgoj5s979zx1jS9IQ86jSc_/view" TargetMode="External"/><Relationship Id="rId2" Type="http://schemas.openxmlformats.org/officeDocument/2006/relationships/hyperlink" Target="https://github.com/cuongquangnam/web3_tutorial_BNS" TargetMode="External"/><Relationship Id="rId1" Type="http://schemas.openxmlformats.org/officeDocument/2006/relationships/slideLayout" Target="../slideLayouts/slideLayout2.xml"/><Relationship Id="rId4" Type="http://schemas.openxmlformats.org/officeDocument/2006/relationships/hyperlink" Target="https://www.dappuniversity.com/articles/web3-js-intr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dapp.com/" TargetMode="External"/><Relationship Id="rId2" Type="http://schemas.openxmlformats.org/officeDocument/2006/relationships/hyperlink" Target="https://www.stateofthedapps.com/" TargetMode="External"/><Relationship Id="rId1" Type="http://schemas.openxmlformats.org/officeDocument/2006/relationships/slideLayout" Target="../slideLayouts/slideLayout2.xml"/><Relationship Id="rId5" Type="http://schemas.openxmlformats.org/officeDocument/2006/relationships/hyperlink" Target="https://www.youtube.com/watch?v=49oLh1VYZfE&amp;t=1s" TargetMode="External"/><Relationship Id="rId4" Type="http://schemas.openxmlformats.org/officeDocument/2006/relationships/hyperlink" Target="https://www.youtube.com/watch?v=aWEqCqk5xwk"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drive.google.com/file/d/13tuL9hdxiKMq3Fzn0wMdaM0sCGypu0iN/view"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udemy.com/course/ethereum-and-solidity-the-complete-developers-guide/" TargetMode="External"/><Relationship Id="rId2" Type="http://schemas.openxmlformats.org/officeDocument/2006/relationships/hyperlink" Target="https://cryptozombies.io/" TargetMode="External"/><Relationship Id="rId1" Type="http://schemas.openxmlformats.org/officeDocument/2006/relationships/slideLayout" Target="../slideLayouts/slideLayout2.xml"/><Relationship Id="rId5" Type="http://schemas.openxmlformats.org/officeDocument/2006/relationships/hyperlink" Target="https://blockchain.berkeley.edu/courses/archive/" TargetMode="External"/><Relationship Id="rId4" Type="http://schemas.openxmlformats.org/officeDocument/2006/relationships/hyperlink" Target="https://www.dappuniversity.com/"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396575" y="886125"/>
            <a:ext cx="6933600" cy="7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3200"/>
              <a:buNone/>
            </a:pPr>
            <a:r>
              <a:rPr lang="en" dirty="0">
                <a:latin typeface="Gill Sans"/>
                <a:ea typeface="Gill Sans"/>
                <a:cs typeface="Gill Sans"/>
                <a:sym typeface="Gill Sans"/>
              </a:rPr>
              <a:t>Development session:</a:t>
            </a:r>
            <a:endParaRPr dirty="0">
              <a:latin typeface="Gill Sans"/>
              <a:ea typeface="Gill Sans"/>
              <a:cs typeface="Gill Sans"/>
              <a:sym typeface="Gill Sans"/>
            </a:endParaRPr>
          </a:p>
        </p:txBody>
      </p:sp>
      <p:sp>
        <p:nvSpPr>
          <p:cNvPr id="108" name="Google Shape;108;p1"/>
          <p:cNvSpPr txBox="1">
            <a:spLocks noGrp="1"/>
          </p:cNvSpPr>
          <p:nvPr>
            <p:ph type="subTitle" idx="1"/>
          </p:nvPr>
        </p:nvSpPr>
        <p:spPr>
          <a:xfrm>
            <a:off x="396575" y="2951625"/>
            <a:ext cx="761160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US" dirty="0"/>
              <a:t>Cuong Truong Cong</a:t>
            </a:r>
            <a:endParaRPr dirty="0"/>
          </a:p>
        </p:txBody>
      </p:sp>
      <p:sp>
        <p:nvSpPr>
          <p:cNvPr id="109" name="Google Shape;109;p1"/>
          <p:cNvSpPr txBox="1">
            <a:spLocks noGrp="1"/>
          </p:cNvSpPr>
          <p:nvPr>
            <p:ph type="ctrTitle" idx="2"/>
          </p:nvPr>
        </p:nvSpPr>
        <p:spPr>
          <a:xfrm>
            <a:off x="396575" y="1522575"/>
            <a:ext cx="7090200" cy="79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200"/>
              <a:buNone/>
            </a:pPr>
            <a:r>
              <a:rPr lang="en" dirty="0"/>
              <a:t>INTRODUCTION TO WEB3JS</a:t>
            </a:r>
            <a:br>
              <a:rPr lang="en" dirty="0"/>
            </a:br>
            <a:r>
              <a:rPr lang="en" dirty="0"/>
              <a:t>7 pm – 8.30 pm 4 Jan </a:t>
            </a:r>
            <a:br>
              <a:rPr lang="en"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64E6-C06E-46A2-ABE2-478E99210A59}"/>
              </a:ext>
            </a:extLst>
          </p:cNvPr>
          <p:cNvSpPr>
            <a:spLocks noGrp="1"/>
          </p:cNvSpPr>
          <p:nvPr>
            <p:ph type="title"/>
          </p:nvPr>
        </p:nvSpPr>
        <p:spPr>
          <a:xfrm>
            <a:off x="311700" y="230821"/>
            <a:ext cx="8520600" cy="717600"/>
          </a:xfrm>
        </p:spPr>
        <p:txBody>
          <a:bodyPr/>
          <a:lstStyle/>
          <a:p>
            <a:r>
              <a:rPr lang="en-US" dirty="0"/>
              <a:t>WHAT IS RPC?</a:t>
            </a:r>
            <a:br>
              <a:rPr lang="en-US" dirty="0"/>
            </a:br>
            <a:r>
              <a:rPr lang="en-US" sz="2400" dirty="0"/>
              <a:t>Poke </a:t>
            </a:r>
            <a:r>
              <a:rPr lang="en-US" sz="2400" dirty="0" err="1"/>
              <a:t>poke</a:t>
            </a:r>
            <a:endParaRPr lang="en-US" dirty="0"/>
          </a:p>
        </p:txBody>
      </p:sp>
      <p:sp>
        <p:nvSpPr>
          <p:cNvPr id="3" name="Text Placeholder 2">
            <a:extLst>
              <a:ext uri="{FF2B5EF4-FFF2-40B4-BE49-F238E27FC236}">
                <a16:creationId xmlns:a16="http://schemas.microsoft.com/office/drawing/2014/main" id="{404D9859-B7CC-49A4-938E-EA669C6A38C9}"/>
              </a:ext>
            </a:extLst>
          </p:cNvPr>
          <p:cNvSpPr>
            <a:spLocks noGrp="1"/>
          </p:cNvSpPr>
          <p:nvPr>
            <p:ph type="body" idx="1"/>
          </p:nvPr>
        </p:nvSpPr>
        <p:spPr/>
        <p:txBody>
          <a:bodyPr/>
          <a:lstStyle/>
          <a:p>
            <a:endParaRPr lang="en-US" dirty="0"/>
          </a:p>
        </p:txBody>
      </p:sp>
      <p:sp>
        <p:nvSpPr>
          <p:cNvPr id="5" name="TextBox 4">
            <a:extLst>
              <a:ext uri="{FF2B5EF4-FFF2-40B4-BE49-F238E27FC236}">
                <a16:creationId xmlns:a16="http://schemas.microsoft.com/office/drawing/2014/main" id="{889E6BD4-B419-45BD-AAA1-BCD6BDC1229F}"/>
              </a:ext>
            </a:extLst>
          </p:cNvPr>
          <p:cNvSpPr txBox="1"/>
          <p:nvPr/>
        </p:nvSpPr>
        <p:spPr>
          <a:xfrm>
            <a:off x="1418491" y="1522781"/>
            <a:ext cx="6564923" cy="1846659"/>
          </a:xfrm>
          <a:prstGeom prst="rect">
            <a:avLst/>
          </a:prstGeom>
          <a:noFill/>
          <a:ln>
            <a:solidFill>
              <a:schemeClr val="tx1"/>
            </a:solidFill>
          </a:ln>
        </p:spPr>
        <p:txBody>
          <a:bodyPr wrap="square" rtlCol="0">
            <a:spAutoFit/>
          </a:bodyPr>
          <a:lstStyle/>
          <a:p>
            <a:r>
              <a:rPr lang="en-US" sz="2000" b="1" dirty="0">
                <a:solidFill>
                  <a:schemeClr val="tx1"/>
                </a:solidFill>
                <a:latin typeface="Gill Sans" panose="020B0604020202020204" charset="0"/>
              </a:rPr>
              <a:t>RPC</a:t>
            </a:r>
          </a:p>
          <a:p>
            <a:pPr lvl="2"/>
            <a:r>
              <a:rPr lang="en-US" sz="2000" b="1" dirty="0">
                <a:solidFill>
                  <a:schemeClr val="tx1"/>
                </a:solidFill>
                <a:latin typeface="Gill Sans" panose="020B0604020202020204" charset="0"/>
              </a:rPr>
              <a:t>         </a:t>
            </a:r>
            <a:r>
              <a:rPr lang="en-US" sz="2000" dirty="0">
                <a:solidFill>
                  <a:schemeClr val="tx1"/>
                </a:solidFill>
                <a:latin typeface="Gill Sans" panose="020B0604020202020204" charset="0"/>
              </a:rPr>
              <a:t>Remote Procedure Call (RPC) is a protocol that one program can use to </a:t>
            </a:r>
            <a:r>
              <a:rPr lang="en-US" sz="2000" b="1" dirty="0">
                <a:solidFill>
                  <a:schemeClr val="tx1"/>
                </a:solidFill>
                <a:latin typeface="Gill Sans" panose="020B0604020202020204" charset="0"/>
              </a:rPr>
              <a:t>request a service </a:t>
            </a:r>
            <a:r>
              <a:rPr lang="en-US" sz="2000" dirty="0">
                <a:solidFill>
                  <a:schemeClr val="tx1"/>
                </a:solidFill>
                <a:latin typeface="Gill Sans" panose="020B0604020202020204" charset="0"/>
              </a:rPr>
              <a:t>from a program located in another computer in a network without having to understand network details</a:t>
            </a:r>
            <a:endParaRPr lang="en-US" sz="2000" b="1" dirty="0">
              <a:solidFill>
                <a:schemeClr val="tx1"/>
              </a:solidFill>
              <a:latin typeface="Gill Sans" panose="020B0604020202020204" charset="0"/>
            </a:endParaRPr>
          </a:p>
          <a:p>
            <a:r>
              <a:rPr lang="en-US" b="1" dirty="0"/>
              <a:t>	 </a:t>
            </a:r>
          </a:p>
        </p:txBody>
      </p:sp>
    </p:spTree>
    <p:extLst>
      <p:ext uri="{BB962C8B-B14F-4D97-AF65-F5344CB8AC3E}">
        <p14:creationId xmlns:p14="http://schemas.microsoft.com/office/powerpoint/2010/main" val="243701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9D23-2FB2-441D-8077-4A89A13E832D}"/>
              </a:ext>
            </a:extLst>
          </p:cNvPr>
          <p:cNvSpPr>
            <a:spLocks noGrp="1"/>
          </p:cNvSpPr>
          <p:nvPr>
            <p:ph type="title"/>
          </p:nvPr>
        </p:nvSpPr>
        <p:spPr>
          <a:xfrm>
            <a:off x="311700" y="295147"/>
            <a:ext cx="8520600" cy="717600"/>
          </a:xfrm>
        </p:spPr>
        <p:txBody>
          <a:bodyPr/>
          <a:lstStyle/>
          <a:p>
            <a:r>
              <a:rPr lang="en-US" dirty="0"/>
              <a:t>JSON-RPC API</a:t>
            </a:r>
            <a:br>
              <a:rPr lang="en-US" dirty="0"/>
            </a:br>
            <a:r>
              <a:rPr lang="en-US" sz="2400" dirty="0"/>
              <a:t>Context behind Ethereum’s API</a:t>
            </a:r>
            <a:endParaRPr lang="en-US" dirty="0"/>
          </a:p>
        </p:txBody>
      </p:sp>
      <p:sp>
        <p:nvSpPr>
          <p:cNvPr id="3" name="Text Placeholder 2">
            <a:extLst>
              <a:ext uri="{FF2B5EF4-FFF2-40B4-BE49-F238E27FC236}">
                <a16:creationId xmlns:a16="http://schemas.microsoft.com/office/drawing/2014/main" id="{EBADAC04-4238-4C82-9ACB-B59B146407CD}"/>
              </a:ext>
            </a:extLst>
          </p:cNvPr>
          <p:cNvSpPr>
            <a:spLocks noGrp="1"/>
          </p:cNvSpPr>
          <p:nvPr>
            <p:ph type="body" idx="1"/>
          </p:nvPr>
        </p:nvSpPr>
        <p:spPr>
          <a:xfrm>
            <a:off x="311700" y="1171013"/>
            <a:ext cx="8520600" cy="3416400"/>
          </a:xfrm>
        </p:spPr>
        <p:txBody>
          <a:bodyPr/>
          <a:lstStyle/>
          <a:p>
            <a:r>
              <a:rPr lang="en-US" dirty="0"/>
              <a:t>JSON is a lightweight data-interchange format</a:t>
            </a:r>
          </a:p>
          <a:p>
            <a:r>
              <a:rPr lang="en-US" dirty="0"/>
              <a:t>RPC is used to make remote function calls</a:t>
            </a:r>
          </a:p>
          <a:p>
            <a:r>
              <a:rPr lang="en-US" dirty="0"/>
              <a:t>JSON-RPC is a stateless, lightweight remote procedure call (RPC) protocol</a:t>
            </a:r>
          </a:p>
          <a:p>
            <a:pPr lvl="1"/>
            <a:r>
              <a:rPr lang="en-US" dirty="0"/>
              <a:t>Defines several data structures and the rules around their processing.</a:t>
            </a:r>
          </a:p>
          <a:p>
            <a:pPr lvl="1"/>
            <a:r>
              <a:rPr lang="en-US" dirty="0"/>
              <a:t>It is transport agnostic in that the concepts can be used within the same process, over sockets, over HTTP, or in many various message passing environments</a:t>
            </a:r>
          </a:p>
        </p:txBody>
      </p:sp>
    </p:spTree>
    <p:extLst>
      <p:ext uri="{BB962C8B-B14F-4D97-AF65-F5344CB8AC3E}">
        <p14:creationId xmlns:p14="http://schemas.microsoft.com/office/powerpoint/2010/main" val="401748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9805-53F5-4623-A256-019CF6A655BF}"/>
              </a:ext>
            </a:extLst>
          </p:cNvPr>
          <p:cNvSpPr>
            <a:spLocks noGrp="1"/>
          </p:cNvSpPr>
          <p:nvPr>
            <p:ph type="title"/>
          </p:nvPr>
        </p:nvSpPr>
        <p:spPr>
          <a:xfrm>
            <a:off x="311700" y="340118"/>
            <a:ext cx="8520600" cy="717600"/>
          </a:xfrm>
        </p:spPr>
        <p:txBody>
          <a:bodyPr/>
          <a:lstStyle/>
          <a:p>
            <a:r>
              <a:rPr lang="en-US" dirty="0"/>
              <a:t>ETHEREUM ABI </a:t>
            </a:r>
            <a:br>
              <a:rPr lang="en-US" dirty="0"/>
            </a:br>
            <a:r>
              <a:rPr lang="en-US" sz="2400" dirty="0"/>
              <a:t>Exposing contract methods</a:t>
            </a:r>
            <a:endParaRPr lang="en-US" dirty="0"/>
          </a:p>
        </p:txBody>
      </p:sp>
      <p:sp>
        <p:nvSpPr>
          <p:cNvPr id="3" name="Text Placeholder 2">
            <a:extLst>
              <a:ext uri="{FF2B5EF4-FFF2-40B4-BE49-F238E27FC236}">
                <a16:creationId xmlns:a16="http://schemas.microsoft.com/office/drawing/2014/main" id="{A4BFA480-D2F9-40F1-AC2E-63081C7FF0C8}"/>
              </a:ext>
            </a:extLst>
          </p:cNvPr>
          <p:cNvSpPr>
            <a:spLocks noGrp="1"/>
          </p:cNvSpPr>
          <p:nvPr>
            <p:ph type="body" idx="1"/>
          </p:nvPr>
        </p:nvSpPr>
        <p:spPr/>
        <p:txBody>
          <a:bodyPr/>
          <a:lstStyle/>
          <a:p>
            <a:pPr marL="101600" indent="0" algn="ctr">
              <a:buNone/>
            </a:pPr>
            <a:r>
              <a:rPr lang="en-US" b="1" dirty="0"/>
              <a:t>ABI = Application Binary Interface</a:t>
            </a:r>
          </a:p>
          <a:p>
            <a:r>
              <a:rPr lang="en-US" dirty="0"/>
              <a:t>An ABI is how you </a:t>
            </a:r>
            <a:r>
              <a:rPr lang="en-US" b="1" dirty="0"/>
              <a:t>call </a:t>
            </a:r>
            <a:r>
              <a:rPr lang="en-US" dirty="0"/>
              <a:t>functions in a contract and </a:t>
            </a:r>
            <a:r>
              <a:rPr lang="en-US" b="1" dirty="0"/>
              <a:t>get data back</a:t>
            </a:r>
          </a:p>
          <a:p>
            <a:pPr lvl="1"/>
            <a:r>
              <a:rPr lang="en-US" dirty="0"/>
              <a:t>It determines how functions are called and in which binary format information should be passed from one program component to the next</a:t>
            </a:r>
          </a:p>
          <a:p>
            <a:pPr marL="469900" indent="-342900"/>
            <a:r>
              <a:rPr lang="en-US" dirty="0"/>
              <a:t>Why is it necessary?</a:t>
            </a:r>
          </a:p>
          <a:p>
            <a:pPr marL="927100" lvl="1" indent="-342900"/>
            <a:r>
              <a:rPr lang="en-US" dirty="0"/>
              <a:t>You need a way to specify </a:t>
            </a:r>
            <a:r>
              <a:rPr lang="en-US" b="1" dirty="0"/>
              <a:t>which function </a:t>
            </a:r>
            <a:r>
              <a:rPr lang="en-US" dirty="0"/>
              <a:t>in the contract to invoke as well as guarantee to </a:t>
            </a:r>
            <a:r>
              <a:rPr lang="en-US" b="1" dirty="0"/>
              <a:t>what type of data is returned</a:t>
            </a:r>
          </a:p>
          <a:p>
            <a:pPr marL="469900" indent="-342900"/>
            <a:r>
              <a:rPr lang="en-US" dirty="0"/>
              <a:t>Not part of the core Ethereum protocol, you can define your own ABI – but easier to comply with format provided by web3.js</a:t>
            </a:r>
          </a:p>
        </p:txBody>
      </p:sp>
    </p:spTree>
    <p:extLst>
      <p:ext uri="{BB962C8B-B14F-4D97-AF65-F5344CB8AC3E}">
        <p14:creationId xmlns:p14="http://schemas.microsoft.com/office/powerpoint/2010/main" val="327119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DCBD-BEBC-4BDB-BCDD-2F4E248C90E4}"/>
              </a:ext>
            </a:extLst>
          </p:cNvPr>
          <p:cNvSpPr>
            <a:spLocks noGrp="1"/>
          </p:cNvSpPr>
          <p:nvPr>
            <p:ph type="title"/>
          </p:nvPr>
        </p:nvSpPr>
        <p:spPr>
          <a:xfrm>
            <a:off x="311700" y="280157"/>
            <a:ext cx="8520600" cy="717600"/>
          </a:xfrm>
        </p:spPr>
        <p:txBody>
          <a:bodyPr/>
          <a:lstStyle/>
          <a:p>
            <a:r>
              <a:rPr lang="en-US" dirty="0"/>
              <a:t>ETHEREUM ABI </a:t>
            </a:r>
            <a:br>
              <a:rPr lang="en-US" dirty="0"/>
            </a:br>
            <a:r>
              <a:rPr lang="en-US" sz="2400" dirty="0"/>
              <a:t>Another analogy</a:t>
            </a:r>
            <a:endParaRPr lang="en-US" dirty="0"/>
          </a:p>
        </p:txBody>
      </p:sp>
      <p:sp>
        <p:nvSpPr>
          <p:cNvPr id="3" name="Text Placeholder 2">
            <a:extLst>
              <a:ext uri="{FF2B5EF4-FFF2-40B4-BE49-F238E27FC236}">
                <a16:creationId xmlns:a16="http://schemas.microsoft.com/office/drawing/2014/main" id="{30F805C2-871A-4A27-A322-00093B5CE322}"/>
              </a:ext>
            </a:extLst>
          </p:cNvPr>
          <p:cNvSpPr>
            <a:spLocks noGrp="1"/>
          </p:cNvSpPr>
          <p:nvPr>
            <p:ph type="body" idx="1"/>
          </p:nvPr>
        </p:nvSpPr>
        <p:spPr/>
        <p:txBody>
          <a:bodyPr/>
          <a:lstStyle/>
          <a:p>
            <a:pPr marL="101600" indent="0" algn="ctr">
              <a:buNone/>
            </a:pPr>
            <a:r>
              <a:rPr lang="en-US" dirty="0"/>
              <a:t>API = Application </a:t>
            </a:r>
            <a:r>
              <a:rPr lang="en-US" b="1" dirty="0"/>
              <a:t>Programming </a:t>
            </a:r>
            <a:r>
              <a:rPr lang="en-US" dirty="0"/>
              <a:t>Interface</a:t>
            </a:r>
          </a:p>
          <a:p>
            <a:pPr marL="101600" indent="0" algn="ctr">
              <a:buNone/>
            </a:pPr>
            <a:r>
              <a:rPr lang="en-US" dirty="0"/>
              <a:t>ABI = Application </a:t>
            </a:r>
            <a:r>
              <a:rPr lang="en-US" b="1" dirty="0"/>
              <a:t>Binary </a:t>
            </a:r>
            <a:r>
              <a:rPr lang="en-US" dirty="0"/>
              <a:t>Interface</a:t>
            </a:r>
          </a:p>
          <a:p>
            <a:r>
              <a:rPr lang="en-US" dirty="0"/>
              <a:t>So therefore an ABI is an API at a lower level?</a:t>
            </a:r>
          </a:p>
          <a:p>
            <a:r>
              <a:rPr lang="en-US" dirty="0"/>
              <a:t>Contract code is stored as bytecode in binary form on the blockchain under a specific address</a:t>
            </a:r>
          </a:p>
          <a:p>
            <a:pPr lvl="1"/>
            <a:r>
              <a:rPr lang="en-US" dirty="0"/>
              <a:t>You can access the binary data in the contract through the ABI</a:t>
            </a:r>
          </a:p>
          <a:p>
            <a:pPr lvl="1"/>
            <a:r>
              <a:rPr lang="en-US" dirty="0"/>
              <a:t>The ABI defines the structures and methods you will use to interact with binary contract (just like an API)</a:t>
            </a:r>
          </a:p>
        </p:txBody>
      </p:sp>
    </p:spTree>
    <p:extLst>
      <p:ext uri="{BB962C8B-B14F-4D97-AF65-F5344CB8AC3E}">
        <p14:creationId xmlns:p14="http://schemas.microsoft.com/office/powerpoint/2010/main" val="894618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0BF8-73BD-4C5F-BCB7-DC8D48C36B43}"/>
              </a:ext>
            </a:extLst>
          </p:cNvPr>
          <p:cNvSpPr>
            <a:spLocks noGrp="1"/>
          </p:cNvSpPr>
          <p:nvPr>
            <p:ph type="title"/>
          </p:nvPr>
        </p:nvSpPr>
        <p:spPr>
          <a:xfrm>
            <a:off x="311700" y="235275"/>
            <a:ext cx="8520600" cy="717600"/>
          </a:xfrm>
        </p:spPr>
        <p:txBody>
          <a:bodyPr/>
          <a:lstStyle/>
          <a:p>
            <a:r>
              <a:rPr lang="en-US" dirty="0"/>
              <a:t>ETHEREUM ABI</a:t>
            </a:r>
            <a:br>
              <a:rPr lang="en-US" dirty="0"/>
            </a:br>
            <a:r>
              <a:rPr lang="en-US" sz="2400" dirty="0"/>
              <a:t>The lovely ABI format</a:t>
            </a:r>
            <a:endParaRPr lang="en-US" dirty="0"/>
          </a:p>
        </p:txBody>
      </p:sp>
      <p:sp>
        <p:nvSpPr>
          <p:cNvPr id="3" name="Text Placeholder 2">
            <a:extLst>
              <a:ext uri="{FF2B5EF4-FFF2-40B4-BE49-F238E27FC236}">
                <a16:creationId xmlns:a16="http://schemas.microsoft.com/office/drawing/2014/main" id="{47407FFA-A294-48A6-8027-5CA37FAA84B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0B2D002-8644-46EF-B78F-C6EB4D7CC484}"/>
              </a:ext>
            </a:extLst>
          </p:cNvPr>
          <p:cNvPicPr>
            <a:picLocks noChangeAspect="1"/>
          </p:cNvPicPr>
          <p:nvPr/>
        </p:nvPicPr>
        <p:blipFill>
          <a:blip r:embed="rId3"/>
          <a:stretch>
            <a:fillRect/>
          </a:stretch>
        </p:blipFill>
        <p:spPr>
          <a:xfrm>
            <a:off x="1761344" y="886200"/>
            <a:ext cx="5621311" cy="3553135"/>
          </a:xfrm>
          <a:prstGeom prst="rect">
            <a:avLst/>
          </a:prstGeom>
        </p:spPr>
      </p:pic>
    </p:spTree>
    <p:extLst>
      <p:ext uri="{BB962C8B-B14F-4D97-AF65-F5344CB8AC3E}">
        <p14:creationId xmlns:p14="http://schemas.microsoft.com/office/powerpoint/2010/main" val="283481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4A95-784A-4376-9D94-62FDF50DD7C7}"/>
              </a:ext>
            </a:extLst>
          </p:cNvPr>
          <p:cNvSpPr>
            <a:spLocks noGrp="1"/>
          </p:cNvSpPr>
          <p:nvPr>
            <p:ph type="title"/>
          </p:nvPr>
        </p:nvSpPr>
        <p:spPr/>
        <p:txBody>
          <a:bodyPr/>
          <a:lstStyle/>
          <a:p>
            <a:r>
              <a:rPr lang="en-US" dirty="0"/>
              <a:t>Web3.js Usage</a:t>
            </a:r>
          </a:p>
        </p:txBody>
      </p:sp>
    </p:spTree>
    <p:extLst>
      <p:ext uri="{BB962C8B-B14F-4D97-AF65-F5344CB8AC3E}">
        <p14:creationId xmlns:p14="http://schemas.microsoft.com/office/powerpoint/2010/main" val="90380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A56D-1271-4D74-A6F3-5BBF7577E15B}"/>
              </a:ext>
            </a:extLst>
          </p:cNvPr>
          <p:cNvSpPr>
            <a:spLocks noGrp="1"/>
          </p:cNvSpPr>
          <p:nvPr>
            <p:ph type="title"/>
          </p:nvPr>
        </p:nvSpPr>
        <p:spPr>
          <a:xfrm>
            <a:off x="311700" y="100275"/>
            <a:ext cx="8520600" cy="1154094"/>
          </a:xfrm>
        </p:spPr>
        <p:txBody>
          <a:bodyPr/>
          <a:lstStyle/>
          <a:p>
            <a:r>
              <a:rPr lang="en-US" dirty="0"/>
              <a:t>INSTALLING DEPENDENCIES</a:t>
            </a:r>
          </a:p>
        </p:txBody>
      </p:sp>
      <p:sp>
        <p:nvSpPr>
          <p:cNvPr id="3" name="Text Placeholder 2">
            <a:extLst>
              <a:ext uri="{FF2B5EF4-FFF2-40B4-BE49-F238E27FC236}">
                <a16:creationId xmlns:a16="http://schemas.microsoft.com/office/drawing/2014/main" id="{548B0FA3-7D51-41DA-8E41-DD4582B67A19}"/>
              </a:ext>
            </a:extLst>
          </p:cNvPr>
          <p:cNvSpPr>
            <a:spLocks noGrp="1"/>
          </p:cNvSpPr>
          <p:nvPr>
            <p:ph type="body" idx="1"/>
          </p:nvPr>
        </p:nvSpPr>
        <p:spPr>
          <a:xfrm>
            <a:off x="311700" y="1254369"/>
            <a:ext cx="8520600" cy="3416400"/>
          </a:xfrm>
        </p:spPr>
        <p:txBody>
          <a:bodyPr/>
          <a:lstStyle/>
          <a:p>
            <a:pPr marL="101600" indent="0">
              <a:buNone/>
            </a:pPr>
            <a:r>
              <a:rPr lang="en-US" b="1" dirty="0"/>
              <a:t>Node Package Manager: </a:t>
            </a:r>
            <a:r>
              <a:rPr lang="en-US" dirty="0"/>
              <a:t>node –v</a:t>
            </a:r>
          </a:p>
          <a:p>
            <a:pPr marL="101600" indent="0">
              <a:buNone/>
            </a:pPr>
            <a:r>
              <a:rPr lang="en-US" b="1" dirty="0"/>
              <a:t>Web3.js Library: </a:t>
            </a:r>
            <a:r>
              <a:rPr lang="en-US" dirty="0" err="1"/>
              <a:t>npm</a:t>
            </a:r>
            <a:r>
              <a:rPr lang="en-US" dirty="0"/>
              <a:t> install web3</a:t>
            </a:r>
          </a:p>
          <a:p>
            <a:pPr marL="101600" indent="0">
              <a:buNone/>
            </a:pPr>
            <a:r>
              <a:rPr lang="en-US" dirty="0" err="1"/>
              <a:t>npm</a:t>
            </a:r>
            <a:r>
              <a:rPr lang="en-US" dirty="0"/>
              <a:t> install </a:t>
            </a:r>
            <a:r>
              <a:rPr lang="en-US" dirty="0" err="1"/>
              <a:t>dotenv</a:t>
            </a:r>
            <a:endParaRPr lang="en-US" dirty="0"/>
          </a:p>
          <a:p>
            <a:pPr marL="101600" indent="0">
              <a:buSzPct val="175000"/>
              <a:buNone/>
            </a:pPr>
            <a:endParaRPr lang="en-US" dirty="0"/>
          </a:p>
        </p:txBody>
      </p:sp>
    </p:spTree>
    <p:extLst>
      <p:ext uri="{BB962C8B-B14F-4D97-AF65-F5344CB8AC3E}">
        <p14:creationId xmlns:p14="http://schemas.microsoft.com/office/powerpoint/2010/main" val="389818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A1F-762A-47BD-B943-B6A35AADD3EB}"/>
              </a:ext>
            </a:extLst>
          </p:cNvPr>
          <p:cNvSpPr>
            <a:spLocks noGrp="1"/>
          </p:cNvSpPr>
          <p:nvPr>
            <p:ph type="title"/>
          </p:nvPr>
        </p:nvSpPr>
        <p:spPr>
          <a:xfrm>
            <a:off x="311700" y="168600"/>
            <a:ext cx="8520600" cy="717600"/>
          </a:xfrm>
        </p:spPr>
        <p:txBody>
          <a:bodyPr/>
          <a:lstStyle/>
          <a:p>
            <a:r>
              <a:rPr lang="en-US" dirty="0"/>
              <a:t>CONNECTING TO BLOCKCHAIN NODE </a:t>
            </a:r>
          </a:p>
        </p:txBody>
      </p:sp>
      <p:sp>
        <p:nvSpPr>
          <p:cNvPr id="3" name="Text Placeholder 2">
            <a:extLst>
              <a:ext uri="{FF2B5EF4-FFF2-40B4-BE49-F238E27FC236}">
                <a16:creationId xmlns:a16="http://schemas.microsoft.com/office/drawing/2014/main" id="{0DED0395-82E1-4BD3-A926-D4B08C04E75A}"/>
              </a:ext>
            </a:extLst>
          </p:cNvPr>
          <p:cNvSpPr>
            <a:spLocks noGrp="1"/>
          </p:cNvSpPr>
          <p:nvPr>
            <p:ph type="body" idx="1"/>
          </p:nvPr>
        </p:nvSpPr>
        <p:spPr>
          <a:xfrm>
            <a:off x="311700" y="1191376"/>
            <a:ext cx="8325336" cy="3127994"/>
          </a:xfrm>
        </p:spPr>
        <p:txBody>
          <a:bodyPr/>
          <a:lstStyle/>
          <a:p>
            <a:r>
              <a:rPr lang="en-US" dirty="0"/>
              <a:t>Web3.JS is our key to reading and writing the Ethereum Blockchain</a:t>
            </a:r>
          </a:p>
          <a:p>
            <a:r>
              <a:rPr lang="en-US" dirty="0"/>
              <a:t>Uses JSON RPC to talk to chain (Remote Procedure Call)</a:t>
            </a:r>
          </a:p>
          <a:p>
            <a:r>
              <a:rPr lang="en-US" dirty="0"/>
              <a:t>Need to connect to an Ethereum node – can use:</a:t>
            </a:r>
          </a:p>
          <a:p>
            <a:pPr lvl="1"/>
            <a:r>
              <a:rPr lang="en-US" dirty="0"/>
              <a:t>Can run your own Ethereum node with </a:t>
            </a:r>
            <a:r>
              <a:rPr lang="en-US" b="1" dirty="0"/>
              <a:t>Geth</a:t>
            </a:r>
            <a:r>
              <a:rPr lang="en-US" dirty="0"/>
              <a:t> or </a:t>
            </a:r>
            <a:r>
              <a:rPr lang="en-US" b="1" dirty="0"/>
              <a:t>Parity</a:t>
            </a:r>
            <a:r>
              <a:rPr lang="en-US" dirty="0"/>
              <a:t>. However, this requires you to download a lot of data from blockchain and keep it in sync</a:t>
            </a:r>
          </a:p>
          <a:p>
            <a:pPr lvl="1"/>
            <a:r>
              <a:rPr lang="en-US" b="1" dirty="0" err="1"/>
              <a:t>Infura</a:t>
            </a:r>
            <a:r>
              <a:rPr lang="en-US" b="1" dirty="0"/>
              <a:t> </a:t>
            </a:r>
            <a:r>
              <a:rPr lang="en-US" dirty="0"/>
              <a:t>provides a remote Ethereum node for free and is more convenient</a:t>
            </a:r>
            <a:endParaRPr lang="en-US" b="1" dirty="0"/>
          </a:p>
          <a:p>
            <a:pPr lvl="1">
              <a:buFont typeface="Courier New" panose="02070309020205020404" pitchFamily="49" charset="0"/>
              <a:buChar char="o"/>
            </a:pPr>
            <a:endParaRPr lang="en-US" b="1" dirty="0"/>
          </a:p>
          <a:p>
            <a:pPr marL="584200" lvl="1" indent="0">
              <a:buNone/>
            </a:pPr>
            <a:endParaRPr lang="en-US" dirty="0"/>
          </a:p>
        </p:txBody>
      </p:sp>
    </p:spTree>
    <p:extLst>
      <p:ext uri="{BB962C8B-B14F-4D97-AF65-F5344CB8AC3E}">
        <p14:creationId xmlns:p14="http://schemas.microsoft.com/office/powerpoint/2010/main" val="395665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F4A5-1E15-414B-BCEC-646F5BC72EBB}"/>
              </a:ext>
            </a:extLst>
          </p:cNvPr>
          <p:cNvSpPr>
            <a:spLocks noGrp="1"/>
          </p:cNvSpPr>
          <p:nvPr>
            <p:ph type="title"/>
          </p:nvPr>
        </p:nvSpPr>
        <p:spPr/>
        <p:txBody>
          <a:bodyPr/>
          <a:lstStyle/>
          <a:p>
            <a:r>
              <a:rPr lang="en-US" dirty="0"/>
              <a:t>CONNECT TO BLOCKCHAIN NODE</a:t>
            </a:r>
          </a:p>
        </p:txBody>
      </p:sp>
      <p:pic>
        <p:nvPicPr>
          <p:cNvPr id="4" name="Picture 2" descr="Intro to Web3.js · Ethereum Blockchain Developer Crash Course | Dapp  University">
            <a:extLst>
              <a:ext uri="{FF2B5EF4-FFF2-40B4-BE49-F238E27FC236}">
                <a16:creationId xmlns:a16="http://schemas.microsoft.com/office/drawing/2014/main" id="{6D1E45B9-013B-4421-B585-CE20ACC2C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895350"/>
            <a:ext cx="8526218" cy="352446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11AA113D-D073-4418-A8AB-5C92DAD1E80D}"/>
              </a:ext>
            </a:extLst>
          </p:cNvPr>
          <p:cNvCxnSpPr>
            <a:cxnSpLocks/>
          </p:cNvCxnSpPr>
          <p:nvPr/>
        </p:nvCxnSpPr>
        <p:spPr>
          <a:xfrm flipV="1">
            <a:off x="2533650" y="3209926"/>
            <a:ext cx="304800" cy="12873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3" name="TextBox 12">
            <a:extLst>
              <a:ext uri="{FF2B5EF4-FFF2-40B4-BE49-F238E27FC236}">
                <a16:creationId xmlns:a16="http://schemas.microsoft.com/office/drawing/2014/main" id="{636AA529-EDEA-4A1A-B3B5-4343848FDA30}"/>
              </a:ext>
            </a:extLst>
          </p:cNvPr>
          <p:cNvSpPr txBox="1"/>
          <p:nvPr/>
        </p:nvSpPr>
        <p:spPr>
          <a:xfrm>
            <a:off x="1868704" y="4497291"/>
            <a:ext cx="1190625" cy="307777"/>
          </a:xfrm>
          <a:prstGeom prst="rect">
            <a:avLst/>
          </a:prstGeom>
          <a:noFill/>
        </p:spPr>
        <p:txBody>
          <a:bodyPr wrap="square" rtlCol="0">
            <a:spAutoFit/>
          </a:bodyPr>
          <a:lstStyle/>
          <a:p>
            <a:r>
              <a:rPr lang="en-US" dirty="0" err="1">
                <a:latin typeface="Gill Sans" panose="020B0604020202020204" charset="0"/>
              </a:rPr>
              <a:t>Infura</a:t>
            </a:r>
            <a:r>
              <a:rPr lang="en-US" dirty="0">
                <a:latin typeface="Gill Sans" panose="020B0604020202020204" charset="0"/>
              </a:rPr>
              <a:t> here</a:t>
            </a:r>
          </a:p>
        </p:txBody>
      </p:sp>
    </p:spTree>
    <p:extLst>
      <p:ext uri="{BB962C8B-B14F-4D97-AF65-F5344CB8AC3E}">
        <p14:creationId xmlns:p14="http://schemas.microsoft.com/office/powerpoint/2010/main" val="428069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6340-476E-4617-9478-CC7F24853559}"/>
              </a:ext>
            </a:extLst>
          </p:cNvPr>
          <p:cNvSpPr>
            <a:spLocks noGrp="1"/>
          </p:cNvSpPr>
          <p:nvPr>
            <p:ph type="title"/>
          </p:nvPr>
        </p:nvSpPr>
        <p:spPr>
          <a:xfrm>
            <a:off x="311700" y="376500"/>
            <a:ext cx="8520600" cy="717600"/>
          </a:xfrm>
        </p:spPr>
        <p:txBody>
          <a:bodyPr/>
          <a:lstStyle/>
          <a:p>
            <a:r>
              <a:rPr lang="en-US" dirty="0"/>
              <a:t>CHECKING ACCOUNT BALANCE</a:t>
            </a:r>
            <a:br>
              <a:rPr lang="en-US" dirty="0"/>
            </a:br>
            <a:r>
              <a:rPr lang="en-US" sz="2400" dirty="0"/>
              <a:t>Demo</a:t>
            </a:r>
            <a:endParaRPr lang="en-US" dirty="0"/>
          </a:p>
        </p:txBody>
      </p:sp>
      <p:sp>
        <p:nvSpPr>
          <p:cNvPr id="3" name="Text Placeholder 2">
            <a:extLst>
              <a:ext uri="{FF2B5EF4-FFF2-40B4-BE49-F238E27FC236}">
                <a16:creationId xmlns:a16="http://schemas.microsoft.com/office/drawing/2014/main" id="{B0035082-1174-4289-93CB-B847D5A962D8}"/>
              </a:ext>
            </a:extLst>
          </p:cNvPr>
          <p:cNvSpPr>
            <a:spLocks noGrp="1"/>
          </p:cNvSpPr>
          <p:nvPr>
            <p:ph type="body" idx="1"/>
          </p:nvPr>
        </p:nvSpPr>
        <p:spPr/>
        <p:txBody>
          <a:bodyPr/>
          <a:lstStyle/>
          <a:p>
            <a:pPr marL="101600" indent="0">
              <a:buNone/>
            </a:pPr>
            <a:r>
              <a:rPr lang="en-US" dirty="0"/>
              <a:t> </a:t>
            </a:r>
          </a:p>
        </p:txBody>
      </p:sp>
    </p:spTree>
    <p:extLst>
      <p:ext uri="{BB962C8B-B14F-4D97-AF65-F5344CB8AC3E}">
        <p14:creationId xmlns:p14="http://schemas.microsoft.com/office/powerpoint/2010/main" val="57206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89AA-3ABA-4476-A5B9-D9DE9B5F75D2}"/>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11F5C172-CBDA-4652-8851-24B445F4496A}"/>
              </a:ext>
            </a:extLst>
          </p:cNvPr>
          <p:cNvSpPr>
            <a:spLocks noGrp="1"/>
          </p:cNvSpPr>
          <p:nvPr>
            <p:ph type="body" idx="1"/>
          </p:nvPr>
        </p:nvSpPr>
        <p:spPr/>
        <p:txBody>
          <a:bodyPr/>
          <a:lstStyle/>
          <a:p>
            <a:pPr>
              <a:buFont typeface="Wingdings" panose="05000000000000000000" pitchFamily="2" charset="2"/>
              <a:buChar char="q"/>
            </a:pPr>
            <a:r>
              <a:rPr lang="en-US" sz="2200" dirty="0">
                <a:latin typeface="Lato" panose="020B0604020202020204" charset="0"/>
              </a:rPr>
              <a:t>Ethereum </a:t>
            </a:r>
            <a:r>
              <a:rPr lang="en-US" sz="2200" dirty="0" err="1">
                <a:latin typeface="Lato" panose="020B0604020202020204" charset="0"/>
              </a:rPr>
              <a:t>DApp</a:t>
            </a:r>
            <a:r>
              <a:rPr lang="en-US" sz="2200" dirty="0">
                <a:latin typeface="Lato" panose="020B0604020202020204" charset="0"/>
              </a:rPr>
              <a:t> Architecture</a:t>
            </a:r>
          </a:p>
          <a:p>
            <a:pPr>
              <a:buFont typeface="Wingdings" panose="05000000000000000000" pitchFamily="2" charset="2"/>
              <a:buChar char="q"/>
            </a:pPr>
            <a:r>
              <a:rPr lang="en-US" sz="2200" dirty="0">
                <a:latin typeface="Lato" panose="020B0604020202020204" charset="0"/>
              </a:rPr>
              <a:t>Web3JS Overview</a:t>
            </a:r>
          </a:p>
          <a:p>
            <a:pPr>
              <a:buFont typeface="Wingdings" panose="05000000000000000000" pitchFamily="2" charset="2"/>
              <a:buChar char="q"/>
            </a:pPr>
            <a:r>
              <a:rPr lang="en-US" sz="2200" dirty="0">
                <a:latin typeface="Lato" panose="020B0604020202020204" charset="0"/>
              </a:rPr>
              <a:t>Web3JS Usage</a:t>
            </a:r>
          </a:p>
          <a:p>
            <a:pPr>
              <a:buFont typeface="Wingdings" panose="05000000000000000000" pitchFamily="2" charset="2"/>
              <a:buChar char="q"/>
            </a:pPr>
            <a:r>
              <a:rPr lang="en-US" sz="2200" dirty="0">
                <a:latin typeface="Lato" panose="020B0604020202020204" charset="0"/>
              </a:rPr>
              <a:t>Development pillar</a:t>
            </a:r>
          </a:p>
        </p:txBody>
      </p:sp>
    </p:spTree>
    <p:extLst>
      <p:ext uri="{BB962C8B-B14F-4D97-AF65-F5344CB8AC3E}">
        <p14:creationId xmlns:p14="http://schemas.microsoft.com/office/powerpoint/2010/main" val="340612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72CC-A4EC-4F9C-A5E3-2027E9CFB1A5}"/>
              </a:ext>
            </a:extLst>
          </p:cNvPr>
          <p:cNvSpPr>
            <a:spLocks noGrp="1"/>
          </p:cNvSpPr>
          <p:nvPr>
            <p:ph type="title"/>
          </p:nvPr>
        </p:nvSpPr>
        <p:spPr/>
        <p:txBody>
          <a:bodyPr/>
          <a:lstStyle/>
          <a:p>
            <a:r>
              <a:rPr lang="en-US" dirty="0"/>
              <a:t>READ DATA FROM SMART CONTRACT</a:t>
            </a:r>
          </a:p>
        </p:txBody>
      </p:sp>
      <p:sp>
        <p:nvSpPr>
          <p:cNvPr id="3" name="Text Placeholder 2">
            <a:extLst>
              <a:ext uri="{FF2B5EF4-FFF2-40B4-BE49-F238E27FC236}">
                <a16:creationId xmlns:a16="http://schemas.microsoft.com/office/drawing/2014/main" id="{0D5EF602-D60B-419E-BC4A-7264B26CDD3F}"/>
              </a:ext>
            </a:extLst>
          </p:cNvPr>
          <p:cNvSpPr>
            <a:spLocks noGrp="1"/>
          </p:cNvSpPr>
          <p:nvPr>
            <p:ph type="body" idx="1"/>
          </p:nvPr>
        </p:nvSpPr>
        <p:spPr>
          <a:xfrm>
            <a:off x="311700" y="976141"/>
            <a:ext cx="8520600" cy="3416400"/>
          </a:xfrm>
        </p:spPr>
        <p:txBody>
          <a:bodyPr/>
          <a:lstStyle/>
          <a:p>
            <a:pPr marL="101600" indent="0">
              <a:buNone/>
            </a:pPr>
            <a:r>
              <a:rPr lang="en-US" dirty="0"/>
              <a:t>1. A JavaScript representation of the smart contract we want to interact with</a:t>
            </a:r>
          </a:p>
          <a:p>
            <a:pPr marL="101600" indent="0">
              <a:buNone/>
            </a:pPr>
            <a:endParaRPr lang="en-US" dirty="0"/>
          </a:p>
          <a:p>
            <a:pPr marL="558800" indent="-457200">
              <a:buAutoNum type="arabicPeriod"/>
            </a:pPr>
            <a:endParaRPr lang="en-US" dirty="0"/>
          </a:p>
          <a:p>
            <a:pPr marL="558800" indent="-457200">
              <a:buAutoNum type="arabicPeriod"/>
            </a:pPr>
            <a:endParaRPr lang="en-US" dirty="0"/>
          </a:p>
          <a:p>
            <a:pPr marL="558800" indent="-457200">
              <a:buAutoNum type="arabicPeriod"/>
            </a:pPr>
            <a:endParaRPr lang="en-US" dirty="0"/>
          </a:p>
          <a:p>
            <a:pPr marL="101600" indent="0">
              <a:buNone/>
            </a:pPr>
            <a:endParaRPr lang="en-US" dirty="0"/>
          </a:p>
          <a:p>
            <a:pPr marL="101600" indent="0">
              <a:buNone/>
            </a:pPr>
            <a:r>
              <a:rPr lang="en-US" dirty="0"/>
              <a:t>2. A way to call the functions on the smart contract when reading the data</a:t>
            </a:r>
          </a:p>
          <a:p>
            <a:pPr marL="101600" indent="0">
              <a:buNone/>
            </a:pPr>
            <a:r>
              <a:rPr lang="en-US" dirty="0"/>
              <a:t>	</a:t>
            </a:r>
            <a:r>
              <a:rPr lang="en-US" dirty="0" err="1"/>
              <a:t>contract.methods.myFunction</a:t>
            </a:r>
            <a:r>
              <a:rPr lang="en-US" dirty="0"/>
              <a:t>([arguments]).call()</a:t>
            </a:r>
          </a:p>
        </p:txBody>
      </p:sp>
      <p:pic>
        <p:nvPicPr>
          <p:cNvPr id="4" name="Picture 3">
            <a:extLst>
              <a:ext uri="{FF2B5EF4-FFF2-40B4-BE49-F238E27FC236}">
                <a16:creationId xmlns:a16="http://schemas.microsoft.com/office/drawing/2014/main" id="{EEDE6DEC-CCCB-4FE6-A8F6-EC1CC523719D}"/>
              </a:ext>
            </a:extLst>
          </p:cNvPr>
          <p:cNvPicPr>
            <a:picLocks noChangeAspect="1"/>
          </p:cNvPicPr>
          <p:nvPr/>
        </p:nvPicPr>
        <p:blipFill>
          <a:blip r:embed="rId3"/>
          <a:stretch>
            <a:fillRect/>
          </a:stretch>
        </p:blipFill>
        <p:spPr>
          <a:xfrm>
            <a:off x="311700" y="1452562"/>
            <a:ext cx="8201025" cy="2238375"/>
          </a:xfrm>
          <a:prstGeom prst="rect">
            <a:avLst/>
          </a:prstGeom>
        </p:spPr>
      </p:pic>
    </p:spTree>
    <p:extLst>
      <p:ext uri="{BB962C8B-B14F-4D97-AF65-F5344CB8AC3E}">
        <p14:creationId xmlns:p14="http://schemas.microsoft.com/office/powerpoint/2010/main" val="3205258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0FCD-8FF1-4D4F-932A-42AFF2FF227B}"/>
              </a:ext>
            </a:extLst>
          </p:cNvPr>
          <p:cNvSpPr>
            <a:spLocks noGrp="1"/>
          </p:cNvSpPr>
          <p:nvPr>
            <p:ph type="title"/>
          </p:nvPr>
        </p:nvSpPr>
        <p:spPr>
          <a:xfrm>
            <a:off x="311700" y="271725"/>
            <a:ext cx="8520600" cy="717600"/>
          </a:xfrm>
        </p:spPr>
        <p:txBody>
          <a:bodyPr/>
          <a:lstStyle/>
          <a:p>
            <a:r>
              <a:rPr lang="en-US" dirty="0"/>
              <a:t>READ DATA FROM SMART CONTRACT</a:t>
            </a:r>
            <a:br>
              <a:rPr lang="en-US" dirty="0"/>
            </a:br>
            <a:r>
              <a:rPr lang="en-US" sz="2400" dirty="0"/>
              <a:t>Demo</a:t>
            </a:r>
            <a:endParaRPr lang="en-US" dirty="0"/>
          </a:p>
        </p:txBody>
      </p:sp>
      <p:sp>
        <p:nvSpPr>
          <p:cNvPr id="3" name="Text Placeholder 2">
            <a:extLst>
              <a:ext uri="{FF2B5EF4-FFF2-40B4-BE49-F238E27FC236}">
                <a16:creationId xmlns:a16="http://schemas.microsoft.com/office/drawing/2014/main" id="{2AFC6826-81BE-4DD3-B732-E755C18D3A3E}"/>
              </a:ext>
            </a:extLst>
          </p:cNvPr>
          <p:cNvSpPr>
            <a:spLocks noGrp="1"/>
          </p:cNvSpPr>
          <p:nvPr>
            <p:ph type="body" idx="1"/>
          </p:nvPr>
        </p:nvSpPr>
        <p:spPr/>
        <p:txBody>
          <a:bodyPr/>
          <a:lstStyle/>
          <a:p>
            <a:pPr marL="101600" indent="0">
              <a:buNone/>
            </a:pPr>
            <a:endParaRPr lang="en-US" dirty="0"/>
          </a:p>
        </p:txBody>
      </p:sp>
    </p:spTree>
    <p:extLst>
      <p:ext uri="{BB962C8B-B14F-4D97-AF65-F5344CB8AC3E}">
        <p14:creationId xmlns:p14="http://schemas.microsoft.com/office/powerpoint/2010/main" val="3562344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E3AF-7891-415D-A12F-45EAC5B25114}"/>
              </a:ext>
            </a:extLst>
          </p:cNvPr>
          <p:cNvSpPr>
            <a:spLocks noGrp="1"/>
          </p:cNvSpPr>
          <p:nvPr>
            <p:ph type="title"/>
          </p:nvPr>
        </p:nvSpPr>
        <p:spPr/>
        <p:txBody>
          <a:bodyPr/>
          <a:lstStyle/>
          <a:p>
            <a:r>
              <a:rPr lang="en-US" dirty="0"/>
              <a:t>INSIDE ETHEREUM TRANSACTIONS</a:t>
            </a:r>
          </a:p>
        </p:txBody>
      </p:sp>
      <p:sp>
        <p:nvSpPr>
          <p:cNvPr id="3" name="Text Placeholder 2">
            <a:extLst>
              <a:ext uri="{FF2B5EF4-FFF2-40B4-BE49-F238E27FC236}">
                <a16:creationId xmlns:a16="http://schemas.microsoft.com/office/drawing/2014/main" id="{8FFFF0BB-7A6C-4602-8E1D-A362E4E50317}"/>
              </a:ext>
            </a:extLst>
          </p:cNvPr>
          <p:cNvSpPr>
            <a:spLocks noGrp="1"/>
          </p:cNvSpPr>
          <p:nvPr>
            <p:ph type="body" idx="1"/>
          </p:nvPr>
        </p:nvSpPr>
        <p:spPr/>
        <p:txBody>
          <a:bodyPr/>
          <a:lstStyle/>
          <a:p>
            <a:r>
              <a:rPr lang="en-US" dirty="0"/>
              <a:t>Whenever we create a transaction, we are writing data to the blockchain and updating its state</a:t>
            </a:r>
          </a:p>
          <a:p>
            <a:r>
              <a:rPr lang="en-US" dirty="0"/>
              <a:t>There are several ways to do this</a:t>
            </a:r>
          </a:p>
          <a:p>
            <a:pPr lvl="1"/>
            <a:r>
              <a:rPr lang="en-US" dirty="0"/>
              <a:t>Send Ether from one account to another</a:t>
            </a:r>
          </a:p>
          <a:p>
            <a:pPr lvl="1"/>
            <a:r>
              <a:rPr lang="en-US" dirty="0"/>
              <a:t>Call a smart contract function that writes data</a:t>
            </a:r>
          </a:p>
          <a:p>
            <a:pPr lvl="1"/>
            <a:r>
              <a:rPr lang="en-US" dirty="0"/>
              <a:t>Deploy a smart contract to the blockchain</a:t>
            </a:r>
          </a:p>
          <a:p>
            <a:pPr marL="469900" indent="-342900">
              <a:buSzPct val="150000"/>
              <a:buFont typeface="Arial" panose="020B0604020202020204" pitchFamily="34" charset="0"/>
              <a:buChar char="•"/>
            </a:pPr>
            <a:r>
              <a:rPr lang="en-US" dirty="0"/>
              <a:t>In order to broadcast transactions to the network, we’ll need to sign them locally first.</a:t>
            </a:r>
          </a:p>
          <a:p>
            <a:pPr marL="469900" indent="-342900">
              <a:buSzPct val="1500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F9BA2D64-BFC0-44FF-8052-A267D9F8C407}"/>
              </a:ext>
            </a:extLst>
          </p:cNvPr>
          <p:cNvPicPr>
            <a:picLocks noChangeAspect="1"/>
          </p:cNvPicPr>
          <p:nvPr/>
        </p:nvPicPr>
        <p:blipFill>
          <a:blip r:embed="rId3"/>
          <a:stretch>
            <a:fillRect/>
          </a:stretch>
        </p:blipFill>
        <p:spPr>
          <a:xfrm>
            <a:off x="2402876" y="3800100"/>
            <a:ext cx="3228975" cy="457200"/>
          </a:xfrm>
          <a:prstGeom prst="rect">
            <a:avLst/>
          </a:prstGeom>
        </p:spPr>
      </p:pic>
    </p:spTree>
    <p:extLst>
      <p:ext uri="{BB962C8B-B14F-4D97-AF65-F5344CB8AC3E}">
        <p14:creationId xmlns:p14="http://schemas.microsoft.com/office/powerpoint/2010/main" val="4286416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EC13-6945-4601-8CB4-CDC1646A821A}"/>
              </a:ext>
            </a:extLst>
          </p:cNvPr>
          <p:cNvSpPr>
            <a:spLocks noGrp="1"/>
          </p:cNvSpPr>
          <p:nvPr>
            <p:ph type="title"/>
          </p:nvPr>
        </p:nvSpPr>
        <p:spPr>
          <a:xfrm>
            <a:off x="311700" y="0"/>
            <a:ext cx="8520600" cy="1158899"/>
          </a:xfrm>
        </p:spPr>
        <p:txBody>
          <a:bodyPr/>
          <a:lstStyle/>
          <a:p>
            <a:r>
              <a:rPr lang="en-US" dirty="0"/>
              <a:t>INSIDE ETHEREUM TRANSACTIONS</a:t>
            </a:r>
            <a:br>
              <a:rPr lang="en-US" dirty="0"/>
            </a:br>
            <a:r>
              <a:rPr lang="en-US" sz="2400" dirty="0"/>
              <a:t>Let’s get some fake Ether!</a:t>
            </a:r>
            <a:endParaRPr lang="en-US" dirty="0"/>
          </a:p>
        </p:txBody>
      </p:sp>
      <p:sp>
        <p:nvSpPr>
          <p:cNvPr id="3" name="Text Placeholder 2">
            <a:extLst>
              <a:ext uri="{FF2B5EF4-FFF2-40B4-BE49-F238E27FC236}">
                <a16:creationId xmlns:a16="http://schemas.microsoft.com/office/drawing/2014/main" id="{1AF3AD07-1C46-46AE-B092-288BAFF23D89}"/>
              </a:ext>
            </a:extLst>
          </p:cNvPr>
          <p:cNvSpPr>
            <a:spLocks noGrp="1"/>
          </p:cNvSpPr>
          <p:nvPr>
            <p:ph type="body" idx="1"/>
          </p:nvPr>
        </p:nvSpPr>
        <p:spPr/>
        <p:txBody>
          <a:bodyPr/>
          <a:lstStyle/>
          <a:p>
            <a:r>
              <a:rPr lang="en-US" dirty="0"/>
              <a:t>Use the </a:t>
            </a:r>
            <a:r>
              <a:rPr lang="en-US" dirty="0" err="1"/>
              <a:t>Ropsten</a:t>
            </a:r>
            <a:r>
              <a:rPr lang="en-US" dirty="0"/>
              <a:t> test network</a:t>
            </a:r>
          </a:p>
          <a:p>
            <a:r>
              <a:rPr lang="en-US" dirty="0"/>
              <a:t>Obtain the fake Ether from the following faucet:</a:t>
            </a:r>
          </a:p>
          <a:p>
            <a:pPr marL="101600" indent="0">
              <a:buNone/>
            </a:pPr>
            <a:r>
              <a:rPr lang="en-US" dirty="0"/>
              <a:t> </a:t>
            </a:r>
          </a:p>
        </p:txBody>
      </p:sp>
      <p:pic>
        <p:nvPicPr>
          <p:cNvPr id="5" name="Picture 4">
            <a:extLst>
              <a:ext uri="{FF2B5EF4-FFF2-40B4-BE49-F238E27FC236}">
                <a16:creationId xmlns:a16="http://schemas.microsoft.com/office/drawing/2014/main" id="{24632E4F-2815-49BD-8865-568F7076BB24}"/>
              </a:ext>
            </a:extLst>
          </p:cNvPr>
          <p:cNvPicPr>
            <a:picLocks noChangeAspect="1"/>
          </p:cNvPicPr>
          <p:nvPr/>
        </p:nvPicPr>
        <p:blipFill>
          <a:blip r:embed="rId3"/>
          <a:stretch>
            <a:fillRect/>
          </a:stretch>
        </p:blipFill>
        <p:spPr>
          <a:xfrm>
            <a:off x="746150" y="1866525"/>
            <a:ext cx="7496175" cy="2124075"/>
          </a:xfrm>
          <a:prstGeom prst="rect">
            <a:avLst/>
          </a:prstGeom>
        </p:spPr>
      </p:pic>
      <p:sp>
        <p:nvSpPr>
          <p:cNvPr id="4" name="TextBox 3">
            <a:extLst>
              <a:ext uri="{FF2B5EF4-FFF2-40B4-BE49-F238E27FC236}">
                <a16:creationId xmlns:a16="http://schemas.microsoft.com/office/drawing/2014/main" id="{25146866-6CC1-4195-95BB-644490A55AA8}"/>
              </a:ext>
            </a:extLst>
          </p:cNvPr>
          <p:cNvSpPr txBox="1"/>
          <p:nvPr/>
        </p:nvSpPr>
        <p:spPr>
          <a:xfrm>
            <a:off x="1066801" y="4148711"/>
            <a:ext cx="6019800" cy="738664"/>
          </a:xfrm>
          <a:prstGeom prst="rect">
            <a:avLst/>
          </a:prstGeom>
          <a:noFill/>
        </p:spPr>
        <p:txBody>
          <a:bodyPr wrap="square" rtlCol="0">
            <a:spAutoFit/>
          </a:bodyPr>
          <a:lstStyle/>
          <a:p>
            <a:r>
              <a:rPr lang="en-US" dirty="0">
                <a:solidFill>
                  <a:srgbClr val="FF0000"/>
                </a:solidFill>
              </a:rPr>
              <a:t>If all the link for </a:t>
            </a:r>
            <a:r>
              <a:rPr lang="en-US" dirty="0" err="1">
                <a:solidFill>
                  <a:srgbClr val="FF0000"/>
                </a:solidFill>
              </a:rPr>
              <a:t>Ropsten</a:t>
            </a:r>
            <a:r>
              <a:rPr lang="en-US" dirty="0">
                <a:solidFill>
                  <a:srgbClr val="FF0000"/>
                </a:solidFill>
              </a:rPr>
              <a:t> does not work, you can use this link for </a:t>
            </a:r>
            <a:r>
              <a:rPr lang="en-US" dirty="0" err="1">
                <a:solidFill>
                  <a:srgbClr val="FF0000"/>
                </a:solidFill>
              </a:rPr>
              <a:t>kovan</a:t>
            </a:r>
            <a:r>
              <a:rPr lang="en-US">
                <a:solidFill>
                  <a:srgbClr val="FF0000"/>
                </a:solidFill>
              </a:rPr>
              <a:t> network: </a:t>
            </a:r>
            <a:r>
              <a:rPr lang="en-US" dirty="0">
                <a:solidFill>
                  <a:srgbClr val="FF0000"/>
                </a:solidFill>
                <a:hlinkClick r:id="rId4"/>
              </a:rPr>
              <a:t>https://faucet.kovan.network/</a:t>
            </a:r>
            <a:r>
              <a:rPr lang="en-US" dirty="0">
                <a:solidFill>
                  <a:srgbClr val="FF0000"/>
                </a:solidFill>
              </a:rPr>
              <a:t> and switch to </a:t>
            </a:r>
            <a:r>
              <a:rPr lang="en-US" dirty="0" err="1">
                <a:solidFill>
                  <a:srgbClr val="FF0000"/>
                </a:solidFill>
              </a:rPr>
              <a:t>Kovan</a:t>
            </a:r>
            <a:r>
              <a:rPr lang="en-US" dirty="0">
                <a:solidFill>
                  <a:srgbClr val="FF0000"/>
                </a:solidFill>
              </a:rPr>
              <a:t> network later in the codes </a:t>
            </a:r>
            <a:endParaRPr lang="en-US" dirty="0"/>
          </a:p>
        </p:txBody>
      </p:sp>
    </p:spTree>
    <p:extLst>
      <p:ext uri="{BB962C8B-B14F-4D97-AF65-F5344CB8AC3E}">
        <p14:creationId xmlns:p14="http://schemas.microsoft.com/office/powerpoint/2010/main" val="3900070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2C63-56A6-4EF7-AD1B-9E7E5C1252FD}"/>
              </a:ext>
            </a:extLst>
          </p:cNvPr>
          <p:cNvSpPr>
            <a:spLocks noGrp="1"/>
          </p:cNvSpPr>
          <p:nvPr>
            <p:ph type="title"/>
          </p:nvPr>
        </p:nvSpPr>
        <p:spPr/>
        <p:txBody>
          <a:bodyPr/>
          <a:lstStyle/>
          <a:p>
            <a:r>
              <a:rPr lang="en-US" dirty="0"/>
              <a:t>INSIDE ETHEREUM TRANSACTIONS</a:t>
            </a:r>
          </a:p>
        </p:txBody>
      </p:sp>
      <p:sp>
        <p:nvSpPr>
          <p:cNvPr id="3" name="Text Placeholder 2">
            <a:extLst>
              <a:ext uri="{FF2B5EF4-FFF2-40B4-BE49-F238E27FC236}">
                <a16:creationId xmlns:a16="http://schemas.microsoft.com/office/drawing/2014/main" id="{32047ED1-3CD8-402A-AFC7-32ED42B47E09}"/>
              </a:ext>
            </a:extLst>
          </p:cNvPr>
          <p:cNvSpPr>
            <a:spLocks noGrp="1"/>
          </p:cNvSpPr>
          <p:nvPr>
            <p:ph type="body" idx="1"/>
          </p:nvPr>
        </p:nvSpPr>
        <p:spPr/>
        <p:txBody>
          <a:bodyPr/>
          <a:lstStyle/>
          <a:p>
            <a:r>
              <a:rPr lang="en-US" dirty="0"/>
              <a:t>Four steps to get your transaction done</a:t>
            </a:r>
          </a:p>
          <a:p>
            <a:pPr lvl="1"/>
            <a:r>
              <a:rPr lang="en-US" dirty="0"/>
              <a:t>Build a transaction object</a:t>
            </a:r>
          </a:p>
          <a:p>
            <a:pPr lvl="1"/>
            <a:r>
              <a:rPr lang="en-US" dirty="0"/>
              <a:t>Sign the transaction</a:t>
            </a:r>
          </a:p>
          <a:p>
            <a:pPr lvl="1"/>
            <a:r>
              <a:rPr lang="en-US" dirty="0"/>
              <a:t>Broadcast the transaction to the network</a:t>
            </a:r>
          </a:p>
          <a:p>
            <a:pPr lvl="1"/>
            <a:r>
              <a:rPr lang="en-US" dirty="0"/>
              <a:t>Wait for magic to happen on the chain </a:t>
            </a:r>
            <a:r>
              <a:rPr lang="en-US" dirty="0">
                <a:sym typeface="Wingdings" panose="05000000000000000000" pitchFamily="2" charset="2"/>
              </a:rPr>
              <a:t> </a:t>
            </a:r>
            <a:r>
              <a:rPr lang="en-US" dirty="0"/>
              <a:t> </a:t>
            </a:r>
          </a:p>
        </p:txBody>
      </p:sp>
    </p:spTree>
    <p:extLst>
      <p:ext uri="{BB962C8B-B14F-4D97-AF65-F5344CB8AC3E}">
        <p14:creationId xmlns:p14="http://schemas.microsoft.com/office/powerpoint/2010/main" val="2677100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2B56-001B-481D-8678-5DBD5B838106}"/>
              </a:ext>
            </a:extLst>
          </p:cNvPr>
          <p:cNvSpPr>
            <a:spLocks noGrp="1"/>
          </p:cNvSpPr>
          <p:nvPr>
            <p:ph type="title"/>
          </p:nvPr>
        </p:nvSpPr>
        <p:spPr>
          <a:xfrm>
            <a:off x="311700" y="119921"/>
            <a:ext cx="8520600" cy="1049312"/>
          </a:xfrm>
        </p:spPr>
        <p:txBody>
          <a:bodyPr/>
          <a:lstStyle/>
          <a:p>
            <a:r>
              <a:rPr lang="en-US" dirty="0"/>
              <a:t>INSIDE ETHEREUM TRANSACTIONS</a:t>
            </a:r>
            <a:br>
              <a:rPr lang="en-US" dirty="0"/>
            </a:br>
            <a:r>
              <a:rPr lang="en-US" sz="2400" dirty="0"/>
              <a:t>Build your transaction object</a:t>
            </a:r>
            <a:endParaRPr lang="en-US" dirty="0"/>
          </a:p>
        </p:txBody>
      </p:sp>
      <p:pic>
        <p:nvPicPr>
          <p:cNvPr id="5" name="Picture 4">
            <a:extLst>
              <a:ext uri="{FF2B5EF4-FFF2-40B4-BE49-F238E27FC236}">
                <a16:creationId xmlns:a16="http://schemas.microsoft.com/office/drawing/2014/main" id="{535E8E05-1C36-44FE-9AE7-6325D5C6D5F4}"/>
              </a:ext>
            </a:extLst>
          </p:cNvPr>
          <p:cNvPicPr>
            <a:picLocks noChangeAspect="1"/>
          </p:cNvPicPr>
          <p:nvPr/>
        </p:nvPicPr>
        <p:blipFill>
          <a:blip r:embed="rId3"/>
          <a:stretch>
            <a:fillRect/>
          </a:stretch>
        </p:blipFill>
        <p:spPr>
          <a:xfrm>
            <a:off x="1197886" y="1379095"/>
            <a:ext cx="6448425" cy="1666875"/>
          </a:xfrm>
          <a:prstGeom prst="rect">
            <a:avLst/>
          </a:prstGeom>
        </p:spPr>
      </p:pic>
      <p:cxnSp>
        <p:nvCxnSpPr>
          <p:cNvPr id="14" name="Straight Arrow Connector 13">
            <a:extLst>
              <a:ext uri="{FF2B5EF4-FFF2-40B4-BE49-F238E27FC236}">
                <a16:creationId xmlns:a16="http://schemas.microsoft.com/office/drawing/2014/main" id="{61C4211D-E83C-45C0-9C14-3B9FAEFACF12}"/>
              </a:ext>
            </a:extLst>
          </p:cNvPr>
          <p:cNvCxnSpPr>
            <a:cxnSpLocks/>
          </p:cNvCxnSpPr>
          <p:nvPr/>
        </p:nvCxnSpPr>
        <p:spPr>
          <a:xfrm flipH="1">
            <a:off x="4991101" y="1169233"/>
            <a:ext cx="1049935" cy="5084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TextBox 20">
            <a:extLst>
              <a:ext uri="{FF2B5EF4-FFF2-40B4-BE49-F238E27FC236}">
                <a16:creationId xmlns:a16="http://schemas.microsoft.com/office/drawing/2014/main" id="{DAF04D9C-AC2D-4AAB-8422-3983FD23A340}"/>
              </a:ext>
            </a:extLst>
          </p:cNvPr>
          <p:cNvSpPr txBox="1"/>
          <p:nvPr/>
        </p:nvSpPr>
        <p:spPr>
          <a:xfrm>
            <a:off x="6041036" y="870240"/>
            <a:ext cx="2233535" cy="523220"/>
          </a:xfrm>
          <a:prstGeom prst="rect">
            <a:avLst/>
          </a:prstGeom>
          <a:noFill/>
        </p:spPr>
        <p:txBody>
          <a:bodyPr wrap="square" rtlCol="0">
            <a:spAutoFit/>
          </a:bodyPr>
          <a:lstStyle/>
          <a:p>
            <a:r>
              <a:rPr lang="en-US" dirty="0">
                <a:latin typeface="Gill Sans" panose="020B0604020202020204" charset="0"/>
              </a:rPr>
              <a:t>Previous transaction count  for the given account</a:t>
            </a:r>
          </a:p>
        </p:txBody>
      </p:sp>
      <p:cxnSp>
        <p:nvCxnSpPr>
          <p:cNvPr id="24" name="Straight Arrow Connector 23">
            <a:extLst>
              <a:ext uri="{FF2B5EF4-FFF2-40B4-BE49-F238E27FC236}">
                <a16:creationId xmlns:a16="http://schemas.microsoft.com/office/drawing/2014/main" id="{44FA6586-B95D-4296-AA09-FFD3BB206438}"/>
              </a:ext>
            </a:extLst>
          </p:cNvPr>
          <p:cNvCxnSpPr>
            <a:cxnSpLocks/>
          </p:cNvCxnSpPr>
          <p:nvPr/>
        </p:nvCxnSpPr>
        <p:spPr>
          <a:xfrm flipV="1">
            <a:off x="904875" y="1976643"/>
            <a:ext cx="809625" cy="4331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8" name="TextBox 27">
            <a:extLst>
              <a:ext uri="{FF2B5EF4-FFF2-40B4-BE49-F238E27FC236}">
                <a16:creationId xmlns:a16="http://schemas.microsoft.com/office/drawing/2014/main" id="{F6097541-45CF-466F-94E2-BE083C8BE5FC}"/>
              </a:ext>
            </a:extLst>
          </p:cNvPr>
          <p:cNvSpPr txBox="1"/>
          <p:nvPr/>
        </p:nvSpPr>
        <p:spPr>
          <a:xfrm>
            <a:off x="121951" y="2314575"/>
            <a:ext cx="895350" cy="1169551"/>
          </a:xfrm>
          <a:prstGeom prst="rect">
            <a:avLst/>
          </a:prstGeom>
          <a:noFill/>
        </p:spPr>
        <p:txBody>
          <a:bodyPr wrap="square" rtlCol="0">
            <a:spAutoFit/>
          </a:bodyPr>
          <a:lstStyle/>
          <a:p>
            <a:r>
              <a:rPr lang="en-US" dirty="0">
                <a:latin typeface="Gill Sans" panose="020B0604020202020204" charset="0"/>
              </a:rPr>
              <a:t>The account we’re sending Ether to</a:t>
            </a:r>
          </a:p>
        </p:txBody>
      </p:sp>
      <p:cxnSp>
        <p:nvCxnSpPr>
          <p:cNvPr id="31" name="Straight Arrow Connector 30">
            <a:extLst>
              <a:ext uri="{FF2B5EF4-FFF2-40B4-BE49-F238E27FC236}">
                <a16:creationId xmlns:a16="http://schemas.microsoft.com/office/drawing/2014/main" id="{E6CD00DB-8E9C-4E20-A819-845CEB08F67D}"/>
              </a:ext>
            </a:extLst>
          </p:cNvPr>
          <p:cNvCxnSpPr>
            <a:cxnSpLocks/>
          </p:cNvCxnSpPr>
          <p:nvPr/>
        </p:nvCxnSpPr>
        <p:spPr>
          <a:xfrm flipH="1">
            <a:off x="6393901" y="1650967"/>
            <a:ext cx="1432995" cy="49281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7" name="TextBox 36">
            <a:extLst>
              <a:ext uri="{FF2B5EF4-FFF2-40B4-BE49-F238E27FC236}">
                <a16:creationId xmlns:a16="http://schemas.microsoft.com/office/drawing/2014/main" id="{8889A533-7C5A-4FD4-9F0F-125A2012149F}"/>
              </a:ext>
            </a:extLst>
          </p:cNvPr>
          <p:cNvSpPr txBox="1"/>
          <p:nvPr/>
        </p:nvSpPr>
        <p:spPr>
          <a:xfrm>
            <a:off x="7826896" y="1423441"/>
            <a:ext cx="1195153" cy="1815882"/>
          </a:xfrm>
          <a:prstGeom prst="rect">
            <a:avLst/>
          </a:prstGeom>
          <a:noFill/>
        </p:spPr>
        <p:txBody>
          <a:bodyPr wrap="square" rtlCol="0">
            <a:spAutoFit/>
          </a:bodyPr>
          <a:lstStyle/>
          <a:p>
            <a:r>
              <a:rPr lang="en-US" dirty="0">
                <a:latin typeface="Gill Sans" panose="020B0604020202020204" charset="0"/>
              </a:rPr>
              <a:t>The amount of Ether we want to send, must be expressed in Wei and converted to hexadecimal</a:t>
            </a:r>
          </a:p>
        </p:txBody>
      </p:sp>
      <p:cxnSp>
        <p:nvCxnSpPr>
          <p:cNvPr id="38" name="Straight Arrow Connector 37">
            <a:extLst>
              <a:ext uri="{FF2B5EF4-FFF2-40B4-BE49-F238E27FC236}">
                <a16:creationId xmlns:a16="http://schemas.microsoft.com/office/drawing/2014/main" id="{35EDA3D0-EC86-4152-B548-E46F63C58720}"/>
              </a:ext>
            </a:extLst>
          </p:cNvPr>
          <p:cNvCxnSpPr>
            <a:cxnSpLocks/>
          </p:cNvCxnSpPr>
          <p:nvPr/>
        </p:nvCxnSpPr>
        <p:spPr>
          <a:xfrm flipV="1">
            <a:off x="1211939" y="2409825"/>
            <a:ext cx="449979" cy="16503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4" name="TextBox 43">
            <a:extLst>
              <a:ext uri="{FF2B5EF4-FFF2-40B4-BE49-F238E27FC236}">
                <a16:creationId xmlns:a16="http://schemas.microsoft.com/office/drawing/2014/main" id="{2FD7F9E3-D2DF-473B-BCCB-AA945035282E}"/>
              </a:ext>
            </a:extLst>
          </p:cNvPr>
          <p:cNvSpPr txBox="1"/>
          <p:nvPr/>
        </p:nvSpPr>
        <p:spPr>
          <a:xfrm>
            <a:off x="513227" y="4124048"/>
            <a:ext cx="2715747" cy="954107"/>
          </a:xfrm>
          <a:prstGeom prst="rect">
            <a:avLst/>
          </a:prstGeom>
          <a:noFill/>
        </p:spPr>
        <p:txBody>
          <a:bodyPr wrap="square" rtlCol="0">
            <a:spAutoFit/>
          </a:bodyPr>
          <a:lstStyle/>
          <a:p>
            <a:r>
              <a:rPr lang="en-US" dirty="0">
                <a:latin typeface="Gill Sans" panose="020B0604020202020204" charset="0"/>
              </a:rPr>
              <a:t>The maximum amount of gas consumed by the transaction. A basic transaction like this always cost 21000 units of gas</a:t>
            </a:r>
          </a:p>
        </p:txBody>
      </p:sp>
      <p:cxnSp>
        <p:nvCxnSpPr>
          <p:cNvPr id="45" name="Straight Arrow Connector 44">
            <a:extLst>
              <a:ext uri="{FF2B5EF4-FFF2-40B4-BE49-F238E27FC236}">
                <a16:creationId xmlns:a16="http://schemas.microsoft.com/office/drawing/2014/main" id="{44477684-58D4-44A8-A251-8EE19BCD00A8}"/>
              </a:ext>
            </a:extLst>
          </p:cNvPr>
          <p:cNvCxnSpPr>
            <a:cxnSpLocks/>
          </p:cNvCxnSpPr>
          <p:nvPr/>
        </p:nvCxnSpPr>
        <p:spPr>
          <a:xfrm flipH="1" flipV="1">
            <a:off x="4048125" y="2729361"/>
            <a:ext cx="771525" cy="124490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9" name="TextBox 48">
            <a:extLst>
              <a:ext uri="{FF2B5EF4-FFF2-40B4-BE49-F238E27FC236}">
                <a16:creationId xmlns:a16="http://schemas.microsoft.com/office/drawing/2014/main" id="{029F2934-4346-4F54-A509-03FA91655D79}"/>
              </a:ext>
            </a:extLst>
          </p:cNvPr>
          <p:cNvSpPr txBox="1"/>
          <p:nvPr/>
        </p:nvSpPr>
        <p:spPr>
          <a:xfrm>
            <a:off x="3781425" y="3974267"/>
            <a:ext cx="2343150" cy="738664"/>
          </a:xfrm>
          <a:prstGeom prst="rect">
            <a:avLst/>
          </a:prstGeom>
          <a:noFill/>
        </p:spPr>
        <p:txBody>
          <a:bodyPr wrap="square" rtlCol="0">
            <a:spAutoFit/>
          </a:bodyPr>
          <a:lstStyle/>
          <a:p>
            <a:r>
              <a:rPr lang="en-US" dirty="0">
                <a:latin typeface="Gill Sans" panose="020B0604020202020204" charset="0"/>
              </a:rPr>
              <a:t>The amount we want to pay for each unit of gas. 10 </a:t>
            </a:r>
            <a:r>
              <a:rPr lang="en-US" dirty="0" err="1">
                <a:latin typeface="Gill Sans" panose="020B0604020202020204" charset="0"/>
              </a:rPr>
              <a:t>Gwei</a:t>
            </a:r>
            <a:r>
              <a:rPr lang="en-US" dirty="0">
                <a:latin typeface="Gill Sans" panose="020B0604020202020204" charset="0"/>
              </a:rPr>
              <a:t> is used here</a:t>
            </a:r>
          </a:p>
        </p:txBody>
      </p:sp>
    </p:spTree>
    <p:extLst>
      <p:ext uri="{BB962C8B-B14F-4D97-AF65-F5344CB8AC3E}">
        <p14:creationId xmlns:p14="http://schemas.microsoft.com/office/powerpoint/2010/main" val="367977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AA92-D194-45A5-A60E-7FF2D05A5B3A}"/>
              </a:ext>
            </a:extLst>
          </p:cNvPr>
          <p:cNvSpPr>
            <a:spLocks noGrp="1"/>
          </p:cNvSpPr>
          <p:nvPr>
            <p:ph type="title"/>
          </p:nvPr>
        </p:nvSpPr>
        <p:spPr>
          <a:xfrm>
            <a:off x="311700" y="387675"/>
            <a:ext cx="8520600" cy="717600"/>
          </a:xfrm>
        </p:spPr>
        <p:txBody>
          <a:bodyPr/>
          <a:lstStyle/>
          <a:p>
            <a:r>
              <a:rPr lang="en-US" dirty="0"/>
              <a:t>INSIDE ETHEREUM TRANSACTIONS</a:t>
            </a:r>
            <a:br>
              <a:rPr lang="en-US" dirty="0"/>
            </a:br>
            <a:r>
              <a:rPr lang="en-US" sz="2400" dirty="0"/>
              <a:t>Demo</a:t>
            </a:r>
            <a:endParaRPr lang="en-US" dirty="0"/>
          </a:p>
        </p:txBody>
      </p:sp>
      <p:sp>
        <p:nvSpPr>
          <p:cNvPr id="3" name="Text Placeholder 2">
            <a:extLst>
              <a:ext uri="{FF2B5EF4-FFF2-40B4-BE49-F238E27FC236}">
                <a16:creationId xmlns:a16="http://schemas.microsoft.com/office/drawing/2014/main" id="{0F41C080-A4FC-4D5E-A951-F3E230546E33}"/>
              </a:ext>
            </a:extLst>
          </p:cNvPr>
          <p:cNvSpPr>
            <a:spLocks noGrp="1"/>
          </p:cNvSpPr>
          <p:nvPr>
            <p:ph type="body" idx="1"/>
          </p:nvPr>
        </p:nvSpPr>
        <p:spPr>
          <a:xfrm>
            <a:off x="311700" y="1105275"/>
            <a:ext cx="8520600" cy="3416400"/>
          </a:xfrm>
        </p:spPr>
        <p:txBody>
          <a:bodyPr/>
          <a:lstStyle/>
          <a:p>
            <a:pPr marL="101600" indent="0">
              <a:buNone/>
            </a:pPr>
            <a:endParaRPr lang="en-US" dirty="0"/>
          </a:p>
        </p:txBody>
      </p:sp>
    </p:spTree>
    <p:extLst>
      <p:ext uri="{BB962C8B-B14F-4D97-AF65-F5344CB8AC3E}">
        <p14:creationId xmlns:p14="http://schemas.microsoft.com/office/powerpoint/2010/main" val="456495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9C24-F92E-42C5-96BC-7A47F31AC7F8}"/>
              </a:ext>
            </a:extLst>
          </p:cNvPr>
          <p:cNvSpPr>
            <a:spLocks noGrp="1"/>
          </p:cNvSpPr>
          <p:nvPr>
            <p:ph type="title"/>
          </p:nvPr>
        </p:nvSpPr>
        <p:spPr>
          <a:xfrm>
            <a:off x="311700" y="273531"/>
            <a:ext cx="8520600" cy="717600"/>
          </a:xfrm>
        </p:spPr>
        <p:txBody>
          <a:bodyPr/>
          <a:lstStyle/>
          <a:p>
            <a:r>
              <a:rPr lang="en-US" dirty="0"/>
              <a:t>DEPLOYING SMART CONTRACTS</a:t>
            </a:r>
            <a:br>
              <a:rPr lang="en-US" dirty="0"/>
            </a:br>
            <a:r>
              <a:rPr lang="en-US" sz="2400" dirty="0"/>
              <a:t>Transaction object and demo</a:t>
            </a:r>
            <a:endParaRPr lang="en-US" dirty="0"/>
          </a:p>
        </p:txBody>
      </p:sp>
      <p:sp>
        <p:nvSpPr>
          <p:cNvPr id="3" name="Text Placeholder 2">
            <a:extLst>
              <a:ext uri="{FF2B5EF4-FFF2-40B4-BE49-F238E27FC236}">
                <a16:creationId xmlns:a16="http://schemas.microsoft.com/office/drawing/2014/main" id="{20D92801-310C-4ECE-A94F-5105CF6C76A8}"/>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32BDEF33-1B03-418E-8320-3FDA0FBF3E24}"/>
              </a:ext>
            </a:extLst>
          </p:cNvPr>
          <p:cNvPicPr>
            <a:picLocks noChangeAspect="1"/>
          </p:cNvPicPr>
          <p:nvPr/>
        </p:nvPicPr>
        <p:blipFill>
          <a:blip r:embed="rId3"/>
          <a:stretch>
            <a:fillRect/>
          </a:stretch>
        </p:blipFill>
        <p:spPr>
          <a:xfrm>
            <a:off x="1385887" y="1603800"/>
            <a:ext cx="6372225" cy="1400175"/>
          </a:xfrm>
          <a:prstGeom prst="rect">
            <a:avLst/>
          </a:prstGeom>
        </p:spPr>
      </p:pic>
      <p:cxnSp>
        <p:nvCxnSpPr>
          <p:cNvPr id="6" name="Straight Arrow Connector 5">
            <a:extLst>
              <a:ext uri="{FF2B5EF4-FFF2-40B4-BE49-F238E27FC236}">
                <a16:creationId xmlns:a16="http://schemas.microsoft.com/office/drawing/2014/main" id="{12A6DDF5-3D81-4354-8630-6FE4004AC15F}"/>
              </a:ext>
            </a:extLst>
          </p:cNvPr>
          <p:cNvCxnSpPr>
            <a:cxnSpLocks/>
          </p:cNvCxnSpPr>
          <p:nvPr/>
        </p:nvCxnSpPr>
        <p:spPr>
          <a:xfrm flipH="1" flipV="1">
            <a:off x="3171826" y="2691261"/>
            <a:ext cx="438149" cy="82346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a:extLst>
              <a:ext uri="{FF2B5EF4-FFF2-40B4-BE49-F238E27FC236}">
                <a16:creationId xmlns:a16="http://schemas.microsoft.com/office/drawing/2014/main" id="{3BAADB28-C806-4A60-8457-B3F4B9AA2098}"/>
              </a:ext>
            </a:extLst>
          </p:cNvPr>
          <p:cNvSpPr txBox="1"/>
          <p:nvPr/>
        </p:nvSpPr>
        <p:spPr>
          <a:xfrm>
            <a:off x="3343275" y="3616644"/>
            <a:ext cx="2218076" cy="738664"/>
          </a:xfrm>
          <a:prstGeom prst="rect">
            <a:avLst/>
          </a:prstGeom>
          <a:noFill/>
        </p:spPr>
        <p:txBody>
          <a:bodyPr wrap="square" rtlCol="0">
            <a:spAutoFit/>
          </a:bodyPr>
          <a:lstStyle/>
          <a:p>
            <a:r>
              <a:rPr lang="en-US" dirty="0">
                <a:latin typeface="Gill Sans" panose="020B0604020202020204" charset="0"/>
              </a:rPr>
              <a:t>Bytecode of the smart contract that we want to deploy</a:t>
            </a:r>
          </a:p>
        </p:txBody>
      </p:sp>
    </p:spTree>
    <p:extLst>
      <p:ext uri="{BB962C8B-B14F-4D97-AF65-F5344CB8AC3E}">
        <p14:creationId xmlns:p14="http://schemas.microsoft.com/office/powerpoint/2010/main" val="187486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1BA1-6FB5-4338-BD45-6049EE8F1755}"/>
              </a:ext>
            </a:extLst>
          </p:cNvPr>
          <p:cNvSpPr>
            <a:spLocks noGrp="1"/>
          </p:cNvSpPr>
          <p:nvPr>
            <p:ph type="title"/>
          </p:nvPr>
        </p:nvSpPr>
        <p:spPr>
          <a:xfrm>
            <a:off x="127416" y="376500"/>
            <a:ext cx="8889168" cy="717600"/>
          </a:xfrm>
        </p:spPr>
        <p:txBody>
          <a:bodyPr/>
          <a:lstStyle/>
          <a:p>
            <a:r>
              <a:rPr lang="en-US" dirty="0"/>
              <a:t>CALLING SMART CONTRACT FUNCTION</a:t>
            </a:r>
            <a:br>
              <a:rPr lang="en-US" dirty="0"/>
            </a:br>
            <a:r>
              <a:rPr lang="en-US" sz="2400" dirty="0"/>
              <a:t>Transaction object and demo</a:t>
            </a:r>
            <a:endParaRPr lang="en-US" dirty="0"/>
          </a:p>
        </p:txBody>
      </p:sp>
      <p:sp>
        <p:nvSpPr>
          <p:cNvPr id="3" name="Text Placeholder 2">
            <a:extLst>
              <a:ext uri="{FF2B5EF4-FFF2-40B4-BE49-F238E27FC236}">
                <a16:creationId xmlns:a16="http://schemas.microsoft.com/office/drawing/2014/main" id="{DC99522D-FC84-4E8F-9D10-B9E963340FC1}"/>
              </a:ext>
            </a:extLst>
          </p:cNvPr>
          <p:cNvSpPr>
            <a:spLocks noGrp="1"/>
          </p:cNvSpPr>
          <p:nvPr>
            <p:ph type="body" idx="1"/>
          </p:nvPr>
        </p:nvSpPr>
        <p:spPr>
          <a:xfrm>
            <a:off x="311700" y="1094100"/>
            <a:ext cx="8520600" cy="3416400"/>
          </a:xfrm>
        </p:spPr>
        <p:txBody>
          <a:bodyPr/>
          <a:lstStyle/>
          <a:p>
            <a:endParaRPr lang="en-US" dirty="0"/>
          </a:p>
        </p:txBody>
      </p:sp>
      <p:pic>
        <p:nvPicPr>
          <p:cNvPr id="5" name="Picture 4">
            <a:extLst>
              <a:ext uri="{FF2B5EF4-FFF2-40B4-BE49-F238E27FC236}">
                <a16:creationId xmlns:a16="http://schemas.microsoft.com/office/drawing/2014/main" id="{BF4EBDA2-254C-407B-A9A9-E9D80A416BB6}"/>
              </a:ext>
            </a:extLst>
          </p:cNvPr>
          <p:cNvPicPr>
            <a:picLocks noChangeAspect="1"/>
          </p:cNvPicPr>
          <p:nvPr/>
        </p:nvPicPr>
        <p:blipFill>
          <a:blip r:embed="rId2"/>
          <a:stretch>
            <a:fillRect/>
          </a:stretch>
        </p:blipFill>
        <p:spPr>
          <a:xfrm>
            <a:off x="1485900" y="1728787"/>
            <a:ext cx="6172200" cy="1685925"/>
          </a:xfrm>
          <a:prstGeom prst="rect">
            <a:avLst/>
          </a:prstGeom>
        </p:spPr>
      </p:pic>
      <p:cxnSp>
        <p:nvCxnSpPr>
          <p:cNvPr id="6" name="Straight Arrow Connector 5">
            <a:extLst>
              <a:ext uri="{FF2B5EF4-FFF2-40B4-BE49-F238E27FC236}">
                <a16:creationId xmlns:a16="http://schemas.microsoft.com/office/drawing/2014/main" id="{6647460C-E745-4596-B220-19210A67444B}"/>
              </a:ext>
            </a:extLst>
          </p:cNvPr>
          <p:cNvCxnSpPr>
            <a:cxnSpLocks/>
          </p:cNvCxnSpPr>
          <p:nvPr/>
        </p:nvCxnSpPr>
        <p:spPr>
          <a:xfrm flipV="1">
            <a:off x="1034321" y="2818151"/>
            <a:ext cx="899410" cy="9743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72BEE915-E92E-40F0-A8B5-4C59478DFA1A}"/>
              </a:ext>
            </a:extLst>
          </p:cNvPr>
          <p:cNvSpPr txBox="1"/>
          <p:nvPr/>
        </p:nvSpPr>
        <p:spPr>
          <a:xfrm>
            <a:off x="374988" y="3792511"/>
            <a:ext cx="1708645" cy="523220"/>
          </a:xfrm>
          <a:prstGeom prst="rect">
            <a:avLst/>
          </a:prstGeom>
          <a:noFill/>
        </p:spPr>
        <p:txBody>
          <a:bodyPr wrap="square" rtlCol="0">
            <a:spAutoFit/>
          </a:bodyPr>
          <a:lstStyle/>
          <a:p>
            <a:r>
              <a:rPr lang="en-US" dirty="0">
                <a:latin typeface="Gill Sans" panose="020B0604020202020204" charset="0"/>
              </a:rPr>
              <a:t>The address of the deployed contract</a:t>
            </a:r>
          </a:p>
        </p:txBody>
      </p:sp>
      <p:cxnSp>
        <p:nvCxnSpPr>
          <p:cNvPr id="12" name="Straight Arrow Connector 11">
            <a:extLst>
              <a:ext uri="{FF2B5EF4-FFF2-40B4-BE49-F238E27FC236}">
                <a16:creationId xmlns:a16="http://schemas.microsoft.com/office/drawing/2014/main" id="{3A756AF3-E03A-49EE-8121-471A26EA541D}"/>
              </a:ext>
            </a:extLst>
          </p:cNvPr>
          <p:cNvCxnSpPr>
            <a:cxnSpLocks/>
          </p:cNvCxnSpPr>
          <p:nvPr/>
        </p:nvCxnSpPr>
        <p:spPr>
          <a:xfrm flipH="1" flipV="1">
            <a:off x="3044643" y="3034405"/>
            <a:ext cx="957731" cy="65317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TextBox 15">
            <a:extLst>
              <a:ext uri="{FF2B5EF4-FFF2-40B4-BE49-F238E27FC236}">
                <a16:creationId xmlns:a16="http://schemas.microsoft.com/office/drawing/2014/main" id="{832A8B96-4C99-4C01-AED7-8FFFE07BD8AA}"/>
              </a:ext>
            </a:extLst>
          </p:cNvPr>
          <p:cNvSpPr txBox="1"/>
          <p:nvPr/>
        </p:nvSpPr>
        <p:spPr>
          <a:xfrm>
            <a:off x="3237172" y="3787789"/>
            <a:ext cx="2429110" cy="738664"/>
          </a:xfrm>
          <a:prstGeom prst="rect">
            <a:avLst/>
          </a:prstGeom>
          <a:noFill/>
        </p:spPr>
        <p:txBody>
          <a:bodyPr wrap="square" rtlCol="0">
            <a:spAutoFit/>
          </a:bodyPr>
          <a:lstStyle/>
          <a:p>
            <a:r>
              <a:rPr lang="en-US" dirty="0">
                <a:latin typeface="Gill Sans" panose="020B0604020202020204" charset="0"/>
              </a:rPr>
              <a:t>Hexadecimal representation of the function we want to call on the smart contract</a:t>
            </a:r>
          </a:p>
        </p:txBody>
      </p:sp>
    </p:spTree>
    <p:extLst>
      <p:ext uri="{BB962C8B-B14F-4D97-AF65-F5344CB8AC3E}">
        <p14:creationId xmlns:p14="http://schemas.microsoft.com/office/powerpoint/2010/main" val="31796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9821-AAB9-46D7-9151-E89EC71FD2B3}"/>
              </a:ext>
            </a:extLst>
          </p:cNvPr>
          <p:cNvSpPr>
            <a:spLocks noGrp="1"/>
          </p:cNvSpPr>
          <p:nvPr>
            <p:ph type="title"/>
          </p:nvPr>
        </p:nvSpPr>
        <p:spPr/>
        <p:txBody>
          <a:bodyPr/>
          <a:lstStyle/>
          <a:p>
            <a:r>
              <a:rPr lang="en-US" dirty="0"/>
              <a:t>Source code and references</a:t>
            </a:r>
          </a:p>
        </p:txBody>
      </p:sp>
      <p:sp>
        <p:nvSpPr>
          <p:cNvPr id="3" name="Text Placeholder 2">
            <a:extLst>
              <a:ext uri="{FF2B5EF4-FFF2-40B4-BE49-F238E27FC236}">
                <a16:creationId xmlns:a16="http://schemas.microsoft.com/office/drawing/2014/main" id="{A098A63A-9280-4337-BB83-753A0AC3C0D1}"/>
              </a:ext>
            </a:extLst>
          </p:cNvPr>
          <p:cNvSpPr>
            <a:spLocks noGrp="1"/>
          </p:cNvSpPr>
          <p:nvPr>
            <p:ph type="body" idx="1"/>
          </p:nvPr>
        </p:nvSpPr>
        <p:spPr/>
        <p:txBody>
          <a:bodyPr/>
          <a:lstStyle/>
          <a:p>
            <a:pPr marL="101600" indent="0">
              <a:buNone/>
            </a:pPr>
            <a:r>
              <a:rPr lang="en-US" dirty="0" err="1"/>
              <a:t>Github</a:t>
            </a:r>
            <a:r>
              <a:rPr lang="en-US" dirty="0"/>
              <a:t> repo:</a:t>
            </a:r>
          </a:p>
          <a:p>
            <a:pPr marL="101600" indent="0">
              <a:buNone/>
            </a:pPr>
            <a:r>
              <a:rPr lang="en-US" dirty="0">
                <a:hlinkClick r:id="rId2"/>
              </a:rPr>
              <a:t>https://github.com/cuongquangnam/web3_tutorial_BNS</a:t>
            </a:r>
            <a:endParaRPr lang="en-US" dirty="0"/>
          </a:p>
          <a:p>
            <a:pPr marL="101600" indent="0">
              <a:buNone/>
            </a:pPr>
            <a:r>
              <a:rPr lang="en-US" dirty="0"/>
              <a:t>References:</a:t>
            </a:r>
          </a:p>
          <a:p>
            <a:pPr marL="101600" indent="0">
              <a:buNone/>
            </a:pPr>
            <a:r>
              <a:rPr lang="en-US" dirty="0"/>
              <a:t>Blockchain at Berkeley slides:</a:t>
            </a:r>
          </a:p>
          <a:p>
            <a:pPr marL="101600" indent="0">
              <a:buNone/>
            </a:pPr>
            <a:r>
              <a:rPr lang="en-US" dirty="0">
                <a:hlinkClick r:id="rId3"/>
              </a:rPr>
              <a:t>https://drive.google.com/file/d/1v-hEK5Py7xgoj5s979zx1jS9IQ86jSc_/view</a:t>
            </a:r>
            <a:endParaRPr lang="en-US" dirty="0"/>
          </a:p>
          <a:p>
            <a:pPr marL="101600" indent="0">
              <a:buNone/>
            </a:pPr>
            <a:r>
              <a:rPr lang="en-US" dirty="0"/>
              <a:t>Introduction to Web3.js – </a:t>
            </a:r>
            <a:r>
              <a:rPr lang="en-US" dirty="0" err="1"/>
              <a:t>DApp</a:t>
            </a:r>
            <a:r>
              <a:rPr lang="en-US" dirty="0"/>
              <a:t> university (my demo is based on this)</a:t>
            </a:r>
          </a:p>
          <a:p>
            <a:pPr marL="101600" indent="0">
              <a:buNone/>
            </a:pPr>
            <a:r>
              <a:rPr lang="en-US" dirty="0">
                <a:hlinkClick r:id="rId4"/>
              </a:rPr>
              <a:t>https://www.dappuniversity.com/articles/web3-js-intro</a:t>
            </a:r>
            <a:endParaRPr lang="en-US" dirty="0"/>
          </a:p>
          <a:p>
            <a:pPr marL="101600" indent="0">
              <a:buNone/>
            </a:pPr>
            <a:endParaRPr lang="en-US" dirty="0"/>
          </a:p>
        </p:txBody>
      </p:sp>
    </p:spTree>
    <p:extLst>
      <p:ext uri="{BB962C8B-B14F-4D97-AF65-F5344CB8AC3E}">
        <p14:creationId xmlns:p14="http://schemas.microsoft.com/office/powerpoint/2010/main" val="114556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637275" y="1897663"/>
            <a:ext cx="4111800" cy="1260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dirty="0"/>
              <a:t>Ethereum DApp Architecture</a:t>
            </a:r>
            <a:endParaRPr dirty="0"/>
          </a:p>
        </p:txBody>
      </p:sp>
    </p:spTree>
    <p:extLst>
      <p:ext uri="{BB962C8B-B14F-4D97-AF65-F5344CB8AC3E}">
        <p14:creationId xmlns:p14="http://schemas.microsoft.com/office/powerpoint/2010/main" val="2290579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637275" y="1897663"/>
            <a:ext cx="4111800" cy="1260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dirty="0"/>
              <a:t>Dev pillar</a:t>
            </a:r>
            <a:endParaRPr dirty="0"/>
          </a:p>
        </p:txBody>
      </p:sp>
    </p:spTree>
    <p:extLst>
      <p:ext uri="{BB962C8B-B14F-4D97-AF65-F5344CB8AC3E}">
        <p14:creationId xmlns:p14="http://schemas.microsoft.com/office/powerpoint/2010/main" val="3027652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D6D4-3647-4AA7-8FE8-1B95F0A87C30}"/>
              </a:ext>
            </a:extLst>
          </p:cNvPr>
          <p:cNvSpPr>
            <a:spLocks noGrp="1"/>
          </p:cNvSpPr>
          <p:nvPr>
            <p:ph type="title"/>
          </p:nvPr>
        </p:nvSpPr>
        <p:spPr>
          <a:xfrm>
            <a:off x="311700" y="387367"/>
            <a:ext cx="8520600" cy="717600"/>
          </a:xfrm>
        </p:spPr>
        <p:txBody>
          <a:bodyPr/>
          <a:lstStyle/>
          <a:p>
            <a:r>
              <a:rPr lang="en-US" dirty="0"/>
              <a:t>MY VIEWS OF POPULAR JOBS IN BLOCKCHAIN</a:t>
            </a:r>
          </a:p>
        </p:txBody>
      </p:sp>
      <p:pic>
        <p:nvPicPr>
          <p:cNvPr id="2050" name="Picture 2">
            <a:extLst>
              <a:ext uri="{FF2B5EF4-FFF2-40B4-BE49-F238E27FC236}">
                <a16:creationId xmlns:a16="http://schemas.microsoft.com/office/drawing/2014/main" id="{04464712-C0CE-40D0-B681-4F41D50F9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46" y="961291"/>
            <a:ext cx="6450603" cy="39406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DCD4774-A3C5-48BD-90B9-478C25D377E5}"/>
              </a:ext>
            </a:extLst>
          </p:cNvPr>
          <p:cNvCxnSpPr>
            <a:cxnSpLocks/>
          </p:cNvCxnSpPr>
          <p:nvPr/>
        </p:nvCxnSpPr>
        <p:spPr>
          <a:xfrm flipH="1">
            <a:off x="5886451" y="2571750"/>
            <a:ext cx="1485899" cy="51293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EA9A3DE-1917-4E0C-B796-698810D80CE8}"/>
              </a:ext>
            </a:extLst>
          </p:cNvPr>
          <p:cNvSpPr txBox="1"/>
          <p:nvPr/>
        </p:nvSpPr>
        <p:spPr>
          <a:xfrm>
            <a:off x="7372350" y="1915398"/>
            <a:ext cx="1771650" cy="1384995"/>
          </a:xfrm>
          <a:prstGeom prst="rect">
            <a:avLst/>
          </a:prstGeom>
          <a:noFill/>
        </p:spPr>
        <p:txBody>
          <a:bodyPr wrap="square">
            <a:spAutoFit/>
          </a:bodyPr>
          <a:lstStyle/>
          <a:p>
            <a:r>
              <a:rPr lang="en-US" dirty="0"/>
              <a:t>Smart contract stays here on blockchain here and smart contract engineer works with this</a:t>
            </a:r>
          </a:p>
        </p:txBody>
      </p:sp>
      <p:sp>
        <p:nvSpPr>
          <p:cNvPr id="18" name="Oval 17">
            <a:extLst>
              <a:ext uri="{FF2B5EF4-FFF2-40B4-BE49-F238E27FC236}">
                <a16:creationId xmlns:a16="http://schemas.microsoft.com/office/drawing/2014/main" id="{564C3C23-B062-4DAB-8137-AC5AC7F1C04D}"/>
              </a:ext>
            </a:extLst>
          </p:cNvPr>
          <p:cNvSpPr/>
          <p:nvPr/>
        </p:nvSpPr>
        <p:spPr>
          <a:xfrm>
            <a:off x="4250531" y="817875"/>
            <a:ext cx="2674518" cy="181816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A28B4190-92FB-465D-A75C-1DCD4561CE2A}"/>
              </a:ext>
            </a:extLst>
          </p:cNvPr>
          <p:cNvCxnSpPr>
            <a:cxnSpLocks/>
          </p:cNvCxnSpPr>
          <p:nvPr/>
        </p:nvCxnSpPr>
        <p:spPr>
          <a:xfrm flipH="1">
            <a:off x="6827103" y="1123648"/>
            <a:ext cx="545247" cy="20716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7E1EED1-282A-4EAD-B50F-BF77C91B67B0}"/>
              </a:ext>
            </a:extLst>
          </p:cNvPr>
          <p:cNvSpPr txBox="1"/>
          <p:nvPr/>
        </p:nvSpPr>
        <p:spPr>
          <a:xfrm>
            <a:off x="7372350" y="754316"/>
            <a:ext cx="1771650" cy="523220"/>
          </a:xfrm>
          <a:prstGeom prst="rect">
            <a:avLst/>
          </a:prstGeom>
          <a:noFill/>
        </p:spPr>
        <p:txBody>
          <a:bodyPr wrap="square">
            <a:spAutoFit/>
          </a:bodyPr>
          <a:lstStyle/>
          <a:p>
            <a:r>
              <a:rPr lang="en-US" dirty="0"/>
              <a:t>Front-end/ backend engineer</a:t>
            </a:r>
          </a:p>
        </p:txBody>
      </p:sp>
      <p:cxnSp>
        <p:nvCxnSpPr>
          <p:cNvPr id="25" name="Straight Arrow Connector 24">
            <a:extLst>
              <a:ext uri="{FF2B5EF4-FFF2-40B4-BE49-F238E27FC236}">
                <a16:creationId xmlns:a16="http://schemas.microsoft.com/office/drawing/2014/main" id="{0C99FD6B-CE6F-4A0B-BA5F-8AA564AE5E27}"/>
              </a:ext>
            </a:extLst>
          </p:cNvPr>
          <p:cNvCxnSpPr>
            <a:cxnSpLocks/>
          </p:cNvCxnSpPr>
          <p:nvPr/>
        </p:nvCxnSpPr>
        <p:spPr>
          <a:xfrm flipH="1" flipV="1">
            <a:off x="6465094" y="3871913"/>
            <a:ext cx="721520" cy="257175"/>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5229DF2-914C-439E-9993-2E686B7CD2A1}"/>
              </a:ext>
            </a:extLst>
          </p:cNvPr>
          <p:cNvSpPr txBox="1"/>
          <p:nvPr/>
        </p:nvSpPr>
        <p:spPr>
          <a:xfrm>
            <a:off x="7274718" y="3595645"/>
            <a:ext cx="1771650" cy="1169551"/>
          </a:xfrm>
          <a:prstGeom prst="rect">
            <a:avLst/>
          </a:prstGeom>
          <a:noFill/>
        </p:spPr>
        <p:txBody>
          <a:bodyPr wrap="square">
            <a:spAutoFit/>
          </a:bodyPr>
          <a:lstStyle/>
          <a:p>
            <a:r>
              <a:rPr lang="en-US" dirty="0"/>
              <a:t>Protocol engineer works on the implementation of the rules of blockchain</a:t>
            </a:r>
          </a:p>
        </p:txBody>
      </p:sp>
    </p:spTree>
    <p:extLst>
      <p:ext uri="{BB962C8B-B14F-4D97-AF65-F5344CB8AC3E}">
        <p14:creationId xmlns:p14="http://schemas.microsoft.com/office/powerpoint/2010/main" val="3340931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B2A1-6A30-4487-8229-EF1844EA7492}"/>
              </a:ext>
            </a:extLst>
          </p:cNvPr>
          <p:cNvSpPr>
            <a:spLocks noGrp="1"/>
          </p:cNvSpPr>
          <p:nvPr>
            <p:ph type="title"/>
          </p:nvPr>
        </p:nvSpPr>
        <p:spPr>
          <a:xfrm>
            <a:off x="311700" y="469425"/>
            <a:ext cx="8520600" cy="717600"/>
          </a:xfrm>
        </p:spPr>
        <p:txBody>
          <a:bodyPr/>
          <a:lstStyle/>
          <a:p>
            <a:r>
              <a:rPr lang="en-US" dirty="0"/>
              <a:t>MY VIEWS OF POPULAR JOBS IN BLOCKCHAIN</a:t>
            </a:r>
          </a:p>
        </p:txBody>
      </p:sp>
      <p:sp>
        <p:nvSpPr>
          <p:cNvPr id="3" name="Text Placeholder 2">
            <a:extLst>
              <a:ext uri="{FF2B5EF4-FFF2-40B4-BE49-F238E27FC236}">
                <a16:creationId xmlns:a16="http://schemas.microsoft.com/office/drawing/2014/main" id="{013B6EB8-5576-4673-B73D-816E21EDA747}"/>
              </a:ext>
            </a:extLst>
          </p:cNvPr>
          <p:cNvSpPr>
            <a:spLocks noGrp="1"/>
          </p:cNvSpPr>
          <p:nvPr>
            <p:ph type="body" idx="1"/>
          </p:nvPr>
        </p:nvSpPr>
        <p:spPr>
          <a:xfrm>
            <a:off x="311700" y="1257675"/>
            <a:ext cx="8520600" cy="3416400"/>
          </a:xfrm>
        </p:spPr>
        <p:txBody>
          <a:bodyPr/>
          <a:lstStyle/>
          <a:p>
            <a:r>
              <a:rPr lang="en-US" dirty="0"/>
              <a:t>Besides, we also have researchers, security auditors of smart contracts/ protocols, etc. </a:t>
            </a:r>
          </a:p>
        </p:txBody>
      </p:sp>
    </p:spTree>
    <p:extLst>
      <p:ext uri="{BB962C8B-B14F-4D97-AF65-F5344CB8AC3E}">
        <p14:creationId xmlns:p14="http://schemas.microsoft.com/office/powerpoint/2010/main" val="402569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C42B-10F1-4F84-A9ED-88133A58D33B}"/>
              </a:ext>
            </a:extLst>
          </p:cNvPr>
          <p:cNvSpPr>
            <a:spLocks noGrp="1"/>
          </p:cNvSpPr>
          <p:nvPr>
            <p:ph type="title"/>
          </p:nvPr>
        </p:nvSpPr>
        <p:spPr/>
        <p:txBody>
          <a:bodyPr/>
          <a:lstStyle/>
          <a:p>
            <a:r>
              <a:rPr lang="en-US" dirty="0"/>
              <a:t>PROJECTS</a:t>
            </a:r>
          </a:p>
        </p:txBody>
      </p:sp>
      <p:sp>
        <p:nvSpPr>
          <p:cNvPr id="3" name="Text Placeholder 2">
            <a:extLst>
              <a:ext uri="{FF2B5EF4-FFF2-40B4-BE49-F238E27FC236}">
                <a16:creationId xmlns:a16="http://schemas.microsoft.com/office/drawing/2014/main" id="{16F95212-EDA9-4AFD-B67A-97CB3A786EE2}"/>
              </a:ext>
            </a:extLst>
          </p:cNvPr>
          <p:cNvSpPr>
            <a:spLocks noGrp="1"/>
          </p:cNvSpPr>
          <p:nvPr>
            <p:ph type="body" idx="1"/>
          </p:nvPr>
        </p:nvSpPr>
        <p:spPr/>
        <p:txBody>
          <a:bodyPr/>
          <a:lstStyle/>
          <a:p>
            <a:r>
              <a:rPr lang="en-US" dirty="0"/>
              <a:t>Mostly build a </a:t>
            </a:r>
            <a:r>
              <a:rPr lang="en-US" dirty="0" err="1"/>
              <a:t>dApp</a:t>
            </a:r>
            <a:r>
              <a:rPr lang="en-US" dirty="0"/>
              <a:t> (but you can suggest any idea of your own)</a:t>
            </a:r>
          </a:p>
          <a:p>
            <a:r>
              <a:rPr lang="en-US" dirty="0"/>
              <a:t>Do it at your pace (but hopefully we can have something out at the end of this semester)</a:t>
            </a:r>
          </a:p>
          <a:p>
            <a:r>
              <a:rPr lang="en-US" dirty="0"/>
              <a:t>Will try to mentor or find a mentor for you guys</a:t>
            </a:r>
          </a:p>
        </p:txBody>
      </p:sp>
    </p:spTree>
    <p:extLst>
      <p:ext uri="{BB962C8B-B14F-4D97-AF65-F5344CB8AC3E}">
        <p14:creationId xmlns:p14="http://schemas.microsoft.com/office/powerpoint/2010/main" val="2548097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4A4D-6F44-4D10-84D1-911AB0073DBF}"/>
              </a:ext>
            </a:extLst>
          </p:cNvPr>
          <p:cNvSpPr>
            <a:spLocks noGrp="1"/>
          </p:cNvSpPr>
          <p:nvPr>
            <p:ph type="title"/>
          </p:nvPr>
        </p:nvSpPr>
        <p:spPr/>
        <p:txBody>
          <a:bodyPr/>
          <a:lstStyle/>
          <a:p>
            <a:r>
              <a:rPr lang="en-US" dirty="0"/>
              <a:t>Example works</a:t>
            </a:r>
          </a:p>
        </p:txBody>
      </p:sp>
      <p:sp>
        <p:nvSpPr>
          <p:cNvPr id="3" name="Text Placeholder 2">
            <a:extLst>
              <a:ext uri="{FF2B5EF4-FFF2-40B4-BE49-F238E27FC236}">
                <a16:creationId xmlns:a16="http://schemas.microsoft.com/office/drawing/2014/main" id="{5FE0AEE6-BE04-4447-89F9-FCBCBCC4510C}"/>
              </a:ext>
            </a:extLst>
          </p:cNvPr>
          <p:cNvSpPr>
            <a:spLocks noGrp="1"/>
          </p:cNvSpPr>
          <p:nvPr>
            <p:ph type="body" idx="1"/>
          </p:nvPr>
        </p:nvSpPr>
        <p:spPr/>
        <p:txBody>
          <a:bodyPr/>
          <a:lstStyle/>
          <a:p>
            <a:pPr>
              <a:spcBef>
                <a:spcPts val="0"/>
              </a:spcBef>
            </a:pPr>
            <a:r>
              <a:rPr lang="en-US" sz="1800" b="0" i="0" u="none" strike="noStrike" dirty="0">
                <a:solidFill>
                  <a:srgbClr val="000000"/>
                </a:solidFill>
                <a:effectLst/>
                <a:latin typeface="Arial" panose="020B0604020202020204" pitchFamily="34" charset="0"/>
              </a:rPr>
              <a:t>Popular </a:t>
            </a:r>
            <a:r>
              <a:rPr lang="en-US" sz="1800" b="0" i="0" u="none" strike="noStrike" dirty="0" err="1">
                <a:solidFill>
                  <a:srgbClr val="000000"/>
                </a:solidFill>
                <a:effectLst/>
                <a:latin typeface="Arial" panose="020B0604020202020204" pitchFamily="34" charset="0"/>
              </a:rPr>
              <a:t>dApps</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hlinkClick r:id="rId2"/>
              </a:rPr>
              <a:t>https://www.stateofthedapps.com/</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hlinkClick r:id="rId3"/>
              </a:rPr>
              <a:t>https://www.dapp.com</a:t>
            </a:r>
            <a:endParaRPr lang="en-US" sz="1800" dirty="0">
              <a:latin typeface="Arial" panose="020B0604020202020204" pitchFamily="34" charset="0"/>
            </a:endParaRPr>
          </a:p>
          <a:p>
            <a:pPr rtl="0">
              <a:spcBef>
                <a:spcPts val="0"/>
              </a:spcBef>
              <a:spcAft>
                <a:spcPts val="0"/>
              </a:spcAft>
            </a:pPr>
            <a:r>
              <a:rPr lang="en-US" sz="1800" dirty="0">
                <a:latin typeface="Arial" panose="020B0604020202020204" pitchFamily="34" charset="0"/>
              </a:rPr>
              <a:t>M</a:t>
            </a:r>
            <a:r>
              <a:rPr lang="en-US" sz="1800" b="0" i="0" u="none" strike="noStrike" dirty="0">
                <a:solidFill>
                  <a:srgbClr val="000000"/>
                </a:solidFill>
                <a:effectLst/>
                <a:latin typeface="Arial" panose="020B0604020202020204" pitchFamily="34" charset="0"/>
              </a:rPr>
              <a:t>y development:</a:t>
            </a:r>
            <a:endParaRPr lang="en-US" dirty="0"/>
          </a:p>
          <a:p>
            <a:pPr lvl="1"/>
            <a:r>
              <a:rPr lang="en-US" b="0" i="0" u="none" strike="noStrike" dirty="0">
                <a:solidFill>
                  <a:srgbClr val="000000"/>
                </a:solidFill>
                <a:effectLst/>
                <a:latin typeface="Arial" panose="020B0604020202020204" pitchFamily="34" charset="0"/>
              </a:rPr>
              <a:t>Contact Tracing: </a:t>
            </a:r>
            <a:r>
              <a:rPr lang="en-US" b="0" i="0" u="sng" strike="noStrike" dirty="0">
                <a:solidFill>
                  <a:srgbClr val="1155CC"/>
                </a:solidFill>
                <a:effectLst/>
                <a:latin typeface="Arial" panose="020B0604020202020204" pitchFamily="34" charset="0"/>
                <a:hlinkClick r:id="rId4"/>
              </a:rPr>
              <a:t>https://www.youtube.com/watch?v=aWEqCqk5xwk</a:t>
            </a:r>
            <a:endParaRPr lang="en-US" dirty="0">
              <a:solidFill>
                <a:srgbClr val="000000"/>
              </a:solidFill>
            </a:endParaRPr>
          </a:p>
          <a:p>
            <a:pPr lvl="1"/>
            <a:r>
              <a:rPr lang="en-US" b="0" i="0" u="none" strike="noStrike" dirty="0">
                <a:solidFill>
                  <a:srgbClr val="000000"/>
                </a:solidFill>
                <a:effectLst/>
                <a:latin typeface="Arial" panose="020B0604020202020204" pitchFamily="34" charset="0"/>
              </a:rPr>
              <a:t>Dutch Auction: </a:t>
            </a:r>
            <a:r>
              <a:rPr lang="en-US" b="0" i="0" u="sng" strike="noStrike" dirty="0">
                <a:solidFill>
                  <a:srgbClr val="1155CC"/>
                </a:solidFill>
                <a:effectLst/>
                <a:latin typeface="Arial" panose="020B0604020202020204" pitchFamily="34" charset="0"/>
                <a:hlinkClick r:id="rId5"/>
              </a:rPr>
              <a:t>https://www.youtube.com/watch?v=49oLh1VYZfE&amp;t=1s</a:t>
            </a:r>
            <a:endParaRPr lang="en-US" b="0" dirty="0">
              <a:effectLst/>
            </a:endParaRPr>
          </a:p>
        </p:txBody>
      </p:sp>
    </p:spTree>
    <p:extLst>
      <p:ext uri="{BB962C8B-B14F-4D97-AF65-F5344CB8AC3E}">
        <p14:creationId xmlns:p14="http://schemas.microsoft.com/office/powerpoint/2010/main" val="1212532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1021-031D-44F3-9A50-0BDAB1F0799C}"/>
              </a:ext>
            </a:extLst>
          </p:cNvPr>
          <p:cNvSpPr>
            <a:spLocks noGrp="1"/>
          </p:cNvSpPr>
          <p:nvPr>
            <p:ph type="title"/>
          </p:nvPr>
        </p:nvSpPr>
        <p:spPr/>
        <p:txBody>
          <a:bodyPr/>
          <a:lstStyle/>
          <a:p>
            <a:r>
              <a:rPr lang="en-US" dirty="0"/>
              <a:t>Topics to choose</a:t>
            </a:r>
          </a:p>
        </p:txBody>
      </p:sp>
      <p:sp>
        <p:nvSpPr>
          <p:cNvPr id="3" name="Text Placeholder 2">
            <a:extLst>
              <a:ext uri="{FF2B5EF4-FFF2-40B4-BE49-F238E27FC236}">
                <a16:creationId xmlns:a16="http://schemas.microsoft.com/office/drawing/2014/main" id="{9E4A842E-EDC5-4BE1-BB77-46EB8AE3646D}"/>
              </a:ext>
            </a:extLst>
          </p:cNvPr>
          <p:cNvSpPr>
            <a:spLocks noGrp="1"/>
          </p:cNvSpPr>
          <p:nvPr>
            <p:ph type="body" idx="1"/>
          </p:nvPr>
        </p:nvSpPr>
        <p:spPr/>
        <p:txBody>
          <a:bodyPr/>
          <a:lstStyle/>
          <a:p>
            <a:pPr marL="101600" indent="0">
              <a:buNone/>
            </a:pPr>
            <a:r>
              <a:rPr lang="en-US" sz="1800" b="0" i="0" u="sng" strike="noStrike" dirty="0">
                <a:solidFill>
                  <a:srgbClr val="1155CC"/>
                </a:solidFill>
                <a:effectLst/>
                <a:latin typeface="Arial" panose="020B0604020202020204" pitchFamily="34" charset="0"/>
                <a:hlinkClick r:id="rId2"/>
              </a:rPr>
              <a:t>https://drive.google.com/file/d/13tuL9hdxiKMq3Fzn0wMdaM0sCGypu0iN/view</a:t>
            </a:r>
            <a:endParaRPr lang="en-US" dirty="0"/>
          </a:p>
        </p:txBody>
      </p:sp>
    </p:spTree>
    <p:extLst>
      <p:ext uri="{BB962C8B-B14F-4D97-AF65-F5344CB8AC3E}">
        <p14:creationId xmlns:p14="http://schemas.microsoft.com/office/powerpoint/2010/main" val="194204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D399-78EF-441E-A675-F226373C773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1028E591-3C9B-4501-BDF0-02FBCC8ED252}"/>
              </a:ext>
            </a:extLst>
          </p:cNvPr>
          <p:cNvSpPr>
            <a:spLocks noGrp="1"/>
          </p:cNvSpPr>
          <p:nvPr>
            <p:ph type="body" idx="1"/>
          </p:nvPr>
        </p:nvSpPr>
        <p:spPr/>
        <p:txBody>
          <a:bodyPr/>
          <a:lstStyle/>
          <a:p>
            <a:pPr rtl="0">
              <a:spcBef>
                <a:spcPts val="0"/>
              </a:spcBef>
              <a:spcAft>
                <a:spcPts val="0"/>
              </a:spcAft>
            </a:pPr>
            <a:r>
              <a:rPr lang="en-US" sz="1800" b="0" i="0" u="none" strike="noStrike" dirty="0" err="1">
                <a:solidFill>
                  <a:srgbClr val="000000"/>
                </a:solidFill>
                <a:effectLst/>
                <a:latin typeface="Arial" panose="020B0604020202020204" pitchFamily="34" charset="0"/>
              </a:rPr>
              <a:t>CryptoZombie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hlinkClick r:id="rId2"/>
              </a:rPr>
              <a:t>https://cryptozombies.io/</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Ethereum and Solidity on Udemy: </a:t>
            </a:r>
            <a:r>
              <a:rPr lang="en-US" sz="1800" b="0" i="0" u="none" strike="noStrike" dirty="0">
                <a:solidFill>
                  <a:srgbClr val="000000"/>
                </a:solidFill>
                <a:effectLst/>
                <a:latin typeface="Arial" panose="020B0604020202020204" pitchFamily="34" charset="0"/>
                <a:hlinkClick r:id="rId3"/>
              </a:rPr>
              <a:t>https://www.udemy.com/course/ethereum-and-solidity-the-complete-developers-guide/</a:t>
            </a: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dApp</a:t>
            </a:r>
            <a:r>
              <a:rPr lang="en-US" sz="1800" b="0" i="0" u="none" strike="noStrike" dirty="0">
                <a:solidFill>
                  <a:srgbClr val="000000"/>
                </a:solidFill>
                <a:effectLst/>
                <a:latin typeface="Arial" panose="020B0604020202020204" pitchFamily="34" charset="0"/>
              </a:rPr>
              <a:t> university: </a:t>
            </a:r>
            <a:r>
              <a:rPr lang="en-US" sz="1800" b="0" i="0" u="none" strike="noStrike" dirty="0">
                <a:solidFill>
                  <a:srgbClr val="000000"/>
                </a:solidFill>
                <a:effectLst/>
                <a:latin typeface="Arial" panose="020B0604020202020204" pitchFamily="34" charset="0"/>
                <a:hlinkClick r:id="rId4"/>
              </a:rPr>
              <a:t>https://www.dappuniversity.com/</a:t>
            </a:r>
            <a:endParaRPr lang="en-US" b="0" dirty="0">
              <a:effectLst/>
            </a:endParaRPr>
          </a:p>
          <a:p>
            <a:r>
              <a:rPr lang="en-US" sz="1800" b="0" i="0" u="none" strike="noStrike" dirty="0">
                <a:solidFill>
                  <a:srgbClr val="000000"/>
                </a:solidFill>
                <a:effectLst/>
                <a:latin typeface="Arial" panose="020B0604020202020204" pitchFamily="34" charset="0"/>
              </a:rPr>
              <a:t>Berkeley courses: </a:t>
            </a:r>
            <a:r>
              <a:rPr lang="en-US" sz="1800" b="0" i="0" u="sng" strike="noStrike" dirty="0">
                <a:solidFill>
                  <a:srgbClr val="1155CC"/>
                </a:solidFill>
                <a:effectLst/>
                <a:latin typeface="Arial" panose="020B0604020202020204" pitchFamily="34" charset="0"/>
                <a:hlinkClick r:id="rId5"/>
              </a:rPr>
              <a:t>https://blockchain.berkeley.edu/courses/archive/</a:t>
            </a:r>
            <a:endParaRPr lang="en-US" dirty="0"/>
          </a:p>
        </p:txBody>
      </p:sp>
    </p:spTree>
    <p:extLst>
      <p:ext uri="{BB962C8B-B14F-4D97-AF65-F5344CB8AC3E}">
        <p14:creationId xmlns:p14="http://schemas.microsoft.com/office/powerpoint/2010/main" val="3571550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8CC9-BCE2-4605-8F1B-306FDCC3F288}"/>
              </a:ext>
            </a:extLst>
          </p:cNvPr>
          <p:cNvSpPr>
            <a:spLocks noGrp="1"/>
          </p:cNvSpPr>
          <p:nvPr>
            <p:ph type="title"/>
          </p:nvPr>
        </p:nvSpPr>
        <p:spPr/>
        <p:txBody>
          <a:bodyPr/>
          <a:lstStyle/>
          <a:p>
            <a:r>
              <a:rPr lang="en-US" dirty="0"/>
              <a:t>Join our dev pillar!!!</a:t>
            </a:r>
          </a:p>
        </p:txBody>
      </p:sp>
      <p:sp>
        <p:nvSpPr>
          <p:cNvPr id="3" name="Text Placeholder 2">
            <a:extLst>
              <a:ext uri="{FF2B5EF4-FFF2-40B4-BE49-F238E27FC236}">
                <a16:creationId xmlns:a16="http://schemas.microsoft.com/office/drawing/2014/main" id="{6F51352A-4965-4C4A-AC2E-01B911868851}"/>
              </a:ext>
            </a:extLst>
          </p:cNvPr>
          <p:cNvSpPr>
            <a:spLocks noGrp="1"/>
          </p:cNvSpPr>
          <p:nvPr>
            <p:ph type="body" idx="1"/>
          </p:nvPr>
        </p:nvSpPr>
        <p:spPr/>
        <p:txBody>
          <a:bodyPr/>
          <a:lstStyle/>
          <a:p>
            <a:endParaRPr lang="en-US" dirty="0"/>
          </a:p>
        </p:txBody>
      </p:sp>
      <p:pic>
        <p:nvPicPr>
          <p:cNvPr id="5" name="Picture 4" descr="Qr code&#10;&#10;Description automatically generated">
            <a:extLst>
              <a:ext uri="{FF2B5EF4-FFF2-40B4-BE49-F238E27FC236}">
                <a16:creationId xmlns:a16="http://schemas.microsoft.com/office/drawing/2014/main" id="{7E0E2C67-AEDB-4538-A762-B12762E8A107}"/>
              </a:ext>
            </a:extLst>
          </p:cNvPr>
          <p:cNvPicPr>
            <a:picLocks noChangeAspect="1"/>
          </p:cNvPicPr>
          <p:nvPr/>
        </p:nvPicPr>
        <p:blipFill>
          <a:blip r:embed="rId2"/>
          <a:stretch>
            <a:fillRect/>
          </a:stretch>
        </p:blipFill>
        <p:spPr>
          <a:xfrm>
            <a:off x="3143250" y="719138"/>
            <a:ext cx="2857500" cy="3233738"/>
          </a:xfrm>
          <a:prstGeom prst="rect">
            <a:avLst/>
          </a:prstGeom>
        </p:spPr>
      </p:pic>
      <p:sp>
        <p:nvSpPr>
          <p:cNvPr id="6" name="TextBox 5">
            <a:extLst>
              <a:ext uri="{FF2B5EF4-FFF2-40B4-BE49-F238E27FC236}">
                <a16:creationId xmlns:a16="http://schemas.microsoft.com/office/drawing/2014/main" id="{41C41A08-B27B-4080-85D6-82C657D11DB6}"/>
              </a:ext>
            </a:extLst>
          </p:cNvPr>
          <p:cNvSpPr txBox="1"/>
          <p:nvPr/>
        </p:nvSpPr>
        <p:spPr>
          <a:xfrm>
            <a:off x="2776537" y="4015524"/>
            <a:ext cx="3590925" cy="307777"/>
          </a:xfrm>
          <a:prstGeom prst="rect">
            <a:avLst/>
          </a:prstGeom>
          <a:noFill/>
        </p:spPr>
        <p:txBody>
          <a:bodyPr wrap="square" rtlCol="0">
            <a:spAutoFit/>
          </a:bodyPr>
          <a:lstStyle/>
          <a:p>
            <a:r>
              <a:rPr lang="en-US" dirty="0"/>
              <a:t>https://t.me/joinchat/HSRsP6vg4_VUOVqz</a:t>
            </a:r>
          </a:p>
        </p:txBody>
      </p:sp>
    </p:spTree>
    <p:extLst>
      <p:ext uri="{BB962C8B-B14F-4D97-AF65-F5344CB8AC3E}">
        <p14:creationId xmlns:p14="http://schemas.microsoft.com/office/powerpoint/2010/main" val="549494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490250" y="450150"/>
            <a:ext cx="7688400" cy="97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Thank You!</a:t>
            </a:r>
            <a:endParaRPr/>
          </a:p>
        </p:txBody>
      </p:sp>
      <p:sp>
        <p:nvSpPr>
          <p:cNvPr id="155" name="Google Shape;155;p9"/>
          <p:cNvSpPr txBox="1">
            <a:spLocks noGrp="1"/>
          </p:cNvSpPr>
          <p:nvPr>
            <p:ph type="subTitle" idx="1"/>
          </p:nvPr>
        </p:nvSpPr>
        <p:spPr>
          <a:xfrm>
            <a:off x="3267200" y="2622425"/>
            <a:ext cx="5078100" cy="56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en" dirty="0"/>
              <a:t>Cuong Truong Cong</a:t>
            </a:r>
            <a:endParaRPr dirty="0"/>
          </a:p>
        </p:txBody>
      </p:sp>
      <p:sp>
        <p:nvSpPr>
          <p:cNvPr id="156" name="Google Shape;156;p9"/>
          <p:cNvSpPr txBox="1">
            <a:spLocks noGrp="1"/>
          </p:cNvSpPr>
          <p:nvPr>
            <p:ph type="subTitle" idx="2"/>
          </p:nvPr>
        </p:nvSpPr>
        <p:spPr>
          <a:xfrm>
            <a:off x="3217250" y="3190850"/>
            <a:ext cx="5078100" cy="33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en" dirty="0"/>
              <a:t>@williamvn or t.me/ntublockchain</a:t>
            </a:r>
            <a:endParaRPr dirty="0"/>
          </a:p>
          <a:p>
            <a:pPr marL="0" lvl="0" indent="0" algn="l" rtl="0">
              <a:lnSpc>
                <a:spcPct val="100000"/>
              </a:lnSpc>
              <a:spcBef>
                <a:spcPts val="600"/>
              </a:spcBef>
              <a:spcAft>
                <a:spcPts val="0"/>
              </a:spcAft>
              <a:buClr>
                <a:schemeClr val="dk1"/>
              </a:buClr>
              <a:buSzPts val="1100"/>
              <a:buFont typeface="Arial"/>
              <a:buNone/>
            </a:pPr>
            <a:r>
              <a:rPr lang="en" dirty="0"/>
              <a:t> BlockchainNTU@e.ntu.edu.sg</a:t>
            </a:r>
            <a:endParaRPr dirty="0"/>
          </a:p>
          <a:p>
            <a:pPr marL="0" lvl="0" indent="0" algn="l" rtl="0">
              <a:lnSpc>
                <a:spcPct val="100000"/>
              </a:lnSpc>
              <a:spcBef>
                <a:spcPts val="600"/>
              </a:spcBef>
              <a:spcAft>
                <a:spcPts val="0"/>
              </a:spcAft>
              <a:buSzPts val="2000"/>
              <a:buNone/>
            </a:pPr>
            <a:endParaRPr dirty="0"/>
          </a:p>
        </p:txBody>
      </p:sp>
      <p:pic>
        <p:nvPicPr>
          <p:cNvPr id="1026" name="Picture 2" descr="Email Icon Blue transparent PNG - StickPNG">
            <a:extLst>
              <a:ext uri="{FF2B5EF4-FFF2-40B4-BE49-F238E27FC236}">
                <a16:creationId xmlns:a16="http://schemas.microsoft.com/office/drawing/2014/main" id="{3CCAB381-2487-4E8E-9F25-7563E0532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863" y="3811093"/>
            <a:ext cx="414337" cy="414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8CB-BA3E-4113-9D9A-2C8324DD5B30}"/>
              </a:ext>
            </a:extLst>
          </p:cNvPr>
          <p:cNvSpPr>
            <a:spLocks noGrp="1"/>
          </p:cNvSpPr>
          <p:nvPr>
            <p:ph type="title"/>
          </p:nvPr>
        </p:nvSpPr>
        <p:spPr/>
        <p:txBody>
          <a:bodyPr/>
          <a:lstStyle/>
          <a:p>
            <a:r>
              <a:rPr lang="en-US" dirty="0"/>
              <a:t>STANDARD WEB</a:t>
            </a:r>
          </a:p>
        </p:txBody>
      </p:sp>
      <p:pic>
        <p:nvPicPr>
          <p:cNvPr id="1026" name="Picture 2">
            <a:extLst>
              <a:ext uri="{FF2B5EF4-FFF2-40B4-BE49-F238E27FC236}">
                <a16:creationId xmlns:a16="http://schemas.microsoft.com/office/drawing/2014/main" id="{71C8ECC1-C2F8-4A89-8FD1-3554180D3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15" y="817875"/>
            <a:ext cx="5734050" cy="42100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586D723-FBB8-47CD-9990-BA387802A164}"/>
              </a:ext>
            </a:extLst>
          </p:cNvPr>
          <p:cNvCxnSpPr>
            <a:cxnSpLocks/>
          </p:cNvCxnSpPr>
          <p:nvPr/>
        </p:nvCxnSpPr>
        <p:spPr>
          <a:xfrm flipH="1">
            <a:off x="5676900" y="817875"/>
            <a:ext cx="1085850" cy="2489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3E62F6CA-7B83-4327-8A5C-B862285848CE}"/>
              </a:ext>
            </a:extLst>
          </p:cNvPr>
          <p:cNvSpPr txBox="1"/>
          <p:nvPr/>
        </p:nvSpPr>
        <p:spPr>
          <a:xfrm>
            <a:off x="6957780" y="3001243"/>
            <a:ext cx="1190625" cy="523220"/>
          </a:xfrm>
          <a:prstGeom prst="rect">
            <a:avLst/>
          </a:prstGeom>
          <a:noFill/>
        </p:spPr>
        <p:txBody>
          <a:bodyPr wrap="square" rtlCol="0">
            <a:spAutoFit/>
          </a:bodyPr>
          <a:lstStyle/>
          <a:p>
            <a:r>
              <a:rPr lang="en-US" dirty="0">
                <a:latin typeface="Gill Sans" panose="020B0604020202020204" charset="0"/>
              </a:rPr>
              <a:t>Centralized WebApp</a:t>
            </a:r>
          </a:p>
        </p:txBody>
      </p:sp>
      <p:cxnSp>
        <p:nvCxnSpPr>
          <p:cNvPr id="11" name="Straight Arrow Connector 10">
            <a:extLst>
              <a:ext uri="{FF2B5EF4-FFF2-40B4-BE49-F238E27FC236}">
                <a16:creationId xmlns:a16="http://schemas.microsoft.com/office/drawing/2014/main" id="{8B673AA7-23B4-433E-A4A2-432ACAE15BAD}"/>
              </a:ext>
            </a:extLst>
          </p:cNvPr>
          <p:cNvCxnSpPr>
            <a:cxnSpLocks/>
          </p:cNvCxnSpPr>
          <p:nvPr/>
        </p:nvCxnSpPr>
        <p:spPr>
          <a:xfrm flipH="1">
            <a:off x="5810250" y="3370575"/>
            <a:ext cx="1085850" cy="2489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CC0247D7-DD4D-424D-BC6A-951BAFFAF0F8}"/>
              </a:ext>
            </a:extLst>
          </p:cNvPr>
          <p:cNvSpPr txBox="1"/>
          <p:nvPr/>
        </p:nvSpPr>
        <p:spPr>
          <a:xfrm>
            <a:off x="7048500" y="723900"/>
            <a:ext cx="1190625" cy="738664"/>
          </a:xfrm>
          <a:prstGeom prst="rect">
            <a:avLst/>
          </a:prstGeom>
          <a:noFill/>
        </p:spPr>
        <p:txBody>
          <a:bodyPr wrap="square" rtlCol="0">
            <a:spAutoFit/>
          </a:bodyPr>
          <a:lstStyle/>
          <a:p>
            <a:r>
              <a:rPr lang="en-US" dirty="0">
                <a:latin typeface="Gill Sans" panose="020B0604020202020204" charset="0"/>
              </a:rPr>
              <a:t>User interaction here</a:t>
            </a:r>
          </a:p>
        </p:txBody>
      </p:sp>
    </p:spTree>
    <p:extLst>
      <p:ext uri="{BB962C8B-B14F-4D97-AF65-F5344CB8AC3E}">
        <p14:creationId xmlns:p14="http://schemas.microsoft.com/office/powerpoint/2010/main" val="248809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D6D4-3647-4AA7-8FE8-1B95F0A87C30}"/>
              </a:ext>
            </a:extLst>
          </p:cNvPr>
          <p:cNvSpPr>
            <a:spLocks noGrp="1"/>
          </p:cNvSpPr>
          <p:nvPr>
            <p:ph type="title"/>
          </p:nvPr>
        </p:nvSpPr>
        <p:spPr/>
        <p:txBody>
          <a:bodyPr/>
          <a:lstStyle/>
          <a:p>
            <a:r>
              <a:rPr lang="en-US" dirty="0"/>
              <a:t>ETHEREUM ARCHITECTURE</a:t>
            </a:r>
          </a:p>
        </p:txBody>
      </p:sp>
      <p:pic>
        <p:nvPicPr>
          <p:cNvPr id="2050" name="Picture 2">
            <a:extLst>
              <a:ext uri="{FF2B5EF4-FFF2-40B4-BE49-F238E27FC236}">
                <a16:creationId xmlns:a16="http://schemas.microsoft.com/office/drawing/2014/main" id="{04464712-C0CE-40D0-B681-4F41D50F9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46" y="961291"/>
            <a:ext cx="6450603" cy="39406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BBB8954-AFD8-48D1-AC88-778B9CC17DE2}"/>
              </a:ext>
            </a:extLst>
          </p:cNvPr>
          <p:cNvCxnSpPr>
            <a:cxnSpLocks/>
          </p:cNvCxnSpPr>
          <p:nvPr/>
        </p:nvCxnSpPr>
        <p:spPr>
          <a:xfrm flipH="1">
            <a:off x="6286500" y="1779900"/>
            <a:ext cx="1085850" cy="2489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B245E225-A229-43E9-AFBA-AAAAB331D398}"/>
              </a:ext>
            </a:extLst>
          </p:cNvPr>
          <p:cNvSpPr txBox="1"/>
          <p:nvPr/>
        </p:nvSpPr>
        <p:spPr>
          <a:xfrm>
            <a:off x="7478929" y="1410568"/>
            <a:ext cx="1190625" cy="523220"/>
          </a:xfrm>
          <a:prstGeom prst="rect">
            <a:avLst/>
          </a:prstGeom>
          <a:noFill/>
        </p:spPr>
        <p:txBody>
          <a:bodyPr wrap="square" rtlCol="0">
            <a:spAutoFit/>
          </a:bodyPr>
          <a:lstStyle/>
          <a:p>
            <a:r>
              <a:rPr lang="en-US" dirty="0">
                <a:latin typeface="Gill Sans" panose="020B0604020202020204" charset="0"/>
              </a:rPr>
              <a:t>What we will discuss today</a:t>
            </a:r>
          </a:p>
        </p:txBody>
      </p:sp>
      <p:sp>
        <p:nvSpPr>
          <p:cNvPr id="7" name="TextBox 6">
            <a:extLst>
              <a:ext uri="{FF2B5EF4-FFF2-40B4-BE49-F238E27FC236}">
                <a16:creationId xmlns:a16="http://schemas.microsoft.com/office/drawing/2014/main" id="{2207EDF5-CA29-4731-AE23-94FF51910E93}"/>
              </a:ext>
            </a:extLst>
          </p:cNvPr>
          <p:cNvSpPr txBox="1"/>
          <p:nvPr/>
        </p:nvSpPr>
        <p:spPr>
          <a:xfrm>
            <a:off x="6931241" y="3228102"/>
            <a:ext cx="2286000" cy="954107"/>
          </a:xfrm>
          <a:prstGeom prst="rect">
            <a:avLst/>
          </a:prstGeom>
          <a:noFill/>
        </p:spPr>
        <p:txBody>
          <a:bodyPr wrap="square">
            <a:spAutoFit/>
          </a:bodyPr>
          <a:lstStyle/>
          <a:p>
            <a:r>
              <a:rPr lang="en-US" dirty="0"/>
              <a:t>Source: https://www.zastrin.com/courses/ethereum-primer/lessons/1-5</a:t>
            </a:r>
          </a:p>
        </p:txBody>
      </p:sp>
    </p:spTree>
    <p:extLst>
      <p:ext uri="{BB962C8B-B14F-4D97-AF65-F5344CB8AC3E}">
        <p14:creationId xmlns:p14="http://schemas.microsoft.com/office/powerpoint/2010/main" val="25189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637275" y="1897663"/>
            <a:ext cx="4111800" cy="1260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dirty="0"/>
              <a:t>Web3 Overview</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877F-AA09-4166-B87F-9DA6D34D02AA}"/>
              </a:ext>
            </a:extLst>
          </p:cNvPr>
          <p:cNvSpPr>
            <a:spLocks noGrp="1"/>
          </p:cNvSpPr>
          <p:nvPr>
            <p:ph type="title"/>
          </p:nvPr>
        </p:nvSpPr>
        <p:spPr>
          <a:xfrm>
            <a:off x="311700" y="100275"/>
            <a:ext cx="8520600" cy="1055950"/>
          </a:xfrm>
        </p:spPr>
        <p:txBody>
          <a:bodyPr/>
          <a:lstStyle/>
          <a:p>
            <a:r>
              <a:rPr lang="en-US" dirty="0"/>
              <a:t>WHAT IS WEB3?</a:t>
            </a:r>
            <a:br>
              <a:rPr lang="en-US" dirty="0"/>
            </a:br>
            <a:r>
              <a:rPr lang="en-US" sz="2400" dirty="0"/>
              <a:t>Poke </a:t>
            </a:r>
            <a:r>
              <a:rPr lang="en-US" sz="2400" dirty="0" err="1"/>
              <a:t>poke</a:t>
            </a:r>
            <a:endParaRPr lang="en-US" dirty="0"/>
          </a:p>
        </p:txBody>
      </p:sp>
      <p:sp>
        <p:nvSpPr>
          <p:cNvPr id="7" name="TextBox 6">
            <a:extLst>
              <a:ext uri="{FF2B5EF4-FFF2-40B4-BE49-F238E27FC236}">
                <a16:creationId xmlns:a16="http://schemas.microsoft.com/office/drawing/2014/main" id="{4CC0493C-E636-4B6B-BA09-4BB32BB5986F}"/>
              </a:ext>
            </a:extLst>
          </p:cNvPr>
          <p:cNvSpPr txBox="1"/>
          <p:nvPr/>
        </p:nvSpPr>
        <p:spPr>
          <a:xfrm>
            <a:off x="1418491" y="1522781"/>
            <a:ext cx="6564923" cy="1231106"/>
          </a:xfrm>
          <a:prstGeom prst="rect">
            <a:avLst/>
          </a:prstGeom>
          <a:noFill/>
          <a:ln>
            <a:solidFill>
              <a:schemeClr val="tx1"/>
            </a:solidFill>
          </a:ln>
        </p:spPr>
        <p:txBody>
          <a:bodyPr wrap="square" rtlCol="0">
            <a:spAutoFit/>
          </a:bodyPr>
          <a:lstStyle/>
          <a:p>
            <a:r>
              <a:rPr lang="en-US" sz="2000" b="1" dirty="0">
                <a:solidFill>
                  <a:schemeClr val="tx1"/>
                </a:solidFill>
                <a:latin typeface="Gill Sans" panose="020B0604020202020204" charset="0"/>
              </a:rPr>
              <a:t>web3</a:t>
            </a:r>
          </a:p>
          <a:p>
            <a:pPr lvl="2"/>
            <a:r>
              <a:rPr lang="en-US" sz="2000" b="1" dirty="0">
                <a:solidFill>
                  <a:schemeClr val="tx1"/>
                </a:solidFill>
                <a:latin typeface="Gill Sans" panose="020B0604020202020204" charset="0"/>
              </a:rPr>
              <a:t>         </a:t>
            </a:r>
            <a:r>
              <a:rPr lang="en-US" sz="2000" dirty="0">
                <a:solidFill>
                  <a:schemeClr val="tx1"/>
                </a:solidFill>
                <a:latin typeface="Gill Sans" panose="020B0604020202020204" charset="0"/>
              </a:rPr>
              <a:t>a collection of libraries that allows a user to </a:t>
            </a:r>
            <a:r>
              <a:rPr lang="en-US" sz="2000" b="1" dirty="0">
                <a:solidFill>
                  <a:schemeClr val="tx1"/>
                </a:solidFill>
                <a:latin typeface="Gill Sans" panose="020B0604020202020204" charset="0"/>
              </a:rPr>
              <a:t>interact </a:t>
            </a:r>
            <a:r>
              <a:rPr lang="en-US" sz="2000" dirty="0">
                <a:solidFill>
                  <a:schemeClr val="tx1"/>
                </a:solidFill>
                <a:latin typeface="Gill Sans" panose="020B0604020202020204" charset="0"/>
              </a:rPr>
              <a:t>with the Ethereum platform and smart contracts</a:t>
            </a:r>
            <a:endParaRPr lang="en-US" sz="2000" b="1" dirty="0">
              <a:solidFill>
                <a:schemeClr val="tx1"/>
              </a:solidFill>
              <a:latin typeface="Gill Sans" panose="020B0604020202020204" charset="0"/>
            </a:endParaRPr>
          </a:p>
          <a:p>
            <a:r>
              <a:rPr lang="en-US" b="1" dirty="0"/>
              <a:t>	 </a:t>
            </a:r>
          </a:p>
        </p:txBody>
      </p:sp>
    </p:spTree>
    <p:extLst>
      <p:ext uri="{BB962C8B-B14F-4D97-AF65-F5344CB8AC3E}">
        <p14:creationId xmlns:p14="http://schemas.microsoft.com/office/powerpoint/2010/main" val="66486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60DA-93E5-49A2-AF80-F3AFAB6B12BB}"/>
              </a:ext>
            </a:extLst>
          </p:cNvPr>
          <p:cNvSpPr>
            <a:spLocks noGrp="1"/>
          </p:cNvSpPr>
          <p:nvPr>
            <p:ph type="title"/>
          </p:nvPr>
        </p:nvSpPr>
        <p:spPr>
          <a:xfrm>
            <a:off x="311700" y="100274"/>
            <a:ext cx="8520600" cy="1200987"/>
          </a:xfrm>
        </p:spPr>
        <p:txBody>
          <a:bodyPr/>
          <a:lstStyle/>
          <a:p>
            <a:r>
              <a:rPr lang="en-US" dirty="0"/>
              <a:t>DIFFERENT IMPLEMENTATIONS</a:t>
            </a:r>
            <a:br>
              <a:rPr lang="en-US" dirty="0"/>
            </a:br>
            <a:r>
              <a:rPr lang="en-US" sz="2400" dirty="0"/>
              <a:t>Web3 Dot…</a:t>
            </a:r>
            <a:endParaRPr lang="en-US" dirty="0"/>
          </a:p>
        </p:txBody>
      </p:sp>
      <p:sp>
        <p:nvSpPr>
          <p:cNvPr id="3" name="Text Placeholder 2">
            <a:extLst>
              <a:ext uri="{FF2B5EF4-FFF2-40B4-BE49-F238E27FC236}">
                <a16:creationId xmlns:a16="http://schemas.microsoft.com/office/drawing/2014/main" id="{EFFABF1A-E3F9-407B-BB51-7579E49AF749}"/>
              </a:ext>
            </a:extLst>
          </p:cNvPr>
          <p:cNvSpPr>
            <a:spLocks noGrp="1"/>
          </p:cNvSpPr>
          <p:nvPr>
            <p:ph type="body" idx="1"/>
          </p:nvPr>
        </p:nvSpPr>
        <p:spPr>
          <a:xfrm>
            <a:off x="311700" y="1214446"/>
            <a:ext cx="8520600" cy="3416400"/>
          </a:xfrm>
        </p:spPr>
        <p:txBody>
          <a:bodyPr/>
          <a:lstStyle/>
          <a:p>
            <a:pPr marL="101600" indent="0" algn="ctr">
              <a:buNone/>
            </a:pPr>
            <a:r>
              <a:rPr lang="en-US" dirty="0"/>
              <a:t>Python </a:t>
            </a:r>
            <a:r>
              <a:rPr lang="en-US" dirty="0">
                <a:solidFill>
                  <a:srgbClr val="00B0F0"/>
                </a:solidFill>
              </a:rPr>
              <a:t>Web3.py</a:t>
            </a:r>
          </a:p>
          <a:p>
            <a:pPr marL="101600" indent="0" algn="ctr">
              <a:buNone/>
            </a:pPr>
            <a:r>
              <a:rPr lang="en-US" dirty="0"/>
              <a:t>Haskell </a:t>
            </a:r>
            <a:r>
              <a:rPr lang="en-US" dirty="0">
                <a:solidFill>
                  <a:srgbClr val="00B0F0"/>
                </a:solidFill>
              </a:rPr>
              <a:t>hs-web3</a:t>
            </a:r>
          </a:p>
          <a:p>
            <a:pPr marL="101600" indent="0" algn="ctr">
              <a:buNone/>
            </a:pPr>
            <a:r>
              <a:rPr lang="en-US" dirty="0"/>
              <a:t>Java </a:t>
            </a:r>
            <a:r>
              <a:rPr lang="en-US" dirty="0">
                <a:solidFill>
                  <a:srgbClr val="00B0F0"/>
                </a:solidFill>
              </a:rPr>
              <a:t>web3j</a:t>
            </a:r>
          </a:p>
          <a:p>
            <a:pPr marL="101600" indent="0" algn="ctr">
              <a:buNone/>
            </a:pPr>
            <a:r>
              <a:rPr lang="en-US" dirty="0"/>
              <a:t>Easy to make, most used languages now have some kind of implementation in progress, but we will mainly focus on:</a:t>
            </a:r>
          </a:p>
          <a:p>
            <a:pPr marL="101600" indent="0" algn="ctr">
              <a:buNone/>
            </a:pPr>
            <a:r>
              <a:rPr lang="en-US" dirty="0"/>
              <a:t>JavaScript </a:t>
            </a:r>
            <a:r>
              <a:rPr lang="en-US" dirty="0">
                <a:solidFill>
                  <a:srgbClr val="00B0F0"/>
                </a:solidFill>
              </a:rPr>
              <a:t>web3.js</a:t>
            </a:r>
          </a:p>
        </p:txBody>
      </p:sp>
    </p:spTree>
    <p:extLst>
      <p:ext uri="{BB962C8B-B14F-4D97-AF65-F5344CB8AC3E}">
        <p14:creationId xmlns:p14="http://schemas.microsoft.com/office/powerpoint/2010/main" val="175531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A56D-1271-4D74-A6F3-5BBF7577E15B}"/>
              </a:ext>
            </a:extLst>
          </p:cNvPr>
          <p:cNvSpPr>
            <a:spLocks noGrp="1"/>
          </p:cNvSpPr>
          <p:nvPr>
            <p:ph type="title"/>
          </p:nvPr>
        </p:nvSpPr>
        <p:spPr>
          <a:xfrm>
            <a:off x="311700" y="100275"/>
            <a:ext cx="8520600" cy="1154094"/>
          </a:xfrm>
        </p:spPr>
        <p:txBody>
          <a:bodyPr/>
          <a:lstStyle/>
          <a:p>
            <a:r>
              <a:rPr lang="en-US" dirty="0"/>
              <a:t>WHAT CAN WEB3.JS DO?</a:t>
            </a:r>
            <a:br>
              <a:rPr lang="en-US" dirty="0"/>
            </a:br>
            <a:r>
              <a:rPr lang="en-US" sz="2400" dirty="0"/>
              <a:t>Everything</a:t>
            </a:r>
            <a:endParaRPr lang="en-US" dirty="0"/>
          </a:p>
        </p:txBody>
      </p:sp>
      <p:sp>
        <p:nvSpPr>
          <p:cNvPr id="3" name="Text Placeholder 2">
            <a:extLst>
              <a:ext uri="{FF2B5EF4-FFF2-40B4-BE49-F238E27FC236}">
                <a16:creationId xmlns:a16="http://schemas.microsoft.com/office/drawing/2014/main" id="{548B0FA3-7D51-41DA-8E41-DD4582B67A19}"/>
              </a:ext>
            </a:extLst>
          </p:cNvPr>
          <p:cNvSpPr>
            <a:spLocks noGrp="1"/>
          </p:cNvSpPr>
          <p:nvPr>
            <p:ph type="body" idx="1"/>
          </p:nvPr>
        </p:nvSpPr>
        <p:spPr>
          <a:xfrm>
            <a:off x="311700" y="1254369"/>
            <a:ext cx="8520600" cy="3416400"/>
          </a:xfrm>
        </p:spPr>
        <p:txBody>
          <a:bodyPr/>
          <a:lstStyle/>
          <a:p>
            <a:r>
              <a:rPr lang="en-US" dirty="0"/>
              <a:t>It is the official </a:t>
            </a:r>
            <a:r>
              <a:rPr lang="en-US" dirty="0" err="1"/>
              <a:t>Dapp</a:t>
            </a:r>
            <a:r>
              <a:rPr lang="en-US" dirty="0"/>
              <a:t> API that is run on all the Ethereum nodes</a:t>
            </a:r>
          </a:p>
          <a:p>
            <a:r>
              <a:rPr lang="en-US" dirty="0"/>
              <a:t>Main Capabilities:</a:t>
            </a:r>
          </a:p>
          <a:p>
            <a:pPr lvl="1"/>
            <a:r>
              <a:rPr lang="en-US" dirty="0"/>
              <a:t>Interact with contract functions</a:t>
            </a:r>
          </a:p>
          <a:p>
            <a:pPr lvl="1"/>
            <a:r>
              <a:rPr lang="en-US" dirty="0"/>
              <a:t>Interfaces with Ethereum nodes from the network using JSON-RPC calls</a:t>
            </a:r>
          </a:p>
          <a:p>
            <a:pPr lvl="1"/>
            <a:r>
              <a:rPr lang="en-US" dirty="0"/>
              <a:t>Send data to contracts and initiate transactions</a:t>
            </a:r>
          </a:p>
          <a:p>
            <a:pPr lvl="1"/>
            <a:r>
              <a:rPr lang="en-US" dirty="0"/>
              <a:t>Query the blockchain for data (includes logged events by any contract along with block data)</a:t>
            </a:r>
          </a:p>
          <a:p>
            <a:r>
              <a:rPr lang="en-US" dirty="0"/>
              <a:t>Can have our back-end on chain, and our interface off chain</a:t>
            </a:r>
          </a:p>
          <a:p>
            <a:pPr>
              <a:buSzPct val="175000"/>
              <a:buFont typeface="Arial" panose="020B0604020202020204" pitchFamily="34" charset="0"/>
              <a:buChar char="•"/>
            </a:pPr>
            <a:endParaRPr lang="en-US" dirty="0"/>
          </a:p>
        </p:txBody>
      </p:sp>
    </p:spTree>
    <p:extLst>
      <p:ext uri="{BB962C8B-B14F-4D97-AF65-F5344CB8AC3E}">
        <p14:creationId xmlns:p14="http://schemas.microsoft.com/office/powerpoint/2010/main" val="27445954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1807</Words>
  <Application>Microsoft Office PowerPoint</Application>
  <PresentationFormat>On-screen Show (16:9)</PresentationFormat>
  <Paragraphs>170</Paragraphs>
  <Slides>38</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Roboto</vt:lpstr>
      <vt:lpstr>Montserrat</vt:lpstr>
      <vt:lpstr>Sniglet</vt:lpstr>
      <vt:lpstr>Gill Sans</vt:lpstr>
      <vt:lpstr>Courier New</vt:lpstr>
      <vt:lpstr>Wingdings</vt:lpstr>
      <vt:lpstr>Arial</vt:lpstr>
      <vt:lpstr>Lato</vt:lpstr>
      <vt:lpstr>Simple Light</vt:lpstr>
      <vt:lpstr>Development session:</vt:lpstr>
      <vt:lpstr>Agenda</vt:lpstr>
      <vt:lpstr>Ethereum DApp Architecture</vt:lpstr>
      <vt:lpstr>STANDARD WEB</vt:lpstr>
      <vt:lpstr>ETHEREUM ARCHITECTURE</vt:lpstr>
      <vt:lpstr>Web3 Overview</vt:lpstr>
      <vt:lpstr>WHAT IS WEB3? Poke poke</vt:lpstr>
      <vt:lpstr>DIFFERENT IMPLEMENTATIONS Web3 Dot…</vt:lpstr>
      <vt:lpstr>WHAT CAN WEB3.JS DO? Everything</vt:lpstr>
      <vt:lpstr>WHAT IS RPC? Poke poke</vt:lpstr>
      <vt:lpstr>JSON-RPC API Context behind Ethereum’s API</vt:lpstr>
      <vt:lpstr>ETHEREUM ABI  Exposing contract methods</vt:lpstr>
      <vt:lpstr>ETHEREUM ABI  Another analogy</vt:lpstr>
      <vt:lpstr>ETHEREUM ABI The lovely ABI format</vt:lpstr>
      <vt:lpstr>Web3.js Usage</vt:lpstr>
      <vt:lpstr>INSTALLING DEPENDENCIES</vt:lpstr>
      <vt:lpstr>CONNECTING TO BLOCKCHAIN NODE </vt:lpstr>
      <vt:lpstr>CONNECT TO BLOCKCHAIN NODE</vt:lpstr>
      <vt:lpstr>CHECKING ACCOUNT BALANCE Demo</vt:lpstr>
      <vt:lpstr>READ DATA FROM SMART CONTRACT</vt:lpstr>
      <vt:lpstr>READ DATA FROM SMART CONTRACT Demo</vt:lpstr>
      <vt:lpstr>INSIDE ETHEREUM TRANSACTIONS</vt:lpstr>
      <vt:lpstr>INSIDE ETHEREUM TRANSACTIONS Let’s get some fake Ether!</vt:lpstr>
      <vt:lpstr>INSIDE ETHEREUM TRANSACTIONS</vt:lpstr>
      <vt:lpstr>INSIDE ETHEREUM TRANSACTIONS Build your transaction object</vt:lpstr>
      <vt:lpstr>INSIDE ETHEREUM TRANSACTIONS Demo</vt:lpstr>
      <vt:lpstr>DEPLOYING SMART CONTRACTS Transaction object and demo</vt:lpstr>
      <vt:lpstr>CALLING SMART CONTRACT FUNCTION Transaction object and demo</vt:lpstr>
      <vt:lpstr>Source code and references</vt:lpstr>
      <vt:lpstr>Dev pillar</vt:lpstr>
      <vt:lpstr>MY VIEWS OF POPULAR JOBS IN BLOCKCHAIN</vt:lpstr>
      <vt:lpstr>MY VIEWS OF POPULAR JOBS IN BLOCKCHAIN</vt:lpstr>
      <vt:lpstr>PROJECTS</vt:lpstr>
      <vt:lpstr>Example works</vt:lpstr>
      <vt:lpstr>Topics to choose</vt:lpstr>
      <vt:lpstr>Resources</vt:lpstr>
      <vt:lpstr>Join our dev pillar!!!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Cong Cuong Truong</dc:creator>
  <cp:lastModifiedBy>#TRUONG CONG CUONG#</cp:lastModifiedBy>
  <cp:revision>66</cp:revision>
  <dcterms:modified xsi:type="dcterms:W3CDTF">2021-02-04T13:52:30Z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0x01010054693AFBB8BD4C4F9EEC8865B8990523</vt:lpwstr>
  </property>
</Properties>
</file>