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80"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283" r:id="rId20"/>
    <p:sldId id="302" r:id="rId21"/>
    <p:sldId id="303" r:id="rId22"/>
    <p:sldId id="305" r:id="rId23"/>
    <p:sldId id="306" r:id="rId24"/>
    <p:sldId id="307" r:id="rId25"/>
    <p:sldId id="308" r:id="rId26"/>
    <p:sldId id="304" r:id="rId27"/>
    <p:sldId id="309" r:id="rId28"/>
    <p:sldId id="310" r:id="rId29"/>
    <p:sldId id="312" r:id="rId30"/>
    <p:sldId id="311" r:id="rId31"/>
    <p:sldId id="313" r:id="rId32"/>
    <p:sldId id="284" r:id="rId33"/>
    <p:sldId id="300" r:id="rId34"/>
    <p:sldId id="301" r:id="rId35"/>
    <p:sldId id="282" r:id="rId36"/>
    <p:sldId id="259" r:id="rId37"/>
    <p:sldId id="281" r:id="rId3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765" autoAdjust="0"/>
  </p:normalViewPr>
  <p:slideViewPr>
    <p:cSldViewPr snapToGrid="0">
      <p:cViewPr varScale="1">
        <p:scale>
          <a:sx n="47" d="100"/>
          <a:sy n="47" d="100"/>
        </p:scale>
        <p:origin x="14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7D0EB-4B95-4E55-9FE9-0451CF7DA3C4}" type="datetimeFigureOut">
              <a:rPr lang="vi-VN" smtClean="0"/>
              <a:t>29/05/2020</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ABF94-585C-493E-9C10-75C4D8A5BA47}" type="slidenum">
              <a:rPr lang="vi-VN" smtClean="0"/>
              <a:t>‹#›</a:t>
            </a:fld>
            <a:endParaRPr lang="vi-VN"/>
          </a:p>
        </p:txBody>
      </p:sp>
    </p:spTree>
    <p:extLst>
      <p:ext uri="{BB962C8B-B14F-4D97-AF65-F5344CB8AC3E}">
        <p14:creationId xmlns:p14="http://schemas.microsoft.com/office/powerpoint/2010/main" val="210131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vtr.org.vn/wildscan-ung-dung-di-dong-ve-bao-ton-dong-vat-hoang-da-va-quy-hiem.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mekongwildlife.net/" TargetMode="External"/><Relationship Id="rId5" Type="http://schemas.openxmlformats.org/officeDocument/2006/relationships/hyperlink" Target="https://play.google.com/store/apps/details?id=net.birdwatchingvietnam.vietnambirds&amp;hl=vi" TargetMode="External"/><Relationship Id="rId4" Type="http://schemas.openxmlformats.org/officeDocument/2006/relationships/hyperlink" Target="https://play.google.com/store/apps/details?id=org.freeland.wildscanapp&amp;hl=vi"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rive.google.com/open?id="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colab.research.google.com/" TargetMode="External"/><Relationship Id="rId5" Type="http://schemas.openxmlformats.org/officeDocument/2006/relationships/hyperlink" Target="https://drive.google.com/thumbnail?id=" TargetMode="External"/><Relationship Id="rId4" Type="http://schemas.openxmlformats.org/officeDocument/2006/relationships/hyperlink" Target="https://drive.google.com/uc?i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3F9DEC-0866-3F4A-8562-B62CADA352CE}"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4835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1000" dirty="0">
                <a:solidFill>
                  <a:schemeClr val="tx1"/>
                </a:solidFill>
                <a:latin typeface="Times New Roman" panose="02020603050405020304" pitchFamily="18" charset="0"/>
                <a:cs typeface="Times New Roman" panose="02020603050405020304" pitchFamily="18" charset="0"/>
              </a:rPr>
              <a:t>Chi </a:t>
            </a:r>
            <a:r>
              <a:rPr lang="vi-VN" sz="1000" dirty="0" err="1">
                <a:solidFill>
                  <a:schemeClr val="tx1"/>
                </a:solidFill>
                <a:latin typeface="Times New Roman" panose="02020603050405020304" pitchFamily="18" charset="0"/>
                <a:cs typeface="Times New Roman" panose="02020603050405020304" pitchFamily="18" charset="0"/>
              </a:rPr>
              <a:t>tiết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kỹ</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thuật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tài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liệu</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luận</a:t>
            </a:r>
            <a:r>
              <a:rPr lang="vi-VN" sz="1000" dirty="0">
                <a:solidFill>
                  <a:schemeClr val="tx1"/>
                </a:solidFill>
                <a:latin typeface="Times New Roman" panose="02020603050405020304" pitchFamily="18" charset="0"/>
                <a:cs typeface="Times New Roman" panose="02020603050405020304" pitchFamily="18" charset="0"/>
              </a:rPr>
              <a:t> văn trang 22 =&gt; 25</a:t>
            </a:r>
          </a:p>
          <a:p>
            <a:pPr lvl="1"/>
            <a:endParaRPr lang="vi-VN" sz="1000" dirty="0">
              <a:solidFill>
                <a:schemeClr val="tx1"/>
              </a:solidFill>
              <a:latin typeface="Times New Roman" panose="02020603050405020304" pitchFamily="18" charset="0"/>
              <a:cs typeface="Times New Roman" panose="02020603050405020304" pitchFamily="18" charset="0"/>
            </a:endParaRPr>
          </a:p>
          <a:p>
            <a:pPr lvl="1"/>
            <a:r>
              <a:rPr lang="vi-VN" sz="1000" dirty="0" err="1">
                <a:solidFill>
                  <a:schemeClr val="tx1"/>
                </a:solidFill>
                <a:latin typeface="Times New Roman" panose="02020603050405020304" pitchFamily="18" charset="0"/>
                <a:cs typeface="Times New Roman" panose="02020603050405020304" pitchFamily="18" charset="0"/>
              </a:rPr>
              <a:t>Mục</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đích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tải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 chưa </a:t>
            </a:r>
            <a:r>
              <a:rPr lang="vi-VN" sz="1000" dirty="0" err="1">
                <a:solidFill>
                  <a:schemeClr val="tx1"/>
                </a:solidFill>
                <a:latin typeface="Times New Roman" panose="02020603050405020304" pitchFamily="18" charset="0"/>
                <a:cs typeface="Times New Roman" panose="02020603050405020304" pitchFamily="18" charset="0"/>
              </a:rPr>
              <a:t>có</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sẵn</a:t>
            </a:r>
            <a:r>
              <a:rPr lang="vi-VN" sz="1000" dirty="0">
                <a:solidFill>
                  <a:schemeClr val="tx1"/>
                </a:solidFill>
                <a:latin typeface="Times New Roman" panose="02020603050405020304" pitchFamily="18" charset="0"/>
                <a:cs typeface="Times New Roman" panose="02020603050405020304" pitchFamily="18" charset="0"/>
              </a:rPr>
              <a:t> trong </a:t>
            </a:r>
            <a:r>
              <a:rPr lang="vi-VN" sz="1000" dirty="0" err="1">
                <a:solidFill>
                  <a:schemeClr val="tx1"/>
                </a:solidFill>
                <a:latin typeface="Times New Roman" panose="02020603050405020304" pitchFamily="18" charset="0"/>
                <a:cs typeface="Times New Roman" panose="02020603050405020304" pitchFamily="18" charset="0"/>
              </a:rPr>
              <a:t>ứng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dụng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Tự</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động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tải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lại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 khi </a:t>
            </a:r>
            <a:r>
              <a:rPr lang="vi-VN" sz="1000" dirty="0" err="1">
                <a:solidFill>
                  <a:schemeClr val="tx1"/>
                </a:solidFill>
                <a:latin typeface="Times New Roman" panose="02020603050405020304" pitchFamily="18" charset="0"/>
                <a:cs typeface="Times New Roman" panose="02020603050405020304" pitchFamily="18" charset="0"/>
              </a:rPr>
              <a:t>có</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kết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nối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mạng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tự</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động</a:t>
            </a:r>
            <a:r>
              <a:rPr lang="vi-VN" sz="1000" dirty="0">
                <a:solidFill>
                  <a:schemeClr val="tx1"/>
                </a:solidFill>
                <a:latin typeface="Times New Roman" panose="02020603050405020304" pitchFamily="18" charset="0"/>
                <a:cs typeface="Times New Roman" panose="02020603050405020304" pitchFamily="18" charset="0"/>
              </a:rPr>
              <a:t> lưu </a:t>
            </a:r>
            <a:r>
              <a:rPr lang="vi-VN" sz="1000" dirty="0" err="1">
                <a:solidFill>
                  <a:schemeClr val="tx1"/>
                </a:solidFill>
                <a:latin typeface="Times New Roman" panose="02020603050405020304" pitchFamily="18" charset="0"/>
                <a:cs typeface="Times New Roman" panose="02020603050405020304" pitchFamily="18" charset="0"/>
              </a:rPr>
              <a:t>trữ</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cache</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sử</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dụng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lần</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kế</a:t>
            </a:r>
            <a:r>
              <a:rPr lang="vi-VN" sz="1000" dirty="0">
                <a:solidFill>
                  <a:schemeClr val="tx1"/>
                </a:solidFill>
                <a:latin typeface="Times New Roman" panose="02020603050405020304" pitchFamily="18" charset="0"/>
                <a:cs typeface="Times New Roman" panose="02020603050405020304" pitchFamily="18" charset="0"/>
              </a:rPr>
              <a:t>.</a:t>
            </a:r>
          </a:p>
          <a:p>
            <a:pPr lvl="1"/>
            <a:endParaRPr lang="vi-VN" sz="9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12</a:t>
            </a:fld>
            <a:endParaRPr lang="vi-VN"/>
          </a:p>
        </p:txBody>
      </p:sp>
    </p:spTree>
    <p:extLst>
      <p:ext uri="{BB962C8B-B14F-4D97-AF65-F5344CB8AC3E}">
        <p14:creationId xmlns:p14="http://schemas.microsoft.com/office/powerpoint/2010/main" val="4221525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1000" dirty="0">
                <a:solidFill>
                  <a:schemeClr val="tx1"/>
                </a:solidFill>
                <a:latin typeface="Times New Roman" panose="02020603050405020304" pitchFamily="18" charset="0"/>
                <a:cs typeface="Times New Roman" panose="02020603050405020304" pitchFamily="18" charset="0"/>
              </a:rPr>
              <a:t>Chi </a:t>
            </a:r>
            <a:r>
              <a:rPr lang="vi-VN" sz="1000" dirty="0" err="1">
                <a:solidFill>
                  <a:schemeClr val="tx1"/>
                </a:solidFill>
                <a:latin typeface="Times New Roman" panose="02020603050405020304" pitchFamily="18" charset="0"/>
                <a:cs typeface="Times New Roman" panose="02020603050405020304" pitchFamily="18" charset="0"/>
              </a:rPr>
              <a:t>tiết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kỹ</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thuật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tài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liệu</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luận</a:t>
            </a:r>
            <a:r>
              <a:rPr lang="vi-VN" sz="1000" dirty="0">
                <a:solidFill>
                  <a:schemeClr val="tx1"/>
                </a:solidFill>
                <a:latin typeface="Times New Roman" panose="02020603050405020304" pitchFamily="18" charset="0"/>
                <a:cs typeface="Times New Roman" panose="02020603050405020304" pitchFamily="18" charset="0"/>
              </a:rPr>
              <a:t> văn trang 22 =&gt; 25</a:t>
            </a:r>
          </a:p>
          <a:p>
            <a:pPr lvl="1"/>
            <a:endParaRPr lang="vi-VN" sz="1000" dirty="0">
              <a:solidFill>
                <a:schemeClr val="tx1"/>
              </a:solidFill>
              <a:latin typeface="Times New Roman" panose="02020603050405020304" pitchFamily="18" charset="0"/>
              <a:cs typeface="Times New Roman" panose="02020603050405020304" pitchFamily="18" charset="0"/>
            </a:endParaRPr>
          </a:p>
          <a:p>
            <a:pPr lvl="1"/>
            <a:r>
              <a:rPr lang="vi-VN" sz="1000" dirty="0" err="1">
                <a:solidFill>
                  <a:schemeClr val="tx1"/>
                </a:solidFill>
                <a:latin typeface="Times New Roman" panose="02020603050405020304" pitchFamily="18" charset="0"/>
                <a:cs typeface="Times New Roman" panose="02020603050405020304" pitchFamily="18" charset="0"/>
              </a:rPr>
              <a:t>Mục</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đích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tải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 chưa </a:t>
            </a:r>
            <a:r>
              <a:rPr lang="vi-VN" sz="1000" dirty="0" err="1">
                <a:solidFill>
                  <a:schemeClr val="tx1"/>
                </a:solidFill>
                <a:latin typeface="Times New Roman" panose="02020603050405020304" pitchFamily="18" charset="0"/>
                <a:cs typeface="Times New Roman" panose="02020603050405020304" pitchFamily="18" charset="0"/>
              </a:rPr>
              <a:t>có</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sẵn</a:t>
            </a:r>
            <a:r>
              <a:rPr lang="vi-VN" sz="1000" dirty="0">
                <a:solidFill>
                  <a:schemeClr val="tx1"/>
                </a:solidFill>
                <a:latin typeface="Times New Roman" panose="02020603050405020304" pitchFamily="18" charset="0"/>
                <a:cs typeface="Times New Roman" panose="02020603050405020304" pitchFamily="18" charset="0"/>
              </a:rPr>
              <a:t> trong </a:t>
            </a:r>
            <a:r>
              <a:rPr lang="vi-VN" sz="1000" dirty="0" err="1">
                <a:solidFill>
                  <a:schemeClr val="tx1"/>
                </a:solidFill>
                <a:latin typeface="Times New Roman" panose="02020603050405020304" pitchFamily="18" charset="0"/>
                <a:cs typeface="Times New Roman" panose="02020603050405020304" pitchFamily="18" charset="0"/>
              </a:rPr>
              <a:t>ứng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dụng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Tự</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động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tải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lại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 khi </a:t>
            </a:r>
            <a:r>
              <a:rPr lang="vi-VN" sz="1000" dirty="0" err="1">
                <a:solidFill>
                  <a:schemeClr val="tx1"/>
                </a:solidFill>
                <a:latin typeface="Times New Roman" panose="02020603050405020304" pitchFamily="18" charset="0"/>
                <a:cs typeface="Times New Roman" panose="02020603050405020304" pitchFamily="18" charset="0"/>
              </a:rPr>
              <a:t>có</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kết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nối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mạng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tự</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động</a:t>
            </a:r>
            <a:r>
              <a:rPr lang="vi-VN" sz="1000" dirty="0">
                <a:solidFill>
                  <a:schemeClr val="tx1"/>
                </a:solidFill>
                <a:latin typeface="Times New Roman" panose="02020603050405020304" pitchFamily="18" charset="0"/>
                <a:cs typeface="Times New Roman" panose="02020603050405020304" pitchFamily="18" charset="0"/>
              </a:rPr>
              <a:t> lưu </a:t>
            </a:r>
            <a:r>
              <a:rPr lang="vi-VN" sz="1000" dirty="0" err="1">
                <a:solidFill>
                  <a:schemeClr val="tx1"/>
                </a:solidFill>
                <a:latin typeface="Times New Roman" panose="02020603050405020304" pitchFamily="18" charset="0"/>
                <a:cs typeface="Times New Roman" panose="02020603050405020304" pitchFamily="18" charset="0"/>
              </a:rPr>
              <a:t>trữ</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cache</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sử</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dụng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lần</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kế</a:t>
            </a:r>
            <a:r>
              <a:rPr lang="vi-VN" sz="1000" dirty="0">
                <a:solidFill>
                  <a:schemeClr val="tx1"/>
                </a:solidFill>
                <a:latin typeface="Times New Roman" panose="02020603050405020304" pitchFamily="18" charset="0"/>
                <a:cs typeface="Times New Roman" panose="02020603050405020304" pitchFamily="18" charset="0"/>
              </a:rPr>
              <a:t>.</a:t>
            </a:r>
          </a:p>
          <a:p>
            <a:pPr lvl="1"/>
            <a:endParaRPr lang="vi-VN" sz="1000" dirty="0">
              <a:solidFill>
                <a:schemeClr val="tx1"/>
              </a:solidFill>
              <a:latin typeface="Times New Roman" panose="02020603050405020304" pitchFamily="18" charset="0"/>
              <a:cs typeface="Times New Roman" panose="02020603050405020304" pitchFamily="18" charset="0"/>
            </a:endParaRPr>
          </a:p>
          <a:p>
            <a:pPr lvl="1"/>
            <a:r>
              <a:rPr lang="vi-VN" sz="1000" dirty="0" err="1">
                <a:solidFill>
                  <a:schemeClr val="tx1"/>
                </a:solidFill>
                <a:latin typeface="Times New Roman" panose="02020603050405020304" pitchFamily="18" charset="0"/>
                <a:cs typeface="Times New Roman" panose="02020603050405020304" pitchFamily="18" charset="0"/>
              </a:rPr>
              <a:t>Key</a:t>
            </a:r>
            <a:r>
              <a:rPr lang="vi-VN" sz="1000" dirty="0">
                <a:solidFill>
                  <a:schemeClr val="tx1"/>
                </a:solidFill>
                <a:latin typeface="Times New Roman" panose="02020603050405020304" pitchFamily="18" charset="0"/>
                <a:cs typeface="Times New Roman" panose="02020603050405020304" pitchFamily="18" charset="0"/>
              </a:rPr>
              <a:t> (khoa): </a:t>
            </a:r>
            <a:r>
              <a:rPr lang="vi-VN" sz="1000" dirty="0" err="1">
                <a:solidFill>
                  <a:schemeClr val="tx1"/>
                </a:solidFill>
                <a:latin typeface="Times New Roman" panose="02020603050405020304" pitchFamily="18" charset="0"/>
                <a:cs typeface="Times New Roman" panose="02020603050405020304" pitchFamily="18" charset="0"/>
              </a:rPr>
              <a:t>path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đường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dẫn</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a:t>
            </a:r>
          </a:p>
          <a:p>
            <a:pPr lvl="1"/>
            <a:endParaRPr lang="vi-VN" sz="1000" dirty="0">
              <a:solidFill>
                <a:schemeClr val="tx1"/>
              </a:solidFill>
              <a:latin typeface="Times New Roman" panose="02020603050405020304" pitchFamily="18" charset="0"/>
              <a:cs typeface="Times New Roman" panose="02020603050405020304" pitchFamily="18" charset="0"/>
            </a:endParaRPr>
          </a:p>
          <a:p>
            <a:pPr lvl="1"/>
            <a:endParaRPr lang="vi-VN" sz="1000" dirty="0">
              <a:solidFill>
                <a:schemeClr val="tx1"/>
              </a:solidFill>
              <a:latin typeface="Times New Roman" panose="02020603050405020304" pitchFamily="18" charset="0"/>
              <a:cs typeface="Times New Roman" panose="02020603050405020304" pitchFamily="18" charset="0"/>
            </a:endParaRPr>
          </a:p>
          <a:p>
            <a:pPr lvl="1"/>
            <a:endParaRPr lang="vi-VN" sz="9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13</a:t>
            </a:fld>
            <a:endParaRPr lang="vi-VN"/>
          </a:p>
        </p:txBody>
      </p:sp>
    </p:spTree>
    <p:extLst>
      <p:ext uri="{BB962C8B-B14F-4D97-AF65-F5344CB8AC3E}">
        <p14:creationId xmlns:p14="http://schemas.microsoft.com/office/powerpoint/2010/main" val="151381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1000" dirty="0">
              <a:solidFill>
                <a:schemeClr val="tx1"/>
              </a:solidFill>
              <a:latin typeface="Times New Roman" panose="02020603050405020304" pitchFamily="18" charset="0"/>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sz="1000" dirty="0">
                <a:solidFill>
                  <a:schemeClr val="tx1"/>
                </a:solidFill>
                <a:latin typeface="Times New Roman" panose="02020603050405020304" pitchFamily="18" charset="0"/>
                <a:cs typeface="Times New Roman" panose="02020603050405020304" pitchFamily="18" charset="0"/>
              </a:rPr>
              <a:t>Chi </a:t>
            </a:r>
            <a:r>
              <a:rPr lang="vi-VN" sz="1000" dirty="0" err="1">
                <a:solidFill>
                  <a:schemeClr val="tx1"/>
                </a:solidFill>
                <a:latin typeface="Times New Roman" panose="02020603050405020304" pitchFamily="18" charset="0"/>
                <a:cs typeface="Times New Roman" panose="02020603050405020304" pitchFamily="18" charset="0"/>
              </a:rPr>
              <a:t>tiết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kỹ</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thuật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tài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liệu</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luận</a:t>
            </a:r>
            <a:r>
              <a:rPr lang="vi-VN" sz="1000" dirty="0">
                <a:solidFill>
                  <a:schemeClr val="tx1"/>
                </a:solidFill>
                <a:latin typeface="Times New Roman" panose="02020603050405020304" pitchFamily="18" charset="0"/>
                <a:cs typeface="Times New Roman" panose="02020603050405020304" pitchFamily="18" charset="0"/>
              </a:rPr>
              <a:t> văn trang 22 =&gt; 25</a:t>
            </a:r>
          </a:p>
          <a:p>
            <a:pPr lvl="1"/>
            <a:endParaRPr lang="vi-VN" sz="1000" dirty="0">
              <a:solidFill>
                <a:schemeClr val="tx1"/>
              </a:solidFill>
              <a:latin typeface="Times New Roman" panose="02020603050405020304" pitchFamily="18" charset="0"/>
              <a:cs typeface="Times New Roman" panose="02020603050405020304" pitchFamily="18" charset="0"/>
            </a:endParaRPr>
          </a:p>
          <a:p>
            <a:pPr lvl="1"/>
            <a:endParaRPr lang="vi-VN" sz="9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14</a:t>
            </a:fld>
            <a:endParaRPr lang="vi-VN"/>
          </a:p>
        </p:txBody>
      </p:sp>
    </p:spTree>
    <p:extLst>
      <p:ext uri="{BB962C8B-B14F-4D97-AF65-F5344CB8AC3E}">
        <p14:creationId xmlns:p14="http://schemas.microsoft.com/office/powerpoint/2010/main" val="1069526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9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15</a:t>
            </a:fld>
            <a:endParaRPr lang="vi-VN"/>
          </a:p>
        </p:txBody>
      </p:sp>
    </p:spTree>
    <p:extLst>
      <p:ext uri="{BB962C8B-B14F-4D97-AF65-F5344CB8AC3E}">
        <p14:creationId xmlns:p14="http://schemas.microsoft.com/office/powerpoint/2010/main" val="1090195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9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16</a:t>
            </a:fld>
            <a:endParaRPr lang="vi-VN"/>
          </a:p>
        </p:txBody>
      </p:sp>
    </p:spTree>
    <p:extLst>
      <p:ext uri="{BB962C8B-B14F-4D97-AF65-F5344CB8AC3E}">
        <p14:creationId xmlns:p14="http://schemas.microsoft.com/office/powerpoint/2010/main" val="283676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900" dirty="0" err="1">
                <a:solidFill>
                  <a:schemeClr val="tx1"/>
                </a:solidFill>
                <a:latin typeface="Times New Roman" panose="02020603050405020304" pitchFamily="18" charset="0"/>
                <a:cs typeface="Times New Roman" panose="02020603050405020304" pitchFamily="18" charset="0"/>
              </a:rPr>
              <a:t>Có</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thể</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sử</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dụng</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lần</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tiếp</a:t>
            </a:r>
            <a:r>
              <a:rPr lang="vi-VN" sz="900" dirty="0">
                <a:solidFill>
                  <a:schemeClr val="tx1"/>
                </a:solidFill>
                <a:latin typeface="Times New Roman" panose="02020603050405020304" pitchFamily="18" charset="0"/>
                <a:cs typeface="Times New Roman" panose="02020603050405020304" pitchFamily="18" charset="0"/>
              </a:rPr>
              <a:t> theo </a:t>
            </a:r>
            <a:r>
              <a:rPr lang="vi-VN" sz="900" dirty="0" err="1">
                <a:solidFill>
                  <a:schemeClr val="tx1"/>
                </a:solidFill>
                <a:latin typeface="Times New Roman" panose="02020603050405020304" pitchFamily="18" charset="0"/>
                <a:cs typeface="Times New Roman" panose="02020603050405020304" pitchFamily="18" charset="0"/>
              </a:rPr>
              <a:t>mà</a:t>
            </a:r>
            <a:r>
              <a:rPr lang="vi-VN" sz="900" dirty="0">
                <a:solidFill>
                  <a:schemeClr val="tx1"/>
                </a:solidFill>
                <a:latin typeface="Times New Roman" panose="02020603050405020304" pitchFamily="18" charset="0"/>
                <a:cs typeface="Times New Roman" panose="02020603050405020304" pitchFamily="18" charset="0"/>
              </a:rPr>
              <a:t> không </a:t>
            </a:r>
            <a:r>
              <a:rPr lang="vi-VN" sz="900" dirty="0" err="1">
                <a:solidFill>
                  <a:schemeClr val="tx1"/>
                </a:solidFill>
                <a:latin typeface="Times New Roman" panose="02020603050405020304" pitchFamily="18" charset="0"/>
                <a:cs typeface="Times New Roman" panose="02020603050405020304" pitchFamily="18" charset="0"/>
              </a:rPr>
              <a:t>cần</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kết</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nối</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mạng</a:t>
            </a:r>
            <a:r>
              <a:rPr lang="vi-VN" sz="900" dirty="0">
                <a:solidFill>
                  <a:schemeClr val="tx1"/>
                </a:solidFill>
                <a:latin typeface="Times New Roman" panose="02020603050405020304" pitchFamily="18" charset="0"/>
                <a:cs typeface="Times New Roman" panose="02020603050405020304" pitchFamily="18" charset="0"/>
              </a:rPr>
              <a:t>	</a:t>
            </a:r>
            <a:endParaRPr lang="vi-VN" sz="9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17</a:t>
            </a:fld>
            <a:endParaRPr lang="vi-VN"/>
          </a:p>
        </p:txBody>
      </p:sp>
    </p:spTree>
    <p:extLst>
      <p:ext uri="{BB962C8B-B14F-4D97-AF65-F5344CB8AC3E}">
        <p14:creationId xmlns:p14="http://schemas.microsoft.com/office/powerpoint/2010/main" val="324108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900" dirty="0" err="1">
                <a:solidFill>
                  <a:schemeClr val="tx1"/>
                </a:solidFill>
                <a:latin typeface="Times New Roman" panose="02020603050405020304" pitchFamily="18" charset="0"/>
                <a:cs typeface="Times New Roman" panose="02020603050405020304" pitchFamily="18" charset="0"/>
              </a:rPr>
              <a:t>Có</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thể</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sử</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dụng</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lần</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tiếp</a:t>
            </a:r>
            <a:r>
              <a:rPr lang="vi-VN" sz="900" dirty="0">
                <a:solidFill>
                  <a:schemeClr val="tx1"/>
                </a:solidFill>
                <a:latin typeface="Times New Roman" panose="02020603050405020304" pitchFamily="18" charset="0"/>
                <a:cs typeface="Times New Roman" panose="02020603050405020304" pitchFamily="18" charset="0"/>
              </a:rPr>
              <a:t> theo </a:t>
            </a:r>
            <a:r>
              <a:rPr lang="vi-VN" sz="900" dirty="0" err="1">
                <a:solidFill>
                  <a:schemeClr val="tx1"/>
                </a:solidFill>
                <a:latin typeface="Times New Roman" panose="02020603050405020304" pitchFamily="18" charset="0"/>
                <a:cs typeface="Times New Roman" panose="02020603050405020304" pitchFamily="18" charset="0"/>
              </a:rPr>
              <a:t>mà</a:t>
            </a:r>
            <a:r>
              <a:rPr lang="vi-VN" sz="900" dirty="0">
                <a:solidFill>
                  <a:schemeClr val="tx1"/>
                </a:solidFill>
                <a:latin typeface="Times New Roman" panose="02020603050405020304" pitchFamily="18" charset="0"/>
                <a:cs typeface="Times New Roman" panose="02020603050405020304" pitchFamily="18" charset="0"/>
              </a:rPr>
              <a:t> không </a:t>
            </a:r>
            <a:r>
              <a:rPr lang="vi-VN" sz="900" dirty="0" err="1">
                <a:solidFill>
                  <a:schemeClr val="tx1"/>
                </a:solidFill>
                <a:latin typeface="Times New Roman" panose="02020603050405020304" pitchFamily="18" charset="0"/>
                <a:cs typeface="Times New Roman" panose="02020603050405020304" pitchFamily="18" charset="0"/>
              </a:rPr>
              <a:t>cần</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kết</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nối</a:t>
            </a:r>
            <a:r>
              <a:rPr lang="vi-VN" sz="900" dirty="0">
                <a:solidFill>
                  <a:schemeClr val="tx1"/>
                </a:solidFill>
                <a:latin typeface="Times New Roman" panose="02020603050405020304" pitchFamily="18" charset="0"/>
                <a:cs typeface="Times New Roman" panose="02020603050405020304" pitchFamily="18" charset="0"/>
              </a:rPr>
              <a:t> </a:t>
            </a:r>
            <a:r>
              <a:rPr lang="vi-VN" sz="900" dirty="0" err="1">
                <a:solidFill>
                  <a:schemeClr val="tx1"/>
                </a:solidFill>
                <a:latin typeface="Times New Roman" panose="02020603050405020304" pitchFamily="18" charset="0"/>
                <a:cs typeface="Times New Roman" panose="02020603050405020304" pitchFamily="18" charset="0"/>
              </a:rPr>
              <a:t>mạng</a:t>
            </a:r>
            <a:endParaRPr lang="vi-VN" sz="900" dirty="0">
              <a:solidFill>
                <a:schemeClr val="tx1"/>
              </a:solidFill>
              <a:latin typeface="Times New Roman" panose="02020603050405020304" pitchFamily="18" charset="0"/>
              <a:cs typeface="Times New Roman" panose="02020603050405020304" pitchFamily="18" charset="0"/>
            </a:endParaRPr>
          </a:p>
          <a:p>
            <a:pPr lvl="1"/>
            <a:endParaRPr lang="vi-VN" sz="900" dirty="0">
              <a:solidFill>
                <a:schemeClr val="tx1"/>
              </a:solidFill>
              <a:latin typeface="Times New Roman" panose="02020603050405020304" pitchFamily="18" charset="0"/>
              <a:cs typeface="Times New Roman" panose="02020603050405020304" pitchFamily="18" charset="0"/>
            </a:endParaRPr>
          </a:p>
          <a:p>
            <a:pPr lvl="1"/>
            <a:r>
              <a:rPr lang="nl-NL" sz="1200" kern="1200" dirty="0">
                <a:solidFill>
                  <a:schemeClr val="tx1"/>
                </a:solidFill>
                <a:effectLst/>
                <a:latin typeface="+mn-lt"/>
                <a:ea typeface="+mn-ea"/>
                <a:cs typeface="+mn-cs"/>
              </a:rPr>
              <a:t>Vào link /api/data lấy dữ liệu lưu thành file download.json</a:t>
            </a:r>
            <a:endParaRPr lang="vi-VN" sz="1200" kern="1200" dirty="0">
              <a:solidFill>
                <a:schemeClr val="tx1"/>
              </a:solidFill>
              <a:effectLst/>
              <a:latin typeface="+mn-lt"/>
              <a:ea typeface="+mn-ea"/>
              <a:cs typeface="+mn-cs"/>
            </a:endParaRPr>
          </a:p>
          <a:p>
            <a:pPr lvl="1"/>
            <a:r>
              <a:rPr lang="nl-NL" sz="1200" kern="1200" dirty="0">
                <a:solidFill>
                  <a:schemeClr val="tx1"/>
                </a:solidFill>
                <a:effectLst/>
                <a:latin typeface="+mn-lt"/>
                <a:ea typeface="+mn-ea"/>
                <a:cs typeface="+mn-cs"/>
              </a:rPr>
              <a:t>Sao chép file download.json vào thư mục project: "WildlifeConservation\app\src\main\assets"</a:t>
            </a:r>
            <a:endParaRPr lang="vi-VN" sz="1200" kern="1200" dirty="0">
              <a:solidFill>
                <a:schemeClr val="tx1"/>
              </a:solidFill>
              <a:effectLst/>
              <a:latin typeface="+mn-lt"/>
              <a:ea typeface="+mn-ea"/>
              <a:cs typeface="+mn-cs"/>
            </a:endParaRPr>
          </a:p>
          <a:p>
            <a:pPr lvl="1"/>
            <a:endParaRPr lang="vi-VN" sz="9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18</a:t>
            </a:fld>
            <a:endParaRPr lang="vi-VN"/>
          </a:p>
        </p:txBody>
      </p:sp>
    </p:spTree>
    <p:extLst>
      <p:ext uri="{BB962C8B-B14F-4D97-AF65-F5344CB8AC3E}">
        <p14:creationId xmlns:p14="http://schemas.microsoft.com/office/powerpoint/2010/main" val="4072327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s-ES" sz="1200" b="1" kern="1200" dirty="0">
                <a:solidFill>
                  <a:schemeClr val="tx1"/>
                </a:solidFill>
                <a:effectLst/>
                <a:latin typeface="+mn-lt"/>
                <a:ea typeface="+mn-ea"/>
                <a:cs typeface="+mn-cs"/>
              </a:rPr>
              <a:t>ỨNG DỤNG DI ĐỘNG</a:t>
            </a:r>
            <a:r>
              <a:rPr lang="en-US" sz="1200" b="0" kern="1200" dirty="0">
                <a:solidFill>
                  <a:schemeClr val="tx1"/>
                </a:solidFill>
                <a:effectLst/>
                <a:latin typeface="+mn-lt"/>
                <a:ea typeface="+mn-ea"/>
                <a:cs typeface="+mn-cs"/>
              </a:rPr>
              <a:t> </a:t>
            </a:r>
            <a:r>
              <a:rPr lang="es-ES" sz="1200" b="1" kern="1200" dirty="0">
                <a:solidFill>
                  <a:schemeClr val="tx1"/>
                </a:solidFill>
                <a:effectLst/>
                <a:latin typeface="+mn-lt"/>
                <a:ea typeface="+mn-ea"/>
                <a:cs typeface="+mn-cs"/>
              </a:rPr>
              <a:t>HỖ TRỢ CÔNG TÁC BẢO TỒN</a:t>
            </a:r>
            <a:r>
              <a:rPr lang="en-US" sz="1200" b="0" kern="1200" dirty="0">
                <a:solidFill>
                  <a:schemeClr val="tx1"/>
                </a:solidFill>
                <a:effectLst/>
                <a:latin typeface="+mn-lt"/>
                <a:ea typeface="+mn-ea"/>
                <a:cs typeface="+mn-cs"/>
              </a:rPr>
              <a:t> </a:t>
            </a:r>
            <a:r>
              <a:rPr lang="es-ES" sz="1200" b="1" kern="1200" dirty="0">
                <a:solidFill>
                  <a:schemeClr val="tx1"/>
                </a:solidFill>
                <a:effectLst/>
                <a:latin typeface="+mn-lt"/>
                <a:ea typeface="+mn-ea"/>
                <a:cs typeface="+mn-cs"/>
              </a:rPr>
              <a:t>ĐA DẠNG SINH HỌC Ở TRÀM CHIM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a:t>
            </a:r>
          </a:p>
          <a:p>
            <a:endParaRPr lang="vi-VN" sz="1100" kern="1200" dirty="0">
              <a:solidFill>
                <a:schemeClr val="tx1"/>
              </a:solidFill>
              <a:effectLst/>
              <a:latin typeface="+mn-lt"/>
              <a:ea typeface="+mn-ea"/>
              <a:cs typeface="+mn-cs"/>
            </a:endParaRPr>
          </a:p>
          <a:p>
            <a:pPr lvl="1" fontAlgn="base"/>
            <a:r>
              <a:rPr lang="en-US" sz="1200" u="none" strike="noStrike" kern="1200" dirty="0" err="1">
                <a:solidFill>
                  <a:schemeClr val="tx1"/>
                </a:solidFill>
                <a:effectLst/>
                <a:latin typeface="+mn-lt"/>
                <a:ea typeface="+mn-ea"/>
                <a:cs typeface="+mn-cs"/>
              </a:rPr>
              <a:t>Đối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với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người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dùng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bình</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thường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khách</a:t>
            </a:r>
            <a:r>
              <a:rPr lang="en-US" sz="1200" u="none" strike="noStrike" kern="1200" dirty="0">
                <a:solidFill>
                  <a:schemeClr val="tx1"/>
                </a:solidFill>
                <a:effectLst/>
                <a:latin typeface="+mn-lt"/>
                <a:ea typeface="+mn-ea"/>
                <a:cs typeface="+mn-cs"/>
              </a:rPr>
              <a:t>):</a:t>
            </a:r>
            <a:endParaRPr lang="vi-VN" sz="1100" u="none" strike="noStrike"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1" fontAlgn="base"/>
            <a:r>
              <a:rPr lang="en-US" sz="1200" u="none" strike="noStrike" kern="1200" dirty="0" err="1">
                <a:solidFill>
                  <a:schemeClr val="tx1"/>
                </a:solidFill>
                <a:effectLst/>
                <a:latin typeface="+mn-lt"/>
                <a:ea typeface="+mn-ea"/>
                <a:cs typeface="+mn-cs"/>
              </a:rPr>
              <a:t>Đối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với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các</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cộng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tác</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viên</a:t>
            </a:r>
            <a:r>
              <a:rPr lang="en-US" sz="1200" u="none" strike="noStrike" kern="1200" dirty="0">
                <a:solidFill>
                  <a:schemeClr val="tx1"/>
                </a:solidFill>
                <a:effectLst/>
                <a:latin typeface="+mn-lt"/>
                <a:ea typeface="+mn-ea"/>
                <a:cs typeface="+mn-cs"/>
              </a:rPr>
              <a:t>:</a:t>
            </a:r>
            <a:endParaRPr lang="vi-VN" sz="1100" u="none" strike="noStrike"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1" fontAlgn="base"/>
            <a:r>
              <a:rPr lang="en-US" sz="1200" u="none" strike="noStrike" kern="1200" dirty="0" err="1">
                <a:solidFill>
                  <a:schemeClr val="tx1"/>
                </a:solidFill>
                <a:effectLst/>
                <a:latin typeface="+mn-lt"/>
                <a:ea typeface="+mn-ea"/>
                <a:cs typeface="+mn-cs"/>
              </a:rPr>
              <a:t>Đối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với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người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quản</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trị</a:t>
            </a:r>
            <a:r>
              <a:rPr lang="en-US" sz="1200" u="none" strike="noStrike" kern="1200" dirty="0">
                <a:solidFill>
                  <a:schemeClr val="tx1"/>
                </a:solidFill>
                <a:effectLst/>
                <a:latin typeface="+mn-lt"/>
                <a:ea typeface="+mn-ea"/>
                <a:cs typeface="+mn-cs"/>
              </a:rPr>
              <a:t> (admin):</a:t>
            </a:r>
            <a:endParaRPr lang="vi-VN" sz="1100" u="none" strike="noStrike"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1" fontAlgn="base"/>
            <a:r>
              <a:rPr lang="en-US" sz="1200" u="none" strike="noStrike" kern="1200" dirty="0" err="1">
                <a:solidFill>
                  <a:schemeClr val="tx1"/>
                </a:solidFill>
                <a:effectLst/>
                <a:latin typeface="+mn-lt"/>
                <a:ea typeface="+mn-ea"/>
                <a:cs typeface="+mn-cs"/>
              </a:rPr>
              <a:t>Đối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với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hệ</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thống</a:t>
            </a:r>
            <a:r>
              <a:rPr lang="en-US" sz="1200" u="none" strike="noStrike" kern="1200" dirty="0">
                <a:solidFill>
                  <a:schemeClr val="tx1"/>
                </a:solidFill>
                <a:effectLst/>
                <a:latin typeface="+mn-lt"/>
                <a:ea typeface="+mn-ea"/>
                <a:cs typeface="+mn-cs"/>
              </a:rPr>
              <a:t>:</a:t>
            </a:r>
            <a:endParaRPr lang="vi-VN" sz="1100" u="none" strike="noStrike"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(internet).</a:t>
            </a:r>
            <a:endParaRPr lang="vi-VN" sz="110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giản</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Load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chóng</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20</a:t>
            </a:fld>
            <a:endParaRPr lang="vi-VN"/>
          </a:p>
        </p:txBody>
      </p:sp>
    </p:spTree>
    <p:extLst>
      <p:ext uri="{BB962C8B-B14F-4D97-AF65-F5344CB8AC3E}">
        <p14:creationId xmlns:p14="http://schemas.microsoft.com/office/powerpoint/2010/main" val="2811589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Mô </a:t>
            </a:r>
            <a:r>
              <a:rPr lang="vi-VN" dirty="0" err="1"/>
              <a:t>hình</a:t>
            </a:r>
            <a:r>
              <a:rPr lang="vi-VN" dirty="0"/>
              <a:t> </a:t>
            </a:r>
            <a:r>
              <a:rPr lang="vi-VN" dirty="0" err="1"/>
              <a:t>tổng</a:t>
            </a:r>
            <a:r>
              <a:rPr lang="vi-VN" dirty="0"/>
              <a:t> </a:t>
            </a:r>
            <a:r>
              <a:rPr lang="vi-VN" dirty="0" err="1"/>
              <a:t>thể</a:t>
            </a:r>
            <a:r>
              <a:rPr lang="vi-VN" dirty="0"/>
              <a:t> </a:t>
            </a:r>
            <a:r>
              <a:rPr lang="vi-VN" dirty="0" err="1"/>
              <a:t>hệ</a:t>
            </a:r>
            <a:r>
              <a:rPr lang="vi-VN" dirty="0"/>
              <a:t> </a:t>
            </a:r>
            <a:r>
              <a:rPr lang="vi-VN" dirty="0" err="1"/>
              <a:t>thống</a:t>
            </a:r>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21</a:t>
            </a:fld>
            <a:endParaRPr lang="vi-VN"/>
          </a:p>
        </p:txBody>
      </p:sp>
    </p:spTree>
    <p:extLst>
      <p:ext uri="{BB962C8B-B14F-4D97-AF65-F5344CB8AC3E}">
        <p14:creationId xmlns:p14="http://schemas.microsoft.com/office/powerpoint/2010/main" val="3981843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Mô </a:t>
            </a:r>
            <a:r>
              <a:rPr lang="vi-VN" dirty="0" err="1"/>
              <a:t>hình</a:t>
            </a:r>
            <a:r>
              <a:rPr lang="vi-VN" dirty="0"/>
              <a:t> </a:t>
            </a:r>
            <a:r>
              <a:rPr lang="vi-VN" dirty="0" err="1"/>
              <a:t>triển</a:t>
            </a:r>
            <a:r>
              <a:rPr lang="vi-VN" dirty="0"/>
              <a:t> khai</a:t>
            </a:r>
          </a:p>
          <a:p>
            <a:endParaRPr lang="vi-VN" dirty="0"/>
          </a:p>
          <a:p>
            <a:r>
              <a:rPr lang="vi-VN" sz="1200" b="1" kern="1200" dirty="0" err="1">
                <a:solidFill>
                  <a:schemeClr val="tx1"/>
                </a:solidFill>
                <a:effectLst/>
                <a:latin typeface="+mn-lt"/>
                <a:ea typeface="+mn-ea"/>
                <a:cs typeface="+mn-cs"/>
              </a:rPr>
              <a:t>Client</a:t>
            </a:r>
            <a:r>
              <a:rPr lang="vi-VN" sz="1200" b="1"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một</a:t>
            </a:r>
            <a:r>
              <a:rPr lang="vi-VN" sz="1200" kern="1200" dirty="0">
                <a:solidFill>
                  <a:schemeClr val="tx1"/>
                </a:solidFill>
                <a:effectLst/>
                <a:latin typeface="+mn-lt"/>
                <a:ea typeface="+mn-ea"/>
                <a:cs typeface="+mn-cs"/>
              </a:rPr>
              <a:t> mô </a:t>
            </a:r>
            <a:r>
              <a:rPr lang="vi-VN" sz="1200" kern="1200" dirty="0" err="1">
                <a:solidFill>
                  <a:schemeClr val="tx1"/>
                </a:solidFill>
                <a:effectLst/>
                <a:latin typeface="+mn-lt"/>
                <a:ea typeface="+mn-ea"/>
                <a:cs typeface="+mn-cs"/>
              </a:rPr>
              <a:t>hình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mạng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tính</a:t>
            </a:r>
            <a:r>
              <a:rPr lang="vi-VN" sz="1200" kern="1200" dirty="0">
                <a:solidFill>
                  <a:schemeClr val="tx1"/>
                </a:solidFill>
                <a:effectLst/>
                <a:latin typeface="+mn-lt"/>
                <a:ea typeface="+mn-ea"/>
                <a:cs typeface="+mn-cs"/>
              </a:rPr>
              <a:t> bao </a:t>
            </a:r>
            <a:r>
              <a:rPr lang="vi-VN" sz="1200" kern="1200" dirty="0" err="1">
                <a:solidFill>
                  <a:schemeClr val="tx1"/>
                </a:solidFill>
                <a:effectLst/>
                <a:latin typeface="+mn-lt"/>
                <a:ea typeface="+mn-ea"/>
                <a:cs typeface="+mn-cs"/>
              </a:rPr>
              <a:t>gồm</a:t>
            </a:r>
            <a:r>
              <a:rPr lang="vi-VN" sz="1200" kern="1200" dirty="0">
                <a:solidFill>
                  <a:schemeClr val="tx1"/>
                </a:solidFill>
                <a:effectLst/>
                <a:latin typeface="+mn-lt"/>
                <a:ea typeface="+mn-ea"/>
                <a:cs typeface="+mn-cs"/>
              </a:rPr>
              <a:t> 2 </a:t>
            </a:r>
            <a:r>
              <a:rPr lang="vi-VN" sz="1200" kern="1200" dirty="0" err="1">
                <a:solidFill>
                  <a:schemeClr val="tx1"/>
                </a:solidFill>
                <a:effectLst/>
                <a:latin typeface="+mn-lt"/>
                <a:ea typeface="+mn-ea"/>
                <a:cs typeface="+mn-cs"/>
              </a:rPr>
              <a:t>thành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chủ</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3"/>
            <a:r>
              <a:rPr lang="vi-VN" sz="1200" b="1" kern="1200" dirty="0" err="1">
                <a:solidFill>
                  <a:schemeClr val="tx1"/>
                </a:solidFill>
                <a:effectLst/>
                <a:latin typeface="+mn-lt"/>
                <a:ea typeface="+mn-ea"/>
                <a:cs typeface="+mn-cs"/>
              </a:rPr>
              <a:t>Về</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phía</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Client</a:t>
            </a:r>
            <a:r>
              <a:rPr lang="vi-VN" sz="1200" b="1"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r>
              <a:rPr lang="vi-VN" sz="1200" kern="1200" dirty="0" err="1">
                <a:solidFill>
                  <a:schemeClr val="tx1"/>
                </a:solidFill>
                <a:effectLst/>
                <a:latin typeface="+mn-lt"/>
                <a:ea typeface="+mn-ea"/>
                <a:cs typeface="+mn-cs"/>
              </a:rPr>
              <a:t>Client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vi-VN" sz="1200" kern="1200" dirty="0">
                <a:solidFill>
                  <a:schemeClr val="tx1"/>
                </a:solidFill>
                <a:effectLst/>
                <a:latin typeface="+mn-lt"/>
                <a:ea typeface="+mn-ea"/>
                <a:cs typeface="+mn-cs"/>
              </a:rPr>
              <a:t>. Sau khi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yêu </a:t>
            </a:r>
            <a:r>
              <a:rPr lang="vi-VN" sz="1200" kern="1200" dirty="0" err="1">
                <a:solidFill>
                  <a:schemeClr val="tx1"/>
                </a:solidFill>
                <a:effectLst/>
                <a:latin typeface="+mn-lt"/>
                <a:ea typeface="+mn-ea"/>
                <a:cs typeface="+mn-cs"/>
              </a:rPr>
              <a:t>cầu</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của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người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dùng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thành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lập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câu </a:t>
            </a:r>
            <a:r>
              <a:rPr lang="vi-VN" sz="1200" kern="1200" dirty="0" err="1">
                <a:solidFill>
                  <a:schemeClr val="tx1"/>
                </a:solidFill>
                <a:effectLst/>
                <a:latin typeface="+mn-lt"/>
                <a:ea typeface="+mn-ea"/>
                <a:cs typeface="+mn-cs"/>
              </a:rPr>
              <a:t>lệnh</a:t>
            </a:r>
            <a:r>
              <a:rPr lang="vi-VN" sz="1200" kern="1200" dirty="0">
                <a:solidFill>
                  <a:schemeClr val="tx1"/>
                </a:solidFill>
                <a:effectLst/>
                <a:latin typeface="+mn-lt"/>
                <a:ea typeface="+mn-ea"/>
                <a:cs typeface="+mn-cs"/>
              </a:rPr>
              <a:t> truy </a:t>
            </a:r>
            <a:r>
              <a:rPr lang="vi-VN" sz="1200" kern="1200" dirty="0" err="1">
                <a:solidFill>
                  <a:schemeClr val="tx1"/>
                </a:solidFill>
                <a:effectLst/>
                <a:latin typeface="+mn-lt"/>
                <a:ea typeface="+mn-ea"/>
                <a:cs typeface="+mn-cs"/>
              </a:rPr>
              <a:t>vấn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Server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tổ</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chức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trình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diễn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3"/>
            <a:r>
              <a:rPr lang="vi-VN" sz="1200" b="1" kern="1200" dirty="0" err="1">
                <a:solidFill>
                  <a:schemeClr val="tx1"/>
                </a:solidFill>
                <a:effectLst/>
                <a:latin typeface="+mn-lt"/>
                <a:ea typeface="+mn-ea"/>
                <a:cs typeface="+mn-cs"/>
              </a:rPr>
              <a:t>Về</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phía</a:t>
            </a:r>
            <a:r>
              <a:rPr lang="vi-VN" sz="1200" b="1" kern="1200" dirty="0">
                <a:solidFill>
                  <a:schemeClr val="tx1"/>
                </a:solidFill>
                <a:effectLst/>
                <a:latin typeface="+mn-lt"/>
                <a:ea typeface="+mn-ea"/>
                <a:cs typeface="+mn-cs"/>
              </a:rPr>
              <a:t> Server: </a:t>
            </a:r>
            <a:endParaRPr lang="vi-VN" sz="1050" kern="1200" dirty="0">
              <a:solidFill>
                <a:schemeClr val="tx1"/>
              </a:solidFill>
              <a:effectLst/>
              <a:latin typeface="+mn-lt"/>
              <a:ea typeface="+mn-ea"/>
              <a:cs typeface="+mn-cs"/>
            </a:endParaRPr>
          </a:p>
          <a:p>
            <a:pPr lvl="1"/>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chủ</a:t>
            </a:r>
            <a:r>
              <a:rPr lang="vi-VN" sz="105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vụ</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web</a:t>
            </a:r>
            <a:r>
              <a:rPr lang="vi-VN"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xử</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có</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thể</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xử</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này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để</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vụ</a:t>
            </a:r>
            <a:r>
              <a:rPr lang="vi-VN" sz="1200" kern="1200" dirty="0">
                <a:solidFill>
                  <a:schemeClr val="tx1"/>
                </a:solidFill>
                <a:effectLst/>
                <a:latin typeface="+mn-lt"/>
                <a:ea typeface="+mn-ea"/>
                <a:cs typeface="+mn-cs"/>
              </a:rPr>
              <a:t> cho công </a:t>
            </a:r>
            <a:r>
              <a:rPr lang="vi-VN" sz="1200" kern="1200" dirty="0" err="1">
                <a:solidFill>
                  <a:schemeClr val="tx1"/>
                </a:solidFill>
                <a:effectLst/>
                <a:latin typeface="+mn-lt"/>
                <a:ea typeface="+mn-ea"/>
                <a:cs typeface="+mn-cs"/>
              </a:rPr>
              <a:t>việc</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1"/>
            <a:r>
              <a:rPr lang="vi-VN" sz="1200" kern="1200" dirty="0">
                <a:solidFill>
                  <a:schemeClr val="tx1"/>
                </a:solidFill>
                <a:effectLst/>
                <a:latin typeface="+mn-lt"/>
                <a:ea typeface="+mn-ea"/>
                <a:cs typeface="+mn-cs"/>
              </a:rPr>
              <a:t>Server </a:t>
            </a:r>
            <a:r>
              <a:rPr lang="vi-VN" sz="1200" kern="1200" dirty="0" err="1">
                <a:solidFill>
                  <a:schemeClr val="tx1"/>
                </a:solidFill>
                <a:effectLst/>
                <a:latin typeface="+mn-lt"/>
                <a:ea typeface="+mn-ea"/>
                <a:cs typeface="+mn-cs"/>
              </a:rPr>
              <a:t>quản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giao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môi </a:t>
            </a:r>
            <a:r>
              <a:rPr lang="vi-VN" sz="1200" kern="1200" dirty="0" err="1">
                <a:solidFill>
                  <a:schemeClr val="tx1"/>
                </a:solidFill>
                <a:effectLst/>
                <a:latin typeface="+mn-lt"/>
                <a:ea typeface="+mn-ea"/>
                <a:cs typeface="+mn-cs"/>
              </a:rPr>
              <a:t>trường</a:t>
            </a:r>
            <a:r>
              <a:rPr lang="vi-VN" sz="1200" kern="1200" dirty="0">
                <a:solidFill>
                  <a:schemeClr val="tx1"/>
                </a:solidFill>
                <a:effectLst/>
                <a:latin typeface="+mn-lt"/>
                <a:ea typeface="+mn-ea"/>
                <a:cs typeface="+mn-cs"/>
              </a:rPr>
              <a:t> bên </a:t>
            </a:r>
            <a:r>
              <a:rPr lang="vi-VN" sz="1200" kern="1200" dirty="0" err="1">
                <a:solidFill>
                  <a:schemeClr val="tx1"/>
                </a:solidFill>
                <a:effectLst/>
                <a:latin typeface="+mn-lt"/>
                <a:ea typeface="+mn-ea"/>
                <a:cs typeface="+mn-cs"/>
              </a:rPr>
              <a:t>ngoài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tại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với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yêu </a:t>
            </a:r>
            <a:r>
              <a:rPr lang="vi-VN" sz="1200" kern="1200" dirty="0" err="1">
                <a:solidFill>
                  <a:schemeClr val="tx1"/>
                </a:solidFill>
                <a:effectLst/>
                <a:latin typeface="+mn-lt"/>
                <a:ea typeface="+mn-ea"/>
                <a:cs typeface="+mn-cs"/>
              </a:rPr>
              <a:t>cầu</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dưới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dạng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xâu </a:t>
            </a:r>
            <a:r>
              <a:rPr lang="vi-VN" sz="1200" kern="1200" dirty="0" err="1">
                <a:solidFill>
                  <a:schemeClr val="tx1"/>
                </a:solidFill>
                <a:effectLst/>
                <a:latin typeface="+mn-lt"/>
                <a:ea typeface="+mn-ea"/>
                <a:cs typeface="+mn-cs"/>
              </a:rPr>
              <a:t>ký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tự</a:t>
            </a:r>
            <a:r>
              <a:rPr lang="vi-VN" sz="1200" kern="1200" dirty="0">
                <a:solidFill>
                  <a:schemeClr val="tx1"/>
                </a:solidFill>
                <a:effectLst/>
                <a:latin typeface="+mn-lt"/>
                <a:ea typeface="+mn-ea"/>
                <a:cs typeface="+mn-cs"/>
              </a:rPr>
              <a:t>. Sau khi phân </a:t>
            </a:r>
            <a:r>
              <a:rPr lang="vi-VN" sz="1200" kern="1200" dirty="0" err="1">
                <a:solidFill>
                  <a:schemeClr val="tx1"/>
                </a:solidFill>
                <a:effectLst/>
                <a:latin typeface="+mn-lt"/>
                <a:ea typeface="+mn-ea"/>
                <a:cs typeface="+mn-cs"/>
              </a:rPr>
              <a:t>tích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sẽ</a:t>
            </a:r>
            <a:r>
              <a:rPr lang="vi-VN" sz="1200" kern="1200" dirty="0">
                <a:solidFill>
                  <a:schemeClr val="tx1"/>
                </a:solidFill>
                <a:effectLst/>
                <a:latin typeface="+mn-lt"/>
                <a:ea typeface="+mn-ea"/>
                <a:cs typeface="+mn-cs"/>
              </a:rPr>
              <a:t> phân </a:t>
            </a:r>
            <a:r>
              <a:rPr lang="vi-VN" sz="1200" kern="1200" dirty="0" err="1">
                <a:solidFill>
                  <a:schemeClr val="tx1"/>
                </a:solidFill>
                <a:effectLst/>
                <a:latin typeface="+mn-lt"/>
                <a:ea typeface="+mn-ea"/>
                <a:cs typeface="+mn-cs"/>
              </a:rPr>
              <a:t>tích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dữ</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liệu</a:t>
            </a:r>
            <a:r>
              <a:rPr lang="vi-VN" sz="1200" kern="1200" dirty="0">
                <a:solidFill>
                  <a:schemeClr val="tx1"/>
                </a:solidFill>
                <a:effectLst/>
                <a:latin typeface="+mn-lt"/>
                <a:ea typeface="+mn-ea"/>
                <a:cs typeface="+mn-cs"/>
              </a:rPr>
              <a:t> v</a:t>
            </a:r>
            <a:r>
              <a:rPr lang="en-US" sz="1200" kern="1200" dirty="0">
                <a:solidFill>
                  <a:schemeClr val="tx1"/>
                </a:solidFill>
                <a:effectLst/>
                <a:latin typeface="+mn-lt"/>
                <a:ea typeface="+mn-ea"/>
                <a:cs typeface="+mn-cs"/>
              </a:rPr>
              <a:t>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trả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22</a:t>
            </a:fld>
            <a:endParaRPr lang="vi-VN"/>
          </a:p>
        </p:txBody>
      </p:sp>
    </p:spTree>
    <p:extLst>
      <p:ext uri="{BB962C8B-B14F-4D97-AF65-F5344CB8AC3E}">
        <p14:creationId xmlns:p14="http://schemas.microsoft.com/office/powerpoint/2010/main" val="344766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nl-NL" sz="1200" kern="1200" dirty="0">
                <a:solidFill>
                  <a:schemeClr val="tx1"/>
                </a:solidFill>
                <a:effectLst/>
                <a:latin typeface="+mn-lt"/>
                <a:ea typeface="+mn-ea"/>
                <a:cs typeface="+mn-cs"/>
              </a:rPr>
              <a:t>Hiện nay các thiết bị di động ngày càng phổ biến và nhằm mục đích quảng bá du lịch, đặc biệt là du lịch sinh thái và nâng cao nhận thức bảo tồn động thực vật vườn quốc gia Tràm Chim nên việc phát triển ứng dụng di động thông tin về các loài vật là cần thiết. Do đó nên em phát triển ứng dụng di động để hỗ trợ tìm kiếm thông tin loài ở vườn quốc gia Tràm Chim.</a:t>
            </a:r>
            <a:r>
              <a:rPr lang="vi-VN" sz="1200" kern="1200" dirty="0">
                <a:solidFill>
                  <a:schemeClr val="tx1"/>
                </a:solidFill>
                <a:effectLst/>
                <a:latin typeface="+mn-lt"/>
                <a:ea typeface="+mn-ea"/>
                <a:cs typeface="+mn-cs"/>
              </a:rPr>
              <a:t> </a:t>
            </a:r>
            <a:r>
              <a:rPr lang="nl-NL" sz="1200" kern="1200" dirty="0">
                <a:solidFill>
                  <a:schemeClr val="tx1"/>
                </a:solidFill>
                <a:effectLst/>
                <a:latin typeface="+mn-lt"/>
                <a:ea typeface="+mn-ea"/>
                <a:cs typeface="+mn-cs"/>
              </a:rPr>
              <a:t>Đồng thời ứng dụng còn giúp cập nhật tọa độ các loài vật vào hệ thống, giúp khách du lịch có thể tìm các địa điểm thích hợp quan sát các loài động thực vật.</a:t>
            </a:r>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4</a:t>
            </a:fld>
            <a:endParaRPr lang="vi-VN"/>
          </a:p>
        </p:txBody>
      </p:sp>
    </p:spTree>
    <p:extLst>
      <p:ext uri="{BB962C8B-B14F-4D97-AF65-F5344CB8AC3E}">
        <p14:creationId xmlns:p14="http://schemas.microsoft.com/office/powerpoint/2010/main" val="1525844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Mô </a:t>
            </a:r>
            <a:r>
              <a:rPr lang="vi-VN" dirty="0" err="1"/>
              <a:t>hình</a:t>
            </a:r>
            <a:r>
              <a:rPr lang="vi-VN" dirty="0"/>
              <a:t> </a:t>
            </a:r>
            <a:r>
              <a:rPr lang="vi-VN" dirty="0" err="1"/>
              <a:t>triển</a:t>
            </a:r>
            <a:r>
              <a:rPr lang="vi-VN" dirty="0"/>
              <a:t> khai</a:t>
            </a:r>
          </a:p>
          <a:p>
            <a:endParaRPr lang="vi-VN" dirty="0"/>
          </a:p>
          <a:p>
            <a:r>
              <a:rPr lang="vi-VN" sz="1200" b="1" kern="1200" dirty="0" err="1">
                <a:solidFill>
                  <a:schemeClr val="tx1"/>
                </a:solidFill>
                <a:effectLst/>
                <a:latin typeface="+mn-lt"/>
                <a:ea typeface="+mn-ea"/>
                <a:cs typeface="+mn-cs"/>
              </a:rPr>
              <a:t>Client</a:t>
            </a:r>
            <a:r>
              <a:rPr lang="vi-VN" sz="1200" b="1"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một</a:t>
            </a:r>
            <a:r>
              <a:rPr lang="vi-VN" sz="1200" kern="1200" dirty="0">
                <a:solidFill>
                  <a:schemeClr val="tx1"/>
                </a:solidFill>
                <a:effectLst/>
                <a:latin typeface="+mn-lt"/>
                <a:ea typeface="+mn-ea"/>
                <a:cs typeface="+mn-cs"/>
              </a:rPr>
              <a:t> mô </a:t>
            </a:r>
            <a:r>
              <a:rPr lang="vi-VN" sz="1200" kern="1200" dirty="0" err="1">
                <a:solidFill>
                  <a:schemeClr val="tx1"/>
                </a:solidFill>
                <a:effectLst/>
                <a:latin typeface="+mn-lt"/>
                <a:ea typeface="+mn-ea"/>
                <a:cs typeface="+mn-cs"/>
              </a:rPr>
              <a:t>hình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mạng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tính</a:t>
            </a:r>
            <a:r>
              <a:rPr lang="vi-VN" sz="1200" kern="1200" dirty="0">
                <a:solidFill>
                  <a:schemeClr val="tx1"/>
                </a:solidFill>
                <a:effectLst/>
                <a:latin typeface="+mn-lt"/>
                <a:ea typeface="+mn-ea"/>
                <a:cs typeface="+mn-cs"/>
              </a:rPr>
              <a:t> bao </a:t>
            </a:r>
            <a:r>
              <a:rPr lang="vi-VN" sz="1200" kern="1200" dirty="0" err="1">
                <a:solidFill>
                  <a:schemeClr val="tx1"/>
                </a:solidFill>
                <a:effectLst/>
                <a:latin typeface="+mn-lt"/>
                <a:ea typeface="+mn-ea"/>
                <a:cs typeface="+mn-cs"/>
              </a:rPr>
              <a:t>gồm</a:t>
            </a:r>
            <a:r>
              <a:rPr lang="vi-VN" sz="1200" kern="1200" dirty="0">
                <a:solidFill>
                  <a:schemeClr val="tx1"/>
                </a:solidFill>
                <a:effectLst/>
                <a:latin typeface="+mn-lt"/>
                <a:ea typeface="+mn-ea"/>
                <a:cs typeface="+mn-cs"/>
              </a:rPr>
              <a:t> 2 </a:t>
            </a:r>
            <a:r>
              <a:rPr lang="vi-VN" sz="1200" kern="1200" dirty="0" err="1">
                <a:solidFill>
                  <a:schemeClr val="tx1"/>
                </a:solidFill>
                <a:effectLst/>
                <a:latin typeface="+mn-lt"/>
                <a:ea typeface="+mn-ea"/>
                <a:cs typeface="+mn-cs"/>
              </a:rPr>
              <a:t>thành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chủ</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3"/>
            <a:r>
              <a:rPr lang="vi-VN" sz="1200" b="1" kern="1200" dirty="0" err="1">
                <a:solidFill>
                  <a:schemeClr val="tx1"/>
                </a:solidFill>
                <a:effectLst/>
                <a:latin typeface="+mn-lt"/>
                <a:ea typeface="+mn-ea"/>
                <a:cs typeface="+mn-cs"/>
              </a:rPr>
              <a:t>Về</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phía</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Client</a:t>
            </a:r>
            <a:r>
              <a:rPr lang="vi-VN" sz="1200" b="1"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r>
              <a:rPr lang="vi-VN" sz="1200" kern="1200" dirty="0" err="1">
                <a:solidFill>
                  <a:schemeClr val="tx1"/>
                </a:solidFill>
                <a:effectLst/>
                <a:latin typeface="+mn-lt"/>
                <a:ea typeface="+mn-ea"/>
                <a:cs typeface="+mn-cs"/>
              </a:rPr>
              <a:t>Client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vi-VN" sz="1200" kern="1200" dirty="0">
                <a:solidFill>
                  <a:schemeClr val="tx1"/>
                </a:solidFill>
                <a:effectLst/>
                <a:latin typeface="+mn-lt"/>
                <a:ea typeface="+mn-ea"/>
                <a:cs typeface="+mn-cs"/>
              </a:rPr>
              <a:t>. Sau khi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yêu </a:t>
            </a:r>
            <a:r>
              <a:rPr lang="vi-VN" sz="1200" kern="1200" dirty="0" err="1">
                <a:solidFill>
                  <a:schemeClr val="tx1"/>
                </a:solidFill>
                <a:effectLst/>
                <a:latin typeface="+mn-lt"/>
                <a:ea typeface="+mn-ea"/>
                <a:cs typeface="+mn-cs"/>
              </a:rPr>
              <a:t>cầu</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của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người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dùng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thành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lập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câu </a:t>
            </a:r>
            <a:r>
              <a:rPr lang="vi-VN" sz="1200" kern="1200" dirty="0" err="1">
                <a:solidFill>
                  <a:schemeClr val="tx1"/>
                </a:solidFill>
                <a:effectLst/>
                <a:latin typeface="+mn-lt"/>
                <a:ea typeface="+mn-ea"/>
                <a:cs typeface="+mn-cs"/>
              </a:rPr>
              <a:t>lệnh</a:t>
            </a:r>
            <a:r>
              <a:rPr lang="vi-VN" sz="1200" kern="1200" dirty="0">
                <a:solidFill>
                  <a:schemeClr val="tx1"/>
                </a:solidFill>
                <a:effectLst/>
                <a:latin typeface="+mn-lt"/>
                <a:ea typeface="+mn-ea"/>
                <a:cs typeface="+mn-cs"/>
              </a:rPr>
              <a:t> truy </a:t>
            </a:r>
            <a:r>
              <a:rPr lang="vi-VN" sz="1200" kern="1200" dirty="0" err="1">
                <a:solidFill>
                  <a:schemeClr val="tx1"/>
                </a:solidFill>
                <a:effectLst/>
                <a:latin typeface="+mn-lt"/>
                <a:ea typeface="+mn-ea"/>
                <a:cs typeface="+mn-cs"/>
              </a:rPr>
              <a:t>vấn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Server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tổ</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chức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trình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diễn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3"/>
            <a:r>
              <a:rPr lang="vi-VN" sz="1200" b="1" kern="1200" dirty="0" err="1">
                <a:solidFill>
                  <a:schemeClr val="tx1"/>
                </a:solidFill>
                <a:effectLst/>
                <a:latin typeface="+mn-lt"/>
                <a:ea typeface="+mn-ea"/>
                <a:cs typeface="+mn-cs"/>
              </a:rPr>
              <a:t>Về</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phía</a:t>
            </a:r>
            <a:r>
              <a:rPr lang="vi-VN" sz="1200" b="1" kern="1200" dirty="0">
                <a:solidFill>
                  <a:schemeClr val="tx1"/>
                </a:solidFill>
                <a:effectLst/>
                <a:latin typeface="+mn-lt"/>
                <a:ea typeface="+mn-ea"/>
                <a:cs typeface="+mn-cs"/>
              </a:rPr>
              <a:t> Server: </a:t>
            </a:r>
            <a:endParaRPr lang="vi-VN" sz="1050" kern="1200" dirty="0">
              <a:solidFill>
                <a:schemeClr val="tx1"/>
              </a:solidFill>
              <a:effectLst/>
              <a:latin typeface="+mn-lt"/>
              <a:ea typeface="+mn-ea"/>
              <a:cs typeface="+mn-cs"/>
            </a:endParaRPr>
          </a:p>
          <a:p>
            <a:pPr lvl="1"/>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chủ</a:t>
            </a:r>
            <a:r>
              <a:rPr lang="vi-VN" sz="105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vụ</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web</a:t>
            </a:r>
            <a:r>
              <a:rPr lang="vi-VN"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xử</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có</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thể</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xử</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này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để</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vụ</a:t>
            </a:r>
            <a:r>
              <a:rPr lang="vi-VN" sz="1200" kern="1200" dirty="0">
                <a:solidFill>
                  <a:schemeClr val="tx1"/>
                </a:solidFill>
                <a:effectLst/>
                <a:latin typeface="+mn-lt"/>
                <a:ea typeface="+mn-ea"/>
                <a:cs typeface="+mn-cs"/>
              </a:rPr>
              <a:t> cho công </a:t>
            </a:r>
            <a:r>
              <a:rPr lang="vi-VN" sz="1200" kern="1200" dirty="0" err="1">
                <a:solidFill>
                  <a:schemeClr val="tx1"/>
                </a:solidFill>
                <a:effectLst/>
                <a:latin typeface="+mn-lt"/>
                <a:ea typeface="+mn-ea"/>
                <a:cs typeface="+mn-cs"/>
              </a:rPr>
              <a:t>việc</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1"/>
            <a:r>
              <a:rPr lang="vi-VN" sz="1200" kern="1200" dirty="0">
                <a:solidFill>
                  <a:schemeClr val="tx1"/>
                </a:solidFill>
                <a:effectLst/>
                <a:latin typeface="+mn-lt"/>
                <a:ea typeface="+mn-ea"/>
                <a:cs typeface="+mn-cs"/>
              </a:rPr>
              <a:t>Server </a:t>
            </a:r>
            <a:r>
              <a:rPr lang="vi-VN" sz="1200" kern="1200" dirty="0" err="1">
                <a:solidFill>
                  <a:schemeClr val="tx1"/>
                </a:solidFill>
                <a:effectLst/>
                <a:latin typeface="+mn-lt"/>
                <a:ea typeface="+mn-ea"/>
                <a:cs typeface="+mn-cs"/>
              </a:rPr>
              <a:t>quản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giao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môi </a:t>
            </a:r>
            <a:r>
              <a:rPr lang="vi-VN" sz="1200" kern="1200" dirty="0" err="1">
                <a:solidFill>
                  <a:schemeClr val="tx1"/>
                </a:solidFill>
                <a:effectLst/>
                <a:latin typeface="+mn-lt"/>
                <a:ea typeface="+mn-ea"/>
                <a:cs typeface="+mn-cs"/>
              </a:rPr>
              <a:t>trường</a:t>
            </a:r>
            <a:r>
              <a:rPr lang="vi-VN" sz="1200" kern="1200" dirty="0">
                <a:solidFill>
                  <a:schemeClr val="tx1"/>
                </a:solidFill>
                <a:effectLst/>
                <a:latin typeface="+mn-lt"/>
                <a:ea typeface="+mn-ea"/>
                <a:cs typeface="+mn-cs"/>
              </a:rPr>
              <a:t> bên </a:t>
            </a:r>
            <a:r>
              <a:rPr lang="vi-VN" sz="1200" kern="1200" dirty="0" err="1">
                <a:solidFill>
                  <a:schemeClr val="tx1"/>
                </a:solidFill>
                <a:effectLst/>
                <a:latin typeface="+mn-lt"/>
                <a:ea typeface="+mn-ea"/>
                <a:cs typeface="+mn-cs"/>
              </a:rPr>
              <a:t>ngoài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tại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với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yêu </a:t>
            </a:r>
            <a:r>
              <a:rPr lang="vi-VN" sz="1200" kern="1200" dirty="0" err="1">
                <a:solidFill>
                  <a:schemeClr val="tx1"/>
                </a:solidFill>
                <a:effectLst/>
                <a:latin typeface="+mn-lt"/>
                <a:ea typeface="+mn-ea"/>
                <a:cs typeface="+mn-cs"/>
              </a:rPr>
              <a:t>cầu</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dưới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dạng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xâu </a:t>
            </a:r>
            <a:r>
              <a:rPr lang="vi-VN" sz="1200" kern="1200" dirty="0" err="1">
                <a:solidFill>
                  <a:schemeClr val="tx1"/>
                </a:solidFill>
                <a:effectLst/>
                <a:latin typeface="+mn-lt"/>
                <a:ea typeface="+mn-ea"/>
                <a:cs typeface="+mn-cs"/>
              </a:rPr>
              <a:t>ký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tự</a:t>
            </a:r>
            <a:r>
              <a:rPr lang="vi-VN" sz="1200" kern="1200" dirty="0">
                <a:solidFill>
                  <a:schemeClr val="tx1"/>
                </a:solidFill>
                <a:effectLst/>
                <a:latin typeface="+mn-lt"/>
                <a:ea typeface="+mn-ea"/>
                <a:cs typeface="+mn-cs"/>
              </a:rPr>
              <a:t>. Sau khi phân </a:t>
            </a:r>
            <a:r>
              <a:rPr lang="vi-VN" sz="1200" kern="1200" dirty="0" err="1">
                <a:solidFill>
                  <a:schemeClr val="tx1"/>
                </a:solidFill>
                <a:effectLst/>
                <a:latin typeface="+mn-lt"/>
                <a:ea typeface="+mn-ea"/>
                <a:cs typeface="+mn-cs"/>
              </a:rPr>
              <a:t>tích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sẽ</a:t>
            </a:r>
            <a:r>
              <a:rPr lang="vi-VN" sz="1200" kern="1200" dirty="0">
                <a:solidFill>
                  <a:schemeClr val="tx1"/>
                </a:solidFill>
                <a:effectLst/>
                <a:latin typeface="+mn-lt"/>
                <a:ea typeface="+mn-ea"/>
                <a:cs typeface="+mn-cs"/>
              </a:rPr>
              <a:t> phân </a:t>
            </a:r>
            <a:r>
              <a:rPr lang="vi-VN" sz="1200" kern="1200" dirty="0" err="1">
                <a:solidFill>
                  <a:schemeClr val="tx1"/>
                </a:solidFill>
                <a:effectLst/>
                <a:latin typeface="+mn-lt"/>
                <a:ea typeface="+mn-ea"/>
                <a:cs typeface="+mn-cs"/>
              </a:rPr>
              <a:t>tích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dữ</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liệu</a:t>
            </a:r>
            <a:r>
              <a:rPr lang="vi-VN" sz="1200" kern="1200" dirty="0">
                <a:solidFill>
                  <a:schemeClr val="tx1"/>
                </a:solidFill>
                <a:effectLst/>
                <a:latin typeface="+mn-lt"/>
                <a:ea typeface="+mn-ea"/>
                <a:cs typeface="+mn-cs"/>
              </a:rPr>
              <a:t> v</a:t>
            </a:r>
            <a:r>
              <a:rPr lang="en-US" sz="1200" kern="1200" dirty="0">
                <a:solidFill>
                  <a:schemeClr val="tx1"/>
                </a:solidFill>
                <a:effectLst/>
                <a:latin typeface="+mn-lt"/>
                <a:ea typeface="+mn-ea"/>
                <a:cs typeface="+mn-cs"/>
              </a:rPr>
              <a:t>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trả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23</a:t>
            </a:fld>
            <a:endParaRPr lang="vi-VN"/>
          </a:p>
        </p:txBody>
      </p:sp>
    </p:spTree>
    <p:extLst>
      <p:ext uri="{BB962C8B-B14F-4D97-AF65-F5344CB8AC3E}">
        <p14:creationId xmlns:p14="http://schemas.microsoft.com/office/powerpoint/2010/main" val="779872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Mô </a:t>
            </a:r>
            <a:r>
              <a:rPr lang="vi-VN" dirty="0" err="1"/>
              <a:t>hình</a:t>
            </a:r>
            <a:r>
              <a:rPr lang="vi-VN" dirty="0"/>
              <a:t> </a:t>
            </a:r>
            <a:r>
              <a:rPr lang="vi-VN" dirty="0" err="1"/>
              <a:t>triển</a:t>
            </a:r>
            <a:r>
              <a:rPr lang="vi-VN" dirty="0"/>
              <a:t> khai</a:t>
            </a:r>
          </a:p>
          <a:p>
            <a:endParaRPr lang="vi-VN" dirty="0"/>
          </a:p>
          <a:p>
            <a:r>
              <a:rPr lang="vi-VN" sz="1200" b="1" kern="1200" dirty="0" err="1">
                <a:solidFill>
                  <a:schemeClr val="tx1"/>
                </a:solidFill>
                <a:effectLst/>
                <a:latin typeface="+mn-lt"/>
                <a:ea typeface="+mn-ea"/>
                <a:cs typeface="+mn-cs"/>
              </a:rPr>
              <a:t>Client</a:t>
            </a:r>
            <a:r>
              <a:rPr lang="vi-VN" sz="1200" b="1"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một</a:t>
            </a:r>
            <a:r>
              <a:rPr lang="vi-VN" sz="1200" kern="1200" dirty="0">
                <a:solidFill>
                  <a:schemeClr val="tx1"/>
                </a:solidFill>
                <a:effectLst/>
                <a:latin typeface="+mn-lt"/>
                <a:ea typeface="+mn-ea"/>
                <a:cs typeface="+mn-cs"/>
              </a:rPr>
              <a:t> mô </a:t>
            </a:r>
            <a:r>
              <a:rPr lang="vi-VN" sz="1200" kern="1200" dirty="0" err="1">
                <a:solidFill>
                  <a:schemeClr val="tx1"/>
                </a:solidFill>
                <a:effectLst/>
                <a:latin typeface="+mn-lt"/>
                <a:ea typeface="+mn-ea"/>
                <a:cs typeface="+mn-cs"/>
              </a:rPr>
              <a:t>hình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mạng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tính</a:t>
            </a:r>
            <a:r>
              <a:rPr lang="vi-VN" sz="1200" kern="1200" dirty="0">
                <a:solidFill>
                  <a:schemeClr val="tx1"/>
                </a:solidFill>
                <a:effectLst/>
                <a:latin typeface="+mn-lt"/>
                <a:ea typeface="+mn-ea"/>
                <a:cs typeface="+mn-cs"/>
              </a:rPr>
              <a:t> bao </a:t>
            </a:r>
            <a:r>
              <a:rPr lang="vi-VN" sz="1200" kern="1200" dirty="0" err="1">
                <a:solidFill>
                  <a:schemeClr val="tx1"/>
                </a:solidFill>
                <a:effectLst/>
                <a:latin typeface="+mn-lt"/>
                <a:ea typeface="+mn-ea"/>
                <a:cs typeface="+mn-cs"/>
              </a:rPr>
              <a:t>gồm</a:t>
            </a:r>
            <a:r>
              <a:rPr lang="vi-VN" sz="1200" kern="1200" dirty="0">
                <a:solidFill>
                  <a:schemeClr val="tx1"/>
                </a:solidFill>
                <a:effectLst/>
                <a:latin typeface="+mn-lt"/>
                <a:ea typeface="+mn-ea"/>
                <a:cs typeface="+mn-cs"/>
              </a:rPr>
              <a:t> 2 </a:t>
            </a:r>
            <a:r>
              <a:rPr lang="vi-VN" sz="1200" kern="1200" dirty="0" err="1">
                <a:solidFill>
                  <a:schemeClr val="tx1"/>
                </a:solidFill>
                <a:effectLst/>
                <a:latin typeface="+mn-lt"/>
                <a:ea typeface="+mn-ea"/>
                <a:cs typeface="+mn-cs"/>
              </a:rPr>
              <a:t>thành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chủ</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3"/>
            <a:r>
              <a:rPr lang="vi-VN" sz="1200" b="1" kern="1200" dirty="0" err="1">
                <a:solidFill>
                  <a:schemeClr val="tx1"/>
                </a:solidFill>
                <a:effectLst/>
                <a:latin typeface="+mn-lt"/>
                <a:ea typeface="+mn-ea"/>
                <a:cs typeface="+mn-cs"/>
              </a:rPr>
              <a:t>Về</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phía</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Client</a:t>
            </a:r>
            <a:r>
              <a:rPr lang="vi-VN" sz="1200" b="1"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r>
              <a:rPr lang="vi-VN" sz="1200" kern="1200" dirty="0" err="1">
                <a:solidFill>
                  <a:schemeClr val="tx1"/>
                </a:solidFill>
                <a:effectLst/>
                <a:latin typeface="+mn-lt"/>
                <a:ea typeface="+mn-ea"/>
                <a:cs typeface="+mn-cs"/>
              </a:rPr>
              <a:t>Client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vi-VN" sz="1200" kern="1200" dirty="0">
                <a:solidFill>
                  <a:schemeClr val="tx1"/>
                </a:solidFill>
                <a:effectLst/>
                <a:latin typeface="+mn-lt"/>
                <a:ea typeface="+mn-ea"/>
                <a:cs typeface="+mn-cs"/>
              </a:rPr>
              <a:t>. Sau khi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yêu </a:t>
            </a:r>
            <a:r>
              <a:rPr lang="vi-VN" sz="1200" kern="1200" dirty="0" err="1">
                <a:solidFill>
                  <a:schemeClr val="tx1"/>
                </a:solidFill>
                <a:effectLst/>
                <a:latin typeface="+mn-lt"/>
                <a:ea typeface="+mn-ea"/>
                <a:cs typeface="+mn-cs"/>
              </a:rPr>
              <a:t>cầu</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của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người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dùng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thành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lập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câu </a:t>
            </a:r>
            <a:r>
              <a:rPr lang="vi-VN" sz="1200" kern="1200" dirty="0" err="1">
                <a:solidFill>
                  <a:schemeClr val="tx1"/>
                </a:solidFill>
                <a:effectLst/>
                <a:latin typeface="+mn-lt"/>
                <a:ea typeface="+mn-ea"/>
                <a:cs typeface="+mn-cs"/>
              </a:rPr>
              <a:t>lệnh</a:t>
            </a:r>
            <a:r>
              <a:rPr lang="vi-VN" sz="1200" kern="1200" dirty="0">
                <a:solidFill>
                  <a:schemeClr val="tx1"/>
                </a:solidFill>
                <a:effectLst/>
                <a:latin typeface="+mn-lt"/>
                <a:ea typeface="+mn-ea"/>
                <a:cs typeface="+mn-cs"/>
              </a:rPr>
              <a:t> truy </a:t>
            </a:r>
            <a:r>
              <a:rPr lang="vi-VN" sz="1200" kern="1200" dirty="0" err="1">
                <a:solidFill>
                  <a:schemeClr val="tx1"/>
                </a:solidFill>
                <a:effectLst/>
                <a:latin typeface="+mn-lt"/>
                <a:ea typeface="+mn-ea"/>
                <a:cs typeface="+mn-cs"/>
              </a:rPr>
              <a:t>vấn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Server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tổ</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chức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trình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diễn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3"/>
            <a:r>
              <a:rPr lang="vi-VN" sz="1200" b="1" kern="1200" dirty="0" err="1">
                <a:solidFill>
                  <a:schemeClr val="tx1"/>
                </a:solidFill>
                <a:effectLst/>
                <a:latin typeface="+mn-lt"/>
                <a:ea typeface="+mn-ea"/>
                <a:cs typeface="+mn-cs"/>
              </a:rPr>
              <a:t>Về</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phía</a:t>
            </a:r>
            <a:r>
              <a:rPr lang="vi-VN" sz="1200" b="1" kern="1200" dirty="0">
                <a:solidFill>
                  <a:schemeClr val="tx1"/>
                </a:solidFill>
                <a:effectLst/>
                <a:latin typeface="+mn-lt"/>
                <a:ea typeface="+mn-ea"/>
                <a:cs typeface="+mn-cs"/>
              </a:rPr>
              <a:t> Server: </a:t>
            </a:r>
            <a:endParaRPr lang="vi-VN" sz="1050" kern="1200" dirty="0">
              <a:solidFill>
                <a:schemeClr val="tx1"/>
              </a:solidFill>
              <a:effectLst/>
              <a:latin typeface="+mn-lt"/>
              <a:ea typeface="+mn-ea"/>
              <a:cs typeface="+mn-cs"/>
            </a:endParaRPr>
          </a:p>
          <a:p>
            <a:pPr lvl="1"/>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chủ</a:t>
            </a:r>
            <a:r>
              <a:rPr lang="vi-VN" sz="105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vụ</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web</a:t>
            </a:r>
            <a:r>
              <a:rPr lang="vi-VN"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xử</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có</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thể</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xử</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này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để</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vụ</a:t>
            </a:r>
            <a:r>
              <a:rPr lang="vi-VN" sz="1200" kern="1200" dirty="0">
                <a:solidFill>
                  <a:schemeClr val="tx1"/>
                </a:solidFill>
                <a:effectLst/>
                <a:latin typeface="+mn-lt"/>
                <a:ea typeface="+mn-ea"/>
                <a:cs typeface="+mn-cs"/>
              </a:rPr>
              <a:t> cho công </a:t>
            </a:r>
            <a:r>
              <a:rPr lang="vi-VN" sz="1200" kern="1200" dirty="0" err="1">
                <a:solidFill>
                  <a:schemeClr val="tx1"/>
                </a:solidFill>
                <a:effectLst/>
                <a:latin typeface="+mn-lt"/>
                <a:ea typeface="+mn-ea"/>
                <a:cs typeface="+mn-cs"/>
              </a:rPr>
              <a:t>việc</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1"/>
            <a:r>
              <a:rPr lang="vi-VN" sz="1200" kern="1200" dirty="0">
                <a:solidFill>
                  <a:schemeClr val="tx1"/>
                </a:solidFill>
                <a:effectLst/>
                <a:latin typeface="+mn-lt"/>
                <a:ea typeface="+mn-ea"/>
                <a:cs typeface="+mn-cs"/>
              </a:rPr>
              <a:t>Server </a:t>
            </a:r>
            <a:r>
              <a:rPr lang="vi-VN" sz="1200" kern="1200" dirty="0" err="1">
                <a:solidFill>
                  <a:schemeClr val="tx1"/>
                </a:solidFill>
                <a:effectLst/>
                <a:latin typeface="+mn-lt"/>
                <a:ea typeface="+mn-ea"/>
                <a:cs typeface="+mn-cs"/>
              </a:rPr>
              <a:t>quản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giao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môi </a:t>
            </a:r>
            <a:r>
              <a:rPr lang="vi-VN" sz="1200" kern="1200" dirty="0" err="1">
                <a:solidFill>
                  <a:schemeClr val="tx1"/>
                </a:solidFill>
                <a:effectLst/>
                <a:latin typeface="+mn-lt"/>
                <a:ea typeface="+mn-ea"/>
                <a:cs typeface="+mn-cs"/>
              </a:rPr>
              <a:t>trường</a:t>
            </a:r>
            <a:r>
              <a:rPr lang="vi-VN" sz="1200" kern="1200" dirty="0">
                <a:solidFill>
                  <a:schemeClr val="tx1"/>
                </a:solidFill>
                <a:effectLst/>
                <a:latin typeface="+mn-lt"/>
                <a:ea typeface="+mn-ea"/>
                <a:cs typeface="+mn-cs"/>
              </a:rPr>
              <a:t> bên </a:t>
            </a:r>
            <a:r>
              <a:rPr lang="vi-VN" sz="1200" kern="1200" dirty="0" err="1">
                <a:solidFill>
                  <a:schemeClr val="tx1"/>
                </a:solidFill>
                <a:effectLst/>
                <a:latin typeface="+mn-lt"/>
                <a:ea typeface="+mn-ea"/>
                <a:cs typeface="+mn-cs"/>
              </a:rPr>
              <a:t>ngoài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tại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với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yêu </a:t>
            </a:r>
            <a:r>
              <a:rPr lang="vi-VN" sz="1200" kern="1200" dirty="0" err="1">
                <a:solidFill>
                  <a:schemeClr val="tx1"/>
                </a:solidFill>
                <a:effectLst/>
                <a:latin typeface="+mn-lt"/>
                <a:ea typeface="+mn-ea"/>
                <a:cs typeface="+mn-cs"/>
              </a:rPr>
              <a:t>cầu</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dưới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dạng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xâu </a:t>
            </a:r>
            <a:r>
              <a:rPr lang="vi-VN" sz="1200" kern="1200" dirty="0" err="1">
                <a:solidFill>
                  <a:schemeClr val="tx1"/>
                </a:solidFill>
                <a:effectLst/>
                <a:latin typeface="+mn-lt"/>
                <a:ea typeface="+mn-ea"/>
                <a:cs typeface="+mn-cs"/>
              </a:rPr>
              <a:t>ký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tự</a:t>
            </a:r>
            <a:r>
              <a:rPr lang="vi-VN" sz="1200" kern="1200" dirty="0">
                <a:solidFill>
                  <a:schemeClr val="tx1"/>
                </a:solidFill>
                <a:effectLst/>
                <a:latin typeface="+mn-lt"/>
                <a:ea typeface="+mn-ea"/>
                <a:cs typeface="+mn-cs"/>
              </a:rPr>
              <a:t>. Sau khi phân </a:t>
            </a:r>
            <a:r>
              <a:rPr lang="vi-VN" sz="1200" kern="1200" dirty="0" err="1">
                <a:solidFill>
                  <a:schemeClr val="tx1"/>
                </a:solidFill>
                <a:effectLst/>
                <a:latin typeface="+mn-lt"/>
                <a:ea typeface="+mn-ea"/>
                <a:cs typeface="+mn-cs"/>
              </a:rPr>
              <a:t>tích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sẽ</a:t>
            </a:r>
            <a:r>
              <a:rPr lang="vi-VN" sz="1200" kern="1200" dirty="0">
                <a:solidFill>
                  <a:schemeClr val="tx1"/>
                </a:solidFill>
                <a:effectLst/>
                <a:latin typeface="+mn-lt"/>
                <a:ea typeface="+mn-ea"/>
                <a:cs typeface="+mn-cs"/>
              </a:rPr>
              <a:t> phân </a:t>
            </a:r>
            <a:r>
              <a:rPr lang="vi-VN" sz="1200" kern="1200" dirty="0" err="1">
                <a:solidFill>
                  <a:schemeClr val="tx1"/>
                </a:solidFill>
                <a:effectLst/>
                <a:latin typeface="+mn-lt"/>
                <a:ea typeface="+mn-ea"/>
                <a:cs typeface="+mn-cs"/>
              </a:rPr>
              <a:t>tích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dữ</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liệu</a:t>
            </a:r>
            <a:r>
              <a:rPr lang="vi-VN" sz="1200" kern="1200" dirty="0">
                <a:solidFill>
                  <a:schemeClr val="tx1"/>
                </a:solidFill>
                <a:effectLst/>
                <a:latin typeface="+mn-lt"/>
                <a:ea typeface="+mn-ea"/>
                <a:cs typeface="+mn-cs"/>
              </a:rPr>
              <a:t> v</a:t>
            </a:r>
            <a:r>
              <a:rPr lang="en-US" sz="1200" kern="1200" dirty="0">
                <a:solidFill>
                  <a:schemeClr val="tx1"/>
                </a:solidFill>
                <a:effectLst/>
                <a:latin typeface="+mn-lt"/>
                <a:ea typeface="+mn-ea"/>
                <a:cs typeface="+mn-cs"/>
              </a:rPr>
              <a:t>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trả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24</a:t>
            </a:fld>
            <a:endParaRPr lang="vi-VN"/>
          </a:p>
        </p:txBody>
      </p:sp>
    </p:spTree>
    <p:extLst>
      <p:ext uri="{BB962C8B-B14F-4D97-AF65-F5344CB8AC3E}">
        <p14:creationId xmlns:p14="http://schemas.microsoft.com/office/powerpoint/2010/main" val="1736563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Mô </a:t>
            </a:r>
            <a:r>
              <a:rPr lang="vi-VN" dirty="0" err="1"/>
              <a:t>hình</a:t>
            </a:r>
            <a:r>
              <a:rPr lang="vi-VN" dirty="0"/>
              <a:t> </a:t>
            </a:r>
            <a:r>
              <a:rPr lang="vi-VN" dirty="0" err="1"/>
              <a:t>triển</a:t>
            </a:r>
            <a:r>
              <a:rPr lang="vi-VN" dirty="0"/>
              <a:t> khai</a:t>
            </a:r>
          </a:p>
          <a:p>
            <a:endParaRPr lang="vi-VN" dirty="0"/>
          </a:p>
          <a:p>
            <a:r>
              <a:rPr lang="vi-VN" sz="1200" b="1" kern="1200" dirty="0" err="1">
                <a:solidFill>
                  <a:schemeClr val="tx1"/>
                </a:solidFill>
                <a:effectLst/>
                <a:latin typeface="+mn-lt"/>
                <a:ea typeface="+mn-ea"/>
                <a:cs typeface="+mn-cs"/>
              </a:rPr>
              <a:t>Client</a:t>
            </a:r>
            <a:r>
              <a:rPr lang="vi-VN" sz="1200" b="1"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một</a:t>
            </a:r>
            <a:r>
              <a:rPr lang="vi-VN" sz="1200" kern="1200" dirty="0">
                <a:solidFill>
                  <a:schemeClr val="tx1"/>
                </a:solidFill>
                <a:effectLst/>
                <a:latin typeface="+mn-lt"/>
                <a:ea typeface="+mn-ea"/>
                <a:cs typeface="+mn-cs"/>
              </a:rPr>
              <a:t> mô </a:t>
            </a:r>
            <a:r>
              <a:rPr lang="vi-VN" sz="1200" kern="1200" dirty="0" err="1">
                <a:solidFill>
                  <a:schemeClr val="tx1"/>
                </a:solidFill>
                <a:effectLst/>
                <a:latin typeface="+mn-lt"/>
                <a:ea typeface="+mn-ea"/>
                <a:cs typeface="+mn-cs"/>
              </a:rPr>
              <a:t>hình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mạng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tính</a:t>
            </a:r>
            <a:r>
              <a:rPr lang="vi-VN" sz="1200" kern="1200" dirty="0">
                <a:solidFill>
                  <a:schemeClr val="tx1"/>
                </a:solidFill>
                <a:effectLst/>
                <a:latin typeface="+mn-lt"/>
                <a:ea typeface="+mn-ea"/>
                <a:cs typeface="+mn-cs"/>
              </a:rPr>
              <a:t> bao </a:t>
            </a:r>
            <a:r>
              <a:rPr lang="vi-VN" sz="1200" kern="1200" dirty="0" err="1">
                <a:solidFill>
                  <a:schemeClr val="tx1"/>
                </a:solidFill>
                <a:effectLst/>
                <a:latin typeface="+mn-lt"/>
                <a:ea typeface="+mn-ea"/>
                <a:cs typeface="+mn-cs"/>
              </a:rPr>
              <a:t>gồm</a:t>
            </a:r>
            <a:r>
              <a:rPr lang="vi-VN" sz="1200" kern="1200" dirty="0">
                <a:solidFill>
                  <a:schemeClr val="tx1"/>
                </a:solidFill>
                <a:effectLst/>
                <a:latin typeface="+mn-lt"/>
                <a:ea typeface="+mn-ea"/>
                <a:cs typeface="+mn-cs"/>
              </a:rPr>
              <a:t> 2 </a:t>
            </a:r>
            <a:r>
              <a:rPr lang="vi-VN" sz="1200" kern="1200" dirty="0" err="1">
                <a:solidFill>
                  <a:schemeClr val="tx1"/>
                </a:solidFill>
                <a:effectLst/>
                <a:latin typeface="+mn-lt"/>
                <a:ea typeface="+mn-ea"/>
                <a:cs typeface="+mn-cs"/>
              </a:rPr>
              <a:t>thành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chủ</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3"/>
            <a:r>
              <a:rPr lang="vi-VN" sz="1200" b="1" kern="1200" dirty="0" err="1">
                <a:solidFill>
                  <a:schemeClr val="tx1"/>
                </a:solidFill>
                <a:effectLst/>
                <a:latin typeface="+mn-lt"/>
                <a:ea typeface="+mn-ea"/>
                <a:cs typeface="+mn-cs"/>
              </a:rPr>
              <a:t>Về</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phía</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Client</a:t>
            </a:r>
            <a:r>
              <a:rPr lang="vi-VN" sz="1200" b="1"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r>
              <a:rPr lang="vi-VN" sz="1200" kern="1200" dirty="0" err="1">
                <a:solidFill>
                  <a:schemeClr val="tx1"/>
                </a:solidFill>
                <a:effectLst/>
                <a:latin typeface="+mn-lt"/>
                <a:ea typeface="+mn-ea"/>
                <a:cs typeface="+mn-cs"/>
              </a:rPr>
              <a:t>Client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vi-VN" sz="1200" kern="1200" dirty="0">
                <a:solidFill>
                  <a:schemeClr val="tx1"/>
                </a:solidFill>
                <a:effectLst/>
                <a:latin typeface="+mn-lt"/>
                <a:ea typeface="+mn-ea"/>
                <a:cs typeface="+mn-cs"/>
              </a:rPr>
              <a:t>. Sau khi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yêu </a:t>
            </a:r>
            <a:r>
              <a:rPr lang="vi-VN" sz="1200" kern="1200" dirty="0" err="1">
                <a:solidFill>
                  <a:schemeClr val="tx1"/>
                </a:solidFill>
                <a:effectLst/>
                <a:latin typeface="+mn-lt"/>
                <a:ea typeface="+mn-ea"/>
                <a:cs typeface="+mn-cs"/>
              </a:rPr>
              <a:t>cầu</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của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người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dùng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thành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lập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câu </a:t>
            </a:r>
            <a:r>
              <a:rPr lang="vi-VN" sz="1200" kern="1200" dirty="0" err="1">
                <a:solidFill>
                  <a:schemeClr val="tx1"/>
                </a:solidFill>
                <a:effectLst/>
                <a:latin typeface="+mn-lt"/>
                <a:ea typeface="+mn-ea"/>
                <a:cs typeface="+mn-cs"/>
              </a:rPr>
              <a:t>lệnh</a:t>
            </a:r>
            <a:r>
              <a:rPr lang="vi-VN" sz="1200" kern="1200" dirty="0">
                <a:solidFill>
                  <a:schemeClr val="tx1"/>
                </a:solidFill>
                <a:effectLst/>
                <a:latin typeface="+mn-lt"/>
                <a:ea typeface="+mn-ea"/>
                <a:cs typeface="+mn-cs"/>
              </a:rPr>
              <a:t> truy </a:t>
            </a:r>
            <a:r>
              <a:rPr lang="vi-VN" sz="1200" kern="1200" dirty="0" err="1">
                <a:solidFill>
                  <a:schemeClr val="tx1"/>
                </a:solidFill>
                <a:effectLst/>
                <a:latin typeface="+mn-lt"/>
                <a:ea typeface="+mn-ea"/>
                <a:cs typeface="+mn-cs"/>
              </a:rPr>
              <a:t>vấn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Server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tổ</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chức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trình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diễn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3"/>
            <a:r>
              <a:rPr lang="vi-VN" sz="1200" b="1" kern="1200" dirty="0" err="1">
                <a:solidFill>
                  <a:schemeClr val="tx1"/>
                </a:solidFill>
                <a:effectLst/>
                <a:latin typeface="+mn-lt"/>
                <a:ea typeface="+mn-ea"/>
                <a:cs typeface="+mn-cs"/>
              </a:rPr>
              <a:t>Về</a:t>
            </a:r>
            <a:r>
              <a:rPr lang="vi-VN" sz="1200" b="1" kern="1200" dirty="0">
                <a:solidFill>
                  <a:schemeClr val="tx1"/>
                </a:solidFill>
                <a:effectLst/>
                <a:latin typeface="+mn-lt"/>
                <a:ea typeface="+mn-ea"/>
                <a:cs typeface="+mn-cs"/>
              </a:rPr>
              <a:t> </a:t>
            </a:r>
            <a:r>
              <a:rPr lang="vi-VN" sz="1200" b="1" kern="1200" dirty="0" err="1">
                <a:solidFill>
                  <a:schemeClr val="tx1"/>
                </a:solidFill>
                <a:effectLst/>
                <a:latin typeface="+mn-lt"/>
                <a:ea typeface="+mn-ea"/>
                <a:cs typeface="+mn-cs"/>
              </a:rPr>
              <a:t>phía</a:t>
            </a:r>
            <a:r>
              <a:rPr lang="vi-VN" sz="1200" b="1" kern="1200" dirty="0">
                <a:solidFill>
                  <a:schemeClr val="tx1"/>
                </a:solidFill>
                <a:effectLst/>
                <a:latin typeface="+mn-lt"/>
                <a:ea typeface="+mn-ea"/>
                <a:cs typeface="+mn-cs"/>
              </a:rPr>
              <a:t> Server: </a:t>
            </a:r>
            <a:endParaRPr lang="vi-VN" sz="1050" kern="1200" dirty="0">
              <a:solidFill>
                <a:schemeClr val="tx1"/>
              </a:solidFill>
              <a:effectLst/>
              <a:latin typeface="+mn-lt"/>
              <a:ea typeface="+mn-ea"/>
              <a:cs typeface="+mn-cs"/>
            </a:endParaRPr>
          </a:p>
          <a:p>
            <a:pPr lvl="1"/>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chủ</a:t>
            </a:r>
            <a:r>
              <a:rPr lang="vi-VN" sz="105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vụ</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web</a:t>
            </a:r>
            <a:r>
              <a:rPr lang="vi-VN"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xử</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Máy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khách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có</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thể</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xử</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này</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để</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phục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vụ</a:t>
            </a:r>
            <a:r>
              <a:rPr lang="vi-VN" sz="1200" kern="1200" dirty="0">
                <a:solidFill>
                  <a:schemeClr val="tx1"/>
                </a:solidFill>
                <a:effectLst/>
                <a:latin typeface="+mn-lt"/>
                <a:ea typeface="+mn-ea"/>
                <a:cs typeface="+mn-cs"/>
              </a:rPr>
              <a:t> cho công </a:t>
            </a:r>
            <a:r>
              <a:rPr lang="vi-VN" sz="1200" kern="1200" dirty="0" err="1">
                <a:solidFill>
                  <a:schemeClr val="tx1"/>
                </a:solidFill>
                <a:effectLst/>
                <a:latin typeface="+mn-lt"/>
                <a:ea typeface="+mn-ea"/>
                <a:cs typeface="+mn-cs"/>
              </a:rPr>
              <a:t>việc</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1"/>
            <a:r>
              <a:rPr lang="vi-VN" sz="1200" kern="1200" dirty="0">
                <a:solidFill>
                  <a:schemeClr val="tx1"/>
                </a:solidFill>
                <a:effectLst/>
                <a:latin typeface="+mn-lt"/>
                <a:ea typeface="+mn-ea"/>
                <a:cs typeface="+mn-cs"/>
              </a:rPr>
              <a:t>Server </a:t>
            </a:r>
            <a:r>
              <a:rPr lang="vi-VN" sz="1200" kern="1200" dirty="0" err="1">
                <a:solidFill>
                  <a:schemeClr val="tx1"/>
                </a:solidFill>
                <a:effectLst/>
                <a:latin typeface="+mn-lt"/>
                <a:ea typeface="+mn-ea"/>
                <a:cs typeface="+mn-cs"/>
              </a:rPr>
              <a:t>quản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giao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môi </a:t>
            </a:r>
            <a:r>
              <a:rPr lang="vi-VN" sz="1200" kern="1200" dirty="0" err="1">
                <a:solidFill>
                  <a:schemeClr val="tx1"/>
                </a:solidFill>
                <a:effectLst/>
                <a:latin typeface="+mn-lt"/>
                <a:ea typeface="+mn-ea"/>
                <a:cs typeface="+mn-cs"/>
              </a:rPr>
              <a:t>trường</a:t>
            </a:r>
            <a:r>
              <a:rPr lang="vi-VN" sz="1200" kern="1200" dirty="0">
                <a:solidFill>
                  <a:schemeClr val="tx1"/>
                </a:solidFill>
                <a:effectLst/>
                <a:latin typeface="+mn-lt"/>
                <a:ea typeface="+mn-ea"/>
                <a:cs typeface="+mn-cs"/>
              </a:rPr>
              <a:t> bên </a:t>
            </a:r>
            <a:r>
              <a:rPr lang="vi-VN" sz="1200" kern="1200" dirty="0" err="1">
                <a:solidFill>
                  <a:schemeClr val="tx1"/>
                </a:solidFill>
                <a:effectLst/>
                <a:latin typeface="+mn-lt"/>
                <a:ea typeface="+mn-ea"/>
                <a:cs typeface="+mn-cs"/>
              </a:rPr>
              <a:t>ngoài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tại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với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tiếp</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nhận</a:t>
            </a:r>
            <a:r>
              <a:rPr lang="vi-VN" sz="1200" kern="1200" dirty="0">
                <a:solidFill>
                  <a:schemeClr val="tx1"/>
                </a:solidFill>
                <a:effectLst/>
                <a:latin typeface="+mn-lt"/>
                <a:ea typeface="+mn-ea"/>
                <a:cs typeface="+mn-cs"/>
              </a:rPr>
              <a:t> yêu </a:t>
            </a:r>
            <a:r>
              <a:rPr lang="vi-VN" sz="1200" kern="1200" dirty="0" err="1">
                <a:solidFill>
                  <a:schemeClr val="tx1"/>
                </a:solidFill>
                <a:effectLst/>
                <a:latin typeface="+mn-lt"/>
                <a:ea typeface="+mn-ea"/>
                <a:cs typeface="+mn-cs"/>
              </a:rPr>
              <a:t>cầu</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dưới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dạng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các</a:t>
            </a:r>
            <a:r>
              <a:rPr lang="vi-VN" sz="1200" kern="1200" dirty="0">
                <a:solidFill>
                  <a:schemeClr val="tx1"/>
                </a:solidFill>
                <a:effectLst/>
                <a:latin typeface="+mn-lt"/>
                <a:ea typeface="+mn-ea"/>
                <a:cs typeface="+mn-cs"/>
              </a:rPr>
              <a:t> xâu </a:t>
            </a:r>
            <a:r>
              <a:rPr lang="vi-VN" sz="1200" kern="1200" dirty="0" err="1">
                <a:solidFill>
                  <a:schemeClr val="tx1"/>
                </a:solidFill>
                <a:effectLst/>
                <a:latin typeface="+mn-lt"/>
                <a:ea typeface="+mn-ea"/>
                <a:cs typeface="+mn-cs"/>
              </a:rPr>
              <a:t>ký</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tự</a:t>
            </a:r>
            <a:r>
              <a:rPr lang="vi-VN" sz="1200" kern="1200" dirty="0">
                <a:solidFill>
                  <a:schemeClr val="tx1"/>
                </a:solidFill>
                <a:effectLst/>
                <a:latin typeface="+mn-lt"/>
                <a:ea typeface="+mn-ea"/>
                <a:cs typeface="+mn-cs"/>
              </a:rPr>
              <a:t>. Sau khi phân </a:t>
            </a:r>
            <a:r>
              <a:rPr lang="vi-VN" sz="1200" kern="1200" dirty="0" err="1">
                <a:solidFill>
                  <a:schemeClr val="tx1"/>
                </a:solidFill>
                <a:effectLst/>
                <a:latin typeface="+mn-lt"/>
                <a:ea typeface="+mn-ea"/>
                <a:cs typeface="+mn-cs"/>
              </a:rPr>
              <a:t>tích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phần</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server</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sẽ</a:t>
            </a:r>
            <a:r>
              <a:rPr lang="vi-VN" sz="1200" kern="1200" dirty="0">
                <a:solidFill>
                  <a:schemeClr val="tx1"/>
                </a:solidFill>
                <a:effectLst/>
                <a:latin typeface="+mn-lt"/>
                <a:ea typeface="+mn-ea"/>
                <a:cs typeface="+mn-cs"/>
              </a:rPr>
              <a:t> phân </a:t>
            </a:r>
            <a:r>
              <a:rPr lang="vi-VN" sz="1200" kern="1200" dirty="0" err="1">
                <a:solidFill>
                  <a:schemeClr val="tx1"/>
                </a:solidFill>
                <a:effectLst/>
                <a:latin typeface="+mn-lt"/>
                <a:ea typeface="+mn-ea"/>
                <a:cs typeface="+mn-cs"/>
              </a:rPr>
              <a:t>tích</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dữ</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liệu</a:t>
            </a:r>
            <a:r>
              <a:rPr lang="vi-VN" sz="1200" kern="1200" dirty="0">
                <a:solidFill>
                  <a:schemeClr val="tx1"/>
                </a:solidFill>
                <a:effectLst/>
                <a:latin typeface="+mn-lt"/>
                <a:ea typeface="+mn-ea"/>
                <a:cs typeface="+mn-cs"/>
              </a:rPr>
              <a:t> v</a:t>
            </a:r>
            <a:r>
              <a:rPr lang="en-US" sz="1200" kern="1200" dirty="0">
                <a:solidFill>
                  <a:schemeClr val="tx1"/>
                </a:solidFill>
                <a:effectLst/>
                <a:latin typeface="+mn-lt"/>
                <a:ea typeface="+mn-ea"/>
                <a:cs typeface="+mn-cs"/>
              </a:rPr>
              <a:t>à</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gửi</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kết</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quả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trả</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về</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phía</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client</a:t>
            </a:r>
            <a:r>
              <a:rPr lang="vi-VN"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25</a:t>
            </a:fld>
            <a:endParaRPr lang="vi-VN"/>
          </a:p>
        </p:txBody>
      </p:sp>
    </p:spTree>
    <p:extLst>
      <p:ext uri="{BB962C8B-B14F-4D97-AF65-F5344CB8AC3E}">
        <p14:creationId xmlns:p14="http://schemas.microsoft.com/office/powerpoint/2010/main" val="3270728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nl-NL" sz="1200" b="1" kern="1200" dirty="0">
                <a:solidFill>
                  <a:schemeClr val="tx1"/>
                </a:solidFill>
                <a:effectLst/>
                <a:latin typeface="+mn-lt"/>
                <a:ea typeface="+mn-ea"/>
                <a:cs typeface="+mn-cs"/>
              </a:rPr>
              <a:t>Về lý thuyết và công nghệ</a:t>
            </a:r>
            <a:endParaRPr lang="vi-VN" sz="1200" b="1"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PHP, Android (Java).</a:t>
            </a:r>
            <a:endParaRPr lang="vi-VN" sz="105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Củng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Java.</a:t>
            </a:r>
            <a:endParaRPr lang="vi-VN" sz="105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Nâng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Volley, Glide, </a:t>
            </a:r>
            <a:r>
              <a:rPr lang="en-US" sz="1200" kern="1200" dirty="0" err="1">
                <a:solidFill>
                  <a:schemeClr val="tx1"/>
                </a:solidFill>
                <a:effectLst/>
                <a:latin typeface="+mn-lt"/>
                <a:ea typeface="+mn-ea"/>
                <a:cs typeface="+mn-cs"/>
              </a:rPr>
              <a:t>JQuery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framework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Bootstrap,… .</a:t>
            </a:r>
            <a:endParaRPr lang="vi-VN" sz="105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nắm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trúc</a:t>
            </a:r>
            <a:r>
              <a:rPr lang="en-US" sz="1200" kern="1200" dirty="0">
                <a:solidFill>
                  <a:schemeClr val="tx1"/>
                </a:solidFill>
                <a:effectLst/>
                <a:latin typeface="+mn-lt"/>
                <a:ea typeface="+mn-ea"/>
                <a:cs typeface="+mn-cs"/>
              </a:rPr>
              <a:t> Rest API.</a:t>
            </a:r>
            <a:endParaRPr lang="vi-VN" sz="105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Nâng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a:t>
            </a:r>
          </a:p>
          <a:p>
            <a:pPr lvl="1"/>
            <a:endParaRPr lang="vi-VN" sz="1050" kern="1200" dirty="0">
              <a:solidFill>
                <a:schemeClr val="tx1"/>
              </a:solidFill>
              <a:effectLst/>
              <a:latin typeface="+mn-lt"/>
              <a:ea typeface="+mn-ea"/>
              <a:cs typeface="+mn-cs"/>
            </a:endParaRPr>
          </a:p>
          <a:p>
            <a:pPr lvl="1"/>
            <a:r>
              <a:rPr lang="nl-NL" sz="1200" b="1" kern="1200" dirty="0">
                <a:solidFill>
                  <a:schemeClr val="tx1"/>
                </a:solidFill>
                <a:effectLst/>
                <a:latin typeface="+mn-lt"/>
                <a:ea typeface="+mn-ea"/>
                <a:cs typeface="+mn-cs"/>
              </a:rPr>
              <a:t>Về chương trình</a:t>
            </a:r>
            <a:endParaRPr lang="vi-VN" sz="1200" b="1" kern="1200" dirty="0">
              <a:solidFill>
                <a:schemeClr val="tx1"/>
              </a:solidFill>
              <a:effectLst/>
              <a:latin typeface="+mn-lt"/>
              <a:ea typeface="+mn-ea"/>
              <a:cs typeface="+mn-cs"/>
            </a:endParaRPr>
          </a:p>
          <a:p>
            <a:pPr lvl="1" fontAlgn="base"/>
            <a:r>
              <a:rPr lang="en-US" sz="1200" u="none" strike="noStrike" kern="1200" dirty="0" err="1">
                <a:solidFill>
                  <a:schemeClr val="tx1"/>
                </a:solidFill>
                <a:effectLst/>
                <a:latin typeface="+mn-lt"/>
                <a:ea typeface="+mn-ea"/>
                <a:cs typeface="+mn-cs"/>
              </a:rPr>
              <a:t>Đối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với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người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dùng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bình</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thường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khách</a:t>
            </a:r>
            <a:r>
              <a:rPr lang="en-US" sz="1200" u="none" strike="noStrike" kern="1200" dirty="0">
                <a:solidFill>
                  <a:schemeClr val="tx1"/>
                </a:solidFill>
                <a:effectLst/>
                <a:latin typeface="+mn-lt"/>
                <a:ea typeface="+mn-ea"/>
                <a:cs typeface="+mn-cs"/>
              </a:rPr>
              <a:t>):</a:t>
            </a:r>
            <a:endParaRPr lang="vi-VN" sz="1100" u="none" strike="noStrike"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Tìm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chi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1" fontAlgn="base"/>
            <a:r>
              <a:rPr lang="en-US" sz="1200" u="none" strike="noStrike" kern="1200" dirty="0" err="1">
                <a:solidFill>
                  <a:schemeClr val="tx1"/>
                </a:solidFill>
                <a:effectLst/>
                <a:latin typeface="+mn-lt"/>
                <a:ea typeface="+mn-ea"/>
                <a:cs typeface="+mn-cs"/>
              </a:rPr>
              <a:t>Đối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với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các</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cộng</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tác</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viên</a:t>
            </a:r>
            <a:r>
              <a:rPr lang="en-US" sz="1200" u="none" strike="noStrike" kern="1200" dirty="0">
                <a:solidFill>
                  <a:schemeClr val="tx1"/>
                </a:solidFill>
                <a:effectLst/>
                <a:latin typeface="+mn-lt"/>
                <a:ea typeface="+mn-ea"/>
                <a:cs typeface="+mn-cs"/>
              </a:rPr>
              <a:t>:</a:t>
            </a:r>
            <a:endParaRPr lang="vi-VN" sz="1100" u="none" strike="noStrike"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1" fontAlgn="base"/>
            <a:r>
              <a:rPr lang="en-US" sz="1200" u="none" strike="noStrike" kern="1200" dirty="0" err="1">
                <a:solidFill>
                  <a:schemeClr val="tx1"/>
                </a:solidFill>
                <a:effectLst/>
                <a:latin typeface="+mn-lt"/>
                <a:ea typeface="+mn-ea"/>
                <a:cs typeface="+mn-cs"/>
              </a:rPr>
              <a:t>Đối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với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người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quản</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trị</a:t>
            </a:r>
            <a:r>
              <a:rPr lang="en-US" sz="1200" u="none" strike="noStrike" kern="1200" dirty="0">
                <a:solidFill>
                  <a:schemeClr val="tx1"/>
                </a:solidFill>
                <a:effectLst/>
                <a:latin typeface="+mn-lt"/>
                <a:ea typeface="+mn-ea"/>
                <a:cs typeface="+mn-cs"/>
              </a:rPr>
              <a:t> (admin):</a:t>
            </a:r>
            <a:endParaRPr lang="vi-VN" sz="1100" u="none" strike="noStrike"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1" fontAlgn="base"/>
            <a:r>
              <a:rPr lang="en-US" sz="1200" u="none" strike="noStrike" kern="1200" dirty="0" err="1">
                <a:solidFill>
                  <a:schemeClr val="tx1"/>
                </a:solidFill>
                <a:effectLst/>
                <a:latin typeface="+mn-lt"/>
                <a:ea typeface="+mn-ea"/>
                <a:cs typeface="+mn-cs"/>
              </a:rPr>
              <a:t>Đối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với</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hệ</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thống</a:t>
            </a:r>
            <a:r>
              <a:rPr lang="en-US" sz="1200" u="none" strike="noStrike" kern="1200" dirty="0">
                <a:solidFill>
                  <a:schemeClr val="tx1"/>
                </a:solidFill>
                <a:effectLst/>
                <a:latin typeface="+mn-lt"/>
                <a:ea typeface="+mn-ea"/>
                <a:cs typeface="+mn-cs"/>
              </a:rPr>
              <a:t>:</a:t>
            </a:r>
            <a:endParaRPr lang="vi-VN" sz="1100" u="none" strike="noStrike"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(internet).</a:t>
            </a:r>
            <a:endParaRPr lang="vi-VN" sz="110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giản</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Load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tài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chóng</a:t>
            </a:r>
            <a:r>
              <a:rPr lang="en-US" sz="1200" kern="1200" dirty="0">
                <a:solidFill>
                  <a:schemeClr val="tx1"/>
                </a:solidFill>
                <a:effectLst/>
                <a:latin typeface="+mn-lt"/>
                <a:ea typeface="+mn-ea"/>
                <a:cs typeface="+mn-cs"/>
              </a:rPr>
              <a:t>.</a:t>
            </a:r>
            <a:endParaRPr lang="vi-VN" sz="1100" kern="1200" dirty="0">
              <a:solidFill>
                <a:schemeClr val="tx1"/>
              </a:solidFill>
              <a:effectLst/>
              <a:latin typeface="+mn-lt"/>
              <a:ea typeface="+mn-ea"/>
              <a:cs typeface="+mn-cs"/>
            </a:endParaRPr>
          </a:p>
          <a:p>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33</a:t>
            </a:fld>
            <a:endParaRPr lang="vi-VN"/>
          </a:p>
        </p:txBody>
      </p:sp>
    </p:spTree>
    <p:extLst>
      <p:ext uri="{BB962C8B-B14F-4D97-AF65-F5344CB8AC3E}">
        <p14:creationId xmlns:p14="http://schemas.microsoft.com/office/powerpoint/2010/main" val="1185318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a:solidFill>
                  <a:schemeClr val="tx1"/>
                </a:solidFill>
                <a:effectLst/>
                <a:latin typeface="+mn-lt"/>
                <a:ea typeface="+mn-ea"/>
                <a:cs typeface="+mn-cs"/>
              </a:rPr>
              <a:t>:</a:t>
            </a:r>
          </a:p>
          <a:p>
            <a:pPr lvl="1"/>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giản</a:t>
            </a:r>
            <a:r>
              <a:rPr lang="en-US" sz="1200" kern="1200" dirty="0">
                <a:solidFill>
                  <a:schemeClr val="tx1"/>
                </a:solidFill>
                <a:effectLst/>
                <a:latin typeface="+mn-lt"/>
                <a:ea typeface="+mn-ea"/>
                <a:cs typeface="+mn-cs"/>
              </a:rPr>
              <a:t>.</a:t>
            </a:r>
            <a:endParaRPr lang="vi-VN"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Khó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nâng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a:t>
            </a:r>
            <a:endParaRPr lang="vi-VN" sz="1200" kern="1200" dirty="0">
              <a:solidFill>
                <a:schemeClr val="tx1"/>
              </a:solidFill>
              <a:effectLst/>
              <a:latin typeface="+mn-lt"/>
              <a:ea typeface="+mn-ea"/>
              <a:cs typeface="+mn-cs"/>
            </a:endParaRPr>
          </a:p>
          <a:p>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34</a:t>
            </a:fld>
            <a:endParaRPr lang="vi-VN"/>
          </a:p>
        </p:txBody>
      </p:sp>
    </p:spTree>
    <p:extLst>
      <p:ext uri="{BB962C8B-B14F-4D97-AF65-F5344CB8AC3E}">
        <p14:creationId xmlns:p14="http://schemas.microsoft.com/office/powerpoint/2010/main" val="1393288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3F9DEC-0866-3F4A-8562-B62CADA352CE}" type="slidenum">
              <a:rPr kumimoji="0" lang="en-S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S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382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nl-NL" sz="1200" kern="1200" dirty="0">
                <a:solidFill>
                  <a:schemeClr val="tx1"/>
                </a:solidFill>
                <a:effectLst/>
                <a:latin typeface="+mn-lt"/>
                <a:ea typeface="+mn-ea"/>
                <a:cs typeface="+mn-cs"/>
              </a:rPr>
              <a:t>Wildscan - ứng dụng di động về bảo tồn động vật hoang dã và quý hiếm (</a:t>
            </a:r>
            <a:r>
              <a:rPr lang="nl-NL" sz="1200" u="sng" kern="1200" dirty="0">
                <a:solidFill>
                  <a:schemeClr val="tx1"/>
                </a:solidFill>
                <a:effectLst/>
                <a:latin typeface="+mn-lt"/>
                <a:ea typeface="+mn-ea"/>
                <a:cs typeface="+mn-cs"/>
                <a:hlinkClick r:id="rId3"/>
              </a:rPr>
              <a:t>http://vtr.org.vn/wildscan-ung-dung-di-dong-ve-bao-ton-dong-vat-hoang-da-va-quy-hiem.html</a:t>
            </a:r>
            <a:r>
              <a:rPr lang="nl-NL" sz="1200" kern="1200" dirty="0">
                <a:solidFill>
                  <a:schemeClr val="tx1"/>
                </a:solidFill>
                <a:effectLst/>
                <a:latin typeface="+mn-lt"/>
                <a:ea typeface="+mn-ea"/>
                <a:cs typeface="+mn-cs"/>
              </a:rPr>
              <a:t>). Ứng dụng cho phép xem thư viện loài, nhận dạng loài và báo cáo mua bán động vật quý hiếm:</a:t>
            </a:r>
            <a:endParaRPr lang="vi-VN" sz="1200" kern="1200" dirty="0">
              <a:solidFill>
                <a:schemeClr val="tx1"/>
              </a:solidFill>
              <a:effectLst/>
              <a:latin typeface="+mn-lt"/>
              <a:ea typeface="+mn-ea"/>
              <a:cs typeface="+mn-cs"/>
            </a:endParaRPr>
          </a:p>
          <a:p>
            <a:r>
              <a:rPr lang="nl-NL" sz="1200" u="sng" kern="1200" dirty="0">
                <a:solidFill>
                  <a:schemeClr val="tx1"/>
                </a:solidFill>
                <a:effectLst/>
                <a:latin typeface="+mn-lt"/>
                <a:ea typeface="+mn-ea"/>
                <a:cs typeface="+mn-cs"/>
                <a:hlinkClick r:id="rId4"/>
              </a:rPr>
              <a:t>https://play.google.com/store/apps/details?id=org.freeland.wildscanapp&amp;hl=vi</a:t>
            </a:r>
            <a:endParaRPr lang="vi-VN"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Vietnam Bird - ứng dụng di động thông tin về các loài chim ở Việt Nam, Lào, Campuchia và Thái Lan. Ứng dụng cho phép xem danh sách các loài chim, lọc/tìm kiếm loài chim:</a:t>
            </a:r>
            <a:endParaRPr lang="vi-VN" sz="1200" kern="1200" dirty="0">
              <a:solidFill>
                <a:schemeClr val="tx1"/>
              </a:solidFill>
              <a:effectLst/>
              <a:latin typeface="+mn-lt"/>
              <a:ea typeface="+mn-ea"/>
              <a:cs typeface="+mn-cs"/>
            </a:endParaRPr>
          </a:p>
          <a:p>
            <a:r>
              <a:rPr lang="nl-NL" sz="1200" u="sng" kern="1200" dirty="0">
                <a:solidFill>
                  <a:schemeClr val="tx1"/>
                </a:solidFill>
                <a:effectLst/>
                <a:latin typeface="+mn-lt"/>
                <a:ea typeface="+mn-ea"/>
                <a:cs typeface="+mn-cs"/>
                <a:hlinkClick r:id="rId5"/>
              </a:rPr>
              <a:t>https://play.google.com/store/apps/details?id=net.birdwatchingvietnam.vietnambirds&amp;hl=vi</a:t>
            </a:r>
            <a:endParaRPr lang="vi-VN" sz="1200" kern="1200" dirty="0">
              <a:solidFill>
                <a:schemeClr val="tx1"/>
              </a:solidFill>
              <a:effectLst/>
              <a:latin typeface="+mn-lt"/>
              <a:ea typeface="+mn-ea"/>
              <a:cs typeface="+mn-cs"/>
            </a:endParaRPr>
          </a:p>
          <a:p>
            <a:r>
              <a:rPr lang="nl-NL" sz="1200" u="sng" kern="1200" dirty="0">
                <a:solidFill>
                  <a:schemeClr val="tx1"/>
                </a:solidFill>
                <a:effectLst/>
                <a:latin typeface="+mn-lt"/>
                <a:ea typeface="+mn-ea"/>
                <a:cs typeface="+mn-cs"/>
                <a:hlinkClick r:id="rId6"/>
              </a:rPr>
              <a:t>http://mekongwildlife.net/</a:t>
            </a:r>
            <a:r>
              <a:rPr lang="nl-NL" sz="1200" kern="1200" dirty="0">
                <a:solidFill>
                  <a:schemeClr val="tx1"/>
                </a:solidFill>
                <a:effectLst/>
                <a:latin typeface="+mn-lt"/>
                <a:ea typeface="+mn-ea"/>
                <a:cs typeface="+mn-cs"/>
              </a:rPr>
              <a:t> - website tin tức kết hợp bảo tồn ở vườn quốc gia Tràm Chim. Website cho phép xem tin tức/video các hoạt động vườn quốc gia Tràm Chim, tìm kiếm và xem thông tin loài.</a:t>
            </a:r>
            <a:endParaRPr lang="vi-VN" sz="1200" kern="1200" dirty="0">
              <a:solidFill>
                <a:schemeClr val="tx1"/>
              </a:solidFill>
              <a:effectLst/>
              <a:latin typeface="+mn-lt"/>
              <a:ea typeface="+mn-ea"/>
              <a:cs typeface="+mn-cs"/>
            </a:endParaRPr>
          </a:p>
          <a:p>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5</a:t>
            </a:fld>
            <a:endParaRPr lang="vi-VN"/>
          </a:p>
        </p:txBody>
      </p:sp>
    </p:spTree>
    <p:extLst>
      <p:ext uri="{BB962C8B-B14F-4D97-AF65-F5344CB8AC3E}">
        <p14:creationId xmlns:p14="http://schemas.microsoft.com/office/powerpoint/2010/main" val="284118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nl-NL" sz="1200" kern="1200" dirty="0">
                <a:solidFill>
                  <a:schemeClr val="tx1"/>
                </a:solidFill>
                <a:effectLst/>
                <a:latin typeface="+mn-lt"/>
                <a:ea typeface="+mn-ea"/>
                <a:cs typeface="+mn-cs"/>
              </a:rPr>
              <a:t>Mục tiêu cụ thể:</a:t>
            </a:r>
            <a:endParaRPr lang="vi-VN" sz="1200" kern="1200" dirty="0">
              <a:solidFill>
                <a:schemeClr val="tx1"/>
              </a:solidFill>
              <a:effectLst/>
              <a:latin typeface="+mn-lt"/>
              <a:ea typeface="+mn-ea"/>
              <a:cs typeface="+mn-cs"/>
            </a:endParaRPr>
          </a:p>
          <a:p>
            <a:pPr lvl="0"/>
            <a:r>
              <a:rPr lang="nl-NL" sz="1200" kern="1200" dirty="0">
                <a:solidFill>
                  <a:schemeClr val="tx1"/>
                </a:solidFill>
                <a:effectLst/>
                <a:latin typeface="+mn-lt"/>
                <a:ea typeface="+mn-ea"/>
                <a:cs typeface="+mn-cs"/>
              </a:rPr>
              <a:t>Tìm hiểu nền tảng web đã phát triển để lấy dữ liệu và cập nhật tọa độ các loài vật.</a:t>
            </a:r>
            <a:endParaRPr lang="vi-VN" sz="1200" kern="1200" dirty="0">
              <a:solidFill>
                <a:schemeClr val="tx1"/>
              </a:solidFill>
              <a:effectLst/>
              <a:latin typeface="+mn-lt"/>
              <a:ea typeface="+mn-ea"/>
              <a:cs typeface="+mn-cs"/>
            </a:endParaRPr>
          </a:p>
          <a:p>
            <a:pPr lvl="0"/>
            <a:r>
              <a:rPr lang="nl-NL" sz="1200" kern="1200" dirty="0">
                <a:solidFill>
                  <a:schemeClr val="tx1"/>
                </a:solidFill>
                <a:effectLst/>
                <a:latin typeface="+mn-lt"/>
                <a:ea typeface="+mn-ea"/>
                <a:cs typeface="+mn-cs"/>
              </a:rPr>
              <a:t>Tìm hiểu về Android (Recyclerview, SharedPreferences, Permissions, GPS, Volley, Glide, Cache)</a:t>
            </a:r>
            <a:endParaRPr lang="vi-VN" sz="1200" kern="1200" dirty="0">
              <a:solidFill>
                <a:schemeClr val="tx1"/>
              </a:solidFill>
              <a:effectLst/>
              <a:latin typeface="+mn-lt"/>
              <a:ea typeface="+mn-ea"/>
              <a:cs typeface="+mn-cs"/>
            </a:endParaRPr>
          </a:p>
          <a:p>
            <a:pPr lvl="0"/>
            <a:r>
              <a:rPr lang="nl-NL" sz="1200" kern="1200" dirty="0">
                <a:solidFill>
                  <a:schemeClr val="tx1"/>
                </a:solidFill>
                <a:effectLst/>
                <a:latin typeface="+mn-lt"/>
                <a:ea typeface="+mn-ea"/>
                <a:cs typeface="+mn-cs"/>
              </a:rPr>
              <a:t>Tìm hiểu tích hợp Open Street Map vào Android (thư viện Osmdroid)</a:t>
            </a:r>
            <a:endParaRPr lang="vi-VN" sz="1200" kern="1200" dirty="0">
              <a:solidFill>
                <a:schemeClr val="tx1"/>
              </a:solidFill>
              <a:effectLst/>
              <a:latin typeface="+mn-lt"/>
              <a:ea typeface="+mn-ea"/>
              <a:cs typeface="+mn-cs"/>
            </a:endParaRPr>
          </a:p>
          <a:p>
            <a:pPr lvl="0"/>
            <a:r>
              <a:rPr lang="nl-NL" sz="1200" kern="1200" dirty="0">
                <a:solidFill>
                  <a:schemeClr val="tx1"/>
                </a:solidFill>
                <a:effectLst/>
                <a:latin typeface="+mn-lt"/>
                <a:ea typeface="+mn-ea"/>
                <a:cs typeface="+mn-cs"/>
              </a:rPr>
              <a:t>Tìm hiểu MySQL, PHP</a:t>
            </a:r>
            <a:endParaRPr lang="vi-VN" sz="1200" kern="1200" dirty="0">
              <a:solidFill>
                <a:schemeClr val="tx1"/>
              </a:solidFill>
              <a:effectLst/>
              <a:latin typeface="+mn-lt"/>
              <a:ea typeface="+mn-ea"/>
              <a:cs typeface="+mn-cs"/>
            </a:endParaRPr>
          </a:p>
          <a:p>
            <a:pPr lvl="0"/>
            <a:r>
              <a:rPr lang="nl-NL" sz="1200" kern="1200" dirty="0">
                <a:solidFill>
                  <a:schemeClr val="tx1"/>
                </a:solidFill>
                <a:effectLst/>
                <a:latin typeface="+mn-lt"/>
                <a:ea typeface="+mn-ea"/>
                <a:cs typeface="+mn-cs"/>
              </a:rPr>
              <a:t>REST API,...</a:t>
            </a:r>
            <a:endParaRPr lang="vi-VN" sz="1200" kern="1200" dirty="0">
              <a:solidFill>
                <a:schemeClr val="tx1"/>
              </a:solidFill>
              <a:effectLst/>
              <a:latin typeface="+mn-lt"/>
              <a:ea typeface="+mn-ea"/>
              <a:cs typeface="+mn-cs"/>
            </a:endParaRPr>
          </a:p>
          <a:p>
            <a:endParaRPr lang="vi-VN" dirty="0"/>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6</a:t>
            </a:fld>
            <a:endParaRPr lang="vi-VN"/>
          </a:p>
        </p:txBody>
      </p:sp>
    </p:spTree>
    <p:extLst>
      <p:ext uri="{BB962C8B-B14F-4D97-AF65-F5344CB8AC3E}">
        <p14:creationId xmlns:p14="http://schemas.microsoft.com/office/powerpoint/2010/main" val="373274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0"/>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thân</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1"/>
            <a:r>
              <a:rPr lang="vi-VN" sz="1200" kern="1200" dirty="0" err="1">
                <a:solidFill>
                  <a:schemeClr val="tx1"/>
                </a:solidFill>
                <a:effectLst/>
                <a:latin typeface="+mn-lt"/>
                <a:ea typeface="+mn-ea"/>
                <a:cs typeface="+mn-cs"/>
              </a:rPr>
              <a:t>Cộng</a:t>
            </a:r>
            <a:r>
              <a:rPr lang="vi-VN" sz="1200" kern="1200" dirty="0">
                <a:solidFill>
                  <a:schemeClr val="tx1"/>
                </a:solidFill>
                <a:effectLst/>
                <a:latin typeface="+mn-lt"/>
                <a:ea typeface="+mn-ea"/>
                <a:cs typeface="+mn-cs"/>
              </a:rPr>
              <a:t> </a:t>
            </a:r>
            <a:r>
              <a:rPr lang="vi-VN" sz="1200" kern="1200" dirty="0" err="1">
                <a:solidFill>
                  <a:schemeClr val="tx1"/>
                </a:solidFill>
                <a:effectLst/>
                <a:latin typeface="+mn-lt"/>
                <a:ea typeface="+mn-ea"/>
                <a:cs typeface="+mn-cs"/>
              </a:rPr>
              <a:t>tác</a:t>
            </a:r>
            <a:r>
              <a:rPr lang="vi-VN" sz="1200" kern="1200" dirty="0">
                <a:solidFill>
                  <a:schemeClr val="tx1"/>
                </a:solidFill>
                <a:effectLst/>
                <a:latin typeface="+mn-lt"/>
                <a:ea typeface="+mn-ea"/>
                <a:cs typeface="+mn-cs"/>
              </a:rPr>
              <a:t> viên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Admin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7</a:t>
            </a:fld>
            <a:endParaRPr lang="vi-VN"/>
          </a:p>
        </p:txBody>
      </p:sp>
    </p:spTree>
    <p:extLst>
      <p:ext uri="{BB962C8B-B14F-4D97-AF65-F5344CB8AC3E}">
        <p14:creationId xmlns:p14="http://schemas.microsoft.com/office/powerpoint/2010/main" val="954743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thuyết</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Client-Server.</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Kiến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trúc</a:t>
            </a:r>
            <a:r>
              <a:rPr lang="en-US" sz="1200" kern="1200" dirty="0">
                <a:solidFill>
                  <a:schemeClr val="tx1"/>
                </a:solidFill>
                <a:effectLst/>
                <a:latin typeface="+mn-lt"/>
                <a:ea typeface="+mn-ea"/>
                <a:cs typeface="+mn-cs"/>
              </a:rPr>
              <a:t> REST API.</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lên</a:t>
            </a:r>
            <a:r>
              <a:rPr lang="en-US" sz="1200" kern="1200" dirty="0">
                <a:solidFill>
                  <a:schemeClr val="tx1"/>
                </a:solidFill>
                <a:effectLst/>
                <a:latin typeface="+mn-lt"/>
                <a:ea typeface="+mn-ea"/>
                <a:cs typeface="+mn-cs"/>
              </a:rPr>
              <a:t> Android</a:t>
            </a:r>
            <a:endParaRPr lang="vi-VN" sz="105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PHP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API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back-end.</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Java (Android)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di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MySQL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Html, </a:t>
            </a:r>
            <a:r>
              <a:rPr lang="en-US" sz="1200" kern="1200" dirty="0" err="1">
                <a:solidFill>
                  <a:schemeClr val="tx1"/>
                </a:solidFill>
                <a:effectLst/>
                <a:latin typeface="+mn-lt"/>
                <a:ea typeface="+mn-ea"/>
                <a:cs typeface="+mn-cs"/>
              </a:rPr>
              <a:t>Css</a:t>
            </a:r>
            <a:r>
              <a:rPr lang="en-US" sz="1200" kern="1200" dirty="0">
                <a:solidFill>
                  <a:schemeClr val="tx1"/>
                </a:solidFill>
                <a:effectLst/>
                <a:latin typeface="+mn-lt"/>
                <a:ea typeface="+mn-ea"/>
                <a:cs typeface="+mn-cs"/>
              </a:rPr>
              <a:t>, Js, </a:t>
            </a:r>
            <a:r>
              <a:rPr lang="en-US" sz="1200" kern="1200" dirty="0" err="1">
                <a:solidFill>
                  <a:schemeClr val="tx1"/>
                </a:solidFill>
                <a:effectLst/>
                <a:latin typeface="+mn-lt"/>
                <a:ea typeface="+mn-ea"/>
                <a:cs typeface="+mn-cs"/>
              </a:rPr>
              <a:t>Jquery</a:t>
            </a:r>
            <a:r>
              <a:rPr lang="en-US" sz="1200" kern="1200" dirty="0">
                <a:solidFill>
                  <a:schemeClr val="tx1"/>
                </a:solidFill>
                <a:effectLst/>
                <a:latin typeface="+mn-lt"/>
                <a:ea typeface="+mn-ea"/>
                <a:cs typeface="+mn-cs"/>
              </a:rPr>
              <a:t>, Bootstrap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tọa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Volley, Glide, Google </a:t>
            </a:r>
            <a:r>
              <a:rPr lang="en-US" sz="1200" kern="1200" dirty="0" err="1">
                <a:solidFill>
                  <a:schemeClr val="tx1"/>
                </a:solidFill>
                <a:effectLst/>
                <a:latin typeface="+mn-lt"/>
                <a:ea typeface="+mn-ea"/>
                <a:cs typeface="+mn-cs"/>
              </a:rPr>
              <a:t>Colab</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API,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cache,…</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Osmdroid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Đảm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pPr lvl="2"/>
            <a:r>
              <a:rPr lang="en-US" sz="1200" kern="1200" dirty="0" err="1">
                <a:solidFill>
                  <a:schemeClr val="tx1"/>
                </a:solidFill>
                <a:effectLst/>
                <a:latin typeface="+mn-lt"/>
                <a:ea typeface="+mn-ea"/>
                <a:cs typeface="+mn-cs"/>
              </a:rPr>
              <a:t>Tốc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offline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a:t>
            </a:r>
            <a:endParaRPr lang="vi-VN" sz="105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a:t>
            </a:r>
            <a:endParaRPr lang="vi-VN" sz="10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8</a:t>
            </a:fld>
            <a:endParaRPr lang="vi-VN"/>
          </a:p>
        </p:txBody>
      </p:sp>
    </p:spTree>
    <p:extLst>
      <p:ext uri="{BB962C8B-B14F-4D97-AF65-F5344CB8AC3E}">
        <p14:creationId xmlns:p14="http://schemas.microsoft.com/office/powerpoint/2010/main" val="416774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1000" kern="1200" dirty="0">
                <a:solidFill>
                  <a:schemeClr val="tx1"/>
                </a:solidFill>
                <a:effectLst/>
                <a:latin typeface="+mn-lt"/>
                <a:ea typeface="+mn-ea"/>
                <a:cs typeface="+mn-cs"/>
              </a:rPr>
              <a:t>Server</a:t>
            </a:r>
          </a:p>
          <a:p>
            <a:pPr lvl="1"/>
            <a:r>
              <a:rPr lang="vi-VN" sz="1000" kern="1200" dirty="0">
                <a:solidFill>
                  <a:schemeClr val="tx1"/>
                </a:solidFill>
                <a:effectLst/>
                <a:latin typeface="+mn-lt"/>
                <a:ea typeface="+mn-ea"/>
                <a:cs typeface="+mn-cs"/>
              </a:rPr>
              <a:t>PHP: ngôn </a:t>
            </a:r>
            <a:r>
              <a:rPr lang="vi-VN" sz="1000" kern="1200" dirty="0" err="1">
                <a:solidFill>
                  <a:schemeClr val="tx1"/>
                </a:solidFill>
                <a:effectLst/>
                <a:latin typeface="+mn-lt"/>
                <a:ea typeface="+mn-ea"/>
                <a:cs typeface="+mn-cs"/>
              </a:rPr>
              <a:t>ngữ</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lập</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trình</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viết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api</a:t>
            </a:r>
            <a:r>
              <a:rPr lang="vi-VN" sz="1000" kern="1200" dirty="0">
                <a:solidFill>
                  <a:schemeClr val="tx1"/>
                </a:solidFill>
                <a:effectLst/>
                <a:latin typeface="+mn-lt"/>
                <a:ea typeface="+mn-ea"/>
                <a:cs typeface="+mn-cs"/>
              </a:rPr>
              <a:t> cho </a:t>
            </a:r>
            <a:r>
              <a:rPr lang="vi-VN" sz="1000" kern="1200" dirty="0" err="1">
                <a:solidFill>
                  <a:schemeClr val="tx1"/>
                </a:solidFill>
                <a:effectLst/>
                <a:latin typeface="+mn-lt"/>
                <a:ea typeface="+mn-ea"/>
                <a:cs typeface="+mn-cs"/>
              </a:rPr>
              <a:t>server</a:t>
            </a:r>
            <a:r>
              <a:rPr lang="vi-VN" sz="1000" kern="1200" dirty="0">
                <a:solidFill>
                  <a:schemeClr val="tx1"/>
                </a:solidFill>
                <a:effectLst/>
                <a:latin typeface="+mn-lt"/>
                <a:ea typeface="+mn-ea"/>
                <a:cs typeface="+mn-cs"/>
              </a:rPr>
              <a:t>.</a:t>
            </a:r>
          </a:p>
          <a:p>
            <a:pPr lvl="1"/>
            <a:r>
              <a:rPr lang="vi-VN" sz="1000" kern="1200" dirty="0" err="1">
                <a:solidFill>
                  <a:schemeClr val="tx1"/>
                </a:solidFill>
                <a:effectLst/>
                <a:latin typeface="+mn-lt"/>
                <a:ea typeface="+mn-ea"/>
                <a:cs typeface="+mn-cs"/>
              </a:rPr>
              <a:t>MySQL</a:t>
            </a:r>
            <a:r>
              <a:rPr lang="vi-VN" sz="1000" kern="1200" dirty="0">
                <a:solidFill>
                  <a:schemeClr val="tx1"/>
                </a:solidFill>
                <a:effectLst/>
                <a:latin typeface="+mn-lt"/>
                <a:ea typeface="+mn-ea"/>
                <a:cs typeface="+mn-cs"/>
              </a:rPr>
              <a:t>: cơ </a:t>
            </a:r>
            <a:r>
              <a:rPr lang="vi-VN" sz="1000" kern="1200" dirty="0" err="1">
                <a:solidFill>
                  <a:schemeClr val="tx1"/>
                </a:solidFill>
                <a:effectLst/>
                <a:latin typeface="+mn-lt"/>
                <a:ea typeface="+mn-ea"/>
                <a:cs typeface="+mn-cs"/>
              </a:rPr>
              <a:t>sở</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dữ</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liệu</a:t>
            </a:r>
            <a:r>
              <a:rPr lang="vi-VN" sz="1000" kern="1200" dirty="0">
                <a:solidFill>
                  <a:schemeClr val="tx1"/>
                </a:solidFill>
                <a:effectLst/>
                <a:latin typeface="+mn-lt"/>
                <a:ea typeface="+mn-ea"/>
                <a:cs typeface="+mn-cs"/>
              </a:rPr>
              <a:t>.</a:t>
            </a:r>
          </a:p>
          <a:p>
            <a:pPr lvl="1"/>
            <a:r>
              <a:rPr lang="vi-VN" sz="1000" kern="1200" dirty="0" err="1">
                <a:solidFill>
                  <a:schemeClr val="tx1"/>
                </a:solidFill>
                <a:effectLst/>
                <a:latin typeface="+mn-lt"/>
                <a:ea typeface="+mn-ea"/>
                <a:cs typeface="+mn-cs"/>
              </a:rPr>
              <a:t>Client</a:t>
            </a:r>
            <a:endParaRPr lang="vi-VN" sz="1000" kern="1200" dirty="0">
              <a:solidFill>
                <a:schemeClr val="tx1"/>
              </a:solidFill>
              <a:effectLst/>
              <a:latin typeface="+mn-lt"/>
              <a:ea typeface="+mn-ea"/>
              <a:cs typeface="+mn-cs"/>
            </a:endParaRPr>
          </a:p>
          <a:p>
            <a:pPr lvl="1"/>
            <a:r>
              <a:rPr lang="vi-VN" sz="1000" kern="1200" dirty="0" err="1">
                <a:solidFill>
                  <a:schemeClr val="tx1"/>
                </a:solidFill>
                <a:effectLst/>
                <a:latin typeface="+mn-lt"/>
                <a:ea typeface="+mn-ea"/>
                <a:cs typeface="+mn-cs"/>
              </a:rPr>
              <a:t>Android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Java</a:t>
            </a:r>
            <a:r>
              <a:rPr lang="vi-VN" sz="1000" kern="1200" dirty="0">
                <a:solidFill>
                  <a:schemeClr val="tx1"/>
                </a:solidFill>
                <a:effectLst/>
                <a:latin typeface="+mn-lt"/>
                <a:ea typeface="+mn-ea"/>
                <a:cs typeface="+mn-cs"/>
              </a:rPr>
              <a:t>):</a:t>
            </a:r>
          </a:p>
          <a:p>
            <a:pPr lvl="1"/>
            <a:r>
              <a:rPr lang="vi-VN" sz="1000" kern="1200" dirty="0" err="1">
                <a:solidFill>
                  <a:schemeClr val="tx1"/>
                </a:solidFill>
                <a:effectLst/>
                <a:latin typeface="+mn-lt"/>
                <a:ea typeface="+mn-ea"/>
                <a:cs typeface="+mn-cs"/>
              </a:rPr>
              <a:t>Recyclerview</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dùng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để</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hiển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thị</a:t>
            </a:r>
            <a:r>
              <a:rPr lang="vi-VN" sz="1000" kern="1200" dirty="0">
                <a:solidFill>
                  <a:schemeClr val="tx1"/>
                </a:solidFill>
                <a:effectLst/>
                <a:latin typeface="+mn-lt"/>
                <a:ea typeface="+mn-ea"/>
                <a:cs typeface="+mn-cs"/>
              </a:rPr>
              <a:t> danh </a:t>
            </a:r>
            <a:r>
              <a:rPr lang="vi-VN" sz="1000" kern="1200" dirty="0" err="1">
                <a:solidFill>
                  <a:schemeClr val="tx1"/>
                </a:solidFill>
                <a:effectLst/>
                <a:latin typeface="+mn-lt"/>
                <a:ea typeface="+mn-ea"/>
                <a:cs typeface="+mn-cs"/>
              </a:rPr>
              <a:t>sách</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cuộn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mà</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các</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phần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tử</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nó</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là</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một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hợp</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lớn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nhiều</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phần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tử</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hoặc</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dữ</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liệu</a:t>
            </a:r>
            <a:r>
              <a:rPr lang="vi-VN" sz="1000" kern="1200" dirty="0">
                <a:solidFill>
                  <a:schemeClr val="tx1"/>
                </a:solidFill>
                <a:effectLst/>
                <a:latin typeface="+mn-lt"/>
                <a:ea typeface="+mn-ea"/>
                <a:cs typeface="+mn-cs"/>
              </a:rPr>
              <a:t> thay </a:t>
            </a:r>
            <a:r>
              <a:rPr lang="vi-VN" sz="1000" kern="1200" dirty="0" err="1">
                <a:solidFill>
                  <a:schemeClr val="tx1"/>
                </a:solidFill>
                <a:effectLst/>
                <a:latin typeface="+mn-lt"/>
                <a:ea typeface="+mn-ea"/>
                <a:cs typeface="+mn-cs"/>
              </a:rPr>
              <a:t>đổi</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nhiều</a:t>
            </a:r>
            <a:r>
              <a:rPr lang="vi-VN" sz="1000" kern="1200" dirty="0">
                <a:solidFill>
                  <a:schemeClr val="tx1"/>
                </a:solidFill>
                <a:effectLst/>
                <a:latin typeface="+mn-lt"/>
                <a:ea typeface="+mn-ea"/>
                <a:cs typeface="+mn-cs"/>
              </a:rPr>
              <a:t>).</a:t>
            </a:r>
          </a:p>
          <a:p>
            <a:pPr lvl="1"/>
            <a:r>
              <a:rPr lang="vi-VN" sz="1000" kern="1200" dirty="0" err="1">
                <a:solidFill>
                  <a:schemeClr val="tx1"/>
                </a:solidFill>
                <a:effectLst/>
                <a:latin typeface="+mn-lt"/>
                <a:ea typeface="+mn-ea"/>
                <a:cs typeface="+mn-cs"/>
              </a:rPr>
              <a:t>If</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your</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app</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needs</a:t>
            </a:r>
            <a:r>
              <a:rPr lang="vi-VN" sz="1000" kern="1200" dirty="0">
                <a:solidFill>
                  <a:schemeClr val="tx1"/>
                </a:solidFill>
                <a:effectLst/>
                <a:latin typeface="+mn-lt"/>
                <a:ea typeface="+mn-ea"/>
                <a:cs typeface="+mn-cs"/>
              </a:rPr>
              <a:t> to </a:t>
            </a:r>
            <a:r>
              <a:rPr lang="vi-VN" sz="1000" kern="1200" dirty="0" err="1">
                <a:solidFill>
                  <a:schemeClr val="tx1"/>
                </a:solidFill>
                <a:effectLst/>
                <a:latin typeface="+mn-lt"/>
                <a:ea typeface="+mn-ea"/>
                <a:cs typeface="+mn-cs"/>
              </a:rPr>
              <a:t>display</a:t>
            </a:r>
            <a:r>
              <a:rPr lang="vi-VN" sz="1000" kern="1200" dirty="0">
                <a:solidFill>
                  <a:schemeClr val="tx1"/>
                </a:solidFill>
                <a:effectLst/>
                <a:latin typeface="+mn-lt"/>
                <a:ea typeface="+mn-ea"/>
                <a:cs typeface="+mn-cs"/>
              </a:rPr>
              <a:t> a </a:t>
            </a:r>
            <a:r>
              <a:rPr lang="vi-VN" sz="1000" kern="1200" dirty="0" err="1">
                <a:solidFill>
                  <a:schemeClr val="tx1"/>
                </a:solidFill>
                <a:effectLst/>
                <a:latin typeface="+mn-lt"/>
                <a:ea typeface="+mn-ea"/>
                <a:cs typeface="+mn-cs"/>
              </a:rPr>
              <a:t>scrolling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list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of</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elements</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based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on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large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data</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sets</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or</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data</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that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frequently</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changes</a:t>
            </a:r>
            <a:r>
              <a:rPr lang="vi-VN" sz="1000" kern="1200" dirty="0">
                <a:solidFill>
                  <a:schemeClr val="tx1"/>
                </a:solidFill>
                <a:effectLst/>
                <a:latin typeface="+mn-lt"/>
                <a:ea typeface="+mn-ea"/>
                <a:cs typeface="+mn-cs"/>
              </a:rPr>
              <a:t>). - https://developer.android.com/guide/topics/ui/layout/recyclerview</a:t>
            </a:r>
          </a:p>
          <a:p>
            <a:pPr lvl="1"/>
            <a:r>
              <a:rPr lang="vi-VN" sz="1000" kern="1200" dirty="0" err="1">
                <a:solidFill>
                  <a:schemeClr val="tx1"/>
                </a:solidFill>
                <a:effectLst/>
                <a:latin typeface="+mn-lt"/>
                <a:ea typeface="+mn-ea"/>
                <a:cs typeface="+mn-cs"/>
              </a:rPr>
              <a:t>Volley</a:t>
            </a:r>
            <a:r>
              <a:rPr lang="vi-VN" sz="1000" kern="1200" dirty="0">
                <a:solidFill>
                  <a:schemeClr val="tx1"/>
                </a:solidFill>
                <a:effectLst/>
                <a:latin typeface="+mn-lt"/>
                <a:ea typeface="+mn-ea"/>
                <a:cs typeface="+mn-cs"/>
              </a:rPr>
              <a:t>: https://github.com/google/volley</a:t>
            </a:r>
          </a:p>
          <a:p>
            <a:pPr lvl="1"/>
            <a:r>
              <a:rPr lang="vi-VN" sz="1000" kern="1200" dirty="0">
                <a:solidFill>
                  <a:schemeClr val="tx1"/>
                </a:solidFill>
                <a:effectLst/>
                <a:latin typeface="+mn-lt"/>
                <a:ea typeface="+mn-ea"/>
                <a:cs typeface="+mn-cs"/>
              </a:rPr>
              <a:t>Thư </a:t>
            </a:r>
            <a:r>
              <a:rPr lang="vi-VN" sz="1000" kern="1200" dirty="0" err="1">
                <a:solidFill>
                  <a:schemeClr val="tx1"/>
                </a:solidFill>
                <a:effectLst/>
                <a:latin typeface="+mn-lt"/>
                <a:ea typeface="+mn-ea"/>
                <a:cs typeface="+mn-cs"/>
              </a:rPr>
              <a:t>viện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là</a:t>
            </a:r>
            <a:r>
              <a:rPr lang="vi-VN" sz="1000" kern="1200" dirty="0">
                <a:solidFill>
                  <a:schemeClr val="tx1"/>
                </a:solidFill>
                <a:effectLst/>
                <a:latin typeface="+mn-lt"/>
                <a:ea typeface="+mn-ea"/>
                <a:cs typeface="+mn-cs"/>
              </a:rPr>
              <a:t> thư </a:t>
            </a:r>
            <a:r>
              <a:rPr lang="vi-VN" sz="1000" kern="1200" dirty="0" err="1">
                <a:solidFill>
                  <a:schemeClr val="tx1"/>
                </a:solidFill>
                <a:effectLst/>
                <a:latin typeface="+mn-lt"/>
                <a:ea typeface="+mn-ea"/>
                <a:cs typeface="+mn-cs"/>
              </a:rPr>
              <a:t>viện</a:t>
            </a:r>
            <a:r>
              <a:rPr lang="vi-VN" sz="1000" kern="1200" dirty="0">
                <a:solidFill>
                  <a:schemeClr val="tx1"/>
                </a:solidFill>
                <a:effectLst/>
                <a:latin typeface="+mn-lt"/>
                <a:ea typeface="+mn-ea"/>
                <a:cs typeface="+mn-cs"/>
              </a:rPr>
              <a:t> HTTP do </a:t>
            </a:r>
            <a:r>
              <a:rPr lang="vi-VN" sz="1000" kern="1200" dirty="0" err="1">
                <a:solidFill>
                  <a:schemeClr val="tx1"/>
                </a:solidFill>
                <a:effectLst/>
                <a:latin typeface="+mn-lt"/>
                <a:ea typeface="+mn-ea"/>
                <a:cs typeface="+mn-cs"/>
              </a:rPr>
              <a:t>Google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phát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triển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giúp</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kết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nối</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mạng</a:t>
            </a:r>
            <a:r>
              <a:rPr lang="vi-VN" sz="1000" kern="1200" dirty="0">
                <a:solidFill>
                  <a:schemeClr val="tx1"/>
                </a:solidFill>
                <a:effectLst/>
                <a:latin typeface="+mn-lt"/>
                <a:ea typeface="+mn-ea"/>
                <a:cs typeface="+mn-cs"/>
              </a:rPr>
              <a:t> cho </a:t>
            </a:r>
            <a:r>
              <a:rPr lang="vi-VN" sz="1000" kern="1200" dirty="0" err="1">
                <a:solidFill>
                  <a:schemeClr val="tx1"/>
                </a:solidFill>
                <a:effectLst/>
                <a:latin typeface="+mn-lt"/>
                <a:ea typeface="+mn-ea"/>
                <a:cs typeface="+mn-cs"/>
              </a:rPr>
              <a:t>ứng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dụng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Android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dễ</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dàng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và</a:t>
            </a:r>
            <a:r>
              <a:rPr lang="vi-VN" sz="1000" kern="1200" dirty="0">
                <a:solidFill>
                  <a:schemeClr val="tx1"/>
                </a:solidFill>
                <a:effectLst/>
                <a:latin typeface="+mn-lt"/>
                <a:ea typeface="+mn-ea"/>
                <a:cs typeface="+mn-cs"/>
              </a:rPr>
              <a:t> nhanh </a:t>
            </a:r>
            <a:r>
              <a:rPr lang="vi-VN" sz="1000" kern="1200" dirty="0" err="1">
                <a:solidFill>
                  <a:schemeClr val="tx1"/>
                </a:solidFill>
                <a:effectLst/>
                <a:latin typeface="+mn-lt"/>
                <a:ea typeface="+mn-ea"/>
                <a:cs typeface="+mn-cs"/>
              </a:rPr>
              <a:t>chóng</a:t>
            </a:r>
            <a:r>
              <a:rPr lang="vi-VN" sz="1000" kern="1200" dirty="0">
                <a:solidFill>
                  <a:schemeClr val="tx1"/>
                </a:solidFill>
                <a:effectLst/>
                <a:latin typeface="+mn-lt"/>
                <a:ea typeface="+mn-ea"/>
                <a:cs typeface="+mn-cs"/>
              </a:rPr>
              <a:t>.</a:t>
            </a:r>
          </a:p>
          <a:p>
            <a:pPr lvl="1"/>
            <a:r>
              <a:rPr lang="vi-VN" sz="1000" kern="1200" dirty="0" err="1">
                <a:solidFill>
                  <a:schemeClr val="tx1"/>
                </a:solidFill>
                <a:effectLst/>
                <a:latin typeface="+mn-lt"/>
                <a:ea typeface="+mn-ea"/>
                <a:cs typeface="+mn-cs"/>
              </a:rPr>
              <a:t>Volley</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is</a:t>
            </a:r>
            <a:r>
              <a:rPr lang="vi-VN" sz="1000" kern="1200" dirty="0">
                <a:solidFill>
                  <a:schemeClr val="tx1"/>
                </a:solidFill>
                <a:effectLst/>
                <a:latin typeface="+mn-lt"/>
                <a:ea typeface="+mn-ea"/>
                <a:cs typeface="+mn-cs"/>
              </a:rPr>
              <a:t> an HTTP </a:t>
            </a:r>
            <a:r>
              <a:rPr lang="vi-VN" sz="1000" kern="1200" dirty="0" err="1">
                <a:solidFill>
                  <a:schemeClr val="tx1"/>
                </a:solidFill>
                <a:effectLst/>
                <a:latin typeface="+mn-lt"/>
                <a:ea typeface="+mn-ea"/>
                <a:cs typeface="+mn-cs"/>
              </a:rPr>
              <a:t>library</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that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makes</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networking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for</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Android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apps</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easier</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most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importantly</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faster</a:t>
            </a:r>
            <a:r>
              <a:rPr lang="vi-VN" sz="1000" kern="1200" dirty="0">
                <a:solidFill>
                  <a:schemeClr val="tx1"/>
                </a:solidFill>
                <a:effectLst/>
                <a:latin typeface="+mn-lt"/>
                <a:ea typeface="+mn-ea"/>
                <a:cs typeface="+mn-cs"/>
              </a:rPr>
              <a:t>. - https://developer.android.com/training/volley</a:t>
            </a:r>
          </a:p>
          <a:p>
            <a:pPr lvl="1"/>
            <a:r>
              <a:rPr lang="vi-VN" sz="1000" kern="1200" dirty="0" err="1">
                <a:solidFill>
                  <a:schemeClr val="tx1"/>
                </a:solidFill>
                <a:effectLst/>
                <a:latin typeface="+mn-lt"/>
                <a:ea typeface="+mn-ea"/>
                <a:cs typeface="+mn-cs"/>
              </a:rPr>
              <a:t>Glide</a:t>
            </a:r>
            <a:r>
              <a:rPr lang="vi-VN" sz="1000" kern="1200" dirty="0">
                <a:solidFill>
                  <a:schemeClr val="tx1"/>
                </a:solidFill>
                <a:effectLst/>
                <a:latin typeface="+mn-lt"/>
                <a:ea typeface="+mn-ea"/>
                <a:cs typeface="+mn-cs"/>
              </a:rPr>
              <a:t>: https://github.com/bumptech/glide</a:t>
            </a:r>
          </a:p>
          <a:p>
            <a:pPr lvl="1"/>
            <a:r>
              <a:rPr lang="vi-VN" sz="1000" kern="1200" dirty="0" err="1">
                <a:solidFill>
                  <a:schemeClr val="tx1"/>
                </a:solidFill>
                <a:effectLst/>
                <a:latin typeface="+mn-lt"/>
                <a:ea typeface="+mn-ea"/>
                <a:cs typeface="+mn-cs"/>
              </a:rPr>
              <a:t>Glide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là</a:t>
            </a:r>
            <a:r>
              <a:rPr lang="vi-VN" sz="1000" kern="1200" dirty="0">
                <a:solidFill>
                  <a:schemeClr val="tx1"/>
                </a:solidFill>
                <a:effectLst/>
                <a:latin typeface="+mn-lt"/>
                <a:ea typeface="+mn-ea"/>
                <a:cs typeface="+mn-cs"/>
              </a:rPr>
              <a:t> thư </a:t>
            </a:r>
            <a:r>
              <a:rPr lang="vi-VN" sz="1000" kern="1200" dirty="0" err="1">
                <a:solidFill>
                  <a:schemeClr val="tx1"/>
                </a:solidFill>
                <a:effectLst/>
                <a:latin typeface="+mn-lt"/>
                <a:ea typeface="+mn-ea"/>
                <a:cs typeface="+mn-cs"/>
              </a:rPr>
              <a:t>viện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mã</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nguồn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mở</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hỗ</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trợ</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tải</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hình</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ảnh</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và</a:t>
            </a:r>
            <a:r>
              <a:rPr lang="vi-VN" sz="1000" kern="1200" dirty="0">
                <a:solidFill>
                  <a:schemeClr val="tx1"/>
                </a:solidFill>
                <a:effectLst/>
                <a:latin typeface="+mn-lt"/>
                <a:ea typeface="+mn-ea"/>
                <a:cs typeface="+mn-cs"/>
              </a:rPr>
              <a:t> lưu </a:t>
            </a:r>
            <a:r>
              <a:rPr lang="vi-VN" sz="1000" kern="1200" dirty="0" err="1">
                <a:solidFill>
                  <a:schemeClr val="tx1"/>
                </a:solidFill>
                <a:effectLst/>
                <a:latin typeface="+mn-lt"/>
                <a:ea typeface="+mn-ea"/>
                <a:cs typeface="+mn-cs"/>
              </a:rPr>
              <a:t>trữ</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cache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được</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Google</a:t>
            </a:r>
            <a:r>
              <a:rPr lang="vi-VN" sz="1000" kern="1200" dirty="0">
                <a:solidFill>
                  <a:schemeClr val="tx1"/>
                </a:solidFill>
                <a:effectLst/>
                <a:latin typeface="+mn-lt"/>
                <a:ea typeface="+mn-ea"/>
                <a:cs typeface="+mn-cs"/>
              </a:rPr>
              <a:t> khuyên </a:t>
            </a:r>
            <a:r>
              <a:rPr lang="vi-VN" sz="1000" kern="1200" dirty="0" err="1">
                <a:solidFill>
                  <a:schemeClr val="tx1"/>
                </a:solidFill>
                <a:effectLst/>
                <a:latin typeface="+mn-lt"/>
                <a:ea typeface="+mn-ea"/>
                <a:cs typeface="+mn-cs"/>
              </a:rPr>
              <a:t>dùng</a:t>
            </a:r>
            <a:r>
              <a:rPr lang="vi-VN" sz="1000" kern="1200" dirty="0">
                <a:solidFill>
                  <a:schemeClr val="tx1"/>
                </a:solidFill>
                <a:effectLst/>
                <a:latin typeface="+mn-lt"/>
                <a:ea typeface="+mn-ea"/>
                <a:cs typeface="+mn-cs"/>
              </a:rPr>
              <a:t> (https://developer.android.com/topic/performance/graphics/cache-bitmap)</a:t>
            </a:r>
          </a:p>
          <a:p>
            <a:pPr lvl="1"/>
            <a:r>
              <a:rPr lang="vi-VN" sz="1000" kern="1200" dirty="0" err="1">
                <a:solidFill>
                  <a:schemeClr val="tx1"/>
                </a:solidFill>
                <a:effectLst/>
                <a:latin typeface="+mn-lt"/>
                <a:ea typeface="+mn-ea"/>
                <a:cs typeface="+mn-cs"/>
              </a:rPr>
              <a:t>Glide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is</a:t>
            </a:r>
            <a:r>
              <a:rPr lang="vi-VN" sz="1000" kern="1200" dirty="0">
                <a:solidFill>
                  <a:schemeClr val="tx1"/>
                </a:solidFill>
                <a:effectLst/>
                <a:latin typeface="+mn-lt"/>
                <a:ea typeface="+mn-ea"/>
                <a:cs typeface="+mn-cs"/>
              </a:rPr>
              <a:t> a </a:t>
            </a:r>
            <a:r>
              <a:rPr lang="vi-VN" sz="1000" kern="1200" dirty="0" err="1">
                <a:solidFill>
                  <a:schemeClr val="tx1"/>
                </a:solidFill>
                <a:effectLst/>
                <a:latin typeface="+mn-lt"/>
                <a:ea typeface="+mn-ea"/>
                <a:cs typeface="+mn-cs"/>
              </a:rPr>
              <a:t>fast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efficient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open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source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media</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management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image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loading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framework</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for</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Android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that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wraps</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media</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decoding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memory</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disk</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caching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resource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pooling</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into</a:t>
            </a:r>
            <a:r>
              <a:rPr lang="vi-VN" sz="1000" kern="1200" dirty="0">
                <a:solidFill>
                  <a:schemeClr val="tx1"/>
                </a:solidFill>
                <a:effectLst/>
                <a:latin typeface="+mn-lt"/>
                <a:ea typeface="+mn-ea"/>
                <a:cs typeface="+mn-cs"/>
              </a:rPr>
              <a:t> a </a:t>
            </a:r>
            <a:r>
              <a:rPr lang="vi-VN" sz="1000" kern="1200" dirty="0" err="1">
                <a:solidFill>
                  <a:schemeClr val="tx1"/>
                </a:solidFill>
                <a:effectLst/>
                <a:latin typeface="+mn-lt"/>
                <a:ea typeface="+mn-ea"/>
                <a:cs typeface="+mn-cs"/>
              </a:rPr>
              <a:t>simple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easy</a:t>
            </a:r>
            <a:r>
              <a:rPr lang="vi-VN" sz="1000" kern="1200" dirty="0">
                <a:solidFill>
                  <a:schemeClr val="tx1"/>
                </a:solidFill>
                <a:effectLst/>
                <a:latin typeface="+mn-lt"/>
                <a:ea typeface="+mn-ea"/>
                <a:cs typeface="+mn-cs"/>
              </a:rPr>
              <a:t> to </a:t>
            </a:r>
            <a:r>
              <a:rPr lang="vi-VN" sz="1000" kern="1200" dirty="0" err="1">
                <a:solidFill>
                  <a:schemeClr val="tx1"/>
                </a:solidFill>
                <a:effectLst/>
                <a:latin typeface="+mn-lt"/>
                <a:ea typeface="+mn-ea"/>
                <a:cs typeface="+mn-cs"/>
              </a:rPr>
              <a:t>use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interface</a:t>
            </a:r>
            <a:r>
              <a:rPr lang="vi-VN" sz="1000" kern="1200" dirty="0">
                <a:solidFill>
                  <a:schemeClr val="tx1"/>
                </a:solidFill>
                <a:effectLst/>
                <a:latin typeface="+mn-lt"/>
                <a:ea typeface="+mn-ea"/>
                <a:cs typeface="+mn-cs"/>
              </a:rPr>
              <a:t>. - https://bumptech.github.io/glide/</a:t>
            </a:r>
          </a:p>
          <a:p>
            <a:pPr lvl="1"/>
            <a:r>
              <a:rPr lang="vi-VN" sz="1000" kern="1200" dirty="0" err="1">
                <a:solidFill>
                  <a:schemeClr val="tx1"/>
                </a:solidFill>
                <a:effectLst/>
                <a:latin typeface="+mn-lt"/>
                <a:ea typeface="+mn-ea"/>
                <a:cs typeface="+mn-cs"/>
              </a:rPr>
              <a:t>Osmdroid</a:t>
            </a:r>
            <a:r>
              <a:rPr lang="vi-VN" sz="1000" kern="1200" dirty="0">
                <a:solidFill>
                  <a:schemeClr val="tx1"/>
                </a:solidFill>
                <a:effectLst/>
                <a:latin typeface="+mn-lt"/>
                <a:ea typeface="+mn-ea"/>
                <a:cs typeface="+mn-cs"/>
              </a:rPr>
              <a:t>: https://github.com/osmdroid/osmdroid</a:t>
            </a:r>
          </a:p>
          <a:p>
            <a:pPr lvl="1"/>
            <a:r>
              <a:rPr lang="vi-VN" sz="1000" kern="1200" dirty="0" err="1">
                <a:solidFill>
                  <a:schemeClr val="tx1"/>
                </a:solidFill>
                <a:effectLst/>
                <a:latin typeface="+mn-lt"/>
                <a:ea typeface="+mn-ea"/>
                <a:cs typeface="+mn-cs"/>
              </a:rPr>
              <a:t>Là</a:t>
            </a:r>
            <a:r>
              <a:rPr lang="vi-VN" sz="1000" kern="1200" dirty="0">
                <a:solidFill>
                  <a:schemeClr val="tx1"/>
                </a:solidFill>
                <a:effectLst/>
                <a:latin typeface="+mn-lt"/>
                <a:ea typeface="+mn-ea"/>
                <a:cs typeface="+mn-cs"/>
              </a:rPr>
              <a:t> thư </a:t>
            </a:r>
            <a:r>
              <a:rPr lang="vi-VN" sz="1000" kern="1200" dirty="0" err="1">
                <a:solidFill>
                  <a:schemeClr val="tx1"/>
                </a:solidFill>
                <a:effectLst/>
                <a:latin typeface="+mn-lt"/>
                <a:ea typeface="+mn-ea"/>
                <a:cs typeface="+mn-cs"/>
              </a:rPr>
              <a:t>viện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Android</a:t>
            </a:r>
            <a:r>
              <a:rPr lang="vi-VN" sz="1000" kern="1200" dirty="0">
                <a:solidFill>
                  <a:schemeClr val="tx1"/>
                </a:solidFill>
                <a:effectLst/>
                <a:latin typeface="+mn-lt"/>
                <a:ea typeface="+mn-ea"/>
                <a:cs typeface="+mn-cs"/>
              </a:rPr>
              <a:t> cho </a:t>
            </a:r>
            <a:r>
              <a:rPr lang="vi-VN" sz="1000" kern="1200" dirty="0" err="1">
                <a:solidFill>
                  <a:schemeClr val="tx1"/>
                </a:solidFill>
                <a:effectLst/>
                <a:latin typeface="+mn-lt"/>
                <a:ea typeface="+mn-ea"/>
                <a:cs typeface="+mn-cs"/>
              </a:rPr>
              <a:t>phép</a:t>
            </a:r>
            <a:r>
              <a:rPr lang="vi-VN" sz="1000" kern="1200" dirty="0">
                <a:solidFill>
                  <a:schemeClr val="tx1"/>
                </a:solidFill>
                <a:effectLst/>
                <a:latin typeface="+mn-lt"/>
                <a:ea typeface="+mn-ea"/>
                <a:cs typeface="+mn-cs"/>
              </a:rPr>
              <a:t> tương </a:t>
            </a:r>
            <a:r>
              <a:rPr lang="vi-VN" sz="1000" kern="1200" dirty="0" err="1">
                <a:solidFill>
                  <a:schemeClr val="tx1"/>
                </a:solidFill>
                <a:effectLst/>
                <a:latin typeface="+mn-lt"/>
                <a:ea typeface="+mn-ea"/>
                <a:cs typeface="+mn-cs"/>
              </a:rPr>
              <a:t>tác</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với</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Open</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Street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Map</a:t>
            </a:r>
            <a:endParaRPr lang="vi-VN" sz="1000" kern="1200" dirty="0">
              <a:solidFill>
                <a:schemeClr val="tx1"/>
              </a:solidFill>
              <a:effectLst/>
              <a:latin typeface="+mn-lt"/>
              <a:ea typeface="+mn-ea"/>
              <a:cs typeface="+mn-cs"/>
            </a:endParaRPr>
          </a:p>
          <a:p>
            <a:pPr lvl="1"/>
            <a:r>
              <a:rPr lang="vi-VN" sz="1000" kern="1200" dirty="0" err="1">
                <a:solidFill>
                  <a:schemeClr val="tx1"/>
                </a:solidFill>
                <a:effectLst/>
                <a:latin typeface="+mn-lt"/>
                <a:ea typeface="+mn-ea"/>
                <a:cs typeface="+mn-cs"/>
              </a:rPr>
              <a:t>Khác</a:t>
            </a:r>
            <a:endParaRPr lang="vi-VN" sz="1000" kern="1200" dirty="0">
              <a:solidFill>
                <a:schemeClr val="tx1"/>
              </a:solidFill>
              <a:effectLst/>
              <a:latin typeface="+mn-lt"/>
              <a:ea typeface="+mn-ea"/>
              <a:cs typeface="+mn-cs"/>
            </a:endParaRPr>
          </a:p>
          <a:p>
            <a:pPr lvl="1"/>
            <a:r>
              <a:rPr lang="vi-VN" sz="1000" kern="1200" dirty="0" err="1">
                <a:solidFill>
                  <a:schemeClr val="tx1"/>
                </a:solidFill>
                <a:effectLst/>
                <a:latin typeface="+mn-lt"/>
                <a:ea typeface="+mn-ea"/>
                <a:cs typeface="+mn-cs"/>
              </a:rPr>
              <a:t>Google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Colab</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Python</a:t>
            </a:r>
            <a:r>
              <a:rPr lang="vi-VN" sz="1000" kern="1200" dirty="0">
                <a:solidFill>
                  <a:schemeClr val="tx1"/>
                </a:solidFill>
                <a:effectLst/>
                <a:latin typeface="+mn-lt"/>
                <a:ea typeface="+mn-ea"/>
                <a:cs typeface="+mn-cs"/>
              </a:rPr>
              <a:t>): https://colab.research.google.com/</a:t>
            </a:r>
          </a:p>
          <a:p>
            <a:pPr lvl="1"/>
            <a:r>
              <a:rPr lang="vi-VN" sz="1000" kern="1200" dirty="0" err="1">
                <a:solidFill>
                  <a:schemeClr val="tx1"/>
                </a:solidFill>
                <a:effectLst/>
                <a:latin typeface="+mn-lt"/>
                <a:ea typeface="+mn-ea"/>
                <a:cs typeface="+mn-cs"/>
              </a:rPr>
              <a:t>Colaboratory</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or</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Colab</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for</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short</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allows</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you</a:t>
            </a:r>
            <a:r>
              <a:rPr lang="vi-VN" sz="1000" kern="1200" dirty="0">
                <a:solidFill>
                  <a:schemeClr val="tx1"/>
                </a:solidFill>
                <a:effectLst/>
                <a:latin typeface="+mn-lt"/>
                <a:ea typeface="+mn-ea"/>
                <a:cs typeface="+mn-cs"/>
              </a:rPr>
              <a:t> to </a:t>
            </a:r>
            <a:r>
              <a:rPr lang="vi-VN" sz="1000" kern="1200" dirty="0" err="1">
                <a:solidFill>
                  <a:schemeClr val="tx1"/>
                </a:solidFill>
                <a:effectLst/>
                <a:latin typeface="+mn-lt"/>
                <a:ea typeface="+mn-ea"/>
                <a:cs typeface="+mn-cs"/>
              </a:rPr>
              <a:t>write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and</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execute</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Python</a:t>
            </a:r>
            <a:r>
              <a:rPr lang="vi-VN" sz="1000" kern="1200" dirty="0">
                <a:solidFill>
                  <a:schemeClr val="tx1"/>
                </a:solidFill>
                <a:effectLst/>
                <a:latin typeface="+mn-lt"/>
                <a:ea typeface="+mn-ea"/>
                <a:cs typeface="+mn-cs"/>
              </a:rPr>
              <a:t> in </a:t>
            </a:r>
            <a:r>
              <a:rPr lang="vi-VN" sz="1000" kern="1200" dirty="0" err="1">
                <a:solidFill>
                  <a:schemeClr val="tx1"/>
                </a:solidFill>
                <a:effectLst/>
                <a:latin typeface="+mn-lt"/>
                <a:ea typeface="+mn-ea"/>
                <a:cs typeface="+mn-cs"/>
              </a:rPr>
              <a:t>your</a:t>
            </a:r>
            <a:r>
              <a:rPr lang="vi-VN" sz="1000" kern="1200" dirty="0">
                <a:solidFill>
                  <a:schemeClr val="tx1"/>
                </a:solidFill>
                <a:effectLst/>
                <a:latin typeface="+mn-lt"/>
                <a:ea typeface="+mn-ea"/>
                <a:cs typeface="+mn-cs"/>
              </a:rPr>
              <a:t> </a:t>
            </a:r>
            <a:r>
              <a:rPr lang="vi-VN" sz="1000" kern="1200" dirty="0" err="1">
                <a:solidFill>
                  <a:schemeClr val="tx1"/>
                </a:solidFill>
                <a:effectLst/>
                <a:latin typeface="+mn-lt"/>
                <a:ea typeface="+mn-ea"/>
                <a:cs typeface="+mn-cs"/>
              </a:rPr>
              <a:t>browser</a:t>
            </a:r>
            <a:endParaRPr lang="vi-VN" sz="1000" kern="1200" dirty="0">
              <a:solidFill>
                <a:schemeClr val="tx1"/>
              </a:solidFill>
              <a:effectLst/>
              <a:latin typeface="+mn-lt"/>
              <a:ea typeface="+mn-ea"/>
              <a:cs typeface="+mn-cs"/>
            </a:endParaRPr>
          </a:p>
          <a:p>
            <a:pPr lvl="1"/>
            <a:endParaRPr lang="vi-VN" sz="10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9</a:t>
            </a:fld>
            <a:endParaRPr lang="vi-VN"/>
          </a:p>
        </p:txBody>
      </p:sp>
    </p:spTree>
    <p:extLst>
      <p:ext uri="{BB962C8B-B14F-4D97-AF65-F5344CB8AC3E}">
        <p14:creationId xmlns:p14="http://schemas.microsoft.com/office/powerpoint/2010/main" val="75791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endParaRPr lang="vi-VN" sz="10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10</a:t>
            </a:fld>
            <a:endParaRPr lang="vi-VN"/>
          </a:p>
        </p:txBody>
      </p:sp>
    </p:spTree>
    <p:extLst>
      <p:ext uri="{BB962C8B-B14F-4D97-AF65-F5344CB8AC3E}">
        <p14:creationId xmlns:p14="http://schemas.microsoft.com/office/powerpoint/2010/main" val="1580917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lvl="1"/>
            <a:r>
              <a:rPr lang="vi-VN" sz="1000" dirty="0">
                <a:solidFill>
                  <a:schemeClr val="tx1"/>
                </a:solidFill>
                <a:latin typeface="Times New Roman" panose="02020603050405020304" pitchFamily="18" charset="0"/>
                <a:cs typeface="Times New Roman" panose="02020603050405020304" pitchFamily="18" charset="0"/>
              </a:rPr>
              <a:t>Chi </a:t>
            </a:r>
            <a:r>
              <a:rPr lang="vi-VN" sz="1000" dirty="0" err="1">
                <a:solidFill>
                  <a:schemeClr val="tx1"/>
                </a:solidFill>
                <a:latin typeface="Times New Roman" panose="02020603050405020304" pitchFamily="18" charset="0"/>
                <a:cs typeface="Times New Roman" panose="02020603050405020304" pitchFamily="18" charset="0"/>
              </a:rPr>
              <a:t>tiết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kỹ</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thuật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tài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liệu</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luận</a:t>
            </a:r>
            <a:r>
              <a:rPr lang="vi-VN" sz="1000" dirty="0">
                <a:solidFill>
                  <a:schemeClr val="tx1"/>
                </a:solidFill>
                <a:latin typeface="Times New Roman" panose="02020603050405020304" pitchFamily="18" charset="0"/>
                <a:cs typeface="Times New Roman" panose="02020603050405020304" pitchFamily="18" charset="0"/>
              </a:rPr>
              <a:t> văn trang 17 =&gt; 22</a:t>
            </a:r>
          </a:p>
          <a:p>
            <a:pPr lvl="1"/>
            <a:endParaRPr lang="vi-VN" sz="1000" dirty="0">
              <a:solidFill>
                <a:schemeClr val="tx1"/>
              </a:solidFill>
              <a:latin typeface="Times New Roman" panose="02020603050405020304" pitchFamily="18" charset="0"/>
              <a:cs typeface="Times New Roman" panose="02020603050405020304" pitchFamily="18" charset="0"/>
            </a:endParaRPr>
          </a:p>
          <a:p>
            <a:pPr lvl="1"/>
            <a:r>
              <a:rPr lang="vi-VN" sz="1000" dirty="0" err="1">
                <a:solidFill>
                  <a:schemeClr val="tx1"/>
                </a:solidFill>
                <a:latin typeface="Times New Roman" panose="02020603050405020304" pitchFamily="18" charset="0"/>
                <a:cs typeface="Times New Roman" panose="02020603050405020304" pitchFamily="18" charset="0"/>
              </a:rPr>
              <a:t>Mục</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đích</a:t>
            </a:r>
            <a:r>
              <a:rPr lang="vi-VN" sz="1000" dirty="0">
                <a:solidFill>
                  <a:schemeClr val="tx1"/>
                </a:solidFill>
                <a:latin typeface="Times New Roman" panose="02020603050405020304" pitchFamily="18" charset="0"/>
                <a:cs typeface="Times New Roman" panose="02020603050405020304" pitchFamily="18" charset="0"/>
              </a:rPr>
              <a:t>: lưu </a:t>
            </a:r>
            <a:r>
              <a:rPr lang="vi-VN" sz="1000" dirty="0" err="1">
                <a:solidFill>
                  <a:schemeClr val="tx1"/>
                </a:solidFill>
                <a:latin typeface="Times New Roman" panose="02020603050405020304" pitchFamily="18" charset="0"/>
                <a:cs typeface="Times New Roman" panose="02020603050405020304" pitchFamily="18" charset="0"/>
              </a:rPr>
              <a:t>trữ</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hiện</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tại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khoảng</a:t>
            </a:r>
            <a:r>
              <a:rPr lang="vi-VN" sz="1000" dirty="0">
                <a:solidFill>
                  <a:schemeClr val="tx1"/>
                </a:solidFill>
                <a:latin typeface="Times New Roman" panose="02020603050405020304" pitchFamily="18" charset="0"/>
                <a:cs typeface="Times New Roman" panose="02020603050405020304" pitchFamily="18" charset="0"/>
              </a:rPr>
              <a:t> 858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vào</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ứng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dụng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để</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tiết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kiệm</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dữ</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liệu</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và</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giảm</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thời</a:t>
            </a:r>
            <a:r>
              <a:rPr lang="vi-VN" sz="1000" dirty="0">
                <a:solidFill>
                  <a:schemeClr val="tx1"/>
                </a:solidFill>
                <a:latin typeface="Times New Roman" panose="02020603050405020304" pitchFamily="18" charset="0"/>
                <a:cs typeface="Times New Roman" panose="02020603050405020304" pitchFamily="18" charset="0"/>
              </a:rPr>
              <a:t> gian </a:t>
            </a:r>
            <a:r>
              <a:rPr lang="vi-VN" sz="1000" dirty="0" err="1">
                <a:solidFill>
                  <a:schemeClr val="tx1"/>
                </a:solidFill>
                <a:latin typeface="Times New Roman" panose="02020603050405020304" pitchFamily="18" charset="0"/>
                <a:cs typeface="Times New Roman" panose="02020603050405020304" pitchFamily="18" charset="0"/>
              </a:rPr>
              <a:t>tải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hình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ảnh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về</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giúp</a:t>
            </a:r>
            <a:r>
              <a:rPr lang="vi-VN" sz="1000" dirty="0">
                <a:solidFill>
                  <a:schemeClr val="tx1"/>
                </a:solidFill>
                <a:latin typeface="Times New Roman" panose="02020603050405020304" pitchFamily="18" charset="0"/>
                <a:cs typeface="Times New Roman" panose="02020603050405020304" pitchFamily="18" charset="0"/>
              </a:rPr>
              <a:t> danh </a:t>
            </a:r>
            <a:r>
              <a:rPr lang="vi-VN" sz="1000" dirty="0" err="1">
                <a:solidFill>
                  <a:schemeClr val="tx1"/>
                </a:solidFill>
                <a:latin typeface="Times New Roman" panose="02020603050405020304" pitchFamily="18" charset="0"/>
                <a:cs typeface="Times New Roman" panose="02020603050405020304" pitchFamily="18" charset="0"/>
              </a:rPr>
              <a:t>sách</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loài</a:t>
            </a:r>
            <a:r>
              <a:rPr lang="vi-VN" sz="1000" dirty="0">
                <a:solidFill>
                  <a:schemeClr val="tx1"/>
                </a:solidFill>
                <a:latin typeface="Times New Roman" panose="02020603050405020304" pitchFamily="18" charset="0"/>
                <a:cs typeface="Times New Roman" panose="02020603050405020304" pitchFamily="18" charset="0"/>
              </a:rPr>
              <a:t> thao </a:t>
            </a:r>
            <a:r>
              <a:rPr lang="vi-VN" sz="1000" dirty="0" err="1">
                <a:solidFill>
                  <a:schemeClr val="tx1"/>
                </a:solidFill>
                <a:latin typeface="Times New Roman" panose="02020603050405020304" pitchFamily="18" charset="0"/>
                <a:cs typeface="Times New Roman" panose="02020603050405020304" pitchFamily="18" charset="0"/>
              </a:rPr>
              <a:t>tác</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cuộn</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mượt</a:t>
            </a:r>
            <a:r>
              <a:rPr lang="vi-VN" sz="1000" dirty="0">
                <a:solidFill>
                  <a:schemeClr val="tx1"/>
                </a:solidFill>
                <a:latin typeface="Times New Roman" panose="02020603050405020304" pitchFamily="18" charset="0"/>
                <a:cs typeface="Times New Roman" panose="02020603050405020304" pitchFamily="18" charset="0"/>
              </a:rPr>
              <a:t> hơn. </a:t>
            </a:r>
            <a:r>
              <a:rPr lang="vi-VN" sz="1000" dirty="0" err="1">
                <a:solidFill>
                  <a:schemeClr val="tx1"/>
                </a:solidFill>
                <a:latin typeface="Times New Roman" panose="02020603050405020304" pitchFamily="18" charset="0"/>
                <a:cs typeface="Times New Roman" panose="02020603050405020304" pitchFamily="18" charset="0"/>
              </a:rPr>
              <a:t>Giúp</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sử</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dụng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ứng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dụng</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lần</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đầu</a:t>
            </a:r>
            <a:r>
              <a:rPr lang="vi-VN" sz="1000" dirty="0">
                <a:solidFill>
                  <a:schemeClr val="tx1"/>
                </a:solidFill>
                <a:latin typeface="Times New Roman" panose="02020603050405020304" pitchFamily="18" charset="0"/>
                <a:cs typeface="Times New Roman" panose="02020603050405020304" pitchFamily="18" charset="0"/>
              </a:rPr>
              <a:t> không </a:t>
            </a:r>
            <a:r>
              <a:rPr lang="vi-VN" sz="1000" dirty="0" err="1">
                <a:solidFill>
                  <a:schemeClr val="tx1"/>
                </a:solidFill>
                <a:latin typeface="Times New Roman" panose="02020603050405020304" pitchFamily="18" charset="0"/>
                <a:cs typeface="Times New Roman" panose="02020603050405020304" pitchFamily="18" charset="0"/>
              </a:rPr>
              <a:t>cần</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kết</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nối</a:t>
            </a:r>
            <a:r>
              <a:rPr lang="vi-VN" sz="1000" dirty="0">
                <a:solidFill>
                  <a:schemeClr val="tx1"/>
                </a:solidFill>
                <a:latin typeface="Times New Roman" panose="02020603050405020304" pitchFamily="18" charset="0"/>
                <a:cs typeface="Times New Roman" panose="02020603050405020304" pitchFamily="18" charset="0"/>
              </a:rPr>
              <a:t> </a:t>
            </a:r>
            <a:r>
              <a:rPr lang="vi-VN" sz="1000" dirty="0" err="1">
                <a:solidFill>
                  <a:schemeClr val="tx1"/>
                </a:solidFill>
                <a:latin typeface="Times New Roman" panose="02020603050405020304" pitchFamily="18" charset="0"/>
                <a:cs typeface="Times New Roman" panose="02020603050405020304" pitchFamily="18" charset="0"/>
              </a:rPr>
              <a:t>mạng</a:t>
            </a:r>
            <a:r>
              <a:rPr lang="vi-VN" sz="1000" dirty="0">
                <a:solidFill>
                  <a:schemeClr val="tx1"/>
                </a:solidFill>
                <a:latin typeface="Times New Roman" panose="02020603050405020304" pitchFamily="18" charset="0"/>
                <a:cs typeface="Times New Roman" panose="02020603050405020304" pitchFamily="18" charset="0"/>
              </a:rPr>
              <a:t>.</a:t>
            </a:r>
          </a:p>
          <a:p>
            <a:pPr lvl="1"/>
            <a:endParaRPr lang="vi-VN" sz="1000" dirty="0">
              <a:solidFill>
                <a:schemeClr val="tx1"/>
              </a:solidFill>
              <a:latin typeface="Times New Roman" panose="02020603050405020304" pitchFamily="18" charset="0"/>
              <a:cs typeface="Times New Roman" panose="02020603050405020304" pitchFamily="18" charset="0"/>
            </a:endParaRPr>
          </a:p>
          <a:p>
            <a:pPr lvl="1"/>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link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SELECT `</a:t>
            </a:r>
            <a:r>
              <a:rPr lang="en-US" sz="1200" kern="1200" dirty="0" err="1">
                <a:solidFill>
                  <a:schemeClr val="tx1"/>
                </a:solidFill>
                <a:effectLst/>
                <a:latin typeface="+mn-lt"/>
                <a:ea typeface="+mn-ea"/>
                <a:cs typeface="+mn-cs"/>
              </a:rPr>
              <a:t>img_path</a:t>
            </a:r>
            <a:r>
              <a:rPr lang="en-US" sz="1200" kern="1200" dirty="0">
                <a:solidFill>
                  <a:schemeClr val="tx1"/>
                </a:solidFill>
                <a:effectLst/>
                <a:latin typeface="+mn-lt"/>
                <a:ea typeface="+mn-ea"/>
                <a:cs typeface="+mn-cs"/>
              </a:rPr>
              <a:t>` FROM `images`</a:t>
            </a:r>
            <a:endParaRPr lang="vi-VN"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link </a:t>
            </a:r>
            <a:r>
              <a:rPr lang="en-US" sz="1200" kern="1200" dirty="0" err="1">
                <a:solidFill>
                  <a:schemeClr val="tx1"/>
                </a:solidFill>
                <a:effectLst/>
                <a:latin typeface="+mn-lt"/>
                <a:ea typeface="+mn-ea"/>
                <a:cs typeface="+mn-cs"/>
              </a:rPr>
              <a:t>uc</a:t>
            </a:r>
            <a:r>
              <a:rPr lang="en-US" sz="1200" kern="1200" dirty="0">
                <a:solidFill>
                  <a:schemeClr val="tx1"/>
                </a:solidFill>
                <a:effectLst/>
                <a:latin typeface="+mn-lt"/>
                <a:ea typeface="+mn-ea"/>
                <a:cs typeface="+mn-cs"/>
              </a:rPr>
              <a:t>/open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link thumbnail:</a:t>
            </a:r>
            <a:endParaRPr lang="vi-VN"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3"/>
              </a:rPr>
              <a:t>https://drive.google.com/open?id=</a:t>
            </a:r>
            <a:endParaRPr lang="vi-VN"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https://drive.google.com/uc?id=</a:t>
            </a:r>
            <a:endParaRPr lang="vi-VN"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5"/>
              </a:rPr>
              <a:t>https://drive.google.com/thumbnail?id=</a:t>
            </a:r>
            <a:endParaRPr lang="vi-VN"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PHP in ra </a:t>
            </a:r>
            <a:r>
              <a:rPr lang="en-US" sz="1200" kern="1200" dirty="0" err="1">
                <a:solidFill>
                  <a:schemeClr val="tx1"/>
                </a:solidFill>
                <a:effectLst/>
                <a:latin typeface="+mn-lt"/>
                <a:ea typeface="+mn-ea"/>
                <a:cs typeface="+mn-cs"/>
              </a:rPr>
              <a:t>danh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sách</a:t>
            </a:r>
            <a:r>
              <a:rPr lang="en-US" sz="1200" kern="1200" dirty="0">
                <a:solidFill>
                  <a:schemeClr val="tx1"/>
                </a:solidFill>
                <a:effectLst/>
                <a:latin typeface="+mn-lt"/>
                <a:ea typeface="+mn-ea"/>
                <a:cs typeface="+mn-cs"/>
              </a:rPr>
              <a:t> link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a:t>
            </a:r>
            <a:endParaRPr lang="vi-VN"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thừa</a:t>
            </a:r>
            <a:r>
              <a:rPr lang="en-US" sz="1200" kern="1200" dirty="0">
                <a:solidFill>
                  <a:schemeClr val="tx1"/>
                </a:solidFill>
                <a:effectLst/>
                <a:latin typeface="+mn-lt"/>
                <a:ea typeface="+mn-ea"/>
                <a:cs typeface="+mn-cs"/>
              </a:rPr>
              <a:t>.</a:t>
            </a:r>
            <a:endParaRPr lang="vi-VN"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file list.txt</a:t>
            </a:r>
            <a:endParaRPr lang="vi-VN" sz="1200" kern="1200" dirty="0">
              <a:solidFill>
                <a:schemeClr val="tx1"/>
              </a:solidFill>
              <a:effectLst/>
              <a:latin typeface="+mn-lt"/>
              <a:ea typeface="+mn-ea"/>
              <a:cs typeface="+mn-cs"/>
            </a:endParaRPr>
          </a:p>
          <a:p>
            <a:pPr lvl="1"/>
            <a:endParaRPr lang="vi-VN" sz="10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__image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Google Drive</a:t>
            </a:r>
            <a:endParaRPr lang="vi-VN"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Tải</a:t>
            </a:r>
            <a:r>
              <a:rPr lang="en-US" sz="1200" kern="1200" dirty="0">
                <a:solidFill>
                  <a:schemeClr val="tx1"/>
                </a:solidFill>
                <a:effectLst/>
                <a:latin typeface="+mn-lt"/>
                <a:ea typeface="+mn-ea"/>
                <a:cs typeface="+mn-cs"/>
              </a:rPr>
              <a:t> file list.txt </a:t>
            </a:r>
            <a:r>
              <a:rPr lang="en-US" sz="1200" kern="1200" dirty="0" err="1">
                <a:solidFill>
                  <a:schemeClr val="tx1"/>
                </a:solidFill>
                <a:effectLst/>
                <a:latin typeface="+mn-lt"/>
                <a:ea typeface="+mn-ea"/>
                <a:cs typeface="+mn-cs"/>
              </a:rPr>
              <a:t>lên</a:t>
            </a:r>
            <a:r>
              <a:rPr lang="en-US" sz="1200" kern="1200" dirty="0">
                <a:solidFill>
                  <a:schemeClr val="tx1"/>
                </a:solidFill>
                <a:effectLst/>
                <a:latin typeface="+mn-lt"/>
                <a:ea typeface="+mn-ea"/>
                <a:cs typeface="+mn-cs"/>
              </a:rPr>
              <a:t> Google Drive</a:t>
            </a:r>
            <a:endParaRPr lang="vi-VN"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Google </a:t>
            </a:r>
            <a:r>
              <a:rPr lang="en-US" sz="1200" kern="1200" dirty="0" err="1">
                <a:solidFill>
                  <a:schemeClr val="tx1"/>
                </a:solidFill>
                <a:effectLst/>
                <a:latin typeface="+mn-lt"/>
                <a:ea typeface="+mn-ea"/>
                <a:cs typeface="+mn-cs"/>
              </a:rPr>
              <a:t>Colab</a:t>
            </a:r>
            <a:r>
              <a:rPr lang="en-US" sz="1200" kern="1200" dirty="0">
                <a:solidFill>
                  <a:schemeClr val="tx1"/>
                </a:solidFill>
                <a:effectLst/>
                <a:latin typeface="+mn-lt"/>
                <a:ea typeface="+mn-ea"/>
                <a:cs typeface="+mn-cs"/>
              </a:rPr>
              <a:t> </a:t>
            </a:r>
            <a:r>
              <a:rPr lang="vi-VN" sz="1200" u="sng" kern="1200" dirty="0">
                <a:solidFill>
                  <a:schemeClr val="tx1"/>
                </a:solidFill>
                <a:effectLst/>
                <a:latin typeface="+mn-lt"/>
                <a:ea typeface="+mn-ea"/>
                <a:cs typeface="+mn-cs"/>
                <a:hlinkClick r:id="rId6"/>
              </a:rPr>
              <a:t>https://colab.research.google.com/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mục</a:t>
            </a:r>
            <a:r>
              <a:rPr lang="en-US" sz="1200" kern="1200" dirty="0">
                <a:solidFill>
                  <a:schemeClr val="tx1"/>
                </a:solidFill>
                <a:effectLst/>
                <a:latin typeface="+mn-lt"/>
                <a:ea typeface="+mn-ea"/>
                <a:cs typeface="+mn-cs"/>
              </a:rPr>
              <a:t> "__image"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Google Drive</a:t>
            </a:r>
            <a:endParaRPr lang="vi-VN" sz="9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D90ABF94-585C-493E-9C10-75C4D8A5BA47}" type="slidenum">
              <a:rPr lang="vi-VN" smtClean="0"/>
              <a:t>11</a:t>
            </a:fld>
            <a:endParaRPr lang="vi-VN"/>
          </a:p>
        </p:txBody>
      </p:sp>
    </p:spTree>
    <p:extLst>
      <p:ext uri="{BB962C8B-B14F-4D97-AF65-F5344CB8AC3E}">
        <p14:creationId xmlns:p14="http://schemas.microsoft.com/office/powerpoint/2010/main" val="298306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58851" y="2130426"/>
            <a:ext cx="10363200" cy="1470025"/>
          </a:xfrm>
        </p:spPr>
        <p:txBody>
          <a:bodyPr/>
          <a:lstStyle>
            <a:lvl1pPr>
              <a:defRPr sz="3600"/>
            </a:lvl1pPr>
          </a:lstStyle>
          <a:p>
            <a:pPr lvl="0"/>
            <a:r>
              <a:rPr lang="en-US" noProof="0"/>
              <a:t>Click to edit Master title style</a:t>
            </a:r>
          </a:p>
        </p:txBody>
      </p:sp>
      <p:sp>
        <p:nvSpPr>
          <p:cNvPr id="16387"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
        <p:nvSpPr>
          <p:cNvPr id="16388" name="Rectangle 4"/>
          <p:cNvSpPr>
            <a:spLocks noGrp="1" noChangeArrowheads="1"/>
          </p:cNvSpPr>
          <p:nvPr>
            <p:ph type="dt" sz="half" idx="2"/>
          </p:nvPr>
        </p:nvSpPr>
        <p:spPr>
          <a:xfrm>
            <a:off x="812800" y="6245225"/>
            <a:ext cx="2641600" cy="476250"/>
          </a:xfrm>
        </p:spPr>
        <p:txBody>
          <a:bodyPr/>
          <a:lstStyle>
            <a:lvl1pPr>
              <a:defRPr/>
            </a:lvl1pPr>
          </a:lstStyle>
          <a:p>
            <a:fld id="{53F35AB5-ECCD-4B9E-8B07-3E00D061285D}" type="datetimeFigureOut">
              <a:rPr lang="en-US" smtClean="0"/>
              <a:t>5/29/2020</a:t>
            </a:fld>
            <a:endParaRPr lang="en-US"/>
          </a:p>
        </p:txBody>
      </p:sp>
      <p:sp>
        <p:nvSpPr>
          <p:cNvPr id="16389" name="Rectangle 5"/>
          <p:cNvSpPr>
            <a:spLocks noGrp="1" noChangeArrowheads="1"/>
          </p:cNvSpPr>
          <p:nvPr>
            <p:ph type="ftr" sz="quarter" idx="3"/>
          </p:nvPr>
        </p:nvSpPr>
        <p:spPr>
          <a:xfrm>
            <a:off x="4165600" y="6245225"/>
            <a:ext cx="3860800" cy="476250"/>
          </a:xfrm>
        </p:spPr>
        <p:txBody>
          <a:bodyPr/>
          <a:lstStyle>
            <a:lvl1pPr>
              <a:defRPr/>
            </a:lvl1pPr>
          </a:lstStyle>
          <a:p>
            <a:endParaRPr lang="en-US"/>
          </a:p>
        </p:txBody>
      </p:sp>
      <p:sp>
        <p:nvSpPr>
          <p:cNvPr id="16390" name="Rectangle 6"/>
          <p:cNvSpPr>
            <a:spLocks noGrp="1" noChangeArrowheads="1"/>
          </p:cNvSpPr>
          <p:nvPr>
            <p:ph type="sldNum" sz="quarter" idx="4"/>
          </p:nvPr>
        </p:nvSpPr>
        <p:spPr>
          <a:xfrm>
            <a:off x="8955617" y="6230939"/>
            <a:ext cx="2844800" cy="549275"/>
          </a:xfrm>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01696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789257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282576"/>
            <a:ext cx="27432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82576"/>
            <a:ext cx="80264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92833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92373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349542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33538"/>
            <a:ext cx="53848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633538"/>
            <a:ext cx="53848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190136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180234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280009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378847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9746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3F35AB5-ECCD-4B9E-8B07-3E00D061285D}" type="datetimeFigureOut">
              <a:rPr lang="en-US" smtClean="0"/>
              <a:t>5/29/2020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9C418-2565-4F24-9F16-28734925B76C}" type="slidenum">
              <a:rPr lang="en-US" smtClean="0"/>
              <a:t>‹#›</a:t>
            </a:fld>
            <a:endParaRPr lang="en-US"/>
          </a:p>
        </p:txBody>
      </p:sp>
    </p:spTree>
    <p:extLst>
      <p:ext uri="{BB962C8B-B14F-4D97-AF65-F5344CB8AC3E}">
        <p14:creationId xmlns:p14="http://schemas.microsoft.com/office/powerpoint/2010/main" val="134834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36800" y="282576"/>
            <a:ext cx="94488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12800" y="1633538"/>
            <a:ext cx="109728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812800" y="6278563"/>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53F35AB5-ECCD-4B9E-8B07-3E00D061285D}" type="datetimeFigureOut">
              <a:rPr lang="en-US" smtClean="0"/>
              <a:t>5/29/2020</a:t>
            </a:fld>
            <a:endParaRPr lang="en-US"/>
          </a:p>
        </p:txBody>
      </p:sp>
      <p:sp>
        <p:nvSpPr>
          <p:cNvPr id="1029" name="Rectangle 5"/>
          <p:cNvSpPr>
            <a:spLocks noGrp="1" noChangeArrowheads="1"/>
          </p:cNvSpPr>
          <p:nvPr>
            <p:ph type="ftr" sz="quarter" idx="3"/>
          </p:nvPr>
        </p:nvSpPr>
        <p:spPr bwMode="auto">
          <a:xfrm>
            <a:off x="3625851" y="62833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940800" y="6226175"/>
            <a:ext cx="2844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B19C418-2565-4F24-9F16-28734925B76C}" type="slidenum">
              <a:rPr lang="en-US" smtClean="0"/>
              <a:t>‹#›</a:t>
            </a:fld>
            <a:endParaRPr lang="en-US"/>
          </a:p>
        </p:txBody>
      </p:sp>
    </p:spTree>
    <p:extLst>
      <p:ext uri="{BB962C8B-B14F-4D97-AF65-F5344CB8AC3E}">
        <p14:creationId xmlns:p14="http://schemas.microsoft.com/office/powerpoint/2010/main" val="3863318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b="1" kern="1200">
          <a:solidFill>
            <a:srgbClr val="996633"/>
          </a:solidFill>
          <a:latin typeface="+mj-lt"/>
          <a:ea typeface="+mj-ea"/>
          <a:cs typeface="+mj-cs"/>
        </a:defRPr>
      </a:lvl1pPr>
      <a:lvl2pPr algn="l" rtl="0" eaLnBrk="1" fontAlgn="base" hangingPunct="1">
        <a:spcBef>
          <a:spcPct val="0"/>
        </a:spcBef>
        <a:spcAft>
          <a:spcPct val="0"/>
        </a:spcAft>
        <a:defRPr sz="3200" b="1">
          <a:solidFill>
            <a:srgbClr val="996633"/>
          </a:solidFill>
          <a:latin typeface="Arial" panose="020B0604020202020204" pitchFamily="34" charset="0"/>
        </a:defRPr>
      </a:lvl2pPr>
      <a:lvl3pPr algn="l" rtl="0" eaLnBrk="1" fontAlgn="base" hangingPunct="1">
        <a:spcBef>
          <a:spcPct val="0"/>
        </a:spcBef>
        <a:spcAft>
          <a:spcPct val="0"/>
        </a:spcAft>
        <a:defRPr sz="3200" b="1">
          <a:solidFill>
            <a:srgbClr val="996633"/>
          </a:solidFill>
          <a:latin typeface="Arial" panose="020B0604020202020204" pitchFamily="34" charset="0"/>
        </a:defRPr>
      </a:lvl3pPr>
      <a:lvl4pPr algn="l" rtl="0" eaLnBrk="1" fontAlgn="base" hangingPunct="1">
        <a:spcBef>
          <a:spcPct val="0"/>
        </a:spcBef>
        <a:spcAft>
          <a:spcPct val="0"/>
        </a:spcAft>
        <a:defRPr sz="3200" b="1">
          <a:solidFill>
            <a:srgbClr val="996633"/>
          </a:solidFill>
          <a:latin typeface="Arial" panose="020B0604020202020204" pitchFamily="34" charset="0"/>
        </a:defRPr>
      </a:lvl4pPr>
      <a:lvl5pPr algn="l" rtl="0" eaLnBrk="1" fontAlgn="base" hangingPunct="1">
        <a:spcBef>
          <a:spcPct val="0"/>
        </a:spcBef>
        <a:spcAft>
          <a:spcPct val="0"/>
        </a:spcAft>
        <a:defRPr sz="3200" b="1">
          <a:solidFill>
            <a:srgbClr val="996633"/>
          </a:solidFill>
          <a:latin typeface="Arial" panose="020B0604020202020204" pitchFamily="34" charset="0"/>
        </a:defRPr>
      </a:lvl5pPr>
      <a:lvl6pPr marL="457200" algn="l" rtl="0" eaLnBrk="1" fontAlgn="base" hangingPunct="1">
        <a:spcBef>
          <a:spcPct val="0"/>
        </a:spcBef>
        <a:spcAft>
          <a:spcPct val="0"/>
        </a:spcAft>
        <a:defRPr sz="3200" b="1">
          <a:solidFill>
            <a:srgbClr val="996633"/>
          </a:solidFill>
          <a:latin typeface="Arial" panose="020B0604020202020204" pitchFamily="34" charset="0"/>
        </a:defRPr>
      </a:lvl6pPr>
      <a:lvl7pPr marL="914400" algn="l" rtl="0" eaLnBrk="1" fontAlgn="base" hangingPunct="1">
        <a:spcBef>
          <a:spcPct val="0"/>
        </a:spcBef>
        <a:spcAft>
          <a:spcPct val="0"/>
        </a:spcAft>
        <a:defRPr sz="3200" b="1">
          <a:solidFill>
            <a:srgbClr val="996633"/>
          </a:solidFill>
          <a:latin typeface="Arial" panose="020B0604020202020204" pitchFamily="34" charset="0"/>
        </a:defRPr>
      </a:lvl7pPr>
      <a:lvl8pPr marL="1371600" algn="l" rtl="0" eaLnBrk="1" fontAlgn="base" hangingPunct="1">
        <a:spcBef>
          <a:spcPct val="0"/>
        </a:spcBef>
        <a:spcAft>
          <a:spcPct val="0"/>
        </a:spcAft>
        <a:defRPr sz="3200" b="1">
          <a:solidFill>
            <a:srgbClr val="996633"/>
          </a:solidFill>
          <a:latin typeface="Arial" panose="020B0604020202020204" pitchFamily="34" charset="0"/>
        </a:defRPr>
      </a:lvl8pPr>
      <a:lvl9pPr marL="1828800" algn="l" rtl="0" eaLnBrk="1" fontAlgn="base" hangingPunct="1">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900" kern="1200">
          <a:solidFill>
            <a:srgbClr val="000066"/>
          </a:solidFill>
          <a:latin typeface="+mn-lt"/>
          <a:ea typeface="+mn-ea"/>
          <a:cs typeface="+mn-cs"/>
        </a:defRPr>
      </a:lvl1pPr>
      <a:lvl2pPr marL="742950" indent="-285750" algn="l" rtl="0" eaLnBrk="1" fontAlgn="base" hangingPunct="1">
        <a:spcBef>
          <a:spcPct val="20000"/>
        </a:spcBef>
        <a:spcAft>
          <a:spcPct val="0"/>
        </a:spcAft>
        <a:buChar char="–"/>
        <a:defRPr sz="2600" kern="1200">
          <a:solidFill>
            <a:srgbClr val="000066"/>
          </a:solidFill>
          <a:latin typeface="+mn-lt"/>
          <a:ea typeface="+mn-ea"/>
          <a:cs typeface="+mn-cs"/>
        </a:defRPr>
      </a:lvl2pPr>
      <a:lvl3pPr marL="1143000" indent="-228600" algn="l" rtl="0" eaLnBrk="1" fontAlgn="base" hangingPunct="1">
        <a:spcBef>
          <a:spcPct val="20000"/>
        </a:spcBef>
        <a:spcAft>
          <a:spcPct val="0"/>
        </a:spcAft>
        <a:buChar char="•"/>
        <a:defRPr sz="2200" kern="1200">
          <a:solidFill>
            <a:srgbClr val="000066"/>
          </a:solidFill>
          <a:latin typeface="+mn-lt"/>
          <a:ea typeface="+mn-ea"/>
          <a:cs typeface="+mn-cs"/>
        </a:defRPr>
      </a:lvl3pPr>
      <a:lvl4pPr marL="1600200" indent="-228600" algn="l" rtl="0" eaLnBrk="1" fontAlgn="base" hangingPunct="1">
        <a:spcBef>
          <a:spcPct val="20000"/>
        </a:spcBef>
        <a:spcAft>
          <a:spcPct val="0"/>
        </a:spcAft>
        <a:buChar char="–"/>
        <a:defRPr kern="1200">
          <a:solidFill>
            <a:srgbClr val="000066"/>
          </a:solidFill>
          <a:latin typeface="+mn-lt"/>
          <a:ea typeface="+mn-ea"/>
          <a:cs typeface="+mn-cs"/>
        </a:defRPr>
      </a:lvl4pPr>
      <a:lvl5pPr marL="2057400" indent="-228600" algn="l" rtl="0" eaLnBrk="1" fontAlgn="base" hangingPunct="1">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ekongwildlife.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798441"/>
            <a:ext cx="12192000" cy="583236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vi-VN"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TRƯỜNG ĐẠI HỌC CẦN THƠ</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vi-VN"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KHOA CÔNG NGHỆ THÔNG TIN VÀ TRUYỀN THÔNG</a:t>
            </a:r>
            <a:endParaRPr kumimoji="0" lang="en-US"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7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LUẬN VĂN TỐT NGHIỆP NGÀNH KỸ</a:t>
            </a:r>
            <a:r>
              <a:rPr lang="en-US" sz="2700" b="1" dirty="0">
                <a:solidFill>
                  <a:srgbClr val="000000"/>
                </a:solidFill>
                <a:latin typeface="Times New Roman" panose="02020603050405020304" pitchFamily="18" charset="0"/>
                <a:cs typeface="Times New Roman" panose="02020603050405020304" pitchFamily="18" charset="0"/>
              </a:rPr>
              <a:t> THUẬT PHẦN MỀM</a:t>
            </a:r>
            <a:endParaRPr kumimoji="0" lang="en-US" sz="27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3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lvl="0" algn="ctr"/>
            <a:r>
              <a:rPr lang="vi-VN" sz="3000" b="1" dirty="0">
                <a:solidFill>
                  <a:srgbClr val="CC0000"/>
                </a:solidFill>
                <a:latin typeface="Times New Roman" panose="02020603050405020304" pitchFamily="18" charset="0"/>
                <a:cs typeface="Times New Roman" panose="02020603050405020304" pitchFamily="18" charset="0"/>
              </a:rPr>
              <a:t>ỨNG DỤNG DI ĐỘNG</a:t>
            </a:r>
          </a:p>
          <a:p>
            <a:pPr lvl="0" algn="ctr"/>
            <a:r>
              <a:rPr lang="vi-VN" sz="3000" b="1" dirty="0">
                <a:solidFill>
                  <a:srgbClr val="CC0000"/>
                </a:solidFill>
                <a:latin typeface="Times New Roman" panose="02020603050405020304" pitchFamily="18" charset="0"/>
                <a:cs typeface="Times New Roman" panose="02020603050405020304" pitchFamily="18" charset="0"/>
              </a:rPr>
              <a:t>HỖ TRỢ CÔNG TÁC BẢO TỒN</a:t>
            </a:r>
          </a:p>
          <a:p>
            <a:pPr lvl="0" algn="ctr"/>
            <a:r>
              <a:rPr lang="vi-VN" sz="3000" b="1" dirty="0">
                <a:solidFill>
                  <a:srgbClr val="CC0000"/>
                </a:solidFill>
                <a:latin typeface="Times New Roman" panose="02020603050405020304" pitchFamily="18" charset="0"/>
                <a:cs typeface="Times New Roman" panose="02020603050405020304" pitchFamily="18" charset="0"/>
              </a:rPr>
              <a:t>ĐA DẠNG SINH HỌC Ở TRÀM CHIM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tab pos="1257300" algn="l"/>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22338" rtl="0" eaLnBrk="1" fontAlgn="auto" latinLnBrk="0" hangingPunct="1">
              <a:lnSpc>
                <a:spcPct val="100000"/>
              </a:lnSpc>
              <a:spcBef>
                <a:spcPts val="0"/>
              </a:spcBef>
              <a:spcAft>
                <a:spcPts val="0"/>
              </a:spcAft>
              <a:buClrTx/>
              <a:buSzTx/>
              <a:buFontTx/>
              <a:buNone/>
              <a:tabLst>
                <a:tab pos="361950" algn="l"/>
                <a:tab pos="4391025" algn="l"/>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Giáo</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viên</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hướng</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dẫn</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lang="en-US" sz="2000" b="1" noProof="0" dirty="0">
                <a:solidFill>
                  <a:srgbClr val="000000"/>
                </a:solidFill>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Sinh</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viên</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t</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hực</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hiện</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tab pos="361950" algn="l"/>
                <a:tab pos="4391025" algn="l"/>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TS.Lâm</a:t>
            </a:r>
            <a:r>
              <a:rPr kumimoji="0" lang="en-US" sz="2000" b="1"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Hoài</a:t>
            </a:r>
            <a:r>
              <a:rPr kumimoji="0" lang="en-US" sz="2000" b="1"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Bảo</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Lê</a:t>
            </a:r>
            <a:r>
              <a:rPr kumimoji="0" lang="en-US" sz="2000" b="1"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Tấn Lộc</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MSSV: B1605339</a:t>
            </a:r>
          </a:p>
          <a:p>
            <a:pPr marL="0" marR="0" lvl="0" indent="0" algn="l" defTabSz="914400" rtl="0" eaLnBrk="1" fontAlgn="auto" latinLnBrk="0" hangingPunct="1">
              <a:lnSpc>
                <a:spcPct val="100000"/>
              </a:lnSpc>
              <a:spcBef>
                <a:spcPts val="0"/>
              </a:spcBef>
              <a:spcAft>
                <a:spcPts val="0"/>
              </a:spcAft>
              <a:buClrTx/>
              <a:buSzTx/>
              <a:buFontTx/>
              <a:buNone/>
              <a:tabLst>
                <a:tab pos="542925" algn="l"/>
                <a:tab pos="4391025" algn="l"/>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vi-VN"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5331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vi-VN" sz="4800" dirty="0">
                <a:latin typeface="Times New Roman" panose="02020603050405020304" pitchFamily="18" charset="0"/>
                <a:cs typeface="Times New Roman" panose="02020603050405020304" pitchFamily="18" charset="0"/>
              </a:rPr>
              <a:t>5.	</a:t>
            </a:r>
            <a:r>
              <a:rPr lang="vi-VN" sz="4800" dirty="0" err="1">
                <a:latin typeface="Times New Roman" panose="02020603050405020304" pitchFamily="18" charset="0"/>
                <a:cs typeface="Times New Roman" panose="02020603050405020304" pitchFamily="18" charset="0"/>
              </a:rPr>
              <a:t>Nội</a:t>
            </a:r>
            <a:r>
              <a:rPr lang="vi-VN" sz="4800" dirty="0">
                <a:latin typeface="Times New Roman" panose="02020603050405020304" pitchFamily="18" charset="0"/>
                <a:cs typeface="Times New Roman" panose="02020603050405020304" pitchFamily="18" charset="0"/>
              </a:rPr>
              <a:t> dung nghiên </a:t>
            </a:r>
            <a:r>
              <a:rPr lang="vi-VN" sz="4800" dirty="0" err="1">
                <a:latin typeface="Times New Roman" panose="02020603050405020304" pitchFamily="18" charset="0"/>
                <a:cs typeface="Times New Roman" panose="02020603050405020304" pitchFamily="18" charset="0"/>
              </a:rPr>
              <a:t>cứu</a:t>
            </a:r>
            <a:r>
              <a:rPr lang="vi-VN" sz="4800" dirty="0">
                <a:latin typeface="Times New Roman" panose="02020603050405020304" pitchFamily="18" charset="0"/>
                <a:cs typeface="Times New Roman" panose="02020603050405020304" pitchFamily="18" charset="0"/>
              </a:rPr>
              <a:t>:</a:t>
            </a:r>
          </a:p>
          <a:p>
            <a:pPr marL="0" indent="0">
              <a:lnSpc>
                <a:spcPct val="150000"/>
              </a:lnSpc>
              <a:buNone/>
            </a:pPr>
            <a:r>
              <a:rPr lang="vi-VN" dirty="0"/>
              <a:t>	</a:t>
            </a:r>
            <a:r>
              <a:rPr lang="vi-VN" sz="2800" dirty="0" err="1">
                <a:solidFill>
                  <a:schemeClr val="tx1"/>
                </a:solidFill>
                <a:latin typeface="Times New Roman" panose="02020603050405020304" pitchFamily="18" charset="0"/>
                <a:cs typeface="Times New Roman" panose="02020603050405020304" pitchFamily="18" charset="0"/>
              </a:rPr>
              <a:t>Kỹ</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thuật</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bộ</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nhớ</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để</a:t>
            </a:r>
            <a:r>
              <a:rPr lang="vi-VN" sz="2800" dirty="0">
                <a:solidFill>
                  <a:schemeClr val="tx1"/>
                </a:solidFill>
                <a:latin typeface="Times New Roman" panose="02020603050405020304" pitchFamily="18" charset="0"/>
                <a:cs typeface="Times New Roman" panose="02020603050405020304" pitchFamily="18" charset="0"/>
              </a:rPr>
              <a:t> lưu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Tải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và</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cache</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thư </a:t>
            </a:r>
            <a:r>
              <a:rPr lang="vi-VN" sz="2800" dirty="0" err="1">
                <a:solidFill>
                  <a:schemeClr val="tx1"/>
                </a:solidFill>
                <a:latin typeface="Times New Roman" panose="02020603050405020304" pitchFamily="18" charset="0"/>
                <a:cs typeface="Times New Roman" panose="02020603050405020304" pitchFamily="18" charset="0"/>
              </a:rPr>
              <a:t>viện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Glide</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Lưu </a:t>
            </a:r>
            <a:r>
              <a:rPr lang="vi-VN" sz="2800" dirty="0" err="1">
                <a:solidFill>
                  <a:schemeClr val="tx1"/>
                </a:solidFill>
                <a:latin typeface="Times New Roman" panose="02020603050405020304" pitchFamily="18" charset="0"/>
                <a:cs typeface="Times New Roman" panose="02020603050405020304" pitchFamily="18" charset="0"/>
              </a:rPr>
              <a:t>trữ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bản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đồ</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ngoại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tuyến</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Lưu </a:t>
            </a:r>
            <a:r>
              <a:rPr lang="vi-VN" sz="2800" dirty="0" err="1">
                <a:solidFill>
                  <a:schemeClr val="tx1"/>
                </a:solidFill>
                <a:latin typeface="Times New Roman" panose="02020603050405020304" pitchFamily="18" charset="0"/>
                <a:cs typeface="Times New Roman" panose="02020603050405020304" pitchFamily="18" charset="0"/>
              </a:rPr>
              <a:t>trữ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liệu</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từ</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api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SharedPreferences</a:t>
            </a:r>
            <a:r>
              <a:rPr lang="vi-VN" sz="2800" dirty="0">
                <a:solidFill>
                  <a:schemeClr val="tx1"/>
                </a:solidFill>
                <a:latin typeface="Times New Roman" panose="02020603050405020304" pitchFamily="18" charset="0"/>
                <a:cs typeface="Times New Roman" panose="02020603050405020304" pitchFamily="18" charset="0"/>
              </a:rPr>
              <a:t>/</a:t>
            </a:r>
            <a:r>
              <a:rPr lang="vi-VN" sz="2800" dirty="0" err="1">
                <a:solidFill>
                  <a:schemeClr val="tx1"/>
                </a:solidFill>
                <a:latin typeface="Times New Roman" panose="02020603050405020304" pitchFamily="18" charset="0"/>
                <a:cs typeface="Times New Roman" panose="02020603050405020304" pitchFamily="18" charset="0"/>
              </a:rPr>
              <a:t>tệp</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196AB9DD-CE6F-4827-9555-31BCD3E41A47}"/>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9</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05447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bộ</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nhớ</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để</a:t>
            </a:r>
            <a:r>
              <a:rPr lang="vi-VN" sz="2800" dirty="0">
                <a:solidFill>
                  <a:schemeClr val="tx1"/>
                </a:solidFill>
                <a:latin typeface="Times New Roman" panose="02020603050405020304" pitchFamily="18" charset="0"/>
                <a:cs typeface="Times New Roman" panose="02020603050405020304" pitchFamily="18" charset="0"/>
              </a:rPr>
              <a:t> lưu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Lấy</a:t>
            </a:r>
            <a:r>
              <a:rPr lang="vi-VN" sz="2800" dirty="0">
                <a:solidFill>
                  <a:schemeClr val="tx1"/>
                </a:solidFill>
                <a:latin typeface="Times New Roman" panose="02020603050405020304" pitchFamily="18" charset="0"/>
                <a:cs typeface="Times New Roman" panose="02020603050405020304" pitchFamily="18" charset="0"/>
              </a:rPr>
              <a:t> danh </a:t>
            </a:r>
            <a:r>
              <a:rPr lang="vi-VN" sz="2800" dirty="0" err="1">
                <a:solidFill>
                  <a:schemeClr val="tx1"/>
                </a:solidFill>
                <a:latin typeface="Times New Roman" panose="02020603050405020304" pitchFamily="18" charset="0"/>
                <a:cs typeface="Times New Roman" panose="02020603050405020304" pitchFamily="18" charset="0"/>
              </a:rPr>
              <a:t>sách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Google</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Colab</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tải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về</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Chuyển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vào</a:t>
            </a:r>
            <a:r>
              <a:rPr lang="vi-VN" sz="2800" dirty="0">
                <a:solidFill>
                  <a:schemeClr val="tx1"/>
                </a:solidFill>
                <a:latin typeface="Times New Roman" panose="02020603050405020304" pitchFamily="18" charset="0"/>
                <a:cs typeface="Times New Roman" panose="02020603050405020304" pitchFamily="18" charset="0"/>
              </a:rPr>
              <a:t> thư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assets</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của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project</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p>
        </p:txBody>
      </p:sp>
      <p:pic>
        <p:nvPicPr>
          <p:cNvPr id="5" name="Hình ảnh 4">
            <a:extLst>
              <a:ext uri="{FF2B5EF4-FFF2-40B4-BE49-F238E27FC236}">
                <a16:creationId xmlns:a16="http://schemas.microsoft.com/office/drawing/2014/main" id="{5E200F5B-FDF3-45B4-B8F0-1141E8868C29}"/>
              </a:ext>
            </a:extLst>
          </p:cNvPr>
          <p:cNvPicPr>
            <a:picLocks noChangeAspect="1"/>
          </p:cNvPicPr>
          <p:nvPr/>
        </p:nvPicPr>
        <p:blipFill>
          <a:blip r:embed="rId3"/>
          <a:stretch>
            <a:fillRect/>
          </a:stretch>
        </p:blipFill>
        <p:spPr>
          <a:xfrm>
            <a:off x="8510587" y="1481137"/>
            <a:ext cx="3457575" cy="4848225"/>
          </a:xfrm>
          <a:prstGeom prst="rect">
            <a:avLst/>
          </a:prstGeom>
        </p:spPr>
      </p:pic>
      <p:sp>
        <p:nvSpPr>
          <p:cNvPr id="6" name="Hình chữ nhật 5">
            <a:extLst>
              <a:ext uri="{FF2B5EF4-FFF2-40B4-BE49-F238E27FC236}">
                <a16:creationId xmlns:a16="http://schemas.microsoft.com/office/drawing/2014/main" id="{7FC102AD-CADF-47C6-B561-D881BFAE0A59}"/>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10</a:t>
            </a:r>
          </a:p>
        </p:txBody>
      </p:sp>
    </p:spTree>
    <p:extLst>
      <p:ext uri="{BB962C8B-B14F-4D97-AF65-F5344CB8AC3E}">
        <p14:creationId xmlns:p14="http://schemas.microsoft.com/office/powerpoint/2010/main" val="86941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 GIỚI THIỆU</a:t>
            </a:r>
            <a:endParaRPr lang="en-US" sz="3600" dirty="0">
              <a:solidFill>
                <a:srgbClr val="CC0000"/>
              </a:solidFill>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vi-VN" sz="2800" dirty="0" err="1">
                <a:solidFill>
                  <a:schemeClr val="tx1"/>
                </a:solidFill>
                <a:latin typeface="Times New Roman" panose="02020603050405020304" pitchFamily="18" charset="0"/>
                <a:cs typeface="Times New Roman" panose="02020603050405020304" pitchFamily="18" charset="0"/>
              </a:rPr>
              <a:t>Tải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và</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cache</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thư </a:t>
            </a:r>
            <a:r>
              <a:rPr lang="vi-VN" sz="2800" dirty="0" err="1">
                <a:solidFill>
                  <a:schemeClr val="tx1"/>
                </a:solidFill>
                <a:latin typeface="Times New Roman" panose="02020603050405020304" pitchFamily="18" charset="0"/>
                <a:cs typeface="Times New Roman" panose="02020603050405020304" pitchFamily="18" charset="0"/>
              </a:rPr>
              <a:t>viện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Glide</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đích</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Tải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r>
              <a:rPr lang="vi-VN" sz="2800" dirty="0">
                <a:solidFill>
                  <a:schemeClr val="tx1"/>
                </a:solidFill>
                <a:latin typeface="Times New Roman" panose="02020603050405020304" pitchFamily="18" charset="0"/>
                <a:cs typeface="Times New Roman" panose="02020603050405020304" pitchFamily="18" charset="0"/>
              </a:rPr>
              <a:t> chưa </a:t>
            </a:r>
            <a:r>
              <a:rPr lang="vi-VN" sz="2800" dirty="0" err="1">
                <a:solidFill>
                  <a:schemeClr val="tx1"/>
                </a:solidFill>
                <a:latin typeface="Times New Roman" panose="02020603050405020304" pitchFamily="18" charset="0"/>
                <a:cs typeface="Times New Roman" panose="02020603050405020304" pitchFamily="18" charset="0"/>
              </a:rPr>
              <a:t>có</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sẵn</a:t>
            </a:r>
            <a:r>
              <a:rPr lang="vi-VN" sz="2800" dirty="0">
                <a:solidFill>
                  <a:schemeClr val="tx1"/>
                </a:solidFill>
                <a:latin typeface="Times New Roman" panose="02020603050405020304" pitchFamily="18" charset="0"/>
                <a:cs typeface="Times New Roman" panose="02020603050405020304" pitchFamily="18" charset="0"/>
              </a:rPr>
              <a:t> trong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Tự</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tải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lại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r>
              <a:rPr lang="vi-VN" sz="2800" dirty="0">
                <a:solidFill>
                  <a:schemeClr val="tx1"/>
                </a:solidFill>
                <a:latin typeface="Times New Roman" panose="02020603050405020304" pitchFamily="18" charset="0"/>
                <a:cs typeface="Times New Roman" panose="02020603050405020304" pitchFamily="18" charset="0"/>
              </a:rPr>
              <a:t> khi </a:t>
            </a:r>
            <a:r>
              <a:rPr lang="vi-VN" sz="2800" dirty="0" err="1">
                <a:solidFill>
                  <a:schemeClr val="tx1"/>
                </a:solidFill>
                <a:latin typeface="Times New Roman" panose="02020603050405020304" pitchFamily="18" charset="0"/>
                <a:cs typeface="Times New Roman" panose="02020603050405020304" pitchFamily="18" charset="0"/>
              </a:rPr>
              <a:t>có</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kết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nối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mạng</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Tự</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động</a:t>
            </a:r>
            <a:r>
              <a:rPr lang="vi-VN" sz="2800" dirty="0">
                <a:solidFill>
                  <a:schemeClr val="tx1"/>
                </a:solidFill>
                <a:latin typeface="Times New Roman" panose="02020603050405020304" pitchFamily="18" charset="0"/>
                <a:cs typeface="Times New Roman" panose="02020603050405020304" pitchFamily="18" charset="0"/>
              </a:rPr>
              <a:t> lưu </a:t>
            </a:r>
            <a:r>
              <a:rPr lang="vi-VN" sz="2800" dirty="0" err="1">
                <a:solidFill>
                  <a:schemeClr val="tx1"/>
                </a:solidFill>
                <a:latin typeface="Times New Roman" panose="02020603050405020304" pitchFamily="18" charset="0"/>
                <a:cs typeface="Times New Roman" panose="02020603050405020304" pitchFamily="18" charset="0"/>
              </a:rPr>
              <a:t>trữ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cache</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lần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kế</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p>
        </p:txBody>
      </p:sp>
      <p:sp>
        <p:nvSpPr>
          <p:cNvPr id="5" name="Hình chữ nhật 4">
            <a:extLst>
              <a:ext uri="{FF2B5EF4-FFF2-40B4-BE49-F238E27FC236}">
                <a16:creationId xmlns:a16="http://schemas.microsoft.com/office/drawing/2014/main" id="{6704C032-9DBC-4F91-8839-F2D44DB2F59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11</a:t>
            </a:r>
          </a:p>
        </p:txBody>
      </p:sp>
    </p:spTree>
    <p:extLst>
      <p:ext uri="{BB962C8B-B14F-4D97-AF65-F5344CB8AC3E}">
        <p14:creationId xmlns:p14="http://schemas.microsoft.com/office/powerpoint/2010/main" val="200846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 GIỚI THIỆU</a:t>
            </a:r>
            <a:endParaRPr lang="en-US" sz="3600" dirty="0">
              <a:solidFill>
                <a:srgbClr val="CC0000"/>
              </a:solidFill>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vi-VN" sz="2800" dirty="0" err="1">
                <a:solidFill>
                  <a:schemeClr val="tx1"/>
                </a:solidFill>
                <a:latin typeface="Times New Roman" panose="02020603050405020304" pitchFamily="18" charset="0"/>
                <a:cs typeface="Times New Roman" panose="02020603050405020304" pitchFamily="18" charset="0"/>
              </a:rPr>
              <a:t>Tải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và</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cache</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ảnh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thư </a:t>
            </a:r>
            <a:r>
              <a:rPr lang="vi-VN" sz="2800" dirty="0" err="1">
                <a:solidFill>
                  <a:schemeClr val="tx1"/>
                </a:solidFill>
                <a:latin typeface="Times New Roman" panose="02020603050405020304" pitchFamily="18" charset="0"/>
                <a:cs typeface="Times New Roman" panose="02020603050405020304" pitchFamily="18" charset="0"/>
              </a:rPr>
              <a:t>viện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Glide</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p>
        </p:txBody>
      </p:sp>
      <p:pic>
        <p:nvPicPr>
          <p:cNvPr id="3" name="Hình ảnh 2">
            <a:extLst>
              <a:ext uri="{FF2B5EF4-FFF2-40B4-BE49-F238E27FC236}">
                <a16:creationId xmlns:a16="http://schemas.microsoft.com/office/drawing/2014/main" id="{45690E46-FBC9-487C-8907-89CD09ED1B5F}"/>
              </a:ext>
            </a:extLst>
          </p:cNvPr>
          <p:cNvPicPr>
            <a:picLocks noChangeAspect="1"/>
          </p:cNvPicPr>
          <p:nvPr/>
        </p:nvPicPr>
        <p:blipFill>
          <a:blip r:embed="rId3"/>
          <a:stretch>
            <a:fillRect/>
          </a:stretch>
        </p:blipFill>
        <p:spPr>
          <a:xfrm>
            <a:off x="3230631" y="2580880"/>
            <a:ext cx="5730737" cy="2834886"/>
          </a:xfrm>
          <a:prstGeom prst="rect">
            <a:avLst/>
          </a:prstGeom>
        </p:spPr>
      </p:pic>
      <p:pic>
        <p:nvPicPr>
          <p:cNvPr id="6" name="Hình ảnh 5">
            <a:extLst>
              <a:ext uri="{FF2B5EF4-FFF2-40B4-BE49-F238E27FC236}">
                <a16:creationId xmlns:a16="http://schemas.microsoft.com/office/drawing/2014/main" id="{70905D5E-ACA9-4CD4-A2D2-CC898AC91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19549"/>
            <a:ext cx="12192000" cy="3265714"/>
          </a:xfrm>
          <a:prstGeom prst="rect">
            <a:avLst/>
          </a:prstGeom>
        </p:spPr>
      </p:pic>
      <p:sp>
        <p:nvSpPr>
          <p:cNvPr id="7" name="Hình chữ nhật 6">
            <a:extLst>
              <a:ext uri="{FF2B5EF4-FFF2-40B4-BE49-F238E27FC236}">
                <a16:creationId xmlns:a16="http://schemas.microsoft.com/office/drawing/2014/main" id="{CE312B82-C32E-46EE-BABF-95CFDE6F64D7}"/>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12</a:t>
            </a:r>
          </a:p>
        </p:txBody>
      </p:sp>
    </p:spTree>
    <p:extLst>
      <p:ext uri="{BB962C8B-B14F-4D97-AF65-F5344CB8AC3E}">
        <p14:creationId xmlns:p14="http://schemas.microsoft.com/office/powerpoint/2010/main" val="72866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 GIỚI THIỆU</a:t>
            </a:r>
            <a:endParaRPr lang="en-US" sz="3600" dirty="0">
              <a:solidFill>
                <a:srgbClr val="CC0000"/>
              </a:solidFill>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p>
        </p:txBody>
      </p:sp>
      <p:pic>
        <p:nvPicPr>
          <p:cNvPr id="5" name="Hình ảnh 4">
            <a:extLst>
              <a:ext uri="{FF2B5EF4-FFF2-40B4-BE49-F238E27FC236}">
                <a16:creationId xmlns:a16="http://schemas.microsoft.com/office/drawing/2014/main" id="{85AE8E29-935B-4965-B6C4-C99316779504}"/>
              </a:ext>
            </a:extLst>
          </p:cNvPr>
          <p:cNvPicPr>
            <a:picLocks noChangeAspect="1"/>
          </p:cNvPicPr>
          <p:nvPr/>
        </p:nvPicPr>
        <p:blipFill>
          <a:blip r:embed="rId3"/>
          <a:stretch>
            <a:fillRect/>
          </a:stretch>
        </p:blipFill>
        <p:spPr>
          <a:xfrm>
            <a:off x="2468566" y="91150"/>
            <a:ext cx="3627434" cy="6675699"/>
          </a:xfrm>
          <a:prstGeom prst="rect">
            <a:avLst/>
          </a:prstGeom>
        </p:spPr>
      </p:pic>
      <p:pic>
        <p:nvPicPr>
          <p:cNvPr id="7" name="Hình ảnh 6">
            <a:extLst>
              <a:ext uri="{FF2B5EF4-FFF2-40B4-BE49-F238E27FC236}">
                <a16:creationId xmlns:a16="http://schemas.microsoft.com/office/drawing/2014/main" id="{758DEA0F-A635-4108-8EB1-BC5B2FC25BDC}"/>
              </a:ext>
            </a:extLst>
          </p:cNvPr>
          <p:cNvPicPr>
            <a:picLocks noChangeAspect="1"/>
          </p:cNvPicPr>
          <p:nvPr/>
        </p:nvPicPr>
        <p:blipFill>
          <a:blip r:embed="rId4"/>
          <a:stretch>
            <a:fillRect/>
          </a:stretch>
        </p:blipFill>
        <p:spPr>
          <a:xfrm>
            <a:off x="6096000" y="0"/>
            <a:ext cx="3741699" cy="6858000"/>
          </a:xfrm>
          <a:prstGeom prst="rect">
            <a:avLst/>
          </a:prstGeom>
        </p:spPr>
      </p:pic>
      <p:sp>
        <p:nvSpPr>
          <p:cNvPr id="6" name="Hình chữ nhật 5">
            <a:extLst>
              <a:ext uri="{FF2B5EF4-FFF2-40B4-BE49-F238E27FC236}">
                <a16:creationId xmlns:a16="http://schemas.microsoft.com/office/drawing/2014/main" id="{CECB80EB-22AA-4B48-8E4C-5DA88ACDCD69}"/>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13</a:t>
            </a:r>
          </a:p>
        </p:txBody>
      </p:sp>
    </p:spTree>
    <p:extLst>
      <p:ext uri="{BB962C8B-B14F-4D97-AF65-F5344CB8AC3E}">
        <p14:creationId xmlns:p14="http://schemas.microsoft.com/office/powerpoint/2010/main" val="106869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 GIỚI THIỆU</a:t>
            </a:r>
            <a:endParaRPr lang="en-US" sz="3600" dirty="0">
              <a:solidFill>
                <a:srgbClr val="CC0000"/>
              </a:solidFill>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Lưu </a:t>
            </a:r>
            <a:r>
              <a:rPr lang="vi-VN" sz="2800" dirty="0" err="1">
                <a:solidFill>
                  <a:schemeClr val="tx1"/>
                </a:solidFill>
                <a:latin typeface="Times New Roman" panose="02020603050405020304" pitchFamily="18" charset="0"/>
                <a:cs typeface="Times New Roman" panose="02020603050405020304" pitchFamily="18" charset="0"/>
              </a:rPr>
              <a:t>trữ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bản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đồ</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ngoại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tuyến</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đích</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lần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đầu</a:t>
            </a:r>
            <a:r>
              <a:rPr lang="vi-VN" sz="2800" dirty="0">
                <a:solidFill>
                  <a:schemeClr val="tx1"/>
                </a:solidFill>
                <a:latin typeface="Times New Roman" panose="02020603050405020304" pitchFamily="18" charset="0"/>
                <a:cs typeface="Times New Roman" panose="02020603050405020304" pitchFamily="18" charset="0"/>
              </a:rPr>
              <a:t> không </a:t>
            </a:r>
            <a:r>
              <a:rPr lang="vi-VN" sz="2800" dirty="0" err="1">
                <a:solidFill>
                  <a:schemeClr val="tx1"/>
                </a:solidFill>
                <a:latin typeface="Times New Roman" panose="02020603050405020304" pitchFamily="18" charset="0"/>
                <a:cs typeface="Times New Roman" panose="02020603050405020304" pitchFamily="18" charset="0"/>
              </a:rPr>
              <a:t>cần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kết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nối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mạng</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Thao </a:t>
            </a:r>
            <a:r>
              <a:rPr lang="vi-VN" sz="2800" dirty="0" err="1">
                <a:solidFill>
                  <a:schemeClr val="tx1"/>
                </a:solidFill>
                <a:latin typeface="Times New Roman" panose="02020603050405020304" pitchFamily="18" charset="0"/>
                <a:cs typeface="Times New Roman" panose="02020603050405020304" pitchFamily="18" charset="0"/>
              </a:rPr>
              <a:t>tác</a:t>
            </a:r>
            <a:r>
              <a:rPr lang="vi-VN" sz="2800" dirty="0">
                <a:solidFill>
                  <a:schemeClr val="tx1"/>
                </a:solidFill>
                <a:latin typeface="Times New Roman" panose="02020603050405020304" pitchFamily="18" charset="0"/>
                <a:cs typeface="Times New Roman" panose="02020603050405020304" pitchFamily="18" charset="0"/>
              </a:rPr>
              <a:t> thu </a:t>
            </a:r>
            <a:r>
              <a:rPr lang="vi-VN" sz="2800" dirty="0" err="1">
                <a:solidFill>
                  <a:schemeClr val="tx1"/>
                </a:solidFill>
                <a:latin typeface="Times New Roman" panose="02020603050405020304" pitchFamily="18" charset="0"/>
                <a:cs typeface="Times New Roman" panose="02020603050405020304" pitchFamily="18" charset="0"/>
              </a:rPr>
              <a:t>phóng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bản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đồ</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mượt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mà</a:t>
            </a:r>
            <a:r>
              <a:rPr lang="vi-VN" sz="2800" dirty="0">
                <a:solidFill>
                  <a:schemeClr val="tx1"/>
                </a:solidFill>
                <a:latin typeface="Times New Roman" panose="02020603050405020304" pitchFamily="18" charset="0"/>
                <a:cs typeface="Times New Roman" panose="02020603050405020304" pitchFamily="18" charset="0"/>
              </a:rPr>
              <a:t> hơn.</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p>
        </p:txBody>
      </p:sp>
      <p:sp>
        <p:nvSpPr>
          <p:cNvPr id="5" name="Hình chữ nhật 4">
            <a:extLst>
              <a:ext uri="{FF2B5EF4-FFF2-40B4-BE49-F238E27FC236}">
                <a16:creationId xmlns:a16="http://schemas.microsoft.com/office/drawing/2014/main" id="{E95B0078-F306-431B-B9E8-7D86897FD9DA}"/>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14</a:t>
            </a:r>
          </a:p>
        </p:txBody>
      </p:sp>
    </p:spTree>
    <p:extLst>
      <p:ext uri="{BB962C8B-B14F-4D97-AF65-F5344CB8AC3E}">
        <p14:creationId xmlns:p14="http://schemas.microsoft.com/office/powerpoint/2010/main" val="2375587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 GIỚI THIỆU</a:t>
            </a:r>
            <a:endParaRPr lang="en-US" sz="3600" dirty="0">
              <a:solidFill>
                <a:srgbClr val="CC0000"/>
              </a:solidFill>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Lưu </a:t>
            </a:r>
            <a:r>
              <a:rPr lang="vi-VN" sz="2800" dirty="0" err="1">
                <a:solidFill>
                  <a:schemeClr val="tx1"/>
                </a:solidFill>
                <a:latin typeface="Times New Roman" panose="02020603050405020304" pitchFamily="18" charset="0"/>
                <a:cs typeface="Times New Roman" panose="02020603050405020304" pitchFamily="18" charset="0"/>
              </a:rPr>
              <a:t>trữ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bản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đồ</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ngoại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tuyến</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Xóa</a:t>
            </a:r>
            <a:r>
              <a:rPr lang="vi-VN" sz="2800" dirty="0">
                <a:solidFill>
                  <a:schemeClr val="tx1"/>
                </a:solidFill>
                <a:latin typeface="Times New Roman" panose="02020603050405020304" pitchFamily="18" charset="0"/>
                <a:cs typeface="Times New Roman" panose="02020603050405020304" pitchFamily="18" charset="0"/>
              </a:rPr>
              <a:t> thư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osmdroid</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Khởi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br>
              <a:rPr lang="vi-VN" sz="2800" dirty="0">
                <a:solidFill>
                  <a:schemeClr val="tx1"/>
                </a:solidFill>
                <a:latin typeface="Times New Roman" panose="02020603050405020304" pitchFamily="18" charset="0"/>
                <a:cs typeface="Times New Roman" panose="02020603050405020304" pitchFamily="18" charset="0"/>
              </a:rPr>
            </a:br>
            <a:r>
              <a:rPr lang="vi-VN" sz="2800" dirty="0">
                <a:solidFill>
                  <a:schemeClr val="tx1"/>
                </a:solidFill>
                <a:latin typeface="Times New Roman" panose="02020603050405020304" pitchFamily="18" charset="0"/>
                <a:cs typeface="Times New Roman" panose="02020603050405020304" pitchFamily="18" charset="0"/>
              </a:rPr>
              <a:t>	Thu </a:t>
            </a:r>
            <a:r>
              <a:rPr lang="vi-VN" sz="2800" dirty="0" err="1">
                <a:solidFill>
                  <a:schemeClr val="tx1"/>
                </a:solidFill>
                <a:latin typeface="Times New Roman" panose="02020603050405020304" pitchFamily="18" charset="0"/>
                <a:cs typeface="Times New Roman" panose="02020603050405020304" pitchFamily="18" charset="0"/>
              </a:rPr>
              <a:t>phóng</a:t>
            </a:r>
            <a:r>
              <a:rPr lang="vi-VN" sz="2800" dirty="0">
                <a:solidFill>
                  <a:schemeClr val="tx1"/>
                </a:solidFill>
                <a:latin typeface="Times New Roman" panose="02020603050405020304" pitchFamily="18" charset="0"/>
                <a:cs typeface="Times New Roman" panose="02020603050405020304" pitchFamily="18" charset="0"/>
              </a:rPr>
              <a:t> trên </a:t>
            </a:r>
            <a:r>
              <a:rPr lang="vi-VN" sz="2800" dirty="0" err="1">
                <a:solidFill>
                  <a:schemeClr val="tx1"/>
                </a:solidFill>
                <a:latin typeface="Times New Roman" panose="02020603050405020304" pitchFamily="18" charset="0"/>
                <a:cs typeface="Times New Roman" panose="02020603050405020304" pitchFamily="18" charset="0"/>
              </a:rPr>
              <a:t>bản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đồ</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vị</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cần</a:t>
            </a:r>
            <a:r>
              <a:rPr lang="vi-VN" sz="2800" dirty="0">
                <a:solidFill>
                  <a:schemeClr val="tx1"/>
                </a:solidFill>
                <a:latin typeface="Times New Roman" panose="02020603050405020304" pitchFamily="18" charset="0"/>
                <a:cs typeface="Times New Roman" panose="02020603050405020304" pitchFamily="18" charset="0"/>
              </a:rPr>
              <a:t> lưu</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Sao </a:t>
            </a:r>
            <a:r>
              <a:rPr lang="vi-VN" sz="2800" dirty="0" err="1">
                <a:solidFill>
                  <a:schemeClr val="tx1"/>
                </a:solidFill>
                <a:latin typeface="Times New Roman" panose="02020603050405020304" pitchFamily="18" charset="0"/>
                <a:cs typeface="Times New Roman" panose="02020603050405020304" pitchFamily="18" charset="0"/>
              </a:rPr>
              <a:t>chép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file</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cache.db-journal</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và</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cache.db</a:t>
            </a:r>
            <a:endParaRPr lang="vi-VN" sz="2800" dirty="0">
              <a:solidFill>
                <a:schemeClr val="tx1"/>
              </a:solidFill>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EB9C8E2D-9EA4-45F7-81C9-AA0CE5F36309}"/>
              </a:ext>
            </a:extLst>
          </p:cNvPr>
          <p:cNvPicPr/>
          <p:nvPr/>
        </p:nvPicPr>
        <p:blipFill>
          <a:blip r:embed="rId3"/>
          <a:stretch>
            <a:fillRect/>
          </a:stretch>
        </p:blipFill>
        <p:spPr>
          <a:xfrm>
            <a:off x="8952230" y="549275"/>
            <a:ext cx="3239770" cy="5759450"/>
          </a:xfrm>
          <a:prstGeom prst="rect">
            <a:avLst/>
          </a:prstGeom>
        </p:spPr>
      </p:pic>
      <p:pic>
        <p:nvPicPr>
          <p:cNvPr id="3" name="Hình ảnh 2">
            <a:extLst>
              <a:ext uri="{FF2B5EF4-FFF2-40B4-BE49-F238E27FC236}">
                <a16:creationId xmlns:a16="http://schemas.microsoft.com/office/drawing/2014/main" id="{E8CCDDF0-3016-4B50-8C27-5E566784DFE0}"/>
              </a:ext>
            </a:extLst>
          </p:cNvPr>
          <p:cNvPicPr>
            <a:picLocks noChangeAspect="1"/>
          </p:cNvPicPr>
          <p:nvPr/>
        </p:nvPicPr>
        <p:blipFill>
          <a:blip r:embed="rId4"/>
          <a:stretch>
            <a:fillRect/>
          </a:stretch>
        </p:blipFill>
        <p:spPr>
          <a:xfrm>
            <a:off x="406400" y="2468500"/>
            <a:ext cx="2182557" cy="4389500"/>
          </a:xfrm>
          <a:prstGeom prst="rect">
            <a:avLst/>
          </a:prstGeom>
        </p:spPr>
      </p:pic>
      <p:sp>
        <p:nvSpPr>
          <p:cNvPr id="6" name="Hình chữ nhật 5">
            <a:extLst>
              <a:ext uri="{FF2B5EF4-FFF2-40B4-BE49-F238E27FC236}">
                <a16:creationId xmlns:a16="http://schemas.microsoft.com/office/drawing/2014/main" id="{7122AB90-3D39-4C40-9B4A-B73F29BABAE5}"/>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15</a:t>
            </a:r>
          </a:p>
        </p:txBody>
      </p:sp>
    </p:spTree>
    <p:extLst>
      <p:ext uri="{BB962C8B-B14F-4D97-AF65-F5344CB8AC3E}">
        <p14:creationId xmlns:p14="http://schemas.microsoft.com/office/powerpoint/2010/main" val="127837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 GIỚI THIỆU</a:t>
            </a:r>
            <a:endParaRPr lang="en-US" sz="3600" dirty="0">
              <a:solidFill>
                <a:srgbClr val="CC0000"/>
              </a:solidFill>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Lưu </a:t>
            </a:r>
            <a:r>
              <a:rPr lang="vi-VN" sz="2800" dirty="0" err="1">
                <a:solidFill>
                  <a:schemeClr val="tx1"/>
                </a:solidFill>
                <a:latin typeface="Times New Roman" panose="02020603050405020304" pitchFamily="18" charset="0"/>
                <a:cs typeface="Times New Roman" panose="02020603050405020304" pitchFamily="18" charset="0"/>
              </a:rPr>
              <a:t>trữ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liệu</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từ</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api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vào</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SharedPreferences</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đích</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Có</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thể</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lần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tiếp</a:t>
            </a:r>
            <a:r>
              <a:rPr lang="vi-VN" sz="2800" dirty="0">
                <a:solidFill>
                  <a:schemeClr val="tx1"/>
                </a:solidFill>
                <a:latin typeface="Times New Roman" panose="02020603050405020304" pitchFamily="18" charset="0"/>
                <a:cs typeface="Times New Roman" panose="02020603050405020304" pitchFamily="18" charset="0"/>
              </a:rPr>
              <a:t> theo</a:t>
            </a:r>
          </a:p>
        </p:txBody>
      </p:sp>
      <p:pic>
        <p:nvPicPr>
          <p:cNvPr id="3" name="Hình ảnh 2">
            <a:extLst>
              <a:ext uri="{FF2B5EF4-FFF2-40B4-BE49-F238E27FC236}">
                <a16:creationId xmlns:a16="http://schemas.microsoft.com/office/drawing/2014/main" id="{86E185EF-6053-41C9-B661-295FA508022B}"/>
              </a:ext>
            </a:extLst>
          </p:cNvPr>
          <p:cNvPicPr>
            <a:picLocks noChangeAspect="1"/>
          </p:cNvPicPr>
          <p:nvPr/>
        </p:nvPicPr>
        <p:blipFill>
          <a:blip r:embed="rId3"/>
          <a:stretch>
            <a:fillRect/>
          </a:stretch>
        </p:blipFill>
        <p:spPr>
          <a:xfrm>
            <a:off x="8835958" y="0"/>
            <a:ext cx="3356042" cy="6858000"/>
          </a:xfrm>
          <a:prstGeom prst="rect">
            <a:avLst/>
          </a:prstGeom>
        </p:spPr>
      </p:pic>
      <p:sp>
        <p:nvSpPr>
          <p:cNvPr id="5" name="Hình chữ nhật 4">
            <a:extLst>
              <a:ext uri="{FF2B5EF4-FFF2-40B4-BE49-F238E27FC236}">
                <a16:creationId xmlns:a16="http://schemas.microsoft.com/office/drawing/2014/main" id="{96548DD3-0E9C-45B0-B1BB-E1EF1D18029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16</a:t>
            </a:r>
          </a:p>
        </p:txBody>
      </p:sp>
    </p:spTree>
    <p:extLst>
      <p:ext uri="{BB962C8B-B14F-4D97-AF65-F5344CB8AC3E}">
        <p14:creationId xmlns:p14="http://schemas.microsoft.com/office/powerpoint/2010/main" val="386427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282576"/>
            <a:ext cx="9448800" cy="944563"/>
          </a:xfrm>
        </p:spPr>
        <p:txBody>
          <a:bodyPr/>
          <a:lstStyle/>
          <a:p>
            <a:pPr algn="ctr"/>
            <a:r>
              <a:rPr lang="en-US" sz="3600">
                <a:solidFill>
                  <a:srgbClr val="CC0000"/>
                </a:solidFill>
                <a:latin typeface="Times New Roman" panose="02020603050405020304" pitchFamily="18" charset="0"/>
                <a:cs typeface="Times New Roman" panose="02020603050405020304" pitchFamily="18" charset="0"/>
              </a:rPr>
              <a:t>I. GIỚI THIỆU</a:t>
            </a:r>
            <a:endParaRPr lang="en-US" sz="3600" dirty="0">
              <a:solidFill>
                <a:srgbClr val="CC0000"/>
              </a:solidFill>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Lưu </a:t>
            </a:r>
            <a:r>
              <a:rPr lang="vi-VN" sz="2800" dirty="0" err="1">
                <a:solidFill>
                  <a:schemeClr val="tx1"/>
                </a:solidFill>
                <a:latin typeface="Times New Roman" panose="02020603050405020304" pitchFamily="18" charset="0"/>
                <a:cs typeface="Times New Roman" panose="02020603050405020304" pitchFamily="18" charset="0"/>
              </a:rPr>
              <a:t>trữ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liệu</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từ</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api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vào</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tệp</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đích</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lần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đầu</a:t>
            </a:r>
            <a:r>
              <a:rPr lang="vi-VN" sz="2800" dirty="0">
                <a:solidFill>
                  <a:schemeClr val="tx1"/>
                </a:solidFill>
                <a:latin typeface="Times New Roman" panose="02020603050405020304" pitchFamily="18" charset="0"/>
                <a:cs typeface="Times New Roman" panose="02020603050405020304" pitchFamily="18" charset="0"/>
              </a:rPr>
              <a:t> không </a:t>
            </a:r>
            <a:r>
              <a:rPr lang="vi-VN" sz="2800" dirty="0" err="1">
                <a:solidFill>
                  <a:schemeClr val="tx1"/>
                </a:solidFill>
                <a:latin typeface="Times New Roman" panose="02020603050405020304" pitchFamily="18" charset="0"/>
                <a:cs typeface="Times New Roman" panose="02020603050405020304" pitchFamily="18" charset="0"/>
              </a:rPr>
              <a:t>cần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kết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nối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mạng</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FF2E478B-A448-45F5-8FF7-805A9FEC1A2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17</a:t>
            </a:r>
          </a:p>
        </p:txBody>
      </p:sp>
    </p:spTree>
    <p:extLst>
      <p:ext uri="{BB962C8B-B14F-4D97-AF65-F5344CB8AC3E}">
        <p14:creationId xmlns:p14="http://schemas.microsoft.com/office/powerpoint/2010/main" val="428023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Font typeface="+mj-lt"/>
              <a:buAutoNum type="arabicPeriod"/>
            </a:pPr>
            <a:r>
              <a:rPr lang="vi-VN" sz="4800" dirty="0">
                <a:latin typeface="Times New Roman" panose="02020603050405020304" pitchFamily="18" charset="0"/>
                <a:cs typeface="Times New Roman" panose="02020603050405020304" pitchFamily="18" charset="0"/>
              </a:rPr>
              <a:t>Mô </a:t>
            </a:r>
            <a:r>
              <a:rPr lang="vi-VN" sz="4800" dirty="0" err="1">
                <a:latin typeface="Times New Roman" panose="02020603050405020304" pitchFamily="18" charset="0"/>
                <a:cs typeface="Times New Roman" panose="02020603050405020304" pitchFamily="18" charset="0"/>
              </a:rPr>
              <a:t>tả</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bài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toán</a:t>
            </a:r>
            <a:endParaRPr lang="vi-VN" sz="48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Thiết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kế</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cài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đặt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giải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pháp</a:t>
            </a:r>
            <a:endParaRPr lang="vi-VN" sz="48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Kiểm</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thử</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đánh</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giá</a:t>
            </a:r>
            <a:endParaRPr lang="vi-VN" sz="4800" dirty="0">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9D4F0381-5169-435D-A94C-53F3462F9860}"/>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18</a:t>
            </a:r>
          </a:p>
        </p:txBody>
      </p:sp>
    </p:spTree>
    <p:extLst>
      <p:ext uri="{BB962C8B-B14F-4D97-AF65-F5344CB8AC3E}">
        <p14:creationId xmlns:p14="http://schemas.microsoft.com/office/powerpoint/2010/main" val="367687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3EAB6F-9F60-44AB-85A3-0DA1A7977BD7}"/>
              </a:ext>
            </a:extLst>
          </p:cNvPr>
          <p:cNvSpPr>
            <a:spLocks noGrp="1"/>
          </p:cNvSpPr>
          <p:nvPr>
            <p:ph type="title"/>
          </p:nvPr>
        </p:nvSpPr>
        <p:spPr/>
        <p:txBody>
          <a:bodyPr/>
          <a:lstStyle/>
          <a:p>
            <a:pPr algn="ctr"/>
            <a:r>
              <a:rPr lang="vi-VN" sz="3600" dirty="0">
                <a:latin typeface="Times New Roman" panose="02020603050405020304" pitchFamily="18" charset="0"/>
                <a:cs typeface="Times New Roman" panose="02020603050405020304" pitchFamily="18" charset="0"/>
              </a:rPr>
              <a:t>NỘI DUNG BÁO CÁO</a:t>
            </a:r>
          </a:p>
        </p:txBody>
      </p:sp>
      <p:sp>
        <p:nvSpPr>
          <p:cNvPr id="7" name="Chỗ dành sẵn cho Nội dung 2">
            <a:extLst>
              <a:ext uri="{FF2B5EF4-FFF2-40B4-BE49-F238E27FC236}">
                <a16:creationId xmlns:a16="http://schemas.microsoft.com/office/drawing/2014/main" id="{015CD1B2-D013-404B-9A84-69A72681A9B9}"/>
              </a:ext>
            </a:extLst>
          </p:cNvPr>
          <p:cNvSpPr>
            <a:spLocks noGrp="1"/>
          </p:cNvSpPr>
          <p:nvPr>
            <p:ph idx="1"/>
          </p:nvPr>
        </p:nvSpPr>
        <p:spPr>
          <a:xfrm>
            <a:off x="1802674" y="1811383"/>
            <a:ext cx="9982926" cy="4373880"/>
          </a:xfrm>
        </p:spPr>
        <p:txBody>
          <a:bodyPr/>
          <a:lstStyle/>
          <a:p>
            <a:pPr marL="1028700" indent="-1028700">
              <a:buFont typeface="+mj-lt"/>
              <a:buAutoNum type="romanUcPeriod"/>
            </a:pPr>
            <a:r>
              <a:rPr lang="vi-VN" sz="4800" dirty="0" err="1">
                <a:latin typeface="Times New Roman" panose="02020603050405020304" pitchFamily="18" charset="0"/>
                <a:cs typeface="Times New Roman" panose="02020603050405020304" pitchFamily="18" charset="0"/>
              </a:rPr>
              <a:t>Giới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thiệu</a:t>
            </a:r>
            <a:endParaRPr lang="vi-VN" sz="4800" dirty="0">
              <a:latin typeface="Times New Roman" panose="02020603050405020304" pitchFamily="18" charset="0"/>
              <a:cs typeface="Times New Roman" panose="02020603050405020304" pitchFamily="18" charset="0"/>
            </a:endParaRPr>
          </a:p>
          <a:p>
            <a:pPr marL="1028700" indent="-1028700">
              <a:buFont typeface="+mj-lt"/>
              <a:buAutoNum type="romanUcPeriod"/>
            </a:pPr>
            <a:r>
              <a:rPr lang="vi-VN" sz="4800" dirty="0" err="1">
                <a:latin typeface="Times New Roman" panose="02020603050405020304" pitchFamily="18" charset="0"/>
                <a:cs typeface="Times New Roman" panose="02020603050405020304" pitchFamily="18" charset="0"/>
              </a:rPr>
              <a:t>Nội</a:t>
            </a:r>
            <a:r>
              <a:rPr lang="vi-VN" sz="4800" dirty="0">
                <a:latin typeface="Times New Roman" panose="02020603050405020304" pitchFamily="18" charset="0"/>
                <a:cs typeface="Times New Roman" panose="02020603050405020304" pitchFamily="18" charset="0"/>
              </a:rPr>
              <a:t> dung</a:t>
            </a:r>
          </a:p>
          <a:p>
            <a:pPr marL="1028700" indent="-1028700">
              <a:buFont typeface="+mj-lt"/>
              <a:buAutoNum type="romanUcPeriod"/>
            </a:pPr>
            <a:r>
              <a:rPr lang="vi-VN" sz="4800" dirty="0" err="1">
                <a:latin typeface="Times New Roman" panose="02020603050405020304" pitchFamily="18" charset="0"/>
                <a:cs typeface="Times New Roman" panose="02020603050405020304" pitchFamily="18" charset="0"/>
              </a:rPr>
              <a:t>Kết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luận</a:t>
            </a:r>
            <a:endParaRPr lang="vi-VN" sz="4800" dirty="0">
              <a:latin typeface="Times New Roman" panose="02020603050405020304" pitchFamily="18" charset="0"/>
              <a:cs typeface="Times New Roman" panose="02020603050405020304" pitchFamily="18" charset="0"/>
            </a:endParaRPr>
          </a:p>
          <a:p>
            <a:pPr marL="1028700" indent="-1028700">
              <a:buFont typeface="+mj-lt"/>
              <a:buAutoNum type="romanUcPeriod"/>
            </a:pPr>
            <a:r>
              <a:rPr lang="vi-VN" sz="4800" dirty="0" err="1">
                <a:latin typeface="Times New Roman" panose="02020603050405020304" pitchFamily="18" charset="0"/>
                <a:cs typeface="Times New Roman" panose="02020603050405020304" pitchFamily="18" charset="0"/>
              </a:rPr>
              <a:t>Giới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thiệu</a:t>
            </a:r>
            <a:r>
              <a:rPr lang="vi-VN" sz="4800" dirty="0">
                <a:latin typeface="Times New Roman" panose="02020603050405020304" pitchFamily="18" charset="0"/>
                <a:cs typeface="Times New Roman" panose="02020603050405020304" pitchFamily="18" charset="0"/>
              </a:rPr>
              <a:t> chương </a:t>
            </a:r>
            <a:r>
              <a:rPr lang="vi-VN" sz="4800" dirty="0" err="1">
                <a:latin typeface="Times New Roman" panose="02020603050405020304" pitchFamily="18" charset="0"/>
                <a:cs typeface="Times New Roman" panose="02020603050405020304" pitchFamily="18" charset="0"/>
              </a:rPr>
              <a:t>trình</a:t>
            </a:r>
            <a:endParaRPr lang="vi-VN" sz="4800" dirty="0">
              <a:latin typeface="Times New Roman" panose="02020603050405020304" pitchFamily="18" charset="0"/>
              <a:cs typeface="Times New Roman" panose="02020603050405020304" pitchFamily="18" charset="0"/>
            </a:endParaRPr>
          </a:p>
          <a:p>
            <a:endParaRPr lang="vi-VN" sz="4800" dirty="0">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BCC9AB1F-EE50-486C-9342-AE45CB08E102}"/>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a:t>
            </a:r>
          </a:p>
        </p:txBody>
      </p:sp>
    </p:spTree>
    <p:extLst>
      <p:ext uri="{BB962C8B-B14F-4D97-AF65-F5344CB8AC3E}">
        <p14:creationId xmlns:p14="http://schemas.microsoft.com/office/powerpoint/2010/main" val="933100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Font typeface="+mj-lt"/>
              <a:buAutoNum type="arabicPeriod"/>
            </a:pPr>
            <a:r>
              <a:rPr lang="vi-VN" sz="4800" dirty="0">
                <a:latin typeface="Times New Roman" panose="02020603050405020304" pitchFamily="18" charset="0"/>
                <a:cs typeface="Times New Roman" panose="02020603050405020304" pitchFamily="18" charset="0"/>
              </a:rPr>
              <a:t>Mô </a:t>
            </a:r>
            <a:r>
              <a:rPr lang="vi-VN" sz="4800" dirty="0" err="1">
                <a:latin typeface="Times New Roman" panose="02020603050405020304" pitchFamily="18" charset="0"/>
                <a:cs typeface="Times New Roman" panose="02020603050405020304" pitchFamily="18" charset="0"/>
              </a:rPr>
              <a:t>tả</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bài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toán</a:t>
            </a:r>
            <a:endParaRPr lang="vi-VN" sz="4800" dirty="0">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Đáp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yêu </a:t>
            </a:r>
            <a:r>
              <a:rPr lang="vi-VN" sz="2800" dirty="0" err="1">
                <a:solidFill>
                  <a:schemeClr val="tx1"/>
                </a:solidFill>
                <a:latin typeface="Times New Roman" panose="02020603050405020304" pitchFamily="18" charset="0"/>
                <a:cs typeface="Times New Roman" panose="02020603050405020304" pitchFamily="18" charset="0"/>
              </a:rPr>
              <a:t>cầu</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Đối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với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người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dùng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thường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khách</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Đối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với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tác</a:t>
            </a:r>
            <a:r>
              <a:rPr lang="vi-VN" sz="2800" dirty="0">
                <a:solidFill>
                  <a:schemeClr val="tx1"/>
                </a:solidFill>
                <a:latin typeface="Times New Roman" panose="02020603050405020304" pitchFamily="18" charset="0"/>
                <a:cs typeface="Times New Roman" panose="02020603050405020304" pitchFamily="18" charset="0"/>
              </a:rPr>
              <a:t> viên</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Đối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với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người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quản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trị</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admin</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Đối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với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hệ</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thống</a:t>
            </a:r>
            <a:endParaRPr lang="vi-VN" sz="2800" dirty="0">
              <a:solidFill>
                <a:schemeClr val="tx1"/>
              </a:solidFill>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B8CD2637-B075-4DCB-9A42-13DCFC7D1A06}"/>
              </a:ext>
            </a:extLst>
          </p:cNvPr>
          <p:cNvPicPr>
            <a:picLocks noChangeAspect="1"/>
          </p:cNvPicPr>
          <p:nvPr/>
        </p:nvPicPr>
        <p:blipFill>
          <a:blip r:embed="rId3"/>
          <a:stretch>
            <a:fillRect/>
          </a:stretch>
        </p:blipFill>
        <p:spPr>
          <a:xfrm>
            <a:off x="8982700" y="0"/>
            <a:ext cx="3209300" cy="6858000"/>
          </a:xfrm>
          <a:prstGeom prst="rect">
            <a:avLst/>
          </a:prstGeom>
        </p:spPr>
      </p:pic>
      <p:sp>
        <p:nvSpPr>
          <p:cNvPr id="5" name="Hình chữ nhật 4">
            <a:extLst>
              <a:ext uri="{FF2B5EF4-FFF2-40B4-BE49-F238E27FC236}">
                <a16:creationId xmlns:a16="http://schemas.microsoft.com/office/drawing/2014/main" id="{64A669D1-D1FD-48E6-944A-0ADACBEB8FD3}"/>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19</a:t>
            </a:r>
          </a:p>
        </p:txBody>
      </p:sp>
    </p:spTree>
    <p:extLst>
      <p:ext uri="{BB962C8B-B14F-4D97-AF65-F5344CB8AC3E}">
        <p14:creationId xmlns:p14="http://schemas.microsoft.com/office/powerpoint/2010/main" val="427947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2"/>
            </a:pPr>
            <a:r>
              <a:rPr lang="vi-VN" sz="4800" dirty="0" err="1">
                <a:latin typeface="Times New Roman" panose="02020603050405020304" pitchFamily="18" charset="0"/>
                <a:cs typeface="Times New Roman" panose="02020603050405020304" pitchFamily="18" charset="0"/>
              </a:rPr>
              <a:t>Thiết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kế</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cài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đặt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giải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pháp</a:t>
            </a:r>
            <a:endParaRPr lang="vi-VN" sz="4800" dirty="0">
              <a:latin typeface="Times New Roman" panose="02020603050405020304" pitchFamily="18" charset="0"/>
              <a:cs typeface="Times New Roman" panose="02020603050405020304" pitchFamily="18" charset="0"/>
            </a:endParaRPr>
          </a:p>
          <a:p>
            <a:pPr marL="0" indent="0">
              <a:buNone/>
            </a:pPr>
            <a:r>
              <a:rPr lang="vi-VN" sz="4800" dirty="0">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Mô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tổng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thể</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hệ</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thống</a:t>
            </a:r>
            <a:endParaRPr lang="vi-VN" sz="2800" dirty="0">
              <a:solidFill>
                <a:schemeClr val="tx1"/>
              </a:solidFill>
              <a:latin typeface="Times New Roman" panose="02020603050405020304" pitchFamily="18" charset="0"/>
              <a:cs typeface="Times New Roman" panose="02020603050405020304" pitchFamily="18" charset="0"/>
            </a:endParaRPr>
          </a:p>
        </p:txBody>
      </p:sp>
      <p:pic>
        <p:nvPicPr>
          <p:cNvPr id="10" name="Hình ảnh 9">
            <a:extLst>
              <a:ext uri="{FF2B5EF4-FFF2-40B4-BE49-F238E27FC236}">
                <a16:creationId xmlns:a16="http://schemas.microsoft.com/office/drawing/2014/main" id="{E48EB625-DE74-4C59-B137-7D5ED9968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674" y="2658336"/>
            <a:ext cx="5945885" cy="4199663"/>
          </a:xfrm>
          <a:prstGeom prst="rect">
            <a:avLst/>
          </a:prstGeom>
        </p:spPr>
      </p:pic>
      <p:sp>
        <p:nvSpPr>
          <p:cNvPr id="5" name="Hình chữ nhật 4">
            <a:extLst>
              <a:ext uri="{FF2B5EF4-FFF2-40B4-BE49-F238E27FC236}">
                <a16:creationId xmlns:a16="http://schemas.microsoft.com/office/drawing/2014/main" id="{CE56DCF5-3F1A-4C4A-A4A2-91DEB6FB221D}"/>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20</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7209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2"/>
            </a:pPr>
            <a:r>
              <a:rPr lang="vi-VN" sz="4800" dirty="0" err="1">
                <a:latin typeface="Times New Roman" panose="02020603050405020304" pitchFamily="18" charset="0"/>
                <a:cs typeface="Times New Roman" panose="02020603050405020304" pitchFamily="18" charset="0"/>
              </a:rPr>
              <a:t>Thiết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kế</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cài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đặt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giải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pháp</a:t>
            </a:r>
            <a:endParaRPr lang="vi-VN" sz="4800" dirty="0">
              <a:latin typeface="Times New Roman" panose="02020603050405020304" pitchFamily="18" charset="0"/>
              <a:cs typeface="Times New Roman" panose="02020603050405020304" pitchFamily="18" charset="0"/>
            </a:endParaRPr>
          </a:p>
          <a:p>
            <a:pPr marL="0" indent="0">
              <a:buNone/>
            </a:pPr>
            <a:r>
              <a:rPr lang="vi-VN" sz="4800" dirty="0">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Mô </a:t>
            </a:r>
            <a:r>
              <a:rPr lang="vi-VN" sz="2800" dirty="0" err="1">
                <a:solidFill>
                  <a:schemeClr val="tx1"/>
                </a:solidFill>
                <a:latin typeface="Times New Roman" panose="02020603050405020304" pitchFamily="18" charset="0"/>
                <a:cs typeface="Times New Roman" panose="02020603050405020304" pitchFamily="18" charset="0"/>
              </a:rPr>
              <a:t>hình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triển</a:t>
            </a:r>
            <a:r>
              <a:rPr lang="vi-VN" sz="2800" dirty="0">
                <a:solidFill>
                  <a:schemeClr val="tx1"/>
                </a:solidFill>
                <a:latin typeface="Times New Roman" panose="02020603050405020304" pitchFamily="18" charset="0"/>
                <a:cs typeface="Times New Roman" panose="02020603050405020304" pitchFamily="18" charset="0"/>
              </a:rPr>
              <a:t> khai</a:t>
            </a:r>
          </a:p>
        </p:txBody>
      </p:sp>
      <p:pic>
        <p:nvPicPr>
          <p:cNvPr id="6" name="Hình ảnh 5">
            <a:extLst>
              <a:ext uri="{FF2B5EF4-FFF2-40B4-BE49-F238E27FC236}">
                <a16:creationId xmlns:a16="http://schemas.microsoft.com/office/drawing/2014/main" id="{EEB77D06-0A62-42B3-BD6C-5E85047C54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02673" y="2658337"/>
            <a:ext cx="5945885" cy="4199664"/>
          </a:xfrm>
          <a:prstGeom prst="rect">
            <a:avLst/>
          </a:prstGeom>
          <a:noFill/>
          <a:ln>
            <a:noFill/>
          </a:ln>
        </p:spPr>
      </p:pic>
      <p:sp>
        <p:nvSpPr>
          <p:cNvPr id="5" name="Hình chữ nhật 4">
            <a:extLst>
              <a:ext uri="{FF2B5EF4-FFF2-40B4-BE49-F238E27FC236}">
                <a16:creationId xmlns:a16="http://schemas.microsoft.com/office/drawing/2014/main" id="{5230F00D-3C2F-4E73-935A-A74FABD8B2C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21</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76871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2"/>
            </a:pPr>
            <a:r>
              <a:rPr lang="vi-VN" sz="4800" dirty="0" err="1">
                <a:latin typeface="Times New Roman" panose="02020603050405020304" pitchFamily="18" charset="0"/>
                <a:cs typeface="Times New Roman" panose="02020603050405020304" pitchFamily="18" charset="0"/>
              </a:rPr>
              <a:t>Thiết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kế</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cài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đặt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giải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pháp</a:t>
            </a:r>
            <a:endParaRPr lang="vi-VN" sz="4800" dirty="0">
              <a:latin typeface="Times New Roman" panose="02020603050405020304" pitchFamily="18" charset="0"/>
              <a:cs typeface="Times New Roman" panose="02020603050405020304" pitchFamily="18" charset="0"/>
            </a:endParaRPr>
          </a:p>
          <a:p>
            <a:pPr marL="0" indent="0">
              <a:buNone/>
            </a:pPr>
            <a:r>
              <a:rPr lang="vi-VN" sz="4800" dirty="0">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Mô </a:t>
            </a:r>
            <a:r>
              <a:rPr lang="vi-VN" sz="2800" dirty="0" err="1">
                <a:solidFill>
                  <a:schemeClr val="tx1"/>
                </a:solidFill>
                <a:latin typeface="Times New Roman" panose="02020603050405020304" pitchFamily="18" charset="0"/>
                <a:cs typeface="Times New Roman" panose="02020603050405020304" pitchFamily="18" charset="0"/>
              </a:rPr>
              <a:t>tả</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sự</a:t>
            </a:r>
            <a:r>
              <a:rPr lang="vi-VN" sz="2800" dirty="0">
                <a:solidFill>
                  <a:schemeClr val="tx1"/>
                </a:solidFill>
                <a:latin typeface="Times New Roman" panose="02020603050405020304" pitchFamily="18" charset="0"/>
                <a:cs typeface="Times New Roman" panose="02020603050405020304" pitchFamily="18" charset="0"/>
              </a:rPr>
              <a:t> phân </a:t>
            </a:r>
            <a:r>
              <a:rPr lang="vi-VN" sz="2800" dirty="0" err="1">
                <a:solidFill>
                  <a:schemeClr val="tx1"/>
                </a:solidFill>
                <a:latin typeface="Times New Roman" panose="02020603050405020304" pitchFamily="18" charset="0"/>
                <a:cs typeface="Times New Roman" panose="02020603050405020304" pitchFamily="18" charset="0"/>
              </a:rPr>
              <a:t>rã</a:t>
            </a:r>
            <a:endParaRPr lang="vi-VN" sz="2800" dirty="0">
              <a:solidFill>
                <a:schemeClr val="tx1"/>
              </a:solidFill>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5D3817EB-6308-4DF4-ABB8-FA8E800E60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09937" y="-52387"/>
            <a:ext cx="5572125" cy="6962775"/>
          </a:xfrm>
          <a:prstGeom prst="rect">
            <a:avLst/>
          </a:prstGeom>
          <a:noFill/>
          <a:ln>
            <a:noFill/>
          </a:ln>
        </p:spPr>
      </p:pic>
      <p:sp>
        <p:nvSpPr>
          <p:cNvPr id="6" name="Hình chữ nhật 5">
            <a:extLst>
              <a:ext uri="{FF2B5EF4-FFF2-40B4-BE49-F238E27FC236}">
                <a16:creationId xmlns:a16="http://schemas.microsoft.com/office/drawing/2014/main" id="{2A3B2341-3F27-4F7D-96FA-86FC3DA0EFB1}"/>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22</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0812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2"/>
            </a:pPr>
            <a:r>
              <a:rPr lang="vi-VN" sz="4800" dirty="0" err="1">
                <a:latin typeface="Times New Roman" panose="02020603050405020304" pitchFamily="18" charset="0"/>
                <a:cs typeface="Times New Roman" panose="02020603050405020304" pitchFamily="18" charset="0"/>
              </a:rPr>
              <a:t>Thiết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kế</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cài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đặt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giải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pháp</a:t>
            </a:r>
            <a:endParaRPr lang="vi-VN" sz="4800" dirty="0">
              <a:latin typeface="Times New Roman" panose="02020603050405020304" pitchFamily="18" charset="0"/>
              <a:cs typeface="Times New Roman" panose="02020603050405020304" pitchFamily="18" charset="0"/>
            </a:endParaRPr>
          </a:p>
          <a:p>
            <a:pPr marL="0" indent="0">
              <a:buNone/>
            </a:pPr>
            <a:r>
              <a:rPr lang="vi-VN" sz="4800" dirty="0">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thực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thể</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và</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thuộc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tính</a:t>
            </a:r>
            <a:endParaRPr lang="vi-VN" sz="2800" dirty="0">
              <a:solidFill>
                <a:schemeClr val="tx1"/>
              </a:solidFill>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AB14132B-DAB6-4A6E-9EC4-6F80C98DEFA0}"/>
              </a:ext>
            </a:extLst>
          </p:cNvPr>
          <p:cNvPicPr>
            <a:picLocks noChangeAspect="1"/>
          </p:cNvPicPr>
          <p:nvPr/>
        </p:nvPicPr>
        <p:blipFill>
          <a:blip r:embed="rId3"/>
          <a:stretch>
            <a:fillRect/>
          </a:stretch>
        </p:blipFill>
        <p:spPr>
          <a:xfrm>
            <a:off x="3306838" y="353301"/>
            <a:ext cx="5578323" cy="6151397"/>
          </a:xfrm>
          <a:prstGeom prst="rect">
            <a:avLst/>
          </a:prstGeom>
        </p:spPr>
      </p:pic>
      <p:sp>
        <p:nvSpPr>
          <p:cNvPr id="5" name="Hình chữ nhật 4">
            <a:extLst>
              <a:ext uri="{FF2B5EF4-FFF2-40B4-BE49-F238E27FC236}">
                <a16:creationId xmlns:a16="http://schemas.microsoft.com/office/drawing/2014/main" id="{556F6437-C411-48CB-ABFC-1DC4EBCDE6AD}"/>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23</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896548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2"/>
            </a:pPr>
            <a:r>
              <a:rPr lang="vi-VN" sz="4800" dirty="0" err="1">
                <a:latin typeface="Times New Roman" panose="02020603050405020304" pitchFamily="18" charset="0"/>
                <a:cs typeface="Times New Roman" panose="02020603050405020304" pitchFamily="18" charset="0"/>
              </a:rPr>
              <a:t>Thiết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kế</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cài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đặt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giải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pháp</a:t>
            </a:r>
            <a:endParaRPr lang="vi-VN" sz="4800" dirty="0">
              <a:latin typeface="Times New Roman" panose="02020603050405020304" pitchFamily="18" charset="0"/>
              <a:cs typeface="Times New Roman" panose="02020603050405020304" pitchFamily="18" charset="0"/>
            </a:endParaRPr>
          </a:p>
          <a:p>
            <a:pPr marL="0" indent="0">
              <a:buNone/>
            </a:pPr>
            <a:r>
              <a:rPr lang="vi-VN" sz="4800" dirty="0">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Quy </a:t>
            </a:r>
            <a:r>
              <a:rPr lang="vi-VN" sz="2800" dirty="0" err="1">
                <a:solidFill>
                  <a:schemeClr val="tx1"/>
                </a:solidFill>
                <a:latin typeface="Times New Roman" panose="02020603050405020304" pitchFamily="18" charset="0"/>
                <a:cs typeface="Times New Roman" panose="02020603050405020304" pitchFamily="18" charset="0"/>
              </a:rPr>
              <a:t>trình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duyệt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chấp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nhận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loài</a:t>
            </a:r>
            <a:endParaRPr lang="vi-VN" sz="2800" dirty="0">
              <a:solidFill>
                <a:schemeClr val="tx1"/>
              </a:solidFill>
              <a:latin typeface="Times New Roman" panose="02020603050405020304" pitchFamily="18" charset="0"/>
              <a:cs typeface="Times New Roman" panose="02020603050405020304" pitchFamily="18" charset="0"/>
            </a:endParaRPr>
          </a:p>
        </p:txBody>
      </p:sp>
      <p:pic>
        <p:nvPicPr>
          <p:cNvPr id="6" name="Hình ảnh 5" descr="Ảnh có chứa văn bản, bản đồ&#10;&#10;Mô tả được tạo tự động">
            <a:extLst>
              <a:ext uri="{FF2B5EF4-FFF2-40B4-BE49-F238E27FC236}">
                <a16:creationId xmlns:a16="http://schemas.microsoft.com/office/drawing/2014/main" id="{AE62CFBC-755C-4071-B365-D3FE9D70C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24133" y="-2109866"/>
            <a:ext cx="5743733" cy="12191999"/>
          </a:xfrm>
          <a:prstGeom prst="rect">
            <a:avLst/>
          </a:prstGeom>
        </p:spPr>
      </p:pic>
      <p:sp>
        <p:nvSpPr>
          <p:cNvPr id="5" name="Hình chữ nhật 4">
            <a:extLst>
              <a:ext uri="{FF2B5EF4-FFF2-40B4-BE49-F238E27FC236}">
                <a16:creationId xmlns:a16="http://schemas.microsoft.com/office/drawing/2014/main" id="{73000B61-FD3C-41C9-A725-D31C5D031D03}"/>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24</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8128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3"/>
            </a:pPr>
            <a:r>
              <a:rPr lang="vi-VN" sz="4800" dirty="0" err="1">
                <a:latin typeface="Times New Roman" panose="02020603050405020304" pitchFamily="18" charset="0"/>
                <a:cs typeface="Times New Roman" panose="02020603050405020304" pitchFamily="18" charset="0"/>
              </a:rPr>
              <a:t>Kiểm</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thử</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đánh</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giá</a:t>
            </a:r>
            <a:endParaRPr lang="vi-VN" sz="4800" dirty="0">
              <a:latin typeface="Times New Roman" panose="02020603050405020304" pitchFamily="18" charset="0"/>
              <a:cs typeface="Times New Roman" panose="02020603050405020304" pitchFamily="18" charset="0"/>
            </a:endParaRPr>
          </a:p>
          <a:p>
            <a:pPr marL="0" indent="0">
              <a:lnSpc>
                <a:spcPct val="150000"/>
              </a:lnSpc>
              <a:buNone/>
            </a:pPr>
            <a:r>
              <a:rPr lang="vi-VN" sz="4800" dirty="0">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tiêu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Kịch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bản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Kết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quả</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3B768A18-FCE0-44C8-B955-8944F00332A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25</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06093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3"/>
            </a:pPr>
            <a:r>
              <a:rPr lang="vi-VN" sz="4800" dirty="0" err="1">
                <a:latin typeface="Times New Roman" panose="02020603050405020304" pitchFamily="18" charset="0"/>
                <a:cs typeface="Times New Roman" panose="02020603050405020304" pitchFamily="18" charset="0"/>
              </a:rPr>
              <a:t>Kiểm</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thử</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đánh</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giá</a:t>
            </a:r>
            <a:endParaRPr lang="vi-VN" sz="4800" dirty="0">
              <a:latin typeface="Times New Roman" panose="02020603050405020304" pitchFamily="18" charset="0"/>
              <a:cs typeface="Times New Roman" panose="02020603050405020304" pitchFamily="18" charset="0"/>
            </a:endParaRPr>
          </a:p>
          <a:p>
            <a:pPr marL="0" indent="0">
              <a:buNone/>
            </a:pPr>
            <a:r>
              <a:rPr lang="vi-VN" sz="4800" dirty="0">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tiêu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Mô </a:t>
            </a:r>
            <a:r>
              <a:rPr lang="vi-VN" sz="2800" dirty="0" err="1">
                <a:solidFill>
                  <a:schemeClr val="tx1"/>
                </a:solidFill>
                <a:latin typeface="Times New Roman" panose="02020603050405020304" pitchFamily="18" charset="0"/>
                <a:cs typeface="Times New Roman" panose="02020603050405020304" pitchFamily="18" charset="0"/>
              </a:rPr>
              <a:t>tả</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thức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Phục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vụ</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quá</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bảo</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trì</a:t>
            </a:r>
            <a:r>
              <a:rPr lang="vi-VN" sz="2800" dirty="0">
                <a:solidFill>
                  <a:schemeClr val="tx1"/>
                </a:solidFill>
                <a:latin typeface="Times New Roman" panose="02020603050405020304" pitchFamily="18" charset="0"/>
                <a:cs typeface="Times New Roman" panose="02020603050405020304" pitchFamily="18" charset="0"/>
              </a:rPr>
              <a:t>/</a:t>
            </a:r>
            <a:r>
              <a:rPr lang="vi-VN" sz="2800" dirty="0" err="1">
                <a:solidFill>
                  <a:schemeClr val="tx1"/>
                </a:solidFill>
                <a:latin typeface="Times New Roman" panose="02020603050405020304" pitchFamily="18" charset="0"/>
                <a:cs typeface="Times New Roman" panose="02020603050405020304" pitchFamily="18" charset="0"/>
              </a:rPr>
              <a:t>phát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triển</a:t>
            </a:r>
            <a:r>
              <a:rPr lang="vi-VN" sz="2800" dirty="0">
                <a:solidFill>
                  <a:schemeClr val="tx1"/>
                </a:solidFill>
                <a:latin typeface="Times New Roman" panose="02020603050405020304" pitchFamily="18" charset="0"/>
                <a:cs typeface="Times New Roman" panose="02020603050405020304" pitchFamily="18" charset="0"/>
              </a:rPr>
              <a:t> sau </a:t>
            </a:r>
            <a:r>
              <a:rPr lang="vi-VN" sz="2800" dirty="0" err="1">
                <a:solidFill>
                  <a:schemeClr val="tx1"/>
                </a:solidFill>
                <a:latin typeface="Times New Roman" panose="02020603050405020304" pitchFamily="18" charset="0"/>
                <a:cs typeface="Times New Roman" panose="02020603050405020304" pitchFamily="18" charset="0"/>
              </a:rPr>
              <a:t>này</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Xác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định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thành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phần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được</a:t>
            </a:r>
            <a:r>
              <a:rPr lang="vi-VN" sz="2800" dirty="0">
                <a:solidFill>
                  <a:schemeClr val="tx1"/>
                </a:solidFill>
                <a:latin typeface="Times New Roman" panose="02020603050405020304" pitchFamily="18" charset="0"/>
                <a:cs typeface="Times New Roman" panose="02020603050405020304" pitchFamily="18" charset="0"/>
              </a:rPr>
              <a:t>/không </a:t>
            </a:r>
            <a:r>
              <a:rPr lang="vi-VN" sz="2800" dirty="0" err="1">
                <a:solidFill>
                  <a:schemeClr val="tx1"/>
                </a:solidFill>
                <a:latin typeface="Times New Roman" panose="02020603050405020304" pitchFamily="18" charset="0"/>
                <a:cs typeface="Times New Roman" panose="02020603050405020304" pitchFamily="18" charset="0"/>
              </a:rPr>
              <a:t>được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Ước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lượng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tài</a:t>
            </a:r>
            <a:r>
              <a:rPr lang="vi-VN" sz="2800" dirty="0">
                <a:solidFill>
                  <a:schemeClr val="tx1"/>
                </a:solidFill>
                <a:latin typeface="Times New Roman" panose="02020603050405020304" pitchFamily="18" charset="0"/>
                <a:cs typeface="Times New Roman" panose="02020603050405020304" pitchFamily="18" charset="0"/>
              </a:rPr>
              <a:t> nguyên </a:t>
            </a:r>
            <a:r>
              <a:rPr lang="vi-VN" sz="2800" dirty="0" err="1">
                <a:solidFill>
                  <a:schemeClr val="tx1"/>
                </a:solidFill>
                <a:latin typeface="Times New Roman" panose="02020603050405020304" pitchFamily="18" charset="0"/>
                <a:cs typeface="Times New Roman" panose="02020603050405020304" pitchFamily="18" charset="0"/>
              </a:rPr>
              <a:t>và</a:t>
            </a:r>
            <a:r>
              <a:rPr lang="vi-VN" sz="2800" dirty="0">
                <a:solidFill>
                  <a:schemeClr val="tx1"/>
                </a:solidFill>
                <a:latin typeface="Times New Roman" panose="02020603050405020304" pitchFamily="18" charset="0"/>
                <a:cs typeface="Times New Roman" panose="02020603050405020304" pitchFamily="18" charset="0"/>
              </a:rPr>
              <a:t> chi </a:t>
            </a:r>
            <a:r>
              <a:rPr lang="vi-VN" sz="2800" dirty="0" err="1">
                <a:solidFill>
                  <a:schemeClr val="tx1"/>
                </a:solidFill>
                <a:latin typeface="Times New Roman" panose="02020603050405020304" pitchFamily="18" charset="0"/>
                <a:cs typeface="Times New Roman" panose="02020603050405020304" pitchFamily="18" charset="0"/>
              </a:rPr>
              <a:t>phí</a:t>
            </a:r>
            <a:r>
              <a:rPr lang="vi-VN" sz="2800" dirty="0">
                <a:solidFill>
                  <a:schemeClr val="tx1"/>
                </a:solidFill>
                <a:latin typeface="Times New Roman" panose="02020603050405020304" pitchFamily="18" charset="0"/>
                <a:cs typeface="Times New Roman" panose="02020603050405020304" pitchFamily="18" charset="0"/>
              </a:rPr>
              <a:t> cho </a:t>
            </a:r>
            <a:r>
              <a:rPr lang="vi-VN" sz="2800" dirty="0" err="1">
                <a:solidFill>
                  <a:schemeClr val="tx1"/>
                </a:solidFill>
                <a:latin typeface="Times New Roman" panose="02020603050405020304" pitchFamily="18" charset="0"/>
                <a:cs typeface="Times New Roman" panose="02020603050405020304" pitchFamily="18" charset="0"/>
              </a:rPr>
              <a:t>việc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p>
        </p:txBody>
      </p:sp>
      <p:sp>
        <p:nvSpPr>
          <p:cNvPr id="4" name="Hình chữ nhật 3">
            <a:extLst>
              <a:ext uri="{FF2B5EF4-FFF2-40B4-BE49-F238E27FC236}">
                <a16:creationId xmlns:a16="http://schemas.microsoft.com/office/drawing/2014/main" id="{FE3C30C2-0B40-4899-AB59-6602FBD31DB1}"/>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26</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89422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3"/>
            </a:pPr>
            <a:r>
              <a:rPr lang="vi-VN" sz="4800" dirty="0" err="1">
                <a:latin typeface="Times New Roman" panose="02020603050405020304" pitchFamily="18" charset="0"/>
                <a:cs typeface="Times New Roman" panose="02020603050405020304" pitchFamily="18" charset="0"/>
              </a:rPr>
              <a:t>Kiểm</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thử</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đánh</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giá</a:t>
            </a:r>
            <a:endParaRPr lang="vi-VN" sz="4800" dirty="0">
              <a:latin typeface="Times New Roman" panose="02020603050405020304" pitchFamily="18" charset="0"/>
              <a:cs typeface="Times New Roman" panose="02020603050405020304" pitchFamily="18" charset="0"/>
            </a:endParaRPr>
          </a:p>
          <a:p>
            <a:pPr marL="0" indent="0">
              <a:lnSpc>
                <a:spcPct val="150000"/>
              </a:lnSpc>
              <a:buNone/>
            </a:pPr>
            <a:r>
              <a:rPr lang="vi-VN" sz="4800" dirty="0">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Kịch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bản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tính</a:t>
            </a:r>
            <a:r>
              <a:rPr lang="vi-VN" sz="2800" dirty="0">
                <a:solidFill>
                  <a:schemeClr val="tx1"/>
                </a:solidFill>
                <a:latin typeface="Times New Roman" panose="02020603050405020304" pitchFamily="18" charset="0"/>
                <a:cs typeface="Times New Roman" panose="02020603050405020304" pitchFamily="18" charset="0"/>
              </a:rPr>
              <a:t> năng </a:t>
            </a:r>
            <a:r>
              <a:rPr lang="vi-VN" sz="2800" dirty="0" err="1">
                <a:solidFill>
                  <a:schemeClr val="tx1"/>
                </a:solidFill>
                <a:latin typeface="Times New Roman" panose="02020603050405020304" pitchFamily="18" charset="0"/>
                <a:cs typeface="Times New Roman" panose="02020603050405020304" pitchFamily="18" charset="0"/>
              </a:rPr>
              <a:t>của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admin</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tính</a:t>
            </a:r>
            <a:r>
              <a:rPr lang="vi-VN" sz="2800" dirty="0">
                <a:solidFill>
                  <a:schemeClr val="tx1"/>
                </a:solidFill>
                <a:latin typeface="Times New Roman" panose="02020603050405020304" pitchFamily="18" charset="0"/>
                <a:cs typeface="Times New Roman" panose="02020603050405020304" pitchFamily="18" charset="0"/>
              </a:rPr>
              <a:t> năng </a:t>
            </a:r>
            <a:r>
              <a:rPr lang="vi-VN" sz="2800" dirty="0" err="1">
                <a:solidFill>
                  <a:schemeClr val="tx1"/>
                </a:solidFill>
                <a:latin typeface="Times New Roman" panose="02020603050405020304" pitchFamily="18" charset="0"/>
                <a:cs typeface="Times New Roman" panose="02020603050405020304" pitchFamily="18" charset="0"/>
              </a:rPr>
              <a:t>của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tác</a:t>
            </a:r>
            <a:r>
              <a:rPr lang="vi-VN" sz="2800" dirty="0">
                <a:solidFill>
                  <a:schemeClr val="tx1"/>
                </a:solidFill>
                <a:latin typeface="Times New Roman" panose="02020603050405020304" pitchFamily="18" charset="0"/>
                <a:cs typeface="Times New Roman" panose="02020603050405020304" pitchFamily="18" charset="0"/>
              </a:rPr>
              <a:t> viên</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tính</a:t>
            </a:r>
            <a:r>
              <a:rPr lang="vi-VN" sz="2800" dirty="0">
                <a:solidFill>
                  <a:schemeClr val="tx1"/>
                </a:solidFill>
                <a:latin typeface="Times New Roman" panose="02020603050405020304" pitchFamily="18" charset="0"/>
                <a:cs typeface="Times New Roman" panose="02020603050405020304" pitchFamily="18" charset="0"/>
              </a:rPr>
              <a:t> năng </a:t>
            </a:r>
            <a:r>
              <a:rPr lang="vi-VN" sz="2800" dirty="0" err="1">
                <a:solidFill>
                  <a:schemeClr val="tx1"/>
                </a:solidFill>
                <a:latin typeface="Times New Roman" panose="02020603050405020304" pitchFamily="18" charset="0"/>
                <a:cs typeface="Times New Roman" panose="02020603050405020304" pitchFamily="18" charset="0"/>
              </a:rPr>
              <a:t>của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người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dùng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bình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thường</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12FEA894-2AC9-4C35-80B8-F5FCB2121A9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27</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0607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3"/>
            </a:pPr>
            <a:r>
              <a:rPr lang="vi-VN" sz="4800" dirty="0" err="1">
                <a:latin typeface="Times New Roman" panose="02020603050405020304" pitchFamily="18" charset="0"/>
                <a:cs typeface="Times New Roman" panose="02020603050405020304" pitchFamily="18" charset="0"/>
              </a:rPr>
              <a:t>Kiểm</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thử</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đánh</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giá</a:t>
            </a:r>
            <a:endParaRPr lang="vi-VN" sz="4800" dirty="0">
              <a:latin typeface="Times New Roman" panose="02020603050405020304" pitchFamily="18" charset="0"/>
              <a:cs typeface="Times New Roman" panose="02020603050405020304" pitchFamily="18" charset="0"/>
            </a:endParaRPr>
          </a:p>
          <a:p>
            <a:pPr marL="0" indent="0">
              <a:lnSpc>
                <a:spcPct val="150000"/>
              </a:lnSpc>
              <a:buNone/>
            </a:pPr>
            <a:r>
              <a:rPr lang="vi-VN" sz="4800" dirty="0">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Công </a:t>
            </a:r>
            <a:r>
              <a:rPr lang="vi-VN" sz="2800" dirty="0" err="1">
                <a:solidFill>
                  <a:schemeClr val="tx1"/>
                </a:solidFill>
                <a:latin typeface="Times New Roman" panose="02020603050405020304" pitchFamily="18" charset="0"/>
                <a:cs typeface="Times New Roman" panose="02020603050405020304" pitchFamily="18" charset="0"/>
              </a:rPr>
              <a:t>cụ</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endParaRPr lang="vi-VN"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Bảng 4">
            <a:extLst>
              <a:ext uri="{FF2B5EF4-FFF2-40B4-BE49-F238E27FC236}">
                <a16:creationId xmlns:a16="http://schemas.microsoft.com/office/drawing/2014/main" id="{103F9B55-CD4E-4F78-87AE-8383C9900755}"/>
              </a:ext>
            </a:extLst>
          </p:cNvPr>
          <p:cNvGraphicFramePr>
            <a:graphicFrameLocks noGrp="1"/>
          </p:cNvGraphicFramePr>
          <p:nvPr>
            <p:extLst>
              <p:ext uri="{D42A27DB-BD31-4B8C-83A1-F6EECF244321}">
                <p14:modId xmlns:p14="http://schemas.microsoft.com/office/powerpoint/2010/main" val="4067823195"/>
              </p:ext>
            </p:extLst>
          </p:nvPr>
        </p:nvGraphicFramePr>
        <p:xfrm>
          <a:off x="2859432" y="4359348"/>
          <a:ext cx="7869410" cy="992292"/>
        </p:xfrm>
        <a:graphic>
          <a:graphicData uri="http://schemas.openxmlformats.org/drawingml/2006/table">
            <a:tbl>
              <a:tblPr firstRow="1" firstCol="1" bandRow="1">
                <a:tableStyleId>{5C22544A-7EE6-4342-B048-85BDC9FD1C3A}</a:tableStyleId>
              </a:tblPr>
              <a:tblGrid>
                <a:gridCol w="1914474">
                  <a:extLst>
                    <a:ext uri="{9D8B030D-6E8A-4147-A177-3AD203B41FA5}">
                      <a16:colId xmlns:a16="http://schemas.microsoft.com/office/drawing/2014/main" val="2045586714"/>
                    </a:ext>
                  </a:extLst>
                </a:gridCol>
                <a:gridCol w="1764391">
                  <a:extLst>
                    <a:ext uri="{9D8B030D-6E8A-4147-A177-3AD203B41FA5}">
                      <a16:colId xmlns:a16="http://schemas.microsoft.com/office/drawing/2014/main" val="2262532274"/>
                    </a:ext>
                  </a:extLst>
                </a:gridCol>
                <a:gridCol w="2332589">
                  <a:extLst>
                    <a:ext uri="{9D8B030D-6E8A-4147-A177-3AD203B41FA5}">
                      <a16:colId xmlns:a16="http://schemas.microsoft.com/office/drawing/2014/main" val="1620128463"/>
                    </a:ext>
                  </a:extLst>
                </a:gridCol>
                <a:gridCol w="1857956">
                  <a:extLst>
                    <a:ext uri="{9D8B030D-6E8A-4147-A177-3AD203B41FA5}">
                      <a16:colId xmlns:a16="http://schemas.microsoft.com/office/drawing/2014/main" val="2803151544"/>
                    </a:ext>
                  </a:extLst>
                </a:gridCol>
              </a:tblGrid>
              <a:tr h="496146">
                <a:tc>
                  <a:txBody>
                    <a:bodyPr/>
                    <a:lstStyle/>
                    <a:p>
                      <a:pPr>
                        <a:lnSpc>
                          <a:spcPct val="120000"/>
                        </a:lnSpc>
                        <a:spcAft>
                          <a:spcPts val="600"/>
                        </a:spcAft>
                      </a:pPr>
                      <a:r>
                        <a:rPr lang="en-US" sz="2400" dirty="0" err="1">
                          <a:solidFill>
                            <a:srgbClr val="0070C0"/>
                          </a:solidFill>
                          <a:effectLst/>
                          <a:latin typeface="Times New Roman" panose="02020603050405020304" pitchFamily="18" charset="0"/>
                          <a:cs typeface="Times New Roman" panose="02020603050405020304" pitchFamily="18" charset="0"/>
                        </a:rPr>
                        <a:t>Hoạt</a:t>
                      </a:r>
                      <a:r>
                        <a:rPr lang="en-US" sz="2400" dirty="0">
                          <a:solidFill>
                            <a:srgbClr val="0070C0"/>
                          </a:solidFill>
                          <a:effectLst/>
                          <a:latin typeface="Times New Roman" panose="02020603050405020304" pitchFamily="18" charset="0"/>
                          <a:cs typeface="Times New Roman" panose="02020603050405020304" pitchFamily="18" charset="0"/>
                        </a:rPr>
                        <a:t> </a:t>
                      </a:r>
                      <a:r>
                        <a:rPr lang="en-US" sz="2400" dirty="0" err="1">
                          <a:solidFill>
                            <a:srgbClr val="0070C0"/>
                          </a:solidFill>
                          <a:effectLst/>
                          <a:latin typeface="Times New Roman" panose="02020603050405020304" pitchFamily="18" charset="0"/>
                          <a:cs typeface="Times New Roman" panose="02020603050405020304" pitchFamily="18" charset="0"/>
                        </a:rPr>
                        <a:t>động</a:t>
                      </a:r>
                      <a:endParaRPr lang="vi-V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600"/>
                        </a:spcAft>
                      </a:pPr>
                      <a:r>
                        <a:rPr lang="en-US" sz="2400" dirty="0" err="1">
                          <a:solidFill>
                            <a:srgbClr val="0070C0"/>
                          </a:solidFill>
                          <a:effectLst/>
                          <a:latin typeface="Times New Roman" panose="02020603050405020304" pitchFamily="18" charset="0"/>
                          <a:cs typeface="Times New Roman" panose="02020603050405020304" pitchFamily="18" charset="0"/>
                        </a:rPr>
                        <a:t>Công</a:t>
                      </a:r>
                      <a:r>
                        <a:rPr lang="en-US" sz="2400" dirty="0">
                          <a:solidFill>
                            <a:srgbClr val="0070C0"/>
                          </a:solidFill>
                          <a:effectLst/>
                          <a:latin typeface="Times New Roman" panose="02020603050405020304" pitchFamily="18" charset="0"/>
                          <a:cs typeface="Times New Roman" panose="02020603050405020304" pitchFamily="18" charset="0"/>
                        </a:rPr>
                        <a:t> </a:t>
                      </a:r>
                      <a:r>
                        <a:rPr lang="en-US" sz="2400" dirty="0" err="1">
                          <a:solidFill>
                            <a:srgbClr val="0070C0"/>
                          </a:solidFill>
                          <a:effectLst/>
                          <a:latin typeface="Times New Roman" panose="02020603050405020304" pitchFamily="18" charset="0"/>
                          <a:cs typeface="Times New Roman" panose="02020603050405020304" pitchFamily="18" charset="0"/>
                        </a:rPr>
                        <a:t>cụ</a:t>
                      </a:r>
                      <a:endParaRPr lang="vi-V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600"/>
                        </a:spcAft>
                      </a:pPr>
                      <a:r>
                        <a:rPr lang="en-US" sz="2400" dirty="0" err="1">
                          <a:solidFill>
                            <a:srgbClr val="0070C0"/>
                          </a:solidFill>
                          <a:effectLst/>
                          <a:latin typeface="Times New Roman" panose="02020603050405020304" pitchFamily="18" charset="0"/>
                          <a:cs typeface="Times New Roman" panose="02020603050405020304" pitchFamily="18" charset="0"/>
                        </a:rPr>
                        <a:t>Nhà</a:t>
                      </a:r>
                      <a:r>
                        <a:rPr lang="en-US" sz="2400" dirty="0">
                          <a:solidFill>
                            <a:srgbClr val="0070C0"/>
                          </a:solidFill>
                          <a:effectLst/>
                          <a:latin typeface="Times New Roman" panose="02020603050405020304" pitchFamily="18" charset="0"/>
                          <a:cs typeface="Times New Roman" panose="02020603050405020304" pitchFamily="18" charset="0"/>
                        </a:rPr>
                        <a:t> </a:t>
                      </a:r>
                      <a:r>
                        <a:rPr lang="en-US" sz="2400" dirty="0" err="1">
                          <a:solidFill>
                            <a:srgbClr val="0070C0"/>
                          </a:solidFill>
                          <a:effectLst/>
                          <a:latin typeface="Times New Roman" panose="02020603050405020304" pitchFamily="18" charset="0"/>
                          <a:cs typeface="Times New Roman" panose="02020603050405020304" pitchFamily="18" charset="0"/>
                        </a:rPr>
                        <a:t>cung</a:t>
                      </a:r>
                      <a:r>
                        <a:rPr lang="en-US" sz="2400" dirty="0">
                          <a:solidFill>
                            <a:srgbClr val="0070C0"/>
                          </a:solidFill>
                          <a:effectLst/>
                          <a:latin typeface="Times New Roman" panose="02020603050405020304" pitchFamily="18" charset="0"/>
                          <a:cs typeface="Times New Roman" panose="02020603050405020304" pitchFamily="18" charset="0"/>
                        </a:rPr>
                        <a:t> </a:t>
                      </a:r>
                      <a:r>
                        <a:rPr lang="en-US" sz="2400" dirty="0" err="1">
                          <a:solidFill>
                            <a:srgbClr val="0070C0"/>
                          </a:solidFill>
                          <a:effectLst/>
                          <a:latin typeface="Times New Roman" panose="02020603050405020304" pitchFamily="18" charset="0"/>
                          <a:cs typeface="Times New Roman" panose="02020603050405020304" pitchFamily="18" charset="0"/>
                        </a:rPr>
                        <a:t>cấp</a:t>
                      </a:r>
                      <a:endParaRPr lang="vi-V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600"/>
                        </a:spcAft>
                      </a:pPr>
                      <a:r>
                        <a:rPr lang="en-US" sz="2400" dirty="0" err="1">
                          <a:solidFill>
                            <a:srgbClr val="0070C0"/>
                          </a:solidFill>
                          <a:effectLst/>
                          <a:latin typeface="Times New Roman" panose="02020603050405020304" pitchFamily="18" charset="0"/>
                          <a:cs typeface="Times New Roman" panose="02020603050405020304" pitchFamily="18" charset="0"/>
                        </a:rPr>
                        <a:t>Phiên</a:t>
                      </a:r>
                      <a:r>
                        <a:rPr lang="en-US" sz="2400" dirty="0">
                          <a:solidFill>
                            <a:srgbClr val="0070C0"/>
                          </a:solidFill>
                          <a:effectLst/>
                          <a:latin typeface="Times New Roman" panose="02020603050405020304" pitchFamily="18" charset="0"/>
                          <a:cs typeface="Times New Roman" panose="02020603050405020304" pitchFamily="18" charset="0"/>
                        </a:rPr>
                        <a:t> </a:t>
                      </a:r>
                      <a:r>
                        <a:rPr lang="en-US" sz="2400" dirty="0" err="1">
                          <a:solidFill>
                            <a:srgbClr val="0070C0"/>
                          </a:solidFill>
                          <a:effectLst/>
                          <a:latin typeface="Times New Roman" panose="02020603050405020304" pitchFamily="18" charset="0"/>
                          <a:cs typeface="Times New Roman" panose="02020603050405020304" pitchFamily="18" charset="0"/>
                        </a:rPr>
                        <a:t>bản</a:t>
                      </a:r>
                      <a:endParaRPr lang="vi-V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9512689"/>
                  </a:ext>
                </a:extLst>
              </a:tr>
              <a:tr h="496146">
                <a:tc>
                  <a:txBody>
                    <a:bodyPr/>
                    <a:lstStyle/>
                    <a:p>
                      <a:pPr marL="0" algn="l" defTabSz="914400" rtl="0" eaLnBrk="1" latinLnBrk="0" hangingPunct="1">
                        <a:lnSpc>
                          <a:spcPct val="120000"/>
                        </a:lnSpc>
                        <a:spcAft>
                          <a:spcPts val="600"/>
                        </a:spcAft>
                      </a:pPr>
                      <a:r>
                        <a:rPr lang="en-US" sz="2400" b="0" kern="1200" dirty="0" err="1">
                          <a:solidFill>
                            <a:schemeClr val="dk1"/>
                          </a:solidFill>
                          <a:effectLst/>
                          <a:latin typeface="Times New Roman" panose="02020603050405020304" pitchFamily="18" charset="0"/>
                          <a:ea typeface="+mn-ea"/>
                          <a:cs typeface="Times New Roman" panose="02020603050405020304" pitchFamily="18" charset="0"/>
                        </a:rPr>
                        <a:t>Kiểm</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kern="1200" dirty="0" err="1">
                          <a:solidFill>
                            <a:schemeClr val="dk1"/>
                          </a:solidFill>
                          <a:effectLst/>
                          <a:latin typeface="Times New Roman" panose="02020603050405020304" pitchFamily="18" charset="0"/>
                          <a:ea typeface="+mn-ea"/>
                          <a:cs typeface="Times New Roman" panose="02020603050405020304" pitchFamily="18" charset="0"/>
                        </a:rPr>
                        <a:t>thử</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 API</a:t>
                      </a:r>
                      <a:endParaRPr lang="vi-VN" sz="2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oFill/>
                  </a:tcPr>
                </a:tc>
                <a:tc>
                  <a:txBody>
                    <a:bodyPr/>
                    <a:lstStyle/>
                    <a:p>
                      <a:pPr>
                        <a:lnSpc>
                          <a:spcPct val="120000"/>
                        </a:lnSpc>
                        <a:spcAft>
                          <a:spcPts val="600"/>
                        </a:spcAft>
                      </a:pPr>
                      <a:r>
                        <a:rPr lang="en-US" sz="2400" dirty="0">
                          <a:effectLst/>
                          <a:latin typeface="Times New Roman" panose="02020603050405020304" pitchFamily="18" charset="0"/>
                          <a:cs typeface="Times New Roman" panose="02020603050405020304" pitchFamily="18" charset="0"/>
                        </a:rPr>
                        <a:t>Postman</a:t>
                      </a:r>
                      <a:endParaRPr lang="vi-V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600"/>
                        </a:spcAft>
                      </a:pPr>
                      <a:r>
                        <a:rPr lang="en-US" sz="2400" dirty="0">
                          <a:effectLst/>
                          <a:latin typeface="Times New Roman" panose="02020603050405020304" pitchFamily="18" charset="0"/>
                          <a:cs typeface="Times New Roman" panose="02020603050405020304" pitchFamily="18" charset="0"/>
                        </a:rPr>
                        <a:t>Postman Inc</a:t>
                      </a:r>
                      <a:endParaRPr lang="vi-V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600"/>
                        </a:spcAft>
                      </a:pPr>
                      <a:r>
                        <a:rPr lang="en-US" sz="2400" dirty="0">
                          <a:effectLst/>
                          <a:latin typeface="Times New Roman" panose="02020603050405020304" pitchFamily="18" charset="0"/>
                          <a:cs typeface="Times New Roman" panose="02020603050405020304" pitchFamily="18" charset="0"/>
                        </a:rPr>
                        <a:t>7.23.0</a:t>
                      </a:r>
                      <a:endParaRPr lang="vi-V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0703651"/>
                  </a:ext>
                </a:extLst>
              </a:tr>
            </a:tbl>
          </a:graphicData>
        </a:graphic>
      </p:graphicFrame>
      <p:sp>
        <p:nvSpPr>
          <p:cNvPr id="6" name="Hình chữ nhật 5">
            <a:extLst>
              <a:ext uri="{FF2B5EF4-FFF2-40B4-BE49-F238E27FC236}">
                <a16:creationId xmlns:a16="http://schemas.microsoft.com/office/drawing/2014/main" id="{974DAC1C-7535-40DD-83AB-E6A60575CA55}"/>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28</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46525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Đặt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vấn</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đề</a:t>
            </a:r>
            <a:endParaRPr lang="vi-VN" sz="48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Lịch</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sử</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giải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quyết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vấn</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đề</a:t>
            </a:r>
            <a:endParaRPr lang="vi-VN" sz="48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Mục</a:t>
            </a:r>
            <a:r>
              <a:rPr lang="vi-VN" sz="4800" dirty="0">
                <a:latin typeface="Times New Roman" panose="02020603050405020304" pitchFamily="18" charset="0"/>
                <a:cs typeface="Times New Roman" panose="02020603050405020304" pitchFamily="18" charset="0"/>
              </a:rPr>
              <a:t> tiêu </a:t>
            </a:r>
            <a:r>
              <a:rPr lang="vi-VN" sz="4800" dirty="0" err="1">
                <a:latin typeface="Times New Roman" panose="02020603050405020304" pitchFamily="18" charset="0"/>
                <a:cs typeface="Times New Roman" panose="02020603050405020304" pitchFamily="18" charset="0"/>
              </a:rPr>
              <a:t>đề</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tài</a:t>
            </a:r>
            <a:endParaRPr lang="vi-VN" sz="48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Đối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tượng</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phạm</a:t>
            </a:r>
            <a:r>
              <a:rPr lang="vi-VN" sz="4800" dirty="0">
                <a:latin typeface="Times New Roman" panose="02020603050405020304" pitchFamily="18" charset="0"/>
                <a:cs typeface="Times New Roman" panose="02020603050405020304" pitchFamily="18" charset="0"/>
              </a:rPr>
              <a:t> vi nghiên </a:t>
            </a:r>
            <a:r>
              <a:rPr lang="vi-VN" sz="4800" dirty="0" err="1">
                <a:latin typeface="Times New Roman" panose="02020603050405020304" pitchFamily="18" charset="0"/>
                <a:cs typeface="Times New Roman" panose="02020603050405020304" pitchFamily="18" charset="0"/>
              </a:rPr>
              <a:t>cứu</a:t>
            </a:r>
            <a:endParaRPr lang="vi-VN" sz="48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Nội</a:t>
            </a:r>
            <a:r>
              <a:rPr lang="vi-VN" sz="4800" dirty="0">
                <a:latin typeface="Times New Roman" panose="02020603050405020304" pitchFamily="18" charset="0"/>
                <a:cs typeface="Times New Roman" panose="02020603050405020304" pitchFamily="18" charset="0"/>
              </a:rPr>
              <a:t> dung nghiên </a:t>
            </a:r>
            <a:r>
              <a:rPr lang="vi-VN" sz="4800" dirty="0" err="1">
                <a:latin typeface="Times New Roman" panose="02020603050405020304" pitchFamily="18" charset="0"/>
                <a:cs typeface="Times New Roman" panose="02020603050405020304" pitchFamily="18" charset="0"/>
              </a:rPr>
              <a:t>cứu</a:t>
            </a:r>
            <a:endParaRPr lang="vi-VN" sz="4800" dirty="0">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3904E480-3654-4EB9-AA32-3D2DFCBEF9D3}"/>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294465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sp>
        <p:nvSpPr>
          <p:cNvPr id="3" name="Chỗ dành sẵn cho Nội dung 2">
            <a:extLst>
              <a:ext uri="{FF2B5EF4-FFF2-40B4-BE49-F238E27FC236}">
                <a16:creationId xmlns:a16="http://schemas.microsoft.com/office/drawing/2014/main" id="{4C41FE10-6D63-4420-8379-3B3622A4E822}"/>
              </a:ext>
            </a:extLst>
          </p:cNvPr>
          <p:cNvSpPr>
            <a:spLocks noGrp="1"/>
          </p:cNvSpPr>
          <p:nvPr>
            <p:ph idx="1"/>
          </p:nvPr>
        </p:nvSpPr>
        <p:spPr>
          <a:xfrm>
            <a:off x="1802674" y="1811383"/>
            <a:ext cx="9982926" cy="4373880"/>
          </a:xfrm>
        </p:spPr>
        <p:txBody>
          <a:bodyPr/>
          <a:lstStyle/>
          <a:p>
            <a:pPr marL="914400" indent="-914400">
              <a:buAutoNum type="arabicPeriod" startAt="3"/>
            </a:pPr>
            <a:r>
              <a:rPr lang="vi-VN" sz="4800" dirty="0" err="1">
                <a:latin typeface="Times New Roman" panose="02020603050405020304" pitchFamily="18" charset="0"/>
                <a:cs typeface="Times New Roman" panose="02020603050405020304" pitchFamily="18" charset="0"/>
              </a:rPr>
              <a:t>Kiểm</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thử</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đánh</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giá</a:t>
            </a:r>
            <a:endParaRPr lang="vi-VN" sz="4800" dirty="0">
              <a:latin typeface="Times New Roman" panose="02020603050405020304" pitchFamily="18" charset="0"/>
              <a:cs typeface="Times New Roman" panose="02020603050405020304" pitchFamily="18" charset="0"/>
            </a:endParaRPr>
          </a:p>
          <a:p>
            <a:pPr marL="0" indent="0">
              <a:buNone/>
            </a:pPr>
            <a:r>
              <a:rPr lang="vi-VN" sz="4800" dirty="0">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Kết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quả</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endParaRPr lang="vi-VN" sz="2800" dirty="0">
              <a:solidFill>
                <a:schemeClr val="tx1"/>
              </a:solidFill>
              <a:latin typeface="Times New Roman" panose="02020603050405020304" pitchFamily="18" charset="0"/>
              <a:cs typeface="Times New Roman" panose="02020603050405020304" pitchFamily="18" charset="0"/>
            </a:endParaRPr>
          </a:p>
          <a:p>
            <a:pPr marL="0" indent="0">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tính</a:t>
            </a:r>
            <a:r>
              <a:rPr lang="vi-VN" sz="2800" dirty="0">
                <a:solidFill>
                  <a:schemeClr val="tx1"/>
                </a:solidFill>
                <a:latin typeface="Times New Roman" panose="02020603050405020304" pitchFamily="18" charset="0"/>
                <a:cs typeface="Times New Roman" panose="02020603050405020304" pitchFamily="18" charset="0"/>
              </a:rPr>
              <a:t> năng:</a:t>
            </a:r>
          </a:p>
          <a:p>
            <a:pPr marL="0" indent="0">
              <a:buNone/>
            </a:pPr>
            <a:r>
              <a:rPr lang="vi-VN" sz="2800" dirty="0">
                <a:solidFill>
                  <a:schemeClr val="tx1"/>
                </a:solidFill>
                <a:latin typeface="Times New Roman" panose="02020603050405020304" pitchFamily="18" charset="0"/>
                <a:cs typeface="Times New Roman" panose="02020603050405020304" pitchFamily="18" charset="0"/>
              </a:rPr>
              <a:t>		•	Đăng </a:t>
            </a:r>
            <a:r>
              <a:rPr lang="vi-VN" sz="2800" dirty="0" err="1">
                <a:solidFill>
                  <a:schemeClr val="tx1"/>
                </a:solidFill>
                <a:latin typeface="Times New Roman" panose="02020603050405020304" pitchFamily="18" charset="0"/>
                <a:cs typeface="Times New Roman" panose="02020603050405020304" pitchFamily="18" charset="0"/>
              </a:rPr>
              <a:t>nhập</a:t>
            </a:r>
            <a:r>
              <a:rPr lang="vi-VN" sz="2800" dirty="0">
                <a:solidFill>
                  <a:schemeClr val="tx1"/>
                </a:solidFill>
                <a:latin typeface="Times New Roman" panose="02020603050405020304" pitchFamily="18" charset="0"/>
                <a:cs typeface="Times New Roman" panose="02020603050405020304" pitchFamily="18" charset="0"/>
              </a:rPr>
              <a:t>/đăng </a:t>
            </a:r>
            <a:r>
              <a:rPr lang="vi-VN" sz="2800" dirty="0" err="1">
                <a:solidFill>
                  <a:schemeClr val="tx1"/>
                </a:solidFill>
                <a:latin typeface="Times New Roman" panose="02020603050405020304" pitchFamily="18" charset="0"/>
                <a:cs typeface="Times New Roman" panose="02020603050405020304" pitchFamily="18" charset="0"/>
              </a:rPr>
              <a:t>xuất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thành</a:t>
            </a:r>
            <a:r>
              <a:rPr lang="vi-VN" sz="2800" dirty="0">
                <a:solidFill>
                  <a:schemeClr val="tx1"/>
                </a:solidFill>
                <a:latin typeface="Times New Roman" panose="02020603050405020304" pitchFamily="18" charset="0"/>
                <a:cs typeface="Times New Roman" panose="02020603050405020304" pitchFamily="18" charset="0"/>
              </a:rPr>
              <a:t> công</a:t>
            </a:r>
          </a:p>
          <a:p>
            <a:pPr marL="0" indent="0">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Cập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nhật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tọa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thành</a:t>
            </a:r>
            <a:r>
              <a:rPr lang="vi-VN" sz="2800" dirty="0">
                <a:solidFill>
                  <a:schemeClr val="tx1"/>
                </a:solidFill>
                <a:latin typeface="Times New Roman" panose="02020603050405020304" pitchFamily="18" charset="0"/>
                <a:cs typeface="Times New Roman" panose="02020603050405020304" pitchFamily="18" charset="0"/>
              </a:rPr>
              <a:t> công</a:t>
            </a:r>
          </a:p>
          <a:p>
            <a:pPr marL="0" indent="0">
              <a:buNone/>
            </a:pPr>
            <a:r>
              <a:rPr lang="vi-VN" sz="2800" dirty="0">
                <a:solidFill>
                  <a:schemeClr val="tx1"/>
                </a:solidFill>
                <a:latin typeface="Times New Roman" panose="02020603050405020304" pitchFamily="18" charset="0"/>
                <a:cs typeface="Times New Roman" panose="02020603050405020304" pitchFamily="18" charset="0"/>
              </a:rPr>
              <a:t>		•	Xem thông tin </a:t>
            </a:r>
            <a:r>
              <a:rPr lang="vi-VN" sz="2800" dirty="0" err="1">
                <a:solidFill>
                  <a:schemeClr val="tx1"/>
                </a:solidFill>
                <a:latin typeface="Times New Roman" panose="02020603050405020304" pitchFamily="18" charset="0"/>
                <a:cs typeface="Times New Roman" panose="02020603050405020304" pitchFamily="18" charset="0"/>
              </a:rPr>
              <a:t>và</a:t>
            </a:r>
            <a:r>
              <a:rPr lang="vi-VN" sz="2800" dirty="0">
                <a:solidFill>
                  <a:schemeClr val="tx1"/>
                </a:solidFill>
                <a:latin typeface="Times New Roman" panose="02020603050405020304" pitchFamily="18" charset="0"/>
                <a:cs typeface="Times New Roman" panose="02020603050405020304" pitchFamily="18" charset="0"/>
              </a:rPr>
              <a:t> phân </a:t>
            </a:r>
            <a:r>
              <a:rPr lang="vi-VN" sz="2800" dirty="0" err="1">
                <a:solidFill>
                  <a:schemeClr val="tx1"/>
                </a:solidFill>
                <a:latin typeface="Times New Roman" panose="02020603050405020304" pitchFamily="18" charset="0"/>
                <a:cs typeface="Times New Roman" panose="02020603050405020304" pitchFamily="18" charset="0"/>
              </a:rPr>
              <a:t>bố</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loài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thành</a:t>
            </a:r>
            <a:r>
              <a:rPr lang="vi-VN" sz="2800" dirty="0">
                <a:solidFill>
                  <a:schemeClr val="tx1"/>
                </a:solidFill>
                <a:latin typeface="Times New Roman" panose="02020603050405020304" pitchFamily="18" charset="0"/>
                <a:cs typeface="Times New Roman" panose="02020603050405020304" pitchFamily="18" charset="0"/>
              </a:rPr>
              <a:t> công</a:t>
            </a:r>
          </a:p>
          <a:p>
            <a:pPr marL="0" indent="0">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Kiểm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thử</a:t>
            </a:r>
            <a:r>
              <a:rPr lang="vi-VN" sz="2800" dirty="0">
                <a:solidFill>
                  <a:schemeClr val="tx1"/>
                </a:solidFill>
                <a:latin typeface="Times New Roman" panose="02020603050405020304" pitchFamily="18" charset="0"/>
                <a:cs typeface="Times New Roman" panose="02020603050405020304" pitchFamily="18" charset="0"/>
              </a:rPr>
              <a:t> API:</a:t>
            </a:r>
          </a:p>
          <a:p>
            <a:pPr marL="0" indent="0">
              <a:lnSpc>
                <a:spcPct val="150000"/>
              </a:lnSpc>
              <a:buNone/>
            </a:pP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605E7170-2114-4F1D-B7D5-71C2AD33F3A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29</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188278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 NỘI DUNG</a:t>
            </a:r>
          </a:p>
        </p:txBody>
      </p:sp>
      <p:pic>
        <p:nvPicPr>
          <p:cNvPr id="5" name="Hình ảnh 4">
            <a:extLst>
              <a:ext uri="{FF2B5EF4-FFF2-40B4-BE49-F238E27FC236}">
                <a16:creationId xmlns:a16="http://schemas.microsoft.com/office/drawing/2014/main" id="{E70012DC-C71C-429E-8C28-C743E66D4104}"/>
              </a:ext>
            </a:extLst>
          </p:cNvPr>
          <p:cNvPicPr>
            <a:picLocks noChangeAspect="1"/>
          </p:cNvPicPr>
          <p:nvPr/>
        </p:nvPicPr>
        <p:blipFill>
          <a:blip r:embed="rId2"/>
          <a:stretch>
            <a:fillRect/>
          </a:stretch>
        </p:blipFill>
        <p:spPr>
          <a:xfrm>
            <a:off x="0" y="0"/>
            <a:ext cx="12192000" cy="6858000"/>
          </a:xfrm>
          <a:prstGeom prst="rect">
            <a:avLst/>
          </a:prstGeom>
        </p:spPr>
      </p:pic>
      <p:sp>
        <p:nvSpPr>
          <p:cNvPr id="4" name="Hình chữ nhật 3">
            <a:extLst>
              <a:ext uri="{FF2B5EF4-FFF2-40B4-BE49-F238E27FC236}">
                <a16:creationId xmlns:a16="http://schemas.microsoft.com/office/drawing/2014/main" id="{57F17BD7-8CC9-41B6-9604-1760596A84AF}"/>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30</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145977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III. KẾT LUẬN</a:t>
            </a:r>
          </a:p>
        </p:txBody>
      </p:sp>
      <p:sp>
        <p:nvSpPr>
          <p:cNvPr id="3" name="Chỗ dành sẵn cho Nội dung 2">
            <a:extLst>
              <a:ext uri="{FF2B5EF4-FFF2-40B4-BE49-F238E27FC236}">
                <a16:creationId xmlns:a16="http://schemas.microsoft.com/office/drawing/2014/main" id="{2FBE7BEC-9381-4330-ACF2-5A3733637FE6}"/>
              </a:ext>
            </a:extLst>
          </p:cNvPr>
          <p:cNvSpPr>
            <a:spLocks noGrp="1"/>
          </p:cNvSpPr>
          <p:nvPr>
            <p:ph idx="1"/>
          </p:nvPr>
        </p:nvSpPr>
        <p:spPr>
          <a:xfrm>
            <a:off x="1802674" y="1811383"/>
            <a:ext cx="9982926" cy="4373880"/>
          </a:xfrm>
        </p:spPr>
        <p:txBody>
          <a:bodyPr/>
          <a:lstStyle/>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Kết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quả</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đạt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được</a:t>
            </a:r>
            <a:endParaRPr lang="vi-VN" sz="48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Hướng</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phát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triển</a:t>
            </a:r>
            <a:endParaRPr lang="vi-VN" sz="4800" dirty="0">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5DBFB392-A6AE-4530-973C-A355AA5E77A8}"/>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31</a:t>
            </a:r>
          </a:p>
        </p:txBody>
      </p:sp>
    </p:spTree>
    <p:extLst>
      <p:ext uri="{BB962C8B-B14F-4D97-AF65-F5344CB8AC3E}">
        <p14:creationId xmlns:p14="http://schemas.microsoft.com/office/powerpoint/2010/main" val="2317933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III. KẾT LUẬN</a:t>
            </a:r>
          </a:p>
        </p:txBody>
      </p:sp>
      <p:sp>
        <p:nvSpPr>
          <p:cNvPr id="3" name="Chỗ dành sẵn cho Nội dung 2">
            <a:extLst>
              <a:ext uri="{FF2B5EF4-FFF2-40B4-BE49-F238E27FC236}">
                <a16:creationId xmlns:a16="http://schemas.microsoft.com/office/drawing/2014/main" id="{2FBE7BEC-9381-4330-ACF2-5A3733637FE6}"/>
              </a:ext>
            </a:extLst>
          </p:cNvPr>
          <p:cNvSpPr>
            <a:spLocks noGrp="1"/>
          </p:cNvSpPr>
          <p:nvPr>
            <p:ph idx="1"/>
          </p:nvPr>
        </p:nvSpPr>
        <p:spPr>
          <a:xfrm>
            <a:off x="1802674" y="1811383"/>
            <a:ext cx="9982926" cy="4373880"/>
          </a:xfrm>
        </p:spPr>
        <p:txBody>
          <a:bodyPr/>
          <a:lstStyle/>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Kết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quả</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đạt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được</a:t>
            </a:r>
            <a:r>
              <a:rPr lang="vi-VN" sz="4800" dirty="0">
                <a:latin typeface="Times New Roman" panose="02020603050405020304" pitchFamily="18" charset="0"/>
                <a:cs typeface="Times New Roman" panose="02020603050405020304" pitchFamily="18" charset="0"/>
              </a:rPr>
              <a:t>:</a:t>
            </a:r>
            <a:endParaRPr lang="vi-VN" sz="4500" dirty="0">
              <a:latin typeface="Times New Roman" panose="02020603050405020304" pitchFamily="18" charset="0"/>
              <a:cs typeface="Times New Roman" panose="02020603050405020304" pitchFamily="18" charset="0"/>
            </a:endParaRPr>
          </a:p>
          <a:p>
            <a:pPr marL="0" indent="0">
              <a:buNone/>
            </a:pPr>
            <a:r>
              <a:rPr lang="vi-VN" sz="4500" dirty="0">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Về</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lý</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thuyết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và</a:t>
            </a:r>
            <a:r>
              <a:rPr lang="vi-VN" sz="2800" dirty="0">
                <a:solidFill>
                  <a:schemeClr val="tx1"/>
                </a:solidFill>
                <a:latin typeface="Times New Roman" panose="02020603050405020304" pitchFamily="18" charset="0"/>
                <a:cs typeface="Times New Roman" panose="02020603050405020304" pitchFamily="18" charset="0"/>
              </a:rPr>
              <a:t> công </a:t>
            </a:r>
            <a:r>
              <a:rPr lang="vi-VN" sz="2800" dirty="0" err="1">
                <a:solidFill>
                  <a:schemeClr val="tx1"/>
                </a:solidFill>
                <a:latin typeface="Times New Roman" panose="02020603050405020304" pitchFamily="18" charset="0"/>
                <a:cs typeface="Times New Roman" panose="02020603050405020304" pitchFamily="18" charset="0"/>
              </a:rPr>
              <a:t>nghệ</a:t>
            </a:r>
            <a:r>
              <a:rPr lang="vi-VN" sz="2800" dirty="0">
                <a:solidFill>
                  <a:schemeClr val="tx1"/>
                </a:solidFill>
                <a:latin typeface="Times New Roman" panose="02020603050405020304" pitchFamily="18" charset="0"/>
                <a:cs typeface="Times New Roman" panose="02020603050405020304" pitchFamily="18" charset="0"/>
              </a:rPr>
              <a:t>:</a:t>
            </a:r>
          </a:p>
          <a:p>
            <a:pPr marL="0" indent="0">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Củng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cố</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kiến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thức</a:t>
            </a:r>
            <a:endParaRPr lang="vi-VN" sz="2800" dirty="0">
              <a:solidFill>
                <a:schemeClr val="tx1"/>
              </a:solidFill>
              <a:latin typeface="Times New Roman" panose="02020603050405020304" pitchFamily="18" charset="0"/>
              <a:cs typeface="Times New Roman" panose="02020603050405020304" pitchFamily="18" charset="0"/>
            </a:endParaRPr>
          </a:p>
          <a:p>
            <a:pPr marL="0" indent="0">
              <a:buNone/>
            </a:pPr>
            <a:r>
              <a:rPr lang="vi-VN" sz="2800" dirty="0">
                <a:solidFill>
                  <a:schemeClr val="tx1"/>
                </a:solidFill>
                <a:latin typeface="Times New Roman" panose="02020603050405020304" pitchFamily="18" charset="0"/>
                <a:cs typeface="Times New Roman" panose="02020603050405020304" pitchFamily="18" charset="0"/>
              </a:rPr>
              <a:t>	-	Nâng cao </a:t>
            </a:r>
            <a:r>
              <a:rPr lang="vi-VN" sz="2800" dirty="0" err="1">
                <a:solidFill>
                  <a:schemeClr val="tx1"/>
                </a:solidFill>
                <a:latin typeface="Times New Roman" panose="02020603050405020304" pitchFamily="18" charset="0"/>
                <a:cs typeface="Times New Roman" panose="02020603050405020304" pitchFamily="18" charset="0"/>
              </a:rPr>
              <a:t>kiến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thức</a:t>
            </a:r>
            <a:endParaRPr lang="vi-V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vi-VN" sz="2800" dirty="0">
              <a:solidFill>
                <a:schemeClr val="tx1"/>
              </a:solidFill>
              <a:latin typeface="Times New Roman" panose="02020603050405020304" pitchFamily="18" charset="0"/>
              <a:cs typeface="Times New Roman" panose="02020603050405020304" pitchFamily="18" charset="0"/>
            </a:endParaRPr>
          </a:p>
          <a:p>
            <a:pPr marL="0" indent="0">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Về</a:t>
            </a:r>
            <a:r>
              <a:rPr lang="vi-VN" sz="2800" dirty="0">
                <a:solidFill>
                  <a:schemeClr val="tx1"/>
                </a:solidFill>
                <a:latin typeface="Times New Roman" panose="02020603050405020304" pitchFamily="18" charset="0"/>
                <a:cs typeface="Times New Roman" panose="02020603050405020304" pitchFamily="18" charset="0"/>
              </a:rPr>
              <a:t> chương </a:t>
            </a:r>
            <a:r>
              <a:rPr lang="vi-VN" sz="2800" dirty="0" err="1">
                <a:solidFill>
                  <a:schemeClr val="tx1"/>
                </a:solidFill>
                <a:latin typeface="Times New Roman" panose="02020603050405020304" pitchFamily="18" charset="0"/>
                <a:cs typeface="Times New Roman" panose="02020603050405020304" pitchFamily="18" charset="0"/>
              </a:rPr>
              <a:t>trình</a:t>
            </a:r>
            <a:r>
              <a:rPr lang="vi-VN" sz="2800" dirty="0">
                <a:solidFill>
                  <a:schemeClr val="tx1"/>
                </a:solidFill>
                <a:latin typeface="Times New Roman" panose="02020603050405020304" pitchFamily="18" charset="0"/>
                <a:cs typeface="Times New Roman" panose="02020603050405020304" pitchFamily="18" charset="0"/>
              </a:rPr>
              <a:t>:</a:t>
            </a:r>
          </a:p>
          <a:p>
            <a:pPr marL="0" indent="0">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Đáp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yêu </a:t>
            </a:r>
            <a:r>
              <a:rPr lang="vi-VN" sz="2800" dirty="0" err="1">
                <a:solidFill>
                  <a:schemeClr val="tx1"/>
                </a:solidFill>
                <a:latin typeface="Times New Roman" panose="02020603050405020304" pitchFamily="18" charset="0"/>
                <a:cs typeface="Times New Roman" panose="02020603050405020304" pitchFamily="18" charset="0"/>
              </a:rPr>
              <a:t>cầu</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đặt</a:t>
            </a:r>
            <a:r>
              <a:rPr lang="vi-VN" sz="2800" dirty="0">
                <a:solidFill>
                  <a:schemeClr val="tx1"/>
                </a:solidFill>
                <a:latin typeface="Times New Roman" panose="02020603050405020304" pitchFamily="18" charset="0"/>
                <a:cs typeface="Times New Roman" panose="02020603050405020304" pitchFamily="18" charset="0"/>
              </a:rPr>
              <a:t> ra</a:t>
            </a:r>
          </a:p>
        </p:txBody>
      </p:sp>
      <p:sp>
        <p:nvSpPr>
          <p:cNvPr id="4" name="Hình chữ nhật 3">
            <a:extLst>
              <a:ext uri="{FF2B5EF4-FFF2-40B4-BE49-F238E27FC236}">
                <a16:creationId xmlns:a16="http://schemas.microsoft.com/office/drawing/2014/main" id="{C68B1CA2-DABF-427C-9AC0-E8654A435E9F}"/>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3</a:t>
            </a:r>
            <a:r>
              <a:rPr lang="vi-VN" sz="5400" b="1" dirty="0">
                <a:ln w="6600">
                  <a:solidFill>
                    <a:schemeClr val="accent2"/>
                  </a:solidFill>
                  <a:prstDash val="solid"/>
                </a:ln>
                <a:solidFill>
                  <a:srgbClr val="FFFFFF"/>
                </a:solidFill>
                <a:effectLst>
                  <a:outerShdw dist="38100" dir="2700000" algn="tl" rotWithShape="0">
                    <a:schemeClr val="accent2"/>
                  </a:outerShdw>
                </a:effectLst>
              </a:rPr>
              <a:t>2</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68730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III. KẾT LUẬN</a:t>
            </a:r>
          </a:p>
        </p:txBody>
      </p:sp>
      <p:sp>
        <p:nvSpPr>
          <p:cNvPr id="3" name="Chỗ dành sẵn cho Nội dung 2">
            <a:extLst>
              <a:ext uri="{FF2B5EF4-FFF2-40B4-BE49-F238E27FC236}">
                <a16:creationId xmlns:a16="http://schemas.microsoft.com/office/drawing/2014/main" id="{2FBE7BEC-9381-4330-ACF2-5A3733637FE6}"/>
              </a:ext>
            </a:extLst>
          </p:cNvPr>
          <p:cNvSpPr>
            <a:spLocks noGrp="1"/>
          </p:cNvSpPr>
          <p:nvPr>
            <p:ph idx="1"/>
          </p:nvPr>
        </p:nvSpPr>
        <p:spPr>
          <a:xfrm>
            <a:off x="1802674" y="1811383"/>
            <a:ext cx="9982926" cy="4373880"/>
          </a:xfrm>
        </p:spPr>
        <p:txBody>
          <a:bodyPr/>
          <a:lstStyle/>
          <a:p>
            <a:pPr marL="914400" indent="-914400">
              <a:buAutoNum type="arabicPeriod" startAt="2"/>
            </a:pPr>
            <a:r>
              <a:rPr lang="vi-VN" sz="4800" dirty="0" err="1">
                <a:latin typeface="Times New Roman" panose="02020603050405020304" pitchFamily="18" charset="0"/>
                <a:cs typeface="Times New Roman" panose="02020603050405020304" pitchFamily="18" charset="0"/>
              </a:rPr>
              <a:t>Hướng</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phát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triển</a:t>
            </a:r>
            <a:r>
              <a:rPr lang="vi-VN" sz="4800" dirty="0">
                <a:latin typeface="Times New Roman" panose="02020603050405020304" pitchFamily="18" charset="0"/>
                <a:cs typeface="Times New Roman" panose="02020603050405020304" pitchFamily="18" charset="0"/>
              </a:rPr>
              <a:t>:</a:t>
            </a:r>
          </a:p>
          <a:p>
            <a:pPr marL="0" indent="0">
              <a:lnSpc>
                <a:spcPct val="150000"/>
              </a:lnSpc>
              <a:buNone/>
            </a:pPr>
            <a:r>
              <a:rPr lang="vi-VN" sz="4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Phát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triển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IOS </a:t>
            </a:r>
            <a:r>
              <a:rPr lang="vi-VN" sz="2800" dirty="0" err="1">
                <a:solidFill>
                  <a:schemeClr val="tx1"/>
                </a:solidFill>
                <a:latin typeface="Times New Roman" panose="02020603050405020304" pitchFamily="18" charset="0"/>
                <a:cs typeface="Times New Roman" panose="02020603050405020304" pitchFamily="18" charset="0"/>
              </a:rPr>
              <a:t>hoặc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Flutter</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React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Native</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Tối</a:t>
            </a:r>
            <a:r>
              <a:rPr lang="vi-VN" sz="2800" dirty="0">
                <a:solidFill>
                  <a:schemeClr val="tx1"/>
                </a:solidFill>
                <a:latin typeface="Times New Roman" panose="02020603050405020304" pitchFamily="18" charset="0"/>
                <a:cs typeface="Times New Roman" panose="02020603050405020304" pitchFamily="18" charset="0"/>
              </a:rPr>
              <a:t> ưu </a:t>
            </a:r>
            <a:r>
              <a:rPr lang="vi-VN" sz="2800" dirty="0" err="1">
                <a:solidFill>
                  <a:schemeClr val="tx1"/>
                </a:solidFill>
                <a:latin typeface="Times New Roman" panose="02020603050405020304" pitchFamily="18" charset="0"/>
                <a:cs typeface="Times New Roman" panose="02020603050405020304" pitchFamily="18" charset="0"/>
              </a:rPr>
              <a:t>code</a:t>
            </a:r>
            <a:r>
              <a:rPr lang="vi-VN" sz="2800" dirty="0">
                <a:solidFill>
                  <a:schemeClr val="tx1"/>
                </a:solidFill>
                <a:latin typeface="Times New Roman" panose="02020603050405020304" pitchFamily="18" charset="0"/>
                <a:cs typeface="Times New Roman" panose="02020603050405020304" pitchFamily="18" charset="0"/>
              </a:rPr>
              <a:t> cho </a:t>
            </a:r>
            <a:r>
              <a:rPr lang="vi-VN" sz="2800" dirty="0" err="1">
                <a:solidFill>
                  <a:schemeClr val="tx1"/>
                </a:solidFill>
                <a:latin typeface="Times New Roman" panose="02020603050405020304" pitchFamily="18" charset="0"/>
                <a:cs typeface="Times New Roman" panose="02020603050405020304" pitchFamily="18" charset="0"/>
              </a:rPr>
              <a:t>việc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bảo</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trì</a:t>
            </a:r>
            <a:r>
              <a:rPr lang="vi-VN" sz="2800" dirty="0">
                <a:solidFill>
                  <a:schemeClr val="tx1"/>
                </a:solidFill>
                <a:latin typeface="Times New Roman" panose="02020603050405020304" pitchFamily="18" charset="0"/>
                <a:cs typeface="Times New Roman" panose="02020603050405020304" pitchFamily="18" charset="0"/>
              </a:rPr>
              <a:t>, nâng </a:t>
            </a:r>
            <a:r>
              <a:rPr lang="vi-VN" sz="2800" dirty="0" err="1">
                <a:solidFill>
                  <a:schemeClr val="tx1"/>
                </a:solidFill>
                <a:latin typeface="Times New Roman" panose="02020603050405020304" pitchFamily="18" charset="0"/>
                <a:cs typeface="Times New Roman" panose="02020603050405020304" pitchFamily="18" charset="0"/>
              </a:rPr>
              <a:t>cấp</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Tối</a:t>
            </a:r>
            <a:r>
              <a:rPr lang="vi-VN" sz="2800" dirty="0">
                <a:solidFill>
                  <a:schemeClr val="tx1"/>
                </a:solidFill>
                <a:latin typeface="Times New Roman" panose="02020603050405020304" pitchFamily="18" charset="0"/>
                <a:cs typeface="Times New Roman" panose="02020603050405020304" pitchFamily="18" charset="0"/>
              </a:rPr>
              <a:t> ưu </a:t>
            </a:r>
            <a:r>
              <a:rPr lang="vi-VN" sz="2800" dirty="0" err="1">
                <a:solidFill>
                  <a:schemeClr val="tx1"/>
                </a:solidFill>
                <a:latin typeface="Times New Roman" panose="02020603050405020304" pitchFamily="18" charset="0"/>
                <a:cs typeface="Times New Roman" panose="02020603050405020304" pitchFamily="18" charset="0"/>
              </a:rPr>
              <a:t>lượng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dữ</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liệu</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từ</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server</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trả</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về</a:t>
            </a:r>
            <a:r>
              <a:rPr lang="vi-VN" sz="2800" dirty="0">
                <a:solidFill>
                  <a:schemeClr val="tx1"/>
                </a:solidFill>
                <a:latin typeface="Times New Roman" panose="02020603050405020304" pitchFamily="18" charset="0"/>
                <a:cs typeface="Times New Roman" panose="02020603050405020304" pitchFamily="18" charset="0"/>
              </a:rPr>
              <a:t>.</a:t>
            </a:r>
          </a:p>
          <a:p>
            <a:pPr marL="0" indent="0">
              <a:buNone/>
            </a:pPr>
            <a:endParaRPr lang="vi-VN" sz="4800" dirty="0">
              <a:latin typeface="Times New Roman" panose="02020603050405020304" pitchFamily="18" charset="0"/>
              <a:cs typeface="Times New Roman" panose="02020603050405020304" pitchFamily="18" charset="0"/>
            </a:endParaRPr>
          </a:p>
        </p:txBody>
      </p:sp>
      <p:sp>
        <p:nvSpPr>
          <p:cNvPr id="4" name="Hình chữ nhật 3">
            <a:extLst>
              <a:ext uri="{FF2B5EF4-FFF2-40B4-BE49-F238E27FC236}">
                <a16:creationId xmlns:a16="http://schemas.microsoft.com/office/drawing/2014/main" id="{D8DD0DAC-77C0-434B-AF76-952087947277}"/>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3</a:t>
            </a:r>
            <a:r>
              <a:rPr lang="vi-VN" sz="5400" b="1" dirty="0">
                <a:ln w="6600">
                  <a:solidFill>
                    <a:schemeClr val="accent2"/>
                  </a:solidFill>
                  <a:prstDash val="solid"/>
                </a:ln>
                <a:solidFill>
                  <a:srgbClr val="FFFFFF"/>
                </a:solidFill>
                <a:effectLst>
                  <a:outerShdw dist="38100" dir="2700000" algn="tl" rotWithShape="0">
                    <a:schemeClr val="accent2"/>
                  </a:outerShdw>
                </a:effectLst>
              </a:rPr>
              <a:t>3</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518298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IV. GIỚI THIỆU CHƯƠNG TRÌNH</a:t>
            </a:r>
          </a:p>
        </p:txBody>
      </p:sp>
      <p:sp>
        <p:nvSpPr>
          <p:cNvPr id="3" name="Hình chữ nhật 2">
            <a:extLst>
              <a:ext uri="{FF2B5EF4-FFF2-40B4-BE49-F238E27FC236}">
                <a16:creationId xmlns:a16="http://schemas.microsoft.com/office/drawing/2014/main" id="{2F5EA387-1222-4A1F-AE4E-30142A20676D}"/>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3</a:t>
            </a:r>
            <a:r>
              <a:rPr lang="vi-VN" sz="5400" b="1" dirty="0">
                <a:ln w="6600">
                  <a:solidFill>
                    <a:schemeClr val="accent2"/>
                  </a:solidFill>
                  <a:prstDash val="solid"/>
                </a:ln>
                <a:solidFill>
                  <a:srgbClr val="FFFFFF"/>
                </a:solidFill>
                <a:effectLst>
                  <a:outerShdw dist="38100" dir="2700000" algn="tl" rotWithShape="0">
                    <a:schemeClr val="accent2"/>
                  </a:outerShdw>
                </a:effectLst>
              </a:rPr>
              <a:t>4</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371701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7AD66BA-D6F5-4F60-9FEA-17195401130A}"/>
              </a:ext>
            </a:extLst>
          </p:cNvPr>
          <p:cNvSpPr txBox="1">
            <a:spLocks/>
          </p:cNvSpPr>
          <p:nvPr/>
        </p:nvSpPr>
        <p:spPr>
          <a:xfrm>
            <a:off x="2095500" y="3043238"/>
            <a:ext cx="8001000" cy="1569660"/>
          </a:xfrm>
          <a:prstGeom prst="rect">
            <a:avLst/>
          </a:prstGeom>
        </p:spPr>
        <p:txBody>
          <a:bodyPr>
            <a:spAutoFit/>
          </a:bodyPr>
          <a:lstStyle>
            <a:lvl1pPr marL="342900" indent="-342900" algn="l" rtl="0" eaLnBrk="1" fontAlgn="base" hangingPunct="1">
              <a:spcBef>
                <a:spcPct val="20000"/>
              </a:spcBef>
              <a:spcAft>
                <a:spcPct val="0"/>
              </a:spcAft>
              <a:buChar char="•"/>
              <a:defRPr sz="2900" kern="1200">
                <a:solidFill>
                  <a:srgbClr val="000066"/>
                </a:solidFill>
                <a:latin typeface="+mn-lt"/>
                <a:ea typeface="+mn-ea"/>
                <a:cs typeface="+mn-cs"/>
              </a:defRPr>
            </a:lvl1pPr>
            <a:lvl2pPr marL="742950" indent="-285750" algn="l" rtl="0" eaLnBrk="1" fontAlgn="base" hangingPunct="1">
              <a:spcBef>
                <a:spcPct val="20000"/>
              </a:spcBef>
              <a:spcAft>
                <a:spcPct val="0"/>
              </a:spcAft>
              <a:buChar char="–"/>
              <a:defRPr sz="2600" kern="1200">
                <a:solidFill>
                  <a:srgbClr val="000066"/>
                </a:solidFill>
                <a:latin typeface="+mn-lt"/>
                <a:ea typeface="+mn-ea"/>
                <a:cs typeface="+mn-cs"/>
              </a:defRPr>
            </a:lvl2pPr>
            <a:lvl3pPr marL="1143000" indent="-228600" algn="l" rtl="0" eaLnBrk="1" fontAlgn="base" hangingPunct="1">
              <a:spcBef>
                <a:spcPct val="20000"/>
              </a:spcBef>
              <a:spcAft>
                <a:spcPct val="0"/>
              </a:spcAft>
              <a:buChar char="•"/>
              <a:defRPr sz="2200" kern="1200">
                <a:solidFill>
                  <a:srgbClr val="000066"/>
                </a:solidFill>
                <a:latin typeface="+mn-lt"/>
                <a:ea typeface="+mn-ea"/>
                <a:cs typeface="+mn-cs"/>
              </a:defRPr>
            </a:lvl3pPr>
            <a:lvl4pPr marL="1600200" indent="-228600" algn="l" rtl="0" eaLnBrk="1" fontAlgn="base" hangingPunct="1">
              <a:spcBef>
                <a:spcPct val="20000"/>
              </a:spcBef>
              <a:spcAft>
                <a:spcPct val="0"/>
              </a:spcAft>
              <a:buChar char="–"/>
              <a:defRPr kern="1200">
                <a:solidFill>
                  <a:srgbClr val="000066"/>
                </a:solidFill>
                <a:latin typeface="+mn-lt"/>
                <a:ea typeface="+mn-ea"/>
                <a:cs typeface="+mn-cs"/>
              </a:defRPr>
            </a:lvl4pPr>
            <a:lvl5pPr marL="2057400" indent="-228600" algn="l" rtl="0" eaLnBrk="1" fontAlgn="base" hangingPunct="1">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pPr>
            <a:r>
              <a:rPr lang="en-US" altLang="en-US" sz="4800" dirty="0" err="1">
                <a:solidFill>
                  <a:srgbClr val="C00000"/>
                </a:solidFill>
                <a:latin typeface="Times New Roman" panose="02020603050405020304" pitchFamily="18" charset="0"/>
                <a:cs typeface="Times New Roman" panose="02020603050405020304" pitchFamily="18" charset="0"/>
              </a:rPr>
              <a:t>Xin</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cảm</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ơn</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quý</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thầy</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cô</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và</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các</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bạn</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đã</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lắng</a:t>
            </a:r>
            <a:r>
              <a:rPr lang="en-US" altLang="en-US" sz="4800" dirty="0">
                <a:solidFill>
                  <a:srgbClr val="C00000"/>
                </a:solidFill>
                <a:latin typeface="Times New Roman" panose="02020603050405020304" pitchFamily="18" charset="0"/>
                <a:cs typeface="Times New Roman" panose="02020603050405020304" pitchFamily="18" charset="0"/>
              </a:rPr>
              <a:t> </a:t>
            </a:r>
            <a:r>
              <a:rPr lang="en-US" altLang="en-US" sz="4800" dirty="0" err="1">
                <a:solidFill>
                  <a:srgbClr val="C00000"/>
                </a:solidFill>
                <a:latin typeface="Times New Roman" panose="02020603050405020304" pitchFamily="18" charset="0"/>
                <a:cs typeface="Times New Roman" panose="02020603050405020304" pitchFamily="18" charset="0"/>
              </a:rPr>
              <a:t>nghe</a:t>
            </a:r>
            <a:r>
              <a:rPr lang="en-US" altLang="en-US" sz="4800" dirty="0">
                <a:solidFill>
                  <a:srgbClr val="C00000"/>
                </a:solidFill>
                <a:latin typeface="Times New Roman" panose="02020603050405020304" pitchFamily="18" charset="0"/>
                <a:cs typeface="Times New Roman" panose="02020603050405020304" pitchFamily="18" charset="0"/>
              </a:rPr>
              <a:t>!</a:t>
            </a:r>
          </a:p>
        </p:txBody>
      </p:sp>
      <p:sp>
        <p:nvSpPr>
          <p:cNvPr id="3" name="Hình chữ nhật 2">
            <a:extLst>
              <a:ext uri="{FF2B5EF4-FFF2-40B4-BE49-F238E27FC236}">
                <a16:creationId xmlns:a16="http://schemas.microsoft.com/office/drawing/2014/main" id="{FEB1F654-D155-4397-9415-7664C6DE94E3}"/>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3</a:t>
            </a:r>
            <a:r>
              <a:rPr lang="vi-VN" sz="5400" b="1" dirty="0">
                <a:ln w="6600">
                  <a:solidFill>
                    <a:schemeClr val="accent2"/>
                  </a:solidFill>
                  <a:prstDash val="solid"/>
                </a:ln>
                <a:solidFill>
                  <a:srgbClr val="FFFFFF"/>
                </a:solidFill>
                <a:effectLst>
                  <a:outerShdw dist="38100" dir="2700000" algn="tl" rotWithShape="0">
                    <a:schemeClr val="accent2"/>
                  </a:outerShdw>
                </a:effectLst>
              </a:rPr>
              <a:t>5</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75650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798441"/>
            <a:ext cx="12192000" cy="583236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vi-VN"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TRƯỜNG ĐẠI HỌC CẦN THƠ</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vi-VN"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KHOA CÔNG NGHỆ THÔNG TIN VÀ TRUYỀN THÔNG</a:t>
            </a:r>
            <a:endParaRPr kumimoji="0" lang="en-US"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2300" b="1" i="0" u="none" strike="noStrike" kern="120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7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LUẬN VĂN TỐT NGHIỆP NGÀNH KỸ THUẬT PHẦN MỀM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3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lvl="0" algn="ctr">
              <a:defRPr/>
            </a:pPr>
            <a:r>
              <a:rPr lang="vi-VN" sz="3000" b="1" dirty="0">
                <a:solidFill>
                  <a:srgbClr val="CC0000"/>
                </a:solidFill>
                <a:latin typeface="Times New Roman" panose="02020603050405020304" pitchFamily="18" charset="0"/>
                <a:cs typeface="Times New Roman" panose="02020603050405020304" pitchFamily="18" charset="0"/>
              </a:rPr>
              <a:t>ỨNG DỤNG DI ĐỘNG</a:t>
            </a:r>
          </a:p>
          <a:p>
            <a:pPr lvl="0" algn="ctr">
              <a:defRPr/>
            </a:pPr>
            <a:r>
              <a:rPr lang="vi-VN" sz="3000" b="1" dirty="0">
                <a:solidFill>
                  <a:srgbClr val="CC0000"/>
                </a:solidFill>
                <a:latin typeface="Times New Roman" panose="02020603050405020304" pitchFamily="18" charset="0"/>
                <a:cs typeface="Times New Roman" panose="02020603050405020304" pitchFamily="18" charset="0"/>
              </a:rPr>
              <a:t>HỖ TRỢ CÔNG TÁC BẢO TỒN</a:t>
            </a:r>
          </a:p>
          <a:p>
            <a:pPr lvl="0" algn="ctr">
              <a:defRPr/>
            </a:pPr>
            <a:r>
              <a:rPr lang="vi-VN" sz="3000" b="1" dirty="0">
                <a:solidFill>
                  <a:srgbClr val="CC0000"/>
                </a:solidFill>
                <a:latin typeface="Times New Roman" panose="02020603050405020304" pitchFamily="18" charset="0"/>
                <a:cs typeface="Times New Roman" panose="02020603050405020304" pitchFamily="18" charset="0"/>
              </a:rPr>
              <a:t>ĐA DẠNG SINH HỌC Ở TRÀM CHIM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tab pos="1257300" algn="l"/>
              </a:tabLst>
              <a:defRPr/>
            </a:pPr>
            <a:endPar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22338" rtl="0" eaLnBrk="1" fontAlgn="auto" latinLnBrk="0" hangingPunct="1">
              <a:lnSpc>
                <a:spcPct val="100000"/>
              </a:lnSpc>
              <a:spcBef>
                <a:spcPts val="0"/>
              </a:spcBef>
              <a:spcAft>
                <a:spcPts val="0"/>
              </a:spcAft>
              <a:buClrTx/>
              <a:buSzTx/>
              <a:buFontTx/>
              <a:buNone/>
              <a:tabLst>
                <a:tab pos="361950" algn="l"/>
                <a:tab pos="4391025" algn="l"/>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Giáo</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viên</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hướng</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dẫn</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Sinh</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viên</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hực</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hiện</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tab pos="361950" algn="l"/>
                <a:tab pos="4391025" algn="l"/>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TS.Lâm</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Hoài</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Bảo</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Lê Tấn Lộc – MSSV: B1605339</a:t>
            </a:r>
          </a:p>
          <a:p>
            <a:pPr marL="0" marR="0" lvl="0" indent="0" algn="l" defTabSz="914400" rtl="0" eaLnBrk="1" fontAlgn="auto" latinLnBrk="0" hangingPunct="1">
              <a:lnSpc>
                <a:spcPct val="100000"/>
              </a:lnSpc>
              <a:spcBef>
                <a:spcPts val="0"/>
              </a:spcBef>
              <a:spcAft>
                <a:spcPts val="0"/>
              </a:spcAft>
              <a:buClrTx/>
              <a:buSzTx/>
              <a:buFontTx/>
              <a:buNone/>
              <a:tabLst>
                <a:tab pos="542925" algn="l"/>
                <a:tab pos="4391025" algn="l"/>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vi-VN"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9811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914400" indent="-914400">
              <a:buFont typeface="+mj-lt"/>
              <a:buAutoNum type="arabicPeriod"/>
            </a:pPr>
            <a:r>
              <a:rPr lang="vi-VN" sz="4800" dirty="0" err="1">
                <a:latin typeface="Times New Roman" panose="02020603050405020304" pitchFamily="18" charset="0"/>
                <a:cs typeface="Times New Roman" panose="02020603050405020304" pitchFamily="18" charset="0"/>
              </a:rPr>
              <a:t>Đặt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vấn</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đề</a:t>
            </a:r>
            <a:r>
              <a:rPr lang="vi-VN" sz="4800" dirty="0">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Thiết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bị</a:t>
            </a:r>
            <a:r>
              <a:rPr lang="vi-VN" sz="2800" dirty="0">
                <a:solidFill>
                  <a:schemeClr val="tx1"/>
                </a:solidFill>
                <a:latin typeface="Times New Roman" panose="02020603050405020304" pitchFamily="18" charset="0"/>
                <a:cs typeface="Times New Roman" panose="02020603050405020304" pitchFamily="18" charset="0"/>
              </a:rPr>
              <a:t> di </a:t>
            </a:r>
            <a:r>
              <a:rPr lang="vi-VN" sz="2800" dirty="0" err="1">
                <a:solidFill>
                  <a:schemeClr val="tx1"/>
                </a:solidFill>
                <a:latin typeface="Times New Roman" panose="02020603050405020304" pitchFamily="18" charset="0"/>
                <a:cs typeface="Times New Roman" panose="02020603050405020304" pitchFamily="18" charset="0"/>
              </a:rPr>
              <a:t>động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ngày</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càng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phổ</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biến</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Nhằm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đích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quảng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bá</a:t>
            </a:r>
            <a:r>
              <a:rPr lang="vi-VN" sz="2800" dirty="0">
                <a:solidFill>
                  <a:schemeClr val="tx1"/>
                </a:solidFill>
                <a:latin typeface="Times New Roman" panose="02020603050405020304" pitchFamily="18" charset="0"/>
                <a:cs typeface="Times New Roman" panose="02020603050405020304" pitchFamily="18" charset="0"/>
              </a:rPr>
              <a:t> du </a:t>
            </a:r>
            <a:r>
              <a:rPr lang="vi-VN" sz="2800" dirty="0" err="1">
                <a:solidFill>
                  <a:schemeClr val="tx1"/>
                </a:solidFill>
                <a:latin typeface="Times New Roman" panose="02020603050405020304" pitchFamily="18" charset="0"/>
                <a:cs typeface="Times New Roman" panose="02020603050405020304" pitchFamily="18" charset="0"/>
              </a:rPr>
              <a:t>lịch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vườn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quốc</a:t>
            </a:r>
            <a:r>
              <a:rPr lang="vi-VN" sz="2800" dirty="0">
                <a:solidFill>
                  <a:schemeClr val="tx1"/>
                </a:solidFill>
                <a:latin typeface="Times New Roman" panose="02020603050405020304" pitchFamily="18" charset="0"/>
                <a:cs typeface="Times New Roman" panose="02020603050405020304" pitchFamily="18" charset="0"/>
              </a:rPr>
              <a:t> gia </a:t>
            </a:r>
            <a:r>
              <a:rPr lang="vi-VN" sz="2800" dirty="0" err="1">
                <a:solidFill>
                  <a:schemeClr val="tx1"/>
                </a:solidFill>
                <a:latin typeface="Times New Roman" panose="02020603050405020304" pitchFamily="18" charset="0"/>
                <a:cs typeface="Times New Roman" panose="02020603050405020304" pitchFamily="18" charset="0"/>
              </a:rPr>
              <a:t>Tràm</a:t>
            </a:r>
            <a:r>
              <a:rPr lang="vi-VN" sz="2800" dirty="0">
                <a:solidFill>
                  <a:schemeClr val="tx1"/>
                </a:solidFill>
                <a:latin typeface="Times New Roman" panose="02020603050405020304" pitchFamily="18" charset="0"/>
                <a:cs typeface="Times New Roman" panose="02020603050405020304" pitchFamily="18" charset="0"/>
              </a:rPr>
              <a:t> Chim 	=&gt; </a:t>
            </a:r>
            <a:r>
              <a:rPr lang="vi-VN" sz="2800" dirty="0" err="1">
                <a:solidFill>
                  <a:schemeClr val="tx1"/>
                </a:solidFill>
                <a:latin typeface="Times New Roman" panose="02020603050405020304" pitchFamily="18" charset="0"/>
                <a:cs typeface="Times New Roman" panose="02020603050405020304" pitchFamily="18" charset="0"/>
              </a:rPr>
              <a:t>Phát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triển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di </a:t>
            </a:r>
            <a:r>
              <a:rPr lang="vi-VN" sz="2800" dirty="0" err="1">
                <a:solidFill>
                  <a:schemeClr val="tx1"/>
                </a:solidFill>
                <a:latin typeface="Times New Roman" panose="02020603050405020304" pitchFamily="18" charset="0"/>
                <a:cs typeface="Times New Roman" panose="02020603050405020304" pitchFamily="18" charset="0"/>
              </a:rPr>
              <a:t>động</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=&gt; </a:t>
            </a:r>
            <a:r>
              <a:rPr lang="vi-VN" sz="2800" dirty="0" err="1">
                <a:solidFill>
                  <a:schemeClr val="tx1"/>
                </a:solidFill>
                <a:latin typeface="Times New Roman" panose="02020603050405020304" pitchFamily="18" charset="0"/>
                <a:cs typeface="Times New Roman" panose="02020603050405020304" pitchFamily="18" charset="0"/>
              </a:rPr>
              <a:t>Hỗ</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trợ</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tìm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kiếm</a:t>
            </a:r>
            <a:r>
              <a:rPr lang="vi-VN" sz="2800" dirty="0">
                <a:solidFill>
                  <a:schemeClr val="tx1"/>
                </a:solidFill>
                <a:latin typeface="Times New Roman" panose="02020603050405020304" pitchFamily="18" charset="0"/>
                <a:cs typeface="Times New Roman" panose="02020603050405020304" pitchFamily="18" charset="0"/>
              </a:rPr>
              <a:t> thông tin </a:t>
            </a:r>
            <a:r>
              <a:rPr lang="vi-VN" sz="2800" dirty="0" err="1">
                <a:solidFill>
                  <a:schemeClr val="tx1"/>
                </a:solidFill>
                <a:latin typeface="Times New Roman" panose="02020603050405020304" pitchFamily="18" charset="0"/>
                <a:cs typeface="Times New Roman" panose="02020603050405020304" pitchFamily="18" charset="0"/>
              </a:rPr>
              <a:t>loài</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=&gt; </a:t>
            </a:r>
            <a:r>
              <a:rPr lang="vi-VN" sz="2800" dirty="0" err="1">
                <a:solidFill>
                  <a:schemeClr val="tx1"/>
                </a:solidFill>
                <a:latin typeface="Times New Roman" panose="02020603050405020304" pitchFamily="18" charset="0"/>
                <a:cs typeface="Times New Roman" panose="02020603050405020304" pitchFamily="18" charset="0"/>
              </a:rPr>
              <a:t>Tìm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địa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điểm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thích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hợp</a:t>
            </a:r>
            <a:r>
              <a:rPr lang="vi-VN" sz="2800" dirty="0">
                <a:solidFill>
                  <a:schemeClr val="tx1"/>
                </a:solidFill>
                <a:latin typeface="Times New Roman" panose="02020603050405020304" pitchFamily="18" charset="0"/>
                <a:cs typeface="Times New Roman" panose="02020603050405020304" pitchFamily="18" charset="0"/>
              </a:rPr>
              <a:t> quan </a:t>
            </a:r>
            <a:r>
              <a:rPr lang="vi-VN" sz="2800" dirty="0" err="1">
                <a:solidFill>
                  <a:schemeClr val="tx1"/>
                </a:solidFill>
                <a:latin typeface="Times New Roman" panose="02020603050405020304" pitchFamily="18" charset="0"/>
                <a:cs typeface="Times New Roman" panose="02020603050405020304" pitchFamily="18" charset="0"/>
              </a:rPr>
              <a:t>sát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loài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thực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vật</a:t>
            </a:r>
            <a:r>
              <a:rPr lang="vi-VN" sz="2800" dirty="0">
                <a:solidFill>
                  <a:schemeClr val="tx1"/>
                </a:solidFill>
                <a:latin typeface="Times New Roman" panose="02020603050405020304" pitchFamily="18" charset="0"/>
                <a:cs typeface="Times New Roman" panose="02020603050405020304" pitchFamily="18" charset="0"/>
              </a:rPr>
              <a:t>.</a:t>
            </a:r>
          </a:p>
        </p:txBody>
      </p:sp>
      <p:sp>
        <p:nvSpPr>
          <p:cNvPr id="5" name="Hình chữ nhật 4">
            <a:extLst>
              <a:ext uri="{FF2B5EF4-FFF2-40B4-BE49-F238E27FC236}">
                <a16:creationId xmlns:a16="http://schemas.microsoft.com/office/drawing/2014/main" id="{2E7ABC47-EE28-447A-9A67-C945BA2299DE}"/>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3</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3338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vi-VN" sz="4800" dirty="0">
                <a:latin typeface="Times New Roman" panose="02020603050405020304" pitchFamily="18" charset="0"/>
                <a:cs typeface="Times New Roman" panose="02020603050405020304" pitchFamily="18" charset="0"/>
              </a:rPr>
              <a:t>2.	</a:t>
            </a:r>
            <a:r>
              <a:rPr lang="vi-VN" sz="4800" dirty="0" err="1">
                <a:latin typeface="Times New Roman" panose="02020603050405020304" pitchFamily="18" charset="0"/>
                <a:cs typeface="Times New Roman" panose="02020603050405020304" pitchFamily="18" charset="0"/>
              </a:rPr>
              <a:t>Lịch</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sử</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giải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quyết</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vấn</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đề</a:t>
            </a:r>
            <a:r>
              <a:rPr lang="vi-VN" sz="4800" dirty="0">
                <a:latin typeface="Times New Roman" panose="02020603050405020304" pitchFamily="18" charset="0"/>
                <a:cs typeface="Times New Roman" panose="02020603050405020304" pitchFamily="18" charset="0"/>
              </a:rPr>
              <a:t>:</a:t>
            </a:r>
          </a:p>
          <a:p>
            <a:pPr marL="0" indent="0">
              <a:lnSpc>
                <a:spcPct val="150000"/>
              </a:lnSpc>
              <a:buNone/>
            </a:pPr>
            <a:r>
              <a:rPr lang="vi-VN" dirty="0"/>
              <a:t>	</a:t>
            </a:r>
            <a:r>
              <a:rPr lang="nl-NL" sz="2800" b="1" dirty="0">
                <a:solidFill>
                  <a:schemeClr val="tx1"/>
                </a:solidFill>
                <a:latin typeface="Times New Roman" panose="02020603050405020304" pitchFamily="18" charset="0"/>
                <a:cs typeface="Times New Roman" panose="02020603050405020304" pitchFamily="18" charset="0"/>
              </a:rPr>
              <a:t>Wildscan</a:t>
            </a:r>
            <a:r>
              <a:rPr lang="nl-NL" sz="2800" dirty="0">
                <a:solidFill>
                  <a:schemeClr val="tx1"/>
                </a:solidFill>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mobile</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app</a:t>
            </a:r>
            <a:r>
              <a:rPr lang="nl-NL" sz="2800" dirty="0">
                <a:solidFill>
                  <a:schemeClr val="tx1"/>
                </a:solidFill>
                <a:latin typeface="Times New Roman" panose="02020603050405020304" pitchFamily="18" charset="0"/>
                <a:cs typeface="Times New Roman" panose="02020603050405020304" pitchFamily="18" charset="0"/>
              </a:rPr>
              <a:t> bảo tồn động vật hoang dã</a:t>
            </a:r>
            <a:r>
              <a:rPr lang="vi-VN" sz="2800" dirty="0">
                <a:solidFill>
                  <a:schemeClr val="tx1"/>
                </a:solidFill>
                <a:latin typeface="Times New Roman" panose="02020603050405020304" pitchFamily="18" charset="0"/>
                <a:cs typeface="Times New Roman" panose="02020603050405020304" pitchFamily="18" charset="0"/>
              </a:rPr>
              <a:t>/</a:t>
            </a:r>
            <a:r>
              <a:rPr lang="nl-NL" sz="2800" dirty="0">
                <a:solidFill>
                  <a:schemeClr val="tx1"/>
                </a:solidFill>
                <a:latin typeface="Times New Roman" panose="02020603050405020304" pitchFamily="18" charset="0"/>
                <a:cs typeface="Times New Roman" panose="02020603050405020304" pitchFamily="18" charset="0"/>
              </a:rPr>
              <a:t>quý hiếm</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nl-NL" sz="2800" b="1" dirty="0">
                <a:solidFill>
                  <a:schemeClr val="tx1"/>
                </a:solidFill>
                <a:latin typeface="Times New Roman" panose="02020603050405020304" pitchFamily="18" charset="0"/>
                <a:cs typeface="Times New Roman" panose="02020603050405020304" pitchFamily="18" charset="0"/>
              </a:rPr>
              <a:t>Vietnam Bird</a:t>
            </a:r>
            <a:r>
              <a:rPr lang="nl-NL" sz="2800" dirty="0">
                <a:solidFill>
                  <a:schemeClr val="tx1"/>
                </a:solidFill>
                <a:latin typeface="Times New Roman" panose="02020603050405020304" pitchFamily="18" charset="0"/>
                <a:cs typeface="Times New Roman" panose="02020603050405020304" pitchFamily="18" charset="0"/>
              </a:rPr>
              <a:t> - ứng dụng di động thông tin về các loài chim ở Việt Nam, Lào, Campuchia và Thái Lan</a:t>
            </a:r>
          </a:p>
          <a:p>
            <a:pPr marL="0" indent="0">
              <a:lnSpc>
                <a:spcPct val="150000"/>
              </a:lnSpc>
              <a:buNone/>
            </a:pPr>
            <a:r>
              <a:rPr lang="nl-NL" sz="2800" dirty="0">
                <a:solidFill>
                  <a:schemeClr val="tx1"/>
                </a:solidFill>
                <a:latin typeface="Times New Roman" panose="02020603050405020304" pitchFamily="18" charset="0"/>
                <a:cs typeface="Times New Roman" panose="02020603050405020304" pitchFamily="18" charset="0"/>
              </a:rPr>
              <a:t>	</a:t>
            </a:r>
            <a:r>
              <a:rPr lang="nl-NL" sz="2800" dirty="0">
                <a:solidFill>
                  <a:schemeClr val="tx1"/>
                </a:solidFill>
                <a:latin typeface="Times New Roman" panose="02020603050405020304" pitchFamily="18" charset="0"/>
                <a:cs typeface="Times New Roman" panose="02020603050405020304" pitchFamily="18" charset="0"/>
                <a:hlinkClick r:id="rId3"/>
              </a:rPr>
              <a:t>http://mekongwildlife.net/</a:t>
            </a:r>
            <a:r>
              <a:rPr lang="nl-NL"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website</a:t>
            </a:r>
            <a:r>
              <a:rPr lang="vi-VN" sz="2800" dirty="0">
                <a:solidFill>
                  <a:schemeClr val="tx1"/>
                </a:solidFill>
                <a:latin typeface="Times New Roman" panose="02020603050405020304" pitchFamily="18" charset="0"/>
                <a:cs typeface="Times New Roman" panose="02020603050405020304" pitchFamily="18" charset="0"/>
              </a:rPr>
              <a:t> tin </a:t>
            </a:r>
            <a:r>
              <a:rPr lang="vi-VN" sz="2800" dirty="0" err="1">
                <a:solidFill>
                  <a:schemeClr val="tx1"/>
                </a:solidFill>
                <a:latin typeface="Times New Roman" panose="02020603050405020304" pitchFamily="18" charset="0"/>
                <a:cs typeface="Times New Roman" panose="02020603050405020304" pitchFamily="18" charset="0"/>
              </a:rPr>
              <a:t>tức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kết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hợp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bảo</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tồn</a:t>
            </a:r>
            <a:r>
              <a:rPr lang="vi-VN" sz="2800" dirty="0">
                <a:solidFill>
                  <a:schemeClr val="tx1"/>
                </a:solidFill>
                <a:latin typeface="Times New Roman" panose="02020603050405020304" pitchFamily="18" charset="0"/>
                <a:cs typeface="Times New Roman" panose="02020603050405020304" pitchFamily="18" charset="0"/>
              </a:rPr>
              <a:t> ở </a:t>
            </a:r>
            <a:r>
              <a:rPr lang="vi-VN" sz="2800" dirty="0" err="1">
                <a:solidFill>
                  <a:schemeClr val="tx1"/>
                </a:solidFill>
                <a:latin typeface="Times New Roman" panose="02020603050405020304" pitchFamily="18" charset="0"/>
                <a:cs typeface="Times New Roman" panose="02020603050405020304" pitchFamily="18" charset="0"/>
              </a:rPr>
              <a:t>vườn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quốc</a:t>
            </a:r>
            <a:r>
              <a:rPr lang="vi-VN" sz="2800" dirty="0">
                <a:solidFill>
                  <a:schemeClr val="tx1"/>
                </a:solidFill>
                <a:latin typeface="Times New Roman" panose="02020603050405020304" pitchFamily="18" charset="0"/>
                <a:cs typeface="Times New Roman" panose="02020603050405020304" pitchFamily="18" charset="0"/>
              </a:rPr>
              <a:t> gia </a:t>
            </a:r>
            <a:r>
              <a:rPr lang="vi-VN" sz="2800" dirty="0" err="1">
                <a:solidFill>
                  <a:schemeClr val="tx1"/>
                </a:solidFill>
                <a:latin typeface="Times New Roman" panose="02020603050405020304" pitchFamily="18" charset="0"/>
                <a:cs typeface="Times New Roman" panose="02020603050405020304" pitchFamily="18" charset="0"/>
              </a:rPr>
              <a:t>Tràm</a:t>
            </a:r>
            <a:r>
              <a:rPr lang="vi-VN" sz="2800" dirty="0">
                <a:solidFill>
                  <a:schemeClr val="tx1"/>
                </a:solidFill>
                <a:latin typeface="Times New Roman" panose="02020603050405020304" pitchFamily="18" charset="0"/>
                <a:cs typeface="Times New Roman" panose="02020603050405020304" pitchFamily="18" charset="0"/>
              </a:rPr>
              <a:t> Chim</a:t>
            </a:r>
          </a:p>
          <a:p>
            <a:pPr marL="0" indent="0">
              <a:lnSpc>
                <a:spcPct val="150000"/>
              </a:lnSpc>
              <a:buNone/>
            </a:pP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AD3B2093-F846-4CC9-A884-AC5B6209FB62}"/>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4</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0775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vi-VN" sz="4800" dirty="0">
                <a:latin typeface="Times New Roman" panose="02020603050405020304" pitchFamily="18" charset="0"/>
                <a:cs typeface="Times New Roman" panose="02020603050405020304" pitchFamily="18" charset="0"/>
              </a:rPr>
              <a:t>3.	</a:t>
            </a:r>
            <a:r>
              <a:rPr lang="vi-VN" sz="4800" dirty="0" err="1">
                <a:latin typeface="Times New Roman" panose="02020603050405020304" pitchFamily="18" charset="0"/>
                <a:cs typeface="Times New Roman" panose="02020603050405020304" pitchFamily="18" charset="0"/>
              </a:rPr>
              <a:t>Mục</a:t>
            </a:r>
            <a:r>
              <a:rPr lang="vi-VN" sz="4800" dirty="0">
                <a:latin typeface="Times New Roman" panose="02020603050405020304" pitchFamily="18" charset="0"/>
                <a:cs typeface="Times New Roman" panose="02020603050405020304" pitchFamily="18" charset="0"/>
              </a:rPr>
              <a:t> tiêu </a:t>
            </a:r>
            <a:r>
              <a:rPr lang="vi-VN" sz="4800" dirty="0" err="1">
                <a:latin typeface="Times New Roman" panose="02020603050405020304" pitchFamily="18" charset="0"/>
                <a:cs typeface="Times New Roman" panose="02020603050405020304" pitchFamily="18" charset="0"/>
              </a:rPr>
              <a:t>đề</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tài</a:t>
            </a:r>
            <a:r>
              <a:rPr lang="vi-VN" sz="4800" dirty="0">
                <a:latin typeface="Times New Roman" panose="02020603050405020304" pitchFamily="18" charset="0"/>
                <a:cs typeface="Times New Roman" panose="02020603050405020304" pitchFamily="18" charset="0"/>
              </a:rPr>
              <a:t>:</a:t>
            </a:r>
          </a:p>
          <a:p>
            <a:pPr marL="0" indent="0">
              <a:lnSpc>
                <a:spcPct val="150000"/>
              </a:lnSpc>
              <a:buNone/>
            </a:pPr>
            <a:r>
              <a:rPr lang="vi-VN" dirty="0"/>
              <a:t>	</a:t>
            </a:r>
            <a:r>
              <a:rPr lang="vi-VN" sz="2800" dirty="0" err="1">
                <a:solidFill>
                  <a:schemeClr val="tx1"/>
                </a:solidFill>
                <a:latin typeface="Times New Roman" panose="02020603050405020304" pitchFamily="18" charset="0"/>
                <a:cs typeface="Times New Roman" panose="02020603050405020304" pitchFamily="18" charset="0"/>
              </a:rPr>
              <a:t>Mục</a:t>
            </a:r>
            <a:r>
              <a:rPr lang="vi-VN" sz="2800" dirty="0">
                <a:solidFill>
                  <a:schemeClr val="tx1"/>
                </a:solidFill>
                <a:latin typeface="Times New Roman" panose="02020603050405020304" pitchFamily="18" charset="0"/>
                <a:cs typeface="Times New Roman" panose="02020603050405020304" pitchFamily="18" charset="0"/>
              </a:rPr>
              <a:t> tiêu </a:t>
            </a:r>
            <a:r>
              <a:rPr lang="vi-VN" sz="2800" dirty="0" err="1">
                <a:solidFill>
                  <a:schemeClr val="tx1"/>
                </a:solidFill>
                <a:latin typeface="Times New Roman" panose="02020603050405020304" pitchFamily="18" charset="0"/>
                <a:cs typeface="Times New Roman" panose="02020603050405020304" pitchFamily="18" charset="0"/>
              </a:rPr>
              <a:t>tổng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quát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phát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triển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 di </a:t>
            </a:r>
            <a:r>
              <a:rPr lang="vi-VN" sz="2800" dirty="0" err="1">
                <a:solidFill>
                  <a:schemeClr val="tx1"/>
                </a:solidFill>
                <a:latin typeface="Times New Roman" panose="02020603050405020304" pitchFamily="18" charset="0"/>
                <a:cs typeface="Times New Roman" panose="02020603050405020304" pitchFamily="18" charset="0"/>
              </a:rPr>
              <a:t>động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tìm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hiểu</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về</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loài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thực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vật</a:t>
            </a:r>
            <a:r>
              <a:rPr lang="vi-VN" sz="2800" dirty="0">
                <a:solidFill>
                  <a:schemeClr val="tx1"/>
                </a:solidFill>
                <a:latin typeface="Times New Roman" panose="02020603050405020304" pitchFamily="18" charset="0"/>
                <a:cs typeface="Times New Roman" panose="02020603050405020304" pitchFamily="18" charset="0"/>
              </a:rPr>
              <a:t> ở </a:t>
            </a:r>
            <a:r>
              <a:rPr lang="vi-VN" sz="2800" dirty="0" err="1">
                <a:solidFill>
                  <a:schemeClr val="tx1"/>
                </a:solidFill>
                <a:latin typeface="Times New Roman" panose="02020603050405020304" pitchFamily="18" charset="0"/>
                <a:cs typeface="Times New Roman" panose="02020603050405020304" pitchFamily="18" charset="0"/>
              </a:rPr>
              <a:t>vườn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quốc</a:t>
            </a:r>
            <a:r>
              <a:rPr lang="vi-VN" sz="2800" dirty="0">
                <a:solidFill>
                  <a:schemeClr val="tx1"/>
                </a:solidFill>
                <a:latin typeface="Times New Roman" panose="02020603050405020304" pitchFamily="18" charset="0"/>
                <a:cs typeface="Times New Roman" panose="02020603050405020304" pitchFamily="18" charset="0"/>
              </a:rPr>
              <a:t> gia </a:t>
            </a:r>
            <a:r>
              <a:rPr lang="vi-VN" sz="2800" dirty="0" err="1">
                <a:solidFill>
                  <a:schemeClr val="tx1"/>
                </a:solidFill>
                <a:latin typeface="Times New Roman" panose="02020603050405020304" pitchFamily="18" charset="0"/>
                <a:cs typeface="Times New Roman" panose="02020603050405020304" pitchFamily="18" charset="0"/>
              </a:rPr>
              <a:t>Tràm</a:t>
            </a:r>
            <a:r>
              <a:rPr lang="vi-VN" sz="2800" dirty="0">
                <a:solidFill>
                  <a:schemeClr val="tx1"/>
                </a:solidFill>
                <a:latin typeface="Times New Roman" panose="02020603050405020304" pitchFamily="18" charset="0"/>
                <a:cs typeface="Times New Roman" panose="02020603050405020304" pitchFamily="18" charset="0"/>
              </a:rPr>
              <a:t> Chim.</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Đáp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ứng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yêu </a:t>
            </a:r>
            <a:r>
              <a:rPr lang="vi-VN" sz="2800" dirty="0" err="1">
                <a:solidFill>
                  <a:schemeClr val="tx1"/>
                </a:solidFill>
                <a:latin typeface="Times New Roman" panose="02020603050405020304" pitchFamily="18" charset="0"/>
                <a:cs typeface="Times New Roman" panose="02020603050405020304" pitchFamily="18" charset="0"/>
              </a:rPr>
              <a:t>cầu</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chức</a:t>
            </a:r>
            <a:r>
              <a:rPr lang="vi-VN" sz="2800" dirty="0">
                <a:solidFill>
                  <a:schemeClr val="tx1"/>
                </a:solidFill>
                <a:latin typeface="Times New Roman" panose="02020603050405020304" pitchFamily="18" charset="0"/>
                <a:cs typeface="Times New Roman" panose="02020603050405020304" pitchFamily="18" charset="0"/>
              </a:rPr>
              <a:t> năng:</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Xem thông tin/phân </a:t>
            </a:r>
            <a:r>
              <a:rPr lang="vi-VN" sz="2800" dirty="0" err="1">
                <a:solidFill>
                  <a:schemeClr val="tx1"/>
                </a:solidFill>
                <a:latin typeface="Times New Roman" panose="02020603050405020304" pitchFamily="18" charset="0"/>
                <a:cs typeface="Times New Roman" panose="02020603050405020304" pitchFamily="18" charset="0"/>
              </a:rPr>
              <a:t>bố</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loài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thực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vật</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Cập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nhật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tọa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loài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thực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vật</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B60A0CC6-2863-423B-BBDB-C6BCA3041F29}"/>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5</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4449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vi-VN" sz="4800" dirty="0">
                <a:latin typeface="Times New Roman" panose="02020603050405020304" pitchFamily="18" charset="0"/>
                <a:cs typeface="Times New Roman" panose="02020603050405020304" pitchFamily="18" charset="0"/>
              </a:rPr>
              <a:t>4.	</a:t>
            </a:r>
            <a:r>
              <a:rPr lang="vi-VN" sz="4800" dirty="0" err="1">
                <a:latin typeface="Times New Roman" panose="02020603050405020304" pitchFamily="18" charset="0"/>
                <a:cs typeface="Times New Roman" panose="02020603050405020304" pitchFamily="18" charset="0"/>
              </a:rPr>
              <a:t>Đối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tượng</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phạm</a:t>
            </a:r>
            <a:r>
              <a:rPr lang="vi-VN" sz="4800" dirty="0">
                <a:latin typeface="Times New Roman" panose="02020603050405020304" pitchFamily="18" charset="0"/>
                <a:cs typeface="Times New Roman" panose="02020603050405020304" pitchFamily="18" charset="0"/>
              </a:rPr>
              <a:t> vi nghiên </a:t>
            </a:r>
            <a:r>
              <a:rPr lang="vi-VN" sz="4800" dirty="0" err="1">
                <a:latin typeface="Times New Roman" panose="02020603050405020304" pitchFamily="18" charset="0"/>
                <a:cs typeface="Times New Roman" panose="02020603050405020304" pitchFamily="18" charset="0"/>
              </a:rPr>
              <a:t>cứu</a:t>
            </a:r>
            <a:r>
              <a:rPr lang="vi-VN" sz="4800" dirty="0">
                <a:latin typeface="Times New Roman" panose="02020603050405020304" pitchFamily="18" charset="0"/>
                <a:cs typeface="Times New Roman" panose="02020603050405020304" pitchFamily="18" charset="0"/>
              </a:rPr>
              <a:t>:</a:t>
            </a:r>
          </a:p>
          <a:p>
            <a:pPr marL="0" indent="0">
              <a:lnSpc>
                <a:spcPct val="150000"/>
              </a:lnSpc>
              <a:buNone/>
            </a:pPr>
            <a:r>
              <a:rPr lang="vi-VN" dirty="0"/>
              <a:t>	</a:t>
            </a:r>
            <a:r>
              <a:rPr lang="vi-VN" sz="2800" dirty="0" err="1">
                <a:solidFill>
                  <a:schemeClr val="tx1"/>
                </a:solidFill>
                <a:latin typeface="Times New Roman" panose="02020603050405020304" pitchFamily="18" charset="0"/>
                <a:cs typeface="Times New Roman" panose="02020603050405020304" pitchFamily="18" charset="0"/>
              </a:rPr>
              <a:t>Đối</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tượng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sử</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dụng</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Khách</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tìm</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kiếm</a:t>
            </a:r>
            <a:r>
              <a:rPr lang="vi-VN" sz="2800" dirty="0">
                <a:solidFill>
                  <a:schemeClr val="tx1"/>
                </a:solidFill>
                <a:latin typeface="Times New Roman" panose="02020603050405020304" pitchFamily="18" charset="0"/>
                <a:cs typeface="Times New Roman" panose="02020603050405020304" pitchFamily="18" charset="0"/>
              </a:rPr>
              <a:t>/xem thông tin/phân </a:t>
            </a:r>
            <a:r>
              <a:rPr lang="vi-VN" sz="2800" dirty="0" err="1">
                <a:solidFill>
                  <a:schemeClr val="tx1"/>
                </a:solidFill>
                <a:latin typeface="Times New Roman" panose="02020603050405020304" pitchFamily="18" charset="0"/>
                <a:cs typeface="Times New Roman" panose="02020603050405020304" pitchFamily="18" charset="0"/>
              </a:rPr>
              <a:t>bố</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Cộng</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tác</a:t>
            </a:r>
            <a:r>
              <a:rPr lang="vi-VN" sz="2800" dirty="0">
                <a:solidFill>
                  <a:schemeClr val="tx1"/>
                </a:solidFill>
                <a:latin typeface="Times New Roman" panose="02020603050405020304" pitchFamily="18" charset="0"/>
                <a:cs typeface="Times New Roman" panose="02020603050405020304" pitchFamily="18" charset="0"/>
              </a:rPr>
              <a:t> viên: </a:t>
            </a:r>
            <a:r>
              <a:rPr lang="vi-VN" sz="2800" dirty="0" err="1">
                <a:solidFill>
                  <a:schemeClr val="tx1"/>
                </a:solidFill>
                <a:latin typeface="Times New Roman" panose="02020603050405020304" pitchFamily="18" charset="0"/>
                <a:cs typeface="Times New Roman" panose="02020603050405020304" pitchFamily="18" charset="0"/>
              </a:rPr>
              <a:t>cập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nhật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tọa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Admin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duyệt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chấp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nhận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tọa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cập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nhật</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81C916B2-65E5-497E-991F-B95FD3FF76EF}"/>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6</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0100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vi-VN" sz="4800" dirty="0">
                <a:latin typeface="Times New Roman" panose="02020603050405020304" pitchFamily="18" charset="0"/>
                <a:cs typeface="Times New Roman" panose="02020603050405020304" pitchFamily="18" charset="0"/>
              </a:rPr>
              <a:t>4.	</a:t>
            </a:r>
            <a:r>
              <a:rPr lang="vi-VN" sz="4800" dirty="0" err="1">
                <a:latin typeface="Times New Roman" panose="02020603050405020304" pitchFamily="18" charset="0"/>
                <a:cs typeface="Times New Roman" panose="02020603050405020304" pitchFamily="18" charset="0"/>
              </a:rPr>
              <a:t>Đối</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tượng</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và</a:t>
            </a:r>
            <a:r>
              <a:rPr lang="vi-VN" sz="4800" dirty="0">
                <a:latin typeface="Times New Roman" panose="02020603050405020304" pitchFamily="18" charset="0"/>
                <a:cs typeface="Times New Roman" panose="02020603050405020304" pitchFamily="18" charset="0"/>
              </a:rPr>
              <a:t> </a:t>
            </a:r>
            <a:r>
              <a:rPr lang="vi-VN" sz="4800" dirty="0" err="1">
                <a:latin typeface="Times New Roman" panose="02020603050405020304" pitchFamily="18" charset="0"/>
                <a:cs typeface="Times New Roman" panose="02020603050405020304" pitchFamily="18" charset="0"/>
              </a:rPr>
              <a:t>phạm</a:t>
            </a:r>
            <a:r>
              <a:rPr lang="vi-VN" sz="4800" dirty="0">
                <a:latin typeface="Times New Roman" panose="02020603050405020304" pitchFamily="18" charset="0"/>
                <a:cs typeface="Times New Roman" panose="02020603050405020304" pitchFamily="18" charset="0"/>
              </a:rPr>
              <a:t> vi nghiên </a:t>
            </a:r>
            <a:r>
              <a:rPr lang="vi-VN" sz="4800" dirty="0" err="1">
                <a:latin typeface="Times New Roman" panose="02020603050405020304" pitchFamily="18" charset="0"/>
                <a:cs typeface="Times New Roman" panose="02020603050405020304" pitchFamily="18" charset="0"/>
              </a:rPr>
              <a:t>cứu</a:t>
            </a:r>
            <a:r>
              <a:rPr lang="vi-VN" sz="4800" dirty="0">
                <a:latin typeface="Times New Roman" panose="02020603050405020304" pitchFamily="18" charset="0"/>
                <a:cs typeface="Times New Roman" panose="02020603050405020304" pitchFamily="18" charset="0"/>
              </a:rPr>
              <a:t>:</a:t>
            </a:r>
          </a:p>
          <a:p>
            <a:pPr marL="0" indent="0">
              <a:lnSpc>
                <a:spcPct val="150000"/>
              </a:lnSpc>
              <a:buNone/>
            </a:pPr>
            <a:r>
              <a:rPr lang="vi-VN" dirty="0"/>
              <a:t>	</a:t>
            </a:r>
            <a:r>
              <a:rPr lang="vi-VN" sz="2800" dirty="0" err="1">
                <a:solidFill>
                  <a:schemeClr val="tx1"/>
                </a:solidFill>
                <a:latin typeface="Times New Roman" panose="02020603050405020304" pitchFamily="18" charset="0"/>
                <a:cs typeface="Times New Roman" panose="02020603050405020304" pitchFamily="18" charset="0"/>
              </a:rPr>
              <a:t>Phạm</a:t>
            </a:r>
            <a:r>
              <a:rPr lang="vi-VN" sz="2800" dirty="0">
                <a:solidFill>
                  <a:schemeClr val="tx1"/>
                </a:solidFill>
                <a:latin typeface="Times New Roman" panose="02020603050405020304" pitchFamily="18" charset="0"/>
                <a:cs typeface="Times New Roman" panose="02020603050405020304" pitchFamily="18" charset="0"/>
              </a:rPr>
              <a:t> vi nghiên </a:t>
            </a:r>
            <a:r>
              <a:rPr lang="vi-VN" sz="2800" dirty="0" err="1">
                <a:solidFill>
                  <a:schemeClr val="tx1"/>
                </a:solidFill>
                <a:latin typeface="Times New Roman" panose="02020603050405020304" pitchFamily="18" charset="0"/>
                <a:cs typeface="Times New Roman" panose="02020603050405020304" pitchFamily="18" charset="0"/>
              </a:rPr>
              <a:t>cứu</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đề</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tài</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Về</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mặt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lý</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thuyết</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Về</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mặt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lập</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trình</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Về</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mặt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hoạt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động</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5" name="Hình chữ nhật 4">
            <a:extLst>
              <a:ext uri="{FF2B5EF4-FFF2-40B4-BE49-F238E27FC236}">
                <a16:creationId xmlns:a16="http://schemas.microsoft.com/office/drawing/2014/main" id="{71C7F43A-6A83-4D60-9447-71E63ACB568D}"/>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7</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8479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CC0000"/>
                </a:solidFill>
                <a:latin typeface="Times New Roman" panose="02020603050405020304" pitchFamily="18" charset="0"/>
                <a:cs typeface="Times New Roman" panose="02020603050405020304" pitchFamily="18" charset="0"/>
              </a:rPr>
              <a:t>I. GIỚI THIỆU</a:t>
            </a:r>
          </a:p>
        </p:txBody>
      </p:sp>
      <p:sp>
        <p:nvSpPr>
          <p:cNvPr id="4" name="Chỗ dành sẵn cho Nội dung 2">
            <a:extLst>
              <a:ext uri="{FF2B5EF4-FFF2-40B4-BE49-F238E27FC236}">
                <a16:creationId xmlns:a16="http://schemas.microsoft.com/office/drawing/2014/main" id="{6BA2AAD6-AC16-4825-8642-53F7D471388C}"/>
              </a:ext>
            </a:extLst>
          </p:cNvPr>
          <p:cNvSpPr>
            <a:spLocks noGrp="1"/>
          </p:cNvSpPr>
          <p:nvPr>
            <p:ph idx="1"/>
          </p:nvPr>
        </p:nvSpPr>
        <p:spPr>
          <a:xfrm>
            <a:off x="1802674" y="1811383"/>
            <a:ext cx="9982926" cy="4373880"/>
          </a:xfrm>
        </p:spPr>
        <p:txBody>
          <a:bodyPr/>
          <a:lstStyle/>
          <a:p>
            <a:pPr marL="0" indent="0">
              <a:buNone/>
            </a:pPr>
            <a:r>
              <a:rPr lang="vi-VN" sz="4800" dirty="0">
                <a:latin typeface="Times New Roman" panose="02020603050405020304" pitchFamily="18" charset="0"/>
                <a:cs typeface="Times New Roman" panose="02020603050405020304" pitchFamily="18" charset="0"/>
              </a:rPr>
              <a:t>5.	</a:t>
            </a:r>
            <a:r>
              <a:rPr lang="vi-VN" sz="4800" dirty="0" err="1">
                <a:latin typeface="Times New Roman" panose="02020603050405020304" pitchFamily="18" charset="0"/>
                <a:cs typeface="Times New Roman" panose="02020603050405020304" pitchFamily="18" charset="0"/>
              </a:rPr>
              <a:t>Nội</a:t>
            </a:r>
            <a:r>
              <a:rPr lang="vi-VN" sz="4800" dirty="0">
                <a:latin typeface="Times New Roman" panose="02020603050405020304" pitchFamily="18" charset="0"/>
                <a:cs typeface="Times New Roman" panose="02020603050405020304" pitchFamily="18" charset="0"/>
              </a:rPr>
              <a:t> dung nghiên </a:t>
            </a:r>
            <a:r>
              <a:rPr lang="vi-VN" sz="4800" dirty="0" err="1">
                <a:latin typeface="Times New Roman" panose="02020603050405020304" pitchFamily="18" charset="0"/>
                <a:cs typeface="Times New Roman" panose="02020603050405020304" pitchFamily="18" charset="0"/>
              </a:rPr>
              <a:t>cứu</a:t>
            </a:r>
            <a:r>
              <a:rPr lang="vi-VN" sz="4800" dirty="0">
                <a:latin typeface="Times New Roman" panose="02020603050405020304" pitchFamily="18" charset="0"/>
                <a:cs typeface="Times New Roman" panose="02020603050405020304" pitchFamily="18" charset="0"/>
              </a:rPr>
              <a:t>:</a:t>
            </a:r>
          </a:p>
          <a:p>
            <a:pPr marL="0" indent="0">
              <a:lnSpc>
                <a:spcPct val="150000"/>
              </a:lnSpc>
              <a:buNone/>
            </a:pPr>
            <a:r>
              <a:rPr lang="vi-VN" dirty="0"/>
              <a:t>	</a:t>
            </a:r>
            <a:r>
              <a:rPr lang="vi-VN" sz="2800" dirty="0">
                <a:solidFill>
                  <a:schemeClr val="tx1"/>
                </a:solidFill>
                <a:latin typeface="Times New Roman" panose="02020603050405020304" pitchFamily="18" charset="0"/>
                <a:cs typeface="Times New Roman" panose="02020603050405020304" pitchFamily="18" charset="0"/>
              </a:rPr>
              <a:t>Công </a:t>
            </a:r>
            <a:r>
              <a:rPr lang="vi-VN" sz="2800" dirty="0" err="1">
                <a:solidFill>
                  <a:schemeClr val="tx1"/>
                </a:solidFill>
                <a:latin typeface="Times New Roman" panose="02020603050405020304" pitchFamily="18" charset="0"/>
                <a:cs typeface="Times New Roman" panose="02020603050405020304" pitchFamily="18" charset="0"/>
              </a:rPr>
              <a:t>nghệ</a:t>
            </a:r>
            <a:r>
              <a:rPr lang="vi-VN" sz="2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Server: PHP, </a:t>
            </a:r>
            <a:r>
              <a:rPr lang="vi-VN" sz="2800" dirty="0" err="1">
                <a:solidFill>
                  <a:schemeClr val="tx1"/>
                </a:solidFill>
                <a:latin typeface="Times New Roman" panose="02020603050405020304" pitchFamily="18" charset="0"/>
                <a:cs typeface="Times New Roman" panose="02020603050405020304" pitchFamily="18" charset="0"/>
              </a:rPr>
              <a:t>MySQL</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Client</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Android</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Java</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các</a:t>
            </a:r>
            <a:r>
              <a:rPr lang="vi-VN" sz="2800" dirty="0">
                <a:solidFill>
                  <a:schemeClr val="tx1"/>
                </a:solidFill>
                <a:latin typeface="Times New Roman" panose="02020603050405020304" pitchFamily="18" charset="0"/>
                <a:cs typeface="Times New Roman" panose="02020603050405020304" pitchFamily="18" charset="0"/>
              </a:rPr>
              <a:t> thư </a:t>
            </a:r>
            <a:r>
              <a:rPr lang="vi-VN" sz="2800" dirty="0" err="1">
                <a:solidFill>
                  <a:schemeClr val="tx1"/>
                </a:solidFill>
                <a:latin typeface="Times New Roman" panose="02020603050405020304" pitchFamily="18" charset="0"/>
                <a:cs typeface="Times New Roman" panose="02020603050405020304" pitchFamily="18" charset="0"/>
              </a:rPr>
              <a:t>viện</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Android</a:t>
            </a:r>
            <a:endParaRPr lang="vi-VN"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vi-VN" sz="2800" dirty="0">
                <a:solidFill>
                  <a:schemeClr val="tx1"/>
                </a:solidFill>
                <a:latin typeface="Times New Roman" panose="02020603050405020304" pitchFamily="18" charset="0"/>
                <a:cs typeface="Times New Roman" panose="02020603050405020304" pitchFamily="18" charset="0"/>
              </a:rPr>
              <a:t>	-	</a:t>
            </a:r>
            <a:r>
              <a:rPr lang="vi-VN" sz="2800" dirty="0" err="1">
                <a:solidFill>
                  <a:schemeClr val="tx1"/>
                </a:solidFill>
                <a:latin typeface="Times New Roman" panose="02020603050405020304" pitchFamily="18" charset="0"/>
                <a:cs typeface="Times New Roman" panose="02020603050405020304" pitchFamily="18" charset="0"/>
              </a:rPr>
              <a:t>Khác</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Google</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Colab</a:t>
            </a:r>
            <a:r>
              <a:rPr lang="vi-VN" sz="2800" dirty="0">
                <a:solidFill>
                  <a:schemeClr val="tx1"/>
                </a:solidFill>
                <a:latin typeface="Times New Roman" panose="02020603050405020304" pitchFamily="18" charset="0"/>
                <a:cs typeface="Times New Roman" panose="02020603050405020304" pitchFamily="18" charset="0"/>
              </a:rPr>
              <a:t> (</a:t>
            </a:r>
            <a:r>
              <a:rPr lang="vi-VN" sz="2800" dirty="0" err="1">
                <a:solidFill>
                  <a:schemeClr val="tx1"/>
                </a:solidFill>
                <a:latin typeface="Times New Roman" panose="02020603050405020304" pitchFamily="18" charset="0"/>
                <a:cs typeface="Times New Roman" panose="02020603050405020304" pitchFamily="18" charset="0"/>
              </a:rPr>
              <a:t>Python</a:t>
            </a:r>
            <a:r>
              <a:rPr lang="vi-VN" sz="2800" dirty="0">
                <a:solidFill>
                  <a:schemeClr val="tx1"/>
                </a:solidFill>
                <a:latin typeface="Times New Roman" panose="02020603050405020304" pitchFamily="18" charset="0"/>
                <a:cs typeface="Times New Roman" panose="02020603050405020304" pitchFamily="18" charset="0"/>
              </a:rPr>
              <a:t>)</a:t>
            </a:r>
          </a:p>
        </p:txBody>
      </p:sp>
      <p:sp>
        <p:nvSpPr>
          <p:cNvPr id="5" name="Hình chữ nhật 4">
            <a:extLst>
              <a:ext uri="{FF2B5EF4-FFF2-40B4-BE49-F238E27FC236}">
                <a16:creationId xmlns:a16="http://schemas.microsoft.com/office/drawing/2014/main" id="{45E58859-B71E-41DD-8BA1-8D30A2F9A1FF}"/>
              </a:ext>
            </a:extLst>
          </p:cNvPr>
          <p:cNvSpPr/>
          <p:nvPr/>
        </p:nvSpPr>
        <p:spPr>
          <a:xfrm>
            <a:off x="0" y="5934670"/>
            <a:ext cx="1158454" cy="923330"/>
          </a:xfrm>
          <a:prstGeom prst="rect">
            <a:avLst/>
          </a:prstGeom>
          <a:noFill/>
        </p:spPr>
        <p:txBody>
          <a:bodyPr wrap="square" lIns="91440" tIns="45720" rIns="91440" bIns="45720">
            <a:spAutoFit/>
          </a:bodyPr>
          <a:lstStyle/>
          <a:p>
            <a:pPr algn="ctr"/>
            <a:r>
              <a:rPr lang="vi-VN" sz="5400" b="1" dirty="0">
                <a:ln w="6600">
                  <a:solidFill>
                    <a:schemeClr val="accent2"/>
                  </a:solidFill>
                  <a:prstDash val="solid"/>
                </a:ln>
                <a:solidFill>
                  <a:srgbClr val="FFFFFF"/>
                </a:solidFill>
                <a:effectLst>
                  <a:outerShdw dist="38100" dir="2700000" algn="tl" rotWithShape="0">
                    <a:schemeClr val="accent2"/>
                  </a:outerShdw>
                </a:effectLst>
              </a:rPr>
              <a:t>8</a:t>
            </a:r>
            <a:endParaRPr lang="vi-V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099089128"/>
      </p:ext>
    </p:extLst>
  </p:cSld>
  <p:clrMapOvr>
    <a:masterClrMapping/>
  </p:clrMapOvr>
</p:sld>
</file>

<file path=ppt/theme/theme1.xml><?xml version="1.0" encoding="utf-8"?>
<a:theme xmlns:a="http://schemas.openxmlformats.org/drawingml/2006/main" name="Mau Powerpoint CTU">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1902</TotalTime>
  <Words>2765</Words>
  <Application>Microsoft Office PowerPoint</Application>
  <PresentationFormat>Màn hình rộng</PresentationFormat>
  <Paragraphs>414</Paragraphs>
  <Slides>37</Slides>
  <Notes>25</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37</vt:i4>
      </vt:variant>
    </vt:vector>
  </HeadingPairs>
  <TitlesOfParts>
    <vt:vector size="41" baseType="lpstr">
      <vt:lpstr>Arial</vt:lpstr>
      <vt:lpstr>Calibri</vt:lpstr>
      <vt:lpstr>Times New Roman</vt:lpstr>
      <vt:lpstr>Mau Powerpoint CTU</vt:lpstr>
      <vt:lpstr>Bản trình bày PowerPoint</vt:lpstr>
      <vt:lpstr>NỘI DUNG BÁO CÁO</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 GIỚI THIỆU</vt:lpstr>
      <vt:lpstr>II. NỘI DUNG</vt:lpstr>
      <vt:lpstr>II. NỘI DUNG</vt:lpstr>
      <vt:lpstr>II. NỘI DUNG</vt:lpstr>
      <vt:lpstr>II. NỘI DUNG</vt:lpstr>
      <vt:lpstr>II. NỘI DUNG</vt:lpstr>
      <vt:lpstr>II. NỘI DUNG</vt:lpstr>
      <vt:lpstr>II. NỘI DUNG</vt:lpstr>
      <vt:lpstr>II. NỘI DUNG</vt:lpstr>
      <vt:lpstr>II. NỘI DUNG</vt:lpstr>
      <vt:lpstr>II. NỘI DUNG</vt:lpstr>
      <vt:lpstr>II. NỘI DUNG</vt:lpstr>
      <vt:lpstr>II. NỘI DUNG</vt:lpstr>
      <vt:lpstr>II. NỘI DUNG</vt:lpstr>
      <vt:lpstr>III. KẾT LUẬN</vt:lpstr>
      <vt:lpstr>III. KẾT LUẬN</vt:lpstr>
      <vt:lpstr>III. KẾT LUẬN</vt:lpstr>
      <vt:lpstr>IV. GIỚI THIỆU CHƯƠNG TRÌNH</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Tấn Lộc Lê</dc:creator>
  <cp:lastModifiedBy>Tấn Lộc Lê</cp:lastModifiedBy>
  <cp:revision>119</cp:revision>
  <dcterms:created xsi:type="dcterms:W3CDTF">2020-05-24T07:20:31Z</dcterms:created>
  <dcterms:modified xsi:type="dcterms:W3CDTF">2020-05-29T14:30:13Z</dcterms:modified>
</cp:coreProperties>
</file>