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80"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283" r:id="rId20"/>
    <p:sldId id="302" r:id="rId21"/>
    <p:sldId id="303" r:id="rId22"/>
    <p:sldId id="305" r:id="rId23"/>
    <p:sldId id="306" r:id="rId24"/>
    <p:sldId id="307" r:id="rId25"/>
    <p:sldId id="308" r:id="rId26"/>
    <p:sldId id="304" r:id="rId27"/>
    <p:sldId id="309" r:id="rId28"/>
    <p:sldId id="310" r:id="rId29"/>
    <p:sldId id="312" r:id="rId30"/>
    <p:sldId id="311" r:id="rId31"/>
    <p:sldId id="284" r:id="rId32"/>
    <p:sldId id="30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503" autoAdjust="0"/>
  </p:normalViewPr>
  <p:slideViewPr>
    <p:cSldViewPr snapToGrid="0">
      <p:cViewPr varScale="1">
        <p:scale>
          <a:sx n="70" d="100"/>
          <a:sy n="70"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7D0EB-4B95-4E55-9FE9-0451CF7DA3C4}" type="datetimeFigureOut">
              <a:rPr lang="vi-VN" smtClean="0"/>
              <a:t>04/06/2021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ABF94-585C-493E-9C10-75C4D8A5BA47}" type="slidenum">
              <a:rPr lang="vi-VN" smtClean="0"/>
              <a:t>‹#›</a:t>
            </a:fld>
            <a:endParaRPr lang="vi-VN"/>
          </a:p>
        </p:txBody>
      </p:sp>
    </p:spTree>
    <p:extLst>
      <p:ext uri="{BB962C8B-B14F-4D97-AF65-F5344CB8AC3E}">
        <p14:creationId xmlns:p14="http://schemas.microsoft.com/office/powerpoint/2010/main" val="210131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vtr.org.vn/wildscan-ung-dung-di-dong-ve-bao-ton-dong-vat-hoang-da-va-quy-hiem.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mekongwildlife.net/" TargetMode="External"/><Relationship Id="rId5" Type="http://schemas.openxmlformats.org/officeDocument/2006/relationships/hyperlink" Target="https://play.google.com/store/apps/details?id=net.birdwatchingvietnam.vietnambirds&amp;hl=vi" TargetMode="External"/><Relationship Id="rId4" Type="http://schemas.openxmlformats.org/officeDocument/2006/relationships/hyperlink" Target="https://play.google.com/store/apps/details?id=org.freeland.wildscanapp&amp;hl=vi"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rive.google.com/open?id="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colab.research.google.com/" TargetMode="External"/><Relationship Id="rId5" Type="http://schemas.openxmlformats.org/officeDocument/2006/relationships/hyperlink" Target="https://drive.google.com/thumbnail?id=" TargetMode="External"/><Relationship Id="rId4" Type="http://schemas.openxmlformats.org/officeDocument/2006/relationships/hyperlink" Target="https://drive.google.com/uc?i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3F9DEC-0866-3F4A-8562-B62CADA352C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35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a:solidFill>
                  <a:schemeClr val="tx1"/>
                </a:solidFill>
                <a:latin typeface="Times New Roman" panose="02020603050405020304" pitchFamily="18" charset="0"/>
                <a:cs typeface="Times New Roman" panose="02020603050405020304" pitchFamily="18" charset="0"/>
              </a:rPr>
              <a:t>Chi </a:t>
            </a:r>
            <a:r>
              <a:rPr lang="vi-VN" sz="1000" err="1">
                <a:solidFill>
                  <a:schemeClr val="tx1"/>
                </a:solidFill>
                <a:latin typeface="Times New Roman" panose="02020603050405020304" pitchFamily="18" charset="0"/>
                <a:cs typeface="Times New Roman" panose="02020603050405020304" pitchFamily="18" charset="0"/>
              </a:rPr>
              <a:t>tiết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kỹ</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thuật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tài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liệu</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luận</a:t>
            </a:r>
            <a:r>
              <a:rPr lang="vi-VN" sz="1000">
                <a:solidFill>
                  <a:schemeClr val="tx1"/>
                </a:solidFill>
                <a:latin typeface="Times New Roman" panose="02020603050405020304" pitchFamily="18" charset="0"/>
                <a:cs typeface="Times New Roman" panose="02020603050405020304" pitchFamily="18" charset="0"/>
              </a:rPr>
              <a:t> văn trang 22 =&gt; 25</a:t>
            </a:r>
          </a:p>
          <a:p>
            <a:pPr lvl="1"/>
            <a:endParaRPr lang="vi-VN" sz="1000">
              <a:solidFill>
                <a:schemeClr val="tx1"/>
              </a:solidFill>
              <a:latin typeface="Times New Roman" panose="02020603050405020304" pitchFamily="18" charset="0"/>
              <a:cs typeface="Times New Roman" panose="02020603050405020304" pitchFamily="18" charset="0"/>
            </a:endParaRPr>
          </a:p>
          <a:p>
            <a:pPr lvl="1"/>
            <a:r>
              <a:rPr lang="vi-VN" sz="1000" err="1">
                <a:solidFill>
                  <a:schemeClr val="tx1"/>
                </a:solidFill>
                <a:latin typeface="Times New Roman" panose="02020603050405020304" pitchFamily="18" charset="0"/>
                <a:cs typeface="Times New Roman" panose="02020603050405020304" pitchFamily="18" charset="0"/>
              </a:rPr>
              <a:t>Mục</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đích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tải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chưa </a:t>
            </a:r>
            <a:r>
              <a:rPr lang="vi-VN" sz="1000" err="1">
                <a:solidFill>
                  <a:schemeClr val="tx1"/>
                </a:solidFill>
                <a:latin typeface="Times New Roman" panose="02020603050405020304" pitchFamily="18" charset="0"/>
                <a:cs typeface="Times New Roman" panose="02020603050405020304" pitchFamily="18" charset="0"/>
              </a:rPr>
              <a:t>có</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sẵn</a:t>
            </a:r>
            <a:r>
              <a:rPr lang="vi-VN" sz="1000">
                <a:solidFill>
                  <a:schemeClr val="tx1"/>
                </a:solidFill>
                <a:latin typeface="Times New Roman" panose="02020603050405020304" pitchFamily="18" charset="0"/>
                <a:cs typeface="Times New Roman" panose="02020603050405020304" pitchFamily="18" charset="0"/>
              </a:rPr>
              <a:t> trong </a:t>
            </a:r>
            <a:r>
              <a:rPr lang="vi-VN" sz="1000" err="1">
                <a:solidFill>
                  <a:schemeClr val="tx1"/>
                </a:solidFill>
                <a:latin typeface="Times New Roman" panose="02020603050405020304" pitchFamily="18" charset="0"/>
                <a:cs typeface="Times New Roman" panose="02020603050405020304" pitchFamily="18" charset="0"/>
              </a:rPr>
              <a:t>ứng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Tự</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động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tải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lại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khi </a:t>
            </a:r>
            <a:r>
              <a:rPr lang="vi-VN" sz="1000" err="1">
                <a:solidFill>
                  <a:schemeClr val="tx1"/>
                </a:solidFill>
                <a:latin typeface="Times New Roman" panose="02020603050405020304" pitchFamily="18" charset="0"/>
                <a:cs typeface="Times New Roman" panose="02020603050405020304" pitchFamily="18" charset="0"/>
              </a:rPr>
              <a:t>có</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nối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mạng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tự</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động</a:t>
            </a:r>
            <a:r>
              <a:rPr lang="vi-VN" sz="1000">
                <a:solidFill>
                  <a:schemeClr val="tx1"/>
                </a:solidFill>
                <a:latin typeface="Times New Roman" panose="02020603050405020304" pitchFamily="18" charset="0"/>
                <a:cs typeface="Times New Roman" panose="02020603050405020304" pitchFamily="18" charset="0"/>
              </a:rPr>
              <a:t> lưu </a:t>
            </a:r>
            <a:r>
              <a:rPr lang="vi-VN" sz="1000" err="1">
                <a:solidFill>
                  <a:schemeClr val="tx1"/>
                </a:solidFill>
                <a:latin typeface="Times New Roman" panose="02020603050405020304" pitchFamily="18" charset="0"/>
                <a:cs typeface="Times New Roman" panose="02020603050405020304" pitchFamily="18" charset="0"/>
              </a:rPr>
              <a:t>trữ</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cache</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sử</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lần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kế</a:t>
            </a:r>
            <a:r>
              <a:rPr lang="vi-VN" sz="1000">
                <a:solidFill>
                  <a:schemeClr val="tx1"/>
                </a:solidFill>
                <a:latin typeface="Times New Roman" panose="02020603050405020304" pitchFamily="18" charset="0"/>
                <a:cs typeface="Times New Roman" panose="02020603050405020304" pitchFamily="18" charset="0"/>
              </a:rPr>
              <a:t>.</a:t>
            </a: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12</a:t>
            </a:fld>
            <a:endParaRPr lang="vi-VN"/>
          </a:p>
        </p:txBody>
      </p:sp>
    </p:spTree>
    <p:extLst>
      <p:ext uri="{BB962C8B-B14F-4D97-AF65-F5344CB8AC3E}">
        <p14:creationId xmlns:p14="http://schemas.microsoft.com/office/powerpoint/2010/main" val="4221525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a:solidFill>
                  <a:schemeClr val="tx1"/>
                </a:solidFill>
                <a:latin typeface="Times New Roman" panose="02020603050405020304" pitchFamily="18" charset="0"/>
                <a:cs typeface="Times New Roman" panose="02020603050405020304" pitchFamily="18" charset="0"/>
              </a:rPr>
              <a:t>Chi </a:t>
            </a:r>
            <a:r>
              <a:rPr lang="vi-VN" sz="1000" err="1">
                <a:solidFill>
                  <a:schemeClr val="tx1"/>
                </a:solidFill>
                <a:latin typeface="Times New Roman" panose="02020603050405020304" pitchFamily="18" charset="0"/>
                <a:cs typeface="Times New Roman" panose="02020603050405020304" pitchFamily="18" charset="0"/>
              </a:rPr>
              <a:t>tiết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kỹ</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thuật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tài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liệu</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luận</a:t>
            </a:r>
            <a:r>
              <a:rPr lang="vi-VN" sz="1000">
                <a:solidFill>
                  <a:schemeClr val="tx1"/>
                </a:solidFill>
                <a:latin typeface="Times New Roman" panose="02020603050405020304" pitchFamily="18" charset="0"/>
                <a:cs typeface="Times New Roman" panose="02020603050405020304" pitchFamily="18" charset="0"/>
              </a:rPr>
              <a:t> văn trang 22 =&gt; 25</a:t>
            </a:r>
          </a:p>
          <a:p>
            <a:pPr lvl="1"/>
            <a:endParaRPr lang="vi-VN" sz="1000">
              <a:solidFill>
                <a:schemeClr val="tx1"/>
              </a:solidFill>
              <a:latin typeface="Times New Roman" panose="02020603050405020304" pitchFamily="18" charset="0"/>
              <a:cs typeface="Times New Roman" panose="02020603050405020304" pitchFamily="18" charset="0"/>
            </a:endParaRPr>
          </a:p>
          <a:p>
            <a:pPr lvl="1"/>
            <a:r>
              <a:rPr lang="vi-VN" sz="1000" err="1">
                <a:solidFill>
                  <a:schemeClr val="tx1"/>
                </a:solidFill>
                <a:latin typeface="Times New Roman" panose="02020603050405020304" pitchFamily="18" charset="0"/>
                <a:cs typeface="Times New Roman" panose="02020603050405020304" pitchFamily="18" charset="0"/>
              </a:rPr>
              <a:t>Mục</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đích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tải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chưa </a:t>
            </a:r>
            <a:r>
              <a:rPr lang="vi-VN" sz="1000" err="1">
                <a:solidFill>
                  <a:schemeClr val="tx1"/>
                </a:solidFill>
                <a:latin typeface="Times New Roman" panose="02020603050405020304" pitchFamily="18" charset="0"/>
                <a:cs typeface="Times New Roman" panose="02020603050405020304" pitchFamily="18" charset="0"/>
              </a:rPr>
              <a:t>có</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sẵn</a:t>
            </a:r>
            <a:r>
              <a:rPr lang="vi-VN" sz="1000">
                <a:solidFill>
                  <a:schemeClr val="tx1"/>
                </a:solidFill>
                <a:latin typeface="Times New Roman" panose="02020603050405020304" pitchFamily="18" charset="0"/>
                <a:cs typeface="Times New Roman" panose="02020603050405020304" pitchFamily="18" charset="0"/>
              </a:rPr>
              <a:t> trong </a:t>
            </a:r>
            <a:r>
              <a:rPr lang="vi-VN" sz="1000" err="1">
                <a:solidFill>
                  <a:schemeClr val="tx1"/>
                </a:solidFill>
                <a:latin typeface="Times New Roman" panose="02020603050405020304" pitchFamily="18" charset="0"/>
                <a:cs typeface="Times New Roman" panose="02020603050405020304" pitchFamily="18" charset="0"/>
              </a:rPr>
              <a:t>ứng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Tự</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động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tải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lại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khi </a:t>
            </a:r>
            <a:r>
              <a:rPr lang="vi-VN" sz="1000" err="1">
                <a:solidFill>
                  <a:schemeClr val="tx1"/>
                </a:solidFill>
                <a:latin typeface="Times New Roman" panose="02020603050405020304" pitchFamily="18" charset="0"/>
                <a:cs typeface="Times New Roman" panose="02020603050405020304" pitchFamily="18" charset="0"/>
              </a:rPr>
              <a:t>có</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nối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mạng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tự</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động</a:t>
            </a:r>
            <a:r>
              <a:rPr lang="vi-VN" sz="1000">
                <a:solidFill>
                  <a:schemeClr val="tx1"/>
                </a:solidFill>
                <a:latin typeface="Times New Roman" panose="02020603050405020304" pitchFamily="18" charset="0"/>
                <a:cs typeface="Times New Roman" panose="02020603050405020304" pitchFamily="18" charset="0"/>
              </a:rPr>
              <a:t> lưu </a:t>
            </a:r>
            <a:r>
              <a:rPr lang="vi-VN" sz="1000" err="1">
                <a:solidFill>
                  <a:schemeClr val="tx1"/>
                </a:solidFill>
                <a:latin typeface="Times New Roman" panose="02020603050405020304" pitchFamily="18" charset="0"/>
                <a:cs typeface="Times New Roman" panose="02020603050405020304" pitchFamily="18" charset="0"/>
              </a:rPr>
              <a:t>trữ</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cache</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sử</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lần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kế</a:t>
            </a:r>
            <a:r>
              <a:rPr lang="vi-VN" sz="1000">
                <a:solidFill>
                  <a:schemeClr val="tx1"/>
                </a:solidFill>
                <a:latin typeface="Times New Roman" panose="02020603050405020304" pitchFamily="18" charset="0"/>
                <a:cs typeface="Times New Roman" panose="02020603050405020304" pitchFamily="18" charset="0"/>
              </a:rPr>
              <a:t>.</a:t>
            </a:r>
          </a:p>
          <a:p>
            <a:pPr lvl="1"/>
            <a:endParaRPr lang="vi-VN" sz="1000">
              <a:solidFill>
                <a:schemeClr val="tx1"/>
              </a:solidFill>
              <a:latin typeface="Times New Roman" panose="02020603050405020304" pitchFamily="18" charset="0"/>
              <a:cs typeface="Times New Roman" panose="02020603050405020304" pitchFamily="18" charset="0"/>
            </a:endParaRPr>
          </a:p>
          <a:p>
            <a:pPr lvl="1"/>
            <a:r>
              <a:rPr lang="vi-VN" sz="1000" err="1">
                <a:solidFill>
                  <a:schemeClr val="tx1"/>
                </a:solidFill>
                <a:latin typeface="Times New Roman" panose="02020603050405020304" pitchFamily="18" charset="0"/>
                <a:cs typeface="Times New Roman" panose="02020603050405020304" pitchFamily="18" charset="0"/>
              </a:rPr>
              <a:t>Key</a:t>
            </a:r>
            <a:r>
              <a:rPr lang="vi-VN" sz="1000">
                <a:solidFill>
                  <a:schemeClr val="tx1"/>
                </a:solidFill>
                <a:latin typeface="Times New Roman" panose="02020603050405020304" pitchFamily="18" charset="0"/>
                <a:cs typeface="Times New Roman" panose="02020603050405020304" pitchFamily="18" charset="0"/>
              </a:rPr>
              <a:t> (khoa): </a:t>
            </a:r>
            <a:r>
              <a:rPr lang="vi-VN" sz="1000" err="1">
                <a:solidFill>
                  <a:schemeClr val="tx1"/>
                </a:solidFill>
                <a:latin typeface="Times New Roman" panose="02020603050405020304" pitchFamily="18" charset="0"/>
                <a:cs typeface="Times New Roman" panose="02020603050405020304" pitchFamily="18" charset="0"/>
              </a:rPr>
              <a:t>path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đường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dẫn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a:t>
            </a:r>
          </a:p>
          <a:p>
            <a:pPr lvl="1"/>
            <a:endParaRPr lang="vi-VN" sz="1000">
              <a:solidFill>
                <a:schemeClr val="tx1"/>
              </a:solidFill>
              <a:latin typeface="Times New Roman" panose="02020603050405020304" pitchFamily="18" charset="0"/>
              <a:cs typeface="Times New Roman" panose="02020603050405020304" pitchFamily="18" charset="0"/>
            </a:endParaRPr>
          </a:p>
          <a:p>
            <a:pPr lvl="1"/>
            <a:endParaRPr lang="vi-VN" sz="1000">
              <a:solidFill>
                <a:schemeClr val="tx1"/>
              </a:solidFill>
              <a:latin typeface="Times New Roman" panose="02020603050405020304" pitchFamily="18" charset="0"/>
              <a:cs typeface="Times New Roman" panose="02020603050405020304" pitchFamily="18" charset="0"/>
            </a:endParaRP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13</a:t>
            </a:fld>
            <a:endParaRPr lang="vi-VN"/>
          </a:p>
        </p:txBody>
      </p:sp>
    </p:spTree>
    <p:extLst>
      <p:ext uri="{BB962C8B-B14F-4D97-AF65-F5344CB8AC3E}">
        <p14:creationId xmlns:p14="http://schemas.microsoft.com/office/powerpoint/2010/main" val="151381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sz="1000">
                <a:solidFill>
                  <a:schemeClr val="tx1"/>
                </a:solidFill>
                <a:latin typeface="Times New Roman" panose="02020603050405020304" pitchFamily="18" charset="0"/>
                <a:cs typeface="Times New Roman" panose="02020603050405020304" pitchFamily="18" charset="0"/>
              </a:rPr>
              <a:t>Chi </a:t>
            </a:r>
            <a:r>
              <a:rPr lang="vi-VN" sz="1000" err="1">
                <a:solidFill>
                  <a:schemeClr val="tx1"/>
                </a:solidFill>
                <a:latin typeface="Times New Roman" panose="02020603050405020304" pitchFamily="18" charset="0"/>
                <a:cs typeface="Times New Roman" panose="02020603050405020304" pitchFamily="18" charset="0"/>
              </a:rPr>
              <a:t>tiết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kỹ</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thuật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tài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liệu</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luận</a:t>
            </a:r>
            <a:r>
              <a:rPr lang="vi-VN" sz="1000">
                <a:solidFill>
                  <a:schemeClr val="tx1"/>
                </a:solidFill>
                <a:latin typeface="Times New Roman" panose="02020603050405020304" pitchFamily="18" charset="0"/>
                <a:cs typeface="Times New Roman" panose="02020603050405020304" pitchFamily="18" charset="0"/>
              </a:rPr>
              <a:t> văn trang 22 =&gt; 25</a:t>
            </a:r>
          </a:p>
          <a:p>
            <a:pPr lvl="1"/>
            <a:endParaRPr lang="vi-VN" sz="1000">
              <a:solidFill>
                <a:schemeClr val="tx1"/>
              </a:solidFill>
              <a:latin typeface="Times New Roman" panose="02020603050405020304" pitchFamily="18" charset="0"/>
              <a:cs typeface="Times New Roman" panose="02020603050405020304" pitchFamily="18" charset="0"/>
            </a:endParaRP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14</a:t>
            </a:fld>
            <a:endParaRPr lang="vi-VN"/>
          </a:p>
        </p:txBody>
      </p:sp>
    </p:spTree>
    <p:extLst>
      <p:ext uri="{BB962C8B-B14F-4D97-AF65-F5344CB8AC3E}">
        <p14:creationId xmlns:p14="http://schemas.microsoft.com/office/powerpoint/2010/main" val="106952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15</a:t>
            </a:fld>
            <a:endParaRPr lang="vi-VN"/>
          </a:p>
        </p:txBody>
      </p:sp>
    </p:spTree>
    <p:extLst>
      <p:ext uri="{BB962C8B-B14F-4D97-AF65-F5344CB8AC3E}">
        <p14:creationId xmlns:p14="http://schemas.microsoft.com/office/powerpoint/2010/main" val="109019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16</a:t>
            </a:fld>
            <a:endParaRPr lang="vi-VN"/>
          </a:p>
        </p:txBody>
      </p:sp>
    </p:spTree>
    <p:extLst>
      <p:ext uri="{BB962C8B-B14F-4D97-AF65-F5344CB8AC3E}">
        <p14:creationId xmlns:p14="http://schemas.microsoft.com/office/powerpoint/2010/main" val="283676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err="1">
                <a:solidFill>
                  <a:schemeClr val="tx1"/>
                </a:solidFill>
                <a:latin typeface="Times New Roman" panose="02020603050405020304" pitchFamily="18" charset="0"/>
                <a:cs typeface="Times New Roman" panose="02020603050405020304" pitchFamily="18" charset="0"/>
              </a:rPr>
              <a:t>Có</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thể</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sử</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dụng</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lần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tiếp</a:t>
            </a:r>
            <a:r>
              <a:rPr lang="vi-VN" sz="900">
                <a:solidFill>
                  <a:schemeClr val="tx1"/>
                </a:solidFill>
                <a:latin typeface="Times New Roman" panose="02020603050405020304" pitchFamily="18" charset="0"/>
                <a:cs typeface="Times New Roman" panose="02020603050405020304" pitchFamily="18" charset="0"/>
              </a:rPr>
              <a:t> theo </a:t>
            </a:r>
            <a:r>
              <a:rPr lang="vi-VN" sz="900" err="1">
                <a:solidFill>
                  <a:schemeClr val="tx1"/>
                </a:solidFill>
                <a:latin typeface="Times New Roman" panose="02020603050405020304" pitchFamily="18" charset="0"/>
                <a:cs typeface="Times New Roman" panose="02020603050405020304" pitchFamily="18" charset="0"/>
              </a:rPr>
              <a:t>mà</a:t>
            </a:r>
            <a:r>
              <a:rPr lang="vi-VN" sz="900">
                <a:solidFill>
                  <a:schemeClr val="tx1"/>
                </a:solidFill>
                <a:latin typeface="Times New Roman" panose="02020603050405020304" pitchFamily="18" charset="0"/>
                <a:cs typeface="Times New Roman" panose="02020603050405020304" pitchFamily="18" charset="0"/>
              </a:rPr>
              <a:t> không </a:t>
            </a:r>
            <a:r>
              <a:rPr lang="vi-VN" sz="900" err="1">
                <a:solidFill>
                  <a:schemeClr val="tx1"/>
                </a:solidFill>
                <a:latin typeface="Times New Roman" panose="02020603050405020304" pitchFamily="18" charset="0"/>
                <a:cs typeface="Times New Roman" panose="02020603050405020304" pitchFamily="18" charset="0"/>
              </a:rPr>
              <a:t>cần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kết</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nối</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mạng</a:t>
            </a:r>
            <a:r>
              <a:rPr lang="vi-VN" sz="900">
                <a:solidFill>
                  <a:schemeClr val="tx1"/>
                </a:solidFill>
                <a:latin typeface="Times New Roman" panose="02020603050405020304" pitchFamily="18" charset="0"/>
                <a:cs typeface="Times New Roman" panose="02020603050405020304" pitchFamily="18" charset="0"/>
              </a:rPr>
              <a:t>	</a:t>
            </a:r>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17</a:t>
            </a:fld>
            <a:endParaRPr lang="vi-VN"/>
          </a:p>
        </p:txBody>
      </p:sp>
    </p:spTree>
    <p:extLst>
      <p:ext uri="{BB962C8B-B14F-4D97-AF65-F5344CB8AC3E}">
        <p14:creationId xmlns:p14="http://schemas.microsoft.com/office/powerpoint/2010/main" val="32410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err="1">
                <a:solidFill>
                  <a:schemeClr val="tx1"/>
                </a:solidFill>
                <a:latin typeface="Times New Roman" panose="02020603050405020304" pitchFamily="18" charset="0"/>
                <a:cs typeface="Times New Roman" panose="02020603050405020304" pitchFamily="18" charset="0"/>
              </a:rPr>
              <a:t>Có</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thể</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sử</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dụng</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lần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tiếp</a:t>
            </a:r>
            <a:r>
              <a:rPr lang="vi-VN" sz="900">
                <a:solidFill>
                  <a:schemeClr val="tx1"/>
                </a:solidFill>
                <a:latin typeface="Times New Roman" panose="02020603050405020304" pitchFamily="18" charset="0"/>
                <a:cs typeface="Times New Roman" panose="02020603050405020304" pitchFamily="18" charset="0"/>
              </a:rPr>
              <a:t> theo </a:t>
            </a:r>
            <a:r>
              <a:rPr lang="vi-VN" sz="900" err="1">
                <a:solidFill>
                  <a:schemeClr val="tx1"/>
                </a:solidFill>
                <a:latin typeface="Times New Roman" panose="02020603050405020304" pitchFamily="18" charset="0"/>
                <a:cs typeface="Times New Roman" panose="02020603050405020304" pitchFamily="18" charset="0"/>
              </a:rPr>
              <a:t>mà</a:t>
            </a:r>
            <a:r>
              <a:rPr lang="vi-VN" sz="900">
                <a:solidFill>
                  <a:schemeClr val="tx1"/>
                </a:solidFill>
                <a:latin typeface="Times New Roman" panose="02020603050405020304" pitchFamily="18" charset="0"/>
                <a:cs typeface="Times New Roman" panose="02020603050405020304" pitchFamily="18" charset="0"/>
              </a:rPr>
              <a:t> không </a:t>
            </a:r>
            <a:r>
              <a:rPr lang="vi-VN" sz="900" err="1">
                <a:solidFill>
                  <a:schemeClr val="tx1"/>
                </a:solidFill>
                <a:latin typeface="Times New Roman" panose="02020603050405020304" pitchFamily="18" charset="0"/>
                <a:cs typeface="Times New Roman" panose="02020603050405020304" pitchFamily="18" charset="0"/>
              </a:rPr>
              <a:t>cần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kết</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nối</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mạng</a:t>
            </a:r>
            <a:endParaRPr lang="vi-VN" sz="900">
              <a:solidFill>
                <a:schemeClr val="tx1"/>
              </a:solidFill>
              <a:latin typeface="Times New Roman" panose="02020603050405020304" pitchFamily="18" charset="0"/>
              <a:cs typeface="Times New Roman" panose="02020603050405020304" pitchFamily="18" charset="0"/>
            </a:endParaRPr>
          </a:p>
          <a:p>
            <a:pPr lvl="1"/>
            <a:endParaRPr lang="vi-VN" sz="900">
              <a:solidFill>
                <a:schemeClr val="tx1"/>
              </a:solidFill>
              <a:latin typeface="Times New Roman" panose="02020603050405020304" pitchFamily="18" charset="0"/>
              <a:cs typeface="Times New Roman" panose="02020603050405020304" pitchFamily="18" charset="0"/>
            </a:endParaRPr>
          </a:p>
          <a:p>
            <a:pPr lvl="1"/>
            <a:r>
              <a:rPr lang="nl-NL" sz="1200" kern="1200">
                <a:solidFill>
                  <a:schemeClr val="tx1"/>
                </a:solidFill>
                <a:effectLst/>
                <a:latin typeface="+mn-lt"/>
                <a:ea typeface="+mn-ea"/>
                <a:cs typeface="+mn-cs"/>
              </a:rPr>
              <a:t>Vào link /api/data lấy dữ liệu lưu thành file download.json</a:t>
            </a:r>
            <a:endParaRPr lang="vi-VN" sz="1200" kern="1200">
              <a:solidFill>
                <a:schemeClr val="tx1"/>
              </a:solidFill>
              <a:effectLst/>
              <a:latin typeface="+mn-lt"/>
              <a:ea typeface="+mn-ea"/>
              <a:cs typeface="+mn-cs"/>
            </a:endParaRPr>
          </a:p>
          <a:p>
            <a:pPr lvl="1"/>
            <a:r>
              <a:rPr lang="nl-NL" sz="1200" kern="1200">
                <a:solidFill>
                  <a:schemeClr val="tx1"/>
                </a:solidFill>
                <a:effectLst/>
                <a:latin typeface="+mn-lt"/>
                <a:ea typeface="+mn-ea"/>
                <a:cs typeface="+mn-cs"/>
              </a:rPr>
              <a:t>Sao chép file download.json vào thư mục project: "WildlifeConservation\app\src\main\assets"</a:t>
            </a:r>
            <a:endParaRPr lang="vi-VN" sz="1200" kern="1200">
              <a:solidFill>
                <a:schemeClr val="tx1"/>
              </a:solidFill>
              <a:effectLst/>
              <a:latin typeface="+mn-lt"/>
              <a:ea typeface="+mn-ea"/>
              <a:cs typeface="+mn-cs"/>
            </a:endParaRP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18</a:t>
            </a:fld>
            <a:endParaRPr lang="vi-VN"/>
          </a:p>
        </p:txBody>
      </p:sp>
    </p:spTree>
    <p:extLst>
      <p:ext uri="{BB962C8B-B14F-4D97-AF65-F5344CB8AC3E}">
        <p14:creationId xmlns:p14="http://schemas.microsoft.com/office/powerpoint/2010/main" val="4072327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s-ES" sz="1200" b="1" kern="1200">
                <a:solidFill>
                  <a:schemeClr val="tx1"/>
                </a:solidFill>
                <a:effectLst/>
                <a:latin typeface="+mn-lt"/>
                <a:ea typeface="+mn-ea"/>
                <a:cs typeface="+mn-cs"/>
              </a:rPr>
              <a:t>ỨNG DỤNG DI ĐỘNG</a:t>
            </a:r>
            <a:r>
              <a:rPr lang="en-US" sz="1200" b="0" kern="1200">
                <a:solidFill>
                  <a:schemeClr val="tx1"/>
                </a:solidFill>
                <a:effectLst/>
                <a:latin typeface="+mn-lt"/>
                <a:ea typeface="+mn-ea"/>
                <a:cs typeface="+mn-cs"/>
              </a:rPr>
              <a:t> </a:t>
            </a:r>
            <a:r>
              <a:rPr lang="es-ES" sz="1200" b="1" kern="1200">
                <a:solidFill>
                  <a:schemeClr val="tx1"/>
                </a:solidFill>
                <a:effectLst/>
                <a:latin typeface="+mn-lt"/>
                <a:ea typeface="+mn-ea"/>
                <a:cs typeface="+mn-cs"/>
              </a:rPr>
              <a:t>HỖ TRỢ CÔNG TÁC BẢO TỒN</a:t>
            </a:r>
            <a:r>
              <a:rPr lang="en-US" sz="1200" b="0" kern="1200">
                <a:solidFill>
                  <a:schemeClr val="tx1"/>
                </a:solidFill>
                <a:effectLst/>
                <a:latin typeface="+mn-lt"/>
                <a:ea typeface="+mn-ea"/>
                <a:cs typeface="+mn-cs"/>
              </a:rPr>
              <a:t> </a:t>
            </a:r>
            <a:r>
              <a:rPr lang="es-ES" sz="1200" b="1" kern="1200">
                <a:solidFill>
                  <a:schemeClr val="tx1"/>
                </a:solidFill>
                <a:effectLst/>
                <a:latin typeface="+mn-lt"/>
                <a:ea typeface="+mn-ea"/>
                <a:cs typeface="+mn-cs"/>
              </a:rPr>
              <a:t>ĐA DẠNG SINH HỌC Ở TRÀM CHIM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đáp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những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yêu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sau</a:t>
            </a:r>
            <a:r>
              <a:rPr lang="en-US" sz="1200" kern="1200">
                <a:solidFill>
                  <a:schemeClr val="tx1"/>
                </a:solidFill>
                <a:effectLst/>
                <a:latin typeface="+mn-lt"/>
                <a:ea typeface="+mn-ea"/>
                <a:cs typeface="+mn-cs"/>
              </a:rPr>
              <a:t>:</a:t>
            </a:r>
          </a:p>
          <a:p>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người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dùng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bình</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thường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khách</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thông</a:t>
            </a:r>
            <a:r>
              <a:rPr lang="en-US" sz="1200" kern="1200">
                <a:solidFill>
                  <a:schemeClr val="tx1"/>
                </a:solidFill>
                <a:effectLst/>
                <a:latin typeface="+mn-lt"/>
                <a:ea typeface="+mn-ea"/>
                <a:cs typeface="+mn-cs"/>
              </a:rPr>
              <a:t> tin chi </a:t>
            </a:r>
            <a:r>
              <a:rPr lang="en-US" sz="1200" kern="1200" err="1">
                <a:solidFill>
                  <a:schemeClr val="tx1"/>
                </a:solidFill>
                <a:effectLst/>
                <a:latin typeface="+mn-lt"/>
                <a:ea typeface="+mn-ea"/>
                <a:cs typeface="+mn-cs"/>
              </a:rPr>
              <a:t>tiết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bố</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các</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cộng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tác</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viên</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người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quản</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trị</a:t>
            </a:r>
            <a:r>
              <a:rPr lang="en-US" sz="1200" u="none" strike="noStrike" kern="1200">
                <a:solidFill>
                  <a:schemeClr val="tx1"/>
                </a:solidFill>
                <a:effectLst/>
                <a:latin typeface="+mn-lt"/>
                <a:ea typeface="+mn-ea"/>
                <a:cs typeface="+mn-cs"/>
              </a:rPr>
              <a:t> (admin):</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Duyệt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hệ</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thống</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mạng</a:t>
            </a:r>
            <a:r>
              <a:rPr lang="en-US" sz="1200" kern="1200">
                <a:solidFill>
                  <a:schemeClr val="tx1"/>
                </a:solidFill>
                <a:effectLst/>
                <a:latin typeface="+mn-lt"/>
                <a:ea typeface="+mn-ea"/>
                <a:cs typeface="+mn-cs"/>
              </a:rPr>
              <a:t> (internet).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giản</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a:solidFill>
                  <a:schemeClr val="tx1"/>
                </a:solidFill>
                <a:effectLst/>
                <a:latin typeface="+mn-lt"/>
                <a:ea typeface="+mn-ea"/>
                <a:cs typeface="+mn-cs"/>
              </a:rPr>
              <a:t>Load </a:t>
            </a:r>
            <a:r>
              <a:rPr lang="en-US" sz="1200" kern="1200" err="1">
                <a:solidFill>
                  <a:schemeClr val="tx1"/>
                </a:solidFill>
                <a:effectLst/>
                <a:latin typeface="+mn-lt"/>
                <a:ea typeface="+mn-ea"/>
                <a:cs typeface="+mn-cs"/>
              </a:rPr>
              <a:t>thông</a:t>
            </a:r>
            <a:r>
              <a:rPr lang="en-US" sz="1200" kern="1200">
                <a:solidFill>
                  <a:schemeClr val="tx1"/>
                </a:solidFill>
                <a:effectLst/>
                <a:latin typeface="+mn-lt"/>
                <a:ea typeface="+mn-ea"/>
                <a:cs typeface="+mn-cs"/>
              </a:rPr>
              <a:t> tin,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nguyên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chóng</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20</a:t>
            </a:fld>
            <a:endParaRPr lang="vi-VN"/>
          </a:p>
        </p:txBody>
      </p:sp>
    </p:spTree>
    <p:extLst>
      <p:ext uri="{BB962C8B-B14F-4D97-AF65-F5344CB8AC3E}">
        <p14:creationId xmlns:p14="http://schemas.microsoft.com/office/powerpoint/2010/main" val="2811589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tổng</a:t>
            </a:r>
            <a:r>
              <a:rPr lang="vi-VN"/>
              <a:t> </a:t>
            </a:r>
            <a:r>
              <a:rPr lang="vi-VN" err="1"/>
              <a:t>thể</a:t>
            </a:r>
            <a:r>
              <a:rPr lang="vi-VN"/>
              <a:t> </a:t>
            </a:r>
            <a:r>
              <a:rPr lang="vi-VN" err="1"/>
              <a:t>hệ</a:t>
            </a:r>
            <a:r>
              <a:rPr lang="vi-VN"/>
              <a:t> </a:t>
            </a:r>
            <a:r>
              <a:rPr lang="vi-VN" err="1"/>
              <a:t>thống</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21</a:t>
            </a:fld>
            <a:endParaRPr lang="vi-VN"/>
          </a:p>
        </p:txBody>
      </p:sp>
    </p:spTree>
    <p:extLst>
      <p:ext uri="{BB962C8B-B14F-4D97-AF65-F5344CB8AC3E}">
        <p14:creationId xmlns:p14="http://schemas.microsoft.com/office/powerpoint/2010/main" val="398184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triển</a:t>
            </a:r>
            <a:r>
              <a:rPr lang="vi-VN"/>
              <a:t> khai</a:t>
            </a:r>
          </a:p>
          <a:p>
            <a:endParaRPr lang="vi-VN"/>
          </a:p>
          <a:p>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 </a:t>
            </a:r>
            <a:r>
              <a:rPr lang="en-US" sz="1200" b="1" kern="1200">
                <a:solidFill>
                  <a:schemeClr val="tx1"/>
                </a:solidFill>
                <a:effectLst/>
                <a:latin typeface="+mn-lt"/>
                <a:ea typeface="+mn-ea"/>
                <a:cs typeface="+mn-cs"/>
              </a:rPr>
              <a:t>-</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một</a:t>
            </a:r>
            <a:r>
              <a:rPr lang="vi-VN" sz="1200" kern="1200">
                <a:solidFill>
                  <a:schemeClr val="tx1"/>
                </a:solidFill>
                <a:effectLst/>
                <a:latin typeface="+mn-lt"/>
                <a:ea typeface="+mn-ea"/>
                <a:cs typeface="+mn-cs"/>
              </a:rPr>
              <a:t> mô </a:t>
            </a:r>
            <a:r>
              <a:rPr lang="vi-VN" sz="1200" kern="1200" err="1">
                <a:solidFill>
                  <a:schemeClr val="tx1"/>
                </a:solidFill>
                <a:effectLst/>
                <a:latin typeface="+mn-lt"/>
                <a:ea typeface="+mn-ea"/>
                <a:cs typeface="+mn-cs"/>
              </a:rPr>
              <a:t>hình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tính</a:t>
            </a:r>
            <a:r>
              <a:rPr lang="vi-VN" sz="1200" kern="1200">
                <a:solidFill>
                  <a:schemeClr val="tx1"/>
                </a:solidFill>
                <a:effectLst/>
                <a:latin typeface="+mn-lt"/>
                <a:ea typeface="+mn-ea"/>
                <a:cs typeface="+mn-cs"/>
              </a:rPr>
              <a:t> bao </a:t>
            </a:r>
            <a:r>
              <a:rPr lang="vi-VN" sz="1200" kern="1200" err="1">
                <a:solidFill>
                  <a:schemeClr val="tx1"/>
                </a:solidFill>
                <a:effectLst/>
                <a:latin typeface="+mn-lt"/>
                <a:ea typeface="+mn-ea"/>
                <a:cs typeface="+mn-cs"/>
              </a:rPr>
              <a:t>gồm</a:t>
            </a:r>
            <a:r>
              <a:rPr lang="vi-VN" sz="1200" kern="1200">
                <a:solidFill>
                  <a:schemeClr val="tx1"/>
                </a:solidFill>
                <a:effectLst/>
                <a:latin typeface="+mn-lt"/>
                <a:ea typeface="+mn-ea"/>
                <a:cs typeface="+mn-cs"/>
              </a:rPr>
              <a:t> 2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r>
              <a:rPr lang="vi-VN" sz="1200" kern="1200" err="1">
                <a:solidFill>
                  <a:schemeClr val="tx1"/>
                </a:solidFill>
                <a:effectLst/>
                <a:latin typeface="+mn-lt"/>
                <a:ea typeface="+mn-ea"/>
                <a:cs typeface="+mn-cs"/>
              </a:rPr>
              <a:t>Client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thoại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duyệt</a:t>
            </a:r>
            <a:r>
              <a:rPr lang="vi-VN" sz="1200" kern="1200">
                <a:solidFill>
                  <a:schemeClr val="tx1"/>
                </a:solidFill>
                <a:effectLst/>
                <a:latin typeface="+mn-lt"/>
                <a:ea typeface="+mn-ea"/>
                <a:cs typeface="+mn-cs"/>
              </a:rPr>
              <a:t>. Sau khi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của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người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dùng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lập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câu </a:t>
            </a:r>
            <a:r>
              <a:rPr lang="vi-VN" sz="1200" kern="1200" err="1">
                <a:solidFill>
                  <a:schemeClr val="tx1"/>
                </a:solidFill>
                <a:effectLst/>
                <a:latin typeface="+mn-lt"/>
                <a:ea typeface="+mn-ea"/>
                <a:cs typeface="+mn-cs"/>
              </a:rPr>
              <a:t>lệnh</a:t>
            </a:r>
            <a:r>
              <a:rPr lang="vi-VN" sz="1200" kern="1200">
                <a:solidFill>
                  <a:schemeClr val="tx1"/>
                </a:solidFill>
                <a:effectLst/>
                <a:latin typeface="+mn-lt"/>
                <a:ea typeface="+mn-ea"/>
                <a:cs typeface="+mn-cs"/>
              </a:rPr>
              <a:t> truy </a:t>
            </a:r>
            <a:r>
              <a:rPr lang="vi-VN" sz="1200" kern="1200" err="1">
                <a:solidFill>
                  <a:schemeClr val="tx1"/>
                </a:solidFill>
                <a:effectLst/>
                <a:latin typeface="+mn-lt"/>
                <a:ea typeface="+mn-ea"/>
                <a:cs typeface="+mn-cs"/>
              </a:rPr>
              <a:t>vấn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Server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tổ</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chức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diễn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Server: </a:t>
            </a:r>
            <a:endParaRPr lang="vi-VN" sz="1050" kern="1200">
              <a:solidFill>
                <a:schemeClr val="tx1"/>
              </a:solidFill>
              <a:effectLst/>
              <a:latin typeface="+mn-lt"/>
              <a:ea typeface="+mn-ea"/>
              <a:cs typeface="+mn-cs"/>
            </a:endParaRPr>
          </a:p>
          <a:p>
            <a:pPr lvl="1"/>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05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web</a:t>
            </a:r>
            <a:r>
              <a:rPr lang="vi-VN"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có</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này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để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cho công </a:t>
            </a:r>
            <a:r>
              <a:rPr lang="vi-VN" sz="1200" kern="1200" err="1">
                <a:solidFill>
                  <a:schemeClr val="tx1"/>
                </a:solidFill>
                <a:effectLst/>
                <a:latin typeface="+mn-lt"/>
                <a:ea typeface="+mn-ea"/>
                <a:cs typeface="+mn-cs"/>
              </a:rPr>
              <a:t>việc</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vi-VN" sz="1200" kern="1200">
                <a:solidFill>
                  <a:schemeClr val="tx1"/>
                </a:solidFill>
                <a:effectLst/>
                <a:latin typeface="+mn-lt"/>
                <a:ea typeface="+mn-ea"/>
                <a:cs typeface="+mn-cs"/>
              </a:rPr>
              <a:t>Server </a:t>
            </a:r>
            <a:r>
              <a:rPr lang="vi-VN" sz="1200" kern="1200" err="1">
                <a:solidFill>
                  <a:schemeClr val="tx1"/>
                </a:solidFill>
                <a:effectLst/>
                <a:latin typeface="+mn-lt"/>
                <a:ea typeface="+mn-ea"/>
                <a:cs typeface="+mn-cs"/>
              </a:rPr>
              <a:t>quản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giao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môi </a:t>
            </a:r>
            <a:r>
              <a:rPr lang="vi-VN" sz="1200" kern="1200" err="1">
                <a:solidFill>
                  <a:schemeClr val="tx1"/>
                </a:solidFill>
                <a:effectLst/>
                <a:latin typeface="+mn-lt"/>
                <a:ea typeface="+mn-ea"/>
                <a:cs typeface="+mn-cs"/>
              </a:rPr>
              <a:t>trường</a:t>
            </a:r>
            <a:r>
              <a:rPr lang="vi-VN" sz="1200" kern="1200">
                <a:solidFill>
                  <a:schemeClr val="tx1"/>
                </a:solidFill>
                <a:effectLst/>
                <a:latin typeface="+mn-lt"/>
                <a:ea typeface="+mn-ea"/>
                <a:cs typeface="+mn-cs"/>
              </a:rPr>
              <a:t> bên </a:t>
            </a:r>
            <a:r>
              <a:rPr lang="vi-VN" sz="1200" kern="1200" err="1">
                <a:solidFill>
                  <a:schemeClr val="tx1"/>
                </a:solidFill>
                <a:effectLst/>
                <a:latin typeface="+mn-lt"/>
                <a:ea typeface="+mn-ea"/>
                <a:cs typeface="+mn-cs"/>
              </a:rPr>
              <a:t>ngoài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tại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dưới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xâu </a:t>
            </a:r>
            <a:r>
              <a:rPr lang="vi-VN" sz="1200" kern="1200" err="1">
                <a:solidFill>
                  <a:schemeClr val="tx1"/>
                </a:solidFill>
                <a:effectLst/>
                <a:latin typeface="+mn-lt"/>
                <a:ea typeface="+mn-ea"/>
                <a:cs typeface="+mn-cs"/>
              </a:rPr>
              <a:t>ký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tự</a:t>
            </a:r>
            <a:r>
              <a:rPr lang="vi-VN" sz="1200" kern="1200">
                <a:solidFill>
                  <a:schemeClr val="tx1"/>
                </a:solidFill>
                <a:effectLst/>
                <a:latin typeface="+mn-lt"/>
                <a:ea typeface="+mn-ea"/>
                <a:cs typeface="+mn-cs"/>
              </a:rPr>
              <a:t>. Sau khi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sẽ</a:t>
            </a:r>
            <a:r>
              <a:rPr lang="vi-VN" sz="1200" kern="1200">
                <a:solidFill>
                  <a:schemeClr val="tx1"/>
                </a:solidFill>
                <a:effectLst/>
                <a:latin typeface="+mn-lt"/>
                <a:ea typeface="+mn-ea"/>
                <a:cs typeface="+mn-cs"/>
              </a:rPr>
              <a:t>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dữ</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liệu</a:t>
            </a:r>
            <a:r>
              <a:rPr lang="vi-VN" sz="1200" kern="1200">
                <a:solidFill>
                  <a:schemeClr val="tx1"/>
                </a:solidFill>
                <a:effectLst/>
                <a:latin typeface="+mn-lt"/>
                <a:ea typeface="+mn-ea"/>
                <a:cs typeface="+mn-cs"/>
              </a:rPr>
              <a:t> v</a:t>
            </a:r>
            <a:r>
              <a:rPr lang="en-US" sz="1200" kern="1200">
                <a:solidFill>
                  <a:schemeClr val="tx1"/>
                </a:solidFill>
                <a:effectLst/>
                <a:latin typeface="+mn-lt"/>
                <a:ea typeface="+mn-ea"/>
                <a:cs typeface="+mn-cs"/>
              </a:rPr>
              <a:t>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22</a:t>
            </a:fld>
            <a:endParaRPr lang="vi-VN"/>
          </a:p>
        </p:txBody>
      </p:sp>
    </p:spTree>
    <p:extLst>
      <p:ext uri="{BB962C8B-B14F-4D97-AF65-F5344CB8AC3E}">
        <p14:creationId xmlns:p14="http://schemas.microsoft.com/office/powerpoint/2010/main" val="344766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a:solidFill>
                  <a:schemeClr val="tx1"/>
                </a:solidFill>
                <a:effectLst/>
                <a:latin typeface="+mn-lt"/>
                <a:ea typeface="+mn-ea"/>
                <a:cs typeface="+mn-cs"/>
              </a:rPr>
              <a:t>Hiện nay các thiết bị di động ngày càng phổ biến và nhằm mục đích quảng bá du lịch, đặc biệt là du lịch sinh thái và nâng cao nhận thức bảo tồn động thực vật vườn quốc gia Tràm Chim nên việc phát triển ứng dụng di động thông tin về các loài vật là cần thiết. Do đó nên em phát triển ứng dụng di động để hỗ trợ tìm kiếm thông tin loài ở vườn quốc gia Tràm Chim.</a:t>
            </a:r>
            <a:r>
              <a:rPr lang="vi-VN" sz="1200" kern="1200">
                <a:solidFill>
                  <a:schemeClr val="tx1"/>
                </a:solidFill>
                <a:effectLst/>
                <a:latin typeface="+mn-lt"/>
                <a:ea typeface="+mn-ea"/>
                <a:cs typeface="+mn-cs"/>
              </a:rPr>
              <a:t> </a:t>
            </a:r>
            <a:r>
              <a:rPr lang="nl-NL" sz="1200" kern="1200">
                <a:solidFill>
                  <a:schemeClr val="tx1"/>
                </a:solidFill>
                <a:effectLst/>
                <a:latin typeface="+mn-lt"/>
                <a:ea typeface="+mn-ea"/>
                <a:cs typeface="+mn-cs"/>
              </a:rPr>
              <a:t>Đồng thời ứng dụng còn giúp cập nhật tọa độ các loài vật vào hệ thống, giúp khách du lịch có thể tìm các địa điểm thích hợp quan sát các loài động thực vật.</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4</a:t>
            </a:fld>
            <a:endParaRPr lang="vi-VN"/>
          </a:p>
        </p:txBody>
      </p:sp>
    </p:spTree>
    <p:extLst>
      <p:ext uri="{BB962C8B-B14F-4D97-AF65-F5344CB8AC3E}">
        <p14:creationId xmlns:p14="http://schemas.microsoft.com/office/powerpoint/2010/main" val="1525844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triển</a:t>
            </a:r>
            <a:r>
              <a:rPr lang="vi-VN"/>
              <a:t> khai</a:t>
            </a:r>
          </a:p>
          <a:p>
            <a:endParaRPr lang="vi-VN"/>
          </a:p>
          <a:p>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 </a:t>
            </a:r>
            <a:r>
              <a:rPr lang="en-US" sz="1200" b="1" kern="1200">
                <a:solidFill>
                  <a:schemeClr val="tx1"/>
                </a:solidFill>
                <a:effectLst/>
                <a:latin typeface="+mn-lt"/>
                <a:ea typeface="+mn-ea"/>
                <a:cs typeface="+mn-cs"/>
              </a:rPr>
              <a:t>-</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một</a:t>
            </a:r>
            <a:r>
              <a:rPr lang="vi-VN" sz="1200" kern="1200">
                <a:solidFill>
                  <a:schemeClr val="tx1"/>
                </a:solidFill>
                <a:effectLst/>
                <a:latin typeface="+mn-lt"/>
                <a:ea typeface="+mn-ea"/>
                <a:cs typeface="+mn-cs"/>
              </a:rPr>
              <a:t> mô </a:t>
            </a:r>
            <a:r>
              <a:rPr lang="vi-VN" sz="1200" kern="1200" err="1">
                <a:solidFill>
                  <a:schemeClr val="tx1"/>
                </a:solidFill>
                <a:effectLst/>
                <a:latin typeface="+mn-lt"/>
                <a:ea typeface="+mn-ea"/>
                <a:cs typeface="+mn-cs"/>
              </a:rPr>
              <a:t>hình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tính</a:t>
            </a:r>
            <a:r>
              <a:rPr lang="vi-VN" sz="1200" kern="1200">
                <a:solidFill>
                  <a:schemeClr val="tx1"/>
                </a:solidFill>
                <a:effectLst/>
                <a:latin typeface="+mn-lt"/>
                <a:ea typeface="+mn-ea"/>
                <a:cs typeface="+mn-cs"/>
              </a:rPr>
              <a:t> bao </a:t>
            </a:r>
            <a:r>
              <a:rPr lang="vi-VN" sz="1200" kern="1200" err="1">
                <a:solidFill>
                  <a:schemeClr val="tx1"/>
                </a:solidFill>
                <a:effectLst/>
                <a:latin typeface="+mn-lt"/>
                <a:ea typeface="+mn-ea"/>
                <a:cs typeface="+mn-cs"/>
              </a:rPr>
              <a:t>gồm</a:t>
            </a:r>
            <a:r>
              <a:rPr lang="vi-VN" sz="1200" kern="1200">
                <a:solidFill>
                  <a:schemeClr val="tx1"/>
                </a:solidFill>
                <a:effectLst/>
                <a:latin typeface="+mn-lt"/>
                <a:ea typeface="+mn-ea"/>
                <a:cs typeface="+mn-cs"/>
              </a:rPr>
              <a:t> 2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r>
              <a:rPr lang="vi-VN" sz="1200" kern="1200" err="1">
                <a:solidFill>
                  <a:schemeClr val="tx1"/>
                </a:solidFill>
                <a:effectLst/>
                <a:latin typeface="+mn-lt"/>
                <a:ea typeface="+mn-ea"/>
                <a:cs typeface="+mn-cs"/>
              </a:rPr>
              <a:t>Client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thoại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duyệt</a:t>
            </a:r>
            <a:r>
              <a:rPr lang="vi-VN" sz="1200" kern="1200">
                <a:solidFill>
                  <a:schemeClr val="tx1"/>
                </a:solidFill>
                <a:effectLst/>
                <a:latin typeface="+mn-lt"/>
                <a:ea typeface="+mn-ea"/>
                <a:cs typeface="+mn-cs"/>
              </a:rPr>
              <a:t>. Sau khi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của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người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dùng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lập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câu </a:t>
            </a:r>
            <a:r>
              <a:rPr lang="vi-VN" sz="1200" kern="1200" err="1">
                <a:solidFill>
                  <a:schemeClr val="tx1"/>
                </a:solidFill>
                <a:effectLst/>
                <a:latin typeface="+mn-lt"/>
                <a:ea typeface="+mn-ea"/>
                <a:cs typeface="+mn-cs"/>
              </a:rPr>
              <a:t>lệnh</a:t>
            </a:r>
            <a:r>
              <a:rPr lang="vi-VN" sz="1200" kern="1200">
                <a:solidFill>
                  <a:schemeClr val="tx1"/>
                </a:solidFill>
                <a:effectLst/>
                <a:latin typeface="+mn-lt"/>
                <a:ea typeface="+mn-ea"/>
                <a:cs typeface="+mn-cs"/>
              </a:rPr>
              <a:t> truy </a:t>
            </a:r>
            <a:r>
              <a:rPr lang="vi-VN" sz="1200" kern="1200" err="1">
                <a:solidFill>
                  <a:schemeClr val="tx1"/>
                </a:solidFill>
                <a:effectLst/>
                <a:latin typeface="+mn-lt"/>
                <a:ea typeface="+mn-ea"/>
                <a:cs typeface="+mn-cs"/>
              </a:rPr>
              <a:t>vấn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Server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tổ</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chức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diễn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Server: </a:t>
            </a:r>
            <a:endParaRPr lang="vi-VN" sz="1050" kern="1200">
              <a:solidFill>
                <a:schemeClr val="tx1"/>
              </a:solidFill>
              <a:effectLst/>
              <a:latin typeface="+mn-lt"/>
              <a:ea typeface="+mn-ea"/>
              <a:cs typeface="+mn-cs"/>
            </a:endParaRPr>
          </a:p>
          <a:p>
            <a:pPr lvl="1"/>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05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web</a:t>
            </a:r>
            <a:r>
              <a:rPr lang="vi-VN"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có</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này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để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cho công </a:t>
            </a:r>
            <a:r>
              <a:rPr lang="vi-VN" sz="1200" kern="1200" err="1">
                <a:solidFill>
                  <a:schemeClr val="tx1"/>
                </a:solidFill>
                <a:effectLst/>
                <a:latin typeface="+mn-lt"/>
                <a:ea typeface="+mn-ea"/>
                <a:cs typeface="+mn-cs"/>
              </a:rPr>
              <a:t>việc</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vi-VN" sz="1200" kern="1200">
                <a:solidFill>
                  <a:schemeClr val="tx1"/>
                </a:solidFill>
                <a:effectLst/>
                <a:latin typeface="+mn-lt"/>
                <a:ea typeface="+mn-ea"/>
                <a:cs typeface="+mn-cs"/>
              </a:rPr>
              <a:t>Server </a:t>
            </a:r>
            <a:r>
              <a:rPr lang="vi-VN" sz="1200" kern="1200" err="1">
                <a:solidFill>
                  <a:schemeClr val="tx1"/>
                </a:solidFill>
                <a:effectLst/>
                <a:latin typeface="+mn-lt"/>
                <a:ea typeface="+mn-ea"/>
                <a:cs typeface="+mn-cs"/>
              </a:rPr>
              <a:t>quản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giao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môi </a:t>
            </a:r>
            <a:r>
              <a:rPr lang="vi-VN" sz="1200" kern="1200" err="1">
                <a:solidFill>
                  <a:schemeClr val="tx1"/>
                </a:solidFill>
                <a:effectLst/>
                <a:latin typeface="+mn-lt"/>
                <a:ea typeface="+mn-ea"/>
                <a:cs typeface="+mn-cs"/>
              </a:rPr>
              <a:t>trường</a:t>
            </a:r>
            <a:r>
              <a:rPr lang="vi-VN" sz="1200" kern="1200">
                <a:solidFill>
                  <a:schemeClr val="tx1"/>
                </a:solidFill>
                <a:effectLst/>
                <a:latin typeface="+mn-lt"/>
                <a:ea typeface="+mn-ea"/>
                <a:cs typeface="+mn-cs"/>
              </a:rPr>
              <a:t> bên </a:t>
            </a:r>
            <a:r>
              <a:rPr lang="vi-VN" sz="1200" kern="1200" err="1">
                <a:solidFill>
                  <a:schemeClr val="tx1"/>
                </a:solidFill>
                <a:effectLst/>
                <a:latin typeface="+mn-lt"/>
                <a:ea typeface="+mn-ea"/>
                <a:cs typeface="+mn-cs"/>
              </a:rPr>
              <a:t>ngoài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tại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dưới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xâu </a:t>
            </a:r>
            <a:r>
              <a:rPr lang="vi-VN" sz="1200" kern="1200" err="1">
                <a:solidFill>
                  <a:schemeClr val="tx1"/>
                </a:solidFill>
                <a:effectLst/>
                <a:latin typeface="+mn-lt"/>
                <a:ea typeface="+mn-ea"/>
                <a:cs typeface="+mn-cs"/>
              </a:rPr>
              <a:t>ký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tự</a:t>
            </a:r>
            <a:r>
              <a:rPr lang="vi-VN" sz="1200" kern="1200">
                <a:solidFill>
                  <a:schemeClr val="tx1"/>
                </a:solidFill>
                <a:effectLst/>
                <a:latin typeface="+mn-lt"/>
                <a:ea typeface="+mn-ea"/>
                <a:cs typeface="+mn-cs"/>
              </a:rPr>
              <a:t>. Sau khi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sẽ</a:t>
            </a:r>
            <a:r>
              <a:rPr lang="vi-VN" sz="1200" kern="1200">
                <a:solidFill>
                  <a:schemeClr val="tx1"/>
                </a:solidFill>
                <a:effectLst/>
                <a:latin typeface="+mn-lt"/>
                <a:ea typeface="+mn-ea"/>
                <a:cs typeface="+mn-cs"/>
              </a:rPr>
              <a:t>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dữ</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liệu</a:t>
            </a:r>
            <a:r>
              <a:rPr lang="vi-VN" sz="1200" kern="1200">
                <a:solidFill>
                  <a:schemeClr val="tx1"/>
                </a:solidFill>
                <a:effectLst/>
                <a:latin typeface="+mn-lt"/>
                <a:ea typeface="+mn-ea"/>
                <a:cs typeface="+mn-cs"/>
              </a:rPr>
              <a:t> v</a:t>
            </a:r>
            <a:r>
              <a:rPr lang="en-US" sz="1200" kern="1200">
                <a:solidFill>
                  <a:schemeClr val="tx1"/>
                </a:solidFill>
                <a:effectLst/>
                <a:latin typeface="+mn-lt"/>
                <a:ea typeface="+mn-ea"/>
                <a:cs typeface="+mn-cs"/>
              </a:rPr>
              <a:t>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23</a:t>
            </a:fld>
            <a:endParaRPr lang="vi-VN"/>
          </a:p>
        </p:txBody>
      </p:sp>
    </p:spTree>
    <p:extLst>
      <p:ext uri="{BB962C8B-B14F-4D97-AF65-F5344CB8AC3E}">
        <p14:creationId xmlns:p14="http://schemas.microsoft.com/office/powerpoint/2010/main" val="779872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triển</a:t>
            </a:r>
            <a:r>
              <a:rPr lang="vi-VN"/>
              <a:t> khai</a:t>
            </a:r>
          </a:p>
          <a:p>
            <a:endParaRPr lang="vi-VN"/>
          </a:p>
          <a:p>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 </a:t>
            </a:r>
            <a:r>
              <a:rPr lang="en-US" sz="1200" b="1" kern="1200">
                <a:solidFill>
                  <a:schemeClr val="tx1"/>
                </a:solidFill>
                <a:effectLst/>
                <a:latin typeface="+mn-lt"/>
                <a:ea typeface="+mn-ea"/>
                <a:cs typeface="+mn-cs"/>
              </a:rPr>
              <a:t>-</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một</a:t>
            </a:r>
            <a:r>
              <a:rPr lang="vi-VN" sz="1200" kern="1200">
                <a:solidFill>
                  <a:schemeClr val="tx1"/>
                </a:solidFill>
                <a:effectLst/>
                <a:latin typeface="+mn-lt"/>
                <a:ea typeface="+mn-ea"/>
                <a:cs typeface="+mn-cs"/>
              </a:rPr>
              <a:t> mô </a:t>
            </a:r>
            <a:r>
              <a:rPr lang="vi-VN" sz="1200" kern="1200" err="1">
                <a:solidFill>
                  <a:schemeClr val="tx1"/>
                </a:solidFill>
                <a:effectLst/>
                <a:latin typeface="+mn-lt"/>
                <a:ea typeface="+mn-ea"/>
                <a:cs typeface="+mn-cs"/>
              </a:rPr>
              <a:t>hình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tính</a:t>
            </a:r>
            <a:r>
              <a:rPr lang="vi-VN" sz="1200" kern="1200">
                <a:solidFill>
                  <a:schemeClr val="tx1"/>
                </a:solidFill>
                <a:effectLst/>
                <a:latin typeface="+mn-lt"/>
                <a:ea typeface="+mn-ea"/>
                <a:cs typeface="+mn-cs"/>
              </a:rPr>
              <a:t> bao </a:t>
            </a:r>
            <a:r>
              <a:rPr lang="vi-VN" sz="1200" kern="1200" err="1">
                <a:solidFill>
                  <a:schemeClr val="tx1"/>
                </a:solidFill>
                <a:effectLst/>
                <a:latin typeface="+mn-lt"/>
                <a:ea typeface="+mn-ea"/>
                <a:cs typeface="+mn-cs"/>
              </a:rPr>
              <a:t>gồm</a:t>
            </a:r>
            <a:r>
              <a:rPr lang="vi-VN" sz="1200" kern="1200">
                <a:solidFill>
                  <a:schemeClr val="tx1"/>
                </a:solidFill>
                <a:effectLst/>
                <a:latin typeface="+mn-lt"/>
                <a:ea typeface="+mn-ea"/>
                <a:cs typeface="+mn-cs"/>
              </a:rPr>
              <a:t> 2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r>
              <a:rPr lang="vi-VN" sz="1200" kern="1200" err="1">
                <a:solidFill>
                  <a:schemeClr val="tx1"/>
                </a:solidFill>
                <a:effectLst/>
                <a:latin typeface="+mn-lt"/>
                <a:ea typeface="+mn-ea"/>
                <a:cs typeface="+mn-cs"/>
              </a:rPr>
              <a:t>Client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thoại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duyệt</a:t>
            </a:r>
            <a:r>
              <a:rPr lang="vi-VN" sz="1200" kern="1200">
                <a:solidFill>
                  <a:schemeClr val="tx1"/>
                </a:solidFill>
                <a:effectLst/>
                <a:latin typeface="+mn-lt"/>
                <a:ea typeface="+mn-ea"/>
                <a:cs typeface="+mn-cs"/>
              </a:rPr>
              <a:t>. Sau khi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của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người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dùng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lập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câu </a:t>
            </a:r>
            <a:r>
              <a:rPr lang="vi-VN" sz="1200" kern="1200" err="1">
                <a:solidFill>
                  <a:schemeClr val="tx1"/>
                </a:solidFill>
                <a:effectLst/>
                <a:latin typeface="+mn-lt"/>
                <a:ea typeface="+mn-ea"/>
                <a:cs typeface="+mn-cs"/>
              </a:rPr>
              <a:t>lệnh</a:t>
            </a:r>
            <a:r>
              <a:rPr lang="vi-VN" sz="1200" kern="1200">
                <a:solidFill>
                  <a:schemeClr val="tx1"/>
                </a:solidFill>
                <a:effectLst/>
                <a:latin typeface="+mn-lt"/>
                <a:ea typeface="+mn-ea"/>
                <a:cs typeface="+mn-cs"/>
              </a:rPr>
              <a:t> truy </a:t>
            </a:r>
            <a:r>
              <a:rPr lang="vi-VN" sz="1200" kern="1200" err="1">
                <a:solidFill>
                  <a:schemeClr val="tx1"/>
                </a:solidFill>
                <a:effectLst/>
                <a:latin typeface="+mn-lt"/>
                <a:ea typeface="+mn-ea"/>
                <a:cs typeface="+mn-cs"/>
              </a:rPr>
              <a:t>vấn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Server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tổ</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chức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diễn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Server: </a:t>
            </a:r>
            <a:endParaRPr lang="vi-VN" sz="1050" kern="1200">
              <a:solidFill>
                <a:schemeClr val="tx1"/>
              </a:solidFill>
              <a:effectLst/>
              <a:latin typeface="+mn-lt"/>
              <a:ea typeface="+mn-ea"/>
              <a:cs typeface="+mn-cs"/>
            </a:endParaRPr>
          </a:p>
          <a:p>
            <a:pPr lvl="1"/>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05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web</a:t>
            </a:r>
            <a:r>
              <a:rPr lang="vi-VN"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có</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này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để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cho công </a:t>
            </a:r>
            <a:r>
              <a:rPr lang="vi-VN" sz="1200" kern="1200" err="1">
                <a:solidFill>
                  <a:schemeClr val="tx1"/>
                </a:solidFill>
                <a:effectLst/>
                <a:latin typeface="+mn-lt"/>
                <a:ea typeface="+mn-ea"/>
                <a:cs typeface="+mn-cs"/>
              </a:rPr>
              <a:t>việc</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vi-VN" sz="1200" kern="1200">
                <a:solidFill>
                  <a:schemeClr val="tx1"/>
                </a:solidFill>
                <a:effectLst/>
                <a:latin typeface="+mn-lt"/>
                <a:ea typeface="+mn-ea"/>
                <a:cs typeface="+mn-cs"/>
              </a:rPr>
              <a:t>Server </a:t>
            </a:r>
            <a:r>
              <a:rPr lang="vi-VN" sz="1200" kern="1200" err="1">
                <a:solidFill>
                  <a:schemeClr val="tx1"/>
                </a:solidFill>
                <a:effectLst/>
                <a:latin typeface="+mn-lt"/>
                <a:ea typeface="+mn-ea"/>
                <a:cs typeface="+mn-cs"/>
              </a:rPr>
              <a:t>quản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giao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môi </a:t>
            </a:r>
            <a:r>
              <a:rPr lang="vi-VN" sz="1200" kern="1200" err="1">
                <a:solidFill>
                  <a:schemeClr val="tx1"/>
                </a:solidFill>
                <a:effectLst/>
                <a:latin typeface="+mn-lt"/>
                <a:ea typeface="+mn-ea"/>
                <a:cs typeface="+mn-cs"/>
              </a:rPr>
              <a:t>trường</a:t>
            </a:r>
            <a:r>
              <a:rPr lang="vi-VN" sz="1200" kern="1200">
                <a:solidFill>
                  <a:schemeClr val="tx1"/>
                </a:solidFill>
                <a:effectLst/>
                <a:latin typeface="+mn-lt"/>
                <a:ea typeface="+mn-ea"/>
                <a:cs typeface="+mn-cs"/>
              </a:rPr>
              <a:t> bên </a:t>
            </a:r>
            <a:r>
              <a:rPr lang="vi-VN" sz="1200" kern="1200" err="1">
                <a:solidFill>
                  <a:schemeClr val="tx1"/>
                </a:solidFill>
                <a:effectLst/>
                <a:latin typeface="+mn-lt"/>
                <a:ea typeface="+mn-ea"/>
                <a:cs typeface="+mn-cs"/>
              </a:rPr>
              <a:t>ngoài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tại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dưới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xâu </a:t>
            </a:r>
            <a:r>
              <a:rPr lang="vi-VN" sz="1200" kern="1200" err="1">
                <a:solidFill>
                  <a:schemeClr val="tx1"/>
                </a:solidFill>
                <a:effectLst/>
                <a:latin typeface="+mn-lt"/>
                <a:ea typeface="+mn-ea"/>
                <a:cs typeface="+mn-cs"/>
              </a:rPr>
              <a:t>ký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tự</a:t>
            </a:r>
            <a:r>
              <a:rPr lang="vi-VN" sz="1200" kern="1200">
                <a:solidFill>
                  <a:schemeClr val="tx1"/>
                </a:solidFill>
                <a:effectLst/>
                <a:latin typeface="+mn-lt"/>
                <a:ea typeface="+mn-ea"/>
                <a:cs typeface="+mn-cs"/>
              </a:rPr>
              <a:t>. Sau khi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sẽ</a:t>
            </a:r>
            <a:r>
              <a:rPr lang="vi-VN" sz="1200" kern="1200">
                <a:solidFill>
                  <a:schemeClr val="tx1"/>
                </a:solidFill>
                <a:effectLst/>
                <a:latin typeface="+mn-lt"/>
                <a:ea typeface="+mn-ea"/>
                <a:cs typeface="+mn-cs"/>
              </a:rPr>
              <a:t>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dữ</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liệu</a:t>
            </a:r>
            <a:r>
              <a:rPr lang="vi-VN" sz="1200" kern="1200">
                <a:solidFill>
                  <a:schemeClr val="tx1"/>
                </a:solidFill>
                <a:effectLst/>
                <a:latin typeface="+mn-lt"/>
                <a:ea typeface="+mn-ea"/>
                <a:cs typeface="+mn-cs"/>
              </a:rPr>
              <a:t> v</a:t>
            </a:r>
            <a:r>
              <a:rPr lang="en-US" sz="1200" kern="1200">
                <a:solidFill>
                  <a:schemeClr val="tx1"/>
                </a:solidFill>
                <a:effectLst/>
                <a:latin typeface="+mn-lt"/>
                <a:ea typeface="+mn-ea"/>
                <a:cs typeface="+mn-cs"/>
              </a:rPr>
              <a:t>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24</a:t>
            </a:fld>
            <a:endParaRPr lang="vi-VN"/>
          </a:p>
        </p:txBody>
      </p:sp>
    </p:spTree>
    <p:extLst>
      <p:ext uri="{BB962C8B-B14F-4D97-AF65-F5344CB8AC3E}">
        <p14:creationId xmlns:p14="http://schemas.microsoft.com/office/powerpoint/2010/main" val="173656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triển</a:t>
            </a:r>
            <a:r>
              <a:rPr lang="vi-VN"/>
              <a:t> khai</a:t>
            </a:r>
          </a:p>
          <a:p>
            <a:endParaRPr lang="vi-VN"/>
          </a:p>
          <a:p>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 </a:t>
            </a:r>
            <a:r>
              <a:rPr lang="en-US" sz="1200" b="1" kern="1200">
                <a:solidFill>
                  <a:schemeClr val="tx1"/>
                </a:solidFill>
                <a:effectLst/>
                <a:latin typeface="+mn-lt"/>
                <a:ea typeface="+mn-ea"/>
                <a:cs typeface="+mn-cs"/>
              </a:rPr>
              <a:t>-</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một</a:t>
            </a:r>
            <a:r>
              <a:rPr lang="vi-VN" sz="1200" kern="1200">
                <a:solidFill>
                  <a:schemeClr val="tx1"/>
                </a:solidFill>
                <a:effectLst/>
                <a:latin typeface="+mn-lt"/>
                <a:ea typeface="+mn-ea"/>
                <a:cs typeface="+mn-cs"/>
              </a:rPr>
              <a:t> mô </a:t>
            </a:r>
            <a:r>
              <a:rPr lang="vi-VN" sz="1200" kern="1200" err="1">
                <a:solidFill>
                  <a:schemeClr val="tx1"/>
                </a:solidFill>
                <a:effectLst/>
                <a:latin typeface="+mn-lt"/>
                <a:ea typeface="+mn-ea"/>
                <a:cs typeface="+mn-cs"/>
              </a:rPr>
              <a:t>hình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tính</a:t>
            </a:r>
            <a:r>
              <a:rPr lang="vi-VN" sz="1200" kern="1200">
                <a:solidFill>
                  <a:schemeClr val="tx1"/>
                </a:solidFill>
                <a:effectLst/>
                <a:latin typeface="+mn-lt"/>
                <a:ea typeface="+mn-ea"/>
                <a:cs typeface="+mn-cs"/>
              </a:rPr>
              <a:t> bao </a:t>
            </a:r>
            <a:r>
              <a:rPr lang="vi-VN" sz="1200" kern="1200" err="1">
                <a:solidFill>
                  <a:schemeClr val="tx1"/>
                </a:solidFill>
                <a:effectLst/>
                <a:latin typeface="+mn-lt"/>
                <a:ea typeface="+mn-ea"/>
                <a:cs typeface="+mn-cs"/>
              </a:rPr>
              <a:t>gồm</a:t>
            </a:r>
            <a:r>
              <a:rPr lang="vi-VN" sz="1200" kern="1200">
                <a:solidFill>
                  <a:schemeClr val="tx1"/>
                </a:solidFill>
                <a:effectLst/>
                <a:latin typeface="+mn-lt"/>
                <a:ea typeface="+mn-ea"/>
                <a:cs typeface="+mn-cs"/>
              </a:rPr>
              <a:t> 2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Client</a:t>
            </a:r>
            <a:r>
              <a:rPr lang="vi-VN" sz="1200" b="1"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r>
              <a:rPr lang="vi-VN" sz="1200" kern="1200" err="1">
                <a:solidFill>
                  <a:schemeClr val="tx1"/>
                </a:solidFill>
                <a:effectLst/>
                <a:latin typeface="+mn-lt"/>
                <a:ea typeface="+mn-ea"/>
                <a:cs typeface="+mn-cs"/>
              </a:rPr>
              <a:t>Client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thoại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hoặc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duyệt</a:t>
            </a:r>
            <a:r>
              <a:rPr lang="vi-VN" sz="1200" kern="1200">
                <a:solidFill>
                  <a:schemeClr val="tx1"/>
                </a:solidFill>
                <a:effectLst/>
                <a:latin typeface="+mn-lt"/>
                <a:ea typeface="+mn-ea"/>
                <a:cs typeface="+mn-cs"/>
              </a:rPr>
              <a:t>. Sau khi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của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người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dùng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thành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lập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câu </a:t>
            </a:r>
            <a:r>
              <a:rPr lang="vi-VN" sz="1200" kern="1200" err="1">
                <a:solidFill>
                  <a:schemeClr val="tx1"/>
                </a:solidFill>
                <a:effectLst/>
                <a:latin typeface="+mn-lt"/>
                <a:ea typeface="+mn-ea"/>
                <a:cs typeface="+mn-cs"/>
              </a:rPr>
              <a:t>lệnh</a:t>
            </a:r>
            <a:r>
              <a:rPr lang="vi-VN" sz="1200" kern="1200">
                <a:solidFill>
                  <a:schemeClr val="tx1"/>
                </a:solidFill>
                <a:effectLst/>
                <a:latin typeface="+mn-lt"/>
                <a:ea typeface="+mn-ea"/>
                <a:cs typeface="+mn-cs"/>
              </a:rPr>
              <a:t> truy </a:t>
            </a:r>
            <a:r>
              <a:rPr lang="vi-VN" sz="1200" kern="1200" err="1">
                <a:solidFill>
                  <a:schemeClr val="tx1"/>
                </a:solidFill>
                <a:effectLst/>
                <a:latin typeface="+mn-lt"/>
                <a:ea typeface="+mn-ea"/>
                <a:cs typeface="+mn-cs"/>
              </a:rPr>
              <a:t>vấn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Server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tổ</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chức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trình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diễn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3"/>
            <a:r>
              <a:rPr lang="vi-VN" sz="1200" b="1" kern="1200" err="1">
                <a:solidFill>
                  <a:schemeClr val="tx1"/>
                </a:solidFill>
                <a:effectLst/>
                <a:latin typeface="+mn-lt"/>
                <a:ea typeface="+mn-ea"/>
                <a:cs typeface="+mn-cs"/>
              </a:rPr>
              <a:t>Về</a:t>
            </a:r>
            <a:r>
              <a:rPr lang="vi-VN" sz="1200" b="1" kern="1200">
                <a:solidFill>
                  <a:schemeClr val="tx1"/>
                </a:solidFill>
                <a:effectLst/>
                <a:latin typeface="+mn-lt"/>
                <a:ea typeface="+mn-ea"/>
                <a:cs typeface="+mn-cs"/>
              </a:rPr>
              <a:t> </a:t>
            </a:r>
            <a:r>
              <a:rPr lang="vi-VN" sz="1200" b="1" kern="1200" err="1">
                <a:solidFill>
                  <a:schemeClr val="tx1"/>
                </a:solidFill>
                <a:effectLst/>
                <a:latin typeface="+mn-lt"/>
                <a:ea typeface="+mn-ea"/>
                <a:cs typeface="+mn-cs"/>
              </a:rPr>
              <a:t>phía</a:t>
            </a:r>
            <a:r>
              <a:rPr lang="vi-VN" sz="1200" b="1" kern="1200">
                <a:solidFill>
                  <a:schemeClr val="tx1"/>
                </a:solidFill>
                <a:effectLst/>
                <a:latin typeface="+mn-lt"/>
                <a:ea typeface="+mn-ea"/>
                <a:cs typeface="+mn-cs"/>
              </a:rPr>
              <a:t> Server: </a:t>
            </a:r>
            <a:endParaRPr lang="vi-VN" sz="1050" kern="1200">
              <a:solidFill>
                <a:schemeClr val="tx1"/>
              </a:solidFill>
              <a:effectLst/>
              <a:latin typeface="+mn-lt"/>
              <a:ea typeface="+mn-ea"/>
              <a:cs typeface="+mn-cs"/>
            </a:endParaRPr>
          </a:p>
          <a:p>
            <a:pPr lvl="1"/>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chủ</a:t>
            </a:r>
            <a:r>
              <a:rPr lang="vi-VN" sz="105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web</a:t>
            </a:r>
            <a:r>
              <a:rPr lang="vi-VN"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Máy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khách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có</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thể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xử</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này</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để</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phục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vụ</a:t>
            </a:r>
            <a:r>
              <a:rPr lang="vi-VN" sz="1200" kern="1200">
                <a:solidFill>
                  <a:schemeClr val="tx1"/>
                </a:solidFill>
                <a:effectLst/>
                <a:latin typeface="+mn-lt"/>
                <a:ea typeface="+mn-ea"/>
                <a:cs typeface="+mn-cs"/>
              </a:rPr>
              <a:t> cho công </a:t>
            </a:r>
            <a:r>
              <a:rPr lang="vi-VN" sz="1200" kern="1200" err="1">
                <a:solidFill>
                  <a:schemeClr val="tx1"/>
                </a:solidFill>
                <a:effectLst/>
                <a:latin typeface="+mn-lt"/>
                <a:ea typeface="+mn-ea"/>
                <a:cs typeface="+mn-cs"/>
              </a:rPr>
              <a:t>việc</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vi-VN" sz="1200" kern="1200">
                <a:solidFill>
                  <a:schemeClr val="tx1"/>
                </a:solidFill>
                <a:effectLst/>
                <a:latin typeface="+mn-lt"/>
                <a:ea typeface="+mn-ea"/>
                <a:cs typeface="+mn-cs"/>
              </a:rPr>
              <a:t>Server </a:t>
            </a:r>
            <a:r>
              <a:rPr lang="vi-VN" sz="1200" kern="1200" err="1">
                <a:solidFill>
                  <a:schemeClr val="tx1"/>
                </a:solidFill>
                <a:effectLst/>
                <a:latin typeface="+mn-lt"/>
                <a:ea typeface="+mn-ea"/>
                <a:cs typeface="+mn-cs"/>
              </a:rPr>
              <a:t>quản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giao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môi </a:t>
            </a:r>
            <a:r>
              <a:rPr lang="vi-VN" sz="1200" kern="1200" err="1">
                <a:solidFill>
                  <a:schemeClr val="tx1"/>
                </a:solidFill>
                <a:effectLst/>
                <a:latin typeface="+mn-lt"/>
                <a:ea typeface="+mn-ea"/>
                <a:cs typeface="+mn-cs"/>
              </a:rPr>
              <a:t>trường</a:t>
            </a:r>
            <a:r>
              <a:rPr lang="vi-VN" sz="1200" kern="1200">
                <a:solidFill>
                  <a:schemeClr val="tx1"/>
                </a:solidFill>
                <a:effectLst/>
                <a:latin typeface="+mn-lt"/>
                <a:ea typeface="+mn-ea"/>
                <a:cs typeface="+mn-cs"/>
              </a:rPr>
              <a:t> bên </a:t>
            </a:r>
            <a:r>
              <a:rPr lang="vi-VN" sz="1200" kern="1200" err="1">
                <a:solidFill>
                  <a:schemeClr val="tx1"/>
                </a:solidFill>
                <a:effectLst/>
                <a:latin typeface="+mn-lt"/>
                <a:ea typeface="+mn-ea"/>
                <a:cs typeface="+mn-cs"/>
              </a:rPr>
              <a:t>ngoài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tại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tiếp</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nhận</a:t>
            </a:r>
            <a:r>
              <a:rPr lang="vi-VN" sz="1200" kern="1200">
                <a:solidFill>
                  <a:schemeClr val="tx1"/>
                </a:solidFill>
                <a:effectLst/>
                <a:latin typeface="+mn-lt"/>
                <a:ea typeface="+mn-ea"/>
                <a:cs typeface="+mn-cs"/>
              </a:rPr>
              <a:t> yêu </a:t>
            </a:r>
            <a:r>
              <a:rPr lang="vi-VN" sz="1200" kern="1200" err="1">
                <a:solidFill>
                  <a:schemeClr val="tx1"/>
                </a:solidFill>
                <a:effectLst/>
                <a:latin typeface="+mn-lt"/>
                <a:ea typeface="+mn-ea"/>
                <a:cs typeface="+mn-cs"/>
              </a:rPr>
              <a:t>cầu</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dưới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dạng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các</a:t>
            </a:r>
            <a:r>
              <a:rPr lang="vi-VN" sz="1200" kern="1200">
                <a:solidFill>
                  <a:schemeClr val="tx1"/>
                </a:solidFill>
                <a:effectLst/>
                <a:latin typeface="+mn-lt"/>
                <a:ea typeface="+mn-ea"/>
                <a:cs typeface="+mn-cs"/>
              </a:rPr>
              <a:t> xâu </a:t>
            </a:r>
            <a:r>
              <a:rPr lang="vi-VN" sz="1200" kern="1200" err="1">
                <a:solidFill>
                  <a:schemeClr val="tx1"/>
                </a:solidFill>
                <a:effectLst/>
                <a:latin typeface="+mn-lt"/>
                <a:ea typeface="+mn-ea"/>
                <a:cs typeface="+mn-cs"/>
              </a:rPr>
              <a:t>ký</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tự</a:t>
            </a:r>
            <a:r>
              <a:rPr lang="vi-VN" sz="1200" kern="1200">
                <a:solidFill>
                  <a:schemeClr val="tx1"/>
                </a:solidFill>
                <a:effectLst/>
                <a:latin typeface="+mn-lt"/>
                <a:ea typeface="+mn-ea"/>
                <a:cs typeface="+mn-cs"/>
              </a:rPr>
              <a:t>. Sau khi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phần</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server</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sẽ</a:t>
            </a:r>
            <a:r>
              <a:rPr lang="vi-VN" sz="1200" kern="1200">
                <a:solidFill>
                  <a:schemeClr val="tx1"/>
                </a:solidFill>
                <a:effectLst/>
                <a:latin typeface="+mn-lt"/>
                <a:ea typeface="+mn-ea"/>
                <a:cs typeface="+mn-cs"/>
              </a:rPr>
              <a:t> phân </a:t>
            </a:r>
            <a:r>
              <a:rPr lang="vi-VN" sz="1200" kern="1200" err="1">
                <a:solidFill>
                  <a:schemeClr val="tx1"/>
                </a:solidFill>
                <a:effectLst/>
                <a:latin typeface="+mn-lt"/>
                <a:ea typeface="+mn-ea"/>
                <a:cs typeface="+mn-cs"/>
              </a:rPr>
              <a:t>tích</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dữ</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liệu</a:t>
            </a:r>
            <a:r>
              <a:rPr lang="vi-VN" sz="1200" kern="1200">
                <a:solidFill>
                  <a:schemeClr val="tx1"/>
                </a:solidFill>
                <a:effectLst/>
                <a:latin typeface="+mn-lt"/>
                <a:ea typeface="+mn-ea"/>
                <a:cs typeface="+mn-cs"/>
              </a:rPr>
              <a:t> v</a:t>
            </a:r>
            <a:r>
              <a:rPr lang="en-US" sz="1200" kern="1200">
                <a:solidFill>
                  <a:schemeClr val="tx1"/>
                </a:solidFill>
                <a:effectLst/>
                <a:latin typeface="+mn-lt"/>
                <a:ea typeface="+mn-ea"/>
                <a:cs typeface="+mn-cs"/>
              </a:rPr>
              <a:t>à</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gửi</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kết</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quả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trả</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về</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phía</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client</a:t>
            </a:r>
            <a:r>
              <a:rPr lang="vi-VN"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25</a:t>
            </a:fld>
            <a:endParaRPr lang="vi-VN"/>
          </a:p>
        </p:txBody>
      </p:sp>
    </p:spTree>
    <p:extLst>
      <p:ext uri="{BB962C8B-B14F-4D97-AF65-F5344CB8AC3E}">
        <p14:creationId xmlns:p14="http://schemas.microsoft.com/office/powerpoint/2010/main" val="3270728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nl-NL" sz="1200" b="1" kern="1200">
                <a:solidFill>
                  <a:schemeClr val="tx1"/>
                </a:solidFill>
                <a:effectLst/>
                <a:latin typeface="+mn-lt"/>
                <a:ea typeface="+mn-ea"/>
                <a:cs typeface="+mn-cs"/>
              </a:rPr>
              <a:t>Về lý thuyết và công nghệ</a:t>
            </a:r>
            <a:endParaRPr lang="vi-VN" sz="1200" b="1"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Hiểu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rõ</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ngôn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ngữ</a:t>
            </a:r>
            <a:r>
              <a:rPr lang="en-US" sz="1200" kern="1200">
                <a:solidFill>
                  <a:schemeClr val="tx1"/>
                </a:solidFill>
                <a:effectLst/>
                <a:latin typeface="+mn-lt"/>
                <a:ea typeface="+mn-ea"/>
                <a:cs typeface="+mn-cs"/>
              </a:rPr>
              <a:t>: PHP, Android (Java).</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Củng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cố</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MySql</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Java.</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Khả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hiểu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Nâng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cao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viện</a:t>
            </a:r>
            <a:r>
              <a:rPr lang="en-US" sz="1200" kern="1200">
                <a:solidFill>
                  <a:schemeClr val="tx1"/>
                </a:solidFill>
                <a:effectLst/>
                <a:latin typeface="+mn-lt"/>
                <a:ea typeface="+mn-ea"/>
                <a:cs typeface="+mn-cs"/>
              </a:rPr>
              <a:t>: Volley, Glide, </a:t>
            </a:r>
            <a:r>
              <a:rPr lang="en-US" sz="1200" kern="1200" err="1">
                <a:solidFill>
                  <a:schemeClr val="tx1"/>
                </a:solidFill>
                <a:effectLst/>
                <a:latin typeface="+mn-lt"/>
                <a:ea typeface="+mn-ea"/>
                <a:cs typeface="+mn-cs"/>
              </a:rPr>
              <a:t>JQuery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framework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Bootstrap,… .</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hiểu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nắm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bắt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trúc</a:t>
            </a:r>
            <a:r>
              <a:rPr lang="en-US" sz="1200" kern="1200">
                <a:solidFill>
                  <a:schemeClr val="tx1"/>
                </a:solidFill>
                <a:effectLst/>
                <a:latin typeface="+mn-lt"/>
                <a:ea typeface="+mn-ea"/>
                <a:cs typeface="+mn-cs"/>
              </a:rPr>
              <a:t> Rest API.</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Nâng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cao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a:t>
            </a:r>
          </a:p>
          <a:p>
            <a:pPr lvl="1"/>
            <a:endParaRPr lang="vi-VN" sz="1050" kern="1200">
              <a:solidFill>
                <a:schemeClr val="tx1"/>
              </a:solidFill>
              <a:effectLst/>
              <a:latin typeface="+mn-lt"/>
              <a:ea typeface="+mn-ea"/>
              <a:cs typeface="+mn-cs"/>
            </a:endParaRPr>
          </a:p>
          <a:p>
            <a:pPr lvl="1"/>
            <a:r>
              <a:rPr lang="nl-NL" sz="1200" b="1" kern="1200">
                <a:solidFill>
                  <a:schemeClr val="tx1"/>
                </a:solidFill>
                <a:effectLst/>
                <a:latin typeface="+mn-lt"/>
                <a:ea typeface="+mn-ea"/>
                <a:cs typeface="+mn-cs"/>
              </a:rPr>
              <a:t>Về chương trình</a:t>
            </a:r>
            <a:endParaRPr lang="vi-VN" sz="1200" b="1"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người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dùng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bình</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thường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khách</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Tìm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kiếm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thông</a:t>
            </a:r>
            <a:r>
              <a:rPr lang="en-US" sz="1200" kern="1200">
                <a:solidFill>
                  <a:schemeClr val="tx1"/>
                </a:solidFill>
                <a:effectLst/>
                <a:latin typeface="+mn-lt"/>
                <a:ea typeface="+mn-ea"/>
                <a:cs typeface="+mn-cs"/>
              </a:rPr>
              <a:t> tin chi </a:t>
            </a:r>
            <a:r>
              <a:rPr lang="en-US" sz="1200" kern="1200" err="1">
                <a:solidFill>
                  <a:schemeClr val="tx1"/>
                </a:solidFill>
                <a:effectLst/>
                <a:latin typeface="+mn-lt"/>
                <a:ea typeface="+mn-ea"/>
                <a:cs typeface="+mn-cs"/>
              </a:rPr>
              <a:t>tiết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bố</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các</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cộng</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tác</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viên</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người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quản</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trị</a:t>
            </a:r>
            <a:r>
              <a:rPr lang="en-US" sz="1200" u="none" strike="noStrike" kern="1200">
                <a:solidFill>
                  <a:schemeClr val="tx1"/>
                </a:solidFill>
                <a:effectLst/>
                <a:latin typeface="+mn-lt"/>
                <a:ea typeface="+mn-ea"/>
                <a:cs typeface="+mn-cs"/>
              </a:rPr>
              <a:t> (admin):</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Duyệt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1" fontAlgn="base"/>
            <a:r>
              <a:rPr lang="en-US" sz="1200" u="none" strike="noStrike" kern="1200" err="1">
                <a:solidFill>
                  <a:schemeClr val="tx1"/>
                </a:solidFill>
                <a:effectLst/>
                <a:latin typeface="+mn-lt"/>
                <a:ea typeface="+mn-ea"/>
                <a:cs typeface="+mn-cs"/>
              </a:rPr>
              <a:t>Đối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với</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hệ</a:t>
            </a:r>
            <a:r>
              <a:rPr lang="en-US" sz="1200" u="none" strike="noStrike" kern="1200">
                <a:solidFill>
                  <a:schemeClr val="tx1"/>
                </a:solidFill>
                <a:effectLst/>
                <a:latin typeface="+mn-lt"/>
                <a:ea typeface="+mn-ea"/>
                <a:cs typeface="+mn-cs"/>
              </a:rPr>
              <a:t> </a:t>
            </a:r>
            <a:r>
              <a:rPr lang="en-US" sz="1200" u="none" strike="noStrike" kern="1200" err="1">
                <a:solidFill>
                  <a:schemeClr val="tx1"/>
                </a:solidFill>
                <a:effectLst/>
                <a:latin typeface="+mn-lt"/>
                <a:ea typeface="+mn-ea"/>
                <a:cs typeface="+mn-cs"/>
              </a:rPr>
              <a:t>thống</a:t>
            </a:r>
            <a:r>
              <a:rPr lang="en-US" sz="1200" u="none" strike="noStrike" kern="1200">
                <a:solidFill>
                  <a:schemeClr val="tx1"/>
                </a:solidFill>
                <a:effectLst/>
                <a:latin typeface="+mn-lt"/>
                <a:ea typeface="+mn-ea"/>
                <a:cs typeface="+mn-cs"/>
              </a:rPr>
              <a:t>:</a:t>
            </a:r>
            <a:endParaRPr lang="vi-VN" sz="1100" u="none" strike="noStrike"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mạng</a:t>
            </a:r>
            <a:r>
              <a:rPr lang="en-US" sz="1200" kern="1200">
                <a:solidFill>
                  <a:schemeClr val="tx1"/>
                </a:solidFill>
                <a:effectLst/>
                <a:latin typeface="+mn-lt"/>
                <a:ea typeface="+mn-ea"/>
                <a:cs typeface="+mn-cs"/>
              </a:rPr>
              <a:t> (internet).</a:t>
            </a:r>
            <a:endParaRPr lang="vi-VN" sz="110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giản</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pPr lvl="2"/>
            <a:r>
              <a:rPr lang="en-US" sz="1200" kern="1200">
                <a:solidFill>
                  <a:schemeClr val="tx1"/>
                </a:solidFill>
                <a:effectLst/>
                <a:latin typeface="+mn-lt"/>
                <a:ea typeface="+mn-ea"/>
                <a:cs typeface="+mn-cs"/>
              </a:rPr>
              <a:t>Load </a:t>
            </a:r>
            <a:r>
              <a:rPr lang="en-US" sz="1200" kern="1200" err="1">
                <a:solidFill>
                  <a:schemeClr val="tx1"/>
                </a:solidFill>
                <a:effectLst/>
                <a:latin typeface="+mn-lt"/>
                <a:ea typeface="+mn-ea"/>
                <a:cs typeface="+mn-cs"/>
              </a:rPr>
              <a:t>thông</a:t>
            </a:r>
            <a:r>
              <a:rPr lang="en-US" sz="1200" kern="1200">
                <a:solidFill>
                  <a:schemeClr val="tx1"/>
                </a:solidFill>
                <a:effectLst/>
                <a:latin typeface="+mn-lt"/>
                <a:ea typeface="+mn-ea"/>
                <a:cs typeface="+mn-cs"/>
              </a:rPr>
              <a:t> tin,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nguyên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chóng</a:t>
            </a:r>
            <a:r>
              <a:rPr lang="en-US" sz="1200" kern="1200">
                <a:solidFill>
                  <a:schemeClr val="tx1"/>
                </a:solidFill>
                <a:effectLst/>
                <a:latin typeface="+mn-lt"/>
                <a:ea typeface="+mn-ea"/>
                <a:cs typeface="+mn-cs"/>
              </a:rPr>
              <a:t>.</a:t>
            </a:r>
            <a:endParaRPr lang="vi-VN" sz="11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32</a:t>
            </a:fld>
            <a:endParaRPr lang="vi-VN"/>
          </a:p>
        </p:txBody>
      </p:sp>
    </p:spTree>
    <p:extLst>
      <p:ext uri="{BB962C8B-B14F-4D97-AF65-F5344CB8AC3E}">
        <p14:creationId xmlns:p14="http://schemas.microsoft.com/office/powerpoint/2010/main" val="11853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a:solidFill>
                  <a:schemeClr val="tx1"/>
                </a:solidFill>
                <a:effectLst/>
                <a:latin typeface="+mn-lt"/>
                <a:ea typeface="+mn-ea"/>
                <a:cs typeface="+mn-cs"/>
              </a:rPr>
              <a:t>Wildscan - ứng dụng di động về bảo tồn động vật hoang dã và quý hiếm (</a:t>
            </a:r>
            <a:r>
              <a:rPr lang="nl-NL" sz="1200" u="sng" kern="1200">
                <a:solidFill>
                  <a:schemeClr val="tx1"/>
                </a:solidFill>
                <a:effectLst/>
                <a:latin typeface="+mn-lt"/>
                <a:ea typeface="+mn-ea"/>
                <a:cs typeface="+mn-cs"/>
                <a:hlinkClick r:id="rId3"/>
              </a:rPr>
              <a:t>http://vtr.org.vn/wildscan-ung-dung-di-dong-ve-bao-ton-dong-vat-hoang-da-va-quy-hiem.html</a:t>
            </a:r>
            <a:r>
              <a:rPr lang="nl-NL" sz="1200" kern="1200">
                <a:solidFill>
                  <a:schemeClr val="tx1"/>
                </a:solidFill>
                <a:effectLst/>
                <a:latin typeface="+mn-lt"/>
                <a:ea typeface="+mn-ea"/>
                <a:cs typeface="+mn-cs"/>
              </a:rPr>
              <a:t>). Ứng dụng cho phép xem thư viện loài, nhận dạng loài và báo cáo mua bán động vật quý hiếm:</a:t>
            </a:r>
            <a:endParaRPr lang="vi-VN" sz="1200" kern="1200">
              <a:solidFill>
                <a:schemeClr val="tx1"/>
              </a:solidFill>
              <a:effectLst/>
              <a:latin typeface="+mn-lt"/>
              <a:ea typeface="+mn-ea"/>
              <a:cs typeface="+mn-cs"/>
            </a:endParaRPr>
          </a:p>
          <a:p>
            <a:r>
              <a:rPr lang="nl-NL" sz="1200" u="sng" kern="1200">
                <a:solidFill>
                  <a:schemeClr val="tx1"/>
                </a:solidFill>
                <a:effectLst/>
                <a:latin typeface="+mn-lt"/>
                <a:ea typeface="+mn-ea"/>
                <a:cs typeface="+mn-cs"/>
                <a:hlinkClick r:id="rId4"/>
              </a:rPr>
              <a:t>https://play.google.com/store/apps/details?id=org.freeland.wildscanapp&amp;hl=vi</a:t>
            </a:r>
            <a:endParaRPr lang="vi-VN" sz="1200" kern="1200">
              <a:solidFill>
                <a:schemeClr val="tx1"/>
              </a:solidFill>
              <a:effectLst/>
              <a:latin typeface="+mn-lt"/>
              <a:ea typeface="+mn-ea"/>
              <a:cs typeface="+mn-cs"/>
            </a:endParaRPr>
          </a:p>
          <a:p>
            <a:r>
              <a:rPr lang="nl-NL" sz="1200" kern="1200">
                <a:solidFill>
                  <a:schemeClr val="tx1"/>
                </a:solidFill>
                <a:effectLst/>
                <a:latin typeface="+mn-lt"/>
                <a:ea typeface="+mn-ea"/>
                <a:cs typeface="+mn-cs"/>
              </a:rPr>
              <a:t>Vietnam Bird - ứng dụng di động thông tin về các loài chim ở Việt Nam, Lào, Campuchia và Thái Lan. Ứng dụng cho phép xem danh sách các loài chim, lọc/tìm kiếm loài chim:</a:t>
            </a:r>
            <a:endParaRPr lang="vi-VN" sz="1200" kern="1200">
              <a:solidFill>
                <a:schemeClr val="tx1"/>
              </a:solidFill>
              <a:effectLst/>
              <a:latin typeface="+mn-lt"/>
              <a:ea typeface="+mn-ea"/>
              <a:cs typeface="+mn-cs"/>
            </a:endParaRPr>
          </a:p>
          <a:p>
            <a:r>
              <a:rPr lang="nl-NL" sz="1200" u="sng" kern="1200">
                <a:solidFill>
                  <a:schemeClr val="tx1"/>
                </a:solidFill>
                <a:effectLst/>
                <a:latin typeface="+mn-lt"/>
                <a:ea typeface="+mn-ea"/>
                <a:cs typeface="+mn-cs"/>
                <a:hlinkClick r:id="rId5"/>
              </a:rPr>
              <a:t>https://play.google.com/store/apps/details?id=net.birdwatchingvietnam.vietnambirds&amp;hl=vi</a:t>
            </a:r>
            <a:endParaRPr lang="vi-VN" sz="1200" kern="1200">
              <a:solidFill>
                <a:schemeClr val="tx1"/>
              </a:solidFill>
              <a:effectLst/>
              <a:latin typeface="+mn-lt"/>
              <a:ea typeface="+mn-ea"/>
              <a:cs typeface="+mn-cs"/>
            </a:endParaRPr>
          </a:p>
          <a:p>
            <a:r>
              <a:rPr lang="nl-NL" sz="1200" u="sng" kern="1200">
                <a:solidFill>
                  <a:schemeClr val="tx1"/>
                </a:solidFill>
                <a:effectLst/>
                <a:latin typeface="+mn-lt"/>
                <a:ea typeface="+mn-ea"/>
                <a:cs typeface="+mn-cs"/>
                <a:hlinkClick r:id="rId6"/>
              </a:rPr>
              <a:t>http://mekongwildlife.net/</a:t>
            </a:r>
            <a:r>
              <a:rPr lang="nl-NL" sz="1200" kern="1200">
                <a:solidFill>
                  <a:schemeClr val="tx1"/>
                </a:solidFill>
                <a:effectLst/>
                <a:latin typeface="+mn-lt"/>
                <a:ea typeface="+mn-ea"/>
                <a:cs typeface="+mn-cs"/>
              </a:rPr>
              <a:t> - website tin tức kết hợp bảo tồn ở vườn quốc gia Tràm Chim. Website cho phép xem tin tức/video các hoạt động vườn quốc gia Tràm Chim, tìm kiếm và xem thông tin loài.</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5</a:t>
            </a:fld>
            <a:endParaRPr lang="vi-VN"/>
          </a:p>
        </p:txBody>
      </p:sp>
    </p:spTree>
    <p:extLst>
      <p:ext uri="{BB962C8B-B14F-4D97-AF65-F5344CB8AC3E}">
        <p14:creationId xmlns:p14="http://schemas.microsoft.com/office/powerpoint/2010/main" val="284118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a:solidFill>
                  <a:schemeClr val="tx1"/>
                </a:solidFill>
                <a:effectLst/>
                <a:latin typeface="+mn-lt"/>
                <a:ea typeface="+mn-ea"/>
                <a:cs typeface="+mn-cs"/>
              </a:rPr>
              <a:t>Mục tiêu cụ thể:</a:t>
            </a:r>
            <a:endParaRPr lang="vi-VN" sz="1200" kern="1200">
              <a:solidFill>
                <a:schemeClr val="tx1"/>
              </a:solidFill>
              <a:effectLst/>
              <a:latin typeface="+mn-lt"/>
              <a:ea typeface="+mn-ea"/>
              <a:cs typeface="+mn-cs"/>
            </a:endParaRPr>
          </a:p>
          <a:p>
            <a:pPr lvl="0"/>
            <a:r>
              <a:rPr lang="nl-NL" sz="1200" kern="1200">
                <a:solidFill>
                  <a:schemeClr val="tx1"/>
                </a:solidFill>
                <a:effectLst/>
                <a:latin typeface="+mn-lt"/>
                <a:ea typeface="+mn-ea"/>
                <a:cs typeface="+mn-cs"/>
              </a:rPr>
              <a:t>Tìm hiểu nền tảng web đã phát triển để lấy dữ liệu và cập nhật tọa độ các loài vật.</a:t>
            </a:r>
            <a:endParaRPr lang="vi-VN" sz="1200" kern="1200">
              <a:solidFill>
                <a:schemeClr val="tx1"/>
              </a:solidFill>
              <a:effectLst/>
              <a:latin typeface="+mn-lt"/>
              <a:ea typeface="+mn-ea"/>
              <a:cs typeface="+mn-cs"/>
            </a:endParaRPr>
          </a:p>
          <a:p>
            <a:pPr lvl="0"/>
            <a:r>
              <a:rPr lang="nl-NL" sz="1200" kern="1200">
                <a:solidFill>
                  <a:schemeClr val="tx1"/>
                </a:solidFill>
                <a:effectLst/>
                <a:latin typeface="+mn-lt"/>
                <a:ea typeface="+mn-ea"/>
                <a:cs typeface="+mn-cs"/>
              </a:rPr>
              <a:t>Tìm hiểu về Android (Recyclerview, SharedPreferences, Permissions, GPS, Volley, Glide, Cache)</a:t>
            </a:r>
            <a:endParaRPr lang="vi-VN" sz="1200" kern="1200">
              <a:solidFill>
                <a:schemeClr val="tx1"/>
              </a:solidFill>
              <a:effectLst/>
              <a:latin typeface="+mn-lt"/>
              <a:ea typeface="+mn-ea"/>
              <a:cs typeface="+mn-cs"/>
            </a:endParaRPr>
          </a:p>
          <a:p>
            <a:pPr lvl="0"/>
            <a:r>
              <a:rPr lang="nl-NL" sz="1200" kern="1200">
                <a:solidFill>
                  <a:schemeClr val="tx1"/>
                </a:solidFill>
                <a:effectLst/>
                <a:latin typeface="+mn-lt"/>
                <a:ea typeface="+mn-ea"/>
                <a:cs typeface="+mn-cs"/>
              </a:rPr>
              <a:t>Tìm hiểu tích hợp Open Street Map vào Android (thư viện Osmdroid)</a:t>
            </a:r>
            <a:endParaRPr lang="vi-VN" sz="1200" kern="1200">
              <a:solidFill>
                <a:schemeClr val="tx1"/>
              </a:solidFill>
              <a:effectLst/>
              <a:latin typeface="+mn-lt"/>
              <a:ea typeface="+mn-ea"/>
              <a:cs typeface="+mn-cs"/>
            </a:endParaRPr>
          </a:p>
          <a:p>
            <a:pPr lvl="0"/>
            <a:r>
              <a:rPr lang="nl-NL" sz="1200" kern="1200">
                <a:solidFill>
                  <a:schemeClr val="tx1"/>
                </a:solidFill>
                <a:effectLst/>
                <a:latin typeface="+mn-lt"/>
                <a:ea typeface="+mn-ea"/>
                <a:cs typeface="+mn-cs"/>
              </a:rPr>
              <a:t>Tìm hiểu MySQL, PHP</a:t>
            </a:r>
            <a:endParaRPr lang="vi-VN" sz="1200" kern="1200">
              <a:solidFill>
                <a:schemeClr val="tx1"/>
              </a:solidFill>
              <a:effectLst/>
              <a:latin typeface="+mn-lt"/>
              <a:ea typeface="+mn-ea"/>
              <a:cs typeface="+mn-cs"/>
            </a:endParaRPr>
          </a:p>
          <a:p>
            <a:pPr lvl="0"/>
            <a:r>
              <a:rPr lang="nl-NL" sz="1200" kern="1200">
                <a:solidFill>
                  <a:schemeClr val="tx1"/>
                </a:solidFill>
                <a:effectLst/>
                <a:latin typeface="+mn-lt"/>
                <a:ea typeface="+mn-ea"/>
                <a:cs typeface="+mn-cs"/>
              </a:rPr>
              <a:t>REST API,...</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6</a:t>
            </a:fld>
            <a:endParaRPr lang="vi-VN"/>
          </a:p>
        </p:txBody>
      </p:sp>
    </p:spTree>
    <p:extLst>
      <p:ext uri="{BB962C8B-B14F-4D97-AF65-F5344CB8AC3E}">
        <p14:creationId xmlns:p14="http://schemas.microsoft.com/office/powerpoint/2010/main" val="373274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Người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thông</a:t>
            </a:r>
            <a:r>
              <a:rPr lang="en-US" sz="1200" kern="1200">
                <a:solidFill>
                  <a:schemeClr val="tx1"/>
                </a:solidFill>
                <a:effectLst/>
                <a:latin typeface="+mn-lt"/>
                <a:ea typeface="+mn-ea"/>
                <a:cs typeface="+mn-cs"/>
              </a:rPr>
              <a:t> tin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bố</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định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thân</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vi-VN" sz="1200" kern="1200" err="1">
                <a:solidFill>
                  <a:schemeClr val="tx1"/>
                </a:solidFill>
                <a:effectLst/>
                <a:latin typeface="+mn-lt"/>
                <a:ea typeface="+mn-ea"/>
                <a:cs typeface="+mn-cs"/>
              </a:rPr>
              <a:t>Cộng</a:t>
            </a:r>
            <a:r>
              <a:rPr lang="vi-VN" sz="1200" kern="1200">
                <a:solidFill>
                  <a:schemeClr val="tx1"/>
                </a:solidFill>
                <a:effectLst/>
                <a:latin typeface="+mn-lt"/>
                <a:ea typeface="+mn-ea"/>
                <a:cs typeface="+mn-cs"/>
              </a:rPr>
              <a:t> </a:t>
            </a:r>
            <a:r>
              <a:rPr lang="vi-VN" sz="1200" kern="1200" err="1">
                <a:solidFill>
                  <a:schemeClr val="tx1"/>
                </a:solidFill>
                <a:effectLst/>
                <a:latin typeface="+mn-lt"/>
                <a:ea typeface="+mn-ea"/>
                <a:cs typeface="+mn-cs"/>
              </a:rPr>
              <a:t>tác</a:t>
            </a:r>
            <a:r>
              <a:rPr lang="vi-VN" sz="1200" kern="1200">
                <a:solidFill>
                  <a:schemeClr val="tx1"/>
                </a:solidFill>
                <a:effectLst/>
                <a:latin typeface="+mn-lt"/>
                <a:ea typeface="+mn-ea"/>
                <a:cs typeface="+mn-cs"/>
              </a:rPr>
              <a:t> viên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quyền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loài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vật</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en-US" sz="1200" kern="1200">
                <a:solidFill>
                  <a:schemeClr val="tx1"/>
                </a:solidFill>
                <a:effectLst/>
                <a:latin typeface="+mn-lt"/>
                <a:ea typeface="+mn-ea"/>
                <a:cs typeface="+mn-cs"/>
              </a:rPr>
              <a:t>Admin </a:t>
            </a:r>
            <a:r>
              <a:rPr lang="en-US" sz="1200" kern="1200" err="1">
                <a:solidFill>
                  <a:schemeClr val="tx1"/>
                </a:solidFill>
                <a:effectLst/>
                <a:latin typeface="+mn-lt"/>
                <a:ea typeface="+mn-ea"/>
                <a:cs typeface="+mn-cs"/>
              </a:rPr>
              <a:t>duyệt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chấp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7</a:t>
            </a:fld>
            <a:endParaRPr lang="vi-VN"/>
          </a:p>
        </p:txBody>
      </p:sp>
    </p:spTree>
    <p:extLst>
      <p:ext uri="{BB962C8B-B14F-4D97-AF65-F5344CB8AC3E}">
        <p14:creationId xmlns:p14="http://schemas.microsoft.com/office/powerpoint/2010/main" val="95474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thuyết</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Cách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Client-Server.</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Kiến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trúc</a:t>
            </a:r>
            <a:r>
              <a:rPr lang="en-US" sz="1200" kern="1200">
                <a:solidFill>
                  <a:schemeClr val="tx1"/>
                </a:solidFill>
                <a:effectLst/>
                <a:latin typeface="+mn-lt"/>
                <a:ea typeface="+mn-ea"/>
                <a:cs typeface="+mn-cs"/>
              </a:rPr>
              <a:t> REST API.</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Tích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hợp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lên</a:t>
            </a:r>
            <a:r>
              <a:rPr lang="en-US" sz="1200" kern="1200">
                <a:solidFill>
                  <a:schemeClr val="tx1"/>
                </a:solidFill>
                <a:effectLst/>
                <a:latin typeface="+mn-lt"/>
                <a:ea typeface="+mn-ea"/>
                <a:cs typeface="+mn-cs"/>
              </a:rPr>
              <a:t> Android</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ngôn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ngữ</a:t>
            </a:r>
            <a:r>
              <a:rPr lang="en-US" sz="1200" kern="1200">
                <a:solidFill>
                  <a:schemeClr val="tx1"/>
                </a:solidFill>
                <a:effectLst/>
                <a:latin typeface="+mn-lt"/>
                <a:ea typeface="+mn-ea"/>
                <a:cs typeface="+mn-cs"/>
              </a:rPr>
              <a:t> PHP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a:t>
            </a:r>
            <a:r>
              <a:rPr lang="en-US" sz="1200" kern="1200">
                <a:solidFill>
                  <a:schemeClr val="tx1"/>
                </a:solidFill>
                <a:effectLst/>
                <a:latin typeface="+mn-lt"/>
                <a:ea typeface="+mn-ea"/>
                <a:cs typeface="+mn-cs"/>
              </a:rPr>
              <a:t> API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phần</a:t>
            </a:r>
            <a:r>
              <a:rPr lang="en-US" sz="1200" kern="1200">
                <a:solidFill>
                  <a:schemeClr val="tx1"/>
                </a:solidFill>
                <a:effectLst/>
                <a:latin typeface="+mn-lt"/>
                <a:ea typeface="+mn-ea"/>
                <a:cs typeface="+mn-cs"/>
              </a:rPr>
              <a:t> back-end.</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ngôn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ngữ</a:t>
            </a:r>
            <a:r>
              <a:rPr lang="en-US" sz="1200" kern="1200">
                <a:solidFill>
                  <a:schemeClr val="tx1"/>
                </a:solidFill>
                <a:effectLst/>
                <a:latin typeface="+mn-lt"/>
                <a:ea typeface="+mn-ea"/>
                <a:cs typeface="+mn-cs"/>
              </a:rPr>
              <a:t> Java (Android)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di </a:t>
            </a:r>
            <a:r>
              <a:rPr lang="en-US" sz="1200" kern="1200" err="1">
                <a:solidFill>
                  <a:schemeClr val="tx1"/>
                </a:solidFill>
                <a:effectLst/>
                <a:latin typeface="+mn-lt"/>
                <a:ea typeface="+mn-ea"/>
                <a:cs typeface="+mn-cs"/>
              </a:rPr>
              <a:t>động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trị</a:t>
            </a:r>
            <a:r>
              <a:rPr lang="en-US" sz="1200" kern="1200">
                <a:solidFill>
                  <a:schemeClr val="tx1"/>
                </a:solidFill>
                <a:effectLst/>
                <a:latin typeface="+mn-lt"/>
                <a:ea typeface="+mn-ea"/>
                <a:cs typeface="+mn-cs"/>
              </a:rPr>
              <a:t> MySQL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lưu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Html, </a:t>
            </a:r>
            <a:r>
              <a:rPr lang="en-US" sz="1200" kern="1200" err="1">
                <a:solidFill>
                  <a:schemeClr val="tx1"/>
                </a:solidFill>
                <a:effectLst/>
                <a:latin typeface="+mn-lt"/>
                <a:ea typeface="+mn-ea"/>
                <a:cs typeface="+mn-cs"/>
              </a:rPr>
              <a:t>Css</a:t>
            </a:r>
            <a:r>
              <a:rPr lang="en-US" sz="1200" kern="1200">
                <a:solidFill>
                  <a:schemeClr val="tx1"/>
                </a:solidFill>
                <a:effectLst/>
                <a:latin typeface="+mn-lt"/>
                <a:ea typeface="+mn-ea"/>
                <a:cs typeface="+mn-cs"/>
              </a:rPr>
              <a:t>, Js, </a:t>
            </a:r>
            <a:r>
              <a:rPr lang="en-US" sz="1200" kern="1200" err="1">
                <a:solidFill>
                  <a:schemeClr val="tx1"/>
                </a:solidFill>
                <a:effectLst/>
                <a:latin typeface="+mn-lt"/>
                <a:ea typeface="+mn-ea"/>
                <a:cs typeface="+mn-cs"/>
              </a:rPr>
              <a:t>Jquery</a:t>
            </a:r>
            <a:r>
              <a:rPr lang="en-US" sz="1200" kern="1200">
                <a:solidFill>
                  <a:schemeClr val="tx1"/>
                </a:solidFill>
                <a:effectLst/>
                <a:latin typeface="+mn-lt"/>
                <a:ea typeface="+mn-ea"/>
                <a:cs typeface="+mn-cs"/>
              </a:rPr>
              <a:t>, Bootstrap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thiết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kế</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duyệt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nhật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tọa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Volley, Glide, Google </a:t>
            </a:r>
            <a:r>
              <a:rPr lang="en-US" sz="1200" kern="1200" err="1">
                <a:solidFill>
                  <a:schemeClr val="tx1"/>
                </a:solidFill>
                <a:effectLst/>
                <a:latin typeface="+mn-lt"/>
                <a:ea typeface="+mn-ea"/>
                <a:cs typeface="+mn-cs"/>
              </a:rPr>
              <a:t>Colab</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gọi</a:t>
            </a:r>
            <a:r>
              <a:rPr lang="en-US" sz="1200" kern="1200">
                <a:solidFill>
                  <a:schemeClr val="tx1"/>
                </a:solidFill>
                <a:effectLst/>
                <a:latin typeface="+mn-lt"/>
                <a:ea typeface="+mn-ea"/>
                <a:cs typeface="+mn-cs"/>
              </a:rPr>
              <a:t> API, </a:t>
            </a:r>
            <a:r>
              <a:rPr lang="en-US" sz="1200" kern="1200" err="1">
                <a:solidFill>
                  <a:schemeClr val="tx1"/>
                </a:solidFill>
                <a:effectLst/>
                <a:latin typeface="+mn-lt"/>
                <a:ea typeface="+mn-ea"/>
                <a:cs typeface="+mn-cs"/>
              </a:rPr>
              <a:t>lấy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cache,…</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Osmdroid</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thị</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mặt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động</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Đảm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pPr lvl="2"/>
            <a:r>
              <a:rPr lang="en-US" sz="1200" kern="1200" err="1">
                <a:solidFill>
                  <a:schemeClr val="tx1"/>
                </a:solidFill>
                <a:effectLst/>
                <a:latin typeface="+mn-lt"/>
                <a:ea typeface="+mn-ea"/>
                <a:cs typeface="+mn-cs"/>
              </a:rPr>
              <a:t>Tốc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offline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đặt</a:t>
            </a:r>
            <a:r>
              <a:rPr lang="en-US" sz="1200" kern="1200">
                <a:solidFill>
                  <a:schemeClr val="tx1"/>
                </a:solidFill>
                <a:effectLst/>
                <a:latin typeface="+mn-lt"/>
                <a:ea typeface="+mn-ea"/>
                <a:cs typeface="+mn-cs"/>
              </a:rPr>
              <a:t>.</a:t>
            </a:r>
            <a:endParaRPr lang="vi-VN" sz="105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dễ</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a:t>
            </a:r>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8</a:t>
            </a:fld>
            <a:endParaRPr lang="vi-VN"/>
          </a:p>
        </p:txBody>
      </p:sp>
    </p:spTree>
    <p:extLst>
      <p:ext uri="{BB962C8B-B14F-4D97-AF65-F5344CB8AC3E}">
        <p14:creationId xmlns:p14="http://schemas.microsoft.com/office/powerpoint/2010/main" val="416774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kern="1200">
                <a:solidFill>
                  <a:schemeClr val="tx1"/>
                </a:solidFill>
                <a:effectLst/>
                <a:latin typeface="+mn-lt"/>
                <a:ea typeface="+mn-ea"/>
                <a:cs typeface="+mn-cs"/>
              </a:rPr>
              <a:t>Server</a:t>
            </a:r>
          </a:p>
          <a:p>
            <a:pPr lvl="1"/>
            <a:r>
              <a:rPr lang="vi-VN" sz="1000" kern="1200">
                <a:solidFill>
                  <a:schemeClr val="tx1"/>
                </a:solidFill>
                <a:effectLst/>
                <a:latin typeface="+mn-lt"/>
                <a:ea typeface="+mn-ea"/>
                <a:cs typeface="+mn-cs"/>
              </a:rPr>
              <a:t>PHP: ngôn </a:t>
            </a:r>
            <a:r>
              <a:rPr lang="vi-VN" sz="1000" kern="1200" err="1">
                <a:solidFill>
                  <a:schemeClr val="tx1"/>
                </a:solidFill>
                <a:effectLst/>
                <a:latin typeface="+mn-lt"/>
                <a:ea typeface="+mn-ea"/>
                <a:cs typeface="+mn-cs"/>
              </a:rPr>
              <a:t>ngữ</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lập</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trình</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viết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api</a:t>
            </a:r>
            <a:r>
              <a:rPr lang="vi-VN" sz="1000" kern="1200">
                <a:solidFill>
                  <a:schemeClr val="tx1"/>
                </a:solidFill>
                <a:effectLst/>
                <a:latin typeface="+mn-lt"/>
                <a:ea typeface="+mn-ea"/>
                <a:cs typeface="+mn-cs"/>
              </a:rPr>
              <a:t> cho </a:t>
            </a:r>
            <a:r>
              <a:rPr lang="vi-VN" sz="1000" kern="1200" err="1">
                <a:solidFill>
                  <a:schemeClr val="tx1"/>
                </a:solidFill>
                <a:effectLst/>
                <a:latin typeface="+mn-lt"/>
                <a:ea typeface="+mn-ea"/>
                <a:cs typeface="+mn-cs"/>
              </a:rPr>
              <a:t>server</a:t>
            </a:r>
            <a:r>
              <a:rPr lang="vi-VN" sz="1000" kern="1200">
                <a:solidFill>
                  <a:schemeClr val="tx1"/>
                </a:solidFill>
                <a:effectLst/>
                <a:latin typeface="+mn-lt"/>
                <a:ea typeface="+mn-ea"/>
                <a:cs typeface="+mn-cs"/>
              </a:rPr>
              <a:t>.</a:t>
            </a:r>
          </a:p>
          <a:p>
            <a:pPr lvl="1"/>
            <a:r>
              <a:rPr lang="vi-VN" sz="1000" kern="1200" err="1">
                <a:solidFill>
                  <a:schemeClr val="tx1"/>
                </a:solidFill>
                <a:effectLst/>
                <a:latin typeface="+mn-lt"/>
                <a:ea typeface="+mn-ea"/>
                <a:cs typeface="+mn-cs"/>
              </a:rPr>
              <a:t>MySQL</a:t>
            </a:r>
            <a:r>
              <a:rPr lang="vi-VN" sz="1000" kern="1200">
                <a:solidFill>
                  <a:schemeClr val="tx1"/>
                </a:solidFill>
                <a:effectLst/>
                <a:latin typeface="+mn-lt"/>
                <a:ea typeface="+mn-ea"/>
                <a:cs typeface="+mn-cs"/>
              </a:rPr>
              <a:t>: cơ </a:t>
            </a:r>
            <a:r>
              <a:rPr lang="vi-VN" sz="1000" kern="1200" err="1">
                <a:solidFill>
                  <a:schemeClr val="tx1"/>
                </a:solidFill>
                <a:effectLst/>
                <a:latin typeface="+mn-lt"/>
                <a:ea typeface="+mn-ea"/>
                <a:cs typeface="+mn-cs"/>
              </a:rPr>
              <a:t>sở</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dữ</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liệu</a:t>
            </a:r>
            <a:r>
              <a:rPr lang="vi-VN" sz="1000" kern="1200">
                <a:solidFill>
                  <a:schemeClr val="tx1"/>
                </a:solidFill>
                <a:effectLst/>
                <a:latin typeface="+mn-lt"/>
                <a:ea typeface="+mn-ea"/>
                <a:cs typeface="+mn-cs"/>
              </a:rPr>
              <a:t>.</a:t>
            </a:r>
          </a:p>
          <a:p>
            <a:pPr lvl="1"/>
            <a:r>
              <a:rPr lang="vi-VN" sz="1000" kern="1200" err="1">
                <a:solidFill>
                  <a:schemeClr val="tx1"/>
                </a:solidFill>
                <a:effectLst/>
                <a:latin typeface="+mn-lt"/>
                <a:ea typeface="+mn-ea"/>
                <a:cs typeface="+mn-cs"/>
              </a:rPr>
              <a:t>Client</a:t>
            </a:r>
            <a:endParaRPr lang="vi-VN" sz="1000" kern="1200">
              <a:solidFill>
                <a:schemeClr val="tx1"/>
              </a:solidFill>
              <a:effectLst/>
              <a:latin typeface="+mn-lt"/>
              <a:ea typeface="+mn-ea"/>
              <a:cs typeface="+mn-cs"/>
            </a:endParaRPr>
          </a:p>
          <a:p>
            <a:pPr lvl="1"/>
            <a:r>
              <a:rPr lang="vi-VN" sz="1000" kern="1200" err="1">
                <a:solidFill>
                  <a:schemeClr val="tx1"/>
                </a:solidFill>
                <a:effectLst/>
                <a:latin typeface="+mn-lt"/>
                <a:ea typeface="+mn-ea"/>
                <a:cs typeface="+mn-cs"/>
              </a:rPr>
              <a:t>Android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Java</a:t>
            </a:r>
            <a:r>
              <a:rPr lang="vi-VN" sz="1000" kern="1200">
                <a:solidFill>
                  <a:schemeClr val="tx1"/>
                </a:solidFill>
                <a:effectLst/>
                <a:latin typeface="+mn-lt"/>
                <a:ea typeface="+mn-ea"/>
                <a:cs typeface="+mn-cs"/>
              </a:rPr>
              <a:t>):</a:t>
            </a:r>
          </a:p>
          <a:p>
            <a:pPr lvl="1"/>
            <a:r>
              <a:rPr lang="vi-VN" sz="1000" kern="1200" err="1">
                <a:solidFill>
                  <a:schemeClr val="tx1"/>
                </a:solidFill>
                <a:effectLst/>
                <a:latin typeface="+mn-lt"/>
                <a:ea typeface="+mn-ea"/>
                <a:cs typeface="+mn-cs"/>
              </a:rPr>
              <a:t>Recyclerview</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dùng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để</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hiển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thị</a:t>
            </a:r>
            <a:r>
              <a:rPr lang="vi-VN" sz="1000" kern="1200">
                <a:solidFill>
                  <a:schemeClr val="tx1"/>
                </a:solidFill>
                <a:effectLst/>
                <a:latin typeface="+mn-lt"/>
                <a:ea typeface="+mn-ea"/>
                <a:cs typeface="+mn-cs"/>
              </a:rPr>
              <a:t> danh </a:t>
            </a:r>
            <a:r>
              <a:rPr lang="vi-VN" sz="1000" kern="1200" err="1">
                <a:solidFill>
                  <a:schemeClr val="tx1"/>
                </a:solidFill>
                <a:effectLst/>
                <a:latin typeface="+mn-lt"/>
                <a:ea typeface="+mn-ea"/>
                <a:cs typeface="+mn-cs"/>
              </a:rPr>
              <a:t>sách</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cuộn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mà</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các</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phần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tử</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nó</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là</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một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hợp</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lớn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nhiều</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phần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tử</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hoặc</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dữ</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liệu</a:t>
            </a:r>
            <a:r>
              <a:rPr lang="vi-VN" sz="1000" kern="1200">
                <a:solidFill>
                  <a:schemeClr val="tx1"/>
                </a:solidFill>
                <a:effectLst/>
                <a:latin typeface="+mn-lt"/>
                <a:ea typeface="+mn-ea"/>
                <a:cs typeface="+mn-cs"/>
              </a:rPr>
              <a:t> thay </a:t>
            </a:r>
            <a:r>
              <a:rPr lang="vi-VN" sz="1000" kern="1200" err="1">
                <a:solidFill>
                  <a:schemeClr val="tx1"/>
                </a:solidFill>
                <a:effectLst/>
                <a:latin typeface="+mn-lt"/>
                <a:ea typeface="+mn-ea"/>
                <a:cs typeface="+mn-cs"/>
              </a:rPr>
              <a:t>đổi</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nhiều</a:t>
            </a:r>
            <a:r>
              <a:rPr lang="vi-VN" sz="1000" kern="1200">
                <a:solidFill>
                  <a:schemeClr val="tx1"/>
                </a:solidFill>
                <a:effectLst/>
                <a:latin typeface="+mn-lt"/>
                <a:ea typeface="+mn-ea"/>
                <a:cs typeface="+mn-cs"/>
              </a:rPr>
              <a:t>).</a:t>
            </a:r>
          </a:p>
          <a:p>
            <a:pPr lvl="1"/>
            <a:r>
              <a:rPr lang="vi-VN" sz="1000" kern="1200" err="1">
                <a:solidFill>
                  <a:schemeClr val="tx1"/>
                </a:solidFill>
                <a:effectLst/>
                <a:latin typeface="+mn-lt"/>
                <a:ea typeface="+mn-ea"/>
                <a:cs typeface="+mn-cs"/>
              </a:rPr>
              <a:t>If</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your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app</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needs</a:t>
            </a:r>
            <a:r>
              <a:rPr lang="vi-VN" sz="1000" kern="1200">
                <a:solidFill>
                  <a:schemeClr val="tx1"/>
                </a:solidFill>
                <a:effectLst/>
                <a:latin typeface="+mn-lt"/>
                <a:ea typeface="+mn-ea"/>
                <a:cs typeface="+mn-cs"/>
              </a:rPr>
              <a:t> to </a:t>
            </a:r>
            <a:r>
              <a:rPr lang="vi-VN" sz="1000" kern="1200" err="1">
                <a:solidFill>
                  <a:schemeClr val="tx1"/>
                </a:solidFill>
                <a:effectLst/>
                <a:latin typeface="+mn-lt"/>
                <a:ea typeface="+mn-ea"/>
                <a:cs typeface="+mn-cs"/>
              </a:rPr>
              <a:t>display</a:t>
            </a:r>
            <a:r>
              <a:rPr lang="vi-VN" sz="1000" kern="1200">
                <a:solidFill>
                  <a:schemeClr val="tx1"/>
                </a:solidFill>
                <a:effectLst/>
                <a:latin typeface="+mn-lt"/>
                <a:ea typeface="+mn-ea"/>
                <a:cs typeface="+mn-cs"/>
              </a:rPr>
              <a:t> a </a:t>
            </a:r>
            <a:r>
              <a:rPr lang="vi-VN" sz="1000" kern="1200" err="1">
                <a:solidFill>
                  <a:schemeClr val="tx1"/>
                </a:solidFill>
                <a:effectLst/>
                <a:latin typeface="+mn-lt"/>
                <a:ea typeface="+mn-ea"/>
                <a:cs typeface="+mn-cs"/>
              </a:rPr>
              <a:t>scrolling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list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of</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elements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based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large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data</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sets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data</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that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frequently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changes</a:t>
            </a:r>
            <a:r>
              <a:rPr lang="vi-VN" sz="1000" kern="1200">
                <a:solidFill>
                  <a:schemeClr val="tx1"/>
                </a:solidFill>
                <a:effectLst/>
                <a:latin typeface="+mn-lt"/>
                <a:ea typeface="+mn-ea"/>
                <a:cs typeface="+mn-cs"/>
              </a:rPr>
              <a:t>). - https://developer.android.com/guide/topics/ui/layout/recyclerview</a:t>
            </a:r>
          </a:p>
          <a:p>
            <a:pPr lvl="1"/>
            <a:r>
              <a:rPr lang="vi-VN" sz="1000" kern="1200" err="1">
                <a:solidFill>
                  <a:schemeClr val="tx1"/>
                </a:solidFill>
                <a:effectLst/>
                <a:latin typeface="+mn-lt"/>
                <a:ea typeface="+mn-ea"/>
                <a:cs typeface="+mn-cs"/>
              </a:rPr>
              <a:t>Volley</a:t>
            </a:r>
            <a:r>
              <a:rPr lang="vi-VN" sz="1000" kern="1200">
                <a:solidFill>
                  <a:schemeClr val="tx1"/>
                </a:solidFill>
                <a:effectLst/>
                <a:latin typeface="+mn-lt"/>
                <a:ea typeface="+mn-ea"/>
                <a:cs typeface="+mn-cs"/>
              </a:rPr>
              <a:t>: https://github.com/google/volley</a:t>
            </a:r>
          </a:p>
          <a:p>
            <a:pPr lvl="1"/>
            <a:r>
              <a:rPr lang="vi-VN" sz="1000" kern="1200">
                <a:solidFill>
                  <a:schemeClr val="tx1"/>
                </a:solidFill>
                <a:effectLst/>
                <a:latin typeface="+mn-lt"/>
                <a:ea typeface="+mn-ea"/>
                <a:cs typeface="+mn-cs"/>
              </a:rPr>
              <a:t>Thư </a:t>
            </a:r>
            <a:r>
              <a:rPr lang="vi-VN" sz="1000" kern="1200" err="1">
                <a:solidFill>
                  <a:schemeClr val="tx1"/>
                </a:solidFill>
                <a:effectLst/>
                <a:latin typeface="+mn-lt"/>
                <a:ea typeface="+mn-ea"/>
                <a:cs typeface="+mn-cs"/>
              </a:rPr>
              <a:t>viện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là</a:t>
            </a:r>
            <a:r>
              <a:rPr lang="vi-VN" sz="1000" kern="1200">
                <a:solidFill>
                  <a:schemeClr val="tx1"/>
                </a:solidFill>
                <a:effectLst/>
                <a:latin typeface="+mn-lt"/>
                <a:ea typeface="+mn-ea"/>
                <a:cs typeface="+mn-cs"/>
              </a:rPr>
              <a:t> thư </a:t>
            </a:r>
            <a:r>
              <a:rPr lang="vi-VN" sz="1000" kern="1200" err="1">
                <a:solidFill>
                  <a:schemeClr val="tx1"/>
                </a:solidFill>
                <a:effectLst/>
                <a:latin typeface="+mn-lt"/>
                <a:ea typeface="+mn-ea"/>
                <a:cs typeface="+mn-cs"/>
              </a:rPr>
              <a:t>viện</a:t>
            </a:r>
            <a:r>
              <a:rPr lang="vi-VN" sz="1000" kern="1200">
                <a:solidFill>
                  <a:schemeClr val="tx1"/>
                </a:solidFill>
                <a:effectLst/>
                <a:latin typeface="+mn-lt"/>
                <a:ea typeface="+mn-ea"/>
                <a:cs typeface="+mn-cs"/>
              </a:rPr>
              <a:t> HTTP do </a:t>
            </a:r>
            <a:r>
              <a:rPr lang="vi-VN" sz="1000" kern="1200" err="1">
                <a:solidFill>
                  <a:schemeClr val="tx1"/>
                </a:solidFill>
                <a:effectLst/>
                <a:latin typeface="+mn-lt"/>
                <a:ea typeface="+mn-ea"/>
                <a:cs typeface="+mn-cs"/>
              </a:rPr>
              <a:t>Google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phát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triển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giúp</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kết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nối</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mạng</a:t>
            </a:r>
            <a:r>
              <a:rPr lang="vi-VN" sz="1000" kern="1200">
                <a:solidFill>
                  <a:schemeClr val="tx1"/>
                </a:solidFill>
                <a:effectLst/>
                <a:latin typeface="+mn-lt"/>
                <a:ea typeface="+mn-ea"/>
                <a:cs typeface="+mn-cs"/>
              </a:rPr>
              <a:t> cho </a:t>
            </a:r>
            <a:r>
              <a:rPr lang="vi-VN" sz="1000" kern="1200" err="1">
                <a:solidFill>
                  <a:schemeClr val="tx1"/>
                </a:solidFill>
                <a:effectLst/>
                <a:latin typeface="+mn-lt"/>
                <a:ea typeface="+mn-ea"/>
                <a:cs typeface="+mn-cs"/>
              </a:rPr>
              <a:t>ứng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dụng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Android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dễ</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dàng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và</a:t>
            </a:r>
            <a:r>
              <a:rPr lang="vi-VN" sz="1000" kern="1200">
                <a:solidFill>
                  <a:schemeClr val="tx1"/>
                </a:solidFill>
                <a:effectLst/>
                <a:latin typeface="+mn-lt"/>
                <a:ea typeface="+mn-ea"/>
                <a:cs typeface="+mn-cs"/>
              </a:rPr>
              <a:t> nhanh </a:t>
            </a:r>
            <a:r>
              <a:rPr lang="vi-VN" sz="1000" kern="1200" err="1">
                <a:solidFill>
                  <a:schemeClr val="tx1"/>
                </a:solidFill>
                <a:effectLst/>
                <a:latin typeface="+mn-lt"/>
                <a:ea typeface="+mn-ea"/>
                <a:cs typeface="+mn-cs"/>
              </a:rPr>
              <a:t>chóng</a:t>
            </a:r>
            <a:r>
              <a:rPr lang="vi-VN" sz="1000" kern="1200">
                <a:solidFill>
                  <a:schemeClr val="tx1"/>
                </a:solidFill>
                <a:effectLst/>
                <a:latin typeface="+mn-lt"/>
                <a:ea typeface="+mn-ea"/>
                <a:cs typeface="+mn-cs"/>
              </a:rPr>
              <a:t>.</a:t>
            </a:r>
          </a:p>
          <a:p>
            <a:pPr lvl="1"/>
            <a:r>
              <a:rPr lang="vi-VN" sz="1000" kern="1200" err="1">
                <a:solidFill>
                  <a:schemeClr val="tx1"/>
                </a:solidFill>
                <a:effectLst/>
                <a:latin typeface="+mn-lt"/>
                <a:ea typeface="+mn-ea"/>
                <a:cs typeface="+mn-cs"/>
              </a:rPr>
              <a:t>Volley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is</a:t>
            </a:r>
            <a:r>
              <a:rPr lang="vi-VN" sz="1000" kern="1200">
                <a:solidFill>
                  <a:schemeClr val="tx1"/>
                </a:solidFill>
                <a:effectLst/>
                <a:latin typeface="+mn-lt"/>
                <a:ea typeface="+mn-ea"/>
                <a:cs typeface="+mn-cs"/>
              </a:rPr>
              <a:t> an HTTP </a:t>
            </a:r>
            <a:r>
              <a:rPr lang="vi-VN" sz="1000" kern="1200" err="1">
                <a:solidFill>
                  <a:schemeClr val="tx1"/>
                </a:solidFill>
                <a:effectLst/>
                <a:latin typeface="+mn-lt"/>
                <a:ea typeface="+mn-ea"/>
                <a:cs typeface="+mn-cs"/>
              </a:rPr>
              <a:t>library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that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makes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networking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for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Android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apps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easier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most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importantly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faster</a:t>
            </a:r>
            <a:r>
              <a:rPr lang="vi-VN" sz="1000" kern="1200">
                <a:solidFill>
                  <a:schemeClr val="tx1"/>
                </a:solidFill>
                <a:effectLst/>
                <a:latin typeface="+mn-lt"/>
                <a:ea typeface="+mn-ea"/>
                <a:cs typeface="+mn-cs"/>
              </a:rPr>
              <a:t>. - https://developer.android.com/training/volley</a:t>
            </a:r>
          </a:p>
          <a:p>
            <a:pPr lvl="1"/>
            <a:r>
              <a:rPr lang="vi-VN" sz="1000" kern="1200" err="1">
                <a:solidFill>
                  <a:schemeClr val="tx1"/>
                </a:solidFill>
                <a:effectLst/>
                <a:latin typeface="+mn-lt"/>
                <a:ea typeface="+mn-ea"/>
                <a:cs typeface="+mn-cs"/>
              </a:rPr>
              <a:t>Glide</a:t>
            </a:r>
            <a:r>
              <a:rPr lang="vi-VN" sz="1000" kern="1200">
                <a:solidFill>
                  <a:schemeClr val="tx1"/>
                </a:solidFill>
                <a:effectLst/>
                <a:latin typeface="+mn-lt"/>
                <a:ea typeface="+mn-ea"/>
                <a:cs typeface="+mn-cs"/>
              </a:rPr>
              <a:t>: https://github.com/bumptech/glide</a:t>
            </a:r>
          </a:p>
          <a:p>
            <a:pPr lvl="1"/>
            <a:r>
              <a:rPr lang="vi-VN" sz="1000" kern="1200" err="1">
                <a:solidFill>
                  <a:schemeClr val="tx1"/>
                </a:solidFill>
                <a:effectLst/>
                <a:latin typeface="+mn-lt"/>
                <a:ea typeface="+mn-ea"/>
                <a:cs typeface="+mn-cs"/>
              </a:rPr>
              <a:t>Glide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là</a:t>
            </a:r>
            <a:r>
              <a:rPr lang="vi-VN" sz="1000" kern="1200">
                <a:solidFill>
                  <a:schemeClr val="tx1"/>
                </a:solidFill>
                <a:effectLst/>
                <a:latin typeface="+mn-lt"/>
                <a:ea typeface="+mn-ea"/>
                <a:cs typeface="+mn-cs"/>
              </a:rPr>
              <a:t> thư </a:t>
            </a:r>
            <a:r>
              <a:rPr lang="vi-VN" sz="1000" kern="1200" err="1">
                <a:solidFill>
                  <a:schemeClr val="tx1"/>
                </a:solidFill>
                <a:effectLst/>
                <a:latin typeface="+mn-lt"/>
                <a:ea typeface="+mn-ea"/>
                <a:cs typeface="+mn-cs"/>
              </a:rPr>
              <a:t>viện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mã</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nguồn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mở</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hỗ</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trợ</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tải</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hình</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ảnh</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và</a:t>
            </a:r>
            <a:r>
              <a:rPr lang="vi-VN" sz="1000" kern="1200">
                <a:solidFill>
                  <a:schemeClr val="tx1"/>
                </a:solidFill>
                <a:effectLst/>
                <a:latin typeface="+mn-lt"/>
                <a:ea typeface="+mn-ea"/>
                <a:cs typeface="+mn-cs"/>
              </a:rPr>
              <a:t> lưu </a:t>
            </a:r>
            <a:r>
              <a:rPr lang="vi-VN" sz="1000" kern="1200" err="1">
                <a:solidFill>
                  <a:schemeClr val="tx1"/>
                </a:solidFill>
                <a:effectLst/>
                <a:latin typeface="+mn-lt"/>
                <a:ea typeface="+mn-ea"/>
                <a:cs typeface="+mn-cs"/>
              </a:rPr>
              <a:t>trữ</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cache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được</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Google</a:t>
            </a:r>
            <a:r>
              <a:rPr lang="vi-VN" sz="1000" kern="1200">
                <a:solidFill>
                  <a:schemeClr val="tx1"/>
                </a:solidFill>
                <a:effectLst/>
                <a:latin typeface="+mn-lt"/>
                <a:ea typeface="+mn-ea"/>
                <a:cs typeface="+mn-cs"/>
              </a:rPr>
              <a:t> khuyên </a:t>
            </a:r>
            <a:r>
              <a:rPr lang="vi-VN" sz="1000" kern="1200" err="1">
                <a:solidFill>
                  <a:schemeClr val="tx1"/>
                </a:solidFill>
                <a:effectLst/>
                <a:latin typeface="+mn-lt"/>
                <a:ea typeface="+mn-ea"/>
                <a:cs typeface="+mn-cs"/>
              </a:rPr>
              <a:t>dùng</a:t>
            </a:r>
            <a:r>
              <a:rPr lang="vi-VN" sz="1000" kern="1200">
                <a:solidFill>
                  <a:schemeClr val="tx1"/>
                </a:solidFill>
                <a:effectLst/>
                <a:latin typeface="+mn-lt"/>
                <a:ea typeface="+mn-ea"/>
                <a:cs typeface="+mn-cs"/>
              </a:rPr>
              <a:t> (https://developer.android.com/topic/performance/graphics/cache-bitmap)</a:t>
            </a:r>
          </a:p>
          <a:p>
            <a:pPr lvl="1"/>
            <a:r>
              <a:rPr lang="vi-VN" sz="1000" kern="1200" err="1">
                <a:solidFill>
                  <a:schemeClr val="tx1"/>
                </a:solidFill>
                <a:effectLst/>
                <a:latin typeface="+mn-lt"/>
                <a:ea typeface="+mn-ea"/>
                <a:cs typeface="+mn-cs"/>
              </a:rPr>
              <a:t>Glide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is</a:t>
            </a:r>
            <a:r>
              <a:rPr lang="vi-VN" sz="1000" kern="1200">
                <a:solidFill>
                  <a:schemeClr val="tx1"/>
                </a:solidFill>
                <a:effectLst/>
                <a:latin typeface="+mn-lt"/>
                <a:ea typeface="+mn-ea"/>
                <a:cs typeface="+mn-cs"/>
              </a:rPr>
              <a:t> a </a:t>
            </a:r>
            <a:r>
              <a:rPr lang="vi-VN" sz="1000" kern="1200" err="1">
                <a:solidFill>
                  <a:schemeClr val="tx1"/>
                </a:solidFill>
                <a:effectLst/>
                <a:latin typeface="+mn-lt"/>
                <a:ea typeface="+mn-ea"/>
                <a:cs typeface="+mn-cs"/>
              </a:rPr>
              <a:t>fast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efficient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open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source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media</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management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image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loading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framework</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for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Android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that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wraps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media</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decoding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memory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disk</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caching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resource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pooling</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into</a:t>
            </a:r>
            <a:r>
              <a:rPr lang="vi-VN" sz="1000" kern="1200">
                <a:solidFill>
                  <a:schemeClr val="tx1"/>
                </a:solidFill>
                <a:effectLst/>
                <a:latin typeface="+mn-lt"/>
                <a:ea typeface="+mn-ea"/>
                <a:cs typeface="+mn-cs"/>
              </a:rPr>
              <a:t> a </a:t>
            </a:r>
            <a:r>
              <a:rPr lang="vi-VN" sz="1000" kern="1200" err="1">
                <a:solidFill>
                  <a:schemeClr val="tx1"/>
                </a:solidFill>
                <a:effectLst/>
                <a:latin typeface="+mn-lt"/>
                <a:ea typeface="+mn-ea"/>
                <a:cs typeface="+mn-cs"/>
              </a:rPr>
              <a:t>simple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easy</a:t>
            </a:r>
            <a:r>
              <a:rPr lang="vi-VN" sz="1000" kern="1200">
                <a:solidFill>
                  <a:schemeClr val="tx1"/>
                </a:solidFill>
                <a:effectLst/>
                <a:latin typeface="+mn-lt"/>
                <a:ea typeface="+mn-ea"/>
                <a:cs typeface="+mn-cs"/>
              </a:rPr>
              <a:t> to </a:t>
            </a:r>
            <a:r>
              <a:rPr lang="vi-VN" sz="1000" kern="1200" err="1">
                <a:solidFill>
                  <a:schemeClr val="tx1"/>
                </a:solidFill>
                <a:effectLst/>
                <a:latin typeface="+mn-lt"/>
                <a:ea typeface="+mn-ea"/>
                <a:cs typeface="+mn-cs"/>
              </a:rPr>
              <a:t>use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interface</a:t>
            </a:r>
            <a:r>
              <a:rPr lang="vi-VN" sz="1000" kern="1200">
                <a:solidFill>
                  <a:schemeClr val="tx1"/>
                </a:solidFill>
                <a:effectLst/>
                <a:latin typeface="+mn-lt"/>
                <a:ea typeface="+mn-ea"/>
                <a:cs typeface="+mn-cs"/>
              </a:rPr>
              <a:t>. - https://bumptech.github.io/glide/</a:t>
            </a:r>
          </a:p>
          <a:p>
            <a:pPr lvl="1"/>
            <a:r>
              <a:rPr lang="vi-VN" sz="1000" kern="1200" err="1">
                <a:solidFill>
                  <a:schemeClr val="tx1"/>
                </a:solidFill>
                <a:effectLst/>
                <a:latin typeface="+mn-lt"/>
                <a:ea typeface="+mn-ea"/>
                <a:cs typeface="+mn-cs"/>
              </a:rPr>
              <a:t>Osmdroid</a:t>
            </a:r>
            <a:r>
              <a:rPr lang="vi-VN" sz="1000" kern="1200">
                <a:solidFill>
                  <a:schemeClr val="tx1"/>
                </a:solidFill>
                <a:effectLst/>
                <a:latin typeface="+mn-lt"/>
                <a:ea typeface="+mn-ea"/>
                <a:cs typeface="+mn-cs"/>
              </a:rPr>
              <a:t>: https://github.com/osmdroid/osmdroid</a:t>
            </a:r>
          </a:p>
          <a:p>
            <a:pPr lvl="1"/>
            <a:r>
              <a:rPr lang="vi-VN" sz="1000" kern="1200" err="1">
                <a:solidFill>
                  <a:schemeClr val="tx1"/>
                </a:solidFill>
                <a:effectLst/>
                <a:latin typeface="+mn-lt"/>
                <a:ea typeface="+mn-ea"/>
                <a:cs typeface="+mn-cs"/>
              </a:rPr>
              <a:t>Là</a:t>
            </a:r>
            <a:r>
              <a:rPr lang="vi-VN" sz="1000" kern="1200">
                <a:solidFill>
                  <a:schemeClr val="tx1"/>
                </a:solidFill>
                <a:effectLst/>
                <a:latin typeface="+mn-lt"/>
                <a:ea typeface="+mn-ea"/>
                <a:cs typeface="+mn-cs"/>
              </a:rPr>
              <a:t> thư </a:t>
            </a:r>
            <a:r>
              <a:rPr lang="vi-VN" sz="1000" kern="1200" err="1">
                <a:solidFill>
                  <a:schemeClr val="tx1"/>
                </a:solidFill>
                <a:effectLst/>
                <a:latin typeface="+mn-lt"/>
                <a:ea typeface="+mn-ea"/>
                <a:cs typeface="+mn-cs"/>
              </a:rPr>
              <a:t>viện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Android</a:t>
            </a:r>
            <a:r>
              <a:rPr lang="vi-VN" sz="1000" kern="1200">
                <a:solidFill>
                  <a:schemeClr val="tx1"/>
                </a:solidFill>
                <a:effectLst/>
                <a:latin typeface="+mn-lt"/>
                <a:ea typeface="+mn-ea"/>
                <a:cs typeface="+mn-cs"/>
              </a:rPr>
              <a:t> cho </a:t>
            </a:r>
            <a:r>
              <a:rPr lang="vi-VN" sz="1000" kern="1200" err="1">
                <a:solidFill>
                  <a:schemeClr val="tx1"/>
                </a:solidFill>
                <a:effectLst/>
                <a:latin typeface="+mn-lt"/>
                <a:ea typeface="+mn-ea"/>
                <a:cs typeface="+mn-cs"/>
              </a:rPr>
              <a:t>phép</a:t>
            </a:r>
            <a:r>
              <a:rPr lang="vi-VN" sz="1000" kern="1200">
                <a:solidFill>
                  <a:schemeClr val="tx1"/>
                </a:solidFill>
                <a:effectLst/>
                <a:latin typeface="+mn-lt"/>
                <a:ea typeface="+mn-ea"/>
                <a:cs typeface="+mn-cs"/>
              </a:rPr>
              <a:t> tương </a:t>
            </a:r>
            <a:r>
              <a:rPr lang="vi-VN" sz="1000" kern="1200" err="1">
                <a:solidFill>
                  <a:schemeClr val="tx1"/>
                </a:solidFill>
                <a:effectLst/>
                <a:latin typeface="+mn-lt"/>
                <a:ea typeface="+mn-ea"/>
                <a:cs typeface="+mn-cs"/>
              </a:rPr>
              <a:t>tác</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với</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Open</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Street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Map</a:t>
            </a:r>
            <a:endParaRPr lang="vi-VN" sz="1000" kern="1200">
              <a:solidFill>
                <a:schemeClr val="tx1"/>
              </a:solidFill>
              <a:effectLst/>
              <a:latin typeface="+mn-lt"/>
              <a:ea typeface="+mn-ea"/>
              <a:cs typeface="+mn-cs"/>
            </a:endParaRPr>
          </a:p>
          <a:p>
            <a:pPr lvl="1"/>
            <a:r>
              <a:rPr lang="vi-VN" sz="1000" kern="1200" err="1">
                <a:solidFill>
                  <a:schemeClr val="tx1"/>
                </a:solidFill>
                <a:effectLst/>
                <a:latin typeface="+mn-lt"/>
                <a:ea typeface="+mn-ea"/>
                <a:cs typeface="+mn-cs"/>
              </a:rPr>
              <a:t>Khác</a:t>
            </a:r>
            <a:endParaRPr lang="vi-VN" sz="1000" kern="1200">
              <a:solidFill>
                <a:schemeClr val="tx1"/>
              </a:solidFill>
              <a:effectLst/>
              <a:latin typeface="+mn-lt"/>
              <a:ea typeface="+mn-ea"/>
              <a:cs typeface="+mn-cs"/>
            </a:endParaRPr>
          </a:p>
          <a:p>
            <a:pPr lvl="1"/>
            <a:r>
              <a:rPr lang="vi-VN" sz="1000" kern="1200" err="1">
                <a:solidFill>
                  <a:schemeClr val="tx1"/>
                </a:solidFill>
                <a:effectLst/>
                <a:latin typeface="+mn-lt"/>
                <a:ea typeface="+mn-ea"/>
                <a:cs typeface="+mn-cs"/>
              </a:rPr>
              <a:t>Google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Colab</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Python</a:t>
            </a:r>
            <a:r>
              <a:rPr lang="vi-VN" sz="1000" kern="1200">
                <a:solidFill>
                  <a:schemeClr val="tx1"/>
                </a:solidFill>
                <a:effectLst/>
                <a:latin typeface="+mn-lt"/>
                <a:ea typeface="+mn-ea"/>
                <a:cs typeface="+mn-cs"/>
              </a:rPr>
              <a:t>): https://colab.research.google.com/</a:t>
            </a:r>
          </a:p>
          <a:p>
            <a:pPr lvl="1"/>
            <a:r>
              <a:rPr lang="vi-VN" sz="1000" kern="1200" err="1">
                <a:solidFill>
                  <a:schemeClr val="tx1"/>
                </a:solidFill>
                <a:effectLst/>
                <a:latin typeface="+mn-lt"/>
                <a:ea typeface="+mn-ea"/>
                <a:cs typeface="+mn-cs"/>
              </a:rPr>
              <a:t>Colaboratory</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or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Colab</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for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short</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allows</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you</a:t>
            </a:r>
            <a:r>
              <a:rPr lang="vi-VN" sz="1000" kern="1200">
                <a:solidFill>
                  <a:schemeClr val="tx1"/>
                </a:solidFill>
                <a:effectLst/>
                <a:latin typeface="+mn-lt"/>
                <a:ea typeface="+mn-ea"/>
                <a:cs typeface="+mn-cs"/>
              </a:rPr>
              <a:t> to </a:t>
            </a:r>
            <a:r>
              <a:rPr lang="vi-VN" sz="1000" kern="1200" err="1">
                <a:solidFill>
                  <a:schemeClr val="tx1"/>
                </a:solidFill>
                <a:effectLst/>
                <a:latin typeface="+mn-lt"/>
                <a:ea typeface="+mn-ea"/>
                <a:cs typeface="+mn-cs"/>
              </a:rPr>
              <a:t>write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and</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execute</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Python</a:t>
            </a:r>
            <a:r>
              <a:rPr lang="vi-VN" sz="1000" kern="1200">
                <a:solidFill>
                  <a:schemeClr val="tx1"/>
                </a:solidFill>
                <a:effectLst/>
                <a:latin typeface="+mn-lt"/>
                <a:ea typeface="+mn-ea"/>
                <a:cs typeface="+mn-cs"/>
              </a:rPr>
              <a:t> in </a:t>
            </a:r>
            <a:r>
              <a:rPr lang="vi-VN" sz="1000" kern="1200" err="1">
                <a:solidFill>
                  <a:schemeClr val="tx1"/>
                </a:solidFill>
                <a:effectLst/>
                <a:latin typeface="+mn-lt"/>
                <a:ea typeface="+mn-ea"/>
                <a:cs typeface="+mn-cs"/>
              </a:rPr>
              <a:t>your</a:t>
            </a:r>
            <a:r>
              <a:rPr lang="vi-VN" sz="1000" kern="1200">
                <a:solidFill>
                  <a:schemeClr val="tx1"/>
                </a:solidFill>
                <a:effectLst/>
                <a:latin typeface="+mn-lt"/>
                <a:ea typeface="+mn-ea"/>
                <a:cs typeface="+mn-cs"/>
              </a:rPr>
              <a:t> </a:t>
            </a:r>
            <a:r>
              <a:rPr lang="vi-VN" sz="1000" kern="1200" err="1">
                <a:solidFill>
                  <a:schemeClr val="tx1"/>
                </a:solidFill>
                <a:effectLst/>
                <a:latin typeface="+mn-lt"/>
                <a:ea typeface="+mn-ea"/>
                <a:cs typeface="+mn-cs"/>
              </a:rPr>
              <a:t>browser</a:t>
            </a:r>
            <a:endParaRPr lang="vi-VN" sz="1000" kern="1200">
              <a:solidFill>
                <a:schemeClr val="tx1"/>
              </a:solidFill>
              <a:effectLst/>
              <a:latin typeface="+mn-lt"/>
              <a:ea typeface="+mn-ea"/>
              <a:cs typeface="+mn-cs"/>
            </a:endParaRPr>
          </a:p>
          <a:p>
            <a:pPr lvl="1"/>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9</a:t>
            </a:fld>
            <a:endParaRPr lang="vi-VN"/>
          </a:p>
        </p:txBody>
      </p:sp>
    </p:spTree>
    <p:extLst>
      <p:ext uri="{BB962C8B-B14F-4D97-AF65-F5344CB8AC3E}">
        <p14:creationId xmlns:p14="http://schemas.microsoft.com/office/powerpoint/2010/main" val="75791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10</a:t>
            </a:fld>
            <a:endParaRPr lang="vi-VN"/>
          </a:p>
        </p:txBody>
      </p:sp>
    </p:spTree>
    <p:extLst>
      <p:ext uri="{BB962C8B-B14F-4D97-AF65-F5344CB8AC3E}">
        <p14:creationId xmlns:p14="http://schemas.microsoft.com/office/powerpoint/2010/main" val="158091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a:solidFill>
                  <a:schemeClr val="tx1"/>
                </a:solidFill>
                <a:latin typeface="Times New Roman" panose="02020603050405020304" pitchFamily="18" charset="0"/>
                <a:cs typeface="Times New Roman" panose="02020603050405020304" pitchFamily="18" charset="0"/>
              </a:rPr>
              <a:t>Chi </a:t>
            </a:r>
            <a:r>
              <a:rPr lang="vi-VN" sz="1000" err="1">
                <a:solidFill>
                  <a:schemeClr val="tx1"/>
                </a:solidFill>
                <a:latin typeface="Times New Roman" panose="02020603050405020304" pitchFamily="18" charset="0"/>
                <a:cs typeface="Times New Roman" panose="02020603050405020304" pitchFamily="18" charset="0"/>
              </a:rPr>
              <a:t>tiết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kỹ</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thuật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tài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liệu</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luận</a:t>
            </a:r>
            <a:r>
              <a:rPr lang="vi-VN" sz="1000">
                <a:solidFill>
                  <a:schemeClr val="tx1"/>
                </a:solidFill>
                <a:latin typeface="Times New Roman" panose="02020603050405020304" pitchFamily="18" charset="0"/>
                <a:cs typeface="Times New Roman" panose="02020603050405020304" pitchFamily="18" charset="0"/>
              </a:rPr>
              <a:t> văn trang 17 =&gt; 22</a:t>
            </a:r>
          </a:p>
          <a:p>
            <a:pPr lvl="1"/>
            <a:endParaRPr lang="vi-VN" sz="1000">
              <a:solidFill>
                <a:schemeClr val="tx1"/>
              </a:solidFill>
              <a:latin typeface="Times New Roman" panose="02020603050405020304" pitchFamily="18" charset="0"/>
              <a:cs typeface="Times New Roman" panose="02020603050405020304" pitchFamily="18" charset="0"/>
            </a:endParaRPr>
          </a:p>
          <a:p>
            <a:pPr lvl="1"/>
            <a:r>
              <a:rPr lang="vi-VN" sz="1000" err="1">
                <a:solidFill>
                  <a:schemeClr val="tx1"/>
                </a:solidFill>
                <a:latin typeface="Times New Roman" panose="02020603050405020304" pitchFamily="18" charset="0"/>
                <a:cs typeface="Times New Roman" panose="02020603050405020304" pitchFamily="18" charset="0"/>
              </a:rPr>
              <a:t>Mục</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đích</a:t>
            </a:r>
            <a:r>
              <a:rPr lang="vi-VN" sz="1000">
                <a:solidFill>
                  <a:schemeClr val="tx1"/>
                </a:solidFill>
                <a:latin typeface="Times New Roman" panose="02020603050405020304" pitchFamily="18" charset="0"/>
                <a:cs typeface="Times New Roman" panose="02020603050405020304" pitchFamily="18" charset="0"/>
              </a:rPr>
              <a:t>: lưu </a:t>
            </a:r>
            <a:r>
              <a:rPr lang="vi-VN" sz="1000" err="1">
                <a:solidFill>
                  <a:schemeClr val="tx1"/>
                </a:solidFill>
                <a:latin typeface="Times New Roman" panose="02020603050405020304" pitchFamily="18" charset="0"/>
                <a:cs typeface="Times New Roman" panose="02020603050405020304" pitchFamily="18" charset="0"/>
              </a:rPr>
              <a:t>trữ</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hiện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tại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khoảng</a:t>
            </a:r>
            <a:r>
              <a:rPr lang="vi-VN" sz="1000">
                <a:solidFill>
                  <a:schemeClr val="tx1"/>
                </a:solidFill>
                <a:latin typeface="Times New Roman" panose="02020603050405020304" pitchFamily="18" charset="0"/>
                <a:cs typeface="Times New Roman" panose="02020603050405020304" pitchFamily="18" charset="0"/>
              </a:rPr>
              <a:t> 858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vào</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ứng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để</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tiết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kiệm</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dữ</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liệu</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và</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giảm</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thời</a:t>
            </a:r>
            <a:r>
              <a:rPr lang="vi-VN" sz="1000">
                <a:solidFill>
                  <a:schemeClr val="tx1"/>
                </a:solidFill>
                <a:latin typeface="Times New Roman" panose="02020603050405020304" pitchFamily="18" charset="0"/>
                <a:cs typeface="Times New Roman" panose="02020603050405020304" pitchFamily="18" charset="0"/>
              </a:rPr>
              <a:t> gian </a:t>
            </a:r>
            <a:r>
              <a:rPr lang="vi-VN" sz="1000" err="1">
                <a:solidFill>
                  <a:schemeClr val="tx1"/>
                </a:solidFill>
                <a:latin typeface="Times New Roman" panose="02020603050405020304" pitchFamily="18" charset="0"/>
                <a:cs typeface="Times New Roman" panose="02020603050405020304" pitchFamily="18" charset="0"/>
              </a:rPr>
              <a:t>tải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hình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ảnh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về</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giúp</a:t>
            </a:r>
            <a:r>
              <a:rPr lang="vi-VN" sz="1000">
                <a:solidFill>
                  <a:schemeClr val="tx1"/>
                </a:solidFill>
                <a:latin typeface="Times New Roman" panose="02020603050405020304" pitchFamily="18" charset="0"/>
                <a:cs typeface="Times New Roman" panose="02020603050405020304" pitchFamily="18" charset="0"/>
              </a:rPr>
              <a:t> danh </a:t>
            </a:r>
            <a:r>
              <a:rPr lang="vi-VN" sz="1000" err="1">
                <a:solidFill>
                  <a:schemeClr val="tx1"/>
                </a:solidFill>
                <a:latin typeface="Times New Roman" panose="02020603050405020304" pitchFamily="18" charset="0"/>
                <a:cs typeface="Times New Roman" panose="02020603050405020304" pitchFamily="18" charset="0"/>
              </a:rPr>
              <a:t>sách</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loài</a:t>
            </a:r>
            <a:r>
              <a:rPr lang="vi-VN" sz="1000">
                <a:solidFill>
                  <a:schemeClr val="tx1"/>
                </a:solidFill>
                <a:latin typeface="Times New Roman" panose="02020603050405020304" pitchFamily="18" charset="0"/>
                <a:cs typeface="Times New Roman" panose="02020603050405020304" pitchFamily="18" charset="0"/>
              </a:rPr>
              <a:t> thao </a:t>
            </a:r>
            <a:r>
              <a:rPr lang="vi-VN" sz="1000" err="1">
                <a:solidFill>
                  <a:schemeClr val="tx1"/>
                </a:solidFill>
                <a:latin typeface="Times New Roman" panose="02020603050405020304" pitchFamily="18" charset="0"/>
                <a:cs typeface="Times New Roman" panose="02020603050405020304" pitchFamily="18" charset="0"/>
              </a:rPr>
              <a:t>tác</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cuộn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mượt</a:t>
            </a:r>
            <a:r>
              <a:rPr lang="vi-VN" sz="1000">
                <a:solidFill>
                  <a:schemeClr val="tx1"/>
                </a:solidFill>
                <a:latin typeface="Times New Roman" panose="02020603050405020304" pitchFamily="18" charset="0"/>
                <a:cs typeface="Times New Roman" panose="02020603050405020304" pitchFamily="18" charset="0"/>
              </a:rPr>
              <a:t> hơn. </a:t>
            </a:r>
            <a:r>
              <a:rPr lang="vi-VN" sz="1000" err="1">
                <a:solidFill>
                  <a:schemeClr val="tx1"/>
                </a:solidFill>
                <a:latin typeface="Times New Roman" panose="02020603050405020304" pitchFamily="18" charset="0"/>
                <a:cs typeface="Times New Roman" panose="02020603050405020304" pitchFamily="18" charset="0"/>
              </a:rPr>
              <a:t>Giúp</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sử</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ứng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dụng</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lần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đầu</a:t>
            </a:r>
            <a:r>
              <a:rPr lang="vi-VN" sz="1000">
                <a:solidFill>
                  <a:schemeClr val="tx1"/>
                </a:solidFill>
                <a:latin typeface="Times New Roman" panose="02020603050405020304" pitchFamily="18" charset="0"/>
                <a:cs typeface="Times New Roman" panose="02020603050405020304" pitchFamily="18" charset="0"/>
              </a:rPr>
              <a:t> không </a:t>
            </a:r>
            <a:r>
              <a:rPr lang="vi-VN" sz="1000" err="1">
                <a:solidFill>
                  <a:schemeClr val="tx1"/>
                </a:solidFill>
                <a:latin typeface="Times New Roman" panose="02020603050405020304" pitchFamily="18" charset="0"/>
                <a:cs typeface="Times New Roman" panose="02020603050405020304" pitchFamily="18" charset="0"/>
              </a:rPr>
              <a:t>cần</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kết</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nối</a:t>
            </a:r>
            <a:r>
              <a:rPr lang="vi-VN" sz="1000">
                <a:solidFill>
                  <a:schemeClr val="tx1"/>
                </a:solidFill>
                <a:latin typeface="Times New Roman" panose="02020603050405020304" pitchFamily="18" charset="0"/>
                <a:cs typeface="Times New Roman" panose="02020603050405020304" pitchFamily="18" charset="0"/>
              </a:rPr>
              <a:t> </a:t>
            </a:r>
            <a:r>
              <a:rPr lang="vi-VN" sz="1000" err="1">
                <a:solidFill>
                  <a:schemeClr val="tx1"/>
                </a:solidFill>
                <a:latin typeface="Times New Roman" panose="02020603050405020304" pitchFamily="18" charset="0"/>
                <a:cs typeface="Times New Roman" panose="02020603050405020304" pitchFamily="18" charset="0"/>
              </a:rPr>
              <a:t>mạng</a:t>
            </a:r>
            <a:r>
              <a:rPr lang="vi-VN" sz="1000">
                <a:solidFill>
                  <a:schemeClr val="tx1"/>
                </a:solidFill>
                <a:latin typeface="Times New Roman" panose="02020603050405020304" pitchFamily="18" charset="0"/>
                <a:cs typeface="Times New Roman" panose="02020603050405020304" pitchFamily="18" charset="0"/>
              </a:rPr>
              <a:t>.</a:t>
            </a:r>
          </a:p>
          <a:p>
            <a:pPr lvl="1"/>
            <a:endParaRPr lang="vi-VN" sz="1000">
              <a:solidFill>
                <a:schemeClr val="tx1"/>
              </a:solidFill>
              <a:latin typeface="Times New Roman" panose="02020603050405020304" pitchFamily="18" charset="0"/>
              <a:cs typeface="Times New Roman" panose="02020603050405020304" pitchFamily="18" charset="0"/>
            </a:endParaRPr>
          </a:p>
          <a:p>
            <a:pPr lvl="1"/>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sách</a:t>
            </a:r>
            <a:r>
              <a:rPr lang="en-US" sz="1200" kern="1200">
                <a:solidFill>
                  <a:schemeClr val="tx1"/>
                </a:solidFill>
                <a:effectLst/>
                <a:latin typeface="+mn-lt"/>
                <a:ea typeface="+mn-ea"/>
                <a:cs typeface="+mn-cs"/>
              </a:rPr>
              <a:t> link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SELECT `</a:t>
            </a:r>
            <a:r>
              <a:rPr lang="en-US" sz="1200" kern="1200" err="1">
                <a:solidFill>
                  <a:schemeClr val="tx1"/>
                </a:solidFill>
                <a:effectLst/>
                <a:latin typeface="+mn-lt"/>
                <a:ea typeface="+mn-ea"/>
                <a:cs typeface="+mn-cs"/>
              </a:rPr>
              <a:t>img_path</a:t>
            </a:r>
            <a:r>
              <a:rPr lang="en-US" sz="1200" kern="1200">
                <a:solidFill>
                  <a:schemeClr val="tx1"/>
                </a:solidFill>
                <a:effectLst/>
                <a:latin typeface="+mn-lt"/>
                <a:ea typeface="+mn-ea"/>
                <a:cs typeface="+mn-cs"/>
              </a:rPr>
              <a:t>` FROM `images`</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Thay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thế</a:t>
            </a:r>
            <a:r>
              <a:rPr lang="en-US" sz="1200" kern="1200">
                <a:solidFill>
                  <a:schemeClr val="tx1"/>
                </a:solidFill>
                <a:effectLst/>
                <a:latin typeface="+mn-lt"/>
                <a:ea typeface="+mn-ea"/>
                <a:cs typeface="+mn-cs"/>
              </a:rPr>
              <a:t> link </a:t>
            </a:r>
            <a:r>
              <a:rPr lang="en-US" sz="1200" kern="1200" err="1">
                <a:solidFill>
                  <a:schemeClr val="tx1"/>
                </a:solidFill>
                <a:effectLst/>
                <a:latin typeface="+mn-lt"/>
                <a:ea typeface="+mn-ea"/>
                <a:cs typeface="+mn-cs"/>
              </a:rPr>
              <a:t>uc</a:t>
            </a:r>
            <a:r>
              <a:rPr lang="en-US" sz="1200" kern="1200">
                <a:solidFill>
                  <a:schemeClr val="tx1"/>
                </a:solidFill>
                <a:effectLst/>
                <a:latin typeface="+mn-lt"/>
                <a:ea typeface="+mn-ea"/>
                <a:cs typeface="+mn-cs"/>
              </a:rPr>
              <a:t>/open </a:t>
            </a:r>
            <a:r>
              <a:rPr lang="en-US" sz="1200" kern="1200" err="1">
                <a:solidFill>
                  <a:schemeClr val="tx1"/>
                </a:solidFill>
                <a:effectLst/>
                <a:latin typeface="+mn-lt"/>
                <a:ea typeface="+mn-ea"/>
                <a:cs typeface="+mn-cs"/>
              </a:rPr>
              <a:t>thành</a:t>
            </a:r>
            <a:r>
              <a:rPr lang="en-US" sz="1200" kern="1200">
                <a:solidFill>
                  <a:schemeClr val="tx1"/>
                </a:solidFill>
                <a:effectLst/>
                <a:latin typeface="+mn-lt"/>
                <a:ea typeface="+mn-ea"/>
                <a:cs typeface="+mn-cs"/>
              </a:rPr>
              <a:t> link thumbnail:</a:t>
            </a:r>
            <a:endParaRPr lang="vi-VN" sz="1200" kern="1200">
              <a:solidFill>
                <a:schemeClr val="tx1"/>
              </a:solidFill>
              <a:effectLst/>
              <a:latin typeface="+mn-lt"/>
              <a:ea typeface="+mn-ea"/>
              <a:cs typeface="+mn-cs"/>
            </a:endParaRPr>
          </a:p>
          <a:p>
            <a:pPr lvl="1"/>
            <a:r>
              <a:rPr lang="en-US" sz="1200" u="sng" kern="1200">
                <a:solidFill>
                  <a:schemeClr val="tx1"/>
                </a:solidFill>
                <a:effectLst/>
                <a:latin typeface="+mn-lt"/>
                <a:ea typeface="+mn-ea"/>
                <a:cs typeface="+mn-cs"/>
                <a:hlinkClick r:id="rId3"/>
              </a:rPr>
              <a:t>https://drive.google.com/open?id=</a:t>
            </a:r>
            <a:endParaRPr lang="vi-VN" sz="1200" kern="1200">
              <a:solidFill>
                <a:schemeClr val="tx1"/>
              </a:solidFill>
              <a:effectLst/>
              <a:latin typeface="+mn-lt"/>
              <a:ea typeface="+mn-ea"/>
              <a:cs typeface="+mn-cs"/>
            </a:endParaRPr>
          </a:p>
          <a:p>
            <a:pPr lvl="1"/>
            <a:r>
              <a:rPr lang="en-US" sz="1200" u="sng" kern="1200">
                <a:solidFill>
                  <a:schemeClr val="tx1"/>
                </a:solidFill>
                <a:effectLst/>
                <a:latin typeface="+mn-lt"/>
                <a:ea typeface="+mn-ea"/>
                <a:cs typeface="+mn-cs"/>
                <a:hlinkClick r:id="rId4"/>
              </a:rPr>
              <a:t>https://drive.google.com/uc?id=</a:t>
            </a:r>
            <a:endParaRPr lang="vi-VN" sz="1200" kern="1200">
              <a:solidFill>
                <a:schemeClr val="tx1"/>
              </a:solidFill>
              <a:effectLst/>
              <a:latin typeface="+mn-lt"/>
              <a:ea typeface="+mn-ea"/>
              <a:cs typeface="+mn-cs"/>
            </a:endParaRPr>
          </a:p>
          <a:p>
            <a:pPr lvl="1"/>
            <a:r>
              <a:rPr lang="en-US" sz="1200" u="sng" kern="1200">
                <a:solidFill>
                  <a:schemeClr val="tx1"/>
                </a:solidFill>
                <a:effectLst/>
                <a:latin typeface="+mn-lt"/>
                <a:ea typeface="+mn-ea"/>
                <a:cs typeface="+mn-cs"/>
                <a:hlinkClick r:id="rId5"/>
              </a:rPr>
              <a:t>https://drive.google.com/thumbnail?id=</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Dùng</a:t>
            </a:r>
            <a:r>
              <a:rPr lang="en-US" sz="1200" kern="1200">
                <a:solidFill>
                  <a:schemeClr val="tx1"/>
                </a:solidFill>
                <a:effectLst/>
                <a:latin typeface="+mn-lt"/>
                <a:ea typeface="+mn-ea"/>
                <a:cs typeface="+mn-cs"/>
              </a:rPr>
              <a:t> PHP in ra </a:t>
            </a:r>
            <a:r>
              <a:rPr lang="en-US" sz="1200" kern="1200" err="1">
                <a:solidFill>
                  <a:schemeClr val="tx1"/>
                </a:solidFill>
                <a:effectLst/>
                <a:latin typeface="+mn-lt"/>
                <a:ea typeface="+mn-ea"/>
                <a:cs typeface="+mn-cs"/>
              </a:rPr>
              <a:t>danh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sách</a:t>
            </a:r>
            <a:r>
              <a:rPr lang="en-US" sz="1200" kern="1200">
                <a:solidFill>
                  <a:schemeClr val="tx1"/>
                </a:solidFill>
                <a:effectLst/>
                <a:latin typeface="+mn-lt"/>
                <a:ea typeface="+mn-ea"/>
                <a:cs typeface="+mn-cs"/>
              </a:rPr>
              <a:t> link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Loại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bỏ</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thừa</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Lưu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vào</a:t>
            </a:r>
            <a:r>
              <a:rPr lang="en-US" sz="1200" kern="1200">
                <a:solidFill>
                  <a:schemeClr val="tx1"/>
                </a:solidFill>
                <a:effectLst/>
                <a:latin typeface="+mn-lt"/>
                <a:ea typeface="+mn-ea"/>
                <a:cs typeface="+mn-cs"/>
              </a:rPr>
              <a:t> file list.txt</a:t>
            </a:r>
            <a:endParaRPr lang="vi-VN" sz="1200" kern="1200">
              <a:solidFill>
                <a:schemeClr val="tx1"/>
              </a:solidFill>
              <a:effectLst/>
              <a:latin typeface="+mn-lt"/>
              <a:ea typeface="+mn-ea"/>
              <a:cs typeface="+mn-cs"/>
            </a:endParaRPr>
          </a:p>
          <a:p>
            <a:pPr lvl="1"/>
            <a:endParaRPr lang="vi-VN" sz="10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mục</a:t>
            </a:r>
            <a:r>
              <a:rPr lang="en-US" sz="1200" kern="1200">
                <a:solidFill>
                  <a:schemeClr val="tx1"/>
                </a:solidFill>
                <a:effectLst/>
                <a:latin typeface="+mn-lt"/>
                <a:ea typeface="+mn-ea"/>
                <a:cs typeface="+mn-cs"/>
              </a:rPr>
              <a:t> __image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Google Drive</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Tải</a:t>
            </a:r>
            <a:r>
              <a:rPr lang="en-US" sz="1200" kern="1200">
                <a:solidFill>
                  <a:schemeClr val="tx1"/>
                </a:solidFill>
                <a:effectLst/>
                <a:latin typeface="+mn-lt"/>
                <a:ea typeface="+mn-ea"/>
                <a:cs typeface="+mn-cs"/>
              </a:rPr>
              <a:t> file list.txt </a:t>
            </a:r>
            <a:r>
              <a:rPr lang="en-US" sz="1200" kern="1200" err="1">
                <a:solidFill>
                  <a:schemeClr val="tx1"/>
                </a:solidFill>
                <a:effectLst/>
                <a:latin typeface="+mn-lt"/>
                <a:ea typeface="+mn-ea"/>
                <a:cs typeface="+mn-cs"/>
              </a:rPr>
              <a:t>lên</a:t>
            </a:r>
            <a:r>
              <a:rPr lang="en-US" sz="1200" kern="1200">
                <a:solidFill>
                  <a:schemeClr val="tx1"/>
                </a:solidFill>
                <a:effectLst/>
                <a:latin typeface="+mn-lt"/>
                <a:ea typeface="+mn-ea"/>
                <a:cs typeface="+mn-cs"/>
              </a:rPr>
              <a:t> Google Drive</a:t>
            </a:r>
            <a:endParaRPr lang="vi-VN" sz="1200" kern="1200">
              <a:solidFill>
                <a:schemeClr val="tx1"/>
              </a:solidFill>
              <a:effectLst/>
              <a:latin typeface="+mn-lt"/>
              <a:ea typeface="+mn-ea"/>
              <a:cs typeface="+mn-cs"/>
            </a:endParaRPr>
          </a:p>
          <a:p>
            <a:pPr lvl="1"/>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Google </a:t>
            </a:r>
            <a:r>
              <a:rPr lang="en-US" sz="1200" kern="1200" err="1">
                <a:solidFill>
                  <a:schemeClr val="tx1"/>
                </a:solidFill>
                <a:effectLst/>
                <a:latin typeface="+mn-lt"/>
                <a:ea typeface="+mn-ea"/>
                <a:cs typeface="+mn-cs"/>
              </a:rPr>
              <a:t>Colab</a:t>
            </a:r>
            <a:r>
              <a:rPr lang="en-US" sz="1200" kern="1200">
                <a:solidFill>
                  <a:schemeClr val="tx1"/>
                </a:solidFill>
                <a:effectLst/>
                <a:latin typeface="+mn-lt"/>
                <a:ea typeface="+mn-ea"/>
                <a:cs typeface="+mn-cs"/>
              </a:rPr>
              <a:t> </a:t>
            </a:r>
            <a:r>
              <a:rPr lang="vi-VN" sz="1200" u="sng" kern="1200">
                <a:solidFill>
                  <a:schemeClr val="tx1"/>
                </a:solidFill>
                <a:effectLst/>
                <a:latin typeface="+mn-lt"/>
                <a:ea typeface="+mn-ea"/>
                <a:cs typeface="+mn-cs"/>
                <a:hlinkClick r:id="rId6"/>
              </a:rPr>
              <a:t>https://colab.research.google.com/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tải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ảnh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mục</a:t>
            </a:r>
            <a:r>
              <a:rPr lang="en-US" sz="1200" kern="1200">
                <a:solidFill>
                  <a:schemeClr val="tx1"/>
                </a:solidFill>
                <a:effectLst/>
                <a:latin typeface="+mn-lt"/>
                <a:ea typeface="+mn-ea"/>
                <a:cs typeface="+mn-cs"/>
              </a:rPr>
              <a:t> "__image" </a:t>
            </a:r>
            <a:r>
              <a:rPr lang="en-US" sz="1200" kern="1200" err="1">
                <a:solidFill>
                  <a:schemeClr val="tx1"/>
                </a:solidFill>
                <a:effectLst/>
                <a:latin typeface="+mn-lt"/>
                <a:ea typeface="+mn-ea"/>
                <a:cs typeface="+mn-cs"/>
              </a:rPr>
              <a:t>trên</a:t>
            </a:r>
            <a:r>
              <a:rPr lang="en-US" sz="1200" kern="1200">
                <a:solidFill>
                  <a:schemeClr val="tx1"/>
                </a:solidFill>
                <a:effectLst/>
                <a:latin typeface="+mn-lt"/>
                <a:ea typeface="+mn-ea"/>
                <a:cs typeface="+mn-cs"/>
              </a:rPr>
              <a:t> Google Drive</a:t>
            </a:r>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11</a:t>
            </a:fld>
            <a:endParaRPr lang="vi-VN"/>
          </a:p>
        </p:txBody>
      </p:sp>
    </p:spTree>
    <p:extLst>
      <p:ext uri="{BB962C8B-B14F-4D97-AF65-F5344CB8AC3E}">
        <p14:creationId xmlns:p14="http://schemas.microsoft.com/office/powerpoint/2010/main" val="298306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58851" y="2130426"/>
            <a:ext cx="103632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
        <p:nvSpPr>
          <p:cNvPr id="16388" name="Rectangle 4"/>
          <p:cNvSpPr>
            <a:spLocks noGrp="1" noChangeArrowheads="1"/>
          </p:cNvSpPr>
          <p:nvPr>
            <p:ph type="dt" sz="half" idx="2"/>
          </p:nvPr>
        </p:nvSpPr>
        <p:spPr>
          <a:xfrm>
            <a:off x="812800" y="6245225"/>
            <a:ext cx="2641600" cy="476250"/>
          </a:xfrm>
        </p:spPr>
        <p:txBody>
          <a:bodyPr/>
          <a:lstStyle>
            <a:lvl1pPr>
              <a:defRPr/>
            </a:lvl1pPr>
          </a:lstStyle>
          <a:p>
            <a:fld id="{53F35AB5-ECCD-4B9E-8B07-3E00D061285D}" type="datetimeFigureOut">
              <a:rPr lang="en-US" smtClean="0"/>
              <a:t>6/4/2021</a:t>
            </a:fld>
            <a:endParaRPr lang="en-US"/>
          </a:p>
        </p:txBody>
      </p:sp>
      <p:sp>
        <p:nvSpPr>
          <p:cNvPr id="16389" name="Rectangle 5"/>
          <p:cNvSpPr>
            <a:spLocks noGrp="1" noChangeArrowheads="1"/>
          </p:cNvSpPr>
          <p:nvPr>
            <p:ph type="ftr" sz="quarter" idx="3"/>
          </p:nvPr>
        </p:nvSpPr>
        <p:spPr>
          <a:xfrm>
            <a:off x="4165600" y="6245225"/>
            <a:ext cx="3860800" cy="476250"/>
          </a:xfrm>
        </p:spPr>
        <p:txBody>
          <a:bodyPr/>
          <a:lstStyle>
            <a:lvl1pPr>
              <a:defRPr/>
            </a:lvl1pPr>
          </a:lstStyle>
          <a:p>
            <a:endParaRPr lang="en-US"/>
          </a:p>
        </p:txBody>
      </p:sp>
      <p:sp>
        <p:nvSpPr>
          <p:cNvPr id="16390" name="Rectangle 6"/>
          <p:cNvSpPr>
            <a:spLocks noGrp="1" noChangeArrowheads="1"/>
          </p:cNvSpPr>
          <p:nvPr>
            <p:ph type="sldNum" sz="quarter" idx="4"/>
          </p:nvPr>
        </p:nvSpPr>
        <p:spPr>
          <a:xfrm>
            <a:off x="8955617" y="6230939"/>
            <a:ext cx="2844800" cy="549275"/>
          </a:xfrm>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01696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78925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82576"/>
            <a:ext cx="27432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82576"/>
            <a:ext cx="80264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2833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9237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49542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90136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80234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80009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78847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746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34834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6800" y="282576"/>
            <a:ext cx="9448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2800" y="1633538"/>
            <a:ext cx="10972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812800" y="6278563"/>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3F35AB5-ECCD-4B9E-8B07-3E00D061285D}" type="datetimeFigureOut">
              <a:rPr lang="en-US" smtClean="0"/>
              <a:t>6/4/2021</a:t>
            </a:fld>
            <a:endParaRPr lang="en-US"/>
          </a:p>
        </p:txBody>
      </p:sp>
      <p:sp>
        <p:nvSpPr>
          <p:cNvPr id="1029" name="Rectangle 5"/>
          <p:cNvSpPr>
            <a:spLocks noGrp="1" noChangeArrowheads="1"/>
          </p:cNvSpPr>
          <p:nvPr>
            <p:ph type="ftr" sz="quarter" idx="3"/>
          </p:nvPr>
        </p:nvSpPr>
        <p:spPr bwMode="auto">
          <a:xfrm>
            <a:off x="3625851" y="62833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940800" y="6226175"/>
            <a:ext cx="2844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B19C418-2565-4F24-9F16-28734925B76C}" type="slidenum">
              <a:rPr lang="en-US" smtClean="0"/>
              <a:t>‹#›</a:t>
            </a:fld>
            <a:endParaRPr lang="en-US"/>
          </a:p>
        </p:txBody>
      </p:sp>
    </p:spTree>
    <p:extLst>
      <p:ext uri="{BB962C8B-B14F-4D97-AF65-F5344CB8AC3E}">
        <p14:creationId xmlns:p14="http://schemas.microsoft.com/office/powerpoint/2010/main" val="386331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1" kern="1200">
          <a:solidFill>
            <a:srgbClr val="996633"/>
          </a:solidFill>
          <a:latin typeface="+mj-lt"/>
          <a:ea typeface="+mj-ea"/>
          <a:cs typeface="+mj-cs"/>
        </a:defRPr>
      </a:lvl1pPr>
      <a:lvl2pPr algn="l" rtl="0" eaLnBrk="1" fontAlgn="base" hangingPunct="1">
        <a:spcBef>
          <a:spcPct val="0"/>
        </a:spcBef>
        <a:spcAft>
          <a:spcPct val="0"/>
        </a:spcAft>
        <a:defRPr sz="3200" b="1">
          <a:solidFill>
            <a:srgbClr val="996633"/>
          </a:solidFill>
          <a:latin typeface="Arial" panose="020B0604020202020204" pitchFamily="34" charset="0"/>
        </a:defRPr>
      </a:lvl2pPr>
      <a:lvl3pPr algn="l" rtl="0" eaLnBrk="1" fontAlgn="base" hangingPunct="1">
        <a:spcBef>
          <a:spcPct val="0"/>
        </a:spcBef>
        <a:spcAft>
          <a:spcPct val="0"/>
        </a:spcAft>
        <a:defRPr sz="3200" b="1">
          <a:solidFill>
            <a:srgbClr val="996633"/>
          </a:solidFill>
          <a:latin typeface="Arial" panose="020B0604020202020204" pitchFamily="34" charset="0"/>
        </a:defRPr>
      </a:lvl3pPr>
      <a:lvl4pPr algn="l" rtl="0" eaLnBrk="1" fontAlgn="base" hangingPunct="1">
        <a:spcBef>
          <a:spcPct val="0"/>
        </a:spcBef>
        <a:spcAft>
          <a:spcPct val="0"/>
        </a:spcAft>
        <a:defRPr sz="3200" b="1">
          <a:solidFill>
            <a:srgbClr val="996633"/>
          </a:solidFill>
          <a:latin typeface="Arial" panose="020B0604020202020204" pitchFamily="34" charset="0"/>
        </a:defRPr>
      </a:lvl4pPr>
      <a:lvl5pPr algn="l" rtl="0" eaLnBrk="1" fontAlgn="base" hangingPunct="1">
        <a:spcBef>
          <a:spcPct val="0"/>
        </a:spcBef>
        <a:spcAft>
          <a:spcPct val="0"/>
        </a:spcAft>
        <a:defRPr sz="3200" b="1">
          <a:solidFill>
            <a:srgbClr val="996633"/>
          </a:solidFill>
          <a:latin typeface="Arial" panose="020B0604020202020204" pitchFamily="34" charset="0"/>
        </a:defRPr>
      </a:lvl5pPr>
      <a:lvl6pPr marL="457200" algn="l" rtl="0" eaLnBrk="1" fontAlgn="base" hangingPunct="1">
        <a:spcBef>
          <a:spcPct val="0"/>
        </a:spcBef>
        <a:spcAft>
          <a:spcPct val="0"/>
        </a:spcAft>
        <a:defRPr sz="3200" b="1">
          <a:solidFill>
            <a:srgbClr val="996633"/>
          </a:solidFill>
          <a:latin typeface="Arial" panose="020B0604020202020204" pitchFamily="34" charset="0"/>
        </a:defRPr>
      </a:lvl6pPr>
      <a:lvl7pPr marL="914400" algn="l" rtl="0" eaLnBrk="1" fontAlgn="base" hangingPunct="1">
        <a:spcBef>
          <a:spcPct val="0"/>
        </a:spcBef>
        <a:spcAft>
          <a:spcPct val="0"/>
        </a:spcAft>
        <a:defRPr sz="3200" b="1">
          <a:solidFill>
            <a:srgbClr val="996633"/>
          </a:solidFill>
          <a:latin typeface="Arial" panose="020B0604020202020204" pitchFamily="34" charset="0"/>
        </a:defRPr>
      </a:lvl7pPr>
      <a:lvl8pPr marL="1371600" algn="l" rtl="0" eaLnBrk="1" fontAlgn="base" hangingPunct="1">
        <a:spcBef>
          <a:spcPct val="0"/>
        </a:spcBef>
        <a:spcAft>
          <a:spcPct val="0"/>
        </a:spcAft>
        <a:defRPr sz="3200" b="1">
          <a:solidFill>
            <a:srgbClr val="996633"/>
          </a:solidFill>
          <a:latin typeface="Arial" panose="020B0604020202020204" pitchFamily="34" charset="0"/>
        </a:defRPr>
      </a:lvl8pPr>
      <a:lvl9pPr marL="1828800" algn="l" rtl="0" eaLnBrk="1" fontAlgn="base" hangingPunct="1">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900" kern="12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600" kern="1200">
          <a:solidFill>
            <a:srgbClr val="000066"/>
          </a:solidFill>
          <a:latin typeface="+mn-lt"/>
          <a:ea typeface="+mn-ea"/>
          <a:cs typeface="+mn-cs"/>
        </a:defRPr>
      </a:lvl2pPr>
      <a:lvl3pPr marL="1143000" indent="-228600" algn="l" rtl="0" eaLnBrk="1" fontAlgn="base" hangingPunct="1">
        <a:spcBef>
          <a:spcPct val="20000"/>
        </a:spcBef>
        <a:spcAft>
          <a:spcPct val="0"/>
        </a:spcAft>
        <a:buChar char="•"/>
        <a:defRPr sz="2200" kern="1200">
          <a:solidFill>
            <a:srgbClr val="000066"/>
          </a:solidFill>
          <a:latin typeface="+mn-lt"/>
          <a:ea typeface="+mn-ea"/>
          <a:cs typeface="+mn-cs"/>
        </a:defRPr>
      </a:lvl3pPr>
      <a:lvl4pPr marL="1600200" indent="-228600" algn="l" rtl="0" eaLnBrk="1" fontAlgn="base" hangingPunct="1">
        <a:spcBef>
          <a:spcPct val="20000"/>
        </a:spcBef>
        <a:spcAft>
          <a:spcPct val="0"/>
        </a:spcAft>
        <a:buChar char="–"/>
        <a:defRPr kern="1200">
          <a:solidFill>
            <a:srgbClr val="000066"/>
          </a:solidFill>
          <a:latin typeface="+mn-lt"/>
          <a:ea typeface="+mn-ea"/>
          <a:cs typeface="+mn-cs"/>
        </a:defRPr>
      </a:lvl4pPr>
      <a:lvl5pPr marL="2057400" indent="-228600" algn="l" rtl="0" eaLnBrk="1" fontAlgn="base" hangingPunct="1">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onsaiempir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ebcaycanh.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798441"/>
            <a:ext cx="12192000" cy="59246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TRƯỜNG ĐẠI HỌC CẦN THƠ</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KHOA CÔNG NGHỆ THÔNG TIN VÀ TRUYỀN THÔNG</a:t>
            </a:r>
            <a:endParaRPr kumimoji="0" lang="en-US"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LUẬN VĂN TỐT NGHIỆP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NGÀNH KỸ</a:t>
            </a:r>
            <a:r>
              <a:rPr lang="en-US" sz="2600" b="1">
                <a:solidFill>
                  <a:srgbClr val="000000"/>
                </a:solidFill>
                <a:latin typeface="Times New Roman" panose="02020603050405020304" pitchFamily="18" charset="0"/>
                <a:cs typeface="Times New Roman" panose="02020603050405020304" pitchFamily="18" charset="0"/>
              </a:rPr>
              <a:t> THUẬT PHẦN MỀM</a:t>
            </a:r>
            <a:endPar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3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algn="ctr"/>
            <a:r>
              <a:rPr lang="en-US" sz="3000" b="1">
                <a:solidFill>
                  <a:srgbClr val="CC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XÂY DỰNG WEBSITE THƯƠNG MẠI ĐIỆN TỬ</a:t>
            </a:r>
          </a:p>
          <a:p>
            <a:pPr lvl="0" algn="ctr"/>
            <a:r>
              <a:rPr lang="en-US" sz="3200" b="1">
                <a:solidFill>
                  <a:srgbClr val="FF0000"/>
                </a:solidFill>
                <a:latin typeface="Times New Roman" panose="02020603050405020304" pitchFamily="18" charset="0"/>
                <a:cs typeface="Times New Roman" panose="02020603050405020304" pitchFamily="18" charset="0"/>
              </a:rPr>
              <a:t>	KINH DOANH CÂY CẢNH</a:t>
            </a:r>
            <a:endParaRPr lang="vi-VN" sz="3200" b="1">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tab pos="1257300" algn="l"/>
              </a:tabLst>
              <a:defRPr/>
            </a:pPr>
            <a:endPar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22338"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Giáo</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viên</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hướng</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dẫn</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noProof="0">
                <a:solidFill>
                  <a:srgbClr val="000000"/>
                </a:solidFill>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Sinh</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viên</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t</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hực</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hiện</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ThS</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Võ</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Huỳnh</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Trâm</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Trần </a:t>
            </a:r>
            <a:r>
              <a:rPr kumimoji="0" lang="en-US" sz="2000" b="1" i="0" u="none" strike="noStrike" kern="1200" cap="none" spc="0" normalizeH="0" baseline="0" noProof="0" err="1">
                <a:ln>
                  <a:noFill/>
                </a:ln>
                <a:solidFill>
                  <a:srgbClr val="000000"/>
                </a:solidFill>
                <a:effectLst/>
                <a:uLnTx/>
                <a:uFillTx/>
                <a:latin typeface="Times New Roman" panose="02020603050405020304" pitchFamily="18" charset="0"/>
                <a:cs typeface="Times New Roman" panose="02020603050405020304" pitchFamily="18" charset="0"/>
              </a:rPr>
              <a:t>Quốc</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Cường– MSSV: B1605325</a:t>
            </a:r>
          </a:p>
          <a:p>
            <a:pPr marL="0" marR="0" lvl="0" indent="0" algn="l" defTabSz="914400" rtl="0" eaLnBrk="1" fontAlgn="auto" latinLnBrk="0" hangingPunct="1">
              <a:lnSpc>
                <a:spcPct val="100000"/>
              </a:lnSpc>
              <a:spcBef>
                <a:spcPts val="0"/>
              </a:spcBef>
              <a:spcAft>
                <a:spcPts val="0"/>
              </a:spcAft>
              <a:buClrTx/>
              <a:buSzTx/>
              <a:buFontTx/>
              <a:buNone/>
              <a:tabLst>
                <a:tab pos="542925" algn="l"/>
                <a:tab pos="4391025" algn="l"/>
              </a:tabLst>
              <a:defRPr/>
            </a:pPr>
            <a:r>
              <a:rPr kumimoji="0" 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vi-VN"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5331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 </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6. Đặc tả yêu cầu chức năng</a:t>
            </a:r>
            <a:endParaRPr lang="vi-VN" sz="4000" b="1">
              <a:solidFill>
                <a:srgbClr val="FFC000"/>
              </a:solidFill>
              <a:latin typeface="Times New Roman" panose="02020603050405020304" pitchFamily="18" charset="0"/>
              <a:cs typeface="Times New Roman" panose="02020603050405020304" pitchFamily="18" charset="0"/>
            </a:endParaRPr>
          </a:p>
          <a:p>
            <a:pPr marL="1309688" indent="-698500">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Hệ thống</a:t>
            </a:r>
          </a:p>
          <a:p>
            <a:pPr marL="1309688" indent="-698500">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Người quản trị</a:t>
            </a:r>
          </a:p>
          <a:p>
            <a:pPr marL="1309688" indent="-698500">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Khách hàng</a:t>
            </a:r>
          </a:p>
        </p:txBody>
      </p:sp>
      <p:sp>
        <p:nvSpPr>
          <p:cNvPr id="5" name="Hình chữ nhật 4">
            <a:extLst>
              <a:ext uri="{FF2B5EF4-FFF2-40B4-BE49-F238E27FC236}">
                <a16:creationId xmlns:a16="http://schemas.microsoft.com/office/drawing/2014/main" id="{196AB9DD-CE6F-4827-9555-31BCD3E41A4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9</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5447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218363" y="1405719"/>
            <a:ext cx="11832609" cy="5049672"/>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	6. Đặc tả yêu cầu chức năng</a:t>
            </a:r>
          </a:p>
          <a:p>
            <a:pPr marL="0" indent="0">
              <a:buNone/>
            </a:pPr>
            <a:r>
              <a:rPr lang="vi-VN" sz="2800">
                <a:solidFill>
                  <a:schemeClr val="tx1"/>
                </a:solidFill>
                <a:latin typeface="Times New Roman" panose="02020603050405020304" pitchFamily="18" charset="0"/>
                <a:cs typeface="Times New Roman" panose="02020603050405020304" pitchFamily="18" charset="0"/>
              </a:rPr>
              <a:t>	</a:t>
            </a:r>
          </a:p>
        </p:txBody>
      </p:sp>
      <p:sp>
        <p:nvSpPr>
          <p:cNvPr id="6" name="Hình chữ nhật 5">
            <a:extLst>
              <a:ext uri="{FF2B5EF4-FFF2-40B4-BE49-F238E27FC236}">
                <a16:creationId xmlns:a16="http://schemas.microsoft.com/office/drawing/2014/main" id="{7FC102AD-CADF-47C6-B561-D881BFAE0A5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10</a:t>
            </a:r>
          </a:p>
        </p:txBody>
      </p:sp>
      <p:pic>
        <p:nvPicPr>
          <p:cNvPr id="8" name="Picture 7">
            <a:extLst>
              <a:ext uri="{FF2B5EF4-FFF2-40B4-BE49-F238E27FC236}">
                <a16:creationId xmlns:a16="http://schemas.microsoft.com/office/drawing/2014/main" id="{EE26ABF5-2553-4546-BC37-6006F944FD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744" y="2060813"/>
            <a:ext cx="11439856" cy="3971497"/>
          </a:xfrm>
          <a:prstGeom prst="rect">
            <a:avLst/>
          </a:prstGeom>
          <a:noFill/>
          <a:ln>
            <a:noFill/>
          </a:ln>
        </p:spPr>
      </p:pic>
    </p:spTree>
    <p:extLst>
      <p:ext uri="{BB962C8B-B14F-4D97-AF65-F5344CB8AC3E}">
        <p14:creationId xmlns:p14="http://schemas.microsoft.com/office/powerpoint/2010/main" val="86941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0" y="1351128"/>
            <a:ext cx="12091916" cy="5045207"/>
          </a:xfrm>
        </p:spPr>
        <p:txBody>
          <a:bodyPr/>
          <a:lstStyle/>
          <a:p>
            <a:pPr marL="0" indent="0">
              <a:lnSpc>
                <a:spcPct val="150000"/>
              </a:lnSpc>
              <a:buNone/>
            </a:pPr>
            <a:r>
              <a:rPr lang="en-US" sz="4000">
                <a:latin typeface="Times New Roman" panose="02020603050405020304" pitchFamily="18" charset="0"/>
                <a:cs typeface="Times New Roman" panose="02020603050405020304" pitchFamily="18" charset="0"/>
              </a:rPr>
              <a:t>	</a:t>
            </a:r>
            <a:r>
              <a:rPr lang="en-US" sz="4000" b="1">
                <a:solidFill>
                  <a:srgbClr val="FFC000"/>
                </a:solidFill>
                <a:latin typeface="Times New Roman" panose="02020603050405020304" pitchFamily="18" charset="0"/>
                <a:cs typeface="Times New Roman" panose="02020603050405020304" pitchFamily="18" charset="0"/>
              </a:rPr>
              <a:t>6. Đặc tả yêu cầu chức năng</a:t>
            </a:r>
            <a:endParaRPr lang="vi-VN" sz="4000" b="1">
              <a:solidFill>
                <a:srgbClr val="FFC000"/>
              </a:solidFill>
              <a:latin typeface="Times New Roman" panose="02020603050405020304" pitchFamily="18" charset="0"/>
              <a:cs typeface="Times New Roman" panose="02020603050405020304" pitchFamily="18" charset="0"/>
            </a:endParaRPr>
          </a:p>
          <a:p>
            <a:pPr marL="0" indent="0">
              <a:lnSpc>
                <a:spcPct val="150000"/>
              </a:lnSpc>
              <a:buNone/>
            </a:pPr>
            <a:r>
              <a:rPr lang="vi-VN" sz="2800">
                <a:solidFill>
                  <a:schemeClr val="tx1"/>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6704C032-9DBC-4F91-8839-F2D44DB2F5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11</a:t>
            </a:r>
          </a:p>
        </p:txBody>
      </p:sp>
      <p:pic>
        <p:nvPicPr>
          <p:cNvPr id="6" name="Picture 5">
            <a:extLst>
              <a:ext uri="{FF2B5EF4-FFF2-40B4-BE49-F238E27FC236}">
                <a16:creationId xmlns:a16="http://schemas.microsoft.com/office/drawing/2014/main" id="{AB94BF75-4545-4286-AF5A-F0446EADFE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97573" y="112226"/>
            <a:ext cx="6255224" cy="6307378"/>
          </a:xfrm>
          <a:prstGeom prst="rect">
            <a:avLst/>
          </a:prstGeom>
          <a:noFill/>
          <a:ln>
            <a:noFill/>
          </a:ln>
        </p:spPr>
      </p:pic>
    </p:spTree>
    <p:extLst>
      <p:ext uri="{BB962C8B-B14F-4D97-AF65-F5344CB8AC3E}">
        <p14:creationId xmlns:p14="http://schemas.microsoft.com/office/powerpoint/2010/main" val="2008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532263" y="1446662"/>
            <a:ext cx="11505062" cy="4954137"/>
          </a:xfrm>
        </p:spPr>
        <p:txBody>
          <a:bodyPr/>
          <a:lstStyle/>
          <a:p>
            <a:pPr marL="400050" lvl="1" indent="0">
              <a:spcBef>
                <a:spcPts val="600"/>
              </a:spcBef>
              <a:buNone/>
            </a:pPr>
            <a:r>
              <a:rPr lang="en-US" sz="3700" b="1">
                <a:solidFill>
                  <a:schemeClr val="tx1"/>
                </a:solidFill>
                <a:latin typeface="Times New Roman" panose="02020603050405020304" pitchFamily="18" charset="0"/>
                <a:cs typeface="Times New Roman" panose="02020603050405020304" pitchFamily="18" charset="0"/>
              </a:rPr>
              <a:t>	</a:t>
            </a:r>
            <a:r>
              <a:rPr lang="en-US" sz="4000" b="1">
                <a:solidFill>
                  <a:srgbClr val="FFC000"/>
                </a:solidFill>
                <a:latin typeface="Times New Roman" panose="02020603050405020304" pitchFamily="18" charset="0"/>
                <a:cs typeface="Times New Roman" panose="02020603050405020304" pitchFamily="18" charset="0"/>
              </a:rPr>
              <a:t>7. Đặc tả yêu cầu phi chức năng</a:t>
            </a:r>
            <a:r>
              <a:rPr lang="vi-VN" sz="4000">
                <a:solidFill>
                  <a:schemeClr val="tx1"/>
                </a:solidFill>
                <a:latin typeface="Times New Roman" panose="02020603050405020304" pitchFamily="18" charset="0"/>
                <a:cs typeface="Times New Roman" panose="02020603050405020304" pitchFamily="18" charset="0"/>
              </a:rPr>
              <a:t>	 	</a:t>
            </a:r>
            <a:endParaRPr lang="en-US" sz="4000">
              <a:solidFill>
                <a:schemeClr val="tx1"/>
              </a:solidFill>
              <a:latin typeface="Times New Roman" panose="02020603050405020304" pitchFamily="18" charset="0"/>
              <a:cs typeface="Times New Roman" panose="02020603050405020304" pitchFamily="18" charset="0"/>
            </a:endParaRPr>
          </a:p>
          <a:p>
            <a:pPr marL="2006600" indent="-573088" defTabSz="669925">
              <a:spcBef>
                <a:spcPts val="600"/>
              </a:spcBef>
              <a:buFont typeface="Wingdings" panose="05000000000000000000" pitchFamily="2" charset="2"/>
              <a:buChar char="Ø"/>
              <a:tabLst>
                <a:tab pos="1719263" algn="l"/>
              </a:tabLst>
            </a:pPr>
            <a:r>
              <a:rPr lang="en-US" sz="2800" b="1">
                <a:solidFill>
                  <a:schemeClr val="accent6"/>
                </a:solidFill>
                <a:latin typeface="Times New Roman" panose="02020603050405020304" pitchFamily="18" charset="0"/>
                <a:cs typeface="Times New Roman" panose="02020603050405020304" pitchFamily="18" charset="0"/>
              </a:rPr>
              <a:t> Yêu cầu thực thi: </a:t>
            </a:r>
          </a:p>
          <a:p>
            <a:pPr marL="2006600" indent="-573088" defTabSz="669925">
              <a:spcBef>
                <a:spcPts val="600"/>
              </a:spcBef>
              <a:buFont typeface="Wingdings" panose="05000000000000000000" pitchFamily="2" charset="2"/>
              <a:buChar char="§"/>
              <a:tabLst>
                <a:tab pos="2401888" algn="l"/>
              </a:tabLst>
            </a:pPr>
            <a:r>
              <a:rPr lang="en-US" sz="2800">
                <a:solidFill>
                  <a:schemeClr val="accent6"/>
                </a:solidFill>
                <a:latin typeface="Times New Roman" panose="02020603050405020304" pitchFamily="18" charset="0"/>
                <a:cs typeface="Times New Roman" panose="02020603050405020304" pitchFamily="18" charset="0"/>
              </a:rPr>
              <a:t>Chạy tốt trên cấu hình tối thiểu đề ra</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Không bị lỗi khi chạy phần mềm</a:t>
            </a:r>
            <a:r>
              <a:rPr lang="vi-VN" sz="2800">
                <a:solidFill>
                  <a:schemeClr val="accent6"/>
                </a:solidFill>
                <a:latin typeface="Times New Roman" panose="02020603050405020304" pitchFamily="18" charset="0"/>
                <a:cs typeface="Times New Roman" panose="02020603050405020304" pitchFamily="18" charset="0"/>
              </a:rPr>
              <a:t>	</a:t>
            </a:r>
            <a:endParaRPr lang="en-US" sz="2800">
              <a:solidFill>
                <a:schemeClr val="accent6"/>
              </a:solidFill>
              <a:latin typeface="Times New Roman" panose="02020603050405020304" pitchFamily="18" charset="0"/>
              <a:cs typeface="Times New Roman" panose="02020603050405020304" pitchFamily="18" charset="0"/>
            </a:endParaRPr>
          </a:p>
          <a:p>
            <a:pPr marL="2006600" indent="-573088" defTabSz="669925">
              <a:spcBef>
                <a:spcPts val="600"/>
              </a:spcBef>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Yêu cầu bảo mật:</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Thông tin được bảo mật trong phân quyền dữ liệu </a:t>
            </a:r>
          </a:p>
          <a:p>
            <a:pPr marL="2006600" indent="-573088" defTabSz="669925">
              <a:spcBef>
                <a:spcPts val="600"/>
              </a:spcBef>
              <a:buNone/>
            </a:pPr>
            <a:r>
              <a:rPr lang="en-US" sz="2800">
                <a:solidFill>
                  <a:schemeClr val="accent6"/>
                </a:solidFill>
                <a:latin typeface="Times New Roman" panose="02020603050405020304" pitchFamily="18" charset="0"/>
                <a:cs typeface="Times New Roman" panose="02020603050405020304" pitchFamily="18" charset="0"/>
              </a:rPr>
              <a:t>và phân quyền truy cập.</a:t>
            </a:r>
          </a:p>
          <a:p>
            <a:pPr marL="2006600" indent="-573088" defTabSz="669925">
              <a:spcBef>
                <a:spcPts val="600"/>
              </a:spcBef>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Yêu cầu an toàn:</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Đảm bảo an toàn và lưu trữ dữ liệu hệ thống.</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CE312B82-C32E-46EE-BABF-95CFDE6F64D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12</a:t>
            </a:r>
          </a:p>
        </p:txBody>
      </p:sp>
    </p:spTree>
    <p:extLst>
      <p:ext uri="{BB962C8B-B14F-4D97-AF65-F5344CB8AC3E}">
        <p14:creationId xmlns:p14="http://schemas.microsoft.com/office/powerpoint/2010/main" val="72866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6" name="Hình chữ nhật 5">
            <a:extLst>
              <a:ext uri="{FF2B5EF4-FFF2-40B4-BE49-F238E27FC236}">
                <a16:creationId xmlns:a16="http://schemas.microsoft.com/office/drawing/2014/main" id="{CECB80EB-22AA-4B48-8E4C-5DA88ACDCD6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13</a:t>
            </a:r>
          </a:p>
        </p:txBody>
      </p:sp>
      <p:sp>
        <p:nvSpPr>
          <p:cNvPr id="12" name="Content Placeholder 11">
            <a:extLst>
              <a:ext uri="{FF2B5EF4-FFF2-40B4-BE49-F238E27FC236}">
                <a16:creationId xmlns:a16="http://schemas.microsoft.com/office/drawing/2014/main" id="{4C424E04-0A04-4762-8FE9-EF4F65660FA3}"/>
              </a:ext>
            </a:extLst>
          </p:cNvPr>
          <p:cNvSpPr>
            <a:spLocks noGrp="1"/>
          </p:cNvSpPr>
          <p:nvPr>
            <p:ph idx="1"/>
          </p:nvPr>
        </p:nvSpPr>
        <p:spPr>
          <a:xfrm>
            <a:off x="812800" y="1633538"/>
            <a:ext cx="10972800" cy="5224462"/>
          </a:xfrm>
        </p:spPr>
        <p:txBody>
          <a:bodyPr/>
          <a:lstStyle/>
          <a:p>
            <a:r>
              <a:rPr lang="en-US" sz="4000" b="1">
                <a:solidFill>
                  <a:srgbClr val="FFC000"/>
                </a:solidFill>
                <a:latin typeface="Times New Roman" panose="02020603050405020304" pitchFamily="18" charset="0"/>
                <a:cs typeface="Times New Roman" panose="02020603050405020304" pitchFamily="18" charset="0"/>
              </a:rPr>
              <a:t>8. Thiết kế</a:t>
            </a:r>
          </a:p>
          <a:p>
            <a:pPr marL="0" indent="0">
              <a:buNone/>
            </a:pPr>
            <a:endParaRPr lang="en-US"/>
          </a:p>
        </p:txBody>
      </p:sp>
      <p:pic>
        <p:nvPicPr>
          <p:cNvPr id="15" name="Picture 14">
            <a:extLst>
              <a:ext uri="{FF2B5EF4-FFF2-40B4-BE49-F238E27FC236}">
                <a16:creationId xmlns:a16="http://schemas.microsoft.com/office/drawing/2014/main" id="{8B1F5960-5C73-493D-822F-2F1E26B2E4C3}"/>
              </a:ext>
            </a:extLst>
          </p:cNvPr>
          <p:cNvPicPr/>
          <p:nvPr/>
        </p:nvPicPr>
        <p:blipFill rotWithShape="1">
          <a:blip r:embed="rId3" cstate="print">
            <a:extLst>
              <a:ext uri="{28A0092B-C50C-407E-A947-70E740481C1C}">
                <a14:useLocalDpi xmlns:a14="http://schemas.microsoft.com/office/drawing/2010/main" val="0"/>
              </a:ext>
            </a:extLst>
          </a:blip>
          <a:srcRect r="307" b="5831"/>
          <a:stretch/>
        </p:blipFill>
        <p:spPr bwMode="auto">
          <a:xfrm>
            <a:off x="1907631" y="1390097"/>
            <a:ext cx="8783138" cy="5406348"/>
          </a:xfrm>
          <a:prstGeom prst="rect">
            <a:avLst/>
          </a:prstGeom>
          <a:noFill/>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C46CAE86-E86F-46C8-8E49-63292F9725A2}"/>
              </a:ext>
            </a:extLst>
          </p:cNvPr>
          <p:cNvSpPr txBox="1"/>
          <p:nvPr/>
        </p:nvSpPr>
        <p:spPr>
          <a:xfrm>
            <a:off x="10017456" y="6396335"/>
            <a:ext cx="2082087" cy="400110"/>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MÔ HÌNH CDM</a:t>
            </a:r>
          </a:p>
        </p:txBody>
      </p:sp>
    </p:spTree>
    <p:extLst>
      <p:ext uri="{BB962C8B-B14F-4D97-AF65-F5344CB8AC3E}">
        <p14:creationId xmlns:p14="http://schemas.microsoft.com/office/powerpoint/2010/main" val="10686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310185" y="1528549"/>
            <a:ext cx="10475415" cy="4656714"/>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9. Thiết kế theo chức năng</a:t>
            </a:r>
            <a:r>
              <a:rPr lang="vi-VN" sz="4000" b="1">
                <a:solidFill>
                  <a:srgbClr val="FFC000"/>
                </a:solidFill>
                <a:latin typeface="Times New Roman" panose="02020603050405020304" pitchFamily="18" charset="0"/>
                <a:cs typeface="Times New Roman" panose="02020603050405020304" pitchFamily="18" charset="0"/>
              </a:rPr>
              <a:t>	</a:t>
            </a:r>
            <a:r>
              <a:rPr lang="vi-VN" sz="2800" b="1">
                <a:solidFill>
                  <a:srgbClr val="FFC000"/>
                </a:solidFill>
                <a:latin typeface="Times New Roman" panose="02020603050405020304" pitchFamily="18" charset="0"/>
                <a:cs typeface="Times New Roman" panose="02020603050405020304" pitchFamily="18" charset="0"/>
              </a:rPr>
              <a:t>	</a:t>
            </a:r>
            <a:endParaRPr lang="en-US" sz="28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Chức năng người quản trị:</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nhập hàng</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thêm sản phẩm</a:t>
            </a: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E95B0078-F306-431B-B9E8-7D86897FD9DA}"/>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14</a:t>
            </a:r>
          </a:p>
        </p:txBody>
      </p:sp>
      <p:pic>
        <p:nvPicPr>
          <p:cNvPr id="6" name="Picture 5">
            <a:extLst>
              <a:ext uri="{FF2B5EF4-FFF2-40B4-BE49-F238E27FC236}">
                <a16:creationId xmlns:a16="http://schemas.microsoft.com/office/drawing/2014/main" id="{774ADA81-891D-4E8E-8F3C-F510810E0B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67198" y="1392072"/>
            <a:ext cx="7161388" cy="5438632"/>
          </a:xfrm>
          <a:prstGeom prst="rect">
            <a:avLst/>
          </a:prstGeom>
          <a:noFill/>
          <a:ln>
            <a:noFill/>
          </a:ln>
        </p:spPr>
      </p:pic>
      <p:pic>
        <p:nvPicPr>
          <p:cNvPr id="8" name="Picture 7">
            <a:extLst>
              <a:ext uri="{FF2B5EF4-FFF2-40B4-BE49-F238E27FC236}">
                <a16:creationId xmlns:a16="http://schemas.microsoft.com/office/drawing/2014/main" id="{9D5971C5-58EB-44CA-8E9E-6E16F514E63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58337" y="1530192"/>
            <a:ext cx="5579110" cy="5465445"/>
          </a:xfrm>
          <a:prstGeom prst="rect">
            <a:avLst/>
          </a:prstGeom>
          <a:noFill/>
          <a:ln>
            <a:noFill/>
          </a:ln>
        </p:spPr>
      </p:pic>
    </p:spTree>
    <p:extLst>
      <p:ext uri="{BB962C8B-B14F-4D97-AF65-F5344CB8AC3E}">
        <p14:creationId xmlns:p14="http://schemas.microsoft.com/office/powerpoint/2010/main" val="23755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569493" y="1569493"/>
            <a:ext cx="10216107" cy="461577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9. Thiết kế theo chức năng</a:t>
            </a:r>
            <a:r>
              <a:rPr lang="vi-VN" sz="4000">
                <a:solidFill>
                  <a:schemeClr val="tx1"/>
                </a:solidFill>
                <a:latin typeface="Times New Roman" panose="02020603050405020304" pitchFamily="18" charset="0"/>
                <a:cs typeface="Times New Roman" panose="02020603050405020304" pitchFamily="18" charset="0"/>
              </a:rPr>
              <a:t>	</a:t>
            </a:r>
            <a:r>
              <a:rPr lang="vi-VN" sz="2800">
                <a:solidFill>
                  <a:schemeClr val="tx1"/>
                </a:solidFill>
                <a:latin typeface="Times New Roman" panose="02020603050405020304" pitchFamily="18" charset="0"/>
                <a:cs typeface="Times New Roman" panose="02020603050405020304" pitchFamily="18" charset="0"/>
              </a:rPr>
              <a:t>	</a:t>
            </a:r>
            <a:endParaRPr lang="en-US" sz="280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Chức năng người dùng:</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tìm kiếm</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mua hàng</a:t>
            </a: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7122AB90-3D39-4C40-9B4A-B73F29BABAE5}"/>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15</a:t>
            </a:r>
          </a:p>
        </p:txBody>
      </p:sp>
      <p:pic>
        <p:nvPicPr>
          <p:cNvPr id="7" name="Picture 6">
            <a:extLst>
              <a:ext uri="{FF2B5EF4-FFF2-40B4-BE49-F238E27FC236}">
                <a16:creationId xmlns:a16="http://schemas.microsoft.com/office/drawing/2014/main" id="{58B8E6AC-71B5-46BB-A7C2-D703EE5D18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54554" y="1569493"/>
            <a:ext cx="2670414" cy="4763068"/>
          </a:xfrm>
          <a:prstGeom prst="rect">
            <a:avLst/>
          </a:prstGeom>
          <a:noFill/>
          <a:ln>
            <a:noFill/>
          </a:ln>
        </p:spPr>
      </p:pic>
      <p:pic>
        <p:nvPicPr>
          <p:cNvPr id="8" name="Picture 7">
            <a:extLst>
              <a:ext uri="{FF2B5EF4-FFF2-40B4-BE49-F238E27FC236}">
                <a16:creationId xmlns:a16="http://schemas.microsoft.com/office/drawing/2014/main" id="{EE94CCC7-7AF3-4544-A85B-CAAE6B72557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65780" y="1569493"/>
            <a:ext cx="6441743" cy="4943412"/>
          </a:xfrm>
          <a:prstGeom prst="rect">
            <a:avLst/>
          </a:prstGeom>
          <a:noFill/>
          <a:ln>
            <a:noFill/>
          </a:ln>
        </p:spPr>
      </p:pic>
    </p:spTree>
    <p:extLst>
      <p:ext uri="{BB962C8B-B14F-4D97-AF65-F5344CB8AC3E}">
        <p14:creationId xmlns:p14="http://schemas.microsoft.com/office/powerpoint/2010/main" val="12783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10. Thiết kế giao diện</a:t>
            </a:r>
            <a:endParaRPr lang="vi-VN" sz="4000" b="1">
              <a:solidFill>
                <a:srgbClr val="FFC000"/>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96548DD3-0E9C-45B0-B1BB-E1EF1D1802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16</a:t>
            </a:r>
          </a:p>
        </p:txBody>
      </p:sp>
      <p:pic>
        <p:nvPicPr>
          <p:cNvPr id="7" name="Picture 6">
            <a:extLst>
              <a:ext uri="{FF2B5EF4-FFF2-40B4-BE49-F238E27FC236}">
                <a16:creationId xmlns:a16="http://schemas.microsoft.com/office/drawing/2014/main" id="{1C19B775-8592-4FBC-8618-4C44DCE7C1E3}"/>
              </a:ext>
            </a:extLst>
          </p:cNvPr>
          <p:cNvPicPr>
            <a:picLocks noChangeAspect="1"/>
          </p:cNvPicPr>
          <p:nvPr/>
        </p:nvPicPr>
        <p:blipFill>
          <a:blip r:embed="rId3"/>
          <a:stretch>
            <a:fillRect/>
          </a:stretch>
        </p:blipFill>
        <p:spPr>
          <a:xfrm>
            <a:off x="2018006" y="1484827"/>
            <a:ext cx="8371320" cy="4700436"/>
          </a:xfrm>
          <a:prstGeom prst="rect">
            <a:avLst/>
          </a:prstGeom>
        </p:spPr>
      </p:pic>
    </p:spTree>
    <p:extLst>
      <p:ext uri="{BB962C8B-B14F-4D97-AF65-F5344CB8AC3E}">
        <p14:creationId xmlns:p14="http://schemas.microsoft.com/office/powerpoint/2010/main" val="38642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10. Thiết kế giao diện</a:t>
            </a:r>
            <a:endParaRPr lang="vi-VN" sz="4000" b="1">
              <a:solidFill>
                <a:srgbClr val="FFC000"/>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FF2E478B-A448-45F5-8FF7-805A9FEC1A2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17</a:t>
            </a:r>
          </a:p>
        </p:txBody>
      </p:sp>
      <p:pic>
        <p:nvPicPr>
          <p:cNvPr id="6" name="Picture 5">
            <a:extLst>
              <a:ext uri="{FF2B5EF4-FFF2-40B4-BE49-F238E27FC236}">
                <a16:creationId xmlns:a16="http://schemas.microsoft.com/office/drawing/2014/main" id="{CB14F022-07BC-47EB-BFDE-F7BCE914E78C}"/>
              </a:ext>
            </a:extLst>
          </p:cNvPr>
          <p:cNvPicPr>
            <a:picLocks noChangeAspect="1"/>
          </p:cNvPicPr>
          <p:nvPr/>
        </p:nvPicPr>
        <p:blipFill>
          <a:blip r:embed="rId3"/>
          <a:stretch>
            <a:fillRect/>
          </a:stretch>
        </p:blipFill>
        <p:spPr>
          <a:xfrm>
            <a:off x="2336800" y="1471967"/>
            <a:ext cx="7421349" cy="4987750"/>
          </a:xfrm>
          <a:prstGeom prst="rect">
            <a:avLst/>
          </a:prstGeom>
        </p:spPr>
      </p:pic>
    </p:spTree>
    <p:extLst>
      <p:ext uri="{BB962C8B-B14F-4D97-AF65-F5344CB8AC3E}">
        <p14:creationId xmlns:p14="http://schemas.microsoft.com/office/powerpoint/2010/main" val="42802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800" b="1">
                <a:solidFill>
                  <a:srgbClr val="FFC000"/>
                </a:solidFill>
                <a:latin typeface="Times New Roman" panose="02020603050405020304" pitchFamily="18" charset="0"/>
                <a:cs typeface="Times New Roman" panose="02020603050405020304" pitchFamily="18" charset="0"/>
              </a:rPr>
              <a:t>10. Thiết kế giao diện</a:t>
            </a:r>
            <a:endParaRPr lang="vi-VN" sz="4800" b="1">
              <a:solidFill>
                <a:srgbClr val="FFC000"/>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9D4F0381-5169-435D-A94C-53F3462F9860}"/>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18</a:t>
            </a:r>
          </a:p>
        </p:txBody>
      </p:sp>
      <p:pic>
        <p:nvPicPr>
          <p:cNvPr id="6" name="Picture 5">
            <a:extLst>
              <a:ext uri="{FF2B5EF4-FFF2-40B4-BE49-F238E27FC236}">
                <a16:creationId xmlns:a16="http://schemas.microsoft.com/office/drawing/2014/main" id="{48FEC001-E322-43C5-AA6A-4E8C74F2C370}"/>
              </a:ext>
            </a:extLst>
          </p:cNvPr>
          <p:cNvPicPr>
            <a:picLocks noChangeAspect="1"/>
          </p:cNvPicPr>
          <p:nvPr/>
        </p:nvPicPr>
        <p:blipFill>
          <a:blip r:embed="rId2"/>
          <a:stretch>
            <a:fillRect/>
          </a:stretch>
        </p:blipFill>
        <p:spPr>
          <a:xfrm>
            <a:off x="1630907" y="1358403"/>
            <a:ext cx="9448800" cy="4685934"/>
          </a:xfrm>
          <a:prstGeom prst="rect">
            <a:avLst/>
          </a:prstGeom>
        </p:spPr>
      </p:pic>
    </p:spTree>
    <p:extLst>
      <p:ext uri="{BB962C8B-B14F-4D97-AF65-F5344CB8AC3E}">
        <p14:creationId xmlns:p14="http://schemas.microsoft.com/office/powerpoint/2010/main" val="36768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3EAB6F-9F60-44AB-85A3-0DA1A7977BD7}"/>
              </a:ext>
            </a:extLst>
          </p:cNvPr>
          <p:cNvSpPr>
            <a:spLocks noGrp="1"/>
          </p:cNvSpPr>
          <p:nvPr>
            <p:ph type="title"/>
          </p:nvPr>
        </p:nvSpPr>
        <p:spPr/>
        <p:txBody>
          <a:bodyPr/>
          <a:lstStyle/>
          <a:p>
            <a:pPr algn="ctr"/>
            <a:r>
              <a:rPr lang="vi-VN" sz="3600">
                <a:solidFill>
                  <a:srgbClr val="FF0000"/>
                </a:solidFill>
                <a:latin typeface="Times New Roman" panose="02020603050405020304" pitchFamily="18" charset="0"/>
                <a:cs typeface="Times New Roman" panose="02020603050405020304" pitchFamily="18" charset="0"/>
              </a:rPr>
              <a:t>NỘI DUNG </a:t>
            </a:r>
            <a:r>
              <a:rPr lang="en-US" sz="3600">
                <a:solidFill>
                  <a:srgbClr val="FF0000"/>
                </a:solidFill>
                <a:latin typeface="Times New Roman" panose="02020603050405020304" pitchFamily="18" charset="0"/>
                <a:cs typeface="Times New Roman" panose="02020603050405020304" pitchFamily="18" charset="0"/>
              </a:rPr>
              <a:t>TRÌNH BÀY</a:t>
            </a:r>
            <a:endParaRPr lang="vi-VN" sz="3600">
              <a:solidFill>
                <a:srgbClr val="FF0000"/>
              </a:solidFill>
              <a:latin typeface="Times New Roman" panose="02020603050405020304" pitchFamily="18" charset="0"/>
              <a:cs typeface="Times New Roman" panose="02020603050405020304" pitchFamily="18" charset="0"/>
            </a:endParaRPr>
          </a:p>
        </p:txBody>
      </p:sp>
      <p:sp>
        <p:nvSpPr>
          <p:cNvPr id="7" name="Chỗ dành sẵn cho Nội dung 2">
            <a:extLst>
              <a:ext uri="{FF2B5EF4-FFF2-40B4-BE49-F238E27FC236}">
                <a16:creationId xmlns:a16="http://schemas.microsoft.com/office/drawing/2014/main" id="{015CD1B2-D013-404B-9A84-69A72681A9B9}"/>
              </a:ext>
            </a:extLst>
          </p:cNvPr>
          <p:cNvSpPr>
            <a:spLocks noGrp="1"/>
          </p:cNvSpPr>
          <p:nvPr>
            <p:ph idx="1"/>
          </p:nvPr>
        </p:nvSpPr>
        <p:spPr>
          <a:xfrm>
            <a:off x="1802674" y="1811383"/>
            <a:ext cx="9982926" cy="4373880"/>
          </a:xfrm>
        </p:spPr>
        <p:txBody>
          <a:bodyPr/>
          <a:lstStyle/>
          <a:p>
            <a:pPr marL="1028700" indent="-1028700">
              <a:buFont typeface="+mj-lt"/>
              <a:buAutoNum type="romanUcPeriod"/>
            </a:pPr>
            <a:r>
              <a:rPr lang="en-US" sz="4000">
                <a:solidFill>
                  <a:schemeClr val="accent6"/>
                </a:solidFill>
                <a:latin typeface="Times New Roman" panose="02020603050405020304" pitchFamily="18" charset="0"/>
                <a:cs typeface="Times New Roman" panose="02020603050405020304" pitchFamily="18" charset="0"/>
              </a:rPr>
              <a:t>Giới thiệu</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000">
                <a:solidFill>
                  <a:schemeClr val="accent6"/>
                </a:solidFill>
                <a:latin typeface="Times New Roman" panose="02020603050405020304" pitchFamily="18" charset="0"/>
                <a:cs typeface="Times New Roman" panose="02020603050405020304" pitchFamily="18" charset="0"/>
              </a:rPr>
              <a:t>Nội dung</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và</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kết</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quả</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000">
                <a:solidFill>
                  <a:schemeClr val="accent6"/>
                </a:solidFill>
                <a:latin typeface="Times New Roman" panose="02020603050405020304" pitchFamily="18" charset="0"/>
                <a:cs typeface="Times New Roman" panose="02020603050405020304" pitchFamily="18" charset="0"/>
              </a:rPr>
              <a:t>Kết luận</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và</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hướng</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phát</a:t>
            </a:r>
            <a:r>
              <a:rPr lang="en-US" sz="4000">
                <a:solidFill>
                  <a:schemeClr val="accent6"/>
                </a:solidFill>
                <a:latin typeface="Times New Roman" panose="02020603050405020304" pitchFamily="18" charset="0"/>
                <a:cs typeface="Times New Roman" panose="02020603050405020304" pitchFamily="18" charset="0"/>
              </a:rPr>
              <a:t> </a:t>
            </a:r>
            <a:r>
              <a:rPr lang="en-US" sz="4000" err="1">
                <a:solidFill>
                  <a:schemeClr val="accent6"/>
                </a:solidFill>
                <a:latin typeface="Times New Roman" panose="02020603050405020304" pitchFamily="18" charset="0"/>
                <a:cs typeface="Times New Roman" panose="02020603050405020304" pitchFamily="18" charset="0"/>
              </a:rPr>
              <a:t>triển</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en-US" sz="4000">
                <a:solidFill>
                  <a:schemeClr val="accent6"/>
                </a:solidFill>
                <a:latin typeface="Times New Roman" panose="02020603050405020304" pitchFamily="18" charset="0"/>
                <a:cs typeface="Times New Roman" panose="02020603050405020304" pitchFamily="18" charset="0"/>
              </a:rPr>
              <a:t>Demo</a:t>
            </a:r>
            <a:endParaRPr lang="vi-VN" sz="4000">
              <a:solidFill>
                <a:schemeClr val="accent6"/>
              </a:solidFill>
              <a:latin typeface="Times New Roman" panose="02020603050405020304" pitchFamily="18" charset="0"/>
              <a:cs typeface="Times New Roman" panose="02020603050405020304" pitchFamily="18" charset="0"/>
            </a:endParaRPr>
          </a:p>
          <a:p>
            <a:endParaRPr lang="vi-VN" sz="480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CC9AB1F-EE50-486C-9342-AE45CB08E102}"/>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p>
        </p:txBody>
      </p:sp>
    </p:spTree>
    <p:extLst>
      <p:ext uri="{BB962C8B-B14F-4D97-AF65-F5344CB8AC3E}">
        <p14:creationId xmlns:p14="http://schemas.microsoft.com/office/powerpoint/2010/main" val="93310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542197"/>
            <a:ext cx="9982926" cy="4926842"/>
          </a:xfrm>
        </p:spPr>
        <p:txBody>
          <a:bodyPr/>
          <a:lstStyle/>
          <a:p>
            <a:pPr marL="914400" indent="-914400">
              <a:buFont typeface="+mj-lt"/>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kiểm thử</a:t>
            </a:r>
          </a:p>
          <a:p>
            <a:pPr marL="1377950" indent="-517525">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Nền tảng phần cứng: </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Bộ vi xử lý: Intel core i5 6500U</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Ram : 4GB</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Đĩa cứng: 250Gb</a:t>
            </a:r>
          </a:p>
          <a:p>
            <a:pPr marL="1377950" indent="-517525">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Phần mềm:</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Hệ điều hành Windows 10 64-bit</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Hệ cơ sở dữ liệu SQL server</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Eclipse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64A669D1-D1FD-48E6-944A-0ADACBEB8FD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19</a:t>
            </a:r>
          </a:p>
        </p:txBody>
      </p:sp>
    </p:spTree>
    <p:extLst>
      <p:ext uri="{BB962C8B-B14F-4D97-AF65-F5344CB8AC3E}">
        <p14:creationId xmlns:p14="http://schemas.microsoft.com/office/powerpoint/2010/main" val="427947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endParaRPr lang="en-US" sz="3600">
              <a:solidFill>
                <a:srgbClr val="CC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kiểm thử</a:t>
            </a:r>
          </a:p>
          <a:p>
            <a:pPr marL="1023938" indent="0">
              <a:buFont typeface="Wingdings" panose="05000000000000000000" pitchFamily="2" charset="2"/>
              <a:buChar char="v"/>
            </a:pPr>
            <a:r>
              <a:rPr lang="en-US" sz="2800">
                <a:solidFill>
                  <a:schemeClr val="accent6"/>
                </a:solidFill>
                <a:latin typeface="Times New Roman" panose="02020603050405020304" pitchFamily="18" charset="0"/>
                <a:cs typeface="Times New Roman" panose="02020603050405020304" pitchFamily="18" charset="0"/>
              </a:rPr>
              <a:t> Các trường hợp kiểm thử</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nhập hàng</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thêm sản phẩm</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tìm kiếm</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mua hàng</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CE56DCF5-3F1A-4C4A-A4A2-91DEB6FB221D}"/>
              </a:ext>
            </a:extLst>
          </p:cNvPr>
          <p:cNvSpPr/>
          <p:nvPr/>
        </p:nvSpPr>
        <p:spPr>
          <a:xfrm>
            <a:off x="0" y="6032310"/>
            <a:ext cx="1064525"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20</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7209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p>
        </p:txBody>
      </p:sp>
      <p:sp>
        <p:nvSpPr>
          <p:cNvPr id="5" name="Hình chữ nhật 4">
            <a:extLst>
              <a:ext uri="{FF2B5EF4-FFF2-40B4-BE49-F238E27FC236}">
                <a16:creationId xmlns:a16="http://schemas.microsoft.com/office/drawing/2014/main" id="{5230F00D-3C2F-4E73-935A-A74FABD8B2C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21</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Chỗ dành sẵn cho Nội dung 2">
            <a:extLst>
              <a:ext uri="{FF2B5EF4-FFF2-40B4-BE49-F238E27FC236}">
                <a16:creationId xmlns:a16="http://schemas.microsoft.com/office/drawing/2014/main" id="{795B1C2F-14BD-42B5-B8EA-B4757CF4B94B}"/>
              </a:ext>
            </a:extLst>
          </p:cNvPr>
          <p:cNvSpPr>
            <a:spLocks noGrp="1"/>
          </p:cNvSpPr>
          <p:nvPr>
            <p:ph idx="1"/>
          </p:nvPr>
        </p:nvSpPr>
        <p:spPr>
          <a:xfrm>
            <a:off x="0" y="1429246"/>
            <a:ext cx="12192000" cy="5332440"/>
          </a:xfrm>
        </p:spPr>
        <p:txBody>
          <a:bodyPr/>
          <a:lstStyle/>
          <a:p>
            <a:pPr marL="914400" indent="-914400">
              <a:buFont typeface="+mj-lt"/>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kiểm thử</a:t>
            </a:r>
          </a:p>
          <a:p>
            <a:pPr marL="1023938" indent="0">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Các trường hợp kiểm thử</a:t>
            </a:r>
          </a:p>
          <a:p>
            <a:pPr marL="1023938" indent="0">
              <a:buNone/>
            </a:pPr>
            <a:r>
              <a:rPr lang="en-US" sz="2800" b="1" i="1">
                <a:solidFill>
                  <a:schemeClr val="accent6"/>
                </a:solidFill>
                <a:latin typeface="Times New Roman" panose="02020603050405020304" pitchFamily="18" charset="0"/>
                <a:cs typeface="Times New Roman" panose="02020603050405020304" pitchFamily="18" charset="0"/>
              </a:rPr>
              <a:t>Chức năng nhập hàng	</a:t>
            </a:r>
            <a:r>
              <a:rPr lang="en-US" sz="2800">
                <a:solidFill>
                  <a:schemeClr val="accent6"/>
                </a:solidFill>
                <a:latin typeface="Times New Roman" panose="02020603050405020304" pitchFamily="18" charset="0"/>
                <a:cs typeface="Times New Roman" panose="02020603050405020304" pitchFamily="18" charset="0"/>
              </a:rPr>
              <a:t>			</a:t>
            </a:r>
            <a:r>
              <a:rPr lang="en-US" sz="2800" b="1" i="1">
                <a:solidFill>
                  <a:schemeClr val="accent6"/>
                </a:solidFill>
                <a:latin typeface="Times New Roman" panose="02020603050405020304" pitchFamily="18" charset="0"/>
                <a:cs typeface="Times New Roman" panose="02020603050405020304" pitchFamily="18" charset="0"/>
              </a:rPr>
              <a:t>Chức năng thêm sản phẩm</a:t>
            </a:r>
            <a:r>
              <a:rPr lang="en-US" sz="2800">
                <a:solidFill>
                  <a:schemeClr val="accent6"/>
                </a:solidFill>
                <a:latin typeface="Times New Roman" panose="02020603050405020304" pitchFamily="18" charset="0"/>
                <a:cs typeface="Times New Roman" panose="02020603050405020304" pitchFamily="18" charset="0"/>
              </a:rPr>
              <a:t>					</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443A6D7B-23D1-4399-A04F-C5F9FCC3D951}"/>
              </a:ext>
            </a:extLst>
          </p:cNvPr>
          <p:cNvGraphicFramePr>
            <a:graphicFrameLocks noGrp="1"/>
          </p:cNvGraphicFramePr>
          <p:nvPr>
            <p:extLst>
              <p:ext uri="{D42A27DB-BD31-4B8C-83A1-F6EECF244321}">
                <p14:modId xmlns:p14="http://schemas.microsoft.com/office/powerpoint/2010/main" val="618774055"/>
              </p:ext>
            </p:extLst>
          </p:nvPr>
        </p:nvGraphicFramePr>
        <p:xfrm>
          <a:off x="394699" y="3245593"/>
          <a:ext cx="5701301" cy="2956945"/>
        </p:xfrm>
        <a:graphic>
          <a:graphicData uri="http://schemas.openxmlformats.org/drawingml/2006/table">
            <a:tbl>
              <a:tblPr firstRow="1" firstCol="1" bandRow="1">
                <a:tableStyleId>{5C22544A-7EE6-4342-B048-85BDC9FD1C3A}</a:tableStyleId>
              </a:tblPr>
              <a:tblGrid>
                <a:gridCol w="1913138">
                  <a:extLst>
                    <a:ext uri="{9D8B030D-6E8A-4147-A177-3AD203B41FA5}">
                      <a16:colId xmlns:a16="http://schemas.microsoft.com/office/drawing/2014/main" val="362198634"/>
                    </a:ext>
                  </a:extLst>
                </a:gridCol>
                <a:gridCol w="1518641">
                  <a:extLst>
                    <a:ext uri="{9D8B030D-6E8A-4147-A177-3AD203B41FA5}">
                      <a16:colId xmlns:a16="http://schemas.microsoft.com/office/drawing/2014/main" val="519527595"/>
                    </a:ext>
                  </a:extLst>
                </a:gridCol>
                <a:gridCol w="2269522">
                  <a:extLst>
                    <a:ext uri="{9D8B030D-6E8A-4147-A177-3AD203B41FA5}">
                      <a16:colId xmlns:a16="http://schemas.microsoft.com/office/drawing/2014/main" val="3931357980"/>
                    </a:ext>
                  </a:extLst>
                </a:gridCol>
              </a:tblGrid>
              <a:tr h="279832">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Kịch bản</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1</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2</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0321185"/>
                  </a:ext>
                </a:extLst>
              </a:tr>
              <a:tr h="433797">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Giá trị 1: tên sản phẩm</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null</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“Cây Phát Tài”</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028300"/>
                  </a:ext>
                </a:extLst>
              </a:tr>
              <a:tr h="375850">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Giá trị 2: số lượng</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5</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10</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2288015"/>
                  </a:ext>
                </a:extLst>
              </a:tr>
              <a:tr h="375850">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Giá trị 2: số lượng</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5</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200000</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558068"/>
                  </a:ext>
                </a:extLst>
              </a:tr>
              <a:tr h="660695">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dự đoán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trường dữ liệu chưa được chọn.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Nhập thành công, số lượng cây cảnh trong kho tăng lên 10.</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7262949"/>
                  </a:ext>
                </a:extLst>
              </a:tr>
              <a:tr h="660695">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thực tế</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trường dữ liệu chưa được chọn.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Nhập thành công, số lượng cây cảnh trong kho tăng lên 10.</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1788394"/>
                  </a:ext>
                </a:extLst>
              </a:tr>
            </a:tbl>
          </a:graphicData>
        </a:graphic>
      </p:graphicFrame>
      <p:graphicFrame>
        <p:nvGraphicFramePr>
          <p:cNvPr id="15" name="Table 14">
            <a:extLst>
              <a:ext uri="{FF2B5EF4-FFF2-40B4-BE49-F238E27FC236}">
                <a16:creationId xmlns:a16="http://schemas.microsoft.com/office/drawing/2014/main" id="{27FFF37A-5336-49A5-868E-D471BEFEFFC4}"/>
              </a:ext>
            </a:extLst>
          </p:cNvPr>
          <p:cNvGraphicFramePr>
            <a:graphicFrameLocks noGrp="1"/>
          </p:cNvGraphicFramePr>
          <p:nvPr>
            <p:extLst>
              <p:ext uri="{D42A27DB-BD31-4B8C-83A1-F6EECF244321}">
                <p14:modId xmlns:p14="http://schemas.microsoft.com/office/powerpoint/2010/main" val="170322216"/>
              </p:ext>
            </p:extLst>
          </p:nvPr>
        </p:nvGraphicFramePr>
        <p:xfrm>
          <a:off x="6490699" y="3063155"/>
          <a:ext cx="5349923" cy="3751328"/>
        </p:xfrm>
        <a:graphic>
          <a:graphicData uri="http://schemas.openxmlformats.org/drawingml/2006/table">
            <a:tbl>
              <a:tblPr firstRow="1" firstCol="1" bandRow="1">
                <a:tableStyleId>{5C22544A-7EE6-4342-B048-85BDC9FD1C3A}</a:tableStyleId>
              </a:tblPr>
              <a:tblGrid>
                <a:gridCol w="1172186">
                  <a:extLst>
                    <a:ext uri="{9D8B030D-6E8A-4147-A177-3AD203B41FA5}">
                      <a16:colId xmlns:a16="http://schemas.microsoft.com/office/drawing/2014/main" val="2817265018"/>
                    </a:ext>
                  </a:extLst>
                </a:gridCol>
                <a:gridCol w="1318449">
                  <a:extLst>
                    <a:ext uri="{9D8B030D-6E8A-4147-A177-3AD203B41FA5}">
                      <a16:colId xmlns:a16="http://schemas.microsoft.com/office/drawing/2014/main" val="2373855552"/>
                    </a:ext>
                  </a:extLst>
                </a:gridCol>
                <a:gridCol w="1293669">
                  <a:extLst>
                    <a:ext uri="{9D8B030D-6E8A-4147-A177-3AD203B41FA5}">
                      <a16:colId xmlns:a16="http://schemas.microsoft.com/office/drawing/2014/main" val="2073557350"/>
                    </a:ext>
                  </a:extLst>
                </a:gridCol>
                <a:gridCol w="1565619">
                  <a:extLst>
                    <a:ext uri="{9D8B030D-6E8A-4147-A177-3AD203B41FA5}">
                      <a16:colId xmlns:a16="http://schemas.microsoft.com/office/drawing/2014/main" val="553427191"/>
                    </a:ext>
                  </a:extLst>
                </a:gridCol>
              </a:tblGrid>
              <a:tr h="225088">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Kịch bản</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1</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2</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3</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910321"/>
                  </a:ext>
                </a:extLst>
              </a:tr>
              <a:tr h="964739">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Các giá trị của các trường thông tin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Null</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Bỏ trống 1 vài ô </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Điền đầy đủ và nội dung yêu cầu.</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694508"/>
                  </a:ext>
                </a:extLst>
              </a:tr>
              <a:tr h="1211290">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dự đoán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cần phải điền đầy đủ thông tin vào các trường dữ liệu.</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cần phải điền đầy đủ thông tin vào các trường dữ liệu.</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tạo mới cây cảnh thành công. </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360406"/>
                  </a:ext>
                </a:extLst>
              </a:tr>
              <a:tr h="1211290">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thực tế</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cần phải điền đầy đủ thông tin vào các trường dữ liệu.</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cần phải điền đầy đủ thông tin vào các trường dữ liệu.</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Thông báo tạo mới cây cảnh thành công.</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607485"/>
                  </a:ext>
                </a:extLst>
              </a:tr>
            </a:tbl>
          </a:graphicData>
        </a:graphic>
      </p:graphicFrame>
    </p:spTree>
    <p:extLst>
      <p:ext uri="{BB962C8B-B14F-4D97-AF65-F5344CB8AC3E}">
        <p14:creationId xmlns:p14="http://schemas.microsoft.com/office/powerpoint/2010/main" val="376871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II. NỘI DUNG VÀ KẾT QUẢ</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91070" y="1456540"/>
            <a:ext cx="12000930" cy="4848725"/>
          </a:xfrm>
        </p:spPr>
        <p:txBody>
          <a:bodyPr/>
          <a:lstStyle/>
          <a:p>
            <a:pPr marL="914400" indent="-914400">
              <a:buFont typeface="+mj-lt"/>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kiểm thử</a:t>
            </a:r>
          </a:p>
          <a:p>
            <a:pPr marL="1023938" indent="0">
              <a:buFont typeface="Wingdings" panose="05000000000000000000" pitchFamily="2" charset="2"/>
              <a:buChar char="v"/>
            </a:pPr>
            <a:r>
              <a:rPr lang="en-US" sz="2800">
                <a:solidFill>
                  <a:schemeClr val="accent6"/>
                </a:solidFill>
                <a:latin typeface="Times New Roman" panose="02020603050405020304" pitchFamily="18" charset="0"/>
                <a:cs typeface="Times New Roman" panose="02020603050405020304" pitchFamily="18" charset="0"/>
              </a:rPr>
              <a:t> Các trường hợp kiểm thử</a:t>
            </a:r>
          </a:p>
          <a:p>
            <a:pPr marL="1023938" indent="0">
              <a:buNone/>
            </a:pPr>
            <a:r>
              <a:rPr lang="en-US" sz="2800" b="1" i="1">
                <a:solidFill>
                  <a:schemeClr val="accent6"/>
                </a:solidFill>
                <a:latin typeface="Times New Roman" panose="02020603050405020304" pitchFamily="18" charset="0"/>
                <a:cs typeface="Times New Roman" panose="02020603050405020304" pitchFamily="18" charset="0"/>
              </a:rPr>
              <a:t>Chức năng tìm kiếm	</a:t>
            </a:r>
            <a:r>
              <a:rPr lang="en-US" sz="2800">
                <a:solidFill>
                  <a:schemeClr val="accent6"/>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					</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2A3B2341-3F27-4F7D-96FA-86FC3DA0EFB1}"/>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4" name="Table 3">
            <a:extLst>
              <a:ext uri="{FF2B5EF4-FFF2-40B4-BE49-F238E27FC236}">
                <a16:creationId xmlns:a16="http://schemas.microsoft.com/office/drawing/2014/main" id="{ABCCCDA8-0885-4219-8B51-5A40024415BF}"/>
              </a:ext>
            </a:extLst>
          </p:cNvPr>
          <p:cNvGraphicFramePr>
            <a:graphicFrameLocks noGrp="1"/>
          </p:cNvGraphicFramePr>
          <p:nvPr>
            <p:extLst>
              <p:ext uri="{D42A27DB-BD31-4B8C-83A1-F6EECF244321}">
                <p14:modId xmlns:p14="http://schemas.microsoft.com/office/powerpoint/2010/main" val="3985548785"/>
              </p:ext>
            </p:extLst>
          </p:nvPr>
        </p:nvGraphicFramePr>
        <p:xfrm>
          <a:off x="191070" y="3336878"/>
          <a:ext cx="5977717" cy="2597792"/>
        </p:xfrm>
        <a:graphic>
          <a:graphicData uri="http://schemas.openxmlformats.org/drawingml/2006/table">
            <a:tbl>
              <a:tblPr firstRow="1" firstCol="1" bandRow="1">
                <a:tableStyleId>{5C22544A-7EE6-4342-B048-85BDC9FD1C3A}</a:tableStyleId>
              </a:tblPr>
              <a:tblGrid>
                <a:gridCol w="1765808">
                  <a:extLst>
                    <a:ext uri="{9D8B030D-6E8A-4147-A177-3AD203B41FA5}">
                      <a16:colId xmlns:a16="http://schemas.microsoft.com/office/drawing/2014/main" val="3865521513"/>
                    </a:ext>
                  </a:extLst>
                </a:gridCol>
                <a:gridCol w="1084174">
                  <a:extLst>
                    <a:ext uri="{9D8B030D-6E8A-4147-A177-3AD203B41FA5}">
                      <a16:colId xmlns:a16="http://schemas.microsoft.com/office/drawing/2014/main" val="1654937675"/>
                    </a:ext>
                  </a:extLst>
                </a:gridCol>
                <a:gridCol w="913095">
                  <a:extLst>
                    <a:ext uri="{9D8B030D-6E8A-4147-A177-3AD203B41FA5}">
                      <a16:colId xmlns:a16="http://schemas.microsoft.com/office/drawing/2014/main" val="3991080098"/>
                    </a:ext>
                  </a:extLst>
                </a:gridCol>
                <a:gridCol w="2214640">
                  <a:extLst>
                    <a:ext uri="{9D8B030D-6E8A-4147-A177-3AD203B41FA5}">
                      <a16:colId xmlns:a16="http://schemas.microsoft.com/office/drawing/2014/main" val="272529231"/>
                    </a:ext>
                  </a:extLst>
                </a:gridCol>
              </a:tblGrid>
              <a:tr h="265652">
                <a:tc>
                  <a:txBody>
                    <a:bodyPr/>
                    <a:lstStyle/>
                    <a:p>
                      <a:pPr marL="0" marR="0" indent="0" algn="ctr">
                        <a:lnSpc>
                          <a:spcPct val="120000"/>
                        </a:lnSpc>
                        <a:spcBef>
                          <a:spcPts val="0"/>
                        </a:spcBef>
                        <a:spcAft>
                          <a:spcPts val="600"/>
                        </a:spcAft>
                      </a:pPr>
                      <a:r>
                        <a:rPr lang="en-US" sz="1400">
                          <a:solidFill>
                            <a:srgbClr val="FF0000"/>
                          </a:solidFill>
                          <a:effectLst/>
                          <a:latin typeface="Times New Roman" panose="02020603050405020304" pitchFamily="18" charset="0"/>
                          <a:cs typeface="Times New Roman" panose="02020603050405020304" pitchFamily="18" charset="0"/>
                        </a:rPr>
                        <a:t>Kịch bản</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rgbClr val="FF0000"/>
                          </a:solidFill>
                          <a:effectLst/>
                          <a:latin typeface="Times New Roman" panose="02020603050405020304" pitchFamily="18" charset="0"/>
                          <a:cs typeface="Times New Roman" panose="02020603050405020304" pitchFamily="18" charset="0"/>
                        </a:rPr>
                        <a:t>1</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rgbClr val="FF0000"/>
                          </a:solidFill>
                          <a:effectLst/>
                          <a:latin typeface="Times New Roman" panose="02020603050405020304" pitchFamily="18" charset="0"/>
                          <a:cs typeface="Times New Roman" panose="02020603050405020304" pitchFamily="18" charset="0"/>
                        </a:rPr>
                        <a:t>2</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rgbClr val="FF0000"/>
                          </a:solidFill>
                          <a:effectLst/>
                          <a:latin typeface="Times New Roman" panose="02020603050405020304" pitchFamily="18" charset="0"/>
                          <a:cs typeface="Times New Roman" panose="02020603050405020304" pitchFamily="18" charset="0"/>
                        </a:rPr>
                        <a:t>3</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287408"/>
                  </a:ext>
                </a:extLst>
              </a:tr>
              <a:tr h="576392">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Giá trị 1:tên đăng nhập</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Null</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cuong</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Cây</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395529"/>
                  </a:ext>
                </a:extLst>
              </a:tr>
              <a:tr h="877874">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Kết quả dự đoán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Yêu cầu điền từ khóa</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Không có cây cảnh</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Hiển thị danh sách cây cảnh có từ cây trong tên.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647796"/>
                  </a:ext>
                </a:extLst>
              </a:tr>
              <a:tr h="877874">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Kết quả thực tế</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Yêu cầu điền từ khóa</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Không có cây cảnh</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20000"/>
                        </a:lnSpc>
                        <a:spcBef>
                          <a:spcPts val="0"/>
                        </a:spcBef>
                        <a:spcAft>
                          <a:spcPts val="600"/>
                        </a:spcAft>
                      </a:pPr>
                      <a:r>
                        <a:rPr lang="en-US" sz="1400">
                          <a:solidFill>
                            <a:schemeClr val="accent6"/>
                          </a:solidFill>
                          <a:effectLst/>
                          <a:latin typeface="Times New Roman" panose="02020603050405020304" pitchFamily="18" charset="0"/>
                          <a:cs typeface="Times New Roman" panose="02020603050405020304" pitchFamily="18" charset="0"/>
                        </a:rPr>
                        <a:t>Hiển thị danh sách cây cảnh có từ cây trong tên.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9957318"/>
                  </a:ext>
                </a:extLst>
              </a:tr>
            </a:tbl>
          </a:graphicData>
        </a:graphic>
      </p:graphicFrame>
      <p:graphicFrame>
        <p:nvGraphicFramePr>
          <p:cNvPr id="7" name="Table 6">
            <a:extLst>
              <a:ext uri="{FF2B5EF4-FFF2-40B4-BE49-F238E27FC236}">
                <a16:creationId xmlns:a16="http://schemas.microsoft.com/office/drawing/2014/main" id="{19740608-1F4D-4AA1-83D7-E8CCA879CDBD}"/>
              </a:ext>
            </a:extLst>
          </p:cNvPr>
          <p:cNvGraphicFramePr>
            <a:graphicFrameLocks noGrp="1"/>
          </p:cNvGraphicFramePr>
          <p:nvPr>
            <p:extLst>
              <p:ext uri="{D42A27DB-BD31-4B8C-83A1-F6EECF244321}">
                <p14:modId xmlns:p14="http://schemas.microsoft.com/office/powerpoint/2010/main" val="2243705036"/>
              </p:ext>
            </p:extLst>
          </p:nvPr>
        </p:nvGraphicFramePr>
        <p:xfrm>
          <a:off x="6359857" y="1978925"/>
          <a:ext cx="5641073" cy="4492253"/>
        </p:xfrm>
        <a:graphic>
          <a:graphicData uri="http://schemas.openxmlformats.org/drawingml/2006/table">
            <a:tbl>
              <a:tblPr firstRow="1" firstCol="1" bandRow="1">
                <a:tableStyleId>{5C22544A-7EE6-4342-B048-85BDC9FD1C3A}</a:tableStyleId>
              </a:tblPr>
              <a:tblGrid>
                <a:gridCol w="1392497">
                  <a:extLst>
                    <a:ext uri="{9D8B030D-6E8A-4147-A177-3AD203B41FA5}">
                      <a16:colId xmlns:a16="http://schemas.microsoft.com/office/drawing/2014/main" val="2103751658"/>
                    </a:ext>
                  </a:extLst>
                </a:gridCol>
                <a:gridCol w="1923651">
                  <a:extLst>
                    <a:ext uri="{9D8B030D-6E8A-4147-A177-3AD203B41FA5}">
                      <a16:colId xmlns:a16="http://schemas.microsoft.com/office/drawing/2014/main" val="2342601304"/>
                    </a:ext>
                  </a:extLst>
                </a:gridCol>
                <a:gridCol w="2324925">
                  <a:extLst>
                    <a:ext uri="{9D8B030D-6E8A-4147-A177-3AD203B41FA5}">
                      <a16:colId xmlns:a16="http://schemas.microsoft.com/office/drawing/2014/main" val="1778163102"/>
                    </a:ext>
                  </a:extLst>
                </a:gridCol>
              </a:tblGrid>
              <a:tr h="195432">
                <a:tc>
                  <a:txBody>
                    <a:bodyPr/>
                    <a:lstStyle/>
                    <a:p>
                      <a:pPr marL="0" marR="0" indent="0" algn="ctr">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Kịch bản</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ctr">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1</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ctr">
                        <a:lnSpc>
                          <a:spcPct val="120000"/>
                        </a:lnSpc>
                        <a:spcBef>
                          <a:spcPts val="0"/>
                        </a:spcBef>
                        <a:spcAft>
                          <a:spcPts val="1200"/>
                        </a:spcAft>
                      </a:pPr>
                      <a:r>
                        <a:rPr lang="en-US" sz="1400">
                          <a:solidFill>
                            <a:srgbClr val="FF0000"/>
                          </a:solidFill>
                          <a:effectLst/>
                          <a:latin typeface="Times New Roman" panose="02020603050405020304" pitchFamily="18" charset="0"/>
                          <a:cs typeface="Times New Roman" panose="02020603050405020304" pitchFamily="18" charset="0"/>
                        </a:rPr>
                        <a:t>2</a:t>
                      </a:r>
                      <a:endParaRPr lang="en-US" sz="1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extLst>
                  <a:ext uri="{0D108BD9-81ED-4DB2-BD59-A6C34878D82A}">
                    <a16:rowId xmlns:a16="http://schemas.microsoft.com/office/drawing/2014/main" val="721501811"/>
                  </a:ext>
                </a:extLst>
              </a:tr>
              <a:tr h="896796">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Giá trị :</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Đặt hàng khi chưa đăng nhập tài khoản.</a:t>
                      </a:r>
                    </a:p>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 </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Đặt hàng khi đã đăng nhập.</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extLst>
                  <a:ext uri="{0D108BD9-81ED-4DB2-BD59-A6C34878D82A}">
                    <a16:rowId xmlns:a16="http://schemas.microsoft.com/office/drawing/2014/main" val="1312310700"/>
                  </a:ext>
                </a:extLst>
              </a:tr>
              <a:tr h="1738606">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dự đoán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Yêu cầu đăng nhập, tạo tài khoản.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Hiển thị trang xác nhận thông tin. Sau khi thanh toán thành công đơn hàng sẽ được lên đơn và được quản lý trong trang cá nhân của khách hàng.</a:t>
                      </a:r>
                    </a:p>
                  </a:txBody>
                  <a:tcPr marL="46319" marR="46319" marT="0" marB="0"/>
                </a:tc>
                <a:extLst>
                  <a:ext uri="{0D108BD9-81ED-4DB2-BD59-A6C34878D82A}">
                    <a16:rowId xmlns:a16="http://schemas.microsoft.com/office/drawing/2014/main" val="694908401"/>
                  </a:ext>
                </a:extLst>
              </a:tr>
              <a:tr h="1621695">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Kết quả thực tế</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Yêu cầu đăng nhập, tạo tài khoản.</a:t>
                      </a:r>
                      <a:endParaRPr lang="en-US" sz="14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319" marR="46319" marT="0" marB="0"/>
                </a:tc>
                <a:tc>
                  <a:txBody>
                    <a:bodyPr/>
                    <a:lstStyle/>
                    <a:p>
                      <a:pPr marL="0" marR="0" indent="0" algn="l">
                        <a:lnSpc>
                          <a:spcPct val="120000"/>
                        </a:lnSpc>
                        <a:spcBef>
                          <a:spcPts val="0"/>
                        </a:spcBef>
                        <a:spcAft>
                          <a:spcPts val="1200"/>
                        </a:spcAft>
                      </a:pPr>
                      <a:r>
                        <a:rPr lang="en-US" sz="1400">
                          <a:solidFill>
                            <a:schemeClr val="accent6"/>
                          </a:solidFill>
                          <a:effectLst/>
                          <a:latin typeface="Times New Roman" panose="02020603050405020304" pitchFamily="18" charset="0"/>
                          <a:cs typeface="Times New Roman" panose="02020603050405020304" pitchFamily="18" charset="0"/>
                        </a:rPr>
                        <a:t>Hiển thị trang xác nhận thông tin. Sau khi thanh toán thành công đơn hàng sẽ được lên đơn và được quản lý trong trang cá nhân của khách hàng.</a:t>
                      </a:r>
                    </a:p>
                  </a:txBody>
                  <a:tcPr marL="46319" marR="46319" marT="0" marB="0"/>
                </a:tc>
                <a:extLst>
                  <a:ext uri="{0D108BD9-81ED-4DB2-BD59-A6C34878D82A}">
                    <a16:rowId xmlns:a16="http://schemas.microsoft.com/office/drawing/2014/main" val="2766142104"/>
                  </a:ext>
                </a:extLst>
              </a:tr>
            </a:tbl>
          </a:graphicData>
        </a:graphic>
      </p:graphicFrame>
      <p:sp>
        <p:nvSpPr>
          <p:cNvPr id="9" name="TextBox 8">
            <a:extLst>
              <a:ext uri="{FF2B5EF4-FFF2-40B4-BE49-F238E27FC236}">
                <a16:creationId xmlns:a16="http://schemas.microsoft.com/office/drawing/2014/main" id="{3035BF64-D853-44FF-9F13-26DE2C613275}"/>
              </a:ext>
            </a:extLst>
          </p:cNvPr>
          <p:cNvSpPr txBox="1"/>
          <p:nvPr/>
        </p:nvSpPr>
        <p:spPr>
          <a:xfrm>
            <a:off x="7808597" y="1456123"/>
            <a:ext cx="3445174" cy="523220"/>
          </a:xfrm>
          <a:prstGeom prst="rect">
            <a:avLst/>
          </a:prstGeom>
          <a:noFill/>
        </p:spPr>
        <p:txBody>
          <a:bodyPr wrap="none" rtlCol="0">
            <a:spAutoFit/>
          </a:bodyPr>
          <a:lstStyle/>
          <a:p>
            <a:r>
              <a:rPr lang="en-US" sz="2800" b="1" i="1">
                <a:solidFill>
                  <a:schemeClr val="accent6"/>
                </a:solidFill>
                <a:latin typeface="Times New Roman" panose="02020603050405020304" pitchFamily="18" charset="0"/>
                <a:cs typeface="Times New Roman" panose="02020603050405020304" pitchFamily="18" charset="0"/>
              </a:rPr>
              <a:t>Chức năng mua hàng</a:t>
            </a:r>
          </a:p>
        </p:txBody>
      </p:sp>
    </p:spTree>
    <p:extLst>
      <p:ext uri="{BB962C8B-B14F-4D97-AF65-F5344CB8AC3E}">
        <p14:creationId xmlns:p14="http://schemas.microsoft.com/office/powerpoint/2010/main" val="208127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1. Kết quả kiểm thử</a:t>
            </a:r>
            <a:endParaRPr lang="vi-VN" sz="4000" b="1">
              <a:solidFill>
                <a:srgbClr val="FFC000"/>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556F6437-C411-48CB-ABFC-1DC4EBCDE6A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6" name="Table 6">
            <a:extLst>
              <a:ext uri="{FF2B5EF4-FFF2-40B4-BE49-F238E27FC236}">
                <a16:creationId xmlns:a16="http://schemas.microsoft.com/office/drawing/2014/main" id="{FBC77E0F-3E64-492F-8B06-4B2E770A13AF}"/>
              </a:ext>
            </a:extLst>
          </p:cNvPr>
          <p:cNvGraphicFramePr>
            <a:graphicFrameLocks noGrp="1"/>
          </p:cNvGraphicFramePr>
          <p:nvPr>
            <p:extLst>
              <p:ext uri="{D42A27DB-BD31-4B8C-83A1-F6EECF244321}">
                <p14:modId xmlns:p14="http://schemas.microsoft.com/office/powerpoint/2010/main" val="3794614926"/>
              </p:ext>
            </p:extLst>
          </p:nvPr>
        </p:nvGraphicFramePr>
        <p:xfrm>
          <a:off x="545911" y="2630352"/>
          <a:ext cx="11013740" cy="2269824"/>
        </p:xfrm>
        <a:graphic>
          <a:graphicData uri="http://schemas.openxmlformats.org/drawingml/2006/table">
            <a:tbl>
              <a:tblPr firstRow="1" bandRow="1">
                <a:tableStyleId>{5C22544A-7EE6-4342-B048-85BDC9FD1C3A}</a:tableStyleId>
              </a:tblPr>
              <a:tblGrid>
                <a:gridCol w="887104">
                  <a:extLst>
                    <a:ext uri="{9D8B030D-6E8A-4147-A177-3AD203B41FA5}">
                      <a16:colId xmlns:a16="http://schemas.microsoft.com/office/drawing/2014/main" val="2290171182"/>
                    </a:ext>
                  </a:extLst>
                </a:gridCol>
                <a:gridCol w="5158854">
                  <a:extLst>
                    <a:ext uri="{9D8B030D-6E8A-4147-A177-3AD203B41FA5}">
                      <a16:colId xmlns:a16="http://schemas.microsoft.com/office/drawing/2014/main" val="3325093371"/>
                    </a:ext>
                  </a:extLst>
                </a:gridCol>
                <a:gridCol w="1637731">
                  <a:extLst>
                    <a:ext uri="{9D8B030D-6E8A-4147-A177-3AD203B41FA5}">
                      <a16:colId xmlns:a16="http://schemas.microsoft.com/office/drawing/2014/main" val="2155378290"/>
                    </a:ext>
                  </a:extLst>
                </a:gridCol>
                <a:gridCol w="1705970">
                  <a:extLst>
                    <a:ext uri="{9D8B030D-6E8A-4147-A177-3AD203B41FA5}">
                      <a16:colId xmlns:a16="http://schemas.microsoft.com/office/drawing/2014/main" val="4103343285"/>
                    </a:ext>
                  </a:extLst>
                </a:gridCol>
                <a:gridCol w="1624081">
                  <a:extLst>
                    <a:ext uri="{9D8B030D-6E8A-4147-A177-3AD203B41FA5}">
                      <a16:colId xmlns:a16="http://schemas.microsoft.com/office/drawing/2014/main" val="1341462846"/>
                    </a:ext>
                  </a:extLst>
                </a:gridCol>
              </a:tblGrid>
              <a:tr h="407436">
                <a:tc>
                  <a:txBody>
                    <a:bodyPr/>
                    <a:lstStyle/>
                    <a:p>
                      <a:pPr algn="ctr"/>
                      <a:r>
                        <a:rPr lang="en-US">
                          <a:solidFill>
                            <a:schemeClr val="accent6"/>
                          </a:solidFill>
                        </a:rPr>
                        <a:t>STT</a:t>
                      </a:r>
                    </a:p>
                  </a:txBody>
                  <a:tcPr/>
                </a:tc>
                <a:tc>
                  <a:txBody>
                    <a:bodyPr/>
                    <a:lstStyle/>
                    <a:p>
                      <a:pPr algn="ctr"/>
                      <a:r>
                        <a:rPr lang="en-US">
                          <a:solidFill>
                            <a:schemeClr val="accent6"/>
                          </a:solidFill>
                        </a:rPr>
                        <a:t>Tên chức năng</a:t>
                      </a:r>
                    </a:p>
                  </a:txBody>
                  <a:tcPr/>
                </a:tc>
                <a:tc>
                  <a:txBody>
                    <a:bodyPr/>
                    <a:lstStyle/>
                    <a:p>
                      <a:pPr algn="ctr"/>
                      <a:r>
                        <a:rPr lang="en-US">
                          <a:solidFill>
                            <a:schemeClr val="accent6"/>
                          </a:solidFill>
                        </a:rPr>
                        <a:t>Số lần</a:t>
                      </a:r>
                    </a:p>
                    <a:p>
                      <a:pPr algn="ctr"/>
                      <a:r>
                        <a:rPr lang="en-US">
                          <a:solidFill>
                            <a:schemeClr val="accent6"/>
                          </a:solidFill>
                        </a:rPr>
                        <a:t> kiểm thử</a:t>
                      </a:r>
                    </a:p>
                  </a:txBody>
                  <a:tcPr/>
                </a:tc>
                <a:tc>
                  <a:txBody>
                    <a:bodyPr/>
                    <a:lstStyle/>
                    <a:p>
                      <a:pPr algn="ctr"/>
                      <a:r>
                        <a:rPr lang="en-US">
                          <a:solidFill>
                            <a:schemeClr val="accent6"/>
                          </a:solidFill>
                        </a:rPr>
                        <a:t>Số lần thành công</a:t>
                      </a:r>
                    </a:p>
                  </a:txBody>
                  <a:tcPr/>
                </a:tc>
                <a:tc>
                  <a:txBody>
                    <a:bodyPr/>
                    <a:lstStyle/>
                    <a:p>
                      <a:pPr algn="ctr"/>
                      <a:r>
                        <a:rPr lang="en-US">
                          <a:solidFill>
                            <a:schemeClr val="accent6"/>
                          </a:solidFill>
                        </a:rPr>
                        <a:t>Thời gian kiếm thử</a:t>
                      </a:r>
                    </a:p>
                  </a:txBody>
                  <a:tcPr/>
                </a:tc>
                <a:extLst>
                  <a:ext uri="{0D108BD9-81ED-4DB2-BD59-A6C34878D82A}">
                    <a16:rowId xmlns:a16="http://schemas.microsoft.com/office/drawing/2014/main" val="4121844876"/>
                  </a:ext>
                </a:extLst>
              </a:tr>
              <a:tr h="407436">
                <a:tc>
                  <a:txBody>
                    <a:bodyPr/>
                    <a:lstStyle/>
                    <a:p>
                      <a:r>
                        <a:rPr lang="en-US">
                          <a:solidFill>
                            <a:schemeClr val="accent6"/>
                          </a:solidFill>
                        </a:rPr>
                        <a:t>1</a:t>
                      </a:r>
                    </a:p>
                  </a:txBody>
                  <a:tcPr/>
                </a:tc>
                <a:tc>
                  <a:txBody>
                    <a:bodyPr/>
                    <a:lstStyle/>
                    <a:p>
                      <a:r>
                        <a:rPr lang="en-US">
                          <a:solidFill>
                            <a:schemeClr val="accent6"/>
                          </a:solidFill>
                        </a:rPr>
                        <a:t>Chức năng thêm cây cảnh</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01/06/2021</a:t>
                      </a:r>
                    </a:p>
                  </a:txBody>
                  <a:tcPr/>
                </a:tc>
                <a:extLst>
                  <a:ext uri="{0D108BD9-81ED-4DB2-BD59-A6C34878D82A}">
                    <a16:rowId xmlns:a16="http://schemas.microsoft.com/office/drawing/2014/main" val="1437197353"/>
                  </a:ext>
                </a:extLst>
              </a:tr>
              <a:tr h="407436">
                <a:tc>
                  <a:txBody>
                    <a:bodyPr/>
                    <a:lstStyle/>
                    <a:p>
                      <a:r>
                        <a:rPr lang="en-US">
                          <a:solidFill>
                            <a:schemeClr val="accent6"/>
                          </a:solidFill>
                        </a:rPr>
                        <a:t>2 </a:t>
                      </a:r>
                    </a:p>
                  </a:txBody>
                  <a:tcPr/>
                </a:tc>
                <a:tc>
                  <a:txBody>
                    <a:bodyPr/>
                    <a:lstStyle/>
                    <a:p>
                      <a:r>
                        <a:rPr lang="en-US">
                          <a:solidFill>
                            <a:schemeClr val="accent6"/>
                          </a:solidFill>
                        </a:rPr>
                        <a:t>Chức năng nhập hàng</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02/06/2021</a:t>
                      </a:r>
                    </a:p>
                  </a:txBody>
                  <a:tcPr/>
                </a:tc>
                <a:extLst>
                  <a:ext uri="{0D108BD9-81ED-4DB2-BD59-A6C34878D82A}">
                    <a16:rowId xmlns:a16="http://schemas.microsoft.com/office/drawing/2014/main" val="426783104"/>
                  </a:ext>
                </a:extLst>
              </a:tr>
              <a:tr h="407436">
                <a:tc>
                  <a:txBody>
                    <a:bodyPr/>
                    <a:lstStyle/>
                    <a:p>
                      <a:r>
                        <a:rPr lang="en-US">
                          <a:solidFill>
                            <a:schemeClr val="accent6"/>
                          </a:solidFill>
                        </a:rPr>
                        <a:t>2</a:t>
                      </a:r>
                    </a:p>
                  </a:txBody>
                  <a:tcPr/>
                </a:tc>
                <a:tc>
                  <a:txBody>
                    <a:bodyPr/>
                    <a:lstStyle/>
                    <a:p>
                      <a:r>
                        <a:rPr lang="en-US">
                          <a:solidFill>
                            <a:schemeClr val="accent6"/>
                          </a:solidFill>
                        </a:rPr>
                        <a:t>Chức năng tìm kiếm</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03/06/2021</a:t>
                      </a:r>
                    </a:p>
                  </a:txBody>
                  <a:tcPr/>
                </a:tc>
                <a:extLst>
                  <a:ext uri="{0D108BD9-81ED-4DB2-BD59-A6C34878D82A}">
                    <a16:rowId xmlns:a16="http://schemas.microsoft.com/office/drawing/2014/main" val="2476862396"/>
                  </a:ext>
                </a:extLst>
              </a:tr>
              <a:tr h="407436">
                <a:tc>
                  <a:txBody>
                    <a:bodyPr/>
                    <a:lstStyle/>
                    <a:p>
                      <a:r>
                        <a:rPr lang="en-US">
                          <a:solidFill>
                            <a:schemeClr val="accent6"/>
                          </a:solidFill>
                        </a:rPr>
                        <a:t>4</a:t>
                      </a:r>
                    </a:p>
                  </a:txBody>
                  <a:tcPr/>
                </a:tc>
                <a:tc>
                  <a:txBody>
                    <a:bodyPr/>
                    <a:lstStyle/>
                    <a:p>
                      <a:r>
                        <a:rPr lang="en-US">
                          <a:solidFill>
                            <a:schemeClr val="accent6"/>
                          </a:solidFill>
                        </a:rPr>
                        <a:t>Chức năng mua hàng</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04/06/2021</a:t>
                      </a:r>
                    </a:p>
                  </a:txBody>
                  <a:tcPr/>
                </a:tc>
                <a:extLst>
                  <a:ext uri="{0D108BD9-81ED-4DB2-BD59-A6C34878D82A}">
                    <a16:rowId xmlns:a16="http://schemas.microsoft.com/office/drawing/2014/main" val="1664492177"/>
                  </a:ext>
                </a:extLst>
              </a:tr>
            </a:tbl>
          </a:graphicData>
        </a:graphic>
      </p:graphicFrame>
    </p:spTree>
    <p:extLst>
      <p:ext uri="{BB962C8B-B14F-4D97-AF65-F5344CB8AC3E}">
        <p14:creationId xmlns:p14="http://schemas.microsoft.com/office/powerpoint/2010/main" val="289654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Kết quả đạt được</a:t>
            </a:r>
          </a:p>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Hạn chế</a:t>
            </a:r>
          </a:p>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Hướng phát triển</a:t>
            </a:r>
            <a:endParaRPr lang="vi-VN" sz="40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73000B61-FD3C-41C9-A725-D31C5D031D0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81288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Về lý thuyết:</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kiến thức về Spring MVC</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khả năng phân tích, thiết kế và xây dựng hệ thống website.</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Nâng cao tư duy thiết kế cơ sở dữ liệu</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Tìm hiểu được cách tích hợp Momo vào chức năng thanh toán online trên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3B768A18-FCE0-44C8-B955-8944F00332A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25</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6093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52326"/>
            <a:ext cx="9982926" cy="4373880"/>
          </a:xfrm>
        </p:spPr>
        <p:txBody>
          <a:bodyPr/>
          <a:lstStyle/>
          <a:p>
            <a:pPr marL="514350" indent="-514350">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Về chương trình:</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Tìm hiểu được cách viết một trang web bằng Spring MVC</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Tích hợp thanh toán Momo vào website</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Nghiên cứu và áp dụng tìm kiếm giọng nói vào hệ thống.</a:t>
            </a:r>
            <a:r>
              <a:rPr lang="vi-VN" sz="2800">
                <a:solidFill>
                  <a:schemeClr val="accent6"/>
                </a:solidFill>
                <a:latin typeface="Times New Roman" panose="02020603050405020304" pitchFamily="18" charset="0"/>
                <a:cs typeface="Times New Roman" panose="02020603050405020304" pitchFamily="18" charset="0"/>
              </a:rPr>
              <a:t>	</a:t>
            </a:r>
          </a:p>
        </p:txBody>
      </p:sp>
      <p:sp>
        <p:nvSpPr>
          <p:cNvPr id="4" name="Hình chữ nhật 3">
            <a:extLst>
              <a:ext uri="{FF2B5EF4-FFF2-40B4-BE49-F238E27FC236}">
                <a16:creationId xmlns:a16="http://schemas.microsoft.com/office/drawing/2014/main" id="{FE3C30C2-0B40-4899-AB59-6602FBD31DB1}"/>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26</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9422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Khả năng ứng dụng:</a:t>
            </a:r>
          </a:p>
          <a:p>
            <a:pPr lvl="1" algn="just">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Website thương mại điện tử kinh doanh cây cảnh với mức độ tương đối hoàn chỉnh, phù hợp với nhu cầu sử dụng thực tế hiện nay.</a:t>
            </a:r>
          </a:p>
          <a:p>
            <a:pPr lvl="1" algn="just">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thể đưa ứng dụng vào hoạt động thực tiễn một cách dễ dàng.</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12FEA894-2AC9-4C35-80B8-F5FCB2121A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27</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0607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2.	Hạn chế</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Giao diện thiết kế còn đơn giản, khó gây được sự chú ý đến khách hàng.</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Chương trình cần được cải tiến để tiết kiệm bộ nhớ và tăng tốc độ xử lý.</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Chưa có chức năng hiển thị hình ảnh 360.</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Chưa có chức năng gợi ý cây cảnh phù hợp.</a:t>
            </a: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974DAC1C-7535-40DD-83AB-E6A60575CA55}"/>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28</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6525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514350" indent="-514350">
              <a:buFont typeface="+mj-lt"/>
              <a:buAutoNum type="arabicPeriod"/>
            </a:pPr>
            <a:r>
              <a:rPr lang="vi-VN" sz="4000">
                <a:solidFill>
                  <a:schemeClr val="accent6"/>
                </a:solidFill>
                <a:latin typeface="Times New Roman" panose="02020603050405020304" pitchFamily="18" charset="0"/>
                <a:cs typeface="Times New Roman" panose="02020603050405020304" pitchFamily="18" charset="0"/>
              </a:rPr>
              <a:t>Đặt vấn đề</a:t>
            </a:r>
          </a:p>
          <a:p>
            <a:pPr marL="514350" indent="-514350">
              <a:buFont typeface="+mj-lt"/>
              <a:buAutoNum type="arabicPeriod"/>
            </a:pPr>
            <a:r>
              <a:rPr lang="vi-VN" sz="4000">
                <a:solidFill>
                  <a:schemeClr val="accent6"/>
                </a:solidFill>
                <a:latin typeface="Times New Roman" panose="02020603050405020304" pitchFamily="18" charset="0"/>
                <a:cs typeface="Times New Roman" panose="02020603050405020304" pitchFamily="18" charset="0"/>
              </a:rPr>
              <a:t>Lịch sử giải quyết vấn đề</a:t>
            </a:r>
          </a:p>
          <a:p>
            <a:pPr marL="514350" indent="-514350">
              <a:buFont typeface="+mj-lt"/>
              <a:buAutoNum type="arabicPeriod"/>
            </a:pPr>
            <a:r>
              <a:rPr lang="en-US" sz="4000">
                <a:solidFill>
                  <a:schemeClr val="accent6"/>
                </a:solidFill>
                <a:latin typeface="Times New Roman" panose="02020603050405020304" pitchFamily="18" charset="0"/>
                <a:cs typeface="Times New Roman" panose="02020603050405020304" pitchFamily="18" charset="0"/>
              </a:rPr>
              <a:t>Bài toán </a:t>
            </a:r>
          </a:p>
          <a:p>
            <a:pPr marL="514350" indent="-514350">
              <a:buFont typeface="+mj-lt"/>
              <a:buAutoNum type="arabicPeriod"/>
            </a:pPr>
            <a:r>
              <a:rPr lang="en-US" sz="4000">
                <a:solidFill>
                  <a:schemeClr val="accent6"/>
                </a:solidFill>
                <a:latin typeface="Times New Roman" panose="02020603050405020304" pitchFamily="18" charset="0"/>
                <a:cs typeface="Times New Roman" panose="02020603050405020304" pitchFamily="18" charset="0"/>
              </a:rPr>
              <a:t>Hướng giải quyết</a:t>
            </a:r>
          </a:p>
          <a:p>
            <a:pPr marL="514350" indent="-514350">
              <a:buFont typeface="+mj-lt"/>
              <a:buAutoNum type="arabicPeriod"/>
            </a:pPr>
            <a:r>
              <a:rPr lang="en-US" sz="4000">
                <a:solidFill>
                  <a:schemeClr val="accent6"/>
                </a:solidFill>
                <a:latin typeface="Times New Roman" panose="02020603050405020304" pitchFamily="18" charset="0"/>
                <a:cs typeface="Times New Roman" panose="02020603050405020304" pitchFamily="18" charset="0"/>
              </a:rPr>
              <a:t>Công nghệ sử dụng</a:t>
            </a:r>
          </a:p>
          <a:p>
            <a:pPr marL="514350" indent="-514350">
              <a:buFont typeface="+mj-lt"/>
              <a:buAutoNum type="arabicPeriod"/>
            </a:pPr>
            <a:endParaRPr lang="vi-VN" sz="4000">
              <a:solidFill>
                <a:schemeClr val="accent6"/>
              </a:solidFill>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3904E480-3654-4EB9-AA32-3D2DFCBEF9D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9446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42" y="200455"/>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en-US" sz="4000" b="1">
                <a:solidFill>
                  <a:srgbClr val="FFC000"/>
                </a:solidFill>
                <a:latin typeface="Times New Roman" panose="02020603050405020304" pitchFamily="18" charset="0"/>
                <a:cs typeface="Times New Roman" panose="02020603050405020304" pitchFamily="18" charset="0"/>
              </a:rPr>
              <a:t>Hướng phát triển</a:t>
            </a:r>
            <a:endParaRPr lang="vi-VN" sz="4000" b="1">
              <a:solidFill>
                <a:srgbClr val="FFC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Mở rộng thêm các hình thức thanh toán trực tuyến khác.</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website trên nền tảng mobile và app.</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Mở rộng thêm các chức năng hiển thị hình ảnh 360.</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Đa dạng hóa các chương trình khuyến mãi.</a:t>
            </a: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605E7170-2114-4F1D-B7D5-71C2AD33F3A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29</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18827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IV. DEMO</a:t>
            </a:r>
          </a:p>
        </p:txBody>
      </p:sp>
      <p:sp>
        <p:nvSpPr>
          <p:cNvPr id="4" name="Hình chữ nhật 3">
            <a:extLst>
              <a:ext uri="{FF2B5EF4-FFF2-40B4-BE49-F238E27FC236}">
                <a16:creationId xmlns:a16="http://schemas.microsoft.com/office/drawing/2014/main" id="{5DBFB392-A6AE-4530-973C-A355AA5E77A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31</a:t>
            </a:r>
          </a:p>
        </p:txBody>
      </p:sp>
    </p:spTree>
    <p:extLst>
      <p:ext uri="{BB962C8B-B14F-4D97-AF65-F5344CB8AC3E}">
        <p14:creationId xmlns:p14="http://schemas.microsoft.com/office/powerpoint/2010/main" val="2317933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FBE7BEC-9381-4330-ACF2-5A3733637FE6}"/>
              </a:ext>
            </a:extLst>
          </p:cNvPr>
          <p:cNvSpPr>
            <a:spLocks noGrp="1"/>
          </p:cNvSpPr>
          <p:nvPr>
            <p:ph idx="1"/>
          </p:nvPr>
        </p:nvSpPr>
        <p:spPr>
          <a:xfrm>
            <a:off x="1297706" y="2985090"/>
            <a:ext cx="9982926" cy="1737035"/>
          </a:xfrm>
        </p:spPr>
        <p:txBody>
          <a:bodyPr/>
          <a:lstStyle/>
          <a:p>
            <a:pPr marL="0" indent="0" algn="ctr">
              <a:buNone/>
            </a:pPr>
            <a:r>
              <a:rPr lang="en-US" sz="4000" b="1">
                <a:solidFill>
                  <a:srgbClr val="FF0000"/>
                </a:solidFill>
                <a:latin typeface="Times New Roman" panose="02020603050405020304" pitchFamily="18" charset="0"/>
                <a:cs typeface="Times New Roman" panose="02020603050405020304" pitchFamily="18" charset="0"/>
              </a:rPr>
              <a:t>CẢM ƠN QUÝ THẦY CÔ, QUÝ ANH CHỊ VÀ CÁC BẠN ĐÃ THEO DÕI </a:t>
            </a:r>
            <a:endParaRPr lang="vi-VN" sz="4000" b="1">
              <a:solidFill>
                <a:srgbClr val="FF0000"/>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C68B1CA2-DABF-427C-9AC0-E8654A435E9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3</a:t>
            </a:r>
            <a:r>
              <a:rPr lang="vi-VN" sz="5400" b="1">
                <a:ln w="6600">
                  <a:solidFill>
                    <a:schemeClr val="accent2"/>
                  </a:solidFill>
                  <a:prstDash val="solid"/>
                </a:ln>
                <a:solidFill>
                  <a:srgbClr val="FFFFFF"/>
                </a:solidFill>
                <a:effectLst>
                  <a:outerShdw dist="38100" dir="2700000" algn="tl" rotWithShape="0">
                    <a:schemeClr val="accent2"/>
                  </a:outerShdw>
                </a:effectLst>
              </a:rPr>
              <a:t>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687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158454" y="1811383"/>
            <a:ext cx="10627146" cy="4373880"/>
          </a:xfrm>
        </p:spPr>
        <p:txBody>
          <a:bodyPr/>
          <a:lstStyle/>
          <a:p>
            <a:pPr marL="914400" indent="-914400">
              <a:buFont typeface="+mj-lt"/>
              <a:buAutoNum type="arabicPeriod"/>
            </a:pPr>
            <a:r>
              <a:rPr lang="vi-VN" sz="3600" b="1" err="1">
                <a:solidFill>
                  <a:srgbClr val="FFC000"/>
                </a:solidFill>
                <a:latin typeface="Times New Roman" panose="02020603050405020304" pitchFamily="18" charset="0"/>
                <a:cs typeface="Times New Roman" panose="02020603050405020304" pitchFamily="18" charset="0"/>
              </a:rPr>
              <a:t>Đặt</a:t>
            </a:r>
            <a:r>
              <a:rPr lang="vi-VN" sz="3600" b="1">
                <a:solidFill>
                  <a:srgbClr val="FFC000"/>
                </a:solidFill>
                <a:latin typeface="Times New Roman" panose="02020603050405020304" pitchFamily="18" charset="0"/>
                <a:cs typeface="Times New Roman" panose="02020603050405020304" pitchFamily="18" charset="0"/>
              </a:rPr>
              <a:t> </a:t>
            </a:r>
            <a:r>
              <a:rPr lang="vi-VN" sz="3600" b="1" err="1">
                <a:solidFill>
                  <a:srgbClr val="FFC000"/>
                </a:solidFill>
                <a:latin typeface="Times New Roman" panose="02020603050405020304" pitchFamily="18" charset="0"/>
                <a:cs typeface="Times New Roman" panose="02020603050405020304" pitchFamily="18" charset="0"/>
              </a:rPr>
              <a:t>vấn</a:t>
            </a:r>
            <a:r>
              <a:rPr lang="vi-VN" sz="3600" b="1">
                <a:solidFill>
                  <a:srgbClr val="FFC000"/>
                </a:solidFill>
                <a:latin typeface="Times New Roman" panose="02020603050405020304" pitchFamily="18" charset="0"/>
                <a:cs typeface="Times New Roman" panose="02020603050405020304" pitchFamily="18" charset="0"/>
              </a:rPr>
              <a:t> </a:t>
            </a:r>
            <a:r>
              <a:rPr lang="vi-VN" sz="3600" b="1" err="1">
                <a:solidFill>
                  <a:srgbClr val="FFC000"/>
                </a:solidFill>
                <a:latin typeface="Times New Roman" panose="02020603050405020304" pitchFamily="18" charset="0"/>
                <a:cs typeface="Times New Roman" panose="02020603050405020304" pitchFamily="18" charset="0"/>
              </a:rPr>
              <a:t>đề</a:t>
            </a:r>
            <a:r>
              <a:rPr lang="vi-VN" sz="3600" b="1">
                <a:solidFill>
                  <a:srgbClr val="FFC000"/>
                </a:solidFill>
                <a:latin typeface="Times New Roman" panose="02020603050405020304" pitchFamily="18" charset="0"/>
                <a:cs typeface="Times New Roman" panose="02020603050405020304" pitchFamily="18" charset="0"/>
              </a:rPr>
              <a:t>:</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Cây cảnh không chỉ là vật dụng trang trí mà còn mang đến không gian sống xanh và ý nghĩa phong thủy.</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Với thời đại công nghệ như hiện nay thì việc mua một cây cảnh online rất dễ dàng và tiện lợi.</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Sự ra đời của website nhằm đáp ứng nhu cầu mua sắm online này.</a:t>
            </a:r>
          </a:p>
        </p:txBody>
      </p:sp>
      <p:sp>
        <p:nvSpPr>
          <p:cNvPr id="5" name="Hình chữ nhật 4">
            <a:extLst>
              <a:ext uri="{FF2B5EF4-FFF2-40B4-BE49-F238E27FC236}">
                <a16:creationId xmlns:a16="http://schemas.microsoft.com/office/drawing/2014/main" id="{2E7ABC47-EE28-447A-9A67-C945BA2299D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3338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275008" y="1811383"/>
            <a:ext cx="10916992" cy="4628054"/>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2.	</a:t>
            </a:r>
            <a:r>
              <a:rPr lang="vi-VN" sz="4000" b="1" err="1">
                <a:solidFill>
                  <a:srgbClr val="FFC000"/>
                </a:solidFill>
                <a:latin typeface="Times New Roman" panose="02020603050405020304" pitchFamily="18" charset="0"/>
                <a:cs typeface="Times New Roman" panose="02020603050405020304" pitchFamily="18" charset="0"/>
              </a:rPr>
              <a:t>Lịch</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sử</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giải</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quyết</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vấn</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đề</a:t>
            </a:r>
            <a:r>
              <a:rPr lang="vi-VN" sz="4000" b="1">
                <a:solidFill>
                  <a:srgbClr val="FFC00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US" b="1"/>
              <a:t> </a:t>
            </a:r>
            <a:r>
              <a:rPr lang="en-US" sz="3000" b="1">
                <a:solidFill>
                  <a:schemeClr val="accent6"/>
                </a:solidFill>
                <a:latin typeface="Times New Roman" panose="02020603050405020304" pitchFamily="18" charset="0"/>
                <a:cs typeface="Times New Roman" panose="02020603050405020304" pitchFamily="18" charset="0"/>
              </a:rPr>
              <a:t>Trong nước : </a:t>
            </a:r>
          </a:p>
          <a:p>
            <a:pPr lvl="1">
              <a:buFont typeface="Wingdings" panose="05000000000000000000" pitchFamily="2" charset="2"/>
              <a:buChar char="Ø"/>
            </a:pPr>
            <a:r>
              <a:rPr lang="vi-VN"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Trang web bán cây cảnh</a:t>
            </a:r>
          </a:p>
          <a:p>
            <a:pPr marL="457200" lvl="1" indent="0">
              <a:buNone/>
            </a:pPr>
            <a:r>
              <a:rPr lang="en-US" sz="2800" i="1" u="sng">
                <a:latin typeface="Times New Roman" panose="02020603050405020304" pitchFamily="18" charset="0"/>
                <a:cs typeface="Times New Roman" panose="02020603050405020304" pitchFamily="18" charset="0"/>
                <a:hlinkClick r:id="rId3"/>
              </a:rPr>
              <a:t>https://www.bonsaiempire.com/</a:t>
            </a:r>
            <a:endParaRPr lang="en-US" sz="2800" i="1" u="sng">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Ngôn ngữ tiếng anh</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Giao diện đẹp mắt</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Có đầy đủ tính năng </a:t>
            </a:r>
          </a:p>
          <a:p>
            <a:pPr marL="457200" lvl="1" indent="0">
              <a:buNone/>
            </a:pPr>
            <a:r>
              <a:rPr lang="en-US" sz="2800">
                <a:solidFill>
                  <a:schemeClr val="accent6"/>
                </a:solidFill>
                <a:latin typeface="Times New Roman" panose="02020603050405020304" pitchFamily="18" charset="0"/>
                <a:cs typeface="Times New Roman" panose="02020603050405020304" pitchFamily="18" charset="0"/>
              </a:rPr>
              <a:t>cần thiết của một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AD3B2093-F846-4CC9-A884-AC5B6209FB62}"/>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7BD5DE5F-A200-46D7-9053-A899A4F14BF7}"/>
              </a:ext>
            </a:extLst>
          </p:cNvPr>
          <p:cNvPicPr>
            <a:picLocks noChangeAspect="1"/>
          </p:cNvPicPr>
          <p:nvPr/>
        </p:nvPicPr>
        <p:blipFill>
          <a:blip r:embed="rId4"/>
          <a:stretch>
            <a:fillRect/>
          </a:stretch>
        </p:blipFill>
        <p:spPr>
          <a:xfrm>
            <a:off x="6391856" y="2793004"/>
            <a:ext cx="5393744" cy="2664812"/>
          </a:xfrm>
          <a:prstGeom prst="rect">
            <a:avLst/>
          </a:prstGeom>
        </p:spPr>
      </p:pic>
    </p:spTree>
    <p:extLst>
      <p:ext uri="{BB962C8B-B14F-4D97-AF65-F5344CB8AC3E}">
        <p14:creationId xmlns:p14="http://schemas.microsoft.com/office/powerpoint/2010/main" val="190775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506460" y="1463653"/>
            <a:ext cx="10685540" cy="4373880"/>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2.	Lịch sử giải quyết vấn đề:</a:t>
            </a:r>
          </a:p>
          <a:p>
            <a:pPr>
              <a:lnSpc>
                <a:spcPct val="120000"/>
              </a:lnSpc>
              <a:buFont typeface="Wingdings" panose="05000000000000000000" pitchFamily="2" charset="2"/>
              <a:buChar char="v"/>
            </a:pPr>
            <a:r>
              <a:rPr lang="en-US" b="1"/>
              <a:t> </a:t>
            </a:r>
            <a:r>
              <a:rPr lang="en-US" sz="3000" b="1" u="sng">
                <a:solidFill>
                  <a:schemeClr val="accent6"/>
                </a:solidFill>
                <a:latin typeface="Times New Roman" panose="02020603050405020304" pitchFamily="18" charset="0"/>
                <a:cs typeface="Times New Roman" panose="02020603050405020304" pitchFamily="18" charset="0"/>
              </a:rPr>
              <a:t>Trong nước : </a:t>
            </a:r>
          </a:p>
          <a:p>
            <a:pPr lvl="1">
              <a:buFont typeface="Wingdings" panose="05000000000000000000" pitchFamily="2" charset="2"/>
              <a:buChar char="Ø"/>
            </a:pPr>
            <a:r>
              <a:rPr lang="vi-VN"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Trang web bán cây cảnh </a:t>
            </a:r>
          </a:p>
          <a:p>
            <a:pPr marL="457200" lvl="1" indent="0">
              <a:buNone/>
            </a:pPr>
            <a:r>
              <a:rPr lang="en-US" sz="2800" i="1" u="sng">
                <a:latin typeface="Times New Roman" panose="02020603050405020304" pitchFamily="18" charset="0"/>
                <a:cs typeface="Times New Roman" panose="02020603050405020304" pitchFamily="18" charset="0"/>
                <a:hlinkClick r:id="rId3"/>
              </a:rPr>
              <a:t>https://webcaycanh.com/</a:t>
            </a:r>
            <a:endParaRPr lang="en-US" sz="2800" i="1" u="sng">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Ngôn ngữ tiếng việt</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Giao diện đơn giản</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Có đầy đủ tính năng</a:t>
            </a:r>
          </a:p>
          <a:p>
            <a:pPr marL="457200" lvl="1" indent="0">
              <a:buNone/>
            </a:pPr>
            <a:r>
              <a:rPr lang="en-US" sz="2800">
                <a:solidFill>
                  <a:schemeClr val="accent6"/>
                </a:solidFill>
                <a:latin typeface="Times New Roman" panose="02020603050405020304" pitchFamily="18" charset="0"/>
                <a:cs typeface="Times New Roman" panose="02020603050405020304" pitchFamily="18" charset="0"/>
              </a:rPr>
              <a:t>cần thiết của một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B60A0CC6-2863-423B-BBDB-C6BCA3041F2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5</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2E519C1C-993C-4BC4-B5D6-B2711DBFA011}"/>
              </a:ext>
            </a:extLst>
          </p:cNvPr>
          <p:cNvPicPr>
            <a:picLocks noChangeAspect="1"/>
          </p:cNvPicPr>
          <p:nvPr/>
        </p:nvPicPr>
        <p:blipFill>
          <a:blip r:embed="rId4"/>
          <a:stretch>
            <a:fillRect/>
          </a:stretch>
        </p:blipFill>
        <p:spPr>
          <a:xfrm>
            <a:off x="6497923" y="3027902"/>
            <a:ext cx="5477814" cy="2708270"/>
          </a:xfrm>
          <a:prstGeom prst="rect">
            <a:avLst/>
          </a:prstGeom>
        </p:spPr>
      </p:pic>
    </p:spTree>
    <p:extLst>
      <p:ext uri="{BB962C8B-B14F-4D97-AF65-F5344CB8AC3E}">
        <p14:creationId xmlns:p14="http://schemas.microsoft.com/office/powerpoint/2010/main" val="24449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3. Bài toán </a:t>
            </a:r>
            <a:endParaRPr lang="vi-VN" sz="40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Thiết kế một website thương mại điện tử bán cây cảnh</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thanh toán bằng ví Momo</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tìm kiếm bằng giọng nói</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Nắm được quy trình mua bán, nhập xuất hàng hóa</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81C916B2-65E5-497E-991F-B95FD3FF76E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6</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0100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4.	</a:t>
            </a:r>
            <a:r>
              <a:rPr lang="en-US" sz="4000" b="1">
                <a:solidFill>
                  <a:srgbClr val="FFC000"/>
                </a:solidFill>
                <a:latin typeface="Times New Roman" panose="02020603050405020304" pitchFamily="18" charset="0"/>
                <a:cs typeface="Times New Roman" panose="02020603050405020304" pitchFamily="18" charset="0"/>
              </a:rPr>
              <a:t>Hướng giải quyết</a:t>
            </a:r>
            <a:endParaRPr lang="vi-VN" sz="40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Sử dụng Spring MVC để thiết kế trang web</a:t>
            </a:r>
            <a:endParaRPr lang="vi-VN" sz="2800">
              <a:solidFill>
                <a:schemeClr val="accent6"/>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Nghiên cứu tích hợp ví Momo vào website</a:t>
            </a:r>
            <a:endParaRPr lang="vi-VN" sz="2800">
              <a:solidFill>
                <a:schemeClr val="accent6"/>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Sử dụng thư viện </a:t>
            </a:r>
            <a:r>
              <a:rPr lang="en-US" sz="2800" u="sng">
                <a:solidFill>
                  <a:schemeClr val="accent6"/>
                </a:solidFill>
                <a:latin typeface="Times New Roman" panose="02020603050405020304" pitchFamily="18" charset="0"/>
                <a:cs typeface="Times New Roman" panose="02020603050405020304" pitchFamily="18" charset="0"/>
              </a:rPr>
              <a:t>speech</a:t>
            </a:r>
            <a:r>
              <a:rPr lang="en-US" sz="2800">
                <a:solidFill>
                  <a:schemeClr val="accent6"/>
                </a:solidFill>
                <a:latin typeface="Times New Roman" panose="02020603050405020304" pitchFamily="18" charset="0"/>
                <a:cs typeface="Times New Roman" panose="02020603050405020304" pitchFamily="18" charset="0"/>
              </a:rPr>
              <a:t> hỗ trợ tìm kiếm bằng giọng nói</a:t>
            </a:r>
          </a:p>
          <a:p>
            <a:pPr>
              <a:lnSpc>
                <a:spcPct val="150000"/>
              </a:lnSpc>
              <a:buFont typeface="Wingdings" panose="05000000000000000000" pitchFamily="2" charset="2"/>
              <a:buChar char="Ø"/>
            </a:pPr>
            <a:r>
              <a:rPr lang="en-US" sz="2500">
                <a:solidFill>
                  <a:schemeClr val="accent6"/>
                </a:solidFill>
                <a:latin typeface="Times New Roman" panose="02020603050405020304" pitchFamily="18" charset="0"/>
                <a:cs typeface="Times New Roman" panose="02020603050405020304" pitchFamily="18" charset="0"/>
              </a:rPr>
              <a:t>Nghiên cứu quy trình nghiệp vụ của hệ thống</a:t>
            </a:r>
            <a:endParaRPr lang="vi-VN" sz="25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71C7F43A-6A83-4D60-9447-71E63ACB568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7</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8479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742950" indent="-742950">
              <a:buAutoNum type="arabicPeriod" startAt="5"/>
            </a:pPr>
            <a:r>
              <a:rPr lang="en-US" sz="4000" b="1">
                <a:solidFill>
                  <a:srgbClr val="FFC000"/>
                </a:solidFill>
                <a:latin typeface="Times New Roman" panose="02020603050405020304" pitchFamily="18" charset="0"/>
                <a:cs typeface="Times New Roman" panose="02020603050405020304" pitchFamily="18" charset="0"/>
              </a:rPr>
              <a:t>Công nghệ sử dụng:</a:t>
            </a:r>
            <a:endParaRPr lang="en-US" sz="2800">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vi-VN" sz="2800">
                <a:solidFill>
                  <a:schemeClr val="accent6"/>
                </a:solidFill>
                <a:latin typeface="Times New Roman" panose="02020603050405020304" pitchFamily="18" charset="0"/>
                <a:cs typeface="Times New Roman" panose="02020603050405020304" pitchFamily="18" charset="0"/>
              </a:rPr>
              <a:t>Server: </a:t>
            </a:r>
            <a:r>
              <a:rPr lang="en-US" sz="2800">
                <a:solidFill>
                  <a:schemeClr val="accent6"/>
                </a:solidFill>
                <a:latin typeface="Times New Roman" panose="02020603050405020304" pitchFamily="18" charset="0"/>
                <a:cs typeface="Times New Roman" panose="02020603050405020304" pitchFamily="18" charset="0"/>
              </a:rPr>
              <a:t>SQL Server</a:t>
            </a:r>
          </a:p>
          <a:p>
            <a:pPr>
              <a:lnSpc>
                <a:spcPct val="150000"/>
              </a:lnSpc>
              <a:buFont typeface="Wingdings" panose="05000000000000000000" pitchFamily="2" charset="2"/>
              <a:buChar char="Ø"/>
            </a:pPr>
            <a:r>
              <a:rPr lang="vi-VN" sz="2800">
                <a:solidFill>
                  <a:schemeClr val="accent6"/>
                </a:solidFill>
                <a:latin typeface="Times New Roman" panose="02020603050405020304" pitchFamily="18" charset="0"/>
                <a:cs typeface="Times New Roman" panose="02020603050405020304" pitchFamily="18" charset="0"/>
              </a:rPr>
              <a:t>Client: Java</a:t>
            </a:r>
            <a:r>
              <a:rPr lang="en-US" sz="2800">
                <a:solidFill>
                  <a:schemeClr val="accent6"/>
                </a:solidFill>
                <a:latin typeface="Times New Roman" panose="02020603050405020304" pitchFamily="18" charset="0"/>
                <a:cs typeface="Times New Roman" panose="02020603050405020304" pitchFamily="18" charset="0"/>
              </a:rPr>
              <a:t>(spring MVC)</a:t>
            </a:r>
            <a:r>
              <a:rPr lang="vi-VN" sz="2800">
                <a:solidFill>
                  <a:schemeClr val="accent6"/>
                </a:solidFill>
                <a:latin typeface="Times New Roman" panose="02020603050405020304" pitchFamily="18" charset="0"/>
                <a:cs typeface="Times New Roman" panose="02020603050405020304" pitchFamily="18" charset="0"/>
              </a:rPr>
              <a:t>, </a:t>
            </a:r>
            <a:r>
              <a:rPr lang="vi-VN" sz="2800" err="1">
                <a:solidFill>
                  <a:schemeClr val="accent6"/>
                </a:solidFill>
                <a:latin typeface="Times New Roman" panose="02020603050405020304" pitchFamily="18" charset="0"/>
                <a:cs typeface="Times New Roman" panose="02020603050405020304" pitchFamily="18" charset="0"/>
              </a:rPr>
              <a:t>các</a:t>
            </a:r>
            <a:r>
              <a:rPr lang="vi-VN" sz="2800">
                <a:solidFill>
                  <a:schemeClr val="accent6"/>
                </a:solidFill>
                <a:latin typeface="Times New Roman" panose="02020603050405020304" pitchFamily="18" charset="0"/>
                <a:cs typeface="Times New Roman" panose="02020603050405020304" pitchFamily="18" charset="0"/>
              </a:rPr>
              <a:t> thư </a:t>
            </a:r>
            <a:r>
              <a:rPr lang="vi-VN" sz="2800" err="1">
                <a:solidFill>
                  <a:schemeClr val="accent6"/>
                </a:solidFill>
                <a:latin typeface="Times New Roman" panose="02020603050405020304" pitchFamily="18" charset="0"/>
                <a:cs typeface="Times New Roman" panose="02020603050405020304" pitchFamily="18" charset="0"/>
              </a:rPr>
              <a:t>viện</a:t>
            </a:r>
            <a:r>
              <a:rPr lang="vi-VN" sz="2800">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java, thymeleaf.</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45E58859-B71E-41DD-8BA1-8D30A2F9A1F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8</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99089128"/>
      </p:ext>
    </p:extLst>
  </p:cSld>
  <p:clrMapOvr>
    <a:masterClrMapping/>
  </p:clrMapOvr>
</p:sld>
</file>

<file path=ppt/theme/theme1.xml><?xml version="1.0" encoding="utf-8"?>
<a:theme xmlns:a="http://schemas.openxmlformats.org/drawingml/2006/main" name="Mau Powerpoint CT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2708</TotalTime>
  <Words>3950</Words>
  <Application>Microsoft Office PowerPoint</Application>
  <PresentationFormat>Widescreen</PresentationFormat>
  <Paragraphs>461</Paragraphs>
  <Slides>32</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Mau Powerpoint CTU</vt:lpstr>
      <vt:lpstr>PowerPoint Presentation</vt:lpstr>
      <vt:lpstr>NỘI DUNG TRÌNH BÀY</vt:lpstr>
      <vt:lpstr>I. GIỚI THIỆU</vt:lpstr>
      <vt:lpstr>I. GIỚI THIỆU</vt:lpstr>
      <vt:lpstr>I. GIỚI THIỆU</vt:lpstr>
      <vt:lpstr>I. GIỚI THIỆU</vt:lpstr>
      <vt:lpstr>I. GIỚI THIỆU</vt:lpstr>
      <vt:lpstr>I. GIỚI THIỆU</vt:lpstr>
      <vt:lpstr>I. GIỚI THIỆU</vt:lpstr>
      <vt:lpstr>I. GIỚI THIỆU </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II. NỘI DUNG VÀ KẾT QUẢ</vt:lpstr>
      <vt:lpstr>II. NỘI DUNG VÀ KẾT QUẢ</vt:lpstr>
      <vt:lpstr>II. NỘI DUNG VÀ KẾT QUẢ</vt:lpstr>
      <vt:lpstr>II. NỘI DUNG VÀ KẾT QUẢ</vt:lpstr>
      <vt:lpstr>II. NỘI DUNG VÀ KẾT QUẢ</vt:lpstr>
      <vt:lpstr>III. KẾT LUẬN VÀ HƯỚNG PHÁT TRIỂN</vt:lpstr>
      <vt:lpstr>III. KẾT LUẬN VÀ HƯỚNG PHÁT TRIỂN</vt:lpstr>
      <vt:lpstr>III. KẾT LUẬN VÀ HƯỚNG PHÁT TRIỂN</vt:lpstr>
      <vt:lpstr>III. KẾT LUẬN VÀ HƯỚNG PHÁT TRIỂN</vt:lpstr>
      <vt:lpstr>III. KẾT LUẬN VÀ HƯỚNG PHÁT TRIỂN</vt:lpstr>
      <vt:lpstr>III. KẾT LUẬN VÀ HƯỚNG PHÁT TRIỂN</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Tấn Lộc Lê</dc:creator>
  <cp:lastModifiedBy>Cường Trần</cp:lastModifiedBy>
  <cp:revision>170</cp:revision>
  <dcterms:created xsi:type="dcterms:W3CDTF">2020-05-24T07:20:31Z</dcterms:created>
  <dcterms:modified xsi:type="dcterms:W3CDTF">2021-06-05T05:52:30Z</dcterms:modified>
</cp:coreProperties>
</file>