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63" r:id="rId4"/>
    <p:sldId id="265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D4F9F-687A-4B7A-A7D7-ACF1D540BD07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F4B47-D7CA-4507-94C6-136DCB32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18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20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99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39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17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3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A200-27EE-4778-9578-81C1F678B96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ealth.uottawa.ca/biomech/courses/apa4311/applications.html%20%5b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914400" y="4542433"/>
            <a:ext cx="5208000" cy="171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67" dirty="0">
                <a:latin typeface="Abel"/>
                <a:ea typeface="Abel"/>
                <a:cs typeface="Abel"/>
                <a:sym typeface="Abel"/>
              </a:rPr>
              <a:t>Department of Electronics Engineering, Keimyung University</a:t>
            </a:r>
          </a:p>
          <a:p>
            <a:pPr algn="l">
              <a:spcBef>
                <a:spcPts val="0"/>
              </a:spcBef>
            </a:pPr>
            <a:r>
              <a:rPr lang="en" sz="1467" dirty="0">
                <a:latin typeface="Abel"/>
                <a:ea typeface="Abel"/>
                <a:cs typeface="Abel"/>
                <a:sym typeface="Abel"/>
              </a:rPr>
              <a:t>20th </a:t>
            </a:r>
            <a:r>
              <a:rPr lang="en" sz="1467" dirty="0">
                <a:latin typeface="Abel"/>
                <a:ea typeface="Abel"/>
                <a:cs typeface="Abel"/>
                <a:sym typeface="Abel"/>
              </a:rPr>
              <a:t>May 2016</a:t>
            </a:r>
          </a:p>
          <a:p>
            <a:pPr algn="l">
              <a:spcBef>
                <a:spcPts val="0"/>
              </a:spcBef>
            </a:pPr>
            <a:r>
              <a:rPr lang="en" sz="1467" dirty="0">
                <a:latin typeface="Abel"/>
                <a:ea typeface="Abel"/>
                <a:cs typeface="Abel"/>
                <a:sym typeface="Abel"/>
              </a:rPr>
              <a:t>By </a:t>
            </a:r>
            <a:r>
              <a:rPr lang="en" sz="1467" dirty="0">
                <a:latin typeface="Abel"/>
                <a:ea typeface="Abel"/>
                <a:cs typeface="Abel"/>
                <a:sym typeface="Abel"/>
              </a:rPr>
              <a:t>Tran Viet Cuong</a:t>
            </a:r>
            <a:endParaRPr lang="en" sz="1467"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" name="Shape 36"/>
          <p:cNvSpPr/>
          <p:nvPr/>
        </p:nvSpPr>
        <p:spPr>
          <a:xfrm rot="10800000">
            <a:off x="11493599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7" name="Shape 37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/>
          <p:nvPr/>
        </p:nvSpPr>
        <p:spPr>
          <a:xfrm rot="10800000" flipH="1">
            <a:off x="1" y="3430199"/>
            <a:ext cx="71999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" name="Shape 39"/>
          <p:cNvSpPr/>
          <p:nvPr/>
        </p:nvSpPr>
        <p:spPr>
          <a:xfrm rot="10800000" flipH="1">
            <a:off x="1" y="-3198"/>
            <a:ext cx="71999" cy="343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330" y="4667699"/>
            <a:ext cx="2810335" cy="201442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616267" y="1687767"/>
            <a:ext cx="7035999" cy="1139999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056529" y="1484556"/>
            <a:ext cx="10363200" cy="1546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8000" dirty="0">
                <a:solidFill>
                  <a:srgbClr val="FFFFFF"/>
                </a:solidFill>
              </a:rPr>
              <a:t>Seminar </a:t>
            </a:r>
            <a:r>
              <a:rPr lang="en" sz="8000" dirty="0" smtClean="0">
                <a:solidFill>
                  <a:srgbClr val="FFFFFF"/>
                </a:solidFill>
              </a:rPr>
              <a:t>7</a:t>
            </a:r>
            <a:endParaRPr lang="en" sz="8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914400" y="3974833"/>
            <a:ext cx="48156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867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39650688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"/>
            <a:ext cx="12213366" cy="684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782" y="11974"/>
            <a:ext cx="2224217" cy="21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2/22/Wavelets_-_Filter_B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05" y="1218599"/>
            <a:ext cx="53911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951" y="1313848"/>
            <a:ext cx="2276475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-279" t="-397" r="279" b="48162"/>
          <a:stretch/>
        </p:blipFill>
        <p:spPr>
          <a:xfrm>
            <a:off x="1763111" y="3442817"/>
            <a:ext cx="2950433" cy="2167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7547" y="4132641"/>
            <a:ext cx="5338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For 16 samples, EMG signal values, having 1 value for </a:t>
            </a:r>
            <a:r>
              <a:rPr lang="en-US" sz="1600" dirty="0" err="1" smtClean="0"/>
              <a:t>cA</a:t>
            </a:r>
            <a:r>
              <a:rPr lang="en-US" sz="1600" dirty="0" smtClean="0"/>
              <a:t> (</a:t>
            </a:r>
            <a:r>
              <a:rPr lang="en-US" sz="1600" dirty="0" err="1" smtClean="0"/>
              <a:t>apprx</a:t>
            </a:r>
            <a:r>
              <a:rPr lang="en-US" sz="1600" dirty="0" smtClean="0"/>
              <a:t>. Coefficient) at level 4.</a:t>
            </a:r>
          </a:p>
          <a:p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For example 256 samples of EMG signal then after DWT at level 4, we just only have 16 samples.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8076" y="3715265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about accuracy: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08173" y="2966219"/>
            <a:ext cx="5799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 3 level filter </a:t>
            </a:r>
            <a:r>
              <a:rPr lang="en-US" sz="1200" dirty="0" smtClean="0"/>
              <a:t>bank of DWT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06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1962880"/>
            <a:ext cx="6460524" cy="5987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most important things: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2231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use features to classify patterns for more accurate?</a:t>
            </a:r>
          </a:p>
          <a:p>
            <a:r>
              <a:rPr lang="en-US" dirty="0" smtClean="0"/>
              <a:t>What is relationship between emotion states and bio-signal (muscle, heart beat, …)?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4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7" y="0"/>
            <a:ext cx="10315832" cy="65078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Location of Electrodes in Surface EMG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0993"/>
            <a:ext cx="3854278" cy="2427312"/>
          </a:xfrm>
          <a:prstGeom prst="rect">
            <a:avLst/>
          </a:prstGeom>
        </p:spPr>
      </p:pic>
      <p:pic>
        <p:nvPicPr>
          <p:cNvPr id="2050" name="Picture 2" descr="http://www.highlands.edu/academics/divisions/scipe/biology/faculty/harnden/2121/images/pennatem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358" y="1099966"/>
            <a:ext cx="3637231" cy="210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ackyardbrains.com/experiments/img/electrodos_brazos_we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5" y="3380905"/>
            <a:ext cx="2647154" cy="22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health.uottawa.ca/biomech/courses/apa4311/musclemap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645" y="476337"/>
            <a:ext cx="3468355" cy="580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1406" y="3767482"/>
            <a:ext cx="4917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Identification of the direction of muscle fibers: Electrodes must align with that of muscle fibers.</a:t>
            </a:r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Attaching the reference electrode on electrically neutral tissue such as bony prominence</a:t>
            </a:r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Electrodes should be located near the muscle belly, after considering the moving </a:t>
            </a:r>
            <a:r>
              <a:rPr lang="en-US" sz="1400" dirty="0"/>
              <a:t>I</a:t>
            </a:r>
            <a:r>
              <a:rPr lang="en-US" sz="1400" dirty="0" smtClean="0"/>
              <a:t>nnervation Zone (IZ) recording</a:t>
            </a:r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However, in muscles with irregularly oriented muscle fibers, such as pennate muscle, the proper direction of electrodes could be not determined. </a:t>
            </a:r>
          </a:p>
        </p:txBody>
      </p:sp>
    </p:spTree>
    <p:extLst>
      <p:ext uri="{BB962C8B-B14F-4D97-AF65-F5344CB8AC3E}">
        <p14:creationId xmlns:p14="http://schemas.microsoft.com/office/powerpoint/2010/main" val="7115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3" name="Shape 63"/>
          <p:cNvSpPr/>
          <p:nvPr/>
        </p:nvSpPr>
        <p:spPr>
          <a:xfrm rot="10800000">
            <a:off x="11493600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4" name="Shape 64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5" name="Shape 65"/>
          <p:cNvSpPr/>
          <p:nvPr/>
        </p:nvSpPr>
        <p:spPr>
          <a:xfrm rot="10800000" flipH="1">
            <a:off x="0" y="3430200"/>
            <a:ext cx="72000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" name="Shape 66"/>
          <p:cNvSpPr/>
          <p:nvPr/>
        </p:nvSpPr>
        <p:spPr>
          <a:xfrm rot="10800000" flipH="1">
            <a:off x="0" y="-3200"/>
            <a:ext cx="72000" cy="3433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" name="Shape 67"/>
          <p:cNvSpPr/>
          <p:nvPr/>
        </p:nvSpPr>
        <p:spPr>
          <a:xfrm>
            <a:off x="726600" y="1028345"/>
            <a:ext cx="10112400" cy="11400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726600" y="603316"/>
            <a:ext cx="10363200" cy="1546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267" dirty="0">
                <a:solidFill>
                  <a:srgbClr val="FFFFFF"/>
                </a:solidFill>
              </a:rPr>
              <a:t>in next 2 weeks</a:t>
            </a:r>
            <a:endParaRPr lang="en" sz="4267" dirty="0">
              <a:solidFill>
                <a:srgbClr val="FFFFFF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10773666" y="5822901"/>
            <a:ext cx="1316735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851628" y="2732717"/>
            <a:ext cx="10113144" cy="202216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380990" indent="-38099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ECG sensor</a:t>
            </a:r>
            <a:endParaRPr lang="en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  <a:p>
            <a:pPr marL="380990" indent="-38099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DRL circuit (Driven right leg circuit)</a:t>
            </a:r>
          </a:p>
          <a:p>
            <a:pPr marL="380990" indent="-38099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ECG Feature </a:t>
            </a:r>
            <a:r>
              <a:rPr lang="en-US" b="1" dirty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E</a:t>
            </a:r>
            <a:r>
              <a:rPr lang="en-US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xtraction </a:t>
            </a:r>
            <a:endParaRPr lang="en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7320033" y="6405900"/>
            <a:ext cx="347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333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32" y="2933339"/>
            <a:ext cx="3852747" cy="28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936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/>
          <p:nvPr/>
        </p:nvSpPr>
        <p:spPr>
          <a:xfrm>
            <a:off x="616267" y="617267"/>
            <a:ext cx="10928400" cy="8588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3" name="Shape 183"/>
          <p:cNvSpPr/>
          <p:nvPr/>
        </p:nvSpPr>
        <p:spPr>
          <a:xfrm rot="10800000">
            <a:off x="11493600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" name="Shape 184"/>
          <p:cNvSpPr/>
          <p:nvPr/>
        </p:nvSpPr>
        <p:spPr>
          <a:xfrm rot="10800000" flipH="1">
            <a:off x="0" y="-3200"/>
            <a:ext cx="72000" cy="3433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" name="Shape 185"/>
          <p:cNvSpPr/>
          <p:nvPr/>
        </p:nvSpPr>
        <p:spPr>
          <a:xfrm rot="10800000" flipH="1">
            <a:off x="0" y="3430200"/>
            <a:ext cx="72000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847935" y="658268"/>
            <a:ext cx="10363200" cy="8588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800" dirty="0">
                <a:solidFill>
                  <a:srgbClr val="FFFFFF"/>
                </a:solidFill>
              </a:rPr>
              <a:t>Reference</a:t>
            </a:r>
            <a:endParaRPr lang="en" sz="4800" dirty="0">
              <a:solidFill>
                <a:srgbClr val="FFFFFF"/>
              </a:solidFill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10773666" y="5822901"/>
            <a:ext cx="1316735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subTitle" idx="1"/>
          </p:nvPr>
        </p:nvSpPr>
        <p:spPr>
          <a:xfrm>
            <a:off x="7320033" y="6405900"/>
            <a:ext cx="347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333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062" y="1787412"/>
            <a:ext cx="10393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[1] 	</a:t>
            </a:r>
            <a:r>
              <a:rPr lang="en-US" sz="2400" dirty="0" smtClean="0"/>
              <a:t>Location of Electrodes in Surface EMG (Ken Nishihara and Takuya </a:t>
            </a:r>
            <a:r>
              <a:rPr lang="en-US" sz="2400" dirty="0" err="1" smtClean="0"/>
              <a:t>Isho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[</a:t>
            </a:r>
            <a:r>
              <a:rPr lang="en-US" sz="2400" dirty="0"/>
              <a:t>2] 	</a:t>
            </a:r>
            <a:r>
              <a:rPr lang="en-US" sz="2400" dirty="0" smtClean="0"/>
              <a:t>https://backyardbrains.com/experiments/RobotHand </a:t>
            </a:r>
          </a:p>
          <a:p>
            <a:r>
              <a:rPr lang="en-US" sz="2400" dirty="0" smtClean="0"/>
              <a:t>[</a:t>
            </a:r>
            <a:r>
              <a:rPr lang="en-US" sz="2400" dirty="0"/>
              <a:t>3] 	</a:t>
            </a:r>
            <a:r>
              <a:rPr lang="en-US" sz="2400" dirty="0" smtClean="0">
                <a:hlinkClick r:id="rId4"/>
              </a:rPr>
              <a:t>http://health.uottawa.ca/biomech/courses/apa4311/applications.html [</a:t>
            </a:r>
            <a:r>
              <a:rPr lang="en-US" sz="2400" dirty="0">
                <a:hlinkClick r:id="rId4"/>
              </a:rPr>
              <a:t>4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[4]	http://josephmr.com/realtime-arduino-sensor-monitoring-with-matplotlib/ </a:t>
            </a:r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 smtClean="0"/>
              <a:t>[5]	https://en.wikipedia.org/wiki/Discrete_wavelet_transform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5277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69" name="Shape 269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70" name="Shape 270"/>
          <p:cNvSpPr/>
          <p:nvPr/>
        </p:nvSpPr>
        <p:spPr>
          <a:xfrm>
            <a:off x="616267" y="2485634"/>
            <a:ext cx="9336400" cy="1162799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1"/>
          </p:nvPr>
        </p:nvSpPr>
        <p:spPr>
          <a:xfrm>
            <a:off x="914400" y="3771628"/>
            <a:ext cx="1036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endParaRPr sz="1867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/>
          </p:nvPr>
        </p:nvSpPr>
        <p:spPr>
          <a:xfrm>
            <a:off x="861696" y="2225247"/>
            <a:ext cx="10363200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rgbClr val="FFFFFF"/>
                </a:solidFill>
              </a:rPr>
              <a:t>A</a:t>
            </a:r>
            <a:r>
              <a:rPr lang="en" dirty="0" smtClean="0">
                <a:solidFill>
                  <a:srgbClr val="FFFFFF"/>
                </a:solidFill>
              </a:rPr>
              <a:t>ny Questions </a:t>
            </a:r>
            <a:r>
              <a:rPr lang="en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273" name="Shape 273"/>
          <p:cNvSpPr/>
          <p:nvPr/>
        </p:nvSpPr>
        <p:spPr>
          <a:xfrm rot="10800000">
            <a:off x="11493599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4" name="Shape 274"/>
          <p:cNvSpPr/>
          <p:nvPr/>
        </p:nvSpPr>
        <p:spPr>
          <a:xfrm rot="10800000" flipH="1">
            <a:off x="1" y="-3198"/>
            <a:ext cx="71999" cy="343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5" name="Shape 275"/>
          <p:cNvSpPr/>
          <p:nvPr/>
        </p:nvSpPr>
        <p:spPr>
          <a:xfrm rot="10800000" flipH="1">
            <a:off x="1" y="3430199"/>
            <a:ext cx="71999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10773666" y="5822901"/>
            <a:ext cx="1316735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>
            <a:spLocks noGrp="1"/>
          </p:cNvSpPr>
          <p:nvPr>
            <p:ph type="subTitle" idx="1"/>
          </p:nvPr>
        </p:nvSpPr>
        <p:spPr>
          <a:xfrm>
            <a:off x="7320033" y="6405900"/>
            <a:ext cx="347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333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13569697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42" name="Shape 342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43" name="Shape 343"/>
          <p:cNvSpPr/>
          <p:nvPr/>
        </p:nvSpPr>
        <p:spPr>
          <a:xfrm>
            <a:off x="616267" y="2485633"/>
            <a:ext cx="9336400" cy="11628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4" name="Shape 344"/>
          <p:cNvSpPr txBox="1">
            <a:spLocks noGrp="1"/>
          </p:cNvSpPr>
          <p:nvPr>
            <p:ph type="subTitle" idx="1"/>
          </p:nvPr>
        </p:nvSpPr>
        <p:spPr>
          <a:xfrm>
            <a:off x="914400" y="3771628"/>
            <a:ext cx="1036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en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ctrTitle"/>
          </p:nvPr>
        </p:nvSpPr>
        <p:spPr>
          <a:xfrm>
            <a:off x="861696" y="2225247"/>
            <a:ext cx="10363200" cy="1546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8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46" name="Shape 346"/>
          <p:cNvSpPr/>
          <p:nvPr/>
        </p:nvSpPr>
        <p:spPr>
          <a:xfrm rot="10800000">
            <a:off x="11493600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7" name="Shape 347"/>
          <p:cNvSpPr/>
          <p:nvPr/>
        </p:nvSpPr>
        <p:spPr>
          <a:xfrm rot="10800000" flipH="1">
            <a:off x="0" y="-3200"/>
            <a:ext cx="72000" cy="3433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8" name="Shape 348"/>
          <p:cNvSpPr/>
          <p:nvPr/>
        </p:nvSpPr>
        <p:spPr>
          <a:xfrm rot="10800000" flipH="1">
            <a:off x="0" y="3430200"/>
            <a:ext cx="72000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10773666" y="5822901"/>
            <a:ext cx="1316735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7320033" y="6405900"/>
            <a:ext cx="347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333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41049912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227</Words>
  <Application>Microsoft Office PowerPoint</Application>
  <PresentationFormat>Widescreen</PresentationFormat>
  <Paragraphs>38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Abel</vt:lpstr>
      <vt:lpstr>Arial</vt:lpstr>
      <vt:lpstr>Calibri</vt:lpstr>
      <vt:lpstr>Calibri Light</vt:lpstr>
      <vt:lpstr>Jura</vt:lpstr>
      <vt:lpstr>Office Theme</vt:lpstr>
      <vt:lpstr>Seminar 7</vt:lpstr>
      <vt:lpstr>PowerPoint Presentation</vt:lpstr>
      <vt:lpstr>PowerPoint Presentation</vt:lpstr>
      <vt:lpstr>The most important things:</vt:lpstr>
      <vt:lpstr>Location of Electrodes in Surface EMG</vt:lpstr>
      <vt:lpstr>in next 2 weeks</vt:lpstr>
      <vt:lpstr>Reference</vt:lpstr>
      <vt:lpstr>Any Questions 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7</dc:title>
  <dc:creator>Cuong V. Tran</dc:creator>
  <cp:lastModifiedBy>Cuong V. Tran</cp:lastModifiedBy>
  <cp:revision>21</cp:revision>
  <dcterms:created xsi:type="dcterms:W3CDTF">2016-06-03T04:51:09Z</dcterms:created>
  <dcterms:modified xsi:type="dcterms:W3CDTF">2016-06-03T06:55:13Z</dcterms:modified>
</cp:coreProperties>
</file>