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 id="2147483780" r:id="rId5"/>
  </p:sldMasterIdLst>
  <p:notesMasterIdLst>
    <p:notesMasterId r:id="rId37"/>
  </p:notesMasterIdLst>
  <p:sldIdLst>
    <p:sldId id="257" r:id="rId6"/>
    <p:sldId id="258" r:id="rId7"/>
    <p:sldId id="259" r:id="rId8"/>
    <p:sldId id="260" r:id="rId9"/>
    <p:sldId id="262" r:id="rId10"/>
    <p:sldId id="263" r:id="rId11"/>
    <p:sldId id="264" r:id="rId12"/>
    <p:sldId id="265" r:id="rId13"/>
    <p:sldId id="275" r:id="rId14"/>
    <p:sldId id="276" r:id="rId15"/>
    <p:sldId id="277" r:id="rId16"/>
    <p:sldId id="278" r:id="rId17"/>
    <p:sldId id="279" r:id="rId18"/>
    <p:sldId id="280" r:id="rId19"/>
    <p:sldId id="267" r:id="rId20"/>
    <p:sldId id="268" r:id="rId21"/>
    <p:sldId id="266" r:id="rId22"/>
    <p:sldId id="269" r:id="rId23"/>
    <p:sldId id="270" r:id="rId24"/>
    <p:sldId id="271" r:id="rId25"/>
    <p:sldId id="272" r:id="rId26"/>
    <p:sldId id="273"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9EDE60-F400-40C8-8D82-3BCB2AC1C247}">
          <p14:sldIdLst>
            <p14:sldId id="257"/>
            <p14:sldId id="258"/>
            <p14:sldId id="259"/>
            <p14:sldId id="260"/>
            <p14:sldId id="262"/>
            <p14:sldId id="263"/>
            <p14:sldId id="264"/>
            <p14:sldId id="265"/>
            <p14:sldId id="275"/>
            <p14:sldId id="276"/>
            <p14:sldId id="277"/>
            <p14:sldId id="278"/>
            <p14:sldId id="279"/>
            <p14:sldId id="280"/>
            <p14:sldId id="267"/>
            <p14:sldId id="268"/>
            <p14:sldId id="266"/>
            <p14:sldId id="269"/>
            <p14:sldId id="270"/>
            <p14:sldId id="271"/>
            <p14:sldId id="272"/>
            <p14:sldId id="273"/>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Anh" initials="QA" lastIdx="1" clrIdx="0">
    <p:extLst>
      <p:ext uri="{19B8F6BF-5375-455C-9EA6-DF929625EA0E}">
        <p15:presenceInfo xmlns:p15="http://schemas.microsoft.com/office/powerpoint/2012/main" userId="Quang A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795CE2"/>
    <a:srgbClr val="3A3A3A"/>
    <a:srgbClr val="FF0000"/>
    <a:srgbClr val="CA73B1"/>
    <a:srgbClr val="C567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5C17A-A58F-F796-8FCF-619D38AC3D88}" v="56" dt="2021-11-06T15:00:36.217"/>
    <p1510:client id="{82F3225B-7438-4CD7-914D-D4D34DD3B488}" v="2002" dt="2021-11-07T00:14:38.646"/>
    <p1510:client id="{92356C3A-A4ED-6774-19A9-256534129D3A}" v="1912" dt="2021-11-06T14:31:19.379"/>
    <p1510:client id="{BEDDF9AC-9E96-D54C-0B1A-84722267FE7E}" v="2" dt="2021-11-06T04:36:16.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6" autoAdjust="0"/>
    <p:restoredTop sz="94660"/>
  </p:normalViewPr>
  <p:slideViewPr>
    <p:cSldViewPr snapToGrid="0">
      <p:cViewPr varScale="1">
        <p:scale>
          <a:sx n="108" d="100"/>
          <a:sy n="108"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F1BE8-74B3-45A1-9C12-0213F5115F82}"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54A1A-2866-4563-9419-82515C305A69}" type="slidenum">
              <a:rPr lang="en-US" smtClean="0"/>
              <a:t>‹#›</a:t>
            </a:fld>
            <a:endParaRPr lang="en-US"/>
          </a:p>
        </p:txBody>
      </p:sp>
    </p:spTree>
    <p:extLst>
      <p:ext uri="{BB962C8B-B14F-4D97-AF65-F5344CB8AC3E}">
        <p14:creationId xmlns:p14="http://schemas.microsoft.com/office/powerpoint/2010/main" val="210053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54A1A-2866-4563-9419-82515C305A69}" type="slidenum">
              <a:rPr lang="en-US" smtClean="0"/>
              <a:t>1</a:t>
            </a:fld>
            <a:endParaRPr lang="en-US"/>
          </a:p>
        </p:txBody>
      </p:sp>
    </p:spTree>
    <p:extLst>
      <p:ext uri="{BB962C8B-B14F-4D97-AF65-F5344CB8AC3E}">
        <p14:creationId xmlns:p14="http://schemas.microsoft.com/office/powerpoint/2010/main" val="192065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54A1A-2866-4563-9419-82515C305A69}" type="slidenum">
              <a:rPr lang="en-US" smtClean="0"/>
              <a:t>4</a:t>
            </a:fld>
            <a:endParaRPr lang="en-US"/>
          </a:p>
        </p:txBody>
      </p:sp>
    </p:spTree>
    <p:extLst>
      <p:ext uri="{BB962C8B-B14F-4D97-AF65-F5344CB8AC3E}">
        <p14:creationId xmlns:p14="http://schemas.microsoft.com/office/powerpoint/2010/main" val="146030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705E-22CD-4CF5-8F45-AA9D6ADD8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633460-6458-42FB-B610-F324ED9EC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D08C8-9229-4BF0-9E3E-512E7529A9F8}"/>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0125A242-B8EB-4F38-ACFB-C8B160A48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C65BC-290B-4F4B-A954-B1B8E34866E6}"/>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42446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6728-1747-46AB-804C-2D9A2D4198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29E94-D912-4D78-AF5D-F5139DBD9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7E970-555B-462D-8F05-3404A4103285}"/>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D5475BBC-FBD4-4085-A8B3-E15BB5D3E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7B51E-F47E-49BD-9D96-00506D319BF6}"/>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171983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09E075-86BE-40EA-A144-DBABB1B27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D0557-E1F8-4F17-9A8B-A8833314F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915C9-7654-452E-A7C7-46C5C7CA52C2}"/>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A85128ED-E1D3-4D2A-B42A-9A6FDFD45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A059E-6F14-46F8-84EC-E6A3F634C0B1}"/>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385379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14096BF-2967-4B38-9F72-F1580258134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94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096BF-2967-4B38-9F72-F1580258134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630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096BF-2967-4B38-9F72-F1580258134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767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08DEA-57B8-47F2-BB64-2EE225D093C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096BF-2967-4B38-9F72-F1580258134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72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08DEA-57B8-47F2-BB64-2EE225D093C4}"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096BF-2967-4B38-9F72-F1580258134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241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08DEA-57B8-47F2-BB64-2EE225D093C4}"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096BF-2967-4B38-9F72-F1580258134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646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08DEA-57B8-47F2-BB64-2EE225D093C4}"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1586938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08DEA-57B8-47F2-BB64-2EE225D093C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096BF-2967-4B38-9F72-F1580258134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3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8971-61F0-43B5-B648-697801023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2D9E6-C563-4268-B2FA-79DA54C68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0B2F0-453F-4BA1-9F40-3D5199BA57E2}"/>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AB0B8F1D-AA2E-4383-A0AA-AF8787AC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ED595-2BD4-45C4-A23A-D7FFD9E49107}"/>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754111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808DEA-57B8-47F2-BB64-2EE225D093C4}" type="datetimeFigureOut">
              <a:rPr lang="en-US" smtClean="0"/>
              <a:t>11/7/2021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14096BF-2967-4B38-9F72-F1580258134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315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096BF-2967-4B38-9F72-F1580258134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842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096BF-2967-4B38-9F72-F1580258134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21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12D3-A201-454D-BEDA-25D56130D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35EACB-9EE5-488C-82B5-06D3A8DF6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C5677-7D0A-4A7D-AC24-DE7BE45BBDC3}"/>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39174440-6D45-4BD4-A7B0-BA902C570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679EA-BE4A-4160-9210-1BE7B52262CB}"/>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83316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D2E6-DF33-47BC-8B70-BA88DACF6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BEDC9-5A1D-43C6-BE79-FC7037487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06DA9-FC05-44C0-9364-CF350F4ACE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D6FEE-F003-4387-B7F8-AAC05676E1CB}"/>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6" name="Footer Placeholder 5">
            <a:extLst>
              <a:ext uri="{FF2B5EF4-FFF2-40B4-BE49-F238E27FC236}">
                <a16:creationId xmlns:a16="http://schemas.microsoft.com/office/drawing/2014/main" id="{0287EB0C-5AF5-4BDE-AEE2-6AB568806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DB1A1-D273-44AC-9E9F-1671EDE06305}"/>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225502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DAF5-73E4-42CA-ABD4-B5E590DD6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9DA2D-6274-4EDA-8826-A0CCB184B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A55C7-54FC-42CE-BB57-4CF40E18E6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218BD-E1F7-4E61-A56B-24B537742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FDA1C-1B3E-45B3-8C34-3AA3ABE9C9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B4B8A-491A-4D53-989D-0CEBDC6685F6}"/>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8" name="Footer Placeholder 7">
            <a:extLst>
              <a:ext uri="{FF2B5EF4-FFF2-40B4-BE49-F238E27FC236}">
                <a16:creationId xmlns:a16="http://schemas.microsoft.com/office/drawing/2014/main" id="{B6161A34-285C-4599-965B-C303F20ECC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79E42A-766B-47EC-8571-043F10A77B00}"/>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366963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15B3-E0FC-407A-BD19-3FB55E89EF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5C5E6-A36A-449E-9061-FA3CF8448022}"/>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4" name="Footer Placeholder 3">
            <a:extLst>
              <a:ext uri="{FF2B5EF4-FFF2-40B4-BE49-F238E27FC236}">
                <a16:creationId xmlns:a16="http://schemas.microsoft.com/office/drawing/2014/main" id="{0CE8F816-DD38-49C8-B2AF-C952311BC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683E8-558D-4689-A795-29A96D669967}"/>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389325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2E221-CFF3-4EB7-91CD-4EE2E964DDFF}"/>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3" name="Footer Placeholder 2">
            <a:extLst>
              <a:ext uri="{FF2B5EF4-FFF2-40B4-BE49-F238E27FC236}">
                <a16:creationId xmlns:a16="http://schemas.microsoft.com/office/drawing/2014/main" id="{AFA4C49E-9E0D-4B86-A9F9-FD269BBB7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5A5654-4687-4B06-8CE8-99E35DF9DFB0}"/>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248827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87A7-646B-4676-9A3D-74F5B1519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8A42C-3EFD-4866-A201-5F9E77E78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FD118-19D2-4864-8C3F-7210EB44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F4587-3D9F-47B0-B46F-81D333788113}"/>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6" name="Footer Placeholder 5">
            <a:extLst>
              <a:ext uri="{FF2B5EF4-FFF2-40B4-BE49-F238E27FC236}">
                <a16:creationId xmlns:a16="http://schemas.microsoft.com/office/drawing/2014/main" id="{8A957FAD-A9AC-46F1-8D20-C0C3AB6FE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3DC85-1EFF-45B5-AD6B-A8FEBF7AB42D}"/>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80249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63C9-477F-4E96-89B2-BEBBAF10D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0BA8AB-67CF-4C18-9F86-1C2316C05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CC082-DFD3-4C18-9F51-2E8F59C94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5CDC7-9221-4A8B-8D5B-C891BA6B2F4D}"/>
              </a:ext>
            </a:extLst>
          </p:cNvPr>
          <p:cNvSpPr>
            <a:spLocks noGrp="1"/>
          </p:cNvSpPr>
          <p:nvPr>
            <p:ph type="dt" sz="half" idx="10"/>
          </p:nvPr>
        </p:nvSpPr>
        <p:spPr/>
        <p:txBody>
          <a:bodyPr/>
          <a:lstStyle/>
          <a:p>
            <a:fld id="{83808DEA-57B8-47F2-BB64-2EE225D093C4}" type="datetimeFigureOut">
              <a:rPr lang="en-US" smtClean="0"/>
              <a:t>11/7/2021</a:t>
            </a:fld>
            <a:endParaRPr lang="en-US"/>
          </a:p>
        </p:txBody>
      </p:sp>
      <p:sp>
        <p:nvSpPr>
          <p:cNvPr id="6" name="Footer Placeholder 5">
            <a:extLst>
              <a:ext uri="{FF2B5EF4-FFF2-40B4-BE49-F238E27FC236}">
                <a16:creationId xmlns:a16="http://schemas.microsoft.com/office/drawing/2014/main" id="{B8688C2E-3AC6-45E8-B30B-55D238242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3D619-BC30-4950-BF28-226B78282BC2}"/>
              </a:ext>
            </a:extLst>
          </p:cNvPr>
          <p:cNvSpPr>
            <a:spLocks noGrp="1"/>
          </p:cNvSpPr>
          <p:nvPr>
            <p:ph type="sldNum" sz="quarter" idx="12"/>
          </p:nvPr>
        </p:nvSpPr>
        <p:spPr/>
        <p:txBody>
          <a:bodyPr/>
          <a:lstStyle/>
          <a:p>
            <a:fld id="{114096BF-2967-4B38-9F72-F15802581342}" type="slidenum">
              <a:rPr lang="en-US" smtClean="0"/>
              <a:t>‹#›</a:t>
            </a:fld>
            <a:endParaRPr lang="en-US"/>
          </a:p>
        </p:txBody>
      </p:sp>
    </p:spTree>
    <p:extLst>
      <p:ext uri="{BB962C8B-B14F-4D97-AF65-F5344CB8AC3E}">
        <p14:creationId xmlns:p14="http://schemas.microsoft.com/office/powerpoint/2010/main" val="33322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46126-F549-489F-ADD0-F5B58D5A8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96B63-DC92-4431-BB4D-B40C01857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0FCAE-F5C4-47AA-AB54-56AE09F0D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08DEA-57B8-47F2-BB64-2EE225D093C4}" type="datetimeFigureOut">
              <a:rPr lang="en-US" smtClean="0"/>
              <a:t>11/7/2021</a:t>
            </a:fld>
            <a:endParaRPr lang="en-US"/>
          </a:p>
        </p:txBody>
      </p:sp>
      <p:sp>
        <p:nvSpPr>
          <p:cNvPr id="5" name="Footer Placeholder 4">
            <a:extLst>
              <a:ext uri="{FF2B5EF4-FFF2-40B4-BE49-F238E27FC236}">
                <a16:creationId xmlns:a16="http://schemas.microsoft.com/office/drawing/2014/main" id="{CE121569-3308-4A92-9B08-0EFBDA4E9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D0A232-1841-4993-B510-89D004B33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096BF-2967-4B38-9F72-F15802581342}" type="slidenum">
              <a:rPr lang="en-US" smtClean="0"/>
              <a:t>‹#›</a:t>
            </a:fld>
            <a:endParaRPr lang="en-US"/>
          </a:p>
        </p:txBody>
      </p:sp>
    </p:spTree>
    <p:extLst>
      <p:ext uri="{BB962C8B-B14F-4D97-AF65-F5344CB8AC3E}">
        <p14:creationId xmlns:p14="http://schemas.microsoft.com/office/powerpoint/2010/main" val="35489353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808DEA-57B8-47F2-BB64-2EE225D093C4}" type="datetimeFigureOut">
              <a:rPr lang="en-US" smtClean="0"/>
              <a:t>11/7/2021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4096BF-2967-4B38-9F72-F1580258134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7188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erson typing on a keyboard&#10;&#10;Description automatically generated with medium confidence">
            <a:extLst>
              <a:ext uri="{FF2B5EF4-FFF2-40B4-BE49-F238E27FC236}">
                <a16:creationId xmlns:a16="http://schemas.microsoft.com/office/drawing/2014/main" id="{9DBB0707-D466-4930-99A9-51E149B38BFE}"/>
              </a:ext>
            </a:extLst>
          </p:cNvPr>
          <p:cNvPicPr>
            <a:picLocks noChangeAspect="1"/>
          </p:cNvPicPr>
          <p:nvPr/>
        </p:nvPicPr>
        <p:blipFill rotWithShape="1">
          <a:blip r:embed="rId3">
            <a:extLst>
              <a:ext uri="{28A0092B-C50C-407E-A947-70E740481C1C}">
                <a14:useLocalDpi xmlns:a14="http://schemas.microsoft.com/office/drawing/2010/main" val="0"/>
              </a:ext>
            </a:extLst>
          </a:blip>
          <a:srcRect t="7102" r="1" b="4570"/>
          <a:stretch/>
        </p:blipFill>
        <p:spPr>
          <a:xfrm>
            <a:off x="606971" y="35513"/>
            <a:ext cx="11588329" cy="6857999"/>
          </a:xfrm>
          <a:prstGeom prst="rect">
            <a:avLst/>
          </a:prstGeom>
        </p:spPr>
      </p:pic>
      <p:sp>
        <p:nvSpPr>
          <p:cNvPr id="20" name="Rectangle 1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DF2D0-66F2-4E20-8ABF-EE4DB7307204}"/>
              </a:ext>
            </a:extLst>
          </p:cNvPr>
          <p:cNvSpPr>
            <a:spLocks noGrp="1"/>
          </p:cNvSpPr>
          <p:nvPr>
            <p:ph type="title"/>
          </p:nvPr>
        </p:nvSpPr>
        <p:spPr>
          <a:xfrm>
            <a:off x="1166649" y="721805"/>
            <a:ext cx="3874686" cy="2147520"/>
          </a:xfrm>
          <a:effectLst>
            <a:glow>
              <a:schemeClr val="accent1">
                <a:alpha val="61000"/>
              </a:schemeClr>
            </a:glow>
          </a:effectLst>
        </p:spPr>
        <p:txBody>
          <a:bodyPr>
            <a:normAutofit/>
          </a:bodyPr>
          <a:lstStyle/>
          <a:p>
            <a:r>
              <a:rPr lang="en-US">
                <a:solidFill>
                  <a:schemeClr val="bg1"/>
                </a:solidFill>
              </a:rPr>
              <a:t>       </a:t>
            </a:r>
            <a:r>
              <a:rPr lang="vi-VN" b="1">
                <a:ln>
                  <a:solidFill>
                    <a:schemeClr val="bg1"/>
                  </a:solidFill>
                </a:ln>
                <a:noFill/>
                <a:effectLst>
                  <a:glow rad="647700">
                    <a:schemeClr val="accent1">
                      <a:satMod val="175000"/>
                      <a:alpha val="71000"/>
                    </a:schemeClr>
                  </a:glow>
                </a:effectLst>
              </a:rPr>
              <a:t>Báo cáo </a:t>
            </a:r>
            <a:br>
              <a:rPr lang="en-US" b="1">
                <a:ln>
                  <a:solidFill>
                    <a:schemeClr val="bg1"/>
                  </a:solidFill>
                </a:ln>
                <a:noFill/>
                <a:effectLst>
                  <a:glow rad="647700">
                    <a:schemeClr val="accent1">
                      <a:satMod val="175000"/>
                      <a:alpha val="71000"/>
                    </a:schemeClr>
                  </a:glow>
                </a:effectLst>
              </a:rPr>
            </a:br>
            <a:r>
              <a:rPr lang="vi-VN" b="1">
                <a:ln>
                  <a:solidFill>
                    <a:schemeClr val="bg1"/>
                  </a:solidFill>
                </a:ln>
                <a:noFill/>
                <a:effectLst>
                  <a:glow rad="647700">
                    <a:schemeClr val="accent1">
                      <a:satMod val="175000"/>
                      <a:alpha val="71000"/>
                    </a:schemeClr>
                  </a:glow>
                </a:effectLst>
              </a:rPr>
              <a:t>bài tập thực hành</a:t>
            </a:r>
            <a:endParaRPr lang="en-US" b="1">
              <a:ln>
                <a:solidFill>
                  <a:schemeClr val="bg1"/>
                </a:solidFill>
              </a:ln>
              <a:noFill/>
              <a:effectLst>
                <a:glow rad="647700">
                  <a:schemeClr val="accent1">
                    <a:satMod val="175000"/>
                    <a:alpha val="71000"/>
                  </a:schemeClr>
                </a:glow>
              </a:effectLst>
            </a:endParaRPr>
          </a:p>
        </p:txBody>
      </p:sp>
      <p:sp>
        <p:nvSpPr>
          <p:cNvPr id="22" name="Rectangle 2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25"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DE5E6A39-80AD-4DE9-B7BD-9B0070804AED}"/>
              </a:ext>
            </a:extLst>
          </p:cNvPr>
          <p:cNvSpPr>
            <a:spLocks noGrp="1"/>
          </p:cNvSpPr>
          <p:nvPr>
            <p:ph idx="1"/>
          </p:nvPr>
        </p:nvSpPr>
        <p:spPr>
          <a:xfrm>
            <a:off x="1166649" y="3379979"/>
            <a:ext cx="3874685" cy="3186359"/>
          </a:xfrm>
        </p:spPr>
        <p:txBody>
          <a:bodyPr anchor="ctr">
            <a:normAutofit/>
          </a:bodyPr>
          <a:lstStyle/>
          <a:p>
            <a:r>
              <a:rPr lang="vi-VN" sz="1500">
                <a:solidFill>
                  <a:schemeClr val="bg1"/>
                </a:solidFill>
              </a:rPr>
              <a:t>Gv hướng dẫn : </a:t>
            </a:r>
            <a:br>
              <a:rPr lang="vi-VN" sz="1500">
                <a:solidFill>
                  <a:schemeClr val="bg1"/>
                </a:solidFill>
              </a:rPr>
            </a:br>
            <a:r>
              <a:rPr lang="en-US" sz="1500">
                <a:solidFill>
                  <a:schemeClr val="bg1"/>
                </a:solidFill>
              </a:rPr>
              <a:t> </a:t>
            </a:r>
            <a:r>
              <a:rPr lang="vi-VN" sz="1500">
                <a:solidFill>
                  <a:schemeClr val="bg1"/>
                </a:solidFill>
              </a:rPr>
              <a:t>+</a:t>
            </a:r>
            <a:r>
              <a:rPr lang="en-US" sz="1500">
                <a:solidFill>
                  <a:schemeClr val="bg1"/>
                </a:solidFill>
              </a:rPr>
              <a:t> </a:t>
            </a:r>
            <a:r>
              <a:rPr lang="vi-VN" sz="1500">
                <a:solidFill>
                  <a:schemeClr val="bg1"/>
                </a:solidFill>
              </a:rPr>
              <a:t>BÙI HẢI PHONG</a:t>
            </a:r>
          </a:p>
          <a:p>
            <a:r>
              <a:rPr lang="vi-VN" sz="1500">
                <a:solidFill>
                  <a:schemeClr val="bg1"/>
                </a:solidFill>
              </a:rPr>
              <a:t>Thực hiện bởi nhóm 5:</a:t>
            </a:r>
          </a:p>
          <a:p>
            <a:pPr marL="0" indent="0">
              <a:buNone/>
            </a:pPr>
            <a:r>
              <a:rPr lang="vi-VN" sz="1500">
                <a:solidFill>
                  <a:schemeClr val="bg1"/>
                </a:solidFill>
              </a:rPr>
              <a:t>     + NGUYỄN VĂN CƯỜNG</a:t>
            </a:r>
          </a:p>
          <a:p>
            <a:pPr marL="0" indent="0">
              <a:buNone/>
            </a:pPr>
            <a:r>
              <a:rPr lang="vi-VN" sz="1500">
                <a:solidFill>
                  <a:schemeClr val="bg1"/>
                </a:solidFill>
              </a:rPr>
              <a:t>     + VŨ VĂN HUY</a:t>
            </a:r>
          </a:p>
          <a:p>
            <a:pPr marL="0" indent="0">
              <a:buNone/>
            </a:pPr>
            <a:r>
              <a:rPr lang="vi-VN" sz="1500">
                <a:solidFill>
                  <a:schemeClr val="bg1"/>
                </a:solidFill>
              </a:rPr>
              <a:t>     + NGUYỄN VĂN AN</a:t>
            </a:r>
          </a:p>
          <a:p>
            <a:pPr marL="0" indent="0">
              <a:buNone/>
            </a:pPr>
            <a:r>
              <a:rPr lang="vi-VN" sz="1500">
                <a:solidFill>
                  <a:schemeClr val="bg1"/>
                </a:solidFill>
              </a:rPr>
              <a:t>     + ĐỖ HỒNG PHONG</a:t>
            </a:r>
          </a:p>
          <a:p>
            <a:pPr marL="0" indent="0">
              <a:buNone/>
            </a:pPr>
            <a:r>
              <a:rPr lang="vi-VN" sz="1500">
                <a:solidFill>
                  <a:schemeClr val="bg1"/>
                </a:solidFill>
                <a:latin typeface="Arial"/>
                <a:cs typeface="Arial"/>
              </a:rPr>
              <a:t>     + NGUYỄN VĂN KHẢI</a:t>
            </a:r>
          </a:p>
          <a:p>
            <a:endParaRPr lang="vi-VN" sz="1500">
              <a:solidFill>
                <a:schemeClr val="bg1"/>
              </a:solidFill>
            </a:endParaRPr>
          </a:p>
          <a:p>
            <a:pPr marL="0" indent="0">
              <a:buNone/>
            </a:pPr>
            <a:r>
              <a:rPr lang="vi-VN" sz="1500">
                <a:solidFill>
                  <a:schemeClr val="bg1"/>
                </a:solidFill>
              </a:rPr>
              <a:t>Đại học Kiến Trúc Hà Nội</a:t>
            </a:r>
          </a:p>
        </p:txBody>
      </p:sp>
    </p:spTree>
    <p:extLst>
      <p:ext uri="{BB962C8B-B14F-4D97-AF65-F5344CB8AC3E}">
        <p14:creationId xmlns:p14="http://schemas.microsoft.com/office/powerpoint/2010/main" val="2668118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954424-E2E8-4445-9E5D-59DCA0285EF2}"/>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400" b="1" kern="1200">
                <a:solidFill>
                  <a:schemeClr val="bg1"/>
                </a:solidFill>
                <a:latin typeface="+mj-lt"/>
                <a:ea typeface="+mj-ea"/>
                <a:cs typeface="+mj-cs"/>
              </a:rPr>
              <a:t>2. </a:t>
            </a:r>
            <a:r>
              <a:rPr lang="en-US" sz="1400" b="1" kern="1200" err="1">
                <a:solidFill>
                  <a:schemeClr val="bg1"/>
                </a:solidFill>
                <a:latin typeface="+mj-lt"/>
                <a:ea typeface="+mj-ea"/>
                <a:cs typeface="+mj-cs"/>
              </a:rPr>
              <a:t>Phần</a:t>
            </a:r>
            <a:r>
              <a:rPr lang="en-US" sz="1400" b="1" kern="1200">
                <a:solidFill>
                  <a:schemeClr val="bg1"/>
                </a:solidFill>
                <a:latin typeface="+mj-lt"/>
                <a:ea typeface="+mj-ea"/>
                <a:cs typeface="+mj-cs"/>
              </a:rPr>
              <a:t> Body</a:t>
            </a:r>
            <a:endParaRPr lang="en-US" sz="1400" b="1" kern="1200">
              <a:solidFill>
                <a:schemeClr val="bg1"/>
              </a:solidFill>
              <a:latin typeface="+mj-lt"/>
              <a:ea typeface="+mj-ea"/>
              <a:cs typeface="Calibri Light"/>
            </a:endParaRPr>
          </a:p>
        </p:txBody>
      </p:sp>
      <p:cxnSp>
        <p:nvCxnSpPr>
          <p:cNvPr id="31" name="Straight Connector 3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graphical user interface&#10;&#10;Description automatically generated">
            <a:extLst>
              <a:ext uri="{FF2B5EF4-FFF2-40B4-BE49-F238E27FC236}">
                <a16:creationId xmlns:a16="http://schemas.microsoft.com/office/drawing/2014/main" id="{4CA2E844-2233-49B2-9D59-20CC926C050E}"/>
              </a:ext>
            </a:extLst>
          </p:cNvPr>
          <p:cNvPicPr>
            <a:picLocks noChangeAspect="1"/>
          </p:cNvPicPr>
          <p:nvPr/>
        </p:nvPicPr>
        <p:blipFill>
          <a:blip r:embed="rId2"/>
          <a:stretch>
            <a:fillRect/>
          </a:stretch>
        </p:blipFill>
        <p:spPr>
          <a:xfrm>
            <a:off x="1094874" y="2379167"/>
            <a:ext cx="10002251" cy="4155058"/>
          </a:xfrm>
          <a:prstGeom prst="rect">
            <a:avLst/>
          </a:prstGeom>
        </p:spPr>
      </p:pic>
    </p:spTree>
    <p:extLst>
      <p:ext uri="{BB962C8B-B14F-4D97-AF65-F5344CB8AC3E}">
        <p14:creationId xmlns:p14="http://schemas.microsoft.com/office/powerpoint/2010/main" val="150359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3E871-907D-4CB2-8947-D8AA38FB49C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b="1" kern="1200">
                <a:solidFill>
                  <a:schemeClr val="bg1"/>
                </a:solidFill>
                <a:latin typeface="+mj-lt"/>
                <a:ea typeface="+mj-ea"/>
                <a:cs typeface="+mj-cs"/>
              </a:rPr>
              <a:t>2.1. </a:t>
            </a:r>
            <a:r>
              <a:rPr lang="en-US" sz="1400" b="1">
                <a:solidFill>
                  <a:schemeClr val="bg1"/>
                </a:solidFill>
              </a:rPr>
              <a:t>Header</a:t>
            </a:r>
            <a:endParaRPr lang="en-US" sz="1400" kern="1200">
              <a:solidFill>
                <a:schemeClr val="bg1"/>
              </a:solidFill>
              <a:latin typeface="+mj-lt"/>
              <a:cs typeface="Calibri Light"/>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0B1304A1-2537-43C2-A033-665F5AD0793C}"/>
              </a:ext>
            </a:extLst>
          </p:cNvPr>
          <p:cNvPicPr>
            <a:picLocks noGrp="1" noChangeAspect="1"/>
          </p:cNvPicPr>
          <p:nvPr>
            <p:ph idx="1"/>
          </p:nvPr>
        </p:nvPicPr>
        <p:blipFill>
          <a:blip r:embed="rId2"/>
          <a:stretch>
            <a:fillRect/>
          </a:stretch>
        </p:blipFill>
        <p:spPr>
          <a:xfrm>
            <a:off x="1306013" y="2407488"/>
            <a:ext cx="9585030" cy="4268347"/>
          </a:xfrm>
          <a:prstGeom prst="rect">
            <a:avLst/>
          </a:prstGeom>
        </p:spPr>
      </p:pic>
    </p:spTree>
    <p:extLst>
      <p:ext uri="{BB962C8B-B14F-4D97-AF65-F5344CB8AC3E}">
        <p14:creationId xmlns:p14="http://schemas.microsoft.com/office/powerpoint/2010/main" val="19126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897B4-CCB0-4A99-B68A-BC916F5E3AD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b="1">
                <a:solidFill>
                  <a:schemeClr val="bg1"/>
                </a:solidFill>
              </a:rPr>
              <a:t>2.2. Slider</a:t>
            </a:r>
            <a:endParaRPr lang="en-US" sz="1400" b="1" kern="1200">
              <a:solidFill>
                <a:schemeClr val="bg1"/>
              </a:solidFill>
              <a:latin typeface="+mj-lt"/>
              <a:cs typeface="Calibri Light"/>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8B548969-7438-4AED-9B9D-1287623E433F}"/>
              </a:ext>
            </a:extLst>
          </p:cNvPr>
          <p:cNvPicPr>
            <a:picLocks noGrp="1" noChangeAspect="1"/>
          </p:cNvPicPr>
          <p:nvPr>
            <p:ph idx="1"/>
          </p:nvPr>
        </p:nvPicPr>
        <p:blipFill>
          <a:blip r:embed="rId2"/>
          <a:stretch>
            <a:fillRect/>
          </a:stretch>
        </p:blipFill>
        <p:spPr>
          <a:xfrm>
            <a:off x="357540" y="2427541"/>
            <a:ext cx="11421821" cy="3997637"/>
          </a:xfrm>
          <a:prstGeom prst="rect">
            <a:avLst/>
          </a:prstGeom>
        </p:spPr>
      </p:pic>
    </p:spTree>
    <p:extLst>
      <p:ext uri="{BB962C8B-B14F-4D97-AF65-F5344CB8AC3E}">
        <p14:creationId xmlns:p14="http://schemas.microsoft.com/office/powerpoint/2010/main" val="29993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6E3D2-94A4-4062-B83C-C59612FEBB8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b="1" kern="1200">
                <a:solidFill>
                  <a:schemeClr val="bg1"/>
                </a:solidFill>
                <a:latin typeface="+mj-lt"/>
                <a:ea typeface="+mj-ea"/>
                <a:cs typeface="+mj-cs"/>
              </a:rPr>
              <a:t>2.3 Container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A52B1017-D096-42F9-9CA5-2397ED1EBFEA}"/>
              </a:ext>
            </a:extLst>
          </p:cNvPr>
          <p:cNvPicPr>
            <a:picLocks noGrp="1" noChangeAspect="1"/>
          </p:cNvPicPr>
          <p:nvPr>
            <p:ph idx="1"/>
          </p:nvPr>
        </p:nvPicPr>
        <p:blipFill>
          <a:blip r:embed="rId2"/>
          <a:stretch>
            <a:fillRect/>
          </a:stretch>
        </p:blipFill>
        <p:spPr>
          <a:xfrm>
            <a:off x="1309358" y="2427541"/>
            <a:ext cx="9518185" cy="3997637"/>
          </a:xfrm>
          <a:prstGeom prst="rect">
            <a:avLst/>
          </a:prstGeom>
        </p:spPr>
      </p:pic>
    </p:spTree>
    <p:extLst>
      <p:ext uri="{BB962C8B-B14F-4D97-AF65-F5344CB8AC3E}">
        <p14:creationId xmlns:p14="http://schemas.microsoft.com/office/powerpoint/2010/main" val="356155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54596-7E76-49A3-A4B6-02962E18504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b="1" kern="1200">
                <a:solidFill>
                  <a:schemeClr val="bg1"/>
                </a:solidFill>
                <a:latin typeface="+mj-lt"/>
                <a:ea typeface="+mj-ea"/>
                <a:cs typeface="+mj-cs"/>
              </a:rPr>
              <a:t>2.4 Footer</a:t>
            </a:r>
            <a:endParaRPr lang="en-US" sz="1400" b="1" kern="1200">
              <a:solidFill>
                <a:schemeClr val="bg1"/>
              </a:solidFill>
              <a:latin typeface="+mj-lt"/>
              <a:cs typeface="Calibri Light"/>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A828CD5F-EEC3-47EB-BC1B-99CF5DCD3FE2}"/>
              </a:ext>
            </a:extLst>
          </p:cNvPr>
          <p:cNvPicPr>
            <a:picLocks noGrp="1" noChangeAspect="1"/>
          </p:cNvPicPr>
          <p:nvPr>
            <p:ph idx="1"/>
          </p:nvPr>
        </p:nvPicPr>
        <p:blipFill>
          <a:blip r:embed="rId2"/>
          <a:stretch>
            <a:fillRect/>
          </a:stretch>
        </p:blipFill>
        <p:spPr>
          <a:xfrm>
            <a:off x="1492589" y="2387436"/>
            <a:ext cx="9211881" cy="4238268"/>
          </a:xfrm>
          <a:prstGeom prst="rect">
            <a:avLst/>
          </a:prstGeom>
        </p:spPr>
      </p:pic>
    </p:spTree>
    <p:extLst>
      <p:ext uri="{BB962C8B-B14F-4D97-AF65-F5344CB8AC3E}">
        <p14:creationId xmlns:p14="http://schemas.microsoft.com/office/powerpoint/2010/main" val="110368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142270-5BF2-4951-82B6-96D53AB39097}"/>
              </a:ext>
            </a:extLst>
          </p:cNvPr>
          <p:cNvSpPr txBox="1">
            <a:spLocks/>
          </p:cNvSpPr>
          <p:nvPr/>
        </p:nvSpPr>
        <p:spPr>
          <a:xfrm>
            <a:off x="838200" y="716189"/>
            <a:ext cx="10515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latin typeface="+mn-lt"/>
            </a:endParaRPr>
          </a:p>
        </p:txBody>
      </p:sp>
      <p:sp>
        <p:nvSpPr>
          <p:cNvPr id="7" name="Title 6">
            <a:extLst>
              <a:ext uri="{FF2B5EF4-FFF2-40B4-BE49-F238E27FC236}">
                <a16:creationId xmlns:a16="http://schemas.microsoft.com/office/drawing/2014/main" id="{CBD1B021-7AF2-4F12-836C-D3F0350B8787}"/>
              </a:ext>
            </a:extLst>
          </p:cNvPr>
          <p:cNvSpPr>
            <a:spLocks noGrp="1"/>
          </p:cNvSpPr>
          <p:nvPr>
            <p:ph type="title"/>
          </p:nvPr>
        </p:nvSpPr>
        <p:spPr/>
        <p:txBody>
          <a:bodyPr/>
          <a:lstStyle/>
          <a:p>
            <a:pPr algn="ctr"/>
            <a:r>
              <a:rPr lang="vi-VN" b="1">
                <a:latin typeface="+mn-lt"/>
              </a:rPr>
              <a:t>css</a:t>
            </a:r>
            <a:endParaRPr lang="en-US" b="1">
              <a:latin typeface="+mn-lt"/>
            </a:endParaRPr>
          </a:p>
        </p:txBody>
      </p:sp>
      <p:sp>
        <p:nvSpPr>
          <p:cNvPr id="8" name="Content Placeholder 7">
            <a:extLst>
              <a:ext uri="{FF2B5EF4-FFF2-40B4-BE49-F238E27FC236}">
                <a16:creationId xmlns:a16="http://schemas.microsoft.com/office/drawing/2014/main" id="{AB6A8F07-A985-4BA3-B0A6-FC01D4D8A6BD}"/>
              </a:ext>
            </a:extLst>
          </p:cNvPr>
          <p:cNvSpPr>
            <a:spLocks noGrp="1"/>
          </p:cNvSpPr>
          <p:nvPr>
            <p:ph idx="1"/>
          </p:nvPr>
        </p:nvSpPr>
        <p:spPr/>
        <p:txBody>
          <a:bodyPr vert="horz" lIns="91440" tIns="45720" rIns="91440" bIns="45720" rtlCol="0" anchor="t">
            <a:normAutofit lnSpcReduction="10000"/>
          </a:bodyPr>
          <a:lstStyle/>
          <a:p>
            <a:pPr marL="0" indent="0">
              <a:buNone/>
            </a:pPr>
            <a:r>
              <a:rPr lang="vi-VN"/>
              <a:t>1. Khái niệm</a:t>
            </a:r>
          </a:p>
          <a:p>
            <a:pPr marL="0" indent="0">
              <a:buNone/>
            </a:pPr>
            <a:r>
              <a:rPr lang="vi-VN"/>
              <a:t>      </a:t>
            </a:r>
            <a:r>
              <a:rPr lang="vi-VN" sz="2400"/>
              <a:t>CSS (Cascading Style Sheets): là ngôn ngữ tạo phong cách cho </a:t>
            </a:r>
          </a:p>
          <a:p>
            <a:pPr marL="0" indent="0">
              <a:buNone/>
            </a:pPr>
            <a:r>
              <a:rPr lang="vi-VN" sz="2400"/>
              <a:t>       trang web</a:t>
            </a:r>
          </a:p>
          <a:p>
            <a:pPr marL="0" indent="0">
              <a:buNone/>
            </a:pPr>
            <a:r>
              <a:rPr lang="vi-VN" sz="2400"/>
              <a:t>       CSS mô tả cách phần tử HTML, được hiển thị trên màn hình, giấy</a:t>
            </a:r>
          </a:p>
          <a:p>
            <a:pPr marL="0" indent="0">
              <a:buNone/>
            </a:pPr>
            <a:r>
              <a:rPr lang="vi-VN" sz="2400">
                <a:latin typeface="Arial"/>
                <a:cs typeface="Arial"/>
              </a:rPr>
              <a:t>       hoặc các phương tiện khác.</a:t>
            </a:r>
            <a:endParaRPr lang="vi-VN" sz="2400">
              <a:latin typeface="Arial"/>
              <a:ea typeface="+mn-lt"/>
              <a:cs typeface="Arial"/>
            </a:endParaRPr>
          </a:p>
          <a:p>
            <a:pPr>
              <a:buNone/>
            </a:pPr>
            <a:r>
              <a:rPr lang="vi-VN" sz="2400">
                <a:latin typeface="Arial"/>
                <a:ea typeface="+mn-lt"/>
                <a:cs typeface="Arial"/>
              </a:rPr>
              <a:t>       </a:t>
            </a:r>
            <a:endParaRPr lang="vi-VN">
              <a:latin typeface="Arial"/>
              <a:cs typeface="Arial"/>
            </a:endParaRPr>
          </a:p>
        </p:txBody>
      </p:sp>
      <p:sp>
        <p:nvSpPr>
          <p:cNvPr id="12" name="Star: 5 Points 11">
            <a:extLst>
              <a:ext uri="{FF2B5EF4-FFF2-40B4-BE49-F238E27FC236}">
                <a16:creationId xmlns:a16="http://schemas.microsoft.com/office/drawing/2014/main" id="{2CAD8EAE-16FD-4C5D-B1DA-F78C2CA9A88E}"/>
              </a:ext>
            </a:extLst>
          </p:cNvPr>
          <p:cNvSpPr/>
          <p:nvPr/>
        </p:nvSpPr>
        <p:spPr>
          <a:xfrm>
            <a:off x="6010275" y="6289160"/>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825FC26B-EDC2-4FF4-BA30-7144EECD0D57}"/>
              </a:ext>
            </a:extLst>
          </p:cNvPr>
          <p:cNvSpPr/>
          <p:nvPr/>
        </p:nvSpPr>
        <p:spPr>
          <a:xfrm>
            <a:off x="5657851"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2291A231-8FEA-4262-BF4A-8133E3EE3C7D}"/>
              </a:ext>
            </a:extLst>
          </p:cNvPr>
          <p:cNvSpPr/>
          <p:nvPr/>
        </p:nvSpPr>
        <p:spPr>
          <a:xfrm>
            <a:off x="6362699" y="6288411"/>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heckmark with solid fill">
            <a:extLst>
              <a:ext uri="{FF2B5EF4-FFF2-40B4-BE49-F238E27FC236}">
                <a16:creationId xmlns:a16="http://schemas.microsoft.com/office/drawing/2014/main" id="{B35EAE41-4706-4221-B7DE-0615A762A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2374" y="2334263"/>
            <a:ext cx="239484" cy="370114"/>
          </a:xfrm>
          <a:prstGeom prst="rect">
            <a:avLst/>
          </a:prstGeom>
        </p:spPr>
      </p:pic>
      <p:pic>
        <p:nvPicPr>
          <p:cNvPr id="16" name="Graphic 15" descr="Checkmark with solid fill">
            <a:extLst>
              <a:ext uri="{FF2B5EF4-FFF2-40B4-BE49-F238E27FC236}">
                <a16:creationId xmlns:a16="http://schemas.microsoft.com/office/drawing/2014/main" id="{5934D33C-DFEB-442C-8445-29BA3BA6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437" y="3318333"/>
            <a:ext cx="239484" cy="370114"/>
          </a:xfrm>
          <a:prstGeom prst="rect">
            <a:avLst/>
          </a:prstGeom>
        </p:spPr>
      </p:pic>
    </p:spTree>
    <p:extLst>
      <p:ext uri="{BB962C8B-B14F-4D97-AF65-F5344CB8AC3E}">
        <p14:creationId xmlns:p14="http://schemas.microsoft.com/office/powerpoint/2010/main" val="374038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4DD078-B61C-40DF-AE80-7A871E59CBE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latin typeface="+mn-lt"/>
            </a:endParaRPr>
          </a:p>
        </p:txBody>
      </p:sp>
      <p:sp>
        <p:nvSpPr>
          <p:cNvPr id="5" name="Title 4">
            <a:extLst>
              <a:ext uri="{FF2B5EF4-FFF2-40B4-BE49-F238E27FC236}">
                <a16:creationId xmlns:a16="http://schemas.microsoft.com/office/drawing/2014/main" id="{17CBB430-65F2-4F18-956B-B852824EEDB9}"/>
              </a:ext>
            </a:extLst>
          </p:cNvPr>
          <p:cNvSpPr>
            <a:spLocks noGrp="1"/>
          </p:cNvSpPr>
          <p:nvPr>
            <p:ph type="title"/>
          </p:nvPr>
        </p:nvSpPr>
        <p:spPr/>
        <p:txBody>
          <a:bodyPr/>
          <a:lstStyle/>
          <a:p>
            <a:pPr algn="ctr"/>
            <a:r>
              <a:rPr lang="vi-VN" b="1">
                <a:latin typeface="Arial"/>
                <a:cs typeface="Arial"/>
              </a:rPr>
              <a:t>CSS</a:t>
            </a:r>
            <a:endParaRPr lang="en-US" b="1">
              <a:latin typeface="+mn-lt"/>
            </a:endParaRPr>
          </a:p>
        </p:txBody>
      </p:sp>
      <p:sp>
        <p:nvSpPr>
          <p:cNvPr id="6" name="Content Placeholder 5">
            <a:extLst>
              <a:ext uri="{FF2B5EF4-FFF2-40B4-BE49-F238E27FC236}">
                <a16:creationId xmlns:a16="http://schemas.microsoft.com/office/drawing/2014/main" id="{6F992FDC-CD77-49E2-95A4-4F1E9E547C64}"/>
              </a:ext>
            </a:extLst>
          </p:cNvPr>
          <p:cNvSpPr>
            <a:spLocks noGrp="1"/>
          </p:cNvSpPr>
          <p:nvPr>
            <p:ph idx="1"/>
          </p:nvPr>
        </p:nvSpPr>
        <p:spPr/>
        <p:txBody>
          <a:bodyPr vert="horz" lIns="91440" tIns="45720" rIns="91440" bIns="45720" rtlCol="0" anchor="t">
            <a:normAutofit/>
          </a:bodyPr>
          <a:lstStyle/>
          <a:p>
            <a:pPr marL="0" indent="0">
              <a:buNone/>
            </a:pPr>
            <a:r>
              <a:rPr lang="vi-VN" dirty="0">
                <a:latin typeface="Arial"/>
                <a:cs typeface="Arial"/>
              </a:rPr>
              <a:t>2. Liên hệ giữa CSS và HTML</a:t>
            </a:r>
            <a:endParaRPr lang="vi-VN" dirty="0"/>
          </a:p>
          <a:p>
            <a:pPr>
              <a:buNone/>
            </a:pPr>
            <a:r>
              <a:rPr lang="vi-VN" dirty="0">
                <a:latin typeface="Arial"/>
                <a:ea typeface="+mn-lt"/>
                <a:cs typeface="Arial"/>
              </a:rPr>
              <a:t>Trước đây, HTML có thêm các thẻ để thay đổi diện mạo,  chẳng hạn như các thẻ &lt;u&gt;, &lt;i&gt;, &lt;b&gt;, &lt;font&gt;... nhưng việc sử dụng các thẻ này khiến cho mã nguồn của trang web trở nên vô cùng lớn và lộn xộn. Ngoài ra, việc điều khiển giao diện của nhiều trang cùng một lúc là một việc rất khó khăn.</a:t>
            </a:r>
            <a:endParaRPr lang="vi-VN" dirty="0">
              <a:latin typeface="Arial"/>
              <a:cs typeface="Arial"/>
            </a:endParaRPr>
          </a:p>
          <a:p>
            <a:pPr>
              <a:buNone/>
            </a:pPr>
            <a:r>
              <a:rPr lang="vi-VN" dirty="0">
                <a:ea typeface="+mn-lt"/>
                <a:cs typeface="+mn-lt"/>
              </a:rPr>
              <a:t>Do đó, CSS ra đời để giúp lập trình viên chúng ta có thể điều khiển được diện mạo của các thẻ HTML một cách dễ dàng. Ngày nay, có thể nói hầu hết tất cả các trang web trên thế giới đều sử dụng CSS để tuỳ chỉnh giao diện của mình.</a:t>
            </a:r>
            <a:endParaRPr lang="vi-VN" dirty="0"/>
          </a:p>
          <a:p>
            <a:pPr>
              <a:buNone/>
            </a:pPr>
            <a:endParaRPr lang="vi-VN" dirty="0">
              <a:latin typeface="Arial"/>
              <a:cs typeface="Arial"/>
            </a:endParaRPr>
          </a:p>
          <a:p>
            <a:pPr marL="0" indent="0">
              <a:buNone/>
            </a:pPr>
            <a:endParaRPr lang="vi-VN" dirty="0">
              <a:latin typeface="Arial"/>
              <a:cs typeface="Arial"/>
            </a:endParaRPr>
          </a:p>
          <a:p>
            <a:pPr marL="0" indent="0">
              <a:buNone/>
            </a:pPr>
            <a:endParaRPr lang="en-US" dirty="0">
              <a:cs typeface="Calibri" panose="020F0502020204030204"/>
            </a:endParaRPr>
          </a:p>
        </p:txBody>
      </p:sp>
      <p:sp>
        <p:nvSpPr>
          <p:cNvPr id="7" name="Star: 5 Points 6">
            <a:extLst>
              <a:ext uri="{FF2B5EF4-FFF2-40B4-BE49-F238E27FC236}">
                <a16:creationId xmlns:a16="http://schemas.microsoft.com/office/drawing/2014/main" id="{62535743-181A-452C-8BDF-574CC648950E}"/>
              </a:ext>
            </a:extLst>
          </p:cNvPr>
          <p:cNvSpPr/>
          <p:nvPr/>
        </p:nvSpPr>
        <p:spPr>
          <a:xfrm>
            <a:off x="6010275"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28FC816A-3385-469F-BB28-6CFE5D1D609F}"/>
              </a:ext>
            </a:extLst>
          </p:cNvPr>
          <p:cNvSpPr/>
          <p:nvPr/>
        </p:nvSpPr>
        <p:spPr>
          <a:xfrm>
            <a:off x="5657851"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937965F7-994E-4A49-BF3A-E1080C9D9DD8}"/>
              </a:ext>
            </a:extLst>
          </p:cNvPr>
          <p:cNvSpPr/>
          <p:nvPr/>
        </p:nvSpPr>
        <p:spPr>
          <a:xfrm>
            <a:off x="6362699" y="6285015"/>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Đồ họa 2" descr="Checkmark with solid fill">
            <a:extLst>
              <a:ext uri="{FF2B5EF4-FFF2-40B4-BE49-F238E27FC236}">
                <a16:creationId xmlns:a16="http://schemas.microsoft.com/office/drawing/2014/main" id="{B83011FB-BD95-47E8-9017-298626E4F4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5228" y="2431646"/>
            <a:ext cx="306732" cy="306732"/>
          </a:xfrm>
          <a:prstGeom prst="rect">
            <a:avLst/>
          </a:prstGeom>
        </p:spPr>
      </p:pic>
      <p:pic>
        <p:nvPicPr>
          <p:cNvPr id="11" name="Đồ họa 2" descr="Checkmark with solid fill">
            <a:extLst>
              <a:ext uri="{FF2B5EF4-FFF2-40B4-BE49-F238E27FC236}">
                <a16:creationId xmlns:a16="http://schemas.microsoft.com/office/drawing/2014/main" id="{79675248-BE15-4498-81F6-1C0FDC6038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292" y="4476507"/>
            <a:ext cx="306732" cy="306732"/>
          </a:xfrm>
          <a:prstGeom prst="rect">
            <a:avLst/>
          </a:prstGeom>
        </p:spPr>
      </p:pic>
    </p:spTree>
    <p:extLst>
      <p:ext uri="{BB962C8B-B14F-4D97-AF65-F5344CB8AC3E}">
        <p14:creationId xmlns:p14="http://schemas.microsoft.com/office/powerpoint/2010/main" val="41252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D7D272-BFC6-475B-BBE8-016A56D9B29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latin typeface="+mn-lt"/>
            </a:endParaRPr>
          </a:p>
        </p:txBody>
      </p:sp>
      <p:sp>
        <p:nvSpPr>
          <p:cNvPr id="5" name="Title 4">
            <a:extLst>
              <a:ext uri="{FF2B5EF4-FFF2-40B4-BE49-F238E27FC236}">
                <a16:creationId xmlns:a16="http://schemas.microsoft.com/office/drawing/2014/main" id="{D8B2270F-E48A-4A21-B16B-737CD1E37280}"/>
              </a:ext>
            </a:extLst>
          </p:cNvPr>
          <p:cNvSpPr>
            <a:spLocks noGrp="1"/>
          </p:cNvSpPr>
          <p:nvPr>
            <p:ph type="title"/>
          </p:nvPr>
        </p:nvSpPr>
        <p:spPr/>
        <p:txBody>
          <a:bodyPr/>
          <a:lstStyle/>
          <a:p>
            <a:r>
              <a:rPr lang="vi-VN" dirty="0"/>
              <a:t>Cú pháp của CSS</a:t>
            </a:r>
          </a:p>
          <a:p>
            <a:pPr algn="ctr"/>
            <a:endParaRPr lang="vi-VN" b="1" dirty="0">
              <a:latin typeface="Arial"/>
              <a:cs typeface="Arial"/>
            </a:endParaRPr>
          </a:p>
        </p:txBody>
      </p:sp>
      <p:sp>
        <p:nvSpPr>
          <p:cNvPr id="6" name="Content Placeholder 5">
            <a:extLst>
              <a:ext uri="{FF2B5EF4-FFF2-40B4-BE49-F238E27FC236}">
                <a16:creationId xmlns:a16="http://schemas.microsoft.com/office/drawing/2014/main" id="{A87BA749-0DAE-4CE1-A8EA-939FEF139534}"/>
              </a:ext>
            </a:extLst>
          </p:cNvPr>
          <p:cNvSpPr>
            <a:spLocks noGrp="1"/>
          </p:cNvSpPr>
          <p:nvPr>
            <p:ph idx="1"/>
          </p:nvPr>
        </p:nvSpPr>
        <p:spPr/>
        <p:txBody>
          <a:bodyPr vert="horz" lIns="91440" tIns="45720" rIns="91440" bIns="45720" rtlCol="0" anchor="t">
            <a:normAutofit/>
          </a:bodyPr>
          <a:lstStyle/>
          <a:p>
            <a:pPr>
              <a:buNone/>
            </a:pPr>
            <a:r>
              <a:rPr lang="vi-VN">
                <a:latin typeface="Arial"/>
                <a:cs typeface="Arial"/>
              </a:rPr>
              <a:t>*Cấu trúc của một Bộ quy tắc trong CSS</a:t>
            </a:r>
          </a:p>
          <a:p>
            <a:pPr>
              <a:buNone/>
            </a:pPr>
            <a:r>
              <a:rPr lang="vi-VN">
                <a:latin typeface="Arial"/>
                <a:cs typeface="Arial"/>
              </a:rPr>
              <a:t>-</a:t>
            </a:r>
            <a:r>
              <a:rPr lang="vi-VN">
                <a:ea typeface="+mn-lt"/>
                <a:cs typeface="+mn-lt"/>
              </a:rPr>
              <a:t>Một Bộ Quy tắc (rule) CSS bao gồm một bộ chọn (selector) và một khối khai báo các thuộc tính:</a:t>
            </a:r>
            <a:endParaRPr lang="vi-VN">
              <a:latin typeface="Arial"/>
              <a:cs typeface="Arial"/>
            </a:endParaRPr>
          </a:p>
          <a:p>
            <a:pPr>
              <a:buNone/>
            </a:pPr>
            <a:endParaRPr lang="vi-VN">
              <a:latin typeface="Arial"/>
              <a:cs typeface="Arial"/>
            </a:endParaRPr>
          </a:p>
          <a:p>
            <a:pPr marL="0" indent="0">
              <a:buNone/>
            </a:pPr>
            <a:endParaRPr lang="vi-VN">
              <a:latin typeface="Arial"/>
              <a:cs typeface="Arial"/>
            </a:endParaRPr>
          </a:p>
        </p:txBody>
      </p:sp>
      <p:sp>
        <p:nvSpPr>
          <p:cNvPr id="7" name="Star: 5 Points 6">
            <a:extLst>
              <a:ext uri="{FF2B5EF4-FFF2-40B4-BE49-F238E27FC236}">
                <a16:creationId xmlns:a16="http://schemas.microsoft.com/office/drawing/2014/main" id="{130E4BF3-FF12-4B03-8EF1-F7556E85D598}"/>
              </a:ext>
            </a:extLst>
          </p:cNvPr>
          <p:cNvSpPr/>
          <p:nvPr/>
        </p:nvSpPr>
        <p:spPr>
          <a:xfrm>
            <a:off x="6010275" y="6289160"/>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7E401E88-911A-4535-ADFA-F8A77C2555DF}"/>
              </a:ext>
            </a:extLst>
          </p:cNvPr>
          <p:cNvSpPr/>
          <p:nvPr/>
        </p:nvSpPr>
        <p:spPr>
          <a:xfrm>
            <a:off x="5657851"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642C7A71-81FA-4BCF-96CC-8457E3539690}"/>
              </a:ext>
            </a:extLst>
          </p:cNvPr>
          <p:cNvSpPr/>
          <p:nvPr/>
        </p:nvSpPr>
        <p:spPr>
          <a:xfrm>
            <a:off x="6362699"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2">
            <a:extLst>
              <a:ext uri="{FF2B5EF4-FFF2-40B4-BE49-F238E27FC236}">
                <a16:creationId xmlns:a16="http://schemas.microsoft.com/office/drawing/2014/main" id="{1346DDDA-C803-4C15-9E99-065025A27CA8}"/>
              </a:ext>
            </a:extLst>
          </p:cNvPr>
          <p:cNvPicPr>
            <a:picLocks noChangeAspect="1"/>
          </p:cNvPicPr>
          <p:nvPr/>
        </p:nvPicPr>
        <p:blipFill>
          <a:blip r:embed="rId2"/>
          <a:stretch>
            <a:fillRect/>
          </a:stretch>
        </p:blipFill>
        <p:spPr>
          <a:xfrm>
            <a:off x="1261641" y="3589212"/>
            <a:ext cx="8887426" cy="2090968"/>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2244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E03B8-85ED-49C1-BB04-1A2A6728D208}"/>
              </a:ext>
            </a:extLst>
          </p:cNvPr>
          <p:cNvSpPr>
            <a:spLocks noGrp="1"/>
          </p:cNvSpPr>
          <p:nvPr>
            <p:ph type="title"/>
          </p:nvPr>
        </p:nvSpPr>
        <p:spPr/>
        <p:txBody>
          <a:bodyPr/>
          <a:lstStyle/>
          <a:p>
            <a:r>
              <a:rPr lang="en-US" dirty="0" err="1"/>
              <a:t>Nhúng</a:t>
            </a:r>
            <a:r>
              <a:rPr lang="en-US" dirty="0"/>
              <a:t> CSS </a:t>
            </a:r>
            <a:r>
              <a:rPr lang="en-US" dirty="0" err="1"/>
              <a:t>vào</a:t>
            </a:r>
            <a:r>
              <a:rPr lang="en-US" dirty="0"/>
              <a:t> </a:t>
            </a:r>
            <a:r>
              <a:rPr lang="en-US" dirty="0" err="1"/>
              <a:t>trong</a:t>
            </a:r>
            <a:r>
              <a:rPr lang="en-US" dirty="0"/>
              <a:t> </a:t>
            </a:r>
            <a:r>
              <a:rPr lang="en-US" dirty="0" err="1"/>
              <a:t>tài</a:t>
            </a:r>
            <a:r>
              <a:rPr lang="en-US" dirty="0"/>
              <a:t> </a:t>
            </a:r>
            <a:r>
              <a:rPr lang="en-US" dirty="0" err="1"/>
              <a:t>liêu</a:t>
            </a:r>
            <a:r>
              <a:rPr lang="en-US" dirty="0"/>
              <a:t> HTML</a:t>
            </a:r>
            <a:endParaRPr lang="vi-VN" dirty="0"/>
          </a:p>
          <a:p>
            <a:endParaRPr lang="en-US" dirty="0">
              <a:cs typeface="Calibri Light"/>
            </a:endParaRPr>
          </a:p>
        </p:txBody>
      </p:sp>
      <p:sp>
        <p:nvSpPr>
          <p:cNvPr id="5" name="Content Placeholder 4">
            <a:extLst>
              <a:ext uri="{FF2B5EF4-FFF2-40B4-BE49-F238E27FC236}">
                <a16:creationId xmlns:a16="http://schemas.microsoft.com/office/drawing/2014/main" id="{A31CB232-890F-4D5F-ADB7-6244CA151498}"/>
              </a:ext>
            </a:extLst>
          </p:cNvPr>
          <p:cNvSpPr>
            <a:spLocks noGrp="1"/>
          </p:cNvSpPr>
          <p:nvPr>
            <p:ph idx="1"/>
          </p:nvPr>
        </p:nvSpPr>
        <p:spPr/>
        <p:txBody>
          <a:bodyPr vert="horz" lIns="91440" tIns="45720" rIns="91440" bIns="45720" rtlCol="0" anchor="t">
            <a:normAutofit/>
          </a:bodyPr>
          <a:lstStyle/>
          <a:p>
            <a:pPr marL="0" indent="0">
              <a:buNone/>
            </a:pPr>
            <a:r>
              <a:rPr lang="en-US" dirty="0" err="1">
                <a:ea typeface="+mn-lt"/>
                <a:cs typeface="+mn-lt"/>
              </a:rPr>
              <a:t>Có</a:t>
            </a:r>
            <a:r>
              <a:rPr lang="en-US" dirty="0">
                <a:ea typeface="+mn-lt"/>
                <a:cs typeface="+mn-lt"/>
              </a:rPr>
              <a:t> 3 </a:t>
            </a:r>
            <a:r>
              <a:rPr lang="en-US" dirty="0" err="1">
                <a:ea typeface="+mn-lt"/>
                <a:cs typeface="+mn-lt"/>
              </a:rPr>
              <a:t>cách</a:t>
            </a:r>
            <a:r>
              <a:rPr lang="en-US" dirty="0">
                <a:ea typeface="+mn-lt"/>
                <a:cs typeface="+mn-lt"/>
              </a:rPr>
              <a:t> </a:t>
            </a:r>
            <a:r>
              <a:rPr lang="en-US" dirty="0" err="1">
                <a:ea typeface="+mn-lt"/>
                <a:cs typeface="+mn-lt"/>
              </a:rPr>
              <a:t>để</a:t>
            </a:r>
            <a:r>
              <a:rPr lang="en-US" dirty="0">
                <a:ea typeface="+mn-lt"/>
                <a:cs typeface="+mn-lt"/>
              </a:rPr>
              <a:t> </a:t>
            </a:r>
            <a:r>
              <a:rPr lang="en-US" dirty="0" err="1">
                <a:ea typeface="+mn-lt"/>
                <a:cs typeface="+mn-lt"/>
              </a:rPr>
              <a:t>nhúng</a:t>
            </a:r>
            <a:r>
              <a:rPr lang="en-US" dirty="0">
                <a:ea typeface="+mn-lt"/>
                <a:cs typeface="+mn-lt"/>
              </a:rPr>
              <a:t> </a:t>
            </a:r>
            <a:r>
              <a:rPr lang="en-US" dirty="0" err="1">
                <a:ea typeface="+mn-lt"/>
                <a:cs typeface="+mn-lt"/>
              </a:rPr>
              <a:t>mã</a:t>
            </a:r>
            <a:r>
              <a:rPr lang="en-US" dirty="0">
                <a:ea typeface="+mn-lt"/>
                <a:cs typeface="+mn-lt"/>
              </a:rPr>
              <a:t> CSS </a:t>
            </a:r>
            <a:r>
              <a:rPr lang="en-US" dirty="0" err="1">
                <a:ea typeface="+mn-lt"/>
                <a:cs typeface="+mn-lt"/>
              </a:rPr>
              <a:t>vào</a:t>
            </a:r>
            <a:r>
              <a:rPr lang="en-US" dirty="0">
                <a:ea typeface="+mn-lt"/>
                <a:cs typeface="+mn-lt"/>
              </a:rPr>
              <a:t> </a:t>
            </a:r>
            <a:r>
              <a:rPr lang="en-US" dirty="0" err="1">
                <a:ea typeface="+mn-lt"/>
                <a:cs typeface="+mn-lt"/>
              </a:rPr>
              <a:t>trong</a:t>
            </a:r>
            <a:r>
              <a:rPr lang="en-US" dirty="0">
                <a:ea typeface="+mn-lt"/>
                <a:cs typeface="+mn-lt"/>
              </a:rPr>
              <a:t> </a:t>
            </a:r>
            <a:r>
              <a:rPr lang="en-US" dirty="0" err="1">
                <a:ea typeface="+mn-lt"/>
                <a:cs typeface="+mn-lt"/>
              </a:rPr>
              <a:t>một</a:t>
            </a:r>
            <a:r>
              <a:rPr lang="en-US" dirty="0">
                <a:ea typeface="+mn-lt"/>
                <a:cs typeface="+mn-lt"/>
              </a:rPr>
              <a:t> </a:t>
            </a:r>
            <a:r>
              <a:rPr lang="en-US" dirty="0" err="1">
                <a:ea typeface="+mn-lt"/>
                <a:cs typeface="+mn-lt"/>
              </a:rPr>
              <a:t>tài</a:t>
            </a:r>
            <a:r>
              <a:rPr lang="en-US" dirty="0">
                <a:ea typeface="+mn-lt"/>
                <a:cs typeface="+mn-lt"/>
              </a:rPr>
              <a:t> </a:t>
            </a:r>
            <a:r>
              <a:rPr lang="en-US" dirty="0" err="1">
                <a:ea typeface="+mn-lt"/>
                <a:cs typeface="+mn-lt"/>
              </a:rPr>
              <a:t>liệu</a:t>
            </a:r>
            <a:r>
              <a:rPr lang="en-US" dirty="0">
                <a:ea typeface="+mn-lt"/>
                <a:cs typeface="+mn-lt"/>
              </a:rPr>
              <a:t> HTML, bao </a:t>
            </a:r>
            <a:r>
              <a:rPr lang="en-US" dirty="0" err="1">
                <a:ea typeface="+mn-lt"/>
                <a:cs typeface="+mn-lt"/>
              </a:rPr>
              <a:t>gồm</a:t>
            </a:r>
            <a:r>
              <a:rPr lang="en-US" dirty="0">
                <a:ea typeface="+mn-lt"/>
                <a:cs typeface="+mn-lt"/>
              </a:rPr>
              <a:t>:</a:t>
            </a:r>
            <a:endParaRPr lang="en-US" dirty="0">
              <a:cs typeface="Calibri" panose="020F0502020204030204"/>
            </a:endParaRPr>
          </a:p>
          <a:p>
            <a:r>
              <a:rPr lang="en-US" dirty="0" err="1">
                <a:ea typeface="+mn-lt"/>
                <a:cs typeface="+mn-lt"/>
              </a:rPr>
              <a:t>Khai</a:t>
            </a:r>
            <a:r>
              <a:rPr lang="en-US" dirty="0">
                <a:ea typeface="+mn-lt"/>
                <a:cs typeface="+mn-lt"/>
              </a:rPr>
              <a:t> </a:t>
            </a:r>
            <a:r>
              <a:rPr lang="en-US" dirty="0" err="1">
                <a:ea typeface="+mn-lt"/>
                <a:cs typeface="+mn-lt"/>
              </a:rPr>
              <a:t>báo</a:t>
            </a:r>
            <a:r>
              <a:rPr lang="en-US" dirty="0">
                <a:ea typeface="+mn-lt"/>
                <a:cs typeface="+mn-lt"/>
              </a:rPr>
              <a:t> </a:t>
            </a:r>
            <a:r>
              <a:rPr lang="en-US" dirty="0" err="1">
                <a:ea typeface="+mn-lt"/>
                <a:cs typeface="+mn-lt"/>
              </a:rPr>
              <a:t>trực</a:t>
            </a:r>
            <a:r>
              <a:rPr lang="en-US" dirty="0">
                <a:ea typeface="+mn-lt"/>
                <a:cs typeface="+mn-lt"/>
              </a:rPr>
              <a:t> </a:t>
            </a:r>
            <a:r>
              <a:rPr lang="en-US" dirty="0" err="1">
                <a:ea typeface="+mn-lt"/>
                <a:cs typeface="+mn-lt"/>
              </a:rPr>
              <a:t>tiếp</a:t>
            </a:r>
            <a:r>
              <a:rPr lang="en-US" dirty="0">
                <a:ea typeface="+mn-lt"/>
                <a:cs typeface="+mn-lt"/>
              </a:rPr>
              <a:t> ở </a:t>
            </a:r>
            <a:r>
              <a:rPr lang="en-US" dirty="0" err="1">
                <a:ea typeface="+mn-lt"/>
                <a:cs typeface="+mn-lt"/>
              </a:rPr>
              <a:t>thẻ</a:t>
            </a:r>
            <a:r>
              <a:rPr lang="en-US" dirty="0">
                <a:ea typeface="+mn-lt"/>
                <a:cs typeface="+mn-lt"/>
              </a:rPr>
              <a:t> HTML (Inline style sheet)</a:t>
            </a:r>
            <a:br>
              <a:rPr lang="en-US" dirty="0">
                <a:ea typeface="+mn-lt"/>
                <a:cs typeface="+mn-lt"/>
              </a:rPr>
            </a:br>
            <a:endParaRPr lang="en-US" dirty="0">
              <a:ea typeface="+mn-lt"/>
              <a:cs typeface="+mn-lt"/>
            </a:endParaRPr>
          </a:p>
          <a:p>
            <a:r>
              <a:rPr lang="en-US" dirty="0" err="1">
                <a:ea typeface="+mn-lt"/>
                <a:cs typeface="+mn-lt"/>
              </a:rPr>
              <a:t>Khai</a:t>
            </a:r>
            <a:r>
              <a:rPr lang="en-US" dirty="0">
                <a:ea typeface="+mn-lt"/>
                <a:cs typeface="+mn-lt"/>
              </a:rPr>
              <a:t> </a:t>
            </a:r>
            <a:r>
              <a:rPr lang="en-US" dirty="0" err="1">
                <a:ea typeface="+mn-lt"/>
                <a:cs typeface="+mn-lt"/>
              </a:rPr>
              <a:t>báo</a:t>
            </a:r>
            <a:r>
              <a:rPr lang="en-US" dirty="0">
                <a:ea typeface="+mn-lt"/>
                <a:cs typeface="+mn-lt"/>
              </a:rPr>
              <a:t> </a:t>
            </a:r>
            <a:r>
              <a:rPr lang="en-US" dirty="0" err="1">
                <a:ea typeface="+mn-lt"/>
                <a:cs typeface="+mn-lt"/>
              </a:rPr>
              <a:t>trong</a:t>
            </a:r>
            <a:r>
              <a:rPr lang="en-US" dirty="0">
                <a:ea typeface="+mn-lt"/>
                <a:cs typeface="+mn-lt"/>
              </a:rPr>
              <a:t> </a:t>
            </a:r>
            <a:r>
              <a:rPr lang="en-US" dirty="0" err="1">
                <a:ea typeface="+mn-lt"/>
                <a:cs typeface="+mn-lt"/>
              </a:rPr>
              <a:t>thẻ</a:t>
            </a:r>
            <a:r>
              <a:rPr lang="en-US" dirty="0">
                <a:ea typeface="+mn-lt"/>
                <a:cs typeface="+mn-lt"/>
              </a:rPr>
              <a:t> &lt;style&gt; </a:t>
            </a:r>
            <a:r>
              <a:rPr lang="en-US" dirty="0" err="1">
                <a:ea typeface="+mn-lt"/>
                <a:cs typeface="+mn-lt"/>
              </a:rPr>
              <a:t>của</a:t>
            </a:r>
            <a:r>
              <a:rPr lang="en-US" dirty="0">
                <a:ea typeface="+mn-lt"/>
                <a:cs typeface="+mn-lt"/>
              </a:rPr>
              <a:t> </a:t>
            </a:r>
            <a:r>
              <a:rPr lang="en-US" dirty="0" err="1">
                <a:ea typeface="+mn-lt"/>
                <a:cs typeface="+mn-lt"/>
              </a:rPr>
              <a:t>tài</a:t>
            </a:r>
            <a:r>
              <a:rPr lang="en-US" dirty="0">
                <a:ea typeface="+mn-lt"/>
                <a:cs typeface="+mn-lt"/>
              </a:rPr>
              <a:t> </a:t>
            </a:r>
            <a:r>
              <a:rPr lang="en-US" dirty="0" err="1">
                <a:ea typeface="+mn-lt"/>
                <a:cs typeface="+mn-lt"/>
              </a:rPr>
              <a:t>liệu</a:t>
            </a:r>
            <a:r>
              <a:rPr lang="en-US" dirty="0">
                <a:ea typeface="+mn-lt"/>
                <a:cs typeface="+mn-lt"/>
              </a:rPr>
              <a:t> HTML (Internal style sheet)</a:t>
            </a:r>
            <a:br>
              <a:rPr lang="en-US" dirty="0">
                <a:ea typeface="+mn-lt"/>
                <a:cs typeface="+mn-lt"/>
              </a:rPr>
            </a:br>
            <a:endParaRPr lang="en-US" dirty="0">
              <a:ea typeface="+mn-lt"/>
              <a:cs typeface="+mn-lt"/>
            </a:endParaRPr>
          </a:p>
          <a:p>
            <a:r>
              <a:rPr lang="en-US" dirty="0" err="1">
                <a:ea typeface="+mn-lt"/>
                <a:cs typeface="+mn-lt"/>
              </a:rPr>
              <a:t>Khai</a:t>
            </a:r>
            <a:r>
              <a:rPr lang="en-US" dirty="0">
                <a:ea typeface="+mn-lt"/>
                <a:cs typeface="+mn-lt"/>
              </a:rPr>
              <a:t> </a:t>
            </a:r>
            <a:r>
              <a:rPr lang="en-US" dirty="0" err="1">
                <a:ea typeface="+mn-lt"/>
                <a:cs typeface="+mn-lt"/>
              </a:rPr>
              <a:t>báo</a:t>
            </a:r>
            <a:r>
              <a:rPr lang="en-US" dirty="0">
                <a:ea typeface="+mn-lt"/>
                <a:cs typeface="+mn-lt"/>
              </a:rPr>
              <a:t> </a:t>
            </a:r>
            <a:r>
              <a:rPr lang="en-US" dirty="0" err="1">
                <a:ea typeface="+mn-lt"/>
                <a:cs typeface="+mn-lt"/>
              </a:rPr>
              <a:t>trong</a:t>
            </a:r>
            <a:r>
              <a:rPr lang="en-US" dirty="0">
                <a:ea typeface="+mn-lt"/>
                <a:cs typeface="+mn-lt"/>
              </a:rPr>
              <a:t> file .</a:t>
            </a:r>
            <a:r>
              <a:rPr lang="en-US" dirty="0" err="1">
                <a:ea typeface="+mn-lt"/>
                <a:cs typeface="+mn-lt"/>
              </a:rPr>
              <a:t>css</a:t>
            </a:r>
            <a:r>
              <a:rPr lang="en-US" dirty="0">
                <a:ea typeface="+mn-lt"/>
                <a:cs typeface="+mn-lt"/>
              </a:rPr>
              <a:t> </a:t>
            </a:r>
            <a:r>
              <a:rPr lang="en-US" dirty="0" err="1">
                <a:ea typeface="+mn-lt"/>
                <a:cs typeface="+mn-lt"/>
              </a:rPr>
              <a:t>riêng</a:t>
            </a:r>
            <a:r>
              <a:rPr lang="en-US" dirty="0">
                <a:ea typeface="+mn-lt"/>
                <a:cs typeface="+mn-lt"/>
              </a:rPr>
              <a:t> </a:t>
            </a:r>
            <a:r>
              <a:rPr lang="en-US" dirty="0" err="1">
                <a:ea typeface="+mn-lt"/>
                <a:cs typeface="+mn-lt"/>
              </a:rPr>
              <a:t>biệt</a:t>
            </a:r>
            <a:r>
              <a:rPr lang="en-US" dirty="0">
                <a:ea typeface="+mn-lt"/>
                <a:cs typeface="+mn-lt"/>
              </a:rPr>
              <a:t> (External style sheet)</a:t>
            </a:r>
            <a:endParaRPr lang="en-US" dirty="0"/>
          </a:p>
          <a:p>
            <a:endParaRPr lang="en-US" dirty="0">
              <a:cs typeface="Calibri"/>
            </a:endParaRPr>
          </a:p>
        </p:txBody>
      </p:sp>
      <p:sp>
        <p:nvSpPr>
          <p:cNvPr id="6" name="Star: 5 Points 5">
            <a:extLst>
              <a:ext uri="{FF2B5EF4-FFF2-40B4-BE49-F238E27FC236}">
                <a16:creationId xmlns:a16="http://schemas.microsoft.com/office/drawing/2014/main" id="{3B42068C-9E2F-466C-A015-E4192A359CA8}"/>
              </a:ext>
            </a:extLst>
          </p:cNvPr>
          <p:cNvSpPr/>
          <p:nvPr/>
        </p:nvSpPr>
        <p:spPr>
          <a:xfrm>
            <a:off x="6010275" y="6289160"/>
            <a:ext cx="171450" cy="153182"/>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6F7D3F76-E46B-4797-B6DF-029A2E5492E3}"/>
              </a:ext>
            </a:extLst>
          </p:cNvPr>
          <p:cNvSpPr/>
          <p:nvPr/>
        </p:nvSpPr>
        <p:spPr>
          <a:xfrm>
            <a:off x="6362699" y="6285015"/>
            <a:ext cx="171450" cy="153182"/>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9DE24E82-2ABD-4CA0-BE69-7C949964C2EC}"/>
              </a:ext>
            </a:extLst>
          </p:cNvPr>
          <p:cNvSpPr/>
          <p:nvPr/>
        </p:nvSpPr>
        <p:spPr>
          <a:xfrm>
            <a:off x="5657851"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459286F1-8DBF-4AE8-842B-BD553383C033}"/>
              </a:ext>
            </a:extLst>
          </p:cNvPr>
          <p:cNvSpPr/>
          <p:nvPr/>
        </p:nvSpPr>
        <p:spPr>
          <a:xfrm>
            <a:off x="6715123" y="6285015"/>
            <a:ext cx="171450" cy="153182"/>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67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4607A6-F620-4054-9024-DE00813D11F7}"/>
              </a:ext>
            </a:extLst>
          </p:cNvPr>
          <p:cNvSpPr>
            <a:spLocks noGrp="1"/>
          </p:cNvSpPr>
          <p:nvPr>
            <p:ph type="title"/>
          </p:nvPr>
        </p:nvSpPr>
        <p:spPr>
          <a:xfrm>
            <a:off x="838200" y="1194643"/>
            <a:ext cx="10515600" cy="496045"/>
          </a:xfrm>
        </p:spPr>
        <p:txBody>
          <a:bodyPr>
            <a:normAutofit fontScale="90000"/>
          </a:bodyPr>
          <a:lstStyle/>
          <a:p>
            <a:r>
              <a:rPr lang="en-US"/>
              <a:t>1. Khai báo trực tiếp ở thẻ HTML (Inline style)</a:t>
            </a:r>
            <a:endParaRPr lang="vi-VN">
              <a:cs typeface="Times New Roman" panose="02020603050405020304" pitchFamily="18" charset="0"/>
            </a:endParaRPr>
          </a:p>
          <a:p>
            <a:pPr marL="285750" indent="-285750">
              <a:buFont typeface="Arial"/>
              <a:buChar char="•"/>
            </a:pPr>
            <a:endParaRPr lang="en-US">
              <a:latin typeface="Calibri Light"/>
              <a:cs typeface="Calibri Light"/>
            </a:endParaRPr>
          </a:p>
        </p:txBody>
      </p:sp>
      <p:sp>
        <p:nvSpPr>
          <p:cNvPr id="3" name="Chỗ dành sẵn cho Nội dung 2">
            <a:extLst>
              <a:ext uri="{FF2B5EF4-FFF2-40B4-BE49-F238E27FC236}">
                <a16:creationId xmlns:a16="http://schemas.microsoft.com/office/drawing/2014/main" id="{07286C71-E62B-4717-B19A-1D714A89CCFB}"/>
              </a:ext>
            </a:extLst>
          </p:cNvPr>
          <p:cNvSpPr>
            <a:spLocks noGrp="1"/>
          </p:cNvSpPr>
          <p:nvPr>
            <p:ph idx="1"/>
          </p:nvPr>
        </p:nvSpPr>
        <p:spPr>
          <a:solidFill>
            <a:schemeClr val="bg1"/>
          </a:solidFill>
          <a:ln>
            <a:solidFill>
              <a:srgbClr val="4472C4"/>
            </a:solidFill>
          </a:ln>
        </p:spPr>
        <p:txBody>
          <a:bodyPr vert="horz" lIns="91440" tIns="45720" rIns="91440" bIns="45720" rtlCol="0" anchor="t">
            <a:normAutofit/>
          </a:bodyPr>
          <a:lstStyle/>
          <a:p>
            <a:pPr marL="0" indent="0">
              <a:buNone/>
            </a:pPr>
            <a:r>
              <a:rPr lang="vi-VN">
                <a:latin typeface="Consolas"/>
              </a:rPr>
              <a:t>&lt;h1 style="color:blue;margin-left:30px;"&gt;This is a heading&lt;/h1&gt;</a:t>
            </a:r>
            <a:endParaRPr lang="vi-VN"/>
          </a:p>
          <a:p>
            <a:pPr marL="0" indent="0">
              <a:buNone/>
            </a:pPr>
            <a:r>
              <a:rPr lang="vi-VN">
                <a:latin typeface="Consolas"/>
                <a:cs typeface="Arial"/>
              </a:rPr>
              <a:t>Ví dụ: &lt;h1 style="color:blue;margin-left:30px;"&gt;This is a heading&lt;/h1&gt;</a:t>
            </a:r>
          </a:p>
          <a:p>
            <a:pPr marL="0" indent="0">
              <a:buNone/>
            </a:pPr>
            <a:r>
              <a:rPr lang="vi-VN">
                <a:latin typeface="Consolas"/>
                <a:cs typeface="Arial"/>
              </a:rPr>
              <a:t>   </a:t>
            </a:r>
            <a:endParaRPr lang="vi-VN">
              <a:solidFill>
                <a:srgbClr val="00B0F0"/>
              </a:solidFill>
              <a:latin typeface="Arial"/>
              <a:cs typeface="Arial"/>
            </a:endParaRPr>
          </a:p>
          <a:p>
            <a:pPr marL="0" indent="0">
              <a:buNone/>
            </a:pPr>
            <a:endParaRPr lang="vi-VN">
              <a:latin typeface="Consolas"/>
              <a:cs typeface="Arial"/>
            </a:endParaRPr>
          </a:p>
        </p:txBody>
      </p:sp>
      <p:sp>
        <p:nvSpPr>
          <p:cNvPr id="4" name="Mũi tên: Phải 3">
            <a:extLst>
              <a:ext uri="{FF2B5EF4-FFF2-40B4-BE49-F238E27FC236}">
                <a16:creationId xmlns:a16="http://schemas.microsoft.com/office/drawing/2014/main" id="{04A3B390-78CA-4AAD-8E4D-84FC0FF88432}"/>
              </a:ext>
            </a:extLst>
          </p:cNvPr>
          <p:cNvSpPr/>
          <p:nvPr/>
        </p:nvSpPr>
        <p:spPr>
          <a:xfrm>
            <a:off x="1015504" y="3832937"/>
            <a:ext cx="221849" cy="163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5">
            <a:extLst>
              <a:ext uri="{FF2B5EF4-FFF2-40B4-BE49-F238E27FC236}">
                <a16:creationId xmlns:a16="http://schemas.microsoft.com/office/drawing/2014/main" id="{3A44D8BC-8BB7-42E8-A8BA-ECD51A502291}"/>
              </a:ext>
            </a:extLst>
          </p:cNvPr>
          <p:cNvPicPr>
            <a:picLocks noChangeAspect="1"/>
          </p:cNvPicPr>
          <p:nvPr/>
        </p:nvPicPr>
        <p:blipFill>
          <a:blip r:embed="rId2"/>
          <a:stretch>
            <a:fillRect/>
          </a:stretch>
        </p:blipFill>
        <p:spPr>
          <a:xfrm>
            <a:off x="3955347" y="3779134"/>
            <a:ext cx="3557888" cy="949123"/>
          </a:xfrm>
          <a:prstGeom prst="rect">
            <a:avLst/>
          </a:prstGeom>
        </p:spPr>
      </p:pic>
      <p:sp>
        <p:nvSpPr>
          <p:cNvPr id="6" name="Star: 5 Points 5">
            <a:extLst>
              <a:ext uri="{FF2B5EF4-FFF2-40B4-BE49-F238E27FC236}">
                <a16:creationId xmlns:a16="http://schemas.microsoft.com/office/drawing/2014/main" id="{6A6B7F5F-C0F0-4B5B-B70E-63219F3A507A}"/>
              </a:ext>
            </a:extLst>
          </p:cNvPr>
          <p:cNvSpPr/>
          <p:nvPr/>
        </p:nvSpPr>
        <p:spPr>
          <a:xfrm>
            <a:off x="6362699" y="6285015"/>
            <a:ext cx="171450" cy="153182"/>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FA300DAB-0D3A-4067-AB5C-303C218DE235}"/>
              </a:ext>
            </a:extLst>
          </p:cNvPr>
          <p:cNvSpPr/>
          <p:nvPr/>
        </p:nvSpPr>
        <p:spPr>
          <a:xfrm>
            <a:off x="6010275" y="6289160"/>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815EC385-2D56-4596-93D0-376A1B76EA03}"/>
              </a:ext>
            </a:extLst>
          </p:cNvPr>
          <p:cNvSpPr/>
          <p:nvPr/>
        </p:nvSpPr>
        <p:spPr>
          <a:xfrm>
            <a:off x="5657851"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1DCCE21A-3AC0-46A1-A6A0-2D82DDDFED82}"/>
              </a:ext>
            </a:extLst>
          </p:cNvPr>
          <p:cNvSpPr/>
          <p:nvPr/>
        </p:nvSpPr>
        <p:spPr>
          <a:xfrm>
            <a:off x="6715123" y="6285015"/>
            <a:ext cx="171450" cy="153182"/>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6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878F-D96A-494A-999B-16AD170D785E}"/>
              </a:ext>
            </a:extLst>
          </p:cNvPr>
          <p:cNvSpPr>
            <a:spLocks noGrp="1"/>
          </p:cNvSpPr>
          <p:nvPr>
            <p:ph type="title"/>
          </p:nvPr>
        </p:nvSpPr>
        <p:spPr>
          <a:xfrm>
            <a:off x="6636315" y="174699"/>
            <a:ext cx="5006336" cy="1387038"/>
          </a:xfrm>
          <a:noFill/>
        </p:spPr>
        <p:txBody>
          <a:bodyPr>
            <a:normAutofit/>
          </a:bodyPr>
          <a:lstStyle/>
          <a:p>
            <a:pPr algn="ctr"/>
            <a:r>
              <a:rPr lang="vi-VN" sz="6000" b="1">
                <a:ln>
                  <a:solidFill>
                    <a:srgbClr val="FFFF00"/>
                  </a:solidFill>
                </a:ln>
                <a:solidFill>
                  <a:srgbClr val="FFFF00"/>
                </a:solidFill>
                <a:effectLst>
                  <a:glow rad="304800">
                    <a:schemeClr val="accent4">
                      <a:satMod val="175000"/>
                      <a:alpha val="63000"/>
                    </a:schemeClr>
                  </a:glow>
                </a:effectLst>
              </a:rPr>
              <a:t>MỤC LỤC</a:t>
            </a:r>
            <a:endParaRPr lang="en-US" sz="6000" b="1">
              <a:ln>
                <a:solidFill>
                  <a:srgbClr val="FFFF00"/>
                </a:solidFill>
              </a:ln>
              <a:solidFill>
                <a:srgbClr val="FFFF00"/>
              </a:solidFill>
              <a:effectLst>
                <a:glow rad="304800">
                  <a:schemeClr val="accent4">
                    <a:satMod val="175000"/>
                    <a:alpha val="63000"/>
                  </a:schemeClr>
                </a:glow>
              </a:effectLst>
            </a:endParaRPr>
          </a:p>
        </p:txBody>
      </p:sp>
      <p:sp>
        <p:nvSpPr>
          <p:cNvPr id="9" name="Content Placeholder 8">
            <a:extLst>
              <a:ext uri="{FF2B5EF4-FFF2-40B4-BE49-F238E27FC236}">
                <a16:creationId xmlns:a16="http://schemas.microsoft.com/office/drawing/2014/main" id="{31282E24-20AA-4690-B3E3-B0C309940822}"/>
              </a:ext>
            </a:extLst>
          </p:cNvPr>
          <p:cNvSpPr>
            <a:spLocks noGrp="1"/>
          </p:cNvSpPr>
          <p:nvPr>
            <p:ph idx="1"/>
          </p:nvPr>
        </p:nvSpPr>
        <p:spPr>
          <a:xfrm>
            <a:off x="6638578" y="1731146"/>
            <a:ext cx="5004073" cy="5126853"/>
          </a:xfrm>
        </p:spPr>
        <p:txBody>
          <a:bodyPr anchor="t">
            <a:normAutofit/>
          </a:bodyPr>
          <a:lstStyle/>
          <a:p>
            <a:pPr marL="0" indent="0">
              <a:buNone/>
            </a:pPr>
            <a:endParaRPr lang="vi-VN" sz="1800" dirty="0"/>
          </a:p>
          <a:p>
            <a:r>
              <a:rPr lang="vi-VN" sz="3000" dirty="0">
                <a:effectLst>
                  <a:outerShdw blurRad="75057" dist="38100" dir="5400000" sy="-20000" rotWithShape="0">
                    <a:prstClr val="black">
                      <a:alpha val="25000"/>
                    </a:prstClr>
                  </a:outerShdw>
                </a:effectLst>
                <a:latin typeface="Arial"/>
                <a:cs typeface="Arial"/>
              </a:rPr>
              <a:t>01</a:t>
            </a:r>
            <a:r>
              <a:rPr lang="en-US" sz="3000" dirty="0">
                <a:effectLst>
                  <a:outerShdw blurRad="75057" dist="38100" dir="5400000" sy="-20000" rotWithShape="0">
                    <a:prstClr val="black">
                      <a:alpha val="25000"/>
                    </a:prstClr>
                  </a:outerShdw>
                </a:effectLst>
              </a:rPr>
              <a:t>:</a:t>
            </a:r>
            <a:r>
              <a:rPr lang="vi-VN" sz="3000" dirty="0">
                <a:effectLst>
                  <a:outerShdw blurRad="75057" dist="38100" dir="5400000" sy="-20000" rotWithShape="0">
                    <a:prstClr val="black">
                      <a:alpha val="25000"/>
                    </a:prstClr>
                  </a:outerShdw>
                </a:effectLst>
                <a:latin typeface="Arial"/>
                <a:cs typeface="Arial"/>
              </a:rPr>
              <a:t> Hướng đi tổng quát</a:t>
            </a:r>
          </a:p>
          <a:p>
            <a:r>
              <a:rPr lang="vi-VN" sz="3000" dirty="0">
                <a:effectLst>
                  <a:outerShdw blurRad="75057" dist="38100" dir="5400000" sy="-20000" rotWithShape="0">
                    <a:prstClr val="black">
                      <a:alpha val="25000"/>
                    </a:prstClr>
                  </a:outerShdw>
                </a:effectLst>
                <a:latin typeface="Arial"/>
                <a:cs typeface="Arial"/>
              </a:rPr>
              <a:t>02</a:t>
            </a:r>
            <a:r>
              <a:rPr lang="en-US" sz="3000" dirty="0"/>
              <a:t>:</a:t>
            </a:r>
            <a:r>
              <a:rPr lang="vi-VN" sz="3000" dirty="0">
                <a:latin typeface="Arial"/>
                <a:cs typeface="Arial"/>
              </a:rPr>
              <a:t> Tổng quan </a:t>
            </a:r>
            <a:r>
              <a:rPr lang="vi-VN" sz="3000" dirty="0">
                <a:effectLst>
                  <a:outerShdw blurRad="75057" dist="38100" dir="5400000" sy="-20000" rotWithShape="0">
                    <a:prstClr val="black">
                      <a:alpha val="25000"/>
                    </a:prstClr>
                  </a:outerShdw>
                </a:effectLst>
                <a:latin typeface="Arial"/>
                <a:cs typeface="Arial"/>
              </a:rPr>
              <a:t>HTML</a:t>
            </a:r>
          </a:p>
          <a:p>
            <a:r>
              <a:rPr lang="vi-VN" sz="3000" dirty="0">
                <a:effectLst>
                  <a:outerShdw blurRad="75057" dist="38100" dir="5400000" sy="-20000" rotWithShape="0">
                    <a:prstClr val="black">
                      <a:alpha val="25000"/>
                    </a:prstClr>
                  </a:outerShdw>
                </a:effectLst>
                <a:latin typeface="Arial"/>
                <a:cs typeface="Arial"/>
              </a:rPr>
              <a:t>03</a:t>
            </a:r>
            <a:r>
              <a:rPr lang="en-US" sz="3000" dirty="0">
                <a:effectLst>
                  <a:outerShdw blurRad="75057" dist="38100" dir="5400000" sy="-20000" rotWithShape="0">
                    <a:prstClr val="black">
                      <a:alpha val="25000"/>
                    </a:prstClr>
                  </a:outerShdw>
                </a:effectLst>
              </a:rPr>
              <a:t>:</a:t>
            </a:r>
            <a:r>
              <a:rPr lang="vi-VN" sz="3000" dirty="0">
                <a:effectLst>
                  <a:outerShdw blurRad="75057" dist="38100" dir="5400000" sy="-20000" rotWithShape="0">
                    <a:prstClr val="black">
                      <a:alpha val="25000"/>
                    </a:prstClr>
                  </a:outerShdw>
                </a:effectLst>
                <a:latin typeface="Arial"/>
                <a:cs typeface="Arial"/>
              </a:rPr>
              <a:t> Code HTML</a:t>
            </a:r>
          </a:p>
          <a:p>
            <a:r>
              <a:rPr lang="vi-VN" sz="3000" dirty="0">
                <a:effectLst>
                  <a:outerShdw blurRad="75057" dist="38100" dir="5400000" sy="-20000" rotWithShape="0">
                    <a:prstClr val="black">
                      <a:alpha val="25000"/>
                    </a:prstClr>
                  </a:outerShdw>
                </a:effectLst>
                <a:latin typeface="Arial"/>
                <a:cs typeface="Arial"/>
              </a:rPr>
              <a:t>04</a:t>
            </a:r>
            <a:r>
              <a:rPr lang="en-US" sz="3000" dirty="0">
                <a:effectLst>
                  <a:outerShdw blurRad="75057" dist="38100" dir="5400000" sy="-20000" rotWithShape="0">
                    <a:prstClr val="black">
                      <a:alpha val="25000"/>
                    </a:prstClr>
                  </a:outerShdw>
                </a:effectLst>
              </a:rPr>
              <a:t>: </a:t>
            </a:r>
            <a:r>
              <a:rPr lang="en-US" sz="3000" dirty="0" err="1">
                <a:effectLst>
                  <a:outerShdw blurRad="75057" dist="38100" dir="5400000" sy="-20000" rotWithShape="0">
                    <a:prstClr val="black">
                      <a:alpha val="25000"/>
                    </a:prstClr>
                  </a:outerShdw>
                </a:effectLst>
                <a:latin typeface="Calibri"/>
                <a:cs typeface="Calibri"/>
              </a:rPr>
              <a:t>Tổng</a:t>
            </a:r>
            <a:r>
              <a:rPr lang="en-US" sz="3000" dirty="0">
                <a:effectLst>
                  <a:outerShdw blurRad="75057" dist="38100" dir="5400000" sy="-20000" rotWithShape="0">
                    <a:prstClr val="black">
                      <a:alpha val="25000"/>
                    </a:prstClr>
                  </a:outerShdw>
                </a:effectLst>
                <a:latin typeface="Calibri"/>
                <a:cs typeface="Calibri"/>
              </a:rPr>
              <a:t> </a:t>
            </a:r>
            <a:r>
              <a:rPr lang="en-US" sz="3000" dirty="0" err="1">
                <a:effectLst>
                  <a:outerShdw blurRad="75057" dist="38100" dir="5400000" sy="-20000" rotWithShape="0">
                    <a:prstClr val="black">
                      <a:alpha val="25000"/>
                    </a:prstClr>
                  </a:outerShdw>
                </a:effectLst>
                <a:latin typeface="Calibri"/>
                <a:cs typeface="Calibri"/>
              </a:rPr>
              <a:t>quan</a:t>
            </a:r>
            <a:r>
              <a:rPr lang="en-US" sz="3000" dirty="0">
                <a:effectLst>
                  <a:outerShdw blurRad="75057" dist="38100" dir="5400000" sy="-20000" rotWithShape="0">
                    <a:prstClr val="black">
                      <a:alpha val="25000"/>
                    </a:prstClr>
                  </a:outerShdw>
                </a:effectLst>
                <a:latin typeface="Calibri"/>
                <a:cs typeface="Calibri"/>
              </a:rPr>
              <a:t> </a:t>
            </a:r>
            <a:r>
              <a:rPr lang="vi-VN" sz="3000" dirty="0">
                <a:effectLst>
                  <a:outerShdw blurRad="75057" dist="38100" dir="5400000" sy="-20000" rotWithShape="0">
                    <a:prstClr val="black">
                      <a:alpha val="25000"/>
                    </a:prstClr>
                  </a:outerShdw>
                </a:effectLst>
                <a:latin typeface="Arial"/>
                <a:cs typeface="Arial"/>
              </a:rPr>
              <a:t>CSS</a:t>
            </a:r>
          </a:p>
          <a:p>
            <a:r>
              <a:rPr lang="vi-VN" sz="3000" dirty="0">
                <a:latin typeface="Arial"/>
                <a:cs typeface="Arial"/>
              </a:rPr>
              <a:t>05: Code CSS</a:t>
            </a:r>
          </a:p>
          <a:p>
            <a:r>
              <a:rPr lang="vi-VN" sz="3000" dirty="0">
                <a:latin typeface="Arial"/>
                <a:cs typeface="Arial"/>
              </a:rPr>
              <a:t>06: Tổng quan JavaScript</a:t>
            </a:r>
          </a:p>
          <a:p>
            <a:r>
              <a:rPr lang="vi-VN" sz="3000" dirty="0">
                <a:latin typeface="Arial"/>
                <a:cs typeface="Arial"/>
              </a:rPr>
              <a:t>07: Code JavaScript</a:t>
            </a:r>
          </a:p>
        </p:txBody>
      </p:sp>
      <p:pic>
        <p:nvPicPr>
          <p:cNvPr id="5" name="Content Placeholder 4" descr="A computer on a desk&#10;&#10;Description automatically generated">
            <a:extLst>
              <a:ext uri="{FF2B5EF4-FFF2-40B4-BE49-F238E27FC236}">
                <a16:creationId xmlns:a16="http://schemas.microsoft.com/office/drawing/2014/main" id="{7E8E48BE-0B73-49A4-B1B5-AE9E1BA14EA1}"/>
              </a:ext>
            </a:extLst>
          </p:cNvPr>
          <p:cNvPicPr>
            <a:picLocks noChangeAspect="1"/>
          </p:cNvPicPr>
          <p:nvPr/>
        </p:nvPicPr>
        <p:blipFill rotWithShape="1">
          <a:blip r:embed="rId2">
            <a:extLst>
              <a:ext uri="{28A0092B-C50C-407E-A947-70E740481C1C}">
                <a14:useLocalDpi xmlns:a14="http://schemas.microsoft.com/office/drawing/2010/main" val="0"/>
              </a:ext>
            </a:extLst>
          </a:blip>
          <a:srcRect l="26340" r="24249"/>
          <a:stretch/>
        </p:blipFill>
        <p:spPr>
          <a:xfrm>
            <a:off x="21352" y="33839"/>
            <a:ext cx="6180312" cy="6856057"/>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222260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6" repeatCount="indefinite" fill="hold" grpId="0" nodeType="withEffect">
                                  <p:stCondLst>
                                    <p:cond delay="0"/>
                                  </p:stCondLst>
                                  <p:childTnLst>
                                    <p:animClr clrSpc="hsl" dir="cw">
                                      <p:cBhvr override="childStyle">
                                        <p:cTn id="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6B2895-803C-4F6D-82E3-DB6CFAB27D75}"/>
              </a:ext>
            </a:extLst>
          </p:cNvPr>
          <p:cNvSpPr>
            <a:spLocks noGrp="1"/>
          </p:cNvSpPr>
          <p:nvPr>
            <p:ph type="title"/>
          </p:nvPr>
        </p:nvSpPr>
        <p:spPr>
          <a:xfrm>
            <a:off x="838200" y="168677"/>
            <a:ext cx="10515600" cy="1777392"/>
          </a:xfrm>
        </p:spPr>
        <p:txBody>
          <a:bodyPr>
            <a:normAutofit fontScale="90000"/>
          </a:bodyPr>
          <a:lstStyle/>
          <a:p>
            <a:br>
              <a:rPr lang="vi-VN"/>
            </a:br>
            <a:r>
              <a:rPr lang="vi-VN"/>
              <a:t>2. Khai báo trong thẻ &lt;style&gt; của tài liệu HTML (Internal style sheet)</a:t>
            </a:r>
          </a:p>
          <a:p>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F0214D91-3A44-4CF9-A367-9B803797F7D1}"/>
              </a:ext>
            </a:extLst>
          </p:cNvPr>
          <p:cNvSpPr>
            <a:spLocks noGrp="1"/>
          </p:cNvSpPr>
          <p:nvPr>
            <p:ph idx="1"/>
          </p:nvPr>
        </p:nvSpPr>
        <p:spPr>
          <a:xfrm>
            <a:off x="838200" y="2018536"/>
            <a:ext cx="10515600" cy="4351338"/>
          </a:xfrm>
        </p:spPr>
        <p:txBody>
          <a:bodyPr vert="horz" lIns="91440" tIns="45720" rIns="91440" bIns="45720" rtlCol="0" anchor="t">
            <a:normAutofit fontScale="47500" lnSpcReduction="20000"/>
          </a:bodyPr>
          <a:lstStyle/>
          <a:p>
            <a:r>
              <a:rPr lang="vi-VN">
                <a:latin typeface="Consolas"/>
              </a:rPr>
              <a:t>&lt;head&gt;                                                    Result
&lt;style&gt;
  body {                          
    background-color: linen;
  }
  h1 {
    color: maroon;
    margin-left: 40px;
  }
&lt;/style&gt;
&lt;/head&gt;
&lt;body&gt;
&lt;/body&gt;
    &lt;h1&gt;This is a heading&lt;/h1&gt;
&lt;body&gt;</a:t>
            </a:r>
            <a:endParaRPr lang="vi-VN">
              <a:cs typeface="Arial" panose="020B0604020202020204" pitchFamily="34" charset="0"/>
            </a:endParaRPr>
          </a:p>
        </p:txBody>
      </p:sp>
      <p:pic>
        <p:nvPicPr>
          <p:cNvPr id="4" name="Hình ảnh 4">
            <a:extLst>
              <a:ext uri="{FF2B5EF4-FFF2-40B4-BE49-F238E27FC236}">
                <a16:creationId xmlns:a16="http://schemas.microsoft.com/office/drawing/2014/main" id="{AB522515-B80F-4F14-9EA8-324BE3A41ED9}"/>
              </a:ext>
            </a:extLst>
          </p:cNvPr>
          <p:cNvPicPr>
            <a:picLocks noChangeAspect="1"/>
          </p:cNvPicPr>
          <p:nvPr/>
        </p:nvPicPr>
        <p:blipFill>
          <a:blip r:embed="rId2"/>
          <a:stretch>
            <a:fillRect/>
          </a:stretch>
        </p:blipFill>
        <p:spPr>
          <a:xfrm>
            <a:off x="6097206" y="2050769"/>
            <a:ext cx="190500" cy="171450"/>
          </a:xfrm>
          <a:prstGeom prst="rect">
            <a:avLst/>
          </a:prstGeom>
        </p:spPr>
      </p:pic>
      <p:pic>
        <p:nvPicPr>
          <p:cNvPr id="5" name="Hình ảnh 5">
            <a:extLst>
              <a:ext uri="{FF2B5EF4-FFF2-40B4-BE49-F238E27FC236}">
                <a16:creationId xmlns:a16="http://schemas.microsoft.com/office/drawing/2014/main" id="{17CF09DE-CB9F-40D6-9C0C-0F4BD317FF14}"/>
              </a:ext>
            </a:extLst>
          </p:cNvPr>
          <p:cNvPicPr>
            <a:picLocks noChangeAspect="1"/>
          </p:cNvPicPr>
          <p:nvPr/>
        </p:nvPicPr>
        <p:blipFill>
          <a:blip r:embed="rId3"/>
          <a:stretch>
            <a:fillRect/>
          </a:stretch>
        </p:blipFill>
        <p:spPr>
          <a:xfrm>
            <a:off x="6528122" y="2580250"/>
            <a:ext cx="4151452" cy="2237650"/>
          </a:xfrm>
          <a:prstGeom prst="rect">
            <a:avLst/>
          </a:prstGeom>
        </p:spPr>
      </p:pic>
      <p:sp>
        <p:nvSpPr>
          <p:cNvPr id="6" name="Star: 5 Points 5">
            <a:extLst>
              <a:ext uri="{FF2B5EF4-FFF2-40B4-BE49-F238E27FC236}">
                <a16:creationId xmlns:a16="http://schemas.microsoft.com/office/drawing/2014/main" id="{3B28DA04-8061-49AA-A02B-F1A245A8E6BF}"/>
              </a:ext>
            </a:extLst>
          </p:cNvPr>
          <p:cNvSpPr/>
          <p:nvPr/>
        </p:nvSpPr>
        <p:spPr>
          <a:xfrm>
            <a:off x="6010275" y="6289160"/>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E97020DF-2F99-42B0-8CBF-C80B936B1D2B}"/>
              </a:ext>
            </a:extLst>
          </p:cNvPr>
          <p:cNvSpPr/>
          <p:nvPr/>
        </p:nvSpPr>
        <p:spPr>
          <a:xfrm>
            <a:off x="5657851"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959E376A-B25D-4DA6-B509-2AE62AEC4752}"/>
              </a:ext>
            </a:extLst>
          </p:cNvPr>
          <p:cNvSpPr/>
          <p:nvPr/>
        </p:nvSpPr>
        <p:spPr>
          <a:xfrm>
            <a:off x="6715123" y="6285015"/>
            <a:ext cx="171450" cy="153182"/>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99CF7B82-6585-4605-AB0F-61F0CEAA50EF}"/>
              </a:ext>
            </a:extLst>
          </p:cNvPr>
          <p:cNvSpPr/>
          <p:nvPr/>
        </p:nvSpPr>
        <p:spPr>
          <a:xfrm>
            <a:off x="6362699"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15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0E0EAF-352D-47BF-B7FC-33C0C6E35431}"/>
              </a:ext>
            </a:extLst>
          </p:cNvPr>
          <p:cNvSpPr>
            <a:spLocks noGrp="1"/>
          </p:cNvSpPr>
          <p:nvPr>
            <p:ph type="title"/>
          </p:nvPr>
        </p:nvSpPr>
        <p:spPr>
          <a:xfrm>
            <a:off x="838200" y="895631"/>
            <a:ext cx="10515600" cy="727539"/>
          </a:xfrm>
        </p:spPr>
        <p:txBody>
          <a:bodyPr>
            <a:normAutofit fontScale="90000"/>
          </a:bodyPr>
          <a:lstStyle/>
          <a:p>
            <a:r>
              <a:rPr lang="vi-VN"/>
              <a:t>3. Khai báo trong file .css riêng biệt (External style sheet)</a:t>
            </a:r>
          </a:p>
          <a:p>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66B3123D-635B-4F5F-BBD4-6DE60F318F78}"/>
              </a:ext>
            </a:extLst>
          </p:cNvPr>
          <p:cNvSpPr>
            <a:spLocks noGrp="1"/>
          </p:cNvSpPr>
          <p:nvPr>
            <p:ph idx="1"/>
          </p:nvPr>
        </p:nvSpPr>
        <p:spPr/>
        <p:txBody>
          <a:bodyPr vert="horz" lIns="91440" tIns="45720" rIns="91440" bIns="45720" rtlCol="0" anchor="t">
            <a:normAutofit fontScale="40000" lnSpcReduction="20000"/>
          </a:bodyPr>
          <a:lstStyle/>
          <a:p>
            <a:pPr marL="0" indent="0">
              <a:buNone/>
            </a:pPr>
            <a:r>
              <a:rPr lang="vi-VN">
                <a:latin typeface="Arial"/>
                <a:cs typeface="Arial"/>
              </a:rPr>
              <a:t>-</a:t>
            </a:r>
            <a:r>
              <a:rPr lang="vi-VN">
                <a:solidFill>
                  <a:srgbClr val="00B0F0"/>
                </a:solidFill>
                <a:latin typeface="Arial"/>
                <a:cs typeface="Arial"/>
              </a:rPr>
              <a:t>HTML</a:t>
            </a:r>
            <a:r>
              <a:rPr lang="vi-VN">
                <a:latin typeface="Arial"/>
                <a:cs typeface="Arial"/>
              </a:rPr>
              <a:t>:</a:t>
            </a:r>
            <a:endParaRPr lang="vi-VN"/>
          </a:p>
          <a:p>
            <a:pPr marL="0" indent="0">
              <a:buNone/>
            </a:pPr>
            <a:r>
              <a:rPr lang="vi-VN">
                <a:latin typeface="Consolas"/>
                <a:cs typeface="Arial"/>
              </a:rPr>
              <a:t>&lt;head&gt;
    &lt;link rel="stylesheet" type="text/css" href="mystyle.css"&gt;
&lt;/head&gt;
&lt;body&gt;
&lt;/body&gt;
    &lt;h1&gt;This is a heading&lt;/h1&gt;
&lt;body&gt;</a:t>
            </a:r>
          </a:p>
          <a:p>
            <a:pPr marL="0" indent="0">
              <a:buNone/>
            </a:pPr>
            <a:r>
              <a:rPr lang="vi-VN">
                <a:latin typeface="Consolas"/>
                <a:cs typeface="Arial"/>
              </a:rPr>
              <a:t>-</a:t>
            </a:r>
            <a:r>
              <a:rPr lang="vi-VN">
                <a:solidFill>
                  <a:srgbClr val="00B0F0"/>
                </a:solidFill>
                <a:latin typeface="Consolas"/>
                <a:cs typeface="Arial"/>
              </a:rPr>
              <a:t>CSS</a:t>
            </a:r>
            <a:r>
              <a:rPr lang="vi-VN">
                <a:latin typeface="Consolas"/>
                <a:cs typeface="Arial"/>
              </a:rPr>
              <a:t>:</a:t>
            </a:r>
          </a:p>
          <a:p>
            <a:pPr marL="0" indent="0">
              <a:buNone/>
            </a:pPr>
            <a:r>
              <a:rPr lang="vi-VN">
                <a:latin typeface="Consolas"/>
                <a:cs typeface="Arial"/>
              </a:rPr>
              <a:t>body {
    background-color: lightblue;
}
h1 {                                         </a:t>
            </a:r>
            <a:r>
              <a:rPr lang="vi-VN">
                <a:solidFill>
                  <a:srgbClr val="00B050"/>
                </a:solidFill>
                <a:latin typeface="Consolas"/>
                <a:cs typeface="Arial"/>
              </a:rPr>
              <a:t>Result</a:t>
            </a:r>
            <a:r>
              <a:rPr lang="vi-VN">
                <a:latin typeface="Consolas"/>
                <a:cs typeface="Arial"/>
              </a:rPr>
              <a:t>:
    color: navy;
    margin-left: 20px;              
}</a:t>
            </a:r>
          </a:p>
          <a:p>
            <a:pPr marL="0" indent="0">
              <a:buNone/>
            </a:pPr>
            <a:endParaRPr lang="vi-VN">
              <a:latin typeface="Consolas"/>
              <a:cs typeface="Arial"/>
            </a:endParaRPr>
          </a:p>
          <a:p>
            <a:pPr marL="0" indent="0">
              <a:buNone/>
            </a:pPr>
            <a:endParaRPr lang="vi-VN">
              <a:latin typeface="Consolas"/>
              <a:cs typeface="Arial"/>
            </a:endParaRPr>
          </a:p>
        </p:txBody>
      </p:sp>
      <p:pic>
        <p:nvPicPr>
          <p:cNvPr id="5" name="Hình ảnh 5" descr="Ảnh có chứa văn bản&#10;&#10;Mô tả được tự động tạo">
            <a:extLst>
              <a:ext uri="{FF2B5EF4-FFF2-40B4-BE49-F238E27FC236}">
                <a16:creationId xmlns:a16="http://schemas.microsoft.com/office/drawing/2014/main" id="{ED65FBF9-5574-4CCE-82D5-EF0C7D7E2676}"/>
              </a:ext>
            </a:extLst>
          </p:cNvPr>
          <p:cNvPicPr>
            <a:picLocks noChangeAspect="1"/>
          </p:cNvPicPr>
          <p:nvPr/>
        </p:nvPicPr>
        <p:blipFill>
          <a:blip r:embed="rId2"/>
          <a:stretch>
            <a:fillRect/>
          </a:stretch>
        </p:blipFill>
        <p:spPr>
          <a:xfrm>
            <a:off x="5708249" y="3908235"/>
            <a:ext cx="5029199" cy="2147404"/>
          </a:xfrm>
          <a:prstGeom prst="rect">
            <a:avLst/>
          </a:prstGeom>
          <a:effectLst>
            <a:glow>
              <a:schemeClr val="accent1"/>
            </a:glow>
            <a:outerShdw blurRad="76200" dir="18900000" sy="23000" kx="-1200000" algn="bl" rotWithShape="0">
              <a:prstClr val="black">
                <a:alpha val="20000"/>
              </a:prstClr>
            </a:outerShdw>
          </a:effectLst>
        </p:spPr>
      </p:pic>
      <p:sp>
        <p:nvSpPr>
          <p:cNvPr id="6" name="Mũi tên: Phải 5">
            <a:extLst>
              <a:ext uri="{FF2B5EF4-FFF2-40B4-BE49-F238E27FC236}">
                <a16:creationId xmlns:a16="http://schemas.microsoft.com/office/drawing/2014/main" id="{73634FA5-B606-4321-8F37-4EE912BB10E0}"/>
              </a:ext>
            </a:extLst>
          </p:cNvPr>
          <p:cNvSpPr/>
          <p:nvPr/>
        </p:nvSpPr>
        <p:spPr>
          <a:xfrm>
            <a:off x="4111733" y="3910101"/>
            <a:ext cx="211692" cy="200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Star: 5 Points 6">
            <a:extLst>
              <a:ext uri="{FF2B5EF4-FFF2-40B4-BE49-F238E27FC236}">
                <a16:creationId xmlns:a16="http://schemas.microsoft.com/office/drawing/2014/main" id="{C98C8E5F-E8BF-4A43-9329-ECB0D414323A}"/>
              </a:ext>
            </a:extLst>
          </p:cNvPr>
          <p:cNvSpPr/>
          <p:nvPr/>
        </p:nvSpPr>
        <p:spPr>
          <a:xfrm>
            <a:off x="6010275" y="6289160"/>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6C55E0CC-F4F7-4344-8259-9E2683405300}"/>
              </a:ext>
            </a:extLst>
          </p:cNvPr>
          <p:cNvSpPr/>
          <p:nvPr/>
        </p:nvSpPr>
        <p:spPr>
          <a:xfrm>
            <a:off x="5657851"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363CF24B-054D-4747-BDFE-B1A225552819}"/>
              </a:ext>
            </a:extLst>
          </p:cNvPr>
          <p:cNvSpPr/>
          <p:nvPr/>
        </p:nvSpPr>
        <p:spPr>
          <a:xfrm>
            <a:off x="6715123"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9AB3D89F-9B1C-41A0-84BC-3C59D348DCCF}"/>
              </a:ext>
            </a:extLst>
          </p:cNvPr>
          <p:cNvSpPr/>
          <p:nvPr/>
        </p:nvSpPr>
        <p:spPr>
          <a:xfrm>
            <a:off x="6362699" y="6285015"/>
            <a:ext cx="171450" cy="153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99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BC23-3C2D-4099-AF17-4CFE4299D2FF}"/>
              </a:ext>
            </a:extLst>
          </p:cNvPr>
          <p:cNvSpPr>
            <a:spLocks noGrp="1"/>
          </p:cNvSpPr>
          <p:nvPr>
            <p:ph type="ctrTitle"/>
          </p:nvPr>
        </p:nvSpPr>
        <p:spPr>
          <a:xfrm>
            <a:off x="841247" y="1655286"/>
            <a:ext cx="4609057" cy="2610042"/>
          </a:xfrm>
        </p:spPr>
        <p:txBody>
          <a:bodyPr>
            <a:normAutofit/>
          </a:bodyPr>
          <a:lstStyle/>
          <a:p>
            <a:pPr algn="l"/>
            <a:r>
              <a:rPr lang="en-US" sz="5400" b="1" err="1">
                <a:cs typeface="Calibri Light"/>
              </a:rPr>
              <a:t>Những</a:t>
            </a:r>
            <a:r>
              <a:rPr lang="en-US" sz="5400" b="1">
                <a:cs typeface="Calibri Light"/>
              </a:rPr>
              <a:t> file CSS </a:t>
            </a:r>
            <a:br>
              <a:rPr lang="en-US" sz="5400" b="1">
                <a:cs typeface="Calibri Light"/>
              </a:rPr>
            </a:br>
            <a:r>
              <a:rPr lang="en-US" sz="5400" b="1" err="1">
                <a:cs typeface="Calibri Light"/>
              </a:rPr>
              <a:t>của</a:t>
            </a:r>
            <a:r>
              <a:rPr lang="en-US" sz="5400" b="1">
                <a:cs typeface="Calibri Light"/>
              </a:rPr>
              <a:t> </a:t>
            </a:r>
            <a:r>
              <a:rPr lang="en-US" sz="5400" b="1" err="1">
                <a:cs typeface="Calibri Light"/>
              </a:rPr>
              <a:t>trang</a:t>
            </a:r>
            <a:r>
              <a:rPr lang="en-US" sz="5400" b="1">
                <a:cs typeface="Calibri Light"/>
              </a:rPr>
              <a:t> web</a:t>
            </a:r>
          </a:p>
        </p:txBody>
      </p:sp>
      <p:sp>
        <p:nvSpPr>
          <p:cNvPr id="8" name="Freeform: Shape 9">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1">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CCF6A22B-394A-432E-ADB6-8A4C4BF5E4C2}"/>
              </a:ext>
            </a:extLst>
          </p:cNvPr>
          <p:cNvPicPr>
            <a:picLocks noChangeAspect="1"/>
          </p:cNvPicPr>
          <p:nvPr/>
        </p:nvPicPr>
        <p:blipFill>
          <a:blip r:embed="rId2"/>
          <a:stretch>
            <a:fillRect/>
          </a:stretch>
        </p:blipFill>
        <p:spPr>
          <a:xfrm>
            <a:off x="6507579" y="2545768"/>
            <a:ext cx="5079371" cy="1703447"/>
          </a:xfrm>
          <a:prstGeom prst="rect">
            <a:avLst/>
          </a:prstGeom>
        </p:spPr>
      </p:pic>
      <p:sp>
        <p:nvSpPr>
          <p:cNvPr id="15" name="Freeform: Shape 13">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5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C9C3B-F073-45A0-816B-88D9E468D867}"/>
              </a:ext>
            </a:extLst>
          </p:cNvPr>
          <p:cNvSpPr>
            <a:spLocks noGrp="1"/>
          </p:cNvSpPr>
          <p:nvPr>
            <p:ph type="title"/>
          </p:nvPr>
        </p:nvSpPr>
        <p:spPr>
          <a:xfrm>
            <a:off x="838200" y="585216"/>
            <a:ext cx="10515600" cy="1325563"/>
          </a:xfrm>
        </p:spPr>
        <p:txBody>
          <a:bodyPr>
            <a:normAutofit/>
          </a:bodyPr>
          <a:lstStyle/>
          <a:p>
            <a:pPr algn="ctr"/>
            <a:r>
              <a:rPr lang="en-US" b="1">
                <a:solidFill>
                  <a:schemeClr val="bg1"/>
                </a:solidFill>
                <a:cs typeface="Calibri Light"/>
              </a:rPr>
              <a:t>Style.css</a:t>
            </a:r>
            <a:endParaRPr lang="en-US" b="1">
              <a:solidFill>
                <a:schemeClr val="bg1"/>
              </a:solidFill>
            </a:endParaRPr>
          </a:p>
        </p:txBody>
      </p:sp>
      <p:pic>
        <p:nvPicPr>
          <p:cNvPr id="7" name="Picture 7" descr="Text&#10;&#10;Description automatically generated">
            <a:extLst>
              <a:ext uri="{FF2B5EF4-FFF2-40B4-BE49-F238E27FC236}">
                <a16:creationId xmlns:a16="http://schemas.microsoft.com/office/drawing/2014/main" id="{6DA66383-19D8-49B7-A2EC-935B83FADF71}"/>
              </a:ext>
            </a:extLst>
          </p:cNvPr>
          <p:cNvPicPr>
            <a:picLocks noChangeAspect="1"/>
          </p:cNvPicPr>
          <p:nvPr/>
        </p:nvPicPr>
        <p:blipFill rotWithShape="1">
          <a:blip r:embed="rId2"/>
          <a:srcRect r="3" b="4954"/>
          <a:stretch/>
        </p:blipFill>
        <p:spPr>
          <a:xfrm>
            <a:off x="841248" y="2516777"/>
            <a:ext cx="6236208" cy="3660185"/>
          </a:xfrm>
          <a:prstGeom prst="rect">
            <a:avLst/>
          </a:prstGeom>
        </p:spPr>
      </p:pic>
      <p:sp>
        <p:nvSpPr>
          <p:cNvPr id="11" name="Content Placeholder 10">
            <a:extLst>
              <a:ext uri="{FF2B5EF4-FFF2-40B4-BE49-F238E27FC236}">
                <a16:creationId xmlns:a16="http://schemas.microsoft.com/office/drawing/2014/main" id="{91FB89D9-379F-4517-851A-F2ACBE9CC997}"/>
              </a:ext>
            </a:extLst>
          </p:cNvPr>
          <p:cNvSpPr>
            <a:spLocks noGrp="1"/>
          </p:cNvSpPr>
          <p:nvPr>
            <p:ph idx="1"/>
          </p:nvPr>
        </p:nvSpPr>
        <p:spPr>
          <a:xfrm>
            <a:off x="7546848" y="2516777"/>
            <a:ext cx="3803904" cy="3660185"/>
          </a:xfrm>
        </p:spPr>
        <p:txBody>
          <a:bodyPr anchor="ctr">
            <a:normAutofit/>
          </a:bodyPr>
          <a:lstStyle/>
          <a:p>
            <a:pPr marL="0" indent="0">
              <a:buNone/>
            </a:pPr>
            <a:r>
              <a:rPr lang="en-US" sz="2200" b="1">
                <a:cs typeface="Calibri"/>
              </a:rPr>
              <a:t>Vai trò:</a:t>
            </a:r>
            <a:endParaRPr lang="en-US"/>
          </a:p>
          <a:p>
            <a:pPr marL="0" indent="0">
              <a:buNone/>
            </a:pPr>
            <a:r>
              <a:rPr lang="en-US" sz="2200">
                <a:cs typeface="Calibri"/>
              </a:rPr>
              <a:t>Thực hiện các thuộc tính CSS cho tất cả các đối tượng trong trang web</a:t>
            </a:r>
            <a:endParaRPr lang="en-US"/>
          </a:p>
        </p:txBody>
      </p:sp>
    </p:spTree>
    <p:extLst>
      <p:ext uri="{BB962C8B-B14F-4D97-AF65-F5344CB8AC3E}">
        <p14:creationId xmlns:p14="http://schemas.microsoft.com/office/powerpoint/2010/main" val="415069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B08C2-E2B8-44FD-BA8B-5F154728D400}"/>
              </a:ext>
            </a:extLst>
          </p:cNvPr>
          <p:cNvSpPr>
            <a:spLocks noGrp="1"/>
          </p:cNvSpPr>
          <p:nvPr>
            <p:ph type="title"/>
          </p:nvPr>
        </p:nvSpPr>
        <p:spPr>
          <a:xfrm>
            <a:off x="838200" y="585216"/>
            <a:ext cx="10515600" cy="1325563"/>
          </a:xfrm>
        </p:spPr>
        <p:txBody>
          <a:bodyPr>
            <a:normAutofit/>
          </a:bodyPr>
          <a:lstStyle/>
          <a:p>
            <a:pPr algn="ctr"/>
            <a:r>
              <a:rPr lang="en-US" b="1">
                <a:solidFill>
                  <a:schemeClr val="bg1"/>
                </a:solidFill>
                <a:cs typeface="Calibri Light"/>
              </a:rPr>
              <a:t>Grid.css</a:t>
            </a:r>
            <a:endParaRPr lang="en-US"/>
          </a:p>
        </p:txBody>
      </p:sp>
      <p:pic>
        <p:nvPicPr>
          <p:cNvPr id="4" name="Picture 4" descr="Text&#10;&#10;Description automatically generated">
            <a:extLst>
              <a:ext uri="{FF2B5EF4-FFF2-40B4-BE49-F238E27FC236}">
                <a16:creationId xmlns:a16="http://schemas.microsoft.com/office/drawing/2014/main" id="{27C564A1-69FE-429F-B99C-848F18DBC10D}"/>
              </a:ext>
            </a:extLst>
          </p:cNvPr>
          <p:cNvPicPr>
            <a:picLocks noChangeAspect="1"/>
          </p:cNvPicPr>
          <p:nvPr/>
        </p:nvPicPr>
        <p:blipFill rotWithShape="1">
          <a:blip r:embed="rId2"/>
          <a:srcRect r="3" b="6095"/>
          <a:stretch/>
        </p:blipFill>
        <p:spPr>
          <a:xfrm>
            <a:off x="841248" y="2516777"/>
            <a:ext cx="6236208" cy="3660185"/>
          </a:xfrm>
          <a:prstGeom prst="rect">
            <a:avLst/>
          </a:prstGeom>
        </p:spPr>
      </p:pic>
      <p:sp>
        <p:nvSpPr>
          <p:cNvPr id="8" name="Content Placeholder 7">
            <a:extLst>
              <a:ext uri="{FF2B5EF4-FFF2-40B4-BE49-F238E27FC236}">
                <a16:creationId xmlns:a16="http://schemas.microsoft.com/office/drawing/2014/main" id="{21B36C9C-B525-42F7-838B-BD2593AB4E9D}"/>
              </a:ext>
            </a:extLst>
          </p:cNvPr>
          <p:cNvSpPr>
            <a:spLocks noGrp="1"/>
          </p:cNvSpPr>
          <p:nvPr>
            <p:ph idx="1"/>
          </p:nvPr>
        </p:nvSpPr>
        <p:spPr>
          <a:xfrm>
            <a:off x="7546848" y="2516777"/>
            <a:ext cx="3803904" cy="3660185"/>
          </a:xfrm>
        </p:spPr>
        <p:txBody>
          <a:bodyPr anchor="ctr">
            <a:normAutofit/>
          </a:bodyPr>
          <a:lstStyle/>
          <a:p>
            <a:pPr marL="0" indent="0">
              <a:buNone/>
            </a:pPr>
            <a:r>
              <a:rPr lang="en-US" sz="2200" b="1">
                <a:cs typeface="Calibri"/>
              </a:rPr>
              <a:t>Vai trò:</a:t>
            </a:r>
          </a:p>
          <a:p>
            <a:pPr marL="0" indent="0">
              <a:buNone/>
            </a:pPr>
            <a:r>
              <a:rPr lang="en-US" sz="2200">
                <a:cs typeface="Calibri"/>
              </a:rPr>
              <a:t>Là một thư viện css đã được tối ưu dành cho trang web, có vai trò chính trong việc phân chia bố cục, layout và Responsive.</a:t>
            </a:r>
            <a:endParaRPr lang="en-US" sz="2200" b="1">
              <a:cs typeface="Calibri"/>
            </a:endParaRPr>
          </a:p>
        </p:txBody>
      </p:sp>
    </p:spTree>
    <p:extLst>
      <p:ext uri="{BB962C8B-B14F-4D97-AF65-F5344CB8AC3E}">
        <p14:creationId xmlns:p14="http://schemas.microsoft.com/office/powerpoint/2010/main" val="85457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800E-02FE-4C29-8F20-A53B577DD139}"/>
              </a:ext>
            </a:extLst>
          </p:cNvPr>
          <p:cNvSpPr>
            <a:spLocks noGrp="1"/>
          </p:cNvSpPr>
          <p:nvPr>
            <p:ph type="title"/>
          </p:nvPr>
        </p:nvSpPr>
        <p:spPr>
          <a:xfrm>
            <a:off x="838200" y="585216"/>
            <a:ext cx="10515600" cy="1325563"/>
          </a:xfrm>
        </p:spPr>
        <p:txBody>
          <a:bodyPr>
            <a:normAutofit/>
          </a:bodyPr>
          <a:lstStyle/>
          <a:p>
            <a:pPr algn="ctr"/>
            <a:r>
              <a:rPr lang="en-US" b="1">
                <a:solidFill>
                  <a:schemeClr val="bg1"/>
                </a:solidFill>
                <a:cs typeface="Calibri Light"/>
              </a:rPr>
              <a:t>responsive.css</a:t>
            </a:r>
          </a:p>
        </p:txBody>
      </p:sp>
      <p:pic>
        <p:nvPicPr>
          <p:cNvPr id="4" name="Picture 4" descr="Text&#10;&#10;Description automatically generated">
            <a:extLst>
              <a:ext uri="{FF2B5EF4-FFF2-40B4-BE49-F238E27FC236}">
                <a16:creationId xmlns:a16="http://schemas.microsoft.com/office/drawing/2014/main" id="{8ABA6D2A-04CD-4219-A62A-71E7D04403D0}"/>
              </a:ext>
            </a:extLst>
          </p:cNvPr>
          <p:cNvPicPr>
            <a:picLocks noChangeAspect="1"/>
          </p:cNvPicPr>
          <p:nvPr/>
        </p:nvPicPr>
        <p:blipFill rotWithShape="1">
          <a:blip r:embed="rId2"/>
          <a:srcRect t="2302" r="3" b="3416"/>
          <a:stretch/>
        </p:blipFill>
        <p:spPr>
          <a:xfrm>
            <a:off x="841248" y="2516777"/>
            <a:ext cx="6236208" cy="3660185"/>
          </a:xfrm>
          <a:prstGeom prst="rect">
            <a:avLst/>
          </a:prstGeom>
        </p:spPr>
      </p:pic>
      <p:sp>
        <p:nvSpPr>
          <p:cNvPr id="8" name="Content Placeholder 7">
            <a:extLst>
              <a:ext uri="{FF2B5EF4-FFF2-40B4-BE49-F238E27FC236}">
                <a16:creationId xmlns:a16="http://schemas.microsoft.com/office/drawing/2014/main" id="{A1D82A81-A601-4C9A-9C44-BE2F3B1AE4CB}"/>
              </a:ext>
            </a:extLst>
          </p:cNvPr>
          <p:cNvSpPr>
            <a:spLocks noGrp="1"/>
          </p:cNvSpPr>
          <p:nvPr>
            <p:ph idx="1"/>
          </p:nvPr>
        </p:nvSpPr>
        <p:spPr>
          <a:xfrm>
            <a:off x="7546848" y="2516777"/>
            <a:ext cx="3803904" cy="3660185"/>
          </a:xfrm>
        </p:spPr>
        <p:txBody>
          <a:bodyPr anchor="ctr">
            <a:normAutofit/>
          </a:bodyPr>
          <a:lstStyle/>
          <a:p>
            <a:pPr marL="0" indent="0">
              <a:buNone/>
            </a:pPr>
            <a:r>
              <a:rPr lang="en-US" sz="2200" b="1">
                <a:cs typeface="Calibri"/>
              </a:rPr>
              <a:t>Vai trò:</a:t>
            </a:r>
            <a:endParaRPr lang="en-US" sz="2200">
              <a:cs typeface="Calibri"/>
            </a:endParaRPr>
          </a:p>
          <a:p>
            <a:pPr marL="0" indent="0">
              <a:buNone/>
            </a:pPr>
            <a:r>
              <a:rPr lang="en-US" sz="2200">
                <a:cs typeface="Calibri"/>
              </a:rPr>
              <a:t>Có tác dụng tối ưu bố cục, thích ứng với các thiết bị như điện thoại, máy tính bảng hay laptop,...</a:t>
            </a:r>
            <a:endParaRPr lang="en-US" sz="2200" b="1">
              <a:cs typeface="Calibri"/>
            </a:endParaRPr>
          </a:p>
        </p:txBody>
      </p:sp>
    </p:spTree>
    <p:extLst>
      <p:ext uri="{BB962C8B-B14F-4D97-AF65-F5344CB8AC3E}">
        <p14:creationId xmlns:p14="http://schemas.microsoft.com/office/powerpoint/2010/main" val="3140287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D252-7645-4DDE-A81A-A8B5DC53B1DD}"/>
              </a:ext>
            </a:extLst>
          </p:cNvPr>
          <p:cNvSpPr>
            <a:spLocks noGrp="1"/>
          </p:cNvSpPr>
          <p:nvPr>
            <p:ph type="title"/>
          </p:nvPr>
        </p:nvSpPr>
        <p:spPr/>
        <p:txBody>
          <a:bodyPr/>
          <a:lstStyle/>
          <a:p>
            <a:pPr algn="ctr"/>
            <a:r>
              <a:rPr lang="en-US" b="1">
                <a:cs typeface="Calibri Light"/>
              </a:rPr>
              <a:t>JavaScript</a:t>
            </a:r>
          </a:p>
        </p:txBody>
      </p:sp>
      <p:sp>
        <p:nvSpPr>
          <p:cNvPr id="3" name="Content Placeholder 2">
            <a:extLst>
              <a:ext uri="{FF2B5EF4-FFF2-40B4-BE49-F238E27FC236}">
                <a16:creationId xmlns:a16="http://schemas.microsoft.com/office/drawing/2014/main" id="{91006D20-ECB3-424C-93EA-A0FF3077F4D9}"/>
              </a:ext>
            </a:extLst>
          </p:cNvPr>
          <p:cNvSpPr>
            <a:spLocks noGrp="1"/>
          </p:cNvSpPr>
          <p:nvPr>
            <p:ph idx="1"/>
          </p:nvPr>
        </p:nvSpPr>
        <p:spPr/>
        <p:txBody>
          <a:bodyPr vert="horz" lIns="91440" tIns="45720" rIns="91440" bIns="45720" rtlCol="0" anchor="t">
            <a:normAutofit/>
          </a:bodyPr>
          <a:lstStyle/>
          <a:p>
            <a:pPr>
              <a:buNone/>
            </a:pPr>
            <a:r>
              <a:rPr lang="en-US" b="1">
                <a:ea typeface="+mn-lt"/>
                <a:cs typeface="+mn-lt"/>
              </a:rPr>
              <a:t>1. Khái niệm</a:t>
            </a:r>
          </a:p>
          <a:p>
            <a:pPr>
              <a:buNone/>
            </a:pPr>
            <a:r>
              <a:rPr lang="en-US">
                <a:ea typeface="+mn-lt"/>
                <a:cs typeface="+mn-lt"/>
              </a:rPr>
              <a:t> - JavaScript là một ngôn ngữ lập trình thông dịch được phát triển từ các ý niệm nguyên mẫu. Ngôn ngữ này được dùng rộng dãi cho các trang web (phía người dùng) cũng như phía máy chủ (NodeJs).</a:t>
            </a:r>
            <a:endParaRPr lang="en-US">
              <a:cs typeface="Calibri"/>
            </a:endParaRPr>
          </a:p>
        </p:txBody>
      </p:sp>
    </p:spTree>
    <p:extLst>
      <p:ext uri="{BB962C8B-B14F-4D97-AF65-F5344CB8AC3E}">
        <p14:creationId xmlns:p14="http://schemas.microsoft.com/office/powerpoint/2010/main" val="210177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9897-9D3A-46A6-BD66-3CE44AEB4E87}"/>
              </a:ext>
            </a:extLst>
          </p:cNvPr>
          <p:cNvSpPr>
            <a:spLocks noGrp="1"/>
          </p:cNvSpPr>
          <p:nvPr>
            <p:ph type="title"/>
          </p:nvPr>
        </p:nvSpPr>
        <p:spPr/>
        <p:txBody>
          <a:bodyPr/>
          <a:lstStyle/>
          <a:p>
            <a:pPr algn="ctr"/>
            <a:r>
              <a:rPr lang="en-US" b="1">
                <a:cs typeface="Calibri Light"/>
              </a:rPr>
              <a:t>JavaScript</a:t>
            </a:r>
          </a:p>
        </p:txBody>
      </p:sp>
      <p:sp>
        <p:nvSpPr>
          <p:cNvPr id="3" name="Content Placeholder 2">
            <a:extLst>
              <a:ext uri="{FF2B5EF4-FFF2-40B4-BE49-F238E27FC236}">
                <a16:creationId xmlns:a16="http://schemas.microsoft.com/office/drawing/2014/main" id="{2A173668-9EA2-4E6E-BD81-57F761AAB0E1}"/>
              </a:ext>
            </a:extLst>
          </p:cNvPr>
          <p:cNvSpPr>
            <a:spLocks noGrp="1"/>
          </p:cNvSpPr>
          <p:nvPr>
            <p:ph idx="1"/>
          </p:nvPr>
        </p:nvSpPr>
        <p:spPr/>
        <p:txBody>
          <a:bodyPr vert="horz" lIns="91440" tIns="45720" rIns="91440" bIns="45720" rtlCol="0" anchor="t">
            <a:normAutofit/>
          </a:bodyPr>
          <a:lstStyle/>
          <a:p>
            <a:pPr marL="0" indent="0">
              <a:buNone/>
            </a:pPr>
            <a:r>
              <a:rPr lang="en-US" b="1">
                <a:cs typeface="Calibri" panose="020F0502020204030204"/>
              </a:rPr>
              <a:t>2. Tương tác giữa JS và HTML</a:t>
            </a:r>
          </a:p>
          <a:p>
            <a:pPr marL="0" indent="0">
              <a:buNone/>
            </a:pPr>
            <a:r>
              <a:rPr lang="en-US">
                <a:cs typeface="Calibri" panose="020F0502020204030204"/>
              </a:rPr>
              <a:t>    - Tương tự như CSS, JavaScript có thể tương tác với HTML theo hai cách:</a:t>
            </a:r>
          </a:p>
          <a:p>
            <a:pPr marL="0" indent="0">
              <a:buNone/>
            </a:pPr>
            <a:r>
              <a:rPr lang="en-US">
                <a:cs typeface="Calibri" panose="020F0502020204030204"/>
              </a:rPr>
              <a:t>        + Cách 1: Viết trực tiếp JS vào file HTML</a:t>
            </a:r>
          </a:p>
          <a:p>
            <a:pPr marL="0" indent="0">
              <a:buNone/>
            </a:pPr>
            <a:r>
              <a:rPr lang="en-US">
                <a:cs typeface="Calibri" panose="020F0502020204030204"/>
              </a:rPr>
              <a:t>        + Cách 2: Tạo một file .js riêng biệt</a:t>
            </a:r>
          </a:p>
          <a:p>
            <a:pPr marL="0" indent="0">
              <a:buNone/>
            </a:pPr>
            <a:endParaRPr lang="en-US">
              <a:cs typeface="Calibri" panose="020F0502020204030204"/>
            </a:endParaRPr>
          </a:p>
        </p:txBody>
      </p:sp>
    </p:spTree>
    <p:extLst>
      <p:ext uri="{BB962C8B-B14F-4D97-AF65-F5344CB8AC3E}">
        <p14:creationId xmlns:p14="http://schemas.microsoft.com/office/powerpoint/2010/main" val="416891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1C80EA-152B-44D6-8412-66050D60D350}"/>
              </a:ext>
            </a:extLst>
          </p:cNvPr>
          <p:cNvSpPr>
            <a:spLocks noGrp="1"/>
          </p:cNvSpPr>
          <p:nvPr>
            <p:ph type="title"/>
          </p:nvPr>
        </p:nvSpPr>
        <p:spPr>
          <a:xfrm>
            <a:off x="966952" y="1204108"/>
            <a:ext cx="2669406" cy="1781175"/>
          </a:xfrm>
        </p:spPr>
        <p:txBody>
          <a:bodyPr>
            <a:normAutofit/>
          </a:bodyPr>
          <a:lstStyle/>
          <a:p>
            <a:r>
              <a:rPr lang="en-US" sz="3200" b="1">
                <a:solidFill>
                  <a:srgbClr val="FFFFFF"/>
                </a:solidFill>
                <a:cs typeface="Calibri Light"/>
              </a:rPr>
              <a:t>Thêm trực tiếp JS vào file HTML</a:t>
            </a:r>
          </a:p>
        </p:txBody>
      </p:sp>
      <p:sp>
        <p:nvSpPr>
          <p:cNvPr id="8" name="Content Placeholder 7">
            <a:extLst>
              <a:ext uri="{FF2B5EF4-FFF2-40B4-BE49-F238E27FC236}">
                <a16:creationId xmlns:a16="http://schemas.microsoft.com/office/drawing/2014/main" id="{8F7431B7-F245-441C-8A73-B444A138F470}"/>
              </a:ext>
            </a:extLst>
          </p:cNvPr>
          <p:cNvSpPr>
            <a:spLocks noGrp="1"/>
          </p:cNvSpPr>
          <p:nvPr>
            <p:ph idx="1"/>
          </p:nvPr>
        </p:nvSpPr>
        <p:spPr>
          <a:xfrm>
            <a:off x="966951" y="3355130"/>
            <a:ext cx="2669407" cy="2427333"/>
          </a:xfrm>
        </p:spPr>
        <p:txBody>
          <a:bodyPr vert="horz" lIns="91440" tIns="45720" rIns="91440" bIns="45720" rtlCol="0" anchor="t">
            <a:normAutofit/>
          </a:bodyPr>
          <a:lstStyle/>
          <a:p>
            <a:r>
              <a:rPr lang="en-US" sz="1600">
                <a:cs typeface="Calibri"/>
              </a:rPr>
              <a:t>Tạo một thẻ &lt;script&gt; nằm cuối cùng trong thẻ body của trang web</a:t>
            </a:r>
            <a:endParaRPr lang="en-US" sz="1600"/>
          </a:p>
        </p:txBody>
      </p:sp>
      <p:pic>
        <p:nvPicPr>
          <p:cNvPr id="4" name="Picture 4" descr="Text&#10;&#10;Description automatically generated">
            <a:extLst>
              <a:ext uri="{FF2B5EF4-FFF2-40B4-BE49-F238E27FC236}">
                <a16:creationId xmlns:a16="http://schemas.microsoft.com/office/drawing/2014/main" id="{91D1D171-8414-4560-9C47-A2383A0F9A35}"/>
              </a:ext>
            </a:extLst>
          </p:cNvPr>
          <p:cNvPicPr>
            <a:picLocks noChangeAspect="1"/>
          </p:cNvPicPr>
          <p:nvPr/>
        </p:nvPicPr>
        <p:blipFill>
          <a:blip r:embed="rId2"/>
          <a:stretch>
            <a:fillRect/>
          </a:stretch>
        </p:blipFill>
        <p:spPr>
          <a:xfrm>
            <a:off x="4662102" y="2228368"/>
            <a:ext cx="6903723" cy="2278227"/>
          </a:xfrm>
          <a:prstGeom prst="rect">
            <a:avLst/>
          </a:prstGeom>
        </p:spPr>
      </p:pic>
    </p:spTree>
    <p:extLst>
      <p:ext uri="{BB962C8B-B14F-4D97-AF65-F5344CB8AC3E}">
        <p14:creationId xmlns:p14="http://schemas.microsoft.com/office/powerpoint/2010/main" val="5937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A1FC0-8C5D-4812-A456-4B32A8EC64CA}"/>
              </a:ext>
            </a:extLst>
          </p:cNvPr>
          <p:cNvSpPr>
            <a:spLocks noGrp="1"/>
          </p:cNvSpPr>
          <p:nvPr>
            <p:ph type="title"/>
          </p:nvPr>
        </p:nvSpPr>
        <p:spPr>
          <a:xfrm>
            <a:off x="838200" y="698643"/>
            <a:ext cx="5243394" cy="2225532"/>
          </a:xfrm>
        </p:spPr>
        <p:txBody>
          <a:bodyPr anchor="t">
            <a:normAutofit/>
          </a:bodyPr>
          <a:lstStyle/>
          <a:p>
            <a:r>
              <a:rPr lang="en-US" sz="5600" b="1">
                <a:cs typeface="Calibri Light"/>
              </a:rPr>
              <a:t>Tạo một file .js riêng biệt</a:t>
            </a:r>
          </a:p>
        </p:txBody>
      </p:sp>
      <p:cxnSp>
        <p:nvCxnSpPr>
          <p:cNvPr id="7"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9" name="Group 14">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Picture 4">
            <a:extLst>
              <a:ext uri="{FF2B5EF4-FFF2-40B4-BE49-F238E27FC236}">
                <a16:creationId xmlns:a16="http://schemas.microsoft.com/office/drawing/2014/main" id="{4F0F32A7-0E3E-4AB9-8FCE-0F9B541392A0}"/>
              </a:ext>
            </a:extLst>
          </p:cNvPr>
          <p:cNvPicPr>
            <a:picLocks noChangeAspect="1"/>
          </p:cNvPicPr>
          <p:nvPr/>
        </p:nvPicPr>
        <p:blipFill>
          <a:blip r:embed="rId2"/>
          <a:stretch>
            <a:fillRect/>
          </a:stretch>
        </p:blipFill>
        <p:spPr>
          <a:xfrm>
            <a:off x="838200" y="3889421"/>
            <a:ext cx="5243391" cy="1222235"/>
          </a:xfrm>
          <a:prstGeom prst="rect">
            <a:avLst/>
          </a:prstGeom>
        </p:spPr>
      </p:pic>
      <p:sp>
        <p:nvSpPr>
          <p:cNvPr id="12" name="Content Placeholder 7">
            <a:extLst>
              <a:ext uri="{FF2B5EF4-FFF2-40B4-BE49-F238E27FC236}">
                <a16:creationId xmlns:a16="http://schemas.microsoft.com/office/drawing/2014/main" id="{20F9FF14-4A02-4A4F-A23C-666641C183AA}"/>
              </a:ext>
            </a:extLst>
          </p:cNvPr>
          <p:cNvSpPr>
            <a:spLocks noGrp="1"/>
          </p:cNvSpPr>
          <p:nvPr>
            <p:ph idx="1"/>
          </p:nvPr>
        </p:nvSpPr>
        <p:spPr>
          <a:xfrm>
            <a:off x="7229042" y="879355"/>
            <a:ext cx="4124758" cy="5120755"/>
          </a:xfrm>
        </p:spPr>
        <p:txBody>
          <a:bodyPr anchor="ctr">
            <a:normAutofit/>
          </a:bodyPr>
          <a:lstStyle/>
          <a:p>
            <a:r>
              <a:rPr lang="en-US" sz="2000">
                <a:solidFill>
                  <a:schemeClr val="tx1">
                    <a:alpha val="80000"/>
                  </a:schemeClr>
                </a:solidFill>
                <a:cs typeface="Calibri"/>
              </a:rPr>
              <a:t>Trong file HTML, tạo một thẻ &lt;script&gt; nằm tại vị trí cuối của đối tượng cần áp dụng sau đó link đường dẫn đến thư mục JS đã tạo</a:t>
            </a:r>
          </a:p>
          <a:p>
            <a:r>
              <a:rPr lang="en-US" sz="2000">
                <a:solidFill>
                  <a:schemeClr val="tx1">
                    <a:alpha val="80000"/>
                  </a:schemeClr>
                </a:solidFill>
                <a:cs typeface="Calibri"/>
              </a:rPr>
              <a:t>Tất cả nội dung JS sẽ nằm trong file JS đã tạo</a:t>
            </a:r>
          </a:p>
        </p:txBody>
      </p:sp>
    </p:spTree>
    <p:extLst>
      <p:ext uri="{BB962C8B-B14F-4D97-AF65-F5344CB8AC3E}">
        <p14:creationId xmlns:p14="http://schemas.microsoft.com/office/powerpoint/2010/main" val="209353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D7078928-F7FF-47CF-ACDE-C804B1E775D9}"/>
              </a:ext>
            </a:extLst>
          </p:cNvPr>
          <p:cNvSpPr>
            <a:spLocks noGrp="1"/>
          </p:cNvSpPr>
          <p:nvPr>
            <p:ph type="ctrTitle" idx="4294967295"/>
          </p:nvPr>
        </p:nvSpPr>
        <p:spPr>
          <a:xfrm>
            <a:off x="958506" y="800392"/>
            <a:ext cx="10264697" cy="1212102"/>
          </a:xfrm>
        </p:spPr>
        <p:txBody>
          <a:bodyPr vert="horz" lIns="91440" tIns="45720" rIns="91440" bIns="45720" rtlCol="0" anchor="ctr">
            <a:prstTxWarp prst="textWave1">
              <a:avLst/>
            </a:prstTxWarp>
            <a:normAutofit/>
          </a:bodyPr>
          <a:lstStyle/>
          <a:p>
            <a:r>
              <a:rPr lang="en-US" sz="4800" b="1" kern="1200" err="1">
                <a:solidFill>
                  <a:srgbClr val="FFFFFF"/>
                </a:solidFill>
                <a:effectLst>
                  <a:outerShdw blurRad="60007" dist="200025" dir="15000000" sy="30000" kx="-1800000" algn="bl" rotWithShape="0">
                    <a:prstClr val="black">
                      <a:alpha val="32000"/>
                    </a:prstClr>
                  </a:outerShdw>
                </a:effectLst>
                <a:latin typeface="+mj-lt"/>
                <a:ea typeface="+mj-ea"/>
                <a:cs typeface="+mj-cs"/>
              </a:rPr>
              <a:t>Các</a:t>
            </a:r>
            <a:r>
              <a:rPr lang="en-US" sz="4800" b="1" kern="1200">
                <a:solidFill>
                  <a:srgbClr val="FFFFFF"/>
                </a:solidFill>
                <a:effectLst>
                  <a:outerShdw blurRad="60007" dist="200025" dir="15000000" sy="30000" kx="-1800000" algn="bl" rotWithShape="0">
                    <a:prstClr val="black">
                      <a:alpha val="32000"/>
                    </a:prstClr>
                  </a:outerShdw>
                </a:effectLst>
                <a:latin typeface="+mj-lt"/>
                <a:ea typeface="+mj-ea"/>
                <a:cs typeface="+mj-cs"/>
              </a:rPr>
              <a:t> </a:t>
            </a:r>
            <a:r>
              <a:rPr lang="en-US" sz="4800" b="1" kern="1200" err="1">
                <a:solidFill>
                  <a:srgbClr val="FFFFFF"/>
                </a:solidFill>
                <a:effectLst>
                  <a:outerShdw blurRad="60007" dist="200025" dir="15000000" sy="30000" kx="-1800000" algn="bl" rotWithShape="0">
                    <a:prstClr val="black">
                      <a:alpha val="32000"/>
                    </a:prstClr>
                  </a:outerShdw>
                </a:effectLst>
                <a:latin typeface="+mj-lt"/>
                <a:ea typeface="+mj-ea"/>
                <a:cs typeface="+mj-cs"/>
              </a:rPr>
              <a:t>bước</a:t>
            </a:r>
            <a:r>
              <a:rPr lang="en-US" sz="4800" b="1" kern="1200">
                <a:solidFill>
                  <a:srgbClr val="FFFFFF"/>
                </a:solidFill>
                <a:effectLst>
                  <a:outerShdw blurRad="60007" dist="200025" dir="15000000" sy="30000" kx="-1800000" algn="bl" rotWithShape="0">
                    <a:prstClr val="black">
                      <a:alpha val="32000"/>
                    </a:prstClr>
                  </a:outerShdw>
                </a:effectLst>
                <a:latin typeface="+mj-lt"/>
                <a:ea typeface="+mj-ea"/>
                <a:cs typeface="+mj-cs"/>
              </a:rPr>
              <a:t> </a:t>
            </a:r>
            <a:r>
              <a:rPr lang="en-US" sz="4800" b="1" kern="1200" err="1">
                <a:solidFill>
                  <a:srgbClr val="FFFFFF"/>
                </a:solidFill>
                <a:effectLst>
                  <a:outerShdw blurRad="60007" dist="200025" dir="15000000" sy="30000" kx="-1800000" algn="bl" rotWithShape="0">
                    <a:prstClr val="black">
                      <a:alpha val="32000"/>
                    </a:prstClr>
                  </a:outerShdw>
                </a:effectLst>
                <a:latin typeface="+mj-lt"/>
                <a:ea typeface="+mj-ea"/>
                <a:cs typeface="+mj-cs"/>
              </a:rPr>
              <a:t>đi</a:t>
            </a:r>
            <a:r>
              <a:rPr lang="en-US" sz="4800" b="1" kern="1200">
                <a:solidFill>
                  <a:srgbClr val="FFFFFF"/>
                </a:solidFill>
                <a:effectLst>
                  <a:outerShdw blurRad="60007" dist="200025" dir="15000000" sy="30000" kx="-1800000" algn="bl" rotWithShape="0">
                    <a:prstClr val="black">
                      <a:alpha val="32000"/>
                    </a:prstClr>
                  </a:outerShdw>
                </a:effectLst>
                <a:latin typeface="+mj-lt"/>
                <a:ea typeface="+mj-ea"/>
                <a:cs typeface="+mj-cs"/>
              </a:rPr>
              <a:t> </a:t>
            </a:r>
            <a:r>
              <a:rPr lang="en-US" sz="4800" b="1" kern="1200" err="1">
                <a:solidFill>
                  <a:srgbClr val="FFFFFF"/>
                </a:solidFill>
                <a:effectLst>
                  <a:outerShdw blurRad="60007" dist="200025" dir="15000000" sy="30000" kx="-1800000" algn="bl" rotWithShape="0">
                    <a:prstClr val="black">
                      <a:alpha val="32000"/>
                    </a:prstClr>
                  </a:outerShdw>
                </a:effectLst>
                <a:latin typeface="+mj-lt"/>
                <a:ea typeface="+mj-ea"/>
                <a:cs typeface="+mj-cs"/>
              </a:rPr>
              <a:t>của</a:t>
            </a:r>
            <a:r>
              <a:rPr lang="en-US" sz="4800" b="1" kern="1200">
                <a:solidFill>
                  <a:srgbClr val="FFFFFF"/>
                </a:solidFill>
                <a:effectLst>
                  <a:outerShdw blurRad="60007" dist="200025" dir="15000000" sy="30000" kx="-1800000" algn="bl" rotWithShape="0">
                    <a:prstClr val="black">
                      <a:alpha val="32000"/>
                    </a:prstClr>
                  </a:outerShdw>
                </a:effectLst>
                <a:latin typeface="+mj-lt"/>
                <a:ea typeface="+mj-ea"/>
                <a:cs typeface="+mj-cs"/>
              </a:rPr>
              <a:t> </a:t>
            </a:r>
            <a:r>
              <a:rPr lang="en-US" sz="4800" b="1" kern="1200" err="1">
                <a:solidFill>
                  <a:srgbClr val="FFFFFF"/>
                </a:solidFill>
                <a:effectLst>
                  <a:outerShdw blurRad="60007" dist="200025" dir="15000000" sy="30000" kx="-1800000" algn="bl" rotWithShape="0">
                    <a:prstClr val="black">
                      <a:alpha val="32000"/>
                    </a:prstClr>
                  </a:outerShdw>
                </a:effectLst>
                <a:latin typeface="+mj-lt"/>
                <a:ea typeface="+mj-ea"/>
                <a:cs typeface="+mj-cs"/>
              </a:rPr>
              <a:t>nhóm</a:t>
            </a:r>
            <a:r>
              <a:rPr lang="en-US" sz="4800" b="1" kern="1200">
                <a:solidFill>
                  <a:srgbClr val="FFFFFF"/>
                </a:solidFill>
                <a:effectLst>
                  <a:outerShdw blurRad="60007" dist="200025" dir="15000000" sy="30000" kx="-1800000" algn="bl" rotWithShape="0">
                    <a:prstClr val="black">
                      <a:alpha val="32000"/>
                    </a:prstClr>
                  </a:outerShdw>
                </a:effectLst>
                <a:latin typeface="+mj-lt"/>
                <a:ea typeface="+mj-ea"/>
                <a:cs typeface="+mj-cs"/>
              </a:rPr>
              <a:t> 5</a:t>
            </a:r>
          </a:p>
        </p:txBody>
      </p:sp>
      <p:sp>
        <p:nvSpPr>
          <p:cNvPr id="8" name="TextBox 7">
            <a:extLst>
              <a:ext uri="{FF2B5EF4-FFF2-40B4-BE49-F238E27FC236}">
                <a16:creationId xmlns:a16="http://schemas.microsoft.com/office/drawing/2014/main" id="{47A611FB-6E71-4B0E-A1A7-25C86B020A1B}"/>
              </a:ext>
            </a:extLst>
          </p:cNvPr>
          <p:cNvSpPr txBox="1"/>
          <p:nvPr/>
        </p:nvSpPr>
        <p:spPr>
          <a:xfrm>
            <a:off x="1236356" y="2897242"/>
            <a:ext cx="9708995"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B1: Tạo </a:t>
            </a:r>
            <a:r>
              <a:rPr lang="en-US" sz="2400" err="1"/>
              <a:t>trang</a:t>
            </a:r>
            <a:r>
              <a:rPr lang="en-US" sz="2400"/>
              <a:t> web </a:t>
            </a:r>
            <a:r>
              <a:rPr lang="en-US" sz="2400" err="1"/>
              <a:t>quảng</a:t>
            </a:r>
            <a:r>
              <a:rPr lang="en-US" sz="2400"/>
              <a:t> bá du lịch Việt Nam.</a:t>
            </a:r>
            <a:endParaRPr lang="en-US" sz="2400" b="1">
              <a:cs typeface="Calibri"/>
            </a:endParaRPr>
          </a:p>
          <a:p>
            <a:pPr marL="228600" lvl="1">
              <a:lnSpc>
                <a:spcPct val="90000"/>
              </a:lnSpc>
              <a:spcAft>
                <a:spcPts val="600"/>
              </a:spcAft>
            </a:pPr>
            <a:r>
              <a:rPr lang="en-US" sz="2400">
                <a:cs typeface="Calibri" panose="020F0502020204030204"/>
              </a:rPr>
              <a:t>- Thời gian hoàn thiện: </a:t>
            </a:r>
            <a:r>
              <a:rPr lang="en-US" sz="2400" b="1">
                <a:cs typeface="Calibri" panose="020F0502020204030204"/>
              </a:rPr>
              <a:t>3 ngày</a:t>
            </a:r>
          </a:p>
          <a:p>
            <a:pPr indent="-228600">
              <a:lnSpc>
                <a:spcPct val="90000"/>
              </a:lnSpc>
              <a:spcAft>
                <a:spcPts val="600"/>
              </a:spcAft>
              <a:buFont typeface="Arial" panose="020B0604020202020204" pitchFamily="34" charset="0"/>
              <a:buChar char="•"/>
            </a:pPr>
            <a:endParaRPr lang="en-US" sz="2400" b="1"/>
          </a:p>
          <a:p>
            <a:pPr indent="-228600">
              <a:lnSpc>
                <a:spcPct val="90000"/>
              </a:lnSpc>
              <a:spcAft>
                <a:spcPts val="600"/>
              </a:spcAft>
              <a:buFont typeface="Arial" panose="020B0604020202020204" pitchFamily="34" charset="0"/>
              <a:buChar char="•"/>
            </a:pPr>
            <a:r>
              <a:rPr lang="en-US" sz="2400"/>
              <a:t>B2: Làm word </a:t>
            </a:r>
            <a:r>
              <a:rPr lang="en-US" sz="2400" err="1"/>
              <a:t>thuyết</a:t>
            </a:r>
            <a:r>
              <a:rPr lang="en-US" sz="2400"/>
              <a:t> </a:t>
            </a:r>
            <a:r>
              <a:rPr lang="en-US" sz="2400" err="1"/>
              <a:t>trình</a:t>
            </a:r>
            <a:r>
              <a:rPr lang="en-US" sz="2400"/>
              <a:t> </a:t>
            </a:r>
            <a:r>
              <a:rPr lang="en-US" sz="2400" err="1"/>
              <a:t>về</a:t>
            </a:r>
            <a:r>
              <a:rPr lang="en-US" sz="2400"/>
              <a:t> </a:t>
            </a:r>
            <a:r>
              <a:rPr lang="en-US" sz="2400" err="1"/>
              <a:t>bài</a:t>
            </a:r>
            <a:r>
              <a:rPr lang="en-US" sz="2400"/>
              <a:t> </a:t>
            </a:r>
            <a:r>
              <a:rPr lang="en-US" sz="2400" err="1"/>
              <a:t>làm</a:t>
            </a:r>
            <a:r>
              <a:rPr lang="en-US" sz="2400"/>
              <a:t> </a:t>
            </a:r>
            <a:r>
              <a:rPr lang="en-US" sz="2400" err="1"/>
              <a:t>của</a:t>
            </a:r>
            <a:r>
              <a:rPr lang="en-US" sz="2400"/>
              <a:t> nhóm.</a:t>
            </a:r>
          </a:p>
          <a:p>
            <a:pPr marL="228600" lvl="1">
              <a:lnSpc>
                <a:spcPct val="90000"/>
              </a:lnSpc>
              <a:spcAft>
                <a:spcPts val="600"/>
              </a:spcAft>
            </a:pPr>
            <a:r>
              <a:rPr lang="en-US" sz="2400">
                <a:cs typeface="Calibri" panose="020F0502020204030204"/>
              </a:rPr>
              <a:t>- Thời gian hoàn thiện: </a:t>
            </a:r>
            <a:r>
              <a:rPr lang="en-US" sz="2400" b="1">
                <a:cs typeface="Calibri" panose="020F0502020204030204"/>
              </a:rPr>
              <a:t>1 tuần</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B3: Làm slide </a:t>
            </a:r>
            <a:r>
              <a:rPr lang="en-US" sz="2400" err="1"/>
              <a:t>thuyết</a:t>
            </a:r>
            <a:r>
              <a:rPr lang="en-US" sz="2400"/>
              <a:t> </a:t>
            </a:r>
            <a:r>
              <a:rPr lang="en-US" sz="2400" err="1"/>
              <a:t>trình</a:t>
            </a:r>
            <a:r>
              <a:rPr lang="en-US" sz="2400"/>
              <a:t> </a:t>
            </a:r>
            <a:r>
              <a:rPr lang="en-US" sz="2400" err="1"/>
              <a:t>về</a:t>
            </a:r>
            <a:r>
              <a:rPr lang="en-US" sz="2400"/>
              <a:t> </a:t>
            </a:r>
            <a:r>
              <a:rPr lang="en-US" sz="2400" err="1"/>
              <a:t>bài</a:t>
            </a:r>
            <a:r>
              <a:rPr lang="en-US" sz="2400"/>
              <a:t> </a:t>
            </a:r>
            <a:r>
              <a:rPr lang="en-US" sz="2400" err="1"/>
              <a:t>làm</a:t>
            </a:r>
            <a:r>
              <a:rPr lang="en-US" sz="2400"/>
              <a:t> </a:t>
            </a:r>
            <a:r>
              <a:rPr lang="en-US" sz="2400" err="1"/>
              <a:t>của</a:t>
            </a:r>
            <a:r>
              <a:rPr lang="en-US" sz="2400"/>
              <a:t> nhóm.</a:t>
            </a:r>
          </a:p>
          <a:p>
            <a:pPr marL="228600" lvl="1">
              <a:lnSpc>
                <a:spcPct val="90000"/>
              </a:lnSpc>
              <a:spcAft>
                <a:spcPts val="600"/>
              </a:spcAft>
            </a:pPr>
            <a:r>
              <a:rPr lang="en-US" sz="2400">
                <a:cs typeface="Calibri" panose="020F0502020204030204"/>
              </a:rPr>
              <a:t>- Thời gian hoàn thiện: </a:t>
            </a:r>
            <a:r>
              <a:rPr lang="en-US" sz="2400" b="1">
                <a:cs typeface="Calibri" panose="020F0502020204030204"/>
              </a:rPr>
              <a:t>1 tuần</a:t>
            </a:r>
          </a:p>
        </p:txBody>
      </p:sp>
      <p:sp>
        <p:nvSpPr>
          <p:cNvPr id="10" name="TextBox 9">
            <a:extLst>
              <a:ext uri="{FF2B5EF4-FFF2-40B4-BE49-F238E27FC236}">
                <a16:creationId xmlns:a16="http://schemas.microsoft.com/office/drawing/2014/main" id="{14C723CE-600C-4FC5-AE83-3EEB07BB374A}"/>
              </a:ext>
            </a:extLst>
          </p:cNvPr>
          <p:cNvSpPr txBox="1"/>
          <p:nvPr/>
        </p:nvSpPr>
        <p:spPr>
          <a:xfrm>
            <a:off x="1119322" y="2435863"/>
            <a:ext cx="8923090" cy="523220"/>
          </a:xfrm>
          <a:prstGeom prst="rect">
            <a:avLst/>
          </a:prstGeom>
          <a:noFill/>
        </p:spPr>
        <p:txBody>
          <a:bodyPr wrap="square" lIns="91440" tIns="45720" rIns="91440" bIns="45720" rtlCol="0" anchor="t">
            <a:spAutoFit/>
          </a:bodyPr>
          <a:lstStyle/>
          <a:p>
            <a:pPr>
              <a:spcAft>
                <a:spcPts val="600"/>
              </a:spcAft>
            </a:pPr>
            <a:r>
              <a:rPr lang="vi-VN" sz="2800" b="1">
                <a:solidFill>
                  <a:srgbClr val="7030A0"/>
                </a:solidFill>
                <a:latin typeface="Arial"/>
                <a:cs typeface="Arial"/>
              </a:rPr>
              <a:t>Các bước tiến hành và thời gian hoàn thiện</a:t>
            </a:r>
            <a:endParaRPr lang="en-US" sz="2800" b="1">
              <a:solidFill>
                <a:srgbClr val="7030A0"/>
              </a:solidFill>
              <a:latin typeface="Arial"/>
              <a:cs typeface="Arial"/>
            </a:endParaRPr>
          </a:p>
        </p:txBody>
      </p:sp>
    </p:spTree>
    <p:extLst>
      <p:ext uri="{BB962C8B-B14F-4D97-AF65-F5344CB8AC3E}">
        <p14:creationId xmlns:p14="http://schemas.microsoft.com/office/powerpoint/2010/main" val="951336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2D82-49AA-4E3B-A838-6480EFC5C7F2}"/>
              </a:ext>
            </a:extLst>
          </p:cNvPr>
          <p:cNvSpPr>
            <a:spLocks noGrp="1"/>
          </p:cNvSpPr>
          <p:nvPr>
            <p:ph type="title"/>
          </p:nvPr>
        </p:nvSpPr>
        <p:spPr>
          <a:xfrm>
            <a:off x="838200" y="585216"/>
            <a:ext cx="10515600" cy="1325563"/>
          </a:xfrm>
        </p:spPr>
        <p:txBody>
          <a:bodyPr>
            <a:normAutofit/>
          </a:bodyPr>
          <a:lstStyle/>
          <a:p>
            <a:r>
              <a:rPr lang="en-US" b="1">
                <a:solidFill>
                  <a:schemeClr val="bg1"/>
                </a:solidFill>
                <a:cs typeface="Calibri Light"/>
              </a:rPr>
              <a:t>JavaScript của trang web</a:t>
            </a:r>
          </a:p>
        </p:txBody>
      </p:sp>
      <p:pic>
        <p:nvPicPr>
          <p:cNvPr id="4" name="Picture 4" descr="Text&#10;&#10;Description automatically generated">
            <a:extLst>
              <a:ext uri="{FF2B5EF4-FFF2-40B4-BE49-F238E27FC236}">
                <a16:creationId xmlns:a16="http://schemas.microsoft.com/office/drawing/2014/main" id="{A302DA5D-0697-4C5B-A014-475CA7762E9F}"/>
              </a:ext>
            </a:extLst>
          </p:cNvPr>
          <p:cNvPicPr>
            <a:picLocks noChangeAspect="1"/>
          </p:cNvPicPr>
          <p:nvPr/>
        </p:nvPicPr>
        <p:blipFill rotWithShape="1">
          <a:blip r:embed="rId2"/>
          <a:srcRect r="6290" b="-1"/>
          <a:stretch/>
        </p:blipFill>
        <p:spPr>
          <a:xfrm>
            <a:off x="841248" y="2516777"/>
            <a:ext cx="6236208" cy="3660185"/>
          </a:xfrm>
          <a:prstGeom prst="rect">
            <a:avLst/>
          </a:prstGeom>
        </p:spPr>
      </p:pic>
      <p:sp>
        <p:nvSpPr>
          <p:cNvPr id="8" name="Content Placeholder 7">
            <a:extLst>
              <a:ext uri="{FF2B5EF4-FFF2-40B4-BE49-F238E27FC236}">
                <a16:creationId xmlns:a16="http://schemas.microsoft.com/office/drawing/2014/main" id="{E41D847E-531C-4E9D-8502-7494E5207D13}"/>
              </a:ext>
            </a:extLst>
          </p:cNvPr>
          <p:cNvSpPr>
            <a:spLocks noGrp="1"/>
          </p:cNvSpPr>
          <p:nvPr>
            <p:ph idx="1"/>
          </p:nvPr>
        </p:nvSpPr>
        <p:spPr>
          <a:xfrm>
            <a:off x="7546848" y="2516777"/>
            <a:ext cx="3803904" cy="3660185"/>
          </a:xfrm>
        </p:spPr>
        <p:txBody>
          <a:bodyPr anchor="ctr">
            <a:normAutofit/>
          </a:bodyPr>
          <a:lstStyle/>
          <a:p>
            <a:r>
              <a:rPr lang="en-US" sz="2200">
                <a:cs typeface="Calibri"/>
              </a:rPr>
              <a:t>Trong sản phẩm này, JavaScript chỉ được áp dụng để phục vụ cho việc responsive (tối ưu các thiết bị) cho trang web</a:t>
            </a:r>
            <a:endParaRPr lang="en-US" sz="2200"/>
          </a:p>
        </p:txBody>
      </p:sp>
    </p:spTree>
    <p:extLst>
      <p:ext uri="{BB962C8B-B14F-4D97-AF65-F5344CB8AC3E}">
        <p14:creationId xmlns:p14="http://schemas.microsoft.com/office/powerpoint/2010/main" val="4246366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ext, water, nature, several&#10;&#10;Description automatically generated">
            <a:extLst>
              <a:ext uri="{FF2B5EF4-FFF2-40B4-BE49-F238E27FC236}">
                <a16:creationId xmlns:a16="http://schemas.microsoft.com/office/drawing/2014/main" id="{65CF41AA-589A-4D52-B4B8-6B570595EA33}"/>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r="11111"/>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8" name="TextBox 7">
            <a:extLst>
              <a:ext uri="{FF2B5EF4-FFF2-40B4-BE49-F238E27FC236}">
                <a16:creationId xmlns:a16="http://schemas.microsoft.com/office/drawing/2014/main" id="{1F0C6633-9E1C-4BD6-8E61-3146F67825B7}"/>
              </a:ext>
            </a:extLst>
          </p:cNvPr>
          <p:cNvSpPr txBox="1"/>
          <p:nvPr/>
        </p:nvSpPr>
        <p:spPr>
          <a:xfrm>
            <a:off x="1769532" y="1695576"/>
            <a:ext cx="8652938" cy="28571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8000" b="1">
                <a:ln w="0"/>
                <a:effectLst>
                  <a:outerShdw blurRad="38100" dist="19050" dir="2700000" algn="tl" rotWithShape="0">
                    <a:schemeClr val="dk1">
                      <a:alpha val="40000"/>
                    </a:schemeClr>
                  </a:outerShdw>
                </a:effectLst>
                <a:latin typeface="+mj-lt"/>
                <a:ea typeface="+mj-ea"/>
                <a:cs typeface="+mj-cs"/>
              </a:rPr>
              <a:t>Cảm ơn thầy cô và các bạn đã theo dõi</a:t>
            </a:r>
          </a:p>
        </p:txBody>
      </p:sp>
      <p:sp>
        <p:nvSpPr>
          <p:cNvPr id="27" name="Rectangle 2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40162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EE16-48C5-4020-9463-998FDC846F70}"/>
              </a:ext>
            </a:extLst>
          </p:cNvPr>
          <p:cNvSpPr>
            <a:spLocks noGrp="1"/>
          </p:cNvSpPr>
          <p:nvPr>
            <p:ph type="title" idx="4294967295"/>
          </p:nvPr>
        </p:nvSpPr>
        <p:spPr>
          <a:xfrm>
            <a:off x="0" y="0"/>
            <a:ext cx="12192000" cy="1328738"/>
          </a:xfrm>
        </p:spPr>
        <p:txBody>
          <a:bodyPr/>
          <a:lstStyle/>
          <a:p>
            <a:pPr algn="ctr"/>
            <a:r>
              <a:rPr lang="vi-VN" b="1">
                <a:ln>
                  <a:solidFill>
                    <a:schemeClr val="bg1"/>
                  </a:solidFill>
                </a:ln>
                <a:noFill/>
                <a:effectLst>
                  <a:glow rad="647700">
                    <a:schemeClr val="accent1">
                      <a:satMod val="175000"/>
                      <a:alpha val="71000"/>
                    </a:schemeClr>
                  </a:glow>
                </a:effectLst>
              </a:rPr>
              <a:t>Lịch</a:t>
            </a:r>
            <a:r>
              <a:rPr lang="vi-VN" b="1">
                <a:ln>
                  <a:solidFill>
                    <a:srgbClr val="795CE2"/>
                  </a:solidFill>
                </a:ln>
                <a:solidFill>
                  <a:srgbClr val="FFFF00"/>
                </a:solidFill>
              </a:rPr>
              <a:t> </a:t>
            </a:r>
            <a:r>
              <a:rPr lang="vi-VN" b="1">
                <a:ln>
                  <a:solidFill>
                    <a:schemeClr val="bg1"/>
                  </a:solidFill>
                </a:ln>
                <a:noFill/>
                <a:effectLst>
                  <a:glow rad="647700">
                    <a:schemeClr val="accent1">
                      <a:satMod val="175000"/>
                      <a:alpha val="71000"/>
                    </a:schemeClr>
                  </a:glow>
                </a:effectLst>
              </a:rPr>
              <a:t>trình</a:t>
            </a:r>
            <a:endParaRPr lang="en-US" b="1">
              <a:ln>
                <a:solidFill>
                  <a:schemeClr val="bg1"/>
                </a:solidFill>
              </a:ln>
              <a:noFill/>
              <a:effectLst>
                <a:glow rad="647700">
                  <a:schemeClr val="accent1">
                    <a:satMod val="175000"/>
                    <a:alpha val="71000"/>
                  </a:schemeClr>
                </a:glow>
              </a:effectLst>
            </a:endParaRPr>
          </a:p>
        </p:txBody>
      </p:sp>
      <p:cxnSp>
        <p:nvCxnSpPr>
          <p:cNvPr id="24" name="Straight Connector 23">
            <a:extLst>
              <a:ext uri="{FF2B5EF4-FFF2-40B4-BE49-F238E27FC236}">
                <a16:creationId xmlns:a16="http://schemas.microsoft.com/office/drawing/2014/main" id="{3BE10ED2-2676-4B8C-AA11-A68D1EC555F6}"/>
              </a:ext>
            </a:extLst>
          </p:cNvPr>
          <p:cNvCxnSpPr>
            <a:cxnSpLocks/>
          </p:cNvCxnSpPr>
          <p:nvPr/>
        </p:nvCxnSpPr>
        <p:spPr>
          <a:xfrm>
            <a:off x="2906486" y="1830160"/>
            <a:ext cx="0" cy="1960605"/>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sp>
        <p:nvSpPr>
          <p:cNvPr id="25" name="Flowchart: Connector 24">
            <a:extLst>
              <a:ext uri="{FF2B5EF4-FFF2-40B4-BE49-F238E27FC236}">
                <a16:creationId xmlns:a16="http://schemas.microsoft.com/office/drawing/2014/main" id="{92DE7102-481C-4477-B530-29B4C99C6283}"/>
              </a:ext>
            </a:extLst>
          </p:cNvPr>
          <p:cNvSpPr/>
          <p:nvPr/>
        </p:nvSpPr>
        <p:spPr>
          <a:xfrm>
            <a:off x="4467226" y="2847975"/>
            <a:ext cx="2122714" cy="2090055"/>
          </a:xfrm>
          <a:prstGeom prst="flowChartConnector">
            <a:avLst/>
          </a:prstGeom>
          <a:solidFill>
            <a:srgbClr val="FFFF00">
              <a:alpha val="52000"/>
            </a:srgbClr>
          </a:solidFill>
          <a:ln w="28575"/>
          <a:effectLst>
            <a:glow rad="8890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solidFill>
                  <a:schemeClr val="tx1"/>
                </a:solidFill>
                <a:effectLst>
                  <a:glow rad="254000">
                    <a:srgbClr val="FFC000">
                      <a:satMod val="175000"/>
                      <a:alpha val="31000"/>
                    </a:srgbClr>
                  </a:glow>
                </a:effectLst>
                <a:latin typeface="Arial"/>
                <a:cs typeface="Arial"/>
              </a:rPr>
              <a:t>Phân chia công việc</a:t>
            </a:r>
          </a:p>
        </p:txBody>
      </p:sp>
      <p:sp>
        <p:nvSpPr>
          <p:cNvPr id="26" name="Flowchart: Connector 25">
            <a:extLst>
              <a:ext uri="{FF2B5EF4-FFF2-40B4-BE49-F238E27FC236}">
                <a16:creationId xmlns:a16="http://schemas.microsoft.com/office/drawing/2014/main" id="{A88F1EDF-4CA8-4D35-9419-40937B45BA4F}"/>
              </a:ext>
            </a:extLst>
          </p:cNvPr>
          <p:cNvSpPr/>
          <p:nvPr/>
        </p:nvSpPr>
        <p:spPr>
          <a:xfrm>
            <a:off x="1845128" y="3790765"/>
            <a:ext cx="2122714" cy="2090055"/>
          </a:xfrm>
          <a:prstGeom prst="flowChartConnector">
            <a:avLst/>
          </a:prstGeom>
          <a:solidFill>
            <a:srgbClr val="FFFF00">
              <a:alpha val="52000"/>
            </a:srgbClr>
          </a:solidFill>
          <a:ln w="28575"/>
          <a:effectLst>
            <a:glow rad="1244600">
              <a:schemeClr val="accent4">
                <a:satMod val="175000"/>
                <a:alpha val="47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solidFill>
                  <a:schemeClr val="tx1"/>
                </a:solidFill>
                <a:effectLst>
                  <a:glow rad="254000">
                    <a:srgbClr val="FFC000">
                      <a:satMod val="175000"/>
                      <a:alpha val="46000"/>
                    </a:srgbClr>
                  </a:glow>
                </a:effectLst>
                <a:latin typeface="Arial"/>
                <a:cs typeface="Arial"/>
              </a:rPr>
              <a:t>Lên ý tưởng</a:t>
            </a:r>
          </a:p>
        </p:txBody>
      </p:sp>
      <p:cxnSp>
        <p:nvCxnSpPr>
          <p:cNvPr id="27" name="Straight Connector 26">
            <a:extLst>
              <a:ext uri="{FF2B5EF4-FFF2-40B4-BE49-F238E27FC236}">
                <a16:creationId xmlns:a16="http://schemas.microsoft.com/office/drawing/2014/main" id="{CB871710-E054-4267-B7BF-0FB0E2AB2A32}"/>
              </a:ext>
            </a:extLst>
          </p:cNvPr>
          <p:cNvCxnSpPr>
            <a:cxnSpLocks/>
          </p:cNvCxnSpPr>
          <p:nvPr/>
        </p:nvCxnSpPr>
        <p:spPr>
          <a:xfrm>
            <a:off x="5528583" y="1812471"/>
            <a:ext cx="0" cy="1035504"/>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7FC627-D3F9-44EF-8E23-7B6827FE14C6}"/>
              </a:ext>
            </a:extLst>
          </p:cNvPr>
          <p:cNvCxnSpPr>
            <a:cxnSpLocks/>
          </p:cNvCxnSpPr>
          <p:nvPr/>
        </p:nvCxnSpPr>
        <p:spPr>
          <a:xfrm>
            <a:off x="8504464" y="1830160"/>
            <a:ext cx="0" cy="2209180"/>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E713C358-4942-4AE7-9175-2BC6107E582E}"/>
              </a:ext>
            </a:extLst>
          </p:cNvPr>
          <p:cNvSpPr/>
          <p:nvPr/>
        </p:nvSpPr>
        <p:spPr>
          <a:xfrm>
            <a:off x="7443107" y="3910691"/>
            <a:ext cx="2122714" cy="2090055"/>
          </a:xfrm>
          <a:prstGeom prst="flowChartConnector">
            <a:avLst/>
          </a:prstGeom>
          <a:solidFill>
            <a:srgbClr val="FFFF00">
              <a:alpha val="52000"/>
            </a:srgbClr>
          </a:solidFill>
          <a:ln w="28575"/>
          <a:effectLst>
            <a:glow rad="1054100">
              <a:schemeClr val="accent4">
                <a:satMod val="175000"/>
                <a:alpha val="49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solidFill>
                  <a:schemeClr val="tx1"/>
                </a:solidFill>
                <a:effectLst>
                  <a:glow rad="254000">
                    <a:schemeClr val="accent4">
                      <a:satMod val="175000"/>
                      <a:alpha val="31000"/>
                    </a:schemeClr>
                  </a:glow>
                </a:effectLst>
                <a:latin typeface="Arial"/>
                <a:cs typeface="Arial"/>
              </a:rPr>
              <a:t>Chuẩn bị và tìm kiếm tài nguyên</a:t>
            </a:r>
            <a:endParaRPr lang="vi-VN" sz="2400" b="1">
              <a:ln>
                <a:solidFill>
                  <a:srgbClr val="795CE2"/>
                </a:solidFill>
              </a:ln>
              <a:solidFill>
                <a:schemeClr val="tx1"/>
              </a:solidFill>
              <a:effectLst>
                <a:glow rad="254000">
                  <a:srgbClr val="FFC000">
                    <a:satMod val="175000"/>
                    <a:alpha val="31000"/>
                  </a:srgbClr>
                </a:glow>
              </a:effectLst>
              <a:latin typeface="Arial"/>
              <a:cs typeface="Arial"/>
            </a:endParaRPr>
          </a:p>
        </p:txBody>
      </p:sp>
      <p:sp>
        <p:nvSpPr>
          <p:cNvPr id="37" name="Callout: Quad Arrow 36">
            <a:extLst>
              <a:ext uri="{FF2B5EF4-FFF2-40B4-BE49-F238E27FC236}">
                <a16:creationId xmlns:a16="http://schemas.microsoft.com/office/drawing/2014/main" id="{EC8FCB10-0408-4A8B-8B53-2C00AE481ABD}"/>
              </a:ext>
            </a:extLst>
          </p:cNvPr>
          <p:cNvSpPr/>
          <p:nvPr/>
        </p:nvSpPr>
        <p:spPr>
          <a:xfrm>
            <a:off x="2750317" y="3665136"/>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9BE2361D-405F-4DC3-97C9-5AE03155B94E}"/>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6200000">
            <a:off x="-601578" y="614621"/>
            <a:ext cx="2947873" cy="1744716"/>
          </a:xfrm>
          <a:prstGeom prst="rect">
            <a:avLst/>
          </a:prstGeom>
        </p:spPr>
      </p:pic>
      <p:sp>
        <p:nvSpPr>
          <p:cNvPr id="18" name="Flowchart: Decision 17">
            <a:extLst>
              <a:ext uri="{FF2B5EF4-FFF2-40B4-BE49-F238E27FC236}">
                <a16:creationId xmlns:a16="http://schemas.microsoft.com/office/drawing/2014/main" id="{8665BCC7-8E1E-4F70-BC6E-E30D0E1A1261}"/>
              </a:ext>
            </a:extLst>
          </p:cNvPr>
          <p:cNvSpPr/>
          <p:nvPr/>
        </p:nvSpPr>
        <p:spPr>
          <a:xfrm rot="16200000">
            <a:off x="27897" y="1082846"/>
            <a:ext cx="1518557" cy="808264"/>
          </a:xfrm>
          <a:prstGeom prst="flowChartDecision">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a:ln>
                  <a:solidFill>
                    <a:srgbClr val="FF0000"/>
                  </a:solidFill>
                </a:ln>
                <a:solidFill>
                  <a:srgbClr val="FFFF00"/>
                </a:solidFill>
              </a:rPr>
              <a:t>start</a:t>
            </a:r>
            <a:endParaRPr lang="en-US">
              <a:ln>
                <a:solidFill>
                  <a:srgbClr val="FF0000"/>
                </a:solidFill>
              </a:ln>
              <a:solidFill>
                <a:srgbClr val="FFFF00"/>
              </a:solidFill>
            </a:endParaRPr>
          </a:p>
        </p:txBody>
      </p:sp>
      <p:cxnSp>
        <p:nvCxnSpPr>
          <p:cNvPr id="8" name="Straight Connector 7">
            <a:extLst>
              <a:ext uri="{FF2B5EF4-FFF2-40B4-BE49-F238E27FC236}">
                <a16:creationId xmlns:a16="http://schemas.microsoft.com/office/drawing/2014/main" id="{A29C9982-9D89-465D-B4A1-009BE2B22490}"/>
              </a:ext>
            </a:extLst>
          </p:cNvPr>
          <p:cNvCxnSpPr>
            <a:cxnSpLocks/>
          </p:cNvCxnSpPr>
          <p:nvPr/>
        </p:nvCxnSpPr>
        <p:spPr>
          <a:xfrm flipV="1">
            <a:off x="1667474" y="1794782"/>
            <a:ext cx="10505243" cy="17688"/>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sp>
        <p:nvSpPr>
          <p:cNvPr id="22" name="Callout: Quad Arrow 21">
            <a:extLst>
              <a:ext uri="{FF2B5EF4-FFF2-40B4-BE49-F238E27FC236}">
                <a16:creationId xmlns:a16="http://schemas.microsoft.com/office/drawing/2014/main" id="{7B29CE3E-AC8F-47AF-BC6D-C1BF3A42C0C2}"/>
              </a:ext>
            </a:extLst>
          </p:cNvPr>
          <p:cNvSpPr/>
          <p:nvPr/>
        </p:nvSpPr>
        <p:spPr>
          <a:xfrm>
            <a:off x="8348296" y="3805772"/>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llout: Quad Arrow 22">
            <a:extLst>
              <a:ext uri="{FF2B5EF4-FFF2-40B4-BE49-F238E27FC236}">
                <a16:creationId xmlns:a16="http://schemas.microsoft.com/office/drawing/2014/main" id="{56ECD863-4814-462D-A657-96422D67F550}"/>
              </a:ext>
            </a:extLst>
          </p:cNvPr>
          <p:cNvSpPr/>
          <p:nvPr/>
        </p:nvSpPr>
        <p:spPr>
          <a:xfrm>
            <a:off x="5372415" y="2740035"/>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86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circle(out)">
                                      <p:cBhvr>
                                        <p:cTn id="13" dur="1500"/>
                                        <p:tgtEl>
                                          <p:spTgt spid="1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repeatCount="3000" fill="hold" grpId="0" nodeType="clickEffect">
                                  <p:stCondLst>
                                    <p:cond delay="900"/>
                                  </p:stCondLst>
                                  <p:childTnLst>
                                    <p:set>
                                      <p:cBhvr>
                                        <p:cTn id="17" dur="1" fill="hold">
                                          <p:stCondLst>
                                            <p:cond delay="0"/>
                                          </p:stCondLst>
                                        </p:cTn>
                                        <p:tgtEl>
                                          <p:spTgt spid="26"/>
                                        </p:tgtEl>
                                        <p:attrNameLst>
                                          <p:attrName>style.visibility</p:attrName>
                                        </p:attrNameLst>
                                      </p:cBhvr>
                                      <p:to>
                                        <p:strVal val="visible"/>
                                      </p:to>
                                    </p:set>
                                    <p:animEffect transition="in" filter="circle(out)">
                                      <p:cBhvr>
                                        <p:cTn id="18" dur="5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repeatCount="1567"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circle(out)">
                                      <p:cBhvr>
                                        <p:cTn id="23" dur="50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32" repeatCount="indefinite" fill="hold" grpId="0" nodeType="clickEffect">
                                  <p:stCondLst>
                                    <p:cond delay="0"/>
                                  </p:stCondLst>
                                  <p:endCondLst>
                                    <p:cond evt="onNext" delay="0">
                                      <p:tgtEl>
                                        <p:sldTgt/>
                                      </p:tgtEl>
                                    </p:cond>
                                  </p:endCondLst>
                                  <p:childTnLst>
                                    <p:set>
                                      <p:cBhvr>
                                        <p:cTn id="27" dur="1" fill="hold">
                                          <p:stCondLst>
                                            <p:cond delay="0"/>
                                          </p:stCondLst>
                                        </p:cTn>
                                        <p:tgtEl>
                                          <p:spTgt spid="33"/>
                                        </p:tgtEl>
                                        <p:attrNameLst>
                                          <p:attrName>style.visibility</p:attrName>
                                        </p:attrNameLst>
                                      </p:cBhvr>
                                      <p:to>
                                        <p:strVal val="visible"/>
                                      </p:to>
                                    </p:set>
                                    <p:animEffect transition="in" filter="circle(out)">
                                      <p:cBhvr>
                                        <p:cTn id="28" dur="3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P spid="26"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20AA0651-3E09-48C1-954C-8AB71466D9AA}"/>
              </a:ext>
            </a:extLst>
          </p:cNvPr>
          <p:cNvCxnSpPr>
            <a:cxnSpLocks/>
          </p:cNvCxnSpPr>
          <p:nvPr/>
        </p:nvCxnSpPr>
        <p:spPr>
          <a:xfrm>
            <a:off x="0" y="1830160"/>
            <a:ext cx="12192000" cy="0"/>
          </a:xfrm>
          <a:prstGeom prst="straightConnector1">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D5884755-EADA-4E27-8D6D-940543554F1A}"/>
              </a:ext>
            </a:extLst>
          </p:cNvPr>
          <p:cNvSpPr/>
          <p:nvPr/>
        </p:nvSpPr>
        <p:spPr>
          <a:xfrm>
            <a:off x="1503590" y="2875371"/>
            <a:ext cx="2122714" cy="2090055"/>
          </a:xfrm>
          <a:prstGeom prst="flowChartConnector">
            <a:avLst/>
          </a:prstGeom>
          <a:solidFill>
            <a:srgbClr val="FFFF00">
              <a:alpha val="52000"/>
            </a:srgbClr>
          </a:solidFill>
          <a:ln w="28575"/>
          <a:effectLst>
            <a:glow rad="12700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solidFill>
                  <a:schemeClr val="tx1"/>
                </a:solidFill>
                <a:effectLst>
                  <a:glow rad="254000">
                    <a:schemeClr val="accent4">
                      <a:satMod val="175000"/>
                      <a:alpha val="31000"/>
                    </a:schemeClr>
                  </a:glow>
                </a:effectLst>
                <a:latin typeface="Arial"/>
                <a:cs typeface="Arial"/>
              </a:rPr>
              <a:t>Bắt tay thực hiện</a:t>
            </a:r>
            <a:endParaRPr lang="en-US" sz="2400" b="1">
              <a:ln>
                <a:solidFill>
                  <a:srgbClr val="795CE2"/>
                </a:solidFill>
              </a:ln>
              <a:solidFill>
                <a:schemeClr val="tx1"/>
              </a:solidFill>
              <a:effectLst>
                <a:glow rad="254000">
                  <a:srgbClr val="FFC000">
                    <a:satMod val="175000"/>
                    <a:alpha val="31000"/>
                  </a:srgbClr>
                </a:glow>
              </a:effectLst>
              <a:latin typeface="Arial"/>
              <a:cs typeface="Calibri"/>
            </a:endParaRPr>
          </a:p>
        </p:txBody>
      </p:sp>
      <p:cxnSp>
        <p:nvCxnSpPr>
          <p:cNvPr id="16" name="Straight Connector 15">
            <a:extLst>
              <a:ext uri="{FF2B5EF4-FFF2-40B4-BE49-F238E27FC236}">
                <a16:creationId xmlns:a16="http://schemas.microsoft.com/office/drawing/2014/main" id="{A2A4220E-0825-43F8-8F39-A4D2396E6E10}"/>
              </a:ext>
            </a:extLst>
          </p:cNvPr>
          <p:cNvCxnSpPr>
            <a:cxnSpLocks/>
          </p:cNvCxnSpPr>
          <p:nvPr/>
        </p:nvCxnSpPr>
        <p:spPr>
          <a:xfrm>
            <a:off x="2564948" y="1830160"/>
            <a:ext cx="0" cy="1045120"/>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2FB601-FF0F-4E05-99B2-3E0E95E5F921}"/>
              </a:ext>
            </a:extLst>
          </p:cNvPr>
          <p:cNvCxnSpPr>
            <a:cxnSpLocks/>
          </p:cNvCxnSpPr>
          <p:nvPr/>
        </p:nvCxnSpPr>
        <p:spPr>
          <a:xfrm>
            <a:off x="5181238" y="1830160"/>
            <a:ext cx="0" cy="2315712"/>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0B38FD0-E18D-419D-B0DE-CE2C839B9976}"/>
              </a:ext>
            </a:extLst>
          </p:cNvPr>
          <p:cNvCxnSpPr>
            <a:cxnSpLocks/>
          </p:cNvCxnSpPr>
          <p:nvPr/>
        </p:nvCxnSpPr>
        <p:spPr>
          <a:xfrm>
            <a:off x="8463644" y="1830160"/>
            <a:ext cx="0" cy="1288597"/>
          </a:xfrm>
          <a:prstGeom prst="line">
            <a:avLst/>
          </a:prstGeom>
          <a:ln w="76200" cap="flat" cmpd="sng">
            <a:solidFill>
              <a:schemeClr val="tx1"/>
            </a:solidFill>
          </a:ln>
          <a:effectLst>
            <a:glow>
              <a:schemeClr val="accent1"/>
            </a:glow>
          </a:effectLst>
        </p:spPr>
        <p:style>
          <a:lnRef idx="1">
            <a:schemeClr val="accent1"/>
          </a:lnRef>
          <a:fillRef idx="0">
            <a:schemeClr val="accent1"/>
          </a:fillRef>
          <a:effectRef idx="0">
            <a:schemeClr val="accent1"/>
          </a:effectRef>
          <a:fontRef idx="minor">
            <a:schemeClr val="tx1"/>
          </a:fontRef>
        </p:style>
      </p:cxnSp>
      <p:sp>
        <p:nvSpPr>
          <p:cNvPr id="13" name="Flowchart: Connector 12">
            <a:extLst>
              <a:ext uri="{FF2B5EF4-FFF2-40B4-BE49-F238E27FC236}">
                <a16:creationId xmlns:a16="http://schemas.microsoft.com/office/drawing/2014/main" id="{56116E59-BA9D-4745-B382-4FA55B84CFB1}"/>
              </a:ext>
            </a:extLst>
          </p:cNvPr>
          <p:cNvSpPr/>
          <p:nvPr/>
        </p:nvSpPr>
        <p:spPr>
          <a:xfrm>
            <a:off x="4119880" y="4145872"/>
            <a:ext cx="2122714" cy="2090055"/>
          </a:xfrm>
          <a:prstGeom prst="flowChartConnector">
            <a:avLst/>
          </a:prstGeom>
          <a:solidFill>
            <a:srgbClr val="FFFF00">
              <a:alpha val="52000"/>
            </a:srgbClr>
          </a:solidFill>
          <a:ln w="28575"/>
          <a:effectLst>
            <a:glow rad="952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effectLst>
                  <a:glow rad="254000">
                    <a:srgbClr val="FFC000">
                      <a:satMod val="175000"/>
                      <a:alpha val="31000"/>
                    </a:srgbClr>
                  </a:glow>
                </a:effectLst>
                <a:latin typeface="Arial"/>
                <a:cs typeface="Arial"/>
              </a:rPr>
              <a:t>Sửa các lỗi và tối ưu giao diện</a:t>
            </a:r>
          </a:p>
        </p:txBody>
      </p:sp>
      <p:sp>
        <p:nvSpPr>
          <p:cNvPr id="17" name="Flowchart: Connector 16">
            <a:extLst>
              <a:ext uri="{FF2B5EF4-FFF2-40B4-BE49-F238E27FC236}">
                <a16:creationId xmlns:a16="http://schemas.microsoft.com/office/drawing/2014/main" id="{90463D51-ADAB-4BBF-B858-22DA8A78BB12}"/>
              </a:ext>
            </a:extLst>
          </p:cNvPr>
          <p:cNvSpPr/>
          <p:nvPr/>
        </p:nvSpPr>
        <p:spPr>
          <a:xfrm>
            <a:off x="7402286" y="3188834"/>
            <a:ext cx="2122714" cy="2090055"/>
          </a:xfrm>
          <a:prstGeom prst="flowChartConnector">
            <a:avLst/>
          </a:prstGeom>
          <a:solidFill>
            <a:srgbClr val="FFFF00">
              <a:alpha val="52000"/>
            </a:srgbClr>
          </a:solidFill>
          <a:ln w="28575"/>
          <a:effectLst>
            <a:glow rad="12700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vi-VN" sz="2400" b="1">
                <a:ln>
                  <a:solidFill>
                    <a:srgbClr val="795CE2"/>
                  </a:solidFill>
                </a:ln>
                <a:effectLst>
                  <a:glow rad="254000">
                    <a:srgbClr val="FFC000">
                      <a:satMod val="175000"/>
                      <a:alpha val="31000"/>
                    </a:srgbClr>
                  </a:glow>
                </a:effectLst>
                <a:latin typeface="Arial"/>
                <a:cs typeface="Arial"/>
              </a:rPr>
              <a:t>Thảo luận và đóng gói sản phẩm </a:t>
            </a:r>
          </a:p>
        </p:txBody>
      </p:sp>
      <p:sp>
        <p:nvSpPr>
          <p:cNvPr id="21" name="Callout: Quad Arrow 20">
            <a:extLst>
              <a:ext uri="{FF2B5EF4-FFF2-40B4-BE49-F238E27FC236}">
                <a16:creationId xmlns:a16="http://schemas.microsoft.com/office/drawing/2014/main" id="{41213F6B-3230-4CF3-B445-1FB4A3773438}"/>
              </a:ext>
            </a:extLst>
          </p:cNvPr>
          <p:cNvSpPr/>
          <p:nvPr/>
        </p:nvSpPr>
        <p:spPr>
          <a:xfrm>
            <a:off x="2408779" y="2761782"/>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llout: Quad Arrow 21">
            <a:extLst>
              <a:ext uri="{FF2B5EF4-FFF2-40B4-BE49-F238E27FC236}">
                <a16:creationId xmlns:a16="http://schemas.microsoft.com/office/drawing/2014/main" id="{7DEBEECF-B8EA-4B24-9D49-265C4E4D92D4}"/>
              </a:ext>
            </a:extLst>
          </p:cNvPr>
          <p:cNvSpPr/>
          <p:nvPr/>
        </p:nvSpPr>
        <p:spPr>
          <a:xfrm>
            <a:off x="5021664" y="4020244"/>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llout: Quad Arrow 22">
            <a:extLst>
              <a:ext uri="{FF2B5EF4-FFF2-40B4-BE49-F238E27FC236}">
                <a16:creationId xmlns:a16="http://schemas.microsoft.com/office/drawing/2014/main" id="{ACA56810-DA5E-4068-8112-87DE165472F7}"/>
              </a:ext>
            </a:extLst>
          </p:cNvPr>
          <p:cNvSpPr/>
          <p:nvPr/>
        </p:nvSpPr>
        <p:spPr>
          <a:xfrm>
            <a:off x="8307475" y="3063205"/>
            <a:ext cx="312336" cy="251258"/>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C06C351-EF4B-44D0-8547-6A259106D3B0}"/>
              </a:ext>
            </a:extLst>
          </p:cNvPr>
          <p:cNvSpPr txBox="1">
            <a:spLocks/>
          </p:cNvSpPr>
          <p:nvPr/>
        </p:nvSpPr>
        <p:spPr>
          <a:xfrm>
            <a:off x="0" y="0"/>
            <a:ext cx="12192000" cy="1328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b="1">
                <a:ln>
                  <a:solidFill>
                    <a:schemeClr val="bg1"/>
                  </a:solidFill>
                </a:ln>
                <a:noFill/>
                <a:effectLst>
                  <a:glow rad="647700">
                    <a:schemeClr val="accent1">
                      <a:satMod val="175000"/>
                      <a:alpha val="71000"/>
                    </a:schemeClr>
                  </a:glow>
                </a:effectLst>
              </a:rPr>
              <a:t>Lịch</a:t>
            </a:r>
            <a:r>
              <a:rPr lang="vi-VN" b="1">
                <a:ln>
                  <a:solidFill>
                    <a:srgbClr val="795CE2"/>
                  </a:solidFill>
                </a:ln>
                <a:solidFill>
                  <a:srgbClr val="FFFF00"/>
                </a:solidFill>
              </a:rPr>
              <a:t> </a:t>
            </a:r>
            <a:r>
              <a:rPr lang="vi-VN" b="1">
                <a:ln>
                  <a:solidFill>
                    <a:schemeClr val="bg1"/>
                  </a:solidFill>
                </a:ln>
                <a:noFill/>
                <a:effectLst>
                  <a:glow rad="647700">
                    <a:schemeClr val="accent1">
                      <a:satMod val="175000"/>
                      <a:alpha val="71000"/>
                    </a:schemeClr>
                  </a:glow>
                </a:effectLst>
              </a:rPr>
              <a:t>trình</a:t>
            </a:r>
            <a:endParaRPr lang="en-US" b="1">
              <a:ln>
                <a:solidFill>
                  <a:schemeClr val="bg1"/>
                </a:solidFill>
              </a:ln>
              <a:noFill/>
              <a:effectLst>
                <a:glow rad="647700">
                  <a:schemeClr val="accent1">
                    <a:satMod val="175000"/>
                    <a:alpha val="71000"/>
                  </a:schemeClr>
                </a:glow>
              </a:effectLst>
            </a:endParaRPr>
          </a:p>
        </p:txBody>
      </p:sp>
    </p:spTree>
    <p:extLst>
      <p:ext uri="{BB962C8B-B14F-4D97-AF65-F5344CB8AC3E}">
        <p14:creationId xmlns:p14="http://schemas.microsoft.com/office/powerpoint/2010/main" val="12213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repeatCount="indefinite" fill="hold" grpId="0" nodeType="clickEffect">
                                  <p:stCondLst>
                                    <p:cond delay="0"/>
                                  </p:stCondLst>
                                  <p:endCondLst>
                                    <p:cond evt="onNext" delay="0">
                                      <p:tgtEl>
                                        <p:sldTgt/>
                                      </p:tgtEl>
                                    </p:cond>
                                  </p:endCondLst>
                                  <p:childTnLst>
                                    <p:set>
                                      <p:cBhvr>
                                        <p:cTn id="6" dur="1" fill="hold">
                                          <p:stCondLst>
                                            <p:cond delay="0"/>
                                          </p:stCondLst>
                                        </p:cTn>
                                        <p:tgtEl>
                                          <p:spTgt spid="15"/>
                                        </p:tgtEl>
                                        <p:attrNameLst>
                                          <p:attrName>style.visibility</p:attrName>
                                        </p:attrNameLst>
                                      </p:cBhvr>
                                      <p:to>
                                        <p:strVal val="visible"/>
                                      </p:to>
                                    </p:set>
                                    <p:animEffect transition="in" filter="circle(out)">
                                      <p:cBhvr>
                                        <p:cTn id="7" dur="3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repeatCount="indefinite" fill="hold" grpId="0" nodeType="clickEffect">
                                  <p:stCondLst>
                                    <p:cond delay="0"/>
                                  </p:stCondLst>
                                  <p:endCondLst>
                                    <p:cond evt="onNext" delay="0">
                                      <p:tgtEl>
                                        <p:sldTgt/>
                                      </p:tgtEl>
                                    </p:cond>
                                  </p:end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3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repeatCount="indefinite" fill="hold" grpId="0" nodeType="clickEffect">
                                  <p:stCondLst>
                                    <p:cond delay="0"/>
                                  </p:stCondLst>
                                  <p:endCondLst>
                                    <p:cond evt="onNext" delay="0">
                                      <p:tgtEl>
                                        <p:sldTgt/>
                                      </p:tgtEl>
                                    </p:cond>
                                  </p:endCondLst>
                                  <p:childTnLst>
                                    <p:set>
                                      <p:cBhvr>
                                        <p:cTn id="16" dur="1" fill="hold">
                                          <p:stCondLst>
                                            <p:cond delay="0"/>
                                          </p:stCondLst>
                                        </p:cTn>
                                        <p:tgtEl>
                                          <p:spTgt spid="17"/>
                                        </p:tgtEl>
                                        <p:attrNameLst>
                                          <p:attrName>style.visibility</p:attrName>
                                        </p:attrNameLst>
                                      </p:cBhvr>
                                      <p:to>
                                        <p:strVal val="visible"/>
                                      </p:to>
                                    </p:set>
                                    <p:animEffect transition="in" filter="circle(out)">
                                      <p:cBhvr>
                                        <p:cTn id="17"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2653-2080-4A8B-8736-86B2F83D1B27}"/>
              </a:ext>
            </a:extLst>
          </p:cNvPr>
          <p:cNvSpPr>
            <a:spLocks noGrp="1"/>
          </p:cNvSpPr>
          <p:nvPr>
            <p:ph type="title"/>
          </p:nvPr>
        </p:nvSpPr>
        <p:spPr/>
        <p:txBody>
          <a:bodyPr>
            <a:normAutofit/>
          </a:bodyPr>
          <a:lstStyle/>
          <a:p>
            <a:pPr algn="ctr"/>
            <a:r>
              <a:rPr lang="vi-VN" b="1">
                <a:latin typeface="+mn-lt"/>
              </a:rPr>
              <a:t>HTML</a:t>
            </a:r>
            <a:endParaRPr lang="en-US" b="1">
              <a:latin typeface="+mn-lt"/>
            </a:endParaRPr>
          </a:p>
        </p:txBody>
      </p:sp>
      <p:sp>
        <p:nvSpPr>
          <p:cNvPr id="3" name="Content Placeholder 2">
            <a:extLst>
              <a:ext uri="{FF2B5EF4-FFF2-40B4-BE49-F238E27FC236}">
                <a16:creationId xmlns:a16="http://schemas.microsoft.com/office/drawing/2014/main" id="{2AE3DEE0-CE09-4804-93B8-D00EB2FF5A05}"/>
              </a:ext>
            </a:extLst>
          </p:cNvPr>
          <p:cNvSpPr>
            <a:spLocks noGrp="1"/>
          </p:cNvSpPr>
          <p:nvPr>
            <p:ph idx="1"/>
          </p:nvPr>
        </p:nvSpPr>
        <p:spPr/>
        <p:txBody>
          <a:bodyPr>
            <a:normAutofit fontScale="70000" lnSpcReduction="20000"/>
          </a:bodyPr>
          <a:lstStyle/>
          <a:p>
            <a:pPr marL="514350" indent="-514350">
              <a:buAutoNum type="arabicPeriod"/>
            </a:pPr>
            <a:r>
              <a:rPr lang="vi-VN"/>
              <a:t>Khái niệm</a:t>
            </a:r>
          </a:p>
          <a:p>
            <a:pPr marL="0" indent="0">
              <a:buNone/>
            </a:pPr>
            <a:r>
              <a:rPr lang="vi-VN"/>
              <a:t>     </a:t>
            </a:r>
            <a:r>
              <a:rPr lang="vi-VN" sz="2400">
                <a:latin typeface="+mj-lt"/>
              </a:rPr>
              <a:t>HTML (</a:t>
            </a:r>
            <a:r>
              <a:rPr lang="vi-VN" sz="2400">
                <a:solidFill>
                  <a:srgbClr val="FFC000"/>
                </a:solidFill>
                <a:latin typeface="+mj-lt"/>
              </a:rPr>
              <a:t>hypertext Markup Language</a:t>
            </a:r>
            <a:r>
              <a:rPr lang="vi-VN" sz="2400">
                <a:latin typeface="+mj-lt"/>
              </a:rPr>
              <a:t>): là ngôn ngữ đánh dấu siêu </a:t>
            </a:r>
          </a:p>
          <a:p>
            <a:pPr marL="0" indent="0">
              <a:buNone/>
            </a:pPr>
            <a:r>
              <a:rPr lang="vi-VN" sz="2400">
                <a:latin typeface="+mj-lt"/>
              </a:rPr>
              <a:t>      văn bản.</a:t>
            </a:r>
          </a:p>
          <a:p>
            <a:pPr marL="0" indent="0">
              <a:buNone/>
            </a:pPr>
            <a:r>
              <a:rPr lang="vi-VN" sz="2400">
                <a:latin typeface="+mj-lt"/>
              </a:rPr>
              <a:t>      </a:t>
            </a:r>
            <a:r>
              <a:rPr lang="en-US" sz="2400">
                <a:latin typeface="+mj-lt"/>
              </a:rPr>
              <a:t>Cho </a:t>
            </a:r>
            <a:r>
              <a:rPr lang="vi-VN" sz="2400">
                <a:latin typeface="+mj-lt"/>
              </a:rPr>
              <a:t>phép định dạng </a:t>
            </a:r>
            <a:r>
              <a:rPr lang="vi-VN" sz="2400">
                <a:solidFill>
                  <a:srgbClr val="92D050"/>
                </a:solidFill>
                <a:latin typeface="+mj-lt"/>
              </a:rPr>
              <a:t>văn bản</a:t>
            </a:r>
            <a:r>
              <a:rPr lang="vi-VN" sz="2400">
                <a:latin typeface="+mj-lt"/>
              </a:rPr>
              <a:t>, bổ sung </a:t>
            </a:r>
            <a:r>
              <a:rPr lang="vi-VN" sz="2400">
                <a:solidFill>
                  <a:srgbClr val="92D050"/>
                </a:solidFill>
                <a:latin typeface="+mj-lt"/>
              </a:rPr>
              <a:t>hình ảnh</a:t>
            </a:r>
            <a:r>
              <a:rPr lang="vi-VN" sz="2400">
                <a:latin typeface="+mj-lt"/>
              </a:rPr>
              <a:t>, và</a:t>
            </a:r>
            <a:r>
              <a:rPr lang="vi-VN" sz="2400">
                <a:solidFill>
                  <a:srgbClr val="92D050"/>
                </a:solidFill>
                <a:latin typeface="+mj-lt"/>
              </a:rPr>
              <a:t> video</a:t>
            </a:r>
            <a:r>
              <a:rPr lang="vi-VN" sz="2400">
                <a:latin typeface="+mj-lt"/>
              </a:rPr>
              <a:t>, cũng như</a:t>
            </a:r>
          </a:p>
          <a:p>
            <a:pPr marL="0" indent="0">
              <a:buNone/>
            </a:pPr>
            <a:r>
              <a:rPr lang="vi-VN" sz="2400">
                <a:latin typeface="+mj-lt"/>
              </a:rPr>
              <a:t>      lưu tất cả vào trong 1 file.</a:t>
            </a:r>
          </a:p>
          <a:p>
            <a:pPr marL="0" indent="0">
              <a:buNone/>
            </a:pPr>
            <a:r>
              <a:rPr lang="vi-VN" sz="2400">
                <a:latin typeface="+mj-lt"/>
              </a:rPr>
              <a:t>      được viết theo dạng thẻ (tag):</a:t>
            </a:r>
          </a:p>
          <a:p>
            <a:pPr marL="0" indent="0">
              <a:buNone/>
            </a:pPr>
            <a:r>
              <a:rPr lang="vi-VN" sz="2400">
                <a:latin typeface="+mj-lt"/>
              </a:rPr>
              <a:t>       - Ví dụ: </a:t>
            </a:r>
          </a:p>
          <a:p>
            <a:pPr marL="0" indent="0">
              <a:buNone/>
            </a:pPr>
            <a:r>
              <a:rPr lang="vi-VN" sz="2400">
                <a:latin typeface="+mj-lt"/>
              </a:rPr>
              <a:t>      Có thể tự học về HTML, CSS và các công nghệ web tại:</a:t>
            </a:r>
          </a:p>
          <a:p>
            <a:pPr marL="0" indent="0">
              <a:buNone/>
            </a:pPr>
            <a:r>
              <a:rPr lang="vi-VN" sz="2400">
                <a:latin typeface="+mj-lt"/>
              </a:rPr>
              <a:t>       -</a:t>
            </a:r>
            <a:r>
              <a:rPr lang="vi-VN" sz="2400">
                <a:solidFill>
                  <a:schemeClr val="accent2"/>
                </a:solidFill>
                <a:latin typeface="+mj-lt"/>
              </a:rPr>
              <a:t>https://www.w3schools.com</a:t>
            </a:r>
          </a:p>
        </p:txBody>
      </p:sp>
      <p:pic>
        <p:nvPicPr>
          <p:cNvPr id="6" name="Graphic 5" descr="Checkmark with solid fill">
            <a:extLst>
              <a:ext uri="{FF2B5EF4-FFF2-40B4-BE49-F238E27FC236}">
                <a16:creationId xmlns:a16="http://schemas.microsoft.com/office/drawing/2014/main" id="{01627394-198A-46AD-BBD2-C3A990545D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918" y="2392137"/>
            <a:ext cx="239484" cy="370114"/>
          </a:xfrm>
          <a:prstGeom prst="rect">
            <a:avLst/>
          </a:prstGeom>
        </p:spPr>
      </p:pic>
      <p:pic>
        <p:nvPicPr>
          <p:cNvPr id="10" name="Graphic 9" descr="Checkmark with solid fill">
            <a:extLst>
              <a:ext uri="{FF2B5EF4-FFF2-40B4-BE49-F238E27FC236}">
                <a16:creationId xmlns:a16="http://schemas.microsoft.com/office/drawing/2014/main" id="{E939C938-1215-4067-915E-7D529147E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918" y="5054976"/>
            <a:ext cx="239484" cy="370114"/>
          </a:xfrm>
          <a:prstGeom prst="rect">
            <a:avLst/>
          </a:prstGeom>
        </p:spPr>
      </p:pic>
      <p:pic>
        <p:nvPicPr>
          <p:cNvPr id="11" name="Graphic 10" descr="Checkmark with solid fill">
            <a:extLst>
              <a:ext uri="{FF2B5EF4-FFF2-40B4-BE49-F238E27FC236}">
                <a16:creationId xmlns:a16="http://schemas.microsoft.com/office/drawing/2014/main" id="{00A94CC7-944F-4A03-BE9C-0423322CD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918" y="4167363"/>
            <a:ext cx="239484" cy="370114"/>
          </a:xfrm>
          <a:prstGeom prst="rect">
            <a:avLst/>
          </a:prstGeom>
        </p:spPr>
      </p:pic>
      <p:pic>
        <p:nvPicPr>
          <p:cNvPr id="12" name="Graphic 11" descr="Checkmark with solid fill">
            <a:extLst>
              <a:ext uri="{FF2B5EF4-FFF2-40B4-BE49-F238E27FC236}">
                <a16:creationId xmlns:a16="http://schemas.microsoft.com/office/drawing/2014/main" id="{EA25BE51-F389-428C-A0AF-5E7B9B486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918" y="3279750"/>
            <a:ext cx="239484" cy="370114"/>
          </a:xfrm>
          <a:prstGeom prst="rect">
            <a:avLst/>
          </a:prstGeom>
        </p:spPr>
      </p:pic>
      <p:sp>
        <p:nvSpPr>
          <p:cNvPr id="15" name="Star: 5 Points 14">
            <a:extLst>
              <a:ext uri="{FF2B5EF4-FFF2-40B4-BE49-F238E27FC236}">
                <a16:creationId xmlns:a16="http://schemas.microsoft.com/office/drawing/2014/main" id="{47F2463C-6C4F-41F5-A9BA-9C88D0A43C01}"/>
              </a:ext>
            </a:extLst>
          </p:cNvPr>
          <p:cNvSpPr/>
          <p:nvPr/>
        </p:nvSpPr>
        <p:spPr>
          <a:xfrm>
            <a:off x="5657851"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ADEC8FAE-BC30-476C-BD25-F02A847BAC31}"/>
              </a:ext>
            </a:extLst>
          </p:cNvPr>
          <p:cNvSpPr/>
          <p:nvPr/>
        </p:nvSpPr>
        <p:spPr>
          <a:xfrm>
            <a:off x="6362699" y="6285015"/>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D63C9A98-FF31-471A-AFA2-4598A63D4AD5}"/>
              </a:ext>
            </a:extLst>
          </p:cNvPr>
          <p:cNvSpPr/>
          <p:nvPr/>
        </p:nvSpPr>
        <p:spPr>
          <a:xfrm>
            <a:off x="6016193" y="6285015"/>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1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3178-9231-4CE2-ACB0-FFCCE2A26E85}"/>
              </a:ext>
            </a:extLst>
          </p:cNvPr>
          <p:cNvSpPr>
            <a:spLocks noGrp="1"/>
          </p:cNvSpPr>
          <p:nvPr>
            <p:ph type="title"/>
          </p:nvPr>
        </p:nvSpPr>
        <p:spPr/>
        <p:txBody>
          <a:bodyPr/>
          <a:lstStyle/>
          <a:p>
            <a:pPr algn="ctr"/>
            <a:r>
              <a:rPr lang="vi-VN" b="1">
                <a:latin typeface="+mn-lt"/>
              </a:rPr>
              <a:t>HTML</a:t>
            </a:r>
            <a:endParaRPr lang="en-US" b="1">
              <a:latin typeface="+mn-lt"/>
            </a:endParaRPr>
          </a:p>
        </p:txBody>
      </p:sp>
      <p:sp>
        <p:nvSpPr>
          <p:cNvPr id="3" name="Content Placeholder 2">
            <a:extLst>
              <a:ext uri="{FF2B5EF4-FFF2-40B4-BE49-F238E27FC236}">
                <a16:creationId xmlns:a16="http://schemas.microsoft.com/office/drawing/2014/main" id="{70E15F7D-9F5D-4674-A790-FB129C0D03F8}"/>
              </a:ext>
            </a:extLst>
          </p:cNvPr>
          <p:cNvSpPr>
            <a:spLocks noGrp="1"/>
          </p:cNvSpPr>
          <p:nvPr>
            <p:ph idx="1"/>
          </p:nvPr>
        </p:nvSpPr>
        <p:spPr>
          <a:xfrm>
            <a:off x="1451579" y="2015732"/>
            <a:ext cx="9603275" cy="2218917"/>
          </a:xfrm>
        </p:spPr>
        <p:txBody>
          <a:bodyPr/>
          <a:lstStyle/>
          <a:p>
            <a:pPr marL="0" indent="0">
              <a:buNone/>
            </a:pPr>
            <a:r>
              <a:rPr lang="vi-VN" dirty="0"/>
              <a:t>2. Các thẻ cơ bản và thuộc tính</a:t>
            </a:r>
          </a:p>
          <a:p>
            <a:pPr marL="0" indent="0">
              <a:buNone/>
            </a:pPr>
            <a:r>
              <a:rPr lang="vi-VN" dirty="0"/>
              <a:t>   </a:t>
            </a:r>
            <a:r>
              <a:rPr lang="vi-VN" sz="2400" dirty="0">
                <a:latin typeface="+mj-lt"/>
              </a:rPr>
              <a:t>HTML được gọi là ngôn ngữ đánh dấu vì nó sử dụng các thể để định</a:t>
            </a:r>
          </a:p>
          <a:p>
            <a:pPr marL="0" indent="0">
              <a:buNone/>
            </a:pPr>
            <a:r>
              <a:rPr lang="vi-VN" sz="2400" dirty="0">
                <a:latin typeface="+mj-lt"/>
              </a:rPr>
              <a:t>    nghĩa (hay đánh dấu) các thành phần khác nhau trên trang web</a:t>
            </a:r>
            <a:endParaRPr lang="vi-VN" dirty="0"/>
          </a:p>
          <a:p>
            <a:pPr marL="0" indent="0">
              <a:buNone/>
            </a:pPr>
            <a:r>
              <a:rPr lang="vi-VN" dirty="0"/>
              <a:t>-</a:t>
            </a:r>
            <a:r>
              <a:rPr lang="vi-VN" sz="2400" dirty="0">
                <a:latin typeface="+mj-lt"/>
              </a:rPr>
              <a:t>Danh sách các thẻ chuyên dụng    </a:t>
            </a:r>
            <a:endParaRPr lang="en-US" sz="2400" dirty="0">
              <a:latin typeface="+mj-lt"/>
            </a:endParaRPr>
          </a:p>
        </p:txBody>
      </p:sp>
      <p:sp>
        <p:nvSpPr>
          <p:cNvPr id="12" name="Star: 5 Points 11">
            <a:extLst>
              <a:ext uri="{FF2B5EF4-FFF2-40B4-BE49-F238E27FC236}">
                <a16:creationId xmlns:a16="http://schemas.microsoft.com/office/drawing/2014/main" id="{C5A804F3-03D8-4BCD-9762-CCAD454CC61E}"/>
              </a:ext>
            </a:extLst>
          </p:cNvPr>
          <p:cNvSpPr/>
          <p:nvPr/>
        </p:nvSpPr>
        <p:spPr>
          <a:xfrm>
            <a:off x="6010275" y="6289160"/>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B671BAED-835A-401D-A840-86EA4A61BED3}"/>
              </a:ext>
            </a:extLst>
          </p:cNvPr>
          <p:cNvSpPr/>
          <p:nvPr/>
        </p:nvSpPr>
        <p:spPr>
          <a:xfrm>
            <a:off x="5657851" y="6289160"/>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3CE99319-DF96-4689-9060-FB15566A1E96}"/>
              </a:ext>
            </a:extLst>
          </p:cNvPr>
          <p:cNvSpPr/>
          <p:nvPr/>
        </p:nvSpPr>
        <p:spPr>
          <a:xfrm>
            <a:off x="6362699" y="6289160"/>
            <a:ext cx="171450" cy="15318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7">
            <a:extLst>
              <a:ext uri="{FF2B5EF4-FFF2-40B4-BE49-F238E27FC236}">
                <a16:creationId xmlns:a16="http://schemas.microsoft.com/office/drawing/2014/main" id="{4B988F5A-8FA8-43C2-8714-C8A6C9731EEE}"/>
              </a:ext>
            </a:extLst>
          </p:cNvPr>
          <p:cNvGraphicFramePr>
            <a:graphicFrameLocks noGrp="1"/>
          </p:cNvGraphicFramePr>
          <p:nvPr>
            <p:extLst>
              <p:ext uri="{D42A27DB-BD31-4B8C-83A1-F6EECF244321}">
                <p14:modId xmlns:p14="http://schemas.microsoft.com/office/powerpoint/2010/main" val="3016913143"/>
              </p:ext>
            </p:extLst>
          </p:nvPr>
        </p:nvGraphicFramePr>
        <p:xfrm>
          <a:off x="838200" y="4396627"/>
          <a:ext cx="10515600" cy="166211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425891641"/>
                    </a:ext>
                  </a:extLst>
                </a:gridCol>
                <a:gridCol w="3505200">
                  <a:extLst>
                    <a:ext uri="{9D8B030D-6E8A-4147-A177-3AD203B41FA5}">
                      <a16:colId xmlns:a16="http://schemas.microsoft.com/office/drawing/2014/main" val="3334661365"/>
                    </a:ext>
                  </a:extLst>
                </a:gridCol>
                <a:gridCol w="3505200">
                  <a:extLst>
                    <a:ext uri="{9D8B030D-6E8A-4147-A177-3AD203B41FA5}">
                      <a16:colId xmlns:a16="http://schemas.microsoft.com/office/drawing/2014/main" val="1337389931"/>
                    </a:ext>
                  </a:extLst>
                </a:gridCol>
              </a:tblGrid>
              <a:tr h="415528">
                <a:tc>
                  <a:txBody>
                    <a:bodyPr/>
                    <a:lstStyle/>
                    <a:p>
                      <a:pPr algn="ctr"/>
                      <a:r>
                        <a:rPr lang="vi-VN" b="0"/>
                        <a:t>THẺ BẮT ĐẦU</a:t>
                      </a:r>
                      <a:endParaRPr lang="en-US" b="0"/>
                    </a:p>
                  </a:txBody>
                  <a:tcPr/>
                </a:tc>
                <a:tc>
                  <a:txBody>
                    <a:bodyPr/>
                    <a:lstStyle/>
                    <a:p>
                      <a:pPr algn="ctr"/>
                      <a:r>
                        <a:rPr lang="vi-VN" b="0"/>
                        <a:t>NỘI DUNG CỦA THẺ</a:t>
                      </a:r>
                      <a:endParaRPr lang="en-US" b="0"/>
                    </a:p>
                  </a:txBody>
                  <a:tcPr/>
                </a:tc>
                <a:tc>
                  <a:txBody>
                    <a:bodyPr/>
                    <a:lstStyle/>
                    <a:p>
                      <a:pPr algn="ctr"/>
                      <a:r>
                        <a:rPr lang="vi-VN" b="0"/>
                        <a:t>THẺ KẾT THÚC</a:t>
                      </a:r>
                      <a:endParaRPr lang="en-US" b="0"/>
                    </a:p>
                  </a:txBody>
                  <a:tcPr/>
                </a:tc>
                <a:extLst>
                  <a:ext uri="{0D108BD9-81ED-4DB2-BD59-A6C34878D82A}">
                    <a16:rowId xmlns:a16="http://schemas.microsoft.com/office/drawing/2014/main" val="3868524589"/>
                  </a:ext>
                </a:extLst>
              </a:tr>
              <a:tr h="415528">
                <a:tc>
                  <a:txBody>
                    <a:bodyPr/>
                    <a:lstStyle/>
                    <a:p>
                      <a:r>
                        <a:rPr lang="vi-VN">
                          <a:solidFill>
                            <a:srgbClr val="92D050"/>
                          </a:solidFill>
                        </a:rPr>
                        <a:t>&lt;div&gt;</a:t>
                      </a:r>
                      <a:endParaRPr lang="en-US">
                        <a:solidFill>
                          <a:srgbClr val="92D050"/>
                        </a:solidFill>
                      </a:endParaRPr>
                    </a:p>
                  </a:txBody>
                  <a:tcPr/>
                </a:tc>
                <a:tc>
                  <a:txBody>
                    <a:bodyPr/>
                    <a:lstStyle/>
                    <a:p>
                      <a:r>
                        <a:rPr lang="vi-VN"/>
                        <a:t>Đây là nội dung phân chia.</a:t>
                      </a:r>
                      <a:endParaRPr lang="en-US"/>
                    </a:p>
                  </a:txBody>
                  <a:tcPr/>
                </a:tc>
                <a:tc>
                  <a:txBody>
                    <a:bodyPr/>
                    <a:lstStyle/>
                    <a:p>
                      <a:r>
                        <a:rPr lang="vi-VN">
                          <a:solidFill>
                            <a:srgbClr val="92D050"/>
                          </a:solidFill>
                        </a:rPr>
                        <a:t>&lt;/ div&gt;</a:t>
                      </a:r>
                      <a:endParaRPr lang="en-US">
                        <a:solidFill>
                          <a:srgbClr val="92D050"/>
                        </a:solidFill>
                      </a:endParaRPr>
                    </a:p>
                  </a:txBody>
                  <a:tcPr/>
                </a:tc>
                <a:extLst>
                  <a:ext uri="{0D108BD9-81ED-4DB2-BD59-A6C34878D82A}">
                    <a16:rowId xmlns:a16="http://schemas.microsoft.com/office/drawing/2014/main" val="2920542703"/>
                  </a:ext>
                </a:extLst>
              </a:tr>
              <a:tr h="415528">
                <a:tc>
                  <a:txBody>
                    <a:bodyPr/>
                    <a:lstStyle/>
                    <a:p>
                      <a:r>
                        <a:rPr lang="vi-VN">
                          <a:solidFill>
                            <a:srgbClr val="92D050"/>
                          </a:solidFill>
                        </a:rPr>
                        <a:t>&lt;p&gt;</a:t>
                      </a:r>
                      <a:endParaRPr lang="en-US">
                        <a:solidFill>
                          <a:srgbClr val="92D050"/>
                        </a:solidFill>
                      </a:endParaRPr>
                    </a:p>
                  </a:txBody>
                  <a:tcPr/>
                </a:tc>
                <a:tc>
                  <a:txBody>
                    <a:bodyPr/>
                    <a:lstStyle/>
                    <a:p>
                      <a:r>
                        <a:rPr lang="vi-VN"/>
                        <a:t>Đây là nội dung đoạn văn.</a:t>
                      </a:r>
                      <a:endParaRPr lang="en-US"/>
                    </a:p>
                  </a:txBody>
                  <a:tcPr/>
                </a:tc>
                <a:tc>
                  <a:txBody>
                    <a:bodyPr/>
                    <a:lstStyle/>
                    <a:p>
                      <a:r>
                        <a:rPr lang="vi-VN">
                          <a:solidFill>
                            <a:srgbClr val="92D050"/>
                          </a:solidFill>
                        </a:rPr>
                        <a:t>&lt;/ p&gt;</a:t>
                      </a:r>
                      <a:endParaRPr lang="en-US">
                        <a:solidFill>
                          <a:srgbClr val="92D050"/>
                        </a:solidFill>
                      </a:endParaRPr>
                    </a:p>
                  </a:txBody>
                  <a:tcPr/>
                </a:tc>
                <a:extLst>
                  <a:ext uri="{0D108BD9-81ED-4DB2-BD59-A6C34878D82A}">
                    <a16:rowId xmlns:a16="http://schemas.microsoft.com/office/drawing/2014/main" val="1432955710"/>
                  </a:ext>
                </a:extLst>
              </a:tr>
              <a:tr h="415528">
                <a:tc>
                  <a:txBody>
                    <a:bodyPr/>
                    <a:lstStyle/>
                    <a:p>
                      <a:r>
                        <a:rPr lang="vi-VN">
                          <a:solidFill>
                            <a:srgbClr val="92D050"/>
                          </a:solidFill>
                        </a:rPr>
                        <a:t>&lt;h1&gt; </a:t>
                      </a:r>
                      <a:r>
                        <a:rPr lang="vi-VN"/>
                        <a:t>to </a:t>
                      </a:r>
                      <a:r>
                        <a:rPr lang="vi-VN">
                          <a:solidFill>
                            <a:srgbClr val="92D050"/>
                          </a:solidFill>
                        </a:rPr>
                        <a:t>&lt;h6&gt;</a:t>
                      </a:r>
                      <a:endParaRPr lang="en-US">
                        <a:solidFill>
                          <a:srgbClr val="92D050"/>
                        </a:solidFill>
                      </a:endParaRPr>
                    </a:p>
                  </a:txBody>
                  <a:tcPr/>
                </a:tc>
                <a:tc>
                  <a:txBody>
                    <a:bodyPr/>
                    <a:lstStyle/>
                    <a:p>
                      <a:r>
                        <a:rPr lang="vi-VN"/>
                        <a:t>Đây là tiêu đề nội dung.</a:t>
                      </a:r>
                      <a:endParaRPr lang="en-US"/>
                    </a:p>
                  </a:txBody>
                  <a:tcPr/>
                </a:tc>
                <a:tc>
                  <a:txBody>
                    <a:bodyPr/>
                    <a:lstStyle/>
                    <a:p>
                      <a:r>
                        <a:rPr lang="vi-VN" dirty="0">
                          <a:solidFill>
                            <a:srgbClr val="92D050"/>
                          </a:solidFill>
                        </a:rPr>
                        <a:t>&lt;/ h1&gt; </a:t>
                      </a:r>
                      <a:r>
                        <a:rPr lang="vi-VN" dirty="0"/>
                        <a:t>to </a:t>
                      </a:r>
                      <a:r>
                        <a:rPr lang="vi-VN" dirty="0">
                          <a:solidFill>
                            <a:srgbClr val="92D050"/>
                          </a:solidFill>
                        </a:rPr>
                        <a:t>&lt;/ h6&gt;</a:t>
                      </a:r>
                      <a:endParaRPr lang="en-US" dirty="0">
                        <a:solidFill>
                          <a:srgbClr val="92D050"/>
                        </a:solidFill>
                      </a:endParaRPr>
                    </a:p>
                  </a:txBody>
                  <a:tcPr/>
                </a:tc>
                <a:extLst>
                  <a:ext uri="{0D108BD9-81ED-4DB2-BD59-A6C34878D82A}">
                    <a16:rowId xmlns:a16="http://schemas.microsoft.com/office/drawing/2014/main" val="1485983860"/>
                  </a:ext>
                </a:extLst>
              </a:tr>
            </a:tbl>
          </a:graphicData>
        </a:graphic>
      </p:graphicFrame>
    </p:spTree>
    <p:extLst>
      <p:ext uri="{BB962C8B-B14F-4D97-AF65-F5344CB8AC3E}">
        <p14:creationId xmlns:p14="http://schemas.microsoft.com/office/powerpoint/2010/main" val="317910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44FF-1F19-43A7-AC01-E5B0A3748D98}"/>
              </a:ext>
            </a:extLst>
          </p:cNvPr>
          <p:cNvSpPr>
            <a:spLocks noGrp="1"/>
          </p:cNvSpPr>
          <p:nvPr>
            <p:ph type="title"/>
          </p:nvPr>
        </p:nvSpPr>
        <p:spPr>
          <a:xfrm>
            <a:off x="1451579" y="769009"/>
            <a:ext cx="9603275" cy="1049235"/>
          </a:xfrm>
        </p:spPr>
        <p:txBody>
          <a:bodyPr/>
          <a:lstStyle/>
          <a:p>
            <a:pPr algn="ctr"/>
            <a:r>
              <a:rPr lang="vi-VN" b="1">
                <a:latin typeface="+mn-lt"/>
              </a:rPr>
              <a:t>HTML</a:t>
            </a:r>
            <a:endParaRPr lang="en-US" b="1">
              <a:latin typeface="+mn-lt"/>
            </a:endParaRPr>
          </a:p>
        </p:txBody>
      </p:sp>
      <p:sp>
        <p:nvSpPr>
          <p:cNvPr id="3" name="Content Placeholder 2">
            <a:extLst>
              <a:ext uri="{FF2B5EF4-FFF2-40B4-BE49-F238E27FC236}">
                <a16:creationId xmlns:a16="http://schemas.microsoft.com/office/drawing/2014/main" id="{98F36D0F-C87B-4773-9E8D-F8CA59C3E2FC}"/>
              </a:ext>
            </a:extLst>
          </p:cNvPr>
          <p:cNvSpPr>
            <a:spLocks noGrp="1"/>
          </p:cNvSpPr>
          <p:nvPr>
            <p:ph idx="1"/>
          </p:nvPr>
        </p:nvSpPr>
        <p:spPr/>
        <p:txBody>
          <a:bodyPr/>
          <a:lstStyle/>
          <a:p>
            <a:pPr marL="0" indent="0">
              <a:buNone/>
            </a:pPr>
            <a:r>
              <a:rPr lang="vi-VN"/>
              <a:t>2. Các thẻ cơ bản và thuộc tính</a:t>
            </a:r>
          </a:p>
          <a:p>
            <a:pPr marL="0" indent="0">
              <a:buNone/>
            </a:pPr>
            <a:endParaRPr lang="en-US"/>
          </a:p>
        </p:txBody>
      </p:sp>
      <p:sp>
        <p:nvSpPr>
          <p:cNvPr id="5" name="Star: 5 Points 4">
            <a:extLst>
              <a:ext uri="{FF2B5EF4-FFF2-40B4-BE49-F238E27FC236}">
                <a16:creationId xmlns:a16="http://schemas.microsoft.com/office/drawing/2014/main" id="{F61CF518-F5D2-47C6-8FDD-84442ADD0F3D}"/>
              </a:ext>
            </a:extLst>
          </p:cNvPr>
          <p:cNvSpPr/>
          <p:nvPr/>
        </p:nvSpPr>
        <p:spPr>
          <a:xfrm>
            <a:off x="5657851"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4B6C79F6-AE5D-410D-ADE5-97AF5D3E1D26}"/>
              </a:ext>
            </a:extLst>
          </p:cNvPr>
          <p:cNvSpPr/>
          <p:nvPr/>
        </p:nvSpPr>
        <p:spPr>
          <a:xfrm>
            <a:off x="6362699" y="632052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3A0362BC-290F-4904-8479-6765CE35A80F}"/>
              </a:ext>
            </a:extLst>
          </p:cNvPr>
          <p:cNvSpPr/>
          <p:nvPr/>
        </p:nvSpPr>
        <p:spPr>
          <a:xfrm>
            <a:off x="6010275" y="6285015"/>
            <a:ext cx="171450" cy="153182"/>
          </a:xfrm>
          <a:prstGeom prst="star5">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9">
            <a:extLst>
              <a:ext uri="{FF2B5EF4-FFF2-40B4-BE49-F238E27FC236}">
                <a16:creationId xmlns:a16="http://schemas.microsoft.com/office/drawing/2014/main" id="{F7040E45-867B-430B-A09D-B5F17704F9D0}"/>
              </a:ext>
            </a:extLst>
          </p:cNvPr>
          <p:cNvGraphicFramePr>
            <a:graphicFrameLocks noGrp="1"/>
          </p:cNvGraphicFramePr>
          <p:nvPr>
            <p:extLst>
              <p:ext uri="{D42A27DB-BD31-4B8C-83A1-F6EECF244321}">
                <p14:modId xmlns:p14="http://schemas.microsoft.com/office/powerpoint/2010/main" val="3098275282"/>
              </p:ext>
            </p:extLst>
          </p:nvPr>
        </p:nvGraphicFramePr>
        <p:xfrm>
          <a:off x="839560" y="2474974"/>
          <a:ext cx="10512880" cy="3657600"/>
        </p:xfrm>
        <a:graphic>
          <a:graphicData uri="http://schemas.openxmlformats.org/drawingml/2006/table">
            <a:tbl>
              <a:tblPr firstRow="1" bandRow="1">
                <a:tableStyleId>{5C22544A-7EE6-4342-B048-85BDC9FD1C3A}</a:tableStyleId>
              </a:tblPr>
              <a:tblGrid>
                <a:gridCol w="2939143">
                  <a:extLst>
                    <a:ext uri="{9D8B030D-6E8A-4147-A177-3AD203B41FA5}">
                      <a16:colId xmlns:a16="http://schemas.microsoft.com/office/drawing/2014/main" val="4007580652"/>
                    </a:ext>
                  </a:extLst>
                </a:gridCol>
                <a:gridCol w="4523015">
                  <a:extLst>
                    <a:ext uri="{9D8B030D-6E8A-4147-A177-3AD203B41FA5}">
                      <a16:colId xmlns:a16="http://schemas.microsoft.com/office/drawing/2014/main" val="3031139420"/>
                    </a:ext>
                  </a:extLst>
                </a:gridCol>
                <a:gridCol w="3050722">
                  <a:extLst>
                    <a:ext uri="{9D8B030D-6E8A-4147-A177-3AD203B41FA5}">
                      <a16:colId xmlns:a16="http://schemas.microsoft.com/office/drawing/2014/main" val="1202150385"/>
                    </a:ext>
                  </a:extLst>
                </a:gridCol>
              </a:tblGrid>
              <a:tr h="3615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b="0"/>
                        <a:t>THẺ BẮT ĐẦU</a:t>
                      </a:r>
                      <a:endParaRPr lang="en-US"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b="0"/>
                        <a:t>NỘI DUNG CỦA THẺ</a:t>
                      </a:r>
                      <a:endParaRPr lang="en-US"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b="0"/>
                        <a:t>THẺ KẾT THÚC</a:t>
                      </a:r>
                      <a:endParaRPr lang="en-US" b="0"/>
                    </a:p>
                  </a:txBody>
                  <a:tcPr/>
                </a:tc>
                <a:extLst>
                  <a:ext uri="{0D108BD9-81ED-4DB2-BD59-A6C34878D82A}">
                    <a16:rowId xmlns:a16="http://schemas.microsoft.com/office/drawing/2014/main" val="675839314"/>
                  </a:ext>
                </a:extLst>
              </a:tr>
              <a:tr h="361511">
                <a:tc>
                  <a:txBody>
                    <a:bodyPr/>
                    <a:lstStyle/>
                    <a:p>
                      <a:r>
                        <a:rPr lang="vi-VN">
                          <a:solidFill>
                            <a:srgbClr val="92D050"/>
                          </a:solidFill>
                        </a:rPr>
                        <a:t>&lt;menu&gt;</a:t>
                      </a:r>
                      <a:endParaRPr lang="en-US">
                        <a:solidFill>
                          <a:srgbClr val="92D050"/>
                        </a:solidFill>
                      </a:endParaRPr>
                    </a:p>
                  </a:txBody>
                  <a:tcPr/>
                </a:tc>
                <a:tc>
                  <a:txBody>
                    <a:bodyPr/>
                    <a:lstStyle/>
                    <a:p>
                      <a:r>
                        <a:rPr lang="vi-VN"/>
                        <a:t>Định nghĩa 1 danh sách/menu các lệnh.</a:t>
                      </a:r>
                      <a:endParaRPr lang="en-US"/>
                    </a:p>
                  </a:txBody>
                  <a:tcPr/>
                </a:tc>
                <a:tc>
                  <a:txBody>
                    <a:bodyPr/>
                    <a:lstStyle/>
                    <a:p>
                      <a:r>
                        <a:rPr lang="vi-VN">
                          <a:solidFill>
                            <a:srgbClr val="92D050"/>
                          </a:solidFill>
                        </a:rPr>
                        <a:t>&lt;/ menu&gt;</a:t>
                      </a:r>
                      <a:endParaRPr lang="en-US">
                        <a:solidFill>
                          <a:srgbClr val="92D050"/>
                        </a:solidFill>
                      </a:endParaRPr>
                    </a:p>
                  </a:txBody>
                  <a:tcPr/>
                </a:tc>
                <a:extLst>
                  <a:ext uri="{0D108BD9-81ED-4DB2-BD59-A6C34878D82A}">
                    <a16:rowId xmlns:a16="http://schemas.microsoft.com/office/drawing/2014/main" val="3970005088"/>
                  </a:ext>
                </a:extLst>
              </a:tr>
              <a:tr h="361511">
                <a:tc>
                  <a:txBody>
                    <a:bodyPr/>
                    <a:lstStyle/>
                    <a:p>
                      <a:r>
                        <a:rPr lang="vi-VN">
                          <a:solidFill>
                            <a:srgbClr val="92D050"/>
                          </a:solidFill>
                        </a:rPr>
                        <a:t>&lt;img&gt;</a:t>
                      </a:r>
                      <a:endParaRPr lang="en-US">
                        <a:solidFill>
                          <a:srgbClr val="92D050"/>
                        </a:solidFill>
                      </a:endParaRPr>
                    </a:p>
                  </a:txBody>
                  <a:tcPr/>
                </a:tc>
                <a:tc>
                  <a:txBody>
                    <a:bodyPr/>
                    <a:lstStyle/>
                    <a:p>
                      <a:r>
                        <a:rPr lang="vi-VN"/>
                        <a:t>Thẻ định nghĩa 1 hình ảnh.</a:t>
                      </a:r>
                      <a:endParaRPr lang="en-US"/>
                    </a:p>
                  </a:txBody>
                  <a:tcPr/>
                </a:tc>
                <a:tc>
                  <a:txBody>
                    <a:bodyPr/>
                    <a:lstStyle/>
                    <a:p>
                      <a:r>
                        <a:rPr lang="vi-VN">
                          <a:solidFill>
                            <a:srgbClr val="92D050"/>
                          </a:solidFill>
                        </a:rPr>
                        <a:t>&lt;/ img&gt;</a:t>
                      </a:r>
                      <a:endParaRPr lang="en-US">
                        <a:solidFill>
                          <a:srgbClr val="92D050"/>
                        </a:solidFill>
                      </a:endParaRPr>
                    </a:p>
                  </a:txBody>
                  <a:tcPr/>
                </a:tc>
                <a:extLst>
                  <a:ext uri="{0D108BD9-81ED-4DB2-BD59-A6C34878D82A}">
                    <a16:rowId xmlns:a16="http://schemas.microsoft.com/office/drawing/2014/main" val="192464769"/>
                  </a:ext>
                </a:extLst>
              </a:tr>
              <a:tr h="361511">
                <a:tc>
                  <a:txBody>
                    <a:bodyPr/>
                    <a:lstStyle/>
                    <a:p>
                      <a:r>
                        <a:rPr lang="vi-VN">
                          <a:solidFill>
                            <a:srgbClr val="92D050"/>
                          </a:solidFill>
                        </a:rPr>
                        <a:t>&lt;a&gt;</a:t>
                      </a:r>
                      <a:endParaRPr lang="en-US">
                        <a:solidFill>
                          <a:srgbClr val="92D050"/>
                        </a:solidFill>
                      </a:endParaRPr>
                    </a:p>
                  </a:txBody>
                  <a:tcPr/>
                </a:tc>
                <a:tc>
                  <a:txBody>
                    <a:bodyPr/>
                    <a:lstStyle/>
                    <a:p>
                      <a:r>
                        <a:rPr lang="vi-VN"/>
                        <a:t>Định nghĩa 1 siêu liên kết.</a:t>
                      </a:r>
                      <a:endParaRPr lang="en-US"/>
                    </a:p>
                  </a:txBody>
                  <a:tcPr/>
                </a:tc>
                <a:tc>
                  <a:txBody>
                    <a:bodyPr/>
                    <a:lstStyle/>
                    <a:p>
                      <a:r>
                        <a:rPr lang="vi-VN">
                          <a:solidFill>
                            <a:srgbClr val="92D050"/>
                          </a:solidFill>
                        </a:rPr>
                        <a:t>&lt;/ a&gt;</a:t>
                      </a:r>
                      <a:endParaRPr lang="en-US">
                        <a:solidFill>
                          <a:srgbClr val="92D050"/>
                        </a:solidFill>
                      </a:endParaRPr>
                    </a:p>
                  </a:txBody>
                  <a:tcPr/>
                </a:tc>
                <a:extLst>
                  <a:ext uri="{0D108BD9-81ED-4DB2-BD59-A6C34878D82A}">
                    <a16:rowId xmlns:a16="http://schemas.microsoft.com/office/drawing/2014/main" val="3436316148"/>
                  </a:ext>
                </a:extLst>
              </a:tr>
              <a:tr h="361511">
                <a:tc>
                  <a:txBody>
                    <a:bodyPr/>
                    <a:lstStyle/>
                    <a:p>
                      <a:r>
                        <a:rPr lang="vi-VN">
                          <a:solidFill>
                            <a:srgbClr val="92D050"/>
                          </a:solidFill>
                        </a:rPr>
                        <a:t>&lt;body&gt;</a:t>
                      </a:r>
                      <a:endParaRPr lang="en-US">
                        <a:solidFill>
                          <a:srgbClr val="92D050"/>
                        </a:solidFill>
                      </a:endParaRPr>
                    </a:p>
                  </a:txBody>
                  <a:tcPr/>
                </a:tc>
                <a:tc>
                  <a:txBody>
                    <a:bodyPr/>
                    <a:lstStyle/>
                    <a:p>
                      <a:r>
                        <a:rPr lang="vi-VN"/>
                        <a:t>Định nghĩa thân của tài liệu.</a:t>
                      </a:r>
                      <a:endParaRPr lang="en-US"/>
                    </a:p>
                  </a:txBody>
                  <a:tcPr/>
                </a:tc>
                <a:tc>
                  <a:txBody>
                    <a:bodyPr/>
                    <a:lstStyle/>
                    <a:p>
                      <a:r>
                        <a:rPr lang="vi-VN">
                          <a:solidFill>
                            <a:srgbClr val="92D050"/>
                          </a:solidFill>
                        </a:rPr>
                        <a:t>&lt;/ body&gt;</a:t>
                      </a:r>
                      <a:endParaRPr lang="en-US">
                        <a:solidFill>
                          <a:srgbClr val="92D050"/>
                        </a:solidFill>
                      </a:endParaRPr>
                    </a:p>
                  </a:txBody>
                  <a:tcPr/>
                </a:tc>
                <a:extLst>
                  <a:ext uri="{0D108BD9-81ED-4DB2-BD59-A6C34878D82A}">
                    <a16:rowId xmlns:a16="http://schemas.microsoft.com/office/drawing/2014/main" val="521461424"/>
                  </a:ext>
                </a:extLst>
              </a:tr>
              <a:tr h="361511">
                <a:tc>
                  <a:txBody>
                    <a:bodyPr/>
                    <a:lstStyle/>
                    <a:p>
                      <a:r>
                        <a:rPr lang="vi-VN">
                          <a:solidFill>
                            <a:srgbClr val="92D050"/>
                          </a:solidFill>
                        </a:rPr>
                        <a:t>&lt;ul&gt;</a:t>
                      </a:r>
                      <a:endParaRPr lang="en-US">
                        <a:solidFill>
                          <a:srgbClr val="92D050"/>
                        </a:solidFill>
                      </a:endParaRPr>
                    </a:p>
                  </a:txBody>
                  <a:tcPr/>
                </a:tc>
                <a:tc>
                  <a:txBody>
                    <a:bodyPr/>
                    <a:lstStyle/>
                    <a:p>
                      <a:r>
                        <a:rPr lang="vi-VN"/>
                        <a:t>Định nghĩa 1 danh sách không có thứ tự.</a:t>
                      </a:r>
                      <a:endParaRPr lang="en-US"/>
                    </a:p>
                  </a:txBody>
                  <a:tcPr/>
                </a:tc>
                <a:tc>
                  <a:txBody>
                    <a:bodyPr/>
                    <a:lstStyle/>
                    <a:p>
                      <a:r>
                        <a:rPr lang="vi-VN">
                          <a:solidFill>
                            <a:srgbClr val="92D050"/>
                          </a:solidFill>
                        </a:rPr>
                        <a:t>&lt;/ ul&gt;</a:t>
                      </a:r>
                      <a:endParaRPr lang="en-US">
                        <a:solidFill>
                          <a:srgbClr val="92D050"/>
                        </a:solidFill>
                      </a:endParaRPr>
                    </a:p>
                  </a:txBody>
                  <a:tcPr/>
                </a:tc>
                <a:extLst>
                  <a:ext uri="{0D108BD9-81ED-4DB2-BD59-A6C34878D82A}">
                    <a16:rowId xmlns:a16="http://schemas.microsoft.com/office/drawing/2014/main" val="4094562592"/>
                  </a:ext>
                </a:extLst>
              </a:tr>
              <a:tr h="361511">
                <a:tc>
                  <a:txBody>
                    <a:bodyPr/>
                    <a:lstStyle/>
                    <a:p>
                      <a:r>
                        <a:rPr lang="vi-VN">
                          <a:solidFill>
                            <a:srgbClr val="92D050"/>
                          </a:solidFill>
                        </a:rPr>
                        <a:t>&lt;li&gt;</a:t>
                      </a:r>
                      <a:endParaRPr lang="en-US">
                        <a:solidFill>
                          <a:srgbClr val="92D050"/>
                        </a:solidFill>
                      </a:endParaRPr>
                    </a:p>
                  </a:txBody>
                  <a:tcPr/>
                </a:tc>
                <a:tc>
                  <a:txBody>
                    <a:bodyPr/>
                    <a:lstStyle/>
                    <a:p>
                      <a:r>
                        <a:rPr lang="vi-VN"/>
                        <a:t>Định nghĩa 1 danh sách.</a:t>
                      </a:r>
                      <a:endParaRPr lang="en-US"/>
                    </a:p>
                  </a:txBody>
                  <a:tcPr/>
                </a:tc>
                <a:tc>
                  <a:txBody>
                    <a:bodyPr/>
                    <a:lstStyle/>
                    <a:p>
                      <a:r>
                        <a:rPr lang="vi-VN">
                          <a:solidFill>
                            <a:srgbClr val="92D050"/>
                          </a:solidFill>
                        </a:rPr>
                        <a:t>&lt;/ li&gt;</a:t>
                      </a:r>
                      <a:endParaRPr lang="en-US">
                        <a:solidFill>
                          <a:srgbClr val="92D050"/>
                        </a:solidFill>
                      </a:endParaRPr>
                    </a:p>
                  </a:txBody>
                  <a:tcPr/>
                </a:tc>
                <a:extLst>
                  <a:ext uri="{0D108BD9-81ED-4DB2-BD59-A6C34878D82A}">
                    <a16:rowId xmlns:a16="http://schemas.microsoft.com/office/drawing/2014/main" val="4158954974"/>
                  </a:ext>
                </a:extLst>
              </a:tr>
              <a:tr h="361511">
                <a:tc>
                  <a:txBody>
                    <a:bodyPr/>
                    <a:lstStyle/>
                    <a:p>
                      <a:r>
                        <a:rPr lang="vi-VN">
                          <a:solidFill>
                            <a:srgbClr val="92D050"/>
                          </a:solidFill>
                        </a:rPr>
                        <a:t>&lt;link&gt;</a:t>
                      </a:r>
                      <a:endParaRPr lang="en-US">
                        <a:solidFill>
                          <a:srgbClr val="92D050"/>
                        </a:solidFill>
                      </a:endParaRPr>
                    </a:p>
                  </a:txBody>
                  <a:tcPr/>
                </a:tc>
                <a:tc>
                  <a:txBody>
                    <a:bodyPr/>
                    <a:lstStyle/>
                    <a:p>
                      <a:r>
                        <a:rPr lang="vi-VN"/>
                        <a:t>Liên kết giữa 1 tài liệu và 1 nguồn ngoài.</a:t>
                      </a:r>
                      <a:endParaRPr lang="en-US"/>
                    </a:p>
                  </a:txBody>
                  <a:tcPr/>
                </a:tc>
                <a:tc>
                  <a:txBody>
                    <a:bodyPr/>
                    <a:lstStyle/>
                    <a:p>
                      <a:r>
                        <a:rPr lang="vi-VN">
                          <a:solidFill>
                            <a:srgbClr val="92D050"/>
                          </a:solidFill>
                        </a:rPr>
                        <a:t>&lt;/ link&gt;</a:t>
                      </a:r>
                      <a:endParaRPr lang="en-US">
                        <a:solidFill>
                          <a:srgbClr val="92D050"/>
                        </a:solidFill>
                      </a:endParaRPr>
                    </a:p>
                  </a:txBody>
                  <a:tcPr/>
                </a:tc>
                <a:extLst>
                  <a:ext uri="{0D108BD9-81ED-4DB2-BD59-A6C34878D82A}">
                    <a16:rowId xmlns:a16="http://schemas.microsoft.com/office/drawing/2014/main" val="1558915333"/>
                  </a:ext>
                </a:extLst>
              </a:tr>
              <a:tr h="361511">
                <a:tc>
                  <a:txBody>
                    <a:bodyPr/>
                    <a:lstStyle/>
                    <a:p>
                      <a:r>
                        <a:rPr lang="vi-VN">
                          <a:solidFill>
                            <a:srgbClr val="92D050"/>
                          </a:solidFill>
                        </a:rPr>
                        <a:t>&lt;meta&gt;</a:t>
                      </a:r>
                      <a:endParaRPr lang="en-US">
                        <a:solidFill>
                          <a:srgbClr val="92D050"/>
                        </a:solidFill>
                      </a:endParaRPr>
                    </a:p>
                  </a:txBody>
                  <a:tcPr/>
                </a:tc>
                <a:tc>
                  <a:txBody>
                    <a:bodyPr/>
                    <a:lstStyle/>
                    <a:p>
                      <a:r>
                        <a:rPr lang="vi-VN"/>
                        <a:t>Định nghĩa siêu dữ liệu về 1 tài liệu HTML</a:t>
                      </a:r>
                      <a:endParaRPr lang="en-US"/>
                    </a:p>
                  </a:txBody>
                  <a:tcPr/>
                </a:tc>
                <a:tc>
                  <a:txBody>
                    <a:bodyPr/>
                    <a:lstStyle/>
                    <a:p>
                      <a:r>
                        <a:rPr lang="vi-VN">
                          <a:solidFill>
                            <a:srgbClr val="92D050"/>
                          </a:solidFill>
                        </a:rPr>
                        <a:t>&lt;/ meta&gt;</a:t>
                      </a:r>
                      <a:endParaRPr lang="en-US">
                        <a:solidFill>
                          <a:srgbClr val="92D050"/>
                        </a:solidFill>
                      </a:endParaRPr>
                    </a:p>
                  </a:txBody>
                  <a:tcPr/>
                </a:tc>
                <a:extLst>
                  <a:ext uri="{0D108BD9-81ED-4DB2-BD59-A6C34878D82A}">
                    <a16:rowId xmlns:a16="http://schemas.microsoft.com/office/drawing/2014/main" val="1560355884"/>
                  </a:ext>
                </a:extLst>
              </a:tr>
              <a:tr h="361511">
                <a:tc>
                  <a:txBody>
                    <a:bodyPr/>
                    <a:lstStyle/>
                    <a:p>
                      <a:r>
                        <a:rPr lang="vi-VN"/>
                        <a:t>...</a:t>
                      </a:r>
                      <a:endParaRPr lang="en-US"/>
                    </a:p>
                  </a:txBody>
                  <a:tcPr/>
                </a:tc>
                <a:tc>
                  <a:txBody>
                    <a:bodyPr/>
                    <a:lstStyle/>
                    <a:p>
                      <a:r>
                        <a:rPr lang="vi-VN"/>
                        <a:t>...</a:t>
                      </a:r>
                      <a:endParaRPr lang="en-US"/>
                    </a:p>
                  </a:txBody>
                  <a:tcPr/>
                </a:tc>
                <a:tc>
                  <a:txBody>
                    <a:bodyPr/>
                    <a:lstStyle/>
                    <a:p>
                      <a:r>
                        <a:rPr lang="vi-VN" dirty="0"/>
                        <a:t>...</a:t>
                      </a:r>
                      <a:endParaRPr lang="en-US" dirty="0"/>
                    </a:p>
                  </a:txBody>
                  <a:tcPr/>
                </a:tc>
                <a:extLst>
                  <a:ext uri="{0D108BD9-81ED-4DB2-BD59-A6C34878D82A}">
                    <a16:rowId xmlns:a16="http://schemas.microsoft.com/office/drawing/2014/main" val="1822462789"/>
                  </a:ext>
                </a:extLst>
              </a:tr>
            </a:tbl>
          </a:graphicData>
        </a:graphic>
      </p:graphicFrame>
    </p:spTree>
    <p:extLst>
      <p:ext uri="{BB962C8B-B14F-4D97-AF65-F5344CB8AC3E}">
        <p14:creationId xmlns:p14="http://schemas.microsoft.com/office/powerpoint/2010/main" val="246694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4E6D108-1597-47C0-A88B-2C6BC72C19BB}"/>
              </a:ext>
            </a:extLst>
          </p:cNvPr>
          <p:cNvSpPr txBox="1"/>
          <p:nvPr/>
        </p:nvSpPr>
        <p:spPr>
          <a:xfrm>
            <a:off x="526073" y="489439"/>
            <a:ext cx="11139854" cy="930447"/>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2400" b="1" kern="1200">
                <a:solidFill>
                  <a:schemeClr val="bg1"/>
                </a:solidFill>
                <a:latin typeface="+mj-lt"/>
                <a:ea typeface="+mj-ea"/>
                <a:cs typeface="+mj-cs"/>
              </a:rPr>
              <a:t>Code HTML </a:t>
            </a:r>
            <a:r>
              <a:rPr lang="en-US" sz="2400" b="1" kern="1200" err="1">
                <a:solidFill>
                  <a:schemeClr val="bg1"/>
                </a:solidFill>
                <a:latin typeface="+mj-lt"/>
                <a:ea typeface="+mj-ea"/>
                <a:cs typeface="+mj-cs"/>
              </a:rPr>
              <a:t>của</a:t>
            </a:r>
            <a:r>
              <a:rPr lang="en-US" sz="2400" b="1" kern="1200">
                <a:solidFill>
                  <a:schemeClr val="bg1"/>
                </a:solidFill>
                <a:latin typeface="+mj-lt"/>
                <a:ea typeface="+mj-ea"/>
                <a:cs typeface="+mj-cs"/>
              </a:rPr>
              <a:t> </a:t>
            </a:r>
            <a:r>
              <a:rPr lang="en-US" sz="2400" b="1" kern="1200" err="1">
                <a:solidFill>
                  <a:schemeClr val="bg1"/>
                </a:solidFill>
                <a:latin typeface="+mj-lt"/>
                <a:ea typeface="+mj-ea"/>
                <a:cs typeface="+mj-cs"/>
              </a:rPr>
              <a:t>nhóm</a:t>
            </a:r>
            <a:endParaRPr lang="en-US" sz="2400" b="1" kern="1200">
              <a:solidFill>
                <a:schemeClr val="bg1"/>
              </a:solidFill>
              <a:latin typeface="+mj-lt"/>
              <a:ea typeface="+mj-ea"/>
              <a:cs typeface="Calibri Light"/>
            </a:endParaRPr>
          </a:p>
          <a:p>
            <a:pPr algn="ctr">
              <a:lnSpc>
                <a:spcPct val="90000"/>
              </a:lnSpc>
              <a:spcBef>
                <a:spcPct val="0"/>
              </a:spcBef>
              <a:spcAft>
                <a:spcPts val="600"/>
              </a:spcAft>
            </a:pPr>
            <a:endParaRPr lang="en-US" sz="1400" kern="1200">
              <a:solidFill>
                <a:schemeClr val="bg1"/>
              </a:solidFill>
              <a:latin typeface="+mj-lt"/>
              <a:ea typeface="+mj-ea"/>
              <a:cs typeface="+mj-cs"/>
            </a:endParaRPr>
          </a:p>
          <a:p>
            <a:pPr algn="ctr">
              <a:lnSpc>
                <a:spcPct val="90000"/>
              </a:lnSpc>
              <a:spcBef>
                <a:spcPct val="0"/>
              </a:spcBef>
              <a:spcAft>
                <a:spcPts val="600"/>
              </a:spcAft>
            </a:pPr>
            <a:r>
              <a:rPr lang="en-US" sz="1400" b="1" kern="1200">
                <a:solidFill>
                  <a:schemeClr val="bg1"/>
                </a:solidFill>
                <a:latin typeface="+mj-lt"/>
                <a:ea typeface="+mj-ea"/>
                <a:cs typeface="+mj-cs"/>
              </a:rPr>
              <a:t>1. </a:t>
            </a:r>
            <a:r>
              <a:rPr lang="en-US" sz="1400" b="1" kern="1200" err="1">
                <a:solidFill>
                  <a:schemeClr val="bg1"/>
                </a:solidFill>
                <a:latin typeface="+mj-lt"/>
                <a:ea typeface="+mj-ea"/>
                <a:cs typeface="+mj-cs"/>
              </a:rPr>
              <a:t>Phần</a:t>
            </a:r>
            <a:r>
              <a:rPr lang="en-US" sz="1400" b="1" kern="1200">
                <a:solidFill>
                  <a:schemeClr val="bg1"/>
                </a:solidFill>
                <a:latin typeface="+mj-lt"/>
                <a:ea typeface="+mj-ea"/>
                <a:cs typeface="+mj-cs"/>
              </a:rPr>
              <a:t> </a:t>
            </a:r>
            <a:r>
              <a:rPr lang="en-US" sz="1400" b="1">
                <a:solidFill>
                  <a:schemeClr val="bg1"/>
                </a:solidFill>
                <a:latin typeface="+mj-lt"/>
                <a:ea typeface="+mj-ea"/>
                <a:cs typeface="+mj-cs"/>
              </a:rPr>
              <a:t>heading</a:t>
            </a:r>
            <a:endParaRPr lang="en-US" sz="1400" b="1" kern="1200">
              <a:solidFill>
                <a:schemeClr val="bg1"/>
              </a:solidFill>
              <a:latin typeface="+mj-lt"/>
              <a:ea typeface="+mj-ea"/>
              <a:cs typeface="Calibri Light"/>
            </a:endParaRPr>
          </a:p>
        </p:txBody>
      </p:sp>
      <p:cxnSp>
        <p:nvCxnSpPr>
          <p:cNvPr id="27" name="Straight Connector 2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8F06BBBF-968C-4155-853E-A7A0D42D2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644352"/>
            <a:ext cx="11496821" cy="3564015"/>
          </a:xfrm>
          <a:prstGeom prst="rect">
            <a:avLst/>
          </a:prstGeom>
        </p:spPr>
      </p:pic>
    </p:spTree>
    <p:extLst>
      <p:ext uri="{BB962C8B-B14F-4D97-AF65-F5344CB8AC3E}">
        <p14:creationId xmlns:p14="http://schemas.microsoft.com/office/powerpoint/2010/main" val="198537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2C7C3ED54D4D41B035D10CB88FAC9B" ma:contentTypeVersion="2" ma:contentTypeDescription="Create a new document." ma:contentTypeScope="" ma:versionID="97a6001a40ba3005e0b491057da682b7">
  <xsd:schema xmlns:xsd="http://www.w3.org/2001/XMLSchema" xmlns:xs="http://www.w3.org/2001/XMLSchema" xmlns:p="http://schemas.microsoft.com/office/2006/metadata/properties" xmlns:ns3="f5b0784a-7c00-4ea7-807d-0da7b4df7e4c" targetNamespace="http://schemas.microsoft.com/office/2006/metadata/properties" ma:root="true" ma:fieldsID="bd6854cc095765b5792243994322e389" ns3:_="">
    <xsd:import namespace="f5b0784a-7c00-4ea7-807d-0da7b4df7e4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b0784a-7c00-4ea7-807d-0da7b4df7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41757B-198F-4BD3-95CA-40EF196AF8F5}">
  <ds:schemaRefs>
    <ds:schemaRef ds:uri="http://schemas.microsoft.com/sharepoint/v3/contenttype/forms"/>
  </ds:schemaRefs>
</ds:datastoreItem>
</file>

<file path=customXml/itemProps2.xml><?xml version="1.0" encoding="utf-8"?>
<ds:datastoreItem xmlns:ds="http://schemas.openxmlformats.org/officeDocument/2006/customXml" ds:itemID="{41426A3D-8C49-4EAD-8D5A-4D6EBC99B66C}">
  <ds:schemaRefs>
    <ds:schemaRef ds:uri="http://schemas.openxmlformats.org/package/2006/metadata/core-properties"/>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f5b0784a-7c00-4ea7-807d-0da7b4df7e4c"/>
    <ds:schemaRef ds:uri="http://www.w3.org/XML/1998/namespace"/>
    <ds:schemaRef ds:uri="http://purl.org/dc/elements/1.1/"/>
  </ds:schemaRefs>
</ds:datastoreItem>
</file>

<file path=customXml/itemProps3.xml><?xml version="1.0" encoding="utf-8"?>
<ds:datastoreItem xmlns:ds="http://schemas.openxmlformats.org/officeDocument/2006/customXml" ds:itemID="{EE6AA318-4616-4E0C-BD13-D81C301E90AB}">
  <ds:schemaRefs>
    <ds:schemaRef ds:uri="f5b0784a-7c00-4ea7-807d-0da7b4df7e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TotalTime>
  <Words>1475</Words>
  <Application>Microsoft Office PowerPoint</Application>
  <PresentationFormat>Widescreen</PresentationFormat>
  <Paragraphs>164</Paragraphs>
  <Slides>31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Consolas</vt:lpstr>
      <vt:lpstr>Gill Sans MT</vt:lpstr>
      <vt:lpstr>Times New Roman</vt:lpstr>
      <vt:lpstr>Office Theme</vt:lpstr>
      <vt:lpstr>Gallery</vt:lpstr>
      <vt:lpstr>       Báo cáo  bài tập thực hành</vt:lpstr>
      <vt:lpstr>MỤC LỤC</vt:lpstr>
      <vt:lpstr>Các bước đi của nhóm 5</vt:lpstr>
      <vt:lpstr>Lịch trình</vt:lpstr>
      <vt:lpstr>PowerPoint Presentation</vt:lpstr>
      <vt:lpstr>HTML</vt:lpstr>
      <vt:lpstr>HTML</vt:lpstr>
      <vt:lpstr>HTML</vt:lpstr>
      <vt:lpstr>PowerPoint Presentation</vt:lpstr>
      <vt:lpstr>PowerPoint Presentation</vt:lpstr>
      <vt:lpstr>2.1. Header</vt:lpstr>
      <vt:lpstr>2.2. Slider</vt:lpstr>
      <vt:lpstr>2.3 Container</vt:lpstr>
      <vt:lpstr>2.4 Footer</vt:lpstr>
      <vt:lpstr>css</vt:lpstr>
      <vt:lpstr>CSS</vt:lpstr>
      <vt:lpstr>Cú pháp của CSS </vt:lpstr>
      <vt:lpstr>Nhúng CSS vào trong tài liêu HTML </vt:lpstr>
      <vt:lpstr>1. Khai báo trực tiếp ở thẻ HTML (Inline style) </vt:lpstr>
      <vt:lpstr> 2. Khai báo trong thẻ &lt;style&gt; của tài liệu HTML (Internal style sheet) </vt:lpstr>
      <vt:lpstr>3. Khai báo trong file .css riêng biệt (External style sheet) </vt:lpstr>
      <vt:lpstr>Những file CSS  của trang web</vt:lpstr>
      <vt:lpstr>Style.css</vt:lpstr>
      <vt:lpstr>Grid.css</vt:lpstr>
      <vt:lpstr>responsive.css</vt:lpstr>
      <vt:lpstr>JavaScript</vt:lpstr>
      <vt:lpstr>JavaScript</vt:lpstr>
      <vt:lpstr>Thêm trực tiếp JS vào file HTML</vt:lpstr>
      <vt:lpstr>Tạo một file .js riêng biệt</vt:lpstr>
      <vt:lpstr>JavaScript của trang web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Báo cáo  bài tập thực hành</dc:title>
  <dc:creator>Nguyen Van Cuong</dc:creator>
  <cp:lastModifiedBy>Nguyen Van Cuong</cp:lastModifiedBy>
  <cp:revision>6</cp:revision>
  <dcterms:created xsi:type="dcterms:W3CDTF">2021-10-25T02:04:01Z</dcterms:created>
  <dcterms:modified xsi:type="dcterms:W3CDTF">2021-11-07T01:12:56Z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0x010100BA2C7C3ED54D4D41B035D10CB88FAC9B</vt:lpwstr>
  </property>
</Properties>
</file>