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57" r:id="rId2"/>
    <p:sldId id="258" r:id="rId3"/>
    <p:sldId id="259" r:id="rId4"/>
    <p:sldId id="284" r:id="rId5"/>
    <p:sldId id="285" r:id="rId6"/>
    <p:sldId id="286" r:id="rId7"/>
    <p:sldId id="261" r:id="rId8"/>
    <p:sldId id="287" r:id="rId9"/>
    <p:sldId id="288" r:id="rId10"/>
    <p:sldId id="289" r:id="rId11"/>
    <p:sldId id="291"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12" r:id="rId27"/>
    <p:sldId id="307" r:id="rId28"/>
    <p:sldId id="310" r:id="rId29"/>
    <p:sldId id="311" r:id="rId30"/>
    <p:sldId id="313" r:id="rId31"/>
    <p:sldId id="308" r:id="rId32"/>
    <p:sldId id="309" r:id="rId33"/>
  </p:sldIdLst>
  <p:sldSz cx="9144000" cy="5143500" type="screen16x9"/>
  <p:notesSz cx="6858000" cy="9144000"/>
  <p:embeddedFontLst>
    <p:embeddedFont>
      <p:font typeface="Raleway ExtraBold" panose="020B0604020202020204" charset="0"/>
      <p:bold r:id="rId35"/>
      <p:boldItalic r:id="rId36"/>
    </p:embeddedFont>
    <p:embeddedFont>
      <p:font typeface="Raleway Ligh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hần Mặc định" id="{FE21520F-169D-421F-9FB2-F2D8513E8876}">
          <p14:sldIdLst/>
        </p14:section>
        <p14:section name="Phần Chưa có tên" id="{0AB187B7-07D5-4097-80DB-D4A7D152D028}">
          <p14:sldIdLst>
            <p14:sldId id="257"/>
            <p14:sldId id="258"/>
            <p14:sldId id="259"/>
            <p14:sldId id="284"/>
            <p14:sldId id="285"/>
            <p14:sldId id="286"/>
            <p14:sldId id="261"/>
            <p14:sldId id="287"/>
            <p14:sldId id="288"/>
            <p14:sldId id="289"/>
            <p14:sldId id="291"/>
            <p14:sldId id="293"/>
            <p14:sldId id="294"/>
            <p14:sldId id="295"/>
            <p14:sldId id="296"/>
            <p14:sldId id="297"/>
            <p14:sldId id="298"/>
            <p14:sldId id="299"/>
            <p14:sldId id="300"/>
            <p14:sldId id="301"/>
            <p14:sldId id="302"/>
            <p14:sldId id="303"/>
            <p14:sldId id="304"/>
            <p14:sldId id="305"/>
            <p14:sldId id="306"/>
            <p14:sldId id="312"/>
            <p14:sldId id="307"/>
            <p14:sldId id="310"/>
            <p14:sldId id="311"/>
            <p14:sldId id="313"/>
            <p14:sldId id="308"/>
            <p14:sldId id="30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5C36A1-C9F6-4B2A-A607-AD1E8133D6D5}">
  <a:tblStyle styleId="{FB5C36A1-C9F6-4B2A-A607-AD1E8133D6D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1780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06208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72990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394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80564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89642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75089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661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0739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3160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833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8014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72334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0887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82890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11572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3982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0267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6427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980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24085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76687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1100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232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4052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908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00495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4781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Shape 13"/>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Shape 24"/>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Shape 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 name="Shape 2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Shape 29"/>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Shape 30"/>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Shape 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9" name="Shape 49"/>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smtClean="0">
                <a:solidFill>
                  <a:srgbClr val="FFB600"/>
                </a:solidFill>
                <a:latin typeface="+mj-lt"/>
              </a:rPr>
              <a:t>Chuyên đề phát triển ứng dụng đa phương tiện</a:t>
            </a:r>
            <a:endParaRPr sz="2000">
              <a:solidFill>
                <a:srgbClr val="FFB600"/>
              </a:solidFill>
              <a:latin typeface="+mj-lt"/>
            </a:endParaRPr>
          </a:p>
        </p:txBody>
      </p:sp>
      <p:sp>
        <p:nvSpPr>
          <p:cNvPr id="70" name="Shape 70"/>
          <p:cNvSpPr txBox="1">
            <a:spLocks noGrp="1"/>
          </p:cNvSpPr>
          <p:nvPr>
            <p:ph type="body" idx="2"/>
          </p:nvPr>
        </p:nvSpPr>
        <p:spPr>
          <a:xfrm>
            <a:off x="841731" y="1624733"/>
            <a:ext cx="7299900" cy="777000"/>
          </a:xfrm>
          <a:prstGeom prst="rect">
            <a:avLst/>
          </a:prstGeom>
        </p:spPr>
        <p:txBody>
          <a:bodyPr spcFirstLastPara="1" wrap="square" lIns="91425" tIns="91425" rIns="91425" bIns="91425" anchor="t" anchorCtr="0">
            <a:noAutofit/>
          </a:bodyPr>
          <a:lstStyle/>
          <a:p>
            <a:pPr marL="0" lvl="0" indent="0" algn="ctr">
              <a:spcBef>
                <a:spcPts val="0"/>
              </a:spcBef>
              <a:buNone/>
            </a:pPr>
            <a:r>
              <a:rPr lang="en-US" sz="1700">
                <a:latin typeface="+mj-lt"/>
              </a:rPr>
              <a:t>Nghiên cứu và phát triển ứng dụng game "Mantora" trên mobile với Unity</a:t>
            </a:r>
            <a:endParaRPr sz="1700">
              <a:solidFill>
                <a:srgbClr val="FFB600"/>
              </a:solidFill>
              <a:latin typeface="+mj-lt"/>
            </a:endParaRPr>
          </a:p>
        </p:txBody>
      </p:sp>
      <p:sp>
        <p:nvSpPr>
          <p:cNvPr id="71" name="Shape 7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a:t>
            </a:fld>
            <a:endParaRPr/>
          </a:p>
        </p:txBody>
      </p:sp>
      <p:grpSp>
        <p:nvGrpSpPr>
          <p:cNvPr id="72" name="Shape 72"/>
          <p:cNvGrpSpPr/>
          <p:nvPr/>
        </p:nvGrpSpPr>
        <p:grpSpPr>
          <a:xfrm>
            <a:off x="8087089" y="356400"/>
            <a:ext cx="618316" cy="748360"/>
            <a:chOff x="584925" y="922575"/>
            <a:chExt cx="415200" cy="502525"/>
          </a:xfrm>
        </p:grpSpPr>
        <p:sp>
          <p:nvSpPr>
            <p:cNvPr id="73" name="Shape 73"/>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 name="Shape 70"/>
          <p:cNvSpPr txBox="1">
            <a:spLocks noGrp="1"/>
          </p:cNvSpPr>
          <p:nvPr>
            <p:ph type="body" idx="2"/>
          </p:nvPr>
        </p:nvSpPr>
        <p:spPr>
          <a:xfrm>
            <a:off x="1691535" y="2798194"/>
            <a:ext cx="2800146" cy="777000"/>
          </a:xfrm>
          <a:prstGeom prst="rect">
            <a:avLst/>
          </a:prstGeom>
        </p:spPr>
        <p:txBody>
          <a:bodyPr spcFirstLastPara="1" wrap="square" lIns="91425" tIns="91425" rIns="91425" bIns="91425" anchor="t" anchorCtr="0">
            <a:noAutofit/>
          </a:bodyPr>
          <a:lstStyle/>
          <a:p>
            <a:pPr marL="0" lvl="0" indent="0" algn="r">
              <a:spcBef>
                <a:spcPts val="0"/>
              </a:spcBef>
              <a:buNone/>
            </a:pPr>
            <a:r>
              <a:rPr lang="en-US" sz="1700" smtClean="0">
                <a:latin typeface="+mj-lt"/>
              </a:rPr>
              <a:t>Giảng viên hướng dẫn</a:t>
            </a:r>
          </a:p>
          <a:p>
            <a:pPr marL="0" lvl="0" indent="0" algn="r">
              <a:spcBef>
                <a:spcPts val="0"/>
              </a:spcBef>
              <a:buNone/>
            </a:pPr>
            <a:r>
              <a:rPr lang="en-US" sz="1700" smtClean="0">
                <a:latin typeface="+mj-lt"/>
              </a:rPr>
              <a:t>Sinh viên</a:t>
            </a:r>
            <a:endParaRPr lang="en-US" sz="1700">
              <a:latin typeface="+mj-lt"/>
            </a:endParaRPr>
          </a:p>
        </p:txBody>
      </p:sp>
      <p:sp>
        <p:nvSpPr>
          <p:cNvPr id="14" name="Shape 70"/>
          <p:cNvSpPr txBox="1">
            <a:spLocks noGrp="1"/>
          </p:cNvSpPr>
          <p:nvPr>
            <p:ph type="body" idx="2"/>
          </p:nvPr>
        </p:nvSpPr>
        <p:spPr>
          <a:xfrm>
            <a:off x="4491681" y="2770697"/>
            <a:ext cx="2495301" cy="777000"/>
          </a:xfrm>
          <a:prstGeom prst="rect">
            <a:avLst/>
          </a:prstGeom>
        </p:spPr>
        <p:txBody>
          <a:bodyPr spcFirstLastPara="1" wrap="square" lIns="91425" tIns="91425" rIns="91425" bIns="91425" anchor="t" anchorCtr="0">
            <a:noAutofit/>
          </a:bodyPr>
          <a:lstStyle/>
          <a:p>
            <a:pPr marL="0" lvl="0" indent="0">
              <a:spcBef>
                <a:spcPts val="0"/>
              </a:spcBef>
              <a:buNone/>
            </a:pPr>
            <a:r>
              <a:rPr lang="en-US" sz="1700" smtClean="0">
                <a:latin typeface="+mj-lt"/>
              </a:rPr>
              <a:t>:    TS. Vũ Hữu Tiến</a:t>
            </a:r>
          </a:p>
          <a:p>
            <a:pPr marL="0" lvl="0" indent="0">
              <a:spcBef>
                <a:spcPts val="0"/>
              </a:spcBef>
              <a:buNone/>
            </a:pPr>
            <a:r>
              <a:rPr lang="en-US" sz="1700" smtClean="0">
                <a:latin typeface="+mj-lt"/>
              </a:rPr>
              <a:t>:    Lê Hùng Cường  </a:t>
            </a:r>
            <a:endParaRPr lang="en-US" sz="170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Tổng quan về lập trình game</a:t>
            </a:r>
            <a:endParaRPr sz="2000">
              <a:latin typeface="+mj-lt"/>
            </a:endParaRPr>
          </a:p>
        </p:txBody>
      </p:sp>
      <p:sp>
        <p:nvSpPr>
          <p:cNvPr id="89" name="Shape 89"/>
          <p:cNvSpPr txBox="1">
            <a:spLocks noGrp="1"/>
          </p:cNvSpPr>
          <p:nvPr>
            <p:ph type="subTitle" idx="1"/>
          </p:nvPr>
        </p:nvSpPr>
        <p:spPr>
          <a:xfrm>
            <a:off x="1062317" y="1390500"/>
            <a:ext cx="7071737" cy="3881407"/>
          </a:xfrm>
          <a:prstGeom prst="rect">
            <a:avLst/>
          </a:prstGeom>
        </p:spPr>
        <p:txBody>
          <a:bodyPr spcFirstLastPara="1" wrap="square" lIns="91425" tIns="91425" rIns="91425" bIns="91425" anchor="t" anchorCtr="0">
            <a:noAutofit/>
          </a:bodyPr>
          <a:lstStyle/>
          <a:p>
            <a:pPr marL="0" lvl="0" indent="0">
              <a:spcBef>
                <a:spcPts val="600"/>
              </a:spcBef>
            </a:pPr>
            <a:r>
              <a:rPr lang="en-US" smtClean="0">
                <a:latin typeface="+mj-lt"/>
                <a:cs typeface="Times New Roman" panose="02020603050405020304" pitchFamily="18" charset="0"/>
              </a:rPr>
              <a:t>Game Engine:</a:t>
            </a:r>
          </a:p>
          <a:p>
            <a:pPr marL="285750" lvl="0" indent="-285750">
              <a:spcBef>
                <a:spcPts val="600"/>
              </a:spcBef>
              <a:buFont typeface="Wingdings" panose="05000000000000000000" pitchFamily="2" charset="2"/>
              <a:buChar char="v"/>
            </a:pPr>
            <a:r>
              <a:rPr lang="en-US" smtClean="0">
                <a:latin typeface="+mj-lt"/>
                <a:cs typeface="Times New Roman" panose="02020603050405020304" pitchFamily="18" charset="0"/>
              </a:rPr>
              <a:t>Tổng quan</a:t>
            </a:r>
          </a:p>
          <a:p>
            <a:pPr marL="285750" lvl="0" indent="-285750">
              <a:spcBef>
                <a:spcPts val="600"/>
              </a:spcBef>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Một game engine là một phần mềm được viết để thiết kế và phát triển </a:t>
            </a:r>
            <a:r>
              <a:rPr lang="en-US" sz="1700">
                <a:latin typeface="Times New Roman" panose="02020603050405020304" pitchFamily="18" charset="0"/>
                <a:cs typeface="Times New Roman" panose="02020603050405020304" pitchFamily="18" charset="0"/>
              </a:rPr>
              <a:t>video </a:t>
            </a:r>
            <a:r>
              <a:rPr lang="en-US" sz="1700" smtClean="0">
                <a:latin typeface="Times New Roman" panose="02020603050405020304" pitchFamily="18" charset="0"/>
                <a:cs typeface="Times New Roman" panose="02020603050405020304" pitchFamily="18" charset="0"/>
              </a:rPr>
              <a:t>game hiểu </a:t>
            </a:r>
            <a:r>
              <a:rPr lang="en-US" sz="1700">
                <a:latin typeface="Times New Roman" panose="02020603050405020304" pitchFamily="18" charset="0"/>
                <a:cs typeface="Times New Roman" panose="02020603050405020304" pitchFamily="18" charset="0"/>
              </a:rPr>
              <a:t>đơn giản nó là loại phần mềm trung gian kết nối tương tác của nhiều ứng dụng trong cùng 1 hệ thống với </a:t>
            </a:r>
            <a:r>
              <a:rPr lang="en-US" sz="1700">
                <a:latin typeface="Times New Roman" panose="02020603050405020304" pitchFamily="18" charset="0"/>
                <a:cs typeface="Times New Roman" panose="02020603050405020304" pitchFamily="18" charset="0"/>
              </a:rPr>
              <a:t>nhau</a:t>
            </a:r>
            <a:r>
              <a:rPr lang="en-US" sz="1700" smtClean="0">
                <a:latin typeface="Times New Roman" panose="02020603050405020304" pitchFamily="18" charset="0"/>
                <a:cs typeface="Times New Roman" panose="02020603050405020304" pitchFamily="18" charset="0"/>
              </a:rPr>
              <a:t>.</a:t>
            </a:r>
          </a:p>
          <a:p>
            <a:pPr marL="285750" lvl="0" indent="-285750">
              <a:spcBef>
                <a:spcPts val="600"/>
              </a:spcBef>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 Chức </a:t>
            </a:r>
            <a:r>
              <a:rPr lang="en-US" sz="1700">
                <a:latin typeface="Times New Roman" panose="02020603050405020304" pitchFamily="18" charset="0"/>
                <a:cs typeface="Times New Roman" panose="02020603050405020304" pitchFamily="18" charset="0"/>
              </a:rPr>
              <a:t>năng cốt lõi của game engine phần lớn nằm trong công cụ dựng </a:t>
            </a:r>
            <a:r>
              <a:rPr lang="en-US" sz="1700">
                <a:latin typeface="Times New Roman" panose="02020603050405020304" pitchFamily="18" charset="0"/>
                <a:cs typeface="Times New Roman" panose="02020603050405020304" pitchFamily="18" charset="0"/>
              </a:rPr>
              <a:t>hình </a:t>
            </a:r>
            <a:r>
              <a:rPr lang="en-US" sz="1700" smtClean="0">
                <a:latin typeface="Times New Roman" panose="02020603050405020304" pitchFamily="18" charset="0"/>
                <a:cs typeface="Times New Roman" panose="02020603050405020304" pitchFamily="18" charset="0"/>
              </a:rPr>
              <a:t>cho </a:t>
            </a:r>
            <a:r>
              <a:rPr lang="en-US" sz="1700">
                <a:latin typeface="Times New Roman" panose="02020603050405020304" pitchFamily="18" charset="0"/>
                <a:cs typeface="Times New Roman" panose="02020603050405020304" pitchFamily="18" charset="0"/>
              </a:rPr>
              <a:t>các hình </a:t>
            </a:r>
            <a:r>
              <a:rPr lang="en-US" sz="1700">
                <a:latin typeface="Times New Roman" panose="02020603050405020304" pitchFamily="18" charset="0"/>
                <a:cs typeface="Times New Roman" panose="02020603050405020304" pitchFamily="18" charset="0"/>
              </a:rPr>
              <a:t>ảnh </a:t>
            </a:r>
            <a:r>
              <a:rPr lang="en-US" sz="1700" smtClean="0">
                <a:latin typeface="Times New Roman" panose="02020603050405020304" pitchFamily="18" charset="0"/>
                <a:cs typeface="Times New Roman" panose="02020603050405020304" pitchFamily="18" charset="0"/>
              </a:rPr>
              <a:t>2D hay 3D, </a:t>
            </a:r>
            <a:r>
              <a:rPr lang="en-US" sz="1700">
                <a:latin typeface="Times New Roman" panose="02020603050405020304" pitchFamily="18" charset="0"/>
                <a:cs typeface="Times New Roman" panose="02020603050405020304" pitchFamily="18" charset="0"/>
              </a:rPr>
              <a:t>công cụ </a:t>
            </a:r>
            <a:r>
              <a:rPr lang="en-US" sz="1700">
                <a:latin typeface="Times New Roman" panose="02020603050405020304" pitchFamily="18" charset="0"/>
                <a:cs typeface="Times New Roman" panose="02020603050405020304" pitchFamily="18" charset="0"/>
              </a:rPr>
              <a:t>vật </a:t>
            </a:r>
            <a:r>
              <a:rPr lang="en-US" sz="1700" smtClean="0">
                <a:latin typeface="Times New Roman" panose="02020603050405020304" pitchFamily="18" charset="0"/>
                <a:cs typeface="Times New Roman" panose="02020603050405020304" pitchFamily="18" charset="0"/>
              </a:rPr>
              <a:t>lý, </a:t>
            </a:r>
            <a:r>
              <a:rPr lang="en-US" sz="1700">
                <a:latin typeface="Times New Roman" panose="02020603050405020304" pitchFamily="18" charset="0"/>
                <a:cs typeface="Times New Roman" panose="02020603050405020304" pitchFamily="18" charset="0"/>
              </a:rPr>
              <a:t>âm thanh, mã nguồn, hình </a:t>
            </a:r>
            <a:r>
              <a:rPr lang="en-US" sz="1700">
                <a:latin typeface="Times New Roman" panose="02020603050405020304" pitchFamily="18" charset="0"/>
                <a:cs typeface="Times New Roman" panose="02020603050405020304" pitchFamily="18" charset="0"/>
              </a:rPr>
              <a:t>ảnh </a:t>
            </a:r>
            <a:r>
              <a:rPr lang="en-US" sz="1700" smtClean="0">
                <a:latin typeface="Times New Roman" panose="02020603050405020304" pitchFamily="18" charset="0"/>
                <a:cs typeface="Times New Roman" panose="02020603050405020304" pitchFamily="18" charset="0"/>
              </a:rPr>
              <a:t>động.</a:t>
            </a:r>
          </a:p>
          <a:p>
            <a:pPr marL="285750" indent="-285750">
              <a:spcBef>
                <a:spcPts val="600"/>
              </a:spcBef>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Quá trình phát triển game tiết kiệm được rất nhiều thời gian và kinh phí vào việc tái sử dụng và tái thích ứng một engine để tạo nhiều game khác nhau.</a:t>
            </a:r>
          </a:p>
          <a:p>
            <a:pPr marL="0" lvl="0" indent="0">
              <a:spcBef>
                <a:spcPts val="600"/>
              </a:spcBef>
            </a:pPr>
            <a:r>
              <a:rPr lang="en-US" smtClean="0"/>
              <a:t> </a:t>
            </a:r>
          </a:p>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3676406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Tổng quan về lập trình game</a:t>
            </a:r>
            <a:endParaRPr sz="2000">
              <a:latin typeface="+mj-lt"/>
            </a:endParaRPr>
          </a:p>
        </p:txBody>
      </p:sp>
      <p:sp>
        <p:nvSpPr>
          <p:cNvPr id="89" name="Shape 89"/>
          <p:cNvSpPr txBox="1">
            <a:spLocks noGrp="1"/>
          </p:cNvSpPr>
          <p:nvPr>
            <p:ph type="subTitle" idx="1"/>
          </p:nvPr>
        </p:nvSpPr>
        <p:spPr>
          <a:xfrm>
            <a:off x="1062317" y="1390501"/>
            <a:ext cx="7071737" cy="3246046"/>
          </a:xfrm>
          <a:prstGeom prst="rect">
            <a:avLst/>
          </a:prstGeom>
        </p:spPr>
        <p:txBody>
          <a:bodyPr spcFirstLastPara="1" wrap="square" lIns="91425" tIns="91425" rIns="91425" bIns="91425" anchor="t" anchorCtr="0">
            <a:noAutofit/>
          </a:bodyPr>
          <a:lstStyle/>
          <a:p>
            <a:pPr marL="0" lvl="0" indent="0">
              <a:spcBef>
                <a:spcPts val="600"/>
              </a:spcBef>
            </a:pPr>
            <a:r>
              <a:rPr lang="en-US" smtClean="0">
                <a:latin typeface="+mj-lt"/>
                <a:cs typeface="Times New Roman" panose="02020603050405020304" pitchFamily="18" charset="0"/>
              </a:rPr>
              <a:t>Game Engine:</a:t>
            </a:r>
          </a:p>
          <a:p>
            <a:pPr marL="285750" lvl="0" indent="-285750">
              <a:spcBef>
                <a:spcPts val="600"/>
              </a:spcBef>
              <a:buFont typeface="Wingdings" panose="05000000000000000000" pitchFamily="2" charset="2"/>
              <a:buChar char="v"/>
            </a:pPr>
            <a:r>
              <a:rPr lang="en-US" smtClean="0">
                <a:latin typeface="+mj-lt"/>
                <a:cs typeface="Times New Roman" panose="02020603050405020304" pitchFamily="18" charset="0"/>
              </a:rPr>
              <a:t>Mục đích</a:t>
            </a:r>
          </a:p>
          <a:p>
            <a:pPr marL="285750" lvl="0" indent="-285750">
              <a:spcBef>
                <a:spcPts val="600"/>
              </a:spcBef>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Game engine cung cấp một bộ các công cụ phát triển trực quan </a:t>
            </a:r>
            <a:r>
              <a:rPr lang="en-US" sz="1700">
                <a:latin typeface="Times New Roman" panose="02020603050405020304" pitchFamily="18" charset="0"/>
                <a:cs typeface="Times New Roman" panose="02020603050405020304" pitchFamily="18" charset="0"/>
              </a:rPr>
              <a:t>và </a:t>
            </a:r>
            <a:r>
              <a:rPr lang="en-US" sz="1700" smtClean="0">
                <a:latin typeface="Times New Roman" panose="02020603050405020304" pitchFamily="18" charset="0"/>
                <a:cs typeface="Times New Roman" panose="02020603050405020304" pitchFamily="18" charset="0"/>
              </a:rPr>
              <a:t>giúp </a:t>
            </a:r>
            <a:r>
              <a:rPr lang="en-US" sz="1700">
                <a:latin typeface="Times New Roman" panose="02020603050405020304" pitchFamily="18" charset="0"/>
                <a:cs typeface="Times New Roman" panose="02020603050405020304" pitchFamily="18" charset="0"/>
              </a:rPr>
              <a:t>tái sử dụng từng </a:t>
            </a:r>
            <a:r>
              <a:rPr lang="en-US" sz="1700">
                <a:latin typeface="Times New Roman" panose="02020603050405020304" pitchFamily="18" charset="0"/>
                <a:cs typeface="Times New Roman" panose="02020603050405020304" pitchFamily="18" charset="0"/>
              </a:rPr>
              <a:t>thành </a:t>
            </a:r>
            <a:r>
              <a:rPr lang="en-US" sz="1700" smtClean="0">
                <a:latin typeface="Times New Roman" panose="02020603050405020304" pitchFamily="18" charset="0"/>
                <a:cs typeface="Times New Roman" panose="02020603050405020304" pitchFamily="18" charset="0"/>
              </a:rPr>
              <a:t>phần của game </a:t>
            </a:r>
            <a:r>
              <a:rPr lang="en-US" sz="1700">
                <a:latin typeface="Times New Roman" panose="02020603050405020304" pitchFamily="18" charset="0"/>
                <a:cs typeface="Times New Roman" panose="02020603050405020304" pitchFamily="18" charset="0"/>
              </a:rPr>
              <a:t>trong đó</a:t>
            </a:r>
            <a:r>
              <a:rPr lang="en-US" sz="1700">
                <a:latin typeface="Times New Roman" panose="02020603050405020304" pitchFamily="18" charset="0"/>
                <a:cs typeface="Times New Roman" panose="02020603050405020304" pitchFamily="18" charset="0"/>
              </a:rPr>
              <a:t>. </a:t>
            </a:r>
            <a:endParaRPr lang="en-US" sz="1700" smtClean="0">
              <a:latin typeface="Times New Roman" panose="02020603050405020304" pitchFamily="18" charset="0"/>
              <a:cs typeface="Times New Roman" panose="02020603050405020304" pitchFamily="18" charset="0"/>
            </a:endParaRPr>
          </a:p>
          <a:p>
            <a:pPr marL="285750" lvl="0" indent="-285750">
              <a:spcBef>
                <a:spcPts val="600"/>
              </a:spcBef>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Chúng </a:t>
            </a:r>
            <a:r>
              <a:rPr lang="en-US" sz="1700">
                <a:latin typeface="Times New Roman" panose="02020603050405020304" pitchFamily="18" charset="0"/>
                <a:cs typeface="Times New Roman" panose="02020603050405020304" pitchFamily="18" charset="0"/>
              </a:rPr>
              <a:t>cung cấp một nền tảng phần mềm linh hoạt và dễ dàng sử dụng lại với mọi chức năng cốt lõi </a:t>
            </a:r>
            <a:r>
              <a:rPr lang="en-US" sz="1700">
                <a:latin typeface="Times New Roman" panose="02020603050405020304" pitchFamily="18" charset="0"/>
                <a:cs typeface="Times New Roman" panose="02020603050405020304" pitchFamily="18" charset="0"/>
              </a:rPr>
              <a:t>cần </a:t>
            </a:r>
            <a:r>
              <a:rPr lang="en-US" sz="1700" smtClean="0">
                <a:latin typeface="Times New Roman" panose="02020603050405020304" pitchFamily="18" charset="0"/>
                <a:cs typeface="Times New Roman" panose="02020603050405020304" pitchFamily="18" charset="0"/>
              </a:rPr>
              <a:t>thiết.</a:t>
            </a:r>
          </a:p>
          <a:p>
            <a:pPr marL="285750" indent="-285750">
              <a:spcBef>
                <a:spcPts val="600"/>
              </a:spcBef>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Có </a:t>
            </a:r>
            <a:r>
              <a:rPr lang="en-US" sz="1700">
                <a:latin typeface="Times New Roman" panose="02020603050405020304" pitchFamily="18" charset="0"/>
                <a:cs typeface="Times New Roman" panose="02020603050405020304" pitchFamily="18" charset="0"/>
              </a:rPr>
              <a:t>thể phát triển một ứng dụng game đồng thời giảm giá thành, độ phức tạp, và kịp thời hạn phát hành - tất cả các yếu tố quan trọng trong ngành công nghiệp game đầy cạnh tranh.</a:t>
            </a:r>
          </a:p>
          <a:p>
            <a:pPr marL="0" lvl="0" indent="0">
              <a:spcBef>
                <a:spcPts val="600"/>
              </a:spcBef>
            </a:pPr>
            <a:r>
              <a:rPr lang="en-US" smtClean="0"/>
              <a:t> </a:t>
            </a:r>
          </a:p>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394658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Tổng quan về lập trình game</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Các game engine:</a:t>
            </a:r>
          </a:p>
          <a:p>
            <a:pPr lvl="0">
              <a:buFont typeface="Wingdings" panose="05000000000000000000" pitchFamily="2" charset="2"/>
              <a:buChar char="v"/>
            </a:pPr>
            <a:r>
              <a:rPr lang="en-US" sz="1700" smtClean="0">
                <a:latin typeface="+mj-lt"/>
                <a:cs typeface="Times New Roman" panose="02020603050405020304" pitchFamily="18" charset="0"/>
              </a:rPr>
              <a:t>Unity</a:t>
            </a: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Unity3D là phần mềm làm games trực tiếp theo thời gian thực, mà không cần render.</a:t>
            </a:r>
            <a:endParaRPr lang="en-US" sz="170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Ngôn ngữ hỗ trợ: C#, Javascript, Boo.</a:t>
            </a: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Hỗ </a:t>
            </a:r>
            <a:r>
              <a:rPr lang="en-US" sz="1700">
                <a:latin typeface="Times New Roman" panose="02020603050405020304" pitchFamily="18" charset="0"/>
                <a:cs typeface="Times New Roman" panose="02020603050405020304" pitchFamily="18" charset="0"/>
              </a:rPr>
              <a:t>trợ hai chế độ là Scene view và Game view, rất thuận tiện cho việc test thử các modul </a:t>
            </a:r>
            <a:r>
              <a:rPr lang="en-US" sz="1700">
                <a:latin typeface="Times New Roman" panose="02020603050405020304" pitchFamily="18" charset="0"/>
                <a:cs typeface="Times New Roman" panose="02020603050405020304" pitchFamily="18" charset="0"/>
              </a:rPr>
              <a:t>game</a:t>
            </a:r>
            <a:r>
              <a:rPr lang="en-US" sz="1700" smtClean="0">
                <a:latin typeface="Times New Roman" panose="02020603050405020304" pitchFamily="18" charset="0"/>
                <a:cs typeface="Times New Roman" panose="02020603050405020304" pitchFamily="18" charset="0"/>
              </a:rPr>
              <a:t>.</a:t>
            </a:r>
            <a:endParaRPr lang="en-US">
              <a:cs typeface="Times New Roman" panose="02020603050405020304" pitchFamily="18" charset="0"/>
            </a:endParaRP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Phổ biến nhất trong các </a:t>
            </a:r>
            <a:r>
              <a:rPr lang="en-US" sz="1700">
                <a:latin typeface="Times New Roman" panose="02020603050405020304" pitchFamily="18" charset="0"/>
                <a:cs typeface="Times New Roman" panose="02020603050405020304" pitchFamily="18" charset="0"/>
              </a:rPr>
              <a:t>game </a:t>
            </a:r>
            <a:r>
              <a:rPr lang="en-US" sz="1700" smtClean="0">
                <a:latin typeface="Times New Roman" panose="02020603050405020304" pitchFamily="18" charset="0"/>
                <a:cs typeface="Times New Roman" panose="02020603050405020304" pitchFamily="18" charset="0"/>
              </a:rPr>
              <a:t>engine, </a:t>
            </a:r>
            <a:r>
              <a:rPr lang="en-US" sz="1700">
                <a:latin typeface="Times New Roman" panose="02020603050405020304" pitchFamily="18" charset="0"/>
                <a:cs typeface="Times New Roman" panose="02020603050405020304" pitchFamily="18" charset="0"/>
              </a:rPr>
              <a:t>đ</a:t>
            </a:r>
            <a:r>
              <a:rPr lang="en-US" sz="1700" smtClean="0">
                <a:latin typeface="Times New Roman" panose="02020603050405020304" pitchFamily="18" charset="0"/>
                <a:cs typeface="Times New Roman" panose="02020603050405020304" pitchFamily="18" charset="0"/>
              </a:rPr>
              <a:t>a </a:t>
            </a:r>
            <a:r>
              <a:rPr lang="en-US" sz="1700">
                <a:latin typeface="Times New Roman" panose="02020603050405020304" pitchFamily="18" charset="0"/>
                <a:cs typeface="Times New Roman" panose="02020603050405020304" pitchFamily="18" charset="0"/>
              </a:rPr>
              <a:t>nền </a:t>
            </a:r>
            <a:r>
              <a:rPr lang="en-US" sz="1700" smtClean="0">
                <a:latin typeface="Times New Roman" panose="02020603050405020304" pitchFamily="18" charset="0"/>
                <a:cs typeface="Times New Roman" panose="02020603050405020304" pitchFamily="18" charset="0"/>
              </a:rPr>
              <a:t>tảng, miễn phí.</a:t>
            </a:r>
          </a:p>
          <a:p>
            <a:pPr lvl="0">
              <a:buFont typeface="Wingdings" panose="05000000000000000000" pitchFamily="2" charset="2"/>
              <a:buChar char="Ø"/>
            </a:pPr>
            <a:endParaRPr lang="en-US">
              <a:latin typeface="+mj-lt"/>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4" name="Hình ảnh 23" descr="[​IMG]"/>
          <p:cNvPicPr/>
          <p:nvPr/>
        </p:nvPicPr>
        <p:blipFill>
          <a:blip r:embed="rId3">
            <a:extLst>
              <a:ext uri="{28A0092B-C50C-407E-A947-70E740481C1C}">
                <a14:useLocalDpi xmlns:a14="http://schemas.microsoft.com/office/drawing/2010/main" val="0"/>
              </a:ext>
            </a:extLst>
          </a:blip>
          <a:srcRect/>
          <a:stretch>
            <a:fillRect/>
          </a:stretch>
        </p:blipFill>
        <p:spPr bwMode="auto">
          <a:xfrm>
            <a:off x="3462501" y="1885951"/>
            <a:ext cx="1448896" cy="537299"/>
          </a:xfrm>
          <a:prstGeom prst="rect">
            <a:avLst/>
          </a:prstGeom>
          <a:noFill/>
          <a:ln>
            <a:noFill/>
          </a:ln>
        </p:spPr>
      </p:pic>
    </p:spTree>
    <p:extLst>
      <p:ext uri="{BB962C8B-B14F-4D97-AF65-F5344CB8AC3E}">
        <p14:creationId xmlns:p14="http://schemas.microsoft.com/office/powerpoint/2010/main" val="1871368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Tổng quan về lập trình game</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Các game engine:</a:t>
            </a:r>
          </a:p>
          <a:p>
            <a:pPr lvl="0">
              <a:buFont typeface="Wingdings" panose="05000000000000000000" pitchFamily="2" charset="2"/>
              <a:buChar char="v"/>
            </a:pPr>
            <a:r>
              <a:rPr lang="en-US" sz="1700" smtClean="0">
                <a:latin typeface="+mj-lt"/>
                <a:cs typeface="Times New Roman" panose="02020603050405020304" pitchFamily="18" charset="0"/>
              </a:rPr>
              <a:t>Cocos2d-x</a:t>
            </a: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Cocos2d-x là 1 Engine hỗ trợ lập trình game đa nền tảng : Mobile ( IOS, ANDROID, Blackberry, TIZEN, WP) Window, MacOS, HTML5. Mã nguồn mở, hỗ trợ môi trường lập trình Window, Mac </a:t>
            </a:r>
            <a:r>
              <a:rPr lang="en-US" sz="1700">
                <a:latin typeface="Times New Roman" panose="02020603050405020304" pitchFamily="18" charset="0"/>
                <a:cs typeface="Times New Roman" panose="02020603050405020304" pitchFamily="18" charset="0"/>
              </a:rPr>
              <a:t>OS </a:t>
            </a:r>
            <a:r>
              <a:rPr lang="en-US" sz="1700" smtClean="0">
                <a:latin typeface="Times New Roman" panose="02020603050405020304" pitchFamily="18" charset="0"/>
                <a:cs typeface="Times New Roman" panose="02020603050405020304" pitchFamily="18" charset="0"/>
              </a:rPr>
              <a:t>IDE.</a:t>
            </a: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Ngôn ngữ được hỗ trợ: C++, Lua, </a:t>
            </a:r>
            <a:r>
              <a:rPr lang="en-US" sz="1700">
                <a:latin typeface="Times New Roman" panose="02020603050405020304" pitchFamily="18" charset="0"/>
                <a:cs typeface="Times New Roman" panose="02020603050405020304" pitchFamily="18" charset="0"/>
              </a:rPr>
              <a:t>Javascript</a:t>
            </a:r>
            <a:r>
              <a:rPr lang="en-US" sz="170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Hiệu </a:t>
            </a:r>
            <a:r>
              <a:rPr lang="en-US" sz="1700">
                <a:latin typeface="Times New Roman" panose="02020603050405020304" pitchFamily="18" charset="0"/>
                <a:cs typeface="Times New Roman" panose="02020603050405020304" pitchFamily="18" charset="0"/>
              </a:rPr>
              <a:t>năng </a:t>
            </a:r>
            <a:r>
              <a:rPr lang="en-US" sz="1700" smtClean="0">
                <a:latin typeface="Times New Roman" panose="02020603050405020304" pitchFamily="18" charset="0"/>
                <a:cs typeface="Times New Roman" panose="02020603050405020304" pitchFamily="18" charset="0"/>
              </a:rPr>
              <a:t>cao</a:t>
            </a:r>
          </a:p>
          <a:p>
            <a:pPr lvl="0">
              <a:buFont typeface="Wingdings" panose="05000000000000000000" pitchFamily="2" charset="2"/>
              <a:buChar char="Ø"/>
            </a:pPr>
            <a:endParaRPr lang="en-US">
              <a:latin typeface="+mj-lt"/>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2" name="Hình ảnh 11" descr="[​IMG]"/>
          <p:cNvPicPr/>
          <p:nvPr/>
        </p:nvPicPr>
        <p:blipFill>
          <a:blip r:embed="rId3">
            <a:extLst>
              <a:ext uri="{28A0092B-C50C-407E-A947-70E740481C1C}">
                <a14:useLocalDpi xmlns:a14="http://schemas.microsoft.com/office/drawing/2010/main" val="0"/>
              </a:ext>
            </a:extLst>
          </a:blip>
          <a:srcRect/>
          <a:stretch>
            <a:fillRect/>
          </a:stretch>
        </p:blipFill>
        <p:spPr bwMode="auto">
          <a:xfrm>
            <a:off x="3478474" y="1777798"/>
            <a:ext cx="2373687" cy="810972"/>
          </a:xfrm>
          <a:prstGeom prst="rect">
            <a:avLst/>
          </a:prstGeom>
          <a:noFill/>
          <a:ln>
            <a:noFill/>
          </a:ln>
        </p:spPr>
      </p:pic>
    </p:spTree>
    <p:extLst>
      <p:ext uri="{BB962C8B-B14F-4D97-AF65-F5344CB8AC3E}">
        <p14:creationId xmlns:p14="http://schemas.microsoft.com/office/powerpoint/2010/main" val="20483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Tổng quan về lập trình game</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Các game engine:</a:t>
            </a:r>
          </a:p>
          <a:p>
            <a:pPr lvl="0">
              <a:buFont typeface="Wingdings" panose="05000000000000000000" pitchFamily="2" charset="2"/>
              <a:buChar char="v"/>
            </a:pPr>
            <a:r>
              <a:rPr lang="en-US" sz="1700" smtClean="0">
                <a:latin typeface="+mj-lt"/>
                <a:cs typeface="Times New Roman" panose="02020603050405020304" pitchFamily="18" charset="0"/>
              </a:rPr>
              <a:t>Corona SDK</a:t>
            </a: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Corona là lựa chọn số một cho các ứng dụng 2D chất </a:t>
            </a:r>
            <a:r>
              <a:rPr lang="en-US" sz="1700">
                <a:latin typeface="Times New Roman" panose="02020603050405020304" pitchFamily="18" charset="0"/>
                <a:cs typeface="Times New Roman" panose="02020603050405020304" pitchFamily="18" charset="0"/>
              </a:rPr>
              <a:t>lượng </a:t>
            </a:r>
            <a:r>
              <a:rPr lang="en-US" sz="1700" smtClean="0">
                <a:latin typeface="Times New Roman" panose="02020603050405020304" pitchFamily="18" charset="0"/>
                <a:cs typeface="Times New Roman" panose="02020603050405020304" pitchFamily="18" charset="0"/>
              </a:rPr>
              <a:t>cao.</a:t>
            </a:r>
            <a:endParaRPr lang="en-US" sz="17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Corona </a:t>
            </a:r>
            <a:r>
              <a:rPr lang="en-US" sz="1700">
                <a:latin typeface="Times New Roman" panose="02020603050405020304" pitchFamily="18" charset="0"/>
                <a:cs typeface="Times New Roman" panose="02020603050405020304" pitchFamily="18" charset="0"/>
              </a:rPr>
              <a:t>làm tăng đáng kể năng suất của bạn. Nhờ các API, các nhiệm vụ như đối tượng hoạt hình, giao diện người dùng, thêm tính chất vật lý mà chỉ mất vài </a:t>
            </a:r>
            <a:r>
              <a:rPr lang="en-US" sz="1700">
                <a:latin typeface="Times New Roman" panose="02020603050405020304" pitchFamily="18" charset="0"/>
                <a:cs typeface="Times New Roman" panose="02020603050405020304" pitchFamily="18" charset="0"/>
              </a:rPr>
              <a:t>dòng </a:t>
            </a:r>
            <a:r>
              <a:rPr lang="en-US" sz="1700" smtClean="0">
                <a:latin typeface="Times New Roman" panose="02020603050405020304" pitchFamily="18" charset="0"/>
                <a:cs typeface="Times New Roman" panose="02020603050405020304" pitchFamily="18" charset="0"/>
              </a:rPr>
              <a:t>mã.</a:t>
            </a: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Chuyển </a:t>
            </a:r>
            <a:r>
              <a:rPr lang="en-US" sz="1700">
                <a:latin typeface="Times New Roman" panose="02020603050405020304" pitchFamily="18" charset="0"/>
                <a:cs typeface="Times New Roman" panose="02020603050405020304" pitchFamily="18" charset="0"/>
              </a:rPr>
              <a:t>giao giữa các nền tảng một cách </a:t>
            </a:r>
            <a:r>
              <a:rPr lang="en-US" sz="1700">
                <a:latin typeface="Times New Roman" panose="02020603050405020304" pitchFamily="18" charset="0"/>
                <a:cs typeface="Times New Roman" panose="02020603050405020304" pitchFamily="18" charset="0"/>
              </a:rPr>
              <a:t>dễ </a:t>
            </a:r>
            <a:r>
              <a:rPr lang="en-US" sz="1700" smtClean="0">
                <a:latin typeface="Times New Roman" panose="02020603050405020304" pitchFamily="18" charset="0"/>
                <a:cs typeface="Times New Roman" panose="02020603050405020304" pitchFamily="18" charset="0"/>
              </a:rPr>
              <a:t>dàng. Viết </a:t>
            </a:r>
            <a:r>
              <a:rPr lang="en-US" sz="1700">
                <a:latin typeface="Times New Roman" panose="02020603050405020304" pitchFamily="18" charset="0"/>
                <a:cs typeface="Times New Roman" panose="02020603050405020304" pitchFamily="18" charset="0"/>
              </a:rPr>
              <a:t>một lần và có thể xây dựng cho Android, iOS, Kindle Fire, và </a:t>
            </a:r>
            <a:r>
              <a:rPr lang="en-US" sz="1700">
                <a:latin typeface="Times New Roman" panose="02020603050405020304" pitchFamily="18" charset="0"/>
                <a:cs typeface="Times New Roman" panose="02020603050405020304" pitchFamily="18" charset="0"/>
              </a:rPr>
              <a:t>Nook</a:t>
            </a:r>
            <a:r>
              <a:rPr lang="en-US" sz="1700" smtClean="0">
                <a:latin typeface="Times New Roman" panose="02020603050405020304" pitchFamily="18" charset="0"/>
                <a:cs typeface="Times New Roman" panose="02020603050405020304" pitchFamily="18" charset="0"/>
              </a:rPr>
              <a:t>.</a:t>
            </a:r>
            <a:endParaRPr lang="en-US">
              <a:latin typeface="+mj-lt"/>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3" name="Hình ảnh 12" descr="[​IMG]"/>
          <p:cNvPicPr/>
          <p:nvPr/>
        </p:nvPicPr>
        <p:blipFill>
          <a:blip r:embed="rId3">
            <a:extLst>
              <a:ext uri="{28A0092B-C50C-407E-A947-70E740481C1C}">
                <a14:useLocalDpi xmlns:a14="http://schemas.microsoft.com/office/drawing/2010/main" val="0"/>
              </a:ext>
            </a:extLst>
          </a:blip>
          <a:srcRect/>
          <a:stretch>
            <a:fillRect/>
          </a:stretch>
        </p:blipFill>
        <p:spPr bwMode="auto">
          <a:xfrm>
            <a:off x="3433706" y="1785982"/>
            <a:ext cx="2246332" cy="741290"/>
          </a:xfrm>
          <a:prstGeom prst="rect">
            <a:avLst/>
          </a:prstGeom>
          <a:noFill/>
          <a:ln>
            <a:noFill/>
          </a:ln>
        </p:spPr>
      </p:pic>
    </p:spTree>
    <p:extLst>
      <p:ext uri="{BB962C8B-B14F-4D97-AF65-F5344CB8AC3E}">
        <p14:creationId xmlns:p14="http://schemas.microsoft.com/office/powerpoint/2010/main" val="1425124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Tổng quan về lập trình game</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Các game engine:</a:t>
            </a:r>
          </a:p>
          <a:p>
            <a:pPr lvl="0">
              <a:buFont typeface="Wingdings" panose="05000000000000000000" pitchFamily="2" charset="2"/>
              <a:buChar char="v"/>
            </a:pPr>
            <a:r>
              <a:rPr lang="en-US" sz="1700" smtClean="0">
                <a:latin typeface="+mj-lt"/>
                <a:cs typeface="Times New Roman" panose="02020603050405020304" pitchFamily="18" charset="0"/>
              </a:rPr>
              <a:t>LibGDX</a:t>
            </a: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LibGDX là một framework được sử dụng để phát triển các ứng dụng game và đồ họa cho Desktop, Android, iOS, </a:t>
            </a:r>
            <a:r>
              <a:rPr lang="en-US" sz="1700">
                <a:latin typeface="Times New Roman" panose="02020603050405020304" pitchFamily="18" charset="0"/>
                <a:cs typeface="Times New Roman" panose="02020603050405020304" pitchFamily="18" charset="0"/>
              </a:rPr>
              <a:t>HTML5</a:t>
            </a:r>
            <a:r>
              <a:rPr lang="en-US" sz="170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Đa </a:t>
            </a:r>
            <a:r>
              <a:rPr lang="en-US" sz="1700">
                <a:latin typeface="Times New Roman" panose="02020603050405020304" pitchFamily="18" charset="0"/>
                <a:cs typeface="Times New Roman" panose="02020603050405020304" pitchFamily="18" charset="0"/>
              </a:rPr>
              <a:t>nền </a:t>
            </a:r>
            <a:r>
              <a:rPr lang="en-US" sz="1700" smtClean="0">
                <a:latin typeface="Times New Roman" panose="02020603050405020304" pitchFamily="18" charset="0"/>
                <a:cs typeface="Times New Roman" panose="02020603050405020304" pitchFamily="18" charset="0"/>
              </a:rPr>
              <a:t>tảng, hiêu năng cao, cộng đồng lớn, mã nguồn mở.</a:t>
            </a: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2" name="Hình ảnh 11" descr="[​IMG]"/>
          <p:cNvPicPr/>
          <p:nvPr/>
        </p:nvPicPr>
        <p:blipFill>
          <a:blip r:embed="rId3">
            <a:extLst>
              <a:ext uri="{28A0092B-C50C-407E-A947-70E740481C1C}">
                <a14:useLocalDpi xmlns:a14="http://schemas.microsoft.com/office/drawing/2010/main" val="0"/>
              </a:ext>
            </a:extLst>
          </a:blip>
          <a:srcRect/>
          <a:stretch>
            <a:fillRect/>
          </a:stretch>
        </p:blipFill>
        <p:spPr bwMode="auto">
          <a:xfrm>
            <a:off x="3310157" y="1739481"/>
            <a:ext cx="1836693" cy="918347"/>
          </a:xfrm>
          <a:prstGeom prst="rect">
            <a:avLst/>
          </a:prstGeom>
          <a:noFill/>
          <a:ln>
            <a:noFill/>
          </a:ln>
        </p:spPr>
      </p:pic>
    </p:spTree>
    <p:extLst>
      <p:ext uri="{BB962C8B-B14F-4D97-AF65-F5344CB8AC3E}">
        <p14:creationId xmlns:p14="http://schemas.microsoft.com/office/powerpoint/2010/main" val="219867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Tổng quan về lập trình game</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Các ngôn ngữ: C++</a:t>
            </a:r>
            <a:endParaRPr lang="en-US" sz="1700" smtClean="0">
              <a:latin typeface="+mj-lt"/>
              <a:cs typeface="Times New Roman" panose="02020603050405020304" pitchFamily="18" charset="0"/>
            </a:endParaRP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Đây là một trong những ngôn ngữ được ưa thích nhất bởi các lập trình viên. Nó có vẻ rất phức tạp, nhưng nó thực sự rất </a:t>
            </a:r>
            <a:r>
              <a:rPr lang="en-US" sz="1700">
                <a:latin typeface="Times New Roman" panose="02020603050405020304" pitchFamily="18" charset="0"/>
                <a:cs typeface="Times New Roman" panose="02020603050405020304" pitchFamily="18" charset="0"/>
              </a:rPr>
              <a:t>logic</a:t>
            </a:r>
            <a:r>
              <a:rPr lang="en-US" sz="170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Một trong những phần khó khăn nhất để hiểu về các ngôn ngữ lập trình C là quản lý bộ nhớ và con </a:t>
            </a:r>
            <a:r>
              <a:rPr lang="en-US" sz="1700">
                <a:latin typeface="Times New Roman" panose="02020603050405020304" pitchFamily="18" charset="0"/>
                <a:cs typeface="Times New Roman" panose="02020603050405020304" pitchFamily="18" charset="0"/>
              </a:rPr>
              <a:t>trỏ</a:t>
            </a:r>
            <a:r>
              <a:rPr lang="en-US" sz="170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Mặc dù vậy cũng có những ưu điểm tuyệt vời khi học nó, là có thể tìm hiểu hầu như bất kỳ ngôn ngữ mới nào một cách nhanh chóng.</a:t>
            </a: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24671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Tổng quan về lập trình game</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Các ngôn ngữ: C#</a:t>
            </a:r>
            <a:endParaRPr lang="en-US" sz="1700" smtClean="0">
              <a:latin typeface="+mj-lt"/>
              <a:cs typeface="Times New Roman" panose="02020603050405020304" pitchFamily="18" charset="0"/>
            </a:endParaRPr>
          </a:p>
          <a:p>
            <a:pPr>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C# là ngôn ngữ hướng đối tượng được phát triển bởi Microsoft</a:t>
            </a:r>
            <a:r>
              <a:rPr lang="en-US" sz="1700">
                <a:latin typeface="Times New Roman" panose="02020603050405020304" pitchFamily="18" charset="0"/>
                <a:cs typeface="Times New Roman" panose="02020603050405020304" pitchFamily="18" charset="0"/>
              </a:rPr>
              <a:t>. </a:t>
            </a:r>
            <a:endParaRPr lang="en-US" sz="170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Trong </a:t>
            </a:r>
            <a:r>
              <a:rPr lang="en-US" sz="1700">
                <a:latin typeface="Times New Roman" panose="02020603050405020304" pitchFamily="18" charset="0"/>
                <a:cs typeface="Times New Roman" panose="02020603050405020304" pitchFamily="18" charset="0"/>
              </a:rPr>
              <a:t>lập trình game, C# là ngôn ngữ chính được sử dụng trong Unity3D</a:t>
            </a:r>
            <a:r>
              <a:rPr lang="en-US" sz="1700">
                <a:latin typeface="Times New Roman" panose="02020603050405020304" pitchFamily="18" charset="0"/>
                <a:cs typeface="Times New Roman" panose="02020603050405020304" pitchFamily="18" charset="0"/>
              </a:rPr>
              <a:t>. </a:t>
            </a:r>
            <a:endParaRPr lang="en-US" sz="170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Là </a:t>
            </a:r>
            <a:r>
              <a:rPr lang="en-US" sz="1700">
                <a:latin typeface="Times New Roman" panose="02020603050405020304" pitchFamily="18" charset="0"/>
                <a:cs typeface="Times New Roman" panose="02020603050405020304" pitchFamily="18" charset="0"/>
              </a:rPr>
              <a:t>một ngôn ngữ trẻ nên rất phù hợp cho việc làm quen, cộng đồng đông đảo, hỗ trợ mạnh mẽ, cải tiến liên tục từ Microsoft.</a:t>
            </a:r>
          </a:p>
          <a:p>
            <a:pPr lvl="0">
              <a:buFont typeface="Wingdings" panose="05000000000000000000" pitchFamily="2" charset="2"/>
              <a:buChar char="Ø"/>
            </a:pP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7488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Tổng quan về lập trình game</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Các ngôn ngữ: Java</a:t>
            </a:r>
            <a:endParaRPr lang="en-US" sz="1700" smtClean="0">
              <a:latin typeface="+mj-lt"/>
              <a:cs typeface="Times New Roman" panose="02020603050405020304" pitchFamily="18" charset="0"/>
            </a:endParaRPr>
          </a:p>
          <a:p>
            <a:pPr>
              <a:buFont typeface="Wingdings" panose="05000000000000000000" pitchFamily="2" charset="2"/>
              <a:buChar char="Ø"/>
            </a:pPr>
            <a:r>
              <a:rPr lang="en-US"/>
              <a:t>J</a:t>
            </a:r>
            <a:r>
              <a:rPr lang="en-US" sz="1700">
                <a:latin typeface="Times New Roman" panose="02020603050405020304" pitchFamily="18" charset="0"/>
                <a:cs typeface="Times New Roman" panose="02020603050405020304" pitchFamily="18" charset="0"/>
              </a:rPr>
              <a:t>ava là ngôn ngữ hướng đối tượng giống C++ hay C# nhưng có khả năng “viết code một lần, thực thi khắp nơi”, ứng dụng được xây dựng bởi Java có thể chạy trên nhiều nền tảng khác nhau</a:t>
            </a:r>
            <a:r>
              <a:rPr lang="en-US" sz="1700">
                <a:latin typeface="Times New Roman" panose="02020603050405020304" pitchFamily="18" charset="0"/>
                <a:cs typeface="Times New Roman" panose="02020603050405020304" pitchFamily="18" charset="0"/>
              </a:rPr>
              <a:t>. </a:t>
            </a:r>
            <a:endParaRPr lang="en-US" sz="170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Java </a:t>
            </a:r>
            <a:r>
              <a:rPr lang="en-US" sz="1700">
                <a:latin typeface="Times New Roman" panose="02020603050405020304" pitchFamily="18" charset="0"/>
                <a:cs typeface="Times New Roman" panose="02020603050405020304" pitchFamily="18" charset="0"/>
              </a:rPr>
              <a:t>là ngôn ngữ chính của game engine Ligdx. </a:t>
            </a:r>
          </a:p>
          <a:p>
            <a:pPr lvl="0">
              <a:buFont typeface="Wingdings" panose="05000000000000000000" pitchFamily="2" charset="2"/>
              <a:buChar char="Ø"/>
            </a:pP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1188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Lập trình game với Unity</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Lý do chọn Unity:</a:t>
            </a: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Mọi thứ cần để làm ra một game đều được Unity cũng cấp miễn phí.</a:t>
            </a: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Hỗ trợ các ngôn ngữ: C# (phổ biến ở Việt Nam), Javascript, Boo.</a:t>
            </a: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Đa nền tảng và dễ sử dụng.</a:t>
            </a: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Tính kinh tế cao: </a:t>
            </a:r>
            <a:r>
              <a:rPr lang="en-US" sz="1700">
                <a:latin typeface="Times New Roman" panose="02020603050405020304" pitchFamily="18" charset="0"/>
                <a:cs typeface="Times New Roman" panose="02020603050405020304" pitchFamily="18" charset="0"/>
              </a:rPr>
              <a:t>doanh thu dưới 100.000 USD/năm được dùng </a:t>
            </a:r>
            <a:r>
              <a:rPr lang="en-US" sz="1700">
                <a:latin typeface="Times New Roman" panose="02020603050405020304" pitchFamily="18" charset="0"/>
                <a:cs typeface="Times New Roman" panose="02020603050405020304" pitchFamily="18" charset="0"/>
              </a:rPr>
              <a:t>miễn </a:t>
            </a:r>
            <a:r>
              <a:rPr lang="en-US" sz="1700" smtClean="0">
                <a:latin typeface="Times New Roman" panose="02020603050405020304" pitchFamily="18" charset="0"/>
                <a:cs typeface="Times New Roman" panose="02020603050405020304" pitchFamily="18" charset="0"/>
              </a:rPr>
              <a:t>phí, </a:t>
            </a:r>
            <a:r>
              <a:rPr lang="en-US" sz="1700">
                <a:latin typeface="Times New Roman" panose="02020603050405020304" pitchFamily="18" charset="0"/>
                <a:cs typeface="Times New Roman" panose="02020603050405020304" pitchFamily="18" charset="0"/>
              </a:rPr>
              <a:t>Unity Technology chỉ thu phí 1.500 USD/năm cho </a:t>
            </a:r>
            <a:r>
              <a:rPr lang="en-US" sz="1700">
                <a:latin typeface="Times New Roman" panose="02020603050405020304" pitchFamily="18" charset="0"/>
                <a:cs typeface="Times New Roman" panose="02020603050405020304" pitchFamily="18" charset="0"/>
              </a:rPr>
              <a:t>bản </a:t>
            </a:r>
            <a:r>
              <a:rPr lang="en-US" sz="1700" smtClean="0">
                <a:latin typeface="Times New Roman" panose="02020603050405020304" pitchFamily="18" charset="0"/>
                <a:cs typeface="Times New Roman" panose="02020603050405020304" pitchFamily="18" charset="0"/>
              </a:rPr>
              <a:t>Pro.</a:t>
            </a:r>
          </a:p>
          <a:p>
            <a:pPr lvl="0">
              <a:buFont typeface="Wingdings" panose="05000000000000000000" pitchFamily="2" charset="2"/>
              <a:buChar char="Ø"/>
            </a:pPr>
            <a:r>
              <a:rPr lang="en-US" sz="1700" smtClean="0">
                <a:latin typeface="Times New Roman" panose="02020603050405020304" pitchFamily="18" charset="0"/>
                <a:cs typeface="Times New Roman" panose="02020603050405020304" pitchFamily="18" charset="0"/>
              </a:rPr>
              <a:t>Cộng đồng lớn mạnh: </a:t>
            </a:r>
            <a:r>
              <a:rPr lang="en-US" sz="1700">
                <a:latin typeface="Times New Roman" panose="02020603050405020304" pitchFamily="18" charset="0"/>
                <a:cs typeface="Times New Roman" panose="02020603050405020304" pitchFamily="18" charset="0"/>
              </a:rPr>
              <a:t>là engine phổ biến nhất trên </a:t>
            </a:r>
            <a:r>
              <a:rPr lang="en-US" sz="1700">
                <a:latin typeface="Times New Roman" panose="02020603050405020304" pitchFamily="18" charset="0"/>
                <a:cs typeface="Times New Roman" panose="02020603050405020304" pitchFamily="18" charset="0"/>
              </a:rPr>
              <a:t>thế </a:t>
            </a:r>
            <a:r>
              <a:rPr lang="en-US" sz="1700" smtClean="0">
                <a:latin typeface="Times New Roman" panose="02020603050405020304" pitchFamily="18" charset="0"/>
                <a:cs typeface="Times New Roman" panose="02020603050405020304" pitchFamily="18" charset="0"/>
              </a:rPr>
              <a:t>giới</a:t>
            </a:r>
            <a:r>
              <a:rPr lang="en-US" sz="1700">
                <a:latin typeface="Times New Roman" panose="02020603050405020304" pitchFamily="18" charset="0"/>
                <a:cs typeface="Times New Roman" panose="02020603050405020304" pitchFamily="18" charset="0"/>
              </a:rPr>
              <a:t>.</a:t>
            </a:r>
            <a:endParaRPr lang="en-US" sz="17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34572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idx="4294967295"/>
          </p:nvPr>
        </p:nvSpPr>
        <p:spPr>
          <a:xfrm>
            <a:off x="692971" y="754115"/>
            <a:ext cx="3959711" cy="1159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500" b="1" smtClean="0">
                <a:solidFill>
                  <a:srgbClr val="FFB600"/>
                </a:solidFill>
                <a:latin typeface="+mj-lt"/>
              </a:rPr>
              <a:t>Nội dung chính</a:t>
            </a:r>
            <a:endParaRPr sz="3500" b="1">
              <a:solidFill>
                <a:srgbClr val="FFB600"/>
              </a:solidFill>
              <a:latin typeface="+mj-lt"/>
            </a:endParaRPr>
          </a:p>
        </p:txBody>
      </p:sp>
      <p:sp>
        <p:nvSpPr>
          <p:cNvPr id="81" name="Shape 81"/>
          <p:cNvSpPr txBox="1">
            <a:spLocks noGrp="1"/>
          </p:cNvSpPr>
          <p:nvPr>
            <p:ph type="subTitle" idx="4294967295"/>
          </p:nvPr>
        </p:nvSpPr>
        <p:spPr>
          <a:xfrm>
            <a:off x="4647304" y="1945242"/>
            <a:ext cx="3819521" cy="1930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smtClean="0">
                <a:latin typeface="+mj-lt"/>
                <a:cs typeface="Times New Roman" panose="02020603050405020304" pitchFamily="18" charset="0"/>
              </a:rPr>
              <a:t>Giới thiệu về nội dung đề tài</a:t>
            </a:r>
          </a:p>
          <a:p>
            <a:pPr marL="285750" lvl="0" indent="-285750" rtl="0">
              <a:spcBef>
                <a:spcPts val="600"/>
              </a:spcBef>
              <a:spcAft>
                <a:spcPts val="0"/>
              </a:spcAft>
              <a:buFont typeface="Wingdings" panose="05000000000000000000" pitchFamily="2" charset="2"/>
              <a:buChar char="Ø"/>
            </a:pPr>
            <a:r>
              <a:rPr lang="en-US" sz="1500" smtClean="0">
                <a:latin typeface="+mj-lt"/>
                <a:cs typeface="Times New Roman" panose="02020603050405020304" pitchFamily="18" charset="0"/>
              </a:rPr>
              <a:t>Tổng quan về lập trình game</a:t>
            </a:r>
          </a:p>
          <a:p>
            <a:pPr marL="285750" lvl="0" indent="-285750" rtl="0">
              <a:spcBef>
                <a:spcPts val="600"/>
              </a:spcBef>
              <a:spcAft>
                <a:spcPts val="0"/>
              </a:spcAft>
              <a:buFont typeface="Wingdings" panose="05000000000000000000" pitchFamily="2" charset="2"/>
              <a:buChar char="Ø"/>
            </a:pPr>
            <a:r>
              <a:rPr lang="en-US" sz="1500" smtClean="0">
                <a:latin typeface="+mj-lt"/>
                <a:cs typeface="Times New Roman" panose="02020603050405020304" pitchFamily="18" charset="0"/>
              </a:rPr>
              <a:t>Tổng quan về lập trình game với Unity</a:t>
            </a:r>
            <a:endParaRPr lang="en-US" sz="1500" smtClean="0">
              <a:latin typeface="+mj-lt"/>
              <a:cs typeface="Times New Roman" panose="02020603050405020304" pitchFamily="18" charset="0"/>
            </a:endParaRPr>
          </a:p>
          <a:p>
            <a:pPr marL="285750" lvl="0" indent="-285750" rtl="0">
              <a:spcBef>
                <a:spcPts val="600"/>
              </a:spcBef>
              <a:spcAft>
                <a:spcPts val="0"/>
              </a:spcAft>
              <a:buFont typeface="Wingdings" panose="05000000000000000000" pitchFamily="2" charset="2"/>
              <a:buChar char="Ø"/>
            </a:pPr>
            <a:r>
              <a:rPr lang="en-US" sz="1500" smtClean="0">
                <a:latin typeface="+mj-lt"/>
                <a:cs typeface="Times New Roman" panose="02020603050405020304" pitchFamily="18" charset="0"/>
              </a:rPr>
              <a:t>Xây dựng và phát triển game Mantora</a:t>
            </a:r>
            <a:endParaRPr sz="1500">
              <a:latin typeface="+mj-lt"/>
              <a:cs typeface="Times New Roman" panose="02020603050405020304" pitchFamily="18" charset="0"/>
            </a:endParaRPr>
          </a:p>
        </p:txBody>
      </p:sp>
      <p:pic>
        <p:nvPicPr>
          <p:cNvPr id="82" name="Shape 82" descr="photo-1492633423870-43d1cd2775eb"/>
          <p:cNvPicPr preferRelativeResize="0"/>
          <p:nvPr/>
        </p:nvPicPr>
        <p:blipFill rotWithShape="1">
          <a:blip r:embed="rId3">
            <a:alphaModFix/>
          </a:blip>
          <a:srcRect l="29959" t="25238" r="27296" b="10604"/>
          <a:stretch/>
        </p:blipFill>
        <p:spPr>
          <a:xfrm>
            <a:off x="7923225" y="133625"/>
            <a:ext cx="1087200" cy="1087200"/>
          </a:xfrm>
          <a:prstGeom prst="ellipse">
            <a:avLst/>
          </a:prstGeom>
          <a:noFill/>
          <a:ln>
            <a:noFill/>
          </a:ln>
        </p:spPr>
      </p:pic>
      <p:sp>
        <p:nvSpPr>
          <p:cNvPr id="83" name="Shape 8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6" name="Shape 81"/>
          <p:cNvSpPr txBox="1">
            <a:spLocks/>
          </p:cNvSpPr>
          <p:nvPr/>
        </p:nvSpPr>
        <p:spPr>
          <a:xfrm>
            <a:off x="1021080" y="1913915"/>
            <a:ext cx="3303494" cy="193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0" indent="0">
              <a:buFont typeface="Raleway Light"/>
              <a:buNone/>
            </a:pPr>
            <a:r>
              <a:rPr lang="en-US" sz="2000" smtClean="0">
                <a:latin typeface="+mj-lt"/>
                <a:cs typeface="Times New Roman" panose="02020603050405020304" pitchFamily="18" charset="0"/>
              </a:rPr>
              <a:t>Giới thiệu về đề tài</a:t>
            </a:r>
          </a:p>
          <a:p>
            <a:pPr marL="285750" indent="-285750">
              <a:buFont typeface="Wingdings" panose="05000000000000000000" pitchFamily="2" charset="2"/>
              <a:buChar char="Ø"/>
            </a:pPr>
            <a:r>
              <a:rPr lang="en-US" sz="1500" smtClean="0">
                <a:latin typeface="+mj-lt"/>
                <a:cs typeface="Times New Roman" panose="02020603050405020304" pitchFamily="18" charset="0"/>
              </a:rPr>
              <a:t>Lý do chọn đề tài</a:t>
            </a:r>
          </a:p>
          <a:p>
            <a:pPr marL="285750" indent="-285750">
              <a:buFont typeface="Wingdings" panose="05000000000000000000" pitchFamily="2" charset="2"/>
              <a:buChar char="Ø"/>
            </a:pPr>
            <a:r>
              <a:rPr lang="en-US" sz="1500" smtClean="0">
                <a:latin typeface="+mj-lt"/>
                <a:cs typeface="Times New Roman" panose="02020603050405020304" pitchFamily="18" charset="0"/>
              </a:rPr>
              <a:t>Điểm mới trong đề tài</a:t>
            </a:r>
          </a:p>
          <a:p>
            <a:pPr marL="285750" indent="-285750">
              <a:buFont typeface="Wingdings" panose="05000000000000000000" pitchFamily="2" charset="2"/>
              <a:buChar char="Ø"/>
            </a:pPr>
            <a:r>
              <a:rPr lang="en-US" sz="1500" smtClean="0">
                <a:latin typeface="+mj-lt"/>
                <a:cs typeface="Times New Roman" panose="02020603050405020304" pitchFamily="18" charset="0"/>
              </a:rPr>
              <a:t>Mục tiêu của đề tài</a:t>
            </a:r>
          </a:p>
          <a:p>
            <a:pPr marL="285750" indent="-285750">
              <a:buFont typeface="Wingdings" panose="05000000000000000000" pitchFamily="2" charset="2"/>
              <a:buChar char="Ø"/>
            </a:pPr>
            <a:r>
              <a:rPr lang="en-US" sz="1500" smtClean="0">
                <a:latin typeface="+mj-lt"/>
                <a:cs typeface="Times New Roman" panose="02020603050405020304" pitchFamily="18" charset="0"/>
              </a:rPr>
              <a:t>Phạm vị nghiên cứu của đề tài</a:t>
            </a:r>
            <a:endParaRPr lang="en-US" sz="150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Lập trình game với Unity</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Giới thiệu về các cửa sổ làm việc:</a:t>
            </a:r>
          </a:p>
          <a:p>
            <a:pPr lvl="0">
              <a:buFont typeface="Wingdings" panose="05000000000000000000" pitchFamily="2" charset="2"/>
              <a:buChar char="v"/>
            </a:pPr>
            <a:r>
              <a:rPr lang="en-US" b="1">
                <a:latin typeface="+mj-lt"/>
              </a:rPr>
              <a:t>Cửa </a:t>
            </a:r>
            <a:r>
              <a:rPr lang="en-US" b="1">
                <a:latin typeface="+mj-lt"/>
              </a:rPr>
              <a:t>sổ </a:t>
            </a:r>
            <a:r>
              <a:rPr lang="en-US" b="1" smtClean="0">
                <a:latin typeface="+mj-lt"/>
              </a:rPr>
              <a:t>project</a:t>
            </a:r>
          </a:p>
          <a:p>
            <a:pPr marL="114300" lvl="0" indent="0">
              <a:buNone/>
            </a:pPr>
            <a:r>
              <a:rPr lang="en-US" sz="1700">
                <a:latin typeface="Times New Roman" panose="02020603050405020304" pitchFamily="18" charset="0"/>
                <a:cs typeface="Times New Roman" panose="02020603050405020304" pitchFamily="18" charset="0"/>
              </a:rPr>
              <a:t>Mỗi Project của Unity đều chứa một thư mục Assets. Nội dung của thư mục này được hiển thị trong Project View. Đây là nơi chứa tất cả các assets để tạo game của như Scenes, Script, 3D models, Textures, Audio, Prefabs. </a:t>
            </a:r>
          </a:p>
          <a:p>
            <a:pPr lvl="0">
              <a:buFont typeface="Wingdings" panose="05000000000000000000" pitchFamily="2" charset="2"/>
              <a:buChar char="Ø"/>
            </a:pP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7208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Lập trình game với Unity</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Giới thiệu về các cửa sổ làm việc:</a:t>
            </a:r>
          </a:p>
          <a:p>
            <a:pPr lvl="0">
              <a:buFont typeface="Wingdings" panose="05000000000000000000" pitchFamily="2" charset="2"/>
              <a:buChar char="v"/>
            </a:pPr>
            <a:r>
              <a:rPr lang="en-US" b="1">
                <a:latin typeface="+mj-lt"/>
              </a:rPr>
              <a:t>Hierarchy</a:t>
            </a:r>
            <a:endParaRPr lang="en-US" b="1" smtClean="0">
              <a:latin typeface="+mj-lt"/>
            </a:endParaRPr>
          </a:p>
          <a:p>
            <a:pPr marL="114300" lvl="0" indent="0">
              <a:buNone/>
            </a:pPr>
            <a:r>
              <a:rPr lang="en-US" sz="1700">
                <a:latin typeface="Times New Roman" panose="02020603050405020304" pitchFamily="18" charset="0"/>
                <a:cs typeface="Times New Roman" panose="02020603050405020304" pitchFamily="18" charset="0"/>
              </a:rPr>
              <a:t>Trong </a:t>
            </a:r>
            <a:r>
              <a:rPr lang="en-US" sz="1700" smtClean="0">
                <a:latin typeface="Times New Roman" panose="02020603050405020304" pitchFamily="18" charset="0"/>
                <a:cs typeface="Times New Roman" panose="02020603050405020304" pitchFamily="18" charset="0"/>
              </a:rPr>
              <a:t>Hierarchy</a:t>
            </a:r>
            <a:r>
              <a:rPr lang="en-US" sz="1700">
                <a:latin typeface="Times New Roman" panose="02020603050405020304" pitchFamily="18" charset="0"/>
                <a:cs typeface="Times New Roman" panose="02020603050405020304" pitchFamily="18" charset="0"/>
              </a:rPr>
              <a:t> chứa các GameObject hiện thời, một số có thể trỏ trực tiếp tới những file assets </a:t>
            </a:r>
            <a:r>
              <a:rPr lang="en-US" sz="1700">
                <a:latin typeface="Times New Roman" panose="02020603050405020304" pitchFamily="18" charset="0"/>
                <a:cs typeface="Times New Roman" panose="02020603050405020304" pitchFamily="18" charset="0"/>
              </a:rPr>
              <a:t>như </a:t>
            </a:r>
            <a:r>
              <a:rPr lang="en-US" sz="1700" smtClean="0">
                <a:latin typeface="Times New Roman" panose="02020603050405020304" pitchFamily="18" charset="0"/>
                <a:cs typeface="Times New Roman" panose="02020603050405020304" pitchFamily="18" charset="0"/>
              </a:rPr>
              <a:t>file ảnh, 3D </a:t>
            </a:r>
            <a:r>
              <a:rPr lang="en-US" sz="1700">
                <a:latin typeface="Times New Roman" panose="02020603050405020304" pitchFamily="18" charset="0"/>
                <a:cs typeface="Times New Roman" panose="02020603050405020304" pitchFamily="18" charset="0"/>
              </a:rPr>
              <a:t>models</a:t>
            </a:r>
            <a:r>
              <a:rPr lang="en-US" sz="1700">
                <a:latin typeface="Times New Roman" panose="02020603050405020304" pitchFamily="18" charset="0"/>
                <a:cs typeface="Times New Roman" panose="02020603050405020304" pitchFamily="18" charset="0"/>
              </a:rPr>
              <a:t>, </a:t>
            </a:r>
            <a:r>
              <a:rPr lang="en-US" sz="1700" smtClean="0">
                <a:latin typeface="Times New Roman" panose="02020603050405020304" pitchFamily="18" charset="0"/>
                <a:cs typeface="Times New Roman" panose="02020603050405020304" pitchFamily="18" charset="0"/>
              </a:rPr>
              <a:t>âm thanh.</a:t>
            </a:r>
            <a:endParaRPr lang="en-US" sz="17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24202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Lập trình game với Unity</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Giới thiệu về các cửa sổ làm việc:</a:t>
            </a:r>
          </a:p>
          <a:p>
            <a:pPr lvl="0">
              <a:buFont typeface="Wingdings" panose="05000000000000000000" pitchFamily="2" charset="2"/>
              <a:buChar char="v"/>
            </a:pPr>
            <a:r>
              <a:rPr lang="en-US" b="1" smtClean="0">
                <a:latin typeface="+mj-lt"/>
              </a:rPr>
              <a:t>ToolBar</a:t>
            </a:r>
          </a:p>
          <a:p>
            <a:r>
              <a:rPr lang="en-US" sz="1700">
                <a:latin typeface="Times New Roman" panose="02020603050405020304" pitchFamily="18" charset="0"/>
                <a:cs typeface="Times New Roman" panose="02020603050405020304" pitchFamily="18" charset="0"/>
              </a:rPr>
              <a:t>A:  Transform Tool: được dùng với Scene view, như quay trái , phải, lên trên, xuống dưới, phóng to thu nhỏ đối tượng.</a:t>
            </a:r>
          </a:p>
          <a:p>
            <a:r>
              <a:rPr lang="en-US" sz="1700">
                <a:latin typeface="Times New Roman" panose="02020603050405020304" pitchFamily="18" charset="0"/>
                <a:cs typeface="Times New Roman" panose="02020603050405020304" pitchFamily="18" charset="0"/>
              </a:rPr>
              <a:t>B:  Transform Gizmo Toggles: dùng cho việc thể hiện Scene view.</a:t>
            </a:r>
          </a:p>
          <a:p>
            <a:r>
              <a:rPr lang="en-US" sz="1700">
                <a:latin typeface="Times New Roman" panose="02020603050405020304" pitchFamily="18" charset="0"/>
                <a:cs typeface="Times New Roman" panose="02020603050405020304" pitchFamily="18" charset="0"/>
              </a:rPr>
              <a:t>C:  Play/Pause/Step Buttons: dùng cho view game, chạy game ngay trong Editor để </a:t>
            </a:r>
            <a:r>
              <a:rPr lang="en-US" sz="1700">
                <a:latin typeface="Times New Roman" panose="02020603050405020304" pitchFamily="18" charset="0"/>
                <a:cs typeface="Times New Roman" panose="02020603050405020304" pitchFamily="18" charset="0"/>
              </a:rPr>
              <a:t>kiểm </a:t>
            </a:r>
            <a:r>
              <a:rPr lang="en-US" sz="1700" smtClean="0">
                <a:latin typeface="Times New Roman" panose="02020603050405020304" pitchFamily="18" charset="0"/>
                <a:cs typeface="Times New Roman" panose="02020603050405020304" pitchFamily="18" charset="0"/>
              </a:rPr>
              <a:t>tra..</a:t>
            </a:r>
            <a:endParaRPr lang="en-US" sz="1700">
              <a:latin typeface="Times New Roman" panose="02020603050405020304" pitchFamily="18" charset="0"/>
              <a:cs typeface="Times New Roman" panose="02020603050405020304" pitchFamily="18" charset="0"/>
            </a:endParaRPr>
          </a:p>
          <a:p>
            <a:pPr marL="114300" lvl="0" indent="0">
              <a:buNone/>
            </a:pPr>
            <a:endParaRPr lang="en-US" sz="17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7490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Lập trình game với Unity</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Giới thiệu về các cửa sổ làm việc:</a:t>
            </a:r>
          </a:p>
          <a:p>
            <a:pPr lvl="0">
              <a:buFont typeface="Wingdings" panose="05000000000000000000" pitchFamily="2" charset="2"/>
              <a:buChar char="v"/>
            </a:pPr>
            <a:r>
              <a:rPr lang="en-US" b="1" smtClean="0">
                <a:latin typeface="+mj-lt"/>
              </a:rPr>
              <a:t>GameView</a:t>
            </a:r>
          </a:p>
          <a:p>
            <a:r>
              <a:rPr lang="en-US" sz="1700">
                <a:latin typeface="Times New Roman" panose="02020603050405020304" pitchFamily="18" charset="0"/>
                <a:cs typeface="Times New Roman" panose="02020603050405020304" pitchFamily="18" charset="0"/>
              </a:rPr>
              <a:t>Game View được rendered từ những Camera trong game. Đó là những gì được nhìn thấy khi hoàn tất, khi game được xuất bản. Game sẽ cần ít nhất là một hoặc nhiều các Camera để quyết định những gì mà người chơi sẽ nhìn thấy khi chơi Game.</a:t>
            </a:r>
          </a:p>
          <a:p>
            <a:endParaRPr lang="en-US" sz="1700">
              <a:latin typeface="Times New Roman" panose="02020603050405020304" pitchFamily="18" charset="0"/>
              <a:cs typeface="Times New Roman" panose="02020603050405020304" pitchFamily="18" charset="0"/>
            </a:endParaRPr>
          </a:p>
          <a:p>
            <a:pPr marL="114300" lvl="0" indent="0">
              <a:buNone/>
            </a:pPr>
            <a:endParaRPr lang="en-US" sz="17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4477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6759" y="603175"/>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a:t>
            </a:r>
            <a:r>
              <a:rPr lang="en" sz="3500" b="1">
                <a:latin typeface="+mj-lt"/>
              </a:rPr>
              <a:t>về </a:t>
            </a:r>
            <a:r>
              <a:rPr lang="en" sz="3500" b="1" smtClean="0">
                <a:latin typeface="+mj-lt"/>
              </a:rPr>
              <a:t>nội dung đề </a:t>
            </a:r>
            <a:r>
              <a:rPr lang="en" sz="3500" b="1">
                <a:latin typeface="+mj-lt"/>
              </a:rPr>
              <a:t>tài</a:t>
            </a:r>
            <a:r>
              <a:rPr lang="en" sz="2000" smtClean="0">
                <a:latin typeface="+mj-lt"/>
              </a:rPr>
              <a:t/>
            </a:r>
            <a:br>
              <a:rPr lang="en" sz="2000" smtClean="0">
                <a:latin typeface="+mj-lt"/>
              </a:rPr>
            </a:br>
            <a:r>
              <a:rPr lang="en" sz="2000" smtClean="0">
                <a:latin typeface="+mj-lt"/>
              </a:rPr>
              <a:t>Lập trình game với Unity</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marL="114300" lvl="0" indent="0">
              <a:buNone/>
            </a:pPr>
            <a:r>
              <a:rPr lang="en-US" smtClean="0">
                <a:latin typeface="+mj-lt"/>
                <a:cs typeface="Times New Roman" panose="02020603050405020304" pitchFamily="18" charset="0"/>
              </a:rPr>
              <a:t>Giới thiệu về các cửa sổ làm việc:</a:t>
            </a:r>
          </a:p>
          <a:p>
            <a:pPr lvl="0">
              <a:buFont typeface="Wingdings" panose="05000000000000000000" pitchFamily="2" charset="2"/>
              <a:buChar char="v"/>
            </a:pPr>
            <a:r>
              <a:rPr lang="en-US" b="1" smtClean="0">
                <a:latin typeface="+mj-lt"/>
              </a:rPr>
              <a:t>Inspector</a:t>
            </a:r>
          </a:p>
          <a:p>
            <a:r>
              <a:rPr lang="en-US" sz="1700">
                <a:latin typeface="Times New Roman" panose="02020603050405020304" pitchFamily="18" charset="0"/>
                <a:cs typeface="Times New Roman" panose="02020603050405020304" pitchFamily="18" charset="0"/>
              </a:rPr>
              <a:t>Inspector sẽ hiển thị mọi thông tin về đối tượng đang làm việc một cách chi tiết, kể cả những Components được đính kèm và những thuộc tính của nó. Tại đây chúng ta có thể điều chỉnh, thiết lập mọi thông số chức năng của những mối liên kết GameObject và Component.</a:t>
            </a:r>
          </a:p>
          <a:p>
            <a:endParaRPr lang="en-US" sz="1700">
              <a:latin typeface="Times New Roman" panose="02020603050405020304" pitchFamily="18" charset="0"/>
              <a:cs typeface="Times New Roman" panose="02020603050405020304" pitchFamily="18" charset="0"/>
            </a:endParaRPr>
          </a:p>
          <a:p>
            <a:pPr marL="114300" lvl="0" indent="0">
              <a:buNone/>
            </a:pPr>
            <a:endParaRPr lang="en-US" sz="17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sz="1700">
              <a:latin typeface="Times New Roman" panose="02020603050405020304" pitchFamily="18" charset="0"/>
              <a:cs typeface="Times New Roman" panose="02020603050405020304" pitchFamily="18" charset="0"/>
            </a:endParaRP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1863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Xây dựng và phát triển game Mantora</a:t>
            </a:r>
            <a:endParaRPr sz="2000">
              <a:latin typeface="+mj-lt"/>
            </a:endParaRPr>
          </a:p>
        </p:txBody>
      </p:sp>
      <p:sp>
        <p:nvSpPr>
          <p:cNvPr id="89" name="Shape 89"/>
          <p:cNvSpPr txBox="1">
            <a:spLocks noGrp="1"/>
          </p:cNvSpPr>
          <p:nvPr>
            <p:ph type="subTitle" idx="1"/>
          </p:nvPr>
        </p:nvSpPr>
        <p:spPr>
          <a:xfrm>
            <a:off x="1051560" y="1897454"/>
            <a:ext cx="7178040" cy="3246046"/>
          </a:xfrm>
          <a:prstGeom prst="rect">
            <a:avLst/>
          </a:prstGeom>
        </p:spPr>
        <p:txBody>
          <a:bodyPr spcFirstLastPara="1" wrap="square" lIns="91425" tIns="91425" rIns="91425" bIns="91425" anchor="t" anchorCtr="0">
            <a:noAutofit/>
          </a:bodyPr>
          <a:lstStyle/>
          <a:p>
            <a:pPr marL="119063" indent="-4763"/>
            <a:r>
              <a:rPr lang="en-US" smtClean="0">
                <a:latin typeface="+mj-lt"/>
                <a:cs typeface="Times New Roman" panose="02020603050405020304" pitchFamily="18" charset="0"/>
              </a:rPr>
              <a:t>Chương này sẽ đi vào phân tích thiết kế và xây dựng phát triển game Mantora</a:t>
            </a:r>
          </a:p>
          <a:p>
            <a:pPr marL="119063" indent="-4763"/>
            <a:endParaRPr lang="en-US">
              <a:latin typeface="+mj-lt"/>
              <a:cs typeface="Times New Roman" panose="02020603050405020304" pitchFamily="18" charset="0"/>
            </a:endParaRPr>
          </a:p>
          <a:p>
            <a:r>
              <a:rPr lang="en-US" smtClean="0">
                <a:latin typeface="+mj-lt"/>
                <a:cs typeface="Times New Roman" panose="02020603050405020304" pitchFamily="18" charset="0"/>
              </a:rPr>
              <a:t>Nội </a:t>
            </a:r>
            <a:r>
              <a:rPr lang="en-US">
                <a:latin typeface="+mj-lt"/>
                <a:cs typeface="Times New Roman" panose="02020603050405020304" pitchFamily="18" charset="0"/>
              </a:rPr>
              <a:t>dung chương sẽ bao </a:t>
            </a:r>
            <a:r>
              <a:rPr lang="en-US">
                <a:latin typeface="+mj-lt"/>
                <a:cs typeface="Times New Roman" panose="02020603050405020304" pitchFamily="18" charset="0"/>
              </a:rPr>
              <a:t>gồm </a:t>
            </a:r>
            <a:r>
              <a:rPr lang="en-US" smtClean="0">
                <a:latin typeface="+mj-lt"/>
                <a:cs typeface="Times New Roman" panose="02020603050405020304" pitchFamily="18" charset="0"/>
              </a:rPr>
              <a:t>: </a:t>
            </a:r>
          </a:p>
          <a:p>
            <a:pPr>
              <a:buFont typeface="Wingdings" panose="05000000000000000000" pitchFamily="2" charset="2"/>
              <a:buChar char="Ø"/>
            </a:pPr>
            <a:r>
              <a:rPr lang="en-US">
                <a:latin typeface="+mj-lt"/>
                <a:cs typeface="Times New Roman" panose="02020603050405020304" pitchFamily="18" charset="0"/>
              </a:rPr>
              <a:t>T</a:t>
            </a:r>
            <a:r>
              <a:rPr lang="en-US" smtClean="0">
                <a:latin typeface="+mj-lt"/>
                <a:cs typeface="Times New Roman" panose="02020603050405020304" pitchFamily="18" charset="0"/>
              </a:rPr>
              <a:t>ổng quan về game Mantora.</a:t>
            </a:r>
          </a:p>
          <a:p>
            <a:pPr>
              <a:buFont typeface="Wingdings" panose="05000000000000000000" pitchFamily="2" charset="2"/>
              <a:buChar char="Ø"/>
            </a:pPr>
            <a:r>
              <a:rPr lang="en-US" smtClean="0">
                <a:latin typeface="+mj-lt"/>
                <a:cs typeface="Times New Roman" panose="02020603050405020304" pitchFamily="18" charset="0"/>
              </a:rPr>
              <a:t>Phân tích thiết kế game Mantora.</a:t>
            </a:r>
          </a:p>
          <a:p>
            <a:pPr>
              <a:buFont typeface="Wingdings" panose="05000000000000000000" pitchFamily="2" charset="2"/>
              <a:buChar char="Ø"/>
            </a:pPr>
            <a:r>
              <a:rPr lang="en-US" smtClean="0">
                <a:latin typeface="+mj-lt"/>
                <a:cs typeface="Times New Roman" panose="02020603050405020304" pitchFamily="18" charset="0"/>
              </a:rPr>
              <a:t>Các plugin sử dụng.</a:t>
            </a:r>
          </a:p>
          <a:p>
            <a:pPr>
              <a:buFont typeface="Wingdings" panose="05000000000000000000" pitchFamily="2" charset="2"/>
              <a:buChar char="Ø"/>
            </a:pPr>
            <a:r>
              <a:rPr lang="en-US" smtClean="0">
                <a:latin typeface="+mj-lt"/>
                <a:cs typeface="Times New Roman" panose="02020603050405020304" pitchFamily="18" charset="0"/>
              </a:rPr>
              <a:t>Các kĩ thuật DesignPattern.</a:t>
            </a:r>
          </a:p>
          <a:p>
            <a:endParaRPr lang="en-US"/>
          </a:p>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3348966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Xây dựng và phát triển game Mantora</a:t>
            </a:r>
            <a:endParaRPr sz="2000">
              <a:latin typeface="+mj-lt"/>
            </a:endParaRPr>
          </a:p>
        </p:txBody>
      </p:sp>
      <p:sp>
        <p:nvSpPr>
          <p:cNvPr id="89" name="Shape 89"/>
          <p:cNvSpPr txBox="1">
            <a:spLocks noGrp="1"/>
          </p:cNvSpPr>
          <p:nvPr>
            <p:ph type="subTitle" idx="1"/>
          </p:nvPr>
        </p:nvSpPr>
        <p:spPr>
          <a:xfrm>
            <a:off x="1051560" y="1572720"/>
            <a:ext cx="7071737" cy="3246046"/>
          </a:xfrm>
          <a:prstGeom prst="rect">
            <a:avLst/>
          </a:prstGeom>
        </p:spPr>
        <p:txBody>
          <a:bodyPr spcFirstLastPara="1" wrap="square" lIns="91425" tIns="91425" rIns="91425" bIns="91425" anchor="t" anchorCtr="0">
            <a:noAutofit/>
          </a:bodyPr>
          <a:lstStyle/>
          <a:p>
            <a:pPr marL="0" lvl="0" indent="0">
              <a:spcBef>
                <a:spcPts val="600"/>
              </a:spcBef>
            </a:pPr>
            <a:r>
              <a:rPr lang="en-US" smtClean="0">
                <a:latin typeface="+mj-lt"/>
                <a:cs typeface="Times New Roman" panose="02020603050405020304" pitchFamily="18" charset="0"/>
              </a:rPr>
              <a:t>Tổng quan về game Mantora:</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Thể loại : Running</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Đáng giá phần mềm : Everyone (6 tuổi trở lên) </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Đối tượng hướng đến : Từ 6 – 30</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Góc nhìn : Ngang</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Điều khiển : Chạm</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Nhiệm vụ : Thu thập tiền và chạy càng lâu càng tốt</a:t>
            </a:r>
          </a:p>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576437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Xây dựng và phát triển game Mantora</a:t>
            </a:r>
            <a:endParaRPr sz="2000">
              <a:latin typeface="+mj-lt"/>
            </a:endParaRPr>
          </a:p>
        </p:txBody>
      </p:sp>
      <p:sp>
        <p:nvSpPr>
          <p:cNvPr id="89" name="Shape 89"/>
          <p:cNvSpPr txBox="1">
            <a:spLocks noGrp="1"/>
          </p:cNvSpPr>
          <p:nvPr>
            <p:ph type="subTitle" idx="1"/>
          </p:nvPr>
        </p:nvSpPr>
        <p:spPr>
          <a:xfrm>
            <a:off x="1051560" y="1572720"/>
            <a:ext cx="7071737" cy="3246046"/>
          </a:xfrm>
          <a:prstGeom prst="rect">
            <a:avLst/>
          </a:prstGeom>
        </p:spPr>
        <p:txBody>
          <a:bodyPr spcFirstLastPara="1" wrap="square" lIns="91425" tIns="91425" rIns="91425" bIns="91425" anchor="t" anchorCtr="0">
            <a:noAutofit/>
          </a:bodyPr>
          <a:lstStyle/>
          <a:p>
            <a:pPr marL="0" lvl="0" indent="0">
              <a:spcBef>
                <a:spcPts val="600"/>
              </a:spcBef>
            </a:pPr>
            <a:r>
              <a:rPr lang="en-US" smtClean="0">
                <a:latin typeface="+mj-lt"/>
                <a:cs typeface="Times New Roman" panose="02020603050405020304" pitchFamily="18" charset="0"/>
              </a:rPr>
              <a:t>Mô tả cách chơi game Mantora:</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Người chơi sẽ chạm vào màn hình để chú chó nhảy lên tránh các chướng ngại vật hoặc ăn tiền.</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Càng chơi lâu, chú chó chạy càng nhanh và chướng ngại vật và tiền càng xuất hiện nhiều.</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Màn chơi kết thúc khi chú cho hết máu hoặc đâm vào các chướng ngại vật.</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Thu thập tiền để mở khóa những chú chó mới.</a:t>
            </a:r>
          </a:p>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2550754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Xây dựng và phát triển game Mantora</a:t>
            </a:r>
            <a:endParaRPr sz="2000">
              <a:latin typeface="+mj-lt"/>
            </a:endParaRPr>
          </a:p>
        </p:txBody>
      </p:sp>
      <p:sp>
        <p:nvSpPr>
          <p:cNvPr id="89" name="Shape 89"/>
          <p:cNvSpPr txBox="1">
            <a:spLocks noGrp="1"/>
          </p:cNvSpPr>
          <p:nvPr>
            <p:ph type="subTitle" idx="1"/>
          </p:nvPr>
        </p:nvSpPr>
        <p:spPr>
          <a:xfrm>
            <a:off x="1051560" y="1572720"/>
            <a:ext cx="7071737" cy="3246046"/>
          </a:xfrm>
          <a:prstGeom prst="rect">
            <a:avLst/>
          </a:prstGeom>
        </p:spPr>
        <p:txBody>
          <a:bodyPr spcFirstLastPara="1" wrap="square" lIns="91425" tIns="91425" rIns="91425" bIns="91425" anchor="t" anchorCtr="0">
            <a:noAutofit/>
          </a:bodyPr>
          <a:lstStyle/>
          <a:p>
            <a:pPr marL="0" lvl="0" indent="0">
              <a:spcBef>
                <a:spcPts val="600"/>
              </a:spcBef>
            </a:pPr>
            <a:r>
              <a:rPr lang="en-US" smtClean="0">
                <a:latin typeface="+mj-lt"/>
                <a:cs typeface="Times New Roman" panose="02020603050405020304" pitchFamily="18" charset="0"/>
              </a:rPr>
              <a:t>Các pha trong phân tích thiết kế:</a:t>
            </a:r>
          </a:p>
          <a:p>
            <a:pPr marL="285750" lvl="0" indent="-285750">
              <a:spcBef>
                <a:spcPts val="600"/>
              </a:spcBef>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Xác định yêu cầu</a:t>
            </a:r>
          </a:p>
          <a:p>
            <a:pPr marL="285750" lvl="0" indent="-285750">
              <a:spcBef>
                <a:spcPts val="600"/>
              </a:spcBef>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Phân tích:</a:t>
            </a:r>
          </a:p>
          <a:p>
            <a:pPr marL="285750" lvl="0" indent="-285750">
              <a:spcBef>
                <a:spcPts val="600"/>
              </a:spcBef>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Phân tích yêu cầu.</a:t>
            </a:r>
          </a:p>
          <a:p>
            <a:pPr marL="285750" lvl="0" indent="-285750">
              <a:spcBef>
                <a:spcPts val="600"/>
              </a:spcBef>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Biểu đồ Usecase.</a:t>
            </a:r>
          </a:p>
          <a:p>
            <a:pPr marL="285750" lvl="0" indent="-285750">
              <a:spcBef>
                <a:spcPts val="600"/>
              </a:spcBef>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Scenario.</a:t>
            </a:r>
          </a:p>
          <a:p>
            <a:pPr marL="285750" lvl="0" indent="-285750">
              <a:spcBef>
                <a:spcPts val="600"/>
              </a:spcBef>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Phân tích các lớp cần sử dụng.</a:t>
            </a:r>
          </a:p>
          <a:p>
            <a:pPr marL="285750" lvl="0" indent="-285750">
              <a:spcBef>
                <a:spcPts val="600"/>
              </a:spcBef>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Biểu đồ lớp phân tích.</a:t>
            </a:r>
          </a:p>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2236362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Xây dựng và phát triển game Mantora</a:t>
            </a:r>
            <a:endParaRPr sz="2000">
              <a:latin typeface="+mj-lt"/>
            </a:endParaRPr>
          </a:p>
        </p:txBody>
      </p:sp>
      <p:sp>
        <p:nvSpPr>
          <p:cNvPr id="89" name="Shape 89"/>
          <p:cNvSpPr txBox="1">
            <a:spLocks noGrp="1"/>
          </p:cNvSpPr>
          <p:nvPr>
            <p:ph type="subTitle" idx="1"/>
          </p:nvPr>
        </p:nvSpPr>
        <p:spPr>
          <a:xfrm>
            <a:off x="1051560" y="1572720"/>
            <a:ext cx="7071737" cy="3246046"/>
          </a:xfrm>
          <a:prstGeom prst="rect">
            <a:avLst/>
          </a:prstGeom>
        </p:spPr>
        <p:txBody>
          <a:bodyPr spcFirstLastPara="1" wrap="square" lIns="91425" tIns="91425" rIns="91425" bIns="91425" anchor="t" anchorCtr="0">
            <a:noAutofit/>
          </a:bodyPr>
          <a:lstStyle/>
          <a:p>
            <a:pPr marL="0" lvl="0" indent="0">
              <a:spcBef>
                <a:spcPts val="600"/>
              </a:spcBef>
            </a:pPr>
            <a:r>
              <a:rPr lang="en-US" smtClean="0">
                <a:latin typeface="+mj-lt"/>
                <a:cs typeface="Times New Roman" panose="02020603050405020304" pitchFamily="18" charset="0"/>
              </a:rPr>
              <a:t>Các pha trong phân tích thiết kế:</a:t>
            </a:r>
          </a:p>
          <a:p>
            <a:pPr marL="285750" lvl="0" indent="-285750">
              <a:spcBef>
                <a:spcPts val="600"/>
              </a:spcBef>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Thiết kế</a:t>
            </a:r>
          </a:p>
          <a:p>
            <a:pPr marL="285750" lvl="0" indent="-285750">
              <a:spcBef>
                <a:spcPts val="600"/>
              </a:spcBef>
              <a:buFont typeface="Wingdings" panose="05000000000000000000" pitchFamily="2" charset="2"/>
              <a:buChar char="Ø"/>
            </a:pPr>
            <a:r>
              <a:rPr lang="en-US" smtClean="0">
                <a:latin typeface="+mj-lt"/>
                <a:cs typeface="Times New Roman" panose="02020603050405020304" pitchFamily="18" charset="0"/>
              </a:rPr>
              <a:t>Biểu đồ lớp thiết kế.</a:t>
            </a:r>
          </a:p>
          <a:p>
            <a:pPr marL="285750" lvl="0" indent="-285750">
              <a:spcBef>
                <a:spcPts val="600"/>
              </a:spcBef>
              <a:buFont typeface="Wingdings" panose="05000000000000000000" pitchFamily="2" charset="2"/>
              <a:buChar char="Ø"/>
            </a:pPr>
            <a:r>
              <a:rPr lang="en-US" smtClean="0">
                <a:latin typeface="+mj-lt"/>
                <a:cs typeface="Times New Roman" panose="02020603050405020304" pitchFamily="18" charset="0"/>
              </a:rPr>
              <a:t>Biểu đồ trạng thái.</a:t>
            </a:r>
          </a:p>
          <a:p>
            <a:pPr marL="285750" lvl="0" indent="-285750">
              <a:spcBef>
                <a:spcPts val="600"/>
              </a:spcBef>
              <a:buFont typeface="Wingdings" panose="05000000000000000000" pitchFamily="2" charset="2"/>
              <a:buChar char="Ø"/>
            </a:pPr>
            <a:r>
              <a:rPr lang="en-US" smtClean="0">
                <a:latin typeface="+mj-lt"/>
                <a:cs typeface="Times New Roman" panose="02020603050405020304" pitchFamily="18" charset="0"/>
              </a:rPr>
              <a:t>Biểu đồ tuần tự.</a:t>
            </a: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040108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556708" y="921821"/>
            <a:ext cx="5091057"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đề tài</a:t>
            </a:r>
            <a:br>
              <a:rPr lang="en" sz="3500" b="1" smtClean="0">
                <a:latin typeface="+mj-lt"/>
              </a:rPr>
            </a:br>
            <a:r>
              <a:rPr lang="en" sz="2000" smtClean="0">
                <a:latin typeface="+mj-lt"/>
              </a:rPr>
              <a:t>Lý do chọn đề tài</a:t>
            </a:r>
            <a:endParaRPr sz="2000">
              <a:latin typeface="+mj-lt"/>
            </a:endParaRPr>
          </a:p>
        </p:txBody>
      </p:sp>
      <p:sp>
        <p:nvSpPr>
          <p:cNvPr id="89" name="Shape 89"/>
          <p:cNvSpPr txBox="1">
            <a:spLocks noGrp="1"/>
          </p:cNvSpPr>
          <p:nvPr>
            <p:ph type="subTitle" idx="1"/>
          </p:nvPr>
        </p:nvSpPr>
        <p:spPr>
          <a:xfrm>
            <a:off x="1113735" y="1926550"/>
            <a:ext cx="7178040" cy="216135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smtClean="0">
                <a:latin typeface="+mj-lt"/>
              </a:rPr>
              <a:t>Xu hướng thị trường</a:t>
            </a:r>
          </a:p>
          <a:p>
            <a:pPr marL="285750" lvl="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Sự </a:t>
            </a:r>
            <a:r>
              <a:rPr lang="en-US">
                <a:latin typeface="Times New Roman" panose="02020603050405020304" pitchFamily="18" charset="0"/>
                <a:cs typeface="Times New Roman" panose="02020603050405020304" pitchFamily="18" charset="0"/>
              </a:rPr>
              <a:t>bùng nổ của smartphone đi theo đó là ngành công nghiệp game </a:t>
            </a:r>
            <a:r>
              <a:rPr lang="en-US">
                <a:latin typeface="Times New Roman" panose="02020603050405020304" pitchFamily="18" charset="0"/>
                <a:cs typeface="Times New Roman" panose="02020603050405020304" pitchFamily="18" charset="0"/>
              </a:rPr>
              <a:t>mobile</a:t>
            </a:r>
            <a:r>
              <a:rPr lang="en-US" smtClean="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Smartphone ngày càng phổ biến, vì vậy người chơi game mobile ngày càng đông </a:t>
            </a:r>
            <a:r>
              <a:rPr lang="en-US">
                <a:latin typeface="Times New Roman" panose="02020603050405020304" pitchFamily="18" charset="0"/>
                <a:cs typeface="Times New Roman" panose="02020603050405020304" pitchFamily="18" charset="0"/>
              </a:rPr>
              <a:t>đảo </a:t>
            </a:r>
            <a:r>
              <a:rPr lang="en-US" smtClean="0">
                <a:latin typeface="Times New Roman" panose="02020603050405020304" pitchFamily="18" charset="0"/>
                <a:cs typeface="Times New Roman" panose="02020603050405020304" pitchFamily="18" charset="0"/>
              </a:rPr>
              <a:t>hơn.</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Những công nghệ, engine đứng phía sau những game mobile có thể kể đến như: Unity3D Engine, Unreal Engine, Game Maker</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Cocos2Dx.</a:t>
            </a:r>
            <a:r>
              <a:rPr lang="en-US" smtClean="0"/>
              <a:t> </a:t>
            </a:r>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Xây dựng và phát triển game Mantora</a:t>
            </a:r>
            <a:endParaRPr sz="2000">
              <a:latin typeface="+mj-lt"/>
            </a:endParaRPr>
          </a:p>
        </p:txBody>
      </p:sp>
      <p:sp>
        <p:nvSpPr>
          <p:cNvPr id="89" name="Shape 89"/>
          <p:cNvSpPr txBox="1">
            <a:spLocks noGrp="1"/>
          </p:cNvSpPr>
          <p:nvPr>
            <p:ph type="subTitle" idx="1"/>
          </p:nvPr>
        </p:nvSpPr>
        <p:spPr>
          <a:xfrm>
            <a:off x="1051560" y="1572720"/>
            <a:ext cx="7071737" cy="740174"/>
          </a:xfrm>
          <a:prstGeom prst="rect">
            <a:avLst/>
          </a:prstGeom>
        </p:spPr>
        <p:txBody>
          <a:bodyPr spcFirstLastPara="1" wrap="square" lIns="91425" tIns="91425" rIns="91425" bIns="91425" anchor="t" anchorCtr="0">
            <a:noAutofit/>
          </a:bodyPr>
          <a:lstStyle/>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pic>
        <p:nvPicPr>
          <p:cNvPr id="3" name="Hình ảnh 2"/>
          <p:cNvPicPr>
            <a:picLocks noChangeAspect="1"/>
          </p:cNvPicPr>
          <p:nvPr/>
        </p:nvPicPr>
        <p:blipFill>
          <a:blip r:embed="rId3"/>
          <a:stretch>
            <a:fillRect/>
          </a:stretch>
        </p:blipFill>
        <p:spPr>
          <a:xfrm>
            <a:off x="686362" y="1803158"/>
            <a:ext cx="2481588" cy="1390701"/>
          </a:xfrm>
          <a:prstGeom prst="rect">
            <a:avLst/>
          </a:prstGeom>
        </p:spPr>
      </p:pic>
      <p:pic>
        <p:nvPicPr>
          <p:cNvPr id="4" name="Hình ảnh 3"/>
          <p:cNvPicPr>
            <a:picLocks noChangeAspect="1"/>
          </p:cNvPicPr>
          <p:nvPr/>
        </p:nvPicPr>
        <p:blipFill>
          <a:blip r:embed="rId4"/>
          <a:stretch>
            <a:fillRect/>
          </a:stretch>
        </p:blipFill>
        <p:spPr>
          <a:xfrm>
            <a:off x="3598256" y="1803158"/>
            <a:ext cx="2491673" cy="1390701"/>
          </a:xfrm>
          <a:prstGeom prst="rect">
            <a:avLst/>
          </a:prstGeom>
        </p:spPr>
      </p:pic>
      <p:pic>
        <p:nvPicPr>
          <p:cNvPr id="5" name="Hình ảnh 4"/>
          <p:cNvPicPr>
            <a:picLocks noChangeAspect="1"/>
          </p:cNvPicPr>
          <p:nvPr/>
        </p:nvPicPr>
        <p:blipFill>
          <a:blip r:embed="rId5"/>
          <a:stretch>
            <a:fillRect/>
          </a:stretch>
        </p:blipFill>
        <p:spPr>
          <a:xfrm>
            <a:off x="6272717" y="3417506"/>
            <a:ext cx="2499508" cy="1355727"/>
          </a:xfrm>
          <a:prstGeom prst="rect">
            <a:avLst/>
          </a:prstGeom>
        </p:spPr>
      </p:pic>
      <p:pic>
        <p:nvPicPr>
          <p:cNvPr id="6" name="Hình ảnh 5"/>
          <p:cNvPicPr>
            <a:picLocks noChangeAspect="1"/>
          </p:cNvPicPr>
          <p:nvPr/>
        </p:nvPicPr>
        <p:blipFill>
          <a:blip r:embed="rId6"/>
          <a:stretch>
            <a:fillRect/>
          </a:stretch>
        </p:blipFill>
        <p:spPr>
          <a:xfrm>
            <a:off x="3601238" y="3391030"/>
            <a:ext cx="2488691" cy="1382203"/>
          </a:xfrm>
          <a:prstGeom prst="rect">
            <a:avLst/>
          </a:prstGeom>
        </p:spPr>
      </p:pic>
      <p:pic>
        <p:nvPicPr>
          <p:cNvPr id="7" name="Hình ảnh 6"/>
          <p:cNvPicPr>
            <a:picLocks noChangeAspect="1"/>
          </p:cNvPicPr>
          <p:nvPr/>
        </p:nvPicPr>
        <p:blipFill>
          <a:blip r:embed="rId7"/>
          <a:stretch>
            <a:fillRect/>
          </a:stretch>
        </p:blipFill>
        <p:spPr>
          <a:xfrm>
            <a:off x="6280263" y="1799250"/>
            <a:ext cx="2507291" cy="1391728"/>
          </a:xfrm>
          <a:prstGeom prst="rect">
            <a:avLst/>
          </a:prstGeom>
        </p:spPr>
      </p:pic>
    </p:spTree>
    <p:extLst>
      <p:ext uri="{BB962C8B-B14F-4D97-AF65-F5344CB8AC3E}">
        <p14:creationId xmlns:p14="http://schemas.microsoft.com/office/powerpoint/2010/main" val="45059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Xây dựng và phát triển game Mantora</a:t>
            </a:r>
            <a:endParaRPr sz="2000">
              <a:latin typeface="+mj-lt"/>
            </a:endParaRPr>
          </a:p>
        </p:txBody>
      </p:sp>
      <p:sp>
        <p:nvSpPr>
          <p:cNvPr id="89" name="Shape 89"/>
          <p:cNvSpPr txBox="1">
            <a:spLocks noGrp="1"/>
          </p:cNvSpPr>
          <p:nvPr>
            <p:ph type="subTitle" idx="1"/>
          </p:nvPr>
        </p:nvSpPr>
        <p:spPr>
          <a:xfrm>
            <a:off x="1051560" y="1572720"/>
            <a:ext cx="7071737" cy="3246046"/>
          </a:xfrm>
          <a:prstGeom prst="rect">
            <a:avLst/>
          </a:prstGeom>
        </p:spPr>
        <p:txBody>
          <a:bodyPr spcFirstLastPara="1" wrap="square" lIns="91425" tIns="91425" rIns="91425" bIns="91425" anchor="t" anchorCtr="0">
            <a:noAutofit/>
          </a:bodyPr>
          <a:lstStyle/>
          <a:p>
            <a:pPr marL="0" lvl="0" indent="0">
              <a:spcBef>
                <a:spcPts val="600"/>
              </a:spcBef>
            </a:pPr>
            <a:r>
              <a:rPr lang="en-US" smtClean="0">
                <a:latin typeface="+mj-lt"/>
                <a:cs typeface="Times New Roman" panose="02020603050405020304" pitchFamily="18" charset="0"/>
              </a:rPr>
              <a:t>Các plugin sử dụng:</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Google Admob : Chạy quảng cáo trong game.</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Facebook SDK : Share game lên Facebook.</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Spine : Gắn các chuyển động xương lên các nhân vật.</a:t>
            </a:r>
          </a:p>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849674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81358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br>
              <a:rPr lang="en" sz="3500" b="1" smtClean="0">
                <a:latin typeface="+mj-lt"/>
              </a:rPr>
            </a:br>
            <a:r>
              <a:rPr lang="en" sz="2000" smtClean="0">
                <a:latin typeface="+mj-lt"/>
              </a:rPr>
              <a:t>Xây dựng và phát triển game Mantora</a:t>
            </a:r>
            <a:endParaRPr sz="2000">
              <a:latin typeface="+mj-lt"/>
            </a:endParaRPr>
          </a:p>
        </p:txBody>
      </p:sp>
      <p:sp>
        <p:nvSpPr>
          <p:cNvPr id="89" name="Shape 89"/>
          <p:cNvSpPr txBox="1">
            <a:spLocks noGrp="1"/>
          </p:cNvSpPr>
          <p:nvPr>
            <p:ph type="subTitle" idx="1"/>
          </p:nvPr>
        </p:nvSpPr>
        <p:spPr>
          <a:xfrm>
            <a:off x="1051560" y="1572720"/>
            <a:ext cx="7071737" cy="3246046"/>
          </a:xfrm>
          <a:prstGeom prst="rect">
            <a:avLst/>
          </a:prstGeom>
        </p:spPr>
        <p:txBody>
          <a:bodyPr spcFirstLastPara="1" wrap="square" lIns="91425" tIns="91425" rIns="91425" bIns="91425" anchor="t" anchorCtr="0">
            <a:noAutofit/>
          </a:bodyPr>
          <a:lstStyle/>
          <a:p>
            <a:pPr marL="0" lvl="0" indent="0">
              <a:spcBef>
                <a:spcPts val="600"/>
              </a:spcBef>
            </a:pPr>
            <a:r>
              <a:rPr lang="en-US" smtClean="0">
                <a:latin typeface="+mj-lt"/>
                <a:cs typeface="Times New Roman" panose="02020603050405020304" pitchFamily="18" charset="0"/>
              </a:rPr>
              <a:t>Các kỹ thuật sử dụng:</a:t>
            </a:r>
          </a:p>
          <a:p>
            <a:pPr marL="285750" lvl="0" indent="-285750">
              <a:spcBef>
                <a:spcPts val="600"/>
              </a:spcBef>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Design Pattern :</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Singleton : chỉ cho phép tạo ra một thể hiện của class.</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Object Pool : tạo ra hang đợi GameObject, tối ưu hiệu năng game.</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PubsubServer : khi Publisher đẩy sự kiện lên Server thì các Subcriber sẽ thực hiện lệnh phù hợp với sự kiện.</a:t>
            </a:r>
          </a:p>
          <a:p>
            <a:pPr marL="285750" lvl="0" indent="-285750">
              <a:spcBef>
                <a:spcPts val="600"/>
              </a:spcBef>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Serializable :</a:t>
            </a:r>
          </a:p>
          <a:p>
            <a:pPr marL="285750" lvl="0" indent="-285750">
              <a:spcBef>
                <a:spcPts val="600"/>
              </a:spcBef>
              <a:buFont typeface="Wingdings" panose="05000000000000000000" pitchFamily="2" charset="2"/>
              <a:buChar char="§"/>
            </a:pPr>
            <a:r>
              <a:rPr lang="en-US" smtClean="0">
                <a:latin typeface="Times New Roman" panose="02020603050405020304" pitchFamily="18" charset="0"/>
                <a:cs typeface="Times New Roman" panose="02020603050405020304" pitchFamily="18" charset="0"/>
              </a:rPr>
              <a:t>Đọc ghi file nhị phân vào thiết bị : tránh người dung có thể can thiệp vào cửa hàng vật phẩm trong game.</a:t>
            </a:r>
          </a:p>
          <a:p>
            <a:pPr marL="0" lvl="0" indent="0">
              <a:spcBef>
                <a:spcPts val="600"/>
              </a:spcBef>
            </a:pPr>
            <a:endParaRPr lang="en-US" smtClean="0">
              <a:latin typeface="+mj-lt"/>
              <a:cs typeface="Times New Roman" panose="02020603050405020304" pitchFamily="18" charset="0"/>
            </a:endParaRPr>
          </a:p>
          <a:p>
            <a:pPr marL="0" lvl="0" indent="0">
              <a:spcBef>
                <a:spcPts val="600"/>
              </a:spcBef>
            </a:pP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2178506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556708" y="921821"/>
            <a:ext cx="5091057"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đề tài</a:t>
            </a:r>
            <a:br>
              <a:rPr lang="en" sz="3500" b="1" smtClean="0">
                <a:latin typeface="+mj-lt"/>
              </a:rPr>
            </a:br>
            <a:r>
              <a:rPr lang="en" sz="2000" smtClean="0">
                <a:latin typeface="+mj-lt"/>
              </a:rPr>
              <a:t>Lý do chọn đề tài</a:t>
            </a:r>
            <a:endParaRPr sz="2000">
              <a:latin typeface="+mj-lt"/>
            </a:endParaRPr>
          </a:p>
        </p:txBody>
      </p:sp>
      <p:sp>
        <p:nvSpPr>
          <p:cNvPr id="89" name="Shape 89"/>
          <p:cNvSpPr txBox="1">
            <a:spLocks noGrp="1"/>
          </p:cNvSpPr>
          <p:nvPr>
            <p:ph type="subTitle" idx="1"/>
          </p:nvPr>
        </p:nvSpPr>
        <p:spPr>
          <a:xfrm>
            <a:off x="1116105" y="1775943"/>
            <a:ext cx="7071737" cy="253787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smtClean="0">
                <a:latin typeface="+mj-lt"/>
              </a:rPr>
              <a:t>Những ưu điểm của Unity</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Với thị phần chiếm tới 47%, Unity là nền tảng được các nhà phát triển ưa chuộng sử </a:t>
            </a:r>
            <a:r>
              <a:rPr lang="en-US">
                <a:latin typeface="Times New Roman" panose="02020603050405020304" pitchFamily="18" charset="0"/>
                <a:cs typeface="Times New Roman" panose="02020603050405020304" pitchFamily="18" charset="0"/>
              </a:rPr>
              <a:t>dụng </a:t>
            </a:r>
            <a:r>
              <a:rPr lang="en-US" smtClean="0">
                <a:latin typeface="Times New Roman" panose="02020603050405020304" pitchFamily="18" charset="0"/>
                <a:cs typeface="Times New Roman" panose="02020603050405020304" pitchFamily="18" charset="0"/>
              </a:rPr>
              <a:t>nhất.</a:t>
            </a:r>
          </a:p>
          <a:p>
            <a:pPr marL="285750" lvl="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Hỗ trợ mô phỏng vật lý rất tốt.</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a:t>
            </a:r>
            <a:r>
              <a:rPr lang="en-US" smtClean="0">
                <a:latin typeface="Times New Roman" panose="02020603050405020304" pitchFamily="18" charset="0"/>
                <a:cs typeface="Times New Roman" panose="02020603050405020304" pitchFamily="18" charset="0"/>
              </a:rPr>
              <a:t>iao </a:t>
            </a:r>
            <a:r>
              <a:rPr lang="en-US">
                <a:latin typeface="Times New Roman" panose="02020603050405020304" pitchFamily="18" charset="0"/>
                <a:cs typeface="Times New Roman" panose="02020603050405020304" pitchFamily="18" charset="0"/>
              </a:rPr>
              <a:t>diện dễ </a:t>
            </a:r>
            <a:r>
              <a:rPr lang="en-US">
                <a:latin typeface="Times New Roman" panose="02020603050405020304" pitchFamily="18" charset="0"/>
                <a:cs typeface="Times New Roman" panose="02020603050405020304" pitchFamily="18" charset="0"/>
              </a:rPr>
              <a:t>sử </a:t>
            </a:r>
            <a:r>
              <a:rPr lang="en-US" smtClean="0">
                <a:latin typeface="Times New Roman" panose="02020603050405020304" pitchFamily="18" charset="0"/>
                <a:cs typeface="Times New Roman" panose="02020603050405020304" pitchFamily="18" charset="0"/>
              </a:rPr>
              <a:t>dụng.</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a:t>
            </a:r>
            <a:r>
              <a:rPr lang="en-US" smtClean="0">
                <a:latin typeface="Times New Roman" panose="02020603050405020304" pitchFamily="18" charset="0"/>
                <a:cs typeface="Times New Roman" panose="02020603050405020304" pitchFamily="18" charset="0"/>
              </a:rPr>
              <a:t>ộng </a:t>
            </a:r>
            <a:r>
              <a:rPr lang="en-US">
                <a:latin typeface="Times New Roman" panose="02020603050405020304" pitchFamily="18" charset="0"/>
                <a:cs typeface="Times New Roman" panose="02020603050405020304" pitchFamily="18" charset="0"/>
              </a:rPr>
              <a:t>đồng hỗ trợ </a:t>
            </a:r>
            <a:r>
              <a:rPr lang="en-US">
                <a:latin typeface="Times New Roman" panose="02020603050405020304" pitchFamily="18" charset="0"/>
                <a:cs typeface="Times New Roman" panose="02020603050405020304" pitchFamily="18" charset="0"/>
              </a:rPr>
              <a:t>đông </a:t>
            </a:r>
            <a:r>
              <a:rPr lang="en-US" smtClean="0">
                <a:latin typeface="Times New Roman" panose="02020603050405020304" pitchFamily="18" charset="0"/>
                <a:cs typeface="Times New Roman" panose="02020603050405020304" pitchFamily="18" charset="0"/>
              </a:rPr>
              <a:t>đảo.</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a:t>
            </a:r>
            <a:r>
              <a:rPr lang="en-US" smtClean="0">
                <a:latin typeface="Times New Roman" panose="02020603050405020304" pitchFamily="18" charset="0"/>
                <a:cs typeface="Times New Roman" panose="02020603050405020304" pitchFamily="18" charset="0"/>
              </a:rPr>
              <a:t>ỗ </a:t>
            </a:r>
            <a:r>
              <a:rPr lang="en-US">
                <a:latin typeface="Times New Roman" panose="02020603050405020304" pitchFamily="18" charset="0"/>
                <a:cs typeface="Times New Roman" panose="02020603050405020304" pitchFamily="18" charset="0"/>
              </a:rPr>
              <a:t>trợ hầu hết các </a:t>
            </a:r>
            <a:r>
              <a:rPr lang="en-US">
                <a:latin typeface="Times New Roman" panose="02020603050405020304" pitchFamily="18" charset="0"/>
                <a:cs typeface="Times New Roman" panose="02020603050405020304" pitchFamily="18" charset="0"/>
              </a:rPr>
              <a:t>nền </a:t>
            </a:r>
            <a:r>
              <a:rPr lang="en-US" smtClean="0">
                <a:latin typeface="Times New Roman" panose="02020603050405020304" pitchFamily="18" charset="0"/>
                <a:cs typeface="Times New Roman" panose="02020603050405020304" pitchFamily="18" charset="0"/>
              </a:rPr>
              <a:t>tảng</a:t>
            </a:r>
          </a:p>
          <a:p>
            <a:pPr marL="285750" lvl="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t>
            </a:r>
            <a:r>
              <a:rPr lang="en-US" smtClean="0">
                <a:latin typeface="Times New Roman" panose="02020603050405020304" pitchFamily="18" charset="0"/>
                <a:cs typeface="Times New Roman" panose="02020603050405020304" pitchFamily="18" charset="0"/>
              </a:rPr>
              <a:t>gôn </a:t>
            </a:r>
            <a:r>
              <a:rPr lang="en-US">
                <a:latin typeface="Times New Roman" panose="02020603050405020304" pitchFamily="18" charset="0"/>
                <a:cs typeface="Times New Roman" panose="02020603050405020304" pitchFamily="18" charset="0"/>
              </a:rPr>
              <a:t>ngữ sử dụng đa dạng như: C#, Boo, Javascript.</a:t>
            </a:r>
            <a:endParaRPr>
              <a:latin typeface="Times New Roman" panose="02020603050405020304" pitchFamily="18" charset="0"/>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564593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556708" y="921821"/>
            <a:ext cx="5091057"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đề tài</a:t>
            </a:r>
            <a:br>
              <a:rPr lang="en" sz="3500" b="1" smtClean="0">
                <a:latin typeface="+mj-lt"/>
              </a:rPr>
            </a:br>
            <a:r>
              <a:rPr lang="en" sz="2000" smtClean="0">
                <a:latin typeface="+mj-lt"/>
              </a:rPr>
              <a:t>Lý do chọn đề tài</a:t>
            </a:r>
            <a:endParaRPr sz="2000">
              <a:latin typeface="+mj-lt"/>
            </a:endParaRPr>
          </a:p>
        </p:txBody>
      </p:sp>
      <p:sp>
        <p:nvSpPr>
          <p:cNvPr id="89" name="Shape 89"/>
          <p:cNvSpPr txBox="1">
            <a:spLocks noGrp="1"/>
          </p:cNvSpPr>
          <p:nvPr>
            <p:ph type="subTitle" idx="1"/>
          </p:nvPr>
        </p:nvSpPr>
        <p:spPr>
          <a:xfrm>
            <a:off x="1137621" y="1948065"/>
            <a:ext cx="7071737" cy="22366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smtClean="0">
                <a:latin typeface="+mj-lt"/>
              </a:rPr>
              <a:t>Vấn đề đặt ra</a:t>
            </a:r>
          </a:p>
          <a:p>
            <a:pPr marL="285750" lvl="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Muốn những người chơi game hiểu rõ hơn về thể loại game Running.</a:t>
            </a:r>
          </a:p>
          <a:p>
            <a:pPr marL="285750" lvl="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Người chơi có thể trực tiếp trải nghiệm một game cụ thể.</a:t>
            </a:r>
          </a:p>
          <a:p>
            <a:pPr marL="285750" lvl="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Cung cấp đến người chơi một trò chơi có nội dung mới mẻ và chất lượng.</a:t>
            </a:r>
          </a:p>
          <a:p>
            <a:pPr marL="0" lvl="0" indent="0"/>
            <a:endParaRPr lang="en-US" smtClean="0">
              <a:latin typeface="Times New Roman" panose="02020603050405020304" pitchFamily="18" charset="0"/>
              <a:cs typeface="Times New Roman" panose="02020603050405020304" pitchFamily="18" charset="0"/>
            </a:endParaRPr>
          </a:p>
          <a:p>
            <a:pPr marL="0" lvl="0" indent="0"/>
            <a:r>
              <a:rPr lang="en-US" smtClean="0">
                <a:latin typeface="Times New Roman" panose="02020603050405020304" pitchFamily="18" charset="0"/>
                <a:cs typeface="Times New Roman" panose="02020603050405020304" pitchFamily="18" charset="0"/>
              </a:rPr>
              <a:t>Vì những điều lý do trên nên em quyết định chọn đề tài này.</a:t>
            </a:r>
            <a:endParaRPr>
              <a:latin typeface="Times New Roman" panose="02020603050405020304" pitchFamily="18" charset="0"/>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2847366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556708" y="921821"/>
            <a:ext cx="5091057"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đề tài</a:t>
            </a:r>
            <a:br>
              <a:rPr lang="en" sz="3500" b="1" smtClean="0">
                <a:latin typeface="+mj-lt"/>
              </a:rPr>
            </a:br>
            <a:r>
              <a:rPr lang="en" sz="2000" smtClean="0">
                <a:latin typeface="+mj-lt"/>
              </a:rPr>
              <a:t>Điểm mới trong đề tài</a:t>
            </a:r>
            <a:endParaRPr sz="2000">
              <a:latin typeface="+mj-lt"/>
            </a:endParaRPr>
          </a:p>
        </p:txBody>
      </p:sp>
      <p:sp>
        <p:nvSpPr>
          <p:cNvPr id="89" name="Shape 89"/>
          <p:cNvSpPr txBox="1">
            <a:spLocks noGrp="1"/>
          </p:cNvSpPr>
          <p:nvPr>
            <p:ph type="subTitle" idx="1"/>
          </p:nvPr>
        </p:nvSpPr>
        <p:spPr>
          <a:xfrm>
            <a:off x="1137621" y="1948065"/>
            <a:ext cx="7071737" cy="165574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Lối chơi đơn giản : chạm</a:t>
            </a:r>
          </a:p>
          <a:p>
            <a:pPr marL="28575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Cách nhập vai mới : một </a:t>
            </a:r>
            <a:r>
              <a:rPr lang="en-US">
                <a:latin typeface="Times New Roman" panose="02020603050405020304" pitchFamily="18" charset="0"/>
                <a:cs typeface="Times New Roman" panose="02020603050405020304" pitchFamily="18" charset="0"/>
              </a:rPr>
              <a:t>chú chó trong </a:t>
            </a:r>
            <a:r>
              <a:rPr lang="en-US">
                <a:latin typeface="Times New Roman" panose="02020603050405020304" pitchFamily="18" charset="0"/>
                <a:cs typeface="Times New Roman" panose="02020603050405020304" pitchFamily="18" charset="0"/>
              </a:rPr>
              <a:t>game</a:t>
            </a:r>
            <a:r>
              <a:rPr lang="en-US" smtClean="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Những tình huống xảy ra trong game chơi vui nhộn, ấn tượng.</a:t>
            </a:r>
          </a:p>
          <a:p>
            <a:pPr marL="285750" lvl="0"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Đồ họa sinh động, đẹp mắt.</a:t>
            </a: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4289534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85332" y="703523"/>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về đề tài</a:t>
            </a:r>
            <a:r>
              <a:rPr lang="en" sz="2000" smtClean="0">
                <a:latin typeface="+mj-lt"/>
              </a:rPr>
              <a:t/>
            </a:r>
            <a:br>
              <a:rPr lang="en" sz="2000" smtClean="0">
                <a:latin typeface="+mj-lt"/>
              </a:rPr>
            </a:br>
            <a:r>
              <a:rPr lang="en" sz="2000" smtClean="0">
                <a:latin typeface="+mj-lt"/>
              </a:rPr>
              <a:t>Mục tiêu của đề tài</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lvl="0"/>
            <a:r>
              <a:rPr lang="en-US">
                <a:latin typeface="Times New Roman" panose="02020603050405020304" pitchFamily="18" charset="0"/>
                <a:cs typeface="Times New Roman" panose="02020603050405020304" pitchFamily="18" charset="0"/>
              </a:rPr>
              <a:t>Tìm hiểu và nắm cơ bản kiến thức về Unity3D </a:t>
            </a:r>
          </a:p>
          <a:p>
            <a:pPr lvl="0"/>
            <a:r>
              <a:rPr lang="en-US">
                <a:latin typeface="Times New Roman" panose="02020603050405020304" pitchFamily="18" charset="0"/>
                <a:cs typeface="Times New Roman" panose="02020603050405020304" pitchFamily="18" charset="0"/>
              </a:rPr>
              <a:t>Nắm được quy trình phát triển game với Unity3D</a:t>
            </a:r>
          </a:p>
          <a:p>
            <a:pPr lvl="0"/>
            <a:r>
              <a:rPr lang="en-US">
                <a:latin typeface="Times New Roman" panose="02020603050405020304" pitchFamily="18" charset="0"/>
                <a:cs typeface="Times New Roman" panose="02020603050405020304" pitchFamily="18" charset="0"/>
              </a:rPr>
              <a:t>Xây dựng game Mantora</a:t>
            </a: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85332" y="703523"/>
            <a:ext cx="6866100" cy="857400"/>
          </a:xfrm>
          <a:prstGeom prst="rect">
            <a:avLst/>
          </a:prstGeom>
        </p:spPr>
        <p:txBody>
          <a:bodyPr spcFirstLastPara="1" wrap="square" lIns="91425" tIns="91425" rIns="91425" bIns="91425" anchor="t" anchorCtr="0">
            <a:noAutofit/>
          </a:bodyPr>
          <a:lstStyle/>
          <a:p>
            <a:pPr lvl="0"/>
            <a:r>
              <a:rPr lang="en" sz="3500" b="1">
                <a:latin typeface="+mj-lt"/>
              </a:rPr>
              <a:t>Giới thiệu về đề tài</a:t>
            </a:r>
            <a:r>
              <a:rPr lang="en" sz="2000" smtClean="0">
                <a:latin typeface="+mj-lt"/>
              </a:rPr>
              <a:t/>
            </a:r>
            <a:br>
              <a:rPr lang="en" sz="2000" smtClean="0">
                <a:latin typeface="+mj-lt"/>
              </a:rPr>
            </a:br>
            <a:r>
              <a:rPr lang="en" sz="2000" smtClean="0">
                <a:latin typeface="+mj-lt"/>
              </a:rPr>
              <a:t>Phạm vi nghiên cứu đề tài</a:t>
            </a:r>
            <a:endParaRPr sz="2000">
              <a:latin typeface="+mj-lt"/>
            </a:endParaRPr>
          </a:p>
        </p:txBody>
      </p:sp>
      <p:sp>
        <p:nvSpPr>
          <p:cNvPr id="102" name="Shape 102"/>
          <p:cNvSpPr txBox="1">
            <a:spLocks noGrp="1"/>
          </p:cNvSpPr>
          <p:nvPr>
            <p:ph type="body" idx="1"/>
          </p:nvPr>
        </p:nvSpPr>
        <p:spPr>
          <a:xfrm>
            <a:off x="1147910" y="1885951"/>
            <a:ext cx="6866100" cy="2366100"/>
          </a:xfrm>
          <a:prstGeom prst="rect">
            <a:avLst/>
          </a:prstGeom>
        </p:spPr>
        <p:txBody>
          <a:bodyPr spcFirstLastPara="1" wrap="square" lIns="91425" tIns="91425" rIns="91425" bIns="91425" anchor="t" anchorCtr="0">
            <a:noAutofit/>
          </a:bodyPr>
          <a:lstStyle/>
          <a:p>
            <a:pPr lvl="0"/>
            <a:r>
              <a:rPr lang="en-US">
                <a:latin typeface="Times New Roman" panose="02020603050405020304" pitchFamily="18" charset="0"/>
                <a:cs typeface="Times New Roman" panose="02020603050405020304" pitchFamily="18" charset="0"/>
              </a:rPr>
              <a:t>Chương I : Tổng quan về lập trình game trên Unity3D</a:t>
            </a:r>
          </a:p>
          <a:p>
            <a:pPr lvl="0"/>
            <a:r>
              <a:rPr lang="en-US">
                <a:latin typeface="Times New Roman" panose="02020603050405020304" pitchFamily="18" charset="0"/>
                <a:cs typeface="Times New Roman" panose="02020603050405020304" pitchFamily="18" charset="0"/>
              </a:rPr>
              <a:t>Chương II : Phân tích và thiết kế game Mantora</a:t>
            </a:r>
          </a:p>
          <a:p>
            <a:pPr lvl="0"/>
            <a:r>
              <a:rPr lang="en-US">
                <a:latin typeface="Times New Roman" panose="02020603050405020304" pitchFamily="18" charset="0"/>
                <a:cs typeface="Times New Roman" panose="02020603050405020304" pitchFamily="18" charset="0"/>
              </a:rPr>
              <a:t>Chương III : Xây dựng và phát triển game Mantora với Unity3D</a:t>
            </a:r>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11" name="Shape 116"/>
          <p:cNvSpPr/>
          <p:nvPr/>
        </p:nvSpPr>
        <p:spPr>
          <a:xfrm>
            <a:off x="7705537" y="1762229"/>
            <a:ext cx="299775" cy="28623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2" name="Shape 117"/>
          <p:cNvGrpSpPr/>
          <p:nvPr/>
        </p:nvGrpSpPr>
        <p:grpSpPr>
          <a:xfrm>
            <a:off x="7196553" y="705211"/>
            <a:ext cx="1017969" cy="1018226"/>
            <a:chOff x="6654650" y="3665275"/>
            <a:chExt cx="409100" cy="409125"/>
          </a:xfrm>
        </p:grpSpPr>
        <p:sp>
          <p:nvSpPr>
            <p:cNvPr id="13" name="Shape 11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1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 name="Shape 120"/>
          <p:cNvGrpSpPr/>
          <p:nvPr/>
        </p:nvGrpSpPr>
        <p:grpSpPr>
          <a:xfrm rot="290934">
            <a:off x="6500738" y="1178692"/>
            <a:ext cx="639717" cy="639778"/>
            <a:chOff x="570875" y="4322250"/>
            <a:chExt cx="443300" cy="443325"/>
          </a:xfrm>
        </p:grpSpPr>
        <p:sp>
          <p:nvSpPr>
            <p:cNvPr id="16" name="Shape 12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2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2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2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 name="Shape 125"/>
          <p:cNvSpPr/>
          <p:nvPr/>
        </p:nvSpPr>
        <p:spPr>
          <a:xfrm rot="2466717">
            <a:off x="6689460" y="504667"/>
            <a:ext cx="416526" cy="39771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126"/>
          <p:cNvSpPr/>
          <p:nvPr/>
        </p:nvSpPr>
        <p:spPr>
          <a:xfrm rot="-1609245">
            <a:off x="7640079" y="419329"/>
            <a:ext cx="299725" cy="2862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127"/>
          <p:cNvSpPr/>
          <p:nvPr/>
        </p:nvSpPr>
        <p:spPr>
          <a:xfrm rot="2926063">
            <a:off x="8246537" y="1502870"/>
            <a:ext cx="224479" cy="2143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128"/>
          <p:cNvSpPr/>
          <p:nvPr/>
        </p:nvSpPr>
        <p:spPr>
          <a:xfrm rot="-1609158">
            <a:off x="8202241" y="284727"/>
            <a:ext cx="202232" cy="19309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63864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21254" y="631364"/>
            <a:ext cx="6758492" cy="75913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500" b="1" smtClean="0">
                <a:latin typeface="+mj-lt"/>
              </a:rPr>
              <a:t>Giới thiệu về nội dung đề tài</a:t>
            </a:r>
            <a:endParaRPr sz="2000" b="1">
              <a:latin typeface="+mj-lt"/>
            </a:endParaRPr>
          </a:p>
        </p:txBody>
      </p:sp>
      <p:sp>
        <p:nvSpPr>
          <p:cNvPr id="89" name="Shape 89"/>
          <p:cNvSpPr txBox="1">
            <a:spLocks noGrp="1"/>
          </p:cNvSpPr>
          <p:nvPr>
            <p:ph type="subTitle" idx="1"/>
          </p:nvPr>
        </p:nvSpPr>
        <p:spPr>
          <a:xfrm>
            <a:off x="1137621" y="1948065"/>
            <a:ext cx="7071737" cy="1655747"/>
          </a:xfrm>
          <a:prstGeom prst="rect">
            <a:avLst/>
          </a:prstGeom>
        </p:spPr>
        <p:txBody>
          <a:bodyPr spcFirstLastPara="1" wrap="square" lIns="91425" tIns="91425" rIns="91425" bIns="91425" anchor="t" anchorCtr="0">
            <a:noAutofit/>
          </a:bodyPr>
          <a:lstStyle/>
          <a:p>
            <a:pPr marL="285750" lvl="0" indent="-285750">
              <a:spcBef>
                <a:spcPts val="600"/>
              </a:spcBef>
              <a:buFont typeface="Wingdings" panose="05000000000000000000" pitchFamily="2" charset="2"/>
              <a:buChar char="Ø"/>
            </a:pPr>
            <a:r>
              <a:rPr lang="en-US">
                <a:latin typeface="+mj-lt"/>
                <a:cs typeface="Times New Roman" panose="02020603050405020304" pitchFamily="18" charset="0"/>
              </a:rPr>
              <a:t>Tổng quan về lập trình game</a:t>
            </a:r>
          </a:p>
          <a:p>
            <a:pPr marL="285750" lvl="0" indent="-285750">
              <a:spcBef>
                <a:spcPts val="600"/>
              </a:spcBef>
              <a:buFont typeface="Wingdings" panose="05000000000000000000" pitchFamily="2" charset="2"/>
              <a:buChar char="Ø"/>
            </a:pPr>
            <a:r>
              <a:rPr lang="en-US">
                <a:latin typeface="+mj-lt"/>
                <a:cs typeface="Times New Roman" panose="02020603050405020304" pitchFamily="18" charset="0"/>
              </a:rPr>
              <a:t>Tổng quan về lập trình game </a:t>
            </a:r>
            <a:r>
              <a:rPr lang="en-US">
                <a:latin typeface="+mj-lt"/>
                <a:cs typeface="Times New Roman" panose="02020603050405020304" pitchFamily="18" charset="0"/>
              </a:rPr>
              <a:t>với </a:t>
            </a:r>
            <a:r>
              <a:rPr lang="en-US" smtClean="0">
                <a:latin typeface="+mj-lt"/>
                <a:cs typeface="Times New Roman" panose="02020603050405020304" pitchFamily="18" charset="0"/>
              </a:rPr>
              <a:t>Unity</a:t>
            </a:r>
          </a:p>
          <a:p>
            <a:pPr marL="285750" lvl="0" indent="-285750">
              <a:spcBef>
                <a:spcPts val="600"/>
              </a:spcBef>
              <a:buFont typeface="Wingdings" panose="05000000000000000000" pitchFamily="2" charset="2"/>
              <a:buChar char="Ø"/>
            </a:pPr>
            <a:r>
              <a:rPr lang="en-US" smtClean="0">
                <a:latin typeface="+mj-lt"/>
                <a:cs typeface="Times New Roman" panose="02020603050405020304" pitchFamily="18" charset="0"/>
              </a:rPr>
              <a:t>Phân tích thiết kế game Mantora</a:t>
            </a:r>
          </a:p>
          <a:p>
            <a:pPr marL="285750" lvl="0" indent="-285750">
              <a:spcBef>
                <a:spcPts val="600"/>
              </a:spcBef>
              <a:buFont typeface="Wingdings" panose="05000000000000000000" pitchFamily="2" charset="2"/>
              <a:buChar char="Ø"/>
            </a:pPr>
            <a:r>
              <a:rPr lang="en-US" smtClean="0">
                <a:latin typeface="+mj-lt"/>
                <a:cs typeface="Times New Roman" panose="02020603050405020304" pitchFamily="18" charset="0"/>
              </a:rPr>
              <a:t>Xây dựng và phát triển game Mantora</a:t>
            </a:r>
            <a:endParaRPr lang="en-US">
              <a:latin typeface="+mj-lt"/>
              <a:cs typeface="Times New Roman" panose="02020603050405020304" pitchFamily="18" charset="0"/>
            </a:endParaRPr>
          </a:p>
        </p:txBody>
      </p:sp>
      <p:sp>
        <p:nvSpPr>
          <p:cNvPr id="90" name="Shape 90"/>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4022053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1913</Words>
  <Application>Microsoft Office PowerPoint</Application>
  <PresentationFormat>Trình chiếu Trên màn hình (16:9)</PresentationFormat>
  <Paragraphs>221</Paragraphs>
  <Slides>32</Slides>
  <Notes>32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32</vt:i4>
      </vt:variant>
    </vt:vector>
  </HeadingPairs>
  <TitlesOfParts>
    <vt:vector size="38" baseType="lpstr">
      <vt:lpstr>Wingdings</vt:lpstr>
      <vt:lpstr>Raleway ExtraBold</vt:lpstr>
      <vt:lpstr>Arial</vt:lpstr>
      <vt:lpstr>Times New Roman</vt:lpstr>
      <vt:lpstr>Raleway Light</vt:lpstr>
      <vt:lpstr>Olivia template</vt:lpstr>
      <vt:lpstr>Chuyên đề phát triển ứng dụng đa phương tiện</vt:lpstr>
      <vt:lpstr>Nội dung chính</vt:lpstr>
      <vt:lpstr>Giới thiệu về đề tài Lý do chọn đề tài</vt:lpstr>
      <vt:lpstr>Giới thiệu về đề tài Lý do chọn đề tài</vt:lpstr>
      <vt:lpstr>Giới thiệu về đề tài Lý do chọn đề tài</vt:lpstr>
      <vt:lpstr>Giới thiệu về đề tài Điểm mới trong đề tài</vt:lpstr>
      <vt:lpstr>Giới thiệu về đề tài Mục tiêu của đề tài</vt:lpstr>
      <vt:lpstr>Giới thiệu về đề tài Phạm vi nghiên cứu đề tài</vt:lpstr>
      <vt:lpstr>Giới thiệu về nội dung đề tài</vt:lpstr>
      <vt:lpstr>Giới thiệu về nội dung đề tài Tổng quan về lập trình game</vt:lpstr>
      <vt:lpstr>Giới thiệu về nội dung đề tài Tổng quan về lập trình game</vt:lpstr>
      <vt:lpstr>Giới thiệu về nội dung đề tài Tổng quan về lập trình game</vt:lpstr>
      <vt:lpstr>Giới thiệu về nội dung đề tài Tổng quan về lập trình game</vt:lpstr>
      <vt:lpstr>Giới thiệu về nội dung đề tài Tổng quan về lập trình game</vt:lpstr>
      <vt:lpstr>Giới thiệu về nội dung đề tài Tổng quan về lập trình game</vt:lpstr>
      <vt:lpstr>Giới thiệu về nội dung đề tài Tổng quan về lập trình game</vt:lpstr>
      <vt:lpstr>Giới thiệu về nội dung đề tài Tổng quan về lập trình game</vt:lpstr>
      <vt:lpstr>Giới thiệu về nội dung đề tài Tổng quan về lập trình game</vt:lpstr>
      <vt:lpstr>Giới thiệu về nội dung đề tài Lập trình game với Unity</vt:lpstr>
      <vt:lpstr>Giới thiệu về nội dung đề tài Lập trình game với Unity</vt:lpstr>
      <vt:lpstr>Giới thiệu về nội dung đề tài Lập trình game với Unity</vt:lpstr>
      <vt:lpstr>Giới thiệu về nội dung đề tài Lập trình game với Unity</vt:lpstr>
      <vt:lpstr>Giới thiệu về nội dung đề tài Lập trình game với Unity</vt:lpstr>
      <vt:lpstr>Giới thiệu về nội dung đề tài Lập trình game với Unity</vt:lpstr>
      <vt:lpstr>Giới thiệu về nội dung đề tài Xây dựng và phát triển game Mantora</vt:lpstr>
      <vt:lpstr>Giới thiệu về nội dung đề tài Xây dựng và phát triển game Mantora</vt:lpstr>
      <vt:lpstr>Giới thiệu về nội dung đề tài Xây dựng và phát triển game Mantora</vt:lpstr>
      <vt:lpstr>Giới thiệu về nội dung đề tài Xây dựng và phát triển game Mantora</vt:lpstr>
      <vt:lpstr>Giới thiệu về nội dung đề tài Xây dựng và phát triển game Mantora</vt:lpstr>
      <vt:lpstr>Giới thiệu về nội dung đề tài Xây dựng và phát triển game Mantora</vt:lpstr>
      <vt:lpstr>Giới thiệu về nội dung đề tài Xây dựng và phát triển game Mantora</vt:lpstr>
      <vt:lpstr>Giới thiệu về nội dung đề tài Xây dựng và phát triển game Mantora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#CuongDev</dc:creator>
  <cp:lastModifiedBy>Lê Hùng Cường</cp:lastModifiedBy>
  <cp:revision>79</cp:revision>
  <dcterms:modified xsi:type="dcterms:W3CDTF">2018-05-16T00:12:51Z</dcterms:modified>
</cp:coreProperties>
</file>