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74" r:id="rId2"/>
    <p:sldId id="302" r:id="rId3"/>
    <p:sldId id="304" r:id="rId4"/>
    <p:sldId id="305" r:id="rId5"/>
    <p:sldId id="303" r:id="rId6"/>
    <p:sldId id="258" r:id="rId7"/>
    <p:sldId id="275" r:id="rId8"/>
    <p:sldId id="273" r:id="rId9"/>
    <p:sldId id="257" r:id="rId10"/>
    <p:sldId id="276" r:id="rId11"/>
    <p:sldId id="277" r:id="rId12"/>
    <p:sldId id="278" r:id="rId13"/>
    <p:sldId id="279" r:id="rId14"/>
    <p:sldId id="301" r:id="rId15"/>
    <p:sldId id="281" r:id="rId16"/>
    <p:sldId id="282" r:id="rId17"/>
    <p:sldId id="283" r:id="rId18"/>
    <p:sldId id="284" r:id="rId19"/>
    <p:sldId id="286" r:id="rId20"/>
    <p:sldId id="287" r:id="rId21"/>
    <p:sldId id="288" r:id="rId22"/>
    <p:sldId id="289" r:id="rId23"/>
    <p:sldId id="263" r:id="rId24"/>
    <p:sldId id="291" r:id="rId25"/>
    <p:sldId id="292" r:id="rId26"/>
    <p:sldId id="293" r:id="rId27"/>
    <p:sldId id="294" r:id="rId28"/>
    <p:sldId id="295" r:id="rId29"/>
    <p:sldId id="296" r:id="rId30"/>
    <p:sldId id="297" r:id="rId31"/>
    <p:sldId id="298" r:id="rId32"/>
    <p:sldId id="299" r:id="rId33"/>
    <p:sldId id="300" r:id="rId3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5AC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10" y="-78"/>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2534"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26B09-DC7B-46E6-86F0-7A0D25262C14}" type="datetimeFigureOut">
              <a:rPr lang="fr-FR" smtClean="0"/>
              <a:pPr/>
              <a:t>21/03/2018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3FBEC1-6DAE-4334-B569-19694029D06E}" type="slidenum">
              <a:rPr lang="fr-FR" smtClean="0"/>
              <a:pPr/>
              <a:t>‹N°›</a:t>
            </a:fld>
            <a:endParaRPr lang="fr-FR"/>
          </a:p>
        </p:txBody>
      </p:sp>
    </p:spTree>
    <p:extLst>
      <p:ext uri="{BB962C8B-B14F-4D97-AF65-F5344CB8AC3E}">
        <p14:creationId xmlns:p14="http://schemas.microsoft.com/office/powerpoint/2010/main" xmlns="" val="205033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A0058-08DE-47BB-AF00-6066C1CE4FC0}" type="datetimeFigureOut">
              <a:rPr lang="fr-FR" smtClean="0"/>
              <a:pPr/>
              <a:t>21/03/2018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5A6B06-EF45-41D3-9741-874863BACE94}" type="slidenum">
              <a:rPr lang="fr-FR" smtClean="0"/>
              <a:pPr/>
              <a:t>‹N°›</a:t>
            </a:fld>
            <a:endParaRPr lang="fr-FR"/>
          </a:p>
        </p:txBody>
      </p:sp>
    </p:spTree>
    <p:extLst>
      <p:ext uri="{BB962C8B-B14F-4D97-AF65-F5344CB8AC3E}">
        <p14:creationId xmlns:p14="http://schemas.microsoft.com/office/powerpoint/2010/main" xmlns="" val="273613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25558610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274528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396197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335311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Ref idx="1001">
        <a:schemeClr val="bg1"/>
      </p:bgRef>
    </p:bg>
    <p:spTree>
      <p:nvGrpSpPr>
        <p:cNvPr id="1" name=""/>
        <p:cNvGrpSpPr/>
        <p:nvPr/>
      </p:nvGrpSpPr>
      <p:grpSpPr>
        <a:xfrm>
          <a:off x="0" y="0"/>
          <a:ext cx="0" cy="0"/>
          <a:chOff x="0" y="0"/>
          <a:chExt cx="0" cy="0"/>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66513" b="54514"/>
          <a:stretch/>
        </p:blipFill>
        <p:spPr>
          <a:xfrm flipH="1">
            <a:off x="-281" y="4299943"/>
            <a:ext cx="827865" cy="843558"/>
          </a:xfrm>
          <a:prstGeom prst="rect">
            <a:avLst/>
          </a:prstGeom>
        </p:spPr>
      </p:pic>
      <p:pic>
        <p:nvPicPr>
          <p:cNvPr id="16" name="Image 26"/>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4803998"/>
            <a:ext cx="398710" cy="249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Demi-cadre 16"/>
          <p:cNvSpPr/>
          <p:nvPr userDrawn="1"/>
        </p:nvSpPr>
        <p:spPr>
          <a:xfrm>
            <a:off x="179512" y="195486"/>
            <a:ext cx="1764196" cy="1512168"/>
          </a:xfrm>
          <a:prstGeom prst="halfFrame">
            <a:avLst>
              <a:gd name="adj1" fmla="val 3761"/>
              <a:gd name="adj2" fmla="val 437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Demi-cadre 17"/>
          <p:cNvSpPr/>
          <p:nvPr userDrawn="1"/>
        </p:nvSpPr>
        <p:spPr>
          <a:xfrm rot="10800000">
            <a:off x="7200292" y="3435846"/>
            <a:ext cx="1764196" cy="1512168"/>
          </a:xfrm>
          <a:prstGeom prst="halfFrame">
            <a:avLst>
              <a:gd name="adj1" fmla="val 3761"/>
              <a:gd name="adj2" fmla="val 437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2" name="Image 21"/>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t="21695" r="1777"/>
          <a:stretch/>
        </p:blipFill>
        <p:spPr>
          <a:xfrm rot="6491816">
            <a:off x="7196290" y="448448"/>
            <a:ext cx="3077859" cy="1840704"/>
          </a:xfrm>
          <a:prstGeom prst="rect">
            <a:avLst/>
          </a:prstGeom>
        </p:spPr>
      </p:pic>
    </p:spTree>
    <p:extLst>
      <p:ext uri="{BB962C8B-B14F-4D97-AF65-F5344CB8AC3E}">
        <p14:creationId xmlns:p14="http://schemas.microsoft.com/office/powerpoint/2010/main" xmlns="" val="26143126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2" name="Demi-cadre 11"/>
          <p:cNvSpPr/>
          <p:nvPr userDrawn="1"/>
        </p:nvSpPr>
        <p:spPr>
          <a:xfrm>
            <a:off x="145530" y="195486"/>
            <a:ext cx="1764196" cy="1512168"/>
          </a:xfrm>
          <a:prstGeom prst="halfFrame">
            <a:avLst>
              <a:gd name="adj1" fmla="val 3761"/>
              <a:gd name="adj2" fmla="val 437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66513" b="54514"/>
          <a:stretch/>
        </p:blipFill>
        <p:spPr>
          <a:xfrm flipH="1">
            <a:off x="-281" y="4299943"/>
            <a:ext cx="827865" cy="843558"/>
          </a:xfrm>
          <a:prstGeom prst="rect">
            <a:avLst/>
          </a:prstGeom>
        </p:spPr>
      </p:pic>
      <p:pic>
        <p:nvPicPr>
          <p:cNvPr id="16" name="Image 26"/>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067944" y="4842263"/>
            <a:ext cx="398710" cy="249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emi-cadre 5"/>
          <p:cNvSpPr/>
          <p:nvPr userDrawn="1"/>
        </p:nvSpPr>
        <p:spPr>
          <a:xfrm rot="10800000">
            <a:off x="7236297" y="3435846"/>
            <a:ext cx="1764196" cy="1512168"/>
          </a:xfrm>
          <a:prstGeom prst="halfFrame">
            <a:avLst>
              <a:gd name="adj1" fmla="val 3761"/>
              <a:gd name="adj2" fmla="val 4375"/>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Image 6"/>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t="21695" r="1777"/>
          <a:stretch/>
        </p:blipFill>
        <p:spPr>
          <a:xfrm rot="6491816">
            <a:off x="7196290" y="448448"/>
            <a:ext cx="3077859" cy="1840704"/>
          </a:xfrm>
          <a:prstGeom prst="rect">
            <a:avLst/>
          </a:prstGeom>
        </p:spPr>
      </p:pic>
    </p:spTree>
    <p:extLst>
      <p:ext uri="{BB962C8B-B14F-4D97-AF65-F5344CB8AC3E}">
        <p14:creationId xmlns:p14="http://schemas.microsoft.com/office/powerpoint/2010/main" xmlns="" val="40549313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1203957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17342579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372172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292158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229775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E834CD8-C1D2-4DD4-B320-57E7C26C232F}" type="datetimeFigureOut">
              <a:rPr lang="fr-FR" smtClean="0"/>
              <a:pPr/>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375814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E834CD8-C1D2-4DD4-B320-57E7C26C232F}" type="datetimeFigureOut">
              <a:rPr lang="fr-FR" smtClean="0"/>
              <a:pPr/>
              <a:t>21/03/2018</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04E0AFC-BF7C-45FB-BF23-E15FAE5AACE0}" type="slidenum">
              <a:rPr lang="fr-FR" smtClean="0"/>
              <a:pPr/>
              <a:t>‹N°›</a:t>
            </a:fld>
            <a:endParaRPr lang="fr-FR"/>
          </a:p>
        </p:txBody>
      </p:sp>
    </p:spTree>
    <p:extLst>
      <p:ext uri="{BB962C8B-B14F-4D97-AF65-F5344CB8AC3E}">
        <p14:creationId xmlns:p14="http://schemas.microsoft.com/office/powerpoint/2010/main" xmlns="" val="329412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9.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9.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0.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4.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26.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6.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cstate="print">
            <a:extLst>
              <a:ext uri="{28A0092B-C50C-407E-A947-70E740481C1C}">
                <a14:useLocalDpi xmlns:a14="http://schemas.microsoft.com/office/drawing/2010/main" xmlns="" val="0"/>
              </a:ext>
            </a:extLst>
          </a:blip>
          <a:srcRect l="17" t="8551" r="-17" b="5676"/>
          <a:stretch/>
        </p:blipFill>
        <p:spPr>
          <a:xfrm>
            <a:off x="0" y="0"/>
            <a:ext cx="9144000" cy="5219700"/>
          </a:xfrm>
          <a:prstGeom prst="rect">
            <a:avLst/>
          </a:prstGeom>
        </p:spPr>
      </p:pic>
      <p:pic>
        <p:nvPicPr>
          <p:cNvPr id="11" name="Image 13" descr="CGI Logo 2012.e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56904" y="267494"/>
            <a:ext cx="772676" cy="359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ZoneTexte 6"/>
          <p:cNvSpPr txBox="1"/>
          <p:nvPr/>
        </p:nvSpPr>
        <p:spPr>
          <a:xfrm>
            <a:off x="2627784" y="2071241"/>
            <a:ext cx="4464496" cy="1077218"/>
          </a:xfrm>
          <a:prstGeom prst="rect">
            <a:avLst/>
          </a:prstGeom>
          <a:noFill/>
        </p:spPr>
        <p:txBody>
          <a:bodyPr wrap="square" rtlCol="0">
            <a:spAutoFit/>
          </a:bodyPr>
          <a:lstStyle/>
          <a:p>
            <a:pPr algn="ctr"/>
            <a:r>
              <a:rPr lang="fr-FR" sz="3200" b="1" dirty="0" smtClean="0">
                <a:solidFill>
                  <a:schemeClr val="bg1"/>
                </a:solidFill>
                <a:latin typeface="Helvetica" pitchFamily="34" charset="0"/>
              </a:rPr>
              <a:t>DYNAMIC IS CARTOGRAPHY</a:t>
            </a:r>
          </a:p>
        </p:txBody>
      </p:sp>
      <p:sp>
        <p:nvSpPr>
          <p:cNvPr id="16" name="ZoneTexte 15"/>
          <p:cNvSpPr txBox="1"/>
          <p:nvPr/>
        </p:nvSpPr>
        <p:spPr>
          <a:xfrm>
            <a:off x="4163556" y="3488109"/>
            <a:ext cx="1560572" cy="307777"/>
          </a:xfrm>
          <a:prstGeom prst="rect">
            <a:avLst/>
          </a:prstGeom>
          <a:noFill/>
        </p:spPr>
        <p:txBody>
          <a:bodyPr wrap="square" rtlCol="0">
            <a:spAutoFit/>
          </a:bodyPr>
          <a:lstStyle/>
          <a:p>
            <a:r>
              <a:rPr lang="fr-FR" sz="1400" b="1" dirty="0" smtClean="0">
                <a:solidFill>
                  <a:schemeClr val="bg1"/>
                </a:solidFill>
                <a:latin typeface="Helvetica" pitchFamily="34" charset="0"/>
              </a:rPr>
              <a:t>Hackathon CGI</a:t>
            </a:r>
          </a:p>
        </p:txBody>
      </p:sp>
    </p:spTree>
    <p:extLst>
      <p:ext uri="{BB962C8B-B14F-4D97-AF65-F5344CB8AC3E}">
        <p14:creationId xmlns:p14="http://schemas.microsoft.com/office/powerpoint/2010/main" xmlns="" val="2029648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0</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95736" y="1250240"/>
            <a:ext cx="3312368" cy="1961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5"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93846" y="3133392"/>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7"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642435" y="1563638"/>
            <a:ext cx="914332" cy="15689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9"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52120" y="1048796"/>
            <a:ext cx="894962" cy="4402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Connecteur droit 4"/>
          <p:cNvCxnSpPr/>
          <p:nvPr/>
        </p:nvCxnSpPr>
        <p:spPr>
          <a:xfrm flipH="1">
            <a:off x="1619672" y="1128048"/>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flipH="1">
            <a:off x="1601044" y="3413289"/>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flipH="1">
            <a:off x="6556767" y="1250240"/>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flipH="1">
            <a:off x="6556767" y="2371261"/>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73952" y="987574"/>
            <a:ext cx="917728" cy="230832"/>
          </a:xfrm>
          <a:prstGeom prst="rect">
            <a:avLst/>
          </a:prstGeom>
          <a:noFill/>
        </p:spPr>
        <p:txBody>
          <a:bodyPr wrap="square" rtlCol="0">
            <a:spAutoFit/>
          </a:bodyPr>
          <a:lstStyle/>
          <a:p>
            <a:pPr algn="ctr"/>
            <a:r>
              <a:rPr lang="fr-FR" sz="900" dirty="0">
                <a:latin typeface="Helvetica Light"/>
              </a:rPr>
              <a:t>Share </a:t>
            </a:r>
            <a:r>
              <a:rPr lang="fr-FR" sz="900" dirty="0" err="1" smtClean="0">
                <a:latin typeface="Helvetica Light"/>
              </a:rPr>
              <a:t>button</a:t>
            </a:r>
            <a:endParaRPr lang="fr-FR" sz="900" dirty="0">
              <a:latin typeface="Helvetica Light"/>
            </a:endParaRPr>
          </a:p>
        </p:txBody>
      </p:sp>
      <p:sp>
        <p:nvSpPr>
          <p:cNvPr id="74" name="ZoneTexte 73"/>
          <p:cNvSpPr txBox="1"/>
          <p:nvPr/>
        </p:nvSpPr>
        <p:spPr>
          <a:xfrm>
            <a:off x="539552" y="3159373"/>
            <a:ext cx="1170504" cy="507831"/>
          </a:xfrm>
          <a:prstGeom prst="rect">
            <a:avLst/>
          </a:prstGeom>
          <a:noFill/>
        </p:spPr>
        <p:txBody>
          <a:bodyPr wrap="square" rtlCol="0">
            <a:spAutoFit/>
          </a:bodyPr>
          <a:lstStyle/>
          <a:p>
            <a:pPr algn="ctr"/>
            <a:r>
              <a:rPr lang="en-US" sz="900" dirty="0">
                <a:latin typeface="Helvetica Light"/>
              </a:rPr>
              <a:t>Button to position elements of the drawing manually </a:t>
            </a:r>
          </a:p>
        </p:txBody>
      </p:sp>
      <p:sp>
        <p:nvSpPr>
          <p:cNvPr id="75" name="ZoneTexte 74"/>
          <p:cNvSpPr txBox="1"/>
          <p:nvPr/>
        </p:nvSpPr>
        <p:spPr>
          <a:xfrm>
            <a:off x="7143839" y="1014982"/>
            <a:ext cx="917728" cy="507831"/>
          </a:xfrm>
          <a:prstGeom prst="rect">
            <a:avLst/>
          </a:prstGeom>
          <a:noFill/>
        </p:spPr>
        <p:txBody>
          <a:bodyPr wrap="square" rtlCol="0">
            <a:spAutoFit/>
          </a:bodyPr>
          <a:lstStyle/>
          <a:p>
            <a:pPr algn="ctr"/>
            <a:r>
              <a:rPr lang="en-US" sz="900" dirty="0"/>
              <a:t>Possibility to display several versions </a:t>
            </a:r>
            <a:endParaRPr lang="fr-FR" sz="900" dirty="0"/>
          </a:p>
        </p:txBody>
      </p:sp>
      <p:sp>
        <p:nvSpPr>
          <p:cNvPr id="76" name="ZoneTexte 75"/>
          <p:cNvSpPr txBox="1"/>
          <p:nvPr/>
        </p:nvSpPr>
        <p:spPr>
          <a:xfrm>
            <a:off x="7173926" y="2117345"/>
            <a:ext cx="917728" cy="507831"/>
          </a:xfrm>
          <a:prstGeom prst="rect">
            <a:avLst/>
          </a:prstGeom>
          <a:noFill/>
        </p:spPr>
        <p:txBody>
          <a:bodyPr wrap="square" rtlCol="0">
            <a:spAutoFit/>
          </a:bodyPr>
          <a:lstStyle/>
          <a:p>
            <a:pPr algn="ctr"/>
            <a:r>
              <a:rPr lang="es-ES" sz="900" dirty="0" err="1"/>
              <a:t>Legend</a:t>
            </a:r>
            <a:r>
              <a:rPr lang="es-ES" sz="900" dirty="0"/>
              <a:t> 1</a:t>
            </a:r>
          </a:p>
          <a:p>
            <a:pPr algn="ctr"/>
            <a:r>
              <a:rPr lang="es-ES" sz="900" dirty="0"/>
              <a:t>Describes color </a:t>
            </a:r>
            <a:r>
              <a:rPr lang="es-ES" sz="900" dirty="0" err="1"/>
              <a:t>code</a:t>
            </a:r>
            <a:endParaRPr lang="es-ES" sz="900" dirty="0"/>
          </a:p>
        </p:txBody>
      </p:sp>
    </p:spTree>
    <p:extLst>
      <p:ext uri="{BB962C8B-B14F-4D97-AF65-F5344CB8AC3E}">
        <p14:creationId xmlns:p14="http://schemas.microsoft.com/office/powerpoint/2010/main" xmlns="" val="3272359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0 – Example 1</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95736" y="1250240"/>
            <a:ext cx="3312368" cy="19614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5"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93845" y="3089952"/>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7"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622553" y="1461896"/>
            <a:ext cx="914332" cy="15689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01241" y="1293842"/>
            <a:ext cx="914975" cy="1251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 name="ZoneTexte 19"/>
          <p:cNvSpPr txBox="1"/>
          <p:nvPr/>
        </p:nvSpPr>
        <p:spPr>
          <a:xfrm>
            <a:off x="467544" y="2628950"/>
            <a:ext cx="1080120" cy="230832"/>
          </a:xfrm>
          <a:prstGeom prst="rect">
            <a:avLst/>
          </a:prstGeom>
          <a:noFill/>
        </p:spPr>
        <p:txBody>
          <a:bodyPr wrap="square" rtlCol="0">
            <a:spAutoFit/>
          </a:bodyPr>
          <a:lstStyle/>
          <a:p>
            <a:pPr algn="ctr"/>
            <a:r>
              <a:rPr lang="en-US" sz="900" dirty="0"/>
              <a:t>‘’To-be’’ version</a:t>
            </a:r>
          </a:p>
        </p:txBody>
      </p:sp>
      <p:pic>
        <p:nvPicPr>
          <p:cNvPr id="21" name="Image 20"/>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43958" y="1761657"/>
            <a:ext cx="727291" cy="727291"/>
          </a:xfrm>
          <a:prstGeom prst="rect">
            <a:avLst/>
          </a:prstGeom>
        </p:spPr>
      </p:pic>
    </p:spTree>
    <p:extLst>
      <p:ext uri="{BB962C8B-B14F-4D97-AF65-F5344CB8AC3E}">
        <p14:creationId xmlns:p14="http://schemas.microsoft.com/office/powerpoint/2010/main" xmlns="" val="3060622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0 – Example 2</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089952"/>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7"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622553" y="1461896"/>
            <a:ext cx="914332" cy="15689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 name="Groupe 3"/>
          <p:cNvGrpSpPr/>
          <p:nvPr/>
        </p:nvGrpSpPr>
        <p:grpSpPr>
          <a:xfrm>
            <a:off x="2248095" y="1275606"/>
            <a:ext cx="3260010" cy="1796610"/>
            <a:chOff x="307975" y="1628800"/>
            <a:chExt cx="6640289" cy="3659500"/>
          </a:xfrm>
        </p:grpSpPr>
        <p:sp>
          <p:nvSpPr>
            <p:cNvPr id="11" name="Rectangle 10"/>
            <p:cNvSpPr/>
            <p:nvPr/>
          </p:nvSpPr>
          <p:spPr>
            <a:xfrm>
              <a:off x="5724128" y="2577281"/>
              <a:ext cx="1224136" cy="792088"/>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B2B Portal </a:t>
              </a:r>
              <a:r>
                <a:rPr lang="fr-FR" sz="600" b="1" dirty="0">
                  <a:solidFill>
                    <a:srgbClr val="000000"/>
                  </a:solidFill>
                  <a:latin typeface="Calibri" panose="020F0502020204030204" pitchFamily="34" charset="0"/>
                </a:rPr>
                <a:t>(</a:t>
              </a:r>
              <a:r>
                <a:rPr lang="en-US" sz="600" b="1" dirty="0" err="1" smtClean="0">
                  <a:solidFill>
                    <a:srgbClr val="000000"/>
                  </a:solidFill>
                  <a:latin typeface="Calibri" panose="020F0502020204030204" pitchFamily="34" charset="0"/>
                </a:rPr>
                <a:t>WebB</a:t>
              </a:r>
              <a:r>
                <a:rPr lang="fr-FR" sz="600" b="1" dirty="0" smtClean="0">
                  <a:solidFill>
                    <a:srgbClr val="000000"/>
                  </a:solidFill>
                  <a:latin typeface="Calibri" panose="020F0502020204030204" pitchFamily="34" charset="0"/>
                </a:rPr>
                <a:t>)</a:t>
              </a:r>
              <a:endParaRPr lang="fr-FR" sz="600" b="1" dirty="0">
                <a:solidFill>
                  <a:srgbClr val="000000"/>
                </a:solidFill>
                <a:latin typeface="Calibri" panose="020F0502020204030204" pitchFamily="34" charset="0"/>
              </a:endParaRPr>
            </a:p>
          </p:txBody>
        </p:sp>
        <p:sp>
          <p:nvSpPr>
            <p:cNvPr id="12" name="Rectangle 11"/>
            <p:cNvSpPr/>
            <p:nvPr/>
          </p:nvSpPr>
          <p:spPr>
            <a:xfrm>
              <a:off x="307975" y="1628800"/>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Plant ERP (ATHENA) </a:t>
              </a:r>
              <a:endParaRPr lang="fr-FR" sz="600" b="1" dirty="0">
                <a:solidFill>
                  <a:srgbClr val="000000"/>
                </a:solidFill>
                <a:latin typeface="Calibri" panose="020F0502020204030204" pitchFamily="34" charset="0"/>
              </a:endParaRPr>
            </a:p>
          </p:txBody>
        </p:sp>
        <p:sp>
          <p:nvSpPr>
            <p:cNvPr id="13" name="Rectangle 12"/>
            <p:cNvSpPr/>
            <p:nvPr/>
          </p:nvSpPr>
          <p:spPr>
            <a:xfrm>
              <a:off x="4355976" y="2577281"/>
              <a:ext cx="1224136" cy="792088"/>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Batch Properties</a:t>
              </a:r>
              <a:r>
                <a:rPr lang="fr-FR" sz="600" b="1" dirty="0">
                  <a:solidFill>
                    <a:srgbClr val="000000"/>
                  </a:solidFill>
                  <a:latin typeface="Calibri" panose="020F0502020204030204" pitchFamily="34" charset="0"/>
                </a:rPr>
                <a:t> (SBRS)</a:t>
              </a:r>
            </a:p>
          </p:txBody>
        </p:sp>
        <p:sp>
          <p:nvSpPr>
            <p:cNvPr id="14" name="Rectangle 13"/>
            <p:cNvSpPr/>
            <p:nvPr/>
          </p:nvSpPr>
          <p:spPr>
            <a:xfrm>
              <a:off x="3033964" y="2577281"/>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M²</a:t>
              </a:r>
            </a:p>
          </p:txBody>
        </p:sp>
        <p:sp>
          <p:nvSpPr>
            <p:cNvPr id="15" name="Rectangle 14"/>
            <p:cNvSpPr/>
            <p:nvPr/>
          </p:nvSpPr>
          <p:spPr>
            <a:xfrm>
              <a:off x="1666816" y="2577281"/>
              <a:ext cx="1224136" cy="792088"/>
            </a:xfrm>
            <a:prstGeom prst="rect">
              <a:avLst/>
            </a:prstGeom>
            <a:solidFill>
              <a:srgbClr val="FFA5A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SARR</a:t>
              </a:r>
            </a:p>
          </p:txBody>
        </p:sp>
        <p:sp>
          <p:nvSpPr>
            <p:cNvPr id="16" name="Rectangle 15"/>
            <p:cNvSpPr/>
            <p:nvPr/>
          </p:nvSpPr>
          <p:spPr>
            <a:xfrm>
              <a:off x="1666816" y="1628800"/>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dirty="0" smtClean="0">
                <a:solidFill>
                  <a:srgbClr val="000000"/>
                </a:solidFill>
                <a:latin typeface="Calibri" panose="020F0502020204030204" pitchFamily="34" charset="0"/>
              </a:endParaRPr>
            </a:p>
            <a:p>
              <a:pPr algn="ctr"/>
              <a:r>
                <a:rPr lang="fr-FR" sz="600" b="1" dirty="0" smtClean="0">
                  <a:solidFill>
                    <a:srgbClr val="000000"/>
                  </a:solidFill>
                  <a:latin typeface="Calibri" panose="020F0502020204030204" pitchFamily="34" charset="0"/>
                </a:rPr>
                <a:t>TIP</a:t>
              </a:r>
              <a:endParaRPr lang="fr-FR" sz="600" b="1" dirty="0">
                <a:solidFill>
                  <a:srgbClr val="000000"/>
                </a:solidFill>
                <a:latin typeface="Calibri" panose="020F0502020204030204" pitchFamily="34" charset="0"/>
              </a:endParaRPr>
            </a:p>
            <a:p>
              <a:pPr algn="ctr"/>
              <a:endParaRPr lang="fr-FR" sz="600" b="1" dirty="0">
                <a:solidFill>
                  <a:srgbClr val="000000"/>
                </a:solidFill>
                <a:latin typeface="Calibri" panose="020F0502020204030204" pitchFamily="34" charset="0"/>
              </a:endParaRPr>
            </a:p>
          </p:txBody>
        </p:sp>
        <p:sp>
          <p:nvSpPr>
            <p:cNvPr id="17" name="Rectangle 16"/>
            <p:cNvSpPr/>
            <p:nvPr/>
          </p:nvSpPr>
          <p:spPr>
            <a:xfrm>
              <a:off x="4355976" y="1628800"/>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ysClr val="windowText" lastClr="000000"/>
                  </a:solidFill>
                  <a:latin typeface="Calibri" panose="020F0502020204030204" pitchFamily="34" charset="0"/>
                </a:rPr>
                <a:t>Connectivity (TBD) </a:t>
              </a:r>
              <a:endParaRPr lang="fr-FR" sz="600" b="1" dirty="0">
                <a:solidFill>
                  <a:sysClr val="windowText" lastClr="000000"/>
                </a:solidFill>
                <a:latin typeface="Calibri" panose="020F0502020204030204" pitchFamily="34" charset="0"/>
              </a:endParaRPr>
            </a:p>
          </p:txBody>
        </p:sp>
        <p:sp>
          <p:nvSpPr>
            <p:cNvPr id="18" name="Rectangle 17"/>
            <p:cNvSpPr/>
            <p:nvPr/>
          </p:nvSpPr>
          <p:spPr>
            <a:xfrm>
              <a:off x="3033964" y="1628800"/>
              <a:ext cx="1224136" cy="792088"/>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WMS </a:t>
              </a:r>
              <a:r>
                <a:rPr lang="en-US" sz="600" b="1" dirty="0" smtClean="0">
                  <a:solidFill>
                    <a:srgbClr val="000000"/>
                  </a:solidFill>
                  <a:latin typeface="Calibri" panose="020F0502020204030204" pitchFamily="34" charset="0"/>
                </a:rPr>
                <a:t>3PL</a:t>
              </a:r>
              <a:endParaRPr lang="fr-FR" sz="600" b="1" dirty="0">
                <a:solidFill>
                  <a:srgbClr val="000000"/>
                </a:solidFill>
                <a:latin typeface="Calibri" panose="020F0502020204030204" pitchFamily="34" charset="0"/>
              </a:endParaRPr>
            </a:p>
          </p:txBody>
        </p:sp>
        <p:sp>
          <p:nvSpPr>
            <p:cNvPr id="20" name="Rectangle 19"/>
            <p:cNvSpPr/>
            <p:nvPr/>
          </p:nvSpPr>
          <p:spPr>
            <a:xfrm>
              <a:off x="307975" y="3501008"/>
              <a:ext cx="1224136" cy="792088"/>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WES</a:t>
              </a:r>
            </a:p>
          </p:txBody>
        </p:sp>
        <p:sp>
          <p:nvSpPr>
            <p:cNvPr id="21" name="Rectangle 20"/>
            <p:cNvSpPr/>
            <p:nvPr/>
          </p:nvSpPr>
          <p:spPr>
            <a:xfrm>
              <a:off x="1666816" y="3527359"/>
              <a:ext cx="1224136" cy="792088"/>
            </a:xfrm>
            <a:prstGeom prst="rect">
              <a:avLst/>
            </a:prstGeom>
            <a:solidFill>
              <a:srgbClr val="E4EA5B"/>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Temperature Tracking Monitoring (TTM</a:t>
              </a:r>
              <a:r>
                <a:rPr lang="en-US" sz="600" b="1" dirty="0">
                  <a:solidFill>
                    <a:srgbClr val="000000"/>
                  </a:solidFill>
                  <a:latin typeface="Calibri" panose="020F0502020204030204" pitchFamily="34" charset="0"/>
                </a:rPr>
                <a:t>) </a:t>
              </a:r>
              <a:endParaRPr lang="fr-FR" sz="600" b="1" dirty="0">
                <a:solidFill>
                  <a:srgbClr val="000000"/>
                </a:solidFill>
                <a:latin typeface="Calibri" panose="020F0502020204030204" pitchFamily="34" charset="0"/>
              </a:endParaRPr>
            </a:p>
          </p:txBody>
        </p:sp>
        <p:sp>
          <p:nvSpPr>
            <p:cNvPr id="22" name="Rectangle 21"/>
            <p:cNvSpPr/>
            <p:nvPr/>
          </p:nvSpPr>
          <p:spPr>
            <a:xfrm>
              <a:off x="4355976" y="3527359"/>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MES</a:t>
              </a:r>
              <a:r>
                <a:rPr lang="en-US" sz="600" b="1" dirty="0">
                  <a:solidFill>
                    <a:srgbClr val="000000"/>
                  </a:solidFill>
                  <a:latin typeface="Calibri" panose="020F0502020204030204" pitchFamily="34" charset="0"/>
                </a:rPr>
                <a:t> (</a:t>
              </a:r>
              <a:r>
                <a:rPr lang="fr-FR" sz="600" b="1" dirty="0">
                  <a:solidFill>
                    <a:srgbClr val="000000"/>
                  </a:solidFill>
                  <a:latin typeface="Calibri" panose="020F0502020204030204" pitchFamily="34" charset="0"/>
                </a:rPr>
                <a:t>???</a:t>
              </a:r>
              <a:r>
                <a:rPr lang="en-US" sz="600" b="1" dirty="0">
                  <a:solidFill>
                    <a:srgbClr val="000000"/>
                  </a:solidFill>
                  <a:latin typeface="Calibri" panose="020F0502020204030204" pitchFamily="34" charset="0"/>
                </a:rPr>
                <a:t>)</a:t>
              </a:r>
              <a:endParaRPr lang="fr-FR" sz="600" b="1" dirty="0">
                <a:solidFill>
                  <a:srgbClr val="000000"/>
                </a:solidFill>
                <a:latin typeface="Calibri" panose="020F0502020204030204" pitchFamily="34" charset="0"/>
              </a:endParaRPr>
            </a:p>
          </p:txBody>
        </p:sp>
        <p:sp>
          <p:nvSpPr>
            <p:cNvPr id="23" name="Rectangle 22"/>
            <p:cNvSpPr/>
            <p:nvPr/>
          </p:nvSpPr>
          <p:spPr>
            <a:xfrm>
              <a:off x="307975" y="4496212"/>
              <a:ext cx="1224136" cy="792088"/>
            </a:xfrm>
            <a:prstGeom prst="rect">
              <a:avLst/>
            </a:prstGeom>
            <a:solidFill>
              <a:srgbClr val="AB9A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SEDDA</a:t>
              </a:r>
            </a:p>
          </p:txBody>
        </p:sp>
        <p:sp>
          <p:nvSpPr>
            <p:cNvPr id="24" name="Rectangle 23"/>
            <p:cNvSpPr/>
            <p:nvPr/>
          </p:nvSpPr>
          <p:spPr>
            <a:xfrm>
              <a:off x="1666816" y="4496212"/>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Scheduling (???)</a:t>
              </a:r>
              <a:endParaRPr lang="fr-FR" sz="600" b="1" dirty="0">
                <a:solidFill>
                  <a:srgbClr val="000000"/>
                </a:solidFill>
                <a:latin typeface="Calibri" panose="020F0502020204030204" pitchFamily="34" charset="0"/>
              </a:endParaRPr>
            </a:p>
          </p:txBody>
        </p:sp>
        <p:sp>
          <p:nvSpPr>
            <p:cNvPr id="25" name="Rectangle 24"/>
            <p:cNvSpPr/>
            <p:nvPr/>
          </p:nvSpPr>
          <p:spPr>
            <a:xfrm>
              <a:off x="5724128" y="3527359"/>
              <a:ext cx="1224136" cy="792088"/>
            </a:xfrm>
            <a:prstGeom prst="rect">
              <a:avLst/>
            </a:prstGeom>
            <a:solidFill>
              <a:srgbClr val="FF7C8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Strategic Planning </a:t>
              </a:r>
              <a:r>
                <a:rPr lang="fr-FR" sz="600" b="1" dirty="0">
                  <a:solidFill>
                    <a:srgbClr val="000000"/>
                  </a:solidFill>
                  <a:latin typeface="Calibri" panose="020F0502020204030204" pitchFamily="34" charset="0"/>
                </a:rPr>
                <a:t>(</a:t>
              </a:r>
              <a:r>
                <a:rPr lang="en-US" sz="600" b="1" dirty="0">
                  <a:solidFill>
                    <a:srgbClr val="000000"/>
                  </a:solidFill>
                  <a:latin typeface="Calibri" panose="020F0502020204030204" pitchFamily="34" charset="0"/>
                </a:rPr>
                <a:t>LTP</a:t>
              </a:r>
              <a:r>
                <a:rPr lang="fr-FR" sz="600" b="1" dirty="0">
                  <a:solidFill>
                    <a:srgbClr val="000000"/>
                  </a:solidFill>
                  <a:latin typeface="Calibri" panose="020F0502020204030204" pitchFamily="34" charset="0"/>
                </a:rPr>
                <a:t>) and finance </a:t>
              </a:r>
              <a:r>
                <a:rPr lang="fr-FR" sz="600" b="1" dirty="0" err="1">
                  <a:solidFill>
                    <a:srgbClr val="000000"/>
                  </a:solidFill>
                  <a:latin typeface="Calibri" panose="020F0502020204030204" pitchFamily="34" charset="0"/>
                </a:rPr>
                <a:t>tools</a:t>
              </a:r>
              <a:endParaRPr lang="fr-FR" sz="600" b="1" dirty="0">
                <a:solidFill>
                  <a:srgbClr val="000000"/>
                </a:solidFill>
                <a:latin typeface="Calibri" panose="020F0502020204030204" pitchFamily="34" charset="0"/>
              </a:endParaRPr>
            </a:p>
          </p:txBody>
        </p:sp>
        <p:sp>
          <p:nvSpPr>
            <p:cNvPr id="26" name="Rectangle 25"/>
            <p:cNvSpPr/>
            <p:nvPr/>
          </p:nvSpPr>
          <p:spPr>
            <a:xfrm>
              <a:off x="3033964" y="3527359"/>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SCP </a:t>
              </a:r>
              <a:r>
                <a:rPr lang="fr-FR" sz="600" b="1" dirty="0" err="1">
                  <a:solidFill>
                    <a:srgbClr val="000000"/>
                  </a:solidFill>
                  <a:latin typeface="Calibri" panose="020F0502020204030204" pitchFamily="34" charset="0"/>
                </a:rPr>
                <a:t>Tool</a:t>
              </a:r>
              <a:endParaRPr lang="fr-FR" sz="600" b="1" dirty="0">
                <a:solidFill>
                  <a:srgbClr val="000000"/>
                </a:solidFill>
                <a:latin typeface="Calibri" panose="020F0502020204030204" pitchFamily="34" charset="0"/>
              </a:endParaRPr>
            </a:p>
          </p:txBody>
        </p:sp>
        <p:sp>
          <p:nvSpPr>
            <p:cNvPr id="27" name="Rectangle 26"/>
            <p:cNvSpPr/>
            <p:nvPr/>
          </p:nvSpPr>
          <p:spPr>
            <a:xfrm>
              <a:off x="307975" y="2577281"/>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ADS</a:t>
              </a:r>
            </a:p>
          </p:txBody>
        </p:sp>
        <p:sp>
          <p:nvSpPr>
            <p:cNvPr id="28" name="Rectangle 27"/>
            <p:cNvSpPr/>
            <p:nvPr/>
          </p:nvSpPr>
          <p:spPr>
            <a:xfrm>
              <a:off x="5724128" y="1628800"/>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000000"/>
                  </a:solidFill>
                  <a:latin typeface="Calibri" panose="020F0502020204030204" pitchFamily="34" charset="0"/>
                </a:rPr>
                <a:t>APO</a:t>
              </a:r>
            </a:p>
          </p:txBody>
        </p:sp>
      </p:grpSp>
      <p:pic>
        <p:nvPicPr>
          <p:cNvPr id="29"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580641" y="1280811"/>
            <a:ext cx="998156" cy="1365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0" name="ZoneTexte 29"/>
          <p:cNvSpPr txBox="1"/>
          <p:nvPr/>
        </p:nvSpPr>
        <p:spPr>
          <a:xfrm>
            <a:off x="467544" y="2628950"/>
            <a:ext cx="1080120" cy="230832"/>
          </a:xfrm>
          <a:prstGeom prst="rect">
            <a:avLst/>
          </a:prstGeom>
          <a:noFill/>
        </p:spPr>
        <p:txBody>
          <a:bodyPr wrap="square" rtlCol="0">
            <a:spAutoFit/>
          </a:bodyPr>
          <a:lstStyle/>
          <a:p>
            <a:pPr algn="ctr"/>
            <a:r>
              <a:rPr lang="en-US" sz="900" dirty="0" smtClean="0"/>
              <a:t>‘‘As-is</a:t>
            </a:r>
            <a:r>
              <a:rPr lang="en-US" sz="900" dirty="0"/>
              <a:t>’’ version</a:t>
            </a:r>
          </a:p>
        </p:txBody>
      </p:sp>
      <p:pic>
        <p:nvPicPr>
          <p:cNvPr id="31" name="Image 30"/>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43958" y="1761657"/>
            <a:ext cx="727291" cy="727291"/>
          </a:xfrm>
          <a:prstGeom prst="rect">
            <a:avLst/>
          </a:prstGeom>
        </p:spPr>
      </p:pic>
    </p:spTree>
    <p:extLst>
      <p:ext uri="{BB962C8B-B14F-4D97-AF65-F5344CB8AC3E}">
        <p14:creationId xmlns:p14="http://schemas.microsoft.com/office/powerpoint/2010/main" xmlns="" val="1888142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eur droit avec flèche 23"/>
          <p:cNvCxnSpPr/>
          <p:nvPr/>
        </p:nvCxnSpPr>
        <p:spPr>
          <a:xfrm>
            <a:off x="2267744" y="983744"/>
            <a:ext cx="2281396"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2843808" y="3788540"/>
            <a:ext cx="1715792"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3055816" y="2355726"/>
            <a:ext cx="1478084"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grpSp>
        <p:nvGrpSpPr>
          <p:cNvPr id="37" name="Groupe 36"/>
          <p:cNvGrpSpPr/>
          <p:nvPr/>
        </p:nvGrpSpPr>
        <p:grpSpPr>
          <a:xfrm>
            <a:off x="251521" y="483518"/>
            <a:ext cx="3384375" cy="4104456"/>
            <a:chOff x="107505" y="699542"/>
            <a:chExt cx="3384375" cy="4104456"/>
          </a:xfrm>
        </p:grpSpPr>
        <p:sp>
          <p:nvSpPr>
            <p:cNvPr id="19" name="Losange 18"/>
            <p:cNvSpPr/>
            <p:nvPr/>
          </p:nvSpPr>
          <p:spPr>
            <a:xfrm>
              <a:off x="107505" y="699542"/>
              <a:ext cx="3384375" cy="4104456"/>
            </a:xfrm>
            <a:prstGeom prst="diamond">
              <a:avLst/>
            </a:prstGeom>
            <a:solidFill>
              <a:schemeClr val="bg1"/>
            </a:solidFill>
            <a:ln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Losange 22"/>
            <p:cNvSpPr/>
            <p:nvPr/>
          </p:nvSpPr>
          <p:spPr>
            <a:xfrm>
              <a:off x="615751" y="1315928"/>
              <a:ext cx="2367879" cy="2871684"/>
            </a:xfrm>
            <a:prstGeom prst="diamond">
              <a:avLst/>
            </a:prstGeom>
            <a:solidFill>
              <a:schemeClr val="accent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56" name="ZoneTexte 55"/>
          <p:cNvSpPr txBox="1"/>
          <p:nvPr/>
        </p:nvSpPr>
        <p:spPr>
          <a:xfrm>
            <a:off x="4664988" y="843558"/>
            <a:ext cx="3507412" cy="1515800"/>
          </a:xfrm>
          <a:prstGeom prst="rect">
            <a:avLst/>
          </a:prstGeom>
          <a:noFill/>
        </p:spPr>
        <p:txBody>
          <a:bodyPr wrap="square" rtlCol="0">
            <a:spAutoFit/>
          </a:bodyPr>
          <a:lstStyle/>
          <a:p>
            <a:pPr algn="just"/>
            <a:r>
              <a:rPr lang="en-US" sz="1600" dirty="0">
                <a:solidFill>
                  <a:schemeClr val="accent1"/>
                </a:solidFill>
                <a:latin typeface="Helvetica" pitchFamily="34" charset="0"/>
              </a:rPr>
              <a:t>Application </a:t>
            </a:r>
            <a:r>
              <a:rPr lang="en-US" sz="1600" dirty="0" smtClean="0">
                <a:solidFill>
                  <a:schemeClr val="accent1"/>
                </a:solidFill>
                <a:latin typeface="Helvetica" pitchFamily="34" charset="0"/>
              </a:rPr>
              <a:t>details</a:t>
            </a:r>
          </a:p>
          <a:p>
            <a:pPr marL="171450" indent="-171450" algn="just">
              <a:buFont typeface="Arial" panose="020B0604020202020204" pitchFamily="34" charset="0"/>
              <a:buChar char="•"/>
            </a:pPr>
            <a:r>
              <a:rPr lang="en-US" sz="1100" dirty="0"/>
              <a:t>Application’s name (same as level 0)</a:t>
            </a:r>
          </a:p>
          <a:p>
            <a:pPr marL="171450" indent="-171450" algn="just">
              <a:buFont typeface="Arial" panose="020B0604020202020204" pitchFamily="34" charset="0"/>
              <a:buChar char="•"/>
            </a:pPr>
            <a:r>
              <a:rPr lang="en-US" sz="1100" dirty="0"/>
              <a:t>Business description with color coding by business areas of the application (same as level 0)</a:t>
            </a:r>
          </a:p>
          <a:p>
            <a:pPr marL="171450" indent="-171450" algn="just">
              <a:buFont typeface="Arial" panose="020B0604020202020204" pitchFamily="34" charset="0"/>
              <a:buChar char="•"/>
            </a:pPr>
            <a:r>
              <a:rPr lang="en-US" sz="1100" dirty="0"/>
              <a:t>Name of the application &amp; application shown depending on the version selected controlled by data entered in the control table (same as level 0)</a:t>
            </a:r>
          </a:p>
          <a:p>
            <a:pPr algn="just"/>
            <a:endParaRPr lang="en-US" sz="1050" dirty="0">
              <a:solidFill>
                <a:schemeClr val="accent1"/>
              </a:solidFill>
              <a:latin typeface="Helvetica" pitchFamily="34" charset="0"/>
            </a:endParaRPr>
          </a:p>
        </p:txBody>
      </p:sp>
      <p:sp>
        <p:nvSpPr>
          <p:cNvPr id="57" name="ZoneTexte 56"/>
          <p:cNvSpPr txBox="1"/>
          <p:nvPr/>
        </p:nvSpPr>
        <p:spPr>
          <a:xfrm>
            <a:off x="4664988" y="2211710"/>
            <a:ext cx="3723436" cy="1354217"/>
          </a:xfrm>
          <a:prstGeom prst="rect">
            <a:avLst/>
          </a:prstGeom>
          <a:noFill/>
        </p:spPr>
        <p:txBody>
          <a:bodyPr wrap="square" rtlCol="0">
            <a:spAutoFit/>
          </a:bodyPr>
          <a:lstStyle/>
          <a:p>
            <a:r>
              <a:rPr lang="fr-FR" sz="1600" dirty="0" smtClean="0">
                <a:solidFill>
                  <a:schemeClr val="accent1"/>
                </a:solidFill>
                <a:latin typeface="Helvetica" pitchFamily="34" charset="0"/>
              </a:rPr>
              <a:t>Link </a:t>
            </a:r>
            <a:r>
              <a:rPr lang="fr-FR" sz="1600" dirty="0" err="1" smtClean="0">
                <a:solidFill>
                  <a:schemeClr val="accent1"/>
                </a:solidFill>
                <a:latin typeface="Helvetica" pitchFamily="34" charset="0"/>
              </a:rPr>
              <a:t>details</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Links between applications: 1 arrow representing interfaces inbound (1 arrow) / outbound (1 arrow) grouping </a:t>
            </a:r>
          </a:p>
          <a:p>
            <a:pPr marL="171450" lvl="1" indent="-171450" algn="just">
              <a:buFont typeface="Arial" panose="020B0604020202020204" pitchFamily="34" charset="0"/>
              <a:buChar char="•"/>
            </a:pPr>
            <a:r>
              <a:rPr lang="en-US" sz="1100" dirty="0"/>
              <a:t>Color code on the arrow to distinguish the need or not of an Integration Platform (information contained in the control table)</a:t>
            </a:r>
          </a:p>
        </p:txBody>
      </p:sp>
      <p:sp>
        <p:nvSpPr>
          <p:cNvPr id="58" name="ZoneTexte 57"/>
          <p:cNvSpPr txBox="1"/>
          <p:nvPr/>
        </p:nvSpPr>
        <p:spPr>
          <a:xfrm>
            <a:off x="4664988" y="3619058"/>
            <a:ext cx="2390800" cy="1184940"/>
          </a:xfrm>
          <a:prstGeom prst="rect">
            <a:avLst/>
          </a:prstGeom>
          <a:noFill/>
        </p:spPr>
        <p:txBody>
          <a:bodyPr wrap="square" rtlCol="0">
            <a:spAutoFit/>
          </a:bodyPr>
          <a:lstStyle/>
          <a:p>
            <a:r>
              <a:rPr lang="fr-FR" sz="1600" dirty="0" err="1">
                <a:solidFill>
                  <a:schemeClr val="accent1"/>
                </a:solidFill>
                <a:latin typeface="Helvetica" pitchFamily="34" charset="0"/>
              </a:rPr>
              <a:t>Legend</a:t>
            </a:r>
            <a:r>
              <a:rPr lang="fr-FR" sz="1600" dirty="0">
                <a:solidFill>
                  <a:schemeClr val="accent1"/>
                </a:solidFill>
                <a:latin typeface="Helvetica" pitchFamily="34" charset="0"/>
              </a:rPr>
              <a:t> </a:t>
            </a:r>
            <a:r>
              <a:rPr lang="fr-FR" sz="1600" dirty="0" err="1" smtClean="0">
                <a:solidFill>
                  <a:schemeClr val="accent1"/>
                </a:solidFill>
                <a:latin typeface="Helvetica" pitchFamily="34" charset="0"/>
              </a:rPr>
              <a:t>detail</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Description of color code </a:t>
            </a:r>
          </a:p>
          <a:p>
            <a:pPr marL="171450" lvl="1" indent="-171450" algn="just">
              <a:buFont typeface="Arial" panose="020B0604020202020204" pitchFamily="34" charset="0"/>
              <a:buChar char="•"/>
            </a:pPr>
            <a:r>
              <a:rPr lang="en-US" sz="1100" dirty="0"/>
              <a:t>Link in every name to increase details (for details of the legend, go to page 20)</a:t>
            </a:r>
          </a:p>
          <a:p>
            <a:pPr marL="171450" lvl="1" indent="-171450" algn="just">
              <a:buFont typeface="Arial" panose="020B0604020202020204" pitchFamily="34" charset="0"/>
              <a:buChar char="•"/>
            </a:pPr>
            <a:endParaRPr lang="fr-FR" sz="1100" dirty="0"/>
          </a:p>
        </p:txBody>
      </p:sp>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1</a:t>
            </a:r>
            <a:endParaRPr lang="en-US" sz="2800" dirty="0">
              <a:solidFill>
                <a:schemeClr val="accent2"/>
              </a:solidFill>
              <a:latin typeface="Helvetica"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5923" y="1919429"/>
            <a:ext cx="915566" cy="915566"/>
          </a:xfrm>
          <a:prstGeom prst="rect">
            <a:avLst/>
          </a:prstGeom>
        </p:spPr>
      </p:pic>
    </p:spTree>
    <p:extLst>
      <p:ext uri="{BB962C8B-B14F-4D97-AF65-F5344CB8AC3E}">
        <p14:creationId xmlns:p14="http://schemas.microsoft.com/office/powerpoint/2010/main" xmlns="" val="317202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1 – Example 2</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622554" y="1260245"/>
            <a:ext cx="914332" cy="960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2"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22554" y="1399919"/>
            <a:ext cx="914332" cy="18606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3" name="Connecteur droit 32"/>
          <p:cNvCxnSpPr/>
          <p:nvPr/>
        </p:nvCxnSpPr>
        <p:spPr>
          <a:xfrm flipH="1">
            <a:off x="6444208" y="3003798"/>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6948264" y="2752720"/>
            <a:ext cx="1080120" cy="507831"/>
          </a:xfrm>
          <a:prstGeom prst="rect">
            <a:avLst/>
          </a:prstGeom>
          <a:noFill/>
        </p:spPr>
        <p:txBody>
          <a:bodyPr wrap="square" rtlCol="0">
            <a:spAutoFit/>
          </a:bodyPr>
          <a:lstStyle/>
          <a:p>
            <a:pPr algn="ctr"/>
            <a:r>
              <a:rPr lang="es-ES" sz="900" dirty="0" err="1"/>
              <a:t>Legend</a:t>
            </a:r>
            <a:r>
              <a:rPr lang="es-ES" sz="900" dirty="0"/>
              <a:t> 2</a:t>
            </a:r>
          </a:p>
          <a:p>
            <a:pPr algn="ctr"/>
            <a:r>
              <a:rPr lang="es-ES" sz="900" dirty="0"/>
              <a:t>Describes </a:t>
            </a:r>
            <a:r>
              <a:rPr lang="es-ES" sz="900" dirty="0" err="1"/>
              <a:t>arrows</a:t>
            </a:r>
            <a:r>
              <a:rPr lang="es-ES" sz="900" dirty="0"/>
              <a:t> color </a:t>
            </a:r>
            <a:r>
              <a:rPr lang="es-ES" sz="900" dirty="0" err="1"/>
              <a:t>code</a:t>
            </a:r>
            <a:endParaRPr lang="es-ES" sz="900" dirty="0"/>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325162" y="1228613"/>
            <a:ext cx="3247744" cy="20355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58401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eur droit avec flèche 23"/>
          <p:cNvCxnSpPr/>
          <p:nvPr/>
        </p:nvCxnSpPr>
        <p:spPr>
          <a:xfrm>
            <a:off x="2267744" y="1919848"/>
            <a:ext cx="2281396"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3055816" y="3291830"/>
            <a:ext cx="1478084"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grpSp>
        <p:nvGrpSpPr>
          <p:cNvPr id="37" name="Groupe 36"/>
          <p:cNvGrpSpPr/>
          <p:nvPr/>
        </p:nvGrpSpPr>
        <p:grpSpPr>
          <a:xfrm>
            <a:off x="251521" y="483518"/>
            <a:ext cx="3384375" cy="4104456"/>
            <a:chOff x="107505" y="699542"/>
            <a:chExt cx="3384375" cy="4104456"/>
          </a:xfrm>
        </p:grpSpPr>
        <p:sp>
          <p:nvSpPr>
            <p:cNvPr id="19" name="Losange 18"/>
            <p:cNvSpPr/>
            <p:nvPr/>
          </p:nvSpPr>
          <p:spPr>
            <a:xfrm>
              <a:off x="107505" y="699542"/>
              <a:ext cx="3384375" cy="4104456"/>
            </a:xfrm>
            <a:prstGeom prst="diamond">
              <a:avLst/>
            </a:prstGeom>
            <a:solidFill>
              <a:schemeClr val="bg1"/>
            </a:solidFill>
            <a:ln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Losange 22"/>
            <p:cNvSpPr/>
            <p:nvPr/>
          </p:nvSpPr>
          <p:spPr>
            <a:xfrm>
              <a:off x="615751" y="1315928"/>
              <a:ext cx="2367879" cy="2871684"/>
            </a:xfrm>
            <a:prstGeom prst="diamond">
              <a:avLst/>
            </a:prstGeom>
            <a:solidFill>
              <a:schemeClr val="accent3"/>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56" name="ZoneTexte 55"/>
          <p:cNvSpPr txBox="1"/>
          <p:nvPr/>
        </p:nvSpPr>
        <p:spPr>
          <a:xfrm>
            <a:off x="4664988" y="1779662"/>
            <a:ext cx="3507412" cy="677108"/>
          </a:xfrm>
          <a:prstGeom prst="rect">
            <a:avLst/>
          </a:prstGeom>
          <a:noFill/>
        </p:spPr>
        <p:txBody>
          <a:bodyPr wrap="square" rtlCol="0">
            <a:spAutoFit/>
          </a:bodyPr>
          <a:lstStyle/>
          <a:p>
            <a:pPr algn="just"/>
            <a:r>
              <a:rPr lang="en-US" sz="1600" dirty="0">
                <a:solidFill>
                  <a:schemeClr val="accent1"/>
                </a:solidFill>
                <a:latin typeface="Helvetica" pitchFamily="34" charset="0"/>
              </a:rPr>
              <a:t>Application </a:t>
            </a:r>
            <a:r>
              <a:rPr lang="en-US" sz="1600" dirty="0" smtClean="0">
                <a:solidFill>
                  <a:schemeClr val="accent1"/>
                </a:solidFill>
                <a:latin typeface="Helvetica" pitchFamily="34" charset="0"/>
              </a:rPr>
              <a:t>details</a:t>
            </a:r>
          </a:p>
          <a:p>
            <a:pPr marL="171450" indent="-171450" algn="just">
              <a:buFont typeface="Arial" panose="020B0604020202020204" pitchFamily="34" charset="0"/>
              <a:buChar char="•"/>
            </a:pPr>
            <a:r>
              <a:rPr lang="en-US" sz="1100" dirty="0"/>
              <a:t>more information on application content (processes covered by each application - optional</a:t>
            </a:r>
            <a:r>
              <a:rPr lang="en-US" sz="1100" dirty="0" smtClean="0"/>
              <a:t>)</a:t>
            </a:r>
            <a:endParaRPr lang="en-US" sz="1100" dirty="0"/>
          </a:p>
        </p:txBody>
      </p:sp>
      <p:sp>
        <p:nvSpPr>
          <p:cNvPr id="57" name="ZoneTexte 56"/>
          <p:cNvSpPr txBox="1"/>
          <p:nvPr/>
        </p:nvSpPr>
        <p:spPr>
          <a:xfrm>
            <a:off x="4664988" y="3147814"/>
            <a:ext cx="3507412" cy="846386"/>
          </a:xfrm>
          <a:prstGeom prst="rect">
            <a:avLst/>
          </a:prstGeom>
          <a:noFill/>
        </p:spPr>
        <p:txBody>
          <a:bodyPr wrap="square" rtlCol="0">
            <a:spAutoFit/>
          </a:bodyPr>
          <a:lstStyle/>
          <a:p>
            <a:r>
              <a:rPr lang="fr-FR" sz="1600" dirty="0" smtClean="0">
                <a:solidFill>
                  <a:schemeClr val="accent1"/>
                </a:solidFill>
                <a:latin typeface="Helvetica" pitchFamily="34" charset="0"/>
              </a:rPr>
              <a:t>Link </a:t>
            </a:r>
            <a:r>
              <a:rPr lang="fr-FR" sz="1600" dirty="0" err="1" smtClean="0">
                <a:solidFill>
                  <a:schemeClr val="accent1"/>
                </a:solidFill>
                <a:latin typeface="Helvetica" pitchFamily="34" charset="0"/>
              </a:rPr>
              <a:t>details</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Link between apps : more information on interfaces summary (information of interfaces content on arrows), </a:t>
            </a:r>
          </a:p>
        </p:txBody>
      </p:sp>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2</a:t>
            </a:r>
            <a:endParaRPr lang="en-US" sz="2800" dirty="0">
              <a:solidFill>
                <a:schemeClr val="accent2"/>
              </a:solidFill>
              <a:latin typeface="Helvetica"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5923" y="1919429"/>
            <a:ext cx="915566" cy="915566"/>
          </a:xfrm>
          <a:prstGeom prst="rect">
            <a:avLst/>
          </a:prstGeom>
        </p:spPr>
      </p:pic>
    </p:spTree>
    <p:extLst>
      <p:ext uri="{BB962C8B-B14F-4D97-AF65-F5344CB8AC3E}">
        <p14:creationId xmlns:p14="http://schemas.microsoft.com/office/powerpoint/2010/main" xmlns="" val="4098174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2 – Details </a:t>
            </a:r>
            <a:r>
              <a:rPr lang="en-US" sz="2800" dirty="0">
                <a:solidFill>
                  <a:schemeClr val="accent2"/>
                </a:solidFill>
                <a:latin typeface="Helvetica" pitchFamily="34" charset="0"/>
              </a:rPr>
              <a:t>of an interface line </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892324"/>
            <a:ext cx="2653655" cy="3692894"/>
          </a:xfrm>
          <a:prstGeom prst="rect">
            <a:avLst/>
          </a:prstGeom>
          <a:ln w="34925">
            <a:solidFill>
              <a:schemeClr val="accent6"/>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flipH="1">
            <a:off x="539552" y="1415599"/>
            <a:ext cx="2808312" cy="2808312"/>
          </a:xfrm>
          <a:prstGeom prst="rect">
            <a:avLst/>
          </a:prstGeom>
        </p:spPr>
      </p:pic>
      <p:cxnSp>
        <p:nvCxnSpPr>
          <p:cNvPr id="18" name="Connecteur droit 17"/>
          <p:cNvCxnSpPr/>
          <p:nvPr/>
        </p:nvCxnSpPr>
        <p:spPr>
          <a:xfrm flipH="1">
            <a:off x="7164288" y="2030740"/>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7740352" y="1635646"/>
            <a:ext cx="720080" cy="784830"/>
          </a:xfrm>
          <a:prstGeom prst="rect">
            <a:avLst/>
          </a:prstGeom>
          <a:noFill/>
        </p:spPr>
        <p:txBody>
          <a:bodyPr wrap="square" rtlCol="0">
            <a:spAutoFit/>
          </a:bodyPr>
          <a:lstStyle/>
          <a:p>
            <a:pPr algn="ctr"/>
            <a:r>
              <a:rPr lang="en-US" sz="900" dirty="0"/>
              <a:t>The type of frame defines the type of data</a:t>
            </a:r>
          </a:p>
        </p:txBody>
      </p:sp>
      <p:cxnSp>
        <p:nvCxnSpPr>
          <p:cNvPr id="22" name="Connecteur droit 21"/>
          <p:cNvCxnSpPr/>
          <p:nvPr/>
        </p:nvCxnSpPr>
        <p:spPr>
          <a:xfrm flipH="1">
            <a:off x="4067944" y="2183140"/>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491880" y="1788046"/>
            <a:ext cx="720080" cy="646331"/>
          </a:xfrm>
          <a:prstGeom prst="rect">
            <a:avLst/>
          </a:prstGeom>
          <a:noFill/>
        </p:spPr>
        <p:txBody>
          <a:bodyPr wrap="square" rtlCol="0">
            <a:spAutoFit/>
          </a:bodyPr>
          <a:lstStyle/>
          <a:p>
            <a:pPr algn="ctr"/>
            <a:r>
              <a:rPr lang="en-US" sz="900" dirty="0"/>
              <a:t>The image defines the type of update</a:t>
            </a:r>
          </a:p>
        </p:txBody>
      </p:sp>
    </p:spTree>
    <p:extLst>
      <p:ext uri="{BB962C8B-B14F-4D97-AF65-F5344CB8AC3E}">
        <p14:creationId xmlns:p14="http://schemas.microsoft.com/office/powerpoint/2010/main" xmlns="" val="199587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2 </a:t>
            </a:r>
            <a:r>
              <a:rPr lang="en-US" sz="2800" dirty="0">
                <a:solidFill>
                  <a:schemeClr val="accent2"/>
                </a:solidFill>
                <a:latin typeface="Helvetica" pitchFamily="34" charset="0"/>
              </a:rPr>
              <a:t>– </a:t>
            </a:r>
            <a:r>
              <a:rPr lang="en-US" sz="2800" dirty="0" smtClean="0">
                <a:solidFill>
                  <a:schemeClr val="accent2"/>
                </a:solidFill>
                <a:latin typeface="Helvetica" pitchFamily="34" charset="0"/>
              </a:rPr>
              <a:t>Another </a:t>
            </a:r>
            <a:r>
              <a:rPr lang="en-US" sz="2800" dirty="0">
                <a:solidFill>
                  <a:schemeClr val="accent2"/>
                </a:solidFill>
                <a:latin typeface="Helvetica" pitchFamily="34" charset="0"/>
              </a:rPr>
              <a:t>view</a:t>
            </a:r>
          </a:p>
        </p:txBody>
      </p:sp>
      <p:sp>
        <p:nvSpPr>
          <p:cNvPr id="21" name="ZoneTexte 20"/>
          <p:cNvSpPr txBox="1"/>
          <p:nvPr/>
        </p:nvSpPr>
        <p:spPr>
          <a:xfrm>
            <a:off x="7668344" y="2207935"/>
            <a:ext cx="720080" cy="507831"/>
          </a:xfrm>
          <a:prstGeom prst="rect">
            <a:avLst/>
          </a:prstGeom>
          <a:noFill/>
        </p:spPr>
        <p:txBody>
          <a:bodyPr wrap="square" rtlCol="0">
            <a:spAutoFit/>
          </a:bodyPr>
          <a:lstStyle/>
          <a:p>
            <a:pPr algn="ctr"/>
            <a:r>
              <a:rPr lang="en-US" sz="900" dirty="0"/>
              <a:t>Scroll to any direction</a:t>
            </a:r>
          </a:p>
        </p:txBody>
      </p:sp>
      <p:pic>
        <p:nvPicPr>
          <p:cNvPr id="9"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1240936"/>
            <a:ext cx="4609798" cy="2109525"/>
          </a:xfrm>
          <a:prstGeom prst="rect">
            <a:avLst/>
          </a:prstGeom>
          <a:ln w="34925">
            <a:solidFill>
              <a:schemeClr val="accent6"/>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flipH="1">
            <a:off x="467544" y="1397695"/>
            <a:ext cx="2808312" cy="2808312"/>
          </a:xfrm>
          <a:prstGeom prst="rect">
            <a:avLst/>
          </a:prstGeom>
        </p:spPr>
      </p:pic>
      <p:cxnSp>
        <p:nvCxnSpPr>
          <p:cNvPr id="18" name="Connecteur droit 17"/>
          <p:cNvCxnSpPr/>
          <p:nvPr/>
        </p:nvCxnSpPr>
        <p:spPr>
          <a:xfrm flipH="1">
            <a:off x="7308304" y="2427734"/>
            <a:ext cx="50405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8020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2 – Overall view</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683568" y="699542"/>
            <a:ext cx="5930367" cy="4205999"/>
          </a:xfrm>
          <a:prstGeom prst="rect">
            <a:avLst/>
          </a:prstGeom>
        </p:spPr>
      </p:pic>
      <p:sp>
        <p:nvSpPr>
          <p:cNvPr id="3" name="Rectangle 2"/>
          <p:cNvSpPr/>
          <p:nvPr/>
        </p:nvSpPr>
        <p:spPr>
          <a:xfrm>
            <a:off x="1381403"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84813"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1486704"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39062"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913522" y="1212219"/>
            <a:ext cx="914332" cy="960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55438" y="1260245"/>
            <a:ext cx="3127021" cy="20390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046469" y="1335937"/>
            <a:ext cx="692078" cy="19246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Image 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113490" y="1779662"/>
            <a:ext cx="576064" cy="576064"/>
          </a:xfrm>
          <a:prstGeom prst="rect">
            <a:avLst/>
          </a:prstGeom>
        </p:spPr>
      </p:pic>
      <p:sp>
        <p:nvSpPr>
          <p:cNvPr id="6" name="Rectangle 5"/>
          <p:cNvSpPr/>
          <p:nvPr/>
        </p:nvSpPr>
        <p:spPr>
          <a:xfrm>
            <a:off x="6414621" y="2420674"/>
            <a:ext cx="1973803" cy="507831"/>
          </a:xfrm>
          <a:prstGeom prst="rect">
            <a:avLst/>
          </a:prstGeom>
        </p:spPr>
        <p:txBody>
          <a:bodyPr wrap="square">
            <a:spAutoFit/>
          </a:bodyPr>
          <a:lstStyle/>
          <a:p>
            <a:pPr algn="ctr"/>
            <a:r>
              <a:rPr lang="en-US" sz="900" dirty="0" smtClean="0"/>
              <a:t>This view is </a:t>
            </a:r>
            <a:r>
              <a:rPr lang="en-US" sz="900" dirty="0"/>
              <a:t>not displayed as such, because if you zoom out you will go to above level</a:t>
            </a:r>
            <a:endParaRPr lang="fr-FR" sz="900" dirty="0"/>
          </a:p>
        </p:txBody>
      </p:sp>
    </p:spTree>
    <p:extLst>
      <p:ext uri="{BB962C8B-B14F-4D97-AF65-F5344CB8AC3E}">
        <p14:creationId xmlns:p14="http://schemas.microsoft.com/office/powerpoint/2010/main" xmlns="" val="2954614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eur droit avec flèche 23"/>
          <p:cNvCxnSpPr/>
          <p:nvPr/>
        </p:nvCxnSpPr>
        <p:spPr>
          <a:xfrm>
            <a:off x="2267744" y="983744"/>
            <a:ext cx="2281396"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2843808" y="3788540"/>
            <a:ext cx="1715792"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3055816" y="2355726"/>
            <a:ext cx="1478084"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grpSp>
        <p:nvGrpSpPr>
          <p:cNvPr id="37" name="Groupe 36"/>
          <p:cNvGrpSpPr/>
          <p:nvPr/>
        </p:nvGrpSpPr>
        <p:grpSpPr>
          <a:xfrm>
            <a:off x="251521" y="483518"/>
            <a:ext cx="3384375" cy="4104456"/>
            <a:chOff x="107505" y="699542"/>
            <a:chExt cx="3384375" cy="4104456"/>
          </a:xfrm>
        </p:grpSpPr>
        <p:sp>
          <p:nvSpPr>
            <p:cNvPr id="19" name="Losange 18"/>
            <p:cNvSpPr/>
            <p:nvPr/>
          </p:nvSpPr>
          <p:spPr>
            <a:xfrm>
              <a:off x="107505" y="699542"/>
              <a:ext cx="3384375" cy="4104456"/>
            </a:xfrm>
            <a:prstGeom prst="diamond">
              <a:avLst/>
            </a:prstGeom>
            <a:solidFill>
              <a:schemeClr val="bg1"/>
            </a:solidFill>
            <a:ln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Losange 22"/>
            <p:cNvSpPr/>
            <p:nvPr/>
          </p:nvSpPr>
          <p:spPr>
            <a:xfrm>
              <a:off x="615751" y="1315928"/>
              <a:ext cx="2367879" cy="2871684"/>
            </a:xfrm>
            <a:prstGeom prst="diamond">
              <a:avLst/>
            </a:prstGeom>
            <a:solidFill>
              <a:schemeClr val="accent4"/>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56" name="ZoneTexte 55"/>
          <p:cNvSpPr txBox="1"/>
          <p:nvPr/>
        </p:nvSpPr>
        <p:spPr>
          <a:xfrm>
            <a:off x="4664988" y="843558"/>
            <a:ext cx="3507412" cy="677108"/>
          </a:xfrm>
          <a:prstGeom prst="rect">
            <a:avLst/>
          </a:prstGeom>
          <a:noFill/>
        </p:spPr>
        <p:txBody>
          <a:bodyPr wrap="square" rtlCol="0">
            <a:spAutoFit/>
          </a:bodyPr>
          <a:lstStyle/>
          <a:p>
            <a:pPr algn="just"/>
            <a:r>
              <a:rPr lang="en-US" sz="1600" dirty="0">
                <a:solidFill>
                  <a:schemeClr val="accent1"/>
                </a:solidFill>
                <a:latin typeface="Helvetica" pitchFamily="34" charset="0"/>
              </a:rPr>
              <a:t>Application </a:t>
            </a:r>
            <a:r>
              <a:rPr lang="en-US" sz="1600" dirty="0" smtClean="0">
                <a:solidFill>
                  <a:schemeClr val="accent1"/>
                </a:solidFill>
                <a:latin typeface="Helvetica" pitchFamily="34" charset="0"/>
              </a:rPr>
              <a:t>details</a:t>
            </a:r>
          </a:p>
          <a:p>
            <a:pPr marL="171450" indent="-171450" algn="just">
              <a:buFont typeface="Arial" panose="020B0604020202020204" pitchFamily="34" charset="0"/>
              <a:buChar char="•"/>
            </a:pPr>
            <a:r>
              <a:rPr lang="en-US" sz="1100" dirty="0"/>
              <a:t>Process level 2 (show activities) within the application boxes. </a:t>
            </a:r>
          </a:p>
        </p:txBody>
      </p:sp>
      <p:sp>
        <p:nvSpPr>
          <p:cNvPr id="57" name="ZoneTexte 56"/>
          <p:cNvSpPr txBox="1"/>
          <p:nvPr/>
        </p:nvSpPr>
        <p:spPr>
          <a:xfrm>
            <a:off x="4664988" y="2211710"/>
            <a:ext cx="3723436" cy="1184940"/>
          </a:xfrm>
          <a:prstGeom prst="rect">
            <a:avLst/>
          </a:prstGeom>
          <a:noFill/>
        </p:spPr>
        <p:txBody>
          <a:bodyPr wrap="square" rtlCol="0">
            <a:spAutoFit/>
          </a:bodyPr>
          <a:lstStyle/>
          <a:p>
            <a:r>
              <a:rPr lang="fr-FR" sz="1600" dirty="0" smtClean="0">
                <a:solidFill>
                  <a:schemeClr val="accent1"/>
                </a:solidFill>
                <a:latin typeface="Helvetica" pitchFamily="34" charset="0"/>
              </a:rPr>
              <a:t>Link </a:t>
            </a:r>
            <a:r>
              <a:rPr lang="fr-FR" sz="1600" dirty="0" err="1" smtClean="0">
                <a:solidFill>
                  <a:schemeClr val="accent1"/>
                </a:solidFill>
                <a:latin typeface="Helvetica" pitchFamily="34" charset="0"/>
              </a:rPr>
              <a:t>details</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A link for each Business Object that connects apps (details of all interfaces : one arrow per interface)</a:t>
            </a:r>
          </a:p>
          <a:p>
            <a:pPr marL="171450" lvl="1" indent="-171450" algn="just">
              <a:buFont typeface="Arial" panose="020B0604020202020204" pitchFamily="34" charset="0"/>
              <a:buChar char="•"/>
            </a:pPr>
            <a:r>
              <a:rPr lang="en-US" sz="1100" dirty="0"/>
              <a:t>Color code on the arrow to distinguish the need or not of an Integration Platform (information contained in the control table)</a:t>
            </a:r>
          </a:p>
        </p:txBody>
      </p:sp>
      <p:sp>
        <p:nvSpPr>
          <p:cNvPr id="58" name="ZoneTexte 57"/>
          <p:cNvSpPr txBox="1"/>
          <p:nvPr/>
        </p:nvSpPr>
        <p:spPr>
          <a:xfrm>
            <a:off x="4664988" y="3619058"/>
            <a:ext cx="2390800" cy="677108"/>
          </a:xfrm>
          <a:prstGeom prst="rect">
            <a:avLst/>
          </a:prstGeom>
          <a:noFill/>
        </p:spPr>
        <p:txBody>
          <a:bodyPr wrap="square" rtlCol="0">
            <a:spAutoFit/>
          </a:bodyPr>
          <a:lstStyle/>
          <a:p>
            <a:r>
              <a:rPr lang="fr-FR" sz="1600" dirty="0" err="1">
                <a:solidFill>
                  <a:schemeClr val="accent1"/>
                </a:solidFill>
                <a:latin typeface="Helvetica" pitchFamily="34" charset="0"/>
              </a:rPr>
              <a:t>Legend</a:t>
            </a:r>
            <a:r>
              <a:rPr lang="fr-FR" sz="1600" dirty="0">
                <a:solidFill>
                  <a:schemeClr val="accent1"/>
                </a:solidFill>
                <a:latin typeface="Helvetica" pitchFamily="34" charset="0"/>
              </a:rPr>
              <a:t> </a:t>
            </a:r>
            <a:r>
              <a:rPr lang="fr-FR" sz="1600" dirty="0" err="1" smtClean="0">
                <a:solidFill>
                  <a:schemeClr val="accent1"/>
                </a:solidFill>
                <a:latin typeface="Helvetica" pitchFamily="34" charset="0"/>
              </a:rPr>
              <a:t>detail</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Description of frame patrons (Type of data) </a:t>
            </a:r>
          </a:p>
        </p:txBody>
      </p:sp>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3</a:t>
            </a:r>
            <a:endParaRPr lang="en-US" sz="2800" dirty="0">
              <a:solidFill>
                <a:schemeClr val="accent2"/>
              </a:solidFill>
              <a:latin typeface="Helvetica"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5923" y="1919429"/>
            <a:ext cx="915566" cy="915566"/>
          </a:xfrm>
          <a:prstGeom prst="rect">
            <a:avLst/>
          </a:prstGeom>
        </p:spPr>
      </p:pic>
    </p:spTree>
    <p:extLst>
      <p:ext uri="{BB962C8B-B14F-4D97-AF65-F5344CB8AC3E}">
        <p14:creationId xmlns:p14="http://schemas.microsoft.com/office/powerpoint/2010/main" xmlns="" val="420991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89248" y="411510"/>
            <a:ext cx="7920880" cy="400110"/>
          </a:xfrm>
          <a:prstGeom prst="rect">
            <a:avLst/>
          </a:prstGeom>
          <a:noFill/>
        </p:spPr>
        <p:txBody>
          <a:bodyPr wrap="square" rtlCol="0">
            <a:spAutoFit/>
          </a:bodyPr>
          <a:lstStyle/>
          <a:p>
            <a:pPr algn="ctr"/>
            <a:r>
              <a:rPr lang="fr-FR" sz="2000" dirty="0" smtClean="0">
                <a:solidFill>
                  <a:schemeClr val="accent2"/>
                </a:solidFill>
                <a:latin typeface="Helvetica" pitchFamily="34" charset="0"/>
              </a:rPr>
              <a:t>The world </a:t>
            </a:r>
            <a:r>
              <a:rPr lang="fr-FR" sz="2000" dirty="0" err="1" smtClean="0">
                <a:solidFill>
                  <a:schemeClr val="accent2"/>
                </a:solidFill>
                <a:latin typeface="Helvetica" pitchFamily="34" charset="0"/>
              </a:rPr>
              <a:t>before</a:t>
            </a:r>
            <a:r>
              <a:rPr lang="fr-FR" sz="2000" dirty="0" smtClean="0">
                <a:solidFill>
                  <a:schemeClr val="accent2"/>
                </a:solidFill>
                <a:latin typeface="Helvetica" pitchFamily="34" charset="0"/>
              </a:rPr>
              <a:t> </a:t>
            </a:r>
            <a:r>
              <a:rPr lang="en-US" sz="2000" dirty="0" smtClean="0">
                <a:solidFill>
                  <a:schemeClr val="accent2"/>
                </a:solidFill>
                <a:latin typeface="Helvetica" pitchFamily="34" charset="0"/>
              </a:rPr>
              <a:t>“Dynamic IS </a:t>
            </a:r>
            <a:r>
              <a:rPr lang="en-US" sz="2000" dirty="0" smtClean="0">
                <a:solidFill>
                  <a:schemeClr val="accent2"/>
                </a:solidFill>
                <a:latin typeface="Helvetica" pitchFamily="34" charset="0"/>
              </a:rPr>
              <a:t>Cartography</a:t>
            </a:r>
            <a:r>
              <a:rPr lang="en-US" sz="2000" dirty="0" smtClean="0">
                <a:solidFill>
                  <a:schemeClr val="accent2"/>
                </a:solidFill>
                <a:latin typeface="Helvetica" pitchFamily="34" charset="0"/>
              </a:rPr>
              <a:t>” (DISC) </a:t>
            </a:r>
            <a:r>
              <a:rPr lang="en-US" sz="2000" dirty="0" smtClean="0">
                <a:solidFill>
                  <a:schemeClr val="accent2"/>
                </a:solidFill>
                <a:latin typeface="Helvetica" pitchFamily="34" charset="0"/>
              </a:rPr>
              <a:t>?</a:t>
            </a:r>
            <a:endParaRPr lang="fr-FR" sz="2000" dirty="0">
              <a:solidFill>
                <a:schemeClr val="accent2"/>
              </a:solidFill>
              <a:latin typeface="Helvetica" pitchFamily="34" charset="0"/>
            </a:endParaRPr>
          </a:p>
        </p:txBody>
      </p:sp>
      <p:sp>
        <p:nvSpPr>
          <p:cNvPr id="2" name="Rectangle 1"/>
          <p:cNvSpPr/>
          <p:nvPr/>
        </p:nvSpPr>
        <p:spPr>
          <a:xfrm>
            <a:off x="4788024" y="2067694"/>
            <a:ext cx="3600400" cy="1200329"/>
          </a:xfrm>
          <a:prstGeom prst="rect">
            <a:avLst/>
          </a:prstGeom>
        </p:spPr>
        <p:txBody>
          <a:bodyPr wrap="square">
            <a:spAutoFit/>
          </a:bodyPr>
          <a:lstStyle/>
          <a:p>
            <a:pPr algn="just"/>
            <a:r>
              <a:rPr lang="en-US" dirty="0" smtClean="0">
                <a:solidFill>
                  <a:schemeClr val="bg1">
                    <a:lumMod val="50000"/>
                  </a:schemeClr>
                </a:solidFill>
                <a:latin typeface="Helvetica Light"/>
              </a:rPr>
              <a:t>Static</a:t>
            </a:r>
          </a:p>
          <a:p>
            <a:pPr algn="just"/>
            <a:r>
              <a:rPr lang="en-US" dirty="0" smtClean="0">
                <a:solidFill>
                  <a:schemeClr val="bg1">
                    <a:lumMod val="50000"/>
                  </a:schemeClr>
                </a:solidFill>
                <a:latin typeface="Helvetica Light"/>
              </a:rPr>
              <a:t>Never up to date</a:t>
            </a:r>
          </a:p>
          <a:p>
            <a:pPr algn="just"/>
            <a:endParaRPr lang="en-US" dirty="0" smtClean="0">
              <a:solidFill>
                <a:schemeClr val="bg1">
                  <a:lumMod val="50000"/>
                </a:schemeClr>
              </a:solidFill>
              <a:latin typeface="Helvetica Light"/>
            </a:endParaRPr>
          </a:p>
          <a:p>
            <a:pPr algn="just"/>
            <a:endParaRPr lang="en-US" dirty="0">
              <a:solidFill>
                <a:schemeClr val="bg1">
                  <a:lumMod val="50000"/>
                </a:schemeClr>
              </a:solidFill>
              <a:latin typeface="Helvetica Light"/>
            </a:endParaRPr>
          </a:p>
        </p:txBody>
      </p:sp>
      <p:pic>
        <p:nvPicPr>
          <p:cNvPr id="5" name="Picture 2" descr="http://docs.intersystems.com/latest/csp/docbook/images/egbp_hospital_interfaces.png"/>
          <p:cNvPicPr>
            <a:picLocks noChangeAspect="1" noChangeArrowheads="1"/>
          </p:cNvPicPr>
          <p:nvPr/>
        </p:nvPicPr>
        <p:blipFill>
          <a:blip r:embed="rId2" cstate="print"/>
          <a:srcRect/>
          <a:stretch>
            <a:fillRect/>
          </a:stretch>
        </p:blipFill>
        <p:spPr bwMode="auto">
          <a:xfrm>
            <a:off x="395536" y="736823"/>
            <a:ext cx="3357167" cy="4406677"/>
          </a:xfrm>
          <a:prstGeom prst="rect">
            <a:avLst/>
          </a:prstGeom>
          <a:noFill/>
        </p:spPr>
      </p:pic>
      <p:pic>
        <p:nvPicPr>
          <p:cNvPr id="7" name="Imag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39952" y="2139702"/>
            <a:ext cx="576064" cy="576064"/>
          </a:xfrm>
          <a:prstGeom prst="rect">
            <a:avLst/>
          </a:prstGeom>
        </p:spPr>
      </p:pic>
    </p:spTree>
    <p:extLst>
      <p:ext uri="{BB962C8B-B14F-4D97-AF65-F5344CB8AC3E}">
        <p14:creationId xmlns:p14="http://schemas.microsoft.com/office/powerpoint/2010/main" xmlns="" val="2872490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3</a:t>
            </a:r>
            <a:endParaRPr lang="en-US" sz="2800" dirty="0">
              <a:solidFill>
                <a:schemeClr val="accent2"/>
              </a:solidFill>
              <a:latin typeface="Helvetica" pitchFamily="34" charset="0"/>
            </a:endParaRP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5" name="ZoneTexte 34"/>
          <p:cNvSpPr txBox="1"/>
          <p:nvPr/>
        </p:nvSpPr>
        <p:spPr>
          <a:xfrm>
            <a:off x="755576" y="1779662"/>
            <a:ext cx="1080120" cy="1061829"/>
          </a:xfrm>
          <a:prstGeom prst="rect">
            <a:avLst/>
          </a:prstGeom>
          <a:noFill/>
        </p:spPr>
        <p:txBody>
          <a:bodyPr wrap="square" rtlCol="0">
            <a:spAutoFit/>
          </a:bodyPr>
          <a:lstStyle/>
          <a:p>
            <a:pPr algn="ctr"/>
            <a:r>
              <a:rPr lang="es-ES" sz="900" dirty="0" err="1"/>
              <a:t>Hypertext</a:t>
            </a:r>
            <a:r>
              <a:rPr lang="es-ES" sz="900" dirty="0"/>
              <a:t> link (configurable</a:t>
            </a:r>
            <a:r>
              <a:rPr lang="es-ES" sz="900" dirty="0" smtClean="0"/>
              <a:t>)</a:t>
            </a:r>
          </a:p>
          <a:p>
            <a:pPr algn="ctr"/>
            <a:r>
              <a:rPr lang="es-ES" sz="900" dirty="0"/>
              <a:t>-</a:t>
            </a:r>
            <a:endParaRPr lang="es-ES" sz="900" dirty="0" smtClean="0"/>
          </a:p>
          <a:p>
            <a:pPr algn="ctr"/>
            <a:r>
              <a:rPr lang="en-US" sz="900" dirty="0"/>
              <a:t>If you click, you will see documentation repositories </a:t>
            </a:r>
          </a:p>
        </p:txBody>
      </p:sp>
      <p:pic>
        <p:nvPicPr>
          <p:cNvPr id="1068" name="Picture 4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17685" y="950228"/>
            <a:ext cx="2350322" cy="25763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3" name="Connecteur droit 32"/>
          <p:cNvCxnSpPr/>
          <p:nvPr/>
        </p:nvCxnSpPr>
        <p:spPr>
          <a:xfrm flipH="1">
            <a:off x="1763688" y="2163126"/>
            <a:ext cx="1253997" cy="983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9"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69646" y="1027082"/>
            <a:ext cx="859906" cy="21228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45951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330210"/>
            <a:ext cx="7920880" cy="369332"/>
          </a:xfrm>
          <a:prstGeom prst="rect">
            <a:avLst/>
          </a:prstGeom>
          <a:noFill/>
        </p:spPr>
        <p:txBody>
          <a:bodyPr wrap="square" rtlCol="0">
            <a:spAutoFit/>
          </a:bodyPr>
          <a:lstStyle/>
          <a:p>
            <a:pPr algn="ctr"/>
            <a:r>
              <a:rPr lang="en-US" dirty="0" err="1">
                <a:solidFill>
                  <a:schemeClr val="accent2"/>
                </a:solidFill>
                <a:latin typeface="Helvetica" pitchFamily="34" charset="0"/>
              </a:rPr>
              <a:t>Additionnal</a:t>
            </a:r>
            <a:r>
              <a:rPr lang="en-US" dirty="0">
                <a:solidFill>
                  <a:schemeClr val="accent2"/>
                </a:solidFill>
                <a:latin typeface="Helvetica" pitchFamily="34" charset="0"/>
              </a:rPr>
              <a:t> </a:t>
            </a:r>
            <a:r>
              <a:rPr lang="en-US" dirty="0" err="1" smtClean="0">
                <a:solidFill>
                  <a:schemeClr val="accent2"/>
                </a:solidFill>
                <a:latin typeface="Helvetica" pitchFamily="34" charset="0"/>
              </a:rPr>
              <a:t>functionnality</a:t>
            </a:r>
            <a:r>
              <a:rPr lang="en-US" dirty="0" smtClean="0">
                <a:solidFill>
                  <a:schemeClr val="accent2"/>
                </a:solidFill>
                <a:latin typeface="Helvetica" pitchFamily="34" charset="0"/>
              </a:rPr>
              <a:t> : zoom </a:t>
            </a:r>
            <a:r>
              <a:rPr lang="en-US" dirty="0">
                <a:solidFill>
                  <a:schemeClr val="accent2"/>
                </a:solidFill>
                <a:latin typeface="Helvetica" pitchFamily="34" charset="0"/>
              </a:rPr>
              <a:t>on one application and its interfaces</a:t>
            </a: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5" name="ZoneTexte 34"/>
          <p:cNvSpPr txBox="1"/>
          <p:nvPr/>
        </p:nvSpPr>
        <p:spPr>
          <a:xfrm>
            <a:off x="467544" y="2192338"/>
            <a:ext cx="1080120" cy="1477328"/>
          </a:xfrm>
          <a:prstGeom prst="rect">
            <a:avLst/>
          </a:prstGeom>
          <a:noFill/>
        </p:spPr>
        <p:txBody>
          <a:bodyPr wrap="square" rtlCol="0">
            <a:spAutoFit/>
          </a:bodyPr>
          <a:lstStyle/>
          <a:p>
            <a:pPr algn="ctr"/>
            <a:r>
              <a:rPr lang="en-US" sz="900" dirty="0"/>
              <a:t>If you click one app box, it will be centered and it will show only the connected application to this one (with arrow lines) and not the other ones that are not connected</a:t>
            </a:r>
          </a:p>
        </p:txBody>
      </p:sp>
      <p:pic>
        <p:nvPicPr>
          <p:cNvPr id="5" name="Image 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3958" y="1325045"/>
            <a:ext cx="727291" cy="727291"/>
          </a:xfrm>
          <a:prstGeom prst="rect">
            <a:avLst/>
          </a:prstGeom>
        </p:spPr>
      </p:pic>
      <p:pic>
        <p:nvPicPr>
          <p:cNvPr id="59"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91310" y="1444401"/>
            <a:ext cx="816578" cy="16617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0"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91310" y="1276153"/>
            <a:ext cx="809169" cy="850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274377" y="1242513"/>
            <a:ext cx="3349276" cy="20695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45821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330210"/>
            <a:ext cx="7920880" cy="369332"/>
          </a:xfrm>
          <a:prstGeom prst="rect">
            <a:avLst/>
          </a:prstGeom>
          <a:noFill/>
        </p:spPr>
        <p:txBody>
          <a:bodyPr wrap="square" rtlCol="0">
            <a:spAutoFit/>
          </a:bodyPr>
          <a:lstStyle/>
          <a:p>
            <a:pPr algn="ctr"/>
            <a:r>
              <a:rPr lang="en-US" dirty="0" err="1">
                <a:solidFill>
                  <a:schemeClr val="accent2"/>
                </a:solidFill>
                <a:latin typeface="Helvetica" pitchFamily="34" charset="0"/>
              </a:rPr>
              <a:t>Additionnal</a:t>
            </a:r>
            <a:r>
              <a:rPr lang="en-US" dirty="0">
                <a:solidFill>
                  <a:schemeClr val="accent2"/>
                </a:solidFill>
                <a:latin typeface="Helvetica" pitchFamily="34" charset="0"/>
              </a:rPr>
              <a:t> </a:t>
            </a:r>
            <a:r>
              <a:rPr lang="en-US" dirty="0" err="1" smtClean="0">
                <a:solidFill>
                  <a:schemeClr val="accent2"/>
                </a:solidFill>
                <a:latin typeface="Helvetica" pitchFamily="34" charset="0"/>
              </a:rPr>
              <a:t>functionnality</a:t>
            </a:r>
            <a:r>
              <a:rPr lang="en-US" dirty="0" smtClean="0">
                <a:solidFill>
                  <a:schemeClr val="accent2"/>
                </a:solidFill>
                <a:latin typeface="Helvetica" pitchFamily="34" charset="0"/>
              </a:rPr>
              <a:t> : zoom </a:t>
            </a:r>
            <a:r>
              <a:rPr lang="en-US" dirty="0">
                <a:solidFill>
                  <a:schemeClr val="accent2"/>
                </a:solidFill>
                <a:latin typeface="Helvetica" pitchFamily="34" charset="0"/>
              </a:rPr>
              <a:t>on one interface set between applications</a:t>
            </a: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5" name="ZoneTexte 34"/>
          <p:cNvSpPr txBox="1"/>
          <p:nvPr/>
        </p:nvSpPr>
        <p:spPr>
          <a:xfrm>
            <a:off x="467544" y="2192338"/>
            <a:ext cx="1080120" cy="1200329"/>
          </a:xfrm>
          <a:prstGeom prst="rect">
            <a:avLst/>
          </a:prstGeom>
          <a:noFill/>
        </p:spPr>
        <p:txBody>
          <a:bodyPr wrap="square" rtlCol="0">
            <a:spAutoFit/>
          </a:bodyPr>
          <a:lstStyle/>
          <a:p>
            <a:pPr algn="ctr"/>
            <a:r>
              <a:rPr lang="en-US" sz="900" dirty="0"/>
              <a:t>If you click one interface, on level 1 or 2-&gt; all flows between the 2 systems connected by the arrow on which the user clicked </a:t>
            </a:r>
          </a:p>
        </p:txBody>
      </p:sp>
      <p:pic>
        <p:nvPicPr>
          <p:cNvPr id="5" name="Image 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3958" y="1325045"/>
            <a:ext cx="727291" cy="727291"/>
          </a:xfrm>
          <a:prstGeom prst="rect">
            <a:avLst/>
          </a:prstGeom>
        </p:spPr>
      </p:pic>
      <p:pic>
        <p:nvPicPr>
          <p:cNvPr id="59"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91310" y="1444401"/>
            <a:ext cx="816578" cy="16617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0"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91310" y="1276153"/>
            <a:ext cx="809169" cy="850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 name="Groupe 3"/>
          <p:cNvGrpSpPr/>
          <p:nvPr/>
        </p:nvGrpSpPr>
        <p:grpSpPr>
          <a:xfrm>
            <a:off x="2512793" y="1828050"/>
            <a:ext cx="2779633" cy="836643"/>
            <a:chOff x="1761064" y="2996952"/>
            <a:chExt cx="4539128" cy="1366234"/>
          </a:xfrm>
        </p:grpSpPr>
        <p:sp>
          <p:nvSpPr>
            <p:cNvPr id="28" name="Rectangle 27"/>
            <p:cNvSpPr/>
            <p:nvPr/>
          </p:nvSpPr>
          <p:spPr>
            <a:xfrm>
              <a:off x="4211960" y="2996952"/>
              <a:ext cx="2088232" cy="1366234"/>
            </a:xfrm>
            <a:prstGeom prst="rect">
              <a:avLst/>
            </a:prstGeom>
            <a:solidFill>
              <a:srgbClr val="FF505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000000"/>
                  </a:solidFill>
                </a:rPr>
                <a:t>SHIFT</a:t>
              </a:r>
            </a:p>
            <a:p>
              <a:pPr algn="ctr"/>
              <a:r>
                <a:rPr lang="fr-FR" sz="1050" dirty="0">
                  <a:solidFill>
                    <a:srgbClr val="000000"/>
                  </a:solidFill>
                </a:rPr>
                <a:t> (SAP S/4 HANA)</a:t>
              </a:r>
            </a:p>
            <a:p>
              <a:pPr algn="ctr"/>
              <a:endParaRPr lang="fr-FR" sz="1050" dirty="0">
                <a:solidFill>
                  <a:srgbClr val="000000"/>
                </a:solidFill>
              </a:endParaRPr>
            </a:p>
          </p:txBody>
        </p:sp>
        <p:sp>
          <p:nvSpPr>
            <p:cNvPr id="29" name="Rectangle 28"/>
            <p:cNvSpPr/>
            <p:nvPr/>
          </p:nvSpPr>
          <p:spPr>
            <a:xfrm>
              <a:off x="1761064" y="3232187"/>
              <a:ext cx="1656184" cy="895759"/>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rPr>
                <a:t>Match (e2open)</a:t>
              </a:r>
              <a:endParaRPr lang="fr-FR" sz="1050" dirty="0">
                <a:solidFill>
                  <a:srgbClr val="000000"/>
                </a:solidFill>
              </a:endParaRPr>
            </a:p>
          </p:txBody>
        </p:sp>
        <p:cxnSp>
          <p:nvCxnSpPr>
            <p:cNvPr id="30" name="Connecteur en angle 29"/>
            <p:cNvCxnSpPr>
              <a:stCxn id="29" idx="3"/>
              <a:endCxn id="28" idx="1"/>
            </p:cNvCxnSpPr>
            <p:nvPr/>
          </p:nvCxnSpPr>
          <p:spPr>
            <a:xfrm>
              <a:off x="3417248" y="3680067"/>
              <a:ext cx="794712" cy="2"/>
            </a:xfrm>
            <a:prstGeom prst="bentConnector3">
              <a:avLst/>
            </a:prstGeom>
            <a:ln w="38100" cmpd="sng">
              <a:solidFill>
                <a:schemeClr val="tx2">
                  <a:lumMod val="60000"/>
                  <a:lumOff val="40000"/>
                </a:schemeClr>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p:nvPr/>
          </p:nvCxnSpPr>
          <p:spPr>
            <a:xfrm>
              <a:off x="3458137" y="3922428"/>
              <a:ext cx="753823" cy="20739"/>
            </a:xfrm>
            <a:prstGeom prst="bentConnector3">
              <a:avLst>
                <a:gd name="adj1" fmla="val 94371"/>
              </a:avLst>
            </a:prstGeom>
            <a:ln w="38100" cmpd="sng">
              <a:solidFill>
                <a:schemeClr val="tx2">
                  <a:lumMod val="60000"/>
                  <a:lumOff val="40000"/>
                </a:schemeClr>
              </a:solidFill>
              <a:prstDash val="solid"/>
              <a:headEnd type="arrow" w="med" len="me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0486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p:cNvSpPr txBox="1"/>
          <p:nvPr/>
        </p:nvSpPr>
        <p:spPr>
          <a:xfrm>
            <a:off x="251520" y="267494"/>
            <a:ext cx="7920880" cy="523220"/>
          </a:xfrm>
          <a:prstGeom prst="rect">
            <a:avLst/>
          </a:prstGeom>
          <a:noFill/>
        </p:spPr>
        <p:txBody>
          <a:bodyPr wrap="square" rtlCol="0">
            <a:spAutoFit/>
          </a:bodyPr>
          <a:lstStyle/>
          <a:p>
            <a:pPr algn="ctr"/>
            <a:r>
              <a:rPr lang="fr-FR" sz="2800" dirty="0" smtClean="0">
                <a:solidFill>
                  <a:schemeClr val="accent2"/>
                </a:solidFill>
                <a:latin typeface="Helvetica" pitchFamily="34" charset="0"/>
              </a:rPr>
              <a:t>Table</a:t>
            </a:r>
            <a:endParaRPr lang="fr-FR" sz="2800" dirty="0">
              <a:solidFill>
                <a:schemeClr val="accent2"/>
              </a:solidFill>
              <a:latin typeface="Helvetica" pitchFamily="34" charset="0"/>
            </a:endParaRPr>
          </a:p>
        </p:txBody>
      </p:sp>
      <p:sp>
        <p:nvSpPr>
          <p:cNvPr id="96" name="AutoShape 2"/>
          <p:cNvSpPr>
            <a:spLocks/>
          </p:cNvSpPr>
          <p:nvPr/>
        </p:nvSpPr>
        <p:spPr bwMode="auto">
          <a:xfrm>
            <a:off x="3489222" y="2395340"/>
            <a:ext cx="1879065" cy="629641"/>
          </a:xfrm>
          <a:custGeom>
            <a:avLst/>
            <a:gdLst>
              <a:gd name="T0" fmla="*/ 395804497 w 21600"/>
              <a:gd name="T1" fmla="*/ 67488739 h 18677"/>
              <a:gd name="T2" fmla="*/ 395804497 w 21600"/>
              <a:gd name="T3" fmla="*/ 67488739 h 18677"/>
              <a:gd name="T4" fmla="*/ 395804497 w 21600"/>
              <a:gd name="T5" fmla="*/ 67488739 h 18677"/>
              <a:gd name="T6" fmla="*/ 395804497 w 21600"/>
              <a:gd name="T7" fmla="*/ 67488739 h 18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8677">
                <a:moveTo>
                  <a:pt x="0" y="18677"/>
                </a:moveTo>
                <a:cubicBezTo>
                  <a:pt x="565" y="14923"/>
                  <a:pt x="1448" y="11555"/>
                  <a:pt x="2560" y="8730"/>
                </a:cubicBezTo>
                <a:cubicBezTo>
                  <a:pt x="7135" y="-2897"/>
                  <a:pt x="14475" y="-2923"/>
                  <a:pt x="19040" y="8730"/>
                </a:cubicBezTo>
                <a:cubicBezTo>
                  <a:pt x="20185" y="11651"/>
                  <a:pt x="21048" y="15035"/>
                  <a:pt x="21600" y="18677"/>
                </a:cubicBezTo>
              </a:path>
            </a:pathLst>
          </a:custGeom>
          <a:noFill/>
          <a:ln w="12700" cap="flat" cmpd="sng">
            <a:solidFill>
              <a:srgbClr val="A6AAA9"/>
            </a:solidFill>
            <a:prstDash val="solid"/>
            <a:miter lim="400000"/>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sz="2800"/>
          </a:p>
        </p:txBody>
      </p:sp>
      <p:sp>
        <p:nvSpPr>
          <p:cNvPr id="97" name="Oval 3"/>
          <p:cNvSpPr>
            <a:spLocks/>
          </p:cNvSpPr>
          <p:nvPr/>
        </p:nvSpPr>
        <p:spPr bwMode="auto">
          <a:xfrm>
            <a:off x="4327991" y="2291649"/>
            <a:ext cx="201524" cy="200926"/>
          </a:xfrm>
          <a:prstGeom prst="ellipse">
            <a:avLst/>
          </a:prstGeom>
          <a:solidFill>
            <a:schemeClr val="accent3"/>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98" name="Oval 4"/>
          <p:cNvSpPr>
            <a:spLocks/>
          </p:cNvSpPr>
          <p:nvPr/>
        </p:nvSpPr>
        <p:spPr bwMode="auto">
          <a:xfrm>
            <a:off x="4376056" y="2339446"/>
            <a:ext cx="105397" cy="105390"/>
          </a:xfrm>
          <a:prstGeom prst="ellipse">
            <a:avLst/>
          </a:prstGeom>
          <a:solidFill>
            <a:srgbClr val="FFFFFF"/>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99" name="Oval 5"/>
          <p:cNvSpPr>
            <a:spLocks/>
          </p:cNvSpPr>
          <p:nvPr/>
        </p:nvSpPr>
        <p:spPr bwMode="auto">
          <a:xfrm>
            <a:off x="3735830" y="2484358"/>
            <a:ext cx="200938" cy="20092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0" name="Oval 6"/>
          <p:cNvSpPr>
            <a:spLocks/>
          </p:cNvSpPr>
          <p:nvPr/>
        </p:nvSpPr>
        <p:spPr bwMode="auto">
          <a:xfrm>
            <a:off x="3783600" y="2532126"/>
            <a:ext cx="105397" cy="105390"/>
          </a:xfrm>
          <a:prstGeom prst="ellipse">
            <a:avLst/>
          </a:prstGeom>
          <a:solidFill>
            <a:srgbClr val="FFFFFF"/>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1" name="Oval 7"/>
          <p:cNvSpPr>
            <a:spLocks/>
          </p:cNvSpPr>
          <p:nvPr/>
        </p:nvSpPr>
        <p:spPr bwMode="auto">
          <a:xfrm>
            <a:off x="4920604" y="2484203"/>
            <a:ext cx="200926" cy="200926"/>
          </a:xfrm>
          <a:prstGeom prst="ellipse">
            <a:avLst/>
          </a:prstGeom>
          <a:solidFill>
            <a:schemeClr val="accent4"/>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102" name="Oval 8"/>
          <p:cNvSpPr>
            <a:spLocks/>
          </p:cNvSpPr>
          <p:nvPr/>
        </p:nvSpPr>
        <p:spPr bwMode="auto">
          <a:xfrm>
            <a:off x="4968512" y="2532126"/>
            <a:ext cx="105397" cy="105390"/>
          </a:xfrm>
          <a:prstGeom prst="ellipse">
            <a:avLst/>
          </a:prstGeom>
          <a:solidFill>
            <a:srgbClr val="FFFFFF"/>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3" name="Oval 9"/>
          <p:cNvSpPr>
            <a:spLocks/>
          </p:cNvSpPr>
          <p:nvPr/>
        </p:nvSpPr>
        <p:spPr bwMode="auto">
          <a:xfrm>
            <a:off x="5286577" y="2985921"/>
            <a:ext cx="200926" cy="200926"/>
          </a:xfrm>
          <a:prstGeom prst="ellipse">
            <a:avLst/>
          </a:prstGeom>
          <a:solidFill>
            <a:schemeClr val="accent6"/>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104" name="Oval 10"/>
          <p:cNvSpPr>
            <a:spLocks/>
          </p:cNvSpPr>
          <p:nvPr/>
        </p:nvSpPr>
        <p:spPr bwMode="auto">
          <a:xfrm>
            <a:off x="5334339" y="3033669"/>
            <a:ext cx="105397" cy="105390"/>
          </a:xfrm>
          <a:prstGeom prst="ellipse">
            <a:avLst/>
          </a:prstGeom>
          <a:solidFill>
            <a:srgbClr val="FFFFFF"/>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5" name="Oval 11"/>
          <p:cNvSpPr>
            <a:spLocks/>
          </p:cNvSpPr>
          <p:nvPr/>
        </p:nvSpPr>
        <p:spPr bwMode="auto">
          <a:xfrm>
            <a:off x="3370003" y="2985902"/>
            <a:ext cx="200939" cy="200926"/>
          </a:xfrm>
          <a:prstGeom prst="ellipse">
            <a:avLst/>
          </a:prstGeom>
          <a:solidFill>
            <a:schemeClr val="accent2"/>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6" name="Oval 12"/>
          <p:cNvSpPr>
            <a:spLocks/>
          </p:cNvSpPr>
          <p:nvPr/>
        </p:nvSpPr>
        <p:spPr bwMode="auto">
          <a:xfrm>
            <a:off x="3417773" y="3033669"/>
            <a:ext cx="105397" cy="105390"/>
          </a:xfrm>
          <a:prstGeom prst="ellipse">
            <a:avLst/>
          </a:prstGeom>
          <a:solidFill>
            <a:srgbClr val="FFFFFF"/>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7" name="Oval 13"/>
          <p:cNvSpPr>
            <a:spLocks/>
          </p:cNvSpPr>
          <p:nvPr/>
        </p:nvSpPr>
        <p:spPr bwMode="auto">
          <a:xfrm>
            <a:off x="3676323" y="2654052"/>
            <a:ext cx="1504864" cy="1504773"/>
          </a:xfrm>
          <a:prstGeom prst="ellipse">
            <a:avLst/>
          </a:prstGeom>
          <a:solidFill>
            <a:srgbClr val="ECEEF3"/>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08" name="AutoShape 14"/>
          <p:cNvSpPr>
            <a:spLocks/>
          </p:cNvSpPr>
          <p:nvPr/>
        </p:nvSpPr>
        <p:spPr bwMode="auto">
          <a:xfrm>
            <a:off x="3556788" y="3408205"/>
            <a:ext cx="1738541" cy="867448"/>
          </a:xfrm>
          <a:custGeom>
            <a:avLst/>
            <a:gdLst>
              <a:gd name="T0" fmla="*/ 338818516 w 21600"/>
              <a:gd name="T1" fmla="*/ 92609107 h 19675"/>
              <a:gd name="T2" fmla="*/ 338818516 w 21600"/>
              <a:gd name="T3" fmla="*/ 92609107 h 19675"/>
              <a:gd name="T4" fmla="*/ 338818516 w 21600"/>
              <a:gd name="T5" fmla="*/ 92609107 h 19675"/>
              <a:gd name="T6" fmla="*/ 338818516 w 21600"/>
              <a:gd name="T7" fmla="*/ 92609107 h 196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675">
                <a:moveTo>
                  <a:pt x="0" y="0"/>
                </a:moveTo>
                <a:cubicBezTo>
                  <a:pt x="5" y="5032"/>
                  <a:pt x="1060" y="10062"/>
                  <a:pt x="3164" y="13901"/>
                </a:cubicBezTo>
                <a:cubicBezTo>
                  <a:pt x="7381" y="21600"/>
                  <a:pt x="14219" y="21600"/>
                  <a:pt x="18436" y="13901"/>
                </a:cubicBezTo>
                <a:cubicBezTo>
                  <a:pt x="20540" y="10062"/>
                  <a:pt x="21595" y="5032"/>
                  <a:pt x="21600" y="0"/>
                </a:cubicBezTo>
                <a:lnTo>
                  <a:pt x="21304" y="0"/>
                </a:lnTo>
                <a:cubicBezTo>
                  <a:pt x="21298" y="4894"/>
                  <a:pt x="20273" y="9783"/>
                  <a:pt x="18227" y="13517"/>
                </a:cubicBezTo>
                <a:cubicBezTo>
                  <a:pt x="14125" y="21005"/>
                  <a:pt x="7475" y="21005"/>
                  <a:pt x="3373" y="13517"/>
                </a:cubicBezTo>
                <a:cubicBezTo>
                  <a:pt x="1327" y="9783"/>
                  <a:pt x="302" y="4894"/>
                  <a:pt x="296" y="0"/>
                </a:cubicBezTo>
                <a:lnTo>
                  <a:pt x="0" y="0"/>
                </a:lnTo>
                <a:close/>
              </a:path>
            </a:pathLst>
          </a:custGeom>
          <a:solidFill>
            <a:srgbClr val="ECEEF3">
              <a:alpha val="40392"/>
            </a:srgbClr>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sz="2800"/>
          </a:p>
        </p:txBody>
      </p:sp>
      <p:sp>
        <p:nvSpPr>
          <p:cNvPr id="112" name="AutoShape 15"/>
          <p:cNvSpPr>
            <a:spLocks/>
          </p:cNvSpPr>
          <p:nvPr/>
        </p:nvSpPr>
        <p:spPr bwMode="auto">
          <a:xfrm>
            <a:off x="4104939" y="1529804"/>
            <a:ext cx="647628" cy="727759"/>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9" y="0"/>
                </a:moveTo>
                <a:cubicBezTo>
                  <a:pt x="7321" y="0"/>
                  <a:pt x="4803" y="937"/>
                  <a:pt x="2882" y="2813"/>
                </a:cubicBezTo>
                <a:cubicBezTo>
                  <a:pt x="-961" y="6566"/>
                  <a:pt x="-961" y="12653"/>
                  <a:pt x="2882" y="16406"/>
                </a:cubicBezTo>
                <a:cubicBezTo>
                  <a:pt x="4480" y="17967"/>
                  <a:pt x="6493" y="18867"/>
                  <a:pt x="8574" y="19129"/>
                </a:cubicBezTo>
                <a:lnTo>
                  <a:pt x="9839" y="21600"/>
                </a:lnTo>
                <a:lnTo>
                  <a:pt x="11104" y="19129"/>
                </a:lnTo>
                <a:cubicBezTo>
                  <a:pt x="13185" y="18867"/>
                  <a:pt x="15198" y="17967"/>
                  <a:pt x="16796" y="16406"/>
                </a:cubicBezTo>
                <a:cubicBezTo>
                  <a:pt x="20639" y="12653"/>
                  <a:pt x="20639" y="6566"/>
                  <a:pt x="16796" y="2813"/>
                </a:cubicBezTo>
                <a:cubicBezTo>
                  <a:pt x="14875" y="937"/>
                  <a:pt x="12357" y="0"/>
                  <a:pt x="9839" y="0"/>
                </a:cubicBezTo>
                <a:close/>
                <a:moveTo>
                  <a:pt x="9839" y="2266"/>
                </a:moveTo>
                <a:cubicBezTo>
                  <a:pt x="11763" y="2266"/>
                  <a:pt x="13686" y="2983"/>
                  <a:pt x="15154" y="4417"/>
                </a:cubicBezTo>
                <a:cubicBezTo>
                  <a:pt x="18090" y="7284"/>
                  <a:pt x="18090" y="11935"/>
                  <a:pt x="15154" y="14802"/>
                </a:cubicBezTo>
                <a:cubicBezTo>
                  <a:pt x="12218" y="17670"/>
                  <a:pt x="7460" y="17670"/>
                  <a:pt x="4524" y="14802"/>
                </a:cubicBezTo>
                <a:cubicBezTo>
                  <a:pt x="1588" y="11935"/>
                  <a:pt x="1588" y="7284"/>
                  <a:pt x="4524" y="4417"/>
                </a:cubicBezTo>
                <a:cubicBezTo>
                  <a:pt x="5992" y="2983"/>
                  <a:pt x="7915" y="2266"/>
                  <a:pt x="9839" y="2266"/>
                </a:cubicBezTo>
                <a:close/>
              </a:path>
            </a:pathLst>
          </a:custGeom>
          <a:solidFill>
            <a:schemeClr val="accent3"/>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113" name="AutoShape 16"/>
          <p:cNvSpPr>
            <a:spLocks/>
          </p:cNvSpPr>
          <p:nvPr/>
        </p:nvSpPr>
        <p:spPr bwMode="auto">
          <a:xfrm>
            <a:off x="5010303" y="1819233"/>
            <a:ext cx="647628" cy="653608"/>
          </a:xfrm>
          <a:custGeom>
            <a:avLst/>
            <a:gdLst>
              <a:gd name="T0" fmla="+- 0 10800 792"/>
              <a:gd name="T1" fmla="*/ T0 w 20016"/>
              <a:gd name="T2" fmla="+- 0 10781 17"/>
              <a:gd name="T3" fmla="*/ 10781 h 21529"/>
              <a:gd name="T4" fmla="+- 0 10800 792"/>
              <a:gd name="T5" fmla="*/ T4 w 20016"/>
              <a:gd name="T6" fmla="+- 0 10781 17"/>
              <a:gd name="T7" fmla="*/ 10781 h 21529"/>
              <a:gd name="T8" fmla="+- 0 10800 792"/>
              <a:gd name="T9" fmla="*/ T8 w 20016"/>
              <a:gd name="T10" fmla="+- 0 10781 17"/>
              <a:gd name="T11" fmla="*/ 10781 h 21529"/>
              <a:gd name="T12" fmla="+- 0 10800 792"/>
              <a:gd name="T13" fmla="*/ T12 w 20016"/>
              <a:gd name="T14" fmla="+- 0 10781 17"/>
              <a:gd name="T15" fmla="*/ 10781 h 21529"/>
            </a:gdLst>
            <a:ahLst/>
            <a:cxnLst>
              <a:cxn ang="0">
                <a:pos x="T1" y="T3"/>
              </a:cxn>
              <a:cxn ang="0">
                <a:pos x="T5" y="T7"/>
              </a:cxn>
              <a:cxn ang="0">
                <a:pos x="T9" y="T11"/>
              </a:cxn>
              <a:cxn ang="0">
                <a:pos x="T13" y="T15"/>
              </a:cxn>
            </a:cxnLst>
            <a:rect l="0" t="0" r="r" b="b"/>
            <a:pathLst>
              <a:path w="20016" h="21529">
                <a:moveTo>
                  <a:pt x="10331" y="5"/>
                </a:moveTo>
                <a:cubicBezTo>
                  <a:pt x="9667" y="-17"/>
                  <a:pt x="8989" y="33"/>
                  <a:pt x="8308" y="158"/>
                </a:cubicBezTo>
                <a:cubicBezTo>
                  <a:pt x="2862" y="1158"/>
                  <a:pt x="-792" y="6675"/>
                  <a:pt x="147" y="12476"/>
                </a:cubicBezTo>
                <a:cubicBezTo>
                  <a:pt x="538" y="14890"/>
                  <a:pt x="1668" y="16959"/>
                  <a:pt x="3240" y="18497"/>
                </a:cubicBezTo>
                <a:lnTo>
                  <a:pt x="2807" y="21529"/>
                </a:lnTo>
                <a:lnTo>
                  <a:pt x="5343" y="20080"/>
                </a:lnTo>
                <a:cubicBezTo>
                  <a:pt x="7229" y="21143"/>
                  <a:pt x="9442" y="21583"/>
                  <a:pt x="11708" y="21167"/>
                </a:cubicBezTo>
                <a:cubicBezTo>
                  <a:pt x="17154" y="20166"/>
                  <a:pt x="20808" y="14650"/>
                  <a:pt x="19869" y="8848"/>
                </a:cubicBezTo>
                <a:cubicBezTo>
                  <a:pt x="19399" y="5947"/>
                  <a:pt x="17869" y="3527"/>
                  <a:pt x="15777" y="1954"/>
                </a:cubicBezTo>
                <a:cubicBezTo>
                  <a:pt x="14207" y="774"/>
                  <a:pt x="12325" y="71"/>
                  <a:pt x="10331" y="5"/>
                </a:cubicBezTo>
                <a:close/>
                <a:moveTo>
                  <a:pt x="10255" y="2519"/>
                </a:moveTo>
                <a:cubicBezTo>
                  <a:pt x="13809" y="2636"/>
                  <a:pt x="16915" y="5399"/>
                  <a:pt x="17543" y="9278"/>
                </a:cubicBezTo>
                <a:cubicBezTo>
                  <a:pt x="18260" y="13710"/>
                  <a:pt x="15469" y="17924"/>
                  <a:pt x="11308" y="18689"/>
                </a:cubicBezTo>
                <a:cubicBezTo>
                  <a:pt x="7147" y="19453"/>
                  <a:pt x="3191" y="16479"/>
                  <a:pt x="2473" y="12047"/>
                </a:cubicBezTo>
                <a:cubicBezTo>
                  <a:pt x="1756" y="7614"/>
                  <a:pt x="4547" y="3400"/>
                  <a:pt x="8708" y="2636"/>
                </a:cubicBezTo>
                <a:cubicBezTo>
                  <a:pt x="9228" y="2540"/>
                  <a:pt x="9747" y="2502"/>
                  <a:pt x="10255" y="2519"/>
                </a:cubicBezTo>
                <a:close/>
              </a:path>
            </a:pathLst>
          </a:custGeom>
          <a:solidFill>
            <a:schemeClr val="accent4"/>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121" name="AutoShape 17"/>
          <p:cNvSpPr>
            <a:spLocks/>
          </p:cNvSpPr>
          <p:nvPr/>
        </p:nvSpPr>
        <p:spPr bwMode="auto">
          <a:xfrm>
            <a:off x="3193816" y="1826523"/>
            <a:ext cx="647754" cy="647679"/>
          </a:xfrm>
          <a:custGeom>
            <a:avLst/>
            <a:gdLst>
              <a:gd name="T0" fmla="*/ 50229811 w 20226"/>
              <a:gd name="T1" fmla="*/ 48181231 h 21268"/>
              <a:gd name="T2" fmla="*/ 50229811 w 20226"/>
              <a:gd name="T3" fmla="*/ 48181231 h 21268"/>
              <a:gd name="T4" fmla="*/ 50229811 w 20226"/>
              <a:gd name="T5" fmla="*/ 48181231 h 21268"/>
              <a:gd name="T6" fmla="*/ 50229811 w 20226"/>
              <a:gd name="T7" fmla="*/ 48181231 h 212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226" h="21268">
                <a:moveTo>
                  <a:pt x="10512" y="9"/>
                </a:moveTo>
                <a:cubicBezTo>
                  <a:pt x="8123" y="-93"/>
                  <a:pt x="5858" y="702"/>
                  <a:pt x="4046" y="2130"/>
                </a:cubicBezTo>
                <a:cubicBezTo>
                  <a:pt x="1976" y="3763"/>
                  <a:pt x="497" y="6225"/>
                  <a:pt x="103" y="9132"/>
                </a:cubicBezTo>
                <a:cubicBezTo>
                  <a:pt x="-687" y="14945"/>
                  <a:pt x="3158" y="20331"/>
                  <a:pt x="8687" y="21162"/>
                </a:cubicBezTo>
                <a:cubicBezTo>
                  <a:pt x="10987" y="21507"/>
                  <a:pt x="13209" y="21001"/>
                  <a:pt x="15085" y="19883"/>
                </a:cubicBezTo>
                <a:lnTo>
                  <a:pt x="17685" y="21250"/>
                </a:lnTo>
                <a:lnTo>
                  <a:pt x="17163" y="18244"/>
                </a:lnTo>
                <a:cubicBezTo>
                  <a:pt x="18709" y="16662"/>
                  <a:pt x="19795" y="14560"/>
                  <a:pt x="20123" y="12142"/>
                </a:cubicBezTo>
                <a:cubicBezTo>
                  <a:pt x="20913" y="6328"/>
                  <a:pt x="17071" y="939"/>
                  <a:pt x="11543" y="108"/>
                </a:cubicBezTo>
                <a:cubicBezTo>
                  <a:pt x="11197" y="56"/>
                  <a:pt x="10853" y="24"/>
                  <a:pt x="10512" y="9"/>
                </a:cubicBezTo>
                <a:close/>
                <a:moveTo>
                  <a:pt x="10418" y="2516"/>
                </a:moveTo>
                <a:cubicBezTo>
                  <a:pt x="10679" y="2527"/>
                  <a:pt x="10942" y="2555"/>
                  <a:pt x="11206" y="2594"/>
                </a:cubicBezTo>
                <a:cubicBezTo>
                  <a:pt x="15430" y="3229"/>
                  <a:pt x="18366" y="7342"/>
                  <a:pt x="17763" y="11784"/>
                </a:cubicBezTo>
                <a:cubicBezTo>
                  <a:pt x="17159" y="16226"/>
                  <a:pt x="13244" y="19313"/>
                  <a:pt x="9020" y="18679"/>
                </a:cubicBezTo>
                <a:cubicBezTo>
                  <a:pt x="4796" y="18045"/>
                  <a:pt x="1863" y="13928"/>
                  <a:pt x="2467" y="9486"/>
                </a:cubicBezTo>
                <a:cubicBezTo>
                  <a:pt x="3032" y="5321"/>
                  <a:pt x="6505" y="2349"/>
                  <a:pt x="10418" y="2516"/>
                </a:cubicBezTo>
                <a:close/>
              </a:path>
            </a:pathLst>
          </a:custGeom>
          <a:solidFill>
            <a:schemeClr val="accent1"/>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sz="2800"/>
          </a:p>
        </p:txBody>
      </p:sp>
      <p:sp>
        <p:nvSpPr>
          <p:cNvPr id="122" name="AutoShape 18"/>
          <p:cNvSpPr>
            <a:spLocks/>
          </p:cNvSpPr>
          <p:nvPr/>
        </p:nvSpPr>
        <p:spPr bwMode="auto">
          <a:xfrm>
            <a:off x="2634506" y="2591314"/>
            <a:ext cx="707229" cy="647784"/>
          </a:xfrm>
          <a:custGeom>
            <a:avLst/>
            <a:gdLst>
              <a:gd name="T0" fmla="*/ 56820649 w 21314"/>
              <a:gd name="T1" fmla="*/ 50730934 h 20129"/>
              <a:gd name="T2" fmla="*/ 56820649 w 21314"/>
              <a:gd name="T3" fmla="*/ 50730934 h 20129"/>
              <a:gd name="T4" fmla="*/ 56820649 w 21314"/>
              <a:gd name="T5" fmla="*/ 50730934 h 20129"/>
              <a:gd name="T6" fmla="*/ 56820649 w 21314"/>
              <a:gd name="T7" fmla="*/ 50730934 h 201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14" h="20129">
                <a:moveTo>
                  <a:pt x="10091" y="6"/>
                </a:moveTo>
                <a:cubicBezTo>
                  <a:pt x="8517" y="-50"/>
                  <a:pt x="6911" y="286"/>
                  <a:pt x="5404" y="1062"/>
                </a:cubicBezTo>
                <a:cubicBezTo>
                  <a:pt x="2992" y="2303"/>
                  <a:pt x="1297" y="4433"/>
                  <a:pt x="505" y="6876"/>
                </a:cubicBezTo>
                <a:cubicBezTo>
                  <a:pt x="-286" y="9319"/>
                  <a:pt x="-175" y="12074"/>
                  <a:pt x="1029" y="14560"/>
                </a:cubicBezTo>
                <a:cubicBezTo>
                  <a:pt x="3436" y="19532"/>
                  <a:pt x="9302" y="21550"/>
                  <a:pt x="14124" y="19068"/>
                </a:cubicBezTo>
                <a:cubicBezTo>
                  <a:pt x="16130" y="18035"/>
                  <a:pt x="17628" y="16381"/>
                  <a:pt x="18535" y="14450"/>
                </a:cubicBezTo>
                <a:lnTo>
                  <a:pt x="21314" y="14041"/>
                </a:lnTo>
                <a:lnTo>
                  <a:pt x="19331" y="11997"/>
                </a:lnTo>
                <a:cubicBezTo>
                  <a:pt x="19733" y="9891"/>
                  <a:pt x="19498" y="7641"/>
                  <a:pt x="18496" y="5572"/>
                </a:cubicBezTo>
                <a:cubicBezTo>
                  <a:pt x="16841" y="2154"/>
                  <a:pt x="13551" y="130"/>
                  <a:pt x="10091" y="6"/>
                </a:cubicBezTo>
                <a:close/>
                <a:moveTo>
                  <a:pt x="10013" y="2379"/>
                </a:moveTo>
                <a:cubicBezTo>
                  <a:pt x="12656" y="2473"/>
                  <a:pt x="15171" y="4020"/>
                  <a:pt x="16435" y="6631"/>
                </a:cubicBezTo>
                <a:cubicBezTo>
                  <a:pt x="18275" y="10430"/>
                  <a:pt x="16778" y="15046"/>
                  <a:pt x="13094" y="16943"/>
                </a:cubicBezTo>
                <a:cubicBezTo>
                  <a:pt x="9409" y="18840"/>
                  <a:pt x="4929" y="17297"/>
                  <a:pt x="3089" y="13498"/>
                </a:cubicBezTo>
                <a:cubicBezTo>
                  <a:pt x="1250" y="9699"/>
                  <a:pt x="2746" y="5083"/>
                  <a:pt x="6431" y="3186"/>
                </a:cubicBezTo>
                <a:cubicBezTo>
                  <a:pt x="7582" y="2594"/>
                  <a:pt x="8811" y="2336"/>
                  <a:pt x="10013" y="2379"/>
                </a:cubicBezTo>
                <a:close/>
              </a:path>
            </a:pathLst>
          </a:custGeom>
          <a:solidFill>
            <a:schemeClr val="accent2"/>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sz="2800"/>
          </a:p>
        </p:txBody>
      </p:sp>
      <p:sp>
        <p:nvSpPr>
          <p:cNvPr id="123" name="AutoShape 19"/>
          <p:cNvSpPr>
            <a:spLocks/>
          </p:cNvSpPr>
          <p:nvPr/>
        </p:nvSpPr>
        <p:spPr bwMode="auto">
          <a:xfrm>
            <a:off x="5515011" y="2591244"/>
            <a:ext cx="708026" cy="647629"/>
          </a:xfrm>
          <a:custGeom>
            <a:avLst/>
            <a:gdLst>
              <a:gd name="T0" fmla="*/ 10655 w 21311"/>
              <a:gd name="T1" fmla="+- 0 10110 44"/>
              <a:gd name="T2" fmla="*/ 10110 h 20133"/>
              <a:gd name="T3" fmla="*/ 10655 w 21311"/>
              <a:gd name="T4" fmla="+- 0 10110 44"/>
              <a:gd name="T5" fmla="*/ 10110 h 20133"/>
              <a:gd name="T6" fmla="*/ 10655 w 21311"/>
              <a:gd name="T7" fmla="+- 0 10110 44"/>
              <a:gd name="T8" fmla="*/ 10110 h 20133"/>
              <a:gd name="T9" fmla="*/ 10655 w 21311"/>
              <a:gd name="T10" fmla="+- 0 10110 44"/>
              <a:gd name="T11" fmla="*/ 10110 h 20133"/>
            </a:gdLst>
            <a:ahLst/>
            <a:cxnLst>
              <a:cxn ang="0">
                <a:pos x="T0" y="T2"/>
              </a:cxn>
              <a:cxn ang="0">
                <a:pos x="T3" y="T5"/>
              </a:cxn>
              <a:cxn ang="0">
                <a:pos x="T6" y="T8"/>
              </a:cxn>
              <a:cxn ang="0">
                <a:pos x="T9" y="T11"/>
              </a:cxn>
            </a:cxnLst>
            <a:rect l="0" t="0" r="r" b="b"/>
            <a:pathLst>
              <a:path w="21311" h="20133">
                <a:moveTo>
                  <a:pt x="11277" y="4"/>
                </a:moveTo>
                <a:cubicBezTo>
                  <a:pt x="7820" y="111"/>
                  <a:pt x="4524" y="2117"/>
                  <a:pt x="2854" y="5528"/>
                </a:cubicBezTo>
                <a:cubicBezTo>
                  <a:pt x="1844" y="7592"/>
                  <a:pt x="1599" y="9842"/>
                  <a:pt x="1991" y="11950"/>
                </a:cubicBezTo>
                <a:lnTo>
                  <a:pt x="0" y="13988"/>
                </a:lnTo>
                <a:lnTo>
                  <a:pt x="2773" y="14410"/>
                </a:lnTo>
                <a:cubicBezTo>
                  <a:pt x="3670" y="16347"/>
                  <a:pt x="5161" y="18007"/>
                  <a:pt x="7160" y="19049"/>
                </a:cubicBezTo>
                <a:cubicBezTo>
                  <a:pt x="11966" y="21556"/>
                  <a:pt x="17834" y="19566"/>
                  <a:pt x="20262" y="14605"/>
                </a:cubicBezTo>
                <a:cubicBezTo>
                  <a:pt x="21477" y="12124"/>
                  <a:pt x="21600" y="9373"/>
                  <a:pt x="20821" y="6926"/>
                </a:cubicBezTo>
                <a:cubicBezTo>
                  <a:pt x="20042" y="4479"/>
                  <a:pt x="18360" y="2337"/>
                  <a:pt x="15957" y="1084"/>
                </a:cubicBezTo>
                <a:cubicBezTo>
                  <a:pt x="14455" y="300"/>
                  <a:pt x="12849" y="-44"/>
                  <a:pt x="11277" y="4"/>
                </a:cubicBezTo>
                <a:close/>
                <a:moveTo>
                  <a:pt x="11342" y="2381"/>
                </a:moveTo>
                <a:cubicBezTo>
                  <a:pt x="12543" y="2344"/>
                  <a:pt x="13770" y="2607"/>
                  <a:pt x="14917" y="3205"/>
                </a:cubicBezTo>
                <a:cubicBezTo>
                  <a:pt x="18590" y="5121"/>
                  <a:pt x="20062" y="9745"/>
                  <a:pt x="18207" y="13536"/>
                </a:cubicBezTo>
                <a:cubicBezTo>
                  <a:pt x="16352" y="17326"/>
                  <a:pt x="11871" y="18846"/>
                  <a:pt x="8199" y="16931"/>
                </a:cubicBezTo>
                <a:cubicBezTo>
                  <a:pt x="4527" y="15016"/>
                  <a:pt x="3054" y="10391"/>
                  <a:pt x="4910" y="6601"/>
                </a:cubicBezTo>
                <a:cubicBezTo>
                  <a:pt x="6185" y="3995"/>
                  <a:pt x="8701" y="2462"/>
                  <a:pt x="11342" y="2381"/>
                </a:cubicBezTo>
                <a:close/>
              </a:path>
            </a:pathLst>
          </a:custGeom>
          <a:solidFill>
            <a:schemeClr val="accent6"/>
          </a:solidFill>
          <a:ln>
            <a:noFill/>
          </a:ln>
          <a:effectLst/>
          <a:extLs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endParaRPr lang="fr-FR" altLang="fr-FR" sz="1100">
              <a:solidFill>
                <a:srgbClr val="FFFFFF"/>
              </a:solidFill>
            </a:endParaRPr>
          </a:p>
        </p:txBody>
      </p:sp>
      <p:sp>
        <p:nvSpPr>
          <p:cNvPr id="151" name="Text Box 21"/>
          <p:cNvSpPr txBox="1">
            <a:spLocks/>
          </p:cNvSpPr>
          <p:nvPr/>
        </p:nvSpPr>
        <p:spPr bwMode="auto">
          <a:xfrm>
            <a:off x="6370442" y="2781875"/>
            <a:ext cx="2306014" cy="20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r>
              <a:rPr lang="fr-FR" altLang="fr-FR" sz="1100" dirty="0" err="1">
                <a:solidFill>
                  <a:schemeClr val="accent6"/>
                </a:solidFill>
                <a:latin typeface="Arial" pitchFamily="34" charset="0"/>
                <a:cs typeface="Arial" pitchFamily="34" charset="0"/>
                <a:sym typeface="Arial" pitchFamily="34" charset="0"/>
              </a:rPr>
              <a:t>Application’s</a:t>
            </a:r>
            <a:r>
              <a:rPr lang="fr-FR" altLang="fr-FR" sz="1100" dirty="0">
                <a:solidFill>
                  <a:schemeClr val="accent6"/>
                </a:solidFill>
                <a:latin typeface="Arial" pitchFamily="34" charset="0"/>
                <a:cs typeface="Arial" pitchFamily="34" charset="0"/>
                <a:sym typeface="Arial" pitchFamily="34" charset="0"/>
              </a:rPr>
              <a:t> description</a:t>
            </a:r>
          </a:p>
        </p:txBody>
      </p:sp>
      <p:sp>
        <p:nvSpPr>
          <p:cNvPr id="149" name="Text Box 24"/>
          <p:cNvSpPr txBox="1">
            <a:spLocks/>
          </p:cNvSpPr>
          <p:nvPr/>
        </p:nvSpPr>
        <p:spPr bwMode="auto">
          <a:xfrm>
            <a:off x="5724128" y="1747175"/>
            <a:ext cx="2024314" cy="20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defRPr/>
            </a:pPr>
            <a:r>
              <a:rPr lang="fr-FR" altLang="fr-FR" sz="1100" dirty="0">
                <a:solidFill>
                  <a:schemeClr val="accent4"/>
                </a:solidFill>
                <a:latin typeface="Arial" pitchFamily="34" charset="0"/>
                <a:cs typeface="Arial" pitchFamily="34" charset="0"/>
                <a:sym typeface="Arial" pitchFamily="34" charset="0"/>
              </a:rPr>
              <a:t>Interface ID vs Version</a:t>
            </a:r>
          </a:p>
        </p:txBody>
      </p:sp>
      <p:sp>
        <p:nvSpPr>
          <p:cNvPr id="147" name="Text Box 27"/>
          <p:cNvSpPr txBox="1">
            <a:spLocks/>
          </p:cNvSpPr>
          <p:nvPr/>
        </p:nvSpPr>
        <p:spPr bwMode="auto">
          <a:xfrm>
            <a:off x="611560" y="2804199"/>
            <a:ext cx="1875527" cy="2037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r"/>
            <a:r>
              <a:rPr lang="fr-FR" altLang="fr-FR" sz="1100" dirty="0">
                <a:solidFill>
                  <a:schemeClr val="accent2"/>
                </a:solidFill>
                <a:latin typeface="Arial" pitchFamily="34" charset="0"/>
                <a:cs typeface="Arial" pitchFamily="34" charset="0"/>
                <a:sym typeface="Arial" pitchFamily="34" charset="0"/>
              </a:rPr>
              <a:t>Applications vs Versions</a:t>
            </a:r>
          </a:p>
        </p:txBody>
      </p:sp>
      <p:sp>
        <p:nvSpPr>
          <p:cNvPr id="145" name="Text Box 30"/>
          <p:cNvSpPr txBox="1">
            <a:spLocks/>
          </p:cNvSpPr>
          <p:nvPr/>
        </p:nvSpPr>
        <p:spPr bwMode="auto">
          <a:xfrm>
            <a:off x="1444763" y="1710318"/>
            <a:ext cx="1737896" cy="2037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r"/>
            <a:r>
              <a:rPr lang="fr-FR" altLang="fr-FR" sz="1100" dirty="0">
                <a:solidFill>
                  <a:schemeClr val="accent1"/>
                </a:solidFill>
                <a:latin typeface="Arial" pitchFamily="34" charset="0"/>
                <a:cs typeface="Arial" pitchFamily="34" charset="0"/>
                <a:sym typeface="Arial" pitchFamily="34" charset="0"/>
              </a:rPr>
              <a:t>Applications vs </a:t>
            </a:r>
            <a:r>
              <a:rPr lang="fr-FR" altLang="fr-FR" sz="1100" dirty="0" err="1">
                <a:solidFill>
                  <a:schemeClr val="accent1"/>
                </a:solidFill>
                <a:latin typeface="Arial" pitchFamily="34" charset="0"/>
                <a:cs typeface="Arial" pitchFamily="34" charset="0"/>
                <a:sym typeface="Arial" pitchFamily="34" charset="0"/>
              </a:rPr>
              <a:t>Process</a:t>
            </a:r>
            <a:endParaRPr lang="fr-FR" altLang="fr-FR" sz="1100" dirty="0">
              <a:solidFill>
                <a:schemeClr val="accent1"/>
              </a:solidFill>
              <a:latin typeface="Arial" pitchFamily="34" charset="0"/>
              <a:cs typeface="Arial" pitchFamily="34" charset="0"/>
              <a:sym typeface="Arial" pitchFamily="34" charset="0"/>
            </a:endParaRPr>
          </a:p>
        </p:txBody>
      </p:sp>
      <p:sp>
        <p:nvSpPr>
          <p:cNvPr id="143" name="Text Box 33"/>
          <p:cNvSpPr txBox="1">
            <a:spLocks/>
          </p:cNvSpPr>
          <p:nvPr/>
        </p:nvSpPr>
        <p:spPr bwMode="auto">
          <a:xfrm>
            <a:off x="3473418" y="1203598"/>
            <a:ext cx="1940058" cy="20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defRPr/>
            </a:pPr>
            <a:r>
              <a:rPr lang="fr-FR" altLang="fr-FR" sz="1100" dirty="0">
                <a:solidFill>
                  <a:schemeClr val="accent3"/>
                </a:solidFill>
                <a:latin typeface="Arial" pitchFamily="34" charset="0"/>
                <a:cs typeface="Arial" pitchFamily="34" charset="0"/>
                <a:sym typeface="Arial" pitchFamily="34" charset="0"/>
              </a:rPr>
              <a:t>Information about interface</a:t>
            </a:r>
          </a:p>
        </p:txBody>
      </p:sp>
      <p:sp>
        <p:nvSpPr>
          <p:cNvPr id="129" name="Text Box 35"/>
          <p:cNvSpPr txBox="1">
            <a:spLocks/>
          </p:cNvSpPr>
          <p:nvPr/>
        </p:nvSpPr>
        <p:spPr bwMode="auto">
          <a:xfrm>
            <a:off x="2660342" y="2800835"/>
            <a:ext cx="600828" cy="22874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r>
              <a:rPr lang="fr-FR" altLang="fr-FR" sz="1200">
                <a:solidFill>
                  <a:schemeClr val="accent2"/>
                </a:solidFill>
                <a:latin typeface="Arial" pitchFamily="34" charset="0"/>
                <a:cs typeface="Arial" pitchFamily="34" charset="0"/>
                <a:sym typeface="Arial" pitchFamily="34" charset="0"/>
              </a:rPr>
              <a:t>1</a:t>
            </a:r>
          </a:p>
        </p:txBody>
      </p:sp>
      <p:sp>
        <p:nvSpPr>
          <p:cNvPr id="130" name="Text Box 36"/>
          <p:cNvSpPr txBox="1">
            <a:spLocks/>
          </p:cNvSpPr>
          <p:nvPr/>
        </p:nvSpPr>
        <p:spPr bwMode="auto">
          <a:xfrm>
            <a:off x="5592750" y="2798748"/>
            <a:ext cx="600985" cy="2284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defRPr/>
            </a:pPr>
            <a:r>
              <a:rPr lang="fr-FR" altLang="fr-FR" sz="1200" dirty="0">
                <a:solidFill>
                  <a:schemeClr val="accent6"/>
                </a:solidFill>
                <a:latin typeface="Arial" pitchFamily="34" charset="0"/>
                <a:cs typeface="Arial" pitchFamily="34" charset="0"/>
                <a:sym typeface="Arial" pitchFamily="34" charset="0"/>
              </a:rPr>
              <a:t>5</a:t>
            </a:r>
          </a:p>
        </p:txBody>
      </p:sp>
      <p:sp>
        <p:nvSpPr>
          <p:cNvPr id="131" name="Text Box 37"/>
          <p:cNvSpPr txBox="1">
            <a:spLocks/>
          </p:cNvSpPr>
          <p:nvPr/>
        </p:nvSpPr>
        <p:spPr bwMode="auto">
          <a:xfrm>
            <a:off x="5033625" y="2031521"/>
            <a:ext cx="600985" cy="2290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defRPr/>
            </a:pPr>
            <a:r>
              <a:rPr lang="fr-FR" altLang="fr-FR" sz="1200" dirty="0">
                <a:solidFill>
                  <a:schemeClr val="accent4"/>
                </a:solidFill>
                <a:latin typeface="Arial" pitchFamily="34" charset="0"/>
                <a:cs typeface="Arial" pitchFamily="34" charset="0"/>
                <a:sym typeface="Arial" pitchFamily="34" charset="0"/>
              </a:rPr>
              <a:t>4</a:t>
            </a:r>
          </a:p>
        </p:txBody>
      </p:sp>
      <p:sp>
        <p:nvSpPr>
          <p:cNvPr id="132" name="Text Box 38"/>
          <p:cNvSpPr txBox="1">
            <a:spLocks/>
          </p:cNvSpPr>
          <p:nvPr/>
        </p:nvSpPr>
        <p:spPr bwMode="auto">
          <a:xfrm>
            <a:off x="3220731" y="2035992"/>
            <a:ext cx="600828" cy="22874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r>
              <a:rPr lang="fr-FR" altLang="fr-FR" sz="1200">
                <a:solidFill>
                  <a:schemeClr val="accent1"/>
                </a:solidFill>
                <a:latin typeface="Arial" pitchFamily="34" charset="0"/>
                <a:cs typeface="Arial" pitchFamily="34" charset="0"/>
                <a:sym typeface="Arial" pitchFamily="34" charset="0"/>
              </a:rPr>
              <a:t>2</a:t>
            </a:r>
          </a:p>
        </p:txBody>
      </p:sp>
      <p:sp>
        <p:nvSpPr>
          <p:cNvPr id="133" name="Text Box 39"/>
          <p:cNvSpPr txBox="1">
            <a:spLocks/>
          </p:cNvSpPr>
          <p:nvPr/>
        </p:nvSpPr>
        <p:spPr bwMode="auto">
          <a:xfrm>
            <a:off x="4124672" y="1734916"/>
            <a:ext cx="600985" cy="2284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defRPr/>
            </a:pPr>
            <a:r>
              <a:rPr lang="fr-FR" altLang="fr-FR" sz="1200" dirty="0">
                <a:solidFill>
                  <a:schemeClr val="accent3"/>
                </a:solidFill>
                <a:latin typeface="Arial" pitchFamily="34" charset="0"/>
                <a:cs typeface="Arial" pitchFamily="34" charset="0"/>
                <a:sym typeface="Arial" pitchFamily="34" charset="0"/>
              </a:rPr>
              <a:t>3</a:t>
            </a:r>
          </a:p>
        </p:txBody>
      </p:sp>
      <p:grpSp>
        <p:nvGrpSpPr>
          <p:cNvPr id="134" name="Group 40"/>
          <p:cNvGrpSpPr>
            <a:grpSpLocks/>
          </p:cNvGrpSpPr>
          <p:nvPr/>
        </p:nvGrpSpPr>
        <p:grpSpPr bwMode="auto">
          <a:xfrm>
            <a:off x="3748088" y="3120273"/>
            <a:ext cx="1355941" cy="480890"/>
            <a:chOff x="-639187" y="-98732"/>
            <a:chExt cx="2983878" cy="1058309"/>
          </a:xfrm>
        </p:grpSpPr>
        <p:sp>
          <p:nvSpPr>
            <p:cNvPr id="141" name="Text Box 41"/>
            <p:cNvSpPr txBox="1">
              <a:spLocks/>
            </p:cNvSpPr>
            <p:nvPr/>
          </p:nvSpPr>
          <p:spPr bwMode="auto">
            <a:xfrm>
              <a:off x="-209712" y="-98732"/>
              <a:ext cx="2124928" cy="581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r>
                <a:rPr lang="fr-FR" altLang="fr-FR" sz="1200" dirty="0" smtClean="0">
                  <a:solidFill>
                    <a:srgbClr val="53585F"/>
                  </a:solidFill>
                  <a:latin typeface="Arial" pitchFamily="34" charset="0"/>
                  <a:cs typeface="Arial" pitchFamily="34" charset="0"/>
                  <a:sym typeface="Arial" pitchFamily="34" charset="0"/>
                </a:rPr>
                <a:t>5 TYPES</a:t>
              </a:r>
              <a:endParaRPr lang="fr-FR" altLang="fr-FR" sz="1200" dirty="0">
                <a:solidFill>
                  <a:srgbClr val="53585F"/>
                </a:solidFill>
                <a:latin typeface="Arial" pitchFamily="34" charset="0"/>
                <a:cs typeface="Arial" pitchFamily="34" charset="0"/>
                <a:sym typeface="Arial" pitchFamily="34" charset="0"/>
              </a:endParaRPr>
            </a:p>
          </p:txBody>
        </p:sp>
        <p:sp>
          <p:nvSpPr>
            <p:cNvPr id="142" name="Text Box 42"/>
            <p:cNvSpPr txBox="1">
              <a:spLocks/>
            </p:cNvSpPr>
            <p:nvPr/>
          </p:nvSpPr>
          <p:spPr bwMode="auto">
            <a:xfrm>
              <a:off x="-639187" y="377814"/>
              <a:ext cx="2983878" cy="581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pPr algn="ctr"/>
              <a:r>
                <a:rPr lang="fr-FR" altLang="fr-FR" sz="1200" dirty="0" smtClean="0">
                  <a:solidFill>
                    <a:srgbClr val="53585F"/>
                  </a:solidFill>
                  <a:latin typeface="Arial" pitchFamily="34" charset="0"/>
                  <a:cs typeface="Arial" pitchFamily="34" charset="0"/>
                  <a:sym typeface="Arial" pitchFamily="34" charset="0"/>
                </a:rPr>
                <a:t>OF TABLE</a:t>
              </a:r>
              <a:endParaRPr lang="fr-FR" altLang="fr-FR" sz="1200" dirty="0">
                <a:solidFill>
                  <a:srgbClr val="53585F"/>
                </a:solidFill>
                <a:latin typeface="Arial" pitchFamily="34" charset="0"/>
                <a:cs typeface="Arial" pitchFamily="34" charset="0"/>
                <a:sym typeface="Arial" pitchFamily="34" charset="0"/>
              </a:endParaRPr>
            </a:p>
          </p:txBody>
        </p:sp>
      </p:grpSp>
      <p:grpSp>
        <p:nvGrpSpPr>
          <p:cNvPr id="135" name="Group 43"/>
          <p:cNvGrpSpPr>
            <a:grpSpLocks/>
          </p:cNvGrpSpPr>
          <p:nvPr/>
        </p:nvGrpSpPr>
        <p:grpSpPr bwMode="auto">
          <a:xfrm>
            <a:off x="4190568" y="3622833"/>
            <a:ext cx="476369" cy="60274"/>
            <a:chOff x="0" y="0"/>
            <a:chExt cx="1048296" cy="132646"/>
          </a:xfrm>
        </p:grpSpPr>
        <p:sp>
          <p:nvSpPr>
            <p:cNvPr id="136" name="Oval 44"/>
            <p:cNvSpPr>
              <a:spLocks/>
            </p:cNvSpPr>
            <p:nvPr/>
          </p:nvSpPr>
          <p:spPr bwMode="auto">
            <a:xfrm>
              <a:off x="0" y="0"/>
              <a:ext cx="132646" cy="13264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37" name="Oval 45"/>
            <p:cNvSpPr>
              <a:spLocks/>
            </p:cNvSpPr>
            <p:nvPr/>
          </p:nvSpPr>
          <p:spPr bwMode="auto">
            <a:xfrm>
              <a:off x="228912" y="0"/>
              <a:ext cx="132646" cy="13264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38" name="Oval 46"/>
            <p:cNvSpPr>
              <a:spLocks/>
            </p:cNvSpPr>
            <p:nvPr/>
          </p:nvSpPr>
          <p:spPr bwMode="auto">
            <a:xfrm>
              <a:off x="457825" y="0"/>
              <a:ext cx="132646" cy="13264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39" name="Oval 47"/>
            <p:cNvSpPr>
              <a:spLocks/>
            </p:cNvSpPr>
            <p:nvPr/>
          </p:nvSpPr>
          <p:spPr bwMode="auto">
            <a:xfrm>
              <a:off x="686737" y="0"/>
              <a:ext cx="132646" cy="13264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sp>
          <p:nvSpPr>
            <p:cNvPr id="140" name="Oval 48"/>
            <p:cNvSpPr>
              <a:spLocks/>
            </p:cNvSpPr>
            <p:nvPr/>
          </p:nvSpPr>
          <p:spPr bwMode="auto">
            <a:xfrm>
              <a:off x="915650" y="0"/>
              <a:ext cx="132646" cy="132646"/>
            </a:xfrm>
            <a:prstGeom prst="ellipse">
              <a:avLst/>
            </a:prstGeom>
            <a:solidFill>
              <a:schemeClr val="accent1"/>
            </a:solidFill>
            <a:ln>
              <a:noFill/>
            </a:ln>
            <a:effectLst/>
            <a:extLst>
              <a:ext uri="{91240B29-F687-4F45-9708-019B960494DF}">
                <a14:hiddenLine xmlns:a14="http://schemas.microsoft.com/office/drawing/2010/main" xmlns="" w="3175">
                  <a:solidFill>
                    <a:srgbClr val="000000"/>
                  </a:solidFill>
                  <a:miter lim="4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27093" tIns="27093" rIns="27093" bIns="27093" anchor="ctr"/>
            <a:lstStyle>
              <a:defPPr>
                <a:defRPr lang="en-US"/>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5000" kern="1200">
                  <a:solidFill>
                    <a:srgbClr val="000000"/>
                  </a:solidFill>
                  <a:latin typeface="Helvetica Light" charset="0"/>
                  <a:ea typeface="Helvetica Light" charset="0"/>
                  <a:cs typeface="Helvetica Light" charset="0"/>
                  <a:sym typeface="Helvetica Light" charset="0"/>
                </a:defRPr>
              </a:lvl9pPr>
            </a:lstStyle>
            <a:p>
              <a:endParaRPr lang="fr-FR" altLang="fr-FR" sz="1100">
                <a:solidFill>
                  <a:srgbClr val="FFFFFF"/>
                </a:solidFill>
              </a:endParaRPr>
            </a:p>
          </p:txBody>
        </p:sp>
      </p:grpSp>
    </p:spTree>
    <p:extLst>
      <p:ext uri="{BB962C8B-B14F-4D97-AF65-F5344CB8AC3E}">
        <p14:creationId xmlns:p14="http://schemas.microsoft.com/office/powerpoint/2010/main" xmlns="" val="1801409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330210"/>
            <a:ext cx="7920880" cy="369332"/>
          </a:xfrm>
          <a:prstGeom prst="rect">
            <a:avLst/>
          </a:prstGeom>
          <a:noFill/>
        </p:spPr>
        <p:txBody>
          <a:bodyPr wrap="square" rtlCol="0">
            <a:spAutoFit/>
          </a:bodyPr>
          <a:lstStyle/>
          <a:p>
            <a:pPr algn="ctr"/>
            <a:r>
              <a:rPr lang="en-US" dirty="0">
                <a:solidFill>
                  <a:schemeClr val="accent2"/>
                </a:solidFill>
                <a:latin typeface="Helvetica" pitchFamily="34" charset="0"/>
              </a:rPr>
              <a:t>Tables – Application vs Versions</a:t>
            </a: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48094" y="1048796"/>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6" name="Groupe 5"/>
          <p:cNvGrpSpPr/>
          <p:nvPr/>
        </p:nvGrpSpPr>
        <p:grpSpPr>
          <a:xfrm>
            <a:off x="2263796" y="1160963"/>
            <a:ext cx="4342529" cy="2346891"/>
            <a:chOff x="280187" y="737344"/>
            <a:chExt cx="9016173" cy="4872734"/>
          </a:xfrm>
        </p:grpSpPr>
        <p:sp>
          <p:nvSpPr>
            <p:cNvPr id="17" name="Rectangle 16"/>
            <p:cNvSpPr/>
            <p:nvPr/>
          </p:nvSpPr>
          <p:spPr>
            <a:xfrm>
              <a:off x="286091" y="1901437"/>
              <a:ext cx="1058662" cy="700786"/>
            </a:xfrm>
            <a:prstGeom prst="rect">
              <a:avLst/>
            </a:prstGeom>
            <a:solidFill>
              <a:srgbClr val="FF505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b="1" dirty="0">
                  <a:solidFill>
                    <a:srgbClr val="000000"/>
                  </a:solidFill>
                  <a:latin typeface="Calibri" panose="020F0502020204030204" pitchFamily="34" charset="0"/>
                </a:rPr>
                <a:t>SHIFT</a:t>
              </a:r>
            </a:p>
            <a:p>
              <a:pPr algn="ctr"/>
              <a:r>
                <a:rPr lang="fr-FR" sz="500" b="1" dirty="0">
                  <a:solidFill>
                    <a:srgbClr val="000000"/>
                  </a:solidFill>
                  <a:latin typeface="Calibri" panose="020F0502020204030204" pitchFamily="34" charset="0"/>
                </a:rPr>
                <a:t> (SAP </a:t>
              </a:r>
              <a:r>
                <a:rPr lang="fr-FR" sz="500" b="1" dirty="0" smtClean="0">
                  <a:solidFill>
                    <a:srgbClr val="000000"/>
                  </a:solidFill>
                  <a:latin typeface="Calibri" panose="020F0502020204030204" pitchFamily="34" charset="0"/>
                </a:rPr>
                <a:t>S/4 HANA</a:t>
              </a:r>
              <a:r>
                <a:rPr lang="fr-FR" sz="500" b="1" dirty="0">
                  <a:solidFill>
                    <a:srgbClr val="000000"/>
                  </a:solidFill>
                  <a:latin typeface="Calibri" panose="020F0502020204030204" pitchFamily="34" charset="0"/>
                </a:rPr>
                <a:t>)</a:t>
              </a:r>
            </a:p>
            <a:p>
              <a:pPr algn="ctr"/>
              <a:endParaRPr lang="fr-FR" sz="500" dirty="0">
                <a:solidFill>
                  <a:srgbClr val="000000"/>
                </a:solidFill>
                <a:latin typeface="Calibri" panose="020F0502020204030204" pitchFamily="34" charset="0"/>
              </a:endParaRPr>
            </a:p>
          </p:txBody>
        </p:sp>
        <p:sp>
          <p:nvSpPr>
            <p:cNvPr id="18" name="Rectangle 17"/>
            <p:cNvSpPr/>
            <p:nvPr/>
          </p:nvSpPr>
          <p:spPr>
            <a:xfrm>
              <a:off x="5702244" y="1901189"/>
              <a:ext cx="1058662" cy="700786"/>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B2B Portal </a:t>
              </a:r>
              <a:r>
                <a:rPr lang="fr-FR" sz="500" b="1" dirty="0">
                  <a:solidFill>
                    <a:srgbClr val="000000"/>
                  </a:solidFill>
                  <a:latin typeface="Calibri" panose="020F0502020204030204" pitchFamily="34" charset="0"/>
                </a:rPr>
                <a:t>(</a:t>
              </a:r>
              <a:r>
                <a:rPr lang="en-US" sz="500" b="1" dirty="0" err="1" smtClean="0">
                  <a:solidFill>
                    <a:srgbClr val="000000"/>
                  </a:solidFill>
                  <a:latin typeface="Calibri" panose="020F0502020204030204" pitchFamily="34" charset="0"/>
                </a:rPr>
                <a:t>WebB</a:t>
              </a:r>
              <a:r>
                <a:rPr lang="fr-FR" sz="500" b="1" dirty="0" smtClean="0">
                  <a:solidFill>
                    <a:srgbClr val="000000"/>
                  </a:solidFill>
                  <a:latin typeface="Calibri" panose="020F0502020204030204" pitchFamily="34" charset="0"/>
                </a:rPr>
                <a:t>)</a:t>
              </a:r>
              <a:endParaRPr lang="fr-FR" sz="500" b="1" dirty="0">
                <a:solidFill>
                  <a:srgbClr val="000000"/>
                </a:solidFill>
                <a:latin typeface="Calibri" panose="020F0502020204030204" pitchFamily="34" charset="0"/>
              </a:endParaRPr>
            </a:p>
          </p:txBody>
        </p:sp>
        <p:sp>
          <p:nvSpPr>
            <p:cNvPr id="19" name="Rectangle 18"/>
            <p:cNvSpPr/>
            <p:nvPr/>
          </p:nvSpPr>
          <p:spPr>
            <a:xfrm>
              <a:off x="280187" y="980799"/>
              <a:ext cx="1058662" cy="700786"/>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Plant ERP (ATHENA) </a:t>
              </a:r>
              <a:endParaRPr lang="fr-FR" sz="500" b="1" dirty="0">
                <a:solidFill>
                  <a:srgbClr val="000000"/>
                </a:solidFill>
                <a:latin typeface="Calibri" panose="020F0502020204030204" pitchFamily="34" charset="0"/>
              </a:endParaRPr>
            </a:p>
          </p:txBody>
        </p:sp>
        <p:sp>
          <p:nvSpPr>
            <p:cNvPr id="20" name="Rectangle 19"/>
            <p:cNvSpPr/>
            <p:nvPr/>
          </p:nvSpPr>
          <p:spPr>
            <a:xfrm>
              <a:off x="4334092" y="1901437"/>
              <a:ext cx="1058662" cy="700786"/>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Batch Properties</a:t>
              </a:r>
              <a:r>
                <a:rPr lang="fr-FR" sz="500" b="1" dirty="0">
                  <a:solidFill>
                    <a:srgbClr val="000000"/>
                  </a:solidFill>
                  <a:latin typeface="Calibri" panose="020F0502020204030204" pitchFamily="34" charset="0"/>
                </a:rPr>
                <a:t> (SBRS)</a:t>
              </a:r>
            </a:p>
          </p:txBody>
        </p:sp>
        <p:sp>
          <p:nvSpPr>
            <p:cNvPr id="21" name="Rectangle 20"/>
            <p:cNvSpPr/>
            <p:nvPr/>
          </p:nvSpPr>
          <p:spPr>
            <a:xfrm>
              <a:off x="2970852" y="1901437"/>
              <a:ext cx="1058662" cy="700786"/>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Supply Chain Planning tools (</a:t>
              </a:r>
              <a:r>
                <a:rPr lang="en-US" sz="500" b="1" dirty="0" err="1">
                  <a:solidFill>
                    <a:srgbClr val="000000"/>
                  </a:solidFill>
                  <a:latin typeface="Calibri" panose="020F0502020204030204" pitchFamily="34" charset="0"/>
                </a:rPr>
                <a:t>Kinaxis</a:t>
              </a:r>
              <a:r>
                <a:rPr lang="en-US" sz="500" b="1" dirty="0">
                  <a:solidFill>
                    <a:srgbClr val="000000"/>
                  </a:solidFill>
                  <a:latin typeface="Calibri" panose="020F0502020204030204" pitchFamily="34" charset="0"/>
                </a:rPr>
                <a:t>) </a:t>
              </a:r>
              <a:endParaRPr lang="fr-FR" sz="500" b="1" dirty="0">
                <a:solidFill>
                  <a:srgbClr val="000000"/>
                </a:solidFill>
                <a:latin typeface="Calibri" panose="020F0502020204030204" pitchFamily="34" charset="0"/>
              </a:endParaRPr>
            </a:p>
          </p:txBody>
        </p:sp>
        <p:sp>
          <p:nvSpPr>
            <p:cNvPr id="22" name="Rectangle 21"/>
            <p:cNvSpPr/>
            <p:nvPr/>
          </p:nvSpPr>
          <p:spPr>
            <a:xfrm>
              <a:off x="1635532" y="1901437"/>
              <a:ext cx="1058662" cy="700786"/>
            </a:xfrm>
            <a:prstGeom prst="rect">
              <a:avLst/>
            </a:prstGeom>
            <a:solidFill>
              <a:srgbClr val="FFA5A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b="1" dirty="0">
                  <a:solidFill>
                    <a:srgbClr val="000000"/>
                  </a:solidFill>
                  <a:latin typeface="Calibri" panose="020F0502020204030204" pitchFamily="34" charset="0"/>
                </a:rPr>
                <a:t>TMS (SAP TM)</a:t>
              </a:r>
            </a:p>
          </p:txBody>
        </p:sp>
        <p:sp>
          <p:nvSpPr>
            <p:cNvPr id="23" name="Rectangle 22"/>
            <p:cNvSpPr/>
            <p:nvPr/>
          </p:nvSpPr>
          <p:spPr>
            <a:xfrm>
              <a:off x="1635532" y="980799"/>
              <a:ext cx="1058662" cy="700786"/>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smtClean="0">
                <a:solidFill>
                  <a:srgbClr val="000000"/>
                </a:solidFill>
                <a:latin typeface="Calibri" panose="020F0502020204030204" pitchFamily="34" charset="0"/>
              </a:endParaRPr>
            </a:p>
            <a:p>
              <a:pPr algn="ctr"/>
              <a:r>
                <a:rPr lang="en-US" sz="500" b="1" dirty="0" smtClean="0">
                  <a:solidFill>
                    <a:srgbClr val="000000"/>
                  </a:solidFill>
                  <a:latin typeface="Calibri" panose="020F0502020204030204" pitchFamily="34" charset="0"/>
                </a:rPr>
                <a:t>Match </a:t>
              </a:r>
              <a:r>
                <a:rPr lang="en-US" sz="500" b="1" dirty="0">
                  <a:solidFill>
                    <a:srgbClr val="000000"/>
                  </a:solidFill>
                  <a:latin typeface="Calibri" panose="020F0502020204030204" pitchFamily="34" charset="0"/>
                </a:rPr>
                <a:t>(e2open) </a:t>
              </a:r>
              <a:endParaRPr lang="fr-FR" sz="500" b="1" dirty="0">
                <a:solidFill>
                  <a:srgbClr val="000000"/>
                </a:solidFill>
                <a:latin typeface="Calibri" panose="020F0502020204030204" pitchFamily="34" charset="0"/>
              </a:endParaRPr>
            </a:p>
            <a:p>
              <a:pPr algn="ctr"/>
              <a:endParaRPr lang="fr-FR" sz="800" dirty="0">
                <a:solidFill>
                  <a:srgbClr val="000000"/>
                </a:solidFill>
              </a:endParaRPr>
            </a:p>
          </p:txBody>
        </p:sp>
        <p:sp>
          <p:nvSpPr>
            <p:cNvPr id="24" name="Rectangle 23"/>
            <p:cNvSpPr/>
            <p:nvPr/>
          </p:nvSpPr>
          <p:spPr>
            <a:xfrm>
              <a:off x="5702244" y="980799"/>
              <a:ext cx="1058662" cy="700786"/>
            </a:xfrm>
            <a:prstGeom prst="rect">
              <a:avLst/>
            </a:prstGeom>
            <a:solidFill>
              <a:srgbClr val="D02E1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CCM (PEGA) </a:t>
              </a:r>
              <a:endParaRPr lang="fr-FR" sz="500" b="1" dirty="0">
                <a:solidFill>
                  <a:srgbClr val="000000"/>
                </a:solidFill>
                <a:latin typeface="Calibri" panose="020F0502020204030204" pitchFamily="34" charset="0"/>
              </a:endParaRPr>
            </a:p>
          </p:txBody>
        </p:sp>
        <p:sp>
          <p:nvSpPr>
            <p:cNvPr id="25" name="Rectangle 24"/>
            <p:cNvSpPr/>
            <p:nvPr/>
          </p:nvSpPr>
          <p:spPr>
            <a:xfrm>
              <a:off x="4334092" y="980799"/>
              <a:ext cx="1058662" cy="700786"/>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ysClr val="windowText" lastClr="000000"/>
                  </a:solidFill>
                </a:rPr>
                <a:t>Connectivity (TBD) </a:t>
              </a:r>
              <a:endParaRPr lang="fr-FR" sz="600" b="1" dirty="0">
                <a:solidFill>
                  <a:sysClr val="windowText" lastClr="000000"/>
                </a:solidFill>
              </a:endParaRPr>
            </a:p>
          </p:txBody>
        </p:sp>
        <p:sp>
          <p:nvSpPr>
            <p:cNvPr id="26" name="Rectangle 25"/>
            <p:cNvSpPr/>
            <p:nvPr/>
          </p:nvSpPr>
          <p:spPr>
            <a:xfrm>
              <a:off x="2970852" y="996240"/>
              <a:ext cx="1058662" cy="700786"/>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WMS </a:t>
              </a:r>
              <a:r>
                <a:rPr lang="en-US" sz="500" b="1" dirty="0" smtClean="0">
                  <a:solidFill>
                    <a:srgbClr val="000000"/>
                  </a:solidFill>
                  <a:latin typeface="Calibri" panose="020F0502020204030204" pitchFamily="34" charset="0"/>
                </a:rPr>
                <a:t>3PL</a:t>
              </a:r>
              <a:endParaRPr lang="fr-FR" sz="800" b="1" dirty="0">
                <a:solidFill>
                  <a:srgbClr val="000000"/>
                </a:solidFill>
                <a:latin typeface="Calibri" panose="020F0502020204030204" pitchFamily="34" charset="0"/>
              </a:endParaRPr>
            </a:p>
          </p:txBody>
        </p:sp>
        <p:sp>
          <p:nvSpPr>
            <p:cNvPr id="27" name="Rectangle 26"/>
            <p:cNvSpPr/>
            <p:nvPr/>
          </p:nvSpPr>
          <p:spPr>
            <a:xfrm>
              <a:off x="280187" y="2804957"/>
              <a:ext cx="1058662" cy="700786"/>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a:solidFill>
                    <a:srgbClr val="000000"/>
                  </a:solidFill>
                  <a:latin typeface="Calibri" panose="020F0502020204030204" pitchFamily="34" charset="0"/>
                </a:rPr>
                <a:t>WMS (</a:t>
              </a:r>
              <a:r>
                <a:rPr lang="en-US" sz="400" b="1" dirty="0" err="1">
                  <a:solidFill>
                    <a:srgbClr val="000000"/>
                  </a:solidFill>
                  <a:latin typeface="Calibri" panose="020F0502020204030204" pitchFamily="34" charset="0"/>
                </a:rPr>
                <a:t>eWM</a:t>
              </a:r>
              <a:r>
                <a:rPr lang="en-US" sz="400" b="1" dirty="0">
                  <a:solidFill>
                    <a:srgbClr val="000000"/>
                  </a:solidFill>
                  <a:latin typeface="Calibri" panose="020F0502020204030204" pitchFamily="34" charset="0"/>
                </a:rPr>
                <a:t> incl. WCS functionalities) </a:t>
              </a:r>
              <a:endParaRPr lang="fr-FR" sz="700" b="1" dirty="0">
                <a:solidFill>
                  <a:srgbClr val="000000"/>
                </a:solidFill>
                <a:latin typeface="Calibri" panose="020F0502020204030204" pitchFamily="34" charset="0"/>
              </a:endParaRPr>
            </a:p>
          </p:txBody>
        </p:sp>
        <p:sp>
          <p:nvSpPr>
            <p:cNvPr id="32" name="Rectangle 31"/>
            <p:cNvSpPr/>
            <p:nvPr/>
          </p:nvSpPr>
          <p:spPr>
            <a:xfrm>
              <a:off x="2971440" y="2804957"/>
              <a:ext cx="1058662" cy="700786"/>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b="1" dirty="0">
                  <a:solidFill>
                    <a:srgbClr val="000000"/>
                  </a:solidFill>
                  <a:latin typeface="Calibri" panose="020F0502020204030204" pitchFamily="34" charset="0"/>
                </a:rPr>
                <a:t>QC </a:t>
              </a:r>
              <a:r>
                <a:rPr lang="fr-FR" sz="500" b="1" dirty="0" err="1">
                  <a:solidFill>
                    <a:srgbClr val="000000"/>
                  </a:solidFill>
                  <a:latin typeface="Calibri" panose="020F0502020204030204" pitchFamily="34" charset="0"/>
                </a:rPr>
                <a:t>Scheduling</a:t>
              </a:r>
              <a:r>
                <a:rPr lang="en-US" sz="500" b="1" dirty="0">
                  <a:solidFill>
                    <a:srgbClr val="000000"/>
                  </a:solidFill>
                  <a:latin typeface="Calibri" panose="020F0502020204030204" pitchFamily="34" charset="0"/>
                </a:rPr>
                <a:t> (</a:t>
              </a:r>
              <a:r>
                <a:rPr lang="fr-FR" sz="500" b="1" dirty="0">
                  <a:solidFill>
                    <a:srgbClr val="000000"/>
                  </a:solidFill>
                  <a:latin typeface="Calibri" panose="020F0502020204030204" pitchFamily="34" charset="0"/>
                </a:rPr>
                <a:t>???</a:t>
              </a:r>
              <a:r>
                <a:rPr lang="en-US" sz="500" b="1" dirty="0">
                  <a:solidFill>
                    <a:srgbClr val="000000"/>
                  </a:solidFill>
                  <a:latin typeface="Calibri" panose="020F0502020204030204" pitchFamily="34" charset="0"/>
                </a:rPr>
                <a:t>)</a:t>
              </a:r>
              <a:endParaRPr lang="fr-FR" sz="500" b="1" dirty="0">
                <a:solidFill>
                  <a:srgbClr val="000000"/>
                </a:solidFill>
                <a:latin typeface="Calibri" panose="020F0502020204030204" pitchFamily="34" charset="0"/>
              </a:endParaRPr>
            </a:p>
          </p:txBody>
        </p:sp>
        <p:sp>
          <p:nvSpPr>
            <p:cNvPr id="33" name="Rectangle 32"/>
            <p:cNvSpPr/>
            <p:nvPr/>
          </p:nvSpPr>
          <p:spPr>
            <a:xfrm>
              <a:off x="1635532" y="2804957"/>
              <a:ext cx="1058662" cy="700786"/>
            </a:xfrm>
            <a:prstGeom prst="rect">
              <a:avLst/>
            </a:prstGeom>
            <a:solidFill>
              <a:srgbClr val="E4EA5B"/>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a:solidFill>
                    <a:srgbClr val="000000"/>
                  </a:solidFill>
                  <a:latin typeface="Calibri" panose="020F0502020204030204" pitchFamily="34" charset="0"/>
                </a:rPr>
                <a:t>Temperature Tracking Monitoring (TTM) </a:t>
              </a:r>
              <a:endParaRPr lang="fr-FR" sz="700" b="1" dirty="0">
                <a:solidFill>
                  <a:srgbClr val="000000"/>
                </a:solidFill>
                <a:latin typeface="Calibri" panose="020F0502020204030204" pitchFamily="34" charset="0"/>
              </a:endParaRPr>
            </a:p>
          </p:txBody>
        </p:sp>
        <p:sp>
          <p:nvSpPr>
            <p:cNvPr id="36" name="Rectangle 35"/>
            <p:cNvSpPr/>
            <p:nvPr/>
          </p:nvSpPr>
          <p:spPr>
            <a:xfrm>
              <a:off x="4334092" y="2804957"/>
              <a:ext cx="1058662" cy="700786"/>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b="1" dirty="0">
                  <a:solidFill>
                    <a:srgbClr val="000000"/>
                  </a:solidFill>
                  <a:latin typeface="Calibri" panose="020F0502020204030204" pitchFamily="34" charset="0"/>
                </a:rPr>
                <a:t>MES</a:t>
              </a:r>
              <a:r>
                <a:rPr lang="en-US" sz="500" b="1" dirty="0">
                  <a:solidFill>
                    <a:srgbClr val="000000"/>
                  </a:solidFill>
                  <a:latin typeface="Calibri" panose="020F0502020204030204" pitchFamily="34" charset="0"/>
                </a:rPr>
                <a:t> (</a:t>
              </a:r>
              <a:r>
                <a:rPr lang="fr-FR" sz="500" b="1" dirty="0">
                  <a:solidFill>
                    <a:srgbClr val="000000"/>
                  </a:solidFill>
                  <a:latin typeface="Calibri" panose="020F0502020204030204" pitchFamily="34" charset="0"/>
                </a:rPr>
                <a:t>???</a:t>
              </a:r>
              <a:r>
                <a:rPr lang="en-US" sz="500" b="1" dirty="0">
                  <a:solidFill>
                    <a:srgbClr val="000000"/>
                  </a:solidFill>
                  <a:latin typeface="Calibri" panose="020F0502020204030204" pitchFamily="34" charset="0"/>
                </a:rPr>
                <a:t>)</a:t>
              </a:r>
              <a:endParaRPr lang="fr-FR" sz="500" b="1" dirty="0">
                <a:solidFill>
                  <a:srgbClr val="000000"/>
                </a:solidFill>
                <a:latin typeface="Calibri" panose="020F0502020204030204" pitchFamily="34" charset="0"/>
              </a:endParaRPr>
            </a:p>
          </p:txBody>
        </p:sp>
        <p:sp>
          <p:nvSpPr>
            <p:cNvPr id="37" name="Rectangle 36"/>
            <p:cNvSpPr/>
            <p:nvPr/>
          </p:nvSpPr>
          <p:spPr>
            <a:xfrm>
              <a:off x="286091" y="3730626"/>
              <a:ext cx="1058662" cy="700786"/>
            </a:xfrm>
            <a:prstGeom prst="rect">
              <a:avLst/>
            </a:prstGeom>
            <a:solidFill>
              <a:srgbClr val="AB9A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b="1" dirty="0">
                  <a:solidFill>
                    <a:srgbClr val="000000"/>
                  </a:solidFill>
                  <a:latin typeface="Calibri" panose="020F0502020204030204" pitchFamily="34" charset="0"/>
                </a:rPr>
                <a:t>SEDDA</a:t>
              </a:r>
            </a:p>
          </p:txBody>
        </p:sp>
        <p:sp>
          <p:nvSpPr>
            <p:cNvPr id="38" name="Rectangle 37"/>
            <p:cNvSpPr/>
            <p:nvPr/>
          </p:nvSpPr>
          <p:spPr>
            <a:xfrm>
              <a:off x="1635532" y="3730626"/>
              <a:ext cx="1058662" cy="700786"/>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000000"/>
                  </a:solidFill>
                  <a:latin typeface="Calibri" panose="020F0502020204030204" pitchFamily="34" charset="0"/>
                </a:rPr>
                <a:t>Scheduling (???)</a:t>
              </a:r>
              <a:endParaRPr lang="fr-FR" sz="500" b="1" dirty="0">
                <a:solidFill>
                  <a:srgbClr val="000000"/>
                </a:solidFill>
                <a:latin typeface="Calibri" panose="020F0502020204030204" pitchFamily="34" charset="0"/>
              </a:endParaRPr>
            </a:p>
          </p:txBody>
        </p:sp>
        <p:sp>
          <p:nvSpPr>
            <p:cNvPr id="39" name="Rectangle 38"/>
            <p:cNvSpPr/>
            <p:nvPr/>
          </p:nvSpPr>
          <p:spPr>
            <a:xfrm>
              <a:off x="5702244" y="2804957"/>
              <a:ext cx="1058662" cy="700786"/>
            </a:xfrm>
            <a:prstGeom prst="rect">
              <a:avLst/>
            </a:prstGeom>
            <a:solidFill>
              <a:srgbClr val="FF7C8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a:solidFill>
                    <a:srgbClr val="000000"/>
                  </a:solidFill>
                  <a:latin typeface="Calibri" panose="020F0502020204030204" pitchFamily="34" charset="0"/>
                </a:rPr>
                <a:t>Strategic Planning </a:t>
              </a:r>
              <a:r>
                <a:rPr lang="fr-FR" sz="400" b="1" dirty="0">
                  <a:solidFill>
                    <a:srgbClr val="000000"/>
                  </a:solidFill>
                  <a:latin typeface="Calibri" panose="020F0502020204030204" pitchFamily="34" charset="0"/>
                </a:rPr>
                <a:t>(</a:t>
              </a:r>
              <a:r>
                <a:rPr lang="en-US" sz="400" b="1" dirty="0">
                  <a:solidFill>
                    <a:srgbClr val="000000"/>
                  </a:solidFill>
                  <a:latin typeface="Calibri" panose="020F0502020204030204" pitchFamily="34" charset="0"/>
                </a:rPr>
                <a:t>LTP</a:t>
              </a:r>
              <a:r>
                <a:rPr lang="fr-FR" sz="400" b="1" dirty="0">
                  <a:solidFill>
                    <a:srgbClr val="000000"/>
                  </a:solidFill>
                  <a:latin typeface="Calibri" panose="020F0502020204030204" pitchFamily="34" charset="0"/>
                </a:rPr>
                <a:t>) and finance </a:t>
              </a:r>
              <a:r>
                <a:rPr lang="fr-FR" sz="400" b="1" dirty="0" err="1">
                  <a:solidFill>
                    <a:srgbClr val="000000"/>
                  </a:solidFill>
                  <a:latin typeface="Calibri" panose="020F0502020204030204" pitchFamily="34" charset="0"/>
                </a:rPr>
                <a:t>tools</a:t>
              </a:r>
              <a:endParaRPr lang="fr-FR" sz="400" b="1" dirty="0">
                <a:solidFill>
                  <a:srgbClr val="000000"/>
                </a:solidFill>
                <a:latin typeface="Calibri" panose="020F0502020204030204" pitchFamily="34" charset="0"/>
              </a:endParaRPr>
            </a:p>
          </p:txBody>
        </p:sp>
        <p:pic>
          <p:nvPicPr>
            <p:cNvPr id="40"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78191" y="737344"/>
              <a:ext cx="2218169" cy="3033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149583" y="1374616"/>
              <a:ext cx="1959689" cy="42354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42" name="Connecteur droit avec flèche 23"/>
            <p:cNvCxnSpPr>
              <a:endCxn id="17" idx="0"/>
            </p:cNvCxnSpPr>
            <p:nvPr/>
          </p:nvCxnSpPr>
          <p:spPr>
            <a:xfrm rot="10800000">
              <a:off x="815423" y="1901440"/>
              <a:ext cx="6334159" cy="269985"/>
            </a:xfrm>
            <a:prstGeom prst="bentConnector4">
              <a:avLst>
                <a:gd name="adj1" fmla="val 3600"/>
                <a:gd name="adj2" fmla="val 147390"/>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24"/>
            <p:cNvCxnSpPr>
              <a:endCxn id="26" idx="1"/>
            </p:cNvCxnSpPr>
            <p:nvPr/>
          </p:nvCxnSpPr>
          <p:spPr>
            <a:xfrm rot="10800000">
              <a:off x="2970855" y="1346634"/>
              <a:ext cx="4107338" cy="2383993"/>
            </a:xfrm>
            <a:prstGeom prst="bentConnector3">
              <a:avLst>
                <a:gd name="adj1" fmla="val 103919"/>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25"/>
            <p:cNvCxnSpPr>
              <a:endCxn id="37" idx="2"/>
            </p:cNvCxnSpPr>
            <p:nvPr/>
          </p:nvCxnSpPr>
          <p:spPr>
            <a:xfrm rot="10800000">
              <a:off x="815423" y="4431415"/>
              <a:ext cx="6262769" cy="132118"/>
            </a:xfrm>
            <a:prstGeom prst="bentConnector2">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31"/>
            <p:cNvCxnSpPr>
              <a:endCxn id="27" idx="1"/>
            </p:cNvCxnSpPr>
            <p:nvPr/>
          </p:nvCxnSpPr>
          <p:spPr>
            <a:xfrm rot="10800000">
              <a:off x="280187" y="3155352"/>
              <a:ext cx="6869396" cy="1707193"/>
            </a:xfrm>
            <a:prstGeom prst="bentConnector3">
              <a:avLst>
                <a:gd name="adj1" fmla="val 103785"/>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56" name="Connecteur droit avec flèche 24"/>
          <p:cNvCxnSpPr>
            <a:endCxn id="24" idx="1"/>
          </p:cNvCxnSpPr>
          <p:nvPr/>
        </p:nvCxnSpPr>
        <p:spPr>
          <a:xfrm rot="16200000" flipV="1">
            <a:off x="4756182" y="1566064"/>
            <a:ext cx="935256" cy="697094"/>
          </a:xfrm>
          <a:prstGeom prst="bentConnector4">
            <a:avLst>
              <a:gd name="adj1" fmla="val -681"/>
              <a:gd name="adj2" fmla="val 112262"/>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17557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Tables – Application vs Process</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467544" y="1397695"/>
            <a:ext cx="2808312" cy="2808312"/>
          </a:xfrm>
          <a:prstGeom prst="rect">
            <a:avLst/>
          </a:prstGeom>
        </p:spPr>
      </p:pic>
      <p:grpSp>
        <p:nvGrpSpPr>
          <p:cNvPr id="3" name="Groupe 2"/>
          <p:cNvGrpSpPr/>
          <p:nvPr/>
        </p:nvGrpSpPr>
        <p:grpSpPr>
          <a:xfrm>
            <a:off x="3707904" y="1086374"/>
            <a:ext cx="3857627" cy="3253681"/>
            <a:chOff x="1146421" y="894340"/>
            <a:chExt cx="6530360" cy="5507973"/>
          </a:xfrm>
        </p:grpSpPr>
        <p:pic>
          <p:nvPicPr>
            <p:cNvPr id="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3717032"/>
              <a:ext cx="4719762" cy="26852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46421" y="894340"/>
              <a:ext cx="6530360" cy="19585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tangle 9"/>
            <p:cNvSpPr/>
            <p:nvPr/>
          </p:nvSpPr>
          <p:spPr>
            <a:xfrm>
              <a:off x="1979712" y="4293097"/>
              <a:ext cx="4896544" cy="342038"/>
            </a:xfrm>
            <a:prstGeom prst="rect">
              <a:avLst/>
            </a:prstGeom>
            <a:solidFill>
              <a:schemeClr val="accent1">
                <a:alpha val="0"/>
              </a:schemeClr>
            </a:solid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26"/>
            <p:cNvCxnSpPr/>
            <p:nvPr/>
          </p:nvCxnSpPr>
          <p:spPr>
            <a:xfrm rot="5400000" flipH="1" flipV="1">
              <a:off x="2555777" y="3356993"/>
              <a:ext cx="1728192" cy="432047"/>
            </a:xfrm>
            <a:prstGeom prst="bentConnector3">
              <a:avLst>
                <a:gd name="adj1" fmla="val 56225"/>
              </a:avLst>
            </a:prstGeom>
            <a:ln w="381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26"/>
            <p:cNvCxnSpPr/>
            <p:nvPr/>
          </p:nvCxnSpPr>
          <p:spPr>
            <a:xfrm rot="5400000" flipH="1" flipV="1">
              <a:off x="4563591" y="3312580"/>
              <a:ext cx="1961039" cy="216021"/>
            </a:xfrm>
            <a:prstGeom prst="bentConnector3">
              <a:avLst>
                <a:gd name="adj1" fmla="val 50000"/>
              </a:avLst>
            </a:prstGeom>
            <a:ln w="381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26"/>
            <p:cNvCxnSpPr/>
            <p:nvPr/>
          </p:nvCxnSpPr>
          <p:spPr>
            <a:xfrm rot="16200000" flipV="1">
              <a:off x="4964449" y="2921350"/>
              <a:ext cx="2527470" cy="432048"/>
            </a:xfrm>
            <a:prstGeom prst="bentConnector3">
              <a:avLst>
                <a:gd name="adj1" fmla="val 50000"/>
              </a:avLst>
            </a:prstGeom>
            <a:ln w="381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45123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0" y="745240"/>
            <a:ext cx="1978263" cy="21684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Tables – Information About Interface</a:t>
            </a:r>
          </a:p>
        </p:txBody>
      </p:sp>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flipH="1">
            <a:off x="-468560" y="1239868"/>
            <a:ext cx="2808312" cy="2808312"/>
          </a:xfrm>
          <a:prstGeom prst="rect">
            <a:avLst/>
          </a:prstGeom>
        </p:spPr>
      </p:pic>
      <p:grpSp>
        <p:nvGrpSpPr>
          <p:cNvPr id="4" name="Groupe 3"/>
          <p:cNvGrpSpPr/>
          <p:nvPr/>
        </p:nvGrpSpPr>
        <p:grpSpPr>
          <a:xfrm>
            <a:off x="2110354" y="1448068"/>
            <a:ext cx="6257745" cy="3365720"/>
            <a:chOff x="0" y="1700818"/>
            <a:chExt cx="8783959" cy="4724442"/>
          </a:xfrm>
        </p:grpSpPr>
        <p:pic>
          <p:nvPicPr>
            <p:cNvPr id="1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9552" y="3542055"/>
              <a:ext cx="8244407" cy="28832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6" name="Connecteur droit avec flèche 24"/>
            <p:cNvCxnSpPr/>
            <p:nvPr/>
          </p:nvCxnSpPr>
          <p:spPr>
            <a:xfrm rot="10800000" flipV="1">
              <a:off x="5274789" y="1916827"/>
              <a:ext cx="1169424" cy="1"/>
            </a:xfrm>
            <a:prstGeom prst="bentConnector3">
              <a:avLst>
                <a:gd name="adj1" fmla="val 50000"/>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444208" y="1700818"/>
              <a:ext cx="2015765" cy="388822"/>
            </a:xfrm>
            <a:prstGeom prst="rect">
              <a:avLst/>
            </a:prstGeom>
            <a:noFill/>
          </p:spPr>
          <p:txBody>
            <a:bodyPr wrap="square" rtlCol="0">
              <a:spAutoFit/>
            </a:bodyPr>
            <a:lstStyle/>
            <a:p>
              <a:r>
                <a:rPr lang="fr-FR" sz="1200" dirty="0" smtClean="0"/>
                <a:t>ID = S004</a:t>
              </a:r>
              <a:endParaRPr lang="fr-FR" sz="1200" dirty="0"/>
            </a:p>
          </p:txBody>
        </p:sp>
        <p:cxnSp>
          <p:nvCxnSpPr>
            <p:cNvPr id="18" name="Connecteur droit avec flèche 24"/>
            <p:cNvCxnSpPr/>
            <p:nvPr/>
          </p:nvCxnSpPr>
          <p:spPr>
            <a:xfrm>
              <a:off x="0" y="4149079"/>
              <a:ext cx="508328" cy="1"/>
            </a:xfrm>
            <a:prstGeom prst="bentConnector3">
              <a:avLst>
                <a:gd name="adj1" fmla="val 50000"/>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6712" y="4050069"/>
              <a:ext cx="8244408" cy="171019"/>
            </a:xfrm>
            <a:prstGeom prst="rect">
              <a:avLst/>
            </a:prstGeom>
            <a:solidFill>
              <a:srgbClr val="FF0000">
                <a:alpha val="0"/>
              </a:srgbClr>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305546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Tables – Information About Interface</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684584" y="1375920"/>
            <a:ext cx="2808312" cy="2808312"/>
          </a:xfrm>
          <a:prstGeom prst="rect">
            <a:avLst/>
          </a:prstGeom>
        </p:spPr>
      </p:pic>
      <p:pic>
        <p:nvPicPr>
          <p:cNvPr id="10" name="Picture 4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11760" y="765326"/>
            <a:ext cx="3528392" cy="38676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60233" y="843558"/>
            <a:ext cx="1512168" cy="36566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5" name="Connecteur droit avec flèche 24"/>
          <p:cNvCxnSpPr/>
          <p:nvPr/>
        </p:nvCxnSpPr>
        <p:spPr>
          <a:xfrm>
            <a:off x="5436096" y="2211710"/>
            <a:ext cx="1224137" cy="216024"/>
          </a:xfrm>
          <a:prstGeom prst="bentConnector3">
            <a:avLst>
              <a:gd name="adj1" fmla="val 50000"/>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99710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944" y="843558"/>
            <a:ext cx="1872208" cy="20522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Tables – Information About Interface</a:t>
            </a:r>
          </a:p>
        </p:txBody>
      </p:sp>
      <p:pic>
        <p:nvPicPr>
          <p:cNvPr id="2" name="Imag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flipH="1">
            <a:off x="-684584" y="1375920"/>
            <a:ext cx="2808312" cy="2808312"/>
          </a:xfrm>
          <a:prstGeom prst="rect">
            <a:avLst/>
          </a:prstGeom>
        </p:spPr>
      </p:pic>
      <p:grpSp>
        <p:nvGrpSpPr>
          <p:cNvPr id="4" name="Groupe 3"/>
          <p:cNvGrpSpPr/>
          <p:nvPr/>
        </p:nvGrpSpPr>
        <p:grpSpPr>
          <a:xfrm>
            <a:off x="1965565" y="928240"/>
            <a:ext cx="6206835" cy="3806552"/>
            <a:chOff x="167332" y="980728"/>
            <a:chExt cx="8688622" cy="5328592"/>
          </a:xfrm>
        </p:grpSpPr>
        <p:pic>
          <p:nvPicPr>
            <p:cNvPr id="8"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6708" y="3645024"/>
              <a:ext cx="7799289" cy="26642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0" name="Connecteur droit avec flèche 24"/>
            <p:cNvCxnSpPr/>
            <p:nvPr/>
          </p:nvCxnSpPr>
          <p:spPr>
            <a:xfrm rot="10800000" flipV="1">
              <a:off x="5292080" y="1916830"/>
              <a:ext cx="1152128" cy="1"/>
            </a:xfrm>
            <a:prstGeom prst="bentConnector3">
              <a:avLst>
                <a:gd name="adj1" fmla="val 50000"/>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6516216" y="1737334"/>
              <a:ext cx="1440160" cy="375709"/>
            </a:xfrm>
            <a:prstGeom prst="rect">
              <a:avLst/>
            </a:prstGeom>
            <a:noFill/>
          </p:spPr>
          <p:txBody>
            <a:bodyPr wrap="square" rtlCol="0">
              <a:spAutoFit/>
            </a:bodyPr>
            <a:lstStyle/>
            <a:p>
              <a:r>
                <a:rPr lang="fr-FR" sz="1200" dirty="0" smtClean="0"/>
                <a:t>ID = S004</a:t>
              </a:r>
              <a:endParaRPr lang="fr-FR" sz="1200" dirty="0"/>
            </a:p>
          </p:txBody>
        </p:sp>
        <p:cxnSp>
          <p:nvCxnSpPr>
            <p:cNvPr id="15" name="Connecteur droit avec flèche 24"/>
            <p:cNvCxnSpPr/>
            <p:nvPr/>
          </p:nvCxnSpPr>
          <p:spPr>
            <a:xfrm flipV="1">
              <a:off x="167332" y="4374705"/>
              <a:ext cx="328816" cy="3820"/>
            </a:xfrm>
            <a:prstGeom prst="bentConnector3">
              <a:avLst>
                <a:gd name="adj1" fmla="val 50000"/>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6752" y="4293096"/>
              <a:ext cx="8339202" cy="171019"/>
            </a:xfrm>
            <a:prstGeom prst="rect">
              <a:avLst/>
            </a:prstGeom>
            <a:solidFill>
              <a:srgbClr val="FF0000">
                <a:alpha val="0"/>
              </a:srgbClr>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56176" y="980728"/>
              <a:ext cx="1588834" cy="2172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Tree>
    <p:extLst>
      <p:ext uri="{BB962C8B-B14F-4D97-AF65-F5344CB8AC3E}">
        <p14:creationId xmlns:p14="http://schemas.microsoft.com/office/powerpoint/2010/main" xmlns="" val="3439383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Tables – Applications Description</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684584" y="1375920"/>
            <a:ext cx="2808312" cy="2808312"/>
          </a:xfrm>
          <a:prstGeom prst="rect">
            <a:avLst/>
          </a:prstGeom>
        </p:spPr>
      </p:pic>
      <p:grpSp>
        <p:nvGrpSpPr>
          <p:cNvPr id="3" name="Groupe 2"/>
          <p:cNvGrpSpPr/>
          <p:nvPr/>
        </p:nvGrpSpPr>
        <p:grpSpPr>
          <a:xfrm>
            <a:off x="2915816" y="1047316"/>
            <a:ext cx="4665973" cy="3647212"/>
            <a:chOff x="791580" y="908720"/>
            <a:chExt cx="6815895" cy="5327724"/>
          </a:xfrm>
        </p:grpSpPr>
        <p:sp>
          <p:nvSpPr>
            <p:cNvPr id="12" name="Rectangle 11"/>
            <p:cNvSpPr/>
            <p:nvPr/>
          </p:nvSpPr>
          <p:spPr>
            <a:xfrm>
              <a:off x="797484" y="1829358"/>
              <a:ext cx="1224136" cy="792088"/>
            </a:xfrm>
            <a:prstGeom prst="rect">
              <a:avLst/>
            </a:prstGeom>
            <a:solidFill>
              <a:srgbClr val="FF505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0000"/>
                  </a:solidFill>
                  <a:latin typeface="Calibri" panose="020F0502020204030204" pitchFamily="34" charset="0"/>
                </a:rPr>
                <a:t>SHIFT</a:t>
              </a:r>
            </a:p>
            <a:p>
              <a:pPr algn="ctr"/>
              <a:r>
                <a:rPr lang="fr-FR" sz="800" b="1" dirty="0">
                  <a:solidFill>
                    <a:srgbClr val="000000"/>
                  </a:solidFill>
                  <a:latin typeface="Calibri" panose="020F0502020204030204" pitchFamily="34" charset="0"/>
                </a:rPr>
                <a:t> (SAP </a:t>
              </a:r>
              <a:r>
                <a:rPr lang="fr-FR" sz="800" b="1" dirty="0" smtClean="0">
                  <a:solidFill>
                    <a:srgbClr val="000000"/>
                  </a:solidFill>
                  <a:latin typeface="Calibri" panose="020F0502020204030204" pitchFamily="34" charset="0"/>
                </a:rPr>
                <a:t>S/4 HANA</a:t>
              </a:r>
              <a:r>
                <a:rPr lang="fr-FR" sz="800" b="1" dirty="0">
                  <a:solidFill>
                    <a:srgbClr val="000000"/>
                  </a:solidFill>
                  <a:latin typeface="Calibri" panose="020F0502020204030204" pitchFamily="34" charset="0"/>
                </a:rPr>
                <a:t>)</a:t>
              </a:r>
            </a:p>
            <a:p>
              <a:pPr algn="ctr"/>
              <a:endParaRPr lang="fr-FR" sz="800" dirty="0">
                <a:solidFill>
                  <a:srgbClr val="000000"/>
                </a:solidFill>
                <a:latin typeface="Calibri" panose="020F0502020204030204" pitchFamily="34" charset="0"/>
              </a:endParaRPr>
            </a:p>
          </p:txBody>
        </p:sp>
        <p:sp>
          <p:nvSpPr>
            <p:cNvPr id="13" name="Rectangle 12"/>
            <p:cNvSpPr/>
            <p:nvPr/>
          </p:nvSpPr>
          <p:spPr>
            <a:xfrm>
              <a:off x="6213637" y="1829110"/>
              <a:ext cx="1224136" cy="792088"/>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B2B Portal </a:t>
              </a:r>
              <a:r>
                <a:rPr lang="fr-FR" sz="800" b="1" dirty="0">
                  <a:solidFill>
                    <a:srgbClr val="000000"/>
                  </a:solidFill>
                  <a:latin typeface="Calibri" panose="020F0502020204030204" pitchFamily="34" charset="0"/>
                </a:rPr>
                <a:t>(</a:t>
              </a:r>
              <a:r>
                <a:rPr lang="en-US" sz="800" b="1" dirty="0" err="1" smtClean="0">
                  <a:solidFill>
                    <a:srgbClr val="000000"/>
                  </a:solidFill>
                  <a:latin typeface="Calibri" panose="020F0502020204030204" pitchFamily="34" charset="0"/>
                </a:rPr>
                <a:t>WebB</a:t>
              </a:r>
              <a:r>
                <a:rPr lang="fr-FR" sz="800" b="1" dirty="0" smtClean="0">
                  <a:solidFill>
                    <a:srgbClr val="000000"/>
                  </a:solidFill>
                  <a:latin typeface="Calibri" panose="020F0502020204030204" pitchFamily="34" charset="0"/>
                </a:rPr>
                <a:t>)</a:t>
              </a:r>
              <a:endParaRPr lang="fr-FR" sz="800" b="1" dirty="0">
                <a:solidFill>
                  <a:srgbClr val="000000"/>
                </a:solidFill>
                <a:latin typeface="Calibri" panose="020F0502020204030204" pitchFamily="34" charset="0"/>
              </a:endParaRPr>
            </a:p>
          </p:txBody>
        </p:sp>
        <p:sp>
          <p:nvSpPr>
            <p:cNvPr id="18" name="Rectangle 17"/>
            <p:cNvSpPr/>
            <p:nvPr/>
          </p:nvSpPr>
          <p:spPr>
            <a:xfrm>
              <a:off x="791580" y="908720"/>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Plant ERP (ATHENA) </a:t>
              </a:r>
              <a:endParaRPr lang="fr-FR" sz="800" b="1" dirty="0">
                <a:solidFill>
                  <a:srgbClr val="000000"/>
                </a:solidFill>
                <a:latin typeface="Calibri" panose="020F0502020204030204" pitchFamily="34" charset="0"/>
              </a:endParaRPr>
            </a:p>
          </p:txBody>
        </p:sp>
        <p:sp>
          <p:nvSpPr>
            <p:cNvPr id="19" name="Rectangle 18"/>
            <p:cNvSpPr/>
            <p:nvPr/>
          </p:nvSpPr>
          <p:spPr>
            <a:xfrm>
              <a:off x="4845485" y="1829358"/>
              <a:ext cx="1224136" cy="792088"/>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Batch Properties</a:t>
              </a:r>
              <a:r>
                <a:rPr lang="fr-FR" sz="800" b="1" dirty="0">
                  <a:solidFill>
                    <a:srgbClr val="000000"/>
                  </a:solidFill>
                  <a:latin typeface="Calibri" panose="020F0502020204030204" pitchFamily="34" charset="0"/>
                </a:rPr>
                <a:t> (SBRS)</a:t>
              </a:r>
            </a:p>
          </p:txBody>
        </p:sp>
        <p:sp>
          <p:nvSpPr>
            <p:cNvPr id="21" name="Rectangle 20"/>
            <p:cNvSpPr/>
            <p:nvPr/>
          </p:nvSpPr>
          <p:spPr>
            <a:xfrm>
              <a:off x="3482245" y="1829358"/>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Supply Chain Planning tools (</a:t>
              </a:r>
              <a:r>
                <a:rPr lang="en-US" sz="800" b="1" dirty="0" err="1">
                  <a:solidFill>
                    <a:srgbClr val="000000"/>
                  </a:solidFill>
                  <a:latin typeface="Calibri" panose="020F0502020204030204" pitchFamily="34" charset="0"/>
                </a:rPr>
                <a:t>Kinaxis</a:t>
              </a:r>
              <a:r>
                <a:rPr lang="en-US" sz="800" b="1" dirty="0">
                  <a:solidFill>
                    <a:srgbClr val="000000"/>
                  </a:solidFill>
                  <a:latin typeface="Calibri" panose="020F0502020204030204" pitchFamily="34" charset="0"/>
                </a:rPr>
                <a:t>) </a:t>
              </a:r>
              <a:endParaRPr lang="fr-FR" sz="800" b="1" dirty="0">
                <a:solidFill>
                  <a:srgbClr val="000000"/>
                </a:solidFill>
                <a:latin typeface="Calibri" panose="020F0502020204030204" pitchFamily="34" charset="0"/>
              </a:endParaRPr>
            </a:p>
          </p:txBody>
        </p:sp>
        <p:sp>
          <p:nvSpPr>
            <p:cNvPr id="22" name="Rectangle 21"/>
            <p:cNvSpPr/>
            <p:nvPr/>
          </p:nvSpPr>
          <p:spPr>
            <a:xfrm>
              <a:off x="2146925" y="1829358"/>
              <a:ext cx="1224136" cy="792088"/>
            </a:xfrm>
            <a:prstGeom prst="rect">
              <a:avLst/>
            </a:prstGeom>
            <a:solidFill>
              <a:srgbClr val="FFA5A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0000"/>
                  </a:solidFill>
                  <a:latin typeface="Calibri" panose="020F0502020204030204" pitchFamily="34" charset="0"/>
                </a:rPr>
                <a:t>TMS (SAP TM)</a:t>
              </a:r>
            </a:p>
          </p:txBody>
        </p:sp>
        <p:sp>
          <p:nvSpPr>
            <p:cNvPr id="23" name="Rectangle 22"/>
            <p:cNvSpPr/>
            <p:nvPr/>
          </p:nvSpPr>
          <p:spPr>
            <a:xfrm>
              <a:off x="2146925" y="908720"/>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000000"/>
                </a:solidFill>
                <a:latin typeface="Calibri" panose="020F0502020204030204" pitchFamily="34" charset="0"/>
              </a:endParaRPr>
            </a:p>
            <a:p>
              <a:pPr algn="ctr"/>
              <a:r>
                <a:rPr lang="en-US" sz="800" b="1" dirty="0" smtClean="0">
                  <a:solidFill>
                    <a:srgbClr val="000000"/>
                  </a:solidFill>
                  <a:latin typeface="Calibri" panose="020F0502020204030204" pitchFamily="34" charset="0"/>
                </a:rPr>
                <a:t>Match </a:t>
              </a:r>
              <a:r>
                <a:rPr lang="en-US" sz="800" b="1" dirty="0">
                  <a:solidFill>
                    <a:srgbClr val="000000"/>
                  </a:solidFill>
                  <a:latin typeface="Calibri" panose="020F0502020204030204" pitchFamily="34" charset="0"/>
                </a:rPr>
                <a:t>(e2open) </a:t>
              </a:r>
              <a:endParaRPr lang="fr-FR" sz="800" b="1" dirty="0">
                <a:solidFill>
                  <a:srgbClr val="000000"/>
                </a:solidFill>
                <a:latin typeface="Calibri" panose="020F0502020204030204" pitchFamily="34" charset="0"/>
              </a:endParaRPr>
            </a:p>
            <a:p>
              <a:pPr algn="ctr"/>
              <a:endParaRPr lang="fr-FR" sz="1050" dirty="0">
                <a:solidFill>
                  <a:srgbClr val="000000"/>
                </a:solidFill>
              </a:endParaRPr>
            </a:p>
          </p:txBody>
        </p:sp>
        <p:sp>
          <p:nvSpPr>
            <p:cNvPr id="24" name="Rectangle 23"/>
            <p:cNvSpPr/>
            <p:nvPr/>
          </p:nvSpPr>
          <p:spPr>
            <a:xfrm>
              <a:off x="6213637" y="908720"/>
              <a:ext cx="1224136" cy="792088"/>
            </a:xfrm>
            <a:prstGeom prst="rect">
              <a:avLst/>
            </a:prstGeom>
            <a:solidFill>
              <a:srgbClr val="D02E1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CCM (PEGA) </a:t>
              </a:r>
              <a:endParaRPr lang="fr-FR" sz="800" b="1" dirty="0">
                <a:solidFill>
                  <a:srgbClr val="000000"/>
                </a:solidFill>
                <a:latin typeface="Calibri" panose="020F0502020204030204" pitchFamily="34" charset="0"/>
              </a:endParaRPr>
            </a:p>
          </p:txBody>
        </p:sp>
        <p:sp>
          <p:nvSpPr>
            <p:cNvPr id="25" name="Rectangle 24"/>
            <p:cNvSpPr/>
            <p:nvPr/>
          </p:nvSpPr>
          <p:spPr>
            <a:xfrm>
              <a:off x="4845485" y="908720"/>
              <a:ext cx="1224136" cy="792088"/>
            </a:xfrm>
            <a:prstGeom prst="rect">
              <a:avLst/>
            </a:prstGeom>
            <a:solidFill>
              <a:srgbClr val="867C1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Connectivity (TBD) </a:t>
              </a:r>
              <a:endParaRPr lang="fr-FR" sz="900" b="1" dirty="0">
                <a:solidFill>
                  <a:sysClr val="windowText" lastClr="000000"/>
                </a:solidFill>
              </a:endParaRPr>
            </a:p>
          </p:txBody>
        </p:sp>
        <p:sp>
          <p:nvSpPr>
            <p:cNvPr id="26" name="Rectangle 25"/>
            <p:cNvSpPr/>
            <p:nvPr/>
          </p:nvSpPr>
          <p:spPr>
            <a:xfrm>
              <a:off x="3482245" y="924161"/>
              <a:ext cx="1224136" cy="792088"/>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WMS </a:t>
              </a:r>
              <a:r>
                <a:rPr lang="en-US" sz="800" b="1" dirty="0" smtClean="0">
                  <a:solidFill>
                    <a:srgbClr val="000000"/>
                  </a:solidFill>
                  <a:latin typeface="Calibri" panose="020F0502020204030204" pitchFamily="34" charset="0"/>
                </a:rPr>
                <a:t>3PL</a:t>
              </a:r>
              <a:endParaRPr lang="fr-FR" sz="1050" b="1" dirty="0">
                <a:solidFill>
                  <a:srgbClr val="000000"/>
                </a:solidFill>
                <a:latin typeface="Calibri" panose="020F0502020204030204" pitchFamily="34" charset="0"/>
              </a:endParaRPr>
            </a:p>
          </p:txBody>
        </p:sp>
        <p:sp>
          <p:nvSpPr>
            <p:cNvPr id="27" name="Rectangle 26"/>
            <p:cNvSpPr/>
            <p:nvPr/>
          </p:nvSpPr>
          <p:spPr>
            <a:xfrm>
              <a:off x="791580" y="2732878"/>
              <a:ext cx="1224136" cy="792088"/>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latin typeface="Calibri" panose="020F0502020204030204" pitchFamily="34" charset="0"/>
                </a:rPr>
                <a:t>WMS (</a:t>
              </a:r>
              <a:r>
                <a:rPr lang="en-US" sz="600" b="1" dirty="0" err="1">
                  <a:solidFill>
                    <a:srgbClr val="000000"/>
                  </a:solidFill>
                  <a:latin typeface="Calibri" panose="020F0502020204030204" pitchFamily="34" charset="0"/>
                </a:rPr>
                <a:t>eWM</a:t>
              </a:r>
              <a:r>
                <a:rPr lang="en-US" sz="600" b="1" dirty="0">
                  <a:solidFill>
                    <a:srgbClr val="000000"/>
                  </a:solidFill>
                  <a:latin typeface="Calibri" panose="020F0502020204030204" pitchFamily="34" charset="0"/>
                </a:rPr>
                <a:t> incl. WCS functionalities) </a:t>
              </a:r>
              <a:endParaRPr lang="fr-FR" sz="900" b="1" dirty="0">
                <a:solidFill>
                  <a:srgbClr val="000000"/>
                </a:solidFill>
                <a:latin typeface="Calibri" panose="020F0502020204030204" pitchFamily="34" charset="0"/>
              </a:endParaRPr>
            </a:p>
          </p:txBody>
        </p:sp>
        <p:sp>
          <p:nvSpPr>
            <p:cNvPr id="28" name="Rectangle 27"/>
            <p:cNvSpPr/>
            <p:nvPr/>
          </p:nvSpPr>
          <p:spPr>
            <a:xfrm>
              <a:off x="3482833" y="2732878"/>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0000"/>
                  </a:solidFill>
                  <a:latin typeface="Calibri" panose="020F0502020204030204" pitchFamily="34" charset="0"/>
                </a:rPr>
                <a:t>QC </a:t>
              </a:r>
              <a:r>
                <a:rPr lang="fr-FR" sz="800" b="1" dirty="0" err="1">
                  <a:solidFill>
                    <a:srgbClr val="000000"/>
                  </a:solidFill>
                  <a:latin typeface="Calibri" panose="020F0502020204030204" pitchFamily="34" charset="0"/>
                </a:rPr>
                <a:t>Scheduling</a:t>
              </a:r>
              <a:r>
                <a:rPr lang="en-US" sz="800" b="1" dirty="0">
                  <a:solidFill>
                    <a:srgbClr val="000000"/>
                  </a:solidFill>
                  <a:latin typeface="Calibri" panose="020F0502020204030204" pitchFamily="34" charset="0"/>
                </a:rPr>
                <a:t> (</a:t>
              </a:r>
              <a:r>
                <a:rPr lang="fr-FR" sz="800" b="1" dirty="0">
                  <a:solidFill>
                    <a:srgbClr val="000000"/>
                  </a:solidFill>
                  <a:latin typeface="Calibri" panose="020F0502020204030204" pitchFamily="34" charset="0"/>
                </a:rPr>
                <a:t>???</a:t>
              </a:r>
              <a:r>
                <a:rPr lang="en-US" sz="800" b="1" dirty="0">
                  <a:solidFill>
                    <a:srgbClr val="000000"/>
                  </a:solidFill>
                  <a:latin typeface="Calibri" panose="020F0502020204030204" pitchFamily="34" charset="0"/>
                </a:rPr>
                <a:t>)</a:t>
              </a:r>
              <a:endParaRPr lang="fr-FR" sz="800" b="1" dirty="0">
                <a:solidFill>
                  <a:srgbClr val="000000"/>
                </a:solidFill>
                <a:latin typeface="Calibri" panose="020F0502020204030204" pitchFamily="34" charset="0"/>
              </a:endParaRPr>
            </a:p>
          </p:txBody>
        </p:sp>
        <p:sp>
          <p:nvSpPr>
            <p:cNvPr id="29" name="Rectangle 28"/>
            <p:cNvSpPr/>
            <p:nvPr/>
          </p:nvSpPr>
          <p:spPr>
            <a:xfrm>
              <a:off x="2146925" y="2732878"/>
              <a:ext cx="1224136" cy="792088"/>
            </a:xfrm>
            <a:prstGeom prst="rect">
              <a:avLst/>
            </a:prstGeom>
            <a:solidFill>
              <a:srgbClr val="E4EA5B"/>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rgbClr val="000000"/>
                  </a:solidFill>
                  <a:latin typeface="Calibri" panose="020F0502020204030204" pitchFamily="34" charset="0"/>
                </a:rPr>
                <a:t>Temperature Tracking Monitoring (TTM) </a:t>
              </a:r>
              <a:endParaRPr lang="fr-FR" sz="1000" b="1" dirty="0">
                <a:solidFill>
                  <a:srgbClr val="000000"/>
                </a:solidFill>
                <a:latin typeface="Calibri" panose="020F0502020204030204" pitchFamily="34" charset="0"/>
              </a:endParaRPr>
            </a:p>
          </p:txBody>
        </p:sp>
        <p:sp>
          <p:nvSpPr>
            <p:cNvPr id="30" name="Rectangle 29"/>
            <p:cNvSpPr/>
            <p:nvPr/>
          </p:nvSpPr>
          <p:spPr>
            <a:xfrm>
              <a:off x="4845485" y="2732878"/>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0000"/>
                  </a:solidFill>
                  <a:latin typeface="Calibri" panose="020F0502020204030204" pitchFamily="34" charset="0"/>
                </a:rPr>
                <a:t>MES</a:t>
              </a:r>
              <a:r>
                <a:rPr lang="en-US" sz="800" b="1" dirty="0">
                  <a:solidFill>
                    <a:srgbClr val="000000"/>
                  </a:solidFill>
                  <a:latin typeface="Calibri" panose="020F0502020204030204" pitchFamily="34" charset="0"/>
                </a:rPr>
                <a:t> (</a:t>
              </a:r>
              <a:r>
                <a:rPr lang="fr-FR" sz="800" b="1" dirty="0">
                  <a:solidFill>
                    <a:srgbClr val="000000"/>
                  </a:solidFill>
                  <a:latin typeface="Calibri" panose="020F0502020204030204" pitchFamily="34" charset="0"/>
                </a:rPr>
                <a:t>???</a:t>
              </a:r>
              <a:r>
                <a:rPr lang="en-US" sz="800" b="1" dirty="0">
                  <a:solidFill>
                    <a:srgbClr val="000000"/>
                  </a:solidFill>
                  <a:latin typeface="Calibri" panose="020F0502020204030204" pitchFamily="34" charset="0"/>
                </a:rPr>
                <a:t>)</a:t>
              </a:r>
              <a:endParaRPr lang="fr-FR" sz="800" b="1" dirty="0">
                <a:solidFill>
                  <a:srgbClr val="000000"/>
                </a:solidFill>
                <a:latin typeface="Calibri" panose="020F0502020204030204" pitchFamily="34" charset="0"/>
              </a:endParaRPr>
            </a:p>
          </p:txBody>
        </p:sp>
        <p:sp>
          <p:nvSpPr>
            <p:cNvPr id="31" name="Rectangle 30"/>
            <p:cNvSpPr/>
            <p:nvPr/>
          </p:nvSpPr>
          <p:spPr>
            <a:xfrm>
              <a:off x="797484" y="3658547"/>
              <a:ext cx="1224136" cy="792088"/>
            </a:xfrm>
            <a:prstGeom prst="rect">
              <a:avLst/>
            </a:prstGeom>
            <a:solidFill>
              <a:srgbClr val="AB9A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0000"/>
                  </a:solidFill>
                  <a:latin typeface="Calibri" panose="020F0502020204030204" pitchFamily="34" charset="0"/>
                </a:rPr>
                <a:t>SEDDA</a:t>
              </a:r>
            </a:p>
          </p:txBody>
        </p:sp>
        <p:sp>
          <p:nvSpPr>
            <p:cNvPr id="32" name="Rectangle 31"/>
            <p:cNvSpPr/>
            <p:nvPr/>
          </p:nvSpPr>
          <p:spPr>
            <a:xfrm>
              <a:off x="2146925" y="3658547"/>
              <a:ext cx="1224136" cy="792088"/>
            </a:xfrm>
            <a:prstGeom prst="rect">
              <a:avLst/>
            </a:prstGeom>
            <a:solidFill>
              <a:srgbClr val="8686C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Scheduling (???)</a:t>
              </a:r>
              <a:endParaRPr lang="fr-FR" sz="800" b="1" dirty="0">
                <a:solidFill>
                  <a:srgbClr val="000000"/>
                </a:solidFill>
                <a:latin typeface="Calibri" panose="020F0502020204030204" pitchFamily="34" charset="0"/>
              </a:endParaRPr>
            </a:p>
          </p:txBody>
        </p:sp>
        <p:sp>
          <p:nvSpPr>
            <p:cNvPr id="33" name="Rectangle 32"/>
            <p:cNvSpPr/>
            <p:nvPr/>
          </p:nvSpPr>
          <p:spPr>
            <a:xfrm>
              <a:off x="6213637" y="2732878"/>
              <a:ext cx="1224136" cy="792088"/>
            </a:xfrm>
            <a:prstGeom prst="rect">
              <a:avLst/>
            </a:prstGeom>
            <a:solidFill>
              <a:srgbClr val="FF7C8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latin typeface="Calibri" panose="020F0502020204030204" pitchFamily="34" charset="0"/>
                </a:rPr>
                <a:t>Strategic Planning </a:t>
              </a:r>
              <a:r>
                <a:rPr lang="fr-FR" sz="800" b="1" dirty="0">
                  <a:solidFill>
                    <a:srgbClr val="000000"/>
                  </a:solidFill>
                  <a:latin typeface="Calibri" panose="020F0502020204030204" pitchFamily="34" charset="0"/>
                </a:rPr>
                <a:t>(</a:t>
              </a:r>
              <a:r>
                <a:rPr lang="en-US" sz="800" b="1" dirty="0">
                  <a:solidFill>
                    <a:srgbClr val="000000"/>
                  </a:solidFill>
                  <a:latin typeface="Calibri" panose="020F0502020204030204" pitchFamily="34" charset="0"/>
                </a:rPr>
                <a:t>LTP</a:t>
              </a:r>
              <a:r>
                <a:rPr lang="fr-FR" sz="800" b="1" dirty="0">
                  <a:solidFill>
                    <a:srgbClr val="000000"/>
                  </a:solidFill>
                  <a:latin typeface="Calibri" panose="020F0502020204030204" pitchFamily="34" charset="0"/>
                </a:rPr>
                <a:t>) and finance </a:t>
              </a:r>
              <a:r>
                <a:rPr lang="fr-FR" sz="800" b="1" dirty="0" err="1">
                  <a:solidFill>
                    <a:srgbClr val="000000"/>
                  </a:solidFill>
                  <a:latin typeface="Calibri" panose="020F0502020204030204" pitchFamily="34" charset="0"/>
                </a:rPr>
                <a:t>tools</a:t>
              </a:r>
              <a:endParaRPr lang="fr-FR" sz="800" b="1" dirty="0">
                <a:solidFill>
                  <a:srgbClr val="000000"/>
                </a:solidFill>
                <a:latin typeface="Calibri" panose="020F0502020204030204" pitchFamily="34" charset="0"/>
              </a:endParaRPr>
            </a:p>
          </p:txBody>
        </p:sp>
        <p:pic>
          <p:nvPicPr>
            <p:cNvPr id="3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8124" y="4725144"/>
              <a:ext cx="6229350" cy="1511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5" name="Connecteur droit avec flèche 26"/>
            <p:cNvCxnSpPr>
              <a:endCxn id="12" idx="1"/>
            </p:cNvCxnSpPr>
            <p:nvPr/>
          </p:nvCxnSpPr>
          <p:spPr>
            <a:xfrm rot="16200000" flipV="1">
              <a:off x="-378090" y="3400977"/>
              <a:ext cx="2931791" cy="580642"/>
            </a:xfrm>
            <a:prstGeom prst="bentConnector4">
              <a:avLst>
                <a:gd name="adj1" fmla="val -159"/>
                <a:gd name="adj2" fmla="val 139370"/>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26"/>
            <p:cNvCxnSpPr>
              <a:endCxn id="18" idx="1"/>
            </p:cNvCxnSpPr>
            <p:nvPr/>
          </p:nvCxnSpPr>
          <p:spPr>
            <a:xfrm rot="16200000" flipV="1">
              <a:off x="-1158080" y="3254424"/>
              <a:ext cx="4479964" cy="580643"/>
            </a:xfrm>
            <a:prstGeom prst="bentConnector4">
              <a:avLst>
                <a:gd name="adj1" fmla="val 166"/>
                <a:gd name="adj2" fmla="val 181365"/>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26"/>
            <p:cNvCxnSpPr/>
            <p:nvPr/>
          </p:nvCxnSpPr>
          <p:spPr>
            <a:xfrm rot="16200000" flipV="1">
              <a:off x="5092354" y="3606447"/>
              <a:ext cx="4860541" cy="169700"/>
            </a:xfrm>
            <a:prstGeom prst="bentConnector2">
              <a:avLst/>
            </a:prstGeom>
            <a:ln w="952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918488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89248" y="411510"/>
            <a:ext cx="7920880" cy="400110"/>
          </a:xfrm>
          <a:prstGeom prst="rect">
            <a:avLst/>
          </a:prstGeom>
          <a:noFill/>
        </p:spPr>
        <p:txBody>
          <a:bodyPr wrap="square" rtlCol="0">
            <a:spAutoFit/>
          </a:bodyPr>
          <a:lstStyle/>
          <a:p>
            <a:pPr algn="ctr"/>
            <a:r>
              <a:rPr lang="fr-FR" sz="2000" dirty="0" smtClean="0">
                <a:solidFill>
                  <a:schemeClr val="accent2"/>
                </a:solidFill>
                <a:latin typeface="Helvetica" pitchFamily="34" charset="0"/>
              </a:rPr>
              <a:t>The world </a:t>
            </a:r>
            <a:r>
              <a:rPr lang="fr-FR" sz="2000" dirty="0" err="1" smtClean="0">
                <a:solidFill>
                  <a:schemeClr val="accent2"/>
                </a:solidFill>
                <a:latin typeface="Helvetica" pitchFamily="34" charset="0"/>
              </a:rPr>
              <a:t>before</a:t>
            </a:r>
            <a:r>
              <a:rPr lang="fr-FR" sz="2000" dirty="0" smtClean="0">
                <a:solidFill>
                  <a:schemeClr val="accent2"/>
                </a:solidFill>
                <a:latin typeface="Helvetica" pitchFamily="34" charset="0"/>
              </a:rPr>
              <a:t> </a:t>
            </a:r>
            <a:r>
              <a:rPr lang="en-US" sz="2000" dirty="0" smtClean="0">
                <a:solidFill>
                  <a:schemeClr val="accent2"/>
                </a:solidFill>
                <a:latin typeface="Helvetica" pitchFamily="34" charset="0"/>
              </a:rPr>
              <a:t>“Dynamic IS </a:t>
            </a:r>
            <a:r>
              <a:rPr lang="en-US" sz="2000" dirty="0" smtClean="0">
                <a:solidFill>
                  <a:schemeClr val="accent2"/>
                </a:solidFill>
                <a:latin typeface="Helvetica" pitchFamily="34" charset="0"/>
              </a:rPr>
              <a:t>Cartography</a:t>
            </a:r>
            <a:r>
              <a:rPr lang="en-US" sz="2000" dirty="0" smtClean="0">
                <a:solidFill>
                  <a:schemeClr val="accent2"/>
                </a:solidFill>
                <a:latin typeface="Helvetica" pitchFamily="34" charset="0"/>
              </a:rPr>
              <a:t>” (DISC) </a:t>
            </a:r>
            <a:r>
              <a:rPr lang="en-US" sz="2000" dirty="0" smtClean="0">
                <a:solidFill>
                  <a:schemeClr val="accent2"/>
                </a:solidFill>
                <a:latin typeface="Helvetica" pitchFamily="34" charset="0"/>
              </a:rPr>
              <a:t>?</a:t>
            </a:r>
            <a:endParaRPr lang="fr-FR" sz="2000" dirty="0">
              <a:solidFill>
                <a:schemeClr val="accent2"/>
              </a:solidFill>
              <a:latin typeface="Helvetica" pitchFamily="34" charset="0"/>
            </a:endParaRPr>
          </a:p>
        </p:txBody>
      </p:sp>
      <p:sp>
        <p:nvSpPr>
          <p:cNvPr id="2" name="Rectangle 1"/>
          <p:cNvSpPr/>
          <p:nvPr/>
        </p:nvSpPr>
        <p:spPr>
          <a:xfrm>
            <a:off x="6156176" y="2211710"/>
            <a:ext cx="2304256" cy="1477328"/>
          </a:xfrm>
          <a:prstGeom prst="rect">
            <a:avLst/>
          </a:prstGeom>
        </p:spPr>
        <p:txBody>
          <a:bodyPr wrap="square">
            <a:spAutoFit/>
          </a:bodyPr>
          <a:lstStyle/>
          <a:p>
            <a:pPr algn="just"/>
            <a:r>
              <a:rPr lang="en-US" dirty="0" smtClean="0">
                <a:solidFill>
                  <a:schemeClr val="bg1">
                    <a:lumMod val="50000"/>
                  </a:schemeClr>
                </a:solidFill>
                <a:latin typeface="Helvetica Light"/>
              </a:rPr>
              <a:t>Time consuming to maintain</a:t>
            </a:r>
          </a:p>
          <a:p>
            <a:pPr algn="just"/>
            <a:endParaRPr lang="en-US" dirty="0" smtClean="0">
              <a:solidFill>
                <a:schemeClr val="bg1">
                  <a:lumMod val="50000"/>
                </a:schemeClr>
              </a:solidFill>
              <a:latin typeface="Helvetica Light"/>
            </a:endParaRPr>
          </a:p>
          <a:p>
            <a:pPr algn="just"/>
            <a:endParaRPr lang="en-US" dirty="0" smtClean="0">
              <a:solidFill>
                <a:schemeClr val="bg1">
                  <a:lumMod val="50000"/>
                </a:schemeClr>
              </a:solidFill>
              <a:latin typeface="Helvetica Light"/>
            </a:endParaRPr>
          </a:p>
          <a:p>
            <a:pPr algn="just"/>
            <a:endParaRPr lang="en-US" dirty="0">
              <a:solidFill>
                <a:schemeClr val="bg1">
                  <a:lumMod val="50000"/>
                </a:schemeClr>
              </a:solidFill>
              <a:latin typeface="Helvetica Light"/>
            </a:endParaRPr>
          </a:p>
        </p:txBody>
      </p:sp>
      <p:pic>
        <p:nvPicPr>
          <p:cNvPr id="5" name="Picture 2"/>
          <p:cNvPicPr>
            <a:picLocks noChangeAspect="1" noChangeArrowheads="1"/>
          </p:cNvPicPr>
          <p:nvPr/>
        </p:nvPicPr>
        <p:blipFill>
          <a:blip r:embed="rId2" cstate="print"/>
          <a:srcRect l="13167" r="13252"/>
          <a:stretch>
            <a:fillRect/>
          </a:stretch>
        </p:blipFill>
        <p:spPr bwMode="auto">
          <a:xfrm>
            <a:off x="395536" y="755071"/>
            <a:ext cx="5743327" cy="4388429"/>
          </a:xfrm>
          <a:prstGeom prst="rect">
            <a:avLst/>
          </a:prstGeom>
          <a:noFill/>
          <a:ln w="9525">
            <a:noFill/>
            <a:miter lim="800000"/>
            <a:headEnd/>
            <a:tailEnd/>
          </a:ln>
        </p:spPr>
      </p:pic>
      <p:pic>
        <p:nvPicPr>
          <p:cNvPr id="8" name="Imag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04248" y="1635646"/>
            <a:ext cx="576064" cy="576064"/>
          </a:xfrm>
          <a:prstGeom prst="rect">
            <a:avLst/>
          </a:prstGeom>
        </p:spPr>
      </p:pic>
    </p:spTree>
    <p:extLst>
      <p:ext uri="{BB962C8B-B14F-4D97-AF65-F5344CB8AC3E}">
        <p14:creationId xmlns:p14="http://schemas.microsoft.com/office/powerpoint/2010/main" xmlns="" val="2872490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86610" y="1460239"/>
            <a:ext cx="3609726" cy="1399543"/>
          </a:xfrm>
          <a:prstGeom prst="rect">
            <a:avLst/>
          </a:prstGeom>
          <a:solidFill>
            <a:schemeClr val="bg1">
              <a:alpha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Legend</a:t>
            </a:r>
          </a:p>
        </p:txBody>
      </p:sp>
      <p:pic>
        <p:nvPicPr>
          <p:cNvPr id="3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867007"/>
            <a:ext cx="1824475" cy="37127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9" name="ZoneTexte 38"/>
          <p:cNvSpPr txBox="1"/>
          <p:nvPr/>
        </p:nvSpPr>
        <p:spPr>
          <a:xfrm>
            <a:off x="4061461" y="1229407"/>
            <a:ext cx="4162082" cy="230832"/>
          </a:xfrm>
          <a:prstGeom prst="rect">
            <a:avLst/>
          </a:prstGeom>
          <a:noFill/>
        </p:spPr>
        <p:txBody>
          <a:bodyPr wrap="square" rtlCol="0">
            <a:spAutoFit/>
          </a:bodyPr>
          <a:lstStyle/>
          <a:p>
            <a:r>
              <a:rPr lang="fr-FR" sz="900" dirty="0" smtClean="0"/>
              <a:t>If </a:t>
            </a:r>
            <a:r>
              <a:rPr lang="fr-FR" sz="900" dirty="0" err="1" smtClean="0"/>
              <a:t>you</a:t>
            </a:r>
            <a:r>
              <a:rPr lang="fr-FR" sz="900" dirty="0" smtClean="0"/>
              <a:t> click the </a:t>
            </a:r>
            <a:r>
              <a:rPr lang="fr-FR" sz="900" dirty="0" err="1" smtClean="0"/>
              <a:t>name</a:t>
            </a:r>
            <a:r>
              <a:rPr lang="fr-FR" sz="900" dirty="0" smtClean="0"/>
              <a:t> of the </a:t>
            </a:r>
            <a:r>
              <a:rPr lang="fr-FR" sz="900" dirty="0" err="1" smtClean="0"/>
              <a:t>color</a:t>
            </a:r>
            <a:r>
              <a:rPr lang="fr-FR" sz="900" dirty="0" smtClean="0"/>
              <a:t> code </a:t>
            </a:r>
            <a:r>
              <a:rPr lang="fr-FR" sz="900" dirty="0" err="1" smtClean="0"/>
              <a:t>it</a:t>
            </a:r>
            <a:r>
              <a:rPr lang="fr-FR" sz="900" dirty="0" smtClean="0"/>
              <a:t> </a:t>
            </a:r>
            <a:r>
              <a:rPr lang="fr-FR" sz="900" dirty="0" err="1" smtClean="0"/>
              <a:t>will</a:t>
            </a:r>
            <a:r>
              <a:rPr lang="fr-FR" sz="900" dirty="0" smtClean="0"/>
              <a:t> show more </a:t>
            </a:r>
            <a:r>
              <a:rPr lang="fr-FR" sz="900" dirty="0" err="1" smtClean="0"/>
              <a:t>details</a:t>
            </a:r>
            <a:r>
              <a:rPr lang="fr-FR" sz="900" dirty="0" smtClean="0"/>
              <a:t>: </a:t>
            </a:r>
            <a:endParaRPr lang="fr-FR" sz="900" dirty="0"/>
          </a:p>
        </p:txBody>
      </p:sp>
      <p:pic>
        <p:nvPicPr>
          <p:cNvPr id="4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66240" y="1527721"/>
            <a:ext cx="1656184" cy="13105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1" name="Rectangle à coins arrondis 40"/>
          <p:cNvSpPr/>
          <p:nvPr/>
        </p:nvSpPr>
        <p:spPr>
          <a:xfrm>
            <a:off x="4027959" y="3075806"/>
            <a:ext cx="1088082" cy="1225303"/>
          </a:xfrm>
          <a:prstGeom prst="wedgeRoundRectCallout">
            <a:avLst>
              <a:gd name="adj1" fmla="val -95718"/>
              <a:gd name="adj2" fmla="val 22130"/>
              <a:gd name="adj3" fmla="val 16667"/>
            </a:avLst>
          </a:prstGeom>
          <a:solidFill>
            <a:schemeClr val="accent4">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solidFill>
                  <a:srgbClr val="000000"/>
                </a:solidFill>
              </a:rPr>
              <a:t>.</a:t>
            </a:r>
            <a:r>
              <a:rPr lang="en-US" sz="800" b="1" dirty="0">
                <a:solidFill>
                  <a:srgbClr val="000000"/>
                </a:solidFill>
              </a:rPr>
              <a:t>Security Gateway to Cloud (Layer7)</a:t>
            </a:r>
          </a:p>
          <a:p>
            <a:pPr algn="ctr"/>
            <a:r>
              <a:rPr lang="en-US" sz="800" b="1" dirty="0">
                <a:solidFill>
                  <a:srgbClr val="000000"/>
                </a:solidFill>
              </a:rPr>
              <a:t>.Data Hub</a:t>
            </a:r>
          </a:p>
          <a:p>
            <a:pPr algn="ctr"/>
            <a:r>
              <a:rPr lang="en-US" sz="800" b="1" dirty="0">
                <a:solidFill>
                  <a:srgbClr val="000000"/>
                </a:solidFill>
              </a:rPr>
              <a:t>.TIBCO</a:t>
            </a:r>
          </a:p>
          <a:p>
            <a:pPr algn="ctr"/>
            <a:r>
              <a:rPr lang="en-US" sz="800" b="1" dirty="0">
                <a:solidFill>
                  <a:srgbClr val="000000"/>
                </a:solidFill>
              </a:rPr>
              <a:t>. Business Transaction Monitoring </a:t>
            </a:r>
            <a:r>
              <a:rPr lang="en-US" sz="800" b="1" dirty="0" smtClean="0">
                <a:solidFill>
                  <a:srgbClr val="000000"/>
                </a:solidFill>
              </a:rPr>
              <a:t>Tool</a:t>
            </a:r>
          </a:p>
          <a:p>
            <a:pPr algn="ctr"/>
            <a:endParaRPr lang="en-US" sz="800" b="1" dirty="0" smtClean="0">
              <a:solidFill>
                <a:srgbClr val="000000"/>
              </a:solidFill>
            </a:endParaRPr>
          </a:p>
          <a:p>
            <a:pPr algn="ctr"/>
            <a:endParaRPr lang="en-US" sz="800" b="1" dirty="0">
              <a:solidFill>
                <a:srgbClr val="000000"/>
              </a:solidFill>
            </a:endParaRPr>
          </a:p>
        </p:txBody>
      </p:sp>
      <p:sp>
        <p:nvSpPr>
          <p:cNvPr id="42" name="Accolade fermante 41"/>
          <p:cNvSpPr/>
          <p:nvPr/>
        </p:nvSpPr>
        <p:spPr>
          <a:xfrm>
            <a:off x="5822424" y="1641860"/>
            <a:ext cx="114998" cy="26161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a:p>
        </p:txBody>
      </p:sp>
      <p:sp>
        <p:nvSpPr>
          <p:cNvPr id="43" name="Accolade fermante 42"/>
          <p:cNvSpPr/>
          <p:nvPr/>
        </p:nvSpPr>
        <p:spPr>
          <a:xfrm>
            <a:off x="5823535" y="1923678"/>
            <a:ext cx="113888" cy="83354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a:p>
        </p:txBody>
      </p:sp>
      <p:sp>
        <p:nvSpPr>
          <p:cNvPr id="44" name="ZoneTexte 43"/>
          <p:cNvSpPr txBox="1"/>
          <p:nvPr/>
        </p:nvSpPr>
        <p:spPr>
          <a:xfrm>
            <a:off x="6057374" y="1641860"/>
            <a:ext cx="1368356" cy="230832"/>
          </a:xfrm>
          <a:prstGeom prst="rect">
            <a:avLst/>
          </a:prstGeom>
          <a:noFill/>
        </p:spPr>
        <p:txBody>
          <a:bodyPr wrap="square" rtlCol="0">
            <a:spAutoFit/>
          </a:bodyPr>
          <a:lstStyle/>
          <a:p>
            <a:r>
              <a:rPr lang="fr-FR" sz="900" dirty="0"/>
              <a:t>Apps </a:t>
            </a:r>
            <a:r>
              <a:rPr lang="fr-FR" sz="900" dirty="0" err="1"/>
              <a:t>with</a:t>
            </a:r>
            <a:r>
              <a:rPr lang="fr-FR" sz="900" dirty="0"/>
              <a:t> </a:t>
            </a:r>
            <a:r>
              <a:rPr lang="fr-FR" sz="900" dirty="0" err="1"/>
              <a:t>that</a:t>
            </a:r>
            <a:r>
              <a:rPr lang="fr-FR" sz="900" dirty="0"/>
              <a:t> </a:t>
            </a:r>
            <a:r>
              <a:rPr lang="fr-FR" sz="900" dirty="0" err="1"/>
              <a:t>color</a:t>
            </a:r>
            <a:r>
              <a:rPr lang="fr-FR" sz="900" dirty="0"/>
              <a:t> </a:t>
            </a:r>
          </a:p>
        </p:txBody>
      </p:sp>
      <p:sp>
        <p:nvSpPr>
          <p:cNvPr id="45" name="ZoneTexte 44"/>
          <p:cNvSpPr txBox="1"/>
          <p:nvPr/>
        </p:nvSpPr>
        <p:spPr>
          <a:xfrm>
            <a:off x="6020534" y="2211710"/>
            <a:ext cx="1575801" cy="230832"/>
          </a:xfrm>
          <a:prstGeom prst="rect">
            <a:avLst/>
          </a:prstGeom>
          <a:noFill/>
        </p:spPr>
        <p:txBody>
          <a:bodyPr wrap="square" rtlCol="0">
            <a:spAutoFit/>
          </a:bodyPr>
          <a:lstStyle/>
          <a:p>
            <a:r>
              <a:rPr lang="fr-FR" sz="900" dirty="0" err="1"/>
              <a:t>Level</a:t>
            </a:r>
            <a:r>
              <a:rPr lang="fr-FR" sz="900" dirty="0"/>
              <a:t> 2 of the </a:t>
            </a:r>
            <a:r>
              <a:rPr lang="fr-FR" sz="900" dirty="0" err="1"/>
              <a:t>app</a:t>
            </a:r>
            <a:r>
              <a:rPr lang="fr-FR" sz="900" dirty="0"/>
              <a:t> </a:t>
            </a:r>
            <a:r>
              <a:rPr lang="fr-FR" sz="900" dirty="0" err="1"/>
              <a:t>selected</a:t>
            </a:r>
            <a:endParaRPr lang="fr-FR" sz="900" dirty="0"/>
          </a:p>
        </p:txBody>
      </p:sp>
      <p:pic>
        <p:nvPicPr>
          <p:cNvPr id="2" name="Imag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flipH="1">
            <a:off x="-684584" y="1950289"/>
            <a:ext cx="2808312" cy="2808312"/>
          </a:xfrm>
          <a:prstGeom prst="rect">
            <a:avLst/>
          </a:prstGeom>
        </p:spPr>
      </p:pic>
      <p:sp>
        <p:nvSpPr>
          <p:cNvPr id="49" name="ZoneTexte 48"/>
          <p:cNvSpPr txBox="1"/>
          <p:nvPr/>
        </p:nvSpPr>
        <p:spPr>
          <a:xfrm>
            <a:off x="899592" y="939411"/>
            <a:ext cx="720080" cy="507831"/>
          </a:xfrm>
          <a:prstGeom prst="rect">
            <a:avLst/>
          </a:prstGeom>
          <a:noFill/>
        </p:spPr>
        <p:txBody>
          <a:bodyPr wrap="square" rtlCol="0">
            <a:spAutoFit/>
          </a:bodyPr>
          <a:lstStyle/>
          <a:p>
            <a:pPr algn="ctr"/>
            <a:r>
              <a:rPr lang="en-US" sz="900" dirty="0"/>
              <a:t>The legend can be minimized</a:t>
            </a:r>
          </a:p>
        </p:txBody>
      </p:sp>
      <p:cxnSp>
        <p:nvCxnSpPr>
          <p:cNvPr id="50" name="Connecteur droit 49"/>
          <p:cNvCxnSpPr/>
          <p:nvPr/>
        </p:nvCxnSpPr>
        <p:spPr>
          <a:xfrm flipH="1">
            <a:off x="1619672" y="1192423"/>
            <a:ext cx="5040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5364088" y="3786594"/>
            <a:ext cx="2232248" cy="369332"/>
          </a:xfrm>
          <a:prstGeom prst="rect">
            <a:avLst/>
          </a:prstGeom>
          <a:noFill/>
        </p:spPr>
        <p:txBody>
          <a:bodyPr wrap="square" rtlCol="0">
            <a:spAutoFit/>
          </a:bodyPr>
          <a:lstStyle/>
          <a:p>
            <a:pPr algn="ctr"/>
            <a:r>
              <a:rPr lang="en-US" sz="900" dirty="0"/>
              <a:t>If you </a:t>
            </a:r>
            <a:r>
              <a:rPr lang="en-US" sz="900" dirty="0" err="1"/>
              <a:t>mouseover</a:t>
            </a:r>
            <a:r>
              <a:rPr lang="en-US" sz="900" dirty="0"/>
              <a:t> the ‘+’ sign in the arrow section you will see details </a:t>
            </a:r>
          </a:p>
        </p:txBody>
      </p:sp>
      <p:cxnSp>
        <p:nvCxnSpPr>
          <p:cNvPr id="53" name="Connecteur droit 52"/>
          <p:cNvCxnSpPr/>
          <p:nvPr/>
        </p:nvCxnSpPr>
        <p:spPr>
          <a:xfrm flipH="1">
            <a:off x="4932040" y="3932261"/>
            <a:ext cx="50405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flipH="1">
            <a:off x="2771800" y="1344823"/>
            <a:ext cx="121481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30018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a:solidFill>
                  <a:schemeClr val="accent2"/>
                </a:solidFill>
                <a:latin typeface="Helvetica" pitchFamily="34" charset="0"/>
              </a:rPr>
              <a:t>Optional </a:t>
            </a:r>
            <a:r>
              <a:rPr lang="en-US" sz="2800" dirty="0" err="1">
                <a:solidFill>
                  <a:schemeClr val="accent2"/>
                </a:solidFill>
                <a:latin typeface="Helvetica" pitchFamily="34" charset="0"/>
              </a:rPr>
              <a:t>functionnality</a:t>
            </a:r>
            <a:endParaRPr lang="en-US" sz="2800" dirty="0">
              <a:solidFill>
                <a:schemeClr val="accent2"/>
              </a:solidFill>
              <a:latin typeface="Helvetica" pitchFamily="34" charset="0"/>
            </a:endParaRPr>
          </a:p>
        </p:txBody>
      </p:sp>
    </p:spTree>
    <p:extLst>
      <p:ext uri="{BB962C8B-B14F-4D97-AF65-F5344CB8AC3E}">
        <p14:creationId xmlns:p14="http://schemas.microsoft.com/office/powerpoint/2010/main" xmlns="" val="1624865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330210"/>
            <a:ext cx="7920880" cy="369332"/>
          </a:xfrm>
          <a:prstGeom prst="rect">
            <a:avLst/>
          </a:prstGeom>
          <a:noFill/>
        </p:spPr>
        <p:txBody>
          <a:bodyPr wrap="square" rtlCol="0">
            <a:spAutoFit/>
          </a:bodyPr>
          <a:lstStyle/>
          <a:p>
            <a:pPr algn="ctr"/>
            <a:r>
              <a:rPr lang="en-US" dirty="0">
                <a:solidFill>
                  <a:schemeClr val="accent2"/>
                </a:solidFill>
                <a:latin typeface="Helvetica" pitchFamily="34" charset="0"/>
              </a:rPr>
              <a:t>Optional - Level 0 –– With process map behind</a:t>
            </a:r>
          </a:p>
        </p:txBody>
      </p:sp>
      <p:pic>
        <p:nvPicPr>
          <p:cNvPr id="2" name="Image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392600" y="699542"/>
            <a:ext cx="5930367" cy="4205999"/>
          </a:xfrm>
          <a:prstGeom prst="rect">
            <a:avLst/>
          </a:prstGeom>
        </p:spPr>
      </p:pic>
      <p:sp>
        <p:nvSpPr>
          <p:cNvPr id="3" name="Rectangle 2"/>
          <p:cNvSpPr/>
          <p:nvPr/>
        </p:nvSpPr>
        <p:spPr>
          <a:xfrm>
            <a:off x="2090435" y="950228"/>
            <a:ext cx="4534697"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845" y="3195874"/>
            <a:ext cx="211509" cy="3306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6" name="Picture 6"/>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 b="13137"/>
          <a:stretch/>
        </p:blipFill>
        <p:spPr bwMode="auto">
          <a:xfrm>
            <a:off x="2195736" y="3298727"/>
            <a:ext cx="605348" cy="2437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20344" y="992691"/>
            <a:ext cx="144500" cy="1585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Image 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540861" y="1145312"/>
            <a:ext cx="3558738" cy="2185607"/>
          </a:xfrm>
          <a:prstGeom prst="rect">
            <a:avLst/>
          </a:prstGeom>
        </p:spPr>
      </p:pic>
    </p:spTree>
    <p:extLst>
      <p:ext uri="{BB962C8B-B14F-4D97-AF65-F5344CB8AC3E}">
        <p14:creationId xmlns:p14="http://schemas.microsoft.com/office/powerpoint/2010/main" xmlns="" val="3932618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p:cNvSpPr txBox="1"/>
          <p:nvPr/>
        </p:nvSpPr>
        <p:spPr>
          <a:xfrm>
            <a:off x="251520" y="330210"/>
            <a:ext cx="7920880" cy="369332"/>
          </a:xfrm>
          <a:prstGeom prst="rect">
            <a:avLst/>
          </a:prstGeom>
          <a:noFill/>
        </p:spPr>
        <p:txBody>
          <a:bodyPr wrap="square" rtlCol="0">
            <a:spAutoFit/>
          </a:bodyPr>
          <a:lstStyle/>
          <a:p>
            <a:pPr algn="ctr"/>
            <a:r>
              <a:rPr lang="en-US" dirty="0">
                <a:solidFill>
                  <a:schemeClr val="accent2"/>
                </a:solidFill>
                <a:latin typeface="Helvetica" pitchFamily="34" charset="0"/>
              </a:rPr>
              <a:t>Optional – show process content within application for level &gt;= level 1</a:t>
            </a:r>
          </a:p>
        </p:txBody>
      </p:sp>
      <p:sp>
        <p:nvSpPr>
          <p:cNvPr id="9" name="ZoneTexte 8"/>
          <p:cNvSpPr txBox="1"/>
          <p:nvPr/>
        </p:nvSpPr>
        <p:spPr>
          <a:xfrm>
            <a:off x="7380312" y="2695985"/>
            <a:ext cx="1080120" cy="923330"/>
          </a:xfrm>
          <a:prstGeom prst="rect">
            <a:avLst/>
          </a:prstGeom>
          <a:noFill/>
        </p:spPr>
        <p:txBody>
          <a:bodyPr wrap="square" rtlCol="0">
            <a:spAutoFit/>
          </a:bodyPr>
          <a:lstStyle/>
          <a:p>
            <a:pPr algn="ctr"/>
            <a:r>
              <a:rPr lang="en-US" sz="900" dirty="0"/>
              <a:t>If you double-click the app box in the level 1 you will get to the level 2 centered in that app</a:t>
            </a:r>
          </a:p>
        </p:txBody>
      </p:sp>
      <p:pic>
        <p:nvPicPr>
          <p:cNvPr id="10" name="Imag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21818" y="1828691"/>
            <a:ext cx="727291" cy="727291"/>
          </a:xfrm>
          <a:prstGeom prst="rect">
            <a:avLst/>
          </a:prstGeom>
        </p:spPr>
      </p:pic>
      <p:grpSp>
        <p:nvGrpSpPr>
          <p:cNvPr id="4" name="Groupe 3"/>
          <p:cNvGrpSpPr/>
          <p:nvPr/>
        </p:nvGrpSpPr>
        <p:grpSpPr>
          <a:xfrm>
            <a:off x="1924434" y="1084319"/>
            <a:ext cx="5256584" cy="3223332"/>
            <a:chOff x="494694" y="1268760"/>
            <a:chExt cx="8128000" cy="498408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00300" y="1268760"/>
              <a:ext cx="4343400" cy="1866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4694" y="3789040"/>
              <a:ext cx="8128000" cy="2463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Flèche vers le bas 13"/>
            <p:cNvSpPr/>
            <p:nvPr/>
          </p:nvSpPr>
          <p:spPr>
            <a:xfrm>
              <a:off x="4319972" y="3284984"/>
              <a:ext cx="504056" cy="40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1" name="Imag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540568" y="1496229"/>
            <a:ext cx="2808312" cy="2808312"/>
          </a:xfrm>
          <a:prstGeom prst="rect">
            <a:avLst/>
          </a:prstGeom>
        </p:spPr>
      </p:pic>
    </p:spTree>
    <p:extLst>
      <p:ext uri="{BB962C8B-B14F-4D97-AF65-F5344CB8AC3E}">
        <p14:creationId xmlns:p14="http://schemas.microsoft.com/office/powerpoint/2010/main" xmlns="" val="2412429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89248" y="411510"/>
            <a:ext cx="7920880" cy="400110"/>
          </a:xfrm>
          <a:prstGeom prst="rect">
            <a:avLst/>
          </a:prstGeom>
          <a:noFill/>
        </p:spPr>
        <p:txBody>
          <a:bodyPr wrap="square" rtlCol="0">
            <a:spAutoFit/>
          </a:bodyPr>
          <a:lstStyle/>
          <a:p>
            <a:pPr algn="ctr"/>
            <a:r>
              <a:rPr lang="fr-FR" sz="2000" dirty="0" smtClean="0">
                <a:solidFill>
                  <a:schemeClr val="accent2"/>
                </a:solidFill>
                <a:latin typeface="Helvetica" pitchFamily="34" charset="0"/>
              </a:rPr>
              <a:t>The world </a:t>
            </a:r>
            <a:r>
              <a:rPr lang="fr-FR" sz="2000" dirty="0" err="1" smtClean="0">
                <a:solidFill>
                  <a:schemeClr val="accent2"/>
                </a:solidFill>
                <a:latin typeface="Helvetica" pitchFamily="34" charset="0"/>
              </a:rPr>
              <a:t>before</a:t>
            </a:r>
            <a:r>
              <a:rPr lang="fr-FR" sz="2000" dirty="0" smtClean="0">
                <a:solidFill>
                  <a:schemeClr val="accent2"/>
                </a:solidFill>
                <a:latin typeface="Helvetica" pitchFamily="34" charset="0"/>
              </a:rPr>
              <a:t> </a:t>
            </a:r>
            <a:r>
              <a:rPr lang="en-US" sz="2000" dirty="0" smtClean="0">
                <a:solidFill>
                  <a:schemeClr val="accent2"/>
                </a:solidFill>
                <a:latin typeface="Helvetica" pitchFamily="34" charset="0"/>
              </a:rPr>
              <a:t>“Dynamic IS </a:t>
            </a:r>
            <a:r>
              <a:rPr lang="en-US" sz="2000" dirty="0" smtClean="0">
                <a:solidFill>
                  <a:schemeClr val="accent2"/>
                </a:solidFill>
                <a:latin typeface="Helvetica" pitchFamily="34" charset="0"/>
              </a:rPr>
              <a:t>Cartography</a:t>
            </a:r>
            <a:r>
              <a:rPr lang="en-US" sz="2000" dirty="0" smtClean="0">
                <a:solidFill>
                  <a:schemeClr val="accent2"/>
                </a:solidFill>
                <a:latin typeface="Helvetica" pitchFamily="34" charset="0"/>
              </a:rPr>
              <a:t>” (DISC) </a:t>
            </a:r>
            <a:r>
              <a:rPr lang="en-US" sz="2000" dirty="0" smtClean="0">
                <a:solidFill>
                  <a:schemeClr val="accent2"/>
                </a:solidFill>
                <a:latin typeface="Helvetica" pitchFamily="34" charset="0"/>
              </a:rPr>
              <a:t>?</a:t>
            </a:r>
            <a:endParaRPr lang="fr-FR" sz="2000" dirty="0">
              <a:solidFill>
                <a:schemeClr val="accent2"/>
              </a:solidFill>
              <a:latin typeface="Helvetica" pitchFamily="34" charset="0"/>
            </a:endParaRPr>
          </a:p>
        </p:txBody>
      </p:sp>
      <p:pic>
        <p:nvPicPr>
          <p:cNvPr id="7"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0095" y="5712796"/>
            <a:ext cx="776557" cy="3600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srcRect/>
          <a:stretch>
            <a:fillRect/>
          </a:stretch>
        </p:blipFill>
        <p:spPr bwMode="auto">
          <a:xfrm>
            <a:off x="251520" y="834500"/>
            <a:ext cx="6686203" cy="4113514"/>
          </a:xfrm>
          <a:prstGeom prst="rect">
            <a:avLst/>
          </a:prstGeom>
          <a:noFill/>
          <a:ln w="9525">
            <a:noFill/>
            <a:miter lim="800000"/>
            <a:headEnd/>
            <a:tailEnd/>
          </a:ln>
          <a:effectLst/>
        </p:spPr>
      </p:pic>
      <p:sp>
        <p:nvSpPr>
          <p:cNvPr id="213" name="Rectangle 212"/>
          <p:cNvSpPr/>
          <p:nvPr/>
        </p:nvSpPr>
        <p:spPr>
          <a:xfrm>
            <a:off x="6732240" y="3651870"/>
            <a:ext cx="3600400" cy="923330"/>
          </a:xfrm>
          <a:prstGeom prst="rect">
            <a:avLst/>
          </a:prstGeom>
        </p:spPr>
        <p:txBody>
          <a:bodyPr wrap="square">
            <a:spAutoFit/>
          </a:bodyPr>
          <a:lstStyle/>
          <a:p>
            <a:pPr algn="just"/>
            <a:r>
              <a:rPr lang="en-US" dirty="0" smtClean="0">
                <a:solidFill>
                  <a:schemeClr val="bg1">
                    <a:lumMod val="50000"/>
                  </a:schemeClr>
                </a:solidFill>
                <a:latin typeface="Helvetica Light"/>
              </a:rPr>
              <a:t>Unreadable</a:t>
            </a:r>
          </a:p>
          <a:p>
            <a:pPr algn="just"/>
            <a:endParaRPr lang="en-US" dirty="0" smtClean="0">
              <a:solidFill>
                <a:schemeClr val="bg1">
                  <a:lumMod val="50000"/>
                </a:schemeClr>
              </a:solidFill>
              <a:latin typeface="Helvetica Light"/>
            </a:endParaRPr>
          </a:p>
          <a:p>
            <a:pPr algn="just"/>
            <a:endParaRPr lang="en-US" dirty="0">
              <a:solidFill>
                <a:schemeClr val="bg1">
                  <a:lumMod val="50000"/>
                </a:schemeClr>
              </a:solidFill>
              <a:latin typeface="Helvetica Light"/>
            </a:endParaRPr>
          </a:p>
        </p:txBody>
      </p:sp>
      <p:pic>
        <p:nvPicPr>
          <p:cNvPr id="214" name="Image 2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092280" y="3075806"/>
            <a:ext cx="576064" cy="576064"/>
          </a:xfrm>
          <a:prstGeom prst="rect">
            <a:avLst/>
          </a:prstGeom>
        </p:spPr>
      </p:pic>
    </p:spTree>
    <p:extLst>
      <p:ext uri="{BB962C8B-B14F-4D97-AF65-F5344CB8AC3E}">
        <p14:creationId xmlns:p14="http://schemas.microsoft.com/office/powerpoint/2010/main" xmlns="" val="2872490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89248" y="411510"/>
            <a:ext cx="7920880" cy="400110"/>
          </a:xfrm>
          <a:prstGeom prst="rect">
            <a:avLst/>
          </a:prstGeom>
          <a:noFill/>
        </p:spPr>
        <p:txBody>
          <a:bodyPr wrap="square" rtlCol="0">
            <a:spAutoFit/>
          </a:bodyPr>
          <a:lstStyle/>
          <a:p>
            <a:pPr algn="ctr"/>
            <a:r>
              <a:rPr lang="fr-FR" sz="2000" dirty="0" smtClean="0">
                <a:solidFill>
                  <a:schemeClr val="accent2"/>
                </a:solidFill>
                <a:latin typeface="Helvetica" pitchFamily="34" charset="0"/>
              </a:rPr>
              <a:t>The world </a:t>
            </a:r>
            <a:r>
              <a:rPr lang="fr-FR" sz="2000" dirty="0" err="1" smtClean="0">
                <a:solidFill>
                  <a:schemeClr val="accent2"/>
                </a:solidFill>
                <a:latin typeface="Helvetica" pitchFamily="34" charset="0"/>
              </a:rPr>
              <a:t>before</a:t>
            </a:r>
            <a:r>
              <a:rPr lang="fr-FR" sz="2000" dirty="0" smtClean="0">
                <a:solidFill>
                  <a:schemeClr val="accent2"/>
                </a:solidFill>
                <a:latin typeface="Helvetica" pitchFamily="34" charset="0"/>
              </a:rPr>
              <a:t> </a:t>
            </a:r>
            <a:r>
              <a:rPr lang="en-US" sz="2000" dirty="0" smtClean="0">
                <a:solidFill>
                  <a:schemeClr val="accent2"/>
                </a:solidFill>
                <a:latin typeface="Helvetica" pitchFamily="34" charset="0"/>
              </a:rPr>
              <a:t>“Dynamic IS </a:t>
            </a:r>
            <a:r>
              <a:rPr lang="en-US" sz="2000" dirty="0" smtClean="0">
                <a:solidFill>
                  <a:schemeClr val="accent2"/>
                </a:solidFill>
                <a:latin typeface="Helvetica" pitchFamily="34" charset="0"/>
              </a:rPr>
              <a:t>Cartography</a:t>
            </a:r>
            <a:r>
              <a:rPr lang="en-US" sz="2000" dirty="0" smtClean="0">
                <a:solidFill>
                  <a:schemeClr val="accent2"/>
                </a:solidFill>
                <a:latin typeface="Helvetica" pitchFamily="34" charset="0"/>
              </a:rPr>
              <a:t>” (DISC) </a:t>
            </a:r>
            <a:r>
              <a:rPr lang="en-US" sz="2000" dirty="0" smtClean="0">
                <a:solidFill>
                  <a:schemeClr val="accent2"/>
                </a:solidFill>
                <a:latin typeface="Helvetica" pitchFamily="34" charset="0"/>
              </a:rPr>
              <a:t>?</a:t>
            </a:r>
            <a:endParaRPr lang="fr-FR" sz="2000" dirty="0">
              <a:solidFill>
                <a:schemeClr val="accent2"/>
              </a:solidFill>
              <a:latin typeface="Helvetica" pitchFamily="34" charset="0"/>
            </a:endParaRPr>
          </a:p>
        </p:txBody>
      </p:sp>
      <p:sp>
        <p:nvSpPr>
          <p:cNvPr id="2" name="Rectangle 1"/>
          <p:cNvSpPr/>
          <p:nvPr/>
        </p:nvSpPr>
        <p:spPr>
          <a:xfrm>
            <a:off x="6516216" y="2643758"/>
            <a:ext cx="1080120" cy="646331"/>
          </a:xfrm>
          <a:prstGeom prst="rect">
            <a:avLst/>
          </a:prstGeom>
        </p:spPr>
        <p:txBody>
          <a:bodyPr wrap="square">
            <a:spAutoFit/>
          </a:bodyPr>
          <a:lstStyle/>
          <a:p>
            <a:r>
              <a:rPr lang="en-US" dirty="0" smtClean="0">
                <a:solidFill>
                  <a:schemeClr val="bg1">
                    <a:lumMod val="50000"/>
                  </a:schemeClr>
                </a:solidFill>
                <a:latin typeface="Helvetica Light"/>
              </a:rPr>
              <a:t>Ugly</a:t>
            </a:r>
          </a:p>
          <a:p>
            <a:pPr algn="just"/>
            <a:endParaRPr lang="en-US" dirty="0">
              <a:solidFill>
                <a:schemeClr val="bg1">
                  <a:lumMod val="50000"/>
                </a:schemeClr>
              </a:solidFill>
              <a:latin typeface="Helvetica Light"/>
            </a:endParaRPr>
          </a:p>
        </p:txBody>
      </p:sp>
      <p:pic>
        <p:nvPicPr>
          <p:cNvPr id="7" name="Picture 2" descr="Figure 2. Current CRIS Diagram, depicting the major current state of Ancillary Systems which interact with CRIS within the NIH Clinical Center, with their major functions and data flows. Each department is responsible for the administration of system content, while DCRI is responsible for maintaining the system hardware and interfaces with CRIS"/>
          <p:cNvPicPr>
            <a:picLocks noChangeAspect="1" noChangeArrowheads="1"/>
          </p:cNvPicPr>
          <p:nvPr/>
        </p:nvPicPr>
        <p:blipFill>
          <a:blip r:embed="rId2" cstate="print"/>
          <a:srcRect/>
          <a:stretch>
            <a:fillRect/>
          </a:stretch>
        </p:blipFill>
        <p:spPr bwMode="auto">
          <a:xfrm>
            <a:off x="179512" y="1131590"/>
            <a:ext cx="5775598" cy="3603973"/>
          </a:xfrm>
          <a:prstGeom prst="rect">
            <a:avLst/>
          </a:prstGeom>
          <a:noFill/>
        </p:spPr>
      </p:pic>
      <p:pic>
        <p:nvPicPr>
          <p:cNvPr id="8" name="Imag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8224" y="1995686"/>
            <a:ext cx="576064" cy="576064"/>
          </a:xfrm>
          <a:prstGeom prst="rect">
            <a:avLst/>
          </a:prstGeom>
        </p:spPr>
      </p:pic>
    </p:spTree>
    <p:extLst>
      <p:ext uri="{BB962C8B-B14F-4D97-AF65-F5344CB8AC3E}">
        <p14:creationId xmlns:p14="http://schemas.microsoft.com/office/powerpoint/2010/main" xmlns="" val="2872490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89248" y="411510"/>
            <a:ext cx="7920880" cy="523220"/>
          </a:xfrm>
          <a:prstGeom prst="rect">
            <a:avLst/>
          </a:prstGeom>
          <a:noFill/>
        </p:spPr>
        <p:txBody>
          <a:bodyPr wrap="square" rtlCol="0">
            <a:spAutoFit/>
          </a:bodyPr>
          <a:lstStyle/>
          <a:p>
            <a:pPr algn="ctr"/>
            <a:r>
              <a:rPr lang="fr-FR" sz="2800" dirty="0" err="1" smtClean="0">
                <a:solidFill>
                  <a:schemeClr val="accent2"/>
                </a:solidFill>
                <a:latin typeface="Helvetica" pitchFamily="34" charset="0"/>
              </a:rPr>
              <a:t>What</a:t>
            </a:r>
            <a:r>
              <a:rPr lang="fr-FR" sz="2800" dirty="0" smtClean="0">
                <a:solidFill>
                  <a:schemeClr val="accent2"/>
                </a:solidFill>
                <a:latin typeface="Helvetica" pitchFamily="34" charset="0"/>
              </a:rPr>
              <a:t> </a:t>
            </a:r>
            <a:r>
              <a:rPr lang="fr-FR" sz="2800" dirty="0" err="1">
                <a:solidFill>
                  <a:schemeClr val="accent2"/>
                </a:solidFill>
                <a:latin typeface="Helvetica" pitchFamily="34" charset="0"/>
              </a:rPr>
              <a:t>is</a:t>
            </a:r>
            <a:r>
              <a:rPr lang="fr-FR" sz="2800" dirty="0">
                <a:solidFill>
                  <a:schemeClr val="accent2"/>
                </a:solidFill>
                <a:latin typeface="Helvetica" pitchFamily="34" charset="0"/>
              </a:rPr>
              <a:t> </a:t>
            </a:r>
            <a:r>
              <a:rPr lang="en-US" sz="2800" dirty="0" smtClean="0">
                <a:solidFill>
                  <a:schemeClr val="accent2"/>
                </a:solidFill>
                <a:latin typeface="Helvetica" pitchFamily="34" charset="0"/>
              </a:rPr>
              <a:t>“Dynamic is Cartography” ?</a:t>
            </a:r>
            <a:endParaRPr lang="fr-FR" sz="2800" dirty="0">
              <a:solidFill>
                <a:schemeClr val="accent2"/>
              </a:solidFill>
              <a:latin typeface="Helvetica" pitchFamily="34" charset="0"/>
            </a:endParaRPr>
          </a:p>
        </p:txBody>
      </p:sp>
      <p:sp>
        <p:nvSpPr>
          <p:cNvPr id="2" name="Rectangle 1"/>
          <p:cNvSpPr/>
          <p:nvPr/>
        </p:nvSpPr>
        <p:spPr>
          <a:xfrm>
            <a:off x="3131840" y="1833086"/>
            <a:ext cx="5040560" cy="2123658"/>
          </a:xfrm>
          <a:prstGeom prst="rect">
            <a:avLst/>
          </a:prstGeom>
        </p:spPr>
        <p:txBody>
          <a:bodyPr wrap="square">
            <a:spAutoFit/>
          </a:bodyPr>
          <a:lstStyle/>
          <a:p>
            <a:pPr algn="just"/>
            <a:r>
              <a:rPr lang="en-US" dirty="0" smtClean="0">
                <a:solidFill>
                  <a:schemeClr val="bg1">
                    <a:lumMod val="50000"/>
                  </a:schemeClr>
                </a:solidFill>
                <a:latin typeface="Helvetica Light"/>
              </a:rPr>
              <a:t>A</a:t>
            </a:r>
            <a:r>
              <a:rPr lang="en-US" dirty="0" smtClean="0">
                <a:latin typeface="Helvetica Light"/>
              </a:rPr>
              <a:t> </a:t>
            </a:r>
            <a:r>
              <a:rPr lang="en-US" sz="2400" dirty="0">
                <a:solidFill>
                  <a:schemeClr val="accent2"/>
                </a:solidFill>
                <a:latin typeface="Helvetica Light"/>
              </a:rPr>
              <a:t>tool</a:t>
            </a:r>
            <a:r>
              <a:rPr lang="en-US" dirty="0" smtClean="0">
                <a:solidFill>
                  <a:schemeClr val="accent2"/>
                </a:solidFill>
                <a:latin typeface="Helvetica Light"/>
              </a:rPr>
              <a:t> </a:t>
            </a:r>
            <a:r>
              <a:rPr lang="en-US" dirty="0" smtClean="0">
                <a:solidFill>
                  <a:schemeClr val="bg1">
                    <a:lumMod val="50000"/>
                  </a:schemeClr>
                </a:solidFill>
                <a:latin typeface="Helvetica Light"/>
              </a:rPr>
              <a:t>to</a:t>
            </a:r>
            <a:r>
              <a:rPr lang="en-US" dirty="0" smtClean="0">
                <a:latin typeface="Helvetica Light"/>
              </a:rPr>
              <a:t> </a:t>
            </a:r>
            <a:r>
              <a:rPr lang="en-US" sz="2400" dirty="0">
                <a:solidFill>
                  <a:schemeClr val="accent2"/>
                </a:solidFill>
                <a:latin typeface="Helvetica Light"/>
              </a:rPr>
              <a:t>visualize applications architecture </a:t>
            </a:r>
            <a:r>
              <a:rPr lang="en-US" dirty="0" smtClean="0">
                <a:solidFill>
                  <a:schemeClr val="bg1">
                    <a:lumMod val="50000"/>
                  </a:schemeClr>
                </a:solidFill>
                <a:latin typeface="Helvetica Light"/>
              </a:rPr>
              <a:t>(</a:t>
            </a:r>
            <a:r>
              <a:rPr lang="en-US" dirty="0">
                <a:solidFill>
                  <a:schemeClr val="bg1">
                    <a:lumMod val="50000"/>
                  </a:schemeClr>
                </a:solidFill>
                <a:latin typeface="Helvetica Light"/>
              </a:rPr>
              <a:t>applications and integration between applications) </a:t>
            </a:r>
            <a:r>
              <a:rPr lang="en-US" sz="2400" dirty="0">
                <a:solidFill>
                  <a:schemeClr val="accent2"/>
                </a:solidFill>
                <a:latin typeface="Helvetica Light"/>
              </a:rPr>
              <a:t>over time </a:t>
            </a:r>
            <a:r>
              <a:rPr lang="en-US" dirty="0">
                <a:solidFill>
                  <a:schemeClr val="bg1">
                    <a:lumMod val="50000"/>
                  </a:schemeClr>
                </a:solidFill>
                <a:latin typeface="Helvetica Light"/>
              </a:rPr>
              <a:t>(as-is, To-Be) in a </a:t>
            </a:r>
            <a:r>
              <a:rPr lang="en-US" sz="2400" dirty="0">
                <a:solidFill>
                  <a:schemeClr val="accent2"/>
                </a:solidFill>
                <a:latin typeface="Helvetica Light"/>
              </a:rPr>
              <a:t>friendly way </a:t>
            </a:r>
            <a:r>
              <a:rPr lang="en-US" dirty="0">
                <a:solidFill>
                  <a:schemeClr val="bg1">
                    <a:lumMod val="50000"/>
                  </a:schemeClr>
                </a:solidFill>
                <a:latin typeface="Helvetica Light"/>
              </a:rPr>
              <a:t>(similar to Google Map where level of details shown depends on zoom level</a:t>
            </a:r>
            <a:r>
              <a:rPr lang="en-US" dirty="0" smtClean="0">
                <a:solidFill>
                  <a:schemeClr val="bg1">
                    <a:lumMod val="50000"/>
                  </a:schemeClr>
                </a:solidFill>
                <a:latin typeface="Helvetica Light"/>
              </a:rPr>
              <a:t>).</a:t>
            </a:r>
            <a:endParaRPr lang="en-US" dirty="0">
              <a:solidFill>
                <a:schemeClr val="bg1">
                  <a:lumMod val="50000"/>
                </a:schemeClr>
              </a:solidFill>
              <a:latin typeface="Helvetica Light"/>
            </a:endParaRPr>
          </a:p>
        </p:txBody>
      </p:sp>
      <p:pic>
        <p:nvPicPr>
          <p:cNvPr id="8" name="Imag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1563638"/>
            <a:ext cx="2232248" cy="2232248"/>
          </a:xfrm>
          <a:prstGeom prst="rect">
            <a:avLst/>
          </a:prstGeom>
        </p:spPr>
      </p:pic>
    </p:spTree>
    <p:extLst>
      <p:ext uri="{BB962C8B-B14F-4D97-AF65-F5344CB8AC3E}">
        <p14:creationId xmlns:p14="http://schemas.microsoft.com/office/powerpoint/2010/main" xmlns="" val="2872490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p:cNvSpPr txBox="1"/>
          <p:nvPr/>
        </p:nvSpPr>
        <p:spPr>
          <a:xfrm>
            <a:off x="251520" y="267494"/>
            <a:ext cx="7920880" cy="523220"/>
          </a:xfrm>
          <a:prstGeom prst="rect">
            <a:avLst/>
          </a:prstGeom>
          <a:noFill/>
        </p:spPr>
        <p:txBody>
          <a:bodyPr wrap="square" rtlCol="0">
            <a:spAutoFit/>
          </a:bodyPr>
          <a:lstStyle/>
          <a:p>
            <a:pPr algn="ctr"/>
            <a:r>
              <a:rPr lang="fr-FR" sz="2800" dirty="0" err="1">
                <a:solidFill>
                  <a:schemeClr val="accent2"/>
                </a:solidFill>
                <a:latin typeface="Helvetica" pitchFamily="34" charset="0"/>
              </a:rPr>
              <a:t>Summary</a:t>
            </a:r>
            <a:r>
              <a:rPr lang="fr-FR" sz="2800" dirty="0">
                <a:solidFill>
                  <a:schemeClr val="accent2"/>
                </a:solidFill>
                <a:latin typeface="Helvetica" pitchFamily="34" charset="0"/>
              </a:rPr>
              <a:t> </a:t>
            </a:r>
            <a:r>
              <a:rPr lang="fr-FR" sz="2800" dirty="0" err="1">
                <a:solidFill>
                  <a:schemeClr val="accent2"/>
                </a:solidFill>
                <a:latin typeface="Helvetica" pitchFamily="34" charset="0"/>
              </a:rPr>
              <a:t>requirements</a:t>
            </a:r>
            <a:endParaRPr lang="fr-FR" sz="2800" dirty="0">
              <a:solidFill>
                <a:schemeClr val="accent2"/>
              </a:solidFill>
              <a:latin typeface="Helvetica" pitchFamily="34" charset="0"/>
            </a:endParaRPr>
          </a:p>
        </p:txBody>
      </p:sp>
      <p:grpSp>
        <p:nvGrpSpPr>
          <p:cNvPr id="204" name="Group 395"/>
          <p:cNvGrpSpPr>
            <a:grpSpLocks/>
          </p:cNvGrpSpPr>
          <p:nvPr/>
        </p:nvGrpSpPr>
        <p:grpSpPr bwMode="auto">
          <a:xfrm>
            <a:off x="428530" y="1642644"/>
            <a:ext cx="900967" cy="1059544"/>
            <a:chOff x="0" y="0"/>
            <a:chExt cx="4492031" cy="5282886"/>
          </a:xfrm>
        </p:grpSpPr>
        <p:sp>
          <p:nvSpPr>
            <p:cNvPr id="242" name="Shape 384"/>
            <p:cNvSpPr>
              <a:spLocks noChangeArrowheads="1"/>
            </p:cNvSpPr>
            <p:nvPr/>
          </p:nvSpPr>
          <p:spPr bwMode="auto">
            <a:xfrm>
              <a:off x="689463" y="450477"/>
              <a:ext cx="3113104" cy="3113103"/>
            </a:xfrm>
            <a:prstGeom prst="ellipse">
              <a:avLst/>
            </a:prstGeom>
            <a:solidFill>
              <a:schemeClr val="accent2"/>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43" name="Shape 385"/>
            <p:cNvSpPr>
              <a:spLocks noChangeArrowheads="1"/>
            </p:cNvSpPr>
            <p:nvPr/>
          </p:nvSpPr>
          <p:spPr bwMode="auto">
            <a:xfrm>
              <a:off x="238986" y="0"/>
              <a:ext cx="4014058" cy="4014058"/>
            </a:xfrm>
            <a:prstGeom prst="ellipse">
              <a:avLst/>
            </a:prstGeom>
            <a:noFill/>
            <a:ln w="50800">
              <a:solidFill>
                <a:schemeClr val="accent2"/>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44" name="Shape 386"/>
            <p:cNvSpPr>
              <a:spLocks noChangeShapeType="1"/>
            </p:cNvSpPr>
            <p:nvPr/>
          </p:nvSpPr>
          <p:spPr bwMode="auto">
            <a:xfrm flipV="1">
              <a:off x="2246015" y="4019553"/>
              <a:ext cx="1" cy="649280"/>
            </a:xfrm>
            <a:prstGeom prst="line">
              <a:avLst/>
            </a:prstGeom>
            <a:noFill/>
            <a:ln w="50800">
              <a:solidFill>
                <a:schemeClr val="accent2"/>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45" name="Shape 387"/>
            <p:cNvSpPr>
              <a:spLocks noChangeShapeType="1"/>
            </p:cNvSpPr>
            <p:nvPr/>
          </p:nvSpPr>
          <p:spPr bwMode="auto">
            <a:xfrm>
              <a:off x="0" y="5282886"/>
              <a:ext cx="4492031" cy="0"/>
            </a:xfrm>
            <a:prstGeom prst="line">
              <a:avLst/>
            </a:prstGeom>
            <a:noFill/>
            <a:ln w="50800">
              <a:solidFill>
                <a:schemeClr val="accent2"/>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47" name="Shape 389"/>
            <p:cNvSpPr>
              <a:spLocks noChangeShapeType="1"/>
            </p:cNvSpPr>
            <p:nvPr/>
          </p:nvSpPr>
          <p:spPr bwMode="auto">
            <a:xfrm flipV="1">
              <a:off x="2246013" y="4632522"/>
              <a:ext cx="0" cy="649282"/>
            </a:xfrm>
            <a:prstGeom prst="line">
              <a:avLst/>
            </a:prstGeom>
            <a:noFill/>
            <a:ln w="50800">
              <a:solidFill>
                <a:schemeClr val="accent2"/>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05" name="Group 407"/>
          <p:cNvGrpSpPr>
            <a:grpSpLocks/>
          </p:cNvGrpSpPr>
          <p:nvPr/>
        </p:nvGrpSpPr>
        <p:grpSpPr bwMode="auto">
          <a:xfrm>
            <a:off x="1478187" y="1642644"/>
            <a:ext cx="900648" cy="1059544"/>
            <a:chOff x="1" y="0"/>
            <a:chExt cx="4492031" cy="5282886"/>
          </a:xfrm>
        </p:grpSpPr>
        <p:sp>
          <p:nvSpPr>
            <p:cNvPr id="232" name="Shape 396"/>
            <p:cNvSpPr>
              <a:spLocks noChangeArrowheads="1"/>
            </p:cNvSpPr>
            <p:nvPr/>
          </p:nvSpPr>
          <p:spPr bwMode="auto">
            <a:xfrm>
              <a:off x="689463" y="450477"/>
              <a:ext cx="3113103" cy="3113104"/>
            </a:xfrm>
            <a:prstGeom prst="ellipse">
              <a:avLst/>
            </a:prstGeom>
            <a:solidFill>
              <a:schemeClr val="accent1"/>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33" name="Shape 397"/>
            <p:cNvSpPr>
              <a:spLocks noChangeArrowheads="1"/>
            </p:cNvSpPr>
            <p:nvPr/>
          </p:nvSpPr>
          <p:spPr bwMode="auto">
            <a:xfrm>
              <a:off x="238987" y="0"/>
              <a:ext cx="4014058" cy="4014057"/>
            </a:xfrm>
            <a:prstGeom prst="ellipse">
              <a:avLst/>
            </a:prstGeom>
            <a:noFill/>
            <a:ln w="50800">
              <a:solidFill>
                <a:schemeClr val="accent1"/>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34" name="Shape 398"/>
            <p:cNvSpPr>
              <a:spLocks noChangeShapeType="1"/>
            </p:cNvSpPr>
            <p:nvPr/>
          </p:nvSpPr>
          <p:spPr bwMode="auto">
            <a:xfrm flipV="1">
              <a:off x="2246015" y="4019553"/>
              <a:ext cx="0" cy="649280"/>
            </a:xfrm>
            <a:prstGeom prst="line">
              <a:avLst/>
            </a:prstGeom>
            <a:noFill/>
            <a:ln w="50800">
              <a:solidFill>
                <a:schemeClr val="accent1"/>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35" name="Shape 399"/>
            <p:cNvSpPr>
              <a:spLocks noChangeShapeType="1"/>
            </p:cNvSpPr>
            <p:nvPr/>
          </p:nvSpPr>
          <p:spPr bwMode="auto">
            <a:xfrm>
              <a:off x="1" y="5282886"/>
              <a:ext cx="4492031" cy="0"/>
            </a:xfrm>
            <a:prstGeom prst="line">
              <a:avLst/>
            </a:prstGeom>
            <a:noFill/>
            <a:ln w="50800">
              <a:solidFill>
                <a:schemeClr val="accent1"/>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37" name="Shape 401"/>
            <p:cNvSpPr>
              <a:spLocks noChangeShapeType="1"/>
            </p:cNvSpPr>
            <p:nvPr/>
          </p:nvSpPr>
          <p:spPr bwMode="auto">
            <a:xfrm flipV="1">
              <a:off x="2246016" y="4632522"/>
              <a:ext cx="0" cy="649282"/>
            </a:xfrm>
            <a:prstGeom prst="line">
              <a:avLst/>
            </a:prstGeom>
            <a:noFill/>
            <a:ln w="50800">
              <a:solidFill>
                <a:schemeClr val="accent1"/>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06" name="Group 419"/>
          <p:cNvGrpSpPr>
            <a:grpSpLocks/>
          </p:cNvGrpSpPr>
          <p:nvPr/>
        </p:nvGrpSpPr>
        <p:grpSpPr bwMode="auto">
          <a:xfrm>
            <a:off x="2527525" y="1642644"/>
            <a:ext cx="900648" cy="1059544"/>
            <a:chOff x="0" y="0"/>
            <a:chExt cx="4492031" cy="5282886"/>
          </a:xfrm>
        </p:grpSpPr>
        <p:sp>
          <p:nvSpPr>
            <p:cNvPr id="222" name="Shape 408"/>
            <p:cNvSpPr>
              <a:spLocks noChangeArrowheads="1"/>
            </p:cNvSpPr>
            <p:nvPr/>
          </p:nvSpPr>
          <p:spPr bwMode="auto">
            <a:xfrm>
              <a:off x="689464" y="450477"/>
              <a:ext cx="3113104" cy="3113103"/>
            </a:xfrm>
            <a:prstGeom prst="ellipse">
              <a:avLst/>
            </a:prstGeom>
            <a:solidFill>
              <a:schemeClr val="accent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23" name="Shape 409"/>
            <p:cNvSpPr>
              <a:spLocks noChangeArrowheads="1"/>
            </p:cNvSpPr>
            <p:nvPr/>
          </p:nvSpPr>
          <p:spPr bwMode="auto">
            <a:xfrm>
              <a:off x="238986" y="0"/>
              <a:ext cx="4014058" cy="4014058"/>
            </a:xfrm>
            <a:prstGeom prst="ellipse">
              <a:avLst/>
            </a:prstGeom>
            <a:noFill/>
            <a:ln w="50800">
              <a:solidFill>
                <a:schemeClr val="accent3"/>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24" name="Shape 410"/>
            <p:cNvSpPr>
              <a:spLocks noChangeShapeType="1"/>
            </p:cNvSpPr>
            <p:nvPr/>
          </p:nvSpPr>
          <p:spPr bwMode="auto">
            <a:xfrm flipV="1">
              <a:off x="2246015" y="4019553"/>
              <a:ext cx="1" cy="649280"/>
            </a:xfrm>
            <a:prstGeom prst="line">
              <a:avLst/>
            </a:prstGeom>
            <a:noFill/>
            <a:ln w="50800">
              <a:solidFill>
                <a:schemeClr val="accent3"/>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25" name="Shape 411"/>
            <p:cNvSpPr>
              <a:spLocks noChangeShapeType="1"/>
            </p:cNvSpPr>
            <p:nvPr/>
          </p:nvSpPr>
          <p:spPr bwMode="auto">
            <a:xfrm>
              <a:off x="0" y="5282886"/>
              <a:ext cx="4492031" cy="0"/>
            </a:xfrm>
            <a:prstGeom prst="line">
              <a:avLst/>
            </a:prstGeom>
            <a:noFill/>
            <a:ln w="50800">
              <a:solidFill>
                <a:schemeClr val="accent3"/>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27" name="Shape 413"/>
            <p:cNvSpPr>
              <a:spLocks noChangeShapeType="1"/>
            </p:cNvSpPr>
            <p:nvPr/>
          </p:nvSpPr>
          <p:spPr bwMode="auto">
            <a:xfrm flipV="1">
              <a:off x="2246015" y="4632522"/>
              <a:ext cx="0" cy="649282"/>
            </a:xfrm>
            <a:prstGeom prst="line">
              <a:avLst/>
            </a:prstGeom>
            <a:noFill/>
            <a:ln w="50800">
              <a:solidFill>
                <a:schemeClr val="accent3"/>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07" name="Group 435"/>
          <p:cNvGrpSpPr>
            <a:grpSpLocks/>
          </p:cNvGrpSpPr>
          <p:nvPr/>
        </p:nvGrpSpPr>
        <p:grpSpPr bwMode="auto">
          <a:xfrm>
            <a:off x="3576863" y="1642644"/>
            <a:ext cx="900967" cy="1059544"/>
            <a:chOff x="0" y="0"/>
            <a:chExt cx="4492031" cy="5282886"/>
          </a:xfrm>
        </p:grpSpPr>
        <p:sp>
          <p:nvSpPr>
            <p:cNvPr id="208" name="Shape 420"/>
            <p:cNvSpPr>
              <a:spLocks noChangeArrowheads="1"/>
            </p:cNvSpPr>
            <p:nvPr/>
          </p:nvSpPr>
          <p:spPr bwMode="auto">
            <a:xfrm>
              <a:off x="689463" y="450477"/>
              <a:ext cx="3113103" cy="3113103"/>
            </a:xfrm>
            <a:prstGeom prst="ellipse">
              <a:avLst/>
            </a:prstGeom>
            <a:solidFill>
              <a:schemeClr val="accent4"/>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09" name="Shape 421"/>
            <p:cNvSpPr>
              <a:spLocks noChangeArrowheads="1"/>
            </p:cNvSpPr>
            <p:nvPr/>
          </p:nvSpPr>
          <p:spPr bwMode="auto">
            <a:xfrm>
              <a:off x="238986" y="0"/>
              <a:ext cx="4014059" cy="4014058"/>
            </a:xfrm>
            <a:prstGeom prst="ellipse">
              <a:avLst/>
            </a:prstGeom>
            <a:noFill/>
            <a:ln w="50800">
              <a:solidFill>
                <a:schemeClr val="accent4"/>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10" name="Shape 422"/>
            <p:cNvSpPr>
              <a:spLocks noChangeShapeType="1"/>
            </p:cNvSpPr>
            <p:nvPr/>
          </p:nvSpPr>
          <p:spPr bwMode="auto">
            <a:xfrm flipV="1">
              <a:off x="2246015" y="4019553"/>
              <a:ext cx="1" cy="649280"/>
            </a:xfrm>
            <a:prstGeom prst="line">
              <a:avLst/>
            </a:prstGeom>
            <a:noFill/>
            <a:ln w="50800">
              <a:solidFill>
                <a:schemeClr val="accent4"/>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11" name="Shape 423"/>
            <p:cNvSpPr>
              <a:spLocks noChangeShapeType="1"/>
            </p:cNvSpPr>
            <p:nvPr/>
          </p:nvSpPr>
          <p:spPr bwMode="auto">
            <a:xfrm>
              <a:off x="0" y="5282886"/>
              <a:ext cx="4492031" cy="0"/>
            </a:xfrm>
            <a:prstGeom prst="line">
              <a:avLst/>
            </a:prstGeom>
            <a:noFill/>
            <a:ln w="50800">
              <a:solidFill>
                <a:schemeClr val="accent4"/>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13" name="Shape 425"/>
            <p:cNvSpPr>
              <a:spLocks noChangeShapeType="1"/>
            </p:cNvSpPr>
            <p:nvPr/>
          </p:nvSpPr>
          <p:spPr bwMode="auto">
            <a:xfrm flipV="1">
              <a:off x="2246013" y="4632522"/>
              <a:ext cx="0" cy="649282"/>
            </a:xfrm>
            <a:prstGeom prst="line">
              <a:avLst/>
            </a:prstGeom>
            <a:noFill/>
            <a:ln w="50800">
              <a:solidFill>
                <a:schemeClr val="accent4"/>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52" name="Group 435"/>
          <p:cNvGrpSpPr>
            <a:grpSpLocks/>
          </p:cNvGrpSpPr>
          <p:nvPr/>
        </p:nvGrpSpPr>
        <p:grpSpPr bwMode="auto">
          <a:xfrm>
            <a:off x="4626520" y="1633795"/>
            <a:ext cx="900967" cy="1059544"/>
            <a:chOff x="0" y="0"/>
            <a:chExt cx="4492031" cy="5282886"/>
          </a:xfrm>
        </p:grpSpPr>
        <p:sp>
          <p:nvSpPr>
            <p:cNvPr id="253" name="Shape 420"/>
            <p:cNvSpPr>
              <a:spLocks noChangeArrowheads="1"/>
            </p:cNvSpPr>
            <p:nvPr/>
          </p:nvSpPr>
          <p:spPr bwMode="auto">
            <a:xfrm>
              <a:off x="689463" y="450477"/>
              <a:ext cx="3113103" cy="3113103"/>
            </a:xfrm>
            <a:prstGeom prst="ellipse">
              <a:avLst/>
            </a:prstGeom>
            <a:solidFill>
              <a:schemeClr val="accent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54" name="Shape 421"/>
            <p:cNvSpPr>
              <a:spLocks noChangeArrowheads="1"/>
            </p:cNvSpPr>
            <p:nvPr/>
          </p:nvSpPr>
          <p:spPr bwMode="auto">
            <a:xfrm>
              <a:off x="238986" y="0"/>
              <a:ext cx="4014059" cy="4014058"/>
            </a:xfrm>
            <a:prstGeom prst="ellipse">
              <a:avLst/>
            </a:prstGeom>
            <a:noFill/>
            <a:ln w="50800">
              <a:solidFill>
                <a:schemeClr val="accent6"/>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55" name="Shape 422"/>
            <p:cNvSpPr>
              <a:spLocks noChangeShapeType="1"/>
            </p:cNvSpPr>
            <p:nvPr/>
          </p:nvSpPr>
          <p:spPr bwMode="auto">
            <a:xfrm flipV="1">
              <a:off x="2246015" y="4019553"/>
              <a:ext cx="1" cy="649280"/>
            </a:xfrm>
            <a:prstGeom prst="line">
              <a:avLst/>
            </a:prstGeom>
            <a:noFill/>
            <a:ln w="50800">
              <a:solidFill>
                <a:schemeClr val="accent6"/>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56" name="Shape 423"/>
            <p:cNvSpPr>
              <a:spLocks noChangeShapeType="1"/>
            </p:cNvSpPr>
            <p:nvPr/>
          </p:nvSpPr>
          <p:spPr bwMode="auto">
            <a:xfrm>
              <a:off x="0" y="5282886"/>
              <a:ext cx="4492031" cy="0"/>
            </a:xfrm>
            <a:prstGeom prst="line">
              <a:avLst/>
            </a:prstGeom>
            <a:noFill/>
            <a:ln w="50800">
              <a:solidFill>
                <a:schemeClr val="accent6"/>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57" name="Shape 425"/>
            <p:cNvSpPr>
              <a:spLocks noChangeShapeType="1"/>
            </p:cNvSpPr>
            <p:nvPr/>
          </p:nvSpPr>
          <p:spPr bwMode="auto">
            <a:xfrm flipV="1">
              <a:off x="2246013" y="4632522"/>
              <a:ext cx="0" cy="649282"/>
            </a:xfrm>
            <a:prstGeom prst="line">
              <a:avLst/>
            </a:prstGeom>
            <a:noFill/>
            <a:ln w="50800">
              <a:solidFill>
                <a:schemeClr val="accent6"/>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58" name="Group 435"/>
          <p:cNvGrpSpPr>
            <a:grpSpLocks/>
          </p:cNvGrpSpPr>
          <p:nvPr/>
        </p:nvGrpSpPr>
        <p:grpSpPr bwMode="auto">
          <a:xfrm>
            <a:off x="5676177" y="1636046"/>
            <a:ext cx="900967" cy="1059544"/>
            <a:chOff x="0" y="0"/>
            <a:chExt cx="4492031" cy="5282886"/>
          </a:xfrm>
        </p:grpSpPr>
        <p:sp>
          <p:nvSpPr>
            <p:cNvPr id="259" name="Shape 420"/>
            <p:cNvSpPr>
              <a:spLocks noChangeArrowheads="1"/>
            </p:cNvSpPr>
            <p:nvPr/>
          </p:nvSpPr>
          <p:spPr bwMode="auto">
            <a:xfrm>
              <a:off x="689463" y="450477"/>
              <a:ext cx="3113103" cy="3113103"/>
            </a:xfrm>
            <a:prstGeom prst="ellipse">
              <a:avLst/>
            </a:prstGeom>
            <a:solidFill>
              <a:schemeClr val="accent5"/>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60" name="Shape 421"/>
            <p:cNvSpPr>
              <a:spLocks noChangeArrowheads="1"/>
            </p:cNvSpPr>
            <p:nvPr/>
          </p:nvSpPr>
          <p:spPr bwMode="auto">
            <a:xfrm>
              <a:off x="238986" y="0"/>
              <a:ext cx="4014059" cy="4014058"/>
            </a:xfrm>
            <a:prstGeom prst="ellipse">
              <a:avLst/>
            </a:prstGeom>
            <a:noFill/>
            <a:ln w="50800">
              <a:solidFill>
                <a:schemeClr val="accent5"/>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61" name="Shape 422"/>
            <p:cNvSpPr>
              <a:spLocks noChangeShapeType="1"/>
            </p:cNvSpPr>
            <p:nvPr/>
          </p:nvSpPr>
          <p:spPr bwMode="auto">
            <a:xfrm flipV="1">
              <a:off x="2246015" y="4019553"/>
              <a:ext cx="1" cy="649280"/>
            </a:xfrm>
            <a:prstGeom prst="line">
              <a:avLst/>
            </a:prstGeom>
            <a:noFill/>
            <a:ln w="50800">
              <a:solidFill>
                <a:schemeClr val="accent5"/>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62" name="Shape 423"/>
            <p:cNvSpPr>
              <a:spLocks noChangeShapeType="1"/>
            </p:cNvSpPr>
            <p:nvPr/>
          </p:nvSpPr>
          <p:spPr bwMode="auto">
            <a:xfrm>
              <a:off x="0" y="5282886"/>
              <a:ext cx="4492031" cy="0"/>
            </a:xfrm>
            <a:prstGeom prst="line">
              <a:avLst/>
            </a:prstGeom>
            <a:noFill/>
            <a:ln w="50800">
              <a:solidFill>
                <a:schemeClr val="accent5"/>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63" name="Shape 425"/>
            <p:cNvSpPr>
              <a:spLocks noChangeShapeType="1"/>
            </p:cNvSpPr>
            <p:nvPr/>
          </p:nvSpPr>
          <p:spPr bwMode="auto">
            <a:xfrm flipV="1">
              <a:off x="2246013" y="4632522"/>
              <a:ext cx="0" cy="649282"/>
            </a:xfrm>
            <a:prstGeom prst="line">
              <a:avLst/>
            </a:prstGeom>
            <a:noFill/>
            <a:ln w="50800">
              <a:solidFill>
                <a:schemeClr val="accent5"/>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64" name="Group 435"/>
          <p:cNvGrpSpPr>
            <a:grpSpLocks/>
          </p:cNvGrpSpPr>
          <p:nvPr/>
        </p:nvGrpSpPr>
        <p:grpSpPr bwMode="auto">
          <a:xfrm>
            <a:off x="6725834" y="1642644"/>
            <a:ext cx="900967" cy="1059544"/>
            <a:chOff x="0" y="0"/>
            <a:chExt cx="4492031" cy="5282886"/>
          </a:xfrm>
        </p:grpSpPr>
        <p:sp>
          <p:nvSpPr>
            <p:cNvPr id="265" name="Shape 420"/>
            <p:cNvSpPr>
              <a:spLocks noChangeArrowheads="1"/>
            </p:cNvSpPr>
            <p:nvPr/>
          </p:nvSpPr>
          <p:spPr bwMode="auto">
            <a:xfrm>
              <a:off x="689463" y="450477"/>
              <a:ext cx="3113103" cy="3113103"/>
            </a:xfrm>
            <a:prstGeom prst="ellipse">
              <a:avLst/>
            </a:prstGeom>
            <a:solidFill>
              <a:schemeClr val="accent2">
                <a:lumMod val="60000"/>
                <a:lumOff val="40000"/>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66" name="Shape 421"/>
            <p:cNvSpPr>
              <a:spLocks noChangeArrowheads="1"/>
            </p:cNvSpPr>
            <p:nvPr/>
          </p:nvSpPr>
          <p:spPr bwMode="auto">
            <a:xfrm>
              <a:off x="238986" y="0"/>
              <a:ext cx="4014059" cy="4014058"/>
            </a:xfrm>
            <a:prstGeom prst="ellipse">
              <a:avLst/>
            </a:prstGeom>
            <a:noFill/>
            <a:ln w="50800">
              <a:solidFill>
                <a:schemeClr val="accent2">
                  <a:lumMod val="60000"/>
                  <a:lumOff val="40000"/>
                </a:schemeClr>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67" name="Shape 422"/>
            <p:cNvSpPr>
              <a:spLocks noChangeShapeType="1"/>
            </p:cNvSpPr>
            <p:nvPr/>
          </p:nvSpPr>
          <p:spPr bwMode="auto">
            <a:xfrm flipV="1">
              <a:off x="2246015" y="4019553"/>
              <a:ext cx="1" cy="649280"/>
            </a:xfrm>
            <a:prstGeom prst="line">
              <a:avLst/>
            </a:prstGeom>
            <a:noFill/>
            <a:ln w="50800">
              <a:solidFill>
                <a:schemeClr val="accent2">
                  <a:lumMod val="60000"/>
                  <a:lumOff val="4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68" name="Shape 423"/>
            <p:cNvSpPr>
              <a:spLocks noChangeShapeType="1"/>
            </p:cNvSpPr>
            <p:nvPr/>
          </p:nvSpPr>
          <p:spPr bwMode="auto">
            <a:xfrm>
              <a:off x="0" y="5282886"/>
              <a:ext cx="4492031" cy="0"/>
            </a:xfrm>
            <a:prstGeom prst="line">
              <a:avLst/>
            </a:prstGeom>
            <a:noFill/>
            <a:ln w="50800">
              <a:solidFill>
                <a:schemeClr val="accent2">
                  <a:lumMod val="60000"/>
                  <a:lumOff val="4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69" name="Shape 425"/>
            <p:cNvSpPr>
              <a:spLocks noChangeShapeType="1"/>
            </p:cNvSpPr>
            <p:nvPr/>
          </p:nvSpPr>
          <p:spPr bwMode="auto">
            <a:xfrm flipV="1">
              <a:off x="2246013" y="4632522"/>
              <a:ext cx="0" cy="649282"/>
            </a:xfrm>
            <a:prstGeom prst="line">
              <a:avLst/>
            </a:prstGeom>
            <a:noFill/>
            <a:ln w="50800">
              <a:solidFill>
                <a:schemeClr val="accent2">
                  <a:lumMod val="60000"/>
                  <a:lumOff val="4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grpSp>
        <p:nvGrpSpPr>
          <p:cNvPr id="270" name="Group 435"/>
          <p:cNvGrpSpPr>
            <a:grpSpLocks/>
          </p:cNvGrpSpPr>
          <p:nvPr/>
        </p:nvGrpSpPr>
        <p:grpSpPr bwMode="auto">
          <a:xfrm>
            <a:off x="7775489" y="1642644"/>
            <a:ext cx="900967" cy="1059544"/>
            <a:chOff x="0" y="0"/>
            <a:chExt cx="4492031" cy="5282886"/>
          </a:xfrm>
        </p:grpSpPr>
        <p:sp>
          <p:nvSpPr>
            <p:cNvPr id="271" name="Shape 420"/>
            <p:cNvSpPr>
              <a:spLocks noChangeArrowheads="1"/>
            </p:cNvSpPr>
            <p:nvPr/>
          </p:nvSpPr>
          <p:spPr bwMode="auto">
            <a:xfrm>
              <a:off x="689463" y="450477"/>
              <a:ext cx="3113103" cy="3113103"/>
            </a:xfrm>
            <a:prstGeom prst="ellipse">
              <a:avLst/>
            </a:prstGeom>
            <a:solidFill>
              <a:schemeClr val="accent1">
                <a:lumMod val="40000"/>
                <a:lumOff val="60000"/>
              </a:scheme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72" name="Shape 421"/>
            <p:cNvSpPr>
              <a:spLocks noChangeArrowheads="1"/>
            </p:cNvSpPr>
            <p:nvPr/>
          </p:nvSpPr>
          <p:spPr bwMode="auto">
            <a:xfrm>
              <a:off x="238986" y="0"/>
              <a:ext cx="4014059" cy="4014058"/>
            </a:xfrm>
            <a:prstGeom prst="ellipse">
              <a:avLst/>
            </a:prstGeom>
            <a:noFill/>
            <a:ln w="50800">
              <a:solidFill>
                <a:schemeClr val="accent2">
                  <a:lumMod val="40000"/>
                  <a:lumOff val="60000"/>
                </a:schemeClr>
              </a:solidFill>
              <a:miter lim="400000"/>
              <a:headEnd/>
              <a:tailEnd/>
            </a:ln>
            <a:extLst>
              <a:ext uri="{909E8E84-426E-40DD-AFC4-6F175D3DCCD1}">
                <a14:hiddenFill xmlns:a14="http://schemas.microsoft.com/office/drawing/2010/main" xmlns="">
                  <a:solidFill>
                    <a:srgbClr val="FFFFFF"/>
                  </a:solidFill>
                </a14:hiddenFill>
              </a:ext>
            </a:extLst>
          </p:spPr>
          <p:txBody>
            <a:bodyPr lIns="50800" tIns="50800" rIns="50800" bIns="508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defTabSz="309555" fontAlgn="base" hangingPunct="0">
                <a:spcBef>
                  <a:spcPct val="0"/>
                </a:spcBef>
                <a:spcAft>
                  <a:spcPct val="0"/>
                </a:spcAft>
              </a:pPr>
              <a:endParaRPr lang="fr-FR" altLang="fr-FR" sz="1200">
                <a:solidFill>
                  <a:srgbClr val="FFFFFF"/>
                </a:solidFill>
              </a:endParaRPr>
            </a:p>
          </p:txBody>
        </p:sp>
        <p:sp>
          <p:nvSpPr>
            <p:cNvPr id="273" name="Shape 422"/>
            <p:cNvSpPr>
              <a:spLocks noChangeShapeType="1"/>
            </p:cNvSpPr>
            <p:nvPr/>
          </p:nvSpPr>
          <p:spPr bwMode="auto">
            <a:xfrm flipV="1">
              <a:off x="2246015" y="4019553"/>
              <a:ext cx="1" cy="649280"/>
            </a:xfrm>
            <a:prstGeom prst="line">
              <a:avLst/>
            </a:prstGeom>
            <a:noFill/>
            <a:ln w="50800">
              <a:solidFill>
                <a:schemeClr val="accent2">
                  <a:lumMod val="40000"/>
                  <a:lumOff val="6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74" name="Shape 423"/>
            <p:cNvSpPr>
              <a:spLocks noChangeShapeType="1"/>
            </p:cNvSpPr>
            <p:nvPr/>
          </p:nvSpPr>
          <p:spPr bwMode="auto">
            <a:xfrm>
              <a:off x="0" y="5282886"/>
              <a:ext cx="4492031" cy="0"/>
            </a:xfrm>
            <a:prstGeom prst="line">
              <a:avLst/>
            </a:prstGeom>
            <a:noFill/>
            <a:ln w="50800">
              <a:solidFill>
                <a:schemeClr val="accent2">
                  <a:lumMod val="40000"/>
                  <a:lumOff val="6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sp>
          <p:nvSpPr>
            <p:cNvPr id="275" name="Shape 425"/>
            <p:cNvSpPr>
              <a:spLocks noChangeShapeType="1"/>
            </p:cNvSpPr>
            <p:nvPr/>
          </p:nvSpPr>
          <p:spPr bwMode="auto">
            <a:xfrm flipV="1">
              <a:off x="2246013" y="4632522"/>
              <a:ext cx="0" cy="649282"/>
            </a:xfrm>
            <a:prstGeom prst="line">
              <a:avLst/>
            </a:prstGeom>
            <a:noFill/>
            <a:ln w="50800">
              <a:solidFill>
                <a:schemeClr val="accent2">
                  <a:lumMod val="40000"/>
                  <a:lumOff val="60000"/>
                </a:schemeClr>
              </a:solidFill>
              <a:miter lim="400000"/>
              <a:headEnd/>
              <a:tailEnd/>
            </a:ln>
            <a:extLst>
              <a:ext uri="{909E8E84-426E-40DD-AFC4-6F175D3DCCD1}">
                <a14:hiddenFill xmlns:a14="http://schemas.microsoft.com/office/drawing/2010/main" xmlns="">
                  <a:noFill/>
                </a14:hiddenFill>
              </a:ext>
            </a:extLst>
          </p:spPr>
          <p:txBody>
            <a:bodyPr lIns="50800" tIns="50800" rIns="50800" bIns="50800" anchor="ctr"/>
            <a:lstStyle/>
            <a:p>
              <a:pPr defTabSz="309555" eaLnBrk="0" fontAlgn="base" hangingPunct="0">
                <a:spcBef>
                  <a:spcPct val="0"/>
                </a:spcBef>
                <a:spcAft>
                  <a:spcPct val="0"/>
                </a:spcAft>
              </a:pPr>
              <a:endParaRPr lang="fr-FR" sz="1900">
                <a:solidFill>
                  <a:srgbClr val="000000"/>
                </a:solidFill>
                <a:sym typeface="Helvetica Light"/>
              </a:endParaRPr>
            </a:p>
          </p:txBody>
        </p:sp>
      </p:grpSp>
      <p:sp>
        <p:nvSpPr>
          <p:cNvPr id="2" name="Rectangle 1"/>
          <p:cNvSpPr/>
          <p:nvPr/>
        </p:nvSpPr>
        <p:spPr>
          <a:xfrm>
            <a:off x="428530" y="2859782"/>
            <a:ext cx="900967" cy="1615827"/>
          </a:xfrm>
          <a:prstGeom prst="rect">
            <a:avLst/>
          </a:prstGeom>
        </p:spPr>
        <p:txBody>
          <a:bodyPr wrap="square">
            <a:spAutoFit/>
          </a:bodyPr>
          <a:lstStyle/>
          <a:p>
            <a:pPr algn="ctr"/>
            <a:r>
              <a:rPr lang="en-US" sz="900" dirty="0">
                <a:latin typeface="Helvetica Light"/>
              </a:rPr>
              <a:t>Drilldown </a:t>
            </a:r>
            <a:r>
              <a:rPr lang="en-US" sz="900" dirty="0" smtClean="0">
                <a:latin typeface="Helvetica Light"/>
              </a:rPr>
              <a:t>/ </a:t>
            </a:r>
            <a:r>
              <a:rPr lang="en-US" sz="900" dirty="0">
                <a:latin typeface="Helvetica Light"/>
              </a:rPr>
              <a:t>zoom in/out functionality, possibility to move around the drawing by dragging with the mouse (similar to Google Map)</a:t>
            </a:r>
          </a:p>
        </p:txBody>
      </p:sp>
      <p:sp>
        <p:nvSpPr>
          <p:cNvPr id="276" name="Rectangle 275"/>
          <p:cNvSpPr/>
          <p:nvPr/>
        </p:nvSpPr>
        <p:spPr>
          <a:xfrm>
            <a:off x="6725926" y="2859782"/>
            <a:ext cx="900967" cy="369332"/>
          </a:xfrm>
          <a:prstGeom prst="rect">
            <a:avLst/>
          </a:prstGeom>
        </p:spPr>
        <p:txBody>
          <a:bodyPr wrap="square">
            <a:spAutoFit/>
          </a:bodyPr>
          <a:lstStyle/>
          <a:p>
            <a:pPr algn="ctr"/>
            <a:r>
              <a:rPr lang="en-US" sz="900" dirty="0">
                <a:latin typeface="Helvetica Light"/>
              </a:rPr>
              <a:t>Legend for each level</a:t>
            </a:r>
          </a:p>
        </p:txBody>
      </p:sp>
      <p:sp>
        <p:nvSpPr>
          <p:cNvPr id="277" name="Rectangle 276"/>
          <p:cNvSpPr/>
          <p:nvPr/>
        </p:nvSpPr>
        <p:spPr>
          <a:xfrm>
            <a:off x="1478096" y="2859782"/>
            <a:ext cx="900967" cy="507831"/>
          </a:xfrm>
          <a:prstGeom prst="rect">
            <a:avLst/>
          </a:prstGeom>
        </p:spPr>
        <p:txBody>
          <a:bodyPr wrap="square">
            <a:spAutoFit/>
          </a:bodyPr>
          <a:lstStyle/>
          <a:p>
            <a:pPr algn="ctr"/>
            <a:r>
              <a:rPr lang="en-US" sz="900" dirty="0">
                <a:latin typeface="Helvetica Light"/>
              </a:rPr>
              <a:t>4 levels each one with more </a:t>
            </a:r>
            <a:r>
              <a:rPr lang="en-US" sz="900" dirty="0" smtClean="0">
                <a:latin typeface="Helvetica Light"/>
              </a:rPr>
              <a:t>details</a:t>
            </a:r>
          </a:p>
        </p:txBody>
      </p:sp>
      <p:sp>
        <p:nvSpPr>
          <p:cNvPr id="278" name="Rectangle 277"/>
          <p:cNvSpPr/>
          <p:nvPr/>
        </p:nvSpPr>
        <p:spPr>
          <a:xfrm>
            <a:off x="2527662" y="2859782"/>
            <a:ext cx="900967" cy="923330"/>
          </a:xfrm>
          <a:prstGeom prst="rect">
            <a:avLst/>
          </a:prstGeom>
        </p:spPr>
        <p:txBody>
          <a:bodyPr wrap="square">
            <a:spAutoFit/>
          </a:bodyPr>
          <a:lstStyle/>
          <a:p>
            <a:pPr algn="ctr"/>
            <a:r>
              <a:rPr lang="en-US" sz="900" dirty="0">
                <a:latin typeface="Helvetica Light"/>
              </a:rPr>
              <a:t>The tool should be on a server accessible through a </a:t>
            </a:r>
            <a:r>
              <a:rPr lang="en-US" sz="900" dirty="0" err="1" smtClean="0">
                <a:latin typeface="Helvetica Light"/>
              </a:rPr>
              <a:t>webbrowser</a:t>
            </a:r>
            <a:endParaRPr lang="en-US" sz="900" dirty="0">
              <a:latin typeface="Helvetica Light"/>
            </a:endParaRPr>
          </a:p>
        </p:txBody>
      </p:sp>
      <p:sp>
        <p:nvSpPr>
          <p:cNvPr id="279" name="Rectangle 278"/>
          <p:cNvSpPr/>
          <p:nvPr/>
        </p:nvSpPr>
        <p:spPr>
          <a:xfrm>
            <a:off x="3577228" y="2859782"/>
            <a:ext cx="900967" cy="784830"/>
          </a:xfrm>
          <a:prstGeom prst="rect">
            <a:avLst/>
          </a:prstGeom>
        </p:spPr>
        <p:txBody>
          <a:bodyPr wrap="square">
            <a:spAutoFit/>
          </a:bodyPr>
          <a:lstStyle/>
          <a:p>
            <a:pPr algn="ctr"/>
            <a:r>
              <a:rPr lang="en-US" sz="900" dirty="0">
                <a:latin typeface="Helvetica Light"/>
              </a:rPr>
              <a:t>It should be easy to maintain without programming</a:t>
            </a:r>
          </a:p>
        </p:txBody>
      </p:sp>
      <p:sp>
        <p:nvSpPr>
          <p:cNvPr id="280" name="Rectangle 279"/>
          <p:cNvSpPr/>
          <p:nvPr/>
        </p:nvSpPr>
        <p:spPr>
          <a:xfrm>
            <a:off x="4626794" y="2859782"/>
            <a:ext cx="900967" cy="1477328"/>
          </a:xfrm>
          <a:prstGeom prst="rect">
            <a:avLst/>
          </a:prstGeom>
        </p:spPr>
        <p:txBody>
          <a:bodyPr wrap="square">
            <a:spAutoFit/>
          </a:bodyPr>
          <a:lstStyle/>
          <a:p>
            <a:pPr algn="ctr"/>
            <a:r>
              <a:rPr lang="en-US" sz="900" dirty="0">
                <a:latin typeface="Helvetica Light"/>
              </a:rPr>
              <a:t>Possibility to display several versions : </a:t>
            </a:r>
            <a:endParaRPr lang="en-US" sz="900" dirty="0" smtClean="0">
              <a:latin typeface="Helvetica Light"/>
            </a:endParaRPr>
          </a:p>
          <a:p>
            <a:pPr algn="ctr"/>
            <a:r>
              <a:rPr lang="en-US" sz="900" dirty="0" smtClean="0">
                <a:latin typeface="Helvetica Light"/>
              </a:rPr>
              <a:t>As-is</a:t>
            </a:r>
            <a:r>
              <a:rPr lang="en-US" sz="900" dirty="0">
                <a:latin typeface="Helvetica Light"/>
              </a:rPr>
              <a:t>, To-be and intermediate states (transitory 1, transitory 2…)</a:t>
            </a:r>
          </a:p>
        </p:txBody>
      </p:sp>
      <p:sp>
        <p:nvSpPr>
          <p:cNvPr id="281" name="Rectangle 280"/>
          <p:cNvSpPr/>
          <p:nvPr/>
        </p:nvSpPr>
        <p:spPr>
          <a:xfrm>
            <a:off x="5676360" y="2859782"/>
            <a:ext cx="900967" cy="784830"/>
          </a:xfrm>
          <a:prstGeom prst="rect">
            <a:avLst/>
          </a:prstGeom>
        </p:spPr>
        <p:txBody>
          <a:bodyPr wrap="square">
            <a:spAutoFit/>
          </a:bodyPr>
          <a:lstStyle/>
          <a:p>
            <a:pPr algn="ctr"/>
            <a:r>
              <a:rPr lang="en-US" sz="900" dirty="0">
                <a:latin typeface="Helvetica Light"/>
              </a:rPr>
              <a:t>Possibility to position elements of the drawing manually </a:t>
            </a:r>
          </a:p>
        </p:txBody>
      </p:sp>
      <p:sp>
        <p:nvSpPr>
          <p:cNvPr id="282" name="Rectangle 281"/>
          <p:cNvSpPr/>
          <p:nvPr/>
        </p:nvSpPr>
        <p:spPr>
          <a:xfrm>
            <a:off x="7740352" y="2859782"/>
            <a:ext cx="972975" cy="1061829"/>
          </a:xfrm>
          <a:prstGeom prst="rect">
            <a:avLst/>
          </a:prstGeom>
        </p:spPr>
        <p:txBody>
          <a:bodyPr wrap="square">
            <a:spAutoFit/>
          </a:bodyPr>
          <a:lstStyle/>
          <a:p>
            <a:pPr algn="ctr"/>
            <a:r>
              <a:rPr lang="en-US" sz="900" dirty="0">
                <a:latin typeface="Helvetica Light"/>
              </a:rPr>
              <a:t>Link between the drawings and a control table/database controlling what is shown on drawings</a:t>
            </a:r>
          </a:p>
        </p:txBody>
      </p:sp>
      <p:pic>
        <p:nvPicPr>
          <p:cNvPr id="3" name="Imag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9262" y="1866576"/>
            <a:ext cx="339502" cy="339502"/>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01448" y="1868776"/>
            <a:ext cx="352800" cy="352800"/>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51651" y="1870187"/>
            <a:ext cx="351389" cy="351389"/>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752110" y="1870187"/>
            <a:ext cx="352800" cy="352800"/>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50443" y="1866576"/>
            <a:ext cx="352800" cy="352800"/>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00877" y="1877365"/>
            <a:ext cx="352800" cy="352800"/>
          </a:xfrm>
          <a:prstGeom prst="rect">
            <a:avLst/>
          </a:prstGeom>
        </p:spPr>
      </p:pic>
      <p:pic>
        <p:nvPicPr>
          <p:cNvPr id="9" name="Image 8"/>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050439" y="1862179"/>
            <a:ext cx="352800" cy="352800"/>
          </a:xfrm>
          <a:prstGeom prst="rect">
            <a:avLst/>
          </a:prstGeom>
        </p:spPr>
      </p:pic>
      <p:pic>
        <p:nvPicPr>
          <p:cNvPr id="10" name="Image 9"/>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999917" y="1877365"/>
            <a:ext cx="352800" cy="352800"/>
          </a:xfrm>
          <a:prstGeom prst="rect">
            <a:avLst/>
          </a:prstGeom>
        </p:spPr>
      </p:pic>
    </p:spTree>
    <p:extLst>
      <p:ext uri="{BB962C8B-B14F-4D97-AF65-F5344CB8AC3E}">
        <p14:creationId xmlns:p14="http://schemas.microsoft.com/office/powerpoint/2010/main" xmlns="" val="693406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e 34"/>
          <p:cNvGrpSpPr/>
          <p:nvPr/>
        </p:nvGrpSpPr>
        <p:grpSpPr>
          <a:xfrm>
            <a:off x="539552" y="1275606"/>
            <a:ext cx="7658924" cy="1440160"/>
            <a:chOff x="539552" y="2139702"/>
            <a:chExt cx="7658924" cy="1440160"/>
          </a:xfrm>
        </p:grpSpPr>
        <p:grpSp>
          <p:nvGrpSpPr>
            <p:cNvPr id="15" name="Group 19"/>
            <p:cNvGrpSpPr/>
            <p:nvPr/>
          </p:nvGrpSpPr>
          <p:grpSpPr>
            <a:xfrm>
              <a:off x="539552" y="2427734"/>
              <a:ext cx="7658924" cy="1152128"/>
              <a:chOff x="1212082" y="2089253"/>
              <a:chExt cx="5401827" cy="812594"/>
            </a:xfrm>
          </p:grpSpPr>
          <p:sp>
            <p:nvSpPr>
              <p:cNvPr id="16" name="Freeform 15"/>
              <p:cNvSpPr>
                <a:spLocks noChangeAspect="1"/>
              </p:cNvSpPr>
              <p:nvPr/>
            </p:nvSpPr>
            <p:spPr>
              <a:xfrm>
                <a:off x="5166109" y="2089253"/>
                <a:ext cx="1447800" cy="812594"/>
              </a:xfrm>
              <a:custGeom>
                <a:avLst/>
                <a:gdLst>
                  <a:gd name="connsiteX0" fmla="*/ 723900 w 1447800"/>
                  <a:gd name="connsiteY0" fmla="*/ 0 h 812594"/>
                  <a:gd name="connsiteX1" fmla="*/ 782950 w 1447800"/>
                  <a:gd name="connsiteY1" fmla="*/ 2982 h 812594"/>
                  <a:gd name="connsiteX2" fmla="*/ 1447800 w 1447800"/>
                  <a:gd name="connsiteY2" fmla="*/ 739727 h 812594"/>
                  <a:gd name="connsiteX3" fmla="*/ 1446025 w 1447800"/>
                  <a:gd name="connsiteY3" fmla="*/ 739727 h 812594"/>
                  <a:gd name="connsiteX4" fmla="*/ 1447800 w 1447800"/>
                  <a:gd name="connsiteY4" fmla="*/ 744013 h 812594"/>
                  <a:gd name="connsiteX5" fmla="*/ 1379220 w 1447800"/>
                  <a:gd name="connsiteY5" fmla="*/ 812593 h 812594"/>
                  <a:gd name="connsiteX6" fmla="*/ 1310640 w 1447800"/>
                  <a:gd name="connsiteY6" fmla="*/ 744013 h 812594"/>
                  <a:gd name="connsiteX7" fmla="*/ 1312415 w 1447800"/>
                  <a:gd name="connsiteY7" fmla="*/ 739727 h 812594"/>
                  <a:gd name="connsiteX8" fmla="*/ 1309234 w 1447800"/>
                  <a:gd name="connsiteY8" fmla="*/ 739727 h 812594"/>
                  <a:gd name="connsiteX9" fmla="*/ 1309430 w 1447800"/>
                  <a:gd name="connsiteY9" fmla="*/ 737778 h 812594"/>
                  <a:gd name="connsiteX10" fmla="*/ 827039 w 1447800"/>
                  <a:gd name="connsiteY10" fmla="*/ 145904 h 812594"/>
                  <a:gd name="connsiteX11" fmla="*/ 723900 w 1447800"/>
                  <a:gd name="connsiteY11" fmla="*/ 135507 h 812594"/>
                  <a:gd name="connsiteX12" fmla="*/ 723900 w 1447800"/>
                  <a:gd name="connsiteY12" fmla="*/ 135508 h 812594"/>
                  <a:gd name="connsiteX13" fmla="*/ 620761 w 1447800"/>
                  <a:gd name="connsiteY13" fmla="*/ 145905 h 812594"/>
                  <a:gd name="connsiteX14" fmla="*/ 138370 w 1447800"/>
                  <a:gd name="connsiteY14" fmla="*/ 737779 h 812594"/>
                  <a:gd name="connsiteX15" fmla="*/ 138566 w 1447800"/>
                  <a:gd name="connsiteY15" fmla="*/ 739728 h 812594"/>
                  <a:gd name="connsiteX16" fmla="*/ 135385 w 1447800"/>
                  <a:gd name="connsiteY16" fmla="*/ 739728 h 812594"/>
                  <a:gd name="connsiteX17" fmla="*/ 137160 w 1447800"/>
                  <a:gd name="connsiteY17" fmla="*/ 744014 h 812594"/>
                  <a:gd name="connsiteX18" fmla="*/ 68580 w 1447800"/>
                  <a:gd name="connsiteY18" fmla="*/ 812594 h 812594"/>
                  <a:gd name="connsiteX19" fmla="*/ 0 w 1447800"/>
                  <a:gd name="connsiteY19" fmla="*/ 744014 h 812594"/>
                  <a:gd name="connsiteX20" fmla="*/ 1775 w 1447800"/>
                  <a:gd name="connsiteY20" fmla="*/ 739728 h 812594"/>
                  <a:gd name="connsiteX21" fmla="*/ 0 w 1447800"/>
                  <a:gd name="connsiteY21" fmla="*/ 739728 h 812594"/>
                  <a:gd name="connsiteX22" fmla="*/ 664850 w 1447800"/>
                  <a:gd name="connsiteY22" fmla="*/ 2983 h 812594"/>
                  <a:gd name="connsiteX23" fmla="*/ 723900 w 1447800"/>
                  <a:gd name="connsiteY23" fmla="*/ 1 h 8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47800" h="812594">
                    <a:moveTo>
                      <a:pt x="723900" y="0"/>
                    </a:moveTo>
                    <a:lnTo>
                      <a:pt x="782950" y="2982"/>
                    </a:lnTo>
                    <a:cubicBezTo>
                      <a:pt x="1156386" y="40906"/>
                      <a:pt x="1447800" y="356285"/>
                      <a:pt x="1447800" y="739727"/>
                    </a:cubicBezTo>
                    <a:lnTo>
                      <a:pt x="1446025" y="739727"/>
                    </a:lnTo>
                    <a:lnTo>
                      <a:pt x="1447800" y="744013"/>
                    </a:lnTo>
                    <a:cubicBezTo>
                      <a:pt x="1447800" y="781889"/>
                      <a:pt x="1417096" y="812593"/>
                      <a:pt x="1379220" y="812593"/>
                    </a:cubicBezTo>
                    <a:cubicBezTo>
                      <a:pt x="1341344" y="812593"/>
                      <a:pt x="1310640" y="781889"/>
                      <a:pt x="1310640" y="744013"/>
                    </a:cubicBezTo>
                    <a:lnTo>
                      <a:pt x="1312415" y="739727"/>
                    </a:lnTo>
                    <a:lnTo>
                      <a:pt x="1309234" y="739727"/>
                    </a:lnTo>
                    <a:lnTo>
                      <a:pt x="1309430" y="737778"/>
                    </a:lnTo>
                    <a:cubicBezTo>
                      <a:pt x="1309430" y="445824"/>
                      <a:pt x="1102339" y="202239"/>
                      <a:pt x="827039" y="145904"/>
                    </a:cubicBezTo>
                    <a:lnTo>
                      <a:pt x="723900" y="135507"/>
                    </a:lnTo>
                    <a:lnTo>
                      <a:pt x="723900" y="135508"/>
                    </a:lnTo>
                    <a:lnTo>
                      <a:pt x="620761" y="145905"/>
                    </a:lnTo>
                    <a:cubicBezTo>
                      <a:pt x="345461" y="202240"/>
                      <a:pt x="138370" y="445825"/>
                      <a:pt x="138370" y="737779"/>
                    </a:cubicBezTo>
                    <a:lnTo>
                      <a:pt x="138566" y="739728"/>
                    </a:lnTo>
                    <a:lnTo>
                      <a:pt x="135385" y="739728"/>
                    </a:lnTo>
                    <a:lnTo>
                      <a:pt x="137160" y="744014"/>
                    </a:lnTo>
                    <a:cubicBezTo>
                      <a:pt x="137160" y="781890"/>
                      <a:pt x="106456" y="812594"/>
                      <a:pt x="68580" y="812594"/>
                    </a:cubicBezTo>
                    <a:cubicBezTo>
                      <a:pt x="30704" y="812594"/>
                      <a:pt x="0" y="781890"/>
                      <a:pt x="0" y="744014"/>
                    </a:cubicBezTo>
                    <a:lnTo>
                      <a:pt x="1775" y="739728"/>
                    </a:lnTo>
                    <a:lnTo>
                      <a:pt x="0" y="739728"/>
                    </a:lnTo>
                    <a:cubicBezTo>
                      <a:pt x="0" y="356286"/>
                      <a:pt x="291414" y="40907"/>
                      <a:pt x="664850" y="2983"/>
                    </a:cubicBezTo>
                    <a:lnTo>
                      <a:pt x="723900" y="1"/>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a:spLocks noChangeAspect="1"/>
              </p:cNvSpPr>
              <p:nvPr/>
            </p:nvSpPr>
            <p:spPr>
              <a:xfrm>
                <a:off x="3848100" y="2089253"/>
                <a:ext cx="1447800" cy="812594"/>
              </a:xfrm>
              <a:custGeom>
                <a:avLst/>
                <a:gdLst>
                  <a:gd name="connsiteX0" fmla="*/ 723900 w 1447800"/>
                  <a:gd name="connsiteY0" fmla="*/ 0 h 812594"/>
                  <a:gd name="connsiteX1" fmla="*/ 782950 w 1447800"/>
                  <a:gd name="connsiteY1" fmla="*/ 2982 h 812594"/>
                  <a:gd name="connsiteX2" fmla="*/ 1447800 w 1447800"/>
                  <a:gd name="connsiteY2" fmla="*/ 739727 h 812594"/>
                  <a:gd name="connsiteX3" fmla="*/ 1446025 w 1447800"/>
                  <a:gd name="connsiteY3" fmla="*/ 739727 h 812594"/>
                  <a:gd name="connsiteX4" fmla="*/ 1447800 w 1447800"/>
                  <a:gd name="connsiteY4" fmla="*/ 744013 h 812594"/>
                  <a:gd name="connsiteX5" fmla="*/ 1379220 w 1447800"/>
                  <a:gd name="connsiteY5" fmla="*/ 812593 h 812594"/>
                  <a:gd name="connsiteX6" fmla="*/ 1310640 w 1447800"/>
                  <a:gd name="connsiteY6" fmla="*/ 744013 h 812594"/>
                  <a:gd name="connsiteX7" fmla="*/ 1312415 w 1447800"/>
                  <a:gd name="connsiteY7" fmla="*/ 739727 h 812594"/>
                  <a:gd name="connsiteX8" fmla="*/ 1309234 w 1447800"/>
                  <a:gd name="connsiteY8" fmla="*/ 739727 h 812594"/>
                  <a:gd name="connsiteX9" fmla="*/ 1309430 w 1447800"/>
                  <a:gd name="connsiteY9" fmla="*/ 737778 h 812594"/>
                  <a:gd name="connsiteX10" fmla="*/ 827039 w 1447800"/>
                  <a:gd name="connsiteY10" fmla="*/ 145904 h 812594"/>
                  <a:gd name="connsiteX11" fmla="*/ 723900 w 1447800"/>
                  <a:gd name="connsiteY11" fmla="*/ 135507 h 812594"/>
                  <a:gd name="connsiteX12" fmla="*/ 723900 w 1447800"/>
                  <a:gd name="connsiteY12" fmla="*/ 135508 h 812594"/>
                  <a:gd name="connsiteX13" fmla="*/ 620761 w 1447800"/>
                  <a:gd name="connsiteY13" fmla="*/ 145905 h 812594"/>
                  <a:gd name="connsiteX14" fmla="*/ 138370 w 1447800"/>
                  <a:gd name="connsiteY14" fmla="*/ 737779 h 812594"/>
                  <a:gd name="connsiteX15" fmla="*/ 138566 w 1447800"/>
                  <a:gd name="connsiteY15" fmla="*/ 739728 h 812594"/>
                  <a:gd name="connsiteX16" fmla="*/ 135385 w 1447800"/>
                  <a:gd name="connsiteY16" fmla="*/ 739728 h 812594"/>
                  <a:gd name="connsiteX17" fmla="*/ 137160 w 1447800"/>
                  <a:gd name="connsiteY17" fmla="*/ 744014 h 812594"/>
                  <a:gd name="connsiteX18" fmla="*/ 68580 w 1447800"/>
                  <a:gd name="connsiteY18" fmla="*/ 812594 h 812594"/>
                  <a:gd name="connsiteX19" fmla="*/ 0 w 1447800"/>
                  <a:gd name="connsiteY19" fmla="*/ 744014 h 812594"/>
                  <a:gd name="connsiteX20" fmla="*/ 1775 w 1447800"/>
                  <a:gd name="connsiteY20" fmla="*/ 739728 h 812594"/>
                  <a:gd name="connsiteX21" fmla="*/ 0 w 1447800"/>
                  <a:gd name="connsiteY21" fmla="*/ 739728 h 812594"/>
                  <a:gd name="connsiteX22" fmla="*/ 664850 w 1447800"/>
                  <a:gd name="connsiteY22" fmla="*/ 2983 h 812594"/>
                  <a:gd name="connsiteX23" fmla="*/ 723900 w 1447800"/>
                  <a:gd name="connsiteY23" fmla="*/ 1 h 8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47800" h="812594">
                    <a:moveTo>
                      <a:pt x="723900" y="0"/>
                    </a:moveTo>
                    <a:lnTo>
                      <a:pt x="782950" y="2982"/>
                    </a:lnTo>
                    <a:cubicBezTo>
                      <a:pt x="1156386" y="40906"/>
                      <a:pt x="1447800" y="356285"/>
                      <a:pt x="1447800" y="739727"/>
                    </a:cubicBezTo>
                    <a:lnTo>
                      <a:pt x="1446025" y="739727"/>
                    </a:lnTo>
                    <a:lnTo>
                      <a:pt x="1447800" y="744013"/>
                    </a:lnTo>
                    <a:cubicBezTo>
                      <a:pt x="1447800" y="781889"/>
                      <a:pt x="1417096" y="812593"/>
                      <a:pt x="1379220" y="812593"/>
                    </a:cubicBezTo>
                    <a:cubicBezTo>
                      <a:pt x="1341344" y="812593"/>
                      <a:pt x="1310640" y="781889"/>
                      <a:pt x="1310640" y="744013"/>
                    </a:cubicBezTo>
                    <a:lnTo>
                      <a:pt x="1312415" y="739727"/>
                    </a:lnTo>
                    <a:lnTo>
                      <a:pt x="1309234" y="739727"/>
                    </a:lnTo>
                    <a:lnTo>
                      <a:pt x="1309430" y="737778"/>
                    </a:lnTo>
                    <a:cubicBezTo>
                      <a:pt x="1309430" y="445824"/>
                      <a:pt x="1102339" y="202239"/>
                      <a:pt x="827039" y="145904"/>
                    </a:cubicBezTo>
                    <a:lnTo>
                      <a:pt x="723900" y="135507"/>
                    </a:lnTo>
                    <a:lnTo>
                      <a:pt x="723900" y="135508"/>
                    </a:lnTo>
                    <a:lnTo>
                      <a:pt x="620761" y="145905"/>
                    </a:lnTo>
                    <a:cubicBezTo>
                      <a:pt x="345461" y="202240"/>
                      <a:pt x="138370" y="445825"/>
                      <a:pt x="138370" y="737779"/>
                    </a:cubicBezTo>
                    <a:lnTo>
                      <a:pt x="138566" y="739728"/>
                    </a:lnTo>
                    <a:lnTo>
                      <a:pt x="135385" y="739728"/>
                    </a:lnTo>
                    <a:lnTo>
                      <a:pt x="137160" y="744014"/>
                    </a:lnTo>
                    <a:cubicBezTo>
                      <a:pt x="137160" y="781890"/>
                      <a:pt x="106456" y="812594"/>
                      <a:pt x="68580" y="812594"/>
                    </a:cubicBezTo>
                    <a:cubicBezTo>
                      <a:pt x="30704" y="812594"/>
                      <a:pt x="0" y="781890"/>
                      <a:pt x="0" y="744014"/>
                    </a:cubicBezTo>
                    <a:lnTo>
                      <a:pt x="1775" y="739728"/>
                    </a:lnTo>
                    <a:lnTo>
                      <a:pt x="0" y="739728"/>
                    </a:lnTo>
                    <a:cubicBezTo>
                      <a:pt x="0" y="356286"/>
                      <a:pt x="291414" y="40907"/>
                      <a:pt x="664850" y="2983"/>
                    </a:cubicBezTo>
                    <a:lnTo>
                      <a:pt x="723900" y="1"/>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a:spLocks noChangeAspect="1"/>
              </p:cNvSpPr>
              <p:nvPr/>
            </p:nvSpPr>
            <p:spPr>
              <a:xfrm>
                <a:off x="2530091" y="2089253"/>
                <a:ext cx="1447800" cy="812594"/>
              </a:xfrm>
              <a:custGeom>
                <a:avLst/>
                <a:gdLst>
                  <a:gd name="connsiteX0" fmla="*/ 723900 w 1447800"/>
                  <a:gd name="connsiteY0" fmla="*/ 0 h 812594"/>
                  <a:gd name="connsiteX1" fmla="*/ 782950 w 1447800"/>
                  <a:gd name="connsiteY1" fmla="*/ 2982 h 812594"/>
                  <a:gd name="connsiteX2" fmla="*/ 1447800 w 1447800"/>
                  <a:gd name="connsiteY2" fmla="*/ 739727 h 812594"/>
                  <a:gd name="connsiteX3" fmla="*/ 1446025 w 1447800"/>
                  <a:gd name="connsiteY3" fmla="*/ 739727 h 812594"/>
                  <a:gd name="connsiteX4" fmla="*/ 1447800 w 1447800"/>
                  <a:gd name="connsiteY4" fmla="*/ 744013 h 812594"/>
                  <a:gd name="connsiteX5" fmla="*/ 1379220 w 1447800"/>
                  <a:gd name="connsiteY5" fmla="*/ 812593 h 812594"/>
                  <a:gd name="connsiteX6" fmla="*/ 1310640 w 1447800"/>
                  <a:gd name="connsiteY6" fmla="*/ 744013 h 812594"/>
                  <a:gd name="connsiteX7" fmla="*/ 1312415 w 1447800"/>
                  <a:gd name="connsiteY7" fmla="*/ 739727 h 812594"/>
                  <a:gd name="connsiteX8" fmla="*/ 1309234 w 1447800"/>
                  <a:gd name="connsiteY8" fmla="*/ 739727 h 812594"/>
                  <a:gd name="connsiteX9" fmla="*/ 1309430 w 1447800"/>
                  <a:gd name="connsiteY9" fmla="*/ 737778 h 812594"/>
                  <a:gd name="connsiteX10" fmla="*/ 827039 w 1447800"/>
                  <a:gd name="connsiteY10" fmla="*/ 145904 h 812594"/>
                  <a:gd name="connsiteX11" fmla="*/ 723900 w 1447800"/>
                  <a:gd name="connsiteY11" fmla="*/ 135507 h 812594"/>
                  <a:gd name="connsiteX12" fmla="*/ 723900 w 1447800"/>
                  <a:gd name="connsiteY12" fmla="*/ 135508 h 812594"/>
                  <a:gd name="connsiteX13" fmla="*/ 620761 w 1447800"/>
                  <a:gd name="connsiteY13" fmla="*/ 145905 h 812594"/>
                  <a:gd name="connsiteX14" fmla="*/ 138370 w 1447800"/>
                  <a:gd name="connsiteY14" fmla="*/ 737779 h 812594"/>
                  <a:gd name="connsiteX15" fmla="*/ 138566 w 1447800"/>
                  <a:gd name="connsiteY15" fmla="*/ 739728 h 812594"/>
                  <a:gd name="connsiteX16" fmla="*/ 135385 w 1447800"/>
                  <a:gd name="connsiteY16" fmla="*/ 739728 h 812594"/>
                  <a:gd name="connsiteX17" fmla="*/ 137160 w 1447800"/>
                  <a:gd name="connsiteY17" fmla="*/ 744014 h 812594"/>
                  <a:gd name="connsiteX18" fmla="*/ 68580 w 1447800"/>
                  <a:gd name="connsiteY18" fmla="*/ 812594 h 812594"/>
                  <a:gd name="connsiteX19" fmla="*/ 0 w 1447800"/>
                  <a:gd name="connsiteY19" fmla="*/ 744014 h 812594"/>
                  <a:gd name="connsiteX20" fmla="*/ 1775 w 1447800"/>
                  <a:gd name="connsiteY20" fmla="*/ 739728 h 812594"/>
                  <a:gd name="connsiteX21" fmla="*/ 0 w 1447800"/>
                  <a:gd name="connsiteY21" fmla="*/ 739728 h 812594"/>
                  <a:gd name="connsiteX22" fmla="*/ 664850 w 1447800"/>
                  <a:gd name="connsiteY22" fmla="*/ 2983 h 812594"/>
                  <a:gd name="connsiteX23" fmla="*/ 723900 w 1447800"/>
                  <a:gd name="connsiteY23" fmla="*/ 1 h 8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47800" h="812594">
                    <a:moveTo>
                      <a:pt x="723900" y="0"/>
                    </a:moveTo>
                    <a:lnTo>
                      <a:pt x="782950" y="2982"/>
                    </a:lnTo>
                    <a:cubicBezTo>
                      <a:pt x="1156386" y="40906"/>
                      <a:pt x="1447800" y="356285"/>
                      <a:pt x="1447800" y="739727"/>
                    </a:cubicBezTo>
                    <a:lnTo>
                      <a:pt x="1446025" y="739727"/>
                    </a:lnTo>
                    <a:lnTo>
                      <a:pt x="1447800" y="744013"/>
                    </a:lnTo>
                    <a:cubicBezTo>
                      <a:pt x="1447800" y="781889"/>
                      <a:pt x="1417096" y="812593"/>
                      <a:pt x="1379220" y="812593"/>
                    </a:cubicBezTo>
                    <a:cubicBezTo>
                      <a:pt x="1341344" y="812593"/>
                      <a:pt x="1310640" y="781889"/>
                      <a:pt x="1310640" y="744013"/>
                    </a:cubicBezTo>
                    <a:lnTo>
                      <a:pt x="1312415" y="739727"/>
                    </a:lnTo>
                    <a:lnTo>
                      <a:pt x="1309234" y="739727"/>
                    </a:lnTo>
                    <a:lnTo>
                      <a:pt x="1309430" y="737778"/>
                    </a:lnTo>
                    <a:cubicBezTo>
                      <a:pt x="1309430" y="445824"/>
                      <a:pt x="1102339" y="202239"/>
                      <a:pt x="827039" y="145904"/>
                    </a:cubicBezTo>
                    <a:lnTo>
                      <a:pt x="723900" y="135507"/>
                    </a:lnTo>
                    <a:lnTo>
                      <a:pt x="723900" y="135508"/>
                    </a:lnTo>
                    <a:lnTo>
                      <a:pt x="620761" y="145905"/>
                    </a:lnTo>
                    <a:cubicBezTo>
                      <a:pt x="345461" y="202240"/>
                      <a:pt x="138370" y="445825"/>
                      <a:pt x="138370" y="737779"/>
                    </a:cubicBezTo>
                    <a:lnTo>
                      <a:pt x="138566" y="739728"/>
                    </a:lnTo>
                    <a:lnTo>
                      <a:pt x="135385" y="739728"/>
                    </a:lnTo>
                    <a:lnTo>
                      <a:pt x="137160" y="744014"/>
                    </a:lnTo>
                    <a:cubicBezTo>
                      <a:pt x="137160" y="781890"/>
                      <a:pt x="106456" y="812594"/>
                      <a:pt x="68580" y="812594"/>
                    </a:cubicBezTo>
                    <a:cubicBezTo>
                      <a:pt x="30704" y="812594"/>
                      <a:pt x="0" y="781890"/>
                      <a:pt x="0" y="744014"/>
                    </a:cubicBezTo>
                    <a:lnTo>
                      <a:pt x="1775" y="739728"/>
                    </a:lnTo>
                    <a:lnTo>
                      <a:pt x="0" y="739728"/>
                    </a:lnTo>
                    <a:cubicBezTo>
                      <a:pt x="0" y="356286"/>
                      <a:pt x="291414" y="40907"/>
                      <a:pt x="664850" y="2983"/>
                    </a:cubicBezTo>
                    <a:lnTo>
                      <a:pt x="723900" y="1"/>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Freeform 18"/>
              <p:cNvSpPr>
                <a:spLocks noChangeAspect="1"/>
              </p:cNvSpPr>
              <p:nvPr/>
            </p:nvSpPr>
            <p:spPr>
              <a:xfrm>
                <a:off x="1212082" y="2089253"/>
                <a:ext cx="1447800" cy="812594"/>
              </a:xfrm>
              <a:custGeom>
                <a:avLst/>
                <a:gdLst>
                  <a:gd name="connsiteX0" fmla="*/ 723900 w 1447800"/>
                  <a:gd name="connsiteY0" fmla="*/ 0 h 812594"/>
                  <a:gd name="connsiteX1" fmla="*/ 782950 w 1447800"/>
                  <a:gd name="connsiteY1" fmla="*/ 2982 h 812594"/>
                  <a:gd name="connsiteX2" fmla="*/ 1447800 w 1447800"/>
                  <a:gd name="connsiteY2" fmla="*/ 739727 h 812594"/>
                  <a:gd name="connsiteX3" fmla="*/ 1446025 w 1447800"/>
                  <a:gd name="connsiteY3" fmla="*/ 739727 h 812594"/>
                  <a:gd name="connsiteX4" fmla="*/ 1447800 w 1447800"/>
                  <a:gd name="connsiteY4" fmla="*/ 744013 h 812594"/>
                  <a:gd name="connsiteX5" fmla="*/ 1379220 w 1447800"/>
                  <a:gd name="connsiteY5" fmla="*/ 812593 h 812594"/>
                  <a:gd name="connsiteX6" fmla="*/ 1310640 w 1447800"/>
                  <a:gd name="connsiteY6" fmla="*/ 744013 h 812594"/>
                  <a:gd name="connsiteX7" fmla="*/ 1312415 w 1447800"/>
                  <a:gd name="connsiteY7" fmla="*/ 739727 h 812594"/>
                  <a:gd name="connsiteX8" fmla="*/ 1309234 w 1447800"/>
                  <a:gd name="connsiteY8" fmla="*/ 739727 h 812594"/>
                  <a:gd name="connsiteX9" fmla="*/ 1309430 w 1447800"/>
                  <a:gd name="connsiteY9" fmla="*/ 737778 h 812594"/>
                  <a:gd name="connsiteX10" fmla="*/ 827039 w 1447800"/>
                  <a:gd name="connsiteY10" fmla="*/ 145904 h 812594"/>
                  <a:gd name="connsiteX11" fmla="*/ 723900 w 1447800"/>
                  <a:gd name="connsiteY11" fmla="*/ 135507 h 812594"/>
                  <a:gd name="connsiteX12" fmla="*/ 723900 w 1447800"/>
                  <a:gd name="connsiteY12" fmla="*/ 135508 h 812594"/>
                  <a:gd name="connsiteX13" fmla="*/ 620761 w 1447800"/>
                  <a:gd name="connsiteY13" fmla="*/ 145905 h 812594"/>
                  <a:gd name="connsiteX14" fmla="*/ 138370 w 1447800"/>
                  <a:gd name="connsiteY14" fmla="*/ 737779 h 812594"/>
                  <a:gd name="connsiteX15" fmla="*/ 138566 w 1447800"/>
                  <a:gd name="connsiteY15" fmla="*/ 739728 h 812594"/>
                  <a:gd name="connsiteX16" fmla="*/ 135385 w 1447800"/>
                  <a:gd name="connsiteY16" fmla="*/ 739728 h 812594"/>
                  <a:gd name="connsiteX17" fmla="*/ 137160 w 1447800"/>
                  <a:gd name="connsiteY17" fmla="*/ 744014 h 812594"/>
                  <a:gd name="connsiteX18" fmla="*/ 68580 w 1447800"/>
                  <a:gd name="connsiteY18" fmla="*/ 812594 h 812594"/>
                  <a:gd name="connsiteX19" fmla="*/ 0 w 1447800"/>
                  <a:gd name="connsiteY19" fmla="*/ 744014 h 812594"/>
                  <a:gd name="connsiteX20" fmla="*/ 1775 w 1447800"/>
                  <a:gd name="connsiteY20" fmla="*/ 739728 h 812594"/>
                  <a:gd name="connsiteX21" fmla="*/ 0 w 1447800"/>
                  <a:gd name="connsiteY21" fmla="*/ 739728 h 812594"/>
                  <a:gd name="connsiteX22" fmla="*/ 664850 w 1447800"/>
                  <a:gd name="connsiteY22" fmla="*/ 2983 h 812594"/>
                  <a:gd name="connsiteX23" fmla="*/ 723900 w 1447800"/>
                  <a:gd name="connsiteY23" fmla="*/ 1 h 8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47800" h="812594">
                    <a:moveTo>
                      <a:pt x="723900" y="0"/>
                    </a:moveTo>
                    <a:lnTo>
                      <a:pt x="782950" y="2982"/>
                    </a:lnTo>
                    <a:cubicBezTo>
                      <a:pt x="1156386" y="40906"/>
                      <a:pt x="1447800" y="356285"/>
                      <a:pt x="1447800" y="739727"/>
                    </a:cubicBezTo>
                    <a:lnTo>
                      <a:pt x="1446025" y="739727"/>
                    </a:lnTo>
                    <a:lnTo>
                      <a:pt x="1447800" y="744013"/>
                    </a:lnTo>
                    <a:cubicBezTo>
                      <a:pt x="1447800" y="781889"/>
                      <a:pt x="1417096" y="812593"/>
                      <a:pt x="1379220" y="812593"/>
                    </a:cubicBezTo>
                    <a:cubicBezTo>
                      <a:pt x="1341344" y="812593"/>
                      <a:pt x="1310640" y="781889"/>
                      <a:pt x="1310640" y="744013"/>
                    </a:cubicBezTo>
                    <a:lnTo>
                      <a:pt x="1312415" y="739727"/>
                    </a:lnTo>
                    <a:lnTo>
                      <a:pt x="1309234" y="739727"/>
                    </a:lnTo>
                    <a:lnTo>
                      <a:pt x="1309430" y="737778"/>
                    </a:lnTo>
                    <a:cubicBezTo>
                      <a:pt x="1309430" y="445824"/>
                      <a:pt x="1102339" y="202239"/>
                      <a:pt x="827039" y="145904"/>
                    </a:cubicBezTo>
                    <a:lnTo>
                      <a:pt x="723900" y="135507"/>
                    </a:lnTo>
                    <a:lnTo>
                      <a:pt x="723900" y="135508"/>
                    </a:lnTo>
                    <a:lnTo>
                      <a:pt x="620761" y="145905"/>
                    </a:lnTo>
                    <a:cubicBezTo>
                      <a:pt x="345461" y="202240"/>
                      <a:pt x="138370" y="445825"/>
                      <a:pt x="138370" y="737779"/>
                    </a:cubicBezTo>
                    <a:lnTo>
                      <a:pt x="138566" y="739728"/>
                    </a:lnTo>
                    <a:lnTo>
                      <a:pt x="135385" y="739728"/>
                    </a:lnTo>
                    <a:lnTo>
                      <a:pt x="137160" y="744014"/>
                    </a:lnTo>
                    <a:cubicBezTo>
                      <a:pt x="137160" y="781890"/>
                      <a:pt x="106456" y="812594"/>
                      <a:pt x="68580" y="812594"/>
                    </a:cubicBezTo>
                    <a:cubicBezTo>
                      <a:pt x="30704" y="812594"/>
                      <a:pt x="0" y="781890"/>
                      <a:pt x="0" y="744014"/>
                    </a:cubicBezTo>
                    <a:lnTo>
                      <a:pt x="1775" y="739728"/>
                    </a:lnTo>
                    <a:lnTo>
                      <a:pt x="0" y="739728"/>
                    </a:lnTo>
                    <a:cubicBezTo>
                      <a:pt x="0" y="356286"/>
                      <a:pt x="291414" y="40907"/>
                      <a:pt x="664850" y="2983"/>
                    </a:cubicBezTo>
                    <a:lnTo>
                      <a:pt x="723900" y="1"/>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Ellipse 29"/>
            <p:cNvSpPr/>
            <p:nvPr/>
          </p:nvSpPr>
          <p:spPr>
            <a:xfrm>
              <a:off x="1259632" y="2139702"/>
              <a:ext cx="648072" cy="64807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anose="020B0604020202020204" pitchFamily="34" charset="0"/>
                  <a:cs typeface="Arial" panose="020B0604020202020204" pitchFamily="34" charset="0"/>
                </a:rPr>
                <a:t>0</a:t>
              </a:r>
              <a:endParaRPr lang="fr-FR" dirty="0">
                <a:latin typeface="Arial" panose="020B0604020202020204" pitchFamily="34" charset="0"/>
                <a:cs typeface="Arial" panose="020B0604020202020204" pitchFamily="34" charset="0"/>
              </a:endParaRPr>
            </a:p>
          </p:txBody>
        </p:sp>
        <p:sp>
          <p:nvSpPr>
            <p:cNvPr id="31" name="Ellipse 30"/>
            <p:cNvSpPr/>
            <p:nvPr/>
          </p:nvSpPr>
          <p:spPr>
            <a:xfrm>
              <a:off x="3110615" y="2139702"/>
              <a:ext cx="648072" cy="64807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1</a:t>
              </a:r>
            </a:p>
          </p:txBody>
        </p:sp>
        <p:sp>
          <p:nvSpPr>
            <p:cNvPr id="32" name="Ellipse 31"/>
            <p:cNvSpPr/>
            <p:nvPr/>
          </p:nvSpPr>
          <p:spPr>
            <a:xfrm>
              <a:off x="4979341" y="2139702"/>
              <a:ext cx="648072" cy="64807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2</a:t>
              </a:r>
            </a:p>
          </p:txBody>
        </p:sp>
        <p:sp>
          <p:nvSpPr>
            <p:cNvPr id="33" name="Ellipse 32"/>
            <p:cNvSpPr/>
            <p:nvPr/>
          </p:nvSpPr>
          <p:spPr>
            <a:xfrm>
              <a:off x="6848066" y="2139702"/>
              <a:ext cx="648072" cy="648072"/>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3</a:t>
              </a:r>
            </a:p>
          </p:txBody>
        </p:sp>
      </p:grpSp>
      <p:grpSp>
        <p:nvGrpSpPr>
          <p:cNvPr id="43" name="Groupe 42"/>
          <p:cNvGrpSpPr/>
          <p:nvPr/>
        </p:nvGrpSpPr>
        <p:grpSpPr>
          <a:xfrm>
            <a:off x="1115616" y="3147814"/>
            <a:ext cx="504056" cy="504056"/>
            <a:chOff x="1115616" y="3003798"/>
            <a:chExt cx="504056" cy="504056"/>
          </a:xfrm>
        </p:grpSpPr>
        <p:sp>
          <p:nvSpPr>
            <p:cNvPr id="40" name="Ellipse 39"/>
            <p:cNvSpPr/>
            <p:nvPr/>
          </p:nvSpPr>
          <p:spPr>
            <a:xfrm>
              <a:off x="1115616" y="3003798"/>
              <a:ext cx="504056" cy="50405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1" name="Rectangle 40"/>
            <p:cNvSpPr/>
            <p:nvPr/>
          </p:nvSpPr>
          <p:spPr>
            <a:xfrm>
              <a:off x="1191531" y="3024994"/>
              <a:ext cx="352227" cy="461665"/>
            </a:xfrm>
            <a:prstGeom prst="rect">
              <a:avLst/>
            </a:prstGeom>
          </p:spPr>
          <p:txBody>
            <a:bodyPr wrap="square">
              <a:spAutoFit/>
            </a:bodyPr>
            <a:lstStyle/>
            <a:p>
              <a:pPr algn="ctr" defTabSz="584200">
                <a:defRPr sz="1800"/>
              </a:pPr>
              <a:endParaRPr lang="en-US" sz="2400" dirty="0">
                <a:solidFill>
                  <a:schemeClr val="bg1"/>
                </a:solidFill>
                <a:latin typeface="Arial" panose="020B0604020202020204" pitchFamily="34" charset="0"/>
                <a:ea typeface="FontAwesome"/>
                <a:cs typeface="Arial" panose="020B0604020202020204" pitchFamily="34" charset="0"/>
                <a:sym typeface="FontAwesome"/>
              </a:endParaRPr>
            </a:p>
          </p:txBody>
        </p:sp>
      </p:grpSp>
      <p:grpSp>
        <p:nvGrpSpPr>
          <p:cNvPr id="44" name="Groupe 43"/>
          <p:cNvGrpSpPr/>
          <p:nvPr/>
        </p:nvGrpSpPr>
        <p:grpSpPr>
          <a:xfrm>
            <a:off x="1115616" y="4083918"/>
            <a:ext cx="504056" cy="504056"/>
            <a:chOff x="1115616" y="3003798"/>
            <a:chExt cx="504056" cy="504056"/>
          </a:xfrm>
        </p:grpSpPr>
        <p:sp>
          <p:nvSpPr>
            <p:cNvPr id="45" name="Ellipse 44"/>
            <p:cNvSpPr/>
            <p:nvPr/>
          </p:nvSpPr>
          <p:spPr>
            <a:xfrm>
              <a:off x="1115616" y="3003798"/>
              <a:ext cx="504056" cy="50405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6" name="Rectangle 45"/>
            <p:cNvSpPr/>
            <p:nvPr/>
          </p:nvSpPr>
          <p:spPr>
            <a:xfrm>
              <a:off x="1191531" y="3024994"/>
              <a:ext cx="352227" cy="461665"/>
            </a:xfrm>
            <a:prstGeom prst="rect">
              <a:avLst/>
            </a:prstGeom>
          </p:spPr>
          <p:txBody>
            <a:bodyPr wrap="square">
              <a:spAutoFit/>
            </a:bodyPr>
            <a:lstStyle/>
            <a:p>
              <a:pPr algn="ctr" defTabSz="584200">
                <a:defRPr sz="1800"/>
              </a:pPr>
              <a:endParaRPr lang="en-US" sz="2400" dirty="0">
                <a:solidFill>
                  <a:schemeClr val="bg1"/>
                </a:solidFill>
                <a:latin typeface="Arial" panose="020B0604020202020204" pitchFamily="34" charset="0"/>
                <a:ea typeface="FontAwesome"/>
                <a:cs typeface="Arial" panose="020B0604020202020204" pitchFamily="34" charset="0"/>
                <a:sym typeface="FontAwesome"/>
              </a:endParaRPr>
            </a:p>
          </p:txBody>
        </p:sp>
      </p:grpSp>
      <p:grpSp>
        <p:nvGrpSpPr>
          <p:cNvPr id="47" name="Groupe 46"/>
          <p:cNvGrpSpPr/>
          <p:nvPr/>
        </p:nvGrpSpPr>
        <p:grpSpPr>
          <a:xfrm>
            <a:off x="4910325" y="3147814"/>
            <a:ext cx="504056" cy="504056"/>
            <a:chOff x="1115616" y="3003798"/>
            <a:chExt cx="504056" cy="504056"/>
          </a:xfrm>
        </p:grpSpPr>
        <p:sp>
          <p:nvSpPr>
            <p:cNvPr id="48" name="Ellipse 47"/>
            <p:cNvSpPr/>
            <p:nvPr/>
          </p:nvSpPr>
          <p:spPr>
            <a:xfrm>
              <a:off x="1115616" y="3003798"/>
              <a:ext cx="504056" cy="504056"/>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9" name="Rectangle 48"/>
            <p:cNvSpPr/>
            <p:nvPr/>
          </p:nvSpPr>
          <p:spPr>
            <a:xfrm>
              <a:off x="1191531" y="3024994"/>
              <a:ext cx="352227" cy="461665"/>
            </a:xfrm>
            <a:prstGeom prst="rect">
              <a:avLst/>
            </a:prstGeom>
          </p:spPr>
          <p:txBody>
            <a:bodyPr wrap="square">
              <a:spAutoFit/>
            </a:bodyPr>
            <a:lstStyle/>
            <a:p>
              <a:pPr algn="ctr" defTabSz="584200">
                <a:defRPr sz="1800"/>
              </a:pPr>
              <a:endParaRPr lang="en-US" sz="2400" dirty="0">
                <a:solidFill>
                  <a:schemeClr val="bg1"/>
                </a:solidFill>
                <a:latin typeface="Arial" panose="020B0604020202020204" pitchFamily="34" charset="0"/>
                <a:ea typeface="FontAwesome"/>
                <a:cs typeface="Arial" panose="020B0604020202020204" pitchFamily="34" charset="0"/>
                <a:sym typeface="FontAwesome"/>
              </a:endParaRPr>
            </a:p>
          </p:txBody>
        </p:sp>
      </p:grpSp>
      <p:grpSp>
        <p:nvGrpSpPr>
          <p:cNvPr id="50" name="Groupe 49"/>
          <p:cNvGrpSpPr/>
          <p:nvPr/>
        </p:nvGrpSpPr>
        <p:grpSpPr>
          <a:xfrm>
            <a:off x="4936653" y="4083918"/>
            <a:ext cx="504056" cy="504056"/>
            <a:chOff x="1115616" y="3003798"/>
            <a:chExt cx="504056" cy="504056"/>
          </a:xfrm>
        </p:grpSpPr>
        <p:sp>
          <p:nvSpPr>
            <p:cNvPr id="51" name="Ellipse 50"/>
            <p:cNvSpPr/>
            <p:nvPr/>
          </p:nvSpPr>
          <p:spPr>
            <a:xfrm>
              <a:off x="1115616" y="3003798"/>
              <a:ext cx="504056" cy="50405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2" name="Rectangle 51"/>
            <p:cNvSpPr/>
            <p:nvPr/>
          </p:nvSpPr>
          <p:spPr>
            <a:xfrm>
              <a:off x="1191531" y="3024994"/>
              <a:ext cx="352227" cy="461665"/>
            </a:xfrm>
            <a:prstGeom prst="rect">
              <a:avLst/>
            </a:prstGeom>
          </p:spPr>
          <p:txBody>
            <a:bodyPr wrap="square">
              <a:spAutoFit/>
            </a:bodyPr>
            <a:lstStyle/>
            <a:p>
              <a:pPr algn="ctr" defTabSz="584200">
                <a:defRPr sz="1800"/>
              </a:pPr>
              <a:endParaRPr lang="en-US" sz="2400" dirty="0">
                <a:solidFill>
                  <a:schemeClr val="bg1"/>
                </a:solidFill>
                <a:latin typeface="Arial" panose="020B0604020202020204" pitchFamily="34" charset="0"/>
                <a:ea typeface="FontAwesome"/>
                <a:cs typeface="Arial" panose="020B0604020202020204" pitchFamily="34" charset="0"/>
                <a:sym typeface="FontAwesome"/>
              </a:endParaRPr>
            </a:p>
          </p:txBody>
        </p:sp>
      </p:grpSp>
      <p:sp>
        <p:nvSpPr>
          <p:cNvPr id="53" name="Text Placeholder 5"/>
          <p:cNvSpPr txBox="1">
            <a:spLocks/>
          </p:cNvSpPr>
          <p:nvPr/>
        </p:nvSpPr>
        <p:spPr>
          <a:xfrm>
            <a:off x="1835696" y="3935276"/>
            <a:ext cx="2621727" cy="827382"/>
          </a:xfrm>
          <a:prstGeom prst="rect">
            <a:avLst/>
          </a:prstGeom>
        </p:spPr>
        <p:txBody>
          <a:bodyPr vert="horz" lIns="0" tIns="103884" rIns="0" bIns="103884" anchor="t"/>
          <a:lstStyle>
            <a:lvl1pPr marL="0" indent="0" algn="l" defTabSz="1038822" rtl="0" eaLnBrk="1" latinLnBrk="0" hangingPunct="1">
              <a:lnSpc>
                <a:spcPct val="100000"/>
              </a:lnSpc>
              <a:spcBef>
                <a:spcPts val="0"/>
              </a:spcBef>
              <a:spcAft>
                <a:spcPts val="0"/>
              </a:spcAft>
              <a:buFont typeface="Arial"/>
              <a:buNone/>
              <a:defRPr sz="3500" b="1" kern="1200" baseline="0">
                <a:solidFill>
                  <a:schemeClr val="accent1"/>
                </a:solidFill>
                <a:latin typeface="Lato Regular"/>
                <a:ea typeface="+mn-ea"/>
                <a:cs typeface="Lato Regular"/>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pPr lvl="0">
              <a:defRPr/>
            </a:pPr>
            <a:r>
              <a:rPr lang="en-US" sz="1050" dirty="0">
                <a:solidFill>
                  <a:schemeClr val="accent2"/>
                </a:solidFill>
                <a:latin typeface="Arial" panose="020B0604020202020204" pitchFamily="34" charset="0"/>
                <a:cs typeface="Arial" panose="020B0604020202020204" pitchFamily="34" charset="0"/>
              </a:rPr>
              <a:t>Level </a:t>
            </a:r>
            <a:r>
              <a:rPr lang="en-US" sz="1050" dirty="0" smtClean="0">
                <a:solidFill>
                  <a:schemeClr val="accent2"/>
                </a:solidFill>
                <a:latin typeface="Arial" panose="020B0604020202020204" pitchFamily="34" charset="0"/>
                <a:cs typeface="Arial" panose="020B0604020202020204" pitchFamily="34" charset="0"/>
              </a:rPr>
              <a:t>1 </a:t>
            </a:r>
            <a:r>
              <a:rPr lang="en-US" sz="1050" b="0" dirty="0" smtClean="0">
                <a:solidFill>
                  <a:schemeClr val="accent2"/>
                </a:solidFill>
                <a:latin typeface="Arial" panose="020B0604020202020204" pitchFamily="34" charset="0"/>
                <a:cs typeface="Arial" panose="020B0604020202020204" pitchFamily="34" charset="0"/>
              </a:rPr>
              <a:t>: </a:t>
            </a:r>
            <a:r>
              <a:rPr lang="en-US" sz="1050" b="0" dirty="0">
                <a:solidFill>
                  <a:schemeClr val="accent2"/>
                </a:solidFill>
                <a:latin typeface="Arial" panose="020B0604020202020204" pitchFamily="34" charset="0"/>
                <a:cs typeface="Arial" panose="020B0604020202020204" pitchFamily="34" charset="0"/>
              </a:rPr>
              <a:t>all application and summary links between applications : 1 arrow representing interfaces inbound (1 arrow) / outbound (1 arrow) grouping</a:t>
            </a:r>
          </a:p>
        </p:txBody>
      </p:sp>
      <p:sp>
        <p:nvSpPr>
          <p:cNvPr id="54" name="Text Placeholder 5"/>
          <p:cNvSpPr txBox="1">
            <a:spLocks/>
          </p:cNvSpPr>
          <p:nvPr/>
        </p:nvSpPr>
        <p:spPr>
          <a:xfrm>
            <a:off x="1835696" y="3196293"/>
            <a:ext cx="1624305" cy="455577"/>
          </a:xfrm>
          <a:prstGeom prst="rect">
            <a:avLst/>
          </a:prstGeom>
        </p:spPr>
        <p:txBody>
          <a:bodyPr vert="horz" lIns="0" tIns="103884" rIns="0" bIns="103884" anchor="t"/>
          <a:lstStyle>
            <a:lvl1pPr marL="0" indent="0" algn="l" defTabSz="1038822" rtl="0" eaLnBrk="1" latinLnBrk="0" hangingPunct="1">
              <a:lnSpc>
                <a:spcPct val="100000"/>
              </a:lnSpc>
              <a:spcBef>
                <a:spcPts val="0"/>
              </a:spcBef>
              <a:spcAft>
                <a:spcPts val="0"/>
              </a:spcAft>
              <a:buFont typeface="Arial"/>
              <a:buNone/>
              <a:defRPr sz="3500" b="1" kern="1200" baseline="0">
                <a:solidFill>
                  <a:schemeClr val="accent1"/>
                </a:solidFill>
                <a:latin typeface="Lato Regular"/>
                <a:ea typeface="+mn-ea"/>
                <a:cs typeface="Lato Regular"/>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pPr lvl="0">
              <a:defRPr/>
            </a:pPr>
            <a:r>
              <a:rPr lang="en-US" sz="1200" dirty="0">
                <a:latin typeface="Arial" panose="020B0604020202020204" pitchFamily="34" charset="0"/>
                <a:cs typeface="Arial" panose="020B0604020202020204" pitchFamily="34" charset="0"/>
              </a:rPr>
              <a:t>Level </a:t>
            </a:r>
            <a:r>
              <a:rPr lang="en-US" sz="1200" dirty="0" smtClean="0">
                <a:latin typeface="Arial" panose="020B0604020202020204" pitchFamily="34" charset="0"/>
                <a:cs typeface="Arial" panose="020B0604020202020204" pitchFamily="34" charset="0"/>
              </a:rPr>
              <a:t>0 </a:t>
            </a:r>
            <a:r>
              <a:rPr lang="en-US" sz="1200" b="0" dirty="0" smtClean="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all application</a:t>
            </a:r>
          </a:p>
        </p:txBody>
      </p:sp>
      <p:sp>
        <p:nvSpPr>
          <p:cNvPr id="55" name="Text Placeholder 5"/>
          <p:cNvSpPr txBox="1">
            <a:spLocks/>
          </p:cNvSpPr>
          <p:nvPr/>
        </p:nvSpPr>
        <p:spPr>
          <a:xfrm>
            <a:off x="5627413" y="2907550"/>
            <a:ext cx="2833019" cy="984583"/>
          </a:xfrm>
          <a:prstGeom prst="rect">
            <a:avLst/>
          </a:prstGeom>
        </p:spPr>
        <p:txBody>
          <a:bodyPr vert="horz" lIns="0" tIns="103884" rIns="0" bIns="103884" anchor="t"/>
          <a:lstStyle>
            <a:lvl1pPr marL="0" indent="0" algn="l" defTabSz="1038822" rtl="0" eaLnBrk="1" latinLnBrk="0" hangingPunct="1">
              <a:lnSpc>
                <a:spcPct val="100000"/>
              </a:lnSpc>
              <a:spcBef>
                <a:spcPts val="0"/>
              </a:spcBef>
              <a:spcAft>
                <a:spcPts val="0"/>
              </a:spcAft>
              <a:buFont typeface="Arial"/>
              <a:buNone/>
              <a:defRPr sz="3500" b="1" kern="1200" baseline="0">
                <a:solidFill>
                  <a:schemeClr val="accent1"/>
                </a:solidFill>
                <a:latin typeface="Lato Regular"/>
                <a:ea typeface="+mn-ea"/>
                <a:cs typeface="Lato Regular"/>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pPr lvl="0">
              <a:defRPr/>
            </a:pPr>
            <a:r>
              <a:rPr lang="en-US" sz="1200" dirty="0">
                <a:solidFill>
                  <a:schemeClr val="accent3"/>
                </a:solidFill>
                <a:latin typeface="Arial" panose="020B0604020202020204" pitchFamily="34" charset="0"/>
                <a:cs typeface="Arial" panose="020B0604020202020204" pitchFamily="34" charset="0"/>
              </a:rPr>
              <a:t>Level </a:t>
            </a:r>
            <a:r>
              <a:rPr lang="en-US" sz="1200" dirty="0" smtClean="0">
                <a:solidFill>
                  <a:schemeClr val="accent3"/>
                </a:solidFill>
                <a:latin typeface="Arial" panose="020B0604020202020204" pitchFamily="34" charset="0"/>
                <a:cs typeface="Arial" panose="020B0604020202020204" pitchFamily="34" charset="0"/>
              </a:rPr>
              <a:t>2 </a:t>
            </a:r>
            <a:r>
              <a:rPr lang="en-US" sz="1200" b="0" dirty="0" smtClean="0">
                <a:solidFill>
                  <a:schemeClr val="accent3"/>
                </a:solidFill>
                <a:latin typeface="Arial" panose="020B0604020202020204" pitchFamily="34" charset="0"/>
                <a:cs typeface="Arial" panose="020B0604020202020204" pitchFamily="34" charset="0"/>
              </a:rPr>
              <a:t>: </a:t>
            </a:r>
            <a:r>
              <a:rPr lang="en-US" sz="1200" b="0" dirty="0">
                <a:solidFill>
                  <a:schemeClr val="accent3"/>
                </a:solidFill>
                <a:latin typeface="Arial" panose="020B0604020202020204" pitchFamily="34" charset="0"/>
                <a:cs typeface="Arial" panose="020B0604020202020204" pitchFamily="34" charset="0"/>
              </a:rPr>
              <a:t>more information on interfaces summary (information of interfaces content on arrows), more information on application content (processes covered by each application - optional)</a:t>
            </a:r>
          </a:p>
        </p:txBody>
      </p:sp>
      <p:sp>
        <p:nvSpPr>
          <p:cNvPr id="56" name="Text Placeholder 5"/>
          <p:cNvSpPr txBox="1">
            <a:spLocks/>
          </p:cNvSpPr>
          <p:nvPr/>
        </p:nvSpPr>
        <p:spPr>
          <a:xfrm>
            <a:off x="5625712" y="4121179"/>
            <a:ext cx="2762712" cy="455577"/>
          </a:xfrm>
          <a:prstGeom prst="rect">
            <a:avLst/>
          </a:prstGeom>
        </p:spPr>
        <p:txBody>
          <a:bodyPr vert="horz" lIns="0" tIns="103884" rIns="0" bIns="103884" anchor="t"/>
          <a:lstStyle>
            <a:lvl1pPr marL="0" indent="0" algn="l" defTabSz="1038822" rtl="0" eaLnBrk="1" latinLnBrk="0" hangingPunct="1">
              <a:lnSpc>
                <a:spcPct val="100000"/>
              </a:lnSpc>
              <a:spcBef>
                <a:spcPts val="0"/>
              </a:spcBef>
              <a:spcAft>
                <a:spcPts val="0"/>
              </a:spcAft>
              <a:buFont typeface="Arial"/>
              <a:buNone/>
              <a:defRPr sz="3500" b="1" kern="1200" baseline="0">
                <a:solidFill>
                  <a:schemeClr val="accent1"/>
                </a:solidFill>
                <a:latin typeface="Lato Regular"/>
                <a:ea typeface="+mn-ea"/>
                <a:cs typeface="Lato Regular"/>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a:lstStyle>
          <a:p>
            <a:pPr lvl="0">
              <a:defRPr/>
            </a:pPr>
            <a:r>
              <a:rPr lang="en-US" sz="1200" dirty="0">
                <a:solidFill>
                  <a:schemeClr val="accent4"/>
                </a:solidFill>
                <a:latin typeface="Arial" panose="020B0604020202020204" pitchFamily="34" charset="0"/>
                <a:cs typeface="Arial" panose="020B0604020202020204" pitchFamily="34" charset="0"/>
              </a:rPr>
              <a:t>Level </a:t>
            </a:r>
            <a:r>
              <a:rPr lang="en-US" sz="1200" dirty="0" smtClean="0">
                <a:solidFill>
                  <a:schemeClr val="accent4"/>
                </a:solidFill>
                <a:latin typeface="Arial" panose="020B0604020202020204" pitchFamily="34" charset="0"/>
                <a:cs typeface="Arial" panose="020B0604020202020204" pitchFamily="34" charset="0"/>
              </a:rPr>
              <a:t>3 </a:t>
            </a:r>
            <a:r>
              <a:rPr lang="en-US" sz="1200" b="0" dirty="0" smtClean="0">
                <a:solidFill>
                  <a:schemeClr val="accent4"/>
                </a:solidFill>
                <a:latin typeface="Arial" panose="020B0604020202020204" pitchFamily="34" charset="0"/>
                <a:cs typeface="Arial" panose="020B0604020202020204" pitchFamily="34" charset="0"/>
              </a:rPr>
              <a:t>: </a:t>
            </a:r>
            <a:r>
              <a:rPr lang="en-US" sz="1200" b="0" dirty="0">
                <a:solidFill>
                  <a:schemeClr val="accent4"/>
                </a:solidFill>
                <a:latin typeface="Arial" panose="020B0604020202020204" pitchFamily="34" charset="0"/>
                <a:cs typeface="Arial" panose="020B0604020202020204" pitchFamily="34" charset="0"/>
              </a:rPr>
              <a:t>details of all interfaces (one arrow per interface)</a:t>
            </a:r>
          </a:p>
        </p:txBody>
      </p:sp>
      <p:sp>
        <p:nvSpPr>
          <p:cNvPr id="34" name="ZoneTexte 33"/>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The 4 </a:t>
            </a:r>
            <a:r>
              <a:rPr lang="en-US" sz="2800" dirty="0">
                <a:solidFill>
                  <a:schemeClr val="accent2"/>
                </a:solidFill>
                <a:latin typeface="Helvetica" pitchFamily="34" charset="0"/>
              </a:rPr>
              <a:t>levels </a:t>
            </a:r>
            <a:r>
              <a:rPr lang="en-US" sz="2800" dirty="0" smtClean="0">
                <a:solidFill>
                  <a:schemeClr val="accent2"/>
                </a:solidFill>
                <a:latin typeface="Helvetica" pitchFamily="34" charset="0"/>
              </a:rPr>
              <a:t>detailed </a:t>
            </a:r>
            <a:endParaRPr lang="en-US" sz="2800" dirty="0">
              <a:solidFill>
                <a:schemeClr val="accent2"/>
              </a:solidFill>
              <a:latin typeface="Helvetica" pitchFamily="34" charset="0"/>
            </a:endParaRPr>
          </a:p>
        </p:txBody>
      </p:sp>
    </p:spTree>
    <p:extLst>
      <p:ext uri="{BB962C8B-B14F-4D97-AF65-F5344CB8AC3E}">
        <p14:creationId xmlns:p14="http://schemas.microsoft.com/office/powerpoint/2010/main" xmlns="" val="375620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eur droit avec flèche 23"/>
          <p:cNvCxnSpPr/>
          <p:nvPr/>
        </p:nvCxnSpPr>
        <p:spPr>
          <a:xfrm>
            <a:off x="2267744" y="983744"/>
            <a:ext cx="2281396"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3055816" y="2996452"/>
            <a:ext cx="1503784"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3055816" y="2377212"/>
            <a:ext cx="1478084"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grpSp>
        <p:nvGrpSpPr>
          <p:cNvPr id="37" name="Groupe 36"/>
          <p:cNvGrpSpPr/>
          <p:nvPr/>
        </p:nvGrpSpPr>
        <p:grpSpPr>
          <a:xfrm>
            <a:off x="251521" y="483518"/>
            <a:ext cx="3384375" cy="4104456"/>
            <a:chOff x="107505" y="699542"/>
            <a:chExt cx="3384375" cy="4104456"/>
          </a:xfrm>
        </p:grpSpPr>
        <p:sp>
          <p:nvSpPr>
            <p:cNvPr id="19" name="Losange 18"/>
            <p:cNvSpPr/>
            <p:nvPr/>
          </p:nvSpPr>
          <p:spPr>
            <a:xfrm>
              <a:off x="107505" y="699542"/>
              <a:ext cx="3384375" cy="4104456"/>
            </a:xfrm>
            <a:prstGeom prst="diamond">
              <a:avLst/>
            </a:prstGeom>
            <a:solidFill>
              <a:schemeClr val="bg1"/>
            </a:solidFill>
            <a:ln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Losange 22"/>
            <p:cNvSpPr/>
            <p:nvPr/>
          </p:nvSpPr>
          <p:spPr>
            <a:xfrm>
              <a:off x="615751" y="1315928"/>
              <a:ext cx="2367879" cy="2871684"/>
            </a:xfrm>
            <a:prstGeom prst="diamond">
              <a:avLst/>
            </a:prstGeom>
            <a:solidFill>
              <a:schemeClr val="accent2"/>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cxnSp>
        <p:nvCxnSpPr>
          <p:cNvPr id="32" name="Connecteur droit avec flèche 31"/>
          <p:cNvCxnSpPr/>
          <p:nvPr/>
        </p:nvCxnSpPr>
        <p:spPr>
          <a:xfrm>
            <a:off x="2448812" y="4011910"/>
            <a:ext cx="2110788" cy="0"/>
          </a:xfrm>
          <a:prstGeom prst="straightConnector1">
            <a:avLst/>
          </a:prstGeom>
          <a:ln>
            <a:solidFill>
              <a:schemeClr val="accent1"/>
            </a:solidFill>
            <a:tailEnd type="diamond"/>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4664988" y="843558"/>
            <a:ext cx="3507412" cy="1515800"/>
          </a:xfrm>
          <a:prstGeom prst="rect">
            <a:avLst/>
          </a:prstGeom>
          <a:noFill/>
        </p:spPr>
        <p:txBody>
          <a:bodyPr wrap="square" rtlCol="0">
            <a:spAutoFit/>
          </a:bodyPr>
          <a:lstStyle/>
          <a:p>
            <a:pPr algn="just"/>
            <a:r>
              <a:rPr lang="en-US" sz="1600" dirty="0">
                <a:solidFill>
                  <a:schemeClr val="accent1"/>
                </a:solidFill>
                <a:latin typeface="Helvetica" pitchFamily="34" charset="0"/>
              </a:rPr>
              <a:t>Application </a:t>
            </a:r>
            <a:r>
              <a:rPr lang="en-US" sz="1600" dirty="0" smtClean="0">
                <a:solidFill>
                  <a:schemeClr val="accent1"/>
                </a:solidFill>
                <a:latin typeface="Helvetica" pitchFamily="34" charset="0"/>
              </a:rPr>
              <a:t>details</a:t>
            </a:r>
          </a:p>
          <a:p>
            <a:pPr marL="171450" indent="-171450" algn="just">
              <a:buFont typeface="Arial" panose="020B0604020202020204" pitchFamily="34" charset="0"/>
              <a:buChar char="•"/>
            </a:pPr>
            <a:r>
              <a:rPr lang="en-US" sz="1100" dirty="0" smtClean="0"/>
              <a:t>Application’s name</a:t>
            </a:r>
          </a:p>
          <a:p>
            <a:pPr marL="171450" indent="-171450" algn="just">
              <a:buFont typeface="Arial" panose="020B0604020202020204" pitchFamily="34" charset="0"/>
              <a:buChar char="•"/>
            </a:pPr>
            <a:r>
              <a:rPr lang="en-US" sz="1100" dirty="0" smtClean="0"/>
              <a:t>Business </a:t>
            </a:r>
            <a:r>
              <a:rPr lang="en-US" sz="1100" dirty="0"/>
              <a:t>description with color coding by business areas of the </a:t>
            </a:r>
            <a:r>
              <a:rPr lang="en-US" sz="1100" dirty="0" smtClean="0"/>
              <a:t>application</a:t>
            </a:r>
          </a:p>
          <a:p>
            <a:pPr marL="171450" indent="-171450" algn="just">
              <a:buFont typeface="Arial" panose="020B0604020202020204" pitchFamily="34" charset="0"/>
              <a:buChar char="•"/>
            </a:pPr>
            <a:r>
              <a:rPr lang="en-US" sz="1100" dirty="0" smtClean="0"/>
              <a:t>Name </a:t>
            </a:r>
            <a:r>
              <a:rPr lang="en-US" sz="1100" dirty="0"/>
              <a:t>of the application &amp; application shown depending on the version selected controlled by data entered in the control table</a:t>
            </a:r>
          </a:p>
          <a:p>
            <a:pPr marL="285750" indent="-285750" algn="just">
              <a:buFont typeface="Arial" panose="020B0604020202020204" pitchFamily="34" charset="0"/>
              <a:buChar char="•"/>
            </a:pPr>
            <a:endParaRPr lang="en-US" sz="1050" dirty="0">
              <a:solidFill>
                <a:schemeClr val="accent1"/>
              </a:solidFill>
              <a:latin typeface="Helvetica" pitchFamily="34" charset="0"/>
            </a:endParaRPr>
          </a:p>
        </p:txBody>
      </p:sp>
      <p:sp>
        <p:nvSpPr>
          <p:cNvPr id="57" name="ZoneTexte 56"/>
          <p:cNvSpPr txBox="1"/>
          <p:nvPr/>
        </p:nvSpPr>
        <p:spPr>
          <a:xfrm>
            <a:off x="4664988" y="2233196"/>
            <a:ext cx="2601396" cy="507831"/>
          </a:xfrm>
          <a:prstGeom prst="rect">
            <a:avLst/>
          </a:prstGeom>
          <a:noFill/>
        </p:spPr>
        <p:txBody>
          <a:bodyPr wrap="square" rtlCol="0">
            <a:spAutoFit/>
          </a:bodyPr>
          <a:lstStyle/>
          <a:p>
            <a:r>
              <a:rPr lang="fr-FR" sz="1600" dirty="0" smtClean="0">
                <a:solidFill>
                  <a:schemeClr val="accent1"/>
                </a:solidFill>
                <a:latin typeface="Helvetica" pitchFamily="34" charset="0"/>
              </a:rPr>
              <a:t>Link </a:t>
            </a:r>
            <a:r>
              <a:rPr lang="fr-FR" sz="1600" dirty="0" err="1" smtClean="0">
                <a:solidFill>
                  <a:schemeClr val="accent1"/>
                </a:solidFill>
                <a:latin typeface="Helvetica" pitchFamily="34" charset="0"/>
              </a:rPr>
              <a:t>details</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No link</a:t>
            </a:r>
          </a:p>
        </p:txBody>
      </p:sp>
      <p:sp>
        <p:nvSpPr>
          <p:cNvPr id="58" name="ZoneTexte 57"/>
          <p:cNvSpPr txBox="1"/>
          <p:nvPr/>
        </p:nvSpPr>
        <p:spPr>
          <a:xfrm>
            <a:off x="4664988" y="2826970"/>
            <a:ext cx="2390800" cy="1184940"/>
          </a:xfrm>
          <a:prstGeom prst="rect">
            <a:avLst/>
          </a:prstGeom>
          <a:noFill/>
        </p:spPr>
        <p:txBody>
          <a:bodyPr wrap="square" rtlCol="0">
            <a:spAutoFit/>
          </a:bodyPr>
          <a:lstStyle/>
          <a:p>
            <a:r>
              <a:rPr lang="fr-FR" sz="1600" dirty="0" err="1">
                <a:solidFill>
                  <a:schemeClr val="accent1"/>
                </a:solidFill>
                <a:latin typeface="Helvetica" pitchFamily="34" charset="0"/>
              </a:rPr>
              <a:t>Legend</a:t>
            </a:r>
            <a:r>
              <a:rPr lang="fr-FR" sz="1600" dirty="0">
                <a:solidFill>
                  <a:schemeClr val="accent1"/>
                </a:solidFill>
                <a:latin typeface="Helvetica" pitchFamily="34" charset="0"/>
              </a:rPr>
              <a:t> </a:t>
            </a:r>
            <a:r>
              <a:rPr lang="fr-FR" sz="1600" dirty="0" err="1" smtClean="0">
                <a:solidFill>
                  <a:schemeClr val="accent1"/>
                </a:solidFill>
                <a:latin typeface="Helvetica" pitchFamily="34" charset="0"/>
              </a:rPr>
              <a:t>detail</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Description of color code </a:t>
            </a:r>
          </a:p>
          <a:p>
            <a:pPr marL="171450" lvl="1" indent="-171450" algn="just">
              <a:buFont typeface="Arial" panose="020B0604020202020204" pitchFamily="34" charset="0"/>
              <a:buChar char="•"/>
            </a:pPr>
            <a:r>
              <a:rPr lang="en-US" sz="1100" dirty="0"/>
              <a:t>Link in every name to increase details (for details of the legend, go to page 20)</a:t>
            </a:r>
          </a:p>
          <a:p>
            <a:pPr marL="171450" lvl="1" indent="-171450" algn="just">
              <a:buFont typeface="Arial" panose="020B0604020202020204" pitchFamily="34" charset="0"/>
              <a:buChar char="•"/>
            </a:pPr>
            <a:endParaRPr lang="fr-FR" sz="1100" dirty="0"/>
          </a:p>
        </p:txBody>
      </p:sp>
      <p:sp>
        <p:nvSpPr>
          <p:cNvPr id="59" name="ZoneTexte 58"/>
          <p:cNvSpPr txBox="1"/>
          <p:nvPr/>
        </p:nvSpPr>
        <p:spPr>
          <a:xfrm>
            <a:off x="4664988" y="3827572"/>
            <a:ext cx="2174776" cy="1015663"/>
          </a:xfrm>
          <a:prstGeom prst="rect">
            <a:avLst/>
          </a:prstGeom>
          <a:noFill/>
        </p:spPr>
        <p:txBody>
          <a:bodyPr wrap="square" rtlCol="0">
            <a:spAutoFit/>
          </a:bodyPr>
          <a:lstStyle/>
          <a:p>
            <a:r>
              <a:rPr lang="fr-FR" sz="1600" dirty="0" err="1" smtClean="0">
                <a:solidFill>
                  <a:schemeClr val="accent1"/>
                </a:solidFill>
                <a:latin typeface="Helvetica" pitchFamily="34" charset="0"/>
              </a:rPr>
              <a:t>Optional</a:t>
            </a:r>
            <a:endParaRPr lang="fr-FR" sz="1600" dirty="0" smtClean="0">
              <a:solidFill>
                <a:schemeClr val="accent1"/>
              </a:solidFill>
              <a:latin typeface="Helvetica" pitchFamily="34" charset="0"/>
            </a:endParaRPr>
          </a:p>
          <a:p>
            <a:pPr marL="171450" lvl="1" indent="-171450" algn="just">
              <a:buFont typeface="Arial" panose="020B0604020202020204" pitchFamily="34" charset="0"/>
              <a:buChar char="•"/>
            </a:pPr>
            <a:r>
              <a:rPr lang="en-US" sz="1100" dirty="0"/>
              <a:t>Possibility to have a background image representing the process map to map applications to the main </a:t>
            </a:r>
            <a:r>
              <a:rPr lang="en-US" sz="1100" dirty="0" smtClean="0"/>
              <a:t>processes</a:t>
            </a:r>
            <a:endParaRPr lang="en-US" sz="1100" dirty="0"/>
          </a:p>
        </p:txBody>
      </p:sp>
      <p:sp>
        <p:nvSpPr>
          <p:cNvPr id="20" name="ZoneTexte 19"/>
          <p:cNvSpPr txBox="1"/>
          <p:nvPr/>
        </p:nvSpPr>
        <p:spPr>
          <a:xfrm>
            <a:off x="251520" y="267494"/>
            <a:ext cx="7920880" cy="523220"/>
          </a:xfrm>
          <a:prstGeom prst="rect">
            <a:avLst/>
          </a:prstGeom>
          <a:noFill/>
        </p:spPr>
        <p:txBody>
          <a:bodyPr wrap="square" rtlCol="0">
            <a:spAutoFit/>
          </a:bodyPr>
          <a:lstStyle/>
          <a:p>
            <a:pPr algn="ctr"/>
            <a:r>
              <a:rPr lang="en-US" sz="2800" dirty="0" smtClean="0">
                <a:solidFill>
                  <a:schemeClr val="accent2"/>
                </a:solidFill>
                <a:latin typeface="Helvetica" pitchFamily="34" charset="0"/>
              </a:rPr>
              <a:t>Level 0</a:t>
            </a:r>
            <a:endParaRPr lang="en-US" sz="2800" dirty="0">
              <a:solidFill>
                <a:schemeClr val="accent2"/>
              </a:solidFill>
              <a:latin typeface="Helvetica" pitchFamily="34" charset="0"/>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5923" y="1919429"/>
            <a:ext cx="915566" cy="915566"/>
          </a:xfrm>
          <a:prstGeom prst="rect">
            <a:avLst/>
          </a:prstGeom>
        </p:spPr>
      </p:pic>
    </p:spTree>
    <p:extLst>
      <p:ext uri="{BB962C8B-B14F-4D97-AF65-F5344CB8AC3E}">
        <p14:creationId xmlns:p14="http://schemas.microsoft.com/office/powerpoint/2010/main" xmlns="" val="3840014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GI">
      <a:dk1>
        <a:sysClr val="windowText" lastClr="000000"/>
      </a:dk1>
      <a:lt1>
        <a:sysClr val="window" lastClr="FFFFFF"/>
      </a:lt1>
      <a:dk2>
        <a:srgbClr val="1F497D"/>
      </a:dk2>
      <a:lt2>
        <a:srgbClr val="EEECE1"/>
      </a:lt2>
      <a:accent1>
        <a:srgbClr val="E31937"/>
      </a:accent1>
      <a:accent2>
        <a:srgbClr val="991F3D"/>
      </a:accent2>
      <a:accent3>
        <a:srgbClr val="FF6A00"/>
      </a:accent3>
      <a:accent4>
        <a:srgbClr val="F2A200"/>
      </a:accent4>
      <a:accent5>
        <a:srgbClr val="A5ACB0"/>
      </a:accent5>
      <a:accent6>
        <a:srgbClr val="A1C4D0"/>
      </a:accent6>
      <a:hlink>
        <a:srgbClr val="E67386"/>
      </a:hlink>
      <a:folHlink>
        <a:srgbClr val="FFD9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1208</Words>
  <Application>Microsoft Office PowerPoint</Application>
  <PresentationFormat>Affichage à l'écran (16:9)</PresentationFormat>
  <Paragraphs>191</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JOURNEE MANAGERS</dc:title>
  <dc:creator>Mekkaoui, Sophia</dc:creator>
  <cp:lastModifiedBy>Xavier Grobel</cp:lastModifiedBy>
  <cp:revision>55</cp:revision>
  <dcterms:created xsi:type="dcterms:W3CDTF">2018-01-29T10:16:21Z</dcterms:created>
  <dcterms:modified xsi:type="dcterms:W3CDTF">2018-03-23T08:21:55Z</dcterms:modified>
</cp:coreProperties>
</file>