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3" d="100"/>
          <a:sy n="33" d="100"/>
        </p:scale>
        <p:origin x="-2794" y="-320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09C5E-7192-4399-B898-A1779A2C0FA8}" type="datetimeFigureOut">
              <a:rPr lang="en-US" smtClean="0"/>
              <a:t>5/11/2018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6E32E-0DA6-4A6F-9C72-9E1308FCC8A6}" type="slidenum">
              <a:rPr lang="en-US" smtClean="0"/>
              <a:t>‹#›</a:t>
            </a:fld>
            <a:endParaRPr lang="en-US"/>
          </a:p>
        </p:txBody>
      </p:sp>
    </p:spTree>
    <p:extLst>
      <p:ext uri="{BB962C8B-B14F-4D97-AF65-F5344CB8AC3E}">
        <p14:creationId xmlns:p14="http://schemas.microsoft.com/office/powerpoint/2010/main" val="127847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06E32E-0DA6-4A6F-9C72-9E1308FCC8A6}" type="slidenum">
              <a:rPr lang="en-US" smtClean="0"/>
              <a:t>1</a:t>
            </a:fld>
            <a:endParaRPr lang="en-US"/>
          </a:p>
        </p:txBody>
      </p:sp>
    </p:spTree>
    <p:extLst>
      <p:ext uri="{BB962C8B-B14F-4D97-AF65-F5344CB8AC3E}">
        <p14:creationId xmlns:p14="http://schemas.microsoft.com/office/powerpoint/2010/main" val="118389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5/11/2018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55080" y="975592"/>
            <a:ext cx="36621719" cy="3342166"/>
          </a:xfrm>
        </p:spPr>
        <p:txBody>
          <a:bodyPr>
            <a:noAutofit/>
          </a:bodyPr>
          <a:lstStyle/>
          <a:p>
            <a:r>
              <a:rPr lang="en-US" sz="9600" dirty="0">
                <a:solidFill>
                  <a:schemeClr val="bg1"/>
                </a:solidFill>
              </a:rPr>
              <a:t>Dynamic Generation of Interior Building Models Given A 2D Floor Plan</a:t>
            </a:r>
            <a:br>
              <a:rPr lang="en-US" sz="9600" dirty="0">
                <a:solidFill>
                  <a:schemeClr val="bg1"/>
                </a:solidFill>
              </a:rPr>
            </a:br>
            <a:r>
              <a:rPr lang="en-US" sz="9600" dirty="0">
                <a:solidFill>
                  <a:schemeClr val="bg1"/>
                </a:solidFill>
              </a:rPr>
              <a:t>Joseph </a:t>
            </a:r>
            <a:r>
              <a:rPr lang="en-US" sz="9600" dirty="0" err="1">
                <a:solidFill>
                  <a:schemeClr val="bg1"/>
                </a:solidFill>
              </a:rPr>
              <a:t>Schiarizzi</a:t>
            </a:r>
            <a:r>
              <a:rPr lang="en-US" sz="9600" dirty="0">
                <a:solidFill>
                  <a:schemeClr val="bg1"/>
                </a:solidFill>
              </a:rPr>
              <a:t>, Mikey Wong</a:t>
            </a:r>
          </a:p>
        </p:txBody>
      </p:sp>
      <p:sp>
        <p:nvSpPr>
          <p:cNvPr id="5" name="TextBox 4">
            <a:extLst>
              <a:ext uri="{FF2B5EF4-FFF2-40B4-BE49-F238E27FC236}">
                <a16:creationId xmlns:a16="http://schemas.microsoft.com/office/drawing/2014/main" id="{9FD31B2F-19BE-4D77-AB7E-5BDCFB91DDFC}"/>
              </a:ext>
            </a:extLst>
          </p:cNvPr>
          <p:cNvSpPr txBox="1"/>
          <p:nvPr/>
        </p:nvSpPr>
        <p:spPr>
          <a:xfrm>
            <a:off x="914401" y="6263640"/>
            <a:ext cx="13304520" cy="1615827"/>
          </a:xfrm>
          <a:prstGeom prst="rect">
            <a:avLst/>
          </a:prstGeom>
          <a:solidFill>
            <a:schemeClr val="accent1">
              <a:lumMod val="75000"/>
            </a:schemeClr>
          </a:solidFill>
          <a:ln>
            <a:solidFill>
              <a:schemeClr val="accent1">
                <a:shade val="95000"/>
                <a:satMod val="105000"/>
              </a:schemeClr>
            </a:solidFill>
          </a:ln>
        </p:spPr>
        <p:txBody>
          <a:bodyPr wrap="square" rtlCol="0">
            <a:spAutoFit/>
          </a:bodyPr>
          <a:lstStyle/>
          <a:p>
            <a:pPr algn="ctr"/>
            <a:r>
              <a:rPr lang="en-US" dirty="0">
                <a:solidFill>
                  <a:schemeClr val="bg1"/>
                </a:solidFill>
              </a:rPr>
              <a:t>Motivation</a:t>
            </a:r>
          </a:p>
        </p:txBody>
      </p:sp>
      <p:sp>
        <p:nvSpPr>
          <p:cNvPr id="11" name="TextBox 10">
            <a:extLst>
              <a:ext uri="{FF2B5EF4-FFF2-40B4-BE49-F238E27FC236}">
                <a16:creationId xmlns:a16="http://schemas.microsoft.com/office/drawing/2014/main" id="{4506E11B-7AA5-41FC-9A15-1D19A515E6BF}"/>
              </a:ext>
            </a:extLst>
          </p:cNvPr>
          <p:cNvSpPr txBox="1"/>
          <p:nvPr/>
        </p:nvSpPr>
        <p:spPr>
          <a:xfrm>
            <a:off x="914401" y="7879467"/>
            <a:ext cx="13304520" cy="707886"/>
          </a:xfrm>
          <a:prstGeom prst="rect">
            <a:avLst/>
          </a:prstGeom>
          <a:noFill/>
        </p:spPr>
        <p:txBody>
          <a:bodyPr wrap="square" rtlCol="0">
            <a:spAutoFit/>
          </a:bodyPr>
          <a:lstStyle/>
          <a:p>
            <a:endParaRPr lang="en-US" sz="4000" dirty="0"/>
          </a:p>
        </p:txBody>
      </p:sp>
      <p:sp>
        <p:nvSpPr>
          <p:cNvPr id="12" name="TextBox 11">
            <a:extLst>
              <a:ext uri="{FF2B5EF4-FFF2-40B4-BE49-F238E27FC236}">
                <a16:creationId xmlns:a16="http://schemas.microsoft.com/office/drawing/2014/main" id="{CE24ADBA-A6FE-4274-B9A8-774E7944256E}"/>
              </a:ext>
            </a:extLst>
          </p:cNvPr>
          <p:cNvSpPr txBox="1"/>
          <p:nvPr/>
        </p:nvSpPr>
        <p:spPr>
          <a:xfrm>
            <a:off x="15293340" y="6263639"/>
            <a:ext cx="13304520" cy="1615827"/>
          </a:xfrm>
          <a:prstGeom prst="rect">
            <a:avLst/>
          </a:prstGeom>
          <a:solidFill>
            <a:schemeClr val="accent1">
              <a:lumMod val="75000"/>
            </a:schemeClr>
          </a:solidFill>
          <a:ln>
            <a:solidFill>
              <a:schemeClr val="accent1">
                <a:shade val="95000"/>
                <a:satMod val="105000"/>
              </a:schemeClr>
            </a:solidFill>
          </a:ln>
        </p:spPr>
        <p:txBody>
          <a:bodyPr wrap="square" rtlCol="0">
            <a:spAutoFit/>
          </a:bodyPr>
          <a:lstStyle/>
          <a:p>
            <a:pPr algn="ctr"/>
            <a:r>
              <a:rPr lang="en-US" dirty="0">
                <a:solidFill>
                  <a:schemeClr val="bg1"/>
                </a:solidFill>
              </a:rPr>
              <a:t>Methods</a:t>
            </a:r>
          </a:p>
        </p:txBody>
      </p:sp>
      <p:sp>
        <p:nvSpPr>
          <p:cNvPr id="13" name="TextBox 12">
            <a:extLst>
              <a:ext uri="{FF2B5EF4-FFF2-40B4-BE49-F238E27FC236}">
                <a16:creationId xmlns:a16="http://schemas.microsoft.com/office/drawing/2014/main" id="{55D0F0DF-3CE3-42CC-9927-AFA616587D81}"/>
              </a:ext>
            </a:extLst>
          </p:cNvPr>
          <p:cNvSpPr txBox="1"/>
          <p:nvPr/>
        </p:nvSpPr>
        <p:spPr>
          <a:xfrm>
            <a:off x="29672279" y="6263640"/>
            <a:ext cx="13304520" cy="1615827"/>
          </a:xfrm>
          <a:prstGeom prst="rect">
            <a:avLst/>
          </a:prstGeom>
          <a:solidFill>
            <a:schemeClr val="accent1">
              <a:lumMod val="75000"/>
            </a:schemeClr>
          </a:solidFill>
          <a:ln>
            <a:solidFill>
              <a:schemeClr val="accent1">
                <a:shade val="95000"/>
                <a:satMod val="105000"/>
              </a:schemeClr>
            </a:solidFill>
          </a:ln>
        </p:spPr>
        <p:txBody>
          <a:bodyPr wrap="square" rtlCol="0">
            <a:spAutoFit/>
          </a:bodyPr>
          <a:lstStyle/>
          <a:p>
            <a:pPr algn="ctr"/>
            <a:r>
              <a:rPr lang="en-US" dirty="0">
                <a:solidFill>
                  <a:schemeClr val="bg1"/>
                </a:solidFill>
              </a:rPr>
              <a:t>Results</a:t>
            </a:r>
          </a:p>
        </p:txBody>
      </p:sp>
      <p:sp>
        <p:nvSpPr>
          <p:cNvPr id="14" name="TextBox 13">
            <a:extLst>
              <a:ext uri="{FF2B5EF4-FFF2-40B4-BE49-F238E27FC236}">
                <a16:creationId xmlns:a16="http://schemas.microsoft.com/office/drawing/2014/main" id="{5D5C850E-2756-40F7-B8A1-ED3B8FDEDD63}"/>
              </a:ext>
            </a:extLst>
          </p:cNvPr>
          <p:cNvSpPr txBox="1"/>
          <p:nvPr/>
        </p:nvSpPr>
        <p:spPr>
          <a:xfrm>
            <a:off x="29672279" y="15546362"/>
            <a:ext cx="13304520" cy="1615827"/>
          </a:xfrm>
          <a:prstGeom prst="rect">
            <a:avLst/>
          </a:prstGeom>
          <a:solidFill>
            <a:schemeClr val="accent1">
              <a:lumMod val="75000"/>
            </a:schemeClr>
          </a:solidFill>
          <a:ln>
            <a:solidFill>
              <a:schemeClr val="accent1">
                <a:shade val="95000"/>
                <a:satMod val="105000"/>
              </a:schemeClr>
            </a:solidFill>
          </a:ln>
        </p:spPr>
        <p:txBody>
          <a:bodyPr wrap="square" rtlCol="0">
            <a:spAutoFit/>
          </a:bodyPr>
          <a:lstStyle/>
          <a:p>
            <a:pPr algn="ctr"/>
            <a:r>
              <a:rPr lang="en-US" dirty="0">
                <a:solidFill>
                  <a:schemeClr val="bg1"/>
                </a:solidFill>
              </a:rPr>
              <a:t>Conclusions</a:t>
            </a:r>
          </a:p>
        </p:txBody>
      </p:sp>
      <p:sp>
        <p:nvSpPr>
          <p:cNvPr id="15" name="TextBox 14">
            <a:extLst>
              <a:ext uri="{FF2B5EF4-FFF2-40B4-BE49-F238E27FC236}">
                <a16:creationId xmlns:a16="http://schemas.microsoft.com/office/drawing/2014/main" id="{EDD3B36B-9C48-42F1-B7F4-7761D42AF12A}"/>
              </a:ext>
            </a:extLst>
          </p:cNvPr>
          <p:cNvSpPr txBox="1"/>
          <p:nvPr/>
        </p:nvSpPr>
        <p:spPr>
          <a:xfrm>
            <a:off x="914401" y="24733492"/>
            <a:ext cx="13304520" cy="1615827"/>
          </a:xfrm>
          <a:prstGeom prst="rect">
            <a:avLst/>
          </a:prstGeom>
          <a:solidFill>
            <a:schemeClr val="accent1">
              <a:lumMod val="75000"/>
            </a:schemeClr>
          </a:solidFill>
          <a:ln>
            <a:solidFill>
              <a:schemeClr val="accent1">
                <a:shade val="95000"/>
                <a:satMod val="105000"/>
              </a:schemeClr>
            </a:solidFill>
          </a:ln>
        </p:spPr>
        <p:txBody>
          <a:bodyPr wrap="square" rtlCol="0">
            <a:spAutoFit/>
          </a:bodyPr>
          <a:lstStyle/>
          <a:p>
            <a:pPr algn="ctr"/>
            <a:r>
              <a:rPr lang="en-US" dirty="0">
                <a:solidFill>
                  <a:schemeClr val="bg1"/>
                </a:solidFill>
              </a:rPr>
              <a:t>Background</a:t>
            </a:r>
          </a:p>
        </p:txBody>
      </p:sp>
      <p:sp>
        <p:nvSpPr>
          <p:cNvPr id="16" name="TextBox 15">
            <a:extLst>
              <a:ext uri="{FF2B5EF4-FFF2-40B4-BE49-F238E27FC236}">
                <a16:creationId xmlns:a16="http://schemas.microsoft.com/office/drawing/2014/main" id="{AF1A6997-BCE6-4C6A-9456-AA595F6B9DE6}"/>
              </a:ext>
            </a:extLst>
          </p:cNvPr>
          <p:cNvSpPr txBox="1"/>
          <p:nvPr/>
        </p:nvSpPr>
        <p:spPr>
          <a:xfrm>
            <a:off x="914401" y="14189809"/>
            <a:ext cx="13304520" cy="1615827"/>
          </a:xfrm>
          <a:prstGeom prst="rect">
            <a:avLst/>
          </a:prstGeom>
          <a:solidFill>
            <a:schemeClr val="accent1">
              <a:lumMod val="75000"/>
            </a:schemeClr>
          </a:solidFill>
          <a:ln>
            <a:solidFill>
              <a:schemeClr val="accent1">
                <a:shade val="95000"/>
                <a:satMod val="105000"/>
              </a:schemeClr>
            </a:solidFill>
          </a:ln>
        </p:spPr>
        <p:txBody>
          <a:bodyPr wrap="square" rtlCol="0">
            <a:spAutoFit/>
          </a:bodyPr>
          <a:lstStyle/>
          <a:p>
            <a:pPr algn="ctr"/>
            <a:r>
              <a:rPr lang="en-US" dirty="0">
                <a:solidFill>
                  <a:schemeClr val="bg1"/>
                </a:solidFill>
              </a:rPr>
              <a:t>Objective</a:t>
            </a:r>
          </a:p>
        </p:txBody>
      </p:sp>
      <p:sp>
        <p:nvSpPr>
          <p:cNvPr id="17" name="TextBox 16">
            <a:extLst>
              <a:ext uri="{FF2B5EF4-FFF2-40B4-BE49-F238E27FC236}">
                <a16:creationId xmlns:a16="http://schemas.microsoft.com/office/drawing/2014/main" id="{B09C49A6-4FEE-42F2-B396-3217D4F1C07E}"/>
              </a:ext>
            </a:extLst>
          </p:cNvPr>
          <p:cNvSpPr txBox="1"/>
          <p:nvPr/>
        </p:nvSpPr>
        <p:spPr>
          <a:xfrm>
            <a:off x="29672279" y="25846846"/>
            <a:ext cx="13304520" cy="1615827"/>
          </a:xfrm>
          <a:prstGeom prst="rect">
            <a:avLst/>
          </a:prstGeom>
          <a:solidFill>
            <a:schemeClr val="accent1">
              <a:lumMod val="75000"/>
            </a:schemeClr>
          </a:solidFill>
          <a:ln>
            <a:solidFill>
              <a:schemeClr val="accent1">
                <a:shade val="95000"/>
                <a:satMod val="105000"/>
              </a:schemeClr>
            </a:solidFill>
          </a:ln>
        </p:spPr>
        <p:txBody>
          <a:bodyPr wrap="square" rtlCol="0">
            <a:spAutoFit/>
          </a:bodyPr>
          <a:lstStyle/>
          <a:p>
            <a:pPr algn="ctr"/>
            <a:r>
              <a:rPr lang="en-US" dirty="0">
                <a:solidFill>
                  <a:schemeClr val="bg1"/>
                </a:solidFill>
              </a:rPr>
              <a:t>Market Impact</a:t>
            </a:r>
          </a:p>
        </p:txBody>
      </p:sp>
      <p:sp>
        <p:nvSpPr>
          <p:cNvPr id="18" name="TextBox 17">
            <a:extLst>
              <a:ext uri="{FF2B5EF4-FFF2-40B4-BE49-F238E27FC236}">
                <a16:creationId xmlns:a16="http://schemas.microsoft.com/office/drawing/2014/main" id="{0E55982F-8BFB-4345-B174-8767CE53E85E}"/>
              </a:ext>
            </a:extLst>
          </p:cNvPr>
          <p:cNvSpPr txBox="1"/>
          <p:nvPr/>
        </p:nvSpPr>
        <p:spPr>
          <a:xfrm>
            <a:off x="914401" y="15805636"/>
            <a:ext cx="13304520" cy="7571303"/>
          </a:xfrm>
          <a:prstGeom prst="rect">
            <a:avLst/>
          </a:prstGeom>
          <a:solidFill>
            <a:schemeClr val="bg1"/>
          </a:solidFill>
          <a:ln>
            <a:solidFill>
              <a:schemeClr val="accent1">
                <a:shade val="95000"/>
                <a:satMod val="105000"/>
              </a:schemeClr>
            </a:solidFill>
          </a:ln>
        </p:spPr>
        <p:txBody>
          <a:bodyPr wrap="square" lIns="457200" tIns="457200" rIns="457200" bIns="457200" rtlCol="0">
            <a:spAutoFit/>
          </a:bodyPr>
          <a:lstStyle/>
          <a:p>
            <a:pPr algn="just"/>
            <a:r>
              <a:rPr lang="en-US" sz="5400" dirty="0"/>
              <a:t>Reduce time and cost associated with building 3D models and to make them more accessible to the general public. By automating the entire process, users will no longer need to have the technical expertise necessary to operate CAD software, and will be able to view these buildings in </a:t>
            </a:r>
            <a:r>
              <a:rPr lang="en-US" sz="5400" dirty="0" err="1"/>
              <a:t>WebVR</a:t>
            </a:r>
            <a:r>
              <a:rPr lang="en-US" sz="5400" dirty="0"/>
              <a:t> for a virtual walkthrough.</a:t>
            </a:r>
          </a:p>
        </p:txBody>
      </p:sp>
      <p:sp>
        <p:nvSpPr>
          <p:cNvPr id="20" name="TextBox 19">
            <a:extLst>
              <a:ext uri="{FF2B5EF4-FFF2-40B4-BE49-F238E27FC236}">
                <a16:creationId xmlns:a16="http://schemas.microsoft.com/office/drawing/2014/main" id="{923803ED-AF3F-4461-AECD-BA6521CB3648}"/>
              </a:ext>
            </a:extLst>
          </p:cNvPr>
          <p:cNvSpPr txBox="1"/>
          <p:nvPr/>
        </p:nvSpPr>
        <p:spPr>
          <a:xfrm>
            <a:off x="29672279" y="27462669"/>
            <a:ext cx="13304519" cy="4572000"/>
          </a:xfrm>
          <a:prstGeom prst="rect">
            <a:avLst/>
          </a:prstGeom>
          <a:solidFill>
            <a:schemeClr val="bg1"/>
          </a:solidFill>
          <a:ln>
            <a:solidFill>
              <a:schemeClr val="accent1">
                <a:shade val="95000"/>
                <a:satMod val="105000"/>
              </a:schemeClr>
            </a:solidFill>
          </a:ln>
        </p:spPr>
        <p:txBody>
          <a:bodyPr wrap="square" lIns="457200" tIns="457200" rIns="457200" bIns="457200" rtlCol="0">
            <a:spAutoFit/>
          </a:bodyPr>
          <a:lstStyle/>
          <a:p>
            <a:pPr marL="685800" indent="-685800" algn="just">
              <a:buFont typeface="Arial" panose="020B0604020202020204" pitchFamily="34" charset="0"/>
              <a:buChar char="•"/>
            </a:pPr>
            <a:r>
              <a:rPr lang="en-US" sz="5400" dirty="0"/>
              <a:t>Cost of a modeled interior could be brought down from $1500 to $5 each iteration.</a:t>
            </a:r>
          </a:p>
          <a:p>
            <a:pPr marL="685800" indent="-685800" algn="just">
              <a:buFont typeface="Arial" panose="020B0604020202020204" pitchFamily="34" charset="0"/>
              <a:buChar char="•"/>
            </a:pPr>
            <a:r>
              <a:rPr lang="en-US" sz="5400" dirty="0"/>
              <a:t>Over 5 Million models created in a year</a:t>
            </a:r>
          </a:p>
        </p:txBody>
      </p:sp>
      <p:sp>
        <p:nvSpPr>
          <p:cNvPr id="21" name="TextBox 20">
            <a:extLst>
              <a:ext uri="{FF2B5EF4-FFF2-40B4-BE49-F238E27FC236}">
                <a16:creationId xmlns:a16="http://schemas.microsoft.com/office/drawing/2014/main" id="{C9A762A0-8910-481D-BC86-667EC05926ED}"/>
              </a:ext>
            </a:extLst>
          </p:cNvPr>
          <p:cNvSpPr txBox="1"/>
          <p:nvPr/>
        </p:nvSpPr>
        <p:spPr>
          <a:xfrm>
            <a:off x="914401" y="7879466"/>
            <a:ext cx="13304520" cy="5078313"/>
          </a:xfrm>
          <a:prstGeom prst="rect">
            <a:avLst/>
          </a:prstGeom>
          <a:solidFill>
            <a:schemeClr val="bg1"/>
          </a:solidFill>
          <a:ln>
            <a:solidFill>
              <a:schemeClr val="accent1">
                <a:shade val="95000"/>
                <a:satMod val="105000"/>
              </a:schemeClr>
            </a:solidFill>
          </a:ln>
        </p:spPr>
        <p:txBody>
          <a:bodyPr wrap="square" lIns="457200" tIns="457200" rIns="457200" bIns="457200" rtlCol="0">
            <a:spAutoFit/>
          </a:bodyPr>
          <a:lstStyle/>
          <a:p>
            <a:pPr marL="857250" indent="-857250" algn="just">
              <a:buFont typeface="Arial" panose="020B0604020202020204" pitchFamily="34" charset="0"/>
              <a:buChar char="•"/>
            </a:pPr>
            <a:r>
              <a:rPr lang="en-US" sz="5400" dirty="0"/>
              <a:t>1,200,000 Residential construction projects in the US in September 2017</a:t>
            </a:r>
          </a:p>
          <a:p>
            <a:pPr marL="857250" indent="-857250" algn="just">
              <a:buFont typeface="Arial" panose="020B0604020202020204" pitchFamily="34" charset="0"/>
              <a:buChar char="•"/>
            </a:pPr>
            <a:r>
              <a:rPr lang="en-US" sz="5400" dirty="0"/>
              <a:t>217,000 SketchUp Interior Designers</a:t>
            </a:r>
          </a:p>
          <a:p>
            <a:pPr marL="857250" indent="-857250" algn="just">
              <a:buFont typeface="Arial" panose="020B0604020202020204" pitchFamily="34" charset="0"/>
              <a:buChar char="•"/>
            </a:pPr>
            <a:r>
              <a:rPr lang="en-US" sz="5400" dirty="0"/>
              <a:t>Many man-hours and dollars spent to create interior models.</a:t>
            </a:r>
          </a:p>
        </p:txBody>
      </p:sp>
      <p:sp>
        <p:nvSpPr>
          <p:cNvPr id="23" name="TextBox 22">
            <a:extLst>
              <a:ext uri="{FF2B5EF4-FFF2-40B4-BE49-F238E27FC236}">
                <a16:creationId xmlns:a16="http://schemas.microsoft.com/office/drawing/2014/main" id="{519CD866-F298-4052-8E3F-1B329AD64E48}"/>
              </a:ext>
            </a:extLst>
          </p:cNvPr>
          <p:cNvSpPr txBox="1"/>
          <p:nvPr/>
        </p:nvSpPr>
        <p:spPr>
          <a:xfrm>
            <a:off x="914401" y="26364752"/>
            <a:ext cx="13304520" cy="5669280"/>
          </a:xfrm>
          <a:prstGeom prst="rect">
            <a:avLst/>
          </a:prstGeom>
          <a:solidFill>
            <a:schemeClr val="bg1"/>
          </a:solidFill>
          <a:ln>
            <a:solidFill>
              <a:schemeClr val="accent1">
                <a:shade val="95000"/>
                <a:satMod val="105000"/>
              </a:schemeClr>
            </a:solidFill>
          </a:ln>
        </p:spPr>
        <p:txBody>
          <a:bodyPr wrap="square" lIns="457200" tIns="457200" rIns="457200" bIns="457200" rtlCol="0">
            <a:spAutoFit/>
          </a:bodyPr>
          <a:lstStyle/>
          <a:p>
            <a:pPr algn="just"/>
            <a:r>
              <a:rPr lang="en-US" sz="5400" dirty="0"/>
              <a:t>Current processes for turning floorplans into 3D models is entirely and involves Automated Computer Assisted Design (AutoCAD) software as well as the technical expertise to operate such software. </a:t>
            </a:r>
          </a:p>
        </p:txBody>
      </p:sp>
      <p:sp>
        <p:nvSpPr>
          <p:cNvPr id="24" name="TextBox 23">
            <a:extLst>
              <a:ext uri="{FF2B5EF4-FFF2-40B4-BE49-F238E27FC236}">
                <a16:creationId xmlns:a16="http://schemas.microsoft.com/office/drawing/2014/main" id="{70B57C39-EEE7-4BE8-B30B-FCFBE43B7EF3}"/>
              </a:ext>
            </a:extLst>
          </p:cNvPr>
          <p:cNvSpPr txBox="1"/>
          <p:nvPr/>
        </p:nvSpPr>
        <p:spPr>
          <a:xfrm>
            <a:off x="29672279" y="17162189"/>
            <a:ext cx="13304520" cy="7571303"/>
          </a:xfrm>
          <a:prstGeom prst="rect">
            <a:avLst/>
          </a:prstGeom>
          <a:solidFill>
            <a:schemeClr val="bg1"/>
          </a:solidFill>
          <a:ln>
            <a:solidFill>
              <a:schemeClr val="accent1">
                <a:shade val="95000"/>
                <a:satMod val="105000"/>
              </a:schemeClr>
            </a:solidFill>
          </a:ln>
        </p:spPr>
        <p:txBody>
          <a:bodyPr wrap="square" lIns="457200" tIns="457200" rIns="457200" bIns="457200" rtlCol="0">
            <a:spAutoFit/>
          </a:bodyPr>
          <a:lstStyle/>
          <a:p>
            <a:pPr marL="685800" indent="-685800" algn="just">
              <a:buFont typeface="Arial" panose="020B0604020202020204" pitchFamily="34" charset="0"/>
              <a:buChar char="•"/>
            </a:pPr>
            <a:r>
              <a:rPr lang="en-US" sz="5400" dirty="0"/>
              <a:t>Interactive models can be generated dynamically.</a:t>
            </a:r>
          </a:p>
          <a:p>
            <a:pPr marL="685800" indent="-685800" algn="just">
              <a:buFont typeface="Arial" panose="020B0604020202020204" pitchFamily="34" charset="0"/>
              <a:buChar char="•"/>
            </a:pPr>
            <a:r>
              <a:rPr lang="en-US" sz="5400" dirty="0"/>
              <a:t>The process of creating the model can be automated from an image of a floor plan to using the model in </a:t>
            </a:r>
            <a:r>
              <a:rPr lang="en-US" sz="5400" dirty="0" err="1"/>
              <a:t>webVR</a:t>
            </a:r>
            <a:r>
              <a:rPr lang="en-US" sz="5400" dirty="0"/>
              <a:t>.</a:t>
            </a:r>
          </a:p>
          <a:p>
            <a:pPr marL="685800" indent="-685800" algn="just">
              <a:buFont typeface="Arial" panose="020B0604020202020204" pitchFamily="34" charset="0"/>
              <a:buChar char="•"/>
            </a:pPr>
            <a:r>
              <a:rPr lang="en-US" sz="5400" dirty="0"/>
              <a:t>More research is needed on the ability of A.I. to create aesthetically pleasing designs.</a:t>
            </a:r>
          </a:p>
        </p:txBody>
      </p:sp>
      <p:sp>
        <p:nvSpPr>
          <p:cNvPr id="25" name="Rectangle 24">
            <a:extLst>
              <a:ext uri="{FF2B5EF4-FFF2-40B4-BE49-F238E27FC236}">
                <a16:creationId xmlns:a16="http://schemas.microsoft.com/office/drawing/2014/main" id="{DE368484-2451-4298-88D2-5FCB450B2C2A}"/>
              </a:ext>
            </a:extLst>
          </p:cNvPr>
          <p:cNvSpPr/>
          <p:nvPr/>
        </p:nvSpPr>
        <p:spPr>
          <a:xfrm>
            <a:off x="15293340" y="7879466"/>
            <a:ext cx="13304520" cy="2415456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CDE918-4D93-4A2D-B503-40AB2112894B}"/>
              </a:ext>
            </a:extLst>
          </p:cNvPr>
          <p:cNvSpPr/>
          <p:nvPr/>
        </p:nvSpPr>
        <p:spPr>
          <a:xfrm>
            <a:off x="29672279" y="7879467"/>
            <a:ext cx="13304519" cy="655354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https://lh3.googleusercontent.com/rW1o-JWhuiAByXs4ZRWyQN4_vw-hEqr8CAAlLYE_a5EtRJ91adBdKcMS5W0UHeELAV3IyoFsBiIJVuRN84PpQeJ9PiRFt69VhBID8tpXukVjg1rlQeb7Hg9mlwDjsu5F_m3ibEhGDQ">
            <a:extLst>
              <a:ext uri="{FF2B5EF4-FFF2-40B4-BE49-F238E27FC236}">
                <a16:creationId xmlns:a16="http://schemas.microsoft.com/office/drawing/2014/main" id="{72FE57BC-589B-4FD9-A2BC-8225793497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686" t="32356" r="28818" b="15425"/>
          <a:stretch/>
        </p:blipFill>
        <p:spPr bwMode="auto">
          <a:xfrm>
            <a:off x="29971217" y="8022345"/>
            <a:ext cx="3960042" cy="31871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5CB0B4C4-8700-444F-A050-CFEF5A8356B3}"/>
              </a:ext>
            </a:extLst>
          </p:cNvPr>
          <p:cNvPicPr>
            <a:picLocks noChangeAspect="1"/>
          </p:cNvPicPr>
          <p:nvPr/>
        </p:nvPicPr>
        <p:blipFill rotWithShape="1">
          <a:blip r:embed="rId5"/>
          <a:srcRect l="40290" t="36767" r="36889" b="34742"/>
          <a:stretch/>
        </p:blipFill>
        <p:spPr>
          <a:xfrm>
            <a:off x="34464661" y="8233410"/>
            <a:ext cx="3960042" cy="2780929"/>
          </a:xfrm>
          <a:prstGeom prst="rect">
            <a:avLst/>
          </a:prstGeom>
        </p:spPr>
      </p:pic>
      <p:pic>
        <p:nvPicPr>
          <p:cNvPr id="1028" name="Picture 4" descr="https://lh5.googleusercontent.com/1eg0343AjPkylKwl5ElyIzbiTL0NF3V3P1O2Sz_s1htcQqVZSRM0Q4JSZnxcsbDOXe-WDghj4sWmkdp5JWxMsbr-4E0zbKtgYfDvEzUDEJEe-sD5JPAFWWdwknjlhV2UMxNrRTS4OQ">
            <a:extLst>
              <a:ext uri="{FF2B5EF4-FFF2-40B4-BE49-F238E27FC236}">
                <a16:creationId xmlns:a16="http://schemas.microsoft.com/office/drawing/2014/main" id="{D3D370A4-E0D0-4824-9C68-958A957E7C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39260412" y="7858017"/>
            <a:ext cx="2875248" cy="352324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9E071DA-E356-49A6-9604-C9D9DF59FEB9}"/>
              </a:ext>
            </a:extLst>
          </p:cNvPr>
          <p:cNvSpPr txBox="1"/>
          <p:nvPr/>
        </p:nvSpPr>
        <p:spPr>
          <a:xfrm>
            <a:off x="29672279" y="11209476"/>
            <a:ext cx="13304520" cy="3416320"/>
          </a:xfrm>
          <a:prstGeom prst="rect">
            <a:avLst/>
          </a:prstGeom>
          <a:noFill/>
        </p:spPr>
        <p:txBody>
          <a:bodyPr wrap="square" lIns="457200" tIns="457200" rIns="457200" bIns="457200" rtlCol="0">
            <a:spAutoFit/>
          </a:bodyPr>
          <a:lstStyle/>
          <a:p>
            <a:pPr marL="685800" indent="-685800">
              <a:buFont typeface="Arial" panose="020B0604020202020204" pitchFamily="34" charset="0"/>
              <a:buChar char="•"/>
            </a:pPr>
            <a:r>
              <a:rPr lang="en-US" sz="5400" dirty="0"/>
              <a:t>An interactive </a:t>
            </a:r>
            <a:r>
              <a:rPr lang="en-US" sz="5400" dirty="0" err="1"/>
              <a:t>webVR</a:t>
            </a:r>
            <a:r>
              <a:rPr lang="en-US" sz="5400" dirty="0"/>
              <a:t> experience was created for naïve furniture placements, after corner points were used properly.</a:t>
            </a:r>
          </a:p>
        </p:txBody>
      </p:sp>
    </p:spTree>
    <p:extLst>
      <p:ext uri="{BB962C8B-B14F-4D97-AF65-F5344CB8AC3E}">
        <p14:creationId xmlns:p14="http://schemas.microsoft.com/office/powerpoint/2010/main" val="426802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224</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Dynamic Generation of Interior Building Models Given A 2D Floor Plan Joseph Schiarizzi, Mikey Wong</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Schiarizzi, Joseph Domenic</cp:lastModifiedBy>
  <cp:revision>18</cp:revision>
  <cp:lastPrinted>2018-05-11T04:38:57Z</cp:lastPrinted>
  <dcterms:created xsi:type="dcterms:W3CDTF">2014-11-25T15:49:40Z</dcterms:created>
  <dcterms:modified xsi:type="dcterms:W3CDTF">2018-05-11T05:15:20Z</dcterms:modified>
</cp:coreProperties>
</file>