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W"/>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ZW"/>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ZW"/>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ZW"/>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ZW"/>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F0965F-D4CE-48F2-AF57-247014C916F0}" type="datetimeFigureOut">
              <a:rPr lang="en-ZW" smtClean="0"/>
              <a:pPr/>
              <a:t>03/11/2019</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B497592-6A49-42E1-B6F2-E28D7CE2E855}" type="slidenum">
              <a:rPr lang="en-ZW" smtClean="0"/>
              <a:pPr/>
              <a:t>‹#›</a:t>
            </a:fld>
            <a:endParaRPr lang="en-ZW"/>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0965F-D4CE-48F2-AF57-247014C916F0}" type="datetimeFigureOut">
              <a:rPr lang="en-ZW" smtClean="0"/>
              <a:pPr/>
              <a:t>03/11/2019</a:t>
            </a:fld>
            <a:endParaRPr lang="en-ZW"/>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97592-6A49-42E1-B6F2-E28D7CE2E855}" type="slidenum">
              <a:rPr lang="en-ZW" smtClean="0"/>
              <a:pPr/>
              <a:t>‹#›</a:t>
            </a:fld>
            <a:endParaRPr lang="en-Z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ltkabymh@kowear.org"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verywell.com/what-is-attention-2795009"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cstate="print">
            <a:lum bright="75000"/>
          </a:blip>
          <a:stretch>
            <a:fillRect/>
          </a:stretch>
        </p:blipFill>
        <p:spPr>
          <a:xfrm>
            <a:off x="179512" y="188640"/>
            <a:ext cx="8784975" cy="6480720"/>
          </a:xfrm>
          <a:prstGeom prst="rect">
            <a:avLst/>
          </a:prstGeom>
        </p:spPr>
      </p:pic>
      <p:sp>
        <p:nvSpPr>
          <p:cNvPr id="2" name="Title 1"/>
          <p:cNvSpPr>
            <a:spLocks noGrp="1"/>
          </p:cNvSpPr>
          <p:nvPr>
            <p:ph type="ctrTitle"/>
          </p:nvPr>
        </p:nvSpPr>
        <p:spPr/>
        <p:txBody>
          <a:bodyPr>
            <a:normAutofit fontScale="90000"/>
          </a:bodyPr>
          <a:lstStyle/>
          <a:p>
            <a:pPr fontAlgn="base"/>
            <a:r>
              <a:rPr lang="en-ZW" b="1" dirty="0"/>
              <a:t>Health &amp; Safety I</a:t>
            </a:r>
            <a:br>
              <a:rPr lang="en-ZW" b="1" dirty="0"/>
            </a:br>
            <a:r>
              <a:rPr lang="en-ZW" b="1" dirty="0"/>
              <a:t>HS100 – DAILY </a:t>
            </a:r>
            <a:r>
              <a:rPr lang="en-ZW" b="1" dirty="0" smtClean="0"/>
              <a:t>DEVOTION</a:t>
            </a:r>
            <a:br>
              <a:rPr lang="en-ZW" b="1" dirty="0" smtClean="0"/>
            </a:br>
            <a:r>
              <a:rPr lang="en-ZW" dirty="0"/>
              <a:t/>
            </a:r>
            <a:br>
              <a:rPr lang="en-ZW" dirty="0"/>
            </a:br>
            <a:endParaRPr lang="en-ZW" dirty="0"/>
          </a:p>
        </p:txBody>
      </p:sp>
      <p:sp>
        <p:nvSpPr>
          <p:cNvPr id="3" name="Subtitle 2"/>
          <p:cNvSpPr>
            <a:spLocks noGrp="1"/>
          </p:cNvSpPr>
          <p:nvPr>
            <p:ph type="subTitle" idx="1"/>
          </p:nvPr>
        </p:nvSpPr>
        <p:spPr>
          <a:xfrm>
            <a:off x="1371600" y="3886200"/>
            <a:ext cx="6400800" cy="2639144"/>
          </a:xfrm>
        </p:spPr>
        <p:txBody>
          <a:bodyPr>
            <a:normAutofit fontScale="85000" lnSpcReduction="20000"/>
          </a:bodyPr>
          <a:lstStyle/>
          <a:p>
            <a:r>
              <a:rPr lang="en-ZW" b="1" dirty="0" smtClean="0">
                <a:solidFill>
                  <a:srgbClr val="0070C0"/>
                </a:solidFill>
              </a:rPr>
              <a:t>HS100.01-Personal </a:t>
            </a:r>
            <a:r>
              <a:rPr lang="en-ZW" b="1" dirty="0" smtClean="0">
                <a:solidFill>
                  <a:srgbClr val="0070C0"/>
                </a:solidFill>
              </a:rPr>
              <a:t>Awareness</a:t>
            </a:r>
          </a:p>
          <a:p>
            <a:r>
              <a:rPr lang="en-ZW" sz="1600" b="1" dirty="0" smtClean="0">
                <a:solidFill>
                  <a:srgbClr val="0070C0"/>
                </a:solidFill>
              </a:rPr>
              <a:t>https://kowear.org/course/health-safety-i/</a:t>
            </a:r>
            <a:endParaRPr lang="en-ZW" sz="1600" b="1" dirty="0" smtClean="0">
              <a:solidFill>
                <a:srgbClr val="0070C0"/>
              </a:solidFill>
            </a:endParaRPr>
          </a:p>
          <a:p>
            <a:endParaRPr lang="en-ZW" b="1" dirty="0">
              <a:solidFill>
                <a:srgbClr val="0070C0"/>
              </a:solidFill>
            </a:endParaRPr>
          </a:p>
          <a:p>
            <a:r>
              <a:rPr lang="en-ZW" sz="1700" b="1" dirty="0" smtClean="0">
                <a:solidFill>
                  <a:srgbClr val="0070C0"/>
                </a:solidFill>
              </a:rPr>
              <a:t>Prepared by Elliot KAB Yamoah</a:t>
            </a:r>
          </a:p>
          <a:p>
            <a:r>
              <a:rPr lang="en-ZW" sz="1700" b="1" dirty="0" smtClean="0">
                <a:solidFill>
                  <a:srgbClr val="0070C0"/>
                </a:solidFill>
              </a:rPr>
              <a:t>Diploma in Management Studies 2019</a:t>
            </a:r>
          </a:p>
          <a:p>
            <a:r>
              <a:rPr lang="en-ZW" sz="1700" b="1" dirty="0" smtClean="0">
                <a:solidFill>
                  <a:srgbClr val="0070C0"/>
                </a:solidFill>
              </a:rPr>
              <a:t>+233-024-288-4262</a:t>
            </a:r>
          </a:p>
          <a:p>
            <a:r>
              <a:rPr lang="en-ZW" sz="1700" b="1" dirty="0" smtClean="0">
                <a:solidFill>
                  <a:srgbClr val="0070C0"/>
                </a:solidFill>
                <a:hlinkClick r:id="rId3"/>
              </a:rPr>
              <a:t>eltkabymh@kowear.org</a:t>
            </a:r>
            <a:endParaRPr lang="en-ZW" sz="1700" b="1" dirty="0" smtClean="0">
              <a:solidFill>
                <a:srgbClr val="0070C0"/>
              </a:solidFill>
            </a:endParaRPr>
          </a:p>
          <a:p>
            <a:endParaRPr lang="en-ZW" sz="1700" b="1" dirty="0" smtClean="0">
              <a:solidFill>
                <a:srgbClr val="0070C0"/>
              </a:solidFill>
            </a:endParaRPr>
          </a:p>
          <a:p>
            <a:r>
              <a:rPr lang="en-ZW" sz="1700" b="1" dirty="0" smtClean="0">
                <a:solidFill>
                  <a:srgbClr val="0070C0"/>
                </a:solidFill>
              </a:rPr>
              <a:t>For Ghana Police Church YPG</a:t>
            </a:r>
          </a:p>
          <a:p>
            <a:r>
              <a:rPr lang="en-ZW" sz="1700" b="1" dirty="0" smtClean="0">
                <a:solidFill>
                  <a:srgbClr val="0070C0"/>
                </a:solidFill>
              </a:rPr>
              <a:t>03/11/2019</a:t>
            </a:r>
          </a:p>
          <a:p>
            <a:endParaRPr lang="en-ZW" sz="1700" b="1"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576064"/>
          </a:xfrm>
        </p:spPr>
        <p:txBody>
          <a:bodyPr>
            <a:normAutofit fontScale="90000"/>
          </a:bodyPr>
          <a:lstStyle/>
          <a:p>
            <a:r>
              <a:rPr lang="en-ZW" b="1" u="sng" dirty="0" smtClean="0"/>
              <a:t>Summary</a:t>
            </a:r>
            <a:endParaRPr lang="en-ZW" dirty="0"/>
          </a:p>
        </p:txBody>
      </p:sp>
      <p:sp>
        <p:nvSpPr>
          <p:cNvPr id="3" name="Content Placeholder 2"/>
          <p:cNvSpPr>
            <a:spLocks noGrp="1"/>
          </p:cNvSpPr>
          <p:nvPr>
            <p:ph idx="1"/>
          </p:nvPr>
        </p:nvSpPr>
        <p:spPr>
          <a:xfrm>
            <a:off x="179512" y="836712"/>
            <a:ext cx="8784976" cy="5544616"/>
          </a:xfrm>
        </p:spPr>
        <p:txBody>
          <a:bodyPr>
            <a:noAutofit/>
          </a:bodyPr>
          <a:lstStyle/>
          <a:p>
            <a:r>
              <a:rPr lang="en-ZA" sz="2000" dirty="0" smtClean="0"/>
              <a:t>Self-awareness </a:t>
            </a:r>
            <a:r>
              <a:rPr lang="en-ZA" sz="2000" dirty="0"/>
              <a:t>involves being aware of different aspects of the self including traits, behaviours, and feelings. Essentially, it is a psychological state in which oneself becomes the focus of </a:t>
            </a:r>
            <a:r>
              <a:rPr lang="en-ZA" sz="2000" b="1" i="1" u="sng" dirty="0">
                <a:hlinkClick r:id="rId2"/>
              </a:rPr>
              <a:t>attention</a:t>
            </a:r>
            <a:r>
              <a:rPr lang="en-ZA" sz="2000" dirty="0"/>
              <a:t>. </a:t>
            </a:r>
            <a:r>
              <a:rPr lang="en-ZW" sz="2000" dirty="0"/>
              <a:t>Once you begin to understand this concept you then have the opportunity and freedom to change things about </a:t>
            </a:r>
            <a:r>
              <a:rPr lang="en-ZA" sz="2000" dirty="0"/>
              <a:t>yourself, enabling you to create the</a:t>
            </a:r>
            <a:r>
              <a:rPr lang="en-ZW" sz="2000" dirty="0"/>
              <a:t> life that you want.</a:t>
            </a:r>
            <a:r>
              <a:rPr lang="en-ZA" sz="2000" dirty="0"/>
              <a:t> It </a:t>
            </a:r>
            <a:r>
              <a:rPr lang="en-ZA" sz="2000" dirty="0" err="1"/>
              <a:t>i</a:t>
            </a:r>
            <a:r>
              <a:rPr lang="en-ZW" sz="2000" dirty="0"/>
              <a:t>s almost impossible to change and become self-accepting if you are unsure as to who you are. It is empowering and gives the confidence to make changes.</a:t>
            </a:r>
          </a:p>
          <a:p>
            <a:pPr>
              <a:buNone/>
            </a:pPr>
            <a:endParaRPr lang="en-ZW" sz="2000" dirty="0"/>
          </a:p>
          <a:p>
            <a:r>
              <a:rPr lang="en-ZW" sz="2000" dirty="0"/>
              <a:t>Having awareness creates the opportunity to make changes in behaviour and beliefs; it is the first step in creating what you want and mastering your life. Where you focus your attention, your emotions, reactions, personality and behaviour determine where you go in life. Having self awareness allows you to see where your thoughts and emotions are taking you. It also allows you to take control of your emotions, behaviour, and personality so you can make the changes you want. Until you are aware in the moment of your thoughts, emotions, words, and behaviour, you will have difficulty making changes in the direction of your life.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ZW" dirty="0" smtClean="0"/>
              <a:t>End of Session</a:t>
            </a:r>
            <a:endParaRPr lang="en-ZW" dirty="0"/>
          </a:p>
        </p:txBody>
      </p:sp>
      <p:sp>
        <p:nvSpPr>
          <p:cNvPr id="5" name="Subtitle 4"/>
          <p:cNvSpPr>
            <a:spLocks noGrp="1"/>
          </p:cNvSpPr>
          <p:nvPr>
            <p:ph type="subTitle" idx="1"/>
          </p:nvPr>
        </p:nvSpPr>
        <p:spPr/>
        <p:txBody>
          <a:bodyPr/>
          <a:lstStyle/>
          <a:p>
            <a:r>
              <a:rPr lang="en-ZW" dirty="0" smtClean="0"/>
              <a:t>Thank you</a:t>
            </a:r>
            <a:endParaRPr lang="en-ZW"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a:bodyPr>
          <a:lstStyle/>
          <a:p>
            <a:pPr fontAlgn="base"/>
            <a:r>
              <a:rPr lang="en-ZW" b="1" u="sng" dirty="0" smtClean="0"/>
              <a:t>Personal Awareness</a:t>
            </a:r>
            <a:endParaRPr lang="en-ZW" b="1" u="sng" dirty="0"/>
          </a:p>
        </p:txBody>
      </p:sp>
      <p:sp>
        <p:nvSpPr>
          <p:cNvPr id="3" name="Content Placeholder 2"/>
          <p:cNvSpPr>
            <a:spLocks noGrp="1"/>
          </p:cNvSpPr>
          <p:nvPr>
            <p:ph idx="1"/>
          </p:nvPr>
        </p:nvSpPr>
        <p:spPr>
          <a:xfrm>
            <a:off x="395536" y="980728"/>
            <a:ext cx="8496944" cy="5400600"/>
          </a:xfrm>
        </p:spPr>
        <p:txBody>
          <a:bodyPr>
            <a:normAutofit/>
          </a:bodyPr>
          <a:lstStyle/>
          <a:p>
            <a:endParaRPr lang="en-ZA" dirty="0" smtClean="0"/>
          </a:p>
          <a:p>
            <a:r>
              <a:rPr lang="en-ZA" dirty="0" smtClean="0"/>
              <a:t>Consciousness</a:t>
            </a:r>
          </a:p>
          <a:p>
            <a:endParaRPr lang="en-ZA" dirty="0" smtClean="0"/>
          </a:p>
          <a:p>
            <a:endParaRPr lang="en-ZA" dirty="0"/>
          </a:p>
          <a:p>
            <a:endParaRPr lang="en-ZA" dirty="0" smtClean="0"/>
          </a:p>
          <a:p>
            <a:endParaRPr lang="en-ZA" dirty="0"/>
          </a:p>
          <a:p>
            <a:r>
              <a:rPr lang="en-ZA" dirty="0" smtClean="0"/>
              <a:t>Skill</a:t>
            </a:r>
          </a:p>
          <a:p>
            <a:pPr>
              <a:buNone/>
            </a:pPr>
            <a:endParaRPr lang="en-ZA" dirty="0"/>
          </a:p>
        </p:txBody>
      </p:sp>
      <p:pic>
        <p:nvPicPr>
          <p:cNvPr id="4" name="Picture 3" descr="C:\Documents and Settings\Administrator\My Documents\IAPD National\Assignments\HEALTH AND SAFETY\HS100-DAILY DEVOTION\Personal Awareness\Personal Awareness\Self-Awareness and Personal Development_files\selfawareness2.jpg"/>
          <p:cNvPicPr/>
          <p:nvPr/>
        </p:nvPicPr>
        <p:blipFill>
          <a:blip r:embed="rId2" cstate="print"/>
          <a:stretch>
            <a:fillRect/>
          </a:stretch>
        </p:blipFill>
        <p:spPr bwMode="auto">
          <a:xfrm>
            <a:off x="3779912" y="1124744"/>
            <a:ext cx="4968552" cy="2592288"/>
          </a:xfrm>
          <a:prstGeom prst="rect">
            <a:avLst/>
          </a:prstGeom>
          <a:noFill/>
          <a:ln w="9525">
            <a:noFill/>
            <a:miter lim="800000"/>
            <a:headEnd/>
            <a:tailEnd/>
          </a:ln>
        </p:spPr>
      </p:pic>
      <p:pic>
        <p:nvPicPr>
          <p:cNvPr id="5" name="Picture 4" descr="whoami.gif"/>
          <p:cNvPicPr/>
          <p:nvPr/>
        </p:nvPicPr>
        <p:blipFill>
          <a:blip r:embed="rId3" cstate="print"/>
          <a:stretch>
            <a:fillRect/>
          </a:stretch>
        </p:blipFill>
        <p:spPr>
          <a:xfrm>
            <a:off x="2267744" y="4005064"/>
            <a:ext cx="5184576" cy="244827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80728"/>
          </a:xfrm>
        </p:spPr>
        <p:txBody>
          <a:bodyPr>
            <a:normAutofit/>
          </a:bodyPr>
          <a:lstStyle/>
          <a:p>
            <a:r>
              <a:rPr lang="en-ZA" b="1" u="sng" dirty="0" smtClean="0"/>
              <a:t>Types of Self-Awareness</a:t>
            </a:r>
            <a:endParaRPr lang="en-ZW" u="sng" dirty="0"/>
          </a:p>
        </p:txBody>
      </p:sp>
      <p:sp>
        <p:nvSpPr>
          <p:cNvPr id="3" name="Content Placeholder 2"/>
          <p:cNvSpPr>
            <a:spLocks noGrp="1"/>
          </p:cNvSpPr>
          <p:nvPr>
            <p:ph idx="1"/>
          </p:nvPr>
        </p:nvSpPr>
        <p:spPr>
          <a:xfrm>
            <a:off x="457200" y="1340768"/>
            <a:ext cx="8229600" cy="4785395"/>
          </a:xfrm>
        </p:spPr>
        <p:txBody>
          <a:bodyPr>
            <a:normAutofit/>
          </a:bodyPr>
          <a:lstStyle/>
          <a:p>
            <a:pPr lvl="0"/>
            <a:endParaRPr lang="en-ZA" b="1" dirty="0" smtClean="0"/>
          </a:p>
          <a:p>
            <a:pPr lvl="0"/>
            <a:r>
              <a:rPr lang="en-ZA" b="1" dirty="0" smtClean="0"/>
              <a:t>Public Self-Awareness</a:t>
            </a:r>
            <a:endParaRPr lang="en-ZW" sz="2400" dirty="0"/>
          </a:p>
          <a:p>
            <a:pPr lvl="0"/>
            <a:r>
              <a:rPr lang="en-ZA" b="1" dirty="0"/>
              <a:t>Private </a:t>
            </a:r>
            <a:r>
              <a:rPr lang="en-ZA" b="1" dirty="0" smtClean="0"/>
              <a:t>Self-Awareness</a:t>
            </a:r>
            <a:endParaRPr lang="en-ZW" sz="2400" dirty="0"/>
          </a:p>
          <a:p>
            <a:pPr lvl="0"/>
            <a:r>
              <a:rPr lang="en-ZA" b="1" dirty="0"/>
              <a:t>Self-Consciousness; </a:t>
            </a:r>
            <a:endParaRPr lang="en-ZA" b="1" dirty="0" smtClean="0"/>
          </a:p>
          <a:p>
            <a:pPr lvl="1"/>
            <a:r>
              <a:rPr lang="en-ZA" b="1" dirty="0" smtClean="0"/>
              <a:t>A </a:t>
            </a:r>
            <a:r>
              <a:rPr lang="en-ZA" b="1" dirty="0"/>
              <a:t>Heightened State of Self-Awareness</a:t>
            </a:r>
            <a:endParaRPr lang="en-ZW" sz="2400" dirty="0"/>
          </a:p>
          <a:p>
            <a:pPr lvl="2"/>
            <a:r>
              <a:rPr lang="en-ZA" b="1" dirty="0"/>
              <a:t>Ego Complex</a:t>
            </a:r>
            <a:endParaRPr lang="en-ZW" sz="2000" dirty="0"/>
          </a:p>
          <a:p>
            <a:pPr lvl="2"/>
            <a:r>
              <a:rPr lang="en-ZA" b="1" dirty="0"/>
              <a:t>Existence Level of Communication</a:t>
            </a:r>
            <a:endParaRPr lang="en-ZW" sz="2000" dirty="0"/>
          </a:p>
          <a:p>
            <a:pPr lvl="2"/>
            <a:r>
              <a:rPr lang="en-ZA" b="1" dirty="0"/>
              <a:t>Aggression Level of Communication</a:t>
            </a:r>
            <a:endParaRPr lang="en-ZW" sz="2000" dirty="0"/>
          </a:p>
          <a:p>
            <a:endParaRPr lang="en-ZW" dirty="0"/>
          </a:p>
        </p:txBody>
      </p:sp>
      <p:pic>
        <p:nvPicPr>
          <p:cNvPr id="4" name="Picture 3" descr="self-awareness.jpg"/>
          <p:cNvPicPr/>
          <p:nvPr/>
        </p:nvPicPr>
        <p:blipFill>
          <a:blip r:embed="rId2" cstate="print"/>
          <a:stretch>
            <a:fillRect/>
          </a:stretch>
        </p:blipFill>
        <p:spPr>
          <a:xfrm>
            <a:off x="4860032" y="908720"/>
            <a:ext cx="4032448" cy="2664296"/>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lstStyle/>
          <a:p>
            <a:r>
              <a:rPr lang="en-ZW" b="1" u="sng" dirty="0" smtClean="0"/>
              <a:t>The </a:t>
            </a:r>
            <a:r>
              <a:rPr lang="en-ZW" b="1" u="sng" dirty="0" err="1" smtClean="0"/>
              <a:t>Johari</a:t>
            </a:r>
            <a:r>
              <a:rPr lang="en-ZW" b="1" u="sng" dirty="0" smtClean="0"/>
              <a:t> Window</a:t>
            </a:r>
            <a:endParaRPr lang="en-ZW" dirty="0"/>
          </a:p>
        </p:txBody>
      </p:sp>
      <p:sp>
        <p:nvSpPr>
          <p:cNvPr id="3" name="Content Placeholder 2"/>
          <p:cNvSpPr>
            <a:spLocks noGrp="1"/>
          </p:cNvSpPr>
          <p:nvPr>
            <p:ph idx="1"/>
          </p:nvPr>
        </p:nvSpPr>
        <p:spPr>
          <a:xfrm>
            <a:off x="251520" y="1124744"/>
            <a:ext cx="8640960" cy="5001419"/>
          </a:xfrm>
        </p:spPr>
        <p:txBody>
          <a:bodyPr>
            <a:normAutofit/>
          </a:bodyPr>
          <a:lstStyle/>
          <a:p>
            <a:pPr lvl="0">
              <a:buNone/>
            </a:pPr>
            <a:endParaRPr lang="en-ZW" dirty="0"/>
          </a:p>
        </p:txBody>
      </p:sp>
      <p:graphicFrame>
        <p:nvGraphicFramePr>
          <p:cNvPr id="4" name="Table 3"/>
          <p:cNvGraphicFramePr>
            <a:graphicFrameLocks noGrp="1"/>
          </p:cNvGraphicFramePr>
          <p:nvPr/>
        </p:nvGraphicFramePr>
        <p:xfrm>
          <a:off x="251520" y="1124744"/>
          <a:ext cx="8568952" cy="4968552"/>
        </p:xfrm>
        <a:graphic>
          <a:graphicData uri="http://schemas.openxmlformats.org/drawingml/2006/table">
            <a:tbl>
              <a:tblPr/>
              <a:tblGrid>
                <a:gridCol w="4256229"/>
                <a:gridCol w="4312723"/>
              </a:tblGrid>
              <a:tr h="2484276">
                <a:tc>
                  <a:txBody>
                    <a:bodyPr/>
                    <a:lstStyle/>
                    <a:p>
                      <a:pPr algn="l">
                        <a:lnSpc>
                          <a:spcPct val="115000"/>
                        </a:lnSpc>
                        <a:spcAft>
                          <a:spcPts val="535"/>
                        </a:spcAft>
                      </a:pPr>
                      <a:r>
                        <a:rPr lang="en-ZW" sz="3200" b="1" dirty="0">
                          <a:solidFill>
                            <a:srgbClr val="383838"/>
                          </a:solidFill>
                          <a:latin typeface="Times New Roman"/>
                          <a:ea typeface="Times New Roman"/>
                          <a:cs typeface="Times New Roman"/>
                        </a:rPr>
                        <a:t>Known Self</a:t>
                      </a:r>
                      <a:endParaRPr lang="en-ZW" sz="4800" dirty="0">
                        <a:latin typeface="Calibri"/>
                        <a:ea typeface="Calibri"/>
                        <a:cs typeface="Times New Roman"/>
                      </a:endParaRPr>
                    </a:p>
                    <a:p>
                      <a:pPr algn="l">
                        <a:lnSpc>
                          <a:spcPct val="115000"/>
                        </a:lnSpc>
                        <a:spcAft>
                          <a:spcPts val="535"/>
                        </a:spcAft>
                      </a:pPr>
                      <a:r>
                        <a:rPr lang="en-ZW" sz="3200" dirty="0">
                          <a:solidFill>
                            <a:srgbClr val="383838"/>
                          </a:solidFill>
                          <a:latin typeface="Times New Roman"/>
                          <a:ea typeface="Times New Roman"/>
                          <a:cs typeface="Times New Roman"/>
                        </a:rPr>
                        <a:t>Things we know about ourselves and others know about us.</a:t>
                      </a:r>
                      <a:endParaRPr lang="en-ZW" sz="4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535"/>
                        </a:spcAft>
                      </a:pPr>
                      <a:r>
                        <a:rPr lang="en-ZW" sz="3200" b="1">
                          <a:solidFill>
                            <a:srgbClr val="383838"/>
                          </a:solidFill>
                          <a:latin typeface="Times New Roman"/>
                          <a:ea typeface="Times New Roman"/>
                          <a:cs typeface="Times New Roman"/>
                        </a:rPr>
                        <a:t>Hidden Self</a:t>
                      </a:r>
                      <a:endParaRPr lang="en-ZW" sz="4800">
                        <a:latin typeface="Calibri"/>
                        <a:ea typeface="Calibri"/>
                        <a:cs typeface="Times New Roman"/>
                      </a:endParaRPr>
                    </a:p>
                    <a:p>
                      <a:pPr algn="l">
                        <a:lnSpc>
                          <a:spcPct val="115000"/>
                        </a:lnSpc>
                        <a:spcAft>
                          <a:spcPts val="535"/>
                        </a:spcAft>
                      </a:pPr>
                      <a:r>
                        <a:rPr lang="en-ZW" sz="3200">
                          <a:solidFill>
                            <a:srgbClr val="383838"/>
                          </a:solidFill>
                          <a:latin typeface="Times New Roman"/>
                          <a:ea typeface="Times New Roman"/>
                          <a:cs typeface="Times New Roman"/>
                        </a:rPr>
                        <a:t>Things we know about ourselves that others do not know.</a:t>
                      </a:r>
                      <a:endParaRPr lang="en-ZW" sz="48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2484276">
                <a:tc>
                  <a:txBody>
                    <a:bodyPr/>
                    <a:lstStyle/>
                    <a:p>
                      <a:pPr algn="l">
                        <a:lnSpc>
                          <a:spcPct val="115000"/>
                        </a:lnSpc>
                        <a:spcAft>
                          <a:spcPts val="535"/>
                        </a:spcAft>
                      </a:pPr>
                      <a:r>
                        <a:rPr lang="en-ZW" sz="3200" b="1" dirty="0">
                          <a:solidFill>
                            <a:srgbClr val="383838"/>
                          </a:solidFill>
                          <a:latin typeface="Times New Roman"/>
                          <a:ea typeface="Times New Roman"/>
                          <a:cs typeface="Times New Roman"/>
                        </a:rPr>
                        <a:t>Blind Self</a:t>
                      </a:r>
                      <a:endParaRPr lang="en-ZW" sz="4800" dirty="0">
                        <a:latin typeface="Calibri"/>
                        <a:ea typeface="Calibri"/>
                        <a:cs typeface="Times New Roman"/>
                      </a:endParaRPr>
                    </a:p>
                    <a:p>
                      <a:pPr algn="l">
                        <a:lnSpc>
                          <a:spcPct val="115000"/>
                        </a:lnSpc>
                        <a:spcAft>
                          <a:spcPts val="535"/>
                        </a:spcAft>
                      </a:pPr>
                      <a:r>
                        <a:rPr lang="en-ZW" sz="3200" dirty="0">
                          <a:solidFill>
                            <a:srgbClr val="383838"/>
                          </a:solidFill>
                          <a:latin typeface="Times New Roman"/>
                          <a:ea typeface="Times New Roman"/>
                          <a:cs typeface="Times New Roman"/>
                        </a:rPr>
                        <a:t>Things others know about us that we do not know.</a:t>
                      </a:r>
                      <a:endParaRPr lang="en-ZW" sz="4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l">
                        <a:lnSpc>
                          <a:spcPct val="115000"/>
                        </a:lnSpc>
                        <a:spcAft>
                          <a:spcPts val="535"/>
                        </a:spcAft>
                      </a:pPr>
                      <a:r>
                        <a:rPr lang="en-ZW" sz="3200" b="1" dirty="0">
                          <a:solidFill>
                            <a:srgbClr val="383838"/>
                          </a:solidFill>
                          <a:latin typeface="Times New Roman"/>
                          <a:ea typeface="Times New Roman"/>
                          <a:cs typeface="Times New Roman"/>
                        </a:rPr>
                        <a:t>Unknown Self</a:t>
                      </a:r>
                      <a:endParaRPr lang="en-ZW" sz="4800" dirty="0">
                        <a:latin typeface="Calibri"/>
                        <a:ea typeface="Calibri"/>
                        <a:cs typeface="Times New Roman"/>
                      </a:endParaRPr>
                    </a:p>
                    <a:p>
                      <a:pPr algn="l">
                        <a:lnSpc>
                          <a:spcPct val="115000"/>
                        </a:lnSpc>
                        <a:spcAft>
                          <a:spcPts val="535"/>
                        </a:spcAft>
                      </a:pPr>
                      <a:r>
                        <a:rPr lang="en-ZW" sz="3200" dirty="0">
                          <a:solidFill>
                            <a:srgbClr val="383838"/>
                          </a:solidFill>
                          <a:latin typeface="Times New Roman"/>
                          <a:ea typeface="Times New Roman"/>
                          <a:cs typeface="Times New Roman"/>
                        </a:rPr>
                        <a:t>Things neither we nor others know about us.</a:t>
                      </a:r>
                      <a:endParaRPr lang="en-ZW" sz="48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48072"/>
          </a:xfrm>
        </p:spPr>
        <p:txBody>
          <a:bodyPr>
            <a:normAutofit fontScale="90000"/>
          </a:bodyPr>
          <a:lstStyle/>
          <a:p>
            <a:r>
              <a:rPr lang="en-ZA" b="1" u="sng" dirty="0" smtClean="0"/>
              <a:t>Key Areas for Self-Awareness</a:t>
            </a:r>
            <a:r>
              <a:rPr lang="en-ZW" dirty="0" smtClean="0"/>
              <a:t/>
            </a:r>
            <a:br>
              <a:rPr lang="en-ZW" dirty="0" smtClean="0"/>
            </a:br>
            <a:endParaRPr lang="en-ZW" dirty="0"/>
          </a:p>
        </p:txBody>
      </p:sp>
      <p:sp>
        <p:nvSpPr>
          <p:cNvPr id="3" name="Content Placeholder 2"/>
          <p:cNvSpPr>
            <a:spLocks noGrp="1"/>
          </p:cNvSpPr>
          <p:nvPr>
            <p:ph idx="1"/>
          </p:nvPr>
        </p:nvSpPr>
        <p:spPr>
          <a:xfrm>
            <a:off x="323528" y="836712"/>
            <a:ext cx="8363272" cy="5688632"/>
          </a:xfrm>
        </p:spPr>
        <p:txBody>
          <a:bodyPr>
            <a:normAutofit lnSpcReduction="10000"/>
          </a:bodyPr>
          <a:lstStyle/>
          <a:p>
            <a:pPr lvl="0"/>
            <a:endParaRPr lang="en-ZA" b="1" dirty="0" smtClean="0"/>
          </a:p>
          <a:p>
            <a:pPr lvl="0"/>
            <a:r>
              <a:rPr lang="en-ZA" b="1" dirty="0" smtClean="0"/>
              <a:t>Personality</a:t>
            </a:r>
          </a:p>
          <a:p>
            <a:pPr lvl="0">
              <a:buNone/>
            </a:pPr>
            <a:endParaRPr lang="en-ZW" dirty="0" smtClean="0"/>
          </a:p>
          <a:p>
            <a:pPr lvl="0"/>
            <a:r>
              <a:rPr lang="en-ZA" b="1" dirty="0" smtClean="0"/>
              <a:t>Values</a:t>
            </a:r>
          </a:p>
          <a:p>
            <a:pPr lvl="0"/>
            <a:endParaRPr lang="en-ZW" dirty="0" smtClean="0"/>
          </a:p>
          <a:p>
            <a:pPr lvl="0"/>
            <a:r>
              <a:rPr lang="en-ZA" b="1" dirty="0" smtClean="0"/>
              <a:t>Habits</a:t>
            </a:r>
          </a:p>
          <a:p>
            <a:pPr lvl="0"/>
            <a:endParaRPr lang="en-ZW" dirty="0"/>
          </a:p>
          <a:p>
            <a:pPr lvl="0"/>
            <a:r>
              <a:rPr lang="en-ZA" b="1" dirty="0" smtClean="0"/>
              <a:t>Needs</a:t>
            </a:r>
          </a:p>
          <a:p>
            <a:pPr lvl="0"/>
            <a:endParaRPr lang="en-ZW" dirty="0" smtClean="0"/>
          </a:p>
          <a:p>
            <a:pPr lvl="0"/>
            <a:r>
              <a:rPr lang="en-ZA" b="1" dirty="0" smtClean="0"/>
              <a:t>Emotions</a:t>
            </a:r>
            <a:endParaRPr lang="en-ZW" dirty="0"/>
          </a:p>
        </p:txBody>
      </p:sp>
      <p:pic>
        <p:nvPicPr>
          <p:cNvPr id="4" name="Picture 3" descr="C:\Documents and Settings\Administrator\My Documents\IAPD National\Assignments\HEALTH AND SAFETY\HS100-DAILY DEVOTION\Personal Awareness\Personal Awareness\sel-series-1-self-mgmt-01.jpg"/>
          <p:cNvPicPr/>
          <p:nvPr/>
        </p:nvPicPr>
        <p:blipFill>
          <a:blip r:embed="rId2" cstate="print"/>
          <a:srcRect/>
          <a:stretch>
            <a:fillRect/>
          </a:stretch>
        </p:blipFill>
        <p:spPr bwMode="auto">
          <a:xfrm>
            <a:off x="2915816" y="1196752"/>
            <a:ext cx="5976664" cy="49685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24744"/>
          </a:xfrm>
        </p:spPr>
        <p:txBody>
          <a:bodyPr>
            <a:normAutofit/>
          </a:bodyPr>
          <a:lstStyle/>
          <a:p>
            <a:r>
              <a:rPr lang="en-ZA" b="1" u="sng" dirty="0"/>
              <a:t>Self-Awareness and </a:t>
            </a:r>
            <a:r>
              <a:rPr lang="en-ZA" b="1" u="sng" dirty="0" smtClean="0"/>
              <a:t>Effectiveness</a:t>
            </a:r>
            <a:endParaRPr lang="en-ZW" dirty="0"/>
          </a:p>
        </p:txBody>
      </p:sp>
      <p:sp>
        <p:nvSpPr>
          <p:cNvPr id="3" name="Content Placeholder 2"/>
          <p:cNvSpPr>
            <a:spLocks noGrp="1"/>
          </p:cNvSpPr>
          <p:nvPr>
            <p:ph idx="1"/>
          </p:nvPr>
        </p:nvSpPr>
        <p:spPr>
          <a:xfrm>
            <a:off x="457200" y="1412776"/>
            <a:ext cx="8229600" cy="4713387"/>
          </a:xfrm>
        </p:spPr>
        <p:txBody>
          <a:bodyPr>
            <a:normAutofit/>
          </a:bodyPr>
          <a:lstStyle/>
          <a:p>
            <a:r>
              <a:rPr lang="en-ZA" dirty="0" smtClean="0"/>
              <a:t>Can greatly </a:t>
            </a:r>
            <a:r>
              <a:rPr lang="en-ZA" dirty="0"/>
              <a:t>affect a person's mood or </a:t>
            </a:r>
            <a:r>
              <a:rPr lang="en-ZA" dirty="0" smtClean="0"/>
              <a:t>persona</a:t>
            </a:r>
          </a:p>
          <a:p>
            <a:r>
              <a:rPr lang="en-ZA" dirty="0" smtClean="0"/>
              <a:t>Can improve </a:t>
            </a:r>
            <a:r>
              <a:rPr lang="en-ZA" dirty="0"/>
              <a:t>health and a </a:t>
            </a:r>
            <a:r>
              <a:rPr lang="en-ZA" dirty="0" smtClean="0"/>
              <a:t>person's wellbeing</a:t>
            </a:r>
          </a:p>
          <a:p>
            <a:pPr lvl="1"/>
            <a:r>
              <a:rPr lang="en-ZA" b="1" dirty="0"/>
              <a:t>Skill </a:t>
            </a:r>
            <a:r>
              <a:rPr lang="en-ZA" b="1" dirty="0" smtClean="0"/>
              <a:t>development</a:t>
            </a:r>
            <a:r>
              <a:rPr lang="en-ZA" b="1" dirty="0"/>
              <a:t> </a:t>
            </a:r>
            <a:endParaRPr lang="en-ZW" dirty="0"/>
          </a:p>
          <a:p>
            <a:pPr lvl="1"/>
            <a:r>
              <a:rPr lang="en-ZA" b="1" dirty="0"/>
              <a:t>Knowing your strengths and </a:t>
            </a:r>
            <a:r>
              <a:rPr lang="en-ZA" b="1" dirty="0" smtClean="0"/>
              <a:t>weaknesses</a:t>
            </a:r>
            <a:endParaRPr lang="en-ZW" dirty="0"/>
          </a:p>
          <a:p>
            <a:pPr lvl="1"/>
            <a:r>
              <a:rPr lang="en-ZA" b="1" dirty="0"/>
              <a:t>Developing intuitive decision-making </a:t>
            </a:r>
            <a:r>
              <a:rPr lang="en-ZA" b="1" dirty="0" smtClean="0"/>
              <a:t>skills</a:t>
            </a:r>
            <a:endParaRPr lang="en-ZW" dirty="0"/>
          </a:p>
          <a:p>
            <a:pPr lvl="1"/>
            <a:r>
              <a:rPr lang="en-ZA" b="1" dirty="0" smtClean="0"/>
              <a:t>Stress</a:t>
            </a:r>
            <a:endParaRPr lang="en-ZW" dirty="0"/>
          </a:p>
          <a:p>
            <a:pPr lvl="1"/>
            <a:r>
              <a:rPr lang="en-ZA" b="1" dirty="0" smtClean="0"/>
              <a:t>Motivation</a:t>
            </a:r>
            <a:endParaRPr lang="en-ZW" dirty="0"/>
          </a:p>
          <a:p>
            <a:pPr lvl="1"/>
            <a:r>
              <a:rPr lang="en-ZA" b="1" dirty="0"/>
              <a:t>Leadership</a:t>
            </a:r>
            <a:endParaRPr lang="en-ZW" dirty="0"/>
          </a:p>
          <a:p>
            <a:endParaRPr lang="en-ZW"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922114"/>
          </a:xfrm>
        </p:spPr>
        <p:txBody>
          <a:bodyPr/>
          <a:lstStyle/>
          <a:p>
            <a:r>
              <a:rPr lang="en-ZW" b="1" u="sng" dirty="0"/>
              <a:t>Developing Self Awareness</a:t>
            </a:r>
            <a:endParaRPr lang="en-ZW" dirty="0"/>
          </a:p>
        </p:txBody>
      </p:sp>
      <p:sp>
        <p:nvSpPr>
          <p:cNvPr id="3" name="Content Placeholder 2"/>
          <p:cNvSpPr>
            <a:spLocks noGrp="1"/>
          </p:cNvSpPr>
          <p:nvPr>
            <p:ph idx="1"/>
          </p:nvPr>
        </p:nvSpPr>
        <p:spPr>
          <a:xfrm>
            <a:off x="179512" y="1052736"/>
            <a:ext cx="8712968" cy="5544616"/>
          </a:xfrm>
        </p:spPr>
        <p:txBody>
          <a:bodyPr/>
          <a:lstStyle/>
          <a:p>
            <a:pPr lvl="0"/>
            <a:r>
              <a:rPr lang="en-ZW" dirty="0" smtClean="0"/>
              <a:t>Discovery </a:t>
            </a:r>
            <a:r>
              <a:rPr lang="en-ZW" dirty="0"/>
              <a:t>Level of </a:t>
            </a:r>
            <a:r>
              <a:rPr lang="en-ZW" dirty="0" smtClean="0"/>
              <a:t>Communication</a:t>
            </a:r>
            <a:endParaRPr lang="en-ZW" dirty="0"/>
          </a:p>
          <a:p>
            <a:pPr lvl="0"/>
            <a:endParaRPr lang="en-ZW" dirty="0" smtClean="0"/>
          </a:p>
          <a:p>
            <a:pPr lvl="0"/>
            <a:endParaRPr lang="en-ZW" dirty="0" smtClean="0"/>
          </a:p>
          <a:p>
            <a:pPr lvl="0"/>
            <a:r>
              <a:rPr lang="en-ZW" dirty="0" smtClean="0"/>
              <a:t>Progressive Processes</a:t>
            </a:r>
            <a:endParaRPr lang="en-ZW" dirty="0"/>
          </a:p>
          <a:p>
            <a:pPr lvl="0"/>
            <a:endParaRPr lang="en-ZW" dirty="0" smtClean="0"/>
          </a:p>
          <a:p>
            <a:pPr lvl="0"/>
            <a:endParaRPr lang="en-ZW" dirty="0" smtClean="0"/>
          </a:p>
          <a:p>
            <a:pPr lvl="0"/>
            <a:r>
              <a:rPr lang="en-ZW" dirty="0" smtClean="0"/>
              <a:t>Regressive </a:t>
            </a:r>
            <a:r>
              <a:rPr lang="en-ZW" dirty="0"/>
              <a:t>Processes</a:t>
            </a:r>
          </a:p>
        </p:txBody>
      </p:sp>
      <p:pic>
        <p:nvPicPr>
          <p:cNvPr id="4" name="Picture 3" descr="personality-in-relationship-to-self-awareness-1.jpg"/>
          <p:cNvPicPr/>
          <p:nvPr/>
        </p:nvPicPr>
        <p:blipFill>
          <a:blip r:embed="rId2" cstate="print"/>
          <a:stretch>
            <a:fillRect/>
          </a:stretch>
        </p:blipFill>
        <p:spPr>
          <a:xfrm>
            <a:off x="4355976" y="1772816"/>
            <a:ext cx="4536504" cy="403244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52736"/>
          </a:xfrm>
        </p:spPr>
        <p:txBody>
          <a:bodyPr>
            <a:normAutofit/>
          </a:bodyPr>
          <a:lstStyle/>
          <a:p>
            <a:r>
              <a:rPr lang="en-ZA" b="1" u="sng" dirty="0"/>
              <a:t>Practicing This Management </a:t>
            </a:r>
            <a:r>
              <a:rPr lang="en-ZA" b="1" u="sng" dirty="0" smtClean="0"/>
              <a:t>Skill</a:t>
            </a:r>
            <a:endParaRPr lang="en-ZW" dirty="0"/>
          </a:p>
        </p:txBody>
      </p:sp>
      <p:sp>
        <p:nvSpPr>
          <p:cNvPr id="3" name="Content Placeholder 2"/>
          <p:cNvSpPr>
            <a:spLocks noGrp="1"/>
          </p:cNvSpPr>
          <p:nvPr>
            <p:ph idx="1"/>
          </p:nvPr>
        </p:nvSpPr>
        <p:spPr>
          <a:xfrm>
            <a:off x="179512" y="1196752"/>
            <a:ext cx="8784976" cy="5472608"/>
          </a:xfrm>
        </p:spPr>
        <p:txBody>
          <a:bodyPr/>
          <a:lstStyle/>
          <a:p>
            <a:r>
              <a:rPr lang="en-ZW" dirty="0"/>
              <a:t>Practising personal awareness activities frequently can produce physically evident results.</a:t>
            </a:r>
          </a:p>
          <a:p>
            <a:pPr lvl="0"/>
            <a:endParaRPr lang="en-ZA" b="1" dirty="0" smtClean="0"/>
          </a:p>
          <a:p>
            <a:pPr lvl="0"/>
            <a:r>
              <a:rPr lang="en-ZA" b="1" dirty="0" smtClean="0"/>
              <a:t>Ask </a:t>
            </a:r>
            <a:r>
              <a:rPr lang="en-ZA" b="1" dirty="0"/>
              <a:t>somebody</a:t>
            </a:r>
            <a:endParaRPr lang="en-ZW" dirty="0"/>
          </a:p>
          <a:p>
            <a:endParaRPr lang="en-ZW" dirty="0"/>
          </a:p>
          <a:p>
            <a:pPr lvl="0"/>
            <a:r>
              <a:rPr lang="en-ZA" b="1" dirty="0"/>
              <a:t>Questionnaires</a:t>
            </a:r>
            <a:endParaRPr lang="en-ZW" dirty="0"/>
          </a:p>
          <a:p>
            <a:endParaRPr lang="en-ZW" dirty="0"/>
          </a:p>
          <a:p>
            <a:pPr lvl="0"/>
            <a:r>
              <a:rPr lang="en-ZA" b="1" dirty="0"/>
              <a:t>Seek professional help</a:t>
            </a:r>
            <a:endParaRPr lang="en-ZW" dirty="0"/>
          </a:p>
          <a:p>
            <a:endParaRPr lang="en-ZW" dirty="0"/>
          </a:p>
        </p:txBody>
      </p:sp>
      <p:pic>
        <p:nvPicPr>
          <p:cNvPr id="4" name="Picture 3" descr="C:\Documents and Settings\Administrator\My Documents\IAPD National\Assignments\HEALTH AND SAFETY\HS100-DAILY DEVOTION\Personal Awareness\Personal Awareness\Self-awareness_career-blog_700x499px.jpg"/>
          <p:cNvPicPr/>
          <p:nvPr/>
        </p:nvPicPr>
        <p:blipFill>
          <a:blip r:embed="rId2" cstate="print"/>
          <a:srcRect/>
          <a:stretch>
            <a:fillRect/>
          </a:stretch>
        </p:blipFill>
        <p:spPr bwMode="auto">
          <a:xfrm>
            <a:off x="4499992" y="2420888"/>
            <a:ext cx="4464496" cy="367240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80728"/>
          </a:xfrm>
        </p:spPr>
        <p:txBody>
          <a:bodyPr>
            <a:normAutofit/>
          </a:bodyPr>
          <a:lstStyle/>
          <a:p>
            <a:r>
              <a:rPr lang="en-ZW" b="1" u="sng" dirty="0"/>
              <a:t>Try this Challenge: </a:t>
            </a:r>
            <a:r>
              <a:rPr lang="en-ZW" b="1" u="sng" dirty="0" smtClean="0"/>
              <a:t>Meditation</a:t>
            </a:r>
            <a:endParaRPr lang="en-ZW" dirty="0"/>
          </a:p>
        </p:txBody>
      </p:sp>
      <p:sp>
        <p:nvSpPr>
          <p:cNvPr id="3" name="Content Placeholder 2"/>
          <p:cNvSpPr>
            <a:spLocks noGrp="1"/>
          </p:cNvSpPr>
          <p:nvPr>
            <p:ph idx="1"/>
          </p:nvPr>
        </p:nvSpPr>
        <p:spPr>
          <a:xfrm>
            <a:off x="179512" y="1124744"/>
            <a:ext cx="8784976" cy="5472608"/>
          </a:xfrm>
        </p:spPr>
        <p:txBody>
          <a:bodyPr>
            <a:normAutofit/>
          </a:bodyPr>
          <a:lstStyle/>
          <a:p>
            <a:pPr lvl="0"/>
            <a:endParaRPr lang="en-ZA" sz="2400" b="1" dirty="0" smtClean="0"/>
          </a:p>
          <a:p>
            <a:pPr lvl="0"/>
            <a:r>
              <a:rPr lang="en-ZA" sz="2400" b="1" dirty="0" smtClean="0"/>
              <a:t>Refreshed </a:t>
            </a:r>
            <a:r>
              <a:rPr lang="en-ZA" sz="2400" b="1" dirty="0"/>
              <a:t>Breathing: </a:t>
            </a:r>
            <a:r>
              <a:rPr lang="en-ZW" sz="2400" i="1" dirty="0"/>
              <a:t>Physical-</a:t>
            </a:r>
            <a:r>
              <a:rPr lang="en-ZA" sz="2400" b="1" dirty="0"/>
              <a:t>Qigong Breathing</a:t>
            </a:r>
            <a:r>
              <a:rPr lang="en-ZA" sz="2400" b="1" dirty="0" smtClean="0"/>
              <a:t>:</a:t>
            </a:r>
            <a:endParaRPr lang="en-ZW" sz="2400" dirty="0"/>
          </a:p>
          <a:p>
            <a:pPr lvl="0"/>
            <a:r>
              <a:rPr lang="en-ZA" sz="2400" b="1" dirty="0"/>
              <a:t>Aligned Flow: </a:t>
            </a:r>
            <a:r>
              <a:rPr lang="en-ZW" sz="2400" i="1" dirty="0" err="1"/>
              <a:t>Etheric</a:t>
            </a:r>
            <a:r>
              <a:rPr lang="en-ZW" sz="2400" dirty="0"/>
              <a:t> </a:t>
            </a:r>
            <a:r>
              <a:rPr lang="en-ZW" sz="2400" i="1" dirty="0"/>
              <a:t>Emotion</a:t>
            </a:r>
            <a:r>
              <a:rPr lang="en-ZW" sz="2400" dirty="0"/>
              <a:t>-</a:t>
            </a:r>
            <a:r>
              <a:rPr lang="en-ZA" sz="2400" b="1" dirty="0"/>
              <a:t>Balanced Emotions</a:t>
            </a:r>
            <a:r>
              <a:rPr lang="en-ZA" sz="2400" b="1" dirty="0" smtClean="0"/>
              <a:t>:</a:t>
            </a:r>
            <a:endParaRPr lang="en-ZW" sz="2400" dirty="0"/>
          </a:p>
          <a:p>
            <a:pPr lvl="0"/>
            <a:r>
              <a:rPr lang="en-ZA" sz="2400" b="1" dirty="0"/>
              <a:t>Eight Flex Resolves: </a:t>
            </a:r>
            <a:r>
              <a:rPr lang="en-ZW" sz="2400" i="1" dirty="0"/>
              <a:t>Mental</a:t>
            </a:r>
            <a:r>
              <a:rPr lang="en-ZW" sz="2400" dirty="0"/>
              <a:t> -</a:t>
            </a:r>
            <a:r>
              <a:rPr lang="en-ZW" sz="2400" b="1" dirty="0"/>
              <a:t>Resolving blockages</a:t>
            </a:r>
            <a:r>
              <a:rPr lang="en-ZW" sz="2400" b="1" dirty="0" smtClean="0"/>
              <a:t>:</a:t>
            </a:r>
            <a:endParaRPr lang="en-ZW" sz="2400" dirty="0"/>
          </a:p>
          <a:p>
            <a:pPr lvl="0"/>
            <a:r>
              <a:rPr lang="en-ZA" sz="2400" b="1" dirty="0"/>
              <a:t>Eternal Pulsation: </a:t>
            </a:r>
            <a:r>
              <a:rPr lang="en-ZW" sz="2400" i="1" dirty="0"/>
              <a:t>Psychic</a:t>
            </a:r>
            <a:r>
              <a:rPr lang="en-ZW" sz="2400" dirty="0"/>
              <a:t> –</a:t>
            </a:r>
            <a:r>
              <a:rPr lang="en-ZW" sz="2400" b="1" dirty="0"/>
              <a:t>Being at peace</a:t>
            </a:r>
            <a:r>
              <a:rPr lang="en-ZW" sz="2400" dirty="0" smtClean="0"/>
              <a:t>:</a:t>
            </a:r>
            <a:endParaRPr lang="en-ZW" sz="2400" dirty="0"/>
          </a:p>
          <a:p>
            <a:pPr lvl="0"/>
            <a:r>
              <a:rPr lang="en-ZA" sz="2400" b="1" dirty="0"/>
              <a:t>Spiral Expansion: </a:t>
            </a:r>
            <a:r>
              <a:rPr lang="en-ZW" sz="2400" i="1" dirty="0"/>
              <a:t>Casual Karmic</a:t>
            </a:r>
            <a:r>
              <a:rPr lang="en-ZW" sz="2400" dirty="0"/>
              <a:t> </a:t>
            </a:r>
            <a:r>
              <a:rPr lang="en-ZW" sz="2400" b="1" dirty="0"/>
              <a:t>–Expanding self-awareness</a:t>
            </a:r>
            <a:r>
              <a:rPr lang="en-ZW" sz="2400" b="1" dirty="0" smtClean="0"/>
              <a:t>:</a:t>
            </a:r>
            <a:endParaRPr lang="en-ZW" sz="2400" dirty="0"/>
          </a:p>
          <a:p>
            <a:pPr lvl="0"/>
            <a:r>
              <a:rPr lang="en-ZA" sz="2400" b="1" dirty="0"/>
              <a:t>Channelled Aspirations: </a:t>
            </a:r>
            <a:r>
              <a:rPr lang="en-ZW" sz="2400" i="1" dirty="0"/>
              <a:t>Individuality Essence</a:t>
            </a:r>
            <a:r>
              <a:rPr lang="en-ZW" sz="2400" dirty="0"/>
              <a:t> </a:t>
            </a:r>
            <a:r>
              <a:rPr lang="en-ZW" sz="2400" b="1" dirty="0"/>
              <a:t>-Channelling chi in the </a:t>
            </a:r>
            <a:r>
              <a:rPr lang="en-ZW" sz="2400" b="1" dirty="0" smtClean="0"/>
              <a:t>body:</a:t>
            </a:r>
            <a:endParaRPr lang="en-ZW" sz="2400" dirty="0" smtClean="0"/>
          </a:p>
          <a:p>
            <a:pPr lvl="0"/>
            <a:r>
              <a:rPr lang="en-ZA" sz="2400" b="1" dirty="0" err="1" smtClean="0"/>
              <a:t>Tantien</a:t>
            </a:r>
            <a:r>
              <a:rPr lang="en-ZA" sz="2400" b="1" dirty="0" smtClean="0"/>
              <a:t> Harmony: </a:t>
            </a:r>
            <a:r>
              <a:rPr lang="en-ZA" sz="2400" i="1" dirty="0" smtClean="0"/>
              <a:t>Patience</a:t>
            </a:r>
            <a:r>
              <a:rPr lang="en-ZA" sz="2400" b="1" dirty="0" smtClean="0"/>
              <a:t> </a:t>
            </a:r>
            <a:r>
              <a:rPr lang="en-ZW" sz="2400" b="1" dirty="0" smtClean="0"/>
              <a:t>– Synchronizing </a:t>
            </a:r>
            <a:r>
              <a:rPr lang="en-ZW" sz="2400" b="1" dirty="0" err="1" smtClean="0"/>
              <a:t>Tantiens</a:t>
            </a:r>
            <a:r>
              <a:rPr lang="en-ZW" sz="2400" b="1" dirty="0" smtClean="0"/>
              <a:t>:</a:t>
            </a:r>
            <a:endParaRPr lang="en-ZW" sz="2400" dirty="0" smtClean="0"/>
          </a:p>
          <a:p>
            <a:pPr lvl="0"/>
            <a:r>
              <a:rPr lang="en-ZA" sz="2400" b="1" dirty="0" smtClean="0"/>
              <a:t>The </a:t>
            </a:r>
            <a:r>
              <a:rPr lang="en-ZA" sz="2400" b="1" dirty="0"/>
              <a:t>Eight Virtues: </a:t>
            </a:r>
            <a:r>
              <a:rPr lang="en-ZW" sz="2400" i="1" dirty="0"/>
              <a:t>Unity </a:t>
            </a:r>
            <a:r>
              <a:rPr lang="en-ZW" sz="2400" dirty="0"/>
              <a:t>–</a:t>
            </a:r>
            <a:r>
              <a:rPr lang="en-ZA" sz="2400" b="1" dirty="0"/>
              <a:t>The Eight Virtues</a:t>
            </a:r>
            <a:r>
              <a:rPr lang="en-ZW" sz="2400" dirty="0" smtClean="0"/>
              <a:t>:</a:t>
            </a:r>
            <a:endParaRPr lang="en-ZW" sz="2400" dirty="0"/>
          </a:p>
          <a:p>
            <a:endParaRPr lang="en-ZW"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286</Words>
  <Application>Microsoft Office PowerPoint</Application>
  <PresentationFormat>On-screen Show (4:3)</PresentationFormat>
  <Paragraphs>89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Health &amp; Safety I HS100 – DAILY DEVOTION  </vt:lpstr>
      <vt:lpstr>Personal Awareness</vt:lpstr>
      <vt:lpstr>Types of Self-Awareness</vt:lpstr>
      <vt:lpstr>The Johari Window</vt:lpstr>
      <vt:lpstr>Key Areas for Self-Awareness </vt:lpstr>
      <vt:lpstr>Self-Awareness and Effectiveness</vt:lpstr>
      <vt:lpstr>Developing Self Awareness</vt:lpstr>
      <vt:lpstr>Practicing This Management Skill</vt:lpstr>
      <vt:lpstr>Try this Challenge: Meditation</vt:lpstr>
      <vt:lpstr>Summary</vt:lpstr>
      <vt:lpstr>End of Session</vt:lpstr>
    </vt:vector>
  </TitlesOfParts>
  <Company>Crown Blues Reasearch and Development Department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&amp; Safety I HS100 – DAILY DEVOTION  </dc:title>
  <dc:creator>Elliot Yamoah</dc:creator>
  <cp:lastModifiedBy>Elliot Yamoah</cp:lastModifiedBy>
  <cp:revision>17</cp:revision>
  <dcterms:created xsi:type="dcterms:W3CDTF">2019-11-02T21:26:28Z</dcterms:created>
  <dcterms:modified xsi:type="dcterms:W3CDTF">2019-11-03T04:11:03Z</dcterms:modified>
</cp:coreProperties>
</file>