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770" r:id="rId2"/>
    <p:sldId id="612" r:id="rId3"/>
    <p:sldId id="667" r:id="rId4"/>
    <p:sldId id="772" r:id="rId5"/>
    <p:sldId id="771" r:id="rId6"/>
    <p:sldId id="773" r:id="rId7"/>
    <p:sldId id="774" r:id="rId8"/>
    <p:sldId id="775" r:id="rId9"/>
    <p:sldId id="779" r:id="rId10"/>
    <p:sldId id="778" r:id="rId11"/>
    <p:sldId id="776" r:id="rId12"/>
    <p:sldId id="788" r:id="rId13"/>
    <p:sldId id="780" r:id="rId14"/>
    <p:sldId id="781" r:id="rId15"/>
    <p:sldId id="782" r:id="rId16"/>
    <p:sldId id="783" r:id="rId17"/>
    <p:sldId id="784" r:id="rId18"/>
    <p:sldId id="785" r:id="rId19"/>
    <p:sldId id="786" r:id="rId20"/>
    <p:sldId id="787" r:id="rId21"/>
    <p:sldId id="789" r:id="rId22"/>
    <p:sldId id="790" r:id="rId23"/>
    <p:sldId id="791" r:id="rId24"/>
    <p:sldId id="792" r:id="rId25"/>
    <p:sldId id="831" r:id="rId26"/>
    <p:sldId id="795" r:id="rId27"/>
    <p:sldId id="796" r:id="rId28"/>
    <p:sldId id="797" r:id="rId29"/>
    <p:sldId id="798" r:id="rId30"/>
    <p:sldId id="799" r:id="rId31"/>
    <p:sldId id="800" r:id="rId32"/>
    <p:sldId id="801" r:id="rId33"/>
    <p:sldId id="802" r:id="rId34"/>
    <p:sldId id="804" r:id="rId35"/>
    <p:sldId id="803" r:id="rId36"/>
    <p:sldId id="805" r:id="rId37"/>
    <p:sldId id="806" r:id="rId38"/>
    <p:sldId id="808" r:id="rId39"/>
    <p:sldId id="809" r:id="rId40"/>
    <p:sldId id="810" r:id="rId41"/>
    <p:sldId id="811" r:id="rId42"/>
    <p:sldId id="812" r:id="rId43"/>
    <p:sldId id="813" r:id="rId44"/>
    <p:sldId id="814" r:id="rId45"/>
    <p:sldId id="815" r:id="rId46"/>
    <p:sldId id="816" r:id="rId47"/>
    <p:sldId id="817" r:id="rId48"/>
    <p:sldId id="818" r:id="rId49"/>
    <p:sldId id="819" r:id="rId50"/>
    <p:sldId id="820" r:id="rId51"/>
    <p:sldId id="821" r:id="rId52"/>
    <p:sldId id="822" r:id="rId53"/>
    <p:sldId id="823" r:id="rId54"/>
    <p:sldId id="825" r:id="rId55"/>
    <p:sldId id="824" r:id="rId56"/>
    <p:sldId id="826" r:id="rId57"/>
    <p:sldId id="827" r:id="rId58"/>
    <p:sldId id="829" r:id="rId59"/>
    <p:sldId id="830" r:id="rId60"/>
    <p:sldId id="828" r:id="rId61"/>
    <p:sldId id="763" r:id="rId62"/>
  </p:sldIdLst>
  <p:sldSz cx="9906000" cy="6858000" type="A4"/>
  <p:notesSz cx="6743700" cy="9875838"/>
  <p:embeddedFontLst>
    <p:embeddedFont>
      <p:font typeface="맑은 고딕" panose="020B0503020000020004" pitchFamily="50" charset="-127"/>
      <p:regular r:id="rId65"/>
      <p:bold r:id="rId66"/>
    </p:embeddedFont>
    <p:embeddedFont>
      <p:font typeface="맑은 고딕" panose="020B0503020000020004" pitchFamily="50" charset="-127"/>
      <p:regular r:id="rId65"/>
      <p:bold r:id="rId66"/>
    </p:embeddedFont>
    <p:embeddedFont>
      <p:font typeface="Arial Narrow" panose="020B0606020202030204" pitchFamily="34" charset="0"/>
      <p:regular r:id="rId67"/>
      <p:bold r:id="rId68"/>
      <p:italic r:id="rId69"/>
      <p:boldItalic r:id="rId7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orient="horz" pos="1848" userDrawn="1">
          <p15:clr>
            <a:srgbClr val="A4A3A4"/>
          </p15:clr>
        </p15:guide>
        <p15:guide id="3" orient="horz" pos="2727" userDrawn="1">
          <p15:clr>
            <a:srgbClr val="A4A3A4"/>
          </p15:clr>
        </p15:guide>
        <p15:guide id="4" orient="horz" pos="1905" userDrawn="1">
          <p15:clr>
            <a:srgbClr val="A4A3A4"/>
          </p15:clr>
        </p15:guide>
        <p15:guide id="5" orient="horz" pos="1229" userDrawn="1">
          <p15:clr>
            <a:srgbClr val="A4A3A4"/>
          </p15:clr>
        </p15:guide>
        <p15:guide id="6" orient="horz" pos="1990" userDrawn="1">
          <p15:clr>
            <a:srgbClr val="A4A3A4"/>
          </p15:clr>
        </p15:guide>
        <p15:guide id="7" orient="horz" pos="176" userDrawn="1">
          <p15:clr>
            <a:srgbClr val="A4A3A4"/>
          </p15:clr>
        </p15:guide>
        <p15:guide id="8" orient="horz" pos="3358" userDrawn="1">
          <p15:clr>
            <a:srgbClr val="A4A3A4"/>
          </p15:clr>
        </p15:guide>
        <p15:guide id="9" orient="horz" pos="1111" userDrawn="1">
          <p15:clr>
            <a:srgbClr val="A4A3A4"/>
          </p15:clr>
        </p15:guide>
        <p15:guide id="10" orient="horz" pos="2442" userDrawn="1">
          <p15:clr>
            <a:srgbClr val="A4A3A4"/>
          </p15:clr>
        </p15:guide>
        <p15:guide id="11" orient="horz" pos="3183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3" pos="233" userDrawn="1">
          <p15:clr>
            <a:srgbClr val="A4A3A4"/>
          </p15:clr>
        </p15:guide>
        <p15:guide id="14" pos="18" userDrawn="1">
          <p15:clr>
            <a:srgbClr val="A4A3A4"/>
          </p15:clr>
        </p15:guide>
        <p15:guide id="15" pos="1426" userDrawn="1">
          <p15:clr>
            <a:srgbClr val="A4A3A4"/>
          </p15:clr>
        </p15:guide>
        <p15:guide id="16" pos="1861" userDrawn="1">
          <p15:clr>
            <a:srgbClr val="A4A3A4"/>
          </p15:clr>
        </p15:guide>
        <p15:guide id="17" pos="2782" userDrawn="1">
          <p15:clr>
            <a:srgbClr val="A4A3A4"/>
          </p15:clr>
        </p15:guide>
        <p15:guide id="18" pos="3304" userDrawn="1">
          <p15:clr>
            <a:srgbClr val="A4A3A4"/>
          </p15:clr>
        </p15:guide>
        <p15:guide id="19" pos="3857" userDrawn="1">
          <p15:clr>
            <a:srgbClr val="A4A3A4"/>
          </p15:clr>
        </p15:guide>
        <p15:guide id="20" pos="663" userDrawn="1">
          <p15:clr>
            <a:srgbClr val="A4A3A4"/>
          </p15:clr>
        </p15:guide>
        <p15:guide id="21" pos="2874" userDrawn="1">
          <p15:clr>
            <a:srgbClr val="A4A3A4"/>
          </p15:clr>
        </p15:guide>
        <p15:guide id="22" pos="1646" userDrawn="1">
          <p15:clr>
            <a:srgbClr val="A4A3A4"/>
          </p15:clr>
        </p15:guide>
        <p15:guide id="23" pos="167" userDrawn="1">
          <p15:clr>
            <a:srgbClr val="A4A3A4"/>
          </p15:clr>
        </p15:guide>
        <p15:guide id="24" pos="4551" userDrawn="1">
          <p15:clr>
            <a:srgbClr val="A4A3A4"/>
          </p15:clr>
        </p15:guide>
        <p15:guide id="25" pos="333" userDrawn="1">
          <p15:clr>
            <a:srgbClr val="A4A3A4"/>
          </p15:clr>
        </p15:guide>
        <p15:guide id="26" pos="531" userDrawn="1">
          <p15:clr>
            <a:srgbClr val="A4A3A4"/>
          </p15:clr>
        </p15:guide>
        <p15:guide id="27" pos="47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권현정" initials="권" lastIdx="6" clrIdx="0"/>
  <p:cmAuthor id="1" name="권현정" initials="kwon" lastIdx="6" clrIdx="1"/>
  <p:cmAuthor id="2" name="Registered User" initials="RU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CCCCFF"/>
    <a:srgbClr val="FF66CC"/>
    <a:srgbClr val="00CC00"/>
    <a:srgbClr val="CC66FF"/>
    <a:srgbClr val="33CC33"/>
    <a:srgbClr val="3366FF"/>
    <a:srgbClr val="FF6904"/>
    <a:srgbClr val="9933FF"/>
    <a:srgbClr val="81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850F18-5BC7-4550-A817-3464429B018A}">
  <a:tblStyle styleId="{64850F18-5BC7-4550-A817-3464429B018A}" styleName="Table_0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F3F9"/>
          </a:solidFill>
        </a:fill>
      </a:tcStyle>
    </a:wholeTbl>
    <a:band1H>
      <a:tcStyle>
        <a:tcBdr/>
        <a:fill>
          <a:solidFill>
            <a:srgbClr val="DBE5F1"/>
          </a:solidFill>
        </a:fill>
      </a:tcStyle>
    </a:band1H>
    <a:band1V>
      <a:tcStyle>
        <a:tcBdr/>
        <a:fill>
          <a:solidFill>
            <a:srgbClr val="DBE5F1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1" autoAdjust="0"/>
    <p:restoredTop sz="96154" autoAdjust="0"/>
  </p:normalViewPr>
  <p:slideViewPr>
    <p:cSldViewPr snapToGrid="0" showGuides="1">
      <p:cViewPr varScale="1">
        <p:scale>
          <a:sx n="60" d="100"/>
          <a:sy n="60" d="100"/>
        </p:scale>
        <p:origin x="1254" y="60"/>
      </p:cViewPr>
      <p:guideLst>
        <p:guide orient="horz" pos="4315"/>
        <p:guide orient="horz" pos="1848"/>
        <p:guide orient="horz" pos="2727"/>
        <p:guide orient="horz" pos="1905"/>
        <p:guide orient="horz" pos="1229"/>
        <p:guide orient="horz" pos="1990"/>
        <p:guide orient="horz" pos="176"/>
        <p:guide orient="horz" pos="3358"/>
        <p:guide orient="horz" pos="1111"/>
        <p:guide orient="horz" pos="2442"/>
        <p:guide orient="horz" pos="3183"/>
        <p:guide pos="3120"/>
        <p:guide pos="233"/>
        <p:guide pos="18"/>
        <p:guide pos="1426"/>
        <p:guide pos="1861"/>
        <p:guide pos="2782"/>
        <p:guide pos="3304"/>
        <p:guide pos="3857"/>
        <p:guide pos="663"/>
        <p:guide pos="2874"/>
        <p:guide pos="1646"/>
        <p:guide pos="167"/>
        <p:guide pos="4551"/>
        <p:guide pos="333"/>
        <p:guide pos="531"/>
        <p:guide pos="47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4B790-CFF6-4EAB-9331-9A7867430A68}" type="datetimeFigureOut">
              <a:rPr lang="ko-KR" altLang="en-US" smtClean="0"/>
              <a:pPr/>
              <a:t>2016-08-08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869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84A9E-680B-4D69-A752-EB6F18F20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09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8-03T01:08:27.5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0,'6986'0,"-6986"771,-6986-771,6986-771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8-03T01:08:27.6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1,'6800'0,"-6800"634,-6800-634,6800-634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8-02T09:20:23.4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1,'2395'0,"-2395"680,-2395-680,2395-680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8-03T01:08:27.6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1,'6800'0,"-6800"692,-6800-692,6800-692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8-03T01:08:27.62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ignorePressure" value="1"/>
    </inkml:brush>
  </inkml:definitions>
  <inkml:trace contextRef="#ctx0" brushRef="#br0">1 0,'19090'0,"-19090"1890,-19090-1890,19090-1890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46700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4371" y="4691023"/>
            <a:ext cx="5394959" cy="444412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1443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09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gradFill>
          <a:gsLst>
            <a:gs pos="15000">
              <a:schemeClr val="bg1">
                <a:lumMod val="75000"/>
              </a:schemeClr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92000" y="6264000"/>
            <a:ext cx="404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#1402, ACE High-end Tower 6</a:t>
            </a:r>
            <a:r>
              <a:rPr lang="en-US" altLang="ko-KR" sz="800" baseline="300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60-25, </a:t>
            </a:r>
            <a:r>
              <a:rPr lang="en-US" altLang="ko-KR" sz="8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Gasan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-dong, </a:t>
            </a:r>
            <a:r>
              <a:rPr lang="en-US" altLang="ko-KR" sz="8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Geumcheon-gu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Seoul, Korea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92000" y="1440000"/>
            <a:ext cx="3371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 make it possible whatever you think.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Foremost Digital Experience Consulting Company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www.wizardlab.co.kr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 rot="9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 rot="18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 rot="27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 rot="36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 rot="45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5436000" y="2520000"/>
            <a:ext cx="3240000" cy="1178110"/>
            <a:chOff x="8676000" y="252000"/>
            <a:chExt cx="963191" cy="35023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1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 userDrawn="1"/>
        </p:nvSpPr>
        <p:spPr>
          <a:xfrm>
            <a:off x="0" y="3852000"/>
            <a:ext cx="9906000" cy="36000"/>
          </a:xfrm>
          <a:prstGeom prst="rect">
            <a:avLst/>
          </a:prstGeom>
          <a:gradFill>
            <a:gsLst>
              <a:gs pos="20000">
                <a:srgbClr val="C00000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40000" y="3348000"/>
            <a:ext cx="347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03689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824000" y="6264000"/>
            <a:ext cx="2584362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1152000" y="1620000"/>
            <a:ext cx="3240000" cy="1178110"/>
            <a:chOff x="8676000" y="252000"/>
            <a:chExt cx="963191" cy="3502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 userDrawn="1"/>
        </p:nvSpPr>
        <p:spPr>
          <a:xfrm>
            <a:off x="4824000" y="3456000"/>
            <a:ext cx="197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  </a:t>
            </a:r>
          </a:p>
        </p:txBody>
      </p:sp>
    </p:spTree>
    <p:extLst>
      <p:ext uri="{BB962C8B-B14F-4D97-AF65-F5344CB8AC3E}">
        <p14:creationId xmlns:p14="http://schemas.microsoft.com/office/powerpoint/2010/main" val="1189589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98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gradFill>
          <a:gsLst>
            <a:gs pos="0">
              <a:schemeClr val="bg1">
                <a:lumMod val="75000"/>
              </a:schemeClr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74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gradFill>
          <a:gsLst>
            <a:gs pos="15000">
              <a:schemeClr val="bg1">
                <a:lumMod val="75000"/>
              </a:schemeClr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46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37"/>
          <p:cNvSpPr>
            <a:spLocks noChangeArrowheads="1"/>
          </p:cNvSpPr>
          <p:nvPr userDrawn="1"/>
        </p:nvSpPr>
        <p:spPr bwMode="auto">
          <a:xfrm>
            <a:off x="8964000" y="6588000"/>
            <a:ext cx="835819" cy="225425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r">
              <a:defRPr/>
            </a:pPr>
            <a:fld id="{AA91F05A-644E-465A-93AD-9553B5CCD789}" type="slidenum">
              <a:rPr lang="ko-KR" altLang="en-US" sz="900" b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ko-KR" altLang="en-US" sz="900" b="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252000"/>
            <a:ext cx="279191" cy="25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0" y="504000"/>
            <a:ext cx="756000" cy="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2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41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1" r:id="rId3"/>
    <p:sldLayoutId id="2147483663" r:id="rId4"/>
    <p:sldLayoutId id="2147483669" r:id="rId5"/>
    <p:sldLayoutId id="2147483665" r:id="rId6"/>
    <p:sldLayoutId id="214748366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emf"/><Relationship Id="rId4" Type="http://schemas.openxmlformats.org/officeDocument/2006/relationships/customXml" Target="../ink/ink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56.emf"/><Relationship Id="rId4" Type="http://schemas.openxmlformats.org/officeDocument/2006/relationships/customXml" Target="../ink/ink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emf"/><Relationship Id="rId4" Type="http://schemas.openxmlformats.org/officeDocument/2006/relationships/image" Target="../media/image60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emf"/><Relationship Id="rId4" Type="http://schemas.openxmlformats.org/officeDocument/2006/relationships/customXml" Target="../ink/ink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0000" y="4212000"/>
            <a:ext cx="1414170" cy="743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OJT Seminar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2016.08.01</a:t>
            </a:r>
            <a:endParaRPr lang="ko-KR" altLang="en-US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2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( *.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Ubuntu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225" y="1421336"/>
            <a:ext cx="4063083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gcc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–c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hex_Library.c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$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rc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libhex_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hex_Library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.a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hex_Library.o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$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gcc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–o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test_Library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test_Library.c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–L./ -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lhex_Library</a:t>
            </a:r>
            <a:endParaRPr lang="en-US" altLang="ko-KR" sz="12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91" y="2597700"/>
            <a:ext cx="5106113" cy="15337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91" y="4790665"/>
            <a:ext cx="6754168" cy="714475"/>
          </a:xfrm>
          <a:prstGeom prst="rect">
            <a:avLst/>
          </a:prstGeom>
        </p:spPr>
      </p:pic>
      <p:grpSp>
        <p:nvGrpSpPr>
          <p:cNvPr id="17" name="Group 42"/>
          <p:cNvGrpSpPr/>
          <p:nvPr/>
        </p:nvGrpSpPr>
        <p:grpSpPr>
          <a:xfrm>
            <a:off x="719999" y="4372540"/>
            <a:ext cx="3571445" cy="269971"/>
            <a:chOff x="720000" y="1152000"/>
            <a:chExt cx="2916000" cy="269971"/>
          </a:xfrm>
        </p:grpSpPr>
        <p:sp>
          <p:nvSpPr>
            <p:cNvPr id="18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인자 값 넣고 실행하기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307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( *.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(3/7)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485415"/>
            <a:chOff x="720000" y="1152000"/>
            <a:chExt cx="2916000" cy="485415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485415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738" y="1825517"/>
            <a:ext cx="5821508" cy="363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38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( *.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485415"/>
            <a:chOff x="720000" y="1152000"/>
            <a:chExt cx="2916000" cy="485415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485415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69" y="1511854"/>
            <a:ext cx="6060064" cy="47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30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( *.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(5/7)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485415"/>
            <a:chOff x="720000" y="1152000"/>
            <a:chExt cx="2916000" cy="485415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485415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5" y="1493415"/>
            <a:ext cx="7127863" cy="5014661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505200" y="3409209"/>
            <a:ext cx="5072743" cy="128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08182" y="3577127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Library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지정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52155" y="3026228"/>
            <a:ext cx="1527463" cy="1653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00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( *.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(6/7)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485415"/>
            <a:chOff x="720000" y="1152000"/>
            <a:chExt cx="2916000" cy="485415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485415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99" y="1488056"/>
            <a:ext cx="7263814" cy="5099944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329542" y="3211285"/>
            <a:ext cx="1566058" cy="1741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00400" y="2155373"/>
            <a:ext cx="5094514" cy="1415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10975" y="2289187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Library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이름 추가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66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( *.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(7/7)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485415"/>
            <a:chOff x="720000" y="1152000"/>
            <a:chExt cx="2916000" cy="485415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485415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5" y="1493415"/>
            <a:ext cx="7094096" cy="495592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472543" y="2784764"/>
            <a:ext cx="5037612" cy="143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88923" y="2410691"/>
            <a:ext cx="1477310" cy="145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8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( *.so ) (1/7)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Ubuntu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9" y="1434400"/>
            <a:ext cx="4393377" cy="48452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798" y="1434400"/>
            <a:ext cx="362953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92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( *.so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Ubuntu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69" y="2263131"/>
            <a:ext cx="9254567" cy="276029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229873" y="2263131"/>
            <a:ext cx="2230799" cy="1867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29873" y="3345872"/>
            <a:ext cx="1867118" cy="1977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29872" y="4528806"/>
            <a:ext cx="4314863" cy="209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93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( *.so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(3/7)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Ubuntu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10" y="2793435"/>
            <a:ext cx="9290738" cy="172850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405745" y="2793435"/>
            <a:ext cx="3855028" cy="2095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09655" y="3667991"/>
            <a:ext cx="5070762" cy="2078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59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( *.so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966300" cy="269971"/>
            <a:chOff x="720000" y="1152000"/>
            <a:chExt cx="323839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320239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04" y="1552284"/>
            <a:ext cx="5289584" cy="476140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775860" y="3061087"/>
            <a:ext cx="611084" cy="2155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11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12000" y="2880000"/>
            <a:ext cx="1107996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OJT 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Seminar</a:t>
            </a:r>
            <a:endParaRPr lang="en-US" altLang="ko-KR" sz="12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1918" y="3938064"/>
            <a:ext cx="120738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OJT 1</a:t>
            </a:r>
            <a:r>
              <a:rPr lang="ko-KR" altLang="en-US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en-US" altLang="ko-KR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OJT 2</a:t>
            </a:r>
            <a:r>
              <a:rPr lang="ko-KR" altLang="en-US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en-US" altLang="ko-KR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OJT 3</a:t>
            </a:r>
            <a:r>
              <a:rPr lang="ko-KR" altLang="en-US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en-US" altLang="ko-KR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300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( *.so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966300" cy="269971"/>
            <a:chOff x="720000" y="1152000"/>
            <a:chExt cx="323839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320239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21" y="2171459"/>
            <a:ext cx="575390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7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( *.so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(5/7)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966300" cy="269971"/>
            <a:chOff x="720000" y="1152000"/>
            <a:chExt cx="323839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320239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5" y="1475307"/>
            <a:ext cx="7146225" cy="498729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94314" y="2079171"/>
            <a:ext cx="5057404" cy="1632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31373" y="2836717"/>
            <a:ext cx="1413163" cy="1558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3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( *.so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(6/7)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966300" cy="269971"/>
            <a:chOff x="720000" y="1152000"/>
            <a:chExt cx="323839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320239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99" y="2033327"/>
            <a:ext cx="7440063" cy="3219899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3450771" y="4166755"/>
            <a:ext cx="5248954" cy="1766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371599" y="3761509"/>
            <a:ext cx="1724891" cy="166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91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69" y="2581091"/>
            <a:ext cx="8192643" cy="2124371"/>
          </a:xfrm>
          <a:prstGeom prst="rect">
            <a:avLst/>
          </a:prstGeom>
        </p:spPr>
      </p:pic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( *.so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(7/7)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966300" cy="269971"/>
            <a:chOff x="720000" y="1152000"/>
            <a:chExt cx="323839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320239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54829" y="3298371"/>
            <a:ext cx="5774871" cy="1632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87999" y="4499264"/>
            <a:ext cx="1721456" cy="159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87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63" y="2228617"/>
            <a:ext cx="8087854" cy="2829320"/>
          </a:xfrm>
          <a:prstGeom prst="rect">
            <a:avLst/>
          </a:prstGeom>
        </p:spPr>
      </p:pic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( *.so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(7/7)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966300" cy="269971"/>
            <a:chOff x="720000" y="1152000"/>
            <a:chExt cx="323839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320239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45971" y="3679371"/>
            <a:ext cx="5747658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49482" y="3466094"/>
            <a:ext cx="1724891" cy="1631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35086" y="3293919"/>
            <a:ext cx="5747657" cy="1677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3" y="1633429"/>
            <a:ext cx="9363075" cy="4429125"/>
          </a:xfrm>
          <a:prstGeom prst="rect">
            <a:avLst/>
          </a:prstGeom>
        </p:spPr>
      </p:pic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</a:t>
              </a:r>
              <a:r>
                <a:rPr lang="ko-KR" altLang="en-US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환경변수로 받아 출력 </a:t>
              </a:r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(1/6)</a:t>
              </a:r>
              <a:endParaRPr lang="en-US" altLang="ko-KR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1800" b="1" smtClean="0">
                <a:solidFill>
                  <a:srgbClr val="F64C00"/>
                </a:solidFill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설정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OJT 1</a:t>
            </a:r>
            <a:r>
              <a:rPr lang="ko-KR" altLang="en-US" sz="8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 </a:t>
            </a:r>
            <a:r>
              <a:rPr lang="en-US" altLang="ko-KR" sz="8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  OJT 2</a:t>
            </a:r>
            <a:r>
              <a:rPr lang="ko-KR" altLang="en-US" sz="8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 </a:t>
            </a:r>
            <a:r>
              <a:rPr lang="en-US" altLang="ko-KR" sz="8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  OJT 3</a:t>
            </a:r>
            <a:r>
              <a:rPr lang="ko-KR" altLang="en-US" sz="8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sz="8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79999" y="1633429"/>
            <a:ext cx="9462229" cy="459947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62859" y="3185938"/>
            <a:ext cx="4985658" cy="132410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en-US" altLang="ko-KR" sz="11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Debug Level</a:t>
            </a:r>
            <a:r>
              <a:rPr lang="ko-KR" altLang="en-US" sz="11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 정보</a:t>
            </a:r>
            <a:endParaRPr lang="en-US" altLang="ko-KR" sz="11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1. Error : </a:t>
            </a:r>
            <a:r>
              <a:rPr lang="ko-KR" altLang="en-US" sz="11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</a:t>
            </a:r>
            <a:r>
              <a:rPr lang="en-US" altLang="ko-KR" sz="11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</a:t>
            </a:r>
            <a:r>
              <a:rPr lang="ko-KR" altLang="en-US" sz="11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발생했는지</a:t>
            </a:r>
            <a:endParaRPr lang="en-US" altLang="ko-KR" sz="1100" b="1" dirty="0" smtClean="0">
              <a:ln>
                <a:solidFill>
                  <a:prstClr val="white">
                    <a:alpha val="10000"/>
                  </a:prst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1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Warning : 7E</a:t>
            </a:r>
            <a:r>
              <a:rPr lang="ko-KR" altLang="en-US" sz="11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나왔을 때 몇 번째 바이트에서 발생 하는지</a:t>
            </a:r>
            <a:endParaRPr lang="en-US" altLang="ko-KR" sz="1100" b="1" dirty="0" smtClean="0">
              <a:ln>
                <a:solidFill>
                  <a:prstClr val="white">
                    <a:alpha val="10000"/>
                  </a:prst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1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Info : </a:t>
            </a:r>
            <a:r>
              <a:rPr lang="ko-KR" altLang="en-US" sz="11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 보여주는 </a:t>
            </a:r>
            <a:r>
              <a:rPr lang="en-US" altLang="ko-KR" sz="11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1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Verbose : </a:t>
            </a:r>
            <a:r>
              <a:rPr lang="ko-KR" altLang="en-US" sz="1100" b="1" dirty="0" smtClean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거쳐가는 함수</a:t>
            </a:r>
            <a:endParaRPr lang="en-US" altLang="ko-KR" sz="11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9832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환경변수로 받아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(2/6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05" y="1969095"/>
            <a:ext cx="7602011" cy="15367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05" y="4195711"/>
            <a:ext cx="7602011" cy="1448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522" y="1642841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292" y="3821918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Ubuntu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743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환경변수로 받아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(3/6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환경변수에 입력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74" y="2161335"/>
            <a:ext cx="4733925" cy="35433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658774" y="2161335"/>
            <a:ext cx="3461471" cy="143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58774" y="4966855"/>
            <a:ext cx="1331336" cy="73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89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환경변수로 받아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(4/6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환경변수 받아오기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772" y="3875315"/>
            <a:ext cx="6171206" cy="25402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1475307"/>
            <a:ext cx="2466975" cy="49434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2258" y="1469571"/>
            <a:ext cx="2917371" cy="49530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49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91" y="2321044"/>
            <a:ext cx="5972400" cy="1099680"/>
          </a:xfrm>
          <a:prstGeom prst="rect">
            <a:avLst/>
          </a:prstGeom>
        </p:spPr>
      </p:pic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환경변수로 받아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(5/6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환경변수에 입력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6695" y="1868779"/>
            <a:ext cx="3052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bash.bashrc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환경변수 추가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105" y="4400342"/>
            <a:ext cx="5973009" cy="100979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12895" y="398024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환경변수 확인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558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 목표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 목표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89" y="2400316"/>
            <a:ext cx="816406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08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환경변수로 받아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(6/6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Ubuntu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화면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5" y="2480220"/>
            <a:ext cx="7230484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27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 목표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 목표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99" y="2714460"/>
            <a:ext cx="7935432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82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</a:t>
              </a:r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overview</a:t>
              </a:r>
              <a:endParaRPr lang="ko-KR" altLang="en-US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0000" y="1296000"/>
            <a:ext cx="8466233" cy="885524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데이터링크 제어 절차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임의의 비트 열을 전송할 수 있는 비트지향형 전송 제어절차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신뢰성이 높은 성능 제공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Group 42"/>
          <p:cNvGrpSpPr/>
          <p:nvPr/>
        </p:nvGrpSpPr>
        <p:grpSpPr>
          <a:xfrm>
            <a:off x="720000" y="2778970"/>
            <a:ext cx="2916000" cy="269971"/>
            <a:chOff x="720000" y="1152000"/>
            <a:chExt cx="2916000" cy="269971"/>
          </a:xfrm>
        </p:grpSpPr>
        <p:sp>
          <p:nvSpPr>
            <p:cNvPr id="2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프레임구조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3112943"/>
            <a:ext cx="5457825" cy="6572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3999" y="3833211"/>
            <a:ext cx="8466233" cy="143952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HDLC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프레임의 시작과 끝을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 시스템과 수신 시스템의 주소 기록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전송 프레임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 감시제어용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감시기능 확장용 형식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정보와 제어 정보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FCS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 오류 유무를 판단하는 부분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CRC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632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CRC </a:t>
              </a:r>
              <a:r>
                <a:rPr lang="ko-KR" altLang="en-US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</a:t>
              </a:r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(1/2)</a:t>
              </a:r>
              <a:endParaRPr lang="ko-KR" altLang="en-US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0000" y="1296000"/>
            <a:ext cx="8466233" cy="33152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전송할 때 전송된 데이터에 오류 유무를 확인하기 위한 체크 값을 결정하는 방식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CRC(Cyclic redundancy check) 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066" y="2451147"/>
            <a:ext cx="61341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15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  <a:endParaRPr lang="en-US" altLang="ko-KR" sz="40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CRC </a:t>
              </a:r>
              <a:r>
                <a:rPr lang="ko-KR" altLang="en-US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</a:t>
              </a:r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(2/2)</a:t>
              </a:r>
              <a:endParaRPr lang="ko-KR" altLang="en-US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8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CRC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6190" y="1562393"/>
            <a:ext cx="4953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b="1" dirty="0">
                <a:ea typeface="Malgun Gothic" panose="020B0503020000020004" pitchFamily="50" charset="-127"/>
              </a:rPr>
              <a:t>u16 compute_fcs(unsigned char *data, int length)</a:t>
            </a:r>
          </a:p>
          <a:p>
            <a:r>
              <a:rPr lang="ko-KR" altLang="ko-KR" b="1" dirty="0">
                <a:ea typeface="Malgun Gothic" panose="020B0503020000020004" pitchFamily="50" charset="-127"/>
              </a:rPr>
              <a:t>{</a:t>
            </a:r>
          </a:p>
          <a:p>
            <a:pPr marL="342900"/>
            <a:r>
              <a:rPr lang="ko-KR" altLang="ko-KR" b="1" dirty="0">
                <a:ea typeface="Malgun Gothic" panose="020B0503020000020004" pitchFamily="50" charset="-127"/>
              </a:rPr>
              <a:t>u16 fcs;</a:t>
            </a:r>
          </a:p>
          <a:p>
            <a:r>
              <a:rPr lang="ko-KR" altLang="ko-KR" b="1" dirty="0">
                <a:ea typeface="Malgun Gothic" panose="020B0503020000020004" pitchFamily="50" charset="-127"/>
              </a:rPr>
              <a:t> </a:t>
            </a:r>
          </a:p>
          <a:p>
            <a:pPr marL="342900"/>
            <a:r>
              <a:rPr lang="ko-KR" altLang="ko-KR" b="1" dirty="0">
                <a:ea typeface="Malgun Gothic" panose="020B0503020000020004" pitchFamily="50" charset="-127"/>
              </a:rPr>
              <a:t>fcs = 0xffff;</a:t>
            </a:r>
          </a:p>
          <a:p>
            <a:pPr marL="342900"/>
            <a:r>
              <a:rPr lang="ko-KR" altLang="ko-KR" b="1" dirty="0">
                <a:ea typeface="Malgun Gothic" panose="020B0503020000020004" pitchFamily="50" charset="-127"/>
              </a:rPr>
              <a:t>for (int i = 0; i&lt; length; i++)</a:t>
            </a:r>
          </a:p>
          <a:p>
            <a:pPr marL="342900"/>
            <a:r>
              <a:rPr lang="ko-KR" altLang="ko-KR" b="1" dirty="0">
                <a:ea typeface="Malgun Gothic" panose="020B0503020000020004" pitchFamily="50" charset="-127"/>
              </a:rPr>
              <a:t>{</a:t>
            </a:r>
          </a:p>
          <a:p>
            <a:pPr marL="685800"/>
            <a:r>
              <a:rPr lang="ko-KR" altLang="ko-KR" b="1" dirty="0">
                <a:ea typeface="Malgun Gothic" panose="020B0503020000020004" pitchFamily="50" charset="-127"/>
              </a:rPr>
              <a:t>fcs = (fcs &gt;&gt; 8) ^ fcstab[(fcs ^ ((u16)*data)) &amp; 0xff];</a:t>
            </a:r>
          </a:p>
          <a:p>
            <a:pPr marL="685800"/>
            <a:r>
              <a:rPr lang="ko-KR" altLang="ko-KR" b="1" dirty="0">
                <a:ea typeface="Malgun Gothic" panose="020B0503020000020004" pitchFamily="50" charset="-127"/>
              </a:rPr>
              <a:t>data++;</a:t>
            </a:r>
          </a:p>
          <a:p>
            <a:pPr marL="342900"/>
            <a:r>
              <a:rPr lang="ko-KR" altLang="ko-KR" b="1" dirty="0">
                <a:ea typeface="Malgun Gothic" panose="020B0503020000020004" pitchFamily="50" charset="-127"/>
              </a:rPr>
              <a:t>}</a:t>
            </a:r>
          </a:p>
          <a:p>
            <a:pPr marL="342900"/>
            <a:r>
              <a:rPr lang="ko-KR" altLang="ko-KR" b="1" dirty="0">
                <a:ea typeface="Malgun Gothic" panose="020B0503020000020004" pitchFamily="50" charset="-127"/>
              </a:rPr>
              <a:t>return (fcs);</a:t>
            </a:r>
          </a:p>
          <a:p>
            <a:r>
              <a:rPr lang="ko-KR" altLang="ko-KR" b="1" dirty="0">
                <a:ea typeface="Malgun Gothic" panose="020B0503020000020004" pitchFamily="50" charset="-127"/>
              </a:rPr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94" y="4769661"/>
            <a:ext cx="6134956" cy="154326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94662" y="1545773"/>
            <a:ext cx="5214256" cy="29282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96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  <a:endParaRPr lang="en-US" altLang="ko-KR" sz="40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</a:t>
              </a:r>
              <a:r>
                <a:rPr lang="ko-KR" altLang="en-US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</a:t>
              </a:r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(1/5)</a:t>
              </a:r>
              <a:endParaRPr lang="ko-KR" altLang="en-US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8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Frame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855304" y="1641845"/>
            <a:ext cx="476172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HDLC.H</a:t>
            </a:r>
          </a:p>
          <a:p>
            <a:endParaRPr lang="en-US" altLang="ko-KR" b="1" dirty="0" smtClean="0">
              <a:latin typeface="+mj-ea"/>
              <a:ea typeface="+mj-ea"/>
            </a:endParaRPr>
          </a:p>
          <a:p>
            <a:r>
              <a:rPr lang="ko-KR" altLang="ko-KR" b="1" dirty="0" smtClean="0">
                <a:latin typeface="+mj-ea"/>
                <a:ea typeface="+mj-ea"/>
              </a:rPr>
              <a:t>#</a:t>
            </a:r>
            <a:r>
              <a:rPr lang="ko-KR" altLang="ko-KR" b="1" dirty="0">
                <a:latin typeface="+mj-ea"/>
                <a:ea typeface="+mj-ea"/>
              </a:rPr>
              <a:t>define ESCAPE_BYTE </a:t>
            </a:r>
            <a:r>
              <a:rPr lang="ko-KR" altLang="ko-KR" b="1" dirty="0" smtClean="0">
                <a:latin typeface="+mj-ea"/>
                <a:ea typeface="+mj-ea"/>
              </a:rPr>
              <a:t>0x20</a:t>
            </a:r>
            <a:endParaRPr lang="en-US" altLang="ko-KR" b="1" dirty="0" smtClean="0">
              <a:latin typeface="+mj-ea"/>
              <a:ea typeface="+mj-ea"/>
            </a:endParaRPr>
          </a:p>
          <a:p>
            <a:r>
              <a:rPr lang="ko-KR" altLang="ko-KR" b="1" dirty="0" smtClean="0">
                <a:solidFill>
                  <a:srgbClr val="92D050"/>
                </a:solidFill>
                <a:latin typeface="+mj-ea"/>
                <a:ea typeface="+mj-ea"/>
              </a:rPr>
              <a:t>// </a:t>
            </a:r>
            <a:r>
              <a:rPr lang="ko-KR" altLang="ko-KR" b="1" dirty="0">
                <a:solidFill>
                  <a:srgbClr val="92D050"/>
                </a:solidFill>
                <a:latin typeface="+mj-ea"/>
                <a:ea typeface="+mj-ea"/>
              </a:rPr>
              <a:t>7E값이 나왔을 때 연산해줄 HEX값</a:t>
            </a:r>
          </a:p>
          <a:p>
            <a:r>
              <a:rPr lang="ko-KR" altLang="ko-KR" b="1" dirty="0">
                <a:latin typeface="+mj-ea"/>
                <a:ea typeface="+mj-ea"/>
              </a:rPr>
              <a:t> </a:t>
            </a:r>
          </a:p>
          <a:p>
            <a:r>
              <a:rPr lang="ko-KR" altLang="ko-KR" b="1" dirty="0">
                <a:latin typeface="+mj-ea"/>
                <a:ea typeface="+mj-ea"/>
              </a:rPr>
              <a:t> </a:t>
            </a:r>
          </a:p>
          <a:p>
            <a:r>
              <a:rPr lang="ko-KR" altLang="ko-KR" b="1" dirty="0">
                <a:latin typeface="+mj-ea"/>
                <a:ea typeface="+mj-ea"/>
              </a:rPr>
              <a:t>typedef struct _Hdlc_encode {  </a:t>
            </a:r>
            <a:r>
              <a:rPr lang="ko-KR" altLang="ko-KR" b="1" dirty="0">
                <a:solidFill>
                  <a:srgbClr val="92D050"/>
                </a:solidFill>
                <a:latin typeface="+mj-ea"/>
                <a:ea typeface="+mj-ea"/>
              </a:rPr>
              <a:t>// 구조체</a:t>
            </a:r>
          </a:p>
          <a:p>
            <a:pPr marL="342900"/>
            <a:r>
              <a:rPr lang="ko-KR" altLang="ko-KR" b="1" dirty="0">
                <a:latin typeface="+mj-ea"/>
                <a:ea typeface="+mj-ea"/>
              </a:rPr>
              <a:t>unsigned int start_flag;</a:t>
            </a:r>
          </a:p>
          <a:p>
            <a:pPr marL="342900"/>
            <a:r>
              <a:rPr lang="ko-KR" altLang="ko-KR" b="1" dirty="0">
                <a:latin typeface="+mj-ea"/>
                <a:ea typeface="+mj-ea"/>
              </a:rPr>
              <a:t>unsigned char info[16];</a:t>
            </a:r>
          </a:p>
          <a:p>
            <a:pPr marL="342900"/>
            <a:r>
              <a:rPr lang="ko-KR" altLang="ko-KR" b="1" dirty="0">
                <a:latin typeface="+mj-ea"/>
                <a:ea typeface="+mj-ea"/>
              </a:rPr>
              <a:t>unsigned short fcs;</a:t>
            </a:r>
          </a:p>
          <a:p>
            <a:pPr marL="342900"/>
            <a:r>
              <a:rPr lang="ko-KR" altLang="ko-KR" b="1" dirty="0">
                <a:latin typeface="+mj-ea"/>
                <a:ea typeface="+mj-ea"/>
              </a:rPr>
              <a:t>unsigned int finish_flag;</a:t>
            </a:r>
          </a:p>
          <a:p>
            <a:pPr marL="342900"/>
            <a:r>
              <a:rPr lang="ko-KR" altLang="ko-KR" b="1" dirty="0">
                <a:latin typeface="+mj-ea"/>
                <a:ea typeface="+mj-ea"/>
              </a:rPr>
              <a:t>int size;</a:t>
            </a:r>
          </a:p>
          <a:p>
            <a:r>
              <a:rPr lang="ko-KR" altLang="ko-KR" b="1" dirty="0">
                <a:latin typeface="+mj-ea"/>
                <a:ea typeface="+mj-ea"/>
              </a:rPr>
              <a:t>}hdlc_enc;</a:t>
            </a:r>
          </a:p>
          <a:p>
            <a:r>
              <a:rPr lang="ko-KR" altLang="ko-KR" b="1" dirty="0">
                <a:latin typeface="+mj-ea"/>
                <a:ea typeface="+mj-ea"/>
              </a:rPr>
              <a:t> </a:t>
            </a:r>
          </a:p>
          <a:p>
            <a:r>
              <a:rPr lang="ko-KR" altLang="ko-KR" b="1" dirty="0">
                <a:latin typeface="+mj-ea"/>
                <a:ea typeface="+mj-ea"/>
              </a:rPr>
              <a:t> </a:t>
            </a:r>
          </a:p>
          <a:p>
            <a:r>
              <a:rPr lang="ko-KR" altLang="ko-KR" b="1" dirty="0">
                <a:latin typeface="+mj-ea"/>
                <a:ea typeface="+mj-ea"/>
              </a:rPr>
              <a:t> </a:t>
            </a:r>
          </a:p>
          <a:p>
            <a:r>
              <a:rPr lang="ko-KR" altLang="ko-KR" b="1" dirty="0">
                <a:latin typeface="+mj-ea"/>
                <a:ea typeface="+mj-ea"/>
              </a:rPr>
              <a:t>typedef struct _Hdlc_decode {</a:t>
            </a:r>
          </a:p>
          <a:p>
            <a:pPr marL="342900"/>
            <a:r>
              <a:rPr lang="ko-KR" altLang="ko-KR" b="1" dirty="0">
                <a:latin typeface="+mj-ea"/>
                <a:ea typeface="+mj-ea"/>
              </a:rPr>
              <a:t>unsigned char info[16];</a:t>
            </a:r>
          </a:p>
          <a:p>
            <a:pPr marL="342900"/>
            <a:r>
              <a:rPr lang="ko-KR" altLang="ko-KR" b="1" dirty="0">
                <a:latin typeface="+mj-ea"/>
                <a:ea typeface="+mj-ea"/>
              </a:rPr>
              <a:t>unsigned short fcs;</a:t>
            </a:r>
          </a:p>
          <a:p>
            <a:pPr marL="342900"/>
            <a:r>
              <a:rPr lang="ko-KR" altLang="ko-KR" b="1" dirty="0">
                <a:latin typeface="+mj-ea"/>
                <a:ea typeface="+mj-ea"/>
              </a:rPr>
              <a:t>int size;</a:t>
            </a:r>
          </a:p>
          <a:p>
            <a:r>
              <a:rPr lang="ko-KR" altLang="ko-KR" b="1" dirty="0">
                <a:latin typeface="+mj-ea"/>
                <a:ea typeface="+mj-ea"/>
              </a:rPr>
              <a:t>}hdlc_dec;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42258" y="1469572"/>
            <a:ext cx="8425542" cy="481148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62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  <a:endParaRPr lang="en-US" altLang="ko-KR" sz="40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</a:t>
              </a:r>
              <a:r>
                <a:rPr lang="ko-KR" altLang="en-US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</a:t>
              </a:r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(2/5</a:t>
              </a:r>
              <a:r>
                <a:rPr lang="en-US" altLang="ko-KR" sz="1600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8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</a:t>
              </a:r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Init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953279" y="1567643"/>
            <a:ext cx="4953000" cy="46935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b="1" dirty="0">
                <a:latin typeface="+mj-ea"/>
                <a:ea typeface="+mj-ea"/>
              </a:rPr>
              <a:t>HDLC.C</a:t>
            </a:r>
          </a:p>
          <a:p>
            <a:r>
              <a:rPr lang="en-US" altLang="ko-KR" sz="1300" b="1" dirty="0">
                <a:latin typeface="+mj-ea"/>
                <a:ea typeface="+mj-ea"/>
              </a:rPr>
              <a:t> 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#include"hdlc.h"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 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void hdlc_init(hdlc_enc *hdlc_encode, hdlc_dec *hdlc_decode) 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{</a:t>
            </a:r>
          </a:p>
          <a:p>
            <a:pPr marL="342900"/>
            <a:r>
              <a:rPr lang="ko-KR" altLang="ko-KR" sz="1300" b="1" dirty="0">
                <a:solidFill>
                  <a:srgbClr val="92D050"/>
                </a:solidFill>
                <a:latin typeface="+mj-ea"/>
                <a:ea typeface="+mj-ea"/>
              </a:rPr>
              <a:t>//hdlc_encode init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 </a:t>
            </a:r>
          </a:p>
          <a:p>
            <a:pPr marL="342900"/>
            <a:r>
              <a:rPr lang="ko-KR" altLang="ko-KR" sz="1300" b="1" dirty="0">
                <a:latin typeface="+mj-ea"/>
                <a:ea typeface="+mj-ea"/>
              </a:rPr>
              <a:t>hdlc_encode-&gt;start_flag = </a:t>
            </a:r>
            <a:r>
              <a:rPr lang="ko-KR" altLang="ko-KR" sz="1300" b="1" dirty="0" smtClean="0">
                <a:latin typeface="+mj-ea"/>
                <a:ea typeface="+mj-ea"/>
              </a:rPr>
              <a:t>0x</a:t>
            </a:r>
            <a:r>
              <a:rPr lang="en-US" altLang="ko-KR" sz="1300" b="1" dirty="0" smtClean="0">
                <a:latin typeface="+mj-ea"/>
                <a:ea typeface="+mj-ea"/>
              </a:rPr>
              <a:t>00</a:t>
            </a:r>
            <a:r>
              <a:rPr lang="ko-KR" altLang="ko-KR" sz="1300" b="1" dirty="0" smtClean="0">
                <a:latin typeface="+mj-ea"/>
                <a:ea typeface="+mj-ea"/>
              </a:rPr>
              <a:t>;</a:t>
            </a:r>
            <a:endParaRPr lang="ko-KR" altLang="ko-KR" sz="1300" b="1" dirty="0">
              <a:latin typeface="+mj-ea"/>
              <a:ea typeface="+mj-ea"/>
            </a:endParaRPr>
          </a:p>
          <a:p>
            <a:pPr marL="342900"/>
            <a:r>
              <a:rPr lang="ko-KR" altLang="ko-KR" sz="1300" b="1" dirty="0">
                <a:latin typeface="+mj-ea"/>
                <a:ea typeface="+mj-ea"/>
              </a:rPr>
              <a:t>hdlc_encode-&gt;finish_flag = </a:t>
            </a:r>
            <a:r>
              <a:rPr lang="ko-KR" altLang="ko-KR" sz="1300" b="1" dirty="0" smtClean="0">
                <a:latin typeface="+mj-ea"/>
                <a:ea typeface="+mj-ea"/>
              </a:rPr>
              <a:t>0x</a:t>
            </a:r>
            <a:r>
              <a:rPr lang="en-US" altLang="ko-KR" sz="1300" b="1" dirty="0" smtClean="0">
                <a:latin typeface="+mj-ea"/>
                <a:ea typeface="+mj-ea"/>
              </a:rPr>
              <a:t>00</a:t>
            </a:r>
            <a:r>
              <a:rPr lang="ko-KR" altLang="ko-KR" sz="1300" b="1" dirty="0" smtClean="0">
                <a:latin typeface="+mj-ea"/>
                <a:ea typeface="+mj-ea"/>
              </a:rPr>
              <a:t>;</a:t>
            </a:r>
            <a:endParaRPr lang="ko-KR" altLang="ko-KR" sz="1300" b="1" dirty="0">
              <a:latin typeface="+mj-ea"/>
              <a:ea typeface="+mj-ea"/>
            </a:endParaRPr>
          </a:p>
          <a:p>
            <a:r>
              <a:rPr lang="ko-KR" altLang="ko-KR" sz="1300" b="1" dirty="0">
                <a:latin typeface="+mj-ea"/>
                <a:ea typeface="+mj-ea"/>
              </a:rPr>
              <a:t> </a:t>
            </a:r>
          </a:p>
          <a:p>
            <a:pPr marL="342900"/>
            <a:r>
              <a:rPr lang="ko-KR" altLang="ko-KR" sz="1300" b="1" dirty="0">
                <a:latin typeface="+mj-ea"/>
                <a:ea typeface="+mj-ea"/>
              </a:rPr>
              <a:t>for (int i = 0; i &lt; 15; i++)</a:t>
            </a:r>
          </a:p>
          <a:p>
            <a:pPr marL="685800"/>
            <a:r>
              <a:rPr lang="ko-KR" altLang="ko-KR" sz="1300" b="1" dirty="0">
                <a:latin typeface="+mj-ea"/>
                <a:ea typeface="+mj-ea"/>
              </a:rPr>
              <a:t>hdlc_encode-&gt;info[i] = 0;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 </a:t>
            </a:r>
          </a:p>
          <a:p>
            <a:pPr marL="342900"/>
            <a:r>
              <a:rPr lang="ko-KR" altLang="ko-KR" sz="1300" b="1" dirty="0">
                <a:latin typeface="+mj-ea"/>
                <a:ea typeface="+mj-ea"/>
              </a:rPr>
              <a:t>hdlc_encode-&gt;fcs = 0x0000;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 </a:t>
            </a:r>
          </a:p>
          <a:p>
            <a:pPr marL="342900"/>
            <a:r>
              <a:rPr lang="ko-KR" altLang="ko-KR" sz="1300" b="1" dirty="0">
                <a:solidFill>
                  <a:srgbClr val="92D050"/>
                </a:solidFill>
                <a:latin typeface="+mj-ea"/>
                <a:ea typeface="+mj-ea"/>
              </a:rPr>
              <a:t>//hdlc_decode init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 </a:t>
            </a:r>
          </a:p>
          <a:p>
            <a:pPr marL="342900"/>
            <a:r>
              <a:rPr lang="ko-KR" altLang="ko-KR" sz="1300" b="1" dirty="0">
                <a:latin typeface="+mj-ea"/>
                <a:ea typeface="+mj-ea"/>
              </a:rPr>
              <a:t>for (int i = 0; i &lt; 15; i++)</a:t>
            </a:r>
          </a:p>
          <a:p>
            <a:pPr marL="685800"/>
            <a:r>
              <a:rPr lang="ko-KR" altLang="ko-KR" sz="1300" b="1" dirty="0">
                <a:latin typeface="+mj-ea"/>
                <a:ea typeface="+mj-ea"/>
              </a:rPr>
              <a:t>hdlc_decode-&gt;info[i] = 0;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 </a:t>
            </a:r>
          </a:p>
          <a:p>
            <a:pPr marL="342900"/>
            <a:r>
              <a:rPr lang="ko-KR" altLang="ko-KR" sz="1300" b="1" dirty="0">
                <a:latin typeface="+mj-ea"/>
                <a:ea typeface="+mj-ea"/>
              </a:rPr>
              <a:t>hdlc_decode-&gt;fcs = 0x0000;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2258" y="1469572"/>
            <a:ext cx="8425542" cy="481148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32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  <a:endParaRPr lang="en-US" altLang="ko-KR" sz="40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</a:t>
              </a:r>
              <a:r>
                <a:rPr lang="ko-KR" altLang="en-US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</a:t>
              </a:r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(3/5</a:t>
              </a:r>
              <a:r>
                <a:rPr lang="en-US" altLang="ko-KR" sz="1600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8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Encoding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56000" y="1277971"/>
            <a:ext cx="8466233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전송할 파일을 읽어온 후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CRC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계산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HDLC frame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맞게 값을 넣어주는 작업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720000" y="2123714"/>
            <a:ext cx="2916000" cy="269971"/>
            <a:chOff x="720000" y="1152000"/>
            <a:chExt cx="2916000" cy="269971"/>
          </a:xfrm>
        </p:grpSpPr>
        <p:sp>
          <p:nvSpPr>
            <p:cNvPr id="15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Encoding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규칙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6000" y="2430199"/>
            <a:ext cx="8466233" cy="33152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 할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7E, 7D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있을 때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0x20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XOR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후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7D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값과 삽입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73646" y="2995600"/>
            <a:ext cx="68593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buflen = fread(hdlc_encode-&gt;info, sizeof(char), sizeof(hdlc_encode-&gt;info), in);</a:t>
            </a:r>
          </a:p>
          <a:p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marL="342900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(i = 0; i &lt; strlen((char*)hdlc_encode-&gt;info); i++)</a:t>
            </a:r>
          </a:p>
          <a:p>
            <a:pPr marL="3429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ko-KR" sz="12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중간 7E가 있으면 </a:t>
            </a:r>
            <a:r>
              <a:rPr lang="en-US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XOR </a:t>
            </a:r>
            <a:r>
              <a:rPr lang="ko-KR" altLang="en-US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</a:t>
            </a:r>
            <a:endParaRPr lang="ko-KR" altLang="ko-KR" sz="1200" b="1" dirty="0" smtClean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858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(hdlc_encode-&gt;info[i] == 0x7e | hdlc_encode-&gt;info[i] == 0x7d) {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85800"/>
            <a:r>
              <a:rPr lang="en-US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ko-KR" sz="12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7E와 0x20을 </a:t>
            </a:r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XOR</a:t>
            </a:r>
            <a:r>
              <a:rPr lang="ko-KR" altLang="en-US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후</a:t>
            </a:r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XOR 값 앞에 7D </a:t>
            </a:r>
            <a:r>
              <a:rPr lang="ko-KR" altLang="en-US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endParaRPr lang="ko-KR" altLang="ko-KR" sz="12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hdlc_encode-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&gt;info[i] ^= ESCAPE_BYTE;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/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ko-KR" sz="12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중간에 7d 삽입 할 공간 </a:t>
            </a:r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ko-KR" altLang="en-US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든 후 삽입</a:t>
            </a:r>
            <a:endParaRPr lang="ko-KR" altLang="ko-KR" sz="12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memmove(hdlc_encode-&gt;info + i + 1, hdlc_encode-&gt;info + i, (int)buflen - i + 1);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hdlc_encode-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&gt;info[i] = 0x7d</a:t>
            </a:r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hdlc_encode-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&gt;fcs = compute_fcs(hdlc_encode-&gt;info, buflen); </a:t>
            </a:r>
            <a:r>
              <a:rPr lang="ko-KR" altLang="ko-KR" sz="12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fcs 계산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("fcs = %02X", hdlc_encode-&gt;fcs);</a:t>
            </a:r>
          </a:p>
          <a:p>
            <a:pPr marL="342900"/>
            <a:endParaRPr lang="ko-KR" altLang="ko-KR" sz="12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47039" y="2939142"/>
            <a:ext cx="7456713" cy="334191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94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  <a:endParaRPr lang="en-US" altLang="ko-KR" sz="40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</a:t>
              </a:r>
              <a:r>
                <a:rPr lang="ko-KR" altLang="en-US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</a:t>
              </a:r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(4/5</a:t>
              </a:r>
              <a:r>
                <a:rPr lang="en-US" altLang="ko-KR" sz="1600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8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Decoding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56000" y="1277971"/>
            <a:ext cx="8466233" cy="608525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전송된 파일의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7E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7E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받고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Decoding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CRC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Encoding CRC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720000" y="2123714"/>
            <a:ext cx="2916000" cy="269971"/>
            <a:chOff x="720000" y="1152000"/>
            <a:chExt cx="2916000" cy="269971"/>
          </a:xfrm>
        </p:grpSpPr>
        <p:sp>
          <p:nvSpPr>
            <p:cNvPr id="15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Decoding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규칙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6000" y="2430199"/>
            <a:ext cx="8466233" cy="608525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Encoding Data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7D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있을 때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7D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뒤에 값과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0x20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XOR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원래 값으로 복원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9307" y="3632183"/>
            <a:ext cx="745709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(i = 0; i &lt; hdlc_decode-&gt;size; i++)</a:t>
            </a:r>
          </a:p>
          <a:p>
            <a:pPr marL="3429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ata에 </a:t>
            </a:r>
            <a:r>
              <a:rPr lang="ko-KR" altLang="ko-KR" sz="12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7D가 있다면 그 뒤에 </a:t>
            </a:r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ko-KR" altLang="ko-KR" sz="12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0x20 과 XOR </a:t>
            </a:r>
            <a:r>
              <a:rPr lang="ko-KR" altLang="en-US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연산하여</a:t>
            </a:r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원래 </a:t>
            </a:r>
            <a:r>
              <a:rPr lang="ko-KR" altLang="en-US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복원</a:t>
            </a:r>
            <a:endParaRPr lang="ko-KR" altLang="ko-KR" sz="1200" b="1" dirty="0" smtClean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858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(hdlc_decode-&gt;info[i] == </a:t>
            </a:r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0x7D) {                              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85800"/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// 7D를 없애고 배열을 한 칸씩 </a:t>
            </a:r>
            <a:r>
              <a:rPr lang="ko-KR" altLang="en-US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당긴다</a:t>
            </a:r>
            <a:r>
              <a:rPr lang="en-US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200" b="1" dirty="0" smtClean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hdlc_decode-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&gt;info[i + 1] ^= ESCAPE_BYTE;</a:t>
            </a:r>
          </a:p>
          <a:p>
            <a:pPr marL="1028700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memmove(hdlc_decode-&gt;info + i, hdlc_decode-&gt;info + i + 1, hdlc_decode-&gt;size - i);</a:t>
            </a:r>
          </a:p>
          <a:p>
            <a:pPr marL="685800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3429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hdlc_decode-&gt;fcs = compute_fcs(hdlc_decode-&gt;info, hdlc_decode-&gt;size); // fcs 계산</a:t>
            </a:r>
          </a:p>
          <a:p>
            <a:pPr marL="342900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marL="342900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(hdlc_decode-&gt;fcs != hdlc_encode-&gt;fcs)</a:t>
            </a:r>
          </a:p>
          <a:p>
            <a:pPr marL="342900"/>
            <a:endParaRPr lang="ko-KR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42992" y="3352800"/>
            <a:ext cx="7663543" cy="291737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71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  <a:endParaRPr lang="en-US" altLang="ko-KR" sz="40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</a:t>
              </a:r>
              <a:r>
                <a:rPr lang="ko-KR" altLang="en-US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</a:t>
              </a:r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(5/5</a:t>
              </a:r>
              <a:r>
                <a:rPr lang="en-US" altLang="ko-KR" sz="1600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8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48" y="2042853"/>
            <a:ext cx="7925906" cy="32008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82462" y="2461846"/>
            <a:ext cx="246184" cy="25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12908" y="2778369"/>
            <a:ext cx="472938" cy="25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96308" y="3950677"/>
            <a:ext cx="246184" cy="25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94540" y="2778369"/>
            <a:ext cx="246184" cy="257908"/>
          </a:xfrm>
          <a:prstGeom prst="rect">
            <a:avLst/>
          </a:prstGeom>
          <a:noFill/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598878" y="2801815"/>
            <a:ext cx="246184" cy="257908"/>
          </a:xfrm>
          <a:prstGeom prst="rect">
            <a:avLst/>
          </a:prstGeom>
          <a:noFill/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36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50637" cy="738664"/>
            <a:chOff x="287999" y="360000"/>
            <a:chExt cx="5950637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5410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파일을 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Binary file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읽어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Hex/ASCII 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예제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Double Commander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532" y="1633538"/>
            <a:ext cx="5039408" cy="441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703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  <a:endParaRPr lang="en-US" altLang="ko-KR" sz="40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창에 실행 결과 출력하기</a:t>
              </a:r>
              <a:endParaRPr lang="ko-KR" altLang="en-US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8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변환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665570" y="1480265"/>
            <a:ext cx="499500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Debug.h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#ifndef _DEBUG_H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#define _DEBUG_H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#ifdef DEBUG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&lt;Windows.h&gt;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&lt;stdarg.h&gt;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&lt;stdio.h&gt;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#define printf MyOutputDebugString   </a:t>
            </a:r>
            <a:r>
              <a:rPr lang="ko-KR" altLang="ko-KR" sz="11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//printf를 Debug 시에 </a:t>
            </a:r>
            <a:r>
              <a:rPr lang="ko-KR" altLang="ko-KR" sz="11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바꿔준다</a:t>
            </a:r>
            <a:endParaRPr lang="ko-KR" altLang="ko-KR" sz="11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MyOutputDebugString(char *format, ...) </a:t>
            </a:r>
            <a:r>
              <a:rPr lang="ko-KR" altLang="ko-KR" sz="11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print할 </a:t>
            </a:r>
            <a:r>
              <a:rPr lang="ko-KR" altLang="en-US" sz="1100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ko-KR" sz="11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받기</a:t>
            </a:r>
            <a:endParaRPr lang="ko-KR" altLang="ko-KR" sz="11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342900"/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outString[256] = { 0, };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marL="342900"/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va_list args;</a:t>
            </a:r>
          </a:p>
          <a:p>
            <a:pPr marL="342900"/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va_start(args, format);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marL="342900"/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vsprintf(outString, format, args);  </a:t>
            </a:r>
            <a:r>
              <a:rPr lang="ko-KR" altLang="ko-KR" sz="11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ko-KR" sz="1100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sz="11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1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ko-KR" altLang="ko-KR" sz="11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버퍼에 넣기</a:t>
            </a:r>
          </a:p>
          <a:p>
            <a:r>
              <a:rPr lang="ko-KR" altLang="ko-KR" sz="11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marL="342900"/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va_end(args);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marL="342900"/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OutputDebugString(outString);  </a:t>
            </a:r>
            <a:r>
              <a:rPr lang="ko-KR" altLang="ko-KR" sz="11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1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ko-KR" altLang="ko-KR" sz="11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1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창에 출력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#endif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#endif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149" y="3744686"/>
            <a:ext cx="3811374" cy="25206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2257" y="1469572"/>
            <a:ext cx="4887685" cy="481148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38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 목표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 목표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82" y="2519327"/>
            <a:ext cx="80676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57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 (1/5)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000" y="1277971"/>
            <a:ext cx="3980123" cy="608525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그룹을 유지하는데 필요한 유틸리티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소스코드를 실제로 </a:t>
            </a:r>
            <a:r>
              <a:rPr lang="ko-KR" altLang="en-US" sz="12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컴파일해서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Binary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생성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Group 42"/>
          <p:cNvGrpSpPr/>
          <p:nvPr/>
        </p:nvGrpSpPr>
        <p:grpSpPr>
          <a:xfrm>
            <a:off x="720000" y="2153200"/>
            <a:ext cx="2916000" cy="269971"/>
            <a:chOff x="720000" y="1152000"/>
            <a:chExt cx="2916000" cy="269971"/>
          </a:xfrm>
        </p:grpSpPr>
        <p:sp>
          <p:nvSpPr>
            <p:cNvPr id="18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56000" y="2423171"/>
            <a:ext cx="4855091" cy="885524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이해할 수 있도록 일종의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shell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언어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파일을 생성시키기 위한 파일들간의 관계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 등을 기술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 옵션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Group 42"/>
          <p:cNvGrpSpPr/>
          <p:nvPr/>
        </p:nvGrpSpPr>
        <p:grpSpPr>
          <a:xfrm>
            <a:off x="720000" y="3611113"/>
            <a:ext cx="2916000" cy="269971"/>
            <a:chOff x="720000" y="1152000"/>
            <a:chExt cx="2916000" cy="269971"/>
          </a:xfrm>
        </p:grpSpPr>
        <p:sp>
          <p:nvSpPr>
            <p:cNvPr id="22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 구조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6000" y="3881084"/>
            <a:ext cx="5234727" cy="171652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--------------------------------------------------------------------------------</a:t>
            </a: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... : dependency ...</a:t>
            </a: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</a:t>
            </a: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--------------------------------------------------------------------------------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파일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될 명령어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91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56" y="2714077"/>
            <a:ext cx="4420217" cy="2381582"/>
          </a:xfrm>
          <a:prstGeom prst="rect">
            <a:avLst/>
          </a:prstGeom>
        </p:spPr>
      </p:pic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 (2/5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000" y="1277971"/>
            <a:ext cx="3577009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vi </a:t>
            </a:r>
            <a:r>
              <a:rPr lang="en-US" altLang="ko-KR" sz="12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Makefile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0148" y="184375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61438" y="2060119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90926" y="3334903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05164" y="4186476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Dummy Target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75709" y="2959886"/>
            <a:ext cx="862446" cy="197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32467" y="4134059"/>
            <a:ext cx="1871224" cy="399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3782291" y="2068546"/>
            <a:ext cx="1121400" cy="8913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104508" y="2959886"/>
            <a:ext cx="1101338" cy="196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4" idx="2"/>
          </p:cNvCxnSpPr>
          <p:nvPr/>
        </p:nvCxnSpPr>
        <p:spPr>
          <a:xfrm flipV="1">
            <a:off x="5133703" y="2367896"/>
            <a:ext cx="949861" cy="5919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387485" y="3643208"/>
            <a:ext cx="1174123" cy="187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4561608" y="3480384"/>
            <a:ext cx="1329318" cy="162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925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 (3/5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000" y="1277971"/>
            <a:ext cx="3577009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make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48" y="1971104"/>
            <a:ext cx="62007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57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 (4/5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매크로를 이용한 </a:t>
              </a:r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000" y="1277971"/>
            <a:ext cx="3577009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vi </a:t>
            </a:r>
            <a:r>
              <a:rPr lang="en-US" altLang="ko-KR" sz="12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Makefile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17" y="1843754"/>
            <a:ext cx="4934639" cy="2105319"/>
          </a:xfrm>
          <a:prstGeom prst="rect">
            <a:avLst/>
          </a:prstGeom>
        </p:spPr>
      </p:pic>
      <p:grpSp>
        <p:nvGrpSpPr>
          <p:cNvPr id="18" name="Group 42"/>
          <p:cNvGrpSpPr/>
          <p:nvPr/>
        </p:nvGrpSpPr>
        <p:grpSpPr>
          <a:xfrm>
            <a:off x="756000" y="4163373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 규칙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92000" y="4433344"/>
            <a:ext cx="3577009" cy="608525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매크로를 참조 할 땐 괄호 앞에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붙인다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: = # “”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등은 매크로 이름에 사용할 수 없다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1835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 (5/5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 매크로를 이용한 </a:t>
              </a:r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000" y="1277971"/>
            <a:ext cx="3577009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vi </a:t>
            </a:r>
            <a:r>
              <a:rPr lang="en-US" altLang="ko-KR" sz="12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Makefile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Group 42"/>
          <p:cNvGrpSpPr/>
          <p:nvPr/>
        </p:nvGrpSpPr>
        <p:grpSpPr>
          <a:xfrm>
            <a:off x="756000" y="4163373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 규칙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92000" y="4433344"/>
            <a:ext cx="3577009" cy="885524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 :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2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타겟의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$^  :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2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타겟의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종속 항목 리스트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$&lt;  :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2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타겟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최근에 갱신된 파일 이름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990" y="1843754"/>
            <a:ext cx="4020111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6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정적 라이브러리 만들기 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(1/2)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정적 라이브러리 </a:t>
              </a:r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1" y="1525872"/>
            <a:ext cx="6326233" cy="47602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28800" y="1525872"/>
            <a:ext cx="3813464" cy="2412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74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정적 라이브러리 만들기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(2/2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5" y="1587417"/>
            <a:ext cx="6558561" cy="42117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27365" y="3636818"/>
            <a:ext cx="4031771" cy="176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32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동적 라이브러리 만들기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(1/2)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동적 라이브러리 </a:t>
              </a:r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27" y="1587417"/>
            <a:ext cx="5914159" cy="45091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44436" y="4333009"/>
            <a:ext cx="4208319" cy="405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44436" y="2192482"/>
            <a:ext cx="3782291" cy="176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90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파일을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Binary file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읽어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Hex/ASCII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 출력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457145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Binary file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읽어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Hex/ASCII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 출력하기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541" y="5546546"/>
            <a:ext cx="3958731" cy="876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7997" y="5168828"/>
            <a:ext cx="2190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Ubuntu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실행한 화면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2258" y="1469571"/>
            <a:ext cx="5040086" cy="49530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999" y="1578425"/>
            <a:ext cx="4132863" cy="4693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92D050"/>
                </a:solidFill>
                <a:ea typeface="Malgun Gothic" panose="020B0503020000020004" pitchFamily="50" charset="-127"/>
              </a:rPr>
              <a:t>// test.bin </a:t>
            </a:r>
            <a:r>
              <a:rPr lang="ko-KR" altLang="en-US" sz="1300" b="1" dirty="0" smtClean="0">
                <a:solidFill>
                  <a:srgbClr val="92D050"/>
                </a:solidFill>
                <a:ea typeface="Malgun Gothic" panose="020B0503020000020004" pitchFamily="50" charset="-127"/>
              </a:rPr>
              <a:t>이진 파일을 읽기 전용으로 열기</a:t>
            </a:r>
            <a:endParaRPr lang="en-US" altLang="ko-KR" sz="1300" b="1" dirty="0" smtClean="0">
              <a:solidFill>
                <a:srgbClr val="92D050"/>
              </a:solidFill>
              <a:ea typeface="Malgun Gothic" panose="020B0503020000020004" pitchFamily="50" charset="-127"/>
            </a:endParaRP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if ( (in = fopen("test.bin", "rb")) == NULL ) {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      fputs("파일 열기 에러!", stderr);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          exit(1);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        }</a:t>
            </a:r>
          </a:p>
          <a:p>
            <a:endParaRPr lang="en-US" altLang="ko-KR" sz="1300" b="1" dirty="0" smtClean="0">
              <a:ea typeface="Malgun Gothic" panose="020B0503020000020004" pitchFamily="50" charset="-127"/>
            </a:endParaRPr>
          </a:p>
          <a:p>
            <a:r>
              <a:rPr lang="en-US" altLang="ko-KR" sz="1300" b="1" dirty="0" smtClean="0">
                <a:solidFill>
                  <a:srgbClr val="92D050"/>
                </a:solidFill>
                <a:ea typeface="Malgun Gothic" panose="020B0503020000020004" pitchFamily="50" charset="-127"/>
              </a:rPr>
              <a:t>// </a:t>
            </a:r>
            <a:r>
              <a:rPr lang="ko-KR" altLang="en-US" sz="1300" b="1" dirty="0" smtClean="0">
                <a:solidFill>
                  <a:srgbClr val="92D050"/>
                </a:solidFill>
                <a:ea typeface="Malgun Gothic" panose="020B0503020000020004" pitchFamily="50" charset="-127"/>
              </a:rPr>
              <a:t>파일이 끝날 때까지 </a:t>
            </a:r>
            <a:r>
              <a:rPr lang="en-US" altLang="ko-KR" sz="1300" b="1" dirty="0" smtClean="0">
                <a:solidFill>
                  <a:srgbClr val="92D050"/>
                </a:solidFill>
                <a:ea typeface="Malgun Gothic" panose="020B0503020000020004" pitchFamily="50" charset="-127"/>
              </a:rPr>
              <a:t>HEX</a:t>
            </a:r>
            <a:r>
              <a:rPr lang="ko-KR" altLang="en-US" sz="1300" b="1" dirty="0" smtClean="0">
                <a:solidFill>
                  <a:srgbClr val="92D050"/>
                </a:solidFill>
                <a:ea typeface="Malgun Gothic" panose="020B0503020000020004" pitchFamily="50" charset="-127"/>
              </a:rPr>
              <a:t>값 출력</a:t>
            </a:r>
            <a:endParaRPr lang="en-US" altLang="ko-KR" sz="1300" b="1" dirty="0" smtClean="0">
              <a:solidFill>
                <a:srgbClr val="92D050"/>
              </a:solidFill>
              <a:ea typeface="Malgun Gothic" panose="020B0503020000020004" pitchFamily="50" charset="-127"/>
            </a:endParaRP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while ( (ch = fgetc(in)) != EOF ) {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        printf("%02X ", ch);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          }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fclose(in);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printf("\n");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</a:t>
            </a:r>
            <a:endParaRPr lang="en-US" altLang="ko-KR" sz="1300" b="1" dirty="0" smtClean="0">
              <a:solidFill>
                <a:srgbClr val="92D050"/>
              </a:solidFill>
              <a:ea typeface="Malgun Gothic" panose="020B0503020000020004" pitchFamily="50" charset="-127"/>
            </a:endParaRPr>
          </a:p>
          <a:p>
            <a:r>
              <a:rPr lang="en-US" altLang="ko-KR" sz="1300" b="1" dirty="0" smtClean="0">
                <a:solidFill>
                  <a:srgbClr val="92D050"/>
                </a:solidFill>
                <a:ea typeface="Malgun Gothic" panose="020B0503020000020004" pitchFamily="50" charset="-127"/>
              </a:rPr>
              <a:t>// test.bin </a:t>
            </a:r>
            <a:r>
              <a:rPr lang="ko-KR" altLang="en-US" sz="1300" b="1" dirty="0" smtClean="0">
                <a:solidFill>
                  <a:srgbClr val="92D050"/>
                </a:solidFill>
                <a:ea typeface="Malgun Gothic" panose="020B0503020000020004" pitchFamily="50" charset="-127"/>
              </a:rPr>
              <a:t>파일을 읽기 전용으로 열기</a:t>
            </a:r>
            <a:endParaRPr lang="ko-KR" altLang="ko-KR" sz="1300" b="1" dirty="0" smtClean="0">
              <a:solidFill>
                <a:srgbClr val="92D050"/>
              </a:solidFill>
              <a:ea typeface="Malgun Gothic" panose="020B0503020000020004" pitchFamily="50" charset="-127"/>
            </a:endParaRP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if ( (fp = fopen("test.bin", "r")) == NULL ) {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       fputs("파일 열기 에러!", stderr);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            exit(1);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              }</a:t>
            </a:r>
          </a:p>
          <a:p>
            <a:r>
              <a:rPr lang="en-US" altLang="ko-KR" sz="1300" b="1" dirty="0" smtClean="0">
                <a:ea typeface="Malgun Gothic" panose="020B0503020000020004" pitchFamily="50" charset="-127"/>
              </a:rPr>
              <a:t>	</a:t>
            </a:r>
            <a:r>
              <a:rPr lang="ko-KR" altLang="ko-KR" sz="1300" b="1" dirty="0" smtClean="0">
                <a:ea typeface="Malgun Gothic" panose="020B0503020000020004" pitchFamily="50" charset="-127"/>
              </a:rPr>
              <a:t>while ( (c = fgetc(in)) != EOF) {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        printf( "%c" , c);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}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4067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동적 라이브러리 만들기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(2/2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82" y="1977694"/>
            <a:ext cx="7963231" cy="35553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41682" y="2441864"/>
            <a:ext cx="2682173" cy="218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77346" y="3002973"/>
            <a:ext cx="955964" cy="173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71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(1/4)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000" y="1277971"/>
            <a:ext cx="6570086" cy="33152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이용하기 위한 </a:t>
            </a:r>
            <a:r>
              <a:rPr lang="en-US" altLang="ko-KR" sz="12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Makefile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쉽고 이식성을 갖도록 작성하기 위한 기법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Group 42"/>
          <p:cNvGrpSpPr/>
          <p:nvPr/>
        </p:nvGrpSpPr>
        <p:grpSpPr>
          <a:xfrm>
            <a:off x="720000" y="2153200"/>
            <a:ext cx="2916000" cy="269971"/>
            <a:chOff x="720000" y="1152000"/>
            <a:chExt cx="2916000" cy="269971"/>
          </a:xfrm>
        </p:grpSpPr>
        <p:sp>
          <p:nvSpPr>
            <p:cNvPr id="18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23" y="2423171"/>
            <a:ext cx="53340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673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(2/4)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Makefile.am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475307"/>
            <a:ext cx="3191320" cy="733527"/>
          </a:xfrm>
          <a:prstGeom prst="rect">
            <a:avLst/>
          </a:prstGeom>
        </p:spPr>
      </p:pic>
      <p:grpSp>
        <p:nvGrpSpPr>
          <p:cNvPr id="20" name="Group 42"/>
          <p:cNvGrpSpPr/>
          <p:nvPr/>
        </p:nvGrpSpPr>
        <p:grpSpPr>
          <a:xfrm>
            <a:off x="714722" y="3201947"/>
            <a:ext cx="2916000" cy="269971"/>
            <a:chOff x="720000" y="1152000"/>
            <a:chExt cx="2916000" cy="269971"/>
          </a:xfrm>
        </p:grpSpPr>
        <p:sp>
          <p:nvSpPr>
            <p:cNvPr id="21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Configure.ac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0000" y="2401128"/>
            <a:ext cx="5821445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autoscan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configure.scan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configure.ac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208" y="2720054"/>
            <a:ext cx="4657765" cy="32230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4254176" y="3265550"/>
              <a:ext cx="2515235" cy="27775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5176" y="3256556"/>
                <a:ext cx="2533234" cy="2957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551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(3/4)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Configure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6000" y="1322908"/>
            <a:ext cx="5821445" cy="143952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aclocal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autoheader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autoconf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automake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–foreign –add-missing –copy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./configure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81" y="2732616"/>
            <a:ext cx="6594600" cy="351002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509846" y="3200400"/>
            <a:ext cx="726831" cy="199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680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/4)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99" y="1605633"/>
            <a:ext cx="7739706" cy="44569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87999" y="1995055"/>
            <a:ext cx="6761046" cy="69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999" y="2942492"/>
            <a:ext cx="675970" cy="164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38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정적 라이브러리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(1/2)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Makefile.am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8" name="Group 42"/>
          <p:cNvGrpSpPr/>
          <p:nvPr/>
        </p:nvGrpSpPr>
        <p:grpSpPr>
          <a:xfrm>
            <a:off x="720000" y="3059567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Configure.ac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000" y="2965793"/>
            <a:ext cx="4829917" cy="3411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21336"/>
            <a:ext cx="4162425" cy="133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/>
              <p14:cNvContentPartPr/>
              <p14:nvPr/>
            </p14:nvContentPartPr>
            <p14:xfrm>
              <a:off x="3806970" y="3626428"/>
              <a:ext cx="2448357" cy="2286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7970" y="3617428"/>
                <a:ext cx="2466357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잉크 21"/>
              <p14:cNvContentPartPr/>
              <p14:nvPr/>
            </p14:nvContentPartPr>
            <p14:xfrm>
              <a:off x="3938155" y="4291445"/>
              <a:ext cx="862446" cy="245096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9156" y="4282447"/>
                <a:ext cx="880444" cy="2630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726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정적 라이브러리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(2/2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5" y="1743117"/>
            <a:ext cx="6390106" cy="437973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27365" y="2109355"/>
            <a:ext cx="6057999" cy="872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95554" y="3574473"/>
            <a:ext cx="976745" cy="135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14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000" y="2966400"/>
            <a:ext cx="4398497" cy="3407377"/>
          </a:xfrm>
          <a:prstGeom prst="rect">
            <a:avLst/>
          </a:prstGeom>
        </p:spPr>
      </p:pic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동적 라이브러리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(1/4)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Makefile.am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8" name="Group 42"/>
          <p:cNvGrpSpPr/>
          <p:nvPr/>
        </p:nvGrpSpPr>
        <p:grpSpPr>
          <a:xfrm>
            <a:off x="720000" y="3059567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Configure.ac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3838143" y="3564082"/>
              <a:ext cx="2448357" cy="249381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143" y="3555086"/>
                <a:ext cx="2466357" cy="267374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잉크 21"/>
          <p:cNvPicPr/>
          <p:nvPr/>
        </p:nvPicPr>
        <p:blipFill>
          <a:blip r:embed="rId5"/>
          <a:stretch>
            <a:fillRect/>
          </a:stretch>
        </p:blipFill>
        <p:spPr>
          <a:xfrm>
            <a:off x="3796482" y="4193039"/>
            <a:ext cx="949290" cy="3107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00" y="1432525"/>
            <a:ext cx="3819525" cy="11906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18309" y="1537855"/>
            <a:ext cx="3044536" cy="363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74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동적 라이브러리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(2/4)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Configure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6000" y="1475307"/>
            <a:ext cx="5821445" cy="199352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aclocal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autoheader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libtoolize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autoconf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automake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–foreign –add-missing –copy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./configure –prefix=/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make &amp;&amp;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make install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09404" y="2057895"/>
            <a:ext cx="950026" cy="271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63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동적 라이브러리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(3/4)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Configure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99" y="2183130"/>
            <a:ext cx="7080900" cy="29202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87999" y="2482850"/>
            <a:ext cx="70809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37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Double Commander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처럼 출력하기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(1/2) 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 , Hex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 출력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13233" y="1555288"/>
            <a:ext cx="560724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/>
            <a:r>
              <a:rPr lang="ko-KR" altLang="ko-KR" sz="1200" b="1" dirty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//16 바이트씩 끝까지 읽기</a:t>
            </a:r>
          </a:p>
          <a:p>
            <a:pPr marL="3429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while ((buf16Len = fread(buf16, sizeof(char), sizeof(buf16), in)) != NULL)</a:t>
            </a:r>
          </a:p>
          <a:p>
            <a:pPr marL="3429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{</a:t>
            </a:r>
          </a:p>
          <a:p>
            <a:pPr marL="6858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 </a:t>
            </a:r>
          </a:p>
          <a:p>
            <a:pPr marL="6858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printf("%08X:     ", offset); // 번지 출력</a:t>
            </a:r>
          </a:p>
          <a:p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 </a:t>
            </a:r>
          </a:p>
          <a:p>
            <a:pPr marL="6858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for (int i = 0; i &lt; (int)buf16Len; i++)</a:t>
            </a:r>
          </a:p>
          <a:p>
            <a:pPr marL="6858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{</a:t>
            </a:r>
          </a:p>
          <a:p>
            <a:pPr marL="10287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if (i == 8) printf("| ");</a:t>
            </a:r>
          </a:p>
          <a:p>
            <a:pPr marL="10287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printf("%02X ", (unsigned)buf16[i</a:t>
            </a:r>
            <a:r>
              <a:rPr lang="ko-KR" altLang="ko-KR" sz="1200" b="1" dirty="0" smtClean="0">
                <a:latin typeface="+mn-lt"/>
                <a:ea typeface="Malgun Gothic" panose="020B0503020000020004" pitchFamily="50" charset="-127"/>
              </a:rPr>
              <a:t>]);</a:t>
            </a:r>
            <a:r>
              <a:rPr lang="en-US" altLang="ko-KR" sz="1200" b="1" dirty="0" smtClean="0">
                <a:latin typeface="+mn-lt"/>
                <a:ea typeface="Malgun Gothic" panose="020B0503020000020004" pitchFamily="50" charset="-127"/>
              </a:rPr>
              <a:t>  </a:t>
            </a:r>
            <a:r>
              <a:rPr lang="ko-KR" altLang="ko-KR" sz="1200" b="1" dirty="0" smtClean="0">
                <a:solidFill>
                  <a:srgbClr val="92D050"/>
                </a:solidFill>
                <a:latin typeface="+mn-ea"/>
                <a:ea typeface="+mn-ea"/>
              </a:rPr>
              <a:t>//</a:t>
            </a:r>
            <a:r>
              <a:rPr lang="en-US" altLang="ko-KR" sz="1200" b="1" dirty="0" smtClean="0">
                <a:solidFill>
                  <a:srgbClr val="92D050"/>
                </a:solidFill>
                <a:latin typeface="+mn-ea"/>
                <a:ea typeface="+mn-ea"/>
              </a:rPr>
              <a:t>HEX</a:t>
            </a:r>
            <a:r>
              <a:rPr lang="ko-KR" altLang="ko-KR" sz="1200" b="1" dirty="0" smtClean="0">
                <a:solidFill>
                  <a:srgbClr val="92D050"/>
                </a:solidFill>
                <a:latin typeface="+mn-ea"/>
                <a:ea typeface="+mn-ea"/>
              </a:rPr>
              <a:t> </a:t>
            </a:r>
            <a:r>
              <a:rPr lang="ko-KR" altLang="ko-KR" sz="1200" b="1" dirty="0">
                <a:solidFill>
                  <a:srgbClr val="92D050"/>
                </a:solidFill>
                <a:latin typeface="+mn-ea"/>
                <a:ea typeface="+mn-ea"/>
              </a:rPr>
              <a:t>값 출력</a:t>
            </a:r>
          </a:p>
          <a:p>
            <a:pPr marL="6858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}</a:t>
            </a:r>
          </a:p>
          <a:p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 </a:t>
            </a:r>
          </a:p>
          <a:p>
            <a:pPr marL="685800"/>
            <a:r>
              <a:rPr lang="ko-KR" altLang="ko-KR" sz="1200" b="1" dirty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// 한 줄이 16바이트가 되지 않을</a:t>
            </a:r>
            <a:r>
              <a:rPr lang="en-US" altLang="ko-KR" sz="1200" b="1" dirty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 </a:t>
            </a:r>
            <a:r>
              <a:rPr lang="ko-KR" altLang="ko-KR" sz="1200" b="1" dirty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때 </a:t>
            </a:r>
            <a:r>
              <a:rPr lang="en-US" altLang="ko-KR" sz="1200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HEX</a:t>
            </a:r>
            <a:r>
              <a:rPr lang="ko-KR" altLang="ko-KR" sz="1200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, </a:t>
            </a:r>
            <a:r>
              <a:rPr lang="ko-KR" altLang="ko-KR" sz="1200" b="1" dirty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문자 부분에 . 삽입</a:t>
            </a:r>
          </a:p>
          <a:p>
            <a:pPr marL="6858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if((int)buf16Len &lt; 8)</a:t>
            </a:r>
          </a:p>
          <a:p>
            <a:pPr marL="6858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{ </a:t>
            </a:r>
          </a:p>
          <a:p>
            <a:pPr marL="10287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for (int i = 0; i &lt; (8 - (int)buf16Len); i++)</a:t>
            </a:r>
          </a:p>
          <a:p>
            <a:pPr marL="13716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printf("   ");</a:t>
            </a:r>
          </a:p>
          <a:p>
            <a:pPr marL="10287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printf("| ");</a:t>
            </a:r>
          </a:p>
          <a:p>
            <a:pPr marL="10287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for (int i = 0; i &lt; 8; i++)</a:t>
            </a:r>
          </a:p>
          <a:p>
            <a:pPr marL="13716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printf("   ");</a:t>
            </a:r>
          </a:p>
          <a:p>
            <a:pPr marL="6858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} else if ((int)buf16Len &lt; 16) {</a:t>
            </a:r>
          </a:p>
          <a:p>
            <a:pPr marL="10287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for (int i = 0; i &lt; (16 - (int)buf16Len); i++)</a:t>
            </a:r>
          </a:p>
          <a:p>
            <a:pPr marL="13716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printf("   ");</a:t>
            </a:r>
          </a:p>
          <a:p>
            <a:pPr marL="6858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2258" y="1469572"/>
            <a:ext cx="8425542" cy="481148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5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동적 라이브러리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(4/4)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usr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/lib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5" y="3356449"/>
            <a:ext cx="6872961" cy="26982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65" y="1520613"/>
            <a:ext cx="6872961" cy="11964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1527365" y="1811247"/>
              <a:ext cx="6872962" cy="680825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8924" y="1782804"/>
                <a:ext cx="6929844" cy="73771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42"/>
          <p:cNvGrpSpPr/>
          <p:nvPr/>
        </p:nvGrpSpPr>
        <p:grpSpPr>
          <a:xfrm>
            <a:off x="756000" y="2899657"/>
            <a:ext cx="2916000" cy="269971"/>
            <a:chOff x="720000" y="1152000"/>
            <a:chExt cx="2916000" cy="269971"/>
          </a:xfrm>
        </p:grpSpPr>
        <p:sp>
          <p:nvSpPr>
            <p:cNvPr id="18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189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4000" y="4212000"/>
            <a:ext cx="195598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임준형</a:t>
            </a:r>
            <a:endParaRPr lang="en-US" altLang="ko-KR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010-2112-5449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jhlim@wizardlab.co.kr</a:t>
            </a:r>
            <a:endParaRPr lang="ko-KR" altLang="en-US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526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Double Commander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처럼 출력하기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(2/2) 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ASCII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 출력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9217" y="1485883"/>
            <a:ext cx="456111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/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for (int i = 0; i &lt; (int)buf16Len; i++)</a:t>
            </a:r>
          </a:p>
          <a:p>
            <a:pPr marL="685800"/>
            <a:r>
              <a:rPr lang="ko-KR" altLang="ko-KR" b="1" dirty="0" smtClean="0">
                <a:latin typeface="+mn-lt"/>
                <a:ea typeface="Malgun Gothic" panose="020B0503020000020004" pitchFamily="50" charset="-127"/>
              </a:rPr>
              <a:t>{</a:t>
            </a:r>
            <a:r>
              <a:rPr lang="en-US" altLang="ko-KR" b="1" dirty="0" smtClean="0">
                <a:latin typeface="+mn-lt"/>
                <a:ea typeface="Malgun Gothic" panose="020B0503020000020004" pitchFamily="50" charset="-127"/>
              </a:rPr>
              <a:t> 		</a:t>
            </a:r>
          </a:p>
          <a:p>
            <a:pPr marL="685800"/>
            <a:r>
              <a:rPr lang="en-US" altLang="ko-KR" b="1" dirty="0" smtClean="0">
                <a:latin typeface="+mn-lt"/>
                <a:ea typeface="Malgun Gothic" panose="020B0503020000020004" pitchFamily="50" charset="-127"/>
              </a:rPr>
              <a:t/>
            </a:r>
            <a:br>
              <a:rPr lang="en-US" altLang="ko-KR" b="1" dirty="0" smtClean="0">
                <a:latin typeface="+mn-lt"/>
                <a:ea typeface="Malgun Gothic" panose="020B0503020000020004" pitchFamily="50" charset="-127"/>
              </a:rPr>
            </a:br>
            <a:r>
              <a:rPr lang="en-US" altLang="ko-KR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       </a:t>
            </a:r>
            <a:r>
              <a:rPr lang="ko-KR" altLang="ko-KR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// </a:t>
            </a:r>
            <a:r>
              <a:rPr lang="ko-KR" altLang="ko-KR" b="1" dirty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특수문자 아니면 </a:t>
            </a:r>
            <a:r>
              <a:rPr lang="ko-KR" altLang="ko-KR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출력</a:t>
            </a:r>
            <a:endParaRPr lang="ko-KR" altLang="ko-KR" b="1" dirty="0">
              <a:solidFill>
                <a:srgbClr val="92D050"/>
              </a:solidFill>
              <a:latin typeface="+mn-lt"/>
              <a:ea typeface="Malgun Gothic" panose="020B0503020000020004" pitchFamily="50" charset="-127"/>
            </a:endParaRPr>
          </a:p>
          <a:p>
            <a:pPr marL="1028700"/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if (buf16[i] &gt;= 0x20 &amp;&amp; buf16[i</a:t>
            </a:r>
            <a:r>
              <a:rPr lang="ko-KR" altLang="ko-KR" b="1" dirty="0" smtClean="0">
                <a:latin typeface="+mn-lt"/>
                <a:ea typeface="Malgun Gothic" panose="020B0503020000020004" pitchFamily="50" charset="-127"/>
              </a:rPr>
              <a:t>]</a:t>
            </a:r>
            <a:endParaRPr lang="en-US" altLang="ko-KR" b="1" dirty="0" smtClean="0">
              <a:latin typeface="+mn-lt"/>
              <a:ea typeface="Malgun Gothic" panose="020B0503020000020004" pitchFamily="50" charset="-127"/>
            </a:endParaRPr>
          </a:p>
          <a:p>
            <a:pPr marL="1028700"/>
            <a:r>
              <a:rPr lang="ko-KR" altLang="ko-KR" b="1" dirty="0" smtClean="0">
                <a:latin typeface="+mn-lt"/>
                <a:ea typeface="Malgun Gothic" panose="020B0503020000020004" pitchFamily="50" charset="-127"/>
              </a:rPr>
              <a:t>&lt;= </a:t>
            </a:r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0x7E) </a:t>
            </a:r>
            <a:endParaRPr lang="en-US" altLang="ko-KR" b="1" dirty="0" smtClean="0">
              <a:latin typeface="+mn-lt"/>
              <a:ea typeface="Malgun Gothic" panose="020B0503020000020004" pitchFamily="50" charset="-127"/>
            </a:endParaRPr>
          </a:p>
          <a:p>
            <a:pPr marL="1028700"/>
            <a:r>
              <a:rPr lang="en-US" altLang="ko-KR" b="1" dirty="0">
                <a:latin typeface="+mn-lt"/>
                <a:ea typeface="Malgun Gothic" panose="020B0503020000020004" pitchFamily="50" charset="-127"/>
              </a:rPr>
              <a:t>	</a:t>
            </a:r>
            <a:r>
              <a:rPr lang="ko-KR" altLang="ko-KR" b="1" dirty="0" smtClean="0">
                <a:latin typeface="+mn-lt"/>
                <a:ea typeface="Malgun Gothic" panose="020B0503020000020004" pitchFamily="50" charset="-127"/>
              </a:rPr>
              <a:t>printf</a:t>
            </a:r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("%c", buf16[i]);</a:t>
            </a:r>
          </a:p>
          <a:p>
            <a:pPr marL="1028700"/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else printf</a:t>
            </a:r>
            <a:r>
              <a:rPr lang="ko-KR" altLang="ko-KR" b="1" dirty="0" smtClean="0">
                <a:latin typeface="+mn-lt"/>
                <a:ea typeface="Malgun Gothic" panose="020B0503020000020004" pitchFamily="50" charset="-127"/>
              </a:rPr>
              <a:t>("."); </a:t>
            </a:r>
          </a:p>
          <a:p>
            <a:pPr marL="685800"/>
            <a:r>
              <a:rPr lang="ko-KR" altLang="ko-KR" b="1" dirty="0" smtClean="0">
                <a:latin typeface="+mn-lt"/>
                <a:ea typeface="Malgun Gothic" panose="020B0503020000020004" pitchFamily="50" charset="-127"/>
              </a:rPr>
              <a:t>}</a:t>
            </a:r>
            <a:r>
              <a:rPr lang="en-US" altLang="ko-KR" b="1" dirty="0" smtClean="0">
                <a:latin typeface="+mn-lt"/>
                <a:ea typeface="Malgun Gothic" panose="020B0503020000020004" pitchFamily="50" charset="-127"/>
              </a:rPr>
              <a:t>		</a:t>
            </a:r>
            <a:r>
              <a:rPr lang="ko-KR" altLang="ko-KR" b="1" dirty="0">
                <a:solidFill>
                  <a:srgbClr val="FF0000"/>
                </a:solidFill>
                <a:latin typeface="+mn-lt"/>
                <a:ea typeface="Malgun Gothic" panose="020B0503020000020004" pitchFamily="50" charset="-127"/>
              </a:rPr>
              <a:t> </a:t>
            </a:r>
            <a:endParaRPr lang="en-US" altLang="ko-KR" b="1" dirty="0" smtClean="0">
              <a:solidFill>
                <a:srgbClr val="FF0000"/>
              </a:solidFill>
              <a:latin typeface="+mn-lt"/>
              <a:ea typeface="Malgun Gothic" panose="020B0503020000020004" pitchFamily="50" charset="-127"/>
            </a:endParaRPr>
          </a:p>
          <a:p>
            <a:pPr marL="685800"/>
            <a:r>
              <a:rPr lang="ko-KR" altLang="ko-KR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//</a:t>
            </a:r>
            <a:r>
              <a:rPr lang="ko-KR" altLang="ko-KR" b="1" dirty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특수문자, 그래픽문자 등은 마침표로 출력</a:t>
            </a:r>
            <a:endParaRPr lang="ko-KR" altLang="ko-KR" b="1" dirty="0" smtClean="0">
              <a:solidFill>
                <a:srgbClr val="92D050"/>
              </a:solidFill>
              <a:latin typeface="+mn-lt"/>
              <a:ea typeface="Malgun Gothic" panose="020B0503020000020004" pitchFamily="50" charset="-127"/>
            </a:endParaRPr>
          </a:p>
          <a:p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 </a:t>
            </a:r>
          </a:p>
          <a:p>
            <a:pPr marL="685800"/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offset += 16</a:t>
            </a:r>
            <a:r>
              <a:rPr lang="ko-KR" altLang="ko-KR" b="1" dirty="0">
                <a:solidFill>
                  <a:schemeClr val="tx1"/>
                </a:solidFill>
                <a:latin typeface="+mn-lt"/>
                <a:ea typeface="Malgun Gothic" panose="020B0503020000020004" pitchFamily="50" charset="-127"/>
              </a:rPr>
              <a:t>;</a:t>
            </a:r>
            <a:r>
              <a:rPr lang="ko-KR" altLang="ko-KR" b="1" dirty="0">
                <a:solidFill>
                  <a:srgbClr val="FF0000"/>
                </a:solidFill>
                <a:latin typeface="+mn-lt"/>
                <a:ea typeface="Malgun Gothic" panose="020B0503020000020004" pitchFamily="50" charset="-127"/>
              </a:rPr>
              <a:t> </a:t>
            </a:r>
            <a:endParaRPr lang="en-US" altLang="ko-KR" b="1" dirty="0" smtClean="0">
              <a:solidFill>
                <a:srgbClr val="FF0000"/>
              </a:solidFill>
              <a:latin typeface="+mn-lt"/>
              <a:ea typeface="Malgun Gothic" panose="020B0503020000020004" pitchFamily="50" charset="-127"/>
            </a:endParaRPr>
          </a:p>
          <a:p>
            <a:pPr marL="685800"/>
            <a:r>
              <a:rPr lang="ko-KR" altLang="ko-KR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// </a:t>
            </a:r>
            <a:r>
              <a:rPr lang="ko-KR" altLang="en-US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주소</a:t>
            </a:r>
            <a:r>
              <a:rPr lang="en-US" altLang="ko-KR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 </a:t>
            </a:r>
            <a:r>
              <a:rPr lang="ko-KR" altLang="ko-KR" b="1" dirty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값 증가</a:t>
            </a:r>
          </a:p>
          <a:p>
            <a:pPr marL="685800"/>
            <a:endParaRPr lang="en-US" altLang="ko-KR" b="1" dirty="0" smtClean="0">
              <a:latin typeface="+mn-lt"/>
              <a:ea typeface="Malgun Gothic" panose="020B0503020000020004" pitchFamily="50" charset="-127"/>
            </a:endParaRPr>
          </a:p>
          <a:p>
            <a:pPr marL="685800"/>
            <a:r>
              <a:rPr lang="ko-KR" altLang="ko-KR" b="1" dirty="0" smtClean="0">
                <a:latin typeface="+mn-lt"/>
                <a:ea typeface="Malgun Gothic" panose="020B0503020000020004" pitchFamily="50" charset="-127"/>
              </a:rPr>
              <a:t>printf</a:t>
            </a:r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("\n");</a:t>
            </a:r>
          </a:p>
          <a:p>
            <a:pPr marL="342900"/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}</a:t>
            </a:r>
          </a:p>
          <a:p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 </a:t>
            </a:r>
          </a:p>
          <a:p>
            <a:pPr marL="342900"/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if (offset == 0) printf("%08X:   ", offset</a:t>
            </a:r>
            <a:r>
              <a:rPr lang="ko-KR" altLang="ko-KR" b="1" dirty="0">
                <a:solidFill>
                  <a:schemeClr val="tx1"/>
                </a:solidFill>
                <a:latin typeface="+mn-lt"/>
                <a:ea typeface="Malgun Gothic" panose="020B0503020000020004" pitchFamily="50" charset="-127"/>
              </a:rPr>
              <a:t>);</a:t>
            </a:r>
            <a:r>
              <a:rPr lang="ko-KR" altLang="ko-KR" b="1" dirty="0">
                <a:solidFill>
                  <a:srgbClr val="FF0000"/>
                </a:solidFill>
                <a:latin typeface="+mn-lt"/>
                <a:ea typeface="Malgun Gothic" panose="020B0503020000020004" pitchFamily="50" charset="-127"/>
              </a:rPr>
              <a:t> </a:t>
            </a:r>
            <a:endParaRPr lang="en-US" altLang="ko-KR" b="1" dirty="0" smtClean="0">
              <a:solidFill>
                <a:srgbClr val="FF0000"/>
              </a:solidFill>
              <a:latin typeface="+mn-lt"/>
              <a:ea typeface="Malgun Gothic" panose="020B0503020000020004" pitchFamily="50" charset="-127"/>
            </a:endParaRPr>
          </a:p>
          <a:p>
            <a:pPr marL="342900"/>
            <a:r>
              <a:rPr lang="ko-KR" altLang="ko-KR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// </a:t>
            </a:r>
            <a:r>
              <a:rPr lang="ko-KR" altLang="ko-KR" b="1" dirty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0바이트일 경우</a:t>
            </a:r>
          </a:p>
          <a:p>
            <a:pPr marL="342900"/>
            <a:endParaRPr lang="en-US" altLang="ko-KR" b="1" dirty="0" smtClean="0">
              <a:latin typeface="+mn-lt"/>
              <a:ea typeface="Malgun Gothic" panose="020B0503020000020004" pitchFamily="50" charset="-127"/>
            </a:endParaRPr>
          </a:p>
          <a:p>
            <a:pPr marL="342900"/>
            <a:r>
              <a:rPr lang="ko-KR" altLang="ko-KR" b="1" dirty="0" smtClean="0">
                <a:latin typeface="+mn-lt"/>
                <a:ea typeface="Malgun Gothic" panose="020B0503020000020004" pitchFamily="50" charset="-127"/>
              </a:rPr>
              <a:t>fclose(in</a:t>
            </a:r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1054" y="5119995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Visual </a:t>
            </a:r>
            <a:r>
              <a:rPr lang="ko-KR" altLang="en-US" b="1" dirty="0" smtClean="0">
                <a:latin typeface="+mn-ea"/>
                <a:ea typeface="+mn-ea"/>
              </a:rPr>
              <a:t>실행 화면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2258" y="1338943"/>
            <a:ext cx="4136571" cy="49530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667" y="5486401"/>
            <a:ext cx="5024561" cy="80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4510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19997" y="2377592"/>
            <a:ext cx="8466233" cy="1162523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루틴들과 외부 함수들 그리고 변수들의 집합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 과정 중 링크 단계에서 프로그램의 오브젝트 코드와 지정한 라이브러리의 오브젝트코드를 결합하여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실행 가능한 파일을 생성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Hex/ASCII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 출력하는 라이브러리 만들기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8" y="1995809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Library( *.a 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92001" y="3876739"/>
            <a:ext cx="8466233" cy="885524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링크를 사용한 라이브러리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프로그램이 공통으로 필요로 하는 기능을 프로그램과는 분리하여 필요할 때만 불러내어 쓸 수 있게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만들어 놓은 라이브러리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6" name="Group 42"/>
          <p:cNvGrpSpPr/>
          <p:nvPr/>
        </p:nvGrpSpPr>
        <p:grpSpPr>
          <a:xfrm>
            <a:off x="719998" y="3530283"/>
            <a:ext cx="2916000" cy="269971"/>
            <a:chOff x="720000" y="1152000"/>
            <a:chExt cx="2916000" cy="269971"/>
          </a:xfrm>
        </p:grpSpPr>
        <p:sp>
          <p:nvSpPr>
            <p:cNvPr id="17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Library( *.so 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Group 42"/>
          <p:cNvGrpSpPr/>
          <p:nvPr/>
        </p:nvGrpSpPr>
        <p:grpSpPr>
          <a:xfrm>
            <a:off x="719999" y="1008000"/>
            <a:ext cx="2916000" cy="269971"/>
            <a:chOff x="720000" y="1152000"/>
            <a:chExt cx="2916000" cy="269971"/>
          </a:xfrm>
        </p:grpSpPr>
        <p:sp>
          <p:nvSpPr>
            <p:cNvPr id="21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라이브러리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9997" y="1373020"/>
            <a:ext cx="8466233" cy="33152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재사용이 가능하도록 미리 만들어 놓은 컴파일 된 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69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( *.a ) (1/7)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Ubuntu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1" y="1434400"/>
            <a:ext cx="4393377" cy="48452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198" y="1445287"/>
            <a:ext cx="362953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07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35033</TotalTime>
  <Words>2247</Words>
  <Application>Microsoft Office PowerPoint</Application>
  <PresentationFormat>A4 용지(210x297mm)</PresentationFormat>
  <Paragraphs>573</Paragraphs>
  <Slides>61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6" baseType="lpstr">
      <vt:lpstr>맑은 고딕</vt:lpstr>
      <vt:lpstr>Arial</vt:lpstr>
      <vt:lpstr>맑은 고딕</vt:lpstr>
      <vt:lpstr>Arial Narrow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WizardLab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회사소개서</dc:title>
  <dc:creator>권현정</dc:creator>
  <cp:lastModifiedBy>임준형</cp:lastModifiedBy>
  <cp:revision>2593</cp:revision>
  <cp:lastPrinted>2014-08-04T05:42:11Z</cp:lastPrinted>
  <dcterms:modified xsi:type="dcterms:W3CDTF">2016-08-08T01:53:39Z</dcterms:modified>
</cp:coreProperties>
</file>