
<file path=[Content_Types].xml><?xml version="1.0" encoding="utf-8"?>
<Types xmlns="http://schemas.openxmlformats.org/package/2006/content-types">
  <Default Extension="jpeg" ContentType="image/jpeg"/>
  <Default Extension="jpe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19"/>
  </p:notesMasterIdLst>
  <p:sldIdLst>
    <p:sldId id="256" r:id="rId3"/>
    <p:sldId id="271" r:id="rId4"/>
    <p:sldId id="257" r:id="rId5"/>
    <p:sldId id="265" r:id="rId6"/>
    <p:sldId id="266" r:id="rId7"/>
    <p:sldId id="267" r:id="rId8"/>
    <p:sldId id="268" r:id="rId9"/>
    <p:sldId id="269" r:id="rId10"/>
    <p:sldId id="270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C7C8168-D431-4FBE-BECC-172E63F9EBA3}">
          <p14:sldIdLst>
            <p14:sldId id="256"/>
          </p14:sldIdLst>
        </p14:section>
        <p14:section name="Introduction" id="{F71B8AC0-311E-470E-9611-43CEE8BCE4A8}">
          <p14:sldIdLst/>
        </p14:section>
        <p14:section name="Design" id="{E7C88C34-EA34-47B8-8F2C-BED9E93CBD98}">
          <p14:sldIdLst>
            <p14:sldId id="271"/>
            <p14:sldId id="257"/>
            <p14:sldId id="265"/>
            <p14:sldId id="266"/>
            <p14:sldId id="267"/>
            <p14:sldId id="268"/>
            <p14:sldId id="269"/>
            <p14:sldId id="270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888A7752-73DE-404C-BA6F-63DEF987950B}" type="datetimeFigureOut">
              <a:pPr/>
              <a:t>2014/5/21</a:t>
            </a:fld>
            <a:endParaRPr lang="zh-CN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AEC00428-765A-4708-ADE2-3AAB557AF17C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468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0483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27819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5534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593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46500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0090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14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5044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15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24003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16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4391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 latinLnBrk="0">
              <a:defRPr lang="zh-CN"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 latinLnBrk="0">
              <a:buNone/>
              <a:defRPr lang="zh-CN" sz="20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latinLnBrk="0">
              <a:defRPr lang="zh-CN" sz="1400"/>
            </a:lvl1pPr>
          </a:lstStyle>
          <a:p>
            <a:fld id="{A8B8E7D2-F905-46E3-BDD3-0258335A3216}" type="datetime1">
              <a:pPr/>
              <a:t>2014/5/21</a:t>
            </a:fld>
            <a:endParaRPr lang="zh-CN" sz="1600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B5ADC2-7248-4799-8E52-477E151C3EE9}" type="slidenum">
              <a:pPr/>
              <a:t>‹#›</a:t>
            </a:fld>
            <a:endParaRPr lang="zh-C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2014/5/21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2014/5/21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2014/5/21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 latinLnBrk="0">
              <a:buNone/>
              <a:defRPr lang="zh-CN" sz="32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FB568A0-62B0-4129-95C4-7270BF844D61}" type="datetime1">
              <a:pPr/>
              <a:t>2014/5/21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pPr/>
              <a:t>‹#›</a:t>
            </a:fld>
            <a:endParaRPr lang="zh-C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F31A-E594-408B-8114-4F8438303DA3}" type="datetime1">
              <a:pPr/>
              <a:t>2014/5/21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98-2A5A-4309-94C2-82E465C1DCF8}" type="datetime1">
              <a:pPr/>
              <a:t>2014/5/21</a:t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zh-CN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2014/5/21</a:t>
            </a:fld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58F6-778A-46C2-BFC0-8FD9B04A99E8}" type="datetime1">
              <a:pPr/>
              <a:t>2014/5/21</a:t>
            </a:fld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zh-C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 latinLnBrk="0">
              <a:buNone/>
              <a:defRPr lang="zh-CN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 latinLnBrk="0">
              <a:lnSpc>
                <a:spcPts val="2200"/>
              </a:lnSpc>
              <a:spcAft>
                <a:spcPts val="1000"/>
              </a:spcAft>
              <a:buNone/>
              <a:defRPr lang="zh-CN" sz="1600">
                <a:solidFill>
                  <a:schemeClr val="tx2"/>
                </a:solidFill>
              </a:defRPr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2014/5/21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 latinLnBrk="0">
              <a:buNone/>
              <a:defRPr lang="zh-CN"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 latinLnBrk="0">
              <a:spcBef>
                <a:spcPts val="600"/>
              </a:spcBef>
              <a:buNone/>
              <a:defRPr lang="zh-CN" sz="3200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 latinLnBrk="0">
              <a:buFontTx/>
              <a:buNone/>
              <a:defRPr lang="zh-CN" sz="1400"/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2014/5/21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latinLnBrk="0">
              <a:defRPr lang="zh-CN" sz="1400">
                <a:solidFill>
                  <a:schemeClr val="tx2"/>
                </a:solidFill>
              </a:defRPr>
            </a:lvl1pPr>
          </a:lstStyle>
          <a:p>
            <a:pPr algn="r"/>
            <a:fld id="{33938BEC-55E3-4F9D-B5C5-76D23951C04A}" type="datetime1">
              <a:pPr algn="r"/>
              <a:t>2014/5/21</a:t>
            </a:fld>
            <a:endParaRPr lang="zh-CN" sz="140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latinLnBrk="0">
              <a:defRPr lang="zh-CN" sz="1400">
                <a:solidFill>
                  <a:schemeClr val="tx2"/>
                </a:solidFill>
              </a:defRPr>
            </a:lvl1pPr>
          </a:lstStyle>
          <a:p>
            <a:pPr algn="r"/>
            <a:endParaRPr lang="zh-CN" sz="140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latinLnBrk="0">
              <a:defRPr lang="zh-CN" sz="1400">
                <a:solidFill>
                  <a:schemeClr val="tx2"/>
                </a:solidFill>
              </a:defRPr>
            </a:lvl1pPr>
          </a:lstStyle>
          <a:p>
            <a:pPr algn="l"/>
            <a:fld id="{D4B5ADC2-7248-4799-8E52-477E151C3EE9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 sz="160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lang="zh-CN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lang="zh-CN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lang="zh-CN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chubby lock service for loosely-coupled distributed systems</a:t>
            </a:r>
            <a:endParaRPr lang="zh-CN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Peilun</a:t>
            </a:r>
            <a:r>
              <a:rPr lang="en-US" altLang="zh-CN" dirty="0" smtClean="0"/>
              <a:t> Li, Cupjin Huang, Xuan Wu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议程</a:t>
            </a:r>
            <a:endParaRPr lang="zh-CN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/>
              <a:t>列出要涵盖的主题</a:t>
            </a:r>
          </a:p>
          <a:p>
            <a:r>
              <a:rPr lang="zh-CN"/>
              <a:t>列出为每个主题分配的时间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概述</a:t>
            </a:r>
            <a:endParaRPr lang="zh-CN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/>
              <a:t>对主题进行概述</a:t>
            </a:r>
          </a:p>
          <a:p>
            <a:r>
              <a:rPr lang="zh-CN"/>
              <a:t>介绍如何将所有单个主题合并在一起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889953" y="1216025"/>
            <a:ext cx="3526518" cy="493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词汇</a:t>
            </a:r>
            <a:endParaRPr lang="zh-CN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/>
              <a:t>术语词汇表</a:t>
            </a:r>
          </a:p>
          <a:p>
            <a:r>
              <a:rPr lang="zh-CN"/>
              <a:t>定义在此培训中使用的术语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主题一</a:t>
            </a:r>
            <a:endParaRPr lang="zh-CN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/>
              <a:t>介绍详细信息</a:t>
            </a:r>
          </a:p>
          <a:p>
            <a:r>
              <a:rPr lang="zh-CN"/>
              <a:t>提供示例</a:t>
            </a:r>
          </a:p>
          <a:p>
            <a:r>
              <a:rPr lang="zh-CN"/>
              <a:t>完成练习以巩固所学知识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主题二</a:t>
            </a:r>
            <a:endParaRPr lang="zh-CN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Shap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/>
              <a:t>介绍详细信息</a:t>
            </a:r>
          </a:p>
          <a:p>
            <a:r>
              <a:rPr lang="zh-CN"/>
              <a:t>提供示例</a:t>
            </a:r>
          </a:p>
          <a:p>
            <a:r>
              <a:rPr lang="zh-CN"/>
              <a:t>完成练习以巩固所学知识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总结</a:t>
            </a:r>
            <a:endParaRPr lang="zh-CN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/>
              <a:t>简要审阅所演示的内容</a:t>
            </a:r>
          </a:p>
          <a:p>
            <a:r>
              <a:rPr lang="zh-CN"/>
              <a:t>确定应用培训的方法</a:t>
            </a:r>
          </a:p>
          <a:p>
            <a:r>
              <a:rPr lang="zh-CN"/>
              <a:t>请求有关培训单元的反馈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更多信息</a:t>
            </a:r>
            <a:endParaRPr lang="zh-CN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/>
              <a:t>列出其他培训单元</a:t>
            </a:r>
          </a:p>
          <a:p>
            <a:r>
              <a:rPr lang="zh-CN"/>
              <a:t>列出书籍、文章和电子资料来源</a:t>
            </a:r>
          </a:p>
          <a:p>
            <a:r>
              <a:rPr lang="zh-CN"/>
              <a:t>列出咨询服务、其他来源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But… why a lock service?</a:t>
            </a:r>
            <a:endParaRPr lang="zh-CN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Several questions may arise upon designing the lock service system.</a:t>
            </a:r>
          </a:p>
          <a:p>
            <a:r>
              <a:rPr lang="en-US" altLang="zh-CN" dirty="0" smtClean="0"/>
              <a:t>Why to build a</a:t>
            </a:r>
            <a:r>
              <a:rPr lang="en-US" altLang="zh-CN" dirty="0" smtClean="0"/>
              <a:t>n </a:t>
            </a:r>
            <a:r>
              <a:rPr lang="en-US" altLang="zh-CN" dirty="0" smtClean="0"/>
              <a:t>online service rather than a local library?</a:t>
            </a:r>
          </a:p>
          <a:p>
            <a:r>
              <a:rPr lang="en-US" altLang="zh-CN" dirty="0" smtClean="0"/>
              <a:t>Why to implement a lock service rather than a service for consensus?</a:t>
            </a:r>
          </a:p>
          <a:p>
            <a:r>
              <a:rPr lang="en-US" altLang="zh-CN" dirty="0" smtClean="0"/>
              <a:t>Why to build the service in a centralized manner, instead of implementing </a:t>
            </a:r>
            <a:r>
              <a:rPr lang="en-US" altLang="zh-CN" dirty="0" err="1" smtClean="0"/>
              <a:t>Paxo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over distributed clients?</a:t>
            </a:r>
          </a:p>
          <a:p>
            <a:pPr marL="0" indent="0">
              <a:buNone/>
            </a:pPr>
            <a:r>
              <a:rPr lang="en-US" altLang="zh-CN" dirty="0" smtClean="0"/>
              <a:t>Also, in Chubby we do not expect lock use to be </a:t>
            </a:r>
            <a:r>
              <a:rPr lang="en-US" altLang="zh-CN" i="1" dirty="0" smtClean="0"/>
              <a:t>fine-grained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en-US" altLang="zh-CN" dirty="0" smtClean="0"/>
              <a:t>What is the difference between a </a:t>
            </a:r>
            <a:r>
              <a:rPr lang="en-US" altLang="zh-CN" i="1" dirty="0" smtClean="0"/>
              <a:t>fine-grained</a:t>
            </a:r>
            <a:r>
              <a:rPr lang="en-US" altLang="zh-CN" dirty="0" smtClean="0"/>
              <a:t> lock and a </a:t>
            </a:r>
            <a:r>
              <a:rPr lang="en-US" altLang="zh-CN" i="1" dirty="0" smtClean="0"/>
              <a:t>coarse-grained</a:t>
            </a:r>
            <a:r>
              <a:rPr lang="en-US" altLang="zh-CN" dirty="0" smtClean="0"/>
              <a:t> lock?</a:t>
            </a:r>
          </a:p>
          <a:p>
            <a:r>
              <a:rPr lang="en-US" altLang="zh-CN" dirty="0" smtClean="0"/>
              <a:t>Why to use a </a:t>
            </a:r>
            <a:r>
              <a:rPr lang="en-US" altLang="zh-CN" i="1" dirty="0" smtClean="0"/>
              <a:t>coarse-grained</a:t>
            </a:r>
            <a:r>
              <a:rPr lang="en-US" altLang="zh-CN" dirty="0" smtClean="0"/>
              <a:t> lock?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vs. library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When a programmer starts to build a system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One year later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vs. </a:t>
            </a:r>
            <a:r>
              <a:rPr lang="en-US" altLang="zh-CN" dirty="0" smtClean="0"/>
              <a:t>library (cont.)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Effort needed to add a library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Effort needed to use a service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25457"/>
            <a:ext cx="4038600" cy="2254885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3105150"/>
            <a:ext cx="3143250" cy="2095500"/>
          </a:xfrm>
        </p:spPr>
      </p:pic>
    </p:spTree>
    <p:extLst>
      <p:ext uri="{BB962C8B-B14F-4D97-AF65-F5344CB8AC3E}">
        <p14:creationId xmlns:p14="http://schemas.microsoft.com/office/powerpoint/2010/main" val="139838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Lock service vs. </a:t>
            </a:r>
            <a:r>
              <a:rPr lang="en-US" altLang="zh-CN" dirty="0" err="1" smtClean="0"/>
              <a:t>Paxos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Inside Chubby cells, we do use </a:t>
            </a:r>
            <a:r>
              <a:rPr lang="en-US" altLang="zh-CN" dirty="0" err="1" smtClean="0"/>
              <a:t>Paxos</a:t>
            </a:r>
            <a:r>
              <a:rPr lang="en-US" altLang="zh-CN" dirty="0" smtClean="0"/>
              <a:t> protocol to elect the master periodically (explained later)</a:t>
            </a:r>
          </a:p>
          <a:p>
            <a:r>
              <a:rPr lang="en-US" altLang="zh-CN" dirty="0" smtClean="0"/>
              <a:t>However, a lock service has some irreplaceable advantages over a service of consensus: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Many of the services that elect a primary over clients or that partition data between their components need a mechanism for advertising the results.</a:t>
            </a:r>
          </a:p>
          <a:p>
            <a:r>
              <a:rPr lang="en-US" altLang="zh-CN" dirty="0" smtClean="0"/>
              <a:t>Yet inside Chubby we use small files as locks, which clients should be able to read or write—</a:t>
            </a:r>
          </a:p>
          <a:p>
            <a:r>
              <a:rPr lang="en-US" altLang="zh-CN" dirty="0" smtClean="0"/>
              <a:t>It turns out that the lock service itself is well-suited for advertising =v=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5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 service vs. </a:t>
            </a:r>
            <a:r>
              <a:rPr lang="en-US" altLang="zh-CN" dirty="0" err="1" smtClean="0"/>
              <a:t>Paxos</a:t>
            </a:r>
            <a:r>
              <a:rPr lang="en-US" altLang="zh-CN" dirty="0" smtClean="0"/>
              <a:t> (cont.)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When a programmer sees something unfamiliar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When a programmer sees a lock interface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933700"/>
            <a:ext cx="2438400" cy="2438400"/>
          </a:xfrm>
        </p:spPr>
      </p:pic>
      <p:pic>
        <p:nvPicPr>
          <p:cNvPr id="11" name="内容占位符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852936"/>
            <a:ext cx="2337817" cy="2337817"/>
          </a:xfrm>
        </p:spPr>
      </p:pic>
    </p:spTree>
    <p:extLst>
      <p:ext uri="{BB962C8B-B14F-4D97-AF65-F5344CB8AC3E}">
        <p14:creationId xmlns:p14="http://schemas.microsoft.com/office/powerpoint/2010/main" val="12584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Distributed vs. centralized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Distributed-consensus algorithm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altLang="zh-CN" dirty="0" smtClean="0"/>
              <a:t>Centralized lock service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CN" dirty="0" smtClean="0"/>
              <a:t>Use quorums to make decisions</a:t>
            </a:r>
          </a:p>
          <a:p>
            <a:r>
              <a:rPr lang="en-US" altLang="zh-CN" dirty="0" smtClean="0"/>
              <a:t>Use several replicas to achieve availability</a:t>
            </a:r>
          </a:p>
          <a:p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If a client system uses a lock service, even a single client can obtain a lock and make progress safely.</a:t>
            </a:r>
          </a:p>
          <a:p>
            <a:endParaRPr lang="en-US" altLang="zh-CN" dirty="0"/>
          </a:p>
          <a:p>
            <a:r>
              <a:rPr lang="en-US" altLang="zh-CN" dirty="0" smtClean="0"/>
              <a:t>In a loose sense, one can view the lock service as a way of enable decision making even less than a majority of its own members are up.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8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Two key design decisions are made:</a:t>
            </a:r>
          </a:p>
          <a:p>
            <a:r>
              <a:rPr lang="en-US" altLang="zh-CN" dirty="0" smtClean="0"/>
              <a:t>We chose a lock service, as opposed to a library or service for consensus, and</a:t>
            </a:r>
          </a:p>
          <a:p>
            <a:r>
              <a:rPr lang="en-US" altLang="zh-CN" dirty="0" smtClean="0"/>
              <a:t>We chose to serve small-files to permit elected primaries to advertise themselves and their parameters, rather than build and maintain a second service.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0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3C3E57-A416-4EB9-977F-55D791ABB4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培训研讨会演示文稿</Template>
  <TotalTime>0</TotalTime>
  <Words>498</Words>
  <Application>Microsoft Office PowerPoint</Application>
  <PresentationFormat>全屏显示(4:3)</PresentationFormat>
  <Paragraphs>73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华文新魏</vt:lpstr>
      <vt:lpstr>宋体</vt:lpstr>
      <vt:lpstr>Bookman Old Style</vt:lpstr>
      <vt:lpstr>Calibri</vt:lpstr>
      <vt:lpstr>Gill Sans MT</vt:lpstr>
      <vt:lpstr>Wingdings</vt:lpstr>
      <vt:lpstr>Wingdings 3</vt:lpstr>
      <vt:lpstr>质朴</vt:lpstr>
      <vt:lpstr>The chubby lock service for loosely-coupled distributed systems</vt:lpstr>
      <vt:lpstr>Design</vt:lpstr>
      <vt:lpstr>But… why a lock service?</vt:lpstr>
      <vt:lpstr>Service vs. library</vt:lpstr>
      <vt:lpstr>Service vs. library (cont.)</vt:lpstr>
      <vt:lpstr>Lock service vs. Paxos</vt:lpstr>
      <vt:lpstr>Lock service vs. Paxos (cont.)</vt:lpstr>
      <vt:lpstr>Distributed vs. centralized</vt:lpstr>
      <vt:lpstr>Summary</vt:lpstr>
      <vt:lpstr>议程</vt:lpstr>
      <vt:lpstr>概述</vt:lpstr>
      <vt:lpstr>词汇</vt:lpstr>
      <vt:lpstr>主题一</vt:lpstr>
      <vt:lpstr>主题二</vt:lpstr>
      <vt:lpstr>总结</vt:lpstr>
      <vt:lpstr>更多信息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2014-05-21T15:51:56Z</dcterms:created>
  <dcterms:modified xsi:type="dcterms:W3CDTF">2014-05-21T17:14:35Z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