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4" r:id="rId6"/>
    <p:sldId id="260" r:id="rId7"/>
    <p:sldId id="266" r:id="rId8"/>
    <p:sldId id="263" r:id="rId9"/>
    <p:sldId id="273" r:id="rId10"/>
    <p:sldId id="268" r:id="rId11"/>
    <p:sldId id="277" r:id="rId12"/>
    <p:sldId id="262" r:id="rId13"/>
    <p:sldId id="265" r:id="rId14"/>
    <p:sldId id="267" r:id="rId15"/>
    <p:sldId id="274" r:id="rId16"/>
    <p:sldId id="269" r:id="rId17"/>
    <p:sldId id="270" r:id="rId18"/>
    <p:sldId id="271" r:id="rId19"/>
    <p:sldId id="278" r:id="rId20"/>
    <p:sldId id="276" r:id="rId21"/>
    <p:sldId id="275" r:id="rId22"/>
    <p:sldId id="272" r:id="rId23"/>
    <p:sldId id="256" r:id="rId2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8" autoAdjust="0"/>
  </p:normalViewPr>
  <p:slideViewPr>
    <p:cSldViewPr>
      <p:cViewPr varScale="1">
        <p:scale>
          <a:sx n="116" d="100"/>
          <a:sy n="116" d="100"/>
        </p:scale>
        <p:origin x="-66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56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64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84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25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03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2014/9/24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71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2014/9/24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84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2014/9/24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56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2014/9/24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60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2014/9/24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81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2014/9/24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15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56616-CD33-46B8-9478-BE04F8ED56F2}" type="datetimeFigureOut">
              <a:rPr kumimoji="1" lang="ja-JP" altLang="en-US" smtClean="0"/>
              <a:t>2014/9/24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02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WalB</a:t>
            </a:r>
            <a:r>
              <a:rPr kumimoji="1" lang="ja-JP" altLang="en-US" smtClean="0"/>
              <a:t>やってみたら</a:t>
            </a:r>
            <a:r>
              <a:rPr kumimoji="1" lang="en-US" altLang="ja-JP" smtClean="0"/>
              <a:t/>
            </a:r>
            <a:br>
              <a:rPr kumimoji="1" lang="en-US" altLang="ja-JP" smtClean="0"/>
            </a:br>
            <a:r>
              <a:rPr kumimoji="1" lang="ja-JP" altLang="en-US" smtClean="0"/>
              <a:t>こんなに大変だった</a:t>
            </a:r>
            <a:endParaRPr kumimoji="1"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smtClean="0"/>
              <a:t>光成滋生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30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mtClean="0"/>
              <a:t>dirty</a:t>
            </a:r>
            <a:r>
              <a:rPr lang="ja-JP" altLang="en-US" smtClean="0"/>
              <a:t>から</a:t>
            </a:r>
            <a:r>
              <a:rPr lang="en-US" altLang="ja-JP" smtClean="0"/>
              <a:t>clean</a:t>
            </a:r>
            <a:r>
              <a:rPr lang="ja-JP" altLang="en-US" smtClean="0"/>
              <a:t>へ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450552" y="1912716"/>
            <a:ext cx="2446845" cy="5562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T1</a:t>
            </a:r>
            <a:r>
              <a:rPr lang="ja-JP" altLang="en-US" sz="2400" smtClean="0">
                <a:solidFill>
                  <a:schemeClr val="tx1"/>
                </a:solidFill>
              </a:rPr>
              <a:t>での</a:t>
            </a:r>
            <a:r>
              <a:rPr lang="en-US" altLang="ja-JP" sz="2400" smtClean="0">
                <a:solidFill>
                  <a:schemeClr val="tx1"/>
                </a:solidFill>
              </a:rPr>
              <a:t>disk</a:t>
            </a:r>
            <a:r>
              <a:rPr lang="ja-JP" altLang="en-US" sz="2400">
                <a:solidFill>
                  <a:schemeClr val="tx1"/>
                </a:solidFill>
              </a:rPr>
              <a:t> </a:t>
            </a:r>
            <a:r>
              <a:rPr lang="en-US" altLang="ja-JP" sz="2400" smtClean="0">
                <a:solidFill>
                  <a:schemeClr val="tx1"/>
                </a:solidFill>
              </a:rPr>
              <a:t>image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68174" y="3908513"/>
            <a:ext cx="2429223" cy="5040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dirty snapshot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8174" y="1484784"/>
            <a:ext cx="763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/>
              <a:t>コピー開始時刻</a:t>
            </a:r>
            <a:r>
              <a:rPr lang="en-US" altLang="ja-JP" sz="2400" smtClean="0"/>
              <a:t>T1                                    </a:t>
            </a:r>
            <a:r>
              <a:rPr lang="ja-JP" altLang="en-US" sz="2400" smtClean="0"/>
              <a:t>コピー終了時刻</a:t>
            </a:r>
            <a:r>
              <a:rPr lang="en-US" altLang="ja-JP" sz="2400" smtClean="0"/>
              <a:t>T2</a:t>
            </a:r>
            <a:endParaRPr kumimoji="1" lang="ja-JP" altLang="en-US" sz="240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8174" y="3429000"/>
            <a:ext cx="3250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mtClean="0"/>
              <a:t>Full backup</a:t>
            </a:r>
            <a:r>
              <a:rPr lang="ja-JP" altLang="en-US" sz="2400" smtClean="0"/>
              <a:t>でできたもの</a:t>
            </a:r>
            <a:endParaRPr kumimoji="1" lang="ja-JP" altLang="en-US" sz="2400"/>
          </a:p>
        </p:txBody>
      </p:sp>
      <p:sp>
        <p:nvSpPr>
          <p:cNvPr id="17" name="正方形/長方形 16"/>
          <p:cNvSpPr/>
          <p:nvPr/>
        </p:nvSpPr>
        <p:spPr>
          <a:xfrm>
            <a:off x="5263583" y="1917252"/>
            <a:ext cx="2664296" cy="5562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T2</a:t>
            </a:r>
            <a:r>
              <a:rPr lang="ja-JP" altLang="en-US" sz="2400" smtClean="0">
                <a:solidFill>
                  <a:schemeClr val="tx1"/>
                </a:solidFill>
              </a:rPr>
              <a:t>での</a:t>
            </a:r>
            <a:r>
              <a:rPr lang="en-US" altLang="ja-JP" sz="2400" smtClean="0">
                <a:solidFill>
                  <a:schemeClr val="tx1"/>
                </a:solidFill>
              </a:rPr>
              <a:t>disk image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969405" y="2439712"/>
            <a:ext cx="2294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smtClean="0"/>
              <a:t>コピー中の変更</a:t>
            </a:r>
            <a:endParaRPr kumimoji="1" lang="ja-JP" altLang="en-US" sz="2400"/>
          </a:p>
        </p:txBody>
      </p:sp>
      <p:cxnSp>
        <p:nvCxnSpPr>
          <p:cNvPr id="23" name="直線矢印コネクタ 22"/>
          <p:cNvCxnSpPr>
            <a:stCxn id="11" idx="3"/>
            <a:endCxn id="81" idx="1"/>
          </p:cNvCxnSpPr>
          <p:nvPr/>
        </p:nvCxnSpPr>
        <p:spPr>
          <a:xfrm>
            <a:off x="2897397" y="4160541"/>
            <a:ext cx="2395836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2969405" y="1968065"/>
            <a:ext cx="483566" cy="4157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 smtClean="0">
                <a:solidFill>
                  <a:schemeClr val="tx1"/>
                </a:solidFill>
              </a:rPr>
              <a:t>1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3521126" y="1965274"/>
            <a:ext cx="483566" cy="4157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 smtClean="0">
                <a:solidFill>
                  <a:schemeClr val="tx1"/>
                </a:solidFill>
              </a:rPr>
              <a:t>2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4708009" y="1965273"/>
            <a:ext cx="483566" cy="4157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 smtClean="0">
                <a:solidFill>
                  <a:schemeClr val="tx1"/>
                </a:solidFill>
              </a:rPr>
              <a:t>4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4111455" y="1968064"/>
            <a:ext cx="483566" cy="4157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 smtClean="0">
                <a:solidFill>
                  <a:schemeClr val="tx1"/>
                </a:solidFill>
              </a:rPr>
              <a:t>3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2915816" y="4583920"/>
            <a:ext cx="483566" cy="4157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 smtClean="0">
                <a:solidFill>
                  <a:schemeClr val="tx1"/>
                </a:solidFill>
              </a:rPr>
              <a:t>1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3467537" y="4581129"/>
            <a:ext cx="483566" cy="4157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 smtClean="0">
                <a:solidFill>
                  <a:schemeClr val="tx1"/>
                </a:solidFill>
              </a:rPr>
              <a:t>2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4654420" y="4581128"/>
            <a:ext cx="483566" cy="4157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 smtClean="0">
                <a:solidFill>
                  <a:schemeClr val="tx1"/>
                </a:solidFill>
              </a:rPr>
              <a:t>4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4057866" y="4583919"/>
            <a:ext cx="483566" cy="4157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 smtClean="0">
                <a:solidFill>
                  <a:schemeClr val="tx1"/>
                </a:solidFill>
              </a:rPr>
              <a:t>3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2915816" y="5055567"/>
            <a:ext cx="2294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mtClean="0"/>
              <a:t>T1</a:t>
            </a:r>
            <a:r>
              <a:rPr kumimoji="1" lang="ja-JP" altLang="en-US" sz="2400" smtClean="0"/>
              <a:t>～</a:t>
            </a:r>
            <a:r>
              <a:rPr kumimoji="1" lang="en-US" altLang="ja-JP" sz="2400" smtClean="0"/>
              <a:t>T2</a:t>
            </a:r>
            <a:r>
              <a:rPr kumimoji="1" lang="ja-JP" altLang="en-US" sz="2400" smtClean="0"/>
              <a:t>間の</a:t>
            </a:r>
            <a:r>
              <a:rPr kumimoji="1" lang="en-US" altLang="ja-JP" sz="2400" smtClean="0"/>
              <a:t>log</a:t>
            </a:r>
            <a:endParaRPr kumimoji="1" lang="ja-JP" altLang="en-US" sz="2400"/>
          </a:p>
        </p:txBody>
      </p:sp>
      <p:sp>
        <p:nvSpPr>
          <p:cNvPr id="81" name="正方形/長方形 80"/>
          <p:cNvSpPr/>
          <p:nvPr/>
        </p:nvSpPr>
        <p:spPr>
          <a:xfrm>
            <a:off x="5293233" y="3882435"/>
            <a:ext cx="2664296" cy="5562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T2</a:t>
            </a:r>
            <a:r>
              <a:rPr lang="ja-JP" altLang="en-US" sz="2400" smtClean="0">
                <a:solidFill>
                  <a:schemeClr val="tx1"/>
                </a:solidFill>
              </a:rPr>
              <a:t>での</a:t>
            </a:r>
            <a:r>
              <a:rPr lang="en-US" altLang="ja-JP" sz="2400" smtClean="0">
                <a:solidFill>
                  <a:schemeClr val="tx1"/>
                </a:solidFill>
              </a:rPr>
              <a:t>disk image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395536" y="5550331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mtClean="0"/>
              <a:t>dirty snapshot</a:t>
            </a:r>
            <a:r>
              <a:rPr kumimoji="1" lang="ja-JP" altLang="en-US" sz="2400" smtClean="0"/>
              <a:t>に</a:t>
            </a:r>
            <a:r>
              <a:rPr kumimoji="1" lang="en-US" altLang="ja-JP" sz="2400" smtClean="0"/>
              <a:t>T1</a:t>
            </a:r>
            <a:r>
              <a:rPr kumimoji="1" lang="ja-JP" altLang="en-US" sz="2400" smtClean="0"/>
              <a:t>～</a:t>
            </a:r>
            <a:r>
              <a:rPr kumimoji="1" lang="en-US" altLang="ja-JP" sz="2400" smtClean="0"/>
              <a:t>T2</a:t>
            </a:r>
            <a:r>
              <a:rPr kumimoji="1" lang="ja-JP" altLang="en-US" sz="2400" smtClean="0"/>
              <a:t>間の</a:t>
            </a:r>
            <a:r>
              <a:rPr kumimoji="1" lang="en-US" altLang="ja-JP" sz="2400" smtClean="0"/>
              <a:t>log</a:t>
            </a:r>
            <a:r>
              <a:rPr lang="ja-JP" altLang="en-US" sz="2400"/>
              <a:t>を</a:t>
            </a:r>
            <a:r>
              <a:rPr lang="ja-JP" altLang="en-US" sz="2400"/>
              <a:t>適用</a:t>
            </a:r>
            <a:r>
              <a:rPr lang="ja-JP" altLang="en-US" sz="2400" smtClean="0"/>
              <a:t>（</a:t>
            </a:r>
            <a:r>
              <a:rPr lang="en-US" altLang="ja-JP" sz="2400" smtClean="0"/>
              <a:t>apply</a:t>
            </a:r>
            <a:r>
              <a:rPr lang="ja-JP" altLang="en-US" sz="2400" smtClean="0"/>
              <a:t>）</a:t>
            </a:r>
            <a:r>
              <a:rPr lang="ja-JP" altLang="en-US" sz="2400"/>
              <a:t>する</a:t>
            </a:r>
            <a:endParaRPr kumimoji="1" lang="en-US" altLang="ja-JP" sz="2400" smtClean="0"/>
          </a:p>
          <a:p>
            <a:r>
              <a:rPr lang="ja-JP" altLang="en-US" sz="2400"/>
              <a:t> </a:t>
            </a:r>
            <a:r>
              <a:rPr lang="en-US" altLang="ja-JP" sz="2400" smtClean="0"/>
              <a:t>=&gt; </a:t>
            </a:r>
            <a:r>
              <a:rPr kumimoji="1" lang="en-US" altLang="ja-JP" sz="2400" smtClean="0"/>
              <a:t>T2</a:t>
            </a:r>
            <a:r>
              <a:rPr kumimoji="1" lang="ja-JP" altLang="en-US" sz="2400" smtClean="0"/>
              <a:t>の</a:t>
            </a:r>
            <a:r>
              <a:rPr kumimoji="1" lang="en-US" altLang="ja-JP" sz="2400" smtClean="0"/>
              <a:t>disk image</a:t>
            </a:r>
            <a:r>
              <a:rPr kumimoji="1" lang="ja-JP" altLang="en-US" sz="2400" smtClean="0"/>
              <a:t>（</a:t>
            </a:r>
            <a:r>
              <a:rPr kumimoji="1" lang="en-US" altLang="ja-JP" sz="2400" smtClean="0"/>
              <a:t>clean snapshot</a:t>
            </a:r>
            <a:r>
              <a:rPr kumimoji="1" lang="ja-JP" altLang="en-US" sz="2400" smtClean="0"/>
              <a:t>）になる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0340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継続的な</a:t>
            </a:r>
            <a:r>
              <a:rPr lang="en-US" altLang="ja-JP" smtClean="0"/>
              <a:t>clean snapshot</a:t>
            </a:r>
            <a:r>
              <a:rPr lang="ja-JP" altLang="en-US" smtClean="0"/>
              <a:t>の追加</a:t>
            </a:r>
            <a:endParaRPr kumimoji="1"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mtClean="0"/>
              <a:t>clean snapshot</a:t>
            </a:r>
            <a:r>
              <a:rPr lang="ja-JP" altLang="en-US" smtClean="0"/>
              <a:t>を作った後は</a:t>
            </a:r>
            <a:r>
              <a:rPr lang="en-US" altLang="ja-JP" smtClean="0"/>
              <a:t>log</a:t>
            </a:r>
            <a:r>
              <a:rPr lang="ja-JP" altLang="en-US" smtClean="0"/>
              <a:t>で任意の時刻の</a:t>
            </a:r>
            <a:r>
              <a:rPr lang="en-US" altLang="ja-JP" smtClean="0"/>
              <a:t>clean snapshot</a:t>
            </a:r>
            <a:r>
              <a:rPr lang="ja-JP" altLang="en-US" smtClean="0"/>
              <a:t>を構成可能</a:t>
            </a:r>
            <a:endParaRPr lang="en-US" altLang="ja-JP" smtClean="0"/>
          </a:p>
          <a:p>
            <a:pPr lvl="1"/>
            <a:r>
              <a:rPr lang="ja-JP" altLang="en-US"/>
              <a:t>これ</a:t>
            </a:r>
            <a:r>
              <a:rPr lang="ja-JP" altLang="en-US"/>
              <a:t>に</a:t>
            </a:r>
            <a:r>
              <a:rPr lang="ja-JP" altLang="en-US" smtClean="0"/>
              <a:t>よりバックアップとレプリケーションが可能</a:t>
            </a:r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68174" y="3154485"/>
            <a:ext cx="2053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mtClean="0"/>
              <a:t>clean snapshot</a:t>
            </a:r>
            <a:endParaRPr kumimoji="1" lang="ja-JP" altLang="en-US" sz="2400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3114825" y="3899394"/>
            <a:ext cx="2395836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3213926" y="4309405"/>
            <a:ext cx="483566" cy="4157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>
                <a:solidFill>
                  <a:schemeClr val="tx1"/>
                </a:solidFill>
              </a:rPr>
              <a:t>5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765647" y="4306614"/>
            <a:ext cx="483566" cy="4157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>
                <a:solidFill>
                  <a:schemeClr val="tx1"/>
                </a:solidFill>
              </a:rPr>
              <a:t>6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4952530" y="4306613"/>
            <a:ext cx="483566" cy="4157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>
                <a:solidFill>
                  <a:schemeClr val="tx1"/>
                </a:solidFill>
              </a:rPr>
              <a:t>8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4355976" y="4309404"/>
            <a:ext cx="483566" cy="4157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</a:rPr>
              <a:t>L</a:t>
            </a:r>
            <a:r>
              <a:rPr lang="en-US" altLang="ja-JP" sz="2000" baseline="-25000">
                <a:solidFill>
                  <a:schemeClr val="tx1"/>
                </a:solidFill>
              </a:rPr>
              <a:t>7</a:t>
            </a:r>
            <a:endParaRPr kumimoji="1" lang="ja-JP" altLang="en-US" sz="2000" baseline="-2500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450529" y="3621289"/>
            <a:ext cx="2664296" cy="5562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T2</a:t>
            </a:r>
            <a:r>
              <a:rPr lang="ja-JP" altLang="en-US" sz="2400" smtClean="0">
                <a:solidFill>
                  <a:schemeClr val="tx1"/>
                </a:solidFill>
              </a:rPr>
              <a:t>での</a:t>
            </a:r>
            <a:r>
              <a:rPr lang="en-US" altLang="ja-JP" sz="2400" smtClean="0">
                <a:solidFill>
                  <a:schemeClr val="tx1"/>
                </a:solidFill>
              </a:rPr>
              <a:t>disk image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464988" y="3621289"/>
            <a:ext cx="2664296" cy="5562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T3</a:t>
            </a:r>
            <a:r>
              <a:rPr lang="ja-JP" altLang="en-US" sz="2400" smtClean="0">
                <a:solidFill>
                  <a:schemeClr val="tx1"/>
                </a:solidFill>
              </a:rPr>
              <a:t>での</a:t>
            </a:r>
            <a:r>
              <a:rPr lang="en-US" altLang="ja-JP" sz="2400" smtClean="0">
                <a:solidFill>
                  <a:schemeClr val="tx1"/>
                </a:solidFill>
              </a:rPr>
              <a:t>disk image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40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log</a:t>
            </a:r>
            <a:r>
              <a:rPr kumimoji="1" lang="ja-JP" altLang="en-US" smtClean="0"/>
              <a:t>形式から</a:t>
            </a:r>
            <a:r>
              <a:rPr kumimoji="1" lang="en-US" altLang="ja-JP" smtClean="0"/>
              <a:t>diff</a:t>
            </a:r>
            <a:r>
              <a:rPr kumimoji="1" lang="ja-JP" altLang="en-US" smtClean="0"/>
              <a:t>形式へ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ディスクを</a:t>
            </a:r>
            <a:r>
              <a:rPr lang="en-US" altLang="ja-JP" smtClean="0"/>
              <a:t>4KiB</a:t>
            </a:r>
            <a:r>
              <a:rPr kumimoji="1" lang="ja-JP" altLang="en-US" smtClean="0"/>
              <a:t>（変更可能）単位で管理</a:t>
            </a:r>
            <a:endParaRPr kumimoji="1" lang="en-US" altLang="ja-JP" smtClean="0"/>
          </a:p>
          <a:p>
            <a:pPr lvl="1"/>
            <a:r>
              <a:rPr lang="ja-JP" altLang="en-US" smtClean="0"/>
              <a:t>冗長</a:t>
            </a:r>
            <a:r>
              <a:rPr lang="ja-JP" altLang="en-US"/>
              <a:t>データの</a:t>
            </a:r>
            <a:r>
              <a:rPr lang="ja-JP" altLang="en-US"/>
              <a:t>削除</a:t>
            </a:r>
            <a:r>
              <a:rPr lang="ja-JP" altLang="en-US" smtClean="0"/>
              <a:t>と圧縮</a:t>
            </a:r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95536" y="4504946"/>
            <a:ext cx="6611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log</a:t>
            </a:r>
            <a:r>
              <a:rPr kumimoji="1" lang="ja-JP" altLang="en-US" sz="2400" smtClean="0"/>
              <a:t>形式 </a:t>
            </a:r>
            <a:r>
              <a:rPr kumimoji="1" lang="en-US" altLang="ja-JP" sz="2400" smtClean="0"/>
              <a:t>: (1,</a:t>
            </a:r>
            <a:r>
              <a:rPr lang="en-US" altLang="ja-JP" sz="2400"/>
              <a:t> </a:t>
            </a:r>
            <a:r>
              <a:rPr lang="en-US" altLang="ja-JP" sz="2400" smtClean="0"/>
              <a:t>W</a:t>
            </a:r>
            <a:r>
              <a:rPr lang="en-US" altLang="ja-JP" sz="2400" baseline="-25000" smtClean="0"/>
              <a:t>1</a:t>
            </a:r>
            <a:r>
              <a:rPr kumimoji="1" lang="en-US" altLang="ja-JP" sz="2400" smtClean="0"/>
              <a:t>)</a:t>
            </a:r>
            <a:r>
              <a:rPr lang="en-US" altLang="ja-JP" sz="2400"/>
              <a:t> </a:t>
            </a:r>
            <a:r>
              <a:rPr lang="en-US" altLang="ja-JP" sz="2400" smtClean="0"/>
              <a:t>(10, W</a:t>
            </a:r>
            <a:r>
              <a:rPr lang="en-US" altLang="ja-JP" sz="2400" baseline="-25000" smtClean="0"/>
              <a:t>2</a:t>
            </a:r>
            <a:r>
              <a:rPr lang="en-US" altLang="ja-JP" sz="2400" smtClean="0"/>
              <a:t>) (3, W</a:t>
            </a:r>
            <a:r>
              <a:rPr lang="en-US" altLang="ja-JP" sz="2400" baseline="-25000" smtClean="0"/>
              <a:t>3</a:t>
            </a:r>
            <a:r>
              <a:rPr lang="en-US" altLang="ja-JP" sz="2400" smtClean="0"/>
              <a:t>) </a:t>
            </a:r>
            <a:r>
              <a:rPr lang="en-US" altLang="ja-JP" sz="2400"/>
              <a:t>(</a:t>
            </a:r>
            <a:r>
              <a:rPr lang="en-US" altLang="ja-JP" sz="2400" smtClean="0"/>
              <a:t>10, W</a:t>
            </a:r>
            <a:r>
              <a:rPr lang="en-US" altLang="ja-JP" sz="2400" baseline="-25000" smtClean="0"/>
              <a:t>4</a:t>
            </a:r>
            <a:r>
              <a:rPr lang="en-US" altLang="ja-JP" sz="2400" smtClean="0"/>
              <a:t>) (8, W</a:t>
            </a:r>
            <a:r>
              <a:rPr lang="en-US" altLang="ja-JP" sz="2400" baseline="-25000" smtClean="0"/>
              <a:t>5</a:t>
            </a:r>
            <a:r>
              <a:rPr lang="en-US" altLang="ja-JP" sz="2400" smtClean="0"/>
              <a:t>) ...</a:t>
            </a:r>
            <a:endParaRPr kumimoji="1" lang="ja-JP" altLang="en-US" sz="240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9131" y="5703639"/>
            <a:ext cx="5263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diff</a:t>
            </a:r>
            <a:r>
              <a:rPr lang="ja-JP" altLang="en-US" sz="2400"/>
              <a:t>形式</a:t>
            </a:r>
            <a:r>
              <a:rPr kumimoji="1" lang="ja-JP" altLang="en-US" sz="2400" smtClean="0"/>
              <a:t> </a:t>
            </a:r>
            <a:r>
              <a:rPr kumimoji="1" lang="en-US" altLang="ja-JP" sz="2400" smtClean="0"/>
              <a:t>: (1,</a:t>
            </a:r>
            <a:r>
              <a:rPr lang="en-US" altLang="ja-JP" sz="2400"/>
              <a:t> </a:t>
            </a:r>
            <a:r>
              <a:rPr lang="en-US" altLang="ja-JP" sz="2400" smtClean="0"/>
              <a:t>W</a:t>
            </a:r>
            <a:r>
              <a:rPr lang="en-US" altLang="ja-JP" sz="2400" baseline="-25000" smtClean="0"/>
              <a:t>1</a:t>
            </a:r>
            <a:r>
              <a:rPr kumimoji="1" lang="en-US" altLang="ja-JP" sz="2400" smtClean="0"/>
              <a:t>)</a:t>
            </a:r>
            <a:r>
              <a:rPr lang="en-US" altLang="ja-JP" sz="2400"/>
              <a:t> </a:t>
            </a:r>
            <a:r>
              <a:rPr lang="en-US" altLang="ja-JP" sz="2400"/>
              <a:t>(3, W</a:t>
            </a:r>
            <a:r>
              <a:rPr lang="en-US" altLang="ja-JP" sz="2400" baseline="-25000"/>
              <a:t>3</a:t>
            </a:r>
            <a:r>
              <a:rPr lang="en-US" altLang="ja-JP" sz="2400"/>
              <a:t>) (8, W</a:t>
            </a:r>
            <a:r>
              <a:rPr lang="en-US" altLang="ja-JP" sz="2400" baseline="-25000"/>
              <a:t>5</a:t>
            </a:r>
            <a:r>
              <a:rPr lang="en-US" altLang="ja-JP" sz="2400"/>
              <a:t>)(</a:t>
            </a:r>
            <a:r>
              <a:rPr lang="en-US" altLang="ja-JP" sz="2400" smtClean="0"/>
              <a:t>10, W</a:t>
            </a:r>
            <a:r>
              <a:rPr lang="en-US" altLang="ja-JP" sz="2400" baseline="-25000"/>
              <a:t>4</a:t>
            </a:r>
            <a:r>
              <a:rPr lang="en-US" altLang="ja-JP" sz="2400" smtClean="0"/>
              <a:t>) </a:t>
            </a:r>
            <a:endParaRPr kumimoji="1" lang="ja-JP" altLang="en-US" sz="2400"/>
          </a:p>
        </p:txBody>
      </p:sp>
      <p:grpSp>
        <p:nvGrpSpPr>
          <p:cNvPr id="28" name="グループ化 27"/>
          <p:cNvGrpSpPr/>
          <p:nvPr/>
        </p:nvGrpSpPr>
        <p:grpSpPr>
          <a:xfrm>
            <a:off x="1259632" y="2564904"/>
            <a:ext cx="7645965" cy="3096344"/>
            <a:chOff x="1259632" y="2334071"/>
            <a:chExt cx="7645965" cy="3096344"/>
          </a:xfrm>
        </p:grpSpPr>
        <p:grpSp>
          <p:nvGrpSpPr>
            <p:cNvPr id="27" name="グループ化 26"/>
            <p:cNvGrpSpPr/>
            <p:nvPr/>
          </p:nvGrpSpPr>
          <p:grpSpPr>
            <a:xfrm>
              <a:off x="1259632" y="2334071"/>
              <a:ext cx="7645965" cy="2016224"/>
              <a:chOff x="1259632" y="2190055"/>
              <a:chExt cx="7645965" cy="2016224"/>
            </a:xfrm>
          </p:grpSpPr>
          <p:sp>
            <p:nvSpPr>
              <p:cNvPr id="4" name="正方形/長方形 3"/>
              <p:cNvSpPr/>
              <p:nvPr/>
            </p:nvSpPr>
            <p:spPr>
              <a:xfrm>
                <a:off x="1259632" y="2766119"/>
                <a:ext cx="5969827" cy="72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smtClean="0">
                    <a:solidFill>
                      <a:schemeClr val="tx1"/>
                    </a:solidFill>
                  </a:rPr>
                  <a:t>disk</a:t>
                </a:r>
                <a:endParaRPr kumimoji="1" lang="ja-JP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正方形/長方形 4"/>
              <p:cNvSpPr/>
              <p:nvPr/>
            </p:nvSpPr>
            <p:spPr>
              <a:xfrm>
                <a:off x="1691680" y="2766119"/>
                <a:ext cx="539577" cy="72008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smtClean="0">
                    <a:solidFill>
                      <a:schemeClr val="tx1"/>
                    </a:solidFill>
                  </a:rPr>
                  <a:t>W</a:t>
                </a:r>
                <a:r>
                  <a:rPr lang="en-US" altLang="ja-JP" sz="2000" baseline="-25000" smtClean="0">
                    <a:solidFill>
                      <a:schemeClr val="tx1"/>
                    </a:solidFill>
                  </a:rPr>
                  <a:t>1</a:t>
                </a:r>
                <a:endParaRPr kumimoji="1" lang="ja-JP" altLang="en-US" sz="20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正方形/長方形 5"/>
              <p:cNvSpPr/>
              <p:nvPr/>
            </p:nvSpPr>
            <p:spPr>
              <a:xfrm>
                <a:off x="6084168" y="2766119"/>
                <a:ext cx="539577" cy="72008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smtClean="0">
                    <a:solidFill>
                      <a:schemeClr val="tx1"/>
                    </a:solidFill>
                  </a:rPr>
                  <a:t>W</a:t>
                </a:r>
                <a:r>
                  <a:rPr lang="en-US" altLang="ja-JP" sz="2000" baseline="-25000" smtClean="0">
                    <a:solidFill>
                      <a:schemeClr val="tx1"/>
                    </a:solidFill>
                  </a:rPr>
                  <a:t>2</a:t>
                </a:r>
                <a:endParaRPr kumimoji="1" lang="ja-JP" altLang="en-US" sz="20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正方形/長方形 6"/>
              <p:cNvSpPr/>
              <p:nvPr/>
            </p:nvSpPr>
            <p:spPr>
              <a:xfrm>
                <a:off x="2699792" y="2766119"/>
                <a:ext cx="539577" cy="72008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smtClean="0">
                    <a:solidFill>
                      <a:schemeClr val="tx1"/>
                    </a:solidFill>
                  </a:rPr>
                  <a:t>W</a:t>
                </a:r>
                <a:r>
                  <a:rPr lang="en-US" altLang="ja-JP" sz="2000" baseline="-25000" smtClean="0">
                    <a:solidFill>
                      <a:schemeClr val="tx1"/>
                    </a:solidFill>
                  </a:rPr>
                  <a:t>3</a:t>
                </a:r>
                <a:endParaRPr kumimoji="1" lang="ja-JP" altLang="en-US" sz="20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正方形/長方形 7"/>
              <p:cNvSpPr/>
              <p:nvPr/>
            </p:nvSpPr>
            <p:spPr>
              <a:xfrm>
                <a:off x="6084168" y="3486199"/>
                <a:ext cx="539577" cy="72008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smtClean="0">
                    <a:solidFill>
                      <a:schemeClr val="tx1"/>
                    </a:solidFill>
                  </a:rPr>
                  <a:t>W</a:t>
                </a:r>
                <a:r>
                  <a:rPr lang="en-US" altLang="ja-JP" sz="2000" baseline="-25000" smtClean="0">
                    <a:solidFill>
                      <a:schemeClr val="tx1"/>
                    </a:solidFill>
                  </a:rPr>
                  <a:t>4</a:t>
                </a:r>
                <a:endParaRPr kumimoji="1" lang="ja-JP" altLang="en-US" sz="20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正方形/長方形 8"/>
              <p:cNvSpPr/>
              <p:nvPr/>
            </p:nvSpPr>
            <p:spPr>
              <a:xfrm>
                <a:off x="5004048" y="2766119"/>
                <a:ext cx="539577" cy="72008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000" smtClean="0">
                    <a:solidFill>
                      <a:schemeClr val="tx1"/>
                    </a:solidFill>
                  </a:rPr>
                  <a:t>W</a:t>
                </a:r>
                <a:r>
                  <a:rPr lang="en-US" altLang="ja-JP" sz="2000" baseline="-25000" smtClean="0">
                    <a:solidFill>
                      <a:schemeClr val="tx1"/>
                    </a:solidFill>
                  </a:rPr>
                  <a:t>5</a:t>
                </a:r>
                <a:endParaRPr kumimoji="1" lang="ja-JP" altLang="en-US" sz="20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1259632" y="2190055"/>
                <a:ext cx="5969827" cy="720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2400" smtClean="0">
                    <a:solidFill>
                      <a:schemeClr val="tx1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0   1  2  3  4  5  6  7  8  9  10  11</a:t>
                </a:r>
                <a:endParaRPr kumimoji="1" lang="ja-JP" altLang="en-US" sz="240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endParaRPr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7092280" y="2319262"/>
                <a:ext cx="18133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smtClean="0"/>
                  <a:t>ブロック番号</a:t>
                </a:r>
                <a:endParaRPr kumimoji="1" lang="ja-JP" altLang="en-US" sz="2400"/>
              </a:p>
            </p:txBody>
          </p:sp>
        </p:grpSp>
        <p:cxnSp>
          <p:nvCxnSpPr>
            <p:cNvPr id="19" name="直線矢印コネクタ 18"/>
            <p:cNvCxnSpPr/>
            <p:nvPr/>
          </p:nvCxnSpPr>
          <p:spPr>
            <a:xfrm>
              <a:off x="3131840" y="4715042"/>
              <a:ext cx="0" cy="715373"/>
            </a:xfrm>
            <a:prstGeom prst="straightConnector1">
              <a:avLst/>
            </a:prstGeom>
            <a:ln w="603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 flipH="1" flipV="1">
              <a:off x="3095181" y="5056540"/>
              <a:ext cx="1836859" cy="8094"/>
            </a:xfrm>
            <a:prstGeom prst="straightConnector1">
              <a:avLst/>
            </a:prstGeom>
            <a:ln w="60325"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/>
            <p:nvPr/>
          </p:nvCxnSpPr>
          <p:spPr>
            <a:xfrm>
              <a:off x="4926871" y="4719191"/>
              <a:ext cx="0" cy="357687"/>
            </a:xfrm>
            <a:prstGeom prst="straightConnector1">
              <a:avLst/>
            </a:prstGeom>
            <a:ln w="60325"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ボックス 24"/>
          <p:cNvSpPr txBox="1"/>
          <p:nvPr/>
        </p:nvSpPr>
        <p:spPr>
          <a:xfrm>
            <a:off x="5592798" y="4941168"/>
            <a:ext cx="35157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smtClean="0"/>
              <a:t>同じブロック番号は</a:t>
            </a:r>
            <a:r>
              <a:rPr kumimoji="1" lang="ja-JP" altLang="en-US" sz="2400" smtClean="0"/>
              <a:t>マージ</a:t>
            </a:r>
            <a:endParaRPr kumimoji="1" lang="en-US" altLang="ja-JP" sz="2400" smtClean="0"/>
          </a:p>
          <a:p>
            <a:r>
              <a:rPr lang="ja-JP" altLang="en-US" sz="2400"/>
              <a:t>ブロック</a:t>
            </a:r>
            <a:r>
              <a:rPr lang="ja-JP" altLang="en-US" sz="2400"/>
              <a:t>番号</a:t>
            </a:r>
            <a:r>
              <a:rPr lang="ja-JP" altLang="en-US" sz="2400" smtClean="0"/>
              <a:t>でソート</a:t>
            </a:r>
            <a:endParaRPr lang="en-US" altLang="ja-JP" sz="2400" smtClean="0"/>
          </a:p>
          <a:p>
            <a:r>
              <a:rPr lang="ja-JP" altLang="en-US" sz="2400" smtClean="0"/>
              <a:t>（書き込み性能向上）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4716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proxy</a:t>
            </a:r>
            <a:r>
              <a:rPr kumimoji="1" lang="ja-JP" altLang="en-US" smtClean="0"/>
              <a:t>（</a:t>
            </a:r>
            <a:r>
              <a:rPr kumimoji="1" lang="en-US" altLang="ja-JP" smtClean="0"/>
              <a:t>1/2</a:t>
            </a:r>
            <a:r>
              <a:rPr kumimoji="1" lang="ja-JP" altLang="en-US" smtClean="0"/>
              <a:t>）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生成された</a:t>
            </a:r>
            <a:r>
              <a:rPr kumimoji="1" lang="en-US" altLang="ja-JP" smtClean="0"/>
              <a:t>log</a:t>
            </a:r>
            <a:r>
              <a:rPr lang="ja-JP" altLang="en-US" smtClean="0"/>
              <a:t>を</a:t>
            </a:r>
            <a:r>
              <a:rPr kumimoji="1" lang="ja-JP" altLang="en-US" smtClean="0"/>
              <a:t>失いたくない</a:t>
            </a:r>
            <a:endParaRPr kumimoji="1" lang="en-US" altLang="ja-JP" smtClean="0"/>
          </a:p>
          <a:p>
            <a:pPr lvl="1"/>
            <a:r>
              <a:rPr lang="ja-JP" altLang="en-US"/>
              <a:t>どんどん吸い出して</a:t>
            </a:r>
            <a:r>
              <a:rPr lang="ja-JP" altLang="en-US"/>
              <a:t>一時</a:t>
            </a:r>
            <a:r>
              <a:rPr lang="ja-JP" altLang="en-US" smtClean="0"/>
              <a:t>退避</a:t>
            </a:r>
            <a:endParaRPr lang="en-US" altLang="ja-JP"/>
          </a:p>
          <a:p>
            <a:pPr lvl="1"/>
            <a:r>
              <a:rPr kumimoji="1" lang="en-US" altLang="ja-JP" smtClean="0"/>
              <a:t>log</a:t>
            </a:r>
            <a:r>
              <a:rPr lang="ja-JP" altLang="en-US" smtClean="0"/>
              <a:t>用領域はあまり大きくしたく</a:t>
            </a:r>
            <a:r>
              <a:rPr lang="ja-JP" altLang="en-US" smtClean="0"/>
              <a:t>ない</a:t>
            </a:r>
            <a:endParaRPr lang="en-US" altLang="ja-JP" smtClean="0"/>
          </a:p>
          <a:p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921967" y="4653136"/>
            <a:ext cx="1656184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walb dev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899592" y="5517232"/>
            <a:ext cx="1656184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storage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945923" y="3789040"/>
            <a:ext cx="1656184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cybozu.com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1142721" y="4497149"/>
            <a:ext cx="0" cy="1020083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2552268" y="5877272"/>
            <a:ext cx="965720" cy="0"/>
          </a:xfrm>
          <a:prstGeom prst="straightConnector1">
            <a:avLst/>
          </a:prstGeom>
          <a:ln w="952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6660853" y="5517232"/>
            <a:ext cx="1656184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archive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2366857" y="4497149"/>
            <a:ext cx="0" cy="1020083"/>
          </a:xfrm>
          <a:prstGeom prst="straightConnector1">
            <a:avLst/>
          </a:prstGeom>
          <a:ln w="603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3517988" y="5499546"/>
            <a:ext cx="1656184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proxy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/>
          <p:cNvCxnSpPr>
            <a:stCxn id="23" idx="3"/>
          </p:cNvCxnSpPr>
          <p:nvPr/>
        </p:nvCxnSpPr>
        <p:spPr>
          <a:xfrm flipV="1">
            <a:off x="5174172" y="5852563"/>
            <a:ext cx="1486681" cy="7023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36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proxy</a:t>
            </a:r>
            <a:r>
              <a:rPr kumimoji="1" lang="ja-JP" altLang="en-US" smtClean="0"/>
              <a:t>（</a:t>
            </a:r>
            <a:r>
              <a:rPr lang="en-US" altLang="ja-JP"/>
              <a:t>2</a:t>
            </a:r>
            <a:r>
              <a:rPr kumimoji="1" lang="en-US" altLang="ja-JP" smtClean="0"/>
              <a:t>/2</a:t>
            </a:r>
            <a:r>
              <a:rPr kumimoji="1" lang="ja-JP" altLang="en-US" smtClean="0"/>
              <a:t>）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可用性（システムの継続稼働能力）を高める</a:t>
            </a:r>
            <a:endParaRPr lang="en-US" altLang="ja-JP" smtClean="0"/>
          </a:p>
          <a:p>
            <a:pPr lvl="1"/>
            <a:r>
              <a:rPr kumimoji="1" lang="en-US" altLang="ja-JP" smtClean="0"/>
              <a:t>proxy</a:t>
            </a:r>
            <a:r>
              <a:rPr lang="ja-JP" altLang="en-US"/>
              <a:t>の</a:t>
            </a:r>
            <a:r>
              <a:rPr kumimoji="1" lang="ja-JP" altLang="en-US" smtClean="0"/>
              <a:t>冗長化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落ちたとき</a:t>
            </a:r>
            <a:r>
              <a:rPr lang="ja-JP" altLang="en-US"/>
              <a:t>すぐ</a:t>
            </a:r>
            <a:r>
              <a:rPr lang="ja-JP" altLang="en-US" smtClean="0"/>
              <a:t>に別のものに切り替わる</a:t>
            </a:r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1089508" y="3717032"/>
            <a:ext cx="7417445" cy="2448272"/>
            <a:chOff x="1089508" y="3573016"/>
            <a:chExt cx="7417445" cy="2448272"/>
          </a:xfrm>
        </p:grpSpPr>
        <p:sp>
          <p:nvSpPr>
            <p:cNvPr id="19" name="正方形/長方形 18"/>
            <p:cNvSpPr/>
            <p:nvPr/>
          </p:nvSpPr>
          <p:spPr>
            <a:xfrm>
              <a:off x="6850769" y="5301208"/>
              <a:ext cx="1656184" cy="720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smtClean="0">
                  <a:solidFill>
                    <a:schemeClr val="tx1"/>
                  </a:solidFill>
                </a:rPr>
                <a:t>archive</a:t>
              </a:r>
              <a:endParaRPr kumimoji="1" lang="ja-JP" alt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4" name="グループ化 3"/>
            <p:cNvGrpSpPr/>
            <p:nvPr/>
          </p:nvGrpSpPr>
          <p:grpSpPr>
            <a:xfrm>
              <a:off x="1089508" y="3573016"/>
              <a:ext cx="5761261" cy="2448272"/>
              <a:chOff x="1089508" y="3573016"/>
              <a:chExt cx="5761261" cy="2448272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111883" y="4437112"/>
                <a:ext cx="1656184" cy="72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smtClean="0">
                    <a:solidFill>
                      <a:schemeClr val="tx1"/>
                    </a:solidFill>
                  </a:rPr>
                  <a:t>walb dev</a:t>
                </a:r>
                <a:endParaRPr kumimoji="1" lang="ja-JP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089508" y="5301208"/>
                <a:ext cx="1656184" cy="72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smtClean="0">
                    <a:solidFill>
                      <a:schemeClr val="tx1"/>
                    </a:solidFill>
                  </a:rPr>
                  <a:t>storage</a:t>
                </a:r>
                <a:endParaRPr kumimoji="1" lang="ja-JP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1135839" y="3573016"/>
                <a:ext cx="1656184" cy="72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smtClean="0">
                    <a:solidFill>
                      <a:schemeClr val="tx1"/>
                    </a:solidFill>
                  </a:rPr>
                  <a:t>cybozu.com</a:t>
                </a:r>
                <a:endParaRPr kumimoji="1" lang="ja-JP" altLang="en-US" sz="2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直線矢印コネクタ 15"/>
              <p:cNvCxnSpPr/>
              <p:nvPr/>
            </p:nvCxnSpPr>
            <p:spPr>
              <a:xfrm>
                <a:off x="1332637" y="4281125"/>
                <a:ext cx="0" cy="1020083"/>
              </a:xfrm>
              <a:prstGeom prst="straightConnector1">
                <a:avLst/>
              </a:prstGeom>
              <a:ln w="603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矢印コネクタ 16"/>
              <p:cNvCxnSpPr/>
              <p:nvPr/>
            </p:nvCxnSpPr>
            <p:spPr>
              <a:xfrm>
                <a:off x="2742184" y="5661248"/>
                <a:ext cx="965720" cy="0"/>
              </a:xfrm>
              <a:prstGeom prst="straightConnector1">
                <a:avLst/>
              </a:prstGeom>
              <a:ln w="95250">
                <a:solidFill>
                  <a:schemeClr val="accent1">
                    <a:lumMod val="20000"/>
                    <a:lumOff val="8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矢印コネクタ 20"/>
              <p:cNvCxnSpPr/>
              <p:nvPr/>
            </p:nvCxnSpPr>
            <p:spPr>
              <a:xfrm flipV="1">
                <a:off x="2556773" y="4281125"/>
                <a:ext cx="0" cy="1020083"/>
              </a:xfrm>
              <a:prstGeom prst="straightConnector1">
                <a:avLst/>
              </a:prstGeom>
              <a:ln w="60325">
                <a:solidFill>
                  <a:schemeClr val="accent2">
                    <a:lumMod val="60000"/>
                    <a:lumOff val="4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正方形/長方形 22"/>
              <p:cNvSpPr/>
              <p:nvPr/>
            </p:nvSpPr>
            <p:spPr>
              <a:xfrm>
                <a:off x="3707904" y="5283522"/>
                <a:ext cx="1656184" cy="72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strike="sngStrike" smtClean="0">
                    <a:solidFill>
                      <a:schemeClr val="tx1"/>
                    </a:solidFill>
                  </a:rPr>
                  <a:t>proxy</a:t>
                </a:r>
                <a:endParaRPr kumimoji="1" lang="ja-JP" altLang="en-US" sz="2400" strike="sngStrike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直線矢印コネクタ 23"/>
              <p:cNvCxnSpPr>
                <a:stCxn id="23" idx="3"/>
              </p:cNvCxnSpPr>
              <p:nvPr/>
            </p:nvCxnSpPr>
            <p:spPr>
              <a:xfrm flipV="1">
                <a:off x="5364088" y="5636539"/>
                <a:ext cx="1486681" cy="7023"/>
              </a:xfrm>
              <a:prstGeom prst="straightConnector1">
                <a:avLst/>
              </a:prstGeom>
              <a:ln w="60325">
                <a:solidFill>
                  <a:schemeClr val="accent1">
                    <a:lumMod val="20000"/>
                    <a:lumOff val="8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正方形/長方形 17"/>
              <p:cNvSpPr/>
              <p:nvPr/>
            </p:nvSpPr>
            <p:spPr>
              <a:xfrm>
                <a:off x="3682898" y="4307882"/>
                <a:ext cx="1656184" cy="7200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smtClean="0">
                    <a:solidFill>
                      <a:schemeClr val="tx1"/>
                    </a:solidFill>
                  </a:rPr>
                  <a:t>proxy</a:t>
                </a:r>
                <a:endParaRPr kumimoji="1" lang="ja-JP" altLang="en-US" sz="2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直線矢印コネクタ 21"/>
              <p:cNvCxnSpPr/>
              <p:nvPr/>
            </p:nvCxnSpPr>
            <p:spPr>
              <a:xfrm flipV="1">
                <a:off x="2699368" y="4667922"/>
                <a:ext cx="983530" cy="1005687"/>
              </a:xfrm>
              <a:prstGeom prst="straightConnector1">
                <a:avLst/>
              </a:prstGeom>
              <a:ln w="952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矢印コネクタ 24"/>
              <p:cNvCxnSpPr>
                <a:stCxn id="18" idx="3"/>
                <a:endCxn id="19" idx="1"/>
              </p:cNvCxnSpPr>
              <p:nvPr/>
            </p:nvCxnSpPr>
            <p:spPr>
              <a:xfrm>
                <a:off x="5339082" y="4667922"/>
                <a:ext cx="1511687" cy="993326"/>
              </a:xfrm>
              <a:prstGeom prst="straightConnector1">
                <a:avLst/>
              </a:prstGeom>
              <a:ln w="603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0278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storage-proxy-archive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mtClean="0"/>
              <a:t>Full backup</a:t>
            </a:r>
            <a:r>
              <a:rPr lang="ja-JP" altLang="en-US" smtClean="0"/>
              <a:t>は</a:t>
            </a:r>
            <a:r>
              <a:rPr lang="en-US" altLang="ja-JP" smtClean="0"/>
              <a:t>storage-archive</a:t>
            </a:r>
            <a:r>
              <a:rPr lang="ja-JP" altLang="en-US" smtClean="0"/>
              <a:t>間</a:t>
            </a:r>
            <a:endParaRPr lang="en-US" altLang="ja-JP" smtClean="0"/>
          </a:p>
          <a:p>
            <a:r>
              <a:rPr lang="en-US" altLang="ja-JP" smtClean="0"/>
              <a:t>log</a:t>
            </a:r>
            <a:r>
              <a:rPr lang="ja-JP" altLang="en-US" smtClean="0"/>
              <a:t>は</a:t>
            </a:r>
            <a:r>
              <a:rPr lang="en-US" altLang="ja-JP" smtClean="0"/>
              <a:t>proxy</a:t>
            </a:r>
            <a:r>
              <a:rPr lang="ja-JP" altLang="en-US" smtClean="0"/>
              <a:t>経由</a:t>
            </a:r>
            <a:endParaRPr lang="en-US" altLang="ja-JP" smtClean="0"/>
          </a:p>
          <a:p>
            <a:r>
              <a:rPr lang="en-US" altLang="ja-JP" smtClean="0"/>
              <a:t>archive</a:t>
            </a:r>
            <a:r>
              <a:rPr lang="ja-JP" altLang="en-US" smtClean="0"/>
              <a:t>間も同様</a:t>
            </a:r>
            <a:endParaRPr lang="en-US" altLang="ja-JP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1135839" y="3399383"/>
            <a:ext cx="1656184" cy="389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cybozu.com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1332637" y="3789040"/>
            <a:ext cx="0" cy="518659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20" idx="3"/>
            <a:endCxn id="27" idx="1"/>
          </p:cNvCxnSpPr>
          <p:nvPr/>
        </p:nvCxnSpPr>
        <p:spPr>
          <a:xfrm flipV="1">
            <a:off x="2766679" y="3695837"/>
            <a:ext cx="1445281" cy="806691"/>
          </a:xfrm>
          <a:prstGeom prst="straightConnector1">
            <a:avLst/>
          </a:prstGeom>
          <a:ln w="60325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V="1">
            <a:off x="2556773" y="3789041"/>
            <a:ext cx="0" cy="510040"/>
          </a:xfrm>
          <a:prstGeom prst="straightConnector1">
            <a:avLst/>
          </a:prstGeom>
          <a:ln w="603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20" idx="3"/>
            <a:endCxn id="29" idx="1"/>
          </p:cNvCxnSpPr>
          <p:nvPr/>
        </p:nvCxnSpPr>
        <p:spPr>
          <a:xfrm>
            <a:off x="2766679" y="4502528"/>
            <a:ext cx="1449546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29" idx="2"/>
            <a:endCxn id="30" idx="0"/>
          </p:cNvCxnSpPr>
          <p:nvPr/>
        </p:nvCxnSpPr>
        <p:spPr>
          <a:xfrm flipH="1">
            <a:off x="3023828" y="4697356"/>
            <a:ext cx="2020489" cy="84107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1110495" y="4307699"/>
            <a:ext cx="1656184" cy="389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storage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4211960" y="3501008"/>
            <a:ext cx="1656184" cy="389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proxy2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216225" y="4307699"/>
            <a:ext cx="1656184" cy="389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proxy1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2195736" y="5538426"/>
            <a:ext cx="1656184" cy="389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archive1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5292080" y="5538425"/>
            <a:ext cx="1656184" cy="389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archive2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32" name="直線矢印コネクタ 31"/>
          <p:cNvCxnSpPr>
            <a:endCxn id="30" idx="0"/>
          </p:cNvCxnSpPr>
          <p:nvPr/>
        </p:nvCxnSpPr>
        <p:spPr>
          <a:xfrm>
            <a:off x="1966157" y="4697356"/>
            <a:ext cx="1057671" cy="84107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3208633" y="4502527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log</a:t>
            </a:r>
            <a:endParaRPr kumimoji="1" lang="ja-JP" altLang="en-US" sz="240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27584" y="4957021"/>
            <a:ext cx="1549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full backup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139952" y="4911551"/>
            <a:ext cx="60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diff</a:t>
            </a:r>
            <a:endParaRPr kumimoji="1" lang="ja-JP" altLang="en-US" sz="2400"/>
          </a:p>
        </p:txBody>
      </p:sp>
      <p:cxnSp>
        <p:nvCxnSpPr>
          <p:cNvPr id="42" name="直線矢印コネクタ 41"/>
          <p:cNvCxnSpPr>
            <a:stCxn id="30" idx="3"/>
            <a:endCxn id="31" idx="1"/>
          </p:cNvCxnSpPr>
          <p:nvPr/>
        </p:nvCxnSpPr>
        <p:spPr>
          <a:xfrm flipV="1">
            <a:off x="3851920" y="5733254"/>
            <a:ext cx="1440160" cy="1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4242443" y="5790829"/>
            <a:ext cx="60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diff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9622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Hash </a:t>
            </a:r>
            <a:r>
              <a:rPr lang="en-US" altLang="ja-JP" smtClean="0"/>
              <a:t>backup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滅多</a:t>
            </a:r>
            <a:r>
              <a:rPr lang="ja-JP" altLang="en-US" smtClean="0"/>
              <a:t>に起こらないが</a:t>
            </a:r>
            <a:endParaRPr lang="en-US" altLang="ja-JP" smtClean="0"/>
          </a:p>
          <a:p>
            <a:pPr lvl="1"/>
            <a:r>
              <a:rPr lang="en-US" altLang="ja-JP"/>
              <a:t>proxy</a:t>
            </a:r>
            <a:r>
              <a:rPr lang="ja-JP" altLang="en-US"/>
              <a:t>で一時退避したデータが飛んだ</a:t>
            </a:r>
            <a:endParaRPr lang="en-US" altLang="ja-JP"/>
          </a:p>
          <a:p>
            <a:pPr lvl="1"/>
            <a:r>
              <a:rPr lang="en-US" altLang="ja-JP" smtClean="0"/>
              <a:t>proxy</a:t>
            </a:r>
            <a:r>
              <a:rPr lang="ja-JP" altLang="en-US" smtClean="0"/>
              <a:t>が</a:t>
            </a:r>
            <a:r>
              <a:rPr lang="ja-JP" altLang="en-US"/>
              <a:t>全て</a:t>
            </a:r>
            <a:r>
              <a:rPr lang="ja-JP" altLang="en-US" smtClean="0"/>
              <a:t>止まり</a:t>
            </a:r>
            <a:r>
              <a:rPr lang="ja-JP" altLang="en-US"/>
              <a:t>復旧できずに</a:t>
            </a:r>
            <a:r>
              <a:rPr lang="en-US" altLang="ja-JP" smtClean="0"/>
              <a:t>log</a:t>
            </a:r>
            <a:r>
              <a:rPr lang="ja-JP" altLang="en-US" smtClean="0"/>
              <a:t>が溢れる</a:t>
            </a:r>
            <a:endParaRPr lang="en-US" altLang="ja-JP" smtClean="0"/>
          </a:p>
          <a:p>
            <a:pPr lvl="2"/>
            <a:r>
              <a:rPr kumimoji="1" lang="en-US" altLang="ja-JP" smtClean="0"/>
              <a:t>archive</a:t>
            </a:r>
            <a:r>
              <a:rPr kumimoji="1" lang="ja-JP" altLang="en-US" smtClean="0"/>
              <a:t>のデータが飛ぶと</a:t>
            </a:r>
            <a:r>
              <a:rPr kumimoji="1" lang="en-US" altLang="ja-JP" smtClean="0"/>
              <a:t>Full backup</a:t>
            </a:r>
            <a:r>
              <a:rPr kumimoji="1" lang="ja-JP" altLang="en-US" smtClean="0"/>
              <a:t>からやり直し</a:t>
            </a:r>
            <a:endParaRPr kumimoji="1" lang="en-US" altLang="ja-JP" smtClean="0"/>
          </a:p>
          <a:p>
            <a:pPr lvl="1"/>
            <a:r>
              <a:rPr lang="ja-JP" altLang="en-US" smtClean="0"/>
              <a:t>バックアップ</a:t>
            </a:r>
            <a:r>
              <a:rPr lang="ja-JP" altLang="en-US"/>
              <a:t>対象</a:t>
            </a:r>
            <a:r>
              <a:rPr lang="ja-JP" altLang="en-US" smtClean="0"/>
              <a:t>を切り換えるとき（後述）</a:t>
            </a:r>
            <a:endParaRPr lang="en-US" altLang="ja-JP" smtClean="0"/>
          </a:p>
          <a:p>
            <a:r>
              <a:rPr kumimoji="1" lang="en-US" altLang="ja-JP" smtClean="0"/>
              <a:t>storage</a:t>
            </a:r>
            <a:r>
              <a:rPr kumimoji="1" lang="ja-JP" altLang="en-US" smtClean="0"/>
              <a:t>と</a:t>
            </a:r>
            <a:r>
              <a:rPr kumimoji="1" lang="en-US" altLang="ja-JP" smtClean="0"/>
              <a:t>archive</a:t>
            </a:r>
            <a:r>
              <a:rPr kumimoji="1" lang="ja-JP" altLang="en-US" smtClean="0"/>
              <a:t>間で持ってるデータの</a:t>
            </a:r>
            <a:r>
              <a:rPr kumimoji="1" lang="en-US" altLang="ja-JP" smtClean="0"/>
              <a:t>hash</a:t>
            </a:r>
            <a:r>
              <a:rPr kumimoji="1" lang="ja-JP" altLang="en-US" smtClean="0"/>
              <a:t>を比較し異なるものだけ転送</a:t>
            </a:r>
            <a:endParaRPr kumimoji="1" lang="en-US" altLang="ja-JP" smtClean="0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755576" y="5517232"/>
            <a:ext cx="1656184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storage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6516837" y="5517232"/>
            <a:ext cx="1656184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archive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2411760" y="5740649"/>
            <a:ext cx="4105077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>
            <a:off x="2411760" y="6093296"/>
            <a:ext cx="4080277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4162677" y="5278984"/>
            <a:ext cx="60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diff</a:t>
            </a:r>
            <a:endParaRPr kumimoji="1" lang="ja-JP" altLang="en-US" sz="240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563888" y="6093296"/>
            <a:ext cx="212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Hash</a:t>
            </a:r>
            <a:r>
              <a:rPr kumimoji="1" lang="ja-JP" altLang="en-US" sz="2400" smtClean="0"/>
              <a:t>値のリスト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57447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全体構成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いろいろ冗長化</a:t>
            </a:r>
            <a:endParaRPr kumimoji="1" lang="en-US" altLang="ja-JP" smtClean="0"/>
          </a:p>
          <a:p>
            <a:pPr lvl="1"/>
            <a:r>
              <a:rPr lang="en-US" altLang="ja-JP" smtClean="0"/>
              <a:t>storage</a:t>
            </a:r>
          </a:p>
          <a:p>
            <a:pPr lvl="2"/>
            <a:r>
              <a:rPr kumimoji="1" lang="en-US" altLang="ja-JP" smtClean="0"/>
              <a:t>Master/Slave</a:t>
            </a:r>
          </a:p>
          <a:p>
            <a:pPr lvl="2"/>
            <a:r>
              <a:rPr lang="en-US" altLang="ja-JP" smtClean="0"/>
              <a:t>Master</a:t>
            </a:r>
            <a:r>
              <a:rPr lang="ja-JP" altLang="en-US" smtClean="0"/>
              <a:t>が死んだら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Slave</a:t>
            </a:r>
            <a:r>
              <a:rPr lang="ja-JP" altLang="en-US" smtClean="0"/>
              <a:t>に切り換える</a:t>
            </a:r>
            <a:endParaRPr kumimoji="1" lang="en-US" altLang="ja-JP"/>
          </a:p>
          <a:p>
            <a:pPr lvl="1"/>
            <a:r>
              <a:rPr lang="en-US" altLang="ja-JP" smtClean="0"/>
              <a:t>proxy</a:t>
            </a:r>
          </a:p>
          <a:p>
            <a:pPr lvl="2"/>
            <a:r>
              <a:rPr lang="ja-JP" altLang="en-US"/>
              <a:t>スペア</a:t>
            </a:r>
            <a:r>
              <a:rPr lang="ja-JP" altLang="en-US" smtClean="0"/>
              <a:t>を用意</a:t>
            </a:r>
            <a:endParaRPr kumimoji="1" lang="en-US" altLang="ja-JP"/>
          </a:p>
          <a:p>
            <a:pPr lvl="1"/>
            <a:r>
              <a:rPr lang="en-US" altLang="ja-JP" smtClean="0"/>
              <a:t>archive</a:t>
            </a:r>
          </a:p>
          <a:p>
            <a:pPr lvl="2"/>
            <a:r>
              <a:rPr kumimoji="1" lang="ja-JP" altLang="en-US" smtClean="0"/>
              <a:t>遠隔レプリケーション</a:t>
            </a:r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270632" y="1340768"/>
            <a:ext cx="1656184" cy="4260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cybozu.com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499993" y="3913693"/>
            <a:ext cx="1336806" cy="465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proxy1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5194893" y="3439469"/>
            <a:ext cx="7923" cy="46643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6160199" y="3913693"/>
            <a:ext cx="1336806" cy="465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proxy2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6926816" y="3443453"/>
            <a:ext cx="7923" cy="46643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5198854" y="3671891"/>
            <a:ext cx="529721" cy="8587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4499992" y="5063505"/>
            <a:ext cx="1336806" cy="465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archive1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6705341" y="5063505"/>
            <a:ext cx="1336806" cy="465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archive2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40" name="直線矢印コネクタ 39"/>
          <p:cNvCxnSpPr>
            <a:stCxn id="13" idx="2"/>
            <a:endCxn id="38" idx="0"/>
          </p:cNvCxnSpPr>
          <p:nvPr/>
        </p:nvCxnSpPr>
        <p:spPr>
          <a:xfrm flipH="1">
            <a:off x="5168395" y="4379014"/>
            <a:ext cx="1" cy="68449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5180502" y="4721921"/>
            <a:ext cx="1754237" cy="2388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6922854" y="4379014"/>
            <a:ext cx="3962" cy="345295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38" idx="3"/>
            <a:endCxn id="39" idx="1"/>
          </p:cNvCxnSpPr>
          <p:nvPr/>
        </p:nvCxnSpPr>
        <p:spPr>
          <a:xfrm>
            <a:off x="5836798" y="5296166"/>
            <a:ext cx="868543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5728575" y="3680478"/>
            <a:ext cx="0" cy="138302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グループ化 14"/>
          <p:cNvGrpSpPr/>
          <p:nvPr/>
        </p:nvGrpSpPr>
        <p:grpSpPr>
          <a:xfrm>
            <a:off x="4139952" y="1772816"/>
            <a:ext cx="3388823" cy="1670637"/>
            <a:chOff x="4139952" y="1772816"/>
            <a:chExt cx="3388823" cy="1670637"/>
          </a:xfrm>
        </p:grpSpPr>
        <p:sp>
          <p:nvSpPr>
            <p:cNvPr id="4" name="正方形/長方形 3"/>
            <p:cNvSpPr/>
            <p:nvPr/>
          </p:nvSpPr>
          <p:spPr>
            <a:xfrm>
              <a:off x="5430320" y="1772816"/>
              <a:ext cx="1336807" cy="43204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smtClean="0">
                  <a:solidFill>
                    <a:schemeClr val="tx1"/>
                  </a:solidFill>
                </a:rPr>
                <a:t>raid</a:t>
              </a:r>
              <a:endParaRPr kumimoji="1" lang="ja-JP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4499993" y="2981788"/>
              <a:ext cx="1336806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smtClean="0">
                  <a:solidFill>
                    <a:schemeClr val="tx1"/>
                  </a:solidFill>
                </a:rPr>
                <a:t>storage1</a:t>
              </a:r>
              <a:endParaRPr kumimoji="1" lang="ja-JP" altLang="en-US" sz="2400">
                <a:solidFill>
                  <a:schemeClr val="tx1"/>
                </a:solidFill>
              </a:endParaRPr>
            </a:p>
          </p:txBody>
        </p:sp>
        <p:cxnSp>
          <p:nvCxnSpPr>
            <p:cNvPr id="7" name="直線矢印コネクタ 6"/>
            <p:cNvCxnSpPr/>
            <p:nvPr/>
          </p:nvCxnSpPr>
          <p:spPr>
            <a:xfrm>
              <a:off x="5224519" y="2416111"/>
              <a:ext cx="0" cy="565677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正方形/長方形 16"/>
            <p:cNvSpPr/>
            <p:nvPr/>
          </p:nvSpPr>
          <p:spPr>
            <a:xfrm>
              <a:off x="6160199" y="2981788"/>
              <a:ext cx="1368576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smtClean="0">
                  <a:solidFill>
                    <a:schemeClr val="tx1"/>
                  </a:solidFill>
                </a:rPr>
                <a:t>storage2</a:t>
              </a:r>
              <a:endParaRPr kumimoji="1" lang="ja-JP" altLang="en-US" sz="2400">
                <a:solidFill>
                  <a:schemeClr val="tx1"/>
                </a:solidFill>
              </a:endParaRPr>
            </a:p>
          </p:txBody>
        </p:sp>
        <p:cxnSp>
          <p:nvCxnSpPr>
            <p:cNvPr id="20" name="直線矢印コネクタ 19"/>
            <p:cNvCxnSpPr/>
            <p:nvPr/>
          </p:nvCxnSpPr>
          <p:spPr>
            <a:xfrm>
              <a:off x="5202816" y="2416111"/>
              <a:ext cx="813791" cy="4777"/>
            </a:xfrm>
            <a:prstGeom prst="straightConnector1">
              <a:avLst/>
            </a:prstGeom>
            <a:ln w="317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/>
            <p:nvPr/>
          </p:nvCxnSpPr>
          <p:spPr>
            <a:xfrm flipV="1">
              <a:off x="6016607" y="2206428"/>
              <a:ext cx="0" cy="214460"/>
            </a:xfrm>
            <a:prstGeom prst="straightConnector1">
              <a:avLst/>
            </a:prstGeom>
            <a:ln w="317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/>
            <p:cNvSpPr txBox="1"/>
            <p:nvPr/>
          </p:nvSpPr>
          <p:spPr>
            <a:xfrm>
              <a:off x="4139952" y="2300475"/>
              <a:ext cx="10723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smtClean="0"/>
                <a:t>Master</a:t>
              </a:r>
              <a:endParaRPr kumimoji="1" lang="ja-JP" altLang="en-US" sz="2400"/>
            </a:p>
          </p:txBody>
        </p:sp>
        <p:cxnSp>
          <p:nvCxnSpPr>
            <p:cNvPr id="30" name="直線矢印コネクタ 29"/>
            <p:cNvCxnSpPr/>
            <p:nvPr/>
          </p:nvCxnSpPr>
          <p:spPr>
            <a:xfrm>
              <a:off x="6922854" y="2420888"/>
              <a:ext cx="0" cy="565677"/>
            </a:xfrm>
            <a:prstGeom prst="straightConnector1">
              <a:avLst/>
            </a:prstGeom>
            <a:ln w="317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線矢印コネクタ 30"/>
          <p:cNvCxnSpPr/>
          <p:nvPr/>
        </p:nvCxnSpPr>
        <p:spPr>
          <a:xfrm>
            <a:off x="6016607" y="2414416"/>
            <a:ext cx="895907" cy="2389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6992602" y="2282345"/>
            <a:ext cx="828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Slave</a:t>
            </a:r>
            <a:endParaRPr kumimoji="1" lang="ja-JP" altLang="en-US" sz="2400"/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5202816" y="3573016"/>
            <a:ext cx="1731923" cy="8587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12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細</a:t>
            </a:r>
            <a:r>
              <a:rPr lang="ja-JP" altLang="en-US" smtClean="0"/>
              <a:t>かくてややこしい</a:t>
            </a:r>
            <a:r>
              <a:rPr kumimoji="1" lang="ja-JP" altLang="en-US" smtClean="0"/>
              <a:t>問題がたくさん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log</a:t>
            </a:r>
            <a:r>
              <a:rPr kumimoji="1" lang="ja-JP" altLang="en-US" smtClean="0"/>
              <a:t>情報は順序が変わってはいけない</a:t>
            </a:r>
            <a:endParaRPr kumimoji="1" lang="en-US" altLang="ja-JP" smtClean="0"/>
          </a:p>
          <a:p>
            <a:pPr lvl="1"/>
            <a:r>
              <a:rPr kumimoji="1" lang="en-US" altLang="ja-JP" smtClean="0"/>
              <a:t>write</a:t>
            </a:r>
            <a:r>
              <a:rPr kumimoji="1" lang="ja-JP" altLang="en-US" smtClean="0"/>
              <a:t>システムコールの中でシリアライズ</a:t>
            </a:r>
            <a:endParaRPr kumimoji="1" lang="en-US" altLang="ja-JP" smtClean="0"/>
          </a:p>
          <a:p>
            <a:r>
              <a:rPr lang="en-US" altLang="ja-JP" smtClean="0"/>
              <a:t>log</a:t>
            </a:r>
            <a:r>
              <a:rPr lang="ja-JP" altLang="en-US" smtClean="0"/>
              <a:t>情報は歯抜けになっては</a:t>
            </a:r>
            <a:r>
              <a:rPr lang="ja-JP" altLang="en-US" smtClean="0"/>
              <a:t>いけない</a:t>
            </a:r>
            <a:endParaRPr lang="en-US" altLang="ja-JP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 smtClean="0"/>
              <a:t>突然プロセスやハードが落ちても再起動後正しく動かないといけない</a:t>
            </a:r>
            <a:endParaRPr lang="en-US" altLang="ja-JP" smtClean="0"/>
          </a:p>
          <a:p>
            <a:pPr lvl="1"/>
            <a:r>
              <a:rPr lang="ja-JP" altLang="en-US"/>
              <a:t>トランザクション的な処理が多い</a:t>
            </a:r>
          </a:p>
          <a:p>
            <a:pPr lvl="1"/>
            <a:r>
              <a:rPr lang="ja-JP" altLang="en-US"/>
              <a:t>最小限の情報</a:t>
            </a:r>
            <a:r>
              <a:rPr lang="ja-JP" altLang="en-US"/>
              <a:t>を</a:t>
            </a:r>
            <a:r>
              <a:rPr lang="ja-JP" altLang="en-US" smtClean="0"/>
              <a:t>永続化</a:t>
            </a:r>
            <a:endParaRPr lang="en-US" altLang="ja-JP" smtClean="0"/>
          </a:p>
          <a:p>
            <a:r>
              <a:rPr kumimoji="1" lang="en-US" altLang="ja-JP" smtClean="0"/>
              <a:t>storage/proxy/archive</a:t>
            </a:r>
            <a:r>
              <a:rPr lang="ja-JP" altLang="en-US"/>
              <a:t>の</a:t>
            </a:r>
            <a:r>
              <a:rPr kumimoji="1" lang="ja-JP" altLang="en-US" smtClean="0"/>
              <a:t>協調動作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47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例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mtClean="0"/>
              <a:t>log</a:t>
            </a:r>
            <a:r>
              <a:rPr lang="ja-JP" altLang="en-US" smtClean="0"/>
              <a:t>が二重に</a:t>
            </a:r>
            <a:r>
              <a:rPr lang="ja-JP" altLang="en-US" smtClean="0"/>
              <a:t>なる可能性がある</a:t>
            </a:r>
            <a:endParaRPr lang="en-US" altLang="ja-JP" smtClean="0"/>
          </a:p>
          <a:p>
            <a:pPr lvl="1"/>
            <a:r>
              <a:rPr lang="en-US" altLang="ja-JP" smtClean="0"/>
              <a:t>storage</a:t>
            </a:r>
            <a:r>
              <a:rPr lang="ja-JP" altLang="en-US" smtClean="0"/>
              <a:t>が</a:t>
            </a:r>
            <a:r>
              <a:rPr lang="en-US" altLang="ja-JP" smtClean="0"/>
              <a:t>proxy1</a:t>
            </a:r>
            <a:r>
              <a:rPr lang="ja-JP" altLang="en-US" smtClean="0"/>
              <a:t>に</a:t>
            </a:r>
            <a:r>
              <a:rPr lang="en-US" altLang="ja-JP" smtClean="0"/>
              <a:t>log</a:t>
            </a:r>
            <a:r>
              <a:rPr lang="ja-JP" altLang="en-US" smtClean="0"/>
              <a:t>転送してる途中で落ちる</a:t>
            </a:r>
            <a:endParaRPr lang="en-US" altLang="ja-JP" smtClean="0"/>
          </a:p>
          <a:p>
            <a:pPr lvl="2"/>
            <a:r>
              <a:rPr lang="en-US" altLang="ja-JP"/>
              <a:t>storage</a:t>
            </a:r>
            <a:r>
              <a:rPr lang="ja-JP" altLang="en-US"/>
              <a:t>は送ってない</a:t>
            </a:r>
            <a:r>
              <a:rPr lang="ja-JP" altLang="en-US" smtClean="0"/>
              <a:t>つもりだが</a:t>
            </a:r>
            <a:r>
              <a:rPr lang="en-US" altLang="ja-JP" smtClean="0"/>
              <a:t>proxy1</a:t>
            </a:r>
            <a:r>
              <a:rPr lang="ja-JP" altLang="en-US" smtClean="0"/>
              <a:t>は</a:t>
            </a:r>
            <a:r>
              <a:rPr lang="ja-JP" altLang="en-US" smtClean="0"/>
              <a:t>受け取った</a:t>
            </a:r>
            <a:endParaRPr lang="en-US" altLang="ja-JP" smtClean="0"/>
          </a:p>
          <a:p>
            <a:pPr lvl="2"/>
            <a:r>
              <a:rPr lang="en-US" altLang="ja-JP" smtClean="0"/>
              <a:t>storage</a:t>
            </a:r>
            <a:r>
              <a:rPr lang="ja-JP" altLang="en-US" smtClean="0"/>
              <a:t>は</a:t>
            </a:r>
            <a:r>
              <a:rPr lang="en-US" altLang="ja-JP" smtClean="0"/>
              <a:t>proxy2</a:t>
            </a:r>
            <a:r>
              <a:rPr lang="ja-JP" altLang="en-US" smtClean="0"/>
              <a:t>に同じ</a:t>
            </a:r>
            <a:r>
              <a:rPr lang="en-US" altLang="ja-JP" smtClean="0"/>
              <a:t>log</a:t>
            </a:r>
            <a:r>
              <a:rPr lang="ja-JP" altLang="en-US" smtClean="0"/>
              <a:t>を送ってしまう</a:t>
            </a:r>
            <a:endParaRPr lang="en-US" altLang="ja-JP" smtClean="0"/>
          </a:p>
          <a:p>
            <a:pPr lvl="2"/>
            <a:r>
              <a:rPr lang="en-US" altLang="ja-JP" smtClean="0"/>
              <a:t>archive</a:t>
            </a:r>
            <a:r>
              <a:rPr lang="ja-JP" altLang="en-US" smtClean="0"/>
              <a:t>は</a:t>
            </a:r>
            <a:r>
              <a:rPr lang="en-US" altLang="ja-JP" smtClean="0"/>
              <a:t>proxy1</a:t>
            </a:r>
            <a:r>
              <a:rPr lang="ja-JP" altLang="en-US" smtClean="0"/>
              <a:t>と</a:t>
            </a:r>
            <a:r>
              <a:rPr lang="en-US" altLang="ja-JP" smtClean="0"/>
              <a:t>proxy2</a:t>
            </a:r>
            <a:r>
              <a:rPr lang="ja-JP" altLang="en-US" smtClean="0"/>
              <a:t>から同じ</a:t>
            </a:r>
            <a:r>
              <a:rPr lang="en-US" altLang="ja-JP" smtClean="0"/>
              <a:t>log</a:t>
            </a:r>
            <a:r>
              <a:rPr lang="ja-JP" altLang="en-US" smtClean="0"/>
              <a:t>を受け取って</a:t>
            </a:r>
            <a:r>
              <a:rPr lang="ja-JP" altLang="en-US" smtClean="0"/>
              <a:t>しま</a:t>
            </a:r>
            <a:r>
              <a:rPr lang="ja-JP" altLang="en-US" smtClean="0"/>
              <a:t>う</a:t>
            </a:r>
            <a:endParaRPr lang="en-US" altLang="ja-JP" smtClean="0"/>
          </a:p>
          <a:p>
            <a:r>
              <a:rPr lang="en-US" altLang="ja-JP" smtClean="0"/>
              <a:t>disk</a:t>
            </a:r>
            <a:r>
              <a:rPr lang="ja-JP" altLang="en-US" smtClean="0"/>
              <a:t>の</a:t>
            </a:r>
            <a:r>
              <a:rPr lang="en-US" altLang="ja-JP" smtClean="0"/>
              <a:t>resize</a:t>
            </a:r>
            <a:r>
              <a:rPr lang="ja-JP" altLang="en-US" smtClean="0"/>
              <a:t>は</a:t>
            </a:r>
            <a:r>
              <a:rPr lang="en-US" altLang="ja-JP" smtClean="0"/>
              <a:t>archive</a:t>
            </a:r>
            <a:r>
              <a:rPr lang="ja-JP" altLang="en-US" smtClean="0"/>
              <a:t>から</a:t>
            </a:r>
            <a:r>
              <a:rPr lang="en-US" altLang="ja-JP" smtClean="0"/>
              <a:t>storage</a:t>
            </a:r>
            <a:r>
              <a:rPr lang="ja-JP" altLang="en-US" smtClean="0"/>
              <a:t>の順</a:t>
            </a:r>
            <a:endParaRPr lang="en-US" altLang="ja-JP" smtClean="0"/>
          </a:p>
          <a:p>
            <a:r>
              <a:rPr lang="en-US" altLang="ja-JP" smtClean="0"/>
              <a:t>proxy</a:t>
            </a:r>
            <a:r>
              <a:rPr lang="ja-JP" altLang="en-US" smtClean="0"/>
              <a:t>交換のときは</a:t>
            </a:r>
            <a:r>
              <a:rPr lang="en-US" altLang="ja-JP" smtClean="0"/>
              <a:t>storage</a:t>
            </a:r>
            <a:r>
              <a:rPr lang="ja-JP" altLang="en-US" smtClean="0"/>
              <a:t>からの受け付けを止めて</a:t>
            </a:r>
            <a:r>
              <a:rPr lang="en-US" altLang="ja-JP" smtClean="0"/>
              <a:t>archive</a:t>
            </a:r>
            <a:r>
              <a:rPr lang="ja-JP" altLang="en-US" smtClean="0"/>
              <a:t>への転送完了を待つ</a:t>
            </a:r>
            <a:r>
              <a:rPr lang="ja-JP" altLang="en-US"/>
              <a:t>とか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98763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WalB</a:t>
            </a:r>
            <a:r>
              <a:rPr kumimoji="1" lang="ja-JP" altLang="en-US" smtClean="0"/>
              <a:t>と</a:t>
            </a:r>
            <a:r>
              <a:rPr kumimoji="1" lang="ja-JP" altLang="en-US" smtClean="0"/>
              <a:t>は</a:t>
            </a:r>
            <a:r>
              <a:rPr kumimoji="1" lang="en-US" altLang="ja-JP" smtClean="0"/>
              <a:t>?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smtClean="0"/>
              <a:t>バックアップ・レプリケーションツール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デバイスドライバ、サーバ、コマンドツール</a:t>
            </a:r>
            <a:r>
              <a:rPr lang="ja-JP" altLang="en-US" smtClean="0"/>
              <a:t>を含む</a:t>
            </a:r>
            <a:endParaRPr lang="en-US" altLang="ja-JP" smtClean="0"/>
          </a:p>
          <a:p>
            <a:r>
              <a:rPr lang="ja-JP" altLang="en-US" smtClean="0"/>
              <a:t>バックアップ</a:t>
            </a:r>
            <a:endParaRPr lang="en-US" altLang="ja-JP" smtClean="0"/>
          </a:p>
          <a:p>
            <a:pPr lvl="1"/>
            <a:r>
              <a:rPr lang="ja-JP" altLang="en-US" smtClean="0"/>
              <a:t>障害</a:t>
            </a:r>
            <a:r>
              <a:rPr lang="ja-JP" altLang="en-US"/>
              <a:t>に備えた</a:t>
            </a:r>
            <a:r>
              <a:rPr kumimoji="1" lang="ja-JP" altLang="en-US" smtClean="0"/>
              <a:t>データの</a:t>
            </a:r>
            <a:r>
              <a:rPr kumimoji="1" lang="ja-JP" altLang="en-US" smtClean="0"/>
              <a:t>複製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ある瞬間の状態に戻す</a:t>
            </a:r>
            <a:r>
              <a:rPr kumimoji="1" lang="ja-JP" altLang="en-US" smtClean="0"/>
              <a:t>スナップショット</a:t>
            </a:r>
            <a:r>
              <a:rPr lang="ja-JP" altLang="en-US" smtClean="0"/>
              <a:t>機能</a:t>
            </a:r>
            <a:endParaRPr lang="en-US" altLang="ja-JP" smtClean="0"/>
          </a:p>
          <a:p>
            <a:pPr lvl="2"/>
            <a:r>
              <a:rPr kumimoji="1" lang="ja-JP" altLang="en-US" smtClean="0"/>
              <a:t>うっかりデータ消したのでなんとかして</a:t>
            </a:r>
            <a:endParaRPr kumimoji="1" lang="en-US" altLang="ja-JP" smtClean="0"/>
          </a:p>
          <a:p>
            <a:r>
              <a:rPr lang="ja-JP" altLang="en-US" smtClean="0"/>
              <a:t>レプリケーション</a:t>
            </a:r>
            <a:endParaRPr lang="en-US" altLang="ja-JP" smtClean="0"/>
          </a:p>
          <a:p>
            <a:pPr lvl="1"/>
            <a:r>
              <a:rPr lang="ja-JP" altLang="en-US" smtClean="0"/>
              <a:t>常にほぼ最新の状態を別のサーバに反映</a:t>
            </a:r>
            <a:endParaRPr lang="en-US" altLang="ja-JP" smtClean="0"/>
          </a:p>
          <a:p>
            <a:pPr lvl="2"/>
            <a:r>
              <a:rPr lang="ja-JP" altLang="en-US"/>
              <a:t>サービス</a:t>
            </a:r>
            <a:r>
              <a:rPr lang="ja-JP" altLang="en-US" smtClean="0"/>
              <a:t>のダウンタイムを減らす</a:t>
            </a:r>
            <a:endParaRPr lang="en-US" altLang="ja-JP" smtClean="0"/>
          </a:p>
          <a:p>
            <a:pPr lvl="1"/>
            <a:r>
              <a:rPr kumimoji="1" lang="en-US" altLang="ja-JP" smtClean="0"/>
              <a:t>WalB</a:t>
            </a:r>
            <a:r>
              <a:rPr kumimoji="1" lang="ja-JP" altLang="en-US" smtClean="0"/>
              <a:t>は非同期（直近以外のデータは守る）</a:t>
            </a:r>
            <a:endParaRPr kumimoji="1"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326272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merge</a:t>
            </a:r>
            <a:r>
              <a:rPr kumimoji="1" lang="ja-JP" altLang="en-US" smtClean="0"/>
              <a:t>と</a:t>
            </a:r>
            <a:r>
              <a:rPr kumimoji="1" lang="en-US" altLang="ja-JP" smtClean="0"/>
              <a:t>apply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ja-JP" smtClean="0"/>
              <a:t>merge</a:t>
            </a:r>
          </a:p>
          <a:p>
            <a:pPr lvl="1"/>
            <a:r>
              <a:rPr lang="ja-JP" altLang="en-US"/>
              <a:t>短期間</a:t>
            </a:r>
            <a:r>
              <a:rPr lang="ja-JP" altLang="en-US" smtClean="0"/>
              <a:t>に激しい</a:t>
            </a:r>
            <a:r>
              <a:rPr lang="ja-JP" altLang="en-US"/>
              <a:t>書き込みで</a:t>
            </a:r>
            <a:r>
              <a:rPr lang="ja-JP" altLang="en-US" smtClean="0"/>
              <a:t>細かい</a:t>
            </a:r>
            <a:r>
              <a:rPr lang="en-US" altLang="ja-JP" smtClean="0"/>
              <a:t>diff</a:t>
            </a:r>
            <a:r>
              <a:rPr lang="ja-JP" altLang="en-US" smtClean="0"/>
              <a:t>が大量発生</a:t>
            </a:r>
            <a:endParaRPr lang="en-US" altLang="ja-JP" smtClean="0"/>
          </a:p>
          <a:p>
            <a:pPr lvl="2"/>
            <a:r>
              <a:rPr kumimoji="1" lang="ja-JP" altLang="en-US" smtClean="0"/>
              <a:t>まとめて単一の効率のよい</a:t>
            </a:r>
            <a:r>
              <a:rPr kumimoji="1" lang="en-US" altLang="ja-JP" smtClean="0"/>
              <a:t>diff</a:t>
            </a:r>
            <a:r>
              <a:rPr kumimoji="1" lang="ja-JP" altLang="en-US" smtClean="0"/>
              <a:t>へ</a:t>
            </a:r>
            <a:endParaRPr kumimoji="1" lang="en-US" altLang="ja-JP" smtClean="0"/>
          </a:p>
          <a:p>
            <a:r>
              <a:rPr kumimoji="1" lang="en-US" altLang="ja-JP" smtClean="0"/>
              <a:t>apply</a:t>
            </a:r>
          </a:p>
          <a:p>
            <a:pPr lvl="1"/>
            <a:r>
              <a:rPr kumimoji="1" lang="en-US" altLang="ja-JP" smtClean="0"/>
              <a:t>archive</a:t>
            </a:r>
            <a:r>
              <a:rPr kumimoji="1" lang="ja-JP" altLang="en-US" smtClean="0"/>
              <a:t>には</a:t>
            </a:r>
            <a:r>
              <a:rPr lang="en-US" altLang="ja-JP" smtClean="0"/>
              <a:t>diff</a:t>
            </a:r>
            <a:r>
              <a:rPr lang="ja-JP" altLang="en-US" smtClean="0"/>
              <a:t>と</a:t>
            </a:r>
            <a:r>
              <a:rPr lang="en-US" altLang="ja-JP" smtClean="0"/>
              <a:t>snapshot</a:t>
            </a:r>
            <a:r>
              <a:rPr lang="ja-JP" altLang="en-US" smtClean="0"/>
              <a:t>がたまる</a:t>
            </a:r>
            <a:endParaRPr lang="en-US" altLang="ja-JP" smtClean="0"/>
          </a:p>
          <a:p>
            <a:pPr lvl="1"/>
            <a:r>
              <a:rPr lang="ja-JP" altLang="en-US"/>
              <a:t>任意の時間に戻れるが</a:t>
            </a:r>
            <a:r>
              <a:rPr lang="ja-JP" altLang="en-US"/>
              <a:t>あまり</a:t>
            </a:r>
            <a:r>
              <a:rPr lang="ja-JP" altLang="en-US" smtClean="0"/>
              <a:t>古いのは不要</a:t>
            </a:r>
            <a:endParaRPr lang="ja-JP" altLang="en-US"/>
          </a:p>
          <a:p>
            <a:pPr lvl="2"/>
            <a:r>
              <a:rPr kumimoji="1" lang="en-US" altLang="ja-JP" smtClean="0"/>
              <a:t>snapshot</a:t>
            </a:r>
            <a:r>
              <a:rPr lang="ja-JP" altLang="en-US"/>
              <a:t>に</a:t>
            </a:r>
            <a:r>
              <a:rPr kumimoji="1" lang="en-US" altLang="ja-JP" smtClean="0"/>
              <a:t>diff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apply</a:t>
            </a:r>
            <a:r>
              <a:rPr kumimoji="1" lang="ja-JP" altLang="en-US" smtClean="0"/>
              <a:t>して新しい</a:t>
            </a:r>
            <a:r>
              <a:rPr kumimoji="1" lang="en-US" altLang="ja-JP" smtClean="0"/>
              <a:t>snapshot</a:t>
            </a:r>
            <a:r>
              <a:rPr kumimoji="1" lang="ja-JP" altLang="en-US" smtClean="0"/>
              <a:t>にする</a:t>
            </a:r>
            <a:endParaRPr kumimoji="1" lang="en-US" altLang="ja-JP" smtClean="0"/>
          </a:p>
          <a:p>
            <a:pPr lvl="2"/>
            <a:r>
              <a:rPr lang="en-US" altLang="ja-JP" smtClean="0"/>
              <a:t>apply</a:t>
            </a:r>
            <a:r>
              <a:rPr lang="ja-JP" altLang="en-US" smtClean="0"/>
              <a:t>が終わるとその</a:t>
            </a:r>
            <a:r>
              <a:rPr lang="en-US" altLang="ja-JP" smtClean="0"/>
              <a:t>diff</a:t>
            </a:r>
            <a:r>
              <a:rPr lang="ja-JP" altLang="en-US" smtClean="0"/>
              <a:t>を削除</a:t>
            </a:r>
            <a:endParaRPr lang="en-US" altLang="ja-JP" smtClean="0"/>
          </a:p>
          <a:p>
            <a:r>
              <a:rPr kumimoji="1" lang="ja-JP" altLang="en-US" smtClean="0"/>
              <a:t>それらの操作は</a:t>
            </a:r>
            <a:r>
              <a:rPr kumimoji="1" lang="en-US" altLang="ja-JP" smtClean="0"/>
              <a:t>archive</a:t>
            </a:r>
            <a:r>
              <a:rPr kumimoji="1" lang="ja-JP" altLang="en-US" smtClean="0"/>
              <a:t>ごとに非同期で</a:t>
            </a:r>
            <a:endParaRPr kumimoji="1" lang="en-US" altLang="ja-JP" smtClean="0"/>
          </a:p>
          <a:p>
            <a:pPr lvl="1"/>
            <a:r>
              <a:rPr lang="ja-JP" altLang="en-US" smtClean="0"/>
              <a:t>レプリケーション時に必要が</a:t>
            </a:r>
            <a:r>
              <a:rPr lang="en-US" altLang="ja-JP" smtClean="0"/>
              <a:t>diff</a:t>
            </a:r>
            <a:r>
              <a:rPr lang="ja-JP" altLang="en-US" smtClean="0"/>
              <a:t>がないときがある</a:t>
            </a:r>
            <a:endParaRPr lang="en-US" altLang="ja-JP" smtClean="0"/>
          </a:p>
          <a:p>
            <a:pPr lvl="2"/>
            <a:r>
              <a:rPr kumimoji="1" lang="ja-JP" altLang="en-US"/>
              <a:t>現在</a:t>
            </a:r>
            <a:r>
              <a:rPr kumimoji="1" lang="ja-JP" altLang="en-US"/>
              <a:t>の</a:t>
            </a:r>
            <a:r>
              <a:rPr kumimoji="1" lang="ja-JP" altLang="en-US" smtClean="0"/>
              <a:t>情報から</a:t>
            </a:r>
            <a:r>
              <a:rPr kumimoji="1" lang="en-US" altLang="ja-JP" smtClean="0"/>
              <a:t>Hash backup</a:t>
            </a:r>
            <a:r>
              <a:rPr kumimoji="1" lang="ja-JP" altLang="en-US" smtClean="0"/>
              <a:t>と同様に</a:t>
            </a:r>
            <a:r>
              <a:rPr kumimoji="1" lang="en-US" altLang="ja-JP" smtClean="0"/>
              <a:t>diff</a:t>
            </a:r>
            <a:r>
              <a:rPr kumimoji="1" lang="ja-JP" altLang="en-US" smtClean="0"/>
              <a:t>を生成</a:t>
            </a:r>
            <a:endParaRPr kumimoji="1" lang="en-US" altLang="ja-JP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ja-JP" altLang="en-US"/>
              <a:t>やってる最中</a:t>
            </a:r>
            <a:r>
              <a:rPr lang="ja-JP" altLang="en-US"/>
              <a:t>に</a:t>
            </a:r>
            <a:r>
              <a:rPr lang="ja-JP" altLang="en-US" smtClean="0"/>
              <a:t>落ちた</a:t>
            </a:r>
            <a:r>
              <a:rPr lang="ja-JP" altLang="en-US"/>
              <a:t>（</a:t>
            </a:r>
            <a:r>
              <a:rPr lang="ja-JP" altLang="en-US" smtClean="0"/>
              <a:t>略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29097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Master/Slave</a:t>
            </a:r>
            <a:r>
              <a:rPr kumimoji="1" lang="ja-JP" altLang="en-US" smtClean="0"/>
              <a:t>の切り換え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raid</a:t>
            </a:r>
            <a:r>
              <a:rPr kumimoji="1" lang="ja-JP" altLang="en-US" smtClean="0"/>
              <a:t>によるデータのバックアップなので</a:t>
            </a:r>
            <a:r>
              <a:rPr kumimoji="1" lang="en-US" altLang="ja-JP" smtClean="0"/>
              <a:t/>
            </a:r>
            <a:br>
              <a:rPr kumimoji="1" lang="en-US" altLang="ja-JP" smtClean="0"/>
            </a:br>
            <a:r>
              <a:rPr kumimoji="1" lang="ja-JP" altLang="en-US" smtClean="0"/>
              <a:t>殆ど同じデータのはず</a:t>
            </a:r>
            <a:endParaRPr kumimoji="1" lang="en-US" altLang="ja-JP" smtClean="0"/>
          </a:p>
          <a:p>
            <a:pPr lvl="1"/>
            <a:r>
              <a:rPr lang="ja-JP" altLang="en-US" smtClean="0"/>
              <a:t>だが完全に同じではない</a:t>
            </a:r>
            <a:endParaRPr lang="en-US" altLang="ja-JP" smtClean="0"/>
          </a:p>
          <a:p>
            <a:endParaRPr kumimoji="1" lang="en-US" altLang="ja-JP" smtClean="0"/>
          </a:p>
          <a:p>
            <a:r>
              <a:rPr kumimoji="1" lang="en-US" altLang="ja-JP" smtClean="0"/>
              <a:t>Hash backup</a:t>
            </a:r>
            <a:r>
              <a:rPr kumimoji="1" lang="ja-JP" altLang="en-US" smtClean="0"/>
              <a:t>により差分更新</a:t>
            </a:r>
            <a:endParaRPr kumimoji="1" lang="en-US" altLang="ja-JP" smtClean="0"/>
          </a:p>
          <a:p>
            <a:pPr lvl="1"/>
            <a:r>
              <a:rPr lang="ja-JP" altLang="en-US" smtClean="0"/>
              <a:t>やってる最中に落ちたらもう一度</a:t>
            </a:r>
            <a:r>
              <a:rPr lang="en-US" altLang="ja-JP" smtClean="0"/>
              <a:t>Hash backup</a:t>
            </a:r>
            <a:endParaRPr kumimoji="1" lang="ja-JP" altLang="en-US"/>
          </a:p>
        </p:txBody>
      </p:sp>
      <p:grpSp>
        <p:nvGrpSpPr>
          <p:cNvPr id="14" name="グループ化 13"/>
          <p:cNvGrpSpPr/>
          <p:nvPr/>
        </p:nvGrpSpPr>
        <p:grpSpPr>
          <a:xfrm>
            <a:off x="5359641" y="2190411"/>
            <a:ext cx="3388823" cy="1670637"/>
            <a:chOff x="107504" y="2157038"/>
            <a:chExt cx="3388823" cy="1670637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107504" y="2157038"/>
              <a:ext cx="3388823" cy="1670637"/>
              <a:chOff x="4139952" y="1772816"/>
              <a:chExt cx="3388823" cy="1670637"/>
            </a:xfrm>
          </p:grpSpPr>
          <p:sp>
            <p:nvSpPr>
              <p:cNvPr id="5" name="正方形/長方形 4"/>
              <p:cNvSpPr/>
              <p:nvPr/>
            </p:nvSpPr>
            <p:spPr>
              <a:xfrm>
                <a:off x="5430320" y="1772816"/>
                <a:ext cx="1336807" cy="43204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smtClean="0">
                    <a:solidFill>
                      <a:schemeClr val="tx1"/>
                    </a:solidFill>
                  </a:rPr>
                  <a:t>raid</a:t>
                </a:r>
                <a:endParaRPr kumimoji="1" lang="ja-JP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正方形/長方形 5"/>
              <p:cNvSpPr/>
              <p:nvPr/>
            </p:nvSpPr>
            <p:spPr>
              <a:xfrm>
                <a:off x="4499993" y="2981788"/>
                <a:ext cx="1336806" cy="46166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smtClean="0">
                    <a:solidFill>
                      <a:schemeClr val="tx1"/>
                    </a:solidFill>
                  </a:rPr>
                  <a:t>storage1</a:t>
                </a:r>
                <a:endParaRPr kumimoji="1" lang="ja-JP" altLang="en-US" sz="2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直線矢印コネクタ 6"/>
              <p:cNvCxnSpPr/>
              <p:nvPr/>
            </p:nvCxnSpPr>
            <p:spPr>
              <a:xfrm>
                <a:off x="5224519" y="2416111"/>
                <a:ext cx="0" cy="565677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正方形/長方形 7"/>
              <p:cNvSpPr/>
              <p:nvPr/>
            </p:nvSpPr>
            <p:spPr>
              <a:xfrm>
                <a:off x="6160199" y="2981788"/>
                <a:ext cx="1368576" cy="46166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smtClean="0">
                    <a:solidFill>
                      <a:schemeClr val="tx1"/>
                    </a:solidFill>
                  </a:rPr>
                  <a:t>storage2</a:t>
                </a:r>
                <a:endParaRPr kumimoji="1" lang="ja-JP" altLang="en-US" sz="2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直線矢印コネクタ 8"/>
              <p:cNvCxnSpPr/>
              <p:nvPr/>
            </p:nvCxnSpPr>
            <p:spPr>
              <a:xfrm>
                <a:off x="5202816" y="2416111"/>
                <a:ext cx="813791" cy="4777"/>
              </a:xfrm>
              <a:prstGeom prst="straightConnector1">
                <a:avLst/>
              </a:prstGeom>
              <a:ln w="3175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矢印コネクタ 9"/>
              <p:cNvCxnSpPr/>
              <p:nvPr/>
            </p:nvCxnSpPr>
            <p:spPr>
              <a:xfrm flipV="1">
                <a:off x="6016607" y="2206428"/>
                <a:ext cx="0" cy="214460"/>
              </a:xfrm>
              <a:prstGeom prst="straightConnector1">
                <a:avLst/>
              </a:prstGeom>
              <a:ln w="3175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テキスト ボックス 10"/>
              <p:cNvSpPr txBox="1"/>
              <p:nvPr/>
            </p:nvSpPr>
            <p:spPr>
              <a:xfrm>
                <a:off x="4139952" y="2300475"/>
                <a:ext cx="10723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smtClean="0"/>
                  <a:t>Master</a:t>
                </a:r>
                <a:endParaRPr kumimoji="1" lang="ja-JP" altLang="en-US" sz="2400"/>
              </a:p>
            </p:txBody>
          </p:sp>
          <p:cxnSp>
            <p:nvCxnSpPr>
              <p:cNvPr id="12" name="直線矢印コネクタ 11"/>
              <p:cNvCxnSpPr/>
              <p:nvPr/>
            </p:nvCxnSpPr>
            <p:spPr>
              <a:xfrm>
                <a:off x="6922854" y="2420888"/>
                <a:ext cx="0" cy="565677"/>
              </a:xfrm>
              <a:prstGeom prst="straightConnector1">
                <a:avLst/>
              </a:prstGeom>
              <a:ln w="31750">
                <a:solidFill>
                  <a:schemeClr val="accent5">
                    <a:lumMod val="20000"/>
                    <a:lumOff val="8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直線矢印コネクタ 12"/>
            <p:cNvCxnSpPr/>
            <p:nvPr/>
          </p:nvCxnSpPr>
          <p:spPr>
            <a:xfrm>
              <a:off x="1984507" y="2805110"/>
              <a:ext cx="895907" cy="2389"/>
            </a:xfrm>
            <a:prstGeom prst="straightConnector1">
              <a:avLst/>
            </a:prstGeom>
            <a:ln w="31750">
              <a:solidFill>
                <a:schemeClr val="accent5">
                  <a:lumMod val="20000"/>
                  <a:lumOff val="8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テキスト ボックス 14"/>
          <p:cNvSpPr txBox="1"/>
          <p:nvPr/>
        </p:nvSpPr>
        <p:spPr>
          <a:xfrm>
            <a:off x="8172400" y="2718069"/>
            <a:ext cx="828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Slave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5949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サービス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mtClean="0"/>
              <a:t>WalB</a:t>
            </a:r>
            <a:r>
              <a:rPr lang="ja-JP" altLang="en-US" smtClean="0"/>
              <a:t>デバイスはブロックデバイスにつき</a:t>
            </a:r>
            <a:r>
              <a:rPr lang="en-US" altLang="ja-JP" smtClean="0"/>
              <a:t>1</a:t>
            </a:r>
            <a:r>
              <a:rPr lang="ja-JP" altLang="en-US" smtClean="0"/>
              <a:t>個</a:t>
            </a:r>
            <a:endParaRPr lang="en-US" altLang="ja-JP" smtClean="0"/>
          </a:p>
          <a:p>
            <a:pPr lvl="1"/>
            <a:r>
              <a:rPr lang="ja-JP" altLang="en-US" smtClean="0"/>
              <a:t>圧縮</a:t>
            </a:r>
            <a:r>
              <a:rPr lang="ja-JP" altLang="en-US" smtClean="0"/>
              <a:t>など</a:t>
            </a:r>
            <a:r>
              <a:rPr lang="en-US" altLang="ja-JP" smtClean="0"/>
              <a:t>CPU</a:t>
            </a:r>
            <a:r>
              <a:rPr lang="ja-JP" altLang="en-US" smtClean="0"/>
              <a:t>を食う処理</a:t>
            </a:r>
            <a:r>
              <a:rPr lang="ja-JP" altLang="en-US" smtClean="0"/>
              <a:t>は別スレッドで</a:t>
            </a:r>
            <a:endParaRPr lang="en-US" altLang="ja-JP" smtClean="0"/>
          </a:p>
          <a:p>
            <a:r>
              <a:rPr lang="ja-JP" altLang="en-US"/>
              <a:t>それぞれ</a:t>
            </a:r>
            <a:r>
              <a:rPr lang="ja-JP" altLang="en-US" smtClean="0"/>
              <a:t>のサービスは非同期に動く</a:t>
            </a:r>
            <a:endParaRPr lang="en-US" altLang="ja-JP" smtClean="0"/>
          </a:p>
          <a:p>
            <a:pPr lvl="1"/>
            <a:r>
              <a:rPr kumimoji="1" lang="ja-JP" altLang="en-US" smtClean="0"/>
              <a:t>状態</a:t>
            </a:r>
            <a:r>
              <a:rPr kumimoji="1" lang="ja-JP" altLang="en-US"/>
              <a:t>取得</a:t>
            </a:r>
            <a:r>
              <a:rPr kumimoji="1" lang="ja-JP" altLang="en-US" smtClean="0"/>
              <a:t>や命令は各サービスとやりとりする専用コマンド</a:t>
            </a:r>
            <a:r>
              <a:rPr kumimoji="1" lang="en-US" altLang="ja-JP" smtClean="0"/>
              <a:t>walbc</a:t>
            </a:r>
            <a:r>
              <a:rPr kumimoji="1" lang="ja-JP" altLang="en-US" smtClean="0"/>
              <a:t>で</a:t>
            </a:r>
            <a:r>
              <a:rPr kumimoji="1" lang="ja-JP" altLang="en-US" smtClean="0"/>
              <a:t>行う</a:t>
            </a:r>
            <a:endParaRPr kumimoji="1" lang="en-US" altLang="ja-JP" smtClean="0"/>
          </a:p>
          <a:p>
            <a:pPr lvl="1"/>
            <a:r>
              <a:rPr lang="en-US" altLang="ja-JP" smtClean="0"/>
              <a:t>walbc</a:t>
            </a:r>
            <a:r>
              <a:rPr lang="ja-JP" altLang="en-US" smtClean="0"/>
              <a:t>は</a:t>
            </a:r>
            <a:r>
              <a:rPr lang="en-US" altLang="ja-JP" smtClean="0"/>
              <a:t>storage/proxy/archive</a:t>
            </a:r>
            <a:r>
              <a:rPr lang="ja-JP" altLang="en-US" smtClean="0"/>
              <a:t>たちと話す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76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テキスト ボックス 55"/>
          <p:cNvSpPr txBox="1"/>
          <p:nvPr/>
        </p:nvSpPr>
        <p:spPr>
          <a:xfrm>
            <a:off x="3191545" y="168980"/>
            <a:ext cx="2608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WalB state</a:t>
            </a:r>
            <a:endParaRPr kumimoji="1" lang="ja-JP" altLang="en-US" sz="320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grpSp>
        <p:nvGrpSpPr>
          <p:cNvPr id="107" name="グループ化 106"/>
          <p:cNvGrpSpPr/>
          <p:nvPr/>
        </p:nvGrpSpPr>
        <p:grpSpPr>
          <a:xfrm>
            <a:off x="5772267" y="633954"/>
            <a:ext cx="3192291" cy="3364227"/>
            <a:chOff x="5755541" y="360930"/>
            <a:chExt cx="3192291" cy="3364227"/>
          </a:xfrm>
        </p:grpSpPr>
        <p:sp>
          <p:nvSpPr>
            <p:cNvPr id="25" name="テキスト ボックス 24"/>
            <p:cNvSpPr txBox="1"/>
            <p:nvPr/>
          </p:nvSpPr>
          <p:spPr>
            <a:xfrm>
              <a:off x="6487342" y="360930"/>
              <a:ext cx="1694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Proxy</a:t>
              </a:r>
              <a:endParaRPr kumimoji="1" lang="ja-JP" altLang="en-US" sz="280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grpSp>
          <p:nvGrpSpPr>
            <p:cNvPr id="106" name="グループ化 105"/>
            <p:cNvGrpSpPr/>
            <p:nvPr/>
          </p:nvGrpSpPr>
          <p:grpSpPr>
            <a:xfrm>
              <a:off x="5755541" y="912120"/>
              <a:ext cx="3192291" cy="2813037"/>
              <a:chOff x="5755541" y="1044169"/>
              <a:chExt cx="3192291" cy="2813037"/>
            </a:xfrm>
          </p:grpSpPr>
          <p:sp>
            <p:nvSpPr>
              <p:cNvPr id="32" name="テキスト ボックス 31"/>
              <p:cNvSpPr txBox="1"/>
              <p:nvPr/>
            </p:nvSpPr>
            <p:spPr>
              <a:xfrm>
                <a:off x="5755541" y="1548225"/>
                <a:ext cx="119272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add</a:t>
                </a:r>
              </a:p>
              <a:p>
                <a:r>
                  <a:rPr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archive</a:t>
                </a:r>
              </a:p>
              <a:p>
                <a:r>
                  <a:rPr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info</a:t>
                </a:r>
                <a:endParaRPr kumimoji="1" lang="ja-JP" altLang="en-US" sz="1600"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</p:txBody>
          </p:sp>
          <p:sp>
            <p:nvSpPr>
              <p:cNvPr id="20" name="角丸四角形 19"/>
              <p:cNvSpPr/>
              <p:nvPr/>
            </p:nvSpPr>
            <p:spPr>
              <a:xfrm>
                <a:off x="6487342" y="1044169"/>
                <a:ext cx="1296144" cy="504056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mtClean="0">
                    <a:solidFill>
                      <a:schemeClr val="tx1"/>
                    </a:solidFill>
                  </a:rPr>
                  <a:t>Clear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角丸四角形 20"/>
              <p:cNvSpPr/>
              <p:nvPr/>
            </p:nvSpPr>
            <p:spPr>
              <a:xfrm>
                <a:off x="6487342" y="3353150"/>
                <a:ext cx="1296144" cy="504056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mtClean="0">
                    <a:solidFill>
                      <a:schemeClr val="tx1"/>
                    </a:solidFill>
                  </a:rPr>
                  <a:t>Started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角丸四角形 21"/>
              <p:cNvSpPr/>
              <p:nvPr/>
            </p:nvSpPr>
            <p:spPr>
              <a:xfrm>
                <a:off x="6487342" y="2214410"/>
                <a:ext cx="1296144" cy="504056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mtClean="0">
                    <a:solidFill>
                      <a:schemeClr val="tx1"/>
                    </a:solidFill>
                  </a:rPr>
                  <a:t>Stopped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直線矢印コネクタ 28"/>
              <p:cNvCxnSpPr/>
              <p:nvPr/>
            </p:nvCxnSpPr>
            <p:spPr>
              <a:xfrm>
                <a:off x="6755277" y="1548225"/>
                <a:ext cx="0" cy="6566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矢印コネクタ 32"/>
              <p:cNvCxnSpPr/>
              <p:nvPr/>
            </p:nvCxnSpPr>
            <p:spPr>
              <a:xfrm flipH="1" flipV="1">
                <a:off x="7481716" y="2718466"/>
                <a:ext cx="1" cy="628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テキスト ボックス 36"/>
              <p:cNvSpPr txBox="1"/>
              <p:nvPr/>
            </p:nvSpPr>
            <p:spPr>
              <a:xfrm>
                <a:off x="5940152" y="2913153"/>
                <a:ext cx="8151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start</a:t>
                </a:r>
                <a:endParaRPr kumimoji="1" lang="ja-JP" altLang="en-US" sz="1600"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7481716" y="2913153"/>
                <a:ext cx="8151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stop</a:t>
                </a:r>
                <a:endParaRPr kumimoji="1" lang="ja-JP" altLang="en-US" sz="1600"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</p:txBody>
          </p:sp>
          <p:cxnSp>
            <p:nvCxnSpPr>
              <p:cNvPr id="39" name="直線矢印コネクタ 38"/>
              <p:cNvCxnSpPr/>
              <p:nvPr/>
            </p:nvCxnSpPr>
            <p:spPr>
              <a:xfrm>
                <a:off x="6778721" y="2718466"/>
                <a:ext cx="1" cy="6385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テキスト ボックス 42"/>
              <p:cNvSpPr txBox="1"/>
              <p:nvPr/>
            </p:nvSpPr>
            <p:spPr>
              <a:xfrm>
                <a:off x="7530709" y="1776888"/>
                <a:ext cx="14171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clear-vol</a:t>
                </a:r>
                <a:endParaRPr kumimoji="1" lang="ja-JP" altLang="en-US" sz="1600"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</p:txBody>
          </p:sp>
          <p:cxnSp>
            <p:nvCxnSpPr>
              <p:cNvPr id="85" name="直線矢印コネクタ 84"/>
              <p:cNvCxnSpPr/>
              <p:nvPr/>
            </p:nvCxnSpPr>
            <p:spPr>
              <a:xfrm flipV="1">
                <a:off x="7530709" y="1504610"/>
                <a:ext cx="0" cy="709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3" name="グループ化 152"/>
          <p:cNvGrpSpPr/>
          <p:nvPr/>
        </p:nvGrpSpPr>
        <p:grpSpPr>
          <a:xfrm>
            <a:off x="2339752" y="3893961"/>
            <a:ext cx="6295530" cy="2847407"/>
            <a:chOff x="2623069" y="3893961"/>
            <a:chExt cx="6295530" cy="2847407"/>
          </a:xfrm>
        </p:grpSpPr>
        <p:sp>
          <p:nvSpPr>
            <p:cNvPr id="23" name="テキスト ボックス 22"/>
            <p:cNvSpPr txBox="1"/>
            <p:nvPr/>
          </p:nvSpPr>
          <p:spPr>
            <a:xfrm>
              <a:off x="2623069" y="5189038"/>
              <a:ext cx="1694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Archive</a:t>
              </a:r>
              <a:endParaRPr kumimoji="1" lang="ja-JP" altLang="en-US" sz="280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2" name="角丸四角形 51"/>
            <p:cNvSpPr/>
            <p:nvPr/>
          </p:nvSpPr>
          <p:spPr>
            <a:xfrm>
              <a:off x="4537417" y="4941168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SyncReady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角丸四角形 52"/>
            <p:cNvSpPr/>
            <p:nvPr/>
          </p:nvSpPr>
          <p:spPr>
            <a:xfrm>
              <a:off x="4537417" y="3893961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Clear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角丸四角形 53"/>
            <p:cNvSpPr/>
            <p:nvPr/>
          </p:nvSpPr>
          <p:spPr>
            <a:xfrm>
              <a:off x="5786979" y="6237312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mtClean="0">
                  <a:solidFill>
                    <a:schemeClr val="tx1"/>
                  </a:solidFill>
                </a:rPr>
                <a:t>Stopped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角丸四角形 54"/>
            <p:cNvSpPr/>
            <p:nvPr/>
          </p:nvSpPr>
          <p:spPr>
            <a:xfrm>
              <a:off x="7622455" y="4946592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mtClean="0">
                  <a:solidFill>
                    <a:schemeClr val="tx1"/>
                  </a:solidFill>
                </a:rPr>
                <a:t>Archived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57" name="直線矢印コネクタ 56"/>
            <p:cNvCxnSpPr/>
            <p:nvPr/>
          </p:nvCxnSpPr>
          <p:spPr>
            <a:xfrm flipV="1">
              <a:off x="5536947" y="4398018"/>
              <a:ext cx="0" cy="5431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/>
            <p:nvPr/>
          </p:nvCxnSpPr>
          <p:spPr>
            <a:xfrm>
              <a:off x="4788024" y="4398017"/>
              <a:ext cx="1" cy="5431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/>
            <p:cNvSpPr txBox="1"/>
            <p:nvPr/>
          </p:nvSpPr>
          <p:spPr>
            <a:xfrm>
              <a:off x="5536947" y="4519997"/>
              <a:ext cx="14171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clear-vol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5202" y="4509121"/>
              <a:ext cx="11665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init</a:t>
              </a:r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-vol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64" name="直線矢印コネクタ 63"/>
            <p:cNvCxnSpPr>
              <a:stCxn id="52" idx="3"/>
              <a:endCxn id="55" idx="1"/>
            </p:cNvCxnSpPr>
            <p:nvPr/>
          </p:nvCxnSpPr>
          <p:spPr>
            <a:xfrm>
              <a:off x="5833561" y="5193196"/>
              <a:ext cx="1788894" cy="54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角丸四角形 69"/>
            <p:cNvSpPr/>
            <p:nvPr/>
          </p:nvSpPr>
          <p:spPr>
            <a:xfrm>
              <a:off x="6165742" y="4972027"/>
              <a:ext cx="1140892" cy="504056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mtClean="0">
                  <a:solidFill>
                    <a:schemeClr val="tx1"/>
                  </a:solidFill>
                </a:rPr>
                <a:t>F</a:t>
              </a:r>
              <a:r>
                <a:rPr kumimoji="1" lang="en-US" altLang="ja-JP" smtClean="0">
                  <a:solidFill>
                    <a:schemeClr val="tx1"/>
                  </a:solidFill>
                </a:rPr>
                <a:t>ull/Hash sync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76" name="直線矢印コネクタ 75"/>
            <p:cNvCxnSpPr/>
            <p:nvPr/>
          </p:nvCxnSpPr>
          <p:spPr>
            <a:xfrm flipH="1">
              <a:off x="7112384" y="5445224"/>
              <a:ext cx="1554715" cy="115212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テキスト ボックス 78"/>
            <p:cNvSpPr txBox="1"/>
            <p:nvPr/>
          </p:nvSpPr>
          <p:spPr>
            <a:xfrm>
              <a:off x="7900235" y="5860722"/>
              <a:ext cx="815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stop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80" name="直線矢印コネクタ 79"/>
            <p:cNvCxnSpPr>
              <a:stCxn id="54" idx="1"/>
              <a:endCxn id="52" idx="2"/>
            </p:cNvCxnSpPr>
            <p:nvPr/>
          </p:nvCxnSpPr>
          <p:spPr>
            <a:xfrm flipH="1" flipV="1">
              <a:off x="5185489" y="5445224"/>
              <a:ext cx="601490" cy="10441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テキスト ボックス 83"/>
            <p:cNvSpPr txBox="1"/>
            <p:nvPr/>
          </p:nvSpPr>
          <p:spPr>
            <a:xfrm>
              <a:off x="4155925" y="5812232"/>
              <a:ext cx="14868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reset-vol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108" name="テキスト ボックス 107"/>
            <p:cNvSpPr txBox="1"/>
            <p:nvPr/>
          </p:nvSpPr>
          <p:spPr>
            <a:xfrm>
              <a:off x="6038279" y="5445224"/>
              <a:ext cx="15841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backup</a:t>
              </a:r>
            </a:p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replication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110" name="直線矢印コネクタ 109"/>
            <p:cNvCxnSpPr/>
            <p:nvPr/>
          </p:nvCxnSpPr>
          <p:spPr>
            <a:xfrm flipV="1">
              <a:off x="7112384" y="5476083"/>
              <a:ext cx="1276040" cy="9305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テキスト ボックス 114"/>
            <p:cNvSpPr txBox="1"/>
            <p:nvPr/>
          </p:nvSpPr>
          <p:spPr>
            <a:xfrm>
              <a:off x="7057475" y="5981509"/>
              <a:ext cx="815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start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</p:grpSp>
      <p:grpSp>
        <p:nvGrpSpPr>
          <p:cNvPr id="154" name="グループ化 153"/>
          <p:cNvGrpSpPr/>
          <p:nvPr/>
        </p:nvGrpSpPr>
        <p:grpSpPr>
          <a:xfrm>
            <a:off x="6475" y="651452"/>
            <a:ext cx="5292366" cy="3467144"/>
            <a:chOff x="-286" y="430590"/>
            <a:chExt cx="5292366" cy="3467144"/>
          </a:xfrm>
        </p:grpSpPr>
        <p:sp>
          <p:nvSpPr>
            <p:cNvPr id="10" name="角丸四角形 9"/>
            <p:cNvSpPr/>
            <p:nvPr/>
          </p:nvSpPr>
          <p:spPr>
            <a:xfrm>
              <a:off x="3984726" y="2082334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mtClean="0">
                  <a:solidFill>
                    <a:schemeClr val="tx1"/>
                  </a:solidFill>
                </a:rPr>
                <a:t>Stopped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1834157" y="3393614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Master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146929" y="3393678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Slave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900668" y="430590"/>
              <a:ext cx="1694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Storage</a:t>
              </a:r>
              <a:endParaRPr kumimoji="1" lang="ja-JP" altLang="en-US" sz="280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26" name="角丸四角形 125"/>
            <p:cNvSpPr/>
            <p:nvPr/>
          </p:nvSpPr>
          <p:spPr>
            <a:xfrm>
              <a:off x="915621" y="2082334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SyncReady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角丸四角形 126"/>
            <p:cNvSpPr/>
            <p:nvPr/>
          </p:nvSpPr>
          <p:spPr>
            <a:xfrm>
              <a:off x="915621" y="1035127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Clear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128" name="直線矢印コネクタ 127"/>
            <p:cNvCxnSpPr/>
            <p:nvPr/>
          </p:nvCxnSpPr>
          <p:spPr>
            <a:xfrm flipV="1">
              <a:off x="1915151" y="1539184"/>
              <a:ext cx="0" cy="5431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矢印コネクタ 128"/>
            <p:cNvCxnSpPr/>
            <p:nvPr/>
          </p:nvCxnSpPr>
          <p:spPr>
            <a:xfrm>
              <a:off x="1166228" y="1539183"/>
              <a:ext cx="1" cy="5431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テキスト ボックス 129"/>
            <p:cNvSpPr txBox="1"/>
            <p:nvPr/>
          </p:nvSpPr>
          <p:spPr>
            <a:xfrm>
              <a:off x="1886138" y="1526758"/>
              <a:ext cx="14171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clear-vol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131" name="テキスト ボックス 130"/>
            <p:cNvSpPr txBox="1"/>
            <p:nvPr/>
          </p:nvSpPr>
          <p:spPr>
            <a:xfrm>
              <a:off x="-286" y="1630971"/>
              <a:ext cx="11665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init</a:t>
              </a:r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-vol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132" name="直線矢印コネクタ 131"/>
            <p:cNvCxnSpPr/>
            <p:nvPr/>
          </p:nvCxnSpPr>
          <p:spPr>
            <a:xfrm>
              <a:off x="2195832" y="2334362"/>
              <a:ext cx="1788894" cy="54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角丸四角形 132"/>
            <p:cNvSpPr/>
            <p:nvPr/>
          </p:nvSpPr>
          <p:spPr>
            <a:xfrm>
              <a:off x="2528013" y="2113193"/>
              <a:ext cx="1140892" cy="504056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mtClean="0">
                  <a:solidFill>
                    <a:schemeClr val="tx1"/>
                  </a:solidFill>
                </a:rPr>
                <a:t>F</a:t>
              </a:r>
              <a:r>
                <a:rPr kumimoji="1" lang="en-US" altLang="ja-JP" smtClean="0">
                  <a:solidFill>
                    <a:schemeClr val="tx1"/>
                  </a:solidFill>
                </a:rPr>
                <a:t>ull/Hash sync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34" name="テキスト ボックス 133"/>
            <p:cNvSpPr txBox="1"/>
            <p:nvPr/>
          </p:nvSpPr>
          <p:spPr>
            <a:xfrm>
              <a:off x="2624523" y="2586390"/>
              <a:ext cx="115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backup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135" name="直線矢印コネクタ 134"/>
            <p:cNvCxnSpPr/>
            <p:nvPr/>
          </p:nvCxnSpPr>
          <p:spPr>
            <a:xfrm flipH="1">
              <a:off x="3126001" y="2595101"/>
              <a:ext cx="1554715" cy="115212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テキスト ボックス 135"/>
            <p:cNvSpPr txBox="1"/>
            <p:nvPr/>
          </p:nvSpPr>
          <p:spPr>
            <a:xfrm>
              <a:off x="3903359" y="3001888"/>
              <a:ext cx="815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start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137" name="直線矢印コネクタ 136"/>
            <p:cNvCxnSpPr/>
            <p:nvPr/>
          </p:nvCxnSpPr>
          <p:spPr>
            <a:xfrm flipV="1">
              <a:off x="3097390" y="2589843"/>
              <a:ext cx="1276040" cy="9305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テキスト ボックス 137"/>
            <p:cNvSpPr txBox="1"/>
            <p:nvPr/>
          </p:nvSpPr>
          <p:spPr>
            <a:xfrm>
              <a:off x="2920285" y="2924944"/>
              <a:ext cx="815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stop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145" name="テキスト ボックス 144"/>
            <p:cNvSpPr txBox="1"/>
            <p:nvPr/>
          </p:nvSpPr>
          <p:spPr>
            <a:xfrm>
              <a:off x="3805198" y="1510412"/>
              <a:ext cx="14868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reset-vol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146" name="円弧 145"/>
            <p:cNvSpPr/>
            <p:nvPr/>
          </p:nvSpPr>
          <p:spPr>
            <a:xfrm flipH="1">
              <a:off x="2211765" y="1819564"/>
              <a:ext cx="2516640" cy="674709"/>
            </a:xfrm>
            <a:prstGeom prst="arc">
              <a:avLst>
                <a:gd name="adj1" fmla="val 11084431"/>
                <a:gd name="adj2" fmla="val 0"/>
              </a:avLst>
            </a:prstGeom>
            <a:no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7" name="直線矢印コネクタ 146"/>
            <p:cNvCxnSpPr/>
            <p:nvPr/>
          </p:nvCxnSpPr>
          <p:spPr>
            <a:xfrm>
              <a:off x="971600" y="2556654"/>
              <a:ext cx="1" cy="8723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テキスト ボックス 148"/>
            <p:cNvSpPr txBox="1"/>
            <p:nvPr/>
          </p:nvSpPr>
          <p:spPr>
            <a:xfrm>
              <a:off x="170985" y="2678723"/>
              <a:ext cx="8726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start</a:t>
              </a:r>
            </a:p>
            <a:p>
              <a:r>
                <a:rPr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slave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150" name="テキスト ボックス 149"/>
            <p:cNvSpPr txBox="1"/>
            <p:nvPr/>
          </p:nvSpPr>
          <p:spPr>
            <a:xfrm>
              <a:off x="1210439" y="2805889"/>
              <a:ext cx="872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stop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151" name="直線矢印コネクタ 150"/>
            <p:cNvCxnSpPr/>
            <p:nvPr/>
          </p:nvCxnSpPr>
          <p:spPr>
            <a:xfrm flipV="1">
              <a:off x="1205094" y="2556654"/>
              <a:ext cx="0" cy="837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084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cp –a</a:t>
            </a:r>
            <a:r>
              <a:rPr lang="ja-JP" altLang="en-US" smtClean="0"/>
              <a:t>や</a:t>
            </a:r>
            <a:r>
              <a:rPr lang="en-US" altLang="ja-JP" smtClean="0"/>
              <a:t>xcopy</a:t>
            </a:r>
            <a:r>
              <a:rPr lang="ja-JP" altLang="en-US" smtClean="0"/>
              <a:t>じゃ駄目</a:t>
            </a:r>
            <a:r>
              <a:rPr lang="en-US" altLang="ja-JP" smtClean="0"/>
              <a:t>?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編集中のファイルはコピーできない</a:t>
            </a:r>
            <a:endParaRPr kumimoji="1" lang="en-US" altLang="ja-JP" smtClean="0"/>
          </a:p>
          <a:p>
            <a:r>
              <a:rPr lang="ja-JP" altLang="en-US" smtClean="0"/>
              <a:t>ある瞬間の状態には戻せない</a:t>
            </a:r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1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データのコピーは時間がかかる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mtClean="0"/>
              <a:t>1TiB</a:t>
            </a:r>
            <a:r>
              <a:rPr lang="ja-JP" altLang="en-US" smtClean="0"/>
              <a:t>の</a:t>
            </a:r>
            <a:r>
              <a:rPr lang="en-US" altLang="ja-JP" smtClean="0"/>
              <a:t>HDD</a:t>
            </a:r>
            <a:r>
              <a:rPr lang="ja-JP" altLang="en-US" smtClean="0"/>
              <a:t>ディスク</a:t>
            </a:r>
            <a:endParaRPr lang="en-US" altLang="ja-JP" smtClean="0"/>
          </a:p>
          <a:p>
            <a:pPr lvl="1"/>
            <a:r>
              <a:rPr lang="en-US" altLang="ja-JP" smtClean="0"/>
              <a:t>1Gbps</a:t>
            </a:r>
            <a:r>
              <a:rPr lang="ja-JP" altLang="en-US"/>
              <a:t>だと数時間</a:t>
            </a:r>
          </a:p>
          <a:p>
            <a:pPr lvl="1"/>
            <a:r>
              <a:rPr kumimoji="1" lang="en-US" altLang="ja-JP" smtClean="0"/>
              <a:t>200MiB/sec</a:t>
            </a:r>
            <a:r>
              <a:rPr kumimoji="1" lang="ja-JP" altLang="en-US" smtClean="0"/>
              <a:t>でも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時間半</a:t>
            </a:r>
            <a:endParaRPr kumimoji="1" lang="en-US" altLang="ja-JP" smtClean="0"/>
          </a:p>
          <a:p>
            <a:pPr lvl="1"/>
            <a:r>
              <a:rPr lang="ja-JP" altLang="en-US" smtClean="0"/>
              <a:t>数</a:t>
            </a:r>
            <a:r>
              <a:rPr lang="en-US" altLang="ja-JP" smtClean="0"/>
              <a:t>TB</a:t>
            </a:r>
            <a:r>
              <a:rPr lang="ja-JP" altLang="en-US" smtClean="0"/>
              <a:t>のデータだと</a:t>
            </a:r>
            <a:r>
              <a:rPr lang="en-US" altLang="ja-JP" smtClean="0"/>
              <a:t>…</a:t>
            </a:r>
            <a:endParaRPr kumimoji="1" lang="en-US" altLang="ja-JP" smtClean="0"/>
          </a:p>
          <a:p>
            <a:r>
              <a:rPr lang="ja-JP" altLang="en-US" smtClean="0"/>
              <a:t>その</a:t>
            </a:r>
            <a:r>
              <a:rPr lang="ja-JP" altLang="en-US" smtClean="0"/>
              <a:t>間</a:t>
            </a:r>
            <a:r>
              <a:rPr lang="ja-JP" altLang="en-US"/>
              <a:t>データに</a:t>
            </a:r>
            <a:r>
              <a:rPr lang="ja-JP" altLang="en-US" smtClean="0"/>
              <a:t>触れない</a:t>
            </a:r>
            <a:r>
              <a:rPr lang="ja-JP" altLang="en-US" smtClean="0"/>
              <a:t>とサービスが</a:t>
            </a:r>
            <a:r>
              <a:rPr lang="ja-JP" altLang="en-US" smtClean="0"/>
              <a:t>止</a:t>
            </a:r>
            <a:r>
              <a:rPr lang="ja-JP" altLang="en-US" smtClean="0"/>
              <a:t>まる</a:t>
            </a:r>
            <a:endParaRPr lang="en-US" altLang="ja-JP" smtClean="0"/>
          </a:p>
          <a:p>
            <a:pPr lvl="1"/>
            <a:r>
              <a:rPr lang="ja-JP" altLang="en-US" smtClean="0"/>
              <a:t>ファイル読み書きしながらのデータコピーが必要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51935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コピーしてる間に変わってしまう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データの先頭と最後でコピーした時刻が</a:t>
            </a:r>
            <a:r>
              <a:rPr kumimoji="1" lang="ja-JP" altLang="en-US" smtClean="0"/>
              <a:t>違う</a:t>
            </a:r>
            <a:endParaRPr kumimoji="1" lang="en-US" altLang="ja-JP" smtClean="0"/>
          </a:p>
          <a:p>
            <a:pPr lvl="1"/>
            <a:r>
              <a:rPr lang="ja-JP" altLang="en-US"/>
              <a:t>異なる</a:t>
            </a:r>
            <a:r>
              <a:rPr lang="ja-JP" altLang="en-US"/>
              <a:t>時刻</a:t>
            </a:r>
            <a:r>
              <a:rPr lang="ja-JP" altLang="en-US" smtClean="0"/>
              <a:t>のデータが混ざる（一貫性が無い）</a:t>
            </a:r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43608" y="4047455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12:01</a:t>
            </a:r>
            <a:r>
              <a:rPr kumimoji="1" lang="ja-JP" altLang="en-US" sz="2400" smtClean="0"/>
              <a:t>コピー開始</a:t>
            </a:r>
            <a:endParaRPr kumimoji="1" lang="ja-JP" altLang="en-US" sz="240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148064" y="4509120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12:10</a:t>
            </a:r>
            <a:r>
              <a:rPr kumimoji="1" lang="ja-JP" altLang="en-US" sz="2400" smtClean="0"/>
              <a:t>コピー終了</a:t>
            </a:r>
            <a:endParaRPr kumimoji="1" lang="ja-JP" altLang="en-US" sz="2400"/>
          </a:p>
        </p:txBody>
      </p:sp>
      <p:sp>
        <p:nvSpPr>
          <p:cNvPr id="7" name="正方形/長方形 6"/>
          <p:cNvSpPr/>
          <p:nvPr/>
        </p:nvSpPr>
        <p:spPr>
          <a:xfrm>
            <a:off x="1770394" y="3212611"/>
            <a:ext cx="4464496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100GiB</a:t>
            </a:r>
            <a:r>
              <a:rPr lang="ja-JP" altLang="en-US" sz="2400" smtClean="0">
                <a:solidFill>
                  <a:schemeClr val="tx1"/>
                </a:solidFill>
              </a:rPr>
              <a:t>の</a:t>
            </a:r>
            <a:r>
              <a:rPr lang="ja-JP" altLang="en-US" sz="2400" smtClean="0">
                <a:solidFill>
                  <a:schemeClr val="tx1"/>
                </a:solidFill>
              </a:rPr>
              <a:t>ファイル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758838" y="5003066"/>
            <a:ext cx="4464496" cy="72008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100GiB</a:t>
            </a:r>
            <a:r>
              <a:rPr lang="ja-JP" altLang="en-US" sz="2400" smtClean="0">
                <a:solidFill>
                  <a:schemeClr val="tx1"/>
                </a:solidFill>
              </a:rPr>
              <a:t>のファイル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/>
          <p:cNvCxnSpPr>
            <a:stCxn id="7" idx="2"/>
            <a:endCxn id="8" idx="0"/>
          </p:cNvCxnSpPr>
          <p:nvPr/>
        </p:nvCxnSpPr>
        <p:spPr>
          <a:xfrm flipH="1">
            <a:off x="3991086" y="3932691"/>
            <a:ext cx="11556" cy="1070375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259632" y="5723146"/>
            <a:ext cx="2536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smtClean="0"/>
              <a:t>早い時期のデータ</a:t>
            </a:r>
            <a:endParaRPr kumimoji="1" lang="ja-JP" altLang="en-US" sz="240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004048" y="5733256"/>
            <a:ext cx="2244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後</a:t>
            </a:r>
            <a:r>
              <a:rPr lang="ja-JP" altLang="en-US" sz="2400" smtClean="0"/>
              <a:t>の</a:t>
            </a:r>
            <a:r>
              <a:rPr lang="ja-JP" altLang="en-US" sz="2400"/>
              <a:t>方</a:t>
            </a:r>
            <a:r>
              <a:rPr lang="ja-JP" altLang="en-US" sz="2400" smtClean="0"/>
              <a:t>の</a:t>
            </a:r>
            <a:r>
              <a:rPr kumimoji="1" lang="ja-JP" altLang="en-US" sz="2400" smtClean="0"/>
              <a:t>データ</a:t>
            </a:r>
            <a:endParaRPr kumimoji="1" lang="ja-JP" altLang="en-US" sz="240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002642" y="4058716"/>
            <a:ext cx="294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smtClean="0"/>
              <a:t>コピー中にいじられる</a:t>
            </a:r>
            <a:endParaRPr kumimoji="1" lang="ja-JP" altLang="en-US" sz="240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1764305" y="3212976"/>
            <a:ext cx="4463879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798566" y="2751311"/>
            <a:ext cx="3256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smtClean="0"/>
              <a:t>データを先頭からコピー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05011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WalB</a:t>
            </a:r>
            <a:r>
              <a:rPr kumimoji="1" lang="ja-JP" altLang="en-US" smtClean="0"/>
              <a:t>ブロックデバイス</a:t>
            </a:r>
            <a:r>
              <a:rPr lang="ja-JP" altLang="en-US" smtClean="0"/>
              <a:t>（</a:t>
            </a:r>
            <a:r>
              <a:rPr lang="en-US" altLang="ja-JP" smtClean="0"/>
              <a:t>1/2</a:t>
            </a:r>
            <a:r>
              <a:rPr lang="ja-JP" altLang="en-US" smtClean="0"/>
              <a:t>）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ブロックデバイスとして動作する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その上に任意のファイルシステム</a:t>
            </a:r>
            <a:r>
              <a:rPr lang="ja-JP" altLang="en-US" smtClean="0"/>
              <a:t>を作れる</a:t>
            </a:r>
            <a:endParaRPr lang="en-US" altLang="ja-JP" smtClean="0"/>
          </a:p>
          <a:p>
            <a:pPr lvl="1"/>
            <a:r>
              <a:rPr lang="ja-JP" altLang="en-US" smtClean="0"/>
              <a:t>全ての書き込みデータ</a:t>
            </a:r>
            <a:r>
              <a:rPr lang="ja-JP" altLang="en-US" smtClean="0"/>
              <a:t>の情報を記録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735796" y="3789040"/>
            <a:ext cx="1656184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walb dev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422517" y="5013176"/>
            <a:ext cx="1656184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data</a:t>
            </a:r>
            <a:r>
              <a:rPr lang="ja-JP" altLang="en-US" sz="2400" smtClean="0">
                <a:solidFill>
                  <a:schemeClr val="tx1"/>
                </a:solidFill>
              </a:rPr>
              <a:t>用</a:t>
            </a:r>
            <a:r>
              <a:rPr lang="en-US" altLang="ja-JP" sz="2400" smtClean="0">
                <a:solidFill>
                  <a:schemeClr val="tx1"/>
                </a:solidFill>
              </a:rPr>
              <a:t>disk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736279" y="5013176"/>
            <a:ext cx="1656184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log</a:t>
            </a:r>
            <a:r>
              <a:rPr lang="ja-JP" altLang="en-US" sz="2400" smtClean="0">
                <a:solidFill>
                  <a:schemeClr val="tx1"/>
                </a:solidFill>
              </a:rPr>
              <a:t>用</a:t>
            </a:r>
            <a:r>
              <a:rPr lang="en-US" altLang="ja-JP" sz="2400" smtClean="0">
                <a:solidFill>
                  <a:schemeClr val="tx1"/>
                </a:solidFill>
              </a:rPr>
              <a:t>disk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2915816" y="3573016"/>
            <a:ext cx="0" cy="140778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6346400" y="4636947"/>
            <a:ext cx="0" cy="392418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 flipV="1">
            <a:off x="2915816" y="4636947"/>
            <a:ext cx="3430584" cy="16189"/>
          </a:xfrm>
          <a:prstGeom prst="straightConnector1">
            <a:avLst/>
          </a:prstGeom>
          <a:ln w="60325"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4211960" y="3501008"/>
            <a:ext cx="0" cy="1286894"/>
          </a:xfrm>
          <a:prstGeom prst="straightConnector1">
            <a:avLst/>
          </a:prstGeom>
          <a:ln w="603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498137" y="3111351"/>
            <a:ext cx="83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write</a:t>
            </a:r>
            <a:endParaRPr kumimoji="1" lang="ja-JP" altLang="en-US" sz="240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067944" y="3102157"/>
            <a:ext cx="751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read</a:t>
            </a:r>
            <a:endParaRPr kumimoji="1" lang="ja-JP" altLang="en-US" sz="240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331640" y="5733256"/>
            <a:ext cx="3829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smtClean="0"/>
              <a:t>どのブロックに何を書いたか</a:t>
            </a:r>
            <a:endParaRPr kumimoji="1" lang="ja-JP" altLang="en-US" sz="240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422517" y="5733255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実際</a:t>
            </a:r>
            <a:r>
              <a:rPr lang="ja-JP" altLang="en-US" sz="2400" smtClean="0"/>
              <a:t>のデータ</a:t>
            </a:r>
            <a:endParaRPr kumimoji="1" lang="ja-JP" altLang="en-US" sz="2400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4211960" y="4787902"/>
            <a:ext cx="1656184" cy="0"/>
          </a:xfrm>
          <a:prstGeom prst="straightConnector1">
            <a:avLst/>
          </a:prstGeom>
          <a:ln w="60325">
            <a:solidFill>
              <a:schemeClr val="accent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V="1">
            <a:off x="5868144" y="4787900"/>
            <a:ext cx="0" cy="241465"/>
          </a:xfrm>
          <a:prstGeom prst="straightConnector1">
            <a:avLst/>
          </a:prstGeom>
          <a:ln w="60325">
            <a:solidFill>
              <a:schemeClr val="accent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0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WalB</a:t>
            </a:r>
            <a:r>
              <a:rPr kumimoji="1" lang="ja-JP" altLang="en-US" smtClean="0"/>
              <a:t>ブロックデバイス</a:t>
            </a:r>
            <a:r>
              <a:rPr lang="ja-JP" altLang="en-US" smtClean="0"/>
              <a:t>（</a:t>
            </a:r>
            <a:r>
              <a:rPr lang="en-US" altLang="ja-JP"/>
              <a:t>2</a:t>
            </a:r>
            <a:r>
              <a:rPr lang="en-US" altLang="ja-JP" smtClean="0"/>
              <a:t>/2</a:t>
            </a:r>
            <a:r>
              <a:rPr lang="ja-JP" altLang="en-US" smtClean="0"/>
              <a:t>）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ja-JP" altLang="en-US" smtClean="0"/>
              <a:t>利点</a:t>
            </a:r>
            <a:endParaRPr lang="en-US" altLang="ja-JP" smtClean="0"/>
          </a:p>
          <a:p>
            <a:pPr lvl="1"/>
            <a:r>
              <a:rPr lang="en-US" altLang="ja-JP" smtClean="0"/>
              <a:t>log</a:t>
            </a:r>
            <a:r>
              <a:rPr lang="ja-JP" altLang="en-US"/>
              <a:t>さえあれば書き込み</a:t>
            </a:r>
            <a:r>
              <a:rPr lang="ja-JP" altLang="en-US"/>
              <a:t>手順</a:t>
            </a:r>
            <a:r>
              <a:rPr lang="ja-JP" altLang="en-US" smtClean="0"/>
              <a:t>を正確に再現</a:t>
            </a:r>
            <a:r>
              <a:rPr lang="ja-JP" altLang="en-US"/>
              <a:t>できる</a:t>
            </a:r>
            <a:endParaRPr lang="en-US" altLang="ja-JP"/>
          </a:p>
          <a:p>
            <a:pPr lvl="2"/>
            <a:r>
              <a:rPr lang="ja-JP" altLang="en-US"/>
              <a:t>いつ</a:t>
            </a:r>
            <a:r>
              <a:rPr lang="en-US" altLang="ja-JP"/>
              <a:t>HDD</a:t>
            </a:r>
            <a:r>
              <a:rPr lang="ja-JP" altLang="en-US" smtClean="0"/>
              <a:t>が</a:t>
            </a:r>
            <a:r>
              <a:rPr lang="ja-JP" altLang="en-US"/>
              <a:t>故障</a:t>
            </a:r>
            <a:r>
              <a:rPr lang="ja-JP" altLang="en-US"/>
              <a:t>して</a:t>
            </a:r>
            <a:r>
              <a:rPr lang="ja-JP" altLang="en-US" smtClean="0"/>
              <a:t>も安心</a:t>
            </a:r>
            <a:endParaRPr lang="en-US" altLang="ja-JP" smtClean="0"/>
          </a:p>
          <a:p>
            <a:pPr lvl="1"/>
            <a:r>
              <a:rPr lang="ja-JP" altLang="en-US" smtClean="0"/>
              <a:t>ほぼ任意の瞬間のスナップショットを再構成できる</a:t>
            </a:r>
            <a:endParaRPr lang="en-US" altLang="ja-JP" smtClean="0"/>
          </a:p>
          <a:p>
            <a:pPr lvl="1"/>
            <a:r>
              <a:rPr lang="ja-JP" altLang="en-US" smtClean="0"/>
              <a:t>非同期レプリケーションができる</a:t>
            </a:r>
            <a:endParaRPr lang="en-US" altLang="ja-JP"/>
          </a:p>
          <a:p>
            <a:r>
              <a:rPr kumimoji="1" lang="ja-JP" altLang="en-US" smtClean="0"/>
              <a:t>欠点</a:t>
            </a:r>
            <a:endParaRPr kumimoji="1" lang="en-US" altLang="ja-JP" smtClean="0"/>
          </a:p>
          <a:p>
            <a:pPr lvl="1"/>
            <a:r>
              <a:rPr lang="en-US" altLang="ja-JP"/>
              <a:t>log</a:t>
            </a:r>
            <a:r>
              <a:rPr lang="ja-JP" altLang="en-US"/>
              <a:t>がいっぱいになると止まる</a:t>
            </a:r>
            <a:endParaRPr lang="en-US" altLang="ja-JP"/>
          </a:p>
          <a:p>
            <a:pPr lvl="2"/>
            <a:r>
              <a:rPr lang="ja-JP" altLang="en-US"/>
              <a:t>随時データの読み出しが必要</a:t>
            </a:r>
          </a:p>
          <a:p>
            <a:pPr lvl="1"/>
            <a:r>
              <a:rPr kumimoji="1" lang="en-US" altLang="ja-JP" smtClean="0"/>
              <a:t>log</a:t>
            </a:r>
            <a:r>
              <a:rPr lang="ja-JP" altLang="en-US" smtClean="0"/>
              <a:t>と</a:t>
            </a:r>
            <a:r>
              <a:rPr lang="en-US" altLang="ja-JP" smtClean="0"/>
              <a:t>data</a:t>
            </a:r>
            <a:r>
              <a:rPr lang="ja-JP" altLang="en-US" smtClean="0"/>
              <a:t>用で通常の</a:t>
            </a:r>
            <a:r>
              <a:rPr lang="en-US" altLang="ja-JP" smtClean="0"/>
              <a:t>2</a:t>
            </a:r>
            <a:r>
              <a:rPr lang="ja-JP" altLang="en-US" smtClean="0"/>
              <a:t>倍の</a:t>
            </a:r>
            <a:r>
              <a:rPr lang="ja-JP" altLang="en-US" smtClean="0"/>
              <a:t>容量</a:t>
            </a:r>
            <a:r>
              <a:rPr lang="ja-JP" altLang="en-US" smtClean="0"/>
              <a:t>が必要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03096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log</a:t>
            </a:r>
            <a:r>
              <a:rPr kumimoji="1" lang="ja-JP" altLang="en-US" smtClean="0"/>
              <a:t>を吸い出し</a:t>
            </a:r>
            <a:r>
              <a:rPr lang="ja-JP" altLang="en-US"/>
              <a:t>て</a:t>
            </a:r>
            <a:r>
              <a:rPr kumimoji="1" lang="ja-JP" altLang="en-US" smtClean="0"/>
              <a:t>転送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バックアップ対象サーバ（</a:t>
            </a:r>
            <a:r>
              <a:rPr lang="en-US" altLang="ja-JP" smtClean="0"/>
              <a:t>storage</a:t>
            </a:r>
            <a:r>
              <a:rPr lang="ja-JP" altLang="en-US" smtClean="0"/>
              <a:t>）からバックアップ用サーバ（</a:t>
            </a:r>
            <a:r>
              <a:rPr lang="en-US" altLang="ja-JP" smtClean="0"/>
              <a:t>archive</a:t>
            </a:r>
            <a:r>
              <a:rPr lang="ja-JP" altLang="en-US" smtClean="0"/>
              <a:t>）にデータを</a:t>
            </a:r>
            <a:r>
              <a:rPr lang="ja-JP" altLang="en-US" smtClean="0"/>
              <a:t>移動</a:t>
            </a:r>
            <a:endParaRPr lang="en-US" altLang="ja-JP" smtClean="0"/>
          </a:p>
          <a:p>
            <a:pPr lvl="1"/>
            <a:r>
              <a:rPr lang="ja-JP" altLang="en-US"/>
              <a:t>メイン</a:t>
            </a:r>
            <a:r>
              <a:rPr lang="ja-JP" altLang="en-US" smtClean="0"/>
              <a:t>の</a:t>
            </a:r>
            <a:r>
              <a:rPr kumimoji="1" lang="ja-JP" altLang="en-US" smtClean="0"/>
              <a:t>負荷</a:t>
            </a:r>
            <a:r>
              <a:rPr lang="ja-JP" altLang="en-US"/>
              <a:t>低減</a:t>
            </a:r>
            <a:r>
              <a:rPr lang="ja-JP" altLang="en-US"/>
              <a:t>の</a:t>
            </a:r>
            <a:r>
              <a:rPr lang="ja-JP" altLang="en-US" smtClean="0"/>
              <a:t>ため</a:t>
            </a:r>
            <a:r>
              <a:rPr kumimoji="1" lang="ja-JP" altLang="en-US" smtClean="0"/>
              <a:t>他のディスクに</a:t>
            </a:r>
            <a:r>
              <a:rPr kumimoji="1" lang="ja-JP" altLang="en-US"/>
              <a:t>書き込む</a:t>
            </a:r>
            <a:endParaRPr kumimoji="1"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1475656" y="3327375"/>
            <a:ext cx="5715116" cy="3053953"/>
            <a:chOff x="610563" y="2852936"/>
            <a:chExt cx="5715116" cy="3053953"/>
          </a:xfrm>
        </p:grpSpPr>
        <p:sp>
          <p:nvSpPr>
            <p:cNvPr id="4" name="正方形/長方形 3"/>
            <p:cNvSpPr/>
            <p:nvPr/>
          </p:nvSpPr>
          <p:spPr>
            <a:xfrm>
              <a:off x="750846" y="3717032"/>
              <a:ext cx="1656184" cy="720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smtClean="0">
                  <a:solidFill>
                    <a:schemeClr val="tx1"/>
                  </a:solidFill>
                </a:rPr>
                <a:t>walb dev</a:t>
              </a:r>
              <a:endParaRPr kumimoji="1" lang="ja-JP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724963" y="4581128"/>
              <a:ext cx="1656184" cy="720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smtClean="0">
                  <a:solidFill>
                    <a:schemeClr val="tx1"/>
                  </a:solidFill>
                </a:rPr>
                <a:t>HDD</a:t>
              </a:r>
              <a:endParaRPr kumimoji="1" lang="ja-JP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774802" y="2852936"/>
              <a:ext cx="1656184" cy="720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smtClean="0">
                  <a:solidFill>
                    <a:schemeClr val="tx1"/>
                  </a:solidFill>
                </a:rPr>
                <a:t>cybozu.com</a:t>
              </a:r>
              <a:endParaRPr kumimoji="1" lang="ja-JP" altLang="en-US" sz="2400">
                <a:solidFill>
                  <a:schemeClr val="tx1"/>
                </a:solidFill>
              </a:endParaRPr>
            </a:p>
          </p:txBody>
        </p:sp>
        <p:cxnSp>
          <p:nvCxnSpPr>
            <p:cNvPr id="7" name="直線矢印コネクタ 6"/>
            <p:cNvCxnSpPr/>
            <p:nvPr/>
          </p:nvCxnSpPr>
          <p:spPr>
            <a:xfrm>
              <a:off x="971600" y="3561045"/>
              <a:ext cx="0" cy="1020083"/>
            </a:xfrm>
            <a:prstGeom prst="straightConnector1">
              <a:avLst/>
            </a:prstGeom>
            <a:ln w="603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/>
            <p:cNvCxnSpPr/>
            <p:nvPr/>
          </p:nvCxnSpPr>
          <p:spPr>
            <a:xfrm>
              <a:off x="2381147" y="4941168"/>
              <a:ext cx="1974829" cy="0"/>
            </a:xfrm>
            <a:prstGeom prst="straightConnector1">
              <a:avLst/>
            </a:prstGeom>
            <a:ln w="603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610563" y="5445224"/>
              <a:ext cx="2205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smtClean="0"/>
                <a:t>storage</a:t>
              </a:r>
              <a:r>
                <a:rPr lang="ja-JP" altLang="en-US" sz="2400"/>
                <a:t>プロセス</a:t>
              </a:r>
              <a:endParaRPr kumimoji="1" lang="ja-JP" altLang="en-US" sz="240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4355976" y="4581128"/>
              <a:ext cx="1656184" cy="720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smtClean="0">
                  <a:solidFill>
                    <a:schemeClr val="tx1"/>
                  </a:solidFill>
                </a:rPr>
                <a:t>HDD</a:t>
              </a:r>
              <a:endParaRPr kumimoji="1" lang="ja-JP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4139952" y="5433586"/>
              <a:ext cx="21857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smtClean="0"/>
                <a:t>archive</a:t>
              </a:r>
              <a:r>
                <a:rPr lang="ja-JP" altLang="en-US" sz="2400" smtClean="0"/>
                <a:t>プロセス</a:t>
              </a:r>
              <a:endParaRPr kumimoji="1" lang="ja-JP" altLang="en-US" sz="2400"/>
            </a:p>
          </p:txBody>
        </p:sp>
        <p:cxnSp>
          <p:nvCxnSpPr>
            <p:cNvPr id="19" name="直線矢印コネクタ 18"/>
            <p:cNvCxnSpPr/>
            <p:nvPr/>
          </p:nvCxnSpPr>
          <p:spPr>
            <a:xfrm flipV="1">
              <a:off x="2195736" y="3561045"/>
              <a:ext cx="0" cy="1020083"/>
            </a:xfrm>
            <a:prstGeom prst="straightConnector1">
              <a:avLst/>
            </a:prstGeom>
            <a:ln w="60325">
              <a:solidFill>
                <a:schemeClr val="accent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791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Full</a:t>
            </a:r>
            <a:r>
              <a:rPr lang="ja-JP" altLang="en-US" smtClean="0"/>
              <a:t> </a:t>
            </a:r>
            <a:r>
              <a:rPr lang="en-US" altLang="ja-JP" smtClean="0"/>
              <a:t>backup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最初一度は</a:t>
            </a:r>
            <a:r>
              <a:rPr kumimoji="1" lang="en-US" altLang="ja-JP" smtClean="0"/>
              <a:t>Full </a:t>
            </a:r>
            <a:r>
              <a:rPr kumimoji="1" lang="en-US" altLang="ja-JP" smtClean="0"/>
              <a:t>backup</a:t>
            </a:r>
            <a:r>
              <a:rPr kumimoji="1" lang="ja-JP" altLang="en-US" smtClean="0"/>
              <a:t>（全部転送）</a:t>
            </a:r>
            <a:endParaRPr kumimoji="1" lang="en-US" altLang="ja-JP" smtClean="0"/>
          </a:p>
          <a:p>
            <a:pPr lvl="1"/>
            <a:r>
              <a:rPr lang="ja-JP" altLang="en-US"/>
              <a:t>これ</a:t>
            </a:r>
            <a:r>
              <a:rPr lang="ja-JP" altLang="en-US" smtClean="0"/>
              <a:t>は仕方が</a:t>
            </a:r>
            <a:r>
              <a:rPr lang="ja-JP" altLang="en-US" smtClean="0"/>
              <a:t>ない</a:t>
            </a:r>
            <a:endParaRPr lang="en-US" altLang="ja-JP" smtClean="0"/>
          </a:p>
          <a:p>
            <a:pPr lvl="1"/>
            <a:r>
              <a:rPr lang="ja-JP" altLang="en-US"/>
              <a:t>バックアップ</a:t>
            </a:r>
            <a:r>
              <a:rPr lang="ja-JP" altLang="en-US"/>
              <a:t>された</a:t>
            </a:r>
            <a:r>
              <a:rPr lang="ja-JP" altLang="en-US" smtClean="0"/>
              <a:t>データ</a:t>
            </a:r>
            <a:r>
              <a:rPr lang="ja-JP" altLang="en-US"/>
              <a:t>に</a:t>
            </a:r>
            <a:r>
              <a:rPr lang="ja-JP" altLang="en-US" smtClean="0"/>
              <a:t>一貫性はない（</a:t>
            </a:r>
            <a:r>
              <a:rPr lang="en-US" altLang="ja-JP" smtClean="0"/>
              <a:t>dirty</a:t>
            </a:r>
            <a:r>
              <a:rPr lang="ja-JP" altLang="en-US" smtClean="0"/>
              <a:t>）</a:t>
            </a:r>
            <a:endParaRPr lang="en-US" altLang="ja-JP" smtClean="0"/>
          </a:p>
          <a:p>
            <a:pPr lvl="1"/>
            <a:r>
              <a:rPr lang="ja-JP" altLang="en-US"/>
              <a:t>欲しい</a:t>
            </a:r>
            <a:r>
              <a:rPr lang="ja-JP" altLang="en-US"/>
              <a:t>もの</a:t>
            </a:r>
            <a:r>
              <a:rPr lang="ja-JP" altLang="en-US" smtClean="0"/>
              <a:t>は一貫性のある</a:t>
            </a:r>
            <a:r>
              <a:rPr lang="en-US" altLang="ja-JP" smtClean="0"/>
              <a:t>clean snapshot</a:t>
            </a:r>
            <a:endParaRPr lang="en-US" altLang="ja-JP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934216" y="5803493"/>
            <a:ext cx="3358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mtClean="0"/>
              <a:t>T1</a:t>
            </a:r>
            <a:r>
              <a:rPr lang="ja-JP" altLang="en-US" sz="2400" smtClean="0"/>
              <a:t>～</a:t>
            </a:r>
            <a:r>
              <a:rPr lang="en-US" altLang="ja-JP" sz="2400" smtClean="0"/>
              <a:t>T2</a:t>
            </a:r>
            <a:r>
              <a:rPr kumimoji="1" lang="ja-JP" altLang="en-US" sz="2400" smtClean="0"/>
              <a:t>のデータが混じる</a:t>
            </a:r>
            <a:endParaRPr kumimoji="1" lang="ja-JP" altLang="en-US" sz="240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927879" y="4388062"/>
            <a:ext cx="1107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storage</a:t>
            </a:r>
            <a:endParaRPr kumimoji="1" lang="ja-JP" altLang="en-US" sz="240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937593" y="5365615"/>
            <a:ext cx="1087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archive</a:t>
            </a:r>
            <a:endParaRPr kumimoji="1" lang="ja-JP" altLang="en-US" sz="2400"/>
          </a:p>
        </p:txBody>
      </p:sp>
      <p:sp>
        <p:nvSpPr>
          <p:cNvPr id="29" name="正方形/長方形 28"/>
          <p:cNvSpPr/>
          <p:nvPr/>
        </p:nvSpPr>
        <p:spPr>
          <a:xfrm>
            <a:off x="450552" y="4288980"/>
            <a:ext cx="2446845" cy="5562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T1</a:t>
            </a:r>
            <a:r>
              <a:rPr lang="ja-JP" altLang="en-US" sz="2400" smtClean="0">
                <a:solidFill>
                  <a:schemeClr val="tx1"/>
                </a:solidFill>
              </a:rPr>
              <a:t>での</a:t>
            </a:r>
            <a:r>
              <a:rPr lang="en-US" altLang="ja-JP" sz="2400" smtClean="0">
                <a:solidFill>
                  <a:schemeClr val="tx1"/>
                </a:solidFill>
              </a:rPr>
              <a:t>disk</a:t>
            </a:r>
            <a:r>
              <a:rPr lang="ja-JP" altLang="en-US" sz="2400">
                <a:solidFill>
                  <a:schemeClr val="tx1"/>
                </a:solidFill>
              </a:rPr>
              <a:t> </a:t>
            </a:r>
            <a:r>
              <a:rPr lang="en-US" altLang="ja-JP" sz="2400" smtClean="0">
                <a:solidFill>
                  <a:schemeClr val="tx1"/>
                </a:solidFill>
              </a:rPr>
              <a:t>image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68174" y="3861048"/>
            <a:ext cx="763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/>
              <a:t>コピー開始時刻</a:t>
            </a:r>
            <a:r>
              <a:rPr lang="en-US" altLang="ja-JP" sz="2400" smtClean="0"/>
              <a:t>T1                                    </a:t>
            </a:r>
            <a:r>
              <a:rPr lang="ja-JP" altLang="en-US" sz="2400" smtClean="0"/>
              <a:t>コピー終了時刻</a:t>
            </a:r>
            <a:r>
              <a:rPr lang="en-US" altLang="ja-JP" sz="2400" smtClean="0"/>
              <a:t>T2</a:t>
            </a:r>
            <a:endParaRPr kumimoji="1" lang="ja-JP" altLang="en-US" sz="2400"/>
          </a:p>
        </p:txBody>
      </p:sp>
      <p:sp>
        <p:nvSpPr>
          <p:cNvPr id="31" name="正方形/長方形 30"/>
          <p:cNvSpPr/>
          <p:nvPr/>
        </p:nvSpPr>
        <p:spPr>
          <a:xfrm>
            <a:off x="5263583" y="4293516"/>
            <a:ext cx="2664296" cy="5562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T2</a:t>
            </a:r>
            <a:r>
              <a:rPr lang="ja-JP" altLang="en-US" sz="2400" smtClean="0">
                <a:solidFill>
                  <a:schemeClr val="tx1"/>
                </a:solidFill>
              </a:rPr>
              <a:t>での</a:t>
            </a:r>
            <a:r>
              <a:rPr lang="en-US" altLang="ja-JP" sz="2400" smtClean="0">
                <a:solidFill>
                  <a:schemeClr val="tx1"/>
                </a:solidFill>
              </a:rPr>
              <a:t>disk image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969405" y="4815976"/>
            <a:ext cx="2294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smtClean="0"/>
              <a:t>コピー中の変更</a:t>
            </a:r>
            <a:endParaRPr kumimoji="1" lang="ja-JP" altLang="en-US" sz="2400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2867747" y="4559280"/>
            <a:ext cx="2395836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5299165" y="5344420"/>
            <a:ext cx="2628714" cy="5040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tx1"/>
                </a:solidFill>
              </a:rPr>
              <a:t>dirty snapshot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46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1138</Words>
  <Application>Microsoft Office PowerPoint</Application>
  <PresentationFormat>画面に合わせる (4:3)</PresentationFormat>
  <Paragraphs>271</Paragraphs>
  <Slides>23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4" baseType="lpstr">
      <vt:lpstr>Office ​​テーマ</vt:lpstr>
      <vt:lpstr>WalBやってみたら こんなに大変だった</vt:lpstr>
      <vt:lpstr>WalBとは?</vt:lpstr>
      <vt:lpstr>cp –aやxcopyじゃ駄目?</vt:lpstr>
      <vt:lpstr>データのコピーは時間がかかる</vt:lpstr>
      <vt:lpstr>コピーしてる間に変わってしまう</vt:lpstr>
      <vt:lpstr>WalBブロックデバイス（1/2）</vt:lpstr>
      <vt:lpstr>WalBブロックデバイス（2/2）</vt:lpstr>
      <vt:lpstr>logを吸い出して転送</vt:lpstr>
      <vt:lpstr>Full backup</vt:lpstr>
      <vt:lpstr>dirtyからcleanへ</vt:lpstr>
      <vt:lpstr>継続的なclean snapshotの追加</vt:lpstr>
      <vt:lpstr>log形式からdiff形式へ</vt:lpstr>
      <vt:lpstr>proxy（1/2）</vt:lpstr>
      <vt:lpstr>proxy（2/2）</vt:lpstr>
      <vt:lpstr>storage-proxy-archive</vt:lpstr>
      <vt:lpstr>Hash backup</vt:lpstr>
      <vt:lpstr>全体構成</vt:lpstr>
      <vt:lpstr>細かくてややこしい問題がたくさん</vt:lpstr>
      <vt:lpstr>例</vt:lpstr>
      <vt:lpstr>mergeとapply</vt:lpstr>
      <vt:lpstr>Master/Slaveの切り換え</vt:lpstr>
      <vt:lpstr>サービス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shigeo</dc:creator>
  <cp:lastModifiedBy>shigeo</cp:lastModifiedBy>
  <cp:revision>44</cp:revision>
  <dcterms:created xsi:type="dcterms:W3CDTF">2014-09-17T00:44:21Z</dcterms:created>
  <dcterms:modified xsi:type="dcterms:W3CDTF">2014-09-24T08:10:09Z</dcterms:modified>
</cp:coreProperties>
</file>