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81" r:id="rId3"/>
    <p:sldId id="258" r:id="rId4"/>
    <p:sldId id="280" r:id="rId5"/>
    <p:sldId id="259" r:id="rId6"/>
    <p:sldId id="261" r:id="rId7"/>
    <p:sldId id="264" r:id="rId8"/>
    <p:sldId id="282" r:id="rId9"/>
    <p:sldId id="283" r:id="rId10"/>
    <p:sldId id="284" r:id="rId11"/>
    <p:sldId id="260" r:id="rId12"/>
    <p:sldId id="266" r:id="rId13"/>
    <p:sldId id="263" r:id="rId14"/>
    <p:sldId id="273" r:id="rId15"/>
    <p:sldId id="268" r:id="rId16"/>
    <p:sldId id="277" r:id="rId17"/>
    <p:sldId id="262" r:id="rId18"/>
    <p:sldId id="265" r:id="rId19"/>
    <p:sldId id="267" r:id="rId20"/>
    <p:sldId id="274" r:id="rId21"/>
    <p:sldId id="269" r:id="rId22"/>
    <p:sldId id="270" r:id="rId23"/>
    <p:sldId id="275" r:id="rId24"/>
    <p:sldId id="271" r:id="rId25"/>
    <p:sldId id="256" r:id="rId26"/>
    <p:sldId id="285" r:id="rId27"/>
    <p:sldId id="279" r:id="rId28"/>
    <p:sldId id="286" r:id="rId29"/>
    <p:sldId id="278" r:id="rId30"/>
    <p:sldId id="276" r:id="rId31"/>
    <p:sldId id="272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8" autoAdjust="0"/>
  </p:normalViewPr>
  <p:slideViewPr>
    <p:cSldViewPr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B400-B8DA-4F20-BFC2-427A5A4B7B99}" type="datetimeFigureOut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AEAE-0BF9-4D6D-A5B3-8469339AA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BFCA-6088-43F6-B3C3-698B96CD5193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469F-6B60-420F-82B7-D1F1E6086289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1AFE-5C78-415D-9B62-2694142D0EBE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A1A1-9E4A-4851-BA77-3185320F5978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‹#›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ECE6-3338-4FB4-A678-952B57905F58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A68-0B0B-47C0-AB3D-06BC450A38CE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E0E-6739-4681-B128-5B83AFF50039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C92-24A9-4E8B-9680-782672440AE6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F649-881B-4550-8F10-23F36B562F69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064D-45E8-44B4-9523-88157065CA50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322D-E273-4651-B388-7E43B107CB95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3585-0DFB-4D28-A101-BA6BD06B4180}" type="datetime1">
              <a:rPr kumimoji="1" lang="ja-JP" altLang="en-US" smtClean="0"/>
              <a:t>2014/10/29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WalB</a:t>
            </a:r>
            <a:r>
              <a:rPr lang="ja-JP" altLang="en-US" smtClean="0"/>
              <a:t>やってみたら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z="2200" smtClean="0"/>
              <a:t>ホントは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こんなに大変だった</a:t>
            </a:r>
            <a:r>
              <a:rPr lang="en-US" altLang="ja-JP" smtClean="0"/>
              <a:t>!?</a:t>
            </a:r>
            <a:br>
              <a:rPr lang="en-US" altLang="ja-JP" smtClean="0"/>
            </a:br>
            <a:r>
              <a:rPr lang="ja-JP" altLang="en-US" sz="2200" smtClean="0"/>
              <a:t>（現在進行形）</a:t>
            </a:r>
            <a:endParaRPr lang="ja-JP" altLang="en-US" sz="220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2014/10/29</a:t>
            </a:r>
          </a:p>
          <a:p>
            <a:r>
              <a:rPr lang="ja-JP" altLang="en-US" smtClean="0"/>
              <a:t>光成滋生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8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による解決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log</a:t>
            </a:r>
            <a:r>
              <a:rPr lang="ja-JP" altLang="en-US" smtClean="0"/>
              <a:t>つきブロックデバイス</a:t>
            </a:r>
            <a:endParaRPr lang="en-US" altLang="ja-JP" smtClean="0"/>
          </a:p>
          <a:p>
            <a:pPr lvl="1"/>
            <a:r>
              <a:rPr lang="en-US" altLang="ja-JP" smtClean="0"/>
              <a:t>LVM</a:t>
            </a:r>
            <a:r>
              <a:rPr lang="ja-JP" altLang="en-US" smtClean="0"/>
              <a:t>への依存を減らす</a:t>
            </a:r>
            <a:endParaRPr lang="en-US" altLang="ja-JP" smtClean="0"/>
          </a:p>
          <a:p>
            <a:pPr lvl="1"/>
            <a:r>
              <a:rPr lang="ja-JP" altLang="en-US" smtClean="0"/>
              <a:t>差分更新時の</a:t>
            </a:r>
            <a:r>
              <a:rPr lang="en-US" altLang="ja-JP" smtClean="0"/>
              <a:t>full scan</a:t>
            </a:r>
            <a:r>
              <a:rPr lang="ja-JP" altLang="en-US" smtClean="0"/>
              <a:t>が不要</a:t>
            </a:r>
            <a:endParaRPr lang="en-US" altLang="ja-JP" smtClean="0"/>
          </a:p>
          <a:p>
            <a:r>
              <a:rPr lang="en-US" altLang="ja-JP" smtClean="0"/>
              <a:t>DRBD</a:t>
            </a:r>
            <a:r>
              <a:rPr lang="ja-JP" altLang="en-US" smtClean="0"/>
              <a:t>との違い</a:t>
            </a:r>
            <a:endParaRPr lang="en-US" altLang="ja-JP" smtClean="0"/>
          </a:p>
          <a:p>
            <a:pPr lvl="1"/>
            <a:r>
              <a:rPr lang="ja-JP" altLang="en-US" smtClean="0"/>
              <a:t>過去の（ほぼ）任意の時点を再現可能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10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99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ブロックデバイス（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ブロックデバイスとして動作する</a:t>
            </a:r>
            <a:endParaRPr lang="en-US" altLang="ja-JP" smtClean="0"/>
          </a:p>
          <a:p>
            <a:pPr lvl="1"/>
            <a:r>
              <a:rPr lang="en-US" altLang="ja-JP" smtClean="0"/>
              <a:t>Write Ahead Logging Block device</a:t>
            </a:r>
          </a:p>
          <a:p>
            <a:pPr lvl="1"/>
            <a:r>
              <a:rPr lang="ja-JP" altLang="en-US" smtClean="0"/>
              <a:t>その上に任意のファイルシステムを作れる</a:t>
            </a:r>
            <a:endParaRPr lang="en-US" altLang="ja-JP" smtClean="0"/>
          </a:p>
          <a:p>
            <a:pPr lvl="1"/>
            <a:r>
              <a:rPr lang="ja-JP" altLang="en-US" smtClean="0"/>
              <a:t>全ての書き込みデータの情報を</a:t>
            </a:r>
            <a:r>
              <a:rPr lang="en-US" altLang="ja-JP" smtClean="0"/>
              <a:t>log</a:t>
            </a:r>
            <a:r>
              <a:rPr lang="ja-JP" altLang="en-US" smtClean="0"/>
              <a:t>として記録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735796" y="4293096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22517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data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36279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log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915815" y="4005064"/>
            <a:ext cx="1" cy="124757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346400" y="4908790"/>
            <a:ext cx="0" cy="3924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15816" y="4908790"/>
            <a:ext cx="3430584" cy="16189"/>
          </a:xfrm>
          <a:prstGeom prst="straightConnector1">
            <a:avLst/>
          </a:prstGeom>
          <a:ln w="60325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211960" y="3962673"/>
            <a:ext cx="0" cy="109707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98137" y="361540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write</a:t>
            </a:r>
            <a:endParaRPr kumimoji="1" lang="ja-JP" altLang="en-US" sz="2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3606213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read</a:t>
            </a:r>
            <a:endParaRPr kumimoji="1" lang="ja-JP" altLang="en-US" sz="2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5775647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どのブロックに何を書いたか</a:t>
            </a:r>
            <a:endParaRPr kumimoji="1" lang="ja-JP" altLang="en-US" sz="2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22517" y="57756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実際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11960" y="5059745"/>
            <a:ext cx="1656184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868144" y="5059743"/>
            <a:ext cx="0" cy="24146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11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ブロックデバイス（</a:t>
            </a:r>
            <a:r>
              <a:rPr lang="en-US" altLang="ja-JP" smtClean="0"/>
              <a:t>2/2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さえあれば書き込み手順を正確に再現できる</a:t>
            </a:r>
            <a:endParaRPr lang="en-US" altLang="ja-JP" smtClean="0"/>
          </a:p>
          <a:p>
            <a:pPr lvl="2"/>
            <a:r>
              <a:rPr lang="ja-JP" altLang="en-US" smtClean="0"/>
              <a:t>いつ</a:t>
            </a:r>
            <a:r>
              <a:rPr lang="en-US" altLang="ja-JP" smtClean="0"/>
              <a:t>HDD</a:t>
            </a:r>
            <a:r>
              <a:rPr lang="ja-JP" altLang="en-US" smtClean="0"/>
              <a:t>が故障しても安心</a:t>
            </a:r>
            <a:endParaRPr lang="en-US" altLang="ja-JP" smtClean="0"/>
          </a:p>
          <a:p>
            <a:pPr lvl="1"/>
            <a:r>
              <a:rPr lang="ja-JP" altLang="en-US" smtClean="0"/>
              <a:t>レスポンスタイムも極力小さくなるように実装</a:t>
            </a:r>
            <a:endParaRPr lang="en-US" altLang="ja-JP" smtClean="0"/>
          </a:p>
          <a:p>
            <a:pPr lvl="1"/>
            <a:r>
              <a:rPr lang="ja-JP" altLang="en-US" smtClean="0"/>
              <a:t>ほぼ任意の瞬間の</a:t>
            </a:r>
            <a:r>
              <a:rPr lang="en-US" altLang="ja-JP" smtClean="0"/>
              <a:t>snapshot</a:t>
            </a:r>
            <a:r>
              <a:rPr lang="ja-JP" altLang="en-US" smtClean="0"/>
              <a:t>を再構成できる</a:t>
            </a:r>
            <a:endParaRPr lang="en-US" altLang="ja-JP" smtClean="0"/>
          </a:p>
          <a:p>
            <a:pPr lvl="1"/>
            <a:r>
              <a:rPr lang="ja-JP" altLang="en-US" smtClean="0"/>
              <a:t>非同期一方向レプリケーションができる（後述）</a:t>
            </a:r>
            <a:endParaRPr lang="en-US" altLang="ja-JP" smtClean="0"/>
          </a:p>
          <a:p>
            <a:r>
              <a:rPr lang="ja-JP" altLang="en-US" smtClean="0"/>
              <a:t>欠点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がいっぱいになると止まる</a:t>
            </a:r>
            <a:endParaRPr lang="en-US" altLang="ja-JP" smtClean="0"/>
          </a:p>
          <a:p>
            <a:pPr lvl="2"/>
            <a:r>
              <a:rPr lang="ja-JP" altLang="en-US" smtClean="0"/>
              <a:t>随時データの読み出しが必要</a:t>
            </a:r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と</a:t>
            </a:r>
            <a:r>
              <a:rPr lang="en-US" altLang="ja-JP" smtClean="0"/>
              <a:t>data</a:t>
            </a:r>
            <a:r>
              <a:rPr lang="ja-JP" altLang="en-US" smtClean="0"/>
              <a:t>用で通常の</a:t>
            </a:r>
            <a:r>
              <a:rPr lang="en-US" altLang="ja-JP" smtClean="0"/>
              <a:t>2</a:t>
            </a:r>
            <a:r>
              <a:rPr lang="ja-JP" altLang="en-US" smtClean="0"/>
              <a:t>倍の書き込み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12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log</a:t>
            </a:r>
            <a:r>
              <a:rPr lang="ja-JP" altLang="en-US" smtClean="0"/>
              <a:t>を吸い出して転送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バックアップ対象サーバ（</a:t>
            </a:r>
            <a:r>
              <a:rPr lang="en-US" altLang="ja-JP" smtClean="0"/>
              <a:t>storage</a:t>
            </a:r>
            <a:r>
              <a:rPr lang="ja-JP" altLang="en-US" smtClean="0"/>
              <a:t>）からバックアップ用サーバ（</a:t>
            </a:r>
            <a:r>
              <a:rPr lang="en-US" altLang="ja-JP" smtClean="0"/>
              <a:t>archive</a:t>
            </a:r>
            <a:r>
              <a:rPr lang="ja-JP" altLang="en-US" smtClean="0"/>
              <a:t>）にデータを移動</a:t>
            </a:r>
            <a:endParaRPr lang="en-US" altLang="ja-JP" smtClean="0"/>
          </a:p>
          <a:p>
            <a:pPr lvl="1"/>
            <a:r>
              <a:rPr lang="ja-JP" altLang="en-US" smtClean="0"/>
              <a:t>メインの負荷低減のため他のディスクに書き込む</a:t>
            </a:r>
            <a:endParaRPr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475656" y="3327375"/>
            <a:ext cx="5715116" cy="3053953"/>
            <a:chOff x="610563" y="2852936"/>
            <a:chExt cx="5715116" cy="3053953"/>
          </a:xfrm>
        </p:grpSpPr>
        <p:sp>
          <p:nvSpPr>
            <p:cNvPr id="4" name="正方形/長方形 3"/>
            <p:cNvSpPr/>
            <p:nvPr/>
          </p:nvSpPr>
          <p:spPr>
            <a:xfrm>
              <a:off x="750846" y="3717032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walb dev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24963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74802" y="2852936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cybozu.com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971600" y="3561045"/>
              <a:ext cx="0" cy="102008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81147" y="4941168"/>
              <a:ext cx="197482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610563" y="5445224"/>
              <a:ext cx="2205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storage</a:t>
              </a:r>
              <a:r>
                <a:rPr lang="ja-JP" altLang="en-US" sz="2400"/>
                <a:t>プロセス</a:t>
              </a:r>
              <a:endParaRPr kumimoji="1" lang="ja-JP" altLang="en-US" sz="24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355976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39952" y="5433586"/>
              <a:ext cx="2185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archive</a:t>
              </a:r>
              <a:r>
                <a:rPr lang="ja-JP" altLang="en-US" sz="2400" smtClean="0"/>
                <a:t>プロセス</a:t>
              </a:r>
              <a:endParaRPr kumimoji="1" lang="ja-JP" altLang="en-US" sz="24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195736" y="3561045"/>
              <a:ext cx="0" cy="1020083"/>
            </a:xfrm>
            <a:prstGeom prst="straightConnector1">
              <a:avLst/>
            </a:prstGeom>
            <a:ln w="6032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13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7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Full</a:t>
            </a:r>
            <a:r>
              <a:rPr lang="ja-JP" altLang="en-US" smtClean="0"/>
              <a:t> </a:t>
            </a:r>
            <a:r>
              <a:rPr lang="en-US" altLang="ja-JP" smtClean="0"/>
              <a:t>backup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最初一度は</a:t>
            </a:r>
            <a:r>
              <a:rPr lang="en-US" altLang="ja-JP" smtClean="0"/>
              <a:t>Full backup</a:t>
            </a:r>
            <a:r>
              <a:rPr lang="ja-JP" altLang="en-US" smtClean="0"/>
              <a:t>（全部転送）</a:t>
            </a:r>
            <a:endParaRPr lang="en-US" altLang="ja-JP" smtClean="0"/>
          </a:p>
          <a:p>
            <a:pPr lvl="1"/>
            <a:r>
              <a:rPr lang="ja-JP" altLang="en-US" smtClean="0"/>
              <a:t>これは仕方がない</a:t>
            </a:r>
            <a:endParaRPr lang="en-US" altLang="ja-JP" smtClean="0"/>
          </a:p>
          <a:p>
            <a:pPr lvl="1"/>
            <a:r>
              <a:rPr lang="ja-JP" altLang="en-US" smtClean="0"/>
              <a:t>バックアップされたデータに一貫性はない（</a:t>
            </a:r>
            <a:r>
              <a:rPr lang="en-US" altLang="ja-JP" smtClean="0"/>
              <a:t>dirty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 smtClean="0"/>
              <a:t>欲しいものは一貫性のある</a:t>
            </a:r>
            <a:r>
              <a:rPr lang="en-US" altLang="ja-JP" smtClean="0"/>
              <a:t>clean snapshot</a:t>
            </a:r>
            <a:endParaRPr lang="en-US" altLang="ja-JP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4216" y="5803493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T1</a:t>
            </a:r>
            <a:r>
              <a:rPr lang="ja-JP" altLang="en-US" sz="2400" smtClean="0"/>
              <a:t>～</a:t>
            </a:r>
            <a:r>
              <a:rPr lang="en-US" altLang="ja-JP" sz="2400" smtClean="0"/>
              <a:t>T2</a:t>
            </a:r>
            <a:r>
              <a:rPr kumimoji="1" lang="ja-JP" altLang="en-US" sz="2400" smtClean="0"/>
              <a:t>の</a:t>
            </a:r>
            <a:r>
              <a:rPr lang="ja-JP" altLang="en-US" sz="2400" smtClean="0"/>
              <a:t>変更データ</a:t>
            </a:r>
            <a:r>
              <a:rPr kumimoji="1" lang="ja-JP" altLang="en-US" sz="2400" smtClean="0"/>
              <a:t>が混じる</a:t>
            </a:r>
            <a:endParaRPr kumimoji="1" lang="ja-JP" altLang="en-US" sz="24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7879" y="4388062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storage</a:t>
            </a:r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37593" y="5365615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archive</a:t>
            </a:r>
            <a:endParaRPr kumimoji="1" lang="ja-JP" altLang="en-US" sz="2400"/>
          </a:p>
        </p:txBody>
      </p:sp>
      <p:sp>
        <p:nvSpPr>
          <p:cNvPr id="29" name="正方形/長方形 28"/>
          <p:cNvSpPr/>
          <p:nvPr/>
        </p:nvSpPr>
        <p:spPr>
          <a:xfrm>
            <a:off x="450552" y="4288980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174" y="3861048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31" name="正方形/長方形 30"/>
          <p:cNvSpPr/>
          <p:nvPr/>
        </p:nvSpPr>
        <p:spPr>
          <a:xfrm>
            <a:off x="5263583" y="4293516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69405" y="4815976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867747" y="4559280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299165" y="5344420"/>
            <a:ext cx="2628714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14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84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dirty</a:t>
            </a:r>
            <a:r>
              <a:rPr lang="ja-JP" altLang="en-US" smtClean="0"/>
              <a:t>から</a:t>
            </a:r>
            <a:r>
              <a:rPr lang="en-US" altLang="ja-JP" smtClean="0"/>
              <a:t>clean</a:t>
            </a:r>
            <a:r>
              <a:rPr lang="ja-JP" altLang="en-US" smtClean="0"/>
              <a:t>へ</a:t>
            </a:r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0552" y="1912716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174" y="3908513"/>
            <a:ext cx="2429223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174" y="1484784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174" y="3429000"/>
            <a:ext cx="325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Full backup</a:t>
            </a:r>
            <a:r>
              <a:rPr lang="ja-JP" altLang="en-US" sz="2400" smtClean="0"/>
              <a:t>でできたもの</a:t>
            </a:r>
            <a:endParaRPr kumimoji="1" lang="ja-JP" altLang="en-US" sz="2400"/>
          </a:p>
        </p:txBody>
      </p:sp>
      <p:sp>
        <p:nvSpPr>
          <p:cNvPr id="17" name="正方形/長方形 16"/>
          <p:cNvSpPr/>
          <p:nvPr/>
        </p:nvSpPr>
        <p:spPr>
          <a:xfrm>
            <a:off x="5263583" y="1917252"/>
            <a:ext cx="3052832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15816" y="2439712"/>
            <a:ext cx="27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コピー中の変更を</a:t>
            </a:r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として全て記録</a:t>
            </a:r>
            <a:endParaRPr kumimoji="1" lang="ja-JP" altLang="en-US" sz="2400"/>
          </a:p>
        </p:txBody>
      </p:sp>
      <p:cxnSp>
        <p:nvCxnSpPr>
          <p:cNvPr id="23" name="直線矢印コネクタ 22"/>
          <p:cNvCxnSpPr>
            <a:stCxn id="11" idx="3"/>
            <a:endCxn id="81" idx="1"/>
          </p:cNvCxnSpPr>
          <p:nvPr/>
        </p:nvCxnSpPr>
        <p:spPr>
          <a:xfrm>
            <a:off x="2897397" y="4160541"/>
            <a:ext cx="239583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969405" y="1968065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521126" y="1965274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08009" y="1965273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11455" y="196806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15816" y="4583920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467537" y="4581129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54420" y="4581128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057866" y="4583919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5055567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81" name="正方形/長方形 80"/>
          <p:cNvSpPr/>
          <p:nvPr/>
        </p:nvSpPr>
        <p:spPr>
          <a:xfrm>
            <a:off x="5293232" y="3882435"/>
            <a:ext cx="302318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95536" y="55503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dirty snapshot</a:t>
            </a:r>
            <a:r>
              <a:rPr kumimoji="1" lang="ja-JP" altLang="en-US" sz="2400" smtClean="0"/>
              <a:t>に</a:t>
            </a:r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r>
              <a:rPr lang="ja-JP" altLang="en-US" sz="2400"/>
              <a:t>を適用</a:t>
            </a:r>
            <a:r>
              <a:rPr lang="ja-JP" altLang="en-US" sz="2400" smtClean="0"/>
              <a:t>（</a:t>
            </a:r>
            <a:r>
              <a:rPr lang="en-US" altLang="ja-JP" sz="2400" smtClean="0"/>
              <a:t>apply</a:t>
            </a:r>
            <a:r>
              <a:rPr lang="ja-JP" altLang="en-US" sz="2400" smtClean="0"/>
              <a:t>）</a:t>
            </a:r>
            <a:r>
              <a:rPr lang="ja-JP" altLang="en-US" sz="2400"/>
              <a:t>する</a:t>
            </a:r>
            <a:endParaRPr kumimoji="1" lang="en-US" altLang="ja-JP" sz="2400" smtClean="0"/>
          </a:p>
          <a:p>
            <a:r>
              <a:rPr lang="ja-JP" altLang="en-US" sz="2400"/>
              <a:t> </a:t>
            </a:r>
            <a:r>
              <a:rPr lang="en-US" altLang="ja-JP" sz="2400" smtClean="0"/>
              <a:t>=&gt; 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における</a:t>
            </a:r>
            <a:r>
              <a:rPr kumimoji="1" lang="en-US" altLang="ja-JP" sz="2400" smtClean="0"/>
              <a:t>clean snapshot</a:t>
            </a:r>
            <a:r>
              <a:rPr kumimoji="1" lang="ja-JP" altLang="en-US" sz="2400" smtClean="0"/>
              <a:t>になる</a:t>
            </a:r>
            <a:endParaRPr kumimoji="1" lang="ja-JP" altLang="en-US" sz="240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157599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692354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284283" y="416054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4896203" y="417670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15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継続的な</a:t>
            </a:r>
            <a:r>
              <a:rPr lang="en-US" altLang="ja-JP" smtClean="0"/>
              <a:t>clean snapshot</a:t>
            </a:r>
            <a:r>
              <a:rPr lang="ja-JP" altLang="en-US" smtClean="0"/>
              <a:t>の追加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clean snapshot</a:t>
            </a:r>
            <a:r>
              <a:rPr lang="ja-JP" altLang="en-US" smtClean="0"/>
              <a:t>を作った後は</a:t>
            </a:r>
            <a:r>
              <a:rPr lang="en-US" altLang="ja-JP" smtClean="0"/>
              <a:t>log</a:t>
            </a:r>
            <a:r>
              <a:rPr lang="ja-JP" altLang="en-US" smtClean="0"/>
              <a:t>を</a:t>
            </a:r>
            <a:r>
              <a:rPr lang="en-US" altLang="ja-JP" smtClean="0"/>
              <a:t>apply</a:t>
            </a:r>
            <a:r>
              <a:rPr lang="ja-JP" altLang="en-US" smtClean="0"/>
              <a:t>すると任意の時刻の</a:t>
            </a:r>
            <a:r>
              <a:rPr lang="en-US" altLang="ja-JP" smtClean="0"/>
              <a:t>clean snapshot</a:t>
            </a:r>
            <a:r>
              <a:rPr lang="ja-JP" altLang="en-US" smtClean="0"/>
              <a:t>を構成可能</a:t>
            </a:r>
            <a:endParaRPr lang="en-US" altLang="ja-JP" smtClean="0"/>
          </a:p>
          <a:p>
            <a:pPr lvl="1"/>
            <a:r>
              <a:rPr lang="ja-JP" altLang="en-US" smtClean="0"/>
              <a:t>これによりバックアップとレプリケーションが可能</a:t>
            </a:r>
            <a:endParaRPr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14825" y="3899394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213926" y="4309405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5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65647" y="430661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6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52530" y="4306613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8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55976" y="430940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7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3621289"/>
            <a:ext cx="293531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36996" y="3621289"/>
            <a:ext cx="2995444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T3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481468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16223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608152" y="387250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20072" y="388866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16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log</a:t>
            </a:r>
            <a:r>
              <a:rPr lang="ja-JP" altLang="en-US" smtClean="0"/>
              <a:t>形式から</a:t>
            </a:r>
            <a:r>
              <a:rPr lang="en-US" altLang="ja-JP" smtClean="0"/>
              <a:t>diff</a:t>
            </a:r>
            <a:r>
              <a:rPr lang="ja-JP" altLang="en-US" smtClean="0"/>
              <a:t>形式へ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ある程度の複数の</a:t>
            </a:r>
            <a:r>
              <a:rPr lang="en-US" altLang="ja-JP" smtClean="0"/>
              <a:t>log</a:t>
            </a:r>
            <a:r>
              <a:rPr lang="ja-JP" altLang="en-US" smtClean="0"/>
              <a:t>をまとめる（</a:t>
            </a:r>
            <a:r>
              <a:rPr lang="en-US" altLang="ja-JP" smtClean="0"/>
              <a:t>diff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 smtClean="0"/>
              <a:t>任意の時刻の</a:t>
            </a:r>
            <a:r>
              <a:rPr lang="en-US" altLang="ja-JP" smtClean="0"/>
              <a:t>snapshot</a:t>
            </a:r>
            <a:r>
              <a:rPr lang="ja-JP" altLang="en-US" smtClean="0"/>
              <a:t>が必要なわけではない</a:t>
            </a:r>
            <a:endParaRPr lang="en-US" altLang="ja-JP" smtClean="0"/>
          </a:p>
          <a:p>
            <a:pPr lvl="1"/>
            <a:r>
              <a:rPr lang="ja-JP" altLang="en-US" smtClean="0"/>
              <a:t>冗長データの削除と圧縮</a:t>
            </a:r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536" y="4504946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形式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 smtClean="0"/>
              <a:t>(10, W</a:t>
            </a:r>
            <a:r>
              <a:rPr lang="en-US" altLang="ja-JP" sz="2400" baseline="-25000" smtClean="0"/>
              <a:t>2</a:t>
            </a:r>
            <a:r>
              <a:rPr lang="en-US" altLang="ja-JP" sz="2400" smtClean="0"/>
              <a:t>) (3, W</a:t>
            </a:r>
            <a:r>
              <a:rPr lang="en-US" altLang="ja-JP" sz="2400" baseline="-25000" smtClean="0"/>
              <a:t>3</a:t>
            </a:r>
            <a:r>
              <a:rPr lang="en-US" altLang="ja-JP" sz="2400" smtClean="0"/>
              <a:t>) </a:t>
            </a:r>
            <a:r>
              <a:rPr lang="en-US" altLang="ja-JP" sz="2400"/>
              <a:t>(</a:t>
            </a:r>
            <a:r>
              <a:rPr lang="en-US" altLang="ja-JP" sz="2400" smtClean="0"/>
              <a:t>10, W</a:t>
            </a:r>
            <a:r>
              <a:rPr lang="en-US" altLang="ja-JP" sz="2400" baseline="-25000" smtClean="0"/>
              <a:t>4</a:t>
            </a:r>
            <a:r>
              <a:rPr lang="en-US" altLang="ja-JP" sz="2400" smtClean="0"/>
              <a:t>) (8, W</a:t>
            </a:r>
            <a:r>
              <a:rPr lang="en-US" altLang="ja-JP" sz="2400" baseline="-25000" smtClean="0"/>
              <a:t>5</a:t>
            </a:r>
            <a:r>
              <a:rPr lang="en-US" altLang="ja-JP" sz="2400" smtClean="0"/>
              <a:t>) ...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131" y="570363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r>
              <a:rPr lang="ja-JP" altLang="en-US" sz="2400"/>
              <a:t>形式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(3, W</a:t>
            </a:r>
            <a:r>
              <a:rPr lang="en-US" altLang="ja-JP" sz="2400" baseline="-25000"/>
              <a:t>3</a:t>
            </a:r>
            <a:r>
              <a:rPr lang="en-US" altLang="ja-JP" sz="2400"/>
              <a:t>) (8, W</a:t>
            </a:r>
            <a:r>
              <a:rPr lang="en-US" altLang="ja-JP" sz="2400" baseline="-25000"/>
              <a:t>5</a:t>
            </a:r>
            <a:r>
              <a:rPr lang="en-US" altLang="ja-JP" sz="2400"/>
              <a:t>)(</a:t>
            </a:r>
            <a:r>
              <a:rPr lang="en-US" altLang="ja-JP" sz="2400" smtClean="0"/>
              <a:t>10, W</a:t>
            </a:r>
            <a:r>
              <a:rPr lang="en-US" altLang="ja-JP" sz="2400" baseline="-25000"/>
              <a:t>4</a:t>
            </a:r>
            <a:r>
              <a:rPr lang="en-US" altLang="ja-JP" sz="2400" smtClean="0"/>
              <a:t>) </a:t>
            </a:r>
            <a:endParaRPr kumimoji="1" lang="ja-JP" altLang="en-US" sz="240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232786" y="2943247"/>
            <a:ext cx="7645965" cy="2790009"/>
            <a:chOff x="1259632" y="2334071"/>
            <a:chExt cx="7645965" cy="2790009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59632" y="2334071"/>
              <a:ext cx="7645965" cy="1637881"/>
              <a:chOff x="1259632" y="2190055"/>
              <a:chExt cx="7645965" cy="1637881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259632" y="2766119"/>
                <a:ext cx="5969827" cy="5040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disk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691680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8416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99792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3323880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00404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9632" y="2190055"/>
                <a:ext cx="5969827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2400" smtClean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0   1  2  3  4  5  6  7  8  9  10  11</a:t>
                </a:r>
                <a:endParaRPr kumimoji="1" lang="ja-JP" altLang="en-US" sz="240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092280" y="2319262"/>
                <a:ext cx="181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smtClean="0"/>
                  <a:t>ブロック番号</a:t>
                </a:r>
                <a:endParaRPr kumimoji="1" lang="ja-JP" altLang="en-US" sz="2400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131840" y="4408707"/>
              <a:ext cx="0" cy="71537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3167188" y="4762511"/>
              <a:ext cx="1836859" cy="8094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5030894" y="4434150"/>
              <a:ext cx="0" cy="357687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5592798" y="4941168"/>
            <a:ext cx="3515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同じブロック番号はマージ</a:t>
            </a:r>
            <a:endParaRPr kumimoji="1" lang="en-US" altLang="ja-JP" sz="2400" smtClean="0"/>
          </a:p>
          <a:p>
            <a:r>
              <a:rPr lang="ja-JP" altLang="en-US" sz="2400"/>
              <a:t>ブロック番号</a:t>
            </a:r>
            <a:r>
              <a:rPr lang="ja-JP" altLang="en-US" sz="2400" smtClean="0"/>
              <a:t>でソート</a:t>
            </a:r>
            <a:endParaRPr lang="en-US" altLang="ja-JP" sz="2400" smtClean="0"/>
          </a:p>
          <a:p>
            <a:r>
              <a:rPr lang="ja-JP" altLang="en-US" sz="2400" smtClean="0"/>
              <a:t>（書き込み性能向上）</a:t>
            </a:r>
            <a:endParaRPr kumimoji="1" lang="ja-JP" altLang="en-US" sz="240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17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1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proxy</a:t>
            </a:r>
            <a:r>
              <a:rPr lang="ja-JP" altLang="en-US" smtClean="0"/>
              <a:t>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生成された</a:t>
            </a:r>
            <a:r>
              <a:rPr lang="en-US" altLang="ja-JP" smtClean="0"/>
              <a:t>log</a:t>
            </a:r>
            <a:r>
              <a:rPr lang="ja-JP" altLang="en-US" smtClean="0"/>
              <a:t>を失いたくない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を失うと</a:t>
            </a:r>
            <a:r>
              <a:rPr lang="en-US" altLang="ja-JP" smtClean="0"/>
              <a:t>full scan</a:t>
            </a:r>
            <a:r>
              <a:rPr lang="ja-JP" altLang="en-US" smtClean="0"/>
              <a:t>（</a:t>
            </a:r>
            <a:r>
              <a:rPr lang="en-US" altLang="ja-JP" smtClean="0"/>
              <a:t>Hash backup</a:t>
            </a:r>
            <a:r>
              <a:rPr lang="ja-JP" altLang="en-US" smtClean="0"/>
              <a:t>）が必要</a:t>
            </a:r>
            <a:endParaRPr lang="en-US" altLang="ja-JP" smtClean="0"/>
          </a:p>
          <a:p>
            <a:pPr lvl="1"/>
            <a:r>
              <a:rPr lang="ja-JP" altLang="en-US" smtClean="0"/>
              <a:t>どんどん吸い出して一時退避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用領域はあまり大きくしたくない</a:t>
            </a:r>
            <a:endParaRPr lang="en-US" altLang="ja-JP" smtClean="0"/>
          </a:p>
          <a:p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21967" y="465313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99592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45923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42721" y="4497149"/>
            <a:ext cx="0" cy="102008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2268" y="5877272"/>
            <a:ext cx="965720" cy="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660853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366857" y="4497149"/>
            <a:ext cx="0" cy="1020083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17988" y="549954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3"/>
          </p:cNvCxnSpPr>
          <p:nvPr/>
        </p:nvCxnSpPr>
        <p:spPr>
          <a:xfrm flipV="1">
            <a:off x="5174172" y="5852563"/>
            <a:ext cx="1486681" cy="702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18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proxy</a:t>
            </a:r>
            <a:r>
              <a:rPr lang="ja-JP" altLang="en-US" smtClean="0"/>
              <a:t>（</a:t>
            </a:r>
            <a:r>
              <a:rPr lang="en-US" altLang="ja-JP" smtClean="0"/>
              <a:t>2/2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可用性（システムの継続稼働能力）を高める</a:t>
            </a:r>
            <a:endParaRPr lang="en-US" altLang="ja-JP" smtClean="0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の冗長化</a:t>
            </a:r>
            <a:endParaRPr lang="en-US" altLang="ja-JP" smtClean="0"/>
          </a:p>
          <a:p>
            <a:pPr lvl="1"/>
            <a:r>
              <a:rPr lang="ja-JP" altLang="en-US" smtClean="0"/>
              <a:t>落ちたときすぐに別のものに切り替わる</a:t>
            </a:r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089508" y="3717032"/>
            <a:ext cx="7417445" cy="2448272"/>
            <a:chOff x="1089508" y="3573016"/>
            <a:chExt cx="7417445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6850769" y="530120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89508" y="3573016"/>
              <a:ext cx="5761261" cy="2448272"/>
              <a:chOff x="1089508" y="3573016"/>
              <a:chExt cx="5761261" cy="244827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11883" y="443711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walb dev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89508" y="5301208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135839" y="3573016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cybozu.com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1332637" y="4281125"/>
                <a:ext cx="0" cy="1020083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2742184" y="5661248"/>
                <a:ext cx="965720" cy="0"/>
              </a:xfrm>
              <a:prstGeom prst="straightConnector1">
                <a:avLst/>
              </a:prstGeom>
              <a:ln w="95250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556773" y="4281125"/>
                <a:ext cx="0" cy="1020083"/>
              </a:xfrm>
              <a:prstGeom prst="straightConnector1">
                <a:avLst/>
              </a:prstGeom>
              <a:ln w="6032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/>
              <p:cNvSpPr/>
              <p:nvPr/>
            </p:nvSpPr>
            <p:spPr>
              <a:xfrm>
                <a:off x="3707904" y="528352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trike="sngStrike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 strike="sngStrik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>
                <a:stCxn id="23" idx="3"/>
              </p:cNvCxnSpPr>
              <p:nvPr/>
            </p:nvCxnSpPr>
            <p:spPr>
              <a:xfrm flipV="1">
                <a:off x="5364088" y="5636539"/>
                <a:ext cx="1486681" cy="7023"/>
              </a:xfrm>
              <a:prstGeom prst="straightConnector1">
                <a:avLst/>
              </a:prstGeom>
              <a:ln w="60325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682898" y="430788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699368" y="4667922"/>
                <a:ext cx="983530" cy="1005687"/>
              </a:xfrm>
              <a:prstGeom prst="straightConnector1">
                <a:avLst/>
              </a:prstGeom>
              <a:ln w="952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8" idx="3"/>
                <a:endCxn id="19" idx="1"/>
              </p:cNvCxnSpPr>
              <p:nvPr/>
            </p:nvCxnSpPr>
            <p:spPr>
              <a:xfrm>
                <a:off x="5339082" y="4667922"/>
                <a:ext cx="1511687" cy="993326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19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27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とは</a:t>
            </a:r>
            <a:r>
              <a:rPr lang="en-US" altLang="ja-JP" smtClean="0"/>
              <a:t>?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ブロックレベルのバックアップシステム</a:t>
            </a:r>
            <a:endParaRPr lang="en-US" altLang="ja-JP" smtClean="0"/>
          </a:p>
          <a:p>
            <a:pPr lvl="1"/>
            <a:r>
              <a:rPr lang="ja-JP" altLang="en-US" smtClean="0"/>
              <a:t>デバイスドライバ、サービス、コマンド群を含む</a:t>
            </a:r>
            <a:endParaRPr lang="en-US" altLang="ja-JP" smtClean="0"/>
          </a:p>
          <a:p>
            <a:pPr lvl="1"/>
            <a:endParaRPr lang="en-US" altLang="ja-JP" smtClean="0"/>
          </a:p>
          <a:p>
            <a:pPr lvl="1"/>
            <a:r>
              <a:rPr lang="ja-JP" altLang="en-US" smtClean="0"/>
              <a:t>星野さんが数年前からデバイスドライバを開発</a:t>
            </a:r>
            <a:endParaRPr lang="en-US" altLang="ja-JP" smtClean="0"/>
          </a:p>
          <a:p>
            <a:pPr lvl="2"/>
            <a:r>
              <a:rPr lang="en-US" altLang="ja-JP" smtClean="0"/>
              <a:t>1</a:t>
            </a:r>
            <a:r>
              <a:rPr lang="ja-JP" altLang="en-US" smtClean="0"/>
              <a:t>年ぐらい前から開発に合流</a:t>
            </a:r>
            <a:endParaRPr lang="en-US" altLang="ja-JP" smtClean="0"/>
          </a:p>
          <a:p>
            <a:pPr lvl="2"/>
            <a:r>
              <a:rPr lang="ja-JP" altLang="en-US" smtClean="0"/>
              <a:t>ただ今テストでいじめ</a:t>
            </a:r>
            <a:r>
              <a:rPr lang="en-US" altLang="ja-JP" smtClean="0"/>
              <a:t>&amp;</a:t>
            </a:r>
            <a:r>
              <a:rPr lang="ja-JP" altLang="en-US" smtClean="0"/>
              <a:t>ドキュメント整備中</a:t>
            </a:r>
            <a:endParaRPr lang="en-US" altLang="ja-JP" smtClean="0"/>
          </a:p>
          <a:p>
            <a:pPr lvl="2"/>
            <a:r>
              <a:rPr lang="ja-JP" altLang="en-US" smtClean="0"/>
              <a:t>今年中に</a:t>
            </a:r>
            <a:r>
              <a:rPr lang="en-US" altLang="ja-JP" smtClean="0"/>
              <a:t>hazama</a:t>
            </a:r>
            <a:r>
              <a:rPr lang="ja-JP" altLang="en-US" smtClean="0"/>
              <a:t>チームに評価してもらう予定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storage-proxy-archive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Full backup</a:t>
            </a:r>
            <a:r>
              <a:rPr lang="ja-JP" altLang="en-US" smtClean="0"/>
              <a:t>は</a:t>
            </a:r>
            <a:r>
              <a:rPr lang="en-US" altLang="ja-JP" smtClean="0"/>
              <a:t>storage-archive</a:t>
            </a:r>
            <a:r>
              <a:rPr lang="ja-JP" altLang="en-US" smtClean="0"/>
              <a:t>間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は</a:t>
            </a:r>
            <a:r>
              <a:rPr lang="en-US" altLang="ja-JP" smtClean="0"/>
              <a:t>proxy</a:t>
            </a:r>
            <a:r>
              <a:rPr lang="ja-JP" altLang="en-US" smtClean="0"/>
              <a:t>経由</a:t>
            </a:r>
            <a:endParaRPr lang="en-US" altLang="ja-JP" smtClean="0"/>
          </a:p>
          <a:p>
            <a:r>
              <a:rPr lang="en-US" altLang="ja-JP" smtClean="0"/>
              <a:t>archive</a:t>
            </a:r>
            <a:r>
              <a:rPr lang="ja-JP" altLang="en-US" smtClean="0"/>
              <a:t>間も同様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135839" y="3399383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332637" y="3789040"/>
            <a:ext cx="0" cy="51865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0" idx="3"/>
            <a:endCxn id="27" idx="1"/>
          </p:cNvCxnSpPr>
          <p:nvPr/>
        </p:nvCxnSpPr>
        <p:spPr>
          <a:xfrm flipV="1">
            <a:off x="2766679" y="3695837"/>
            <a:ext cx="1445281" cy="806691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556773" y="3789041"/>
            <a:ext cx="0" cy="51004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29" idx="1"/>
          </p:cNvCxnSpPr>
          <p:nvPr/>
        </p:nvCxnSpPr>
        <p:spPr>
          <a:xfrm>
            <a:off x="2766679" y="4502528"/>
            <a:ext cx="144954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9" idx="2"/>
            <a:endCxn id="30" idx="0"/>
          </p:cNvCxnSpPr>
          <p:nvPr/>
        </p:nvCxnSpPr>
        <p:spPr>
          <a:xfrm flipH="1">
            <a:off x="3023828" y="4697356"/>
            <a:ext cx="2020489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11049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211960" y="3501008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1622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95736" y="5538426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92080" y="5538425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0" idx="0"/>
          </p:cNvCxnSpPr>
          <p:nvPr/>
        </p:nvCxnSpPr>
        <p:spPr>
          <a:xfrm>
            <a:off x="1966157" y="4697356"/>
            <a:ext cx="1057671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08633" y="450252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84" y="4957021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full backup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39952" y="4911551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cxnSp>
        <p:nvCxnSpPr>
          <p:cNvPr id="42" name="直線矢印コネクタ 41"/>
          <p:cNvCxnSpPr>
            <a:stCxn id="30" idx="3"/>
            <a:endCxn id="31" idx="1"/>
          </p:cNvCxnSpPr>
          <p:nvPr/>
        </p:nvCxnSpPr>
        <p:spPr>
          <a:xfrm flipV="1">
            <a:off x="3851920" y="5733254"/>
            <a:ext cx="1440160" cy="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242443" y="5790829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20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6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Hash backup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滅多に起こらないが</a:t>
            </a:r>
            <a:endParaRPr lang="en-US" altLang="ja-JP" smtClean="0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で一時退避したデータが飛んだ</a:t>
            </a:r>
            <a:endParaRPr lang="en-US" altLang="ja-JP" smtClean="0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が全て止まり復旧できずに</a:t>
            </a:r>
            <a:r>
              <a:rPr lang="en-US" altLang="ja-JP" smtClean="0"/>
              <a:t>log</a:t>
            </a:r>
            <a:r>
              <a:rPr lang="ja-JP" altLang="en-US" smtClean="0"/>
              <a:t>が溢れる</a:t>
            </a:r>
            <a:endParaRPr lang="en-US" altLang="ja-JP" smtClean="0"/>
          </a:p>
          <a:p>
            <a:pPr lvl="2"/>
            <a:r>
              <a:rPr lang="en-US" altLang="ja-JP" smtClean="0"/>
              <a:t>archive</a:t>
            </a:r>
            <a:r>
              <a:rPr lang="ja-JP" altLang="en-US" smtClean="0"/>
              <a:t>のデータが飛ぶと</a:t>
            </a:r>
            <a:r>
              <a:rPr lang="en-US" altLang="ja-JP" smtClean="0"/>
              <a:t>Full backup</a:t>
            </a:r>
            <a:r>
              <a:rPr lang="ja-JP" altLang="en-US" smtClean="0"/>
              <a:t>からやり直し</a:t>
            </a:r>
            <a:endParaRPr lang="en-US" altLang="ja-JP" smtClean="0"/>
          </a:p>
          <a:p>
            <a:pPr lvl="1"/>
            <a:r>
              <a:rPr lang="ja-JP" altLang="en-US" smtClean="0"/>
              <a:t>バックアップ対象を切り換えるとき（後述）</a:t>
            </a:r>
            <a:endParaRPr lang="en-US" altLang="ja-JP" smtClean="0"/>
          </a:p>
          <a:p>
            <a:r>
              <a:rPr lang="en-US" altLang="ja-JP" smtClean="0"/>
              <a:t>storage</a:t>
            </a:r>
            <a:r>
              <a:rPr lang="ja-JP" altLang="en-US" smtClean="0"/>
              <a:t>と</a:t>
            </a:r>
            <a:r>
              <a:rPr lang="en-US" altLang="ja-JP" smtClean="0"/>
              <a:t>archive</a:t>
            </a:r>
            <a:r>
              <a:rPr lang="ja-JP" altLang="en-US" smtClean="0"/>
              <a:t>間で持ってるデータの</a:t>
            </a:r>
            <a:r>
              <a:rPr lang="en-US" altLang="ja-JP" smtClean="0"/>
              <a:t>hash</a:t>
            </a:r>
            <a:r>
              <a:rPr lang="ja-JP" altLang="en-US" smtClean="0"/>
              <a:t>を比較し異なるものだけ転送</a:t>
            </a:r>
            <a:endParaRPr lang="en-US" altLang="ja-JP" smtClean="0"/>
          </a:p>
          <a:p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5576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16837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11760" y="5740649"/>
            <a:ext cx="410507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411760" y="6093296"/>
            <a:ext cx="4080277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62677" y="5278984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609329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Hash</a:t>
            </a:r>
            <a:r>
              <a:rPr kumimoji="1" lang="ja-JP" altLang="en-US" sz="2400" smtClean="0"/>
              <a:t>値のリスト</a:t>
            </a:r>
            <a:endParaRPr kumimoji="1" lang="ja-JP" altLang="en-US" sz="240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21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4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全体構成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いろいろ冗長化</a:t>
            </a:r>
            <a:endParaRPr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lang="en-US" altLang="ja-JP" smtClean="0"/>
              <a:t>Master/Slave</a:t>
            </a:r>
          </a:p>
          <a:p>
            <a:pPr lvl="2"/>
            <a:r>
              <a:rPr lang="en-US" altLang="ja-JP" smtClean="0"/>
              <a:t>Master</a:t>
            </a:r>
            <a:r>
              <a:rPr lang="ja-JP" altLang="en-US" smtClean="0"/>
              <a:t>が死んだら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lang="en-US" altLang="ja-JP" smtClean="0"/>
          </a:p>
          <a:p>
            <a:pPr lvl="1"/>
            <a:r>
              <a:rPr lang="en-US" altLang="ja-JP" smtClean="0"/>
              <a:t>proxy</a:t>
            </a:r>
          </a:p>
          <a:p>
            <a:pPr lvl="2"/>
            <a:r>
              <a:rPr lang="ja-JP" altLang="en-US" smtClean="0"/>
              <a:t>スペアを用意</a:t>
            </a:r>
            <a:endParaRPr lang="en-US" altLang="ja-JP" smtClean="0"/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lang="ja-JP" altLang="en-US" smtClean="0"/>
              <a:t>遠隔レプリケーション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0632" y="1340768"/>
            <a:ext cx="1656184" cy="426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99993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4893" y="3439469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60199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6926816" y="3443453"/>
            <a:ext cx="7923" cy="46643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198854" y="3671891"/>
            <a:ext cx="529721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499992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5341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13" idx="2"/>
            <a:endCxn id="38" idx="0"/>
          </p:cNvCxnSpPr>
          <p:nvPr/>
        </p:nvCxnSpPr>
        <p:spPr>
          <a:xfrm flipH="1">
            <a:off x="5168395" y="4379014"/>
            <a:ext cx="1" cy="684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180502" y="4721921"/>
            <a:ext cx="1754237" cy="23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922854" y="4379014"/>
            <a:ext cx="3962" cy="34529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8" idx="3"/>
            <a:endCxn id="39" idx="1"/>
          </p:cNvCxnSpPr>
          <p:nvPr/>
        </p:nvCxnSpPr>
        <p:spPr>
          <a:xfrm>
            <a:off x="5836798" y="5296166"/>
            <a:ext cx="86854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28575" y="3680478"/>
            <a:ext cx="0" cy="13830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30320" y="1772816"/>
            <a:ext cx="1336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raid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99993" y="2981788"/>
            <a:ext cx="133680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224519" y="2416111"/>
            <a:ext cx="0" cy="5656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160199" y="2981788"/>
            <a:ext cx="136857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202816" y="2416111"/>
            <a:ext cx="813791" cy="477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6016607" y="2206428"/>
            <a:ext cx="0" cy="21446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39952" y="2300475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Master</a:t>
            </a:r>
            <a:endParaRPr kumimoji="1" lang="ja-JP" altLang="en-US" sz="240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922854" y="2420888"/>
            <a:ext cx="0" cy="56567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016607" y="2414416"/>
            <a:ext cx="895907" cy="2389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92602" y="2282345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202816" y="3573016"/>
            <a:ext cx="1731923" cy="8587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22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Master/Slave</a:t>
            </a:r>
            <a:r>
              <a:rPr lang="ja-JP" altLang="en-US" smtClean="0"/>
              <a:t>の切り換え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普段は</a:t>
            </a:r>
            <a:r>
              <a:rPr lang="en-US" altLang="ja-JP" smtClean="0"/>
              <a:t>Master-proxy</a:t>
            </a:r>
            <a:r>
              <a:rPr lang="ja-JP" altLang="en-US" smtClean="0"/>
              <a:t>間のみ転送</a:t>
            </a:r>
            <a:endParaRPr lang="en-US" altLang="ja-JP" smtClean="0"/>
          </a:p>
          <a:p>
            <a:pPr lvl="1"/>
            <a:r>
              <a:rPr lang="en-US" altLang="ja-JP" smtClean="0"/>
              <a:t>Slave-proxy</a:t>
            </a:r>
            <a:r>
              <a:rPr lang="ja-JP" altLang="en-US" smtClean="0"/>
              <a:t>間は転送しない</a:t>
            </a:r>
            <a:endParaRPr lang="en-US" altLang="ja-JP" smtClean="0"/>
          </a:p>
          <a:p>
            <a:pPr lvl="1"/>
            <a:r>
              <a:rPr lang="en-US" altLang="ja-JP" smtClean="0"/>
              <a:t>raid</a:t>
            </a:r>
            <a:r>
              <a:rPr lang="ja-JP" altLang="en-US" smtClean="0"/>
              <a:t>でつながってるので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殆ど同じデータのはず</a:t>
            </a:r>
            <a:endParaRPr lang="en-US" altLang="ja-JP" smtClean="0"/>
          </a:p>
          <a:p>
            <a:pPr lvl="2"/>
            <a:r>
              <a:rPr lang="ja-JP" altLang="en-US" smtClean="0"/>
              <a:t>完全に同じではない</a:t>
            </a:r>
            <a:endParaRPr lang="en-US" altLang="ja-JP" smtClean="0"/>
          </a:p>
          <a:p>
            <a:r>
              <a:rPr lang="en-US" altLang="ja-JP" smtClean="0"/>
              <a:t>Master</a:t>
            </a:r>
            <a:r>
              <a:rPr lang="ja-JP" altLang="en-US" smtClean="0"/>
              <a:t>が落ちたとき</a:t>
            </a:r>
            <a:endParaRPr lang="en-US" altLang="ja-JP" smtClean="0"/>
          </a:p>
          <a:p>
            <a:pPr lvl="1"/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lang="en-US" altLang="ja-JP" smtClean="0"/>
          </a:p>
          <a:p>
            <a:pPr lvl="1"/>
            <a:r>
              <a:rPr lang="en-US" altLang="ja-JP" smtClean="0"/>
              <a:t>Hash backup</a:t>
            </a:r>
            <a:r>
              <a:rPr lang="ja-JP" altLang="en-US" smtClean="0"/>
              <a:t>で</a:t>
            </a:r>
            <a:r>
              <a:rPr lang="en-US" altLang="ja-JP" smtClean="0"/>
              <a:t>storage1</a:t>
            </a:r>
            <a:r>
              <a:rPr lang="ja-JP" altLang="en-US" smtClean="0"/>
              <a:t>と</a:t>
            </a:r>
            <a:r>
              <a:rPr lang="en-US" altLang="ja-JP" smtClean="0"/>
              <a:t>storage2</a:t>
            </a:r>
            <a:r>
              <a:rPr lang="ja-JP" altLang="en-US" smtClean="0"/>
              <a:t>の差を埋める</a:t>
            </a:r>
            <a:endParaRPr lang="en-US" altLang="ja-JP" smtClean="0"/>
          </a:p>
          <a:p>
            <a:pPr lvl="2"/>
            <a:r>
              <a:rPr lang="ja-JP" altLang="en-US" smtClean="0"/>
              <a:t>やってる最中に落ちたらもう一度</a:t>
            </a:r>
            <a:r>
              <a:rPr lang="en-US" altLang="ja-JP" smtClean="0"/>
              <a:t>Hash backup</a:t>
            </a:r>
            <a:endParaRPr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359641" y="2190411"/>
            <a:ext cx="3388823" cy="1556238"/>
            <a:chOff x="107504" y="2157038"/>
            <a:chExt cx="3388823" cy="155623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7504" y="2157038"/>
              <a:ext cx="3388823" cy="1556238"/>
              <a:chOff x="4139952" y="1772816"/>
              <a:chExt cx="3388823" cy="1556238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430320" y="1772816"/>
                <a:ext cx="1336807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raid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499993" y="2867389"/>
                <a:ext cx="133680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storage1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>
                <a:off x="5224519" y="2416111"/>
                <a:ext cx="0" cy="45127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正方形/長方形 7"/>
              <p:cNvSpPr/>
              <p:nvPr/>
            </p:nvSpPr>
            <p:spPr>
              <a:xfrm>
                <a:off x="6160199" y="2867389"/>
                <a:ext cx="136857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storage2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5202816" y="2416111"/>
                <a:ext cx="813791" cy="4777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6016607" y="2206428"/>
                <a:ext cx="0" cy="214460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4139952" y="2300475"/>
                <a:ext cx="1072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smtClean="0"/>
                  <a:t>Master</a:t>
                </a:r>
                <a:endParaRPr kumimoji="1" lang="ja-JP" altLang="en-US" sz="240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 flipH="1">
                <a:off x="6912862" y="2420888"/>
                <a:ext cx="9992" cy="446501"/>
              </a:xfrm>
              <a:prstGeom prst="straightConnector1">
                <a:avLst/>
              </a:prstGeom>
              <a:ln w="3175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/>
            <p:cNvCxnSpPr/>
            <p:nvPr/>
          </p:nvCxnSpPr>
          <p:spPr>
            <a:xfrm>
              <a:off x="1984507" y="2805110"/>
              <a:ext cx="895907" cy="2389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8172400" y="2718069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sp>
        <p:nvSpPr>
          <p:cNvPr id="16" name="正方形/長方形 15"/>
          <p:cNvSpPr/>
          <p:nvPr/>
        </p:nvSpPr>
        <p:spPr>
          <a:xfrm>
            <a:off x="5719682" y="4335272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6" idx="2"/>
            <a:endCxn id="16" idx="0"/>
          </p:cNvCxnSpPr>
          <p:nvPr/>
        </p:nvCxnSpPr>
        <p:spPr>
          <a:xfrm>
            <a:off x="6388085" y="3746649"/>
            <a:ext cx="0" cy="5886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388085" y="4008315"/>
            <a:ext cx="1776861" cy="1372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64946" y="3746649"/>
            <a:ext cx="0" cy="275386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23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594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細かくてややこしい問題がたくさん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mtClean="0"/>
              <a:t>log</a:t>
            </a:r>
            <a:r>
              <a:rPr lang="ja-JP" altLang="en-US" smtClean="0"/>
              <a:t>情報は順序が変わってはいけない</a:t>
            </a:r>
            <a:endParaRPr lang="en-US" altLang="ja-JP" smtClean="0"/>
          </a:p>
          <a:p>
            <a:pPr lvl="1"/>
            <a:r>
              <a:rPr lang="en-US" altLang="ja-JP" smtClean="0"/>
              <a:t>write</a:t>
            </a:r>
            <a:r>
              <a:rPr lang="ja-JP" altLang="en-US" smtClean="0"/>
              <a:t>システムコールの中でシリアライズ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情報は歯抜けになってはいけない</a:t>
            </a:r>
            <a:endParaRPr lang="en-US" altLang="ja-JP" smtClean="0"/>
          </a:p>
          <a:p>
            <a:pPr lvl="1"/>
            <a:r>
              <a:rPr lang="ja-JP" altLang="en-US" smtClean="0"/>
              <a:t>突然プロセスやハードが落ちても再起動後正しく動かないといけない</a:t>
            </a:r>
            <a:endParaRPr lang="en-US" altLang="ja-JP" smtClean="0"/>
          </a:p>
          <a:p>
            <a:pPr lvl="1"/>
            <a:r>
              <a:rPr lang="ja-JP" altLang="en-US" smtClean="0"/>
              <a:t>トランザクション的な処理が多い</a:t>
            </a:r>
          </a:p>
          <a:p>
            <a:pPr lvl="1"/>
            <a:r>
              <a:rPr lang="ja-JP" altLang="en-US" smtClean="0"/>
              <a:t>最小限の情報を永続化</a:t>
            </a:r>
            <a:endParaRPr lang="en-US" altLang="ja-JP" smtClean="0"/>
          </a:p>
          <a:p>
            <a:r>
              <a:rPr lang="en-US" altLang="ja-JP" smtClean="0"/>
              <a:t>storage/proxy/archive</a:t>
            </a:r>
            <a:r>
              <a:rPr lang="ja-JP" altLang="en-US" smtClean="0"/>
              <a:t>の協調動作</a:t>
            </a:r>
            <a:endParaRPr lang="en-US" altLang="ja-JP" smtClean="0"/>
          </a:p>
          <a:p>
            <a:pPr lvl="1"/>
            <a:r>
              <a:rPr lang="ja-JP" altLang="en-US" smtClean="0"/>
              <a:t>殆どの操作が非同期</a:t>
            </a:r>
            <a:endParaRPr lang="en-US" altLang="ja-JP" smtClean="0"/>
          </a:p>
          <a:p>
            <a:pPr lvl="1"/>
            <a:r>
              <a:rPr lang="ja-JP" altLang="en-US" smtClean="0"/>
              <a:t>複数の登場人物の扱いがこんなに面倒だとは</a:t>
            </a:r>
            <a:r>
              <a:rPr lang="en-US" altLang="ja-JP" smtClean="0"/>
              <a:t>…</a:t>
            </a:r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24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6012160" y="1068524"/>
            <a:ext cx="3192291" cy="3368588"/>
            <a:chOff x="5755541" y="356569"/>
            <a:chExt cx="3192291" cy="3368588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56569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1255989"/>
            <a:ext cx="5292366" cy="3514742"/>
            <a:chOff x="-286" y="1035127"/>
            <a:chExt cx="5292366" cy="3514742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33982" y="4026649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主な状態遷移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25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バグがいっぱい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テストするたびに新たなバグ</a:t>
            </a:r>
            <a:endParaRPr lang="en-US" altLang="ja-JP" smtClean="0"/>
          </a:p>
          <a:p>
            <a:pPr lvl="1"/>
            <a:r>
              <a:rPr lang="ja-JP" altLang="en-US" smtClean="0"/>
              <a:t>もちろん</a:t>
            </a:r>
            <a:r>
              <a:rPr lang="en-US" altLang="ja-JP" smtClean="0"/>
              <a:t>WalB</a:t>
            </a:r>
            <a:r>
              <a:rPr lang="ja-JP" altLang="en-US" smtClean="0"/>
              <a:t>自体のバグ</a:t>
            </a:r>
            <a:endParaRPr lang="en-US" altLang="ja-JP" smtClean="0"/>
          </a:p>
          <a:p>
            <a:pPr lvl="1"/>
            <a:r>
              <a:rPr lang="en-US" altLang="ja-JP" smtClean="0"/>
              <a:t>kernel</a:t>
            </a:r>
            <a:r>
              <a:rPr lang="ja-JP" altLang="en-US" smtClean="0"/>
              <a:t>が新しくなると</a:t>
            </a:r>
            <a:r>
              <a:rPr lang="en-US" altLang="ja-JP" smtClean="0"/>
              <a:t>driver</a:t>
            </a:r>
            <a:r>
              <a:rPr lang="ja-JP" altLang="en-US" smtClean="0"/>
              <a:t>をコンパイルできない</a:t>
            </a:r>
            <a:endParaRPr lang="en-US" altLang="ja-JP" smtClean="0"/>
          </a:p>
          <a:p>
            <a:pPr lvl="1"/>
            <a:r>
              <a:rPr lang="en-US" altLang="ja-JP" smtClean="0"/>
              <a:t>kernel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LVM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KVM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ext4</a:t>
            </a:r>
            <a:r>
              <a:rPr lang="ja-JP" altLang="en-US" smtClean="0"/>
              <a:t>のバグっぽい挙動（</a:t>
            </a:r>
            <a:r>
              <a:rPr lang="en-US" altLang="ja-JP" smtClean="0"/>
              <a:t>?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en-US" altLang="ja-JP" smtClean="0"/>
              <a:t>gdb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exe</a:t>
            </a:r>
            <a:r>
              <a:rPr lang="ja-JP" altLang="en-US" smtClean="0"/>
              <a:t>を指定して起動するだけで</a:t>
            </a:r>
            <a:r>
              <a:rPr lang="en-US" altLang="ja-JP" smtClean="0"/>
              <a:t>gdb</a:t>
            </a:r>
            <a:r>
              <a:rPr lang="ja-JP" altLang="en-US" smtClean="0"/>
              <a:t>が</a:t>
            </a:r>
            <a:r>
              <a:rPr lang="en-US" altLang="ja-JP" smtClean="0"/>
              <a:t>SEGV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26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68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proxy</a:t>
            </a:r>
            <a:r>
              <a:rPr lang="ja-JP" altLang="en-US" smtClean="0"/>
              <a:t>の交換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止める順序が大事</a:t>
            </a:r>
            <a:endParaRPr lang="en-US" altLang="ja-JP" smtClean="0"/>
          </a:p>
        </p:txBody>
      </p:sp>
      <p:cxnSp>
        <p:nvCxnSpPr>
          <p:cNvPr id="5" name="直線矢印コネクタ 4"/>
          <p:cNvCxnSpPr>
            <a:stCxn id="7" idx="2"/>
            <a:endCxn id="8" idx="0"/>
          </p:cNvCxnSpPr>
          <p:nvPr/>
        </p:nvCxnSpPr>
        <p:spPr>
          <a:xfrm>
            <a:off x="1079612" y="3032736"/>
            <a:ext cx="1512168" cy="848879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7" idx="2"/>
            <a:endCxn id="9" idx="0"/>
          </p:cNvCxnSpPr>
          <p:nvPr/>
        </p:nvCxnSpPr>
        <p:spPr>
          <a:xfrm>
            <a:off x="1079612" y="3032736"/>
            <a:ext cx="0" cy="8488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7544" y="264307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79712" y="3881615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3881616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544" y="498355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7864" y="2390557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 - proxy1</a:t>
            </a:r>
            <a:r>
              <a:rPr kumimoji="1" lang="ja-JP" altLang="en-US" sz="2400" smtClean="0"/>
              <a:t>間を停止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proxy2</a:t>
            </a:r>
            <a:r>
              <a:rPr lang="ja-JP" altLang="en-US" sz="2400" smtClean="0"/>
              <a:t>に転送開始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のデータが全て転送されるまで</a:t>
            </a:r>
            <a:r>
              <a:rPr kumimoji="1" lang="en-US" altLang="ja-JP" sz="2400" smtClean="0"/>
              <a:t>proxy1 - archive</a:t>
            </a:r>
            <a:r>
              <a:rPr kumimoji="1" lang="ja-JP" altLang="en-US" sz="2400" smtClean="0"/>
              <a:t>間の転送を継続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転送が終わったら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を停止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を交換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proxy1</a:t>
            </a:r>
            <a:r>
              <a:rPr lang="ja-JP" altLang="en-US" sz="2400" smtClean="0"/>
              <a:t>を</a:t>
            </a:r>
            <a:r>
              <a:rPr lang="en-US" altLang="ja-JP" sz="240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が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に接続切り替え</a:t>
            </a:r>
            <a:r>
              <a:rPr lang="ja-JP" altLang="en-US" sz="2400" smtClean="0"/>
              <a:t>（自動）</a:t>
            </a:r>
            <a:endParaRPr kumimoji="1" lang="ja-JP" altLang="en-US" sz="24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</p:cNvCxnSpPr>
          <p:nvPr/>
        </p:nvCxnSpPr>
        <p:spPr>
          <a:xfrm flipH="1">
            <a:off x="1691680" y="4271272"/>
            <a:ext cx="900100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23528" y="3457176"/>
            <a:ext cx="483566" cy="389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27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79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disk</a:t>
            </a:r>
            <a:r>
              <a:rPr lang="ja-JP" altLang="en-US" smtClean="0"/>
              <a:t>の拡張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resize</a:t>
            </a:r>
            <a:r>
              <a:rPr lang="ja-JP" altLang="en-US" smtClean="0"/>
              <a:t>の手順</a:t>
            </a:r>
            <a:endParaRPr lang="en-US" altLang="ja-JP" smtClean="0"/>
          </a:p>
          <a:p>
            <a:pPr lvl="1"/>
            <a:r>
              <a:rPr lang="ja-JP" altLang="en-US" smtClean="0"/>
              <a:t>システムの一時停止</a:t>
            </a:r>
            <a:endParaRPr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lang="en-US" altLang="ja-JP" smtClean="0"/>
              <a:t>HDD</a:t>
            </a:r>
            <a:r>
              <a:rPr lang="ja-JP" altLang="en-US" smtClean="0"/>
              <a:t>の増設</a:t>
            </a:r>
            <a:endParaRPr lang="en-US" altLang="ja-JP" smtClean="0"/>
          </a:p>
          <a:p>
            <a:pPr lvl="2"/>
            <a:r>
              <a:rPr lang="en-US" altLang="ja-JP" smtClean="0"/>
              <a:t>LVM</a:t>
            </a:r>
            <a:r>
              <a:rPr lang="ja-JP" altLang="en-US" smtClean="0"/>
              <a:t>の</a:t>
            </a:r>
            <a:r>
              <a:rPr lang="en-US" altLang="ja-JP" smtClean="0"/>
              <a:t>resize</a:t>
            </a:r>
          </a:p>
          <a:p>
            <a:pPr lvl="2"/>
            <a:r>
              <a:rPr lang="en-US" altLang="ja-JP" smtClean="0"/>
              <a:t>walb</a:t>
            </a:r>
            <a:r>
              <a:rPr lang="ja-JP" altLang="en-US" smtClean="0"/>
              <a:t>の</a:t>
            </a:r>
            <a:r>
              <a:rPr lang="en-US" altLang="ja-JP" smtClean="0"/>
              <a:t>resize</a:t>
            </a:r>
          </a:p>
          <a:p>
            <a:pPr lvl="2"/>
            <a:r>
              <a:rPr lang="en-US" altLang="ja-JP" smtClean="0"/>
              <a:t>ext4</a:t>
            </a:r>
            <a:r>
              <a:rPr lang="ja-JP" altLang="en-US" smtClean="0"/>
              <a:t>の</a:t>
            </a:r>
            <a:r>
              <a:rPr lang="en-US" altLang="ja-JP" smtClean="0"/>
              <a:t>resize</a:t>
            </a:r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lang="en-US" altLang="ja-JP" smtClean="0"/>
              <a:t>HDD/LVM</a:t>
            </a:r>
            <a:r>
              <a:rPr lang="ja-JP" altLang="en-US" smtClean="0"/>
              <a:t>の</a:t>
            </a:r>
            <a:r>
              <a:rPr lang="en-US" altLang="ja-JP" smtClean="0"/>
              <a:t>resize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644008" y="5132027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HDD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44008" y="4627971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LVM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42374" y="4123915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642374" y="3619859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ext4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42192" y="5631631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72300" y="5631631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64288" y="5127575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HDD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64288" y="4623519"/>
            <a:ext cx="144016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LVM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28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48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log</a:t>
            </a:r>
            <a:r>
              <a:rPr lang="ja-JP" altLang="en-US" smtClean="0"/>
              <a:t>が二重になる可能性</a:t>
            </a:r>
            <a:endParaRPr lang="ja-JP" altLang="en-US"/>
          </a:p>
        </p:txBody>
      </p:sp>
      <p:sp>
        <p:nvSpPr>
          <p:cNvPr id="42" name="コンテンツ プレースホルダー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通常</a:t>
            </a:r>
            <a:r>
              <a:rPr lang="en-US" altLang="ja-JP" smtClean="0"/>
              <a:t>log</a:t>
            </a:r>
            <a:r>
              <a:rPr lang="ja-JP" altLang="en-US" smtClean="0"/>
              <a:t>の重複はありえないはずだが</a:t>
            </a:r>
            <a:endParaRPr lang="ja-JP" altLang="en-US"/>
          </a:p>
        </p:txBody>
      </p:sp>
      <p:cxnSp>
        <p:nvCxnSpPr>
          <p:cNvPr id="24" name="直線矢印コネクタ 23"/>
          <p:cNvCxnSpPr>
            <a:stCxn id="9" idx="2"/>
            <a:endCxn id="23" idx="0"/>
          </p:cNvCxnSpPr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2"/>
            <a:endCxn id="23" idx="3"/>
          </p:cNvCxnSpPr>
          <p:nvPr/>
        </p:nvCxnSpPr>
        <p:spPr>
          <a:xfrm flipH="1">
            <a:off x="1691680" y="4271272"/>
            <a:ext cx="1116124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23528" y="2643079"/>
            <a:ext cx="3096344" cy="2730137"/>
            <a:chOff x="323528" y="1988840"/>
            <a:chExt cx="3096344" cy="2730137"/>
          </a:xfrm>
        </p:grpSpPr>
        <p:cxnSp>
          <p:nvCxnSpPr>
            <p:cNvPr id="5" name="直線矢印コネクタ 4"/>
            <p:cNvCxnSpPr>
              <a:stCxn id="7" idx="2"/>
              <a:endCxn id="8" idx="0"/>
            </p:cNvCxnSpPr>
            <p:nvPr/>
          </p:nvCxnSpPr>
          <p:spPr>
            <a:xfrm>
              <a:off x="1079612" y="2378497"/>
              <a:ext cx="1728192" cy="848879"/>
            </a:xfrm>
            <a:prstGeom prst="straightConnector1">
              <a:avLst/>
            </a:prstGeom>
            <a:ln w="60325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7" idx="2"/>
              <a:endCxn id="9" idx="0"/>
            </p:cNvCxnSpPr>
            <p:nvPr/>
          </p:nvCxnSpPr>
          <p:spPr>
            <a:xfrm>
              <a:off x="1079612" y="2378497"/>
              <a:ext cx="0" cy="84888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7544" y="198884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5736" y="3227376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proxy2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7544" y="3227377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proxy1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67544" y="432932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3528" y="2802937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123728" y="2486729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5174" y="3931985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73435" y="3946248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563888" y="2390557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転送中</a:t>
            </a:r>
            <a:r>
              <a:rPr lang="en-US" altLang="ja-JP" sz="2400" smtClean="0"/>
              <a:t>storage</a:t>
            </a:r>
            <a:r>
              <a:rPr lang="ja-JP" altLang="en-US" sz="2400" smtClean="0"/>
              <a:t>～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間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のネットワークがダウン</a:t>
            </a:r>
            <a:endParaRPr lang="en-US" altLang="ja-JP" sz="2400" smtClean="0"/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の受け取り完了</a:t>
            </a:r>
            <a:endParaRPr kumimoji="1" lang="en-US" altLang="ja-JP" sz="2400" smtClean="0"/>
          </a:p>
          <a:p>
            <a:pPr marL="800100" lvl="1" indent="-342900">
              <a:buFont typeface="+mj-lt"/>
              <a:buAutoNum type="alphaLcPeriod"/>
            </a:pPr>
            <a:r>
              <a:rPr lang="ja-JP" altLang="en-US" sz="2400" smtClean="0"/>
              <a:t> しかし</a:t>
            </a: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ack</a:t>
            </a:r>
            <a:r>
              <a:rPr kumimoji="1" lang="ja-JP" altLang="en-US" sz="2400" smtClean="0"/>
              <a:t>を</a:t>
            </a:r>
            <a:r>
              <a:rPr lang="ja-JP" altLang="en-US" sz="2400" smtClean="0"/>
              <a:t>受信できず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→ </a:t>
            </a:r>
            <a:r>
              <a:rPr lang="en-US" altLang="ja-JP" sz="2400" smtClean="0"/>
              <a:t>L</a:t>
            </a:r>
            <a:r>
              <a:rPr lang="ja-JP" altLang="en-US" sz="2400" smtClean="0"/>
              <a:t>を送ってないと判断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storage</a:t>
            </a:r>
            <a:r>
              <a:rPr lang="ja-JP" altLang="en-US" sz="2400" smtClean="0"/>
              <a:t>は</a:t>
            </a:r>
            <a:r>
              <a:rPr lang="en-US" altLang="ja-JP" sz="2400" smtClean="0"/>
              <a:t>proxy2</a:t>
            </a:r>
            <a:r>
              <a:rPr lang="ja-JP" altLang="en-US" sz="2400" smtClean="0"/>
              <a:t>と通信開始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へ転送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と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からそれぞれ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archive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/>
              <a:t>L</a:t>
            </a:r>
            <a:r>
              <a:rPr lang="ja-JP" altLang="en-US" sz="2400" smtClean="0"/>
              <a:t>が重複した</a:t>
            </a:r>
            <a:endParaRPr kumimoji="1" lang="ja-JP" altLang="en-US" sz="240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29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76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バックアップ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障害に備えたデータの複製</a:t>
            </a:r>
            <a:endParaRPr lang="en-US" altLang="ja-JP" smtClean="0"/>
          </a:p>
          <a:p>
            <a:pPr lvl="1"/>
            <a:r>
              <a:rPr lang="en-US" altLang="ja-JP" smtClean="0"/>
              <a:t>RAID</a:t>
            </a:r>
            <a:r>
              <a:rPr lang="ja-JP" altLang="en-US" smtClean="0"/>
              <a:t>はシステムの多重化</a:t>
            </a:r>
            <a:endParaRPr lang="en-US" altLang="ja-JP" smtClean="0"/>
          </a:p>
          <a:p>
            <a:pPr lvl="2"/>
            <a:r>
              <a:rPr lang="ja-JP" altLang="en-US" smtClean="0"/>
              <a:t>壊れたらデータは復元できない</a:t>
            </a:r>
            <a:endParaRPr lang="en-US" altLang="ja-JP" smtClean="0"/>
          </a:p>
          <a:p>
            <a:r>
              <a:rPr lang="ja-JP" altLang="en-US" smtClean="0"/>
              <a:t>ある瞬間の状態（スナップショット）に戻せる</a:t>
            </a:r>
            <a:endParaRPr lang="en-US" altLang="ja-JP" smtClean="0"/>
          </a:p>
          <a:p>
            <a:pPr lvl="1"/>
            <a:r>
              <a:rPr lang="ja-JP" altLang="en-US" smtClean="0"/>
              <a:t>うっかりデータ消したのでなんとかして</a:t>
            </a:r>
            <a:endParaRPr lang="en-US" altLang="ja-JP" smtClean="0"/>
          </a:p>
        </p:txBody>
      </p:sp>
      <p:sp>
        <p:nvSpPr>
          <p:cNvPr id="4" name="円柱 3"/>
          <p:cNvSpPr/>
          <p:nvPr/>
        </p:nvSpPr>
        <p:spPr>
          <a:xfrm>
            <a:off x="19797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1115" y="57231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今日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37799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37002" y="572134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1</a:t>
            </a:r>
            <a:r>
              <a:rPr lang="ja-JP" altLang="en-US" sz="2400" smtClean="0"/>
              <a:t>時間前</a:t>
            </a:r>
            <a:endParaRPr kumimoji="1" lang="ja-JP" altLang="en-US" sz="2400"/>
          </a:p>
        </p:txBody>
      </p:sp>
      <p:sp>
        <p:nvSpPr>
          <p:cNvPr id="8" name="円柱 7"/>
          <p:cNvSpPr/>
          <p:nvPr/>
        </p:nvSpPr>
        <p:spPr>
          <a:xfrm>
            <a:off x="5169768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6858" y="5721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半日前</a:t>
            </a:r>
            <a:endParaRPr kumimoji="1" lang="ja-JP" altLang="en-US" sz="2400"/>
          </a:p>
        </p:txBody>
      </p:sp>
      <p:sp>
        <p:nvSpPr>
          <p:cNvPr id="10" name="円柱 9"/>
          <p:cNvSpPr/>
          <p:nvPr/>
        </p:nvSpPr>
        <p:spPr>
          <a:xfrm>
            <a:off x="6537920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5010" y="572134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昨日</a:t>
            </a:r>
            <a:r>
              <a:rPr lang="en-US" altLang="ja-JP" sz="2400" smtClean="0"/>
              <a:t>...</a:t>
            </a:r>
            <a:endParaRPr kumimoji="1" lang="ja-JP" altLang="en-US" sz="240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078370" y="5085184"/>
            <a:ext cx="534282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3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merge</a:t>
            </a:r>
            <a:r>
              <a:rPr lang="ja-JP" altLang="en-US" smtClean="0"/>
              <a:t>と</a:t>
            </a:r>
            <a:r>
              <a:rPr lang="en-US" altLang="ja-JP" smtClean="0"/>
              <a:t>apply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smtClean="0"/>
              <a:t>merge</a:t>
            </a:r>
          </a:p>
          <a:p>
            <a:pPr lvl="1"/>
            <a:r>
              <a:rPr lang="ja-JP" altLang="en-US" smtClean="0"/>
              <a:t>短期間に激しい書き込みで細かい</a:t>
            </a:r>
            <a:r>
              <a:rPr lang="en-US" altLang="ja-JP" smtClean="0"/>
              <a:t>diff</a:t>
            </a:r>
            <a:r>
              <a:rPr lang="ja-JP" altLang="en-US" smtClean="0"/>
              <a:t>が大量発生</a:t>
            </a:r>
            <a:endParaRPr lang="en-US" altLang="ja-JP" smtClean="0"/>
          </a:p>
          <a:p>
            <a:pPr lvl="2"/>
            <a:r>
              <a:rPr lang="ja-JP" altLang="en-US" smtClean="0"/>
              <a:t>まとめて単一の効率のよい</a:t>
            </a:r>
            <a:r>
              <a:rPr lang="en-US" altLang="ja-JP" smtClean="0"/>
              <a:t>diff</a:t>
            </a:r>
            <a:r>
              <a:rPr lang="ja-JP" altLang="en-US" smtClean="0"/>
              <a:t>へ</a:t>
            </a:r>
            <a:endParaRPr lang="en-US" altLang="ja-JP" smtClean="0"/>
          </a:p>
          <a:p>
            <a:r>
              <a:rPr lang="en-US" altLang="ja-JP" smtClean="0"/>
              <a:t>apply</a:t>
            </a:r>
          </a:p>
          <a:p>
            <a:pPr lvl="1"/>
            <a:r>
              <a:rPr lang="en-US" altLang="ja-JP" smtClean="0"/>
              <a:t>archive</a:t>
            </a:r>
            <a:r>
              <a:rPr lang="ja-JP" altLang="en-US" smtClean="0"/>
              <a:t>には</a:t>
            </a:r>
            <a:r>
              <a:rPr lang="en-US" altLang="ja-JP" smtClean="0"/>
              <a:t>diff</a:t>
            </a:r>
            <a:r>
              <a:rPr lang="ja-JP" altLang="en-US" smtClean="0"/>
              <a:t>と</a:t>
            </a:r>
            <a:r>
              <a:rPr lang="en-US" altLang="ja-JP" smtClean="0"/>
              <a:t>snapshot</a:t>
            </a:r>
            <a:r>
              <a:rPr lang="ja-JP" altLang="en-US" smtClean="0"/>
              <a:t>がたまる</a:t>
            </a:r>
            <a:endParaRPr lang="en-US" altLang="ja-JP" smtClean="0"/>
          </a:p>
          <a:p>
            <a:pPr lvl="1"/>
            <a:r>
              <a:rPr lang="ja-JP" altLang="en-US" smtClean="0"/>
              <a:t>任意の時間に戻れるがあまり古いのは不要</a:t>
            </a:r>
          </a:p>
          <a:p>
            <a:pPr lvl="2"/>
            <a:r>
              <a:rPr lang="en-US" altLang="ja-JP" smtClean="0"/>
              <a:t>snapshot</a:t>
            </a:r>
            <a:r>
              <a:rPr lang="ja-JP" altLang="en-US" smtClean="0"/>
              <a:t>に</a:t>
            </a:r>
            <a:r>
              <a:rPr lang="en-US" altLang="ja-JP" smtClean="0"/>
              <a:t>diff</a:t>
            </a:r>
            <a:r>
              <a:rPr lang="ja-JP" altLang="en-US" smtClean="0"/>
              <a:t>を</a:t>
            </a:r>
            <a:r>
              <a:rPr lang="en-US" altLang="ja-JP" smtClean="0"/>
              <a:t>apply</a:t>
            </a:r>
            <a:r>
              <a:rPr lang="ja-JP" altLang="en-US" smtClean="0"/>
              <a:t>して新しい</a:t>
            </a:r>
            <a:r>
              <a:rPr lang="en-US" altLang="ja-JP" smtClean="0"/>
              <a:t>snapshot</a:t>
            </a:r>
            <a:r>
              <a:rPr lang="ja-JP" altLang="en-US" smtClean="0"/>
              <a:t>にする</a:t>
            </a:r>
            <a:endParaRPr lang="en-US" altLang="ja-JP" smtClean="0"/>
          </a:p>
          <a:p>
            <a:pPr lvl="2"/>
            <a:r>
              <a:rPr lang="en-US" altLang="ja-JP" smtClean="0"/>
              <a:t>apply</a:t>
            </a:r>
            <a:r>
              <a:rPr lang="ja-JP" altLang="en-US" smtClean="0"/>
              <a:t>が終わるとその</a:t>
            </a:r>
            <a:r>
              <a:rPr lang="en-US" altLang="ja-JP" smtClean="0"/>
              <a:t>diff</a:t>
            </a:r>
            <a:r>
              <a:rPr lang="ja-JP" altLang="en-US" smtClean="0"/>
              <a:t>を削除</a:t>
            </a:r>
            <a:endParaRPr lang="en-US" altLang="ja-JP" smtClean="0"/>
          </a:p>
          <a:p>
            <a:r>
              <a:rPr lang="ja-JP" altLang="en-US" smtClean="0"/>
              <a:t>それらの操作は</a:t>
            </a:r>
            <a:r>
              <a:rPr lang="en-US" altLang="ja-JP" smtClean="0"/>
              <a:t>archive</a:t>
            </a:r>
            <a:r>
              <a:rPr lang="ja-JP" altLang="en-US" smtClean="0"/>
              <a:t>ごとに非同期で</a:t>
            </a:r>
            <a:endParaRPr lang="en-US" altLang="ja-JP" smtClean="0"/>
          </a:p>
          <a:p>
            <a:pPr lvl="1"/>
            <a:r>
              <a:rPr lang="ja-JP" altLang="en-US" smtClean="0"/>
              <a:t>レプリケーション時に必要が</a:t>
            </a:r>
            <a:r>
              <a:rPr lang="en-US" altLang="ja-JP" smtClean="0"/>
              <a:t>diff</a:t>
            </a:r>
            <a:r>
              <a:rPr lang="ja-JP" altLang="en-US" smtClean="0"/>
              <a:t>がないときがある</a:t>
            </a:r>
            <a:endParaRPr lang="en-US" altLang="ja-JP" smtClean="0"/>
          </a:p>
          <a:p>
            <a:pPr lvl="2"/>
            <a:r>
              <a:rPr lang="ja-JP" altLang="en-US" smtClean="0"/>
              <a:t>現在の情報から</a:t>
            </a:r>
            <a:r>
              <a:rPr lang="en-US" altLang="ja-JP" smtClean="0"/>
              <a:t>Hash backup</a:t>
            </a:r>
            <a:r>
              <a:rPr lang="ja-JP" altLang="en-US" smtClean="0"/>
              <a:t>と同様に</a:t>
            </a:r>
            <a:r>
              <a:rPr lang="en-US" altLang="ja-JP" smtClean="0"/>
              <a:t>diff</a:t>
            </a:r>
            <a:r>
              <a:rPr lang="ja-JP" altLang="en-US" smtClean="0"/>
              <a:t>を生成</a:t>
            </a:r>
            <a:endParaRPr lang="en-US" altLang="ja-JP" smtClean="0"/>
          </a:p>
          <a:p>
            <a:pPr lvl="1"/>
            <a:r>
              <a:rPr lang="ja-JP" altLang="en-US" smtClean="0"/>
              <a:t>やってる最中に落ちた（略</a:t>
            </a:r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30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097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サービス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デバイスはブロックデバイスにつき</a:t>
            </a:r>
            <a:r>
              <a:rPr lang="en-US" altLang="ja-JP" smtClean="0"/>
              <a:t>1</a:t>
            </a:r>
            <a:r>
              <a:rPr lang="ja-JP" altLang="en-US" smtClean="0"/>
              <a:t>個</a:t>
            </a:r>
            <a:endParaRPr lang="en-US" altLang="ja-JP" smtClean="0"/>
          </a:p>
          <a:p>
            <a:pPr lvl="1"/>
            <a:r>
              <a:rPr lang="ja-JP" altLang="en-US" smtClean="0"/>
              <a:t>圧縮など</a:t>
            </a:r>
            <a:r>
              <a:rPr lang="en-US" altLang="ja-JP" smtClean="0"/>
              <a:t>CPU</a:t>
            </a:r>
            <a:r>
              <a:rPr lang="ja-JP" altLang="en-US" smtClean="0"/>
              <a:t>を食う処理は別スレッドで</a:t>
            </a:r>
            <a:endParaRPr lang="en-US" altLang="ja-JP" smtClean="0"/>
          </a:p>
          <a:p>
            <a:r>
              <a:rPr lang="ja-JP" altLang="en-US" smtClean="0"/>
              <a:t>それぞれのサービスは非同期に動く</a:t>
            </a:r>
            <a:endParaRPr lang="en-US" altLang="ja-JP" smtClean="0"/>
          </a:p>
          <a:p>
            <a:pPr lvl="1"/>
            <a:r>
              <a:rPr lang="ja-JP" altLang="en-US" smtClean="0"/>
              <a:t>状態取得や命令は各サービスとやりとりする専用コマンド</a:t>
            </a:r>
            <a:r>
              <a:rPr lang="en-US" altLang="ja-JP" smtClean="0"/>
              <a:t>walbc</a:t>
            </a:r>
            <a:r>
              <a:rPr lang="ja-JP" altLang="en-US" smtClean="0"/>
              <a:t>で行う</a:t>
            </a:r>
            <a:endParaRPr lang="en-US" altLang="ja-JP" smtClean="0"/>
          </a:p>
          <a:p>
            <a:pPr lvl="1"/>
            <a:r>
              <a:rPr lang="en-US" altLang="ja-JP" smtClean="0"/>
              <a:t>walbc</a:t>
            </a:r>
            <a:r>
              <a:rPr lang="ja-JP" altLang="en-US" smtClean="0"/>
              <a:t>は</a:t>
            </a:r>
            <a:r>
              <a:rPr lang="en-US" altLang="ja-JP" smtClean="0"/>
              <a:t>storage/proxy/archive</a:t>
            </a:r>
            <a:r>
              <a:rPr lang="ja-JP" altLang="en-US" smtClean="0"/>
              <a:t>たちと話す</a:t>
            </a:r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31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8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一方向遠隔レプリケーション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常にほぼ最新の状態を別のサーバに反映</a:t>
            </a:r>
            <a:endParaRPr lang="en-US" altLang="ja-JP" smtClean="0"/>
          </a:p>
          <a:p>
            <a:pPr lvl="1"/>
            <a:r>
              <a:rPr lang="ja-JP" altLang="en-US" smtClean="0"/>
              <a:t>サービスのダウンタイムを減らす</a:t>
            </a:r>
            <a:endParaRPr lang="en-US" altLang="ja-JP" smtClean="0"/>
          </a:p>
          <a:p>
            <a:pPr lvl="1"/>
            <a:r>
              <a:rPr lang="en-US" altLang="ja-JP" smtClean="0"/>
              <a:t>WalB</a:t>
            </a:r>
            <a:r>
              <a:rPr lang="ja-JP" altLang="en-US" smtClean="0"/>
              <a:t>は非同期（直近以外のデータは守る）</a:t>
            </a:r>
            <a:endParaRPr lang="ja-JP" altLang="en-US" smtClean="0"/>
          </a:p>
        </p:txBody>
      </p:sp>
      <p:sp>
        <p:nvSpPr>
          <p:cNvPr id="4" name="円柱 3"/>
          <p:cNvSpPr/>
          <p:nvPr/>
        </p:nvSpPr>
        <p:spPr>
          <a:xfrm>
            <a:off x="1979712" y="3933056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2307" y="52190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最新</a:t>
            </a:r>
            <a:r>
              <a:rPr lang="ja-JP" altLang="en-US" sz="2400" smtClean="0"/>
              <a:t>の状態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5220072" y="3904257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519029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ちょっと遅れで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ほぼ最新の状態</a:t>
            </a:r>
            <a:endParaRPr kumimoji="1" lang="ja-JP" altLang="en-US" sz="240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03436" y="4541132"/>
            <a:ext cx="1068564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36802" y="34347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東京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34253" y="3434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大阪</a:t>
            </a:r>
            <a:endParaRPr kumimoji="1" lang="ja-JP" altLang="en-US" sz="240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4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cp –a</a:t>
            </a:r>
            <a:r>
              <a:rPr lang="ja-JP" altLang="en-US" smtClean="0"/>
              <a:t>や</a:t>
            </a:r>
            <a:r>
              <a:rPr lang="en-US" altLang="ja-JP" smtClean="0"/>
              <a:t>xcopy</a:t>
            </a:r>
            <a:r>
              <a:rPr lang="ja-JP" altLang="en-US" smtClean="0"/>
              <a:t>じゃ駄目</a:t>
            </a:r>
            <a:r>
              <a:rPr lang="en-US" altLang="ja-JP" smtClean="0"/>
              <a:t>?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編集中のファイルはコピーできない</a:t>
            </a:r>
            <a:endParaRPr lang="en-US" altLang="ja-JP" smtClean="0"/>
          </a:p>
          <a:p>
            <a:r>
              <a:rPr lang="ja-JP" altLang="en-US" smtClean="0"/>
              <a:t>ある瞬間の状態には戻せない</a:t>
            </a:r>
            <a:endParaRPr lang="en-US" altLang="ja-JP" smtClean="0"/>
          </a:p>
          <a:p>
            <a:endParaRPr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5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2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データのコピーは時間がかかる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1TiB</a:t>
            </a:r>
            <a:r>
              <a:rPr lang="ja-JP" altLang="en-US" smtClean="0"/>
              <a:t>の</a:t>
            </a:r>
            <a:r>
              <a:rPr lang="en-US" altLang="ja-JP" smtClean="0"/>
              <a:t>HDD</a:t>
            </a:r>
            <a:r>
              <a:rPr lang="ja-JP" altLang="en-US" smtClean="0"/>
              <a:t>ディスク</a:t>
            </a:r>
            <a:endParaRPr lang="en-US" altLang="ja-JP" smtClean="0"/>
          </a:p>
          <a:p>
            <a:pPr lvl="1"/>
            <a:r>
              <a:rPr lang="en-US" altLang="ja-JP" smtClean="0"/>
              <a:t>1Gbps</a:t>
            </a:r>
            <a:r>
              <a:rPr lang="ja-JP" altLang="en-US" smtClean="0"/>
              <a:t>だと数時間</a:t>
            </a:r>
          </a:p>
          <a:p>
            <a:pPr lvl="1"/>
            <a:r>
              <a:rPr lang="en-US" altLang="ja-JP" smtClean="0"/>
              <a:t>200MiB/sec</a:t>
            </a:r>
            <a:r>
              <a:rPr lang="ja-JP" altLang="en-US" smtClean="0"/>
              <a:t>でも</a:t>
            </a:r>
            <a:r>
              <a:rPr lang="en-US" altLang="ja-JP" smtClean="0"/>
              <a:t>1</a:t>
            </a:r>
            <a:r>
              <a:rPr lang="ja-JP" altLang="en-US" smtClean="0"/>
              <a:t>時間半</a:t>
            </a:r>
            <a:endParaRPr lang="en-US" altLang="ja-JP" smtClean="0"/>
          </a:p>
          <a:p>
            <a:pPr lvl="2"/>
            <a:r>
              <a:rPr lang="ja-JP" altLang="en-US" smtClean="0"/>
              <a:t>数</a:t>
            </a:r>
            <a:r>
              <a:rPr lang="en-US" altLang="ja-JP" smtClean="0"/>
              <a:t>TB</a:t>
            </a:r>
            <a:r>
              <a:rPr lang="ja-JP" altLang="en-US" smtClean="0"/>
              <a:t>のデータだと</a:t>
            </a:r>
            <a:r>
              <a:rPr lang="en-US" altLang="ja-JP" smtClean="0"/>
              <a:t>…</a:t>
            </a:r>
          </a:p>
          <a:p>
            <a:r>
              <a:rPr lang="ja-JP" altLang="en-US" smtClean="0"/>
              <a:t>その間データに触れないとサービスが止まる</a:t>
            </a:r>
            <a:endParaRPr lang="en-US" altLang="ja-JP" smtClean="0"/>
          </a:p>
          <a:p>
            <a:pPr lvl="1"/>
            <a:endParaRPr lang="en-US" altLang="ja-JP" smtClean="0"/>
          </a:p>
          <a:p>
            <a:pPr lvl="1"/>
            <a:r>
              <a:rPr lang="ja-JP" altLang="en-US" smtClean="0"/>
              <a:t>ファイル変更を許しながらのデータコピーが必要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だがしかし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6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9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コピーしてる間に変わってしまう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データの先頭と最後でコピーした時刻が違う</a:t>
            </a:r>
            <a:endParaRPr lang="en-US" altLang="ja-JP" smtClean="0"/>
          </a:p>
          <a:p>
            <a:pPr lvl="1"/>
            <a:r>
              <a:rPr lang="ja-JP" altLang="en-US" smtClean="0"/>
              <a:t>異なる時刻のデータが混在（一貫性無し</a:t>
            </a:r>
            <a:r>
              <a:rPr lang="en-US" altLang="ja-JP" smtClean="0"/>
              <a:t>=dirty</a:t>
            </a:r>
            <a:r>
              <a:rPr lang="ja-JP" altLang="en-US" smtClean="0"/>
              <a:t>）</a:t>
            </a:r>
            <a:endParaRPr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400506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12:00</a:t>
            </a:r>
            <a:r>
              <a:rPr kumimoji="1" lang="ja-JP" altLang="en-US" sz="2400" smtClean="0"/>
              <a:t>コピー開始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4623519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12:10</a:t>
            </a:r>
            <a:r>
              <a:rPr kumimoji="1" lang="ja-JP" altLang="en-US" sz="2400" smtClean="0"/>
              <a:t>コピー終了</a:t>
            </a:r>
            <a:endParaRPr kumimoji="1" lang="ja-JP" altLang="en-US" sz="2400"/>
          </a:p>
        </p:txBody>
      </p:sp>
      <p:sp>
        <p:nvSpPr>
          <p:cNvPr id="7" name="正方形/長方形 6"/>
          <p:cNvSpPr/>
          <p:nvPr/>
        </p:nvSpPr>
        <p:spPr>
          <a:xfrm>
            <a:off x="1770394" y="3212611"/>
            <a:ext cx="44644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のファイル群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89949" y="5087882"/>
            <a:ext cx="4464496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のファイル群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>
            <a:off x="4002642" y="3932691"/>
            <a:ext cx="19555" cy="115519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58476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早い時期のデータ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4047" y="5847655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後</a:t>
            </a:r>
            <a:r>
              <a:rPr lang="ja-JP" altLang="en-US" sz="2400" smtClean="0"/>
              <a:t>の</a:t>
            </a:r>
            <a:r>
              <a:rPr lang="ja-JP" altLang="en-US" sz="2400"/>
              <a:t>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データ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24060" y="4221088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コピー中にいじられる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4305" y="3212976"/>
            <a:ext cx="446387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8566" y="2751311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データを先頭からコピー</a:t>
            </a:r>
            <a:endParaRPr kumimoji="1" lang="ja-JP" altLang="en-US" sz="240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7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0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どうしよう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8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34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tbs</a:t>
            </a:r>
            <a:r>
              <a:rPr lang="ja-JP" altLang="en-US" smtClean="0"/>
              <a:t>による解決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mtClean="0"/>
              <a:t>LVM</a:t>
            </a:r>
            <a:r>
              <a:rPr lang="ja-JP" altLang="en-US" smtClean="0"/>
              <a:t>の</a:t>
            </a:r>
            <a:r>
              <a:rPr lang="en-US" altLang="ja-JP" smtClean="0"/>
              <a:t>snapshot</a:t>
            </a:r>
            <a:r>
              <a:rPr lang="ja-JP" altLang="en-US" smtClean="0"/>
              <a:t>機能との合わせ技</a:t>
            </a:r>
            <a:endParaRPr lang="en-US" altLang="ja-JP" smtClean="0"/>
          </a:p>
          <a:p>
            <a:pPr lvl="1"/>
            <a:r>
              <a:rPr lang="ja-JP" altLang="en-US" smtClean="0"/>
              <a:t>ある瞬間の</a:t>
            </a:r>
            <a:r>
              <a:rPr lang="en-US" altLang="ja-JP" smtClean="0"/>
              <a:t>disk</a:t>
            </a:r>
            <a:r>
              <a:rPr lang="ja-JP" altLang="en-US" smtClean="0"/>
              <a:t>の全状態を取得できる</a:t>
            </a:r>
            <a:endParaRPr lang="en-US" altLang="ja-JP" smtClean="0"/>
          </a:p>
          <a:p>
            <a:pPr lvl="1"/>
            <a:r>
              <a:rPr lang="ja-JP" altLang="en-US" smtClean="0"/>
              <a:t>そのデータを転送する</a:t>
            </a:r>
            <a:endParaRPr lang="en-US" altLang="ja-JP" smtClean="0"/>
          </a:p>
          <a:p>
            <a:pPr lvl="1"/>
            <a:r>
              <a:rPr lang="ja-JP" altLang="en-US" smtClean="0"/>
              <a:t>必要なら差分転送もする</a:t>
            </a:r>
            <a:endParaRPr lang="en-US" altLang="ja-JP" smtClean="0"/>
          </a:p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ja-JP" altLang="en-US" smtClean="0"/>
              <a:t>実装が比較的簡単（ユーザランドですむ）</a:t>
            </a:r>
            <a:endParaRPr lang="en-US" altLang="ja-JP" smtClean="0"/>
          </a:p>
          <a:p>
            <a:r>
              <a:rPr lang="ja-JP" altLang="en-US" smtClean="0"/>
              <a:t>欠点</a:t>
            </a:r>
            <a:endParaRPr lang="en-US" altLang="ja-JP" smtClean="0"/>
          </a:p>
          <a:p>
            <a:pPr lvl="1"/>
            <a:r>
              <a:rPr lang="en-US" altLang="ja-JP" smtClean="0"/>
              <a:t>LVM</a:t>
            </a:r>
            <a:r>
              <a:rPr lang="ja-JP" altLang="en-US" smtClean="0"/>
              <a:t>の</a:t>
            </a:r>
            <a:r>
              <a:rPr lang="en-US" altLang="ja-JP" smtClean="0"/>
              <a:t>snapshot</a:t>
            </a:r>
            <a:r>
              <a:rPr lang="ja-JP" altLang="en-US" smtClean="0"/>
              <a:t>に依存（データ化けのバグに悩む）</a:t>
            </a:r>
            <a:endParaRPr lang="en-US" altLang="ja-JP" smtClean="0"/>
          </a:p>
          <a:p>
            <a:pPr lvl="1"/>
            <a:r>
              <a:rPr lang="en-US" altLang="ja-JP" smtClean="0"/>
              <a:t>snapshot</a:t>
            </a:r>
            <a:r>
              <a:rPr lang="ja-JP" altLang="en-US" smtClean="0"/>
              <a:t>があると遅い</a:t>
            </a:r>
            <a:endParaRPr lang="en-US" altLang="ja-JP" smtClean="0"/>
          </a:p>
          <a:p>
            <a:pPr lvl="1"/>
            <a:r>
              <a:rPr lang="ja-JP" altLang="en-US" smtClean="0"/>
              <a:t>差分転送時に</a:t>
            </a:r>
            <a:r>
              <a:rPr lang="en-US" altLang="ja-JP" smtClean="0"/>
              <a:t>full scan</a:t>
            </a:r>
            <a:r>
              <a:rPr lang="ja-JP" altLang="en-US" smtClean="0"/>
              <a:t>が必要</a:t>
            </a:r>
            <a:endParaRPr lang="en-US" altLang="ja-JP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9</a:t>
            </a:fld>
            <a:r>
              <a:rPr lang="en-US" altLang="ja-JP" smtClean="0"/>
              <a:t>/31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13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1559</Words>
  <Application>Microsoft Office PowerPoint</Application>
  <PresentationFormat>画面に合わせる (4:3)</PresentationFormat>
  <Paragraphs>398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WalBやってみたら ホントは こんなに大変だった!? （現在進行形）</vt:lpstr>
      <vt:lpstr>WalBとは?</vt:lpstr>
      <vt:lpstr>バックアップ</vt:lpstr>
      <vt:lpstr>一方向遠隔レプリケーション</vt:lpstr>
      <vt:lpstr>cp –aやxcopyじゃ駄目?</vt:lpstr>
      <vt:lpstr>データのコピーは時間がかかる</vt:lpstr>
      <vt:lpstr>コピーしてる間に変わってしまう</vt:lpstr>
      <vt:lpstr>どうしよう</vt:lpstr>
      <vt:lpstr>tbsによる解決</vt:lpstr>
      <vt:lpstr>WalBによる解決</vt:lpstr>
      <vt:lpstr>WalBブロックデバイス（1/2）</vt:lpstr>
      <vt:lpstr>WalBブロックデバイス（2/2）</vt:lpstr>
      <vt:lpstr>logを吸い出して転送</vt:lpstr>
      <vt:lpstr>Full backup</vt:lpstr>
      <vt:lpstr>dirtyからcleanへ</vt:lpstr>
      <vt:lpstr>継続的なclean snapshotの追加</vt:lpstr>
      <vt:lpstr>log形式からdiff形式へ</vt:lpstr>
      <vt:lpstr>proxy（1/2）</vt:lpstr>
      <vt:lpstr>proxy（2/2）</vt:lpstr>
      <vt:lpstr>storage-proxy-archive</vt:lpstr>
      <vt:lpstr>Hash backup</vt:lpstr>
      <vt:lpstr>全体構成</vt:lpstr>
      <vt:lpstr>Master/Slaveの切り換え</vt:lpstr>
      <vt:lpstr>細かくてややこしい問題がたくさん</vt:lpstr>
      <vt:lpstr>主な状態遷移</vt:lpstr>
      <vt:lpstr>バグがいっぱい</vt:lpstr>
      <vt:lpstr>例 : proxyの交換</vt:lpstr>
      <vt:lpstr>例 : diskの拡張</vt:lpstr>
      <vt:lpstr>例 : logが二重になる可能性</vt:lpstr>
      <vt:lpstr>mergeとapply</vt:lpstr>
      <vt:lpstr>サービス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65</cp:revision>
  <dcterms:created xsi:type="dcterms:W3CDTF">2014-09-17T00:44:21Z</dcterms:created>
  <dcterms:modified xsi:type="dcterms:W3CDTF">2014-10-29T01:40:54Z</dcterms:modified>
</cp:coreProperties>
</file>