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58" r:id="rId4"/>
    <p:sldId id="280" r:id="rId5"/>
    <p:sldId id="259" r:id="rId6"/>
    <p:sldId id="261" r:id="rId7"/>
    <p:sldId id="264" r:id="rId8"/>
    <p:sldId id="282" r:id="rId9"/>
    <p:sldId id="260" r:id="rId10"/>
    <p:sldId id="266" r:id="rId11"/>
    <p:sldId id="263" r:id="rId12"/>
    <p:sldId id="273" r:id="rId13"/>
    <p:sldId id="268" r:id="rId14"/>
    <p:sldId id="277" r:id="rId15"/>
    <p:sldId id="262" r:id="rId16"/>
    <p:sldId id="265" r:id="rId17"/>
    <p:sldId id="267" r:id="rId18"/>
    <p:sldId id="274" r:id="rId19"/>
    <p:sldId id="269" r:id="rId20"/>
    <p:sldId id="270" r:id="rId21"/>
    <p:sldId id="275" r:id="rId22"/>
    <p:sldId id="271" r:id="rId23"/>
    <p:sldId id="278" r:id="rId24"/>
    <p:sldId id="279" r:id="rId25"/>
    <p:sldId id="276" r:id="rId26"/>
    <p:sldId id="272" r:id="rId27"/>
    <p:sldId id="256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8" autoAdjust="0"/>
  </p:normalViewPr>
  <p:slideViewPr>
    <p:cSldViewPr>
      <p:cViewPr varScale="1">
        <p:scale>
          <a:sx n="116" d="100"/>
          <a:sy n="116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616-CD33-46B8-9478-BE04F8ED56F2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やって</a:t>
            </a:r>
            <a:r>
              <a:rPr kumimoji="1" lang="ja-JP" altLang="en-US" smtClean="0"/>
              <a:t>みたら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z="2200" smtClean="0"/>
              <a:t>ホントは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こんなに大変</a:t>
            </a:r>
            <a:r>
              <a:rPr kumimoji="1" lang="ja-JP" altLang="en-US" smtClean="0"/>
              <a:t>だった</a:t>
            </a:r>
            <a:r>
              <a:rPr kumimoji="1" lang="en-US" altLang="ja-JP" smtClean="0"/>
              <a:t>!?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en-US" altLang="ja-JP" sz="1800" smtClean="0"/>
              <a:t>(</a:t>
            </a:r>
            <a:r>
              <a:rPr lang="ja-JP" altLang="en-US" sz="1800" smtClean="0"/>
              <a:t>現在進行形</a:t>
            </a:r>
            <a:r>
              <a:rPr lang="en-US" altLang="ja-JP" sz="1800" smtClean="0"/>
              <a:t>)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2014/9</a:t>
            </a:r>
          </a:p>
          <a:p>
            <a:r>
              <a:rPr kumimoji="1" lang="ja-JP" altLang="en-US" smtClean="0"/>
              <a:t>光成滋生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3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ブロックデバイス</a:t>
            </a:r>
            <a:r>
              <a:rPr lang="ja-JP" altLang="en-US" smtClean="0"/>
              <a:t>（</a:t>
            </a:r>
            <a:r>
              <a:rPr lang="en-US" altLang="ja-JP"/>
              <a:t>2</a:t>
            </a:r>
            <a:r>
              <a:rPr lang="en-US" altLang="ja-JP" smtClean="0"/>
              <a:t>/2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mtClean="0"/>
              <a:t>利点</a:t>
            </a:r>
            <a:endParaRPr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/>
              <a:t>さえあれば書き込み手順</a:t>
            </a:r>
            <a:r>
              <a:rPr lang="ja-JP" altLang="en-US" smtClean="0"/>
              <a:t>を正確に再現</a:t>
            </a:r>
            <a:r>
              <a:rPr lang="ja-JP" altLang="en-US"/>
              <a:t>できる</a:t>
            </a:r>
            <a:endParaRPr lang="en-US" altLang="ja-JP"/>
          </a:p>
          <a:p>
            <a:pPr lvl="2"/>
            <a:r>
              <a:rPr lang="ja-JP" altLang="en-US"/>
              <a:t>いつ</a:t>
            </a:r>
            <a:r>
              <a:rPr lang="en-US" altLang="ja-JP"/>
              <a:t>HDD</a:t>
            </a:r>
            <a:r>
              <a:rPr lang="ja-JP" altLang="en-US" smtClean="0"/>
              <a:t>が</a:t>
            </a:r>
            <a:r>
              <a:rPr lang="ja-JP" altLang="en-US"/>
              <a:t>故障して</a:t>
            </a:r>
            <a:r>
              <a:rPr lang="ja-JP" altLang="en-US" smtClean="0"/>
              <a:t>も安心</a:t>
            </a:r>
            <a:endParaRPr lang="en-US" altLang="ja-JP" smtClean="0"/>
          </a:p>
          <a:p>
            <a:pPr lvl="1"/>
            <a:r>
              <a:rPr lang="ja-JP" altLang="en-US"/>
              <a:t>レスポンスタイム</a:t>
            </a:r>
            <a:r>
              <a:rPr lang="ja-JP" altLang="en-US" smtClean="0"/>
              <a:t>も極力小さく</a:t>
            </a:r>
            <a:r>
              <a:rPr lang="ja-JP" altLang="en-US"/>
              <a:t>なるように</a:t>
            </a:r>
            <a:r>
              <a:rPr lang="ja-JP" altLang="en-US" smtClean="0"/>
              <a:t>実装</a:t>
            </a:r>
            <a:endParaRPr lang="en-US" altLang="ja-JP" smtClean="0"/>
          </a:p>
          <a:p>
            <a:pPr lvl="1"/>
            <a:r>
              <a:rPr lang="ja-JP" altLang="en-US" smtClean="0"/>
              <a:t>ほぼ任意の瞬間のスナップショットを再構成できる</a:t>
            </a:r>
            <a:endParaRPr lang="en-US" altLang="ja-JP" smtClean="0"/>
          </a:p>
          <a:p>
            <a:pPr lvl="1"/>
            <a:r>
              <a:rPr lang="ja-JP" altLang="en-US" smtClean="0"/>
              <a:t>非同期レプリケーションができる（今から説明）</a:t>
            </a:r>
            <a:endParaRPr lang="en-US" altLang="ja-JP"/>
          </a:p>
          <a:p>
            <a:r>
              <a:rPr kumimoji="1" lang="ja-JP" altLang="en-US" smtClean="0"/>
              <a:t>欠点</a:t>
            </a:r>
            <a:endParaRPr kumimoji="1" lang="en-US" altLang="ja-JP" smtClean="0"/>
          </a:p>
          <a:p>
            <a:pPr lvl="1"/>
            <a:r>
              <a:rPr lang="en-US" altLang="ja-JP"/>
              <a:t>log</a:t>
            </a:r>
            <a:r>
              <a:rPr lang="ja-JP" altLang="en-US"/>
              <a:t>がいっぱいになると止まる</a:t>
            </a:r>
            <a:endParaRPr lang="en-US" altLang="ja-JP"/>
          </a:p>
          <a:p>
            <a:pPr lvl="2"/>
            <a:r>
              <a:rPr lang="ja-JP" altLang="en-US"/>
              <a:t>随時データの読み出しが必要</a:t>
            </a:r>
          </a:p>
          <a:p>
            <a:pPr lvl="1"/>
            <a:r>
              <a:rPr kumimoji="1" lang="en-US" altLang="ja-JP" smtClean="0"/>
              <a:t>log</a:t>
            </a:r>
            <a:r>
              <a:rPr lang="ja-JP" altLang="en-US" smtClean="0"/>
              <a:t>と</a:t>
            </a:r>
            <a:r>
              <a:rPr lang="en-US" altLang="ja-JP" smtClean="0"/>
              <a:t>data</a:t>
            </a:r>
            <a:r>
              <a:rPr lang="ja-JP" altLang="en-US" smtClean="0"/>
              <a:t>用で通常の</a:t>
            </a:r>
            <a:r>
              <a:rPr lang="en-US" altLang="ja-JP" smtClean="0"/>
              <a:t>2</a:t>
            </a:r>
            <a:r>
              <a:rPr lang="ja-JP" altLang="en-US" smtClean="0"/>
              <a:t>倍の容量が必要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0309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を吸い出し</a:t>
            </a:r>
            <a:r>
              <a:rPr lang="ja-JP" altLang="en-US"/>
              <a:t>て</a:t>
            </a:r>
            <a:r>
              <a:rPr kumimoji="1" lang="ja-JP" altLang="en-US" smtClean="0"/>
              <a:t>転送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バックアップ対象サーバ（</a:t>
            </a:r>
            <a:r>
              <a:rPr lang="en-US" altLang="ja-JP" smtClean="0"/>
              <a:t>storage</a:t>
            </a:r>
            <a:r>
              <a:rPr lang="ja-JP" altLang="en-US" smtClean="0"/>
              <a:t>）からバックアップ用サーバ（</a:t>
            </a:r>
            <a:r>
              <a:rPr lang="en-US" altLang="ja-JP" smtClean="0"/>
              <a:t>archive</a:t>
            </a:r>
            <a:r>
              <a:rPr lang="ja-JP" altLang="en-US" smtClean="0"/>
              <a:t>）にデータを移動</a:t>
            </a:r>
            <a:endParaRPr lang="en-US" altLang="ja-JP" smtClean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メイン</a:t>
            </a:r>
            <a:r>
              <a:rPr lang="ja-JP" altLang="en-US" smtClean="0">
                <a:solidFill>
                  <a:srgbClr val="FF0000"/>
                </a:solidFill>
              </a:rPr>
              <a:t>の</a:t>
            </a:r>
            <a:r>
              <a:rPr kumimoji="1" lang="ja-JP" altLang="en-US" smtClean="0">
                <a:solidFill>
                  <a:srgbClr val="FF0000"/>
                </a:solidFill>
              </a:rPr>
              <a:t>負荷</a:t>
            </a:r>
            <a:r>
              <a:rPr lang="ja-JP" altLang="en-US">
                <a:solidFill>
                  <a:srgbClr val="FF0000"/>
                </a:solidFill>
              </a:rPr>
              <a:t>低減の</a:t>
            </a:r>
            <a:r>
              <a:rPr lang="ja-JP" altLang="en-US" smtClean="0">
                <a:solidFill>
                  <a:srgbClr val="FF0000"/>
                </a:solidFill>
              </a:rPr>
              <a:t>ため</a:t>
            </a:r>
            <a:r>
              <a:rPr kumimoji="1" lang="ja-JP" altLang="en-US" smtClean="0">
                <a:solidFill>
                  <a:srgbClr val="FF0000"/>
                </a:solidFill>
              </a:rPr>
              <a:t>他のディスクに</a:t>
            </a:r>
            <a:r>
              <a:rPr kumimoji="1" lang="ja-JP" altLang="en-US">
                <a:solidFill>
                  <a:srgbClr val="FF0000"/>
                </a:solidFill>
              </a:rPr>
              <a:t>書き込む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1475656" y="3327375"/>
            <a:ext cx="5715116" cy="3053953"/>
            <a:chOff x="610563" y="2852936"/>
            <a:chExt cx="5715116" cy="3053953"/>
          </a:xfrm>
        </p:grpSpPr>
        <p:sp>
          <p:nvSpPr>
            <p:cNvPr id="4" name="正方形/長方形 3"/>
            <p:cNvSpPr/>
            <p:nvPr/>
          </p:nvSpPr>
          <p:spPr>
            <a:xfrm>
              <a:off x="750846" y="3717032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walb dev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24963" y="458112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HDD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74802" y="2852936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cybozu.com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971600" y="3561045"/>
              <a:ext cx="0" cy="1020083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2381147" y="4941168"/>
              <a:ext cx="1974829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610563" y="5445224"/>
              <a:ext cx="2205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storage</a:t>
              </a:r>
              <a:r>
                <a:rPr lang="ja-JP" altLang="en-US" sz="2400"/>
                <a:t>プロセス</a:t>
              </a:r>
              <a:endParaRPr kumimoji="1" lang="ja-JP" altLang="en-US" sz="240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355976" y="458112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HDD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139952" y="5433586"/>
              <a:ext cx="2185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archive</a:t>
              </a:r>
              <a:r>
                <a:rPr lang="ja-JP" altLang="en-US" sz="2400" smtClean="0"/>
                <a:t>プロセス</a:t>
              </a:r>
              <a:endParaRPr kumimoji="1" lang="ja-JP" altLang="en-US" sz="240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2195736" y="3561045"/>
              <a:ext cx="0" cy="1020083"/>
            </a:xfrm>
            <a:prstGeom prst="straightConnector1">
              <a:avLst/>
            </a:prstGeom>
            <a:ln w="60325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9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Full</a:t>
            </a:r>
            <a:r>
              <a:rPr lang="ja-JP" altLang="en-US" smtClean="0"/>
              <a:t> </a:t>
            </a:r>
            <a:r>
              <a:rPr lang="en-US" altLang="ja-JP" smtClean="0"/>
              <a:t>backup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最初一度は</a:t>
            </a:r>
            <a:r>
              <a:rPr kumimoji="1" lang="en-US" altLang="ja-JP" smtClean="0"/>
              <a:t>Full backup</a:t>
            </a:r>
            <a:r>
              <a:rPr kumimoji="1" lang="ja-JP" altLang="en-US" smtClean="0"/>
              <a:t>（全部転送）</a:t>
            </a:r>
            <a:endParaRPr kumimoji="1" lang="en-US" altLang="ja-JP" smtClean="0"/>
          </a:p>
          <a:p>
            <a:pPr lvl="1"/>
            <a:r>
              <a:rPr lang="ja-JP" altLang="en-US"/>
              <a:t>これ</a:t>
            </a:r>
            <a:r>
              <a:rPr lang="ja-JP" altLang="en-US" smtClean="0"/>
              <a:t>は仕方がない</a:t>
            </a:r>
            <a:endParaRPr lang="en-US" altLang="ja-JP" smtClean="0"/>
          </a:p>
          <a:p>
            <a:pPr lvl="1"/>
            <a:r>
              <a:rPr lang="ja-JP" altLang="en-US"/>
              <a:t>バックアップされた</a:t>
            </a:r>
            <a:r>
              <a:rPr lang="ja-JP" altLang="en-US" smtClean="0"/>
              <a:t>データ</a:t>
            </a:r>
            <a:r>
              <a:rPr lang="ja-JP" altLang="en-US"/>
              <a:t>に</a:t>
            </a:r>
            <a:r>
              <a:rPr lang="ja-JP" altLang="en-US" smtClean="0"/>
              <a:t>一貫性はない（</a:t>
            </a:r>
            <a:r>
              <a:rPr lang="en-US" altLang="ja-JP" smtClean="0"/>
              <a:t>dirty</a:t>
            </a:r>
            <a:r>
              <a:rPr lang="ja-JP" altLang="en-US" smtClean="0"/>
              <a:t>）</a:t>
            </a:r>
            <a:endParaRPr lang="en-US" altLang="ja-JP" smtClean="0"/>
          </a:p>
          <a:p>
            <a:pPr lvl="1"/>
            <a:r>
              <a:rPr lang="ja-JP" altLang="en-US"/>
              <a:t>欲しいもの</a:t>
            </a:r>
            <a:r>
              <a:rPr lang="ja-JP" altLang="en-US" smtClean="0"/>
              <a:t>は一貫性のある</a:t>
            </a:r>
            <a:r>
              <a:rPr lang="en-US" altLang="ja-JP" smtClean="0"/>
              <a:t>clean snapshot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34216" y="5803493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T1</a:t>
            </a:r>
            <a:r>
              <a:rPr lang="ja-JP" altLang="en-US" sz="2400" smtClean="0"/>
              <a:t>～</a:t>
            </a:r>
            <a:r>
              <a:rPr lang="en-US" altLang="ja-JP" sz="2400" smtClean="0"/>
              <a:t>T2</a:t>
            </a:r>
            <a:r>
              <a:rPr kumimoji="1" lang="ja-JP" altLang="en-US" sz="2400" smtClean="0"/>
              <a:t>の</a:t>
            </a:r>
            <a:r>
              <a:rPr lang="ja-JP" altLang="en-US" sz="2400" smtClean="0"/>
              <a:t>変更データ</a:t>
            </a:r>
            <a:r>
              <a:rPr kumimoji="1" lang="ja-JP" altLang="en-US" sz="2400" smtClean="0"/>
              <a:t>が混じる</a:t>
            </a:r>
            <a:endParaRPr kumimoji="1" lang="ja-JP" altLang="en-US" sz="24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27879" y="4388062"/>
            <a:ext cx="11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storage</a:t>
            </a:r>
            <a:endParaRPr kumimoji="1" lang="ja-JP" altLang="en-US" sz="240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37593" y="5365615"/>
            <a:ext cx="10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archive</a:t>
            </a:r>
            <a:endParaRPr kumimoji="1" lang="ja-JP" altLang="en-US" sz="2400"/>
          </a:p>
        </p:txBody>
      </p:sp>
      <p:sp>
        <p:nvSpPr>
          <p:cNvPr id="29" name="正方形/長方形 28"/>
          <p:cNvSpPr/>
          <p:nvPr/>
        </p:nvSpPr>
        <p:spPr>
          <a:xfrm>
            <a:off x="450552" y="4288980"/>
            <a:ext cx="2446845" cy="556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T1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r>
              <a:rPr lang="ja-JP" altLang="en-US" sz="2400">
                <a:solidFill>
                  <a:schemeClr val="tx1"/>
                </a:solidFill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</a:rPr>
              <a:t>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174" y="3861048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コピー開始時刻</a:t>
            </a:r>
            <a:r>
              <a:rPr lang="en-US" altLang="ja-JP" sz="2400" smtClean="0"/>
              <a:t>T1                                    </a:t>
            </a:r>
            <a:r>
              <a:rPr lang="ja-JP" altLang="en-US" sz="2400" smtClean="0"/>
              <a:t>コピー終了時刻</a:t>
            </a:r>
            <a:r>
              <a:rPr lang="en-US" altLang="ja-JP" sz="2400" smtClean="0"/>
              <a:t>T2</a:t>
            </a:r>
            <a:endParaRPr kumimoji="1" lang="ja-JP" altLang="en-US" sz="2400"/>
          </a:p>
        </p:txBody>
      </p:sp>
      <p:sp>
        <p:nvSpPr>
          <p:cNvPr id="31" name="正方形/長方形 30"/>
          <p:cNvSpPr/>
          <p:nvPr/>
        </p:nvSpPr>
        <p:spPr>
          <a:xfrm>
            <a:off x="5263583" y="4293516"/>
            <a:ext cx="2664296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69405" y="4815976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コピー中の変更</a:t>
            </a:r>
            <a:endParaRPr kumimoji="1" lang="ja-JP" altLang="en-US" sz="240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867747" y="4559280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299165" y="5344420"/>
            <a:ext cx="2628714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dirty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dirty</a:t>
            </a:r>
            <a:r>
              <a:rPr lang="ja-JP" altLang="en-US" smtClean="0"/>
              <a:t>から</a:t>
            </a:r>
            <a:r>
              <a:rPr lang="en-US" altLang="ja-JP" smtClean="0"/>
              <a:t>clean</a:t>
            </a:r>
            <a:r>
              <a:rPr lang="ja-JP" altLang="en-US" smtClean="0"/>
              <a:t>へ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0552" y="1912716"/>
            <a:ext cx="2446845" cy="556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T1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r>
              <a:rPr lang="ja-JP" altLang="en-US" sz="2400">
                <a:solidFill>
                  <a:schemeClr val="tx1"/>
                </a:solidFill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</a:rPr>
              <a:t>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8174" y="3908513"/>
            <a:ext cx="2429223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dirty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174" y="1484784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コピー開始時刻</a:t>
            </a:r>
            <a:r>
              <a:rPr lang="en-US" altLang="ja-JP" sz="2400" smtClean="0"/>
              <a:t>T1                                    </a:t>
            </a:r>
            <a:r>
              <a:rPr lang="ja-JP" altLang="en-US" sz="2400" smtClean="0"/>
              <a:t>コピー終了時刻</a:t>
            </a:r>
            <a:r>
              <a:rPr lang="en-US" altLang="ja-JP" sz="2400" smtClean="0"/>
              <a:t>T2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8174" y="3429000"/>
            <a:ext cx="325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Full backup</a:t>
            </a:r>
            <a:r>
              <a:rPr lang="ja-JP" altLang="en-US" sz="2400" smtClean="0"/>
              <a:t>でできたもの</a:t>
            </a:r>
            <a:endParaRPr kumimoji="1" lang="ja-JP" altLang="en-US" sz="2400"/>
          </a:p>
        </p:txBody>
      </p:sp>
      <p:sp>
        <p:nvSpPr>
          <p:cNvPr id="17" name="正方形/長方形 16"/>
          <p:cNvSpPr/>
          <p:nvPr/>
        </p:nvSpPr>
        <p:spPr>
          <a:xfrm>
            <a:off x="5263583" y="1917252"/>
            <a:ext cx="3052832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15816" y="2439712"/>
            <a:ext cx="2754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コピー中の変更を</a:t>
            </a:r>
            <a:r>
              <a:rPr kumimoji="1" lang="en-US" altLang="ja-JP" sz="2400" smtClean="0"/>
              <a:t>log</a:t>
            </a:r>
            <a:r>
              <a:rPr kumimoji="1" lang="ja-JP" altLang="en-US" sz="2400" smtClean="0"/>
              <a:t>として全て記録</a:t>
            </a:r>
            <a:endParaRPr kumimoji="1" lang="ja-JP" altLang="en-US" sz="2400"/>
          </a:p>
        </p:txBody>
      </p:sp>
      <p:cxnSp>
        <p:nvCxnSpPr>
          <p:cNvPr id="23" name="直線矢印コネクタ 22"/>
          <p:cNvCxnSpPr>
            <a:stCxn id="11" idx="3"/>
            <a:endCxn id="81" idx="1"/>
          </p:cNvCxnSpPr>
          <p:nvPr/>
        </p:nvCxnSpPr>
        <p:spPr>
          <a:xfrm>
            <a:off x="2897397" y="4160541"/>
            <a:ext cx="239583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969405" y="1968065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521126" y="1965274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2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708009" y="1965273"/>
            <a:ext cx="483566" cy="415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4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111455" y="196806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3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915816" y="4583920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467537" y="4581129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2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654420" y="4581128"/>
            <a:ext cx="483566" cy="415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4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057866" y="4583919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3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15816" y="5055567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T1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間の</a:t>
            </a:r>
            <a:r>
              <a:rPr kumimoji="1" lang="en-US" altLang="ja-JP" sz="2400" smtClean="0"/>
              <a:t>log</a:t>
            </a:r>
            <a:endParaRPr kumimoji="1" lang="ja-JP" altLang="en-US" sz="2400"/>
          </a:p>
        </p:txBody>
      </p:sp>
      <p:sp>
        <p:nvSpPr>
          <p:cNvPr id="81" name="正方形/長方形 80"/>
          <p:cNvSpPr/>
          <p:nvPr/>
        </p:nvSpPr>
        <p:spPr>
          <a:xfrm>
            <a:off x="5293232" y="3882435"/>
            <a:ext cx="3023183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95536" y="5550331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dirty snapshot</a:t>
            </a:r>
            <a:r>
              <a:rPr kumimoji="1" lang="ja-JP" altLang="en-US" sz="2400" smtClean="0"/>
              <a:t>に</a:t>
            </a:r>
            <a:r>
              <a:rPr kumimoji="1" lang="en-US" altLang="ja-JP" sz="2400" smtClean="0"/>
              <a:t>T1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間の</a:t>
            </a:r>
            <a:r>
              <a:rPr kumimoji="1" lang="en-US" altLang="ja-JP" sz="2400" smtClean="0"/>
              <a:t>log</a:t>
            </a:r>
            <a:r>
              <a:rPr lang="ja-JP" altLang="en-US" sz="2400"/>
              <a:t>を適用</a:t>
            </a:r>
            <a:r>
              <a:rPr lang="ja-JP" altLang="en-US" sz="2400" smtClean="0"/>
              <a:t>（</a:t>
            </a:r>
            <a:r>
              <a:rPr lang="en-US" altLang="ja-JP" sz="2400" smtClean="0"/>
              <a:t>apply</a:t>
            </a:r>
            <a:r>
              <a:rPr lang="ja-JP" altLang="en-US" sz="2400" smtClean="0"/>
              <a:t>）</a:t>
            </a:r>
            <a:r>
              <a:rPr lang="ja-JP" altLang="en-US" sz="2400"/>
              <a:t>する</a:t>
            </a:r>
            <a:endParaRPr kumimoji="1" lang="en-US" altLang="ja-JP" sz="2400" smtClean="0"/>
          </a:p>
          <a:p>
            <a:r>
              <a:rPr lang="ja-JP" altLang="en-US" sz="2400"/>
              <a:t> </a:t>
            </a:r>
            <a:r>
              <a:rPr lang="en-US" altLang="ja-JP" sz="2400" smtClean="0"/>
              <a:t>=&gt; 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における</a:t>
            </a:r>
            <a:r>
              <a:rPr kumimoji="1" lang="en-US" altLang="ja-JP" sz="2400" smtClean="0"/>
              <a:t>clean snapshot</a:t>
            </a:r>
            <a:r>
              <a:rPr kumimoji="1" lang="ja-JP" altLang="en-US" sz="2400" smtClean="0"/>
              <a:t>になる</a:t>
            </a:r>
            <a:endParaRPr kumimoji="1" lang="ja-JP" altLang="en-US" sz="240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157599" y="4160541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692354" y="4160541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284283" y="4160540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4896203" y="4176700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継続的な</a:t>
            </a:r>
            <a:r>
              <a:rPr lang="en-US" altLang="ja-JP" smtClean="0"/>
              <a:t>clean snapshot</a:t>
            </a:r>
            <a:r>
              <a:rPr lang="ja-JP" altLang="en-US" smtClean="0"/>
              <a:t>の追加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clean snapshot</a:t>
            </a:r>
            <a:r>
              <a:rPr lang="ja-JP" altLang="en-US" smtClean="0"/>
              <a:t>を作った後は</a:t>
            </a:r>
            <a:r>
              <a:rPr lang="en-US" altLang="ja-JP" smtClean="0"/>
              <a:t>log</a:t>
            </a:r>
            <a:r>
              <a:rPr lang="ja-JP" altLang="en-US" smtClean="0"/>
              <a:t>を</a:t>
            </a:r>
            <a:r>
              <a:rPr lang="en-US" altLang="ja-JP" smtClean="0"/>
              <a:t>apply</a:t>
            </a:r>
            <a:r>
              <a:rPr lang="ja-JP" altLang="en-US" smtClean="0"/>
              <a:t>すると</a:t>
            </a:r>
            <a:r>
              <a:rPr lang="ja-JP" altLang="en-US" smtClean="0">
                <a:solidFill>
                  <a:srgbClr val="FF0000"/>
                </a:solidFill>
              </a:rPr>
              <a:t>任意の時刻の</a:t>
            </a:r>
            <a:r>
              <a:rPr lang="en-US" altLang="ja-JP" smtClean="0">
                <a:solidFill>
                  <a:srgbClr val="FF0000"/>
                </a:solidFill>
              </a:rPr>
              <a:t>clean snapshot</a:t>
            </a:r>
            <a:r>
              <a:rPr lang="ja-JP" altLang="en-US" smtClean="0">
                <a:solidFill>
                  <a:srgbClr val="FF0000"/>
                </a:solidFill>
              </a:rPr>
              <a:t>を構成可能</a:t>
            </a:r>
            <a:endParaRPr lang="en-US" altLang="ja-JP" smtClean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これに</a:t>
            </a:r>
            <a:r>
              <a:rPr lang="ja-JP" altLang="en-US" smtClean="0"/>
              <a:t>よりバックアップとレプリケーションが可能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114825" y="3899394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213926" y="4309405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5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765647" y="430661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6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52530" y="4306613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8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55976" y="430940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7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79512" y="3621289"/>
            <a:ext cx="2935313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536996" y="3621289"/>
            <a:ext cx="2995444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T3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481468" y="3872509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016223" y="3872509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4608152" y="3872508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5220072" y="3888668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形式から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形式へ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ある程度の複数の</a:t>
            </a:r>
            <a:r>
              <a:rPr kumimoji="1" lang="en-US" altLang="ja-JP" smtClean="0"/>
              <a:t>log</a:t>
            </a:r>
            <a:r>
              <a:rPr kumimoji="1" lang="ja-JP" altLang="en-US" smtClean="0"/>
              <a:t>をまとめる</a:t>
            </a:r>
            <a:r>
              <a:rPr lang="ja-JP" altLang="en-US" smtClean="0"/>
              <a:t>（</a:t>
            </a:r>
            <a:r>
              <a:rPr lang="en-US" altLang="ja-JP" smtClean="0"/>
              <a:t>diff</a:t>
            </a:r>
            <a:r>
              <a:rPr lang="ja-JP" altLang="en-US" smtClean="0"/>
              <a:t>）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任意の時刻の</a:t>
            </a:r>
            <a:r>
              <a:rPr kumimoji="1" lang="en-US" altLang="ja-JP" smtClean="0"/>
              <a:t>snapshot</a:t>
            </a:r>
            <a:r>
              <a:rPr kumimoji="1" lang="ja-JP" altLang="en-US" smtClean="0"/>
              <a:t>が必要なわけではない</a:t>
            </a:r>
            <a:endParaRPr kumimoji="1" lang="en-US" altLang="ja-JP" smtClean="0"/>
          </a:p>
          <a:p>
            <a:pPr lvl="1"/>
            <a:r>
              <a:rPr lang="ja-JP" altLang="en-US" smtClean="0"/>
              <a:t>冗長</a:t>
            </a:r>
            <a:r>
              <a:rPr lang="ja-JP" altLang="en-US"/>
              <a:t>データの</a:t>
            </a:r>
            <a:r>
              <a:rPr lang="ja-JP" altLang="en-US" smtClean="0"/>
              <a:t>削除と圧縮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5536" y="4504946"/>
            <a:ext cx="6611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log</a:t>
            </a:r>
            <a:r>
              <a:rPr kumimoji="1" lang="ja-JP" altLang="en-US" sz="2400" smtClean="0"/>
              <a:t>形式 </a:t>
            </a:r>
            <a:r>
              <a:rPr kumimoji="1" lang="en-US" altLang="ja-JP" sz="2400" smtClean="0"/>
              <a:t>: (1,</a:t>
            </a:r>
            <a:r>
              <a:rPr lang="en-US" altLang="ja-JP" sz="2400"/>
              <a:t> </a:t>
            </a:r>
            <a:r>
              <a:rPr lang="en-US" altLang="ja-JP" sz="2400" smtClean="0"/>
              <a:t>W</a:t>
            </a:r>
            <a:r>
              <a:rPr lang="en-US" altLang="ja-JP" sz="2400" baseline="-25000" smtClean="0"/>
              <a:t>1</a:t>
            </a:r>
            <a:r>
              <a:rPr kumimoji="1" lang="en-US" altLang="ja-JP" sz="2400" smtClean="0"/>
              <a:t>)</a:t>
            </a:r>
            <a:r>
              <a:rPr lang="en-US" altLang="ja-JP" sz="2400"/>
              <a:t> </a:t>
            </a:r>
            <a:r>
              <a:rPr lang="en-US" altLang="ja-JP" sz="2400" smtClean="0"/>
              <a:t>(10, W</a:t>
            </a:r>
            <a:r>
              <a:rPr lang="en-US" altLang="ja-JP" sz="2400" baseline="-25000" smtClean="0"/>
              <a:t>2</a:t>
            </a:r>
            <a:r>
              <a:rPr lang="en-US" altLang="ja-JP" sz="2400" smtClean="0"/>
              <a:t>) (3, W</a:t>
            </a:r>
            <a:r>
              <a:rPr lang="en-US" altLang="ja-JP" sz="2400" baseline="-25000" smtClean="0"/>
              <a:t>3</a:t>
            </a:r>
            <a:r>
              <a:rPr lang="en-US" altLang="ja-JP" sz="2400" smtClean="0"/>
              <a:t>) </a:t>
            </a:r>
            <a:r>
              <a:rPr lang="en-US" altLang="ja-JP" sz="2400"/>
              <a:t>(</a:t>
            </a:r>
            <a:r>
              <a:rPr lang="en-US" altLang="ja-JP" sz="2400" smtClean="0"/>
              <a:t>10, W</a:t>
            </a:r>
            <a:r>
              <a:rPr lang="en-US" altLang="ja-JP" sz="2400" baseline="-25000" smtClean="0"/>
              <a:t>4</a:t>
            </a:r>
            <a:r>
              <a:rPr lang="en-US" altLang="ja-JP" sz="2400" smtClean="0"/>
              <a:t>) (8, W</a:t>
            </a:r>
            <a:r>
              <a:rPr lang="en-US" altLang="ja-JP" sz="2400" baseline="-25000" smtClean="0"/>
              <a:t>5</a:t>
            </a:r>
            <a:r>
              <a:rPr lang="en-US" altLang="ja-JP" sz="2400" smtClean="0"/>
              <a:t>) ...</a:t>
            </a:r>
            <a:endParaRPr kumimoji="1" lang="ja-JP" altLang="en-US" sz="2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9131" y="5703639"/>
            <a:ext cx="526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r>
              <a:rPr lang="ja-JP" altLang="en-US" sz="2400"/>
              <a:t>形式</a:t>
            </a:r>
            <a:r>
              <a:rPr kumimoji="1" lang="ja-JP" altLang="en-US" sz="2400" smtClean="0"/>
              <a:t> </a:t>
            </a:r>
            <a:r>
              <a:rPr kumimoji="1" lang="en-US" altLang="ja-JP" sz="2400" smtClean="0"/>
              <a:t>: (1,</a:t>
            </a:r>
            <a:r>
              <a:rPr lang="en-US" altLang="ja-JP" sz="2400"/>
              <a:t> </a:t>
            </a:r>
            <a:r>
              <a:rPr lang="en-US" altLang="ja-JP" sz="2400" smtClean="0"/>
              <a:t>W</a:t>
            </a:r>
            <a:r>
              <a:rPr lang="en-US" altLang="ja-JP" sz="2400" baseline="-25000" smtClean="0"/>
              <a:t>1</a:t>
            </a:r>
            <a:r>
              <a:rPr kumimoji="1" lang="en-US" altLang="ja-JP" sz="2400" smtClean="0"/>
              <a:t>)</a:t>
            </a:r>
            <a:r>
              <a:rPr lang="en-US" altLang="ja-JP" sz="2400"/>
              <a:t> (3, W</a:t>
            </a:r>
            <a:r>
              <a:rPr lang="en-US" altLang="ja-JP" sz="2400" baseline="-25000"/>
              <a:t>3</a:t>
            </a:r>
            <a:r>
              <a:rPr lang="en-US" altLang="ja-JP" sz="2400"/>
              <a:t>) (8, W</a:t>
            </a:r>
            <a:r>
              <a:rPr lang="en-US" altLang="ja-JP" sz="2400" baseline="-25000"/>
              <a:t>5</a:t>
            </a:r>
            <a:r>
              <a:rPr lang="en-US" altLang="ja-JP" sz="2400"/>
              <a:t>)(</a:t>
            </a:r>
            <a:r>
              <a:rPr lang="en-US" altLang="ja-JP" sz="2400" smtClean="0"/>
              <a:t>10, W</a:t>
            </a:r>
            <a:r>
              <a:rPr lang="en-US" altLang="ja-JP" sz="2400" baseline="-25000"/>
              <a:t>4</a:t>
            </a:r>
            <a:r>
              <a:rPr lang="en-US" altLang="ja-JP" sz="2400" smtClean="0"/>
              <a:t>) </a:t>
            </a:r>
            <a:endParaRPr kumimoji="1" lang="ja-JP" altLang="en-US" sz="2400"/>
          </a:p>
        </p:txBody>
      </p:sp>
      <p:grpSp>
        <p:nvGrpSpPr>
          <p:cNvPr id="28" name="グループ化 27"/>
          <p:cNvGrpSpPr/>
          <p:nvPr/>
        </p:nvGrpSpPr>
        <p:grpSpPr>
          <a:xfrm>
            <a:off x="1232786" y="2943247"/>
            <a:ext cx="7645965" cy="2790009"/>
            <a:chOff x="1259632" y="2334071"/>
            <a:chExt cx="7645965" cy="2790009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1259632" y="2334071"/>
              <a:ext cx="7645965" cy="1637881"/>
              <a:chOff x="1259632" y="2190055"/>
              <a:chExt cx="7645965" cy="1637881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259632" y="2766119"/>
                <a:ext cx="5969827" cy="5040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disk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1691680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6084168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2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699792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3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6084168" y="3323880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4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5004048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5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259632" y="2190055"/>
                <a:ext cx="5969827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2400" smtClean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0   1  2  3  4  5  6  7  8  9  10  11</a:t>
                </a:r>
                <a:endParaRPr kumimoji="1" lang="ja-JP" altLang="en-US" sz="240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7092280" y="2319262"/>
                <a:ext cx="1813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smtClean="0"/>
                  <a:t>ブロック番号</a:t>
                </a:r>
                <a:endParaRPr kumimoji="1" lang="ja-JP" altLang="en-US" sz="2400"/>
              </a:p>
            </p:txBody>
          </p:sp>
        </p:grpSp>
        <p:cxnSp>
          <p:nvCxnSpPr>
            <p:cNvPr id="19" name="直線矢印コネクタ 18"/>
            <p:cNvCxnSpPr/>
            <p:nvPr/>
          </p:nvCxnSpPr>
          <p:spPr>
            <a:xfrm>
              <a:off x="3131840" y="4408707"/>
              <a:ext cx="0" cy="715373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 flipV="1">
              <a:off x="3167188" y="4762511"/>
              <a:ext cx="1836859" cy="8094"/>
            </a:xfrm>
            <a:prstGeom prst="straightConnector1">
              <a:avLst/>
            </a:prstGeom>
            <a:ln w="60325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5030894" y="4434150"/>
              <a:ext cx="0" cy="357687"/>
            </a:xfrm>
            <a:prstGeom prst="straightConnector1">
              <a:avLst/>
            </a:prstGeom>
            <a:ln w="60325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5592798" y="4941168"/>
            <a:ext cx="3515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同じブロック番号はマージ</a:t>
            </a:r>
            <a:endParaRPr kumimoji="1" lang="en-US" altLang="ja-JP" sz="2400" smtClean="0"/>
          </a:p>
          <a:p>
            <a:r>
              <a:rPr lang="ja-JP" altLang="en-US" sz="2400"/>
              <a:t>ブロック番号</a:t>
            </a:r>
            <a:r>
              <a:rPr lang="ja-JP" altLang="en-US" sz="2400" smtClean="0"/>
              <a:t>でソート</a:t>
            </a:r>
            <a:endParaRPr lang="en-US" altLang="ja-JP" sz="2400" smtClean="0"/>
          </a:p>
          <a:p>
            <a:r>
              <a:rPr lang="ja-JP" altLang="en-US" sz="2400" smtClean="0"/>
              <a:t>（書き込み性能向上）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471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proxy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1/2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生成された</a:t>
            </a:r>
            <a:r>
              <a:rPr kumimoji="1" lang="en-US" altLang="ja-JP" smtClean="0"/>
              <a:t>log</a:t>
            </a:r>
            <a:r>
              <a:rPr lang="ja-JP" altLang="en-US" smtClean="0"/>
              <a:t>を</a:t>
            </a:r>
            <a:r>
              <a:rPr kumimoji="1" lang="ja-JP" altLang="en-US" smtClean="0"/>
              <a:t>失いたくない</a:t>
            </a:r>
            <a:endParaRPr kumimoji="1"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 smtClean="0"/>
              <a:t>を失うと</a:t>
            </a:r>
            <a:r>
              <a:rPr lang="en-US" altLang="ja-JP" smtClean="0"/>
              <a:t>full scan</a:t>
            </a:r>
            <a:r>
              <a:rPr lang="ja-JP" altLang="en-US" smtClean="0"/>
              <a:t>（</a:t>
            </a:r>
            <a:r>
              <a:rPr lang="en-US" altLang="ja-JP" smtClean="0"/>
              <a:t>Hash backup</a:t>
            </a:r>
            <a:r>
              <a:rPr lang="ja-JP" altLang="en-US" smtClean="0"/>
              <a:t>）</a:t>
            </a:r>
            <a:r>
              <a:rPr lang="ja-JP" altLang="en-US"/>
              <a:t>が必要</a:t>
            </a:r>
            <a:endParaRPr lang="en-US" altLang="ja-JP" smtClean="0"/>
          </a:p>
          <a:p>
            <a:pPr lvl="1"/>
            <a:r>
              <a:rPr lang="ja-JP" altLang="en-US" smtClean="0"/>
              <a:t>どんどん</a:t>
            </a:r>
            <a:r>
              <a:rPr lang="ja-JP" altLang="en-US"/>
              <a:t>吸い出して一時</a:t>
            </a:r>
            <a:r>
              <a:rPr lang="ja-JP" altLang="en-US" smtClean="0"/>
              <a:t>退避</a:t>
            </a:r>
            <a:endParaRPr lang="en-US" altLang="ja-JP"/>
          </a:p>
          <a:p>
            <a:pPr lvl="1"/>
            <a:r>
              <a:rPr kumimoji="1" lang="en-US" altLang="ja-JP" smtClean="0"/>
              <a:t>log</a:t>
            </a:r>
            <a:r>
              <a:rPr lang="ja-JP" altLang="en-US" smtClean="0"/>
              <a:t>用領域はあまり大きくしたくない</a:t>
            </a:r>
            <a:endParaRPr lang="en-US" altLang="ja-JP" smtClean="0"/>
          </a:p>
          <a:p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921967" y="465313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 dev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99592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45923" y="3789040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142721" y="4497149"/>
            <a:ext cx="0" cy="102008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52268" y="5877272"/>
            <a:ext cx="965720" cy="0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660853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366857" y="4497149"/>
            <a:ext cx="0" cy="1020083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517988" y="549954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3" idx="3"/>
          </p:cNvCxnSpPr>
          <p:nvPr/>
        </p:nvCxnSpPr>
        <p:spPr>
          <a:xfrm flipV="1">
            <a:off x="5174172" y="5852563"/>
            <a:ext cx="1486681" cy="702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proxy</a:t>
            </a:r>
            <a:r>
              <a:rPr kumimoji="1" lang="ja-JP" altLang="en-US" smtClean="0"/>
              <a:t>（</a:t>
            </a:r>
            <a:r>
              <a:rPr lang="en-US" altLang="ja-JP"/>
              <a:t>2</a:t>
            </a:r>
            <a:r>
              <a:rPr kumimoji="1" lang="en-US" altLang="ja-JP" smtClean="0"/>
              <a:t>/2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可用性（システムの継続稼働能力）を高める</a:t>
            </a:r>
            <a:endParaRPr lang="en-US" altLang="ja-JP" smtClean="0"/>
          </a:p>
          <a:p>
            <a:pPr lvl="1"/>
            <a:r>
              <a:rPr kumimoji="1" lang="en-US" altLang="ja-JP" smtClean="0"/>
              <a:t>proxy</a:t>
            </a:r>
            <a:r>
              <a:rPr lang="ja-JP" altLang="en-US"/>
              <a:t>の</a:t>
            </a:r>
            <a:r>
              <a:rPr kumimoji="1" lang="ja-JP" altLang="en-US" smtClean="0"/>
              <a:t>冗長化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落ちたとき</a:t>
            </a:r>
            <a:r>
              <a:rPr lang="ja-JP" altLang="en-US"/>
              <a:t>すぐ</a:t>
            </a:r>
            <a:r>
              <a:rPr lang="ja-JP" altLang="en-US" smtClean="0"/>
              <a:t>に別のものに切り替わる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089508" y="3717032"/>
            <a:ext cx="7417445" cy="2448272"/>
            <a:chOff x="1089508" y="3573016"/>
            <a:chExt cx="7417445" cy="2448272"/>
          </a:xfrm>
        </p:grpSpPr>
        <p:sp>
          <p:nvSpPr>
            <p:cNvPr id="19" name="正方形/長方形 18"/>
            <p:cNvSpPr/>
            <p:nvPr/>
          </p:nvSpPr>
          <p:spPr>
            <a:xfrm>
              <a:off x="6850769" y="530120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archive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89508" y="3573016"/>
              <a:ext cx="5761261" cy="2448272"/>
              <a:chOff x="1089508" y="3573016"/>
              <a:chExt cx="5761261" cy="2448272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111883" y="443711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walb dev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089508" y="5301208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135839" y="3573016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cybozu.com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線矢印コネクタ 15"/>
              <p:cNvCxnSpPr/>
              <p:nvPr/>
            </p:nvCxnSpPr>
            <p:spPr>
              <a:xfrm>
                <a:off x="1332637" y="4281125"/>
                <a:ext cx="0" cy="1020083"/>
              </a:xfrm>
              <a:prstGeom prst="straightConnector1">
                <a:avLst/>
              </a:prstGeom>
              <a:ln w="603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/>
              <p:nvPr/>
            </p:nvCxnSpPr>
            <p:spPr>
              <a:xfrm>
                <a:off x="2742184" y="5661248"/>
                <a:ext cx="965720" cy="0"/>
              </a:xfrm>
              <a:prstGeom prst="straightConnector1">
                <a:avLst/>
              </a:prstGeom>
              <a:ln w="95250">
                <a:solidFill>
                  <a:schemeClr val="accent1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/>
              <p:cNvCxnSpPr/>
              <p:nvPr/>
            </p:nvCxnSpPr>
            <p:spPr>
              <a:xfrm flipV="1">
                <a:off x="2556773" y="4281125"/>
                <a:ext cx="0" cy="1020083"/>
              </a:xfrm>
              <a:prstGeom prst="straightConnector1">
                <a:avLst/>
              </a:prstGeom>
              <a:ln w="60325"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正方形/長方形 22"/>
              <p:cNvSpPr/>
              <p:nvPr/>
            </p:nvSpPr>
            <p:spPr>
              <a:xfrm>
                <a:off x="3707904" y="528352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trike="sngStrike" smtClean="0">
                    <a:solidFill>
                      <a:schemeClr val="tx1"/>
                    </a:solidFill>
                  </a:rPr>
                  <a:t>proxy</a:t>
                </a:r>
                <a:endParaRPr kumimoji="1" lang="ja-JP" altLang="en-US" sz="2400" strike="sngStrike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線矢印コネクタ 23"/>
              <p:cNvCxnSpPr>
                <a:stCxn id="23" idx="3"/>
              </p:cNvCxnSpPr>
              <p:nvPr/>
            </p:nvCxnSpPr>
            <p:spPr>
              <a:xfrm flipV="1">
                <a:off x="5364088" y="5636539"/>
                <a:ext cx="1486681" cy="7023"/>
              </a:xfrm>
              <a:prstGeom prst="straightConnector1">
                <a:avLst/>
              </a:prstGeom>
              <a:ln w="60325">
                <a:solidFill>
                  <a:schemeClr val="accent1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3682898" y="430788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proxy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線矢印コネクタ 21"/>
              <p:cNvCxnSpPr/>
              <p:nvPr/>
            </p:nvCxnSpPr>
            <p:spPr>
              <a:xfrm flipV="1">
                <a:off x="2699368" y="4667922"/>
                <a:ext cx="983530" cy="1005687"/>
              </a:xfrm>
              <a:prstGeom prst="straightConnector1">
                <a:avLst/>
              </a:prstGeom>
              <a:ln w="952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>
                <a:stCxn id="18" idx="3"/>
                <a:endCxn id="19" idx="1"/>
              </p:cNvCxnSpPr>
              <p:nvPr/>
            </p:nvCxnSpPr>
            <p:spPr>
              <a:xfrm>
                <a:off x="5339082" y="4667922"/>
                <a:ext cx="1511687" cy="993326"/>
              </a:xfrm>
              <a:prstGeom prst="straightConnector1">
                <a:avLst/>
              </a:prstGeom>
              <a:ln w="603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7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storage-proxy-archive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Full backup</a:t>
            </a:r>
            <a:r>
              <a:rPr lang="ja-JP" altLang="en-US" smtClean="0"/>
              <a:t>は</a:t>
            </a:r>
            <a:r>
              <a:rPr lang="en-US" altLang="ja-JP" smtClean="0"/>
              <a:t>storage-archive</a:t>
            </a:r>
            <a:r>
              <a:rPr lang="ja-JP" altLang="en-US" smtClean="0"/>
              <a:t>間</a:t>
            </a:r>
            <a:endParaRPr lang="en-US" altLang="ja-JP" smtClean="0"/>
          </a:p>
          <a:p>
            <a:r>
              <a:rPr lang="en-US" altLang="ja-JP" smtClean="0"/>
              <a:t>log</a:t>
            </a:r>
            <a:r>
              <a:rPr lang="ja-JP" altLang="en-US" smtClean="0"/>
              <a:t>は</a:t>
            </a:r>
            <a:r>
              <a:rPr lang="en-US" altLang="ja-JP" smtClean="0"/>
              <a:t>proxy</a:t>
            </a:r>
            <a:r>
              <a:rPr lang="ja-JP" altLang="en-US" smtClean="0"/>
              <a:t>経由</a:t>
            </a:r>
            <a:endParaRPr lang="en-US" altLang="ja-JP" smtClean="0"/>
          </a:p>
          <a:p>
            <a:r>
              <a:rPr lang="en-US" altLang="ja-JP" smtClean="0"/>
              <a:t>archive</a:t>
            </a:r>
            <a:r>
              <a:rPr lang="ja-JP" altLang="en-US" smtClean="0"/>
              <a:t>間も同様</a:t>
            </a:r>
            <a:endParaRPr lang="en-US" altLang="ja-JP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135839" y="3399383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332637" y="3789040"/>
            <a:ext cx="0" cy="518659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20" idx="3"/>
            <a:endCxn id="27" idx="1"/>
          </p:cNvCxnSpPr>
          <p:nvPr/>
        </p:nvCxnSpPr>
        <p:spPr>
          <a:xfrm flipV="1">
            <a:off x="2766679" y="3695837"/>
            <a:ext cx="1445281" cy="806691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2556773" y="3789041"/>
            <a:ext cx="0" cy="51004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3"/>
            <a:endCxn id="29" idx="1"/>
          </p:cNvCxnSpPr>
          <p:nvPr/>
        </p:nvCxnSpPr>
        <p:spPr>
          <a:xfrm>
            <a:off x="2766679" y="4502528"/>
            <a:ext cx="144954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9" idx="2"/>
            <a:endCxn id="30" idx="0"/>
          </p:cNvCxnSpPr>
          <p:nvPr/>
        </p:nvCxnSpPr>
        <p:spPr>
          <a:xfrm flipH="1">
            <a:off x="3023828" y="4697356"/>
            <a:ext cx="2020489" cy="84107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1110495" y="4307699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211960" y="3501008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216225" y="4307699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195736" y="5538426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292080" y="5538425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endCxn id="30" idx="0"/>
          </p:cNvCxnSpPr>
          <p:nvPr/>
        </p:nvCxnSpPr>
        <p:spPr>
          <a:xfrm>
            <a:off x="1966157" y="4697356"/>
            <a:ext cx="1057671" cy="84107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208633" y="450252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log</a:t>
            </a:r>
            <a:endParaRPr kumimoji="1" lang="ja-JP" altLang="en-US" sz="240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84" y="4957021"/>
            <a:ext cx="154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full backup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39952" y="4911551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cxnSp>
        <p:nvCxnSpPr>
          <p:cNvPr id="42" name="直線矢印コネクタ 41"/>
          <p:cNvCxnSpPr>
            <a:stCxn id="30" idx="3"/>
            <a:endCxn id="31" idx="1"/>
          </p:cNvCxnSpPr>
          <p:nvPr/>
        </p:nvCxnSpPr>
        <p:spPr>
          <a:xfrm flipV="1">
            <a:off x="3851920" y="5733254"/>
            <a:ext cx="1440160" cy="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242443" y="5790829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6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Hash </a:t>
            </a:r>
            <a:r>
              <a:rPr lang="en-US" altLang="ja-JP" smtClean="0"/>
              <a:t>backup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滅多</a:t>
            </a:r>
            <a:r>
              <a:rPr lang="ja-JP" altLang="en-US" smtClean="0"/>
              <a:t>に起こらないが</a:t>
            </a:r>
            <a:endParaRPr lang="en-US" altLang="ja-JP" smtClean="0"/>
          </a:p>
          <a:p>
            <a:pPr lvl="1"/>
            <a:r>
              <a:rPr lang="en-US" altLang="ja-JP"/>
              <a:t>proxy</a:t>
            </a:r>
            <a:r>
              <a:rPr lang="ja-JP" altLang="en-US"/>
              <a:t>で一時退避したデータが飛んだ</a:t>
            </a:r>
            <a:endParaRPr lang="en-US" altLang="ja-JP"/>
          </a:p>
          <a:p>
            <a:pPr lvl="1"/>
            <a:r>
              <a:rPr lang="en-US" altLang="ja-JP" smtClean="0"/>
              <a:t>proxy</a:t>
            </a:r>
            <a:r>
              <a:rPr lang="ja-JP" altLang="en-US" smtClean="0"/>
              <a:t>が</a:t>
            </a:r>
            <a:r>
              <a:rPr lang="ja-JP" altLang="en-US"/>
              <a:t>全て</a:t>
            </a:r>
            <a:r>
              <a:rPr lang="ja-JP" altLang="en-US" smtClean="0"/>
              <a:t>止まり</a:t>
            </a:r>
            <a:r>
              <a:rPr lang="ja-JP" altLang="en-US"/>
              <a:t>復旧できずに</a:t>
            </a:r>
            <a:r>
              <a:rPr lang="en-US" altLang="ja-JP" smtClean="0"/>
              <a:t>log</a:t>
            </a:r>
            <a:r>
              <a:rPr lang="ja-JP" altLang="en-US" smtClean="0"/>
              <a:t>が溢れる</a:t>
            </a:r>
            <a:endParaRPr lang="en-US" altLang="ja-JP" smtClean="0"/>
          </a:p>
          <a:p>
            <a:pPr lvl="2"/>
            <a:r>
              <a:rPr kumimoji="1" lang="en-US" altLang="ja-JP" smtClean="0"/>
              <a:t>archive</a:t>
            </a:r>
            <a:r>
              <a:rPr kumimoji="1" lang="ja-JP" altLang="en-US" smtClean="0"/>
              <a:t>のデータが飛ぶと</a:t>
            </a:r>
            <a:r>
              <a:rPr kumimoji="1" lang="en-US" altLang="ja-JP" smtClean="0"/>
              <a:t>Full backup</a:t>
            </a:r>
            <a:r>
              <a:rPr kumimoji="1" lang="ja-JP" altLang="en-US" smtClean="0"/>
              <a:t>からやり直し</a:t>
            </a:r>
            <a:endParaRPr kumimoji="1" lang="en-US" altLang="ja-JP" smtClean="0"/>
          </a:p>
          <a:p>
            <a:pPr lvl="1"/>
            <a:r>
              <a:rPr lang="ja-JP" altLang="en-US" smtClean="0"/>
              <a:t>バックアップ</a:t>
            </a:r>
            <a:r>
              <a:rPr lang="ja-JP" altLang="en-US"/>
              <a:t>対象</a:t>
            </a:r>
            <a:r>
              <a:rPr lang="ja-JP" altLang="en-US" smtClean="0"/>
              <a:t>を切り換えるとき（後述）</a:t>
            </a:r>
            <a:endParaRPr lang="en-US" altLang="ja-JP" smtClean="0"/>
          </a:p>
          <a:p>
            <a:r>
              <a:rPr kumimoji="1" lang="en-US" altLang="ja-JP" smtClean="0"/>
              <a:t>storage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archive</a:t>
            </a:r>
            <a:r>
              <a:rPr kumimoji="1" lang="ja-JP" altLang="en-US" smtClean="0"/>
              <a:t>間で持ってるデータの</a:t>
            </a:r>
            <a:r>
              <a:rPr kumimoji="1" lang="en-US" altLang="ja-JP" smtClean="0"/>
              <a:t>hash</a:t>
            </a:r>
            <a:r>
              <a:rPr kumimoji="1" lang="ja-JP" altLang="en-US" smtClean="0"/>
              <a:t>を比較し異なるものだけ転送</a:t>
            </a:r>
            <a:endParaRPr kumimoji="1"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55576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516837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411760" y="5740649"/>
            <a:ext cx="410507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2411760" y="6093296"/>
            <a:ext cx="4080277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162677" y="5278984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63888" y="6093296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Hash</a:t>
            </a:r>
            <a:r>
              <a:rPr kumimoji="1" lang="ja-JP" altLang="en-US" sz="2400" smtClean="0"/>
              <a:t>値のリスト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44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とは</a:t>
            </a:r>
            <a:r>
              <a:rPr kumimoji="1" lang="en-US" altLang="ja-JP" smtClean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バックアップ・レプリケーション</a:t>
            </a:r>
            <a:r>
              <a:rPr lang="ja-JP" altLang="en-US" smtClean="0"/>
              <a:t>システム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デバイスドライバ、サービス、コマンド群</a:t>
            </a:r>
            <a:r>
              <a:rPr lang="ja-JP" altLang="en-US" smtClean="0"/>
              <a:t>を含む</a:t>
            </a:r>
            <a:endParaRPr lang="en-US" altLang="ja-JP" smtClean="0"/>
          </a:p>
          <a:p>
            <a:pPr lvl="1"/>
            <a:endParaRPr lang="en-US" altLang="ja-JP"/>
          </a:p>
          <a:p>
            <a:pPr lvl="1"/>
            <a:endParaRPr lang="en-US" altLang="ja-JP" smtClean="0"/>
          </a:p>
          <a:p>
            <a:pPr lvl="1"/>
            <a:r>
              <a:rPr lang="ja-JP" altLang="en-US"/>
              <a:t>星野さん</a:t>
            </a:r>
            <a:r>
              <a:rPr lang="ja-JP" altLang="en-US" smtClean="0"/>
              <a:t>が数年前からデバイスドライバを開発</a:t>
            </a:r>
            <a:endParaRPr lang="en-US" altLang="ja-JP" smtClean="0"/>
          </a:p>
          <a:p>
            <a:pPr lvl="2"/>
            <a:r>
              <a:rPr lang="ja-JP" altLang="en-US" smtClean="0"/>
              <a:t>去年</a:t>
            </a:r>
            <a:r>
              <a:rPr lang="en-US" altLang="ja-JP" smtClean="0"/>
              <a:t>10</a:t>
            </a:r>
            <a:r>
              <a:rPr lang="ja-JP" altLang="en-US" smtClean="0"/>
              <a:t>月頃からシステムに仕上げるために参加</a:t>
            </a:r>
            <a:endParaRPr lang="en-US" altLang="ja-JP" smtClean="0"/>
          </a:p>
          <a:p>
            <a:pPr lvl="2"/>
            <a:r>
              <a:rPr lang="ja-JP" altLang="en-US" smtClean="0"/>
              <a:t>ただ今テストでいじめ</a:t>
            </a:r>
            <a:r>
              <a:rPr lang="en-US" altLang="ja-JP" smtClean="0"/>
              <a:t>&amp;</a:t>
            </a:r>
            <a:r>
              <a:rPr lang="ja-JP" altLang="en-US" smtClean="0"/>
              <a:t>ドキュメント整備中</a:t>
            </a:r>
            <a:endParaRPr lang="en-US" altLang="ja-JP" smtClean="0"/>
          </a:p>
          <a:p>
            <a:pPr lvl="2"/>
            <a:r>
              <a:rPr lang="ja-JP" altLang="en-US" smtClean="0"/>
              <a:t>今年中に</a:t>
            </a:r>
            <a:r>
              <a:rPr lang="en-US" altLang="ja-JP" smtClean="0"/>
              <a:t>hazama</a:t>
            </a:r>
            <a:r>
              <a:rPr lang="ja-JP" altLang="en-US" smtClean="0"/>
              <a:t>チームに評価してもらう予定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1484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全体構成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いろいろ冗長化</a:t>
            </a:r>
            <a:endParaRPr kumimoji="1" lang="en-US" altLang="ja-JP" smtClean="0"/>
          </a:p>
          <a:p>
            <a:pPr lvl="1"/>
            <a:r>
              <a:rPr lang="en-US" altLang="ja-JP" smtClean="0"/>
              <a:t>storage</a:t>
            </a:r>
          </a:p>
          <a:p>
            <a:pPr lvl="2"/>
            <a:r>
              <a:rPr kumimoji="1" lang="en-US" altLang="ja-JP" smtClean="0"/>
              <a:t>Master/Slave</a:t>
            </a:r>
          </a:p>
          <a:p>
            <a:pPr lvl="2"/>
            <a:r>
              <a:rPr lang="en-US" altLang="ja-JP" smtClean="0"/>
              <a:t>Master</a:t>
            </a:r>
            <a:r>
              <a:rPr lang="ja-JP" altLang="en-US" smtClean="0"/>
              <a:t>が死んだら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Slave</a:t>
            </a:r>
            <a:r>
              <a:rPr lang="ja-JP" altLang="en-US" smtClean="0"/>
              <a:t>に切り換える</a:t>
            </a:r>
            <a:endParaRPr kumimoji="1" lang="en-US" altLang="ja-JP"/>
          </a:p>
          <a:p>
            <a:pPr lvl="1"/>
            <a:r>
              <a:rPr lang="en-US" altLang="ja-JP" smtClean="0"/>
              <a:t>proxy</a:t>
            </a:r>
          </a:p>
          <a:p>
            <a:pPr lvl="2"/>
            <a:r>
              <a:rPr lang="ja-JP" altLang="en-US"/>
              <a:t>スペア</a:t>
            </a:r>
            <a:r>
              <a:rPr lang="ja-JP" altLang="en-US" smtClean="0"/>
              <a:t>を用意</a:t>
            </a:r>
            <a:endParaRPr kumimoji="1" lang="en-US" altLang="ja-JP"/>
          </a:p>
          <a:p>
            <a:pPr lvl="1"/>
            <a:r>
              <a:rPr lang="en-US" altLang="ja-JP" smtClean="0"/>
              <a:t>archive</a:t>
            </a:r>
          </a:p>
          <a:p>
            <a:pPr lvl="2"/>
            <a:r>
              <a:rPr kumimoji="1" lang="ja-JP" altLang="en-US" smtClean="0"/>
              <a:t>遠隔レプリケーション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70632" y="1340768"/>
            <a:ext cx="1656184" cy="426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499993" y="3913693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194893" y="3439469"/>
            <a:ext cx="7923" cy="4664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60199" y="3913693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6926816" y="3443453"/>
            <a:ext cx="7923" cy="466430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198854" y="3671891"/>
            <a:ext cx="529721" cy="858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499992" y="5063505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705341" y="5063505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13" idx="2"/>
            <a:endCxn id="38" idx="0"/>
          </p:cNvCxnSpPr>
          <p:nvPr/>
        </p:nvCxnSpPr>
        <p:spPr>
          <a:xfrm flipH="1">
            <a:off x="5168395" y="4379014"/>
            <a:ext cx="1" cy="68449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180502" y="4721921"/>
            <a:ext cx="1754237" cy="23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6922854" y="4379014"/>
            <a:ext cx="3962" cy="34529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8" idx="3"/>
            <a:endCxn id="39" idx="1"/>
          </p:cNvCxnSpPr>
          <p:nvPr/>
        </p:nvCxnSpPr>
        <p:spPr>
          <a:xfrm>
            <a:off x="5836798" y="5296166"/>
            <a:ext cx="868543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5728575" y="3680478"/>
            <a:ext cx="0" cy="138302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430320" y="1772816"/>
            <a:ext cx="1336807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raid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99993" y="2981788"/>
            <a:ext cx="133680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224519" y="2416111"/>
            <a:ext cx="0" cy="5656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6160199" y="2981788"/>
            <a:ext cx="136857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5202816" y="2416111"/>
            <a:ext cx="813791" cy="477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6016607" y="2206428"/>
            <a:ext cx="0" cy="21446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139952" y="2300475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Master</a:t>
            </a:r>
            <a:endParaRPr kumimoji="1" lang="ja-JP" altLang="en-US" sz="240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6922854" y="2420888"/>
            <a:ext cx="0" cy="565677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016607" y="2414416"/>
            <a:ext cx="895907" cy="2389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992602" y="2282345"/>
            <a:ext cx="82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Slave</a:t>
            </a:r>
            <a:endParaRPr kumimoji="1" lang="ja-JP" altLang="en-US" sz="240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5202816" y="3573016"/>
            <a:ext cx="1731923" cy="8587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Master/Slave</a:t>
            </a:r>
            <a:r>
              <a:rPr kumimoji="1" lang="ja-JP" altLang="en-US" smtClean="0"/>
              <a:t>の切り換え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普段</a:t>
            </a:r>
            <a:r>
              <a:rPr lang="ja-JP" altLang="en-US" smtClean="0"/>
              <a:t>は</a:t>
            </a:r>
            <a:r>
              <a:rPr lang="en-US" altLang="ja-JP" smtClean="0"/>
              <a:t>Master-proxy</a:t>
            </a:r>
            <a:r>
              <a:rPr lang="ja-JP" altLang="en-US" smtClean="0"/>
              <a:t>間のみ転送</a:t>
            </a:r>
            <a:endParaRPr lang="en-US" altLang="ja-JP" smtClean="0"/>
          </a:p>
          <a:p>
            <a:pPr lvl="1"/>
            <a:r>
              <a:rPr kumimoji="1" lang="en-US" altLang="ja-JP" smtClean="0"/>
              <a:t>Slave-proxy</a:t>
            </a:r>
            <a:r>
              <a:rPr kumimoji="1" lang="ja-JP" altLang="en-US" smtClean="0"/>
              <a:t>間は転送しない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raid</a:t>
            </a:r>
            <a:r>
              <a:rPr lang="ja-JP" altLang="en-US" smtClean="0"/>
              <a:t>でつながってるので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殆ど同じデータのはず</a:t>
            </a:r>
            <a:endParaRPr kumimoji="1" lang="en-US" altLang="ja-JP" smtClean="0"/>
          </a:p>
          <a:p>
            <a:pPr lvl="2"/>
            <a:r>
              <a:rPr lang="ja-JP" altLang="en-US" smtClean="0"/>
              <a:t>完全に同じではない</a:t>
            </a:r>
            <a:endParaRPr lang="en-US" altLang="ja-JP" smtClean="0"/>
          </a:p>
          <a:p>
            <a:r>
              <a:rPr kumimoji="1" lang="en-US" altLang="ja-JP" smtClean="0"/>
              <a:t>Master</a:t>
            </a:r>
            <a:r>
              <a:rPr kumimoji="1" lang="ja-JP" altLang="en-US" smtClean="0"/>
              <a:t>が落ちたとき</a:t>
            </a:r>
            <a:endParaRPr kumimoji="1" lang="en-US" altLang="ja-JP" smtClean="0"/>
          </a:p>
          <a:p>
            <a:pPr lvl="1"/>
            <a:r>
              <a:rPr lang="en-US" altLang="ja-JP" smtClean="0"/>
              <a:t>Slave</a:t>
            </a:r>
            <a:r>
              <a:rPr lang="ja-JP" altLang="en-US" smtClean="0"/>
              <a:t>に切り換える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Hash backup</a:t>
            </a:r>
            <a:r>
              <a:rPr lang="ja-JP" altLang="en-US"/>
              <a:t>で</a:t>
            </a:r>
            <a:r>
              <a:rPr kumimoji="1" lang="en-US" altLang="ja-JP" smtClean="0"/>
              <a:t>storage1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storage2</a:t>
            </a:r>
            <a:r>
              <a:rPr kumimoji="1" lang="ja-JP" altLang="en-US" smtClean="0"/>
              <a:t>の差を埋める</a:t>
            </a:r>
            <a:endParaRPr kumimoji="1" lang="en-US" altLang="ja-JP" smtClean="0"/>
          </a:p>
          <a:p>
            <a:pPr lvl="2"/>
            <a:r>
              <a:rPr lang="ja-JP" altLang="en-US" smtClean="0"/>
              <a:t>やってる最中に落ちたらもう一度</a:t>
            </a:r>
            <a:r>
              <a:rPr lang="en-US" altLang="ja-JP" smtClean="0"/>
              <a:t>Hash backup</a:t>
            </a:r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5359641" y="2190411"/>
            <a:ext cx="3388823" cy="1556238"/>
            <a:chOff x="107504" y="2157038"/>
            <a:chExt cx="3388823" cy="155623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07504" y="2157038"/>
              <a:ext cx="3388823" cy="1556238"/>
              <a:chOff x="4139952" y="1772816"/>
              <a:chExt cx="3388823" cy="1556238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5430320" y="1772816"/>
                <a:ext cx="1336807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raid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4499993" y="2867389"/>
                <a:ext cx="133680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storage1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直線矢印コネクタ 6"/>
              <p:cNvCxnSpPr/>
              <p:nvPr/>
            </p:nvCxnSpPr>
            <p:spPr>
              <a:xfrm>
                <a:off x="5224519" y="2416111"/>
                <a:ext cx="0" cy="451278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正方形/長方形 7"/>
              <p:cNvSpPr/>
              <p:nvPr/>
            </p:nvSpPr>
            <p:spPr>
              <a:xfrm>
                <a:off x="6160199" y="2867389"/>
                <a:ext cx="136857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storage2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線矢印コネクタ 8"/>
              <p:cNvCxnSpPr/>
              <p:nvPr/>
            </p:nvCxnSpPr>
            <p:spPr>
              <a:xfrm>
                <a:off x="5202816" y="2416111"/>
                <a:ext cx="813791" cy="4777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 flipV="1">
                <a:off x="6016607" y="2206428"/>
                <a:ext cx="0" cy="214460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/>
              <p:cNvSpPr txBox="1"/>
              <p:nvPr/>
            </p:nvSpPr>
            <p:spPr>
              <a:xfrm>
                <a:off x="4139952" y="2300475"/>
                <a:ext cx="10723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smtClean="0"/>
                  <a:t>Master</a:t>
                </a:r>
                <a:endParaRPr kumimoji="1" lang="ja-JP" altLang="en-US" sz="2400"/>
              </a:p>
            </p:txBody>
          </p:sp>
          <p:cxnSp>
            <p:nvCxnSpPr>
              <p:cNvPr id="12" name="直線矢印コネクタ 11"/>
              <p:cNvCxnSpPr/>
              <p:nvPr/>
            </p:nvCxnSpPr>
            <p:spPr>
              <a:xfrm flipH="1">
                <a:off x="6912862" y="2420888"/>
                <a:ext cx="9992" cy="446501"/>
              </a:xfrm>
              <a:prstGeom prst="straightConnector1">
                <a:avLst/>
              </a:prstGeom>
              <a:ln w="3175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矢印コネクタ 12"/>
            <p:cNvCxnSpPr/>
            <p:nvPr/>
          </p:nvCxnSpPr>
          <p:spPr>
            <a:xfrm>
              <a:off x="1984507" y="2805110"/>
              <a:ext cx="895907" cy="2389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8172400" y="2718069"/>
            <a:ext cx="82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Slave</a:t>
            </a:r>
            <a:endParaRPr kumimoji="1" lang="ja-JP" altLang="en-US" sz="2400"/>
          </a:p>
        </p:txBody>
      </p:sp>
      <p:sp>
        <p:nvSpPr>
          <p:cNvPr id="16" name="正方形/長方形 15"/>
          <p:cNvSpPr/>
          <p:nvPr/>
        </p:nvSpPr>
        <p:spPr>
          <a:xfrm>
            <a:off x="5719682" y="4335272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6" idx="2"/>
            <a:endCxn id="16" idx="0"/>
          </p:cNvCxnSpPr>
          <p:nvPr/>
        </p:nvCxnSpPr>
        <p:spPr>
          <a:xfrm>
            <a:off x="6388085" y="3746649"/>
            <a:ext cx="0" cy="58862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388085" y="4008315"/>
            <a:ext cx="1776861" cy="13720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164946" y="3746649"/>
            <a:ext cx="0" cy="275386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959877" y="3284984"/>
                <a:ext cx="479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877" y="3284984"/>
                <a:ext cx="479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4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細</a:t>
            </a:r>
            <a:r>
              <a:rPr lang="ja-JP" altLang="en-US" smtClean="0"/>
              <a:t>かくてややこしい</a:t>
            </a:r>
            <a:r>
              <a:rPr kumimoji="1" lang="ja-JP" altLang="en-US" smtClean="0"/>
              <a:t>問題がたくさん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情報は順序が変わってはいけない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write</a:t>
            </a:r>
            <a:r>
              <a:rPr kumimoji="1" lang="ja-JP" altLang="en-US" smtClean="0"/>
              <a:t>システムコールの中でシリアライズ</a:t>
            </a:r>
            <a:endParaRPr kumimoji="1" lang="en-US" altLang="ja-JP" smtClean="0"/>
          </a:p>
          <a:p>
            <a:r>
              <a:rPr lang="en-US" altLang="ja-JP" smtClean="0"/>
              <a:t>log</a:t>
            </a:r>
            <a:r>
              <a:rPr lang="ja-JP" altLang="en-US" smtClean="0"/>
              <a:t>情報は歯抜けになってはいけない</a:t>
            </a:r>
            <a:endParaRPr lang="en-US" altLang="ja-JP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smtClean="0"/>
              <a:t>突然プロセスやハードが落ちても再起動後正しく動かないといけない</a:t>
            </a:r>
            <a:endParaRPr lang="en-US" altLang="ja-JP" smtClean="0"/>
          </a:p>
          <a:p>
            <a:pPr lvl="1"/>
            <a:r>
              <a:rPr lang="ja-JP" altLang="en-US"/>
              <a:t>トランザクション的な処理が多い</a:t>
            </a:r>
          </a:p>
          <a:p>
            <a:pPr lvl="1"/>
            <a:r>
              <a:rPr lang="ja-JP" altLang="en-US"/>
              <a:t>最小限の情報を</a:t>
            </a:r>
            <a:r>
              <a:rPr lang="ja-JP" altLang="en-US" smtClean="0"/>
              <a:t>永続化</a:t>
            </a:r>
            <a:endParaRPr lang="en-US" altLang="ja-JP" smtClean="0"/>
          </a:p>
          <a:p>
            <a:r>
              <a:rPr kumimoji="1" lang="en-US" altLang="ja-JP" smtClean="0"/>
              <a:t>storage/proxy/archive</a:t>
            </a:r>
            <a:r>
              <a:rPr lang="ja-JP" altLang="en-US"/>
              <a:t>の</a:t>
            </a:r>
            <a:r>
              <a:rPr kumimoji="1" lang="ja-JP" altLang="en-US" smtClean="0"/>
              <a:t>協調動作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4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例 </a:t>
            </a:r>
            <a:r>
              <a:rPr lang="en-US" altLang="ja-JP" smtClean="0"/>
              <a:t>: log</a:t>
            </a:r>
            <a:r>
              <a:rPr lang="ja-JP" altLang="en-US" smtClean="0"/>
              <a:t>が二重になる可能性</a:t>
            </a:r>
            <a:endParaRPr lang="ja-JP" altLang="en-US"/>
          </a:p>
        </p:txBody>
      </p:sp>
      <p:sp>
        <p:nvSpPr>
          <p:cNvPr id="42" name="コンテンツ プレースホルダー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通常</a:t>
            </a:r>
            <a:r>
              <a:rPr kumimoji="1" lang="en-US" altLang="ja-JP" smtClean="0"/>
              <a:t>log</a:t>
            </a:r>
            <a:r>
              <a:rPr kumimoji="1" lang="ja-JP" altLang="en-US" smtClean="0"/>
              <a:t>の重複はありえないはずだが</a:t>
            </a:r>
            <a:endParaRPr kumimoji="1" lang="ja-JP" altLang="en-US"/>
          </a:p>
        </p:txBody>
      </p:sp>
      <p:cxnSp>
        <p:nvCxnSpPr>
          <p:cNvPr id="24" name="直線矢印コネクタ 23"/>
          <p:cNvCxnSpPr>
            <a:stCxn id="9" idx="2"/>
            <a:endCxn id="23" idx="0"/>
          </p:cNvCxnSpPr>
          <p:nvPr/>
        </p:nvCxnSpPr>
        <p:spPr>
          <a:xfrm>
            <a:off x="1079612" y="4271273"/>
            <a:ext cx="0" cy="712286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2"/>
            <a:endCxn id="23" idx="3"/>
          </p:cNvCxnSpPr>
          <p:nvPr/>
        </p:nvCxnSpPr>
        <p:spPr>
          <a:xfrm flipH="1">
            <a:off x="1691680" y="4271272"/>
            <a:ext cx="1116124" cy="907116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323528" y="2643079"/>
            <a:ext cx="3096344" cy="2730137"/>
            <a:chOff x="323528" y="1988840"/>
            <a:chExt cx="3096344" cy="2730137"/>
          </a:xfrm>
        </p:grpSpPr>
        <p:cxnSp>
          <p:nvCxnSpPr>
            <p:cNvPr id="5" name="直線矢印コネクタ 4"/>
            <p:cNvCxnSpPr>
              <a:stCxn id="7" idx="2"/>
              <a:endCxn id="8" idx="0"/>
            </p:cNvCxnSpPr>
            <p:nvPr/>
          </p:nvCxnSpPr>
          <p:spPr>
            <a:xfrm>
              <a:off x="1079612" y="2378497"/>
              <a:ext cx="1728192" cy="848879"/>
            </a:xfrm>
            <a:prstGeom prst="straightConnector1">
              <a:avLst/>
            </a:prstGeom>
            <a:ln w="60325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7" idx="2"/>
              <a:endCxn id="9" idx="0"/>
            </p:cNvCxnSpPr>
            <p:nvPr/>
          </p:nvCxnSpPr>
          <p:spPr>
            <a:xfrm>
              <a:off x="1079612" y="2378497"/>
              <a:ext cx="0" cy="84888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467544" y="1988840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storage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5736" y="3227376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proxy2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67544" y="3227377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proxy1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67544" y="4329320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archive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3528" y="2802937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123728" y="2486729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5174" y="3931985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473435" y="3946248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3563888" y="2390557"/>
            <a:ext cx="532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に転送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smtClean="0"/>
              <a:t>転送中</a:t>
            </a:r>
            <a:r>
              <a:rPr lang="en-US" altLang="ja-JP" sz="2400" smtClean="0"/>
              <a:t>storage</a:t>
            </a:r>
            <a:r>
              <a:rPr lang="ja-JP" altLang="en-US" sz="2400" smtClean="0"/>
              <a:t>～</a:t>
            </a:r>
            <a:r>
              <a:rPr lang="en-US" altLang="ja-JP" sz="2400" smtClean="0"/>
              <a:t>proxy1</a:t>
            </a:r>
            <a:r>
              <a:rPr lang="ja-JP" altLang="en-US" sz="2400" smtClean="0"/>
              <a:t>間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のネットワークがダウン</a:t>
            </a:r>
            <a:endParaRPr lang="en-US" altLang="ja-JP" sz="2400" smtClean="0"/>
          </a:p>
          <a:p>
            <a:pPr marL="914400" lvl="1" indent="-457200">
              <a:buFont typeface="+mj-lt"/>
              <a:buAutoNum type="alphaL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の受け取り完了</a:t>
            </a:r>
            <a:endParaRPr kumimoji="1" lang="en-US" altLang="ja-JP" sz="2400" smtClean="0"/>
          </a:p>
          <a:p>
            <a:pPr marL="800100" lvl="1" indent="-342900">
              <a:buFont typeface="+mj-lt"/>
              <a:buAutoNum type="alphaLcPeriod"/>
            </a:pPr>
            <a:r>
              <a:rPr lang="ja-JP" altLang="en-US" sz="2400" smtClean="0"/>
              <a:t> しかし</a:t>
            </a: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ack</a:t>
            </a:r>
            <a:r>
              <a:rPr kumimoji="1" lang="ja-JP" altLang="en-US" sz="2400" smtClean="0"/>
              <a:t>を</a:t>
            </a:r>
            <a:r>
              <a:rPr lang="ja-JP" altLang="en-US" sz="2400" smtClean="0"/>
              <a:t>受信できず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→ </a:t>
            </a:r>
            <a:r>
              <a:rPr lang="en-US" altLang="ja-JP" sz="2400" smtClean="0"/>
              <a:t>L</a:t>
            </a:r>
            <a:r>
              <a:rPr lang="ja-JP" altLang="en-US" sz="2400" smtClean="0"/>
              <a:t>を送ってないと判断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smtClean="0"/>
              <a:t>storage</a:t>
            </a:r>
            <a:r>
              <a:rPr lang="ja-JP" altLang="en-US" sz="2400" smtClean="0"/>
              <a:t>は</a:t>
            </a:r>
            <a:r>
              <a:rPr lang="en-US" altLang="ja-JP" sz="2400" smtClean="0"/>
              <a:t>proxy2</a:t>
            </a:r>
            <a:r>
              <a:rPr lang="ja-JP" altLang="en-US" sz="2400" smtClean="0"/>
              <a:t>と通信開始</a:t>
            </a:r>
            <a:endParaRPr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proxy2</a:t>
            </a:r>
            <a:r>
              <a:rPr kumimoji="1" lang="ja-JP" altLang="en-US" sz="2400" smtClean="0"/>
              <a:t>へ転送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と</a:t>
            </a:r>
            <a:r>
              <a:rPr kumimoji="1" lang="en-US" altLang="ja-JP" sz="2400" smtClean="0"/>
              <a:t>proxy2</a:t>
            </a:r>
            <a:r>
              <a:rPr kumimoji="1" lang="ja-JP" altLang="en-US" sz="2400" smtClean="0"/>
              <a:t>からそれぞれ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archive</a:t>
            </a:r>
            <a:r>
              <a:rPr kumimoji="1" lang="ja-JP" altLang="en-US" sz="2400" smtClean="0"/>
              <a:t>に転送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/>
              <a:t>L</a:t>
            </a:r>
            <a:r>
              <a:rPr lang="ja-JP" altLang="en-US" sz="2400" smtClean="0"/>
              <a:t>が重複した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876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例 </a:t>
            </a:r>
            <a:r>
              <a:rPr lang="en-US" altLang="ja-JP" smtClean="0"/>
              <a:t>: proxy</a:t>
            </a:r>
            <a:r>
              <a:rPr lang="ja-JP" altLang="en-US" smtClean="0"/>
              <a:t>の交換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止める順序が大事</a:t>
            </a:r>
            <a:endParaRPr lang="en-US" altLang="ja-JP" smtClean="0"/>
          </a:p>
        </p:txBody>
      </p:sp>
      <p:cxnSp>
        <p:nvCxnSpPr>
          <p:cNvPr id="5" name="直線矢印コネクタ 4"/>
          <p:cNvCxnSpPr>
            <a:stCxn id="7" idx="2"/>
            <a:endCxn id="8" idx="0"/>
          </p:cNvCxnSpPr>
          <p:nvPr/>
        </p:nvCxnSpPr>
        <p:spPr>
          <a:xfrm>
            <a:off x="1079612" y="3032736"/>
            <a:ext cx="1512168" cy="848879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7" idx="2"/>
            <a:endCxn id="9" idx="0"/>
          </p:cNvCxnSpPr>
          <p:nvPr/>
        </p:nvCxnSpPr>
        <p:spPr>
          <a:xfrm>
            <a:off x="1079612" y="3032736"/>
            <a:ext cx="0" cy="84888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7544" y="2643079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79712" y="3881615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7544" y="3881616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7544" y="4983559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47864" y="2390557"/>
            <a:ext cx="5544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 - proxy1</a:t>
            </a:r>
            <a:r>
              <a:rPr kumimoji="1" lang="ja-JP" altLang="en-US" sz="2400" smtClean="0"/>
              <a:t>間を停止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proxy2</a:t>
            </a:r>
            <a:r>
              <a:rPr lang="ja-JP" altLang="en-US" sz="2400" smtClean="0"/>
              <a:t>に転送開始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のデータが全て転送されるまで</a:t>
            </a:r>
            <a:r>
              <a:rPr kumimoji="1" lang="en-US" altLang="ja-JP" sz="2400" smtClean="0"/>
              <a:t>proxy1 - archive</a:t>
            </a:r>
            <a:r>
              <a:rPr kumimoji="1" lang="ja-JP" altLang="en-US" sz="2400" smtClean="0"/>
              <a:t>間の転送を継続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smtClean="0"/>
              <a:t>転送が終わったら</a:t>
            </a:r>
            <a:r>
              <a:rPr lang="en-US" altLang="ja-JP" sz="2400" smtClean="0"/>
              <a:t>proxy1</a:t>
            </a:r>
            <a:r>
              <a:rPr lang="ja-JP" altLang="en-US" sz="2400" smtClean="0"/>
              <a:t>を停止</a:t>
            </a:r>
            <a:endParaRPr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を交換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smtClean="0"/>
              <a:t>proxy1</a:t>
            </a:r>
            <a:r>
              <a:rPr lang="ja-JP" altLang="en-US" sz="2400" smtClean="0"/>
              <a:t>を</a:t>
            </a:r>
            <a:r>
              <a:rPr lang="en-US" altLang="ja-JP" sz="2400" smtClean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が</a:t>
            </a: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に接続切り替え</a:t>
            </a:r>
            <a:r>
              <a:rPr lang="ja-JP" altLang="en-US" sz="2400" smtClean="0"/>
              <a:t>（自動）</a:t>
            </a:r>
            <a:endParaRPr kumimoji="1" lang="ja-JP" altLang="en-US" sz="240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079612" y="4271273"/>
            <a:ext cx="0" cy="712286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</p:cNvCxnSpPr>
          <p:nvPr/>
        </p:nvCxnSpPr>
        <p:spPr>
          <a:xfrm flipH="1">
            <a:off x="1691680" y="4271272"/>
            <a:ext cx="900100" cy="907116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23528" y="3457176"/>
            <a:ext cx="483566" cy="389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merge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apply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smtClean="0"/>
              <a:t>merge</a:t>
            </a:r>
          </a:p>
          <a:p>
            <a:pPr lvl="1"/>
            <a:r>
              <a:rPr lang="ja-JP" altLang="en-US"/>
              <a:t>短期間</a:t>
            </a:r>
            <a:r>
              <a:rPr lang="ja-JP" altLang="en-US" smtClean="0"/>
              <a:t>に激しい</a:t>
            </a:r>
            <a:r>
              <a:rPr lang="ja-JP" altLang="en-US"/>
              <a:t>書き込みで</a:t>
            </a:r>
            <a:r>
              <a:rPr lang="ja-JP" altLang="en-US" smtClean="0"/>
              <a:t>細かい</a:t>
            </a:r>
            <a:r>
              <a:rPr lang="en-US" altLang="ja-JP" smtClean="0"/>
              <a:t>diff</a:t>
            </a:r>
            <a:r>
              <a:rPr lang="ja-JP" altLang="en-US" smtClean="0"/>
              <a:t>が大量発生</a:t>
            </a:r>
            <a:endParaRPr lang="en-US" altLang="ja-JP" smtClean="0"/>
          </a:p>
          <a:p>
            <a:pPr lvl="2"/>
            <a:r>
              <a:rPr kumimoji="1" lang="ja-JP" altLang="en-US" smtClean="0"/>
              <a:t>まとめて単一の効率のよい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へ</a:t>
            </a:r>
            <a:endParaRPr kumimoji="1" lang="en-US" altLang="ja-JP" smtClean="0"/>
          </a:p>
          <a:p>
            <a:r>
              <a:rPr kumimoji="1" lang="en-US" altLang="ja-JP" smtClean="0"/>
              <a:t>apply</a:t>
            </a:r>
          </a:p>
          <a:p>
            <a:pPr lvl="1"/>
            <a:r>
              <a:rPr kumimoji="1" lang="en-US" altLang="ja-JP" smtClean="0"/>
              <a:t>archive</a:t>
            </a:r>
            <a:r>
              <a:rPr kumimoji="1" lang="ja-JP" altLang="en-US" smtClean="0"/>
              <a:t>には</a:t>
            </a:r>
            <a:r>
              <a:rPr lang="en-US" altLang="ja-JP" smtClean="0"/>
              <a:t>diff</a:t>
            </a:r>
            <a:r>
              <a:rPr lang="ja-JP" altLang="en-US" smtClean="0"/>
              <a:t>と</a:t>
            </a:r>
            <a:r>
              <a:rPr lang="en-US" altLang="ja-JP" smtClean="0"/>
              <a:t>snapshot</a:t>
            </a:r>
            <a:r>
              <a:rPr lang="ja-JP" altLang="en-US" smtClean="0"/>
              <a:t>がたまる</a:t>
            </a:r>
            <a:endParaRPr lang="en-US" altLang="ja-JP" smtClean="0"/>
          </a:p>
          <a:p>
            <a:pPr lvl="1"/>
            <a:r>
              <a:rPr lang="ja-JP" altLang="en-US"/>
              <a:t>任意の時間に戻れるがあまり</a:t>
            </a:r>
            <a:r>
              <a:rPr lang="ja-JP" altLang="en-US" smtClean="0"/>
              <a:t>古いのは不要</a:t>
            </a:r>
            <a:endParaRPr lang="ja-JP" altLang="en-US"/>
          </a:p>
          <a:p>
            <a:pPr lvl="2"/>
            <a:r>
              <a:rPr kumimoji="1" lang="en-US" altLang="ja-JP" smtClean="0"/>
              <a:t>snapshot</a:t>
            </a:r>
            <a:r>
              <a:rPr lang="ja-JP" altLang="en-US"/>
              <a:t>に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apply</a:t>
            </a:r>
            <a:r>
              <a:rPr kumimoji="1" lang="ja-JP" altLang="en-US" smtClean="0"/>
              <a:t>して新しい</a:t>
            </a:r>
            <a:r>
              <a:rPr kumimoji="1" lang="en-US" altLang="ja-JP" smtClean="0"/>
              <a:t>snapshot</a:t>
            </a:r>
            <a:r>
              <a:rPr kumimoji="1" lang="ja-JP" altLang="en-US" smtClean="0"/>
              <a:t>にする</a:t>
            </a:r>
            <a:endParaRPr kumimoji="1" lang="en-US" altLang="ja-JP" smtClean="0"/>
          </a:p>
          <a:p>
            <a:pPr lvl="2"/>
            <a:r>
              <a:rPr lang="en-US" altLang="ja-JP" smtClean="0"/>
              <a:t>apply</a:t>
            </a:r>
            <a:r>
              <a:rPr lang="ja-JP" altLang="en-US" smtClean="0"/>
              <a:t>が終わるとその</a:t>
            </a:r>
            <a:r>
              <a:rPr lang="en-US" altLang="ja-JP" smtClean="0"/>
              <a:t>diff</a:t>
            </a:r>
            <a:r>
              <a:rPr lang="ja-JP" altLang="en-US" smtClean="0"/>
              <a:t>を削除</a:t>
            </a:r>
            <a:endParaRPr lang="en-US" altLang="ja-JP" smtClean="0"/>
          </a:p>
          <a:p>
            <a:r>
              <a:rPr kumimoji="1" lang="ja-JP" altLang="en-US" smtClean="0"/>
              <a:t>それらの操作は</a:t>
            </a:r>
            <a:r>
              <a:rPr kumimoji="1" lang="en-US" altLang="ja-JP" smtClean="0"/>
              <a:t>archive</a:t>
            </a:r>
            <a:r>
              <a:rPr kumimoji="1" lang="ja-JP" altLang="en-US" smtClean="0"/>
              <a:t>ごとに非同期で</a:t>
            </a:r>
            <a:endParaRPr kumimoji="1" lang="en-US" altLang="ja-JP" smtClean="0"/>
          </a:p>
          <a:p>
            <a:pPr lvl="1"/>
            <a:r>
              <a:rPr lang="ja-JP" altLang="en-US" smtClean="0"/>
              <a:t>レプリケーション時に必要が</a:t>
            </a:r>
            <a:r>
              <a:rPr lang="en-US" altLang="ja-JP" smtClean="0"/>
              <a:t>diff</a:t>
            </a:r>
            <a:r>
              <a:rPr lang="ja-JP" altLang="en-US" smtClean="0"/>
              <a:t>がないときがある</a:t>
            </a:r>
            <a:endParaRPr lang="en-US" altLang="ja-JP" smtClean="0"/>
          </a:p>
          <a:p>
            <a:pPr lvl="2"/>
            <a:r>
              <a:rPr kumimoji="1" lang="ja-JP" altLang="en-US"/>
              <a:t>現在の</a:t>
            </a:r>
            <a:r>
              <a:rPr kumimoji="1" lang="ja-JP" altLang="en-US" smtClean="0"/>
              <a:t>情報から</a:t>
            </a:r>
            <a:r>
              <a:rPr kumimoji="1" lang="en-US" altLang="ja-JP" smtClean="0"/>
              <a:t>Hash backup</a:t>
            </a:r>
            <a:r>
              <a:rPr kumimoji="1" lang="ja-JP" altLang="en-US" smtClean="0"/>
              <a:t>と同様に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を生成</a:t>
            </a:r>
            <a:endParaRPr kumimoji="1" lang="en-US" altLang="ja-JP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/>
              <a:t>やってる最中に</a:t>
            </a:r>
            <a:r>
              <a:rPr lang="ja-JP" altLang="en-US" smtClean="0"/>
              <a:t>落ちた</a:t>
            </a:r>
            <a:r>
              <a:rPr lang="ja-JP" altLang="en-US"/>
              <a:t>（</a:t>
            </a:r>
            <a:r>
              <a:rPr lang="ja-JP" altLang="en-US" smtClean="0"/>
              <a:t>略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9097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サービス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WalB</a:t>
            </a:r>
            <a:r>
              <a:rPr lang="ja-JP" altLang="en-US" smtClean="0"/>
              <a:t>デバイスはブロックデバイスにつき</a:t>
            </a:r>
            <a:r>
              <a:rPr lang="en-US" altLang="ja-JP" smtClean="0"/>
              <a:t>1</a:t>
            </a:r>
            <a:r>
              <a:rPr lang="ja-JP" altLang="en-US" smtClean="0"/>
              <a:t>個</a:t>
            </a:r>
            <a:endParaRPr lang="en-US" altLang="ja-JP" smtClean="0"/>
          </a:p>
          <a:p>
            <a:pPr lvl="1"/>
            <a:r>
              <a:rPr lang="ja-JP" altLang="en-US" smtClean="0"/>
              <a:t>圧縮など</a:t>
            </a:r>
            <a:r>
              <a:rPr lang="en-US" altLang="ja-JP" smtClean="0"/>
              <a:t>CPU</a:t>
            </a:r>
            <a:r>
              <a:rPr lang="ja-JP" altLang="en-US" smtClean="0"/>
              <a:t>を食う処理は別スレッドで</a:t>
            </a:r>
            <a:endParaRPr lang="en-US" altLang="ja-JP" smtClean="0"/>
          </a:p>
          <a:p>
            <a:r>
              <a:rPr lang="ja-JP" altLang="en-US"/>
              <a:t>それぞれ</a:t>
            </a:r>
            <a:r>
              <a:rPr lang="ja-JP" altLang="en-US" smtClean="0"/>
              <a:t>のサービスは非同期に動く</a:t>
            </a:r>
            <a:endParaRPr lang="en-US" altLang="ja-JP" smtClean="0"/>
          </a:p>
          <a:p>
            <a:pPr lvl="1"/>
            <a:r>
              <a:rPr kumimoji="1" lang="ja-JP" altLang="en-US" smtClean="0"/>
              <a:t>状態</a:t>
            </a:r>
            <a:r>
              <a:rPr kumimoji="1" lang="ja-JP" altLang="en-US"/>
              <a:t>取得</a:t>
            </a:r>
            <a:r>
              <a:rPr kumimoji="1" lang="ja-JP" altLang="en-US" smtClean="0"/>
              <a:t>や命令は各サービスとやりとりする専用コマンド</a:t>
            </a:r>
            <a:r>
              <a:rPr kumimoji="1" lang="en-US" altLang="ja-JP" smtClean="0"/>
              <a:t>walbc</a:t>
            </a:r>
            <a:r>
              <a:rPr kumimoji="1" lang="ja-JP" altLang="en-US" smtClean="0"/>
              <a:t>で行う</a:t>
            </a:r>
            <a:endParaRPr kumimoji="1" lang="en-US" altLang="ja-JP" smtClean="0"/>
          </a:p>
          <a:p>
            <a:pPr lvl="1"/>
            <a:r>
              <a:rPr lang="en-US" altLang="ja-JP" smtClean="0"/>
              <a:t>walbc</a:t>
            </a:r>
            <a:r>
              <a:rPr lang="ja-JP" altLang="en-US" smtClean="0"/>
              <a:t>は</a:t>
            </a:r>
            <a:r>
              <a:rPr lang="en-US" altLang="ja-JP" smtClean="0"/>
              <a:t>storage/proxy/archive</a:t>
            </a:r>
            <a:r>
              <a:rPr lang="ja-JP" altLang="en-US" smtClean="0"/>
              <a:t>たちと話す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7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グループ化 106"/>
          <p:cNvGrpSpPr/>
          <p:nvPr/>
        </p:nvGrpSpPr>
        <p:grpSpPr>
          <a:xfrm>
            <a:off x="6012160" y="1068524"/>
            <a:ext cx="3192291" cy="3368588"/>
            <a:chOff x="5755541" y="356569"/>
            <a:chExt cx="3192291" cy="3368588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56569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3192291" cy="2813037"/>
              <a:chOff x="5755541" y="1044169"/>
              <a:chExt cx="3192291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1417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clear-vol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339752" y="3893961"/>
            <a:ext cx="6295530" cy="2847407"/>
            <a:chOff x="2623069" y="3893961"/>
            <a:chExt cx="6295530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623069" y="5189038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7" y="4519997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5202" y="450912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155925" y="581223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057475" y="5981509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6475" y="1255989"/>
            <a:ext cx="5292366" cy="3514742"/>
            <a:chOff x="-286" y="1035127"/>
            <a:chExt cx="5292366" cy="3514742"/>
          </a:xfrm>
        </p:grpSpPr>
        <p:sp>
          <p:nvSpPr>
            <p:cNvPr id="10" name="角丸四角形 9"/>
            <p:cNvSpPr/>
            <p:nvPr/>
          </p:nvSpPr>
          <p:spPr>
            <a:xfrm>
              <a:off x="3984726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834157" y="339361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Master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46929" y="339367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Slave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833982" y="4026649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Storage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915621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915621" y="1035127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V="1">
              <a:off x="1915151" y="1539184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>
              <a:off x="1166228" y="1539183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/>
            <p:cNvSpPr txBox="1"/>
            <p:nvPr/>
          </p:nvSpPr>
          <p:spPr>
            <a:xfrm>
              <a:off x="1886138" y="1526758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-286" y="163097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2" name="直線矢印コネクタ 131"/>
            <p:cNvCxnSpPr/>
            <p:nvPr/>
          </p:nvCxnSpPr>
          <p:spPr>
            <a:xfrm>
              <a:off x="2195832" y="2334362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角丸四角形 132"/>
            <p:cNvSpPr/>
            <p:nvPr/>
          </p:nvSpPr>
          <p:spPr>
            <a:xfrm>
              <a:off x="2528013" y="2113193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2624523" y="25863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3126001" y="2595101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/>
            <p:cNvSpPr txBox="1"/>
            <p:nvPr/>
          </p:nvSpPr>
          <p:spPr>
            <a:xfrm>
              <a:off x="3903359" y="3001888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7" name="直線矢印コネクタ 136"/>
            <p:cNvCxnSpPr/>
            <p:nvPr/>
          </p:nvCxnSpPr>
          <p:spPr>
            <a:xfrm flipV="1">
              <a:off x="3097390" y="258984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/>
            <p:cNvSpPr txBox="1"/>
            <p:nvPr/>
          </p:nvSpPr>
          <p:spPr>
            <a:xfrm>
              <a:off x="2920285" y="2924944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3805198" y="151041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6" name="円弧 145"/>
            <p:cNvSpPr/>
            <p:nvPr/>
          </p:nvSpPr>
          <p:spPr>
            <a:xfrm flipH="1">
              <a:off x="2211765" y="1819564"/>
              <a:ext cx="2516640" cy="674709"/>
            </a:xfrm>
            <a:prstGeom prst="arc">
              <a:avLst>
                <a:gd name="adj1" fmla="val 11084431"/>
                <a:gd name="adj2" fmla="val 0"/>
              </a:avLst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971600" y="2556654"/>
              <a:ext cx="1" cy="8723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/>
            <p:cNvSpPr txBox="1"/>
            <p:nvPr/>
          </p:nvSpPr>
          <p:spPr>
            <a:xfrm>
              <a:off x="170985" y="2678723"/>
              <a:ext cx="872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</a:p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slave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1210439" y="2805889"/>
              <a:ext cx="872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51" name="直線矢印コネクタ 150"/>
            <p:cNvCxnSpPr/>
            <p:nvPr/>
          </p:nvCxnSpPr>
          <p:spPr>
            <a:xfrm flipV="1">
              <a:off x="1205094" y="2556654"/>
              <a:ext cx="0" cy="837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主な状態遷移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バックアップ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障害</a:t>
            </a:r>
            <a:r>
              <a:rPr lang="ja-JP" altLang="en-US"/>
              <a:t>に備えた</a:t>
            </a:r>
            <a:r>
              <a:rPr kumimoji="1" lang="ja-JP" altLang="en-US" smtClean="0"/>
              <a:t>データの複製</a:t>
            </a:r>
            <a:endParaRPr kumimoji="1" lang="en-US" altLang="ja-JP" smtClean="0"/>
          </a:p>
          <a:p>
            <a:pPr lvl="1"/>
            <a:r>
              <a:rPr lang="en-US" altLang="ja-JP" smtClean="0"/>
              <a:t>RAID</a:t>
            </a:r>
            <a:r>
              <a:rPr lang="ja-JP" altLang="en-US" smtClean="0"/>
              <a:t>はシステムの多重化</a:t>
            </a:r>
            <a:endParaRPr lang="en-US" altLang="ja-JP" smtClean="0"/>
          </a:p>
          <a:p>
            <a:pPr lvl="2"/>
            <a:r>
              <a:rPr kumimoji="1" lang="ja-JP" altLang="en-US" smtClean="0"/>
              <a:t>壊れたらデータは復元できない</a:t>
            </a:r>
            <a:endParaRPr kumimoji="1" lang="en-US" altLang="ja-JP" smtClean="0"/>
          </a:p>
          <a:p>
            <a:r>
              <a:rPr kumimoji="1" lang="ja-JP" altLang="en-US" smtClean="0"/>
              <a:t>ある瞬間の状態（スナップショット）に戻せる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うっかりデータ消したのでなんとかして</a:t>
            </a:r>
            <a:endParaRPr kumimoji="1" lang="en-US" altLang="ja-JP" smtClean="0"/>
          </a:p>
        </p:txBody>
      </p:sp>
      <p:sp>
        <p:nvSpPr>
          <p:cNvPr id="4" name="円柱 3"/>
          <p:cNvSpPr/>
          <p:nvPr/>
        </p:nvSpPr>
        <p:spPr>
          <a:xfrm>
            <a:off x="1979712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11115" y="5723146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今日</a:t>
            </a:r>
            <a:r>
              <a:rPr lang="ja-JP" altLang="en-US" sz="2400" smtClean="0"/>
              <a:t>のデータ</a:t>
            </a:r>
            <a:endParaRPr kumimoji="1" lang="ja-JP" altLang="en-US" sz="2400"/>
          </a:p>
        </p:txBody>
      </p:sp>
      <p:sp>
        <p:nvSpPr>
          <p:cNvPr id="6" name="円柱 5"/>
          <p:cNvSpPr/>
          <p:nvPr/>
        </p:nvSpPr>
        <p:spPr>
          <a:xfrm>
            <a:off x="3779912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37002" y="572134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1</a:t>
            </a:r>
            <a:r>
              <a:rPr lang="ja-JP" altLang="en-US" sz="2400" smtClean="0"/>
              <a:t>時間前</a:t>
            </a:r>
            <a:endParaRPr kumimoji="1" lang="ja-JP" altLang="en-US" sz="2400"/>
          </a:p>
        </p:txBody>
      </p:sp>
      <p:sp>
        <p:nvSpPr>
          <p:cNvPr id="8" name="円柱 7"/>
          <p:cNvSpPr/>
          <p:nvPr/>
        </p:nvSpPr>
        <p:spPr>
          <a:xfrm>
            <a:off x="5169768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26858" y="572134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半日前</a:t>
            </a:r>
            <a:endParaRPr kumimoji="1" lang="ja-JP" altLang="en-US" sz="2400"/>
          </a:p>
        </p:txBody>
      </p:sp>
      <p:sp>
        <p:nvSpPr>
          <p:cNvPr id="10" name="円柱 9"/>
          <p:cNvSpPr/>
          <p:nvPr/>
        </p:nvSpPr>
        <p:spPr>
          <a:xfrm>
            <a:off x="6537920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95010" y="572134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昨日</a:t>
            </a:r>
            <a:r>
              <a:rPr lang="en-US" altLang="ja-JP" sz="2400" smtClean="0"/>
              <a:t>...</a:t>
            </a:r>
            <a:endParaRPr kumimoji="1" lang="ja-JP" altLang="en-US" sz="240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078370" y="5085184"/>
            <a:ext cx="534282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レプリケーション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常にほぼ最新の状態を別のサーバに反映</a:t>
            </a:r>
            <a:endParaRPr lang="en-US" altLang="ja-JP" smtClean="0"/>
          </a:p>
          <a:p>
            <a:pPr lvl="1"/>
            <a:r>
              <a:rPr lang="ja-JP" altLang="en-US"/>
              <a:t>サービス</a:t>
            </a:r>
            <a:r>
              <a:rPr lang="ja-JP" altLang="en-US" smtClean="0"/>
              <a:t>のダウンタイムを減らす</a:t>
            </a:r>
            <a:endParaRPr lang="en-US" altLang="ja-JP" smtClean="0"/>
          </a:p>
          <a:p>
            <a:pPr lvl="1"/>
            <a:r>
              <a:rPr kumimoji="1" lang="en-US" altLang="ja-JP" smtClean="0"/>
              <a:t>WalB</a:t>
            </a:r>
            <a:r>
              <a:rPr kumimoji="1" lang="ja-JP" altLang="en-US" smtClean="0"/>
              <a:t>は非同期（直近以外のデータは守る）</a:t>
            </a:r>
          </a:p>
        </p:txBody>
      </p:sp>
      <p:sp>
        <p:nvSpPr>
          <p:cNvPr id="4" name="円柱 3"/>
          <p:cNvSpPr/>
          <p:nvPr/>
        </p:nvSpPr>
        <p:spPr>
          <a:xfrm>
            <a:off x="1979712" y="3933056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52307" y="52190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最新</a:t>
            </a:r>
            <a:r>
              <a:rPr lang="ja-JP" altLang="en-US" sz="2400" smtClean="0"/>
              <a:t>の状態</a:t>
            </a:r>
            <a:endParaRPr kumimoji="1" lang="ja-JP" altLang="en-US" sz="2400"/>
          </a:p>
        </p:txBody>
      </p:sp>
      <p:sp>
        <p:nvSpPr>
          <p:cNvPr id="6" name="円柱 5"/>
          <p:cNvSpPr/>
          <p:nvPr/>
        </p:nvSpPr>
        <p:spPr>
          <a:xfrm>
            <a:off x="5220072" y="3904257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5190291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ちょっと遅れで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ほぼ最新の状態</a:t>
            </a:r>
            <a:endParaRPr kumimoji="1" lang="ja-JP" altLang="en-US" sz="240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503436" y="4541132"/>
            <a:ext cx="1068564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036802" y="34347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東京</a:t>
            </a:r>
            <a:endParaRPr kumimoji="1" lang="ja-JP" altLang="en-US" sz="2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34253" y="34347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大阪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484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cp –a</a:t>
            </a:r>
            <a:r>
              <a:rPr lang="ja-JP" altLang="en-US" smtClean="0"/>
              <a:t>や</a:t>
            </a:r>
            <a:r>
              <a:rPr lang="en-US" altLang="ja-JP" smtClean="0"/>
              <a:t>xcopy</a:t>
            </a:r>
            <a:r>
              <a:rPr lang="ja-JP" altLang="en-US" smtClean="0"/>
              <a:t>じゃ駄目</a:t>
            </a:r>
            <a:r>
              <a:rPr lang="en-US" altLang="ja-JP" smtClean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編集中のファイルはコピーできない</a:t>
            </a:r>
            <a:endParaRPr kumimoji="1" lang="en-US" altLang="ja-JP" smtClean="0"/>
          </a:p>
          <a:p>
            <a:r>
              <a:rPr lang="ja-JP" altLang="en-US" smtClean="0"/>
              <a:t>ある瞬間の状態には戻せない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1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データのコピーは時間がかかる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1TiB</a:t>
            </a:r>
            <a:r>
              <a:rPr lang="ja-JP" altLang="en-US" smtClean="0"/>
              <a:t>の</a:t>
            </a:r>
            <a:r>
              <a:rPr lang="en-US" altLang="ja-JP" smtClean="0"/>
              <a:t>HDD</a:t>
            </a:r>
            <a:r>
              <a:rPr lang="ja-JP" altLang="en-US" smtClean="0"/>
              <a:t>ディスク</a:t>
            </a:r>
            <a:endParaRPr lang="en-US" altLang="ja-JP" smtClean="0"/>
          </a:p>
          <a:p>
            <a:pPr lvl="1"/>
            <a:r>
              <a:rPr lang="en-US" altLang="ja-JP" smtClean="0"/>
              <a:t>1Gbps</a:t>
            </a:r>
            <a:r>
              <a:rPr lang="ja-JP" altLang="en-US"/>
              <a:t>だと数時間</a:t>
            </a:r>
          </a:p>
          <a:p>
            <a:pPr lvl="1"/>
            <a:r>
              <a:rPr kumimoji="1" lang="en-US" altLang="ja-JP" smtClean="0"/>
              <a:t>200MiB/sec</a:t>
            </a:r>
            <a:r>
              <a:rPr kumimoji="1" lang="ja-JP" altLang="en-US" smtClean="0"/>
              <a:t>でも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時間半</a:t>
            </a:r>
            <a:endParaRPr kumimoji="1" lang="en-US" altLang="ja-JP" smtClean="0"/>
          </a:p>
          <a:p>
            <a:pPr lvl="2"/>
            <a:r>
              <a:rPr lang="ja-JP" altLang="en-US" smtClean="0"/>
              <a:t>数</a:t>
            </a:r>
            <a:r>
              <a:rPr lang="en-US" altLang="ja-JP" smtClean="0"/>
              <a:t>TB</a:t>
            </a:r>
            <a:r>
              <a:rPr lang="ja-JP" altLang="en-US" smtClean="0"/>
              <a:t>のデータだと</a:t>
            </a:r>
            <a:r>
              <a:rPr lang="en-US" altLang="ja-JP" smtClean="0"/>
              <a:t>…</a:t>
            </a:r>
          </a:p>
          <a:p>
            <a:r>
              <a:rPr lang="ja-JP" altLang="en-US" smtClean="0"/>
              <a:t>その間</a:t>
            </a:r>
            <a:r>
              <a:rPr lang="ja-JP" altLang="en-US"/>
              <a:t>データに</a:t>
            </a:r>
            <a:r>
              <a:rPr lang="ja-JP" altLang="en-US" smtClean="0"/>
              <a:t>触れないとサービスが止まる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/>
          </a:p>
          <a:p>
            <a:pPr marL="457200" lvl="1" indent="0">
              <a:buNone/>
            </a:pPr>
            <a:r>
              <a:rPr lang="ja-JP" altLang="en-US" smtClean="0">
                <a:solidFill>
                  <a:srgbClr val="FF0000"/>
                </a:solidFill>
              </a:rPr>
              <a:t>ファイル変更を許し</a:t>
            </a:r>
            <a:r>
              <a:rPr lang="ja-JP" altLang="en-US">
                <a:solidFill>
                  <a:srgbClr val="FF0000"/>
                </a:solidFill>
              </a:rPr>
              <a:t>ながらの</a:t>
            </a:r>
            <a:r>
              <a:rPr lang="ja-JP" altLang="en-US" smtClean="0">
                <a:solidFill>
                  <a:srgbClr val="FF0000"/>
                </a:solidFill>
              </a:rPr>
              <a:t>データコピー</a:t>
            </a:r>
            <a:r>
              <a:rPr lang="ja-JP" altLang="en-US" smtClean="0"/>
              <a:t>が必要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だがしかし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193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コピーしてる間に変わってしまう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データの先頭と最後でコピーした時刻が違う</a:t>
            </a:r>
            <a:endParaRPr kumimoji="1" lang="en-US" altLang="ja-JP" smtClean="0"/>
          </a:p>
          <a:p>
            <a:pPr lvl="1"/>
            <a:r>
              <a:rPr lang="ja-JP" altLang="en-US"/>
              <a:t>異なる時刻</a:t>
            </a:r>
            <a:r>
              <a:rPr lang="ja-JP" altLang="en-US" smtClean="0"/>
              <a:t>のデータが混在（一貫性無し</a:t>
            </a:r>
            <a:r>
              <a:rPr lang="en-US" altLang="ja-JP" smtClean="0"/>
              <a:t>=dirty</a:t>
            </a:r>
            <a:r>
              <a:rPr lang="ja-JP" altLang="en-US" smtClean="0"/>
              <a:t>）</a:t>
            </a:r>
            <a:endParaRPr lang="en-US" altLang="ja-JP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608" y="400506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12:00</a:t>
            </a:r>
            <a:r>
              <a:rPr kumimoji="1" lang="ja-JP" altLang="en-US" sz="2400" smtClean="0"/>
              <a:t>コピー開始</a:t>
            </a:r>
            <a:endParaRPr kumimoji="1" lang="ja-JP" altLang="en-US" sz="24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48064" y="4623519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12:10</a:t>
            </a:r>
            <a:r>
              <a:rPr kumimoji="1" lang="ja-JP" altLang="en-US" sz="2400" smtClean="0"/>
              <a:t>コピー終了</a:t>
            </a:r>
            <a:endParaRPr kumimoji="1" lang="ja-JP" altLang="en-US" sz="2400"/>
          </a:p>
        </p:txBody>
      </p:sp>
      <p:sp>
        <p:nvSpPr>
          <p:cNvPr id="7" name="正方形/長方形 6"/>
          <p:cNvSpPr/>
          <p:nvPr/>
        </p:nvSpPr>
        <p:spPr>
          <a:xfrm>
            <a:off x="1770394" y="3212611"/>
            <a:ext cx="4464496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100GiB</a:t>
            </a:r>
            <a:r>
              <a:rPr lang="ja-JP" altLang="en-US" sz="2400" smtClean="0">
                <a:solidFill>
                  <a:schemeClr val="tx1"/>
                </a:solidFill>
              </a:rPr>
              <a:t>のファイル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89949" y="5087882"/>
            <a:ext cx="4464496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100GiB</a:t>
            </a:r>
            <a:r>
              <a:rPr lang="ja-JP" altLang="en-US" sz="2400" smtClean="0">
                <a:solidFill>
                  <a:schemeClr val="tx1"/>
                </a:solidFill>
              </a:rPr>
              <a:t>のファイル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7" idx="2"/>
            <a:endCxn id="8" idx="0"/>
          </p:cNvCxnSpPr>
          <p:nvPr/>
        </p:nvCxnSpPr>
        <p:spPr>
          <a:xfrm>
            <a:off x="4002642" y="3932691"/>
            <a:ext cx="19555" cy="115519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259632" y="5847655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早い時期のデータ</a:t>
            </a:r>
            <a:endParaRPr kumimoji="1" lang="ja-JP" altLang="en-US" sz="24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04047" y="5847655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後</a:t>
            </a:r>
            <a:r>
              <a:rPr lang="ja-JP" altLang="en-US" sz="2400" smtClean="0"/>
              <a:t>の</a:t>
            </a:r>
            <a:r>
              <a:rPr lang="ja-JP" altLang="en-US" sz="2400"/>
              <a:t>方</a:t>
            </a:r>
            <a:r>
              <a:rPr lang="ja-JP" altLang="en-US" sz="2400" smtClean="0"/>
              <a:t>の</a:t>
            </a:r>
            <a:r>
              <a:rPr kumimoji="1" lang="ja-JP" altLang="en-US" sz="2400" smtClean="0"/>
              <a:t>データ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24060" y="4221088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rgbClr val="FF0000"/>
                </a:solidFill>
              </a:rPr>
              <a:t>コピー中にいじられる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4305" y="3212976"/>
            <a:ext cx="446387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798566" y="2751311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データを先頭からコピー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050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006080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どうしよう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4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ブロックデバイス</a:t>
            </a:r>
            <a:r>
              <a:rPr lang="ja-JP" altLang="en-US" smtClean="0"/>
              <a:t>（</a:t>
            </a:r>
            <a:r>
              <a:rPr lang="en-US" altLang="ja-JP" smtClean="0"/>
              <a:t>1/2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ブロックデバイスとして動作する</a:t>
            </a:r>
            <a:endParaRPr kumimoji="1" lang="en-US" altLang="ja-JP" smtClean="0"/>
          </a:p>
          <a:p>
            <a:pPr lvl="1"/>
            <a:r>
              <a:rPr lang="en-US" altLang="ja-JP" smtClean="0"/>
              <a:t>Write Ahead Logging Block device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その上に任意のファイルシステム</a:t>
            </a:r>
            <a:r>
              <a:rPr lang="ja-JP" altLang="en-US" smtClean="0"/>
              <a:t>を作れる</a:t>
            </a:r>
            <a:endParaRPr lang="en-US" altLang="ja-JP" smtClean="0"/>
          </a:p>
          <a:p>
            <a:pPr lvl="1"/>
            <a:r>
              <a:rPr lang="ja-JP" altLang="en-US" smtClean="0">
                <a:solidFill>
                  <a:srgbClr val="FF0000"/>
                </a:solidFill>
              </a:rPr>
              <a:t>全ての書き込みデータの情報を</a:t>
            </a:r>
            <a:r>
              <a:rPr lang="en-US" altLang="ja-JP" smtClean="0">
                <a:solidFill>
                  <a:srgbClr val="FF0000"/>
                </a:solidFill>
              </a:rPr>
              <a:t>log</a:t>
            </a:r>
            <a:r>
              <a:rPr lang="ja-JP" altLang="en-US" smtClean="0">
                <a:solidFill>
                  <a:srgbClr val="FF0000"/>
                </a:solidFill>
              </a:rPr>
              <a:t>として記録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35796" y="4293096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 dev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22517" y="5301208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data</a:t>
            </a:r>
            <a:r>
              <a:rPr lang="ja-JP" altLang="en-US" sz="2400" smtClean="0">
                <a:solidFill>
                  <a:schemeClr val="tx1"/>
                </a:solidFill>
              </a:rPr>
              <a:t>用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36279" y="5301208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log</a:t>
            </a:r>
            <a:r>
              <a:rPr lang="ja-JP" altLang="en-US" sz="2400" smtClean="0">
                <a:solidFill>
                  <a:schemeClr val="tx1"/>
                </a:solidFill>
              </a:rPr>
              <a:t>用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915815" y="4005064"/>
            <a:ext cx="1" cy="1247575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6346400" y="4908790"/>
            <a:ext cx="0" cy="39241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2915816" y="4908790"/>
            <a:ext cx="3430584" cy="16189"/>
          </a:xfrm>
          <a:prstGeom prst="straightConnector1">
            <a:avLst/>
          </a:prstGeom>
          <a:ln w="60325"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211960" y="3962673"/>
            <a:ext cx="0" cy="109707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98137" y="3615407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write</a:t>
            </a:r>
            <a:endParaRPr kumimoji="1" lang="ja-JP" altLang="en-US" sz="24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67944" y="3606213"/>
            <a:ext cx="751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read</a:t>
            </a:r>
            <a:endParaRPr kumimoji="1" lang="ja-JP" altLang="en-US" sz="24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1640" y="5775647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どのブロックに何を書いたか</a:t>
            </a:r>
            <a:endParaRPr kumimoji="1" lang="ja-JP" altLang="en-US" sz="240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22517" y="5775646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実際</a:t>
            </a:r>
            <a:r>
              <a:rPr lang="ja-JP" altLang="en-US" sz="2400" smtClean="0"/>
              <a:t>のデータ</a:t>
            </a:r>
            <a:endParaRPr kumimoji="1" lang="ja-JP" altLang="en-US" sz="240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211960" y="5059745"/>
            <a:ext cx="1656184" cy="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868144" y="5059743"/>
            <a:ext cx="0" cy="241465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1291</Words>
  <Application>Microsoft Office PowerPoint</Application>
  <PresentationFormat>画面に合わせる (4:3)</PresentationFormat>
  <Paragraphs>322</Paragraphs>
  <Slides>27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Office ​​テーマ</vt:lpstr>
      <vt:lpstr>WalBやってみたら ホントは こんなに大変だった!? (現在進行形)</vt:lpstr>
      <vt:lpstr>WalBとは?</vt:lpstr>
      <vt:lpstr>バックアップ</vt:lpstr>
      <vt:lpstr>レプリケーション</vt:lpstr>
      <vt:lpstr>cp –aやxcopyじゃ駄目?</vt:lpstr>
      <vt:lpstr>データのコピーは時間がかかる</vt:lpstr>
      <vt:lpstr>コピーしてる間に変わってしまう</vt:lpstr>
      <vt:lpstr>どうしよう</vt:lpstr>
      <vt:lpstr>WalBブロックデバイス（1/2）</vt:lpstr>
      <vt:lpstr>WalBブロックデバイス（2/2）</vt:lpstr>
      <vt:lpstr>logを吸い出して転送</vt:lpstr>
      <vt:lpstr>Full backup</vt:lpstr>
      <vt:lpstr>dirtyからcleanへ</vt:lpstr>
      <vt:lpstr>継続的なclean snapshotの追加</vt:lpstr>
      <vt:lpstr>log形式からdiff形式へ</vt:lpstr>
      <vt:lpstr>proxy（1/2）</vt:lpstr>
      <vt:lpstr>proxy（2/2）</vt:lpstr>
      <vt:lpstr>storage-proxy-archive</vt:lpstr>
      <vt:lpstr>Hash backup</vt:lpstr>
      <vt:lpstr>全体構成</vt:lpstr>
      <vt:lpstr>Master/Slaveの切り換え</vt:lpstr>
      <vt:lpstr>細かくてややこしい問題がたくさん</vt:lpstr>
      <vt:lpstr>例 : logが二重になる可能性</vt:lpstr>
      <vt:lpstr>例 : proxyの交換</vt:lpstr>
      <vt:lpstr>mergeとapply</vt:lpstr>
      <vt:lpstr>サービス</vt:lpstr>
      <vt:lpstr>主な状態遷移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59</cp:revision>
  <dcterms:created xsi:type="dcterms:W3CDTF">2014-09-17T00:44:21Z</dcterms:created>
  <dcterms:modified xsi:type="dcterms:W3CDTF">2014-09-30T07:12:33Z</dcterms:modified>
</cp:coreProperties>
</file>