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1" r:id="rId5"/>
    <p:sldId id="263" r:id="rId6"/>
    <p:sldId id="266" r:id="rId7"/>
    <p:sldId id="265"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19922-299D-473A-9E2A-48F5A73993DD}">
          <p14:sldIdLst>
            <p14:sldId id="256"/>
            <p14:sldId id="257"/>
            <p14:sldId id="259"/>
            <p14:sldId id="261"/>
            <p14:sldId id="263"/>
            <p14:sldId id="266"/>
            <p14:sldId id="265"/>
            <p14:sldId id="260"/>
            <p14:sldId id="264"/>
          </p14:sldIdLst>
        </p14:section>
        <p14:section name="Untitled Section" id="{ADA4AF12-1FC1-4E13-9510-FCC2A6F229C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88" autoAdjust="0"/>
  </p:normalViewPr>
  <p:slideViewPr>
    <p:cSldViewPr snapToGrid="0">
      <p:cViewPr varScale="1">
        <p:scale>
          <a:sx n="54" d="100"/>
          <a:sy n="54" d="100"/>
        </p:scale>
        <p:origin x="1531" y="62"/>
      </p:cViewPr>
      <p:guideLst>
        <p:guide orient="horz" pos="2160"/>
        <p:guide pos="2880"/>
      </p:guideLst>
    </p:cSldViewPr>
  </p:slideViewPr>
  <p:notesTextViewPr>
    <p:cViewPr>
      <p:scale>
        <a:sx n="1" d="1"/>
        <a:sy n="1" d="1"/>
      </p:scale>
      <p:origin x="0" y="-55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2717E-8D48-4B03-B603-F84814D31E01}" type="datetimeFigureOut">
              <a:rPr lang="en-US" smtClean="0"/>
              <a:t>7/7/2013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C1AC2-DE0A-42B5-890B-DD93F8E37577}" type="slidenum">
              <a:rPr lang="en-US" smtClean="0"/>
              <a:t>‹#›</a:t>
            </a:fld>
            <a:endParaRPr lang="en-US"/>
          </a:p>
        </p:txBody>
      </p:sp>
    </p:spTree>
    <p:extLst>
      <p:ext uri="{BB962C8B-B14F-4D97-AF65-F5344CB8AC3E}">
        <p14:creationId xmlns:p14="http://schemas.microsoft.com/office/powerpoint/2010/main" val="129235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Module 2 of </a:t>
            </a:r>
            <a:r>
              <a:rPr lang="en-US" baseline="0" dirty="0" err="1" smtClean="0"/>
              <a:t>InDepth</a:t>
            </a:r>
            <a:r>
              <a:rPr lang="en-US" baseline="0" dirty="0" smtClean="0"/>
              <a:t> Knockout Validation, I am your host Derik Whittaker.  </a:t>
            </a:r>
          </a:p>
          <a:p>
            <a:endParaRPr lang="en-US" baseline="0" dirty="0" smtClean="0"/>
          </a:p>
          <a:p>
            <a:r>
              <a:rPr lang="en-US" baseline="0" dirty="0" smtClean="0"/>
              <a:t>This module kicks off our training of how to use the Knockout Validation library.  We will go from 0 to 60 in learning how to use the basics of Knockout validation. The focus of this module will be 2 things, first learning how to set up our binding context in order to leverage the validation library.  The 2</a:t>
            </a:r>
            <a:r>
              <a:rPr lang="en-US" baseline="30000" dirty="0" smtClean="0"/>
              <a:t>nd</a:t>
            </a:r>
            <a:r>
              <a:rPr lang="en-US" baseline="0" dirty="0" smtClean="0"/>
              <a:t> will be how to use many of the validators which are built into the library.</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a:t>
            </a:fld>
            <a:endParaRPr lang="en-US"/>
          </a:p>
        </p:txBody>
      </p:sp>
    </p:spTree>
    <p:extLst>
      <p:ext uri="{BB962C8B-B14F-4D97-AF65-F5344CB8AC3E}">
        <p14:creationId xmlns:p14="http://schemas.microsoft.com/office/powerpoint/2010/main" val="124879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going to be</a:t>
            </a:r>
            <a:r>
              <a:rPr lang="en-US" baseline="0" dirty="0" smtClean="0"/>
              <a:t> broken into 2 parts.  The first part we will cover the basics needed to get knockout validation up and running and the 2</a:t>
            </a:r>
            <a:r>
              <a:rPr lang="en-US" baseline="30000" dirty="0" smtClean="0"/>
              <a:t>nd</a:t>
            </a:r>
            <a:r>
              <a:rPr lang="en-US" baseline="0" dirty="0" smtClean="0"/>
              <a:t> part will cover many of the build in validators.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learn how to setup our binding context to hook into the validation library. We will also learn how to setup validation on our first observable.  The validation rule we will be using will be the ‘required’ validator.  The Required validator does exactly as the name implies, it will require that the bound observable is populated with some data</a:t>
            </a:r>
          </a:p>
          <a:p>
            <a:endParaRPr lang="en-US" baseline="0" dirty="0" smtClean="0"/>
          </a:p>
          <a:p>
            <a:r>
              <a:rPr lang="en-US" baseline="0" dirty="0" smtClean="0"/>
              <a:t>IN our first demo will</a:t>
            </a:r>
          </a:p>
          <a:p>
            <a:r>
              <a:rPr lang="en-US" baseline="0" dirty="0" smtClean="0"/>
              <a:t>[show animation]</a:t>
            </a:r>
          </a:p>
          <a:p>
            <a:r>
              <a:rPr lang="en-US" baseline="0" dirty="0" smtClean="0"/>
              <a:t>Now that we understand how to use the required validator we might as well spend some time taking a look at how to use some of the other built in validators.  The next validators we will learn to use will be the min and max validators.  These will ensure that our bound observable is not below or above the rule value.</a:t>
            </a:r>
          </a:p>
          <a:p>
            <a:endParaRPr lang="en-US" baseline="0" dirty="0" smtClean="0"/>
          </a:p>
          <a:p>
            <a:r>
              <a:rPr lang="en-US" baseline="0" dirty="0" smtClean="0"/>
              <a:t>[show animation]</a:t>
            </a:r>
          </a:p>
          <a:p>
            <a:r>
              <a:rPr lang="en-US" baseline="0" dirty="0" smtClean="0"/>
              <a:t>The next 2 validators we will learn to use will be the equals and not equals validators.  These can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 will be the min and max length validators.  These 2 validators are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The last validator we will explore is the pattern validator.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2</a:t>
            </a:fld>
            <a:endParaRPr lang="en-US"/>
          </a:p>
        </p:txBody>
      </p:sp>
    </p:spTree>
    <p:extLst>
      <p:ext uri="{BB962C8B-B14F-4D97-AF65-F5344CB8AC3E}">
        <p14:creationId xmlns:p14="http://schemas.microsoft.com/office/powerpoint/2010/main" val="60052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Anytime</a:t>
            </a:r>
            <a:r>
              <a:rPr lang="en-US" baseline="0" dirty="0" smtClean="0"/>
              <a:t> we are working with a validation library we are going to run into the scenario when the built in validators simply do not meet our needs.  When this occurs you will know you are using a quality validation library when you can easily inject your own rules into the library and go about your business.</a:t>
            </a:r>
          </a:p>
          <a:p>
            <a:endParaRPr lang="en-US" baseline="0" dirty="0" smtClean="0"/>
          </a:p>
          <a:p>
            <a:r>
              <a:rPr lang="en-US" baseline="0" dirty="0" smtClean="0"/>
              <a:t>Knockout validation will easily support you creating your own validation rules.  IN fact this is supported in 2 different ways.  You can either create and register a global rule, which means it can be used over and over.  You also have the ability to create a simply inline rule, these rules are not globally registered and are not easily reusable.</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4</a:t>
            </a:fld>
            <a:endParaRPr lang="en-US"/>
          </a:p>
        </p:txBody>
      </p:sp>
    </p:spTree>
    <p:extLst>
      <p:ext uri="{BB962C8B-B14F-4D97-AF65-F5344CB8AC3E}">
        <p14:creationId xmlns:p14="http://schemas.microsoft.com/office/powerpoint/2010/main" val="37087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a:t>
            </a:r>
            <a:r>
              <a:rPr lang="en-US" baseline="0" dirty="0" smtClean="0"/>
              <a:t> </a:t>
            </a:r>
            <a:r>
              <a:rPr lang="en-US" baseline="0" dirty="0" smtClean="0"/>
              <a:t>thing to point out when creating a custom validation rule is that you want to create this rule in a self executing function.  The reason for this is that you need to register this rule within knockout validation and you want to do at prior to the HTML Dom being loaded and this will allow for this.</a:t>
            </a:r>
          </a:p>
          <a:p>
            <a:endParaRPr lang="en-US" baseline="0" dirty="0" smtClean="0"/>
          </a:p>
          <a:p>
            <a:r>
              <a:rPr lang="en-US" baseline="0" dirty="0" smtClean="0"/>
              <a:t>[show animation]</a:t>
            </a:r>
          </a:p>
          <a:p>
            <a:r>
              <a:rPr lang="en-US" baseline="0" dirty="0" smtClean="0"/>
              <a:t>The next item to point out is how we are registering our rule within the library.  We are going to call </a:t>
            </a:r>
            <a:r>
              <a:rPr lang="en-US" baseline="0" dirty="0" err="1" smtClean="0"/>
              <a:t>ko.validation.rules</a:t>
            </a:r>
            <a:r>
              <a:rPr lang="en-US" baseline="0" dirty="0" smtClean="0"/>
              <a:t> and add a new item to the collection.  Because this is an array you need to make sure that the name you give your rule is unique or you will override an existing rule.</a:t>
            </a:r>
          </a:p>
          <a:p>
            <a:endParaRPr lang="en-US" baseline="0" dirty="0" smtClean="0"/>
          </a:p>
          <a:p>
            <a:r>
              <a:rPr lang="en-US" baseline="0" dirty="0" smtClean="0"/>
              <a:t>[show animation]</a:t>
            </a:r>
          </a:p>
          <a:p>
            <a:r>
              <a:rPr lang="en-US" baseline="0" dirty="0" smtClean="0"/>
              <a:t>Once you have the rule registered you need to define the validator component of the rule, the part which actually performs the checking logic and the message part of the rule.</a:t>
            </a:r>
          </a:p>
          <a:p>
            <a:endParaRPr lang="en-US" baseline="0" dirty="0" smtClean="0"/>
          </a:p>
          <a:p>
            <a:r>
              <a:rPr lang="en-US" baseline="0" dirty="0" smtClean="0"/>
              <a:t>When setting up the validator you will have 2 parameters passed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r>
              <a:rPr lang="en-US" dirty="0" smtClean="0"/>
              <a:t>The first</a:t>
            </a:r>
            <a:r>
              <a:rPr lang="en-US" baseline="0" dirty="0" smtClean="0"/>
              <a:t> parameter will be the value you will be checking, this is </a:t>
            </a:r>
            <a:r>
              <a:rPr lang="en-US" baseline="0" dirty="0" smtClean="0"/>
              <a:t>the value provided at runtime from </a:t>
            </a:r>
            <a:r>
              <a:rPr lang="en-US" baseline="0" dirty="0" smtClean="0"/>
              <a:t>your observable</a:t>
            </a:r>
          </a:p>
          <a:p>
            <a:endParaRPr lang="en-US" baseline="0" dirty="0" smtClean="0"/>
          </a:p>
          <a:p>
            <a:r>
              <a:rPr lang="en-US" baseline="0" dirty="0" smtClean="0"/>
              <a:t>The </a:t>
            </a:r>
            <a:r>
              <a:rPr lang="en-US" baseline="0" dirty="0" smtClean="0"/>
              <a:t>2</a:t>
            </a:r>
            <a:r>
              <a:rPr lang="en-US" baseline="30000" dirty="0" smtClean="0"/>
              <a:t>nd</a:t>
            </a:r>
            <a:r>
              <a:rPr lang="en-US" baseline="0" dirty="0" smtClean="0"/>
              <a:t> parameter will be the value you provided when you implemented your rule on your observable.  In our case it will be a flag specifying if the value must be positive or not</a:t>
            </a:r>
          </a:p>
          <a:p>
            <a:endParaRPr lang="en-US" baseline="0" dirty="0" smtClean="0"/>
          </a:p>
          <a:p>
            <a:r>
              <a:rPr lang="en-US" baseline="0" dirty="0" smtClean="0"/>
              <a:t>[show animation]</a:t>
            </a:r>
            <a:endParaRPr lang="en-US" dirty="0" smtClean="0"/>
          </a:p>
          <a:p>
            <a:r>
              <a:rPr lang="en-US" dirty="0" smtClean="0"/>
              <a:t>One you have your rule setup it is time to implement the internal</a:t>
            </a:r>
            <a:r>
              <a:rPr lang="en-US" baseline="0" dirty="0" smtClean="0"/>
              <a:t> logic which does the rule comparison.  In our case we are simply going to check to see if the provided value is greater than or equal to 0</a:t>
            </a:r>
          </a:p>
          <a:p>
            <a:endParaRPr lang="en-US" baseline="0" dirty="0" smtClean="0"/>
          </a:p>
          <a:p>
            <a:r>
              <a:rPr lang="en-US" baseline="0" dirty="0" smtClean="0"/>
              <a:t>[show animation]</a:t>
            </a:r>
          </a:p>
          <a:p>
            <a:r>
              <a:rPr lang="en-US" baseline="0" dirty="0" smtClean="0"/>
              <a:t>Finally, once our validator is all setup we need to call </a:t>
            </a:r>
            <a:r>
              <a:rPr lang="en-US" baseline="0" dirty="0" err="1" smtClean="0"/>
              <a:t>ko.validation.registerExtenders</a:t>
            </a:r>
            <a:r>
              <a:rPr lang="en-US" baseline="0" dirty="0" smtClean="0"/>
              <a:t>.  This will add our newly created rule to the knockout validation library so it can be used.</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5</a:t>
            </a:fld>
            <a:endParaRPr lang="en-US"/>
          </a:p>
        </p:txBody>
      </p:sp>
    </p:spTree>
    <p:extLst>
      <p:ext uri="{BB962C8B-B14F-4D97-AF65-F5344CB8AC3E}">
        <p14:creationId xmlns:p14="http://schemas.microsoft.com/office/powerpoint/2010/main" val="273145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that</a:t>
            </a:r>
            <a:r>
              <a:rPr lang="en-US" baseline="0" dirty="0" smtClean="0"/>
              <a:t> there were 2 ways in which you can create custom validation rules for knockout. The first is by creating and registering reusable rules the 2</a:t>
            </a:r>
            <a:r>
              <a:rPr lang="en-US" baseline="30000" dirty="0" smtClean="0"/>
              <a:t>nd</a:t>
            </a:r>
            <a:r>
              <a:rPr lang="en-US" baseline="0" dirty="0" smtClean="0"/>
              <a:t> is by creating the rule inline.  We have already seen how to create the reusable rule so lets learn about the inline rules.</a:t>
            </a:r>
          </a:p>
          <a:p>
            <a:endParaRPr lang="en-US" baseline="0" dirty="0" smtClean="0"/>
          </a:p>
          <a:p>
            <a:r>
              <a:rPr lang="en-US" baseline="0" dirty="0" smtClean="0"/>
              <a:t>If you look at code on the screen here you can see I have changed our </a:t>
            </a:r>
            <a:r>
              <a:rPr lang="en-US" baseline="0" dirty="0" err="1" smtClean="0"/>
              <a:t>isPositiveNumber</a:t>
            </a:r>
            <a:r>
              <a:rPr lang="en-US" baseline="0" dirty="0" smtClean="0"/>
              <a:t> rule and made it an inline rule.</a:t>
            </a:r>
          </a:p>
          <a:p>
            <a:endParaRPr lang="en-US" baseline="0" dirty="0" smtClean="0"/>
          </a:p>
          <a:p>
            <a:r>
              <a:rPr lang="en-US" baseline="0" dirty="0" smtClean="0"/>
              <a:t>[show animation]</a:t>
            </a:r>
          </a:p>
          <a:p>
            <a:r>
              <a:rPr lang="en-US" baseline="0" dirty="0" smtClean="0"/>
              <a:t>When creating inline rule the first thing to understand is we going to use to be extending the observable. </a:t>
            </a:r>
          </a:p>
          <a:p>
            <a:endParaRPr lang="en-US" baseline="0" dirty="0" smtClean="0"/>
          </a:p>
          <a:p>
            <a:r>
              <a:rPr lang="en-US" baseline="0" dirty="0" smtClean="0"/>
              <a:t>[show animation]</a:t>
            </a:r>
          </a:p>
          <a:p>
            <a:r>
              <a:rPr lang="en-US" baseline="0" dirty="0" smtClean="0"/>
              <a:t>Inside our extend call we are going to create anonymous object called validation, this validation object is going to house our validation implement logic and is almost exactly the same code as our reusable rules.</a:t>
            </a:r>
          </a:p>
          <a:p>
            <a:endParaRPr lang="en-US" baseline="0" dirty="0" smtClean="0"/>
          </a:p>
          <a:p>
            <a:r>
              <a:rPr lang="en-US" baseline="0" dirty="0" smtClean="0"/>
              <a:t>[show animation]</a:t>
            </a:r>
          </a:p>
          <a:p>
            <a:r>
              <a:rPr lang="en-US" baseline="0" dirty="0" smtClean="0"/>
              <a:t>Inside our validation object we need to create 1 method and 2 properties as seen on screen.  Our method will be for the validator logic and the properties are to house our message and our base comparison value.</a:t>
            </a:r>
          </a:p>
          <a:p>
            <a:endParaRPr lang="en-US" baseline="0" dirty="0" smtClean="0"/>
          </a:p>
          <a:p>
            <a:r>
              <a:rPr lang="en-US" baseline="0" dirty="0" smtClean="0"/>
              <a:t>[show animation]</a:t>
            </a:r>
          </a:p>
          <a:p>
            <a:r>
              <a:rPr lang="en-US" baseline="0" dirty="0" smtClean="0"/>
              <a:t>The last thing we need to do is implement our validator, which in our case is the exact same syntax as before.</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6</a:t>
            </a:fld>
            <a:endParaRPr lang="en-US"/>
          </a:p>
        </p:txBody>
      </p:sp>
    </p:spTree>
    <p:extLst>
      <p:ext uri="{BB962C8B-B14F-4D97-AF65-F5344CB8AC3E}">
        <p14:creationId xmlns:p14="http://schemas.microsoft.com/office/powerpoint/2010/main" val="293258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module was dedicated to providing you with enough knowledge to allow you to get up and running w/ the basics on how to use the Knockout validation library.  </a:t>
            </a:r>
          </a:p>
          <a:p>
            <a:endParaRPr lang="en-US" baseline="0" dirty="0" smtClean="0"/>
          </a:p>
          <a:p>
            <a:r>
              <a:rPr lang="en-US" baseline="0" dirty="0" smtClean="0"/>
              <a:t>[show animation]</a:t>
            </a:r>
          </a:p>
          <a:p>
            <a:r>
              <a:rPr lang="en-US" baseline="0" dirty="0" smtClean="0"/>
              <a:t>We started off by learning the basics.  This included learning how to setup our bindings to allow for the knockout validation to work with our knockout bindings as well as learning how to use the required validator.</a:t>
            </a:r>
          </a:p>
          <a:p>
            <a:endParaRPr lang="en-US" baseline="0" dirty="0" smtClean="0"/>
          </a:p>
          <a:p>
            <a:r>
              <a:rPr lang="en-US" baseline="0" dirty="0" smtClean="0"/>
              <a:t>[show animation]</a:t>
            </a:r>
          </a:p>
          <a:p>
            <a:r>
              <a:rPr lang="en-US" baseline="0" dirty="0" smtClean="0"/>
              <a:t>Once we understood how to use the required validator we moved on to learn about some of the other built in validators. The next validators we will learned to use was the min and max validators.  These validators can be used to ensure that our observable is not above or below some predetermined value.</a:t>
            </a:r>
          </a:p>
          <a:p>
            <a:endParaRPr lang="en-US" baseline="0" dirty="0" smtClean="0"/>
          </a:p>
          <a:p>
            <a:r>
              <a:rPr lang="en-US" baseline="0" dirty="0" smtClean="0"/>
              <a:t>[show animation]</a:t>
            </a:r>
          </a:p>
          <a:p>
            <a:r>
              <a:rPr lang="en-US" baseline="0" dirty="0" smtClean="0"/>
              <a:t>The next 2 validators we will learned to use were the equals and not equals validators.  We learned these validators could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explored was min and max length validators.  These 2 validators can be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Finally we wrapped up the module by leaning how to use the pattern validator. We learned that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9</a:t>
            </a:fld>
            <a:endParaRPr lang="en-US"/>
          </a:p>
        </p:txBody>
      </p:sp>
    </p:spTree>
    <p:extLst>
      <p:ext uri="{BB962C8B-B14F-4D97-AF65-F5344CB8AC3E}">
        <p14:creationId xmlns:p14="http://schemas.microsoft.com/office/powerpoint/2010/main" val="397978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ik@grau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InDepth</a:t>
            </a:r>
            <a:r>
              <a:rPr lang="en-US" dirty="0"/>
              <a:t> Knockout Validation</a:t>
            </a:r>
          </a:p>
        </p:txBody>
      </p:sp>
      <p:sp>
        <p:nvSpPr>
          <p:cNvPr id="3" name="Subtitle 2"/>
          <p:cNvSpPr>
            <a:spLocks noGrp="1"/>
          </p:cNvSpPr>
          <p:nvPr>
            <p:ph type="subTitle" idx="1"/>
          </p:nvPr>
        </p:nvSpPr>
        <p:spPr>
          <a:xfrm>
            <a:off x="2057400" y="2667000"/>
            <a:ext cx="6400800" cy="609600"/>
          </a:xfrm>
        </p:spPr>
        <p:txBody>
          <a:bodyPr/>
          <a:lstStyle/>
          <a:p>
            <a:r>
              <a:rPr lang="en-US" dirty="0" smtClean="0"/>
              <a:t>Module 2: Basic Validation</a:t>
            </a:r>
          </a:p>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477328"/>
          </a:xfrm>
          <a:prstGeom prst="rect">
            <a:avLst/>
          </a:prstGeom>
          <a:noFill/>
          <a:ln w="9525">
            <a:noFill/>
            <a:miter lim="800000"/>
            <a:headEnd/>
            <a:tailEnd/>
          </a:ln>
        </p:spPr>
        <p:txBody>
          <a:bodyPr wrap="square" rtlCol="0">
            <a:spAutoFit/>
          </a:bodyPr>
          <a:lstStyle/>
          <a:p>
            <a:pPr algn="r"/>
            <a:r>
              <a:rPr lang="en-US" dirty="0" smtClean="0">
                <a:latin typeface="+mj-lt"/>
              </a:rPr>
              <a:t>Derik Whittaker</a:t>
            </a:r>
          </a:p>
          <a:p>
            <a:pPr algn="r"/>
            <a:r>
              <a:rPr lang="en-US" dirty="0">
                <a:latin typeface="+mj-lt"/>
              </a:rPr>
              <a:t>http://bit.ly/DerikWhittaker</a:t>
            </a:r>
          </a:p>
          <a:p>
            <a:pPr algn="r"/>
            <a:r>
              <a:rPr lang="en-US" dirty="0" smtClean="0">
                <a:latin typeface="+mj-lt"/>
                <a:hlinkClick r:id="rId3"/>
              </a:rPr>
              <a:t>derik@graudo.com</a:t>
            </a:r>
            <a:endParaRPr lang="en-US" dirty="0" smtClean="0">
              <a:latin typeface="+mj-lt"/>
            </a:endParaRPr>
          </a:p>
          <a:p>
            <a:pPr algn="r"/>
            <a:r>
              <a:rPr lang="en-US" dirty="0" smtClean="0">
                <a:latin typeface="+mj-lt"/>
              </a:rPr>
              <a:t>@</a:t>
            </a:r>
            <a:r>
              <a:rPr lang="en-US" dirty="0" err="1" smtClean="0">
                <a:latin typeface="+mj-lt"/>
              </a:rPr>
              <a:t>DerikWhittaker</a:t>
            </a:r>
            <a:endParaRPr lang="en-US" dirty="0">
              <a:latin typeface="+mj-lt"/>
            </a:endParaRPr>
          </a:p>
          <a:p>
            <a:pPr algn="r"/>
            <a:endParaRPr lang="en-US" sz="1800" dirty="0">
              <a:solidFill>
                <a:srgbClr val="002060"/>
              </a:solidFill>
              <a:latin typeface="+mj-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3318" y="3479166"/>
            <a:ext cx="858345" cy="879255"/>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Validating your first observable</a:t>
            </a:r>
          </a:p>
          <a:p>
            <a:pPr lvl="1"/>
            <a:r>
              <a:rPr lang="en-US" dirty="0" smtClean="0"/>
              <a:t>Using Required Validator</a:t>
            </a:r>
          </a:p>
          <a:p>
            <a:pPr lvl="1"/>
            <a:endParaRPr lang="en-US" dirty="0" smtClean="0"/>
          </a:p>
          <a:p>
            <a:r>
              <a:rPr lang="en-US" dirty="0" smtClean="0"/>
              <a:t>Working with Built In Validators</a:t>
            </a:r>
          </a:p>
          <a:p>
            <a:pPr lvl="1"/>
            <a:r>
              <a:rPr lang="en-US" dirty="0" smtClean="0"/>
              <a:t>Using Min/Max Validators</a:t>
            </a:r>
          </a:p>
          <a:p>
            <a:pPr lvl="1"/>
            <a:r>
              <a:rPr lang="en-US" dirty="0" smtClean="0"/>
              <a:t>Using Equal/Not Equal Validators</a:t>
            </a:r>
          </a:p>
          <a:p>
            <a:pPr lvl="1"/>
            <a:r>
              <a:rPr lang="en-US" dirty="0" smtClean="0"/>
              <a:t>Using Min/Max Length Validators</a:t>
            </a:r>
          </a:p>
          <a:p>
            <a:pPr lvl="1"/>
            <a:r>
              <a:rPr lang="en-US" dirty="0" smtClean="0"/>
              <a:t>Using Pattern (aka Regular Expression) Validator</a:t>
            </a:r>
            <a:endParaRPr lang="en-US" dirty="0"/>
          </a:p>
        </p:txBody>
      </p:sp>
    </p:spTree>
    <p:extLst>
      <p:ext uri="{BB962C8B-B14F-4D97-AF65-F5344CB8AC3E}">
        <p14:creationId xmlns:p14="http://schemas.microsoft.com/office/powerpoint/2010/main" val="2460144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847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solidFill>
                  <a:schemeClr val="accent6"/>
                </a:solidFill>
              </a:rPr>
              <a:t>Creating global or shared rules</a:t>
            </a:r>
          </a:p>
          <a:p>
            <a:pPr lvl="1"/>
            <a:r>
              <a:rPr lang="en-US" dirty="0" smtClean="0">
                <a:solidFill>
                  <a:schemeClr val="accent6"/>
                </a:solidFill>
              </a:rPr>
              <a:t>Creating inline or anonymous rules</a:t>
            </a:r>
          </a:p>
          <a:p>
            <a:pPr lvl="1"/>
            <a:endParaRPr lang="en-US" dirty="0" smtClean="0"/>
          </a:p>
          <a:p>
            <a:r>
              <a:rPr lang="en-US" dirty="0" smtClean="0"/>
              <a:t>Validating Computed Observables</a:t>
            </a:r>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37091460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Global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Custom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4" name="Picture 3"/>
          <p:cNvPicPr>
            <a:picLocks noChangeAspect="1"/>
          </p:cNvPicPr>
          <p:nvPr/>
        </p:nvPicPr>
        <p:blipFill>
          <a:blip r:embed="rId3"/>
          <a:stretch>
            <a:fillRect/>
          </a:stretch>
        </p:blipFill>
        <p:spPr>
          <a:xfrm>
            <a:off x="714375" y="1855177"/>
            <a:ext cx="4829175" cy="2867025"/>
          </a:xfrm>
          <a:prstGeom prst="rect">
            <a:avLst/>
          </a:prstGeom>
        </p:spPr>
      </p:pic>
      <p:cxnSp>
        <p:nvCxnSpPr>
          <p:cNvPr id="6" name="Straight Connector 5"/>
          <p:cNvCxnSpPr/>
          <p:nvPr/>
        </p:nvCxnSpPr>
        <p:spPr bwMode="auto">
          <a:xfrm>
            <a:off x="788309" y="2143102"/>
            <a:ext cx="12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1018196" y="2352654"/>
            <a:ext cx="384056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495179" y="2587088"/>
            <a:ext cx="919401"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bwMode="auto">
          <a:xfrm>
            <a:off x="1517810" y="3724252"/>
            <a:ext cx="75983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bwMode="auto">
          <a:xfrm>
            <a:off x="2621943" y="2582320"/>
            <a:ext cx="57087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bwMode="auto">
          <a:xfrm>
            <a:off x="3329701" y="2591840"/>
            <a:ext cx="13460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Right Brace 8"/>
          <p:cNvSpPr/>
          <p:nvPr/>
        </p:nvSpPr>
        <p:spPr bwMode="auto">
          <a:xfrm>
            <a:off x="5209070" y="2582320"/>
            <a:ext cx="728314" cy="75504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30" name="Straight Connector 29"/>
          <p:cNvCxnSpPr/>
          <p:nvPr/>
        </p:nvCxnSpPr>
        <p:spPr bwMode="auto">
          <a:xfrm>
            <a:off x="1065467" y="4433864"/>
            <a:ext cx="31740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8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0" presetClass="exit" presetSubtype="0" fill="hold"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0" presetClass="exit" presetSubtype="0" fill="hold"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Inline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Inline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647700" y="1921785"/>
            <a:ext cx="5619750" cy="2847975"/>
          </a:xfrm>
          <a:prstGeom prst="rect">
            <a:avLst/>
          </a:prstGeom>
        </p:spPr>
      </p:pic>
      <p:cxnSp>
        <p:nvCxnSpPr>
          <p:cNvPr id="16" name="Straight Connector 15"/>
          <p:cNvCxnSpPr/>
          <p:nvPr/>
        </p:nvCxnSpPr>
        <p:spPr bwMode="auto">
          <a:xfrm>
            <a:off x="774021" y="2214539"/>
            <a:ext cx="296930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438624" y="2652689"/>
            <a:ext cx="11447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Left Brace 7"/>
          <p:cNvSpPr/>
          <p:nvPr/>
        </p:nvSpPr>
        <p:spPr bwMode="auto">
          <a:xfrm>
            <a:off x="924274" y="2421565"/>
            <a:ext cx="514350" cy="2050419"/>
          </a:xfrm>
          <a:prstGeom prst="lef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1" name="Straight Connector 20"/>
          <p:cNvCxnSpPr/>
          <p:nvPr/>
        </p:nvCxnSpPr>
        <p:spPr bwMode="auto">
          <a:xfrm>
            <a:off x="1861812" y="2876526"/>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1842759" y="4029053"/>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1828470" y="4243367"/>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Right Brace 9"/>
          <p:cNvSpPr/>
          <p:nvPr/>
        </p:nvSpPr>
        <p:spPr bwMode="auto">
          <a:xfrm>
            <a:off x="5729288" y="2652690"/>
            <a:ext cx="538162" cy="1033486"/>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2791423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24661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1980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Validate our first observable</a:t>
            </a:r>
          </a:p>
          <a:p>
            <a:pPr lvl="1"/>
            <a:r>
              <a:rPr lang="en-US" dirty="0" smtClean="0"/>
              <a:t>Used Required Validator</a:t>
            </a:r>
          </a:p>
          <a:p>
            <a:pPr lvl="1"/>
            <a:endParaRPr lang="en-US" dirty="0" smtClean="0"/>
          </a:p>
          <a:p>
            <a:r>
              <a:rPr lang="en-US" dirty="0" smtClean="0"/>
              <a:t>Learned to use the Built </a:t>
            </a:r>
            <a:r>
              <a:rPr lang="en-US" dirty="0"/>
              <a:t>i</a:t>
            </a:r>
            <a:r>
              <a:rPr lang="en-US" dirty="0" smtClean="0"/>
              <a:t>n Validators</a:t>
            </a:r>
          </a:p>
          <a:p>
            <a:pPr lvl="1"/>
            <a:r>
              <a:rPr lang="en-US" dirty="0" smtClean="0"/>
              <a:t>Used Min/Max Validators</a:t>
            </a:r>
          </a:p>
          <a:p>
            <a:pPr lvl="1"/>
            <a:r>
              <a:rPr lang="en-US" dirty="0" smtClean="0"/>
              <a:t>Used Equal/Not Equal Validators</a:t>
            </a:r>
          </a:p>
          <a:p>
            <a:pPr lvl="1"/>
            <a:r>
              <a:rPr lang="en-US" dirty="0" smtClean="0"/>
              <a:t>Used Min/Max Length Validators</a:t>
            </a:r>
          </a:p>
          <a:p>
            <a:pPr lvl="1"/>
            <a:r>
              <a:rPr lang="en-US" dirty="0" smtClean="0"/>
              <a:t>Used Pattern (aka Regular Expression) Validator</a:t>
            </a:r>
            <a:endParaRPr lang="en-US" dirty="0"/>
          </a:p>
        </p:txBody>
      </p:sp>
    </p:spTree>
    <p:extLst>
      <p:ext uri="{BB962C8B-B14F-4D97-AF65-F5344CB8AC3E}">
        <p14:creationId xmlns:p14="http://schemas.microsoft.com/office/powerpoint/2010/main" val="277619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1" end="1"/>
                                            </p:txEl>
                                          </p:spTgt>
                                        </p:tgtEl>
                                        <p:attrNameLst>
                                          <p:attrName>style.color</p:attrName>
                                        </p:attrNameLst>
                                      </p:cBhvr>
                                      <p:to>
                                        <a:srgbClr val="CC6109"/>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3">
                                            <p:txEl>
                                              <p:pRg st="4" end="4"/>
                                            </p:txEl>
                                          </p:spTgt>
                                        </p:tgtEl>
                                        <p:attrNameLst>
                                          <p:attrName>style.color</p:attrName>
                                        </p:attrNameLst>
                                      </p:cBhvr>
                                      <p:to>
                                        <a:srgbClr val="CC6109"/>
                                      </p:to>
                                    </p:animClr>
                                  </p:childTnLst>
                                </p:cTn>
                              </p:par>
                              <p:par>
                                <p:cTn id="11" presetID="3" presetClass="emph" presetSubtype="2" fill="hold" nodeType="withEffect">
                                  <p:stCondLst>
                                    <p:cond delay="0"/>
                                  </p:stCondLst>
                                  <p:iterate type="lt">
                                    <p:tmPct val="0"/>
                                  </p:iterate>
                                  <p:childTnLst>
                                    <p:animClr clrSpc="rgb" dir="cw">
                                      <p:cBhvr override="childStyle">
                                        <p:cTn id="12" dur="500" fill="hold"/>
                                        <p:tgtEl>
                                          <p:spTgt spid="3">
                                            <p:txEl>
                                              <p:pRg st="1" end="1"/>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iterate type="lt">
                                    <p:tmPct val="0"/>
                                  </p:iterate>
                                  <p:childTnLst>
                                    <p:animClr clrSpc="rgb" dir="cw">
                                      <p:cBhvr override="childStyle">
                                        <p:cTn id="16" dur="1000" fill="hold"/>
                                        <p:tgtEl>
                                          <p:spTgt spid="3">
                                            <p:txEl>
                                              <p:pRg st="5" end="5"/>
                                            </p:txEl>
                                          </p:spTgt>
                                        </p:tgtEl>
                                        <p:attrNameLst>
                                          <p:attrName>style.color</p:attrName>
                                        </p:attrNameLst>
                                      </p:cBhvr>
                                      <p:to>
                                        <a:srgbClr val="CC6109"/>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iterate type="lt">
                                    <p:tmPct val="0"/>
                                  </p:iterate>
                                  <p:childTnLst>
                                    <p:animClr clrSpc="rgb" dir="cw">
                                      <p:cBhvr override="childStyle">
                                        <p:cTn id="22" dur="1000" fill="hold"/>
                                        <p:tgtEl>
                                          <p:spTgt spid="3">
                                            <p:txEl>
                                              <p:pRg st="6" end="6"/>
                                            </p:txEl>
                                          </p:spTgt>
                                        </p:tgtEl>
                                        <p:attrNameLst>
                                          <p:attrName>style.color</p:attrName>
                                        </p:attrNameLst>
                                      </p:cBhvr>
                                      <p:to>
                                        <a:srgbClr val="CC6109"/>
                                      </p:to>
                                    </p:animClr>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5" end="5"/>
                                            </p:txEl>
                                          </p:spTgt>
                                        </p:tgtEl>
                                        <p:attrNameLst>
                                          <p:attrName>style.color</p:attrName>
                                        </p:attrNameLst>
                                      </p:cBhvr>
                                      <p:to>
                                        <a:schemeClr val="tx1"/>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iterate type="lt">
                                    <p:tmPct val="0"/>
                                  </p:iterate>
                                  <p:childTnLst>
                                    <p:animClr clrSpc="rgb" dir="cw">
                                      <p:cBhvr override="childStyle">
                                        <p:cTn id="28" dur="1000" fill="hold"/>
                                        <p:tgtEl>
                                          <p:spTgt spid="3">
                                            <p:txEl>
                                              <p:pRg st="7" end="7"/>
                                            </p:txEl>
                                          </p:spTgt>
                                        </p:tgtEl>
                                        <p:attrNameLst>
                                          <p:attrName>style.color</p:attrName>
                                        </p:attrNameLst>
                                      </p:cBhvr>
                                      <p:to>
                                        <a:srgbClr val="CC6109"/>
                                      </p:to>
                                    </p:animClr>
                                  </p:childTnLst>
                                </p:cTn>
                              </p:par>
                              <p:par>
                                <p:cTn id="29" presetID="3" presetClass="emph" presetSubtype="2" fill="hold" nodeType="withEffect">
                                  <p:stCondLst>
                                    <p:cond delay="0"/>
                                  </p:stCondLst>
                                  <p:iterate type="lt">
                                    <p:tmPct val="0"/>
                                  </p:iterate>
                                  <p:childTnLst>
                                    <p:animClr clrSpc="rgb" dir="cw">
                                      <p:cBhvr override="childStyle">
                                        <p:cTn id="30" dur="500" fill="hold"/>
                                        <p:tgtEl>
                                          <p:spTgt spid="3">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7987</TotalTime>
  <Words>1455</Words>
  <Application>Microsoft Office PowerPoint</Application>
  <PresentationFormat>On-screen Show (4:3)</PresentationFormat>
  <Paragraphs>124</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Consolas</vt:lpstr>
      <vt:lpstr>Myriad Pro</vt:lpstr>
      <vt:lpstr>Myriad Pro Light</vt:lpstr>
      <vt:lpstr>Segoe UI</vt:lpstr>
      <vt:lpstr>Tekton Pro</vt:lpstr>
      <vt:lpstr>Verdana</vt:lpstr>
      <vt:lpstr>Wingdings</vt:lpstr>
      <vt:lpstr>who-what-when</vt:lpstr>
      <vt:lpstr>InDepth Knockout Validation</vt:lpstr>
      <vt:lpstr>Agenda</vt:lpstr>
      <vt:lpstr>PowerPoint Presentation</vt:lpstr>
      <vt:lpstr>Agenda</vt:lpstr>
      <vt:lpstr>Custom Validators: Global Rule</vt:lpstr>
      <vt:lpstr>Custom Validators: Inline Rule</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Derik Whittaker</cp:lastModifiedBy>
  <cp:revision>170</cp:revision>
  <dcterms:created xsi:type="dcterms:W3CDTF">2013-02-18T21:06:29Z</dcterms:created>
  <dcterms:modified xsi:type="dcterms:W3CDTF">2013-07-09T08:26:30Z</dcterms:modified>
</cp:coreProperties>
</file>