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1" r:id="rId5"/>
    <p:sldId id="262" r:id="rId6"/>
    <p:sldId id="263" r:id="rId7"/>
    <p:sldId id="265" r:id="rId8"/>
    <p:sldId id="266" r:id="rId9"/>
    <p:sldId id="267" r:id="rId10"/>
    <p:sldId id="268" r:id="rId11"/>
    <p:sldId id="260"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19922-299D-473A-9E2A-48F5A73993DD}">
          <p14:sldIdLst>
            <p14:sldId id="256"/>
            <p14:sldId id="257"/>
            <p14:sldId id="259"/>
            <p14:sldId id="261"/>
            <p14:sldId id="262"/>
            <p14:sldId id="263"/>
            <p14:sldId id="265"/>
            <p14:sldId id="266"/>
            <p14:sldId id="267"/>
            <p14:sldId id="268"/>
            <p14:sldId id="260"/>
            <p14:sldId id="264"/>
          </p14:sldIdLst>
        </p14:section>
        <p14:section name="Untitled Section" id="{ADA4AF12-1FC1-4E13-9510-FCC2A6F229C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88" autoAdjust="0"/>
  </p:normalViewPr>
  <p:slideViewPr>
    <p:cSldViewPr snapToGrid="0">
      <p:cViewPr>
        <p:scale>
          <a:sx n="66" d="100"/>
          <a:sy n="66" d="100"/>
        </p:scale>
        <p:origin x="1171"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2717E-8D48-4B03-B603-F84814D31E01}" type="datetimeFigureOut">
              <a:rPr lang="en-US" smtClean="0"/>
              <a:t>7/4/2013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C1AC2-DE0A-42B5-890B-DD93F8E37577}" type="slidenum">
              <a:rPr lang="en-US" smtClean="0"/>
              <a:t>‹#›</a:t>
            </a:fld>
            <a:endParaRPr lang="en-US"/>
          </a:p>
        </p:txBody>
      </p:sp>
    </p:spTree>
    <p:extLst>
      <p:ext uri="{BB962C8B-B14F-4D97-AF65-F5344CB8AC3E}">
        <p14:creationId xmlns:p14="http://schemas.microsoft.com/office/powerpoint/2010/main" val="129235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Module 2 of </a:t>
            </a:r>
            <a:r>
              <a:rPr lang="en-US" baseline="0" dirty="0" err="1" smtClean="0"/>
              <a:t>InDepth</a:t>
            </a:r>
            <a:r>
              <a:rPr lang="en-US" baseline="0" dirty="0" smtClean="0"/>
              <a:t> Knockout Validation, I am your host Derik Whittaker.  </a:t>
            </a:r>
          </a:p>
          <a:p>
            <a:endParaRPr lang="en-US" baseline="0" dirty="0" smtClean="0"/>
          </a:p>
          <a:p>
            <a:r>
              <a:rPr lang="en-US" baseline="0" dirty="0" smtClean="0"/>
              <a:t>This module kicks off our training of how to use the Knockout Validation library.  We will go from 0 to 60 in learning how to use the basics of Knockout validation. The focus of this module will be 2 things, first learning how to set up our binding context in order to leverage the validation library.  The 2</a:t>
            </a:r>
            <a:r>
              <a:rPr lang="en-US" baseline="30000" dirty="0" smtClean="0"/>
              <a:t>nd</a:t>
            </a:r>
            <a:r>
              <a:rPr lang="en-US" baseline="0" dirty="0" smtClean="0"/>
              <a:t> will be how to use many of the validators which are built into the library.</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a:t>
            </a:fld>
            <a:endParaRPr lang="en-US"/>
          </a:p>
        </p:txBody>
      </p:sp>
    </p:spTree>
    <p:extLst>
      <p:ext uri="{BB962C8B-B14F-4D97-AF65-F5344CB8AC3E}">
        <p14:creationId xmlns:p14="http://schemas.microsoft.com/office/powerpoint/2010/main" val="124879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going to be</a:t>
            </a:r>
            <a:r>
              <a:rPr lang="en-US" baseline="0" dirty="0" smtClean="0"/>
              <a:t> broken into 2 parts.  The first part we will cover the basics needed to get knockout validation up and running and the 2</a:t>
            </a:r>
            <a:r>
              <a:rPr lang="en-US" baseline="30000" dirty="0" smtClean="0"/>
              <a:t>nd</a:t>
            </a:r>
            <a:r>
              <a:rPr lang="en-US" baseline="0" dirty="0" smtClean="0"/>
              <a:t> part will cover many of the build in validators.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learn how to setup our binding context to hook into the validation library. We will also learn how to setup validation on our first observable.  The validation rule we will be using will be the ‘required’ validator.  The Required validator does exactly as the name implies, it will require that the bound observable is populated with some data</a:t>
            </a:r>
          </a:p>
          <a:p>
            <a:endParaRPr lang="en-US" baseline="0" dirty="0" smtClean="0"/>
          </a:p>
          <a:p>
            <a:r>
              <a:rPr lang="en-US" baseline="0" dirty="0" smtClean="0"/>
              <a:t>IN our first demo will</a:t>
            </a:r>
          </a:p>
          <a:p>
            <a:r>
              <a:rPr lang="en-US" baseline="0" dirty="0" smtClean="0"/>
              <a:t>[show animation]</a:t>
            </a:r>
          </a:p>
          <a:p>
            <a:r>
              <a:rPr lang="en-US" baseline="0" dirty="0" smtClean="0"/>
              <a:t>Now that we understand how to use the required validator we might as well spend some time taking a look at how to use some of the other built in validators.  The next validators we will learn to use will be the min and max validators.  These will ensure that our bound observable is not below or above the rule value.</a:t>
            </a:r>
          </a:p>
          <a:p>
            <a:endParaRPr lang="en-US" baseline="0" dirty="0" smtClean="0"/>
          </a:p>
          <a:p>
            <a:r>
              <a:rPr lang="en-US" baseline="0" dirty="0" smtClean="0"/>
              <a:t>[show animation]</a:t>
            </a:r>
          </a:p>
          <a:p>
            <a:r>
              <a:rPr lang="en-US" baseline="0" dirty="0" smtClean="0"/>
              <a:t>The next 2 validators we will learn to use will be the equals and not equals validators.  These can be used to ensure that our observable value is either equal to or not equal to our rule value.</a:t>
            </a:r>
          </a:p>
          <a:p>
            <a:endParaRPr lang="en-US" baseline="0" dirty="0" smtClean="0"/>
          </a:p>
          <a:p>
            <a:r>
              <a:rPr lang="en-US" baseline="0" dirty="0" smtClean="0"/>
              <a:t>[show animation]</a:t>
            </a:r>
          </a:p>
          <a:p>
            <a:r>
              <a:rPr lang="en-US" baseline="0" dirty="0" smtClean="0"/>
              <a:t>The 3</a:t>
            </a:r>
            <a:r>
              <a:rPr lang="en-US" baseline="30000" dirty="0" smtClean="0"/>
              <a:t>rd</a:t>
            </a:r>
            <a:r>
              <a:rPr lang="en-US" baseline="0" dirty="0" smtClean="0"/>
              <a:t> set of validators we will explore will be the min and max length validators.  These 2 validators are used to ensure that a string value does not dip below a specified minimum length or exceed a maximum length</a:t>
            </a:r>
          </a:p>
          <a:p>
            <a:endParaRPr lang="en-US" baseline="0" dirty="0" smtClean="0"/>
          </a:p>
          <a:p>
            <a:r>
              <a:rPr lang="en-US" baseline="0" dirty="0" smtClean="0"/>
              <a:t>[show animation]</a:t>
            </a:r>
          </a:p>
          <a:p>
            <a:r>
              <a:rPr lang="en-US" baseline="0" dirty="0" smtClean="0"/>
              <a:t>The last validator we will explore is the pattern validator.  This validator leverages the power of regular expressions and can be used to perform pattern match validation on an observable.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2</a:t>
            </a:fld>
            <a:endParaRPr lang="en-US"/>
          </a:p>
        </p:txBody>
      </p:sp>
    </p:spTree>
    <p:extLst>
      <p:ext uri="{BB962C8B-B14F-4D97-AF65-F5344CB8AC3E}">
        <p14:creationId xmlns:p14="http://schemas.microsoft.com/office/powerpoint/2010/main" val="60052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hit the ground running w/ knockout validation and learn to validate our first observable. </a:t>
            </a:r>
            <a:r>
              <a:rPr lang="en-US" baseline="0" dirty="0" smtClean="0"/>
              <a:t> </a:t>
            </a:r>
          </a:p>
          <a:p>
            <a:endParaRPr lang="en-US" baseline="0" dirty="0" smtClean="0"/>
          </a:p>
          <a:p>
            <a:r>
              <a:rPr lang="en-US" baseline="0" dirty="0" smtClean="0"/>
              <a:t>IN order to accomplish this we are going to need to learn 2 different items.  We will first need to know how to enable knockout validation to monitor our observables and next we will need to know how to wire up our first validator to our observable.</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4</a:t>
            </a:fld>
            <a:endParaRPr lang="en-US"/>
          </a:p>
        </p:txBody>
      </p:sp>
    </p:spTree>
    <p:extLst>
      <p:ext uri="{BB962C8B-B14F-4D97-AF65-F5344CB8AC3E}">
        <p14:creationId xmlns:p14="http://schemas.microsoft.com/office/powerpoint/2010/main" val="37087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screen </a:t>
            </a:r>
            <a:r>
              <a:rPr lang="en-US" baseline="0" dirty="0" smtClean="0"/>
              <a:t>here you will see that I have a very simply data entry form which is consists of a input box and a button. What I want to be able to do is have a message be displayed next to my input box if the text box is empty</a:t>
            </a:r>
          </a:p>
          <a:p>
            <a:endParaRPr lang="en-US" baseline="0" dirty="0" smtClean="0"/>
          </a:p>
          <a:p>
            <a:r>
              <a:rPr lang="en-US" baseline="0" dirty="0" smtClean="0"/>
              <a:t>[show animation]</a:t>
            </a:r>
          </a:p>
          <a:p>
            <a:r>
              <a:rPr lang="en-US" baseline="0" dirty="0" smtClean="0"/>
              <a:t>Here is our same data entry form once the validation has been applied</a:t>
            </a:r>
          </a:p>
          <a:p>
            <a:endParaRPr lang="en-US" baseline="0" dirty="0" smtClean="0"/>
          </a:p>
          <a:p>
            <a:r>
              <a:rPr lang="en-US" baseline="0" dirty="0" smtClean="0"/>
              <a:t>[show animation]</a:t>
            </a:r>
          </a:p>
          <a:p>
            <a:r>
              <a:rPr lang="en-US" baseline="0" dirty="0" smtClean="0"/>
              <a:t>You can see that once I have enabled validation our message appears and informs our users that they must provide some data in order to continue.</a:t>
            </a:r>
          </a:p>
          <a:p>
            <a:endParaRPr lang="en-US" baseline="0" dirty="0" smtClean="0"/>
          </a:p>
          <a:p>
            <a:r>
              <a:rPr lang="en-US" baseline="0" dirty="0" smtClean="0"/>
              <a:t>Now that we understand what we expect to build let learn how to actually build it.</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5</a:t>
            </a:fld>
            <a:endParaRPr lang="en-US"/>
          </a:p>
        </p:txBody>
      </p:sp>
    </p:spTree>
    <p:extLst>
      <p:ext uri="{BB962C8B-B14F-4D97-AF65-F5344CB8AC3E}">
        <p14:creationId xmlns:p14="http://schemas.microsoft.com/office/powerpoint/2010/main" val="312786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knockout </a:t>
            </a:r>
            <a:r>
              <a:rPr lang="en-US" baseline="0" dirty="0" smtClean="0"/>
              <a:t>and knockout validation the first thing you have to do is bind your view model to your view.  If we are using just straight up knockout your bindings would look something like what you see on the screen.</a:t>
            </a:r>
          </a:p>
          <a:p>
            <a:endParaRPr lang="en-US" baseline="0" dirty="0" smtClean="0"/>
          </a:p>
          <a:p>
            <a:r>
              <a:rPr lang="en-US" baseline="0" dirty="0" smtClean="0"/>
              <a:t>[show animation]</a:t>
            </a:r>
          </a:p>
          <a:p>
            <a:r>
              <a:rPr lang="en-US" baseline="0" dirty="0" smtClean="0"/>
              <a:t>However, once you introduce knockout validation you need to change the way you setup your binding.  Notice that I am no longer using ‘</a:t>
            </a:r>
            <a:r>
              <a:rPr lang="en-US" baseline="0" dirty="0" err="1" smtClean="0"/>
              <a:t>applyBindings</a:t>
            </a:r>
            <a:r>
              <a:rPr lang="en-US" baseline="0" dirty="0" smtClean="0"/>
              <a:t>’ but rather I am calling ‘</a:t>
            </a:r>
            <a:r>
              <a:rPr lang="en-US" baseline="0" dirty="0" err="1" smtClean="0"/>
              <a:t>ko.applyBindingsWithValidation</a:t>
            </a:r>
            <a:r>
              <a:rPr lang="en-US" baseline="0" dirty="0" smtClean="0"/>
              <a:t>’.  This will trigger the validation framework and allow all of its magic to take place</a:t>
            </a:r>
          </a:p>
          <a:p>
            <a:endParaRPr lang="en-US" baseline="0" dirty="0" smtClean="0"/>
          </a:p>
          <a:p>
            <a:r>
              <a:rPr lang="en-US" baseline="0" dirty="0" smtClean="0"/>
              <a:t>[show animation]</a:t>
            </a:r>
          </a:p>
          <a:p>
            <a:r>
              <a:rPr lang="en-US" dirty="0" smtClean="0"/>
              <a:t>Now that we have our bindings</a:t>
            </a:r>
            <a:r>
              <a:rPr lang="en-US" baseline="0" dirty="0" smtClean="0"/>
              <a:t> setup lets take a look at how we setup a validator on an observable.</a:t>
            </a:r>
          </a:p>
          <a:p>
            <a:endParaRPr lang="en-US" baseline="0" dirty="0" smtClean="0"/>
          </a:p>
          <a:p>
            <a:r>
              <a:rPr lang="en-US" baseline="0" dirty="0" smtClean="0"/>
              <a:t>Looking at the code here the first part should look normal to you, I am simply creating an instance of an observable. </a:t>
            </a:r>
          </a:p>
          <a:p>
            <a:endParaRPr lang="en-US" baseline="0" dirty="0" smtClean="0"/>
          </a:p>
          <a:p>
            <a:r>
              <a:rPr lang="en-US" baseline="0" dirty="0" smtClean="0"/>
              <a:t>[show animation]</a:t>
            </a:r>
          </a:p>
          <a:p>
            <a:r>
              <a:rPr lang="en-US" baseline="0" dirty="0" smtClean="0"/>
              <a:t>However, the next bit of code may be new to you.  What I am doing is calling the .extend method and passing in an object, which is how we initialize the validator for the observable.  In our case I passed in an object w/ a property called required and a value of true.  This will tell the validation library I want to use the required validator and that its turned on.</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6</a:t>
            </a:fld>
            <a:endParaRPr lang="en-US"/>
          </a:p>
        </p:txBody>
      </p:sp>
    </p:spTree>
    <p:extLst>
      <p:ext uri="{BB962C8B-B14F-4D97-AF65-F5344CB8AC3E}">
        <p14:creationId xmlns:p14="http://schemas.microsoft.com/office/powerpoint/2010/main" val="273145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seen how to enable the required validator on our observable.  Next we want to learn how to use many of the other built in validators in the library</a:t>
            </a:r>
          </a:p>
          <a:p>
            <a:endParaRPr lang="en-US" baseline="0" dirty="0" smtClean="0"/>
          </a:p>
          <a:p>
            <a:r>
              <a:rPr lang="en-US" baseline="0" dirty="0" smtClean="0"/>
              <a:t>We are going to look at 4 different sets of validators.  We will start off by learning about the min/max validator</a:t>
            </a:r>
          </a:p>
          <a:p>
            <a:endParaRPr lang="en-US" baseline="0" dirty="0" smtClean="0"/>
          </a:p>
          <a:p>
            <a:r>
              <a:rPr lang="en-US" baseline="0" dirty="0" smtClean="0"/>
              <a:t>[show animation]</a:t>
            </a:r>
          </a:p>
          <a:p>
            <a:r>
              <a:rPr lang="en-US" baseline="0" dirty="0" smtClean="0"/>
              <a:t>We will then move to the equal/not equal validator</a:t>
            </a:r>
          </a:p>
          <a:p>
            <a:endParaRPr lang="en-US" baseline="0" dirty="0" smtClean="0"/>
          </a:p>
          <a:p>
            <a:r>
              <a:rPr lang="en-US" baseline="0" dirty="0" smtClean="0"/>
              <a:t>[show animation]</a:t>
            </a:r>
          </a:p>
          <a:p>
            <a:r>
              <a:rPr lang="en-US" baseline="0" dirty="0" smtClean="0"/>
              <a:t>After this we will learn about the min/max length validator</a:t>
            </a:r>
          </a:p>
          <a:p>
            <a:endParaRPr lang="en-US" baseline="0" dirty="0" smtClean="0"/>
          </a:p>
          <a:p>
            <a:r>
              <a:rPr lang="en-US" baseline="0" dirty="0" smtClean="0"/>
              <a:t>[show animation]</a:t>
            </a:r>
          </a:p>
          <a:p>
            <a:r>
              <a:rPr lang="en-US" baseline="0" dirty="0" smtClean="0"/>
              <a:t>And we will end by learning about the pattern or regular expression validator</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72620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use the Min/ Max validators you would setup your code as you see here on the screen</a:t>
            </a:r>
          </a:p>
          <a:p>
            <a:r>
              <a:rPr lang="en-US" baseline="0" dirty="0" smtClean="0"/>
              <a:t>[show animation]</a:t>
            </a:r>
          </a:p>
          <a:p>
            <a:r>
              <a:rPr lang="en-US" baseline="0" dirty="0" smtClean="0"/>
              <a:t>The Min Validator is used by min key word and the max validator by using the max key word</a:t>
            </a:r>
          </a:p>
          <a:p>
            <a:endParaRPr lang="en-US" baseline="0" dirty="0" smtClean="0"/>
          </a:p>
          <a:p>
            <a:r>
              <a:rPr lang="en-US" baseline="0" dirty="0" smtClean="0"/>
              <a:t>[show animation]</a:t>
            </a:r>
          </a:p>
          <a:p>
            <a:r>
              <a:rPr lang="en-US" baseline="0" dirty="0" smtClean="0"/>
              <a:t>Another thing I want to point out is the fact that I am providing a custom error message.  Because the out of the box message may not suit your needs knockout validation does have a facility to allow you to specify your own message.  To do this you would provide the property/value pair as you see here and any time the validation is triggered your custom message will be </a:t>
            </a:r>
            <a:r>
              <a:rPr lang="en-US" baseline="0" dirty="0" err="1" smtClean="0"/>
              <a:t>displayd</a:t>
            </a:r>
            <a:r>
              <a:rPr lang="en-US" baseline="0" dirty="0" smtClean="0"/>
              <a:t>.</a:t>
            </a:r>
          </a:p>
          <a:p>
            <a:endParaRPr lang="en-US" baseline="0" dirty="0" smtClean="0"/>
          </a:p>
          <a:p>
            <a:r>
              <a:rPr lang="en-US" baseline="0" dirty="0" smtClean="0"/>
              <a:t>[show animation]</a:t>
            </a:r>
          </a:p>
          <a:p>
            <a:r>
              <a:rPr lang="en-US" baseline="0" dirty="0" smtClean="0"/>
              <a:t>In order to use the equal or not equal validators you would set the validation as shown. </a:t>
            </a:r>
          </a:p>
          <a:p>
            <a:endParaRPr lang="en-US" baseline="0" dirty="0" smtClean="0"/>
          </a:p>
          <a:p>
            <a:r>
              <a:rPr lang="en-US" baseline="0" dirty="0" smtClean="0"/>
              <a:t>[show animation]</a:t>
            </a:r>
          </a:p>
          <a:p>
            <a:r>
              <a:rPr lang="en-US" baseline="0" dirty="0" smtClean="0"/>
              <a:t>You can see that we are following our typical wiring convention and are using either the equal keyword or the </a:t>
            </a:r>
            <a:r>
              <a:rPr lang="en-US" baseline="0" dirty="0" err="1" smtClean="0"/>
              <a:t>notEqual</a:t>
            </a:r>
            <a:r>
              <a:rPr lang="en-US" baseline="0" dirty="0" smtClean="0"/>
              <a:t> key word.  Play attention to the fact that because not equal is 2 words we are using camel casing, this is important</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9</a:t>
            </a:fld>
            <a:endParaRPr lang="en-US"/>
          </a:p>
        </p:txBody>
      </p:sp>
    </p:spTree>
    <p:extLst>
      <p:ext uri="{BB962C8B-B14F-4D97-AF65-F5344CB8AC3E}">
        <p14:creationId xmlns:p14="http://schemas.microsoft.com/office/powerpoint/2010/main" val="173988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2 validators are the min and max length</a:t>
            </a:r>
            <a:r>
              <a:rPr lang="en-US" baseline="0" dirty="0" smtClean="0"/>
              <a:t> validators.  </a:t>
            </a:r>
          </a:p>
          <a:p>
            <a:endParaRPr lang="en-US" baseline="0" dirty="0" smtClean="0"/>
          </a:p>
          <a:p>
            <a:r>
              <a:rPr lang="en-US" baseline="0" dirty="0" smtClean="0"/>
              <a:t>[show animation]</a:t>
            </a:r>
          </a:p>
          <a:p>
            <a:r>
              <a:rPr lang="en-US" baseline="0" dirty="0" smtClean="0"/>
              <a:t>To enable either of these we still follow our binding convention but now we will use either the </a:t>
            </a:r>
            <a:r>
              <a:rPr lang="en-US" baseline="0" dirty="0" err="1" smtClean="0"/>
              <a:t>minLength</a:t>
            </a:r>
            <a:r>
              <a:rPr lang="en-US" baseline="0" dirty="0" smtClean="0"/>
              <a:t> or the </a:t>
            </a:r>
            <a:r>
              <a:rPr lang="en-US" baseline="0" dirty="0" err="1" smtClean="0"/>
              <a:t>maxLength</a:t>
            </a:r>
            <a:r>
              <a:rPr lang="en-US" baseline="0" dirty="0" smtClean="0"/>
              <a:t> values to enable our validators</a:t>
            </a:r>
          </a:p>
          <a:p>
            <a:endParaRPr lang="en-US" baseline="0" dirty="0" smtClean="0"/>
          </a:p>
          <a:p>
            <a:r>
              <a:rPr lang="en-US" baseline="0" dirty="0" smtClean="0"/>
              <a:t>[show animation]</a:t>
            </a:r>
          </a:p>
          <a:p>
            <a:r>
              <a:rPr lang="en-US" baseline="0" dirty="0" smtClean="0"/>
              <a:t>The last validator we are going to explore is the pattern, or regular expression validator.</a:t>
            </a:r>
          </a:p>
          <a:p>
            <a:endParaRPr lang="en-US" baseline="0" dirty="0" smtClean="0"/>
          </a:p>
          <a:p>
            <a:r>
              <a:rPr lang="en-US" baseline="0" dirty="0" smtClean="0"/>
              <a:t>[show animation]</a:t>
            </a:r>
          </a:p>
          <a:p>
            <a:r>
              <a:rPr lang="en-US" baseline="0" dirty="0" smtClean="0"/>
              <a:t>To use this validator you would use the pattern keyword and then provide it any </a:t>
            </a:r>
            <a:r>
              <a:rPr lang="en-US" baseline="0" smtClean="0"/>
              <a:t>valid regular </a:t>
            </a:r>
            <a:r>
              <a:rPr lang="en-US" baseline="0" dirty="0" smtClean="0"/>
              <a:t>expression statement.  In our case here have provided it a statement which will validate that the data is formatted correctly to match US phone formats</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10</a:t>
            </a:fld>
            <a:endParaRPr lang="en-US"/>
          </a:p>
        </p:txBody>
      </p:sp>
    </p:spTree>
    <p:extLst>
      <p:ext uri="{BB962C8B-B14F-4D97-AF65-F5344CB8AC3E}">
        <p14:creationId xmlns:p14="http://schemas.microsoft.com/office/powerpoint/2010/main" val="82699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module was dedicated to providing you with enough knowledge to allow you to get up and running w/ the basics on how to use the Knockout validation library.  </a:t>
            </a:r>
          </a:p>
          <a:p>
            <a:endParaRPr lang="en-US" baseline="0" dirty="0" smtClean="0"/>
          </a:p>
          <a:p>
            <a:r>
              <a:rPr lang="en-US" baseline="0" dirty="0" smtClean="0"/>
              <a:t>[show animation]</a:t>
            </a:r>
          </a:p>
          <a:p>
            <a:r>
              <a:rPr lang="en-US" baseline="0" dirty="0" smtClean="0"/>
              <a:t>We started off by learning the basics.  This included learning how to setup our bindings to allow for the knockout validation to work with our knockout bindings as well as learning how to use the required validator.</a:t>
            </a:r>
          </a:p>
          <a:p>
            <a:endParaRPr lang="en-US" baseline="0" dirty="0" smtClean="0"/>
          </a:p>
          <a:p>
            <a:r>
              <a:rPr lang="en-US" baseline="0" dirty="0" smtClean="0"/>
              <a:t>[show animation]</a:t>
            </a:r>
          </a:p>
          <a:p>
            <a:r>
              <a:rPr lang="en-US" baseline="0" dirty="0" smtClean="0"/>
              <a:t>Once we understood how to use the required validator we moved on to learn about some of the other built in validators. The next validators we will learned to use was the min and max validators.  These validators can be used to ensure that our observable is not above or below some predetermined value.</a:t>
            </a:r>
          </a:p>
          <a:p>
            <a:endParaRPr lang="en-US" baseline="0" dirty="0" smtClean="0"/>
          </a:p>
          <a:p>
            <a:r>
              <a:rPr lang="en-US" baseline="0" dirty="0" smtClean="0"/>
              <a:t>[show animation]</a:t>
            </a:r>
          </a:p>
          <a:p>
            <a:r>
              <a:rPr lang="en-US" baseline="0" dirty="0" smtClean="0"/>
              <a:t>The next 2 validators we will learned to use were the equals and not equals validators.  We learned these validators could be used to ensure that our observable value is either equal to or not equal to our rule value.</a:t>
            </a:r>
          </a:p>
          <a:p>
            <a:endParaRPr lang="en-US" baseline="0" dirty="0" smtClean="0"/>
          </a:p>
          <a:p>
            <a:r>
              <a:rPr lang="en-US" baseline="0" dirty="0" smtClean="0"/>
              <a:t>[show animation]</a:t>
            </a:r>
          </a:p>
          <a:p>
            <a:r>
              <a:rPr lang="en-US" baseline="0" dirty="0" smtClean="0"/>
              <a:t>The 3</a:t>
            </a:r>
            <a:r>
              <a:rPr lang="en-US" baseline="30000" dirty="0" smtClean="0"/>
              <a:t>rd</a:t>
            </a:r>
            <a:r>
              <a:rPr lang="en-US" baseline="0" dirty="0" smtClean="0"/>
              <a:t> set of validators we will explored was min and max length validators.  These 2 validators can be used to ensure that a string value does not dip below a specified minimum length or exceed a maximum length</a:t>
            </a:r>
          </a:p>
          <a:p>
            <a:endParaRPr lang="en-US" baseline="0" dirty="0" smtClean="0"/>
          </a:p>
          <a:p>
            <a:r>
              <a:rPr lang="en-US" baseline="0" dirty="0" smtClean="0"/>
              <a:t>[show animation]</a:t>
            </a:r>
          </a:p>
          <a:p>
            <a:r>
              <a:rPr lang="en-US" baseline="0" dirty="0" smtClean="0"/>
              <a:t>Finally we wrapped up the module by leaning how to use the pattern validator. We learned that this validator leverages the power of regular expressions and can be used to perform pattern match validation on an observable.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12</a:t>
            </a:fld>
            <a:endParaRPr lang="en-US"/>
          </a:p>
        </p:txBody>
      </p:sp>
    </p:spTree>
    <p:extLst>
      <p:ext uri="{BB962C8B-B14F-4D97-AF65-F5344CB8AC3E}">
        <p14:creationId xmlns:p14="http://schemas.microsoft.com/office/powerpoint/2010/main" val="3979784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ik@graud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InDepth</a:t>
            </a:r>
            <a:r>
              <a:rPr lang="en-US" dirty="0"/>
              <a:t> Knockout Validation</a:t>
            </a:r>
            <a:endParaRPr lang="en-US" dirty="0"/>
          </a:p>
        </p:txBody>
      </p:sp>
      <p:sp>
        <p:nvSpPr>
          <p:cNvPr id="3" name="Subtitle 2"/>
          <p:cNvSpPr>
            <a:spLocks noGrp="1"/>
          </p:cNvSpPr>
          <p:nvPr>
            <p:ph type="subTitle" idx="1"/>
          </p:nvPr>
        </p:nvSpPr>
        <p:spPr>
          <a:xfrm>
            <a:off x="2057400" y="2667000"/>
            <a:ext cx="6400800" cy="609600"/>
          </a:xfrm>
        </p:spPr>
        <p:txBody>
          <a:bodyPr/>
          <a:lstStyle/>
          <a:p>
            <a:r>
              <a:rPr lang="en-US" dirty="0" smtClean="0"/>
              <a:t>Module 2: Basic Validation</a:t>
            </a:r>
            <a:endParaRPr lang="en-US" dirty="0" smtClean="0"/>
          </a:p>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477328"/>
          </a:xfrm>
          <a:prstGeom prst="rect">
            <a:avLst/>
          </a:prstGeom>
          <a:noFill/>
          <a:ln w="9525">
            <a:noFill/>
            <a:miter lim="800000"/>
            <a:headEnd/>
            <a:tailEnd/>
          </a:ln>
        </p:spPr>
        <p:txBody>
          <a:bodyPr wrap="square" rtlCol="0">
            <a:spAutoFit/>
          </a:bodyPr>
          <a:lstStyle/>
          <a:p>
            <a:pPr algn="r"/>
            <a:r>
              <a:rPr lang="en-US" dirty="0" smtClean="0">
                <a:latin typeface="+mj-lt"/>
              </a:rPr>
              <a:t>Derik Whittaker</a:t>
            </a:r>
          </a:p>
          <a:p>
            <a:pPr algn="r"/>
            <a:r>
              <a:rPr lang="en-US" dirty="0">
                <a:latin typeface="+mj-lt"/>
              </a:rPr>
              <a:t>http://bit.ly/DerikWhittaker</a:t>
            </a:r>
            <a:endParaRPr lang="en-US" dirty="0">
              <a:latin typeface="+mj-lt"/>
            </a:endParaRPr>
          </a:p>
          <a:p>
            <a:pPr algn="r"/>
            <a:r>
              <a:rPr lang="en-US" dirty="0" smtClean="0">
                <a:latin typeface="+mj-lt"/>
                <a:hlinkClick r:id="rId3"/>
              </a:rPr>
              <a:t>derik@graudo.com</a:t>
            </a:r>
            <a:endParaRPr lang="en-US" dirty="0" smtClean="0">
              <a:latin typeface="+mj-lt"/>
            </a:endParaRPr>
          </a:p>
          <a:p>
            <a:pPr algn="r"/>
            <a:r>
              <a:rPr lang="en-US" dirty="0" smtClean="0">
                <a:latin typeface="+mj-lt"/>
              </a:rPr>
              <a:t>@</a:t>
            </a:r>
            <a:r>
              <a:rPr lang="en-US" dirty="0" err="1" smtClean="0">
                <a:latin typeface="+mj-lt"/>
              </a:rPr>
              <a:t>DerikWhittaker</a:t>
            </a:r>
            <a:endParaRPr lang="en-US" dirty="0">
              <a:latin typeface="+mj-lt"/>
            </a:endParaRPr>
          </a:p>
          <a:p>
            <a:pPr algn="r"/>
            <a:endParaRPr lang="en-US" sz="1800" dirty="0">
              <a:solidFill>
                <a:srgbClr val="002060"/>
              </a:solidFill>
              <a:latin typeface="+mj-l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3318" y="3479166"/>
            <a:ext cx="858345" cy="879255"/>
          </a:xfrm>
          <a:prstGeom prst="rect">
            <a:avLst/>
          </a:prstGeom>
        </p:spPr>
      </p:pic>
    </p:spTree>
    <p:extLst>
      <p:ext uri="{BB962C8B-B14F-4D97-AF65-F5344CB8AC3E}">
        <p14:creationId xmlns:p14="http://schemas.microsoft.com/office/powerpoint/2010/main" val="19598681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Validators</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Using the Min/Max Length Validators</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sp>
        <p:nvSpPr>
          <p:cNvPr id="22" name="Text Placeholder 2"/>
          <p:cNvSpPr txBox="1">
            <a:spLocks/>
          </p:cNvSpPr>
          <p:nvPr/>
        </p:nvSpPr>
        <p:spPr bwMode="auto">
          <a:xfrm>
            <a:off x="457200" y="3376458"/>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Using the Pattern Validator</a:t>
            </a:r>
            <a:endParaRPr lang="en-US" kern="0" dirty="0"/>
          </a:p>
        </p:txBody>
      </p:sp>
      <p:pic>
        <p:nvPicPr>
          <p:cNvPr id="5" name="Picture 4"/>
          <p:cNvPicPr>
            <a:picLocks noChangeAspect="1"/>
          </p:cNvPicPr>
          <p:nvPr/>
        </p:nvPicPr>
        <p:blipFill>
          <a:blip r:embed="rId3"/>
          <a:stretch>
            <a:fillRect/>
          </a:stretch>
        </p:blipFill>
        <p:spPr>
          <a:xfrm>
            <a:off x="707804" y="1855177"/>
            <a:ext cx="3181350" cy="1247775"/>
          </a:xfrm>
          <a:prstGeom prst="rect">
            <a:avLst/>
          </a:prstGeom>
        </p:spPr>
      </p:pic>
      <p:pic>
        <p:nvPicPr>
          <p:cNvPr id="7" name="Picture 6"/>
          <p:cNvPicPr>
            <a:picLocks noChangeAspect="1"/>
          </p:cNvPicPr>
          <p:nvPr/>
        </p:nvPicPr>
        <p:blipFill>
          <a:blip r:embed="rId4"/>
          <a:stretch>
            <a:fillRect/>
          </a:stretch>
        </p:blipFill>
        <p:spPr>
          <a:xfrm>
            <a:off x="707804" y="3876366"/>
            <a:ext cx="5572125" cy="1504950"/>
          </a:xfrm>
          <a:prstGeom prst="rect">
            <a:avLst/>
          </a:prstGeom>
        </p:spPr>
      </p:pic>
      <p:cxnSp>
        <p:nvCxnSpPr>
          <p:cNvPr id="11" name="Straight Connector 10"/>
          <p:cNvCxnSpPr/>
          <p:nvPr/>
        </p:nvCxnSpPr>
        <p:spPr bwMode="auto">
          <a:xfrm>
            <a:off x="2127098" y="2344970"/>
            <a:ext cx="82212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bwMode="auto">
          <a:xfrm>
            <a:off x="2127098" y="2995081"/>
            <a:ext cx="82212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bwMode="auto">
          <a:xfrm>
            <a:off x="2121261" y="4615537"/>
            <a:ext cx="3777628"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bwMode="auto">
          <a:xfrm>
            <a:off x="1110455" y="4384044"/>
            <a:ext cx="82212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3990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219807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Validate our first observable</a:t>
            </a:r>
          </a:p>
          <a:p>
            <a:pPr lvl="1"/>
            <a:r>
              <a:rPr lang="en-US" dirty="0" smtClean="0"/>
              <a:t>Used Required Validator</a:t>
            </a:r>
          </a:p>
          <a:p>
            <a:pPr lvl="1"/>
            <a:endParaRPr lang="en-US" dirty="0" smtClean="0"/>
          </a:p>
          <a:p>
            <a:r>
              <a:rPr lang="en-US" dirty="0" smtClean="0"/>
              <a:t>Learned to use the Built </a:t>
            </a:r>
            <a:r>
              <a:rPr lang="en-US" dirty="0"/>
              <a:t>i</a:t>
            </a:r>
            <a:r>
              <a:rPr lang="en-US" dirty="0" smtClean="0"/>
              <a:t>n Validators</a:t>
            </a:r>
          </a:p>
          <a:p>
            <a:pPr lvl="1"/>
            <a:r>
              <a:rPr lang="en-US" dirty="0" smtClean="0"/>
              <a:t>Used Min/Max Validators</a:t>
            </a:r>
          </a:p>
          <a:p>
            <a:pPr lvl="1"/>
            <a:r>
              <a:rPr lang="en-US" dirty="0" smtClean="0"/>
              <a:t>Used Equal/Not Equal Validators</a:t>
            </a:r>
          </a:p>
          <a:p>
            <a:pPr lvl="1"/>
            <a:r>
              <a:rPr lang="en-US" dirty="0" smtClean="0"/>
              <a:t>Used Min/Max Length Validators</a:t>
            </a:r>
          </a:p>
          <a:p>
            <a:pPr lvl="1"/>
            <a:r>
              <a:rPr lang="en-US" dirty="0" smtClean="0"/>
              <a:t>Used Pattern (aka Regular Expression) Validator</a:t>
            </a:r>
            <a:endParaRPr lang="en-US" dirty="0"/>
          </a:p>
        </p:txBody>
      </p:sp>
    </p:spTree>
    <p:extLst>
      <p:ext uri="{BB962C8B-B14F-4D97-AF65-F5344CB8AC3E}">
        <p14:creationId xmlns:p14="http://schemas.microsoft.com/office/powerpoint/2010/main" val="2776193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1" end="1"/>
                                            </p:txEl>
                                          </p:spTgt>
                                        </p:tgtEl>
                                        <p:attrNameLst>
                                          <p:attrName>style.color</p:attrName>
                                        </p:attrNameLst>
                                      </p:cBhvr>
                                      <p:to>
                                        <a:srgbClr val="CC6109"/>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3">
                                            <p:txEl>
                                              <p:pRg st="4" end="4"/>
                                            </p:txEl>
                                          </p:spTgt>
                                        </p:tgtEl>
                                        <p:attrNameLst>
                                          <p:attrName>style.color</p:attrName>
                                        </p:attrNameLst>
                                      </p:cBhvr>
                                      <p:to>
                                        <a:srgbClr val="CC6109"/>
                                      </p:to>
                                    </p:animClr>
                                  </p:childTnLst>
                                </p:cTn>
                              </p:par>
                              <p:par>
                                <p:cTn id="11" presetID="3" presetClass="emph" presetSubtype="2" fill="hold" nodeType="withEffect">
                                  <p:stCondLst>
                                    <p:cond delay="0"/>
                                  </p:stCondLst>
                                  <p:iterate type="lt">
                                    <p:tmPct val="0"/>
                                  </p:iterate>
                                  <p:childTnLst>
                                    <p:animClr clrSpc="rgb" dir="cw">
                                      <p:cBhvr override="childStyle">
                                        <p:cTn id="12" dur="500" fill="hold"/>
                                        <p:tgtEl>
                                          <p:spTgt spid="3">
                                            <p:txEl>
                                              <p:pRg st="1" end="1"/>
                                            </p:txEl>
                                          </p:spTgt>
                                        </p:tgtEl>
                                        <p:attrNameLst>
                                          <p:attrName>style.color</p:attrName>
                                        </p:attrNameLst>
                                      </p:cBhvr>
                                      <p:to>
                                        <a:schemeClr val="tx1"/>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iterate type="lt">
                                    <p:tmPct val="0"/>
                                  </p:iterate>
                                  <p:childTnLst>
                                    <p:animClr clrSpc="rgb" dir="cw">
                                      <p:cBhvr override="childStyle">
                                        <p:cTn id="16" dur="1000" fill="hold"/>
                                        <p:tgtEl>
                                          <p:spTgt spid="3">
                                            <p:txEl>
                                              <p:pRg st="5" end="5"/>
                                            </p:txEl>
                                          </p:spTgt>
                                        </p:tgtEl>
                                        <p:attrNameLst>
                                          <p:attrName>style.color</p:attrName>
                                        </p:attrNameLst>
                                      </p:cBhvr>
                                      <p:to>
                                        <a:srgbClr val="CC6109"/>
                                      </p:to>
                                    </p:animClr>
                                  </p:childTnLst>
                                </p:cTn>
                              </p:par>
                              <p:par>
                                <p:cTn id="17" presetID="3" presetClass="emph" presetSubtype="2" fill="hold" nodeType="withEffect">
                                  <p:stCondLst>
                                    <p:cond delay="0"/>
                                  </p:stCondLst>
                                  <p:childTnLst>
                                    <p:animClr clrSpc="rgb" dir="cw">
                                      <p:cBhvr override="childStyle">
                                        <p:cTn id="18" dur="500" fill="hold"/>
                                        <p:tgtEl>
                                          <p:spTgt spid="3">
                                            <p:txEl>
                                              <p:pRg st="4" end="4"/>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iterate type="lt">
                                    <p:tmPct val="0"/>
                                  </p:iterate>
                                  <p:childTnLst>
                                    <p:animClr clrSpc="rgb" dir="cw">
                                      <p:cBhvr override="childStyle">
                                        <p:cTn id="22" dur="1000" fill="hold"/>
                                        <p:tgtEl>
                                          <p:spTgt spid="3">
                                            <p:txEl>
                                              <p:pRg st="6" end="6"/>
                                            </p:txEl>
                                          </p:spTgt>
                                        </p:tgtEl>
                                        <p:attrNameLst>
                                          <p:attrName>style.color</p:attrName>
                                        </p:attrNameLst>
                                      </p:cBhvr>
                                      <p:to>
                                        <a:srgbClr val="CC6109"/>
                                      </p:to>
                                    </p:animClr>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5" end="5"/>
                                            </p:txEl>
                                          </p:spTgt>
                                        </p:tgtEl>
                                        <p:attrNameLst>
                                          <p:attrName>style.color</p:attrName>
                                        </p:attrNameLst>
                                      </p:cBhvr>
                                      <p:to>
                                        <a:schemeClr val="tx1"/>
                                      </p:to>
                                    </p:animClr>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iterate type="lt">
                                    <p:tmPct val="0"/>
                                  </p:iterate>
                                  <p:childTnLst>
                                    <p:animClr clrSpc="rgb" dir="cw">
                                      <p:cBhvr override="childStyle">
                                        <p:cTn id="28" dur="1000" fill="hold"/>
                                        <p:tgtEl>
                                          <p:spTgt spid="3">
                                            <p:txEl>
                                              <p:pRg st="7" end="7"/>
                                            </p:txEl>
                                          </p:spTgt>
                                        </p:tgtEl>
                                        <p:attrNameLst>
                                          <p:attrName>style.color</p:attrName>
                                        </p:attrNameLst>
                                      </p:cBhvr>
                                      <p:to>
                                        <a:srgbClr val="CC6109"/>
                                      </p:to>
                                    </p:animClr>
                                  </p:childTnLst>
                                </p:cTn>
                              </p:par>
                              <p:par>
                                <p:cTn id="29" presetID="3" presetClass="emph" presetSubtype="2" fill="hold" nodeType="withEffect">
                                  <p:stCondLst>
                                    <p:cond delay="0"/>
                                  </p:stCondLst>
                                  <p:iterate type="lt">
                                    <p:tmPct val="0"/>
                                  </p:iterate>
                                  <p:childTnLst>
                                    <p:animClr clrSpc="rgb" dir="cw">
                                      <p:cBhvr override="childStyle">
                                        <p:cTn id="30" dur="500" fill="hold"/>
                                        <p:tgtEl>
                                          <p:spTgt spid="3">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Validating your first observable</a:t>
            </a:r>
          </a:p>
          <a:p>
            <a:pPr lvl="1"/>
            <a:r>
              <a:rPr lang="en-US" dirty="0" smtClean="0"/>
              <a:t>Using Required Validator</a:t>
            </a:r>
          </a:p>
          <a:p>
            <a:pPr lvl="1"/>
            <a:endParaRPr lang="en-US" dirty="0" smtClean="0"/>
          </a:p>
          <a:p>
            <a:r>
              <a:rPr lang="en-US" dirty="0" smtClean="0"/>
              <a:t>Working with Built In Validators</a:t>
            </a:r>
          </a:p>
          <a:p>
            <a:pPr lvl="1"/>
            <a:r>
              <a:rPr lang="en-US" dirty="0" smtClean="0"/>
              <a:t>Using Min/Max Validators</a:t>
            </a:r>
          </a:p>
          <a:p>
            <a:pPr lvl="1"/>
            <a:r>
              <a:rPr lang="en-US" dirty="0" smtClean="0"/>
              <a:t>Using Equal/Not Equal Validators</a:t>
            </a:r>
          </a:p>
          <a:p>
            <a:pPr lvl="1"/>
            <a:r>
              <a:rPr lang="en-US" dirty="0" smtClean="0"/>
              <a:t>Using Min/Max Length Validators</a:t>
            </a:r>
          </a:p>
          <a:p>
            <a:pPr lvl="1"/>
            <a:r>
              <a:rPr lang="en-US" dirty="0" smtClean="0"/>
              <a:t>Using Pattern (aka Regular Expression) Validator</a:t>
            </a:r>
            <a:endParaRPr lang="en-US" dirty="0"/>
          </a:p>
        </p:txBody>
      </p:sp>
    </p:spTree>
    <p:extLst>
      <p:ext uri="{BB962C8B-B14F-4D97-AF65-F5344CB8AC3E}">
        <p14:creationId xmlns:p14="http://schemas.microsoft.com/office/powerpoint/2010/main" val="2460144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847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Validating your first observable</a:t>
            </a:r>
          </a:p>
          <a:p>
            <a:pPr lvl="1"/>
            <a:r>
              <a:rPr lang="en-US" dirty="0" smtClean="0">
                <a:solidFill>
                  <a:schemeClr val="accent6"/>
                </a:solidFill>
              </a:rPr>
              <a:t>Using Required Validator</a:t>
            </a:r>
          </a:p>
          <a:p>
            <a:pPr lvl="1"/>
            <a:endParaRPr lang="en-US" dirty="0" smtClean="0"/>
          </a:p>
          <a:p>
            <a:r>
              <a:rPr lang="en-US" dirty="0" smtClean="0"/>
              <a:t>Working with Built In Validators</a:t>
            </a:r>
          </a:p>
          <a:p>
            <a:pPr lvl="1"/>
            <a:r>
              <a:rPr lang="en-US" dirty="0" smtClean="0"/>
              <a:t>Using Min/Max Validators</a:t>
            </a:r>
          </a:p>
          <a:p>
            <a:pPr lvl="1"/>
            <a:r>
              <a:rPr lang="en-US" dirty="0" smtClean="0"/>
              <a:t>Using Equal/Not Equal Validators</a:t>
            </a:r>
          </a:p>
          <a:p>
            <a:pPr lvl="1"/>
            <a:r>
              <a:rPr lang="en-US" dirty="0" smtClean="0"/>
              <a:t>Using Min/Max Length Validators</a:t>
            </a:r>
          </a:p>
          <a:p>
            <a:pPr lvl="1"/>
            <a:r>
              <a:rPr lang="en-US" dirty="0" smtClean="0"/>
              <a:t>Using Pattern (aka Regular Expression) Validator</a:t>
            </a:r>
            <a:endParaRPr lang="en-US" dirty="0"/>
          </a:p>
        </p:txBody>
      </p:sp>
    </p:spTree>
    <p:extLst>
      <p:ext uri="{BB962C8B-B14F-4D97-AF65-F5344CB8AC3E}">
        <p14:creationId xmlns:p14="http://schemas.microsoft.com/office/powerpoint/2010/main" val="37091460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Validator: Required Field</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Valid State:</a:t>
            </a:r>
            <a:endParaRPr lang="en-US" dirty="0"/>
          </a:p>
        </p:txBody>
      </p:sp>
      <p:grpSp>
        <p:nvGrpSpPr>
          <p:cNvPr id="4" name="Group 3"/>
          <p:cNvGrpSpPr/>
          <p:nvPr/>
        </p:nvGrpSpPr>
        <p:grpSpPr>
          <a:xfrm>
            <a:off x="7656927" y="-1"/>
            <a:ext cx="1888309" cy="1295400"/>
            <a:chOff x="7656927" y="-1"/>
            <a:chExt cx="1888309" cy="1295400"/>
          </a:xfrm>
        </p:grpSpPr>
        <p:sp>
          <p:nvSpPr>
            <p:cNvPr id="5" name="Right Triangle 4"/>
            <p:cNvSpPr/>
            <p:nvPr/>
          </p:nvSpPr>
          <p:spPr bwMode="auto">
            <a:xfrm rot="10800000">
              <a:off x="7772400" y="-1"/>
              <a:ext cx="1371600" cy="1295400"/>
            </a:xfrm>
            <a:prstGeom prst="rtTriangl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rot="2620387">
              <a:off x="7656927" y="333621"/>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Example</a:t>
              </a:r>
              <a:endParaRPr lang="en-US" sz="1600" dirty="0">
                <a:solidFill>
                  <a:schemeClr val="bg1"/>
                </a:solidFill>
                <a:latin typeface="+mj-lt"/>
              </a:endParaRPr>
            </a:p>
          </p:txBody>
        </p:sp>
      </p:grpSp>
      <p:pic>
        <p:nvPicPr>
          <p:cNvPr id="9" name="Picture 8"/>
          <p:cNvPicPr>
            <a:picLocks noChangeAspect="1"/>
          </p:cNvPicPr>
          <p:nvPr/>
        </p:nvPicPr>
        <p:blipFill>
          <a:blip r:embed="rId3"/>
          <a:stretch>
            <a:fillRect/>
          </a:stretch>
        </p:blipFill>
        <p:spPr>
          <a:xfrm>
            <a:off x="730494" y="4264271"/>
            <a:ext cx="3333384" cy="1335851"/>
          </a:xfrm>
          <a:prstGeom prst="rect">
            <a:avLst/>
          </a:prstGeom>
        </p:spPr>
      </p:pic>
      <p:pic>
        <p:nvPicPr>
          <p:cNvPr id="10" name="Picture 9"/>
          <p:cNvPicPr>
            <a:picLocks noChangeAspect="1"/>
          </p:cNvPicPr>
          <p:nvPr/>
        </p:nvPicPr>
        <p:blipFill>
          <a:blip r:embed="rId4"/>
          <a:stretch>
            <a:fillRect/>
          </a:stretch>
        </p:blipFill>
        <p:spPr>
          <a:xfrm>
            <a:off x="730494" y="1905916"/>
            <a:ext cx="3283446" cy="1360820"/>
          </a:xfrm>
          <a:prstGeom prst="rect">
            <a:avLst/>
          </a:prstGeom>
        </p:spPr>
      </p:pic>
      <p:sp>
        <p:nvSpPr>
          <p:cNvPr id="11" name="Text Placeholder 2"/>
          <p:cNvSpPr txBox="1">
            <a:spLocks/>
          </p:cNvSpPr>
          <p:nvPr/>
        </p:nvSpPr>
        <p:spPr bwMode="auto">
          <a:xfrm>
            <a:off x="460135" y="3704494"/>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Invalid State:</a:t>
            </a:r>
            <a:endParaRPr lang="en-US" kern="0" dirty="0"/>
          </a:p>
        </p:txBody>
      </p:sp>
      <p:sp>
        <p:nvSpPr>
          <p:cNvPr id="12" name="Rectangle 11"/>
          <p:cNvSpPr/>
          <p:nvPr/>
        </p:nvSpPr>
        <p:spPr bwMode="auto">
          <a:xfrm>
            <a:off x="2971800" y="5002823"/>
            <a:ext cx="923192" cy="298939"/>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en-US" sz="2000" dirty="0">
              <a:latin typeface="Tekton Pro" pitchFamily="34" charset="0"/>
            </a:endParaRPr>
          </a:p>
        </p:txBody>
      </p:sp>
      <p:cxnSp>
        <p:nvCxnSpPr>
          <p:cNvPr id="13" name="Straight Arrow Connector 12"/>
          <p:cNvCxnSpPr/>
          <p:nvPr/>
        </p:nvCxnSpPr>
        <p:spPr bwMode="auto">
          <a:xfrm flipH="1">
            <a:off x="4063878" y="4469423"/>
            <a:ext cx="11430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5257495" y="4164623"/>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Validation Triggers Error Message</a:t>
            </a:r>
            <a:endParaRPr lang="en-US" dirty="0">
              <a:solidFill>
                <a:prstClr val="black"/>
              </a:solidFill>
              <a:latin typeface="Myriad Pro"/>
            </a:endParaRPr>
          </a:p>
        </p:txBody>
      </p:sp>
    </p:spTree>
    <p:extLst>
      <p:ext uri="{BB962C8B-B14F-4D97-AF65-F5344CB8AC3E}">
        <p14:creationId xmlns:p14="http://schemas.microsoft.com/office/powerpoint/2010/main" val="1417858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Validator: Required Field</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Setup </a:t>
            </a:r>
            <a:r>
              <a:rPr lang="en-US" dirty="0"/>
              <a:t>t</a:t>
            </a:r>
            <a:r>
              <a:rPr lang="en-US" dirty="0" smtClean="0"/>
              <a:t>he Binding</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7" name="Picture 6"/>
          <p:cNvPicPr>
            <a:picLocks noChangeAspect="1"/>
          </p:cNvPicPr>
          <p:nvPr/>
        </p:nvPicPr>
        <p:blipFill>
          <a:blip r:embed="rId3"/>
          <a:stretch>
            <a:fillRect/>
          </a:stretch>
        </p:blipFill>
        <p:spPr>
          <a:xfrm>
            <a:off x="730494" y="1855177"/>
            <a:ext cx="5105400" cy="1990725"/>
          </a:xfrm>
          <a:prstGeom prst="rect">
            <a:avLst/>
          </a:prstGeom>
        </p:spPr>
      </p:pic>
      <p:pic>
        <p:nvPicPr>
          <p:cNvPr id="8" name="Picture 7"/>
          <p:cNvPicPr>
            <a:picLocks noChangeAspect="1"/>
          </p:cNvPicPr>
          <p:nvPr/>
        </p:nvPicPr>
        <p:blipFill>
          <a:blip r:embed="rId4"/>
          <a:stretch>
            <a:fillRect/>
          </a:stretch>
        </p:blipFill>
        <p:spPr>
          <a:xfrm>
            <a:off x="1428383" y="2890471"/>
            <a:ext cx="4010025" cy="485775"/>
          </a:xfrm>
          <a:prstGeom prst="rect">
            <a:avLst/>
          </a:prstGeom>
        </p:spPr>
      </p:pic>
      <p:cxnSp>
        <p:nvCxnSpPr>
          <p:cNvPr id="13" name="Straight Arrow Connector 12"/>
          <p:cNvCxnSpPr/>
          <p:nvPr/>
        </p:nvCxnSpPr>
        <p:spPr bwMode="auto">
          <a:xfrm flipH="1">
            <a:off x="5252598" y="2320388"/>
            <a:ext cx="1143000"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6446215" y="2015588"/>
            <a:ext cx="2446311"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Triggers the validation</a:t>
            </a:r>
            <a:endParaRPr lang="en-US" dirty="0">
              <a:solidFill>
                <a:prstClr val="black"/>
              </a:solidFill>
              <a:latin typeface="Myriad Pro"/>
            </a:endParaRPr>
          </a:p>
        </p:txBody>
      </p:sp>
      <p:cxnSp>
        <p:nvCxnSpPr>
          <p:cNvPr id="20" name="Straight Connector 19"/>
          <p:cNvCxnSpPr/>
          <p:nvPr/>
        </p:nvCxnSpPr>
        <p:spPr bwMode="auto">
          <a:xfrm>
            <a:off x="1503943" y="3224799"/>
            <a:ext cx="377762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21" name="Picture 20"/>
          <p:cNvPicPr>
            <a:picLocks noChangeAspect="1"/>
          </p:cNvPicPr>
          <p:nvPr/>
        </p:nvPicPr>
        <p:blipFill>
          <a:blip r:embed="rId5"/>
          <a:stretch>
            <a:fillRect/>
          </a:stretch>
        </p:blipFill>
        <p:spPr>
          <a:xfrm>
            <a:off x="457200" y="4886960"/>
            <a:ext cx="7410450" cy="1066800"/>
          </a:xfrm>
          <a:prstGeom prst="rect">
            <a:avLst/>
          </a:prstGeom>
        </p:spPr>
      </p:pic>
      <p:sp>
        <p:nvSpPr>
          <p:cNvPr id="22" name="Text Placeholder 2"/>
          <p:cNvSpPr txBox="1">
            <a:spLocks/>
          </p:cNvSpPr>
          <p:nvPr/>
        </p:nvSpPr>
        <p:spPr bwMode="auto">
          <a:xfrm>
            <a:off x="457200" y="4256133"/>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Setup the Rule</a:t>
            </a:r>
            <a:endParaRPr lang="en-US" kern="0" dirty="0"/>
          </a:p>
        </p:txBody>
      </p:sp>
      <p:sp>
        <p:nvSpPr>
          <p:cNvPr id="24" name="Right Brace 23"/>
          <p:cNvSpPr/>
          <p:nvPr/>
        </p:nvSpPr>
        <p:spPr bwMode="auto">
          <a:xfrm>
            <a:off x="2743200" y="5149941"/>
            <a:ext cx="447040" cy="711200"/>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25" name="Straight Arrow Connector 24"/>
          <p:cNvCxnSpPr/>
          <p:nvPr/>
        </p:nvCxnSpPr>
        <p:spPr bwMode="auto">
          <a:xfrm flipH="1">
            <a:off x="4162426" y="5527040"/>
            <a:ext cx="2238374" cy="155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6446214" y="52464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Extend the Observable to setup the rule</a:t>
            </a:r>
            <a:endParaRPr lang="en-US" dirty="0">
              <a:solidFill>
                <a:prstClr val="black"/>
              </a:solidFill>
              <a:latin typeface="Myriad Pro"/>
            </a:endParaRPr>
          </a:p>
        </p:txBody>
      </p:sp>
    </p:spTree>
    <p:extLst>
      <p:ext uri="{BB962C8B-B14F-4D97-AF65-F5344CB8AC3E}">
        <p14:creationId xmlns:p14="http://schemas.microsoft.com/office/powerpoint/2010/main" val="129908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0" presetClass="exit" presetSubtype="0" fill="hold" nodeType="withEffect">
                                  <p:stCondLst>
                                    <p:cond delay="0"/>
                                  </p:stCondLst>
                                  <p:childTnLst>
                                    <p:animEffect transition="out" filter="fad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4" grpId="1"/>
      <p:bldP spid="22" grpId="0"/>
      <p:bldP spid="24"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24661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Validating your first observable</a:t>
            </a:r>
          </a:p>
          <a:p>
            <a:pPr lvl="1"/>
            <a:r>
              <a:rPr lang="en-US" dirty="0" smtClean="0"/>
              <a:t>Using Required Validator</a:t>
            </a:r>
          </a:p>
          <a:p>
            <a:pPr lvl="1"/>
            <a:endParaRPr lang="en-US" dirty="0" smtClean="0"/>
          </a:p>
          <a:p>
            <a:r>
              <a:rPr lang="en-US" dirty="0" smtClean="0"/>
              <a:t>Working with Built In Validators</a:t>
            </a:r>
          </a:p>
          <a:p>
            <a:pPr lvl="1"/>
            <a:r>
              <a:rPr lang="en-US" dirty="0">
                <a:solidFill>
                  <a:schemeClr val="accent6"/>
                </a:solidFill>
              </a:rPr>
              <a:t>Used Min/Max Validators</a:t>
            </a:r>
          </a:p>
          <a:p>
            <a:pPr lvl="1"/>
            <a:r>
              <a:rPr lang="en-US" dirty="0"/>
              <a:t>Used Equal/Not Equal Validators</a:t>
            </a:r>
          </a:p>
          <a:p>
            <a:pPr lvl="1"/>
            <a:r>
              <a:rPr lang="en-US" dirty="0"/>
              <a:t>Used Min/Max Length Validators</a:t>
            </a:r>
          </a:p>
          <a:p>
            <a:pPr lvl="1"/>
            <a:r>
              <a:rPr lang="en-US" dirty="0"/>
              <a:t>Used Pattern (aka Regular Expression) Validator</a:t>
            </a:r>
            <a:endParaRPr lang="en-US" dirty="0"/>
          </a:p>
        </p:txBody>
      </p:sp>
    </p:spTree>
    <p:extLst>
      <p:ext uri="{BB962C8B-B14F-4D97-AF65-F5344CB8AC3E}">
        <p14:creationId xmlns:p14="http://schemas.microsoft.com/office/powerpoint/2010/main" val="516533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
                                            <p:txEl>
                                              <p:pRg st="5" end="5"/>
                                            </p:txEl>
                                          </p:spTgt>
                                        </p:tgtEl>
                                        <p:attrNameLst>
                                          <p:attrName>style.color</p:attrName>
                                        </p:attrNameLst>
                                      </p:cBhvr>
                                      <p:to>
                                        <a:srgbClr val="CC6109"/>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chemeClr val="tx1"/>
                                      </p:to>
                                    </p:animClr>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1000" fill="hold"/>
                                        <p:tgtEl>
                                          <p:spTgt spid="3">
                                            <p:txEl>
                                              <p:pRg st="6" end="6"/>
                                            </p:txEl>
                                          </p:spTgt>
                                        </p:tgtEl>
                                        <p:attrNameLst>
                                          <p:attrName>style.color</p:attrName>
                                        </p:attrNameLst>
                                      </p:cBhvr>
                                      <p:to>
                                        <a:srgbClr val="CC6109"/>
                                      </p:to>
                                    </p:animClr>
                                  </p:childTnLst>
                                </p:cTn>
                              </p:par>
                              <p:par>
                                <p:cTn id="13" presetID="3" presetClass="emph" presetSubtype="2" fill="hold" nodeType="withEffect">
                                  <p:stCondLst>
                                    <p:cond delay="0"/>
                                  </p:stCondLst>
                                  <p:childTnLst>
                                    <p:animClr clrSpc="rgb" dir="cw">
                                      <p:cBhvr override="childStyle">
                                        <p:cTn id="14" dur="500" fill="hold"/>
                                        <p:tgtEl>
                                          <p:spTgt spid="3">
                                            <p:txEl>
                                              <p:pRg st="5" end="5"/>
                                            </p:txEl>
                                          </p:spTgt>
                                        </p:tgtEl>
                                        <p:attrNameLst>
                                          <p:attrName>style.color</p:attrName>
                                        </p:attrNameLst>
                                      </p:cBhvr>
                                      <p:to>
                                        <a:schemeClr val="tx1"/>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1000" fill="hold"/>
                                        <p:tgtEl>
                                          <p:spTgt spid="3">
                                            <p:txEl>
                                              <p:pRg st="7" end="7"/>
                                            </p:txEl>
                                          </p:spTgt>
                                        </p:tgtEl>
                                        <p:attrNameLst>
                                          <p:attrName>style.color</p:attrName>
                                        </p:attrNameLst>
                                      </p:cBhvr>
                                      <p:to>
                                        <a:srgbClr val="CC6109"/>
                                      </p:to>
                                    </p:animClr>
                                  </p:childTnLst>
                                </p:cTn>
                              </p:par>
                              <p:par>
                                <p:cTn id="19" presetID="3" presetClass="emph" presetSubtype="2" fill="hold" nodeType="withEffect">
                                  <p:stCondLst>
                                    <p:cond delay="0"/>
                                  </p:stCondLst>
                                  <p:childTnLst>
                                    <p:animClr clrSpc="rgb" dir="cw">
                                      <p:cBhvr override="childStyle">
                                        <p:cTn id="20" dur="500" fill="hold"/>
                                        <p:tgtEl>
                                          <p:spTgt spid="3">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Validators</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Using the Min/Max Validators</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sp>
        <p:nvSpPr>
          <p:cNvPr id="22" name="Text Placeholder 2"/>
          <p:cNvSpPr txBox="1">
            <a:spLocks/>
          </p:cNvSpPr>
          <p:nvPr/>
        </p:nvSpPr>
        <p:spPr bwMode="auto">
          <a:xfrm>
            <a:off x="457200" y="3376458"/>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Using the Equal/Not Equal Validators</a:t>
            </a:r>
            <a:endParaRPr lang="en-US" kern="0" dirty="0"/>
          </a:p>
        </p:txBody>
      </p:sp>
      <p:pic>
        <p:nvPicPr>
          <p:cNvPr id="4" name="Picture 3"/>
          <p:cNvPicPr>
            <a:picLocks noChangeAspect="1"/>
          </p:cNvPicPr>
          <p:nvPr/>
        </p:nvPicPr>
        <p:blipFill>
          <a:blip r:embed="rId3"/>
          <a:stretch>
            <a:fillRect/>
          </a:stretch>
        </p:blipFill>
        <p:spPr>
          <a:xfrm>
            <a:off x="707804" y="1855177"/>
            <a:ext cx="6219825" cy="1095375"/>
          </a:xfrm>
          <a:prstGeom prst="rect">
            <a:avLst/>
          </a:prstGeom>
        </p:spPr>
      </p:pic>
      <p:pic>
        <p:nvPicPr>
          <p:cNvPr id="6" name="Picture 5"/>
          <p:cNvPicPr>
            <a:picLocks noChangeAspect="1"/>
          </p:cNvPicPr>
          <p:nvPr/>
        </p:nvPicPr>
        <p:blipFill>
          <a:blip r:embed="rId4"/>
          <a:stretch>
            <a:fillRect/>
          </a:stretch>
        </p:blipFill>
        <p:spPr>
          <a:xfrm>
            <a:off x="707804" y="3860035"/>
            <a:ext cx="4695825" cy="1343025"/>
          </a:xfrm>
          <a:prstGeom prst="rect">
            <a:avLst/>
          </a:prstGeom>
        </p:spPr>
      </p:pic>
      <p:cxnSp>
        <p:nvCxnSpPr>
          <p:cNvPr id="27" name="Straight Connector 26"/>
          <p:cNvCxnSpPr/>
          <p:nvPr/>
        </p:nvCxnSpPr>
        <p:spPr bwMode="auto">
          <a:xfrm>
            <a:off x="2028331" y="2657487"/>
            <a:ext cx="46406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bwMode="auto">
          <a:xfrm>
            <a:off x="2028331" y="2427923"/>
            <a:ext cx="46406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bwMode="auto">
          <a:xfrm>
            <a:off x="3825728" y="2657487"/>
            <a:ext cx="251580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bwMode="auto">
          <a:xfrm>
            <a:off x="2139354" y="5078522"/>
            <a:ext cx="74738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bwMode="auto">
          <a:xfrm>
            <a:off x="2142113" y="4385973"/>
            <a:ext cx="46406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410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Lst>
  </p:timing>
</p:sld>
</file>

<file path=ppt/theme/theme1.xml><?xml version="1.0" encoding="utf-8"?>
<a:theme xmlns:a="http://schemas.openxmlformats.org/drawingml/2006/main" name="who-what-whe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who-what-when</Template>
  <TotalTime>3903</TotalTime>
  <Words>1699</Words>
  <Application>Microsoft Office PowerPoint</Application>
  <PresentationFormat>On-screen Show (4:3)</PresentationFormat>
  <Paragraphs>168</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Myriad Pro</vt:lpstr>
      <vt:lpstr>Myriad Pro Light</vt:lpstr>
      <vt:lpstr>Segoe UI</vt:lpstr>
      <vt:lpstr>Tekton Pro</vt:lpstr>
      <vt:lpstr>Verdana</vt:lpstr>
      <vt:lpstr>Wingdings</vt:lpstr>
      <vt:lpstr>who-what-when</vt:lpstr>
      <vt:lpstr>InDepth Knockout Validation</vt:lpstr>
      <vt:lpstr>Agenda</vt:lpstr>
      <vt:lpstr>PowerPoint Presentation</vt:lpstr>
      <vt:lpstr>Agenda</vt:lpstr>
      <vt:lpstr>First Validator: Required Field</vt:lpstr>
      <vt:lpstr>First Validator: Required Field</vt:lpstr>
      <vt:lpstr>PowerPoint Presentation</vt:lpstr>
      <vt:lpstr>Agenda</vt:lpstr>
      <vt:lpstr>Built In Validators</vt:lpstr>
      <vt:lpstr>Built In Validators</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What, When?</dc:title>
  <dc:creator>Mike Woodring</dc:creator>
  <cp:lastModifiedBy>Derik Whittaker</cp:lastModifiedBy>
  <cp:revision>156</cp:revision>
  <dcterms:created xsi:type="dcterms:W3CDTF">2013-02-18T21:06:29Z</dcterms:created>
  <dcterms:modified xsi:type="dcterms:W3CDTF">2013-07-05T11:42:20Z</dcterms:modified>
</cp:coreProperties>
</file>