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75" r:id="rId3"/>
    <p:sldId id="259" r:id="rId4"/>
    <p:sldId id="261" r:id="rId5"/>
    <p:sldId id="263" r:id="rId6"/>
    <p:sldId id="266" r:id="rId7"/>
    <p:sldId id="265" r:id="rId8"/>
    <p:sldId id="267" r:id="rId9"/>
    <p:sldId id="268" r:id="rId10"/>
    <p:sldId id="260" r:id="rId11"/>
    <p:sldId id="271" r:id="rId12"/>
    <p:sldId id="269" r:id="rId13"/>
    <p:sldId id="270" r:id="rId14"/>
    <p:sldId id="272" r:id="rId15"/>
    <p:sldId id="273" r:id="rId16"/>
    <p:sldId id="274" r:id="rId17"/>
    <p:sldId id="26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BC19922-299D-473A-9E2A-48F5A73993DD}">
          <p14:sldIdLst>
            <p14:sldId id="256"/>
            <p14:sldId id="275"/>
            <p14:sldId id="259"/>
            <p14:sldId id="261"/>
            <p14:sldId id="263"/>
            <p14:sldId id="266"/>
            <p14:sldId id="265"/>
            <p14:sldId id="267"/>
            <p14:sldId id="268"/>
            <p14:sldId id="260"/>
            <p14:sldId id="271"/>
            <p14:sldId id="269"/>
            <p14:sldId id="270"/>
            <p14:sldId id="272"/>
            <p14:sldId id="273"/>
            <p14:sldId id="274"/>
            <p14:sldId id="264"/>
          </p14:sldIdLst>
        </p14:section>
        <p14:section name="Untitled Section" id="{ADA4AF12-1FC1-4E13-9510-FCC2A6F229C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BC6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794" autoAdjust="0"/>
  </p:normalViewPr>
  <p:slideViewPr>
    <p:cSldViewPr snapToGrid="0">
      <p:cViewPr>
        <p:scale>
          <a:sx n="75" d="100"/>
          <a:sy n="75" d="100"/>
        </p:scale>
        <p:origin x="1243" y="-67"/>
      </p:cViewPr>
      <p:guideLst>
        <p:guide orient="horz" pos="2160"/>
        <p:guide pos="2880"/>
      </p:guideLst>
    </p:cSldViewPr>
  </p:slideViewPr>
  <p:notesTextViewPr>
    <p:cViewPr>
      <p:scale>
        <a:sx n="3" d="2"/>
        <a:sy n="3" d="2"/>
      </p:scale>
      <p:origin x="0" y="-1133"/>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C2717E-8D48-4B03-B603-F84814D31E01}" type="datetimeFigureOut">
              <a:rPr lang="en-US" smtClean="0"/>
              <a:t>8/8/2013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C1AC2-DE0A-42B5-890B-DD93F8E37577}" type="slidenum">
              <a:rPr lang="en-US" smtClean="0"/>
              <a:t>‹#›</a:t>
            </a:fld>
            <a:endParaRPr lang="en-US"/>
          </a:p>
        </p:txBody>
      </p:sp>
    </p:spTree>
    <p:extLst>
      <p:ext uri="{BB962C8B-B14F-4D97-AF65-F5344CB8AC3E}">
        <p14:creationId xmlns:p14="http://schemas.microsoft.com/office/powerpoint/2010/main" val="1292359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and welcome to Module </a:t>
            </a:r>
            <a:r>
              <a:rPr lang="en-US" baseline="0" dirty="0" smtClean="0"/>
              <a:t>3 </a:t>
            </a:r>
            <a:r>
              <a:rPr lang="en-US" baseline="0" dirty="0" smtClean="0"/>
              <a:t>of </a:t>
            </a:r>
            <a:r>
              <a:rPr lang="en-US" baseline="0" dirty="0" err="1" smtClean="0"/>
              <a:t>InDepth</a:t>
            </a:r>
            <a:r>
              <a:rPr lang="en-US" baseline="0" dirty="0" smtClean="0"/>
              <a:t> Knockout Validation, I am your host Derik Whittaker.  </a:t>
            </a:r>
          </a:p>
          <a:p>
            <a:endParaRPr lang="en-US" baseline="0" dirty="0" smtClean="0"/>
          </a:p>
          <a:p>
            <a:r>
              <a:rPr lang="en-US" baseline="0" dirty="0" smtClean="0"/>
              <a:t>In this module we are going to shift focus from learning how to use some of the basic built in validation abilities of the framework and learn how to extend the framework to meet our custom needs.</a:t>
            </a:r>
            <a:endParaRPr lang="en-US" dirty="0"/>
          </a:p>
        </p:txBody>
      </p:sp>
      <p:sp>
        <p:nvSpPr>
          <p:cNvPr id="4" name="Slide Number Placeholder 3"/>
          <p:cNvSpPr>
            <a:spLocks noGrp="1"/>
          </p:cNvSpPr>
          <p:nvPr>
            <p:ph type="sldNum" sz="quarter" idx="10"/>
          </p:nvPr>
        </p:nvSpPr>
        <p:spPr/>
        <p:txBody>
          <a:bodyPr/>
          <a:lstStyle/>
          <a:p>
            <a:fld id="{494C1AC2-DE0A-42B5-890B-DD93F8E37577}" type="slidenum">
              <a:rPr lang="en-US" smtClean="0"/>
              <a:t>1</a:t>
            </a:fld>
            <a:endParaRPr lang="en-US"/>
          </a:p>
        </p:txBody>
      </p:sp>
    </p:spTree>
    <p:extLst>
      <p:ext uri="{BB962C8B-B14F-4D97-AF65-F5344CB8AC3E}">
        <p14:creationId xmlns:p14="http://schemas.microsoft.com/office/powerpoint/2010/main" val="1248796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this point all the validators</a:t>
            </a:r>
            <a:r>
              <a:rPr lang="en-US" baseline="0" dirty="0" smtClean="0"/>
              <a:t> we have used have either been created by us or have been one of the built in validators.  All of our validators have also been manually wired to our observables inside our view model.</a:t>
            </a:r>
          </a:p>
          <a:p>
            <a:endParaRPr lang="en-US" baseline="0" dirty="0" smtClean="0"/>
          </a:p>
          <a:p>
            <a:r>
              <a:rPr lang="en-US" baseline="0" dirty="0" smtClean="0"/>
              <a:t>Although this is the preferred because it will work across all browsers, the knockout validation library does offer the ability to use HTML 5 validation attributes.  Right now I would consider the use of HTML 5 attributes as experimental because not all browsers support them as well as the fact that for this course I am using a non-mainline version of knockout validation.  I am using the non-mainline version because the pull request to support HTML5 attributes has not been accepted at the time of this recording</a:t>
            </a:r>
            <a:endParaRPr lang="en-US" dirty="0"/>
          </a:p>
        </p:txBody>
      </p:sp>
      <p:sp>
        <p:nvSpPr>
          <p:cNvPr id="4" name="Slide Number Placeholder 3"/>
          <p:cNvSpPr>
            <a:spLocks noGrp="1"/>
          </p:cNvSpPr>
          <p:nvPr>
            <p:ph type="sldNum" sz="quarter" idx="10"/>
          </p:nvPr>
        </p:nvSpPr>
        <p:spPr/>
        <p:txBody>
          <a:bodyPr/>
          <a:lstStyle/>
          <a:p>
            <a:fld id="{494C1AC2-DE0A-42B5-890B-DD93F8E37577}"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811848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all our other examples we have needed to use the view model in order to wire up our validators.  When using the HTML5 validators this need</a:t>
            </a:r>
            <a:r>
              <a:rPr lang="en-US" baseline="0" dirty="0" smtClean="0"/>
              <a:t> goes away, all our logic will be here inside our markup on the screen.</a:t>
            </a:r>
          </a:p>
          <a:p>
            <a:endParaRPr lang="en-US" baseline="0" dirty="0" smtClean="0"/>
          </a:p>
          <a:p>
            <a:r>
              <a:rPr lang="en-US" baseline="0" dirty="0" smtClean="0"/>
              <a:t>[show animation]</a:t>
            </a:r>
          </a:p>
          <a:p>
            <a:r>
              <a:rPr lang="en-US" baseline="0" dirty="0" smtClean="0"/>
              <a:t>The first thing we need to do is add the needed HTML5 attributes to each input we want to validate.  In our example I am using the Required validator for one field and the min/max validators for another field.</a:t>
            </a:r>
          </a:p>
          <a:p>
            <a:endParaRPr lang="en-US" baseline="0" dirty="0" smtClean="0"/>
          </a:p>
          <a:p>
            <a:r>
              <a:rPr lang="en-US" baseline="0" dirty="0" smtClean="0"/>
              <a:t>[show animation]</a:t>
            </a:r>
          </a:p>
          <a:p>
            <a:r>
              <a:rPr lang="en-US" baseline="0" dirty="0" smtClean="0"/>
              <a:t>Once we have our attributes added we need to make sure we add our span elements.  We have to manually add these elements because the validation library will not inject them at runtime when using the HTML5 attributes.</a:t>
            </a:r>
          </a:p>
          <a:p>
            <a:endParaRPr lang="en-US" baseline="0" dirty="0" smtClean="0"/>
          </a:p>
          <a:p>
            <a:r>
              <a:rPr lang="en-US" baseline="0" dirty="0" smtClean="0"/>
              <a:t>[show animation]</a:t>
            </a:r>
          </a:p>
          <a:p>
            <a:r>
              <a:rPr lang="en-US" baseline="0" dirty="0" smtClean="0"/>
              <a:t>Once we have our markup complete we do need to make one small change to our knockout validation configuration.</a:t>
            </a:r>
          </a:p>
          <a:p>
            <a:endParaRPr lang="en-US" baseline="0" dirty="0" smtClean="0"/>
          </a:p>
          <a:p>
            <a:r>
              <a:rPr lang="en-US" baseline="0" dirty="0" smtClean="0"/>
              <a:t>[show animation]</a:t>
            </a:r>
          </a:p>
          <a:p>
            <a:r>
              <a:rPr lang="en-US" baseline="0" dirty="0" smtClean="0"/>
              <a:t>We need to specify to the library that we want to parse the input attributes as this is not enabled by default.</a:t>
            </a:r>
          </a:p>
          <a:p>
            <a:endParaRPr lang="en-US" baseline="0" dirty="0" smtClean="0"/>
          </a:p>
          <a:p>
            <a:r>
              <a:rPr lang="en-US" baseline="0" dirty="0" smtClean="0"/>
              <a:t>Once we have our configuration complete we are done w/ out setup.</a:t>
            </a:r>
            <a:endParaRPr lang="en-US" dirty="0" smtClean="0"/>
          </a:p>
        </p:txBody>
      </p:sp>
      <p:sp>
        <p:nvSpPr>
          <p:cNvPr id="4" name="Slide Number Placeholder 3"/>
          <p:cNvSpPr>
            <a:spLocks noGrp="1"/>
          </p:cNvSpPr>
          <p:nvPr>
            <p:ph type="sldNum" sz="quarter" idx="10"/>
          </p:nvPr>
        </p:nvSpPr>
        <p:spPr/>
        <p:txBody>
          <a:bodyPr/>
          <a:lstStyle/>
          <a:p>
            <a:fld id="{494C1AC2-DE0A-42B5-890B-DD93F8E37577}"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155255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a:t>
            </a:r>
            <a:r>
              <a:rPr lang="en-US" baseline="0" dirty="0" smtClean="0"/>
              <a:t> module was dedicated to showing you some of the advanced sides to knockout validation.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[show animation]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started off by learning how to create custom rules which can be used to validate an observable.  We learned how we can create global rules which can be reused by any observable as well as how to create inline rules which are not able to be shared.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[show animation]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moved on to learn how we can validate that a computed observable is producing a correct value.  We learned the validating a computed observable is not too different from a normal observable with the exception that we have to manually provide the markup for the error message to be displayed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[show animation]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this we moved on to learn how we can use the </a:t>
            </a:r>
            <a:r>
              <a:rPr lang="en-US" baseline="0" dirty="0" err="1" smtClean="0"/>
              <a:t>OnlyIf</a:t>
            </a:r>
            <a:r>
              <a:rPr lang="en-US" baseline="0" dirty="0" smtClean="0"/>
              <a:t> parameter on a validator to perform conditional validation.  Conditional validation is  powerful as it allows you to have your data validated based on dynamic business needs w/ little effort.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[show animation]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Finally we ended this module by learning how to leverage the built in HTML 5 validation attributes to perform our validation.  Although this method is simple, we learned that it is not fully ready for primetime as not all browser support these attributes as well as the fact that the validation library is not quite complete when it comes to html5 validation.</a:t>
            </a:r>
          </a:p>
          <a:p>
            <a:endParaRPr lang="en-US" baseline="0" dirty="0" smtClean="0"/>
          </a:p>
        </p:txBody>
      </p:sp>
      <p:sp>
        <p:nvSpPr>
          <p:cNvPr id="4" name="Slide Number Placeholder 3"/>
          <p:cNvSpPr>
            <a:spLocks noGrp="1"/>
          </p:cNvSpPr>
          <p:nvPr>
            <p:ph type="sldNum" sz="quarter" idx="10"/>
          </p:nvPr>
        </p:nvSpPr>
        <p:spPr/>
        <p:txBody>
          <a:bodyPr/>
          <a:lstStyle/>
          <a:p>
            <a:fld id="{494C1AC2-DE0A-42B5-890B-DD93F8E37577}" type="slidenum">
              <a:rPr lang="en-US" smtClean="0"/>
              <a:t>17</a:t>
            </a:fld>
            <a:endParaRPr lang="en-US"/>
          </a:p>
        </p:txBody>
      </p:sp>
    </p:spTree>
    <p:extLst>
      <p:ext uri="{BB962C8B-B14F-4D97-AF65-F5344CB8AC3E}">
        <p14:creationId xmlns:p14="http://schemas.microsoft.com/office/powerpoint/2010/main" val="3979784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module is going to be separated</a:t>
            </a:r>
            <a:r>
              <a:rPr lang="en-US" baseline="0" dirty="0" smtClean="0"/>
              <a:t> into 4 pieces.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First we will learn how to create our own custom validator.  Having the ability to create a custom validator is critical as the basic built in ones will simply not satisfy all business needs.  When learning to create our custom validators we will learn how to create global rules, these are rules which can be applied to any observable as well as inline rules.  Inline rules are only available to their attached observable cannot be reused.</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Once we understand how to create our own custom rule we will move on to learn how to perform validations against a computed observable.  Computed observables are a bit different than standard observables because they are not attached to input fields.  This means 2 things for us.  1st we must reference another observable inside our validator in order to get the validator to evaluate as data changes and 2</a:t>
            </a:r>
            <a:r>
              <a:rPr lang="en-US" sz="1200" kern="1200" baseline="30000" dirty="0" smtClean="0">
                <a:solidFill>
                  <a:schemeClr val="tx1"/>
                </a:solidFill>
                <a:effectLst/>
                <a:latin typeface="+mn-lt"/>
                <a:ea typeface="+mn-ea"/>
                <a:cs typeface="+mn-cs"/>
              </a:rPr>
              <a:t>nd</a:t>
            </a:r>
            <a:r>
              <a:rPr lang="en-US" sz="1200" kern="1200" baseline="0" dirty="0" smtClean="0">
                <a:solidFill>
                  <a:schemeClr val="tx1"/>
                </a:solidFill>
                <a:effectLst/>
                <a:latin typeface="+mn-lt"/>
                <a:ea typeface="+mn-ea"/>
                <a:cs typeface="+mn-cs"/>
              </a:rPr>
              <a:t> if we want to display an error message to our user we will have to manually add our markup to </a:t>
            </a:r>
            <a:r>
              <a:rPr lang="en-US" sz="1200" kern="1200" baseline="0" dirty="0" err="1" smtClean="0">
                <a:solidFill>
                  <a:schemeClr val="tx1"/>
                </a:solidFill>
                <a:effectLst/>
                <a:latin typeface="+mn-lt"/>
                <a:ea typeface="+mn-ea"/>
                <a:cs typeface="+mn-cs"/>
              </a:rPr>
              <a:t>displa</a:t>
            </a:r>
            <a:r>
              <a:rPr lang="en-US" sz="1200" kern="1200" baseline="0" dirty="0" smtClean="0">
                <a:solidFill>
                  <a:schemeClr val="tx1"/>
                </a:solidFill>
                <a:effectLst/>
                <a:latin typeface="+mn-lt"/>
                <a:ea typeface="+mn-ea"/>
                <a:cs typeface="+mn-cs"/>
              </a:rPr>
              <a:t> the message.</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We will next learn how to perform conditional validation of an observable.  Having the ability to only have a validator fire based on some other value is very important because when building Line of business applications there are going to be </a:t>
            </a:r>
            <a:r>
              <a:rPr lang="en-US" sz="1200" kern="1200" baseline="0" dirty="0" err="1" smtClean="0">
                <a:solidFill>
                  <a:schemeClr val="tx1"/>
                </a:solidFill>
                <a:effectLst/>
                <a:latin typeface="+mn-lt"/>
                <a:ea typeface="+mn-ea"/>
                <a:cs typeface="+mn-cs"/>
              </a:rPr>
              <a:t>caes</a:t>
            </a:r>
            <a:r>
              <a:rPr lang="en-US" sz="1200" kern="1200" baseline="0" dirty="0" smtClean="0">
                <a:solidFill>
                  <a:schemeClr val="tx1"/>
                </a:solidFill>
                <a:effectLst/>
                <a:latin typeface="+mn-lt"/>
                <a:ea typeface="+mn-ea"/>
                <a:cs typeface="+mn-cs"/>
              </a:rPr>
              <a:t> that we only care about validation when a given piece of data is updated.</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Finally we will end the module by learning how to perform validation by using the HTML 5 validation attributes.  Using these attributes means we do not need to manually wire up the logic in our view model, but it does come w/ a cost which s that this solution will not work across all browsers or in all cases.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94C1AC2-DE0A-42B5-890B-DD93F8E37577}" type="slidenum">
              <a:rPr lang="en-US" smtClean="0"/>
              <a:t>2</a:t>
            </a:fld>
            <a:endParaRPr lang="en-US"/>
          </a:p>
        </p:txBody>
      </p:sp>
    </p:spTree>
    <p:extLst>
      <p:ext uri="{BB962C8B-B14F-4D97-AF65-F5344CB8AC3E}">
        <p14:creationId xmlns:p14="http://schemas.microsoft.com/office/powerpoint/2010/main" val="2250201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Anytime</a:t>
            </a:r>
            <a:r>
              <a:rPr lang="en-US" baseline="0" dirty="0" smtClean="0"/>
              <a:t> we are working with a validation library we are going to run into the scenario when the built in validators simply do not meet our needs.  When this occurs you will know you are using a quality validation library when you can easily inject your own rules into the library and go about your business.</a:t>
            </a:r>
          </a:p>
          <a:p>
            <a:endParaRPr lang="en-US" baseline="0" dirty="0" smtClean="0"/>
          </a:p>
          <a:p>
            <a:r>
              <a:rPr lang="en-US" baseline="0" dirty="0" smtClean="0"/>
              <a:t>Knockout validation will easily support you creating your own validation rules.  IN fact this is supported in 2 different ways.  You can either create and register a global rule, which means it can be used over and over.  You also have the ability to create a simply inline rule, these rules are not globally registered and are not easily reusable.</a:t>
            </a:r>
            <a:endParaRPr lang="en-US" dirty="0"/>
          </a:p>
        </p:txBody>
      </p:sp>
      <p:sp>
        <p:nvSpPr>
          <p:cNvPr id="4" name="Slide Number Placeholder 3"/>
          <p:cNvSpPr>
            <a:spLocks noGrp="1"/>
          </p:cNvSpPr>
          <p:nvPr>
            <p:ph type="sldNum" sz="quarter" idx="10"/>
          </p:nvPr>
        </p:nvSpPr>
        <p:spPr/>
        <p:txBody>
          <a:bodyPr/>
          <a:lstStyle/>
          <a:p>
            <a:fld id="{494C1AC2-DE0A-42B5-890B-DD93F8E37577}" type="slidenum">
              <a:rPr lang="en-US" smtClean="0"/>
              <a:t>4</a:t>
            </a:fld>
            <a:endParaRPr lang="en-US"/>
          </a:p>
        </p:txBody>
      </p:sp>
    </p:spTree>
    <p:extLst>
      <p:ext uri="{BB962C8B-B14F-4D97-AF65-F5344CB8AC3E}">
        <p14:creationId xmlns:p14="http://schemas.microsoft.com/office/powerpoint/2010/main" val="3708755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First</a:t>
            </a:r>
            <a:r>
              <a:rPr lang="en-US" baseline="0" dirty="0" smtClean="0"/>
              <a:t> thing to point out when creating a custom validation rule is that you want to create this rule in a self executing function.  The reason for this is that you need to register this rule within knockout validation and you want to do at prior to the HTML Dom being loaded and this will allow for this.</a:t>
            </a:r>
          </a:p>
          <a:p>
            <a:endParaRPr lang="en-US" baseline="0" dirty="0" smtClean="0"/>
          </a:p>
          <a:p>
            <a:r>
              <a:rPr lang="en-US" baseline="0" dirty="0" smtClean="0"/>
              <a:t>[show animation]</a:t>
            </a:r>
          </a:p>
          <a:p>
            <a:r>
              <a:rPr lang="en-US" baseline="0" dirty="0" smtClean="0"/>
              <a:t>The next item to point out is how we are registering our rule within the library.  We are going to call </a:t>
            </a:r>
            <a:r>
              <a:rPr lang="en-US" baseline="0" dirty="0" err="1" smtClean="0"/>
              <a:t>ko.validation.rules</a:t>
            </a:r>
            <a:r>
              <a:rPr lang="en-US" baseline="0" dirty="0" smtClean="0"/>
              <a:t> and add a new item to the collection.  Because this is an array you need to make sure that the name you give your rule is unique or you will override an existing rule.</a:t>
            </a:r>
          </a:p>
          <a:p>
            <a:endParaRPr lang="en-US" baseline="0" dirty="0" smtClean="0"/>
          </a:p>
          <a:p>
            <a:r>
              <a:rPr lang="en-US" baseline="0" dirty="0" smtClean="0"/>
              <a:t>[show animation]</a:t>
            </a:r>
          </a:p>
          <a:p>
            <a:r>
              <a:rPr lang="en-US" baseline="0" dirty="0" smtClean="0"/>
              <a:t>Once you have the rule registered you need to define the validator component of the rule, the part which actually performs the checking logic and the message part of the rule.</a:t>
            </a:r>
          </a:p>
          <a:p>
            <a:endParaRPr lang="en-US" baseline="0" dirty="0" smtClean="0"/>
          </a:p>
          <a:p>
            <a:r>
              <a:rPr lang="en-US" baseline="0" dirty="0" smtClean="0"/>
              <a:t>When setting up the validator you will have 2 parameters passed 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[show animation]</a:t>
            </a:r>
          </a:p>
          <a:p>
            <a:r>
              <a:rPr lang="en-US" dirty="0" smtClean="0"/>
              <a:t>The first</a:t>
            </a:r>
            <a:r>
              <a:rPr lang="en-US" baseline="0" dirty="0" smtClean="0"/>
              <a:t> parameter will be the value you will be checking, this is the value provided at runtime from your observable</a:t>
            </a:r>
          </a:p>
          <a:p>
            <a:endParaRPr lang="en-US" baseline="0" dirty="0" smtClean="0"/>
          </a:p>
          <a:p>
            <a:r>
              <a:rPr lang="en-US" baseline="0" dirty="0" smtClean="0"/>
              <a:t>The 2</a:t>
            </a:r>
            <a:r>
              <a:rPr lang="en-US" baseline="30000" dirty="0" smtClean="0"/>
              <a:t>nd</a:t>
            </a:r>
            <a:r>
              <a:rPr lang="en-US" baseline="0" dirty="0" smtClean="0"/>
              <a:t> parameter will be the value you provided when you implemented your rule on your observable.  In our case it will be a flag specifying if the value must be positive or not</a:t>
            </a:r>
          </a:p>
          <a:p>
            <a:endParaRPr lang="en-US" baseline="0" dirty="0" smtClean="0"/>
          </a:p>
          <a:p>
            <a:r>
              <a:rPr lang="en-US" baseline="0" dirty="0" smtClean="0"/>
              <a:t>[show animation]</a:t>
            </a:r>
            <a:endParaRPr lang="en-US" dirty="0" smtClean="0"/>
          </a:p>
          <a:p>
            <a:r>
              <a:rPr lang="en-US" dirty="0" smtClean="0"/>
              <a:t>One you have your rule setup it is time to implement the internal</a:t>
            </a:r>
            <a:r>
              <a:rPr lang="en-US" baseline="0" dirty="0" smtClean="0"/>
              <a:t> logic which does the rule comparison.  In our case we are simply going to check to see if the provided value is greater than or equal to 0</a:t>
            </a:r>
          </a:p>
          <a:p>
            <a:endParaRPr lang="en-US" baseline="0" dirty="0" smtClean="0"/>
          </a:p>
          <a:p>
            <a:r>
              <a:rPr lang="en-US" baseline="0" dirty="0" smtClean="0"/>
              <a:t>[show animation]</a:t>
            </a:r>
          </a:p>
          <a:p>
            <a:r>
              <a:rPr lang="en-US" baseline="0" dirty="0" smtClean="0"/>
              <a:t>Finally, once our validator is all setup we need to call </a:t>
            </a:r>
            <a:r>
              <a:rPr lang="en-US" baseline="0" dirty="0" err="1" smtClean="0"/>
              <a:t>ko.validation.registerExtenders</a:t>
            </a:r>
            <a:r>
              <a:rPr lang="en-US" baseline="0" dirty="0" smtClean="0"/>
              <a:t>.  This will add our newly created rule to the knockout validation library so it can be used.</a:t>
            </a:r>
          </a:p>
          <a:p>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494C1AC2-DE0A-42B5-890B-DD93F8E37577}" type="slidenum">
              <a:rPr lang="en-US" smtClean="0"/>
              <a:t>5</a:t>
            </a:fld>
            <a:endParaRPr lang="en-US"/>
          </a:p>
        </p:txBody>
      </p:sp>
    </p:spTree>
    <p:extLst>
      <p:ext uri="{BB962C8B-B14F-4D97-AF65-F5344CB8AC3E}">
        <p14:creationId xmlns:p14="http://schemas.microsoft.com/office/powerpoint/2010/main" val="2731451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mentioned that</a:t>
            </a:r>
            <a:r>
              <a:rPr lang="en-US" baseline="0" dirty="0" smtClean="0"/>
              <a:t> there were 2 ways in which you can create custom validation rules for knockout. The first is by creating and registering reusable rules the 2</a:t>
            </a:r>
            <a:r>
              <a:rPr lang="en-US" baseline="30000" dirty="0" smtClean="0"/>
              <a:t>nd</a:t>
            </a:r>
            <a:r>
              <a:rPr lang="en-US" baseline="0" dirty="0" smtClean="0"/>
              <a:t> is by creating the rule inline.  We have already seen how to create the reusable rule so lets learn about the inline rules.</a:t>
            </a:r>
          </a:p>
          <a:p>
            <a:endParaRPr lang="en-US" baseline="0" dirty="0" smtClean="0"/>
          </a:p>
          <a:p>
            <a:r>
              <a:rPr lang="en-US" baseline="0" dirty="0" smtClean="0"/>
              <a:t>If you look at code on the screen here you can see I have changed our </a:t>
            </a:r>
            <a:r>
              <a:rPr lang="en-US" baseline="0" dirty="0" err="1" smtClean="0"/>
              <a:t>isPositiveNumber</a:t>
            </a:r>
            <a:r>
              <a:rPr lang="en-US" baseline="0" dirty="0" smtClean="0"/>
              <a:t> rule and made it an inline rule.</a:t>
            </a:r>
          </a:p>
          <a:p>
            <a:endParaRPr lang="en-US" baseline="0" dirty="0" smtClean="0"/>
          </a:p>
          <a:p>
            <a:r>
              <a:rPr lang="en-US" baseline="0" dirty="0" smtClean="0"/>
              <a:t>[show animation]</a:t>
            </a:r>
          </a:p>
          <a:p>
            <a:r>
              <a:rPr lang="en-US" baseline="0" dirty="0" smtClean="0"/>
              <a:t>When creating inline rule the first thing to understand is we going to use to be extending the observable. </a:t>
            </a:r>
          </a:p>
          <a:p>
            <a:endParaRPr lang="en-US" baseline="0" dirty="0" smtClean="0"/>
          </a:p>
          <a:p>
            <a:r>
              <a:rPr lang="en-US" baseline="0" dirty="0" smtClean="0"/>
              <a:t>[show animation]</a:t>
            </a:r>
          </a:p>
          <a:p>
            <a:r>
              <a:rPr lang="en-US" baseline="0" dirty="0" smtClean="0"/>
              <a:t>Inside our extend call we are going to create anonymous object called validation, this validation object is going to house our validation implement logic and is almost exactly the same code as our reusable rules.</a:t>
            </a:r>
          </a:p>
          <a:p>
            <a:endParaRPr lang="en-US" baseline="0" dirty="0" smtClean="0"/>
          </a:p>
          <a:p>
            <a:r>
              <a:rPr lang="en-US" baseline="0" dirty="0" smtClean="0"/>
              <a:t>[show animation]</a:t>
            </a:r>
          </a:p>
          <a:p>
            <a:r>
              <a:rPr lang="en-US" baseline="0" dirty="0" smtClean="0"/>
              <a:t>Inside our validation object we need to create 1 method and 2 properties as seen on screen.  Our method will be for the validator logic and the properties are to house our message and our base comparison value.</a:t>
            </a:r>
          </a:p>
          <a:p>
            <a:endParaRPr lang="en-US" baseline="0" dirty="0" smtClean="0"/>
          </a:p>
          <a:p>
            <a:r>
              <a:rPr lang="en-US" baseline="0" dirty="0" smtClean="0"/>
              <a:t>[show animation]</a:t>
            </a:r>
          </a:p>
          <a:p>
            <a:r>
              <a:rPr lang="en-US" baseline="0" dirty="0" smtClean="0"/>
              <a:t>The last thing we need to do is implement our validator, which in our case is the exact same syntax as before.</a:t>
            </a:r>
          </a:p>
          <a:p>
            <a:endParaRPr lang="en-US" dirty="0" smtClean="0"/>
          </a:p>
        </p:txBody>
      </p:sp>
      <p:sp>
        <p:nvSpPr>
          <p:cNvPr id="4" name="Slide Number Placeholder 3"/>
          <p:cNvSpPr>
            <a:spLocks noGrp="1"/>
          </p:cNvSpPr>
          <p:nvPr>
            <p:ph type="sldNum" sz="quarter" idx="10"/>
          </p:nvPr>
        </p:nvSpPr>
        <p:spPr/>
        <p:txBody>
          <a:bodyPr/>
          <a:lstStyle/>
          <a:p>
            <a:fld id="{494C1AC2-DE0A-42B5-890B-DD93F8E37577}" type="slidenum">
              <a:rPr lang="en-US" smtClean="0"/>
              <a:t>6</a:t>
            </a:fld>
            <a:endParaRPr lang="en-US"/>
          </a:p>
        </p:txBody>
      </p:sp>
    </p:spTree>
    <p:extLst>
      <p:ext uri="{BB962C8B-B14F-4D97-AF65-F5344CB8AC3E}">
        <p14:creationId xmlns:p14="http://schemas.microsoft.com/office/powerpoint/2010/main" val="2932582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of the great features which Knockout provides is the ability to have computed observables.  These observables allow us to monitor other observables and have their logic re-executed each time a monitored observable is updated.  Because these computed values may be contain business logic it only makes sense that we should be able to validate that their value is correct and of course we can when using the knockout validation library.  </a:t>
            </a:r>
          </a:p>
          <a:p>
            <a:endParaRPr lang="en-US" baseline="0" dirty="0" smtClean="0"/>
          </a:p>
          <a:p>
            <a:r>
              <a:rPr lang="en-US" baseline="0" dirty="0" smtClean="0"/>
              <a:t>Setting up the ability to validated a computed is really not much different than validating an observable with one small difference.  Because </a:t>
            </a:r>
            <a:r>
              <a:rPr lang="en-US" sz="1200" kern="1200" dirty="0" smtClean="0">
                <a:solidFill>
                  <a:schemeClr val="tx1"/>
                </a:solidFill>
                <a:effectLst/>
                <a:latin typeface="+mn-lt"/>
                <a:ea typeface="+mn-ea"/>
                <a:cs typeface="+mn-cs"/>
              </a:rPr>
              <a:t>computed fields are not bound to HTML input elements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are going to have to do a bit of additional work to get our error message to displayed</a:t>
            </a:r>
            <a:r>
              <a:rPr lang="en-US" sz="1200" kern="1200" baseline="0" dirty="0" smtClean="0">
                <a:solidFill>
                  <a:schemeClr val="tx1"/>
                </a:solidFill>
                <a:effectLst/>
                <a:latin typeface="+mn-lt"/>
                <a:ea typeface="+mn-ea"/>
                <a:cs typeface="+mn-cs"/>
              </a:rPr>
              <a:t> to our user</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94C1AC2-DE0A-42B5-890B-DD93F8E37577}" type="slidenum">
              <a:rPr lang="en-US" smtClean="0"/>
              <a:t>8</a:t>
            </a:fld>
            <a:endParaRPr lang="en-US"/>
          </a:p>
        </p:txBody>
      </p:sp>
    </p:spTree>
    <p:extLst>
      <p:ext uri="{BB962C8B-B14F-4D97-AF65-F5344CB8AC3E}">
        <p14:creationId xmlns:p14="http://schemas.microsoft.com/office/powerpoint/2010/main" val="2016913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the screen you</a:t>
            </a:r>
            <a:r>
              <a:rPr lang="en-US" baseline="0" dirty="0" smtClean="0"/>
              <a:t> should see logic which looks very failure to you, this is the typical setup for a computed observable.</a:t>
            </a:r>
          </a:p>
          <a:p>
            <a:endParaRPr lang="en-US" baseline="0" dirty="0" smtClean="0"/>
          </a:p>
          <a:p>
            <a:r>
              <a:rPr lang="en-US" baseline="0" dirty="0" smtClean="0"/>
              <a:t>[show animation]</a:t>
            </a:r>
          </a:p>
          <a:p>
            <a:r>
              <a:rPr lang="en-US" baseline="0" dirty="0" smtClean="0"/>
              <a:t>Pay attention that inside my computed I am monitoring both the Value 1 and Value 2 observables, this means that each time either of these are updated my computed will be re-evaluated and a value returned.  This also means that each time either value is updated my validation logic will be evaluated.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[show animation]</a:t>
            </a:r>
          </a:p>
          <a:p>
            <a:endParaRPr lang="en-US" baseline="0" dirty="0" smtClean="0"/>
          </a:p>
          <a:p>
            <a:r>
              <a:rPr lang="en-US" baseline="0" dirty="0" smtClean="0"/>
              <a:t>Once we have our computed setup we now want to define our validation rule</a:t>
            </a:r>
          </a:p>
          <a:p>
            <a:endParaRPr lang="en-US" baseline="0" dirty="0" smtClean="0"/>
          </a:p>
          <a:p>
            <a:r>
              <a:rPr lang="en-US" baseline="0" dirty="0" smtClean="0"/>
              <a:t>[show animation]</a:t>
            </a:r>
          </a:p>
          <a:p>
            <a:endParaRPr lang="en-US" baseline="0" dirty="0" smtClean="0"/>
          </a:p>
          <a:p>
            <a:r>
              <a:rPr lang="en-US" baseline="0" dirty="0" smtClean="0"/>
              <a:t>This validation rule follows the same pattern as we have seen before when creating custom rules, which is great as it means computed observables can use the same validators as non-computed observables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[show animation]</a:t>
            </a:r>
          </a:p>
          <a:p>
            <a:endParaRPr lang="en-US" baseline="0" dirty="0" smtClean="0"/>
          </a:p>
          <a:p>
            <a:r>
              <a:rPr lang="en-US" baseline="0" dirty="0" smtClean="0"/>
              <a:t>Because we created this custom validator we do need to ensure we register the rule w/in knockout validation so it can be used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[show animation]</a:t>
            </a:r>
          </a:p>
          <a:p>
            <a:endParaRPr lang="en-US" baseline="0" dirty="0" smtClean="0"/>
          </a:p>
          <a:p>
            <a:r>
              <a:rPr lang="en-US" baseline="0" dirty="0" smtClean="0"/>
              <a:t>Last thing we need to do is wire this validator to our computed.  We will use the standard extends syntax to accomplish this, so again there is nothing different between computed observables and observables</a:t>
            </a:r>
          </a:p>
          <a:p>
            <a:endParaRPr lang="en-US" dirty="0" smtClean="0"/>
          </a:p>
        </p:txBody>
      </p:sp>
      <p:sp>
        <p:nvSpPr>
          <p:cNvPr id="4" name="Slide Number Placeholder 3"/>
          <p:cNvSpPr>
            <a:spLocks noGrp="1"/>
          </p:cNvSpPr>
          <p:nvPr>
            <p:ph type="sldNum" sz="quarter" idx="10"/>
          </p:nvPr>
        </p:nvSpPr>
        <p:spPr/>
        <p:txBody>
          <a:bodyPr/>
          <a:lstStyle/>
          <a:p>
            <a:fld id="{494C1AC2-DE0A-42B5-890B-DD93F8E37577}" type="slidenum">
              <a:rPr lang="en-US" smtClean="0"/>
              <a:t>9</a:t>
            </a:fld>
            <a:endParaRPr lang="en-US"/>
          </a:p>
        </p:txBody>
      </p:sp>
    </p:spTree>
    <p:extLst>
      <p:ext uri="{BB962C8B-B14F-4D97-AF65-F5344CB8AC3E}">
        <p14:creationId xmlns:p14="http://schemas.microsoft.com/office/powerpoint/2010/main" val="4281950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 the ability</a:t>
            </a:r>
            <a:r>
              <a:rPr lang="en-US" baseline="0" dirty="0" smtClean="0"/>
              <a:t> to validate an observable is great, but there will be cases when you only want to validate the observable under certain conditions.  When using the knockout validation library this is easily supported by using the </a:t>
            </a:r>
            <a:r>
              <a:rPr lang="en-US" baseline="0" dirty="0" err="1" smtClean="0"/>
              <a:t>OnlyIf</a:t>
            </a:r>
            <a:r>
              <a:rPr lang="en-US" baseline="0" dirty="0" smtClean="0"/>
              <a:t> parameter in our </a:t>
            </a:r>
            <a:r>
              <a:rPr lang="en-US" baseline="0" dirty="0" err="1" smtClean="0"/>
              <a:t>validatores</a:t>
            </a:r>
            <a:r>
              <a:rPr lang="en-US" baseline="0" dirty="0" smtClean="0"/>
              <a: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a:t>
            </a:r>
            <a:r>
              <a:rPr lang="en-US" sz="1200" kern="1200" baseline="0" dirty="0" err="1" smtClean="0">
                <a:solidFill>
                  <a:schemeClr val="tx1"/>
                </a:solidFill>
                <a:effectLst/>
                <a:latin typeface="+mn-lt"/>
                <a:ea typeface="+mn-ea"/>
                <a:cs typeface="+mn-cs"/>
              </a:rPr>
              <a:t>onlyIf</a:t>
            </a:r>
            <a:r>
              <a:rPr lang="en-US" sz="1200" kern="1200" baseline="0" dirty="0" smtClean="0">
                <a:solidFill>
                  <a:schemeClr val="tx1"/>
                </a:solidFill>
                <a:effectLst/>
                <a:latin typeface="+mn-lt"/>
                <a:ea typeface="+mn-ea"/>
                <a:cs typeface="+mn-cs"/>
              </a:rPr>
              <a:t> parameter will allow you to provide a method to be evaluated in order to determine if the validator should be used.  If the results of this method is true the validator will be applied and if it is false it will not be applied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94C1AC2-DE0A-42B5-890B-DD93F8E37577}" type="slidenum">
              <a:rPr lang="en-US" smtClean="0"/>
              <a:t>11</a:t>
            </a:fld>
            <a:endParaRPr lang="en-US"/>
          </a:p>
        </p:txBody>
      </p:sp>
    </p:spTree>
    <p:extLst>
      <p:ext uri="{BB962C8B-B14F-4D97-AF65-F5344CB8AC3E}">
        <p14:creationId xmlns:p14="http://schemas.microsoft.com/office/powerpoint/2010/main" val="1194814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 the ability</a:t>
            </a:r>
            <a:r>
              <a:rPr lang="en-US" baseline="0" dirty="0" smtClean="0"/>
              <a:t> to make a validator conditional means we need to start off w/ our typical validator binding logic as seen here</a:t>
            </a:r>
          </a:p>
          <a:p>
            <a:endParaRPr lang="en-US" baseline="0" dirty="0" smtClean="0"/>
          </a:p>
          <a:p>
            <a:r>
              <a:rPr lang="en-US" baseline="0" dirty="0" smtClean="0"/>
              <a:t>[show animation]</a:t>
            </a:r>
          </a:p>
          <a:p>
            <a:endParaRPr lang="en-US" baseline="0" dirty="0" smtClean="0"/>
          </a:p>
          <a:p>
            <a:r>
              <a:rPr lang="en-US" baseline="0" dirty="0" smtClean="0"/>
              <a:t>The next thing we need to do is add the </a:t>
            </a:r>
            <a:r>
              <a:rPr lang="en-US" baseline="0" dirty="0" err="1" smtClean="0"/>
              <a:t>onlyIf</a:t>
            </a:r>
            <a:r>
              <a:rPr lang="en-US" baseline="0" dirty="0" smtClean="0"/>
              <a:t> parameter.  This is the parameter needed in order to make a validator conditional.  I will warn you that for this to work make sure you have the casing of the parameter correct otherwise it will </a:t>
            </a:r>
            <a:r>
              <a:rPr lang="en-US" baseline="0" dirty="0" err="1" smtClean="0"/>
              <a:t>nt</a:t>
            </a:r>
            <a:r>
              <a:rPr lang="en-US" baseline="0" dirty="0" smtClean="0"/>
              <a:t> work and no errors will be provided.</a:t>
            </a:r>
          </a:p>
          <a:p>
            <a:endParaRPr lang="en-US" baseline="0" dirty="0" smtClean="0"/>
          </a:p>
          <a:p>
            <a:r>
              <a:rPr lang="en-US" baseline="0" dirty="0" smtClean="0"/>
              <a:t>[show animation]</a:t>
            </a:r>
          </a:p>
          <a:p>
            <a:endParaRPr lang="en-US" baseline="0" dirty="0" smtClean="0"/>
          </a:p>
          <a:p>
            <a:r>
              <a:rPr lang="en-US" baseline="0" dirty="0" smtClean="0"/>
              <a:t>Once we have our </a:t>
            </a:r>
            <a:r>
              <a:rPr lang="en-US" baseline="0" dirty="0" err="1" smtClean="0"/>
              <a:t>onlyIf</a:t>
            </a:r>
            <a:r>
              <a:rPr lang="en-US" baseline="0" dirty="0" smtClean="0"/>
              <a:t> parameter declared we need to create some method which performs an evaluation and returns either true or false.  The resulting value from this method will be used to determine if the validator will be used or not.  It is important to note that you will want to reference another observable in your method in order to have this expression evaluated when other values are updated.</a:t>
            </a:r>
            <a:endParaRPr lang="en-US" dirty="0" smtClean="0"/>
          </a:p>
        </p:txBody>
      </p:sp>
      <p:sp>
        <p:nvSpPr>
          <p:cNvPr id="4" name="Slide Number Placeholder 3"/>
          <p:cNvSpPr>
            <a:spLocks noGrp="1"/>
          </p:cNvSpPr>
          <p:nvPr>
            <p:ph type="sldNum" sz="quarter" idx="10"/>
          </p:nvPr>
        </p:nvSpPr>
        <p:spPr/>
        <p:txBody>
          <a:bodyPr/>
          <a:lstStyle/>
          <a:p>
            <a:fld id="{494C1AC2-DE0A-42B5-890B-DD93F8E37577}"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192339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32780" name="Title 32779"/>
          <p:cNvSpPr>
            <a:spLocks noGrp="1" noChangeArrowheads="1"/>
          </p:cNvSpPr>
          <p:nvPr>
            <p:ph type="ctrTitle"/>
          </p:nvPr>
        </p:nvSpPr>
        <p:spPr>
          <a:xfrm>
            <a:off x="685800" y="533400"/>
            <a:ext cx="7772400" cy="1933575"/>
          </a:xfrm>
          <a:noFill/>
        </p:spPr>
        <p:txBody>
          <a:bodyPr anchor="b"/>
          <a:lstStyle>
            <a:lvl1pPr algn="r">
              <a:defRPr sz="3200" b="1">
                <a:latin typeface="Myriad Pro" pitchFamily="34" charset="0"/>
                <a:cs typeface="Segoe UI" pitchFamily="34" charset="0"/>
              </a:defRPr>
            </a:lvl1pPr>
          </a:lstStyle>
          <a:p>
            <a:r>
              <a:rPr lang="en-US" smtClean="0"/>
              <a:t>Click to edit Master title style</a:t>
            </a:r>
            <a:endParaRPr lang="en-US" dirty="0"/>
          </a:p>
        </p:txBody>
      </p:sp>
      <p:sp>
        <p:nvSpPr>
          <p:cNvPr id="32781" name="Subtitle 32780"/>
          <p:cNvSpPr>
            <a:spLocks noGrp="1" noChangeArrowheads="1"/>
          </p:cNvSpPr>
          <p:nvPr>
            <p:ph type="subTitle" idx="1"/>
          </p:nvPr>
        </p:nvSpPr>
        <p:spPr>
          <a:xfrm>
            <a:off x="2057400" y="2667000"/>
            <a:ext cx="6400800" cy="1752600"/>
          </a:xfrm>
        </p:spPr>
        <p:txBody>
          <a:bodyPr/>
          <a:lstStyle>
            <a:lvl1pPr marL="0" indent="0" algn="r">
              <a:buNone/>
              <a:defRPr b="0">
                <a:latin typeface="Myriad Pro" pitchFamily="34" charset="0"/>
                <a:cs typeface="Segoe UI" pitchFamily="34" charset="0"/>
              </a:defRPr>
            </a:lvl1pPr>
          </a:lstStyle>
          <a:p>
            <a:r>
              <a:rPr lang="en-US" smtClean="0"/>
              <a:t>Click to edit Master subtitle style</a:t>
            </a:r>
            <a:endParaRPr lang="en-US" dirty="0"/>
          </a:p>
        </p:txBody>
      </p:sp>
      <p:pic>
        <p:nvPicPr>
          <p:cNvPr id="5" name="Picture 4" descr="ppt support_title-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
            <a:ext cx="8875059" cy="6858000"/>
          </a:xfrm>
          <a:prstGeom prst="rect">
            <a:avLst/>
          </a:prstGeom>
        </p:spPr>
      </p:pic>
    </p:spTree>
    <p:extLst>
      <p:ext uri="{BB962C8B-B14F-4D97-AF65-F5344CB8AC3E}">
        <p14:creationId xmlns:p14="http://schemas.microsoft.com/office/powerpoint/2010/main" val="327403780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a:defRPr b="1">
                <a:latin typeface="Myriad Pro"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36236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References">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p:spPr>
        <p:txBody>
          <a:bodyPr rtlCol="0"/>
          <a:lstStyle>
            <a:lvl1pPr>
              <a:defRPr b="1">
                <a:latin typeface="Myriad Pro" pitchFamily="34" charset="0"/>
              </a:defRPr>
            </a:lvl1pPr>
          </a:lstStyle>
          <a:p>
            <a:r>
              <a:rPr lang="en-US" dirty="0" smtClean="0"/>
              <a:t>References</a:t>
            </a:r>
            <a:endParaRPr lang="en-US" dirty="0"/>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Myriad Pro Light" pitchFamily="34" charset="0"/>
              </a:defRPr>
            </a:lvl1pPr>
            <a:lvl2pPr>
              <a:buClrTx/>
              <a:buFont typeface="Wingdings" pitchFamily="2" charset="2"/>
              <a:buChar char="o"/>
              <a:defRPr sz="1800" b="0">
                <a:latin typeface="Myriad Pro" pitchFamily="34" charset="0"/>
              </a:defRPr>
            </a:lvl2pPr>
            <a:lvl3pPr>
              <a:buClrTx/>
              <a:buFont typeface="Wingdings" pitchFamily="2" charset="2"/>
              <a:buChar char="o"/>
              <a:defRPr sz="1600" b="0">
                <a:latin typeface="Myriad Pro" pitchFamily="34" charset="0"/>
              </a:defRPr>
            </a:lvl3pPr>
            <a:lvl4pPr>
              <a:buClrTx/>
              <a:buFont typeface="Wingdings" pitchFamily="2" charset="2"/>
              <a:buChar char="o"/>
              <a:defRPr sz="1400" b="0">
                <a:latin typeface="Myriad Pro" pitchFamily="34" charset="0"/>
              </a:defRPr>
            </a:lvl4pPr>
            <a:lvl5pPr>
              <a:buClrTx/>
              <a:buFont typeface="Wingdings" pitchFamily="2" charset="2"/>
              <a:buChar char="o"/>
              <a:defRPr sz="1200" b="0">
                <a:latin typeface="Myriad Pro"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227158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4"/>
          <p:cNvSpPr>
            <a:spLocks noGrp="1"/>
          </p:cNvSpPr>
          <p:nvPr>
            <p:ph type="body" sz="quarter" idx="10"/>
          </p:nvPr>
        </p:nvSpPr>
        <p:spPr>
          <a:xfrm>
            <a:off x="1485900" y="1600200"/>
            <a:ext cx="6172200" cy="3962400"/>
          </a:xfrm>
          <a:solidFill>
            <a:srgbClr val="FFFFCC"/>
          </a:solidFill>
          <a:ln w="9525">
            <a:solidFill>
              <a:schemeClr val="tx1"/>
            </a:solidFill>
          </a:ln>
        </p:spPr>
        <p:txBody>
          <a:bodyPr/>
          <a:lstStyle>
            <a:lvl1pPr>
              <a:buNone/>
              <a:defRPr sz="1800" b="0">
                <a:latin typeface="Consolas" pitchFamily="49" charset="0"/>
              </a:defRPr>
            </a:lvl1pPr>
          </a:lstStyle>
          <a:p>
            <a:pPr lvl="0"/>
            <a:r>
              <a:rPr lang="en-US" smtClean="0"/>
              <a:t>Click to edit Master text styles</a:t>
            </a:r>
          </a:p>
        </p:txBody>
      </p:sp>
    </p:spTree>
    <p:extLst>
      <p:ext uri="{BB962C8B-B14F-4D97-AF65-F5344CB8AC3E}">
        <p14:creationId xmlns:p14="http://schemas.microsoft.com/office/powerpoint/2010/main" val="1522744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smtClean="0"/>
              <a:t>Click to edit Master title style</a:t>
            </a:r>
            <a:endParaRPr lang="en-US"/>
          </a:p>
        </p:txBody>
      </p:sp>
    </p:spTree>
    <p:extLst>
      <p:ext uri="{BB962C8B-B14F-4D97-AF65-F5344CB8AC3E}">
        <p14:creationId xmlns:p14="http://schemas.microsoft.com/office/powerpoint/2010/main" val="110994180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9317171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906713"/>
            <a:ext cx="7772400" cy="1500187"/>
          </a:xfrm>
        </p:spPr>
        <p:txBody>
          <a:bodyPr anchor="b"/>
          <a:lstStyle>
            <a:lvl1pPr marL="0" indent="0">
              <a:buNone/>
              <a:defRPr sz="20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Title 3"/>
          <p:cNvSpPr>
            <a:spLocks noGrp="1"/>
          </p:cNvSpPr>
          <p:nvPr>
            <p:ph type="title"/>
          </p:nvPr>
        </p:nvSpPr>
        <p:spPr>
          <a:xfrm>
            <a:off x="685800" y="4495800"/>
            <a:ext cx="7772400" cy="762000"/>
          </a:xfrm>
        </p:spPr>
        <p:txBody>
          <a:bodyPr/>
          <a:lstStyle>
            <a:lvl1pPr algn="l">
              <a:defRPr>
                <a:solidFill>
                  <a:schemeClr val="tx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97423829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025"/>
          <p:cNvSpPr>
            <a:spLocks noGrp="1" noChangeArrowheads="1"/>
          </p:cNvSpPr>
          <p:nvPr>
            <p:ph type="body" idx="1"/>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026"/>
          <p:cNvSpPr>
            <a:spLocks noGrp="1" noChangeArrowheads="1"/>
          </p:cNvSpPr>
          <p:nvPr>
            <p:ph type="title"/>
          </p:nvPr>
        </p:nvSpPr>
        <p:spPr bwMode="auto">
          <a:xfrm>
            <a:off x="457200" y="3048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extLst>
      <p:ext uri="{BB962C8B-B14F-4D97-AF65-F5344CB8AC3E}">
        <p14:creationId xmlns:p14="http://schemas.microsoft.com/office/powerpoint/2010/main" val="20524839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fade/>
  </p:transition>
  <p:timing>
    <p:tnLst>
      <p:par>
        <p:cTn id="1" dur="indefinite" restart="never" nodeType="tmRoot"/>
      </p:par>
    </p:tnLst>
  </p:timing>
  <p:txStyles>
    <p:titleStyle>
      <a:lvl1pPr marL="342900" indent="-342900" algn="ctr" defTabSz="-13873163" rtl="0" eaLnBrk="1" fontAlgn="base" hangingPunct="1">
        <a:spcBef>
          <a:spcPct val="0"/>
        </a:spcBef>
        <a:spcAft>
          <a:spcPct val="0"/>
        </a:spcAft>
        <a:defRPr sz="2800" b="1">
          <a:solidFill>
            <a:schemeClr val="tx2"/>
          </a:solidFill>
          <a:latin typeface="Myriad Pro" pitchFamily="34" charset="0"/>
          <a:ea typeface="+mj-ea"/>
          <a:cs typeface="Segoe UI" pitchFamily="34" charset="0"/>
        </a:defRPr>
      </a:lvl1pPr>
      <a:lvl2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2pPr>
      <a:lvl3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3pPr>
      <a:lvl4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4pPr>
      <a:lvl5pPr marL="342900" indent="-342900" algn="ctr" defTabSz="-13873163" rtl="0" eaLnBrk="1" fontAlgn="base" hangingPunct="1">
        <a:spcBef>
          <a:spcPct val="0"/>
        </a:spcBef>
        <a:spcAft>
          <a:spcPct val="0"/>
        </a:spcAft>
        <a:defRPr sz="2800" b="1">
          <a:solidFill>
            <a:schemeClr val="tx2"/>
          </a:solidFill>
          <a:latin typeface="Myriad Pro" pitchFamily="34" charset="0"/>
          <a:cs typeface="Segoe UI" pitchFamily="34" charset="0"/>
        </a:defRPr>
      </a:lvl5pPr>
      <a:lvl6pPr marL="457200" algn="l" eaLnBrk="1" fontAlgn="base" hangingPunct="1">
        <a:spcBef>
          <a:spcPct val="0"/>
        </a:spcBef>
        <a:spcAft>
          <a:spcPct val="0"/>
        </a:spcAft>
        <a:defRPr sz="2800" b="1">
          <a:solidFill>
            <a:schemeClr val="tx2">
              <a:alpha val="100000"/>
            </a:schemeClr>
          </a:solidFill>
          <a:latin typeface="Verdana"/>
        </a:defRPr>
      </a:lvl6pPr>
      <a:lvl7pPr marL="914400" algn="l" eaLnBrk="1" fontAlgn="base" hangingPunct="1">
        <a:spcBef>
          <a:spcPct val="0"/>
        </a:spcBef>
        <a:spcAft>
          <a:spcPct val="0"/>
        </a:spcAft>
        <a:defRPr sz="2800" b="1">
          <a:solidFill>
            <a:schemeClr val="tx2">
              <a:alpha val="100000"/>
            </a:schemeClr>
          </a:solidFill>
          <a:latin typeface="Verdana"/>
        </a:defRPr>
      </a:lvl7pPr>
      <a:lvl8pPr marL="1371600" algn="l" eaLnBrk="1" fontAlgn="base" hangingPunct="1">
        <a:spcBef>
          <a:spcPct val="0"/>
        </a:spcBef>
        <a:spcAft>
          <a:spcPct val="0"/>
        </a:spcAft>
        <a:defRPr sz="2800" b="1">
          <a:solidFill>
            <a:schemeClr val="tx2">
              <a:alpha val="100000"/>
            </a:schemeClr>
          </a:solidFill>
          <a:latin typeface="Verdana"/>
        </a:defRPr>
      </a:lvl8pPr>
      <a:lvl9pPr marL="1828800" algn="l" eaLnBrk="1" fontAlgn="base" hangingPunct="1">
        <a:spcBef>
          <a:spcPct val="0"/>
        </a:spcBef>
        <a:spcAft>
          <a:spcPct val="0"/>
        </a:spcAft>
        <a:defRPr sz="2800" b="1">
          <a:solidFill>
            <a:schemeClr val="tx2">
              <a:alpha val="100000"/>
            </a:schemeClr>
          </a:solidFill>
          <a:latin typeface="Verdana"/>
        </a:defRPr>
      </a:lvl9pPr>
    </p:titleStyle>
    <p:bodyStyle>
      <a:lvl1pPr marL="342900" indent="-342900" algn="l" defTabSz="-13873163" rtl="0" eaLnBrk="1" fontAlgn="base" hangingPunct="1">
        <a:spcBef>
          <a:spcPct val="20000"/>
        </a:spcBef>
        <a:spcAft>
          <a:spcPct val="0"/>
        </a:spcAft>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SzPct val="50000"/>
        <a:buFont typeface="Wingdings" pitchFamily="2" charset="2"/>
        <a:buChar char="o"/>
        <a:defRPr>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SzPct val="50000"/>
        <a:buFont typeface="Wingdings" pitchFamily="2" charset="2"/>
        <a:buChar char="o"/>
        <a:defRPr sz="160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SzPct val="50000"/>
        <a:buFont typeface="Wingdings" pitchFamily="2" charset="2"/>
        <a:buChar char="o"/>
        <a:defRPr sz="140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SzPct val="50000"/>
        <a:buFont typeface="Wingdings" pitchFamily="2" charset="2"/>
        <a:buChar char="o"/>
        <a:defRPr sz="120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p:bodyStyle>
    <p:otherStyle>
      <a:lvl1pPr algn="l" eaLnBrk="1" fontAlgn="base" hangingPunct="1">
        <a:spcBef>
          <a:spcPct val="0"/>
        </a:spcBef>
        <a:spcAft>
          <a:spcPct val="0"/>
        </a:spcAft>
        <a:defRPr>
          <a:solidFill>
            <a:schemeClr val="tx1">
              <a:alpha val="100000"/>
            </a:schemeClr>
          </a:solidFill>
          <a:latin typeface="Arial"/>
        </a:defRPr>
      </a:lvl1pPr>
      <a:lvl2pPr marL="457200" algn="l" eaLnBrk="1" fontAlgn="base" hangingPunct="1">
        <a:spcBef>
          <a:spcPct val="0"/>
        </a:spcBef>
        <a:spcAft>
          <a:spcPct val="0"/>
        </a:spcAft>
        <a:defRPr>
          <a:solidFill>
            <a:schemeClr val="tx1">
              <a:alpha val="100000"/>
            </a:schemeClr>
          </a:solidFill>
          <a:latin typeface="Arial"/>
        </a:defRPr>
      </a:lvl2pPr>
      <a:lvl3pPr marL="914400" algn="l" eaLnBrk="1" fontAlgn="base" hangingPunct="1">
        <a:spcBef>
          <a:spcPct val="0"/>
        </a:spcBef>
        <a:spcAft>
          <a:spcPct val="0"/>
        </a:spcAft>
        <a:defRPr>
          <a:solidFill>
            <a:schemeClr val="tx1">
              <a:alpha val="100000"/>
            </a:schemeClr>
          </a:solidFill>
          <a:latin typeface="Arial"/>
        </a:defRPr>
      </a:lvl3pPr>
      <a:lvl4pPr marL="1371600" algn="l" eaLnBrk="1" fontAlgn="base" hangingPunct="1">
        <a:spcBef>
          <a:spcPct val="0"/>
        </a:spcBef>
        <a:spcAft>
          <a:spcPct val="0"/>
        </a:spcAft>
        <a:defRPr>
          <a:solidFill>
            <a:schemeClr val="tx1">
              <a:alpha val="100000"/>
            </a:schemeClr>
          </a:solidFill>
          <a:latin typeface="Arial"/>
        </a:defRPr>
      </a:lvl4pPr>
      <a:lvl5pPr marL="1828800" algn="l" eaLnBrk="1" fontAlgn="base" hangingPunct="1">
        <a:spcBef>
          <a:spcPct val="0"/>
        </a:spcBef>
        <a:spcAft>
          <a:spcPct val="0"/>
        </a:spcAft>
        <a:defRPr>
          <a:solidFill>
            <a:schemeClr val="tx1">
              <a:alpha val="100000"/>
            </a:schemeClr>
          </a:solidFill>
          <a:latin typeface="Arial"/>
        </a:defRPr>
      </a:lvl5pPr>
      <a:lvl6pPr marL="2286000" algn="l" eaLnBrk="1" fontAlgn="base" hangingPunct="1">
        <a:spcBef>
          <a:spcPct val="0"/>
        </a:spcBef>
        <a:spcAft>
          <a:spcPct val="0"/>
        </a:spcAft>
        <a:defRPr>
          <a:solidFill>
            <a:schemeClr val="tx1">
              <a:alpha val="100000"/>
            </a:schemeClr>
          </a:solidFill>
          <a:latin typeface="Arial"/>
        </a:defRPr>
      </a:lvl6pPr>
      <a:lvl7pPr marL="2743200" algn="l" eaLnBrk="1" fontAlgn="base" hangingPunct="1">
        <a:spcBef>
          <a:spcPct val="0"/>
        </a:spcBef>
        <a:spcAft>
          <a:spcPct val="0"/>
        </a:spcAft>
        <a:defRPr>
          <a:solidFill>
            <a:schemeClr val="tx1">
              <a:alpha val="100000"/>
            </a:schemeClr>
          </a:solidFill>
          <a:latin typeface="Arial"/>
        </a:defRPr>
      </a:lvl7pPr>
      <a:lvl8pPr marL="3200400" algn="l" eaLnBrk="1" fontAlgn="base" hangingPunct="1">
        <a:spcBef>
          <a:spcPct val="0"/>
        </a:spcBef>
        <a:spcAft>
          <a:spcPct val="0"/>
        </a:spcAft>
        <a:defRPr>
          <a:solidFill>
            <a:schemeClr val="tx1">
              <a:alpha val="100000"/>
            </a:schemeClr>
          </a:solidFill>
          <a:latin typeface="Arial"/>
        </a:defRPr>
      </a:lvl8pPr>
      <a:lvl9pPr marL="3657600" algn="l" eaLnBrk="1" fontAlgn="base" hangingPunct="1">
        <a:spcBef>
          <a:spcPct val="0"/>
        </a:spcBef>
        <a:spcAft>
          <a:spcPct val="0"/>
        </a:spcAft>
        <a:defRPr>
          <a:solidFill>
            <a:schemeClr val="tx1">
              <a:alpha val="100000"/>
            </a:schemeClr>
          </a:solidFill>
          <a:latin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erik@graudo.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InDepth</a:t>
            </a:r>
            <a:r>
              <a:rPr lang="en-US" dirty="0"/>
              <a:t> Knockout Validation</a:t>
            </a:r>
          </a:p>
        </p:txBody>
      </p:sp>
      <p:sp>
        <p:nvSpPr>
          <p:cNvPr id="3" name="Subtitle 2"/>
          <p:cNvSpPr>
            <a:spLocks noGrp="1"/>
          </p:cNvSpPr>
          <p:nvPr>
            <p:ph type="subTitle" idx="1"/>
          </p:nvPr>
        </p:nvSpPr>
        <p:spPr>
          <a:xfrm>
            <a:off x="2057400" y="2667000"/>
            <a:ext cx="6400800" cy="609600"/>
          </a:xfrm>
        </p:spPr>
        <p:txBody>
          <a:bodyPr/>
          <a:lstStyle/>
          <a:p>
            <a:r>
              <a:rPr lang="en-US" dirty="0" smtClean="0"/>
              <a:t>Module </a:t>
            </a:r>
            <a:r>
              <a:rPr lang="en-US" dirty="0" smtClean="0"/>
              <a:t>3: Advanced Validation</a:t>
            </a:r>
            <a:endParaRPr lang="en-US" dirty="0" smtClean="0"/>
          </a:p>
          <a:p>
            <a:endParaRPr lang="en-US" dirty="0" smtClean="0"/>
          </a:p>
        </p:txBody>
      </p:sp>
      <p:sp>
        <p:nvSpPr>
          <p:cNvPr id="5" name="Rectangle 4"/>
          <p:cNvSpPr/>
          <p:nvPr/>
        </p:nvSpPr>
        <p:spPr bwMode="auto">
          <a:xfrm>
            <a:off x="7391400" y="3476625"/>
            <a:ext cx="877824" cy="881796"/>
          </a:xfrm>
          <a:prstGeom prst="rect">
            <a:avLst/>
          </a:prstGeom>
          <a:noFill/>
          <a:ln w="25400" algn="ctr">
            <a:solidFill>
              <a:schemeClr val="accent6">
                <a:lumMod val="75000"/>
              </a:schemeClr>
            </a:solid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6" name="TextBox 5"/>
          <p:cNvSpPr txBox="1"/>
          <p:nvPr/>
        </p:nvSpPr>
        <p:spPr bwMode="auto">
          <a:xfrm>
            <a:off x="2482194" y="3465675"/>
            <a:ext cx="4800600" cy="1477328"/>
          </a:xfrm>
          <a:prstGeom prst="rect">
            <a:avLst/>
          </a:prstGeom>
          <a:noFill/>
          <a:ln w="9525">
            <a:noFill/>
            <a:miter lim="800000"/>
            <a:headEnd/>
            <a:tailEnd/>
          </a:ln>
        </p:spPr>
        <p:txBody>
          <a:bodyPr wrap="square" rtlCol="0">
            <a:spAutoFit/>
          </a:bodyPr>
          <a:lstStyle/>
          <a:p>
            <a:pPr algn="r"/>
            <a:r>
              <a:rPr lang="en-US" dirty="0" smtClean="0">
                <a:latin typeface="+mj-lt"/>
              </a:rPr>
              <a:t>Derik Whittaker</a:t>
            </a:r>
          </a:p>
          <a:p>
            <a:pPr algn="r"/>
            <a:r>
              <a:rPr lang="en-US" dirty="0">
                <a:latin typeface="+mj-lt"/>
              </a:rPr>
              <a:t>http://bit.ly/DerikWhittaker</a:t>
            </a:r>
          </a:p>
          <a:p>
            <a:pPr algn="r"/>
            <a:r>
              <a:rPr lang="en-US" dirty="0" smtClean="0">
                <a:latin typeface="+mj-lt"/>
                <a:hlinkClick r:id="rId3"/>
              </a:rPr>
              <a:t>derik@graudo.com</a:t>
            </a:r>
            <a:endParaRPr lang="en-US" dirty="0" smtClean="0">
              <a:latin typeface="+mj-lt"/>
            </a:endParaRPr>
          </a:p>
          <a:p>
            <a:pPr algn="r"/>
            <a:r>
              <a:rPr lang="en-US" dirty="0" smtClean="0">
                <a:latin typeface="+mj-lt"/>
              </a:rPr>
              <a:t>@</a:t>
            </a:r>
            <a:r>
              <a:rPr lang="en-US" dirty="0" err="1" smtClean="0">
                <a:latin typeface="+mj-lt"/>
              </a:rPr>
              <a:t>DerikWhittaker</a:t>
            </a:r>
            <a:endParaRPr lang="en-US" dirty="0">
              <a:latin typeface="+mj-lt"/>
            </a:endParaRPr>
          </a:p>
          <a:p>
            <a:pPr algn="r"/>
            <a:endParaRPr lang="en-US" sz="1800" dirty="0">
              <a:solidFill>
                <a:srgbClr val="002060"/>
              </a:solidFill>
              <a:latin typeface="+mj-lt"/>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03318" y="3479166"/>
            <a:ext cx="858345" cy="879255"/>
          </a:xfrm>
          <a:prstGeom prst="rect">
            <a:avLst/>
          </a:prstGeom>
        </p:spPr>
      </p:pic>
    </p:spTree>
    <p:extLst>
      <p:ext uri="{BB962C8B-B14F-4D97-AF65-F5344CB8AC3E}">
        <p14:creationId xmlns:p14="http://schemas.microsoft.com/office/powerpoint/2010/main" val="195986819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7219807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idx="1"/>
          </p:nvPr>
        </p:nvSpPr>
        <p:spPr/>
        <p:txBody>
          <a:bodyPr/>
          <a:lstStyle/>
          <a:p>
            <a:r>
              <a:rPr lang="en-US" dirty="0" smtClean="0"/>
              <a:t>Creating Custom Validation Rules</a:t>
            </a:r>
          </a:p>
          <a:p>
            <a:pPr lvl="1"/>
            <a:r>
              <a:rPr lang="en-US" dirty="0" smtClean="0"/>
              <a:t>Creating global or shared rules</a:t>
            </a:r>
          </a:p>
          <a:p>
            <a:pPr lvl="1"/>
            <a:r>
              <a:rPr lang="en-US" dirty="0" smtClean="0"/>
              <a:t>Creating inline or anonymous rules</a:t>
            </a:r>
          </a:p>
          <a:p>
            <a:pPr lvl="1"/>
            <a:endParaRPr lang="en-US" dirty="0" smtClean="0"/>
          </a:p>
          <a:p>
            <a:r>
              <a:rPr lang="en-US" dirty="0" smtClean="0"/>
              <a:t>Validating Computed </a:t>
            </a:r>
            <a:r>
              <a:rPr lang="en-US" dirty="0" smtClean="0"/>
              <a:t>Observables</a:t>
            </a:r>
          </a:p>
          <a:p>
            <a:pPr lvl="1"/>
            <a:r>
              <a:rPr lang="en-US" dirty="0" smtClean="0"/>
              <a:t>Create the required validator</a:t>
            </a:r>
            <a:endParaRPr lang="en-US" dirty="0"/>
          </a:p>
          <a:p>
            <a:pPr lvl="1"/>
            <a:r>
              <a:rPr lang="en-US" dirty="0" smtClean="0"/>
              <a:t>Register and Attach to the Computed</a:t>
            </a:r>
            <a:endParaRPr lang="en-US" dirty="0" smtClean="0"/>
          </a:p>
          <a:p>
            <a:endParaRPr lang="en-US" dirty="0" smtClean="0"/>
          </a:p>
          <a:p>
            <a:r>
              <a:rPr lang="en-US" dirty="0" smtClean="0">
                <a:solidFill>
                  <a:schemeClr val="accent6"/>
                </a:solidFill>
              </a:rPr>
              <a:t>Performing Conditional </a:t>
            </a:r>
            <a:r>
              <a:rPr lang="en-US" dirty="0" smtClean="0">
                <a:solidFill>
                  <a:schemeClr val="accent6"/>
                </a:solidFill>
              </a:rPr>
              <a:t>Validations</a:t>
            </a:r>
          </a:p>
          <a:p>
            <a:endParaRPr lang="en-US" dirty="0" smtClean="0"/>
          </a:p>
          <a:p>
            <a:r>
              <a:rPr lang="en-US" dirty="0" smtClean="0"/>
              <a:t>Using HTML5 Validation Attributes</a:t>
            </a:r>
          </a:p>
        </p:txBody>
      </p:sp>
    </p:spTree>
    <p:extLst>
      <p:ext uri="{BB962C8B-B14F-4D97-AF65-F5344CB8AC3E}">
        <p14:creationId xmlns:p14="http://schemas.microsoft.com/office/powerpoint/2010/main" val="93390622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Validation</a:t>
            </a:r>
            <a:endParaRPr lang="en-US" dirty="0"/>
          </a:p>
        </p:txBody>
      </p:sp>
      <p:sp>
        <p:nvSpPr>
          <p:cNvPr id="3" name="Text Placeholder 2"/>
          <p:cNvSpPr>
            <a:spLocks noGrp="1"/>
          </p:cNvSpPr>
          <p:nvPr>
            <p:ph type="body" idx="1"/>
          </p:nvPr>
        </p:nvSpPr>
        <p:spPr>
          <a:xfrm>
            <a:off x="457200" y="1371600"/>
            <a:ext cx="8229600" cy="483577"/>
          </a:xfrm>
        </p:spPr>
        <p:txBody>
          <a:bodyPr/>
          <a:lstStyle/>
          <a:p>
            <a:pPr marL="0" indent="0">
              <a:buNone/>
            </a:pPr>
            <a:r>
              <a:rPr lang="en-US" dirty="0" smtClean="0"/>
              <a:t>Implementing the Validator</a:t>
            </a:r>
            <a:endParaRPr lang="en-US" dirty="0"/>
          </a:p>
        </p:txBody>
      </p:sp>
      <p:sp>
        <p:nvSpPr>
          <p:cNvPr id="17" name="Right Triangle 16"/>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solidFill>
                <a:prstClr val="black"/>
              </a:solidFill>
              <a:latin typeface="Tekton Pro" pitchFamily="34" charset="0"/>
            </a:endParaRPr>
          </a:p>
        </p:txBody>
      </p:sp>
      <p:sp>
        <p:nvSpPr>
          <p:cNvPr id="18" name="TextBox 17"/>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prstClr val="white"/>
                </a:solidFill>
                <a:latin typeface="Myriad Pro"/>
              </a:rPr>
              <a:t>Coding</a:t>
            </a:r>
            <a:endParaRPr lang="en-US" sz="1600" dirty="0">
              <a:solidFill>
                <a:prstClr val="white"/>
              </a:solidFill>
              <a:latin typeface="Myriad Pro"/>
            </a:endParaRPr>
          </a:p>
        </p:txBody>
      </p:sp>
      <p:pic>
        <p:nvPicPr>
          <p:cNvPr id="4" name="Picture 3"/>
          <p:cNvPicPr>
            <a:picLocks noChangeAspect="1"/>
          </p:cNvPicPr>
          <p:nvPr/>
        </p:nvPicPr>
        <p:blipFill>
          <a:blip r:embed="rId3"/>
          <a:stretch>
            <a:fillRect/>
          </a:stretch>
        </p:blipFill>
        <p:spPr>
          <a:xfrm>
            <a:off x="752475" y="1931377"/>
            <a:ext cx="7019925" cy="1638300"/>
          </a:xfrm>
          <a:prstGeom prst="rect">
            <a:avLst/>
          </a:prstGeom>
        </p:spPr>
      </p:pic>
      <p:sp>
        <p:nvSpPr>
          <p:cNvPr id="15" name="Right Brace 14"/>
          <p:cNvSpPr/>
          <p:nvPr/>
        </p:nvSpPr>
        <p:spPr bwMode="auto">
          <a:xfrm>
            <a:off x="7234238" y="2054862"/>
            <a:ext cx="538162" cy="1136495"/>
          </a:xfrm>
          <a:prstGeom prst="rightBrac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sp>
        <p:nvSpPr>
          <p:cNvPr id="19" name="Text Placeholder 2"/>
          <p:cNvSpPr txBox="1">
            <a:spLocks/>
          </p:cNvSpPr>
          <p:nvPr/>
        </p:nvSpPr>
        <p:spPr bwMode="auto">
          <a:xfrm>
            <a:off x="7946280" y="2258591"/>
            <a:ext cx="1302623" cy="729036"/>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US" sz="1400" kern="0" dirty="0" smtClean="0"/>
              <a:t>Typical validator</a:t>
            </a:r>
          </a:p>
          <a:p>
            <a:pPr marL="0" indent="0">
              <a:buFont typeface="Wingdings" pitchFamily="2" charset="2"/>
              <a:buNone/>
            </a:pPr>
            <a:r>
              <a:rPr lang="en-US" sz="1400" kern="0" dirty="0" smtClean="0"/>
              <a:t>syntax</a:t>
            </a:r>
            <a:endParaRPr lang="en-US" sz="1400" kern="0" dirty="0"/>
          </a:p>
        </p:txBody>
      </p:sp>
      <p:cxnSp>
        <p:nvCxnSpPr>
          <p:cNvPr id="20" name="Straight Connector 19"/>
          <p:cNvCxnSpPr/>
          <p:nvPr/>
        </p:nvCxnSpPr>
        <p:spPr bwMode="auto">
          <a:xfrm>
            <a:off x="1669338" y="2987627"/>
            <a:ext cx="65650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bwMode="auto">
          <a:xfrm>
            <a:off x="2494535" y="2987627"/>
            <a:ext cx="4858266"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70033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0" presetClass="exit" presetSubtype="0" fill="hold" grpId="1" nodeType="withEffect">
                                  <p:stCondLst>
                                    <p:cond delay="0"/>
                                  </p:stCondLst>
                                  <p:childTnLst>
                                    <p:animEffect transition="out" filter="fade">
                                      <p:cBhvr>
                                        <p:cTn id="20" dur="500"/>
                                        <p:tgtEl>
                                          <p:spTgt spid="15"/>
                                        </p:tgtEl>
                                      </p:cBhvr>
                                    </p:animEffect>
                                    <p:set>
                                      <p:cBhvr>
                                        <p:cTn id="21" dur="1" fill="hold">
                                          <p:stCondLst>
                                            <p:cond delay="499"/>
                                          </p:stCondLst>
                                        </p:cTn>
                                        <p:tgtEl>
                                          <p:spTgt spid="15"/>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9"/>
                                        </p:tgtEl>
                                      </p:cBhvr>
                                    </p:animEffect>
                                    <p:set>
                                      <p:cBhvr>
                                        <p:cTn id="24" dur="1" fill="hold">
                                          <p:stCondLst>
                                            <p:cond delay="499"/>
                                          </p:stCondLst>
                                        </p:cTn>
                                        <p:tgtEl>
                                          <p:spTgt spid="1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0" presetClass="exit" presetSubtype="0" fill="hold" nodeType="withEffect">
                                  <p:stCondLst>
                                    <p:cond delay="0"/>
                                  </p:stCondLst>
                                  <p:childTnLst>
                                    <p:animEffect transition="out" filter="fade">
                                      <p:cBhvr>
                                        <p:cTn id="30" dur="500"/>
                                        <p:tgtEl>
                                          <p:spTgt spid="20"/>
                                        </p:tgtEl>
                                      </p:cBhvr>
                                    </p:animEffect>
                                    <p:set>
                                      <p:cBhvr>
                                        <p:cTn id="31"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animBg="1"/>
      <p:bldP spid="15" grpId="1" animBg="1"/>
      <p:bldP spid="19" grpId="0"/>
      <p:bldP spid="19"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0256868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idx="1"/>
          </p:nvPr>
        </p:nvSpPr>
        <p:spPr/>
        <p:txBody>
          <a:bodyPr/>
          <a:lstStyle/>
          <a:p>
            <a:r>
              <a:rPr lang="en-US" dirty="0" smtClean="0"/>
              <a:t>Creating Custom Validation Rules</a:t>
            </a:r>
          </a:p>
          <a:p>
            <a:pPr lvl="1"/>
            <a:r>
              <a:rPr lang="en-US" dirty="0" smtClean="0"/>
              <a:t>Creating global or shared rules</a:t>
            </a:r>
          </a:p>
          <a:p>
            <a:pPr lvl="1"/>
            <a:r>
              <a:rPr lang="en-US" dirty="0" smtClean="0"/>
              <a:t>Creating inline or anonymous rules</a:t>
            </a:r>
          </a:p>
          <a:p>
            <a:pPr lvl="1"/>
            <a:endParaRPr lang="en-US" dirty="0" smtClean="0"/>
          </a:p>
          <a:p>
            <a:r>
              <a:rPr lang="en-US" dirty="0" smtClean="0"/>
              <a:t>Validating Computed </a:t>
            </a:r>
            <a:r>
              <a:rPr lang="en-US" dirty="0" smtClean="0"/>
              <a:t>Observables</a:t>
            </a:r>
          </a:p>
          <a:p>
            <a:pPr lvl="1"/>
            <a:r>
              <a:rPr lang="en-US" dirty="0" smtClean="0"/>
              <a:t>Create the required validator</a:t>
            </a:r>
            <a:endParaRPr lang="en-US" dirty="0"/>
          </a:p>
          <a:p>
            <a:pPr lvl="1"/>
            <a:r>
              <a:rPr lang="en-US" dirty="0" smtClean="0"/>
              <a:t>Register and Attach to the Computed</a:t>
            </a:r>
            <a:endParaRPr lang="en-US" dirty="0" smtClean="0"/>
          </a:p>
          <a:p>
            <a:endParaRPr lang="en-US" dirty="0" smtClean="0"/>
          </a:p>
          <a:p>
            <a:r>
              <a:rPr lang="en-US" dirty="0" smtClean="0"/>
              <a:t>Performing Conditional </a:t>
            </a:r>
            <a:r>
              <a:rPr lang="en-US" dirty="0" smtClean="0"/>
              <a:t>Validations</a:t>
            </a:r>
          </a:p>
          <a:p>
            <a:endParaRPr lang="en-US" dirty="0" smtClean="0"/>
          </a:p>
          <a:p>
            <a:r>
              <a:rPr lang="en-US" dirty="0" smtClean="0">
                <a:solidFill>
                  <a:schemeClr val="accent6"/>
                </a:solidFill>
              </a:rPr>
              <a:t>Using HTML5 Validation Attributes</a:t>
            </a:r>
          </a:p>
        </p:txBody>
      </p:sp>
    </p:spTree>
    <p:extLst>
      <p:ext uri="{BB962C8B-B14F-4D97-AF65-F5344CB8AC3E}">
        <p14:creationId xmlns:p14="http://schemas.microsoft.com/office/powerpoint/2010/main" val="4046346376"/>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5 Validation</a:t>
            </a:r>
            <a:endParaRPr lang="en-US" dirty="0"/>
          </a:p>
        </p:txBody>
      </p:sp>
      <p:sp>
        <p:nvSpPr>
          <p:cNvPr id="3" name="Text Placeholder 2"/>
          <p:cNvSpPr>
            <a:spLocks noGrp="1"/>
          </p:cNvSpPr>
          <p:nvPr>
            <p:ph type="body" idx="1"/>
          </p:nvPr>
        </p:nvSpPr>
        <p:spPr>
          <a:xfrm>
            <a:off x="457200" y="1371600"/>
            <a:ext cx="8229600" cy="483577"/>
          </a:xfrm>
        </p:spPr>
        <p:txBody>
          <a:bodyPr/>
          <a:lstStyle/>
          <a:p>
            <a:pPr marL="0" indent="0">
              <a:buNone/>
            </a:pPr>
            <a:r>
              <a:rPr lang="en-US" dirty="0" smtClean="0"/>
              <a:t>Implementing HTML 5 Validators</a:t>
            </a:r>
            <a:endParaRPr lang="en-US" dirty="0"/>
          </a:p>
        </p:txBody>
      </p:sp>
      <p:sp>
        <p:nvSpPr>
          <p:cNvPr id="17" name="Right Triangle 16"/>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solidFill>
                <a:prstClr val="black"/>
              </a:solidFill>
              <a:latin typeface="Tekton Pro" pitchFamily="34" charset="0"/>
            </a:endParaRPr>
          </a:p>
        </p:txBody>
      </p:sp>
      <p:sp>
        <p:nvSpPr>
          <p:cNvPr id="18" name="TextBox 17"/>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prstClr val="white"/>
                </a:solidFill>
                <a:latin typeface="Myriad Pro"/>
              </a:rPr>
              <a:t>Coding</a:t>
            </a:r>
            <a:endParaRPr lang="en-US" sz="1600" dirty="0">
              <a:solidFill>
                <a:prstClr val="white"/>
              </a:solidFill>
              <a:latin typeface="Myriad Pro"/>
            </a:endParaRPr>
          </a:p>
        </p:txBody>
      </p:sp>
      <p:pic>
        <p:nvPicPr>
          <p:cNvPr id="5" name="Picture 4"/>
          <p:cNvPicPr>
            <a:picLocks noChangeAspect="1"/>
          </p:cNvPicPr>
          <p:nvPr/>
        </p:nvPicPr>
        <p:blipFill>
          <a:blip r:embed="rId3"/>
          <a:stretch>
            <a:fillRect/>
          </a:stretch>
        </p:blipFill>
        <p:spPr>
          <a:xfrm>
            <a:off x="571500" y="1931377"/>
            <a:ext cx="8115300" cy="1457325"/>
          </a:xfrm>
          <a:prstGeom prst="rect">
            <a:avLst/>
          </a:prstGeom>
        </p:spPr>
      </p:pic>
      <p:sp>
        <p:nvSpPr>
          <p:cNvPr id="12" name="Text Placeholder 2"/>
          <p:cNvSpPr txBox="1">
            <a:spLocks/>
          </p:cNvSpPr>
          <p:nvPr/>
        </p:nvSpPr>
        <p:spPr bwMode="auto">
          <a:xfrm>
            <a:off x="457200" y="3545840"/>
            <a:ext cx="8229600" cy="48357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US" kern="0" dirty="0" smtClean="0"/>
              <a:t>Configuring Knockout Validation</a:t>
            </a:r>
            <a:endParaRPr lang="en-US" kern="0" dirty="0"/>
          </a:p>
        </p:txBody>
      </p:sp>
      <p:pic>
        <p:nvPicPr>
          <p:cNvPr id="6" name="Picture 5"/>
          <p:cNvPicPr>
            <a:picLocks noChangeAspect="1"/>
          </p:cNvPicPr>
          <p:nvPr/>
        </p:nvPicPr>
        <p:blipFill>
          <a:blip r:embed="rId4"/>
          <a:stretch>
            <a:fillRect/>
          </a:stretch>
        </p:blipFill>
        <p:spPr>
          <a:xfrm>
            <a:off x="571500" y="4060239"/>
            <a:ext cx="4781550" cy="1295400"/>
          </a:xfrm>
          <a:prstGeom prst="rect">
            <a:avLst/>
          </a:prstGeom>
        </p:spPr>
      </p:pic>
      <p:cxnSp>
        <p:nvCxnSpPr>
          <p:cNvPr id="16" name="Straight Connector 15"/>
          <p:cNvCxnSpPr/>
          <p:nvPr/>
        </p:nvCxnSpPr>
        <p:spPr bwMode="auto">
          <a:xfrm>
            <a:off x="5601258" y="2306907"/>
            <a:ext cx="65650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bwMode="auto">
          <a:xfrm>
            <a:off x="5448858" y="2977467"/>
            <a:ext cx="1510742"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bwMode="auto">
          <a:xfrm>
            <a:off x="571500" y="3282267"/>
            <a:ext cx="778002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24" name="Right Brace 23"/>
          <p:cNvSpPr/>
          <p:nvPr/>
        </p:nvSpPr>
        <p:spPr bwMode="auto">
          <a:xfrm>
            <a:off x="3702677" y="4075868"/>
            <a:ext cx="538162" cy="801587"/>
          </a:xfrm>
          <a:prstGeom prst="rightBrac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sp>
        <p:nvSpPr>
          <p:cNvPr id="25" name="Text Placeholder 2"/>
          <p:cNvSpPr txBox="1">
            <a:spLocks/>
          </p:cNvSpPr>
          <p:nvPr/>
        </p:nvSpPr>
        <p:spPr bwMode="auto">
          <a:xfrm>
            <a:off x="4298635" y="4112143"/>
            <a:ext cx="1302623" cy="729036"/>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US" sz="1400" kern="0" dirty="0" smtClean="0"/>
              <a:t>Enables the HTML 5 validation</a:t>
            </a:r>
            <a:endParaRPr lang="en-US" sz="1400" kern="0" dirty="0"/>
          </a:p>
        </p:txBody>
      </p:sp>
    </p:spTree>
    <p:extLst>
      <p:ext uri="{BB962C8B-B14F-4D97-AF65-F5344CB8AC3E}">
        <p14:creationId xmlns:p14="http://schemas.microsoft.com/office/powerpoint/2010/main" val="8035628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0" presetClass="exit" presetSubtype="0" fill="hold" nodeType="with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22"/>
                                        </p:tgtEl>
                                      </p:cBhvr>
                                    </p:animEffect>
                                    <p:set>
                                      <p:cBhvr>
                                        <p:cTn id="24" dur="1" fill="hold">
                                          <p:stCondLst>
                                            <p:cond delay="499"/>
                                          </p:stCondLst>
                                        </p:cTn>
                                        <p:tgtEl>
                                          <p:spTgt spid="2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0" presetClass="exit" presetSubtype="0" fill="hold" nodeType="withEffect">
                                  <p:stCondLst>
                                    <p:cond delay="0"/>
                                  </p:stCondLst>
                                  <p:childTnLst>
                                    <p:animEffect transition="out" filter="fade">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24" grpId="0" animBg="1"/>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8343208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idx="1"/>
          </p:nvPr>
        </p:nvSpPr>
        <p:spPr/>
        <p:txBody>
          <a:bodyPr/>
          <a:lstStyle/>
          <a:p>
            <a:r>
              <a:rPr lang="en-US" dirty="0" smtClean="0"/>
              <a:t>Created Custom Validation Rules</a:t>
            </a:r>
            <a:endParaRPr lang="en-US" dirty="0" smtClean="0"/>
          </a:p>
          <a:p>
            <a:pPr lvl="1"/>
            <a:r>
              <a:rPr lang="en-US" dirty="0" smtClean="0"/>
              <a:t>Created both Global and Inline rules</a:t>
            </a:r>
            <a:endParaRPr lang="en-US" dirty="0" smtClean="0"/>
          </a:p>
          <a:p>
            <a:pPr lvl="1"/>
            <a:endParaRPr lang="en-US" dirty="0" smtClean="0"/>
          </a:p>
          <a:p>
            <a:r>
              <a:rPr lang="en-US" dirty="0" smtClean="0"/>
              <a:t>Validated Computed Observables</a:t>
            </a:r>
            <a:endParaRPr lang="en-US" dirty="0"/>
          </a:p>
          <a:p>
            <a:pPr lvl="1"/>
            <a:r>
              <a:rPr lang="en-US" dirty="0"/>
              <a:t>Created </a:t>
            </a:r>
            <a:r>
              <a:rPr lang="en-US" dirty="0" smtClean="0"/>
              <a:t>our rule and attached it.</a:t>
            </a:r>
          </a:p>
          <a:p>
            <a:endParaRPr lang="en-US" dirty="0" smtClean="0"/>
          </a:p>
          <a:p>
            <a:r>
              <a:rPr lang="en-US" dirty="0" smtClean="0"/>
              <a:t>Performed Conditional Validation</a:t>
            </a:r>
            <a:endParaRPr lang="en-US" dirty="0"/>
          </a:p>
          <a:p>
            <a:pPr lvl="1"/>
            <a:r>
              <a:rPr lang="en-US" dirty="0" smtClean="0"/>
              <a:t>Leaned to use the </a:t>
            </a:r>
            <a:r>
              <a:rPr lang="en-US" dirty="0" err="1" smtClean="0"/>
              <a:t>OnlyIf</a:t>
            </a:r>
            <a:r>
              <a:rPr lang="en-US" dirty="0" smtClean="0"/>
              <a:t> parameter</a:t>
            </a:r>
          </a:p>
          <a:p>
            <a:pPr lvl="1"/>
            <a:endParaRPr lang="en-US" dirty="0"/>
          </a:p>
          <a:p>
            <a:r>
              <a:rPr lang="en-US" dirty="0" smtClean="0"/>
              <a:t>Learned to use the HTML 5 Attributes</a:t>
            </a:r>
            <a:endParaRPr lang="en-US" dirty="0"/>
          </a:p>
          <a:p>
            <a:pPr lvl="1"/>
            <a:r>
              <a:rPr lang="en-US" dirty="0" smtClean="0"/>
              <a:t>Learned how to configure and implement</a:t>
            </a:r>
            <a:endParaRPr lang="en-US" dirty="0"/>
          </a:p>
          <a:p>
            <a:pPr marL="457200" lvl="1" indent="0">
              <a:buNone/>
            </a:pPr>
            <a:endParaRPr lang="en-US" dirty="0" smtClean="0"/>
          </a:p>
          <a:p>
            <a:pPr lvl="1"/>
            <a:endParaRPr lang="en-US" dirty="0" smtClean="0"/>
          </a:p>
          <a:p>
            <a:pPr marL="457200" lvl="1" indent="0">
              <a:buNone/>
            </a:pPr>
            <a:endParaRPr lang="en-US" dirty="0"/>
          </a:p>
          <a:p>
            <a:pPr marL="457200" lvl="1" indent="0">
              <a:buNone/>
            </a:pPr>
            <a:endParaRPr lang="en-US" dirty="0" smtClean="0"/>
          </a:p>
        </p:txBody>
      </p:sp>
    </p:spTree>
    <p:extLst>
      <p:ext uri="{BB962C8B-B14F-4D97-AF65-F5344CB8AC3E}">
        <p14:creationId xmlns:p14="http://schemas.microsoft.com/office/powerpoint/2010/main" val="27761935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iterate type="lt">
                                    <p:tmPct val="0"/>
                                  </p:iterate>
                                  <p:childTnLst>
                                    <p:animClr clrSpc="rgb" dir="cw">
                                      <p:cBhvr override="childStyle">
                                        <p:cTn id="6" dur="500" fill="hold"/>
                                        <p:tgtEl>
                                          <p:spTgt spid="3">
                                            <p:txEl>
                                              <p:pRg st="1" end="1"/>
                                            </p:txEl>
                                          </p:spTgt>
                                        </p:tgtEl>
                                        <p:attrNameLst>
                                          <p:attrName>style.color</p:attrName>
                                        </p:attrNameLst>
                                      </p:cBhvr>
                                      <p:to>
                                        <a:srgbClr val="CC6109"/>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iterate type="lt">
                                    <p:tmPct val="0"/>
                                  </p:iterate>
                                  <p:childTnLst>
                                    <p:animClr clrSpc="rgb" dir="cw">
                                      <p:cBhvr override="childStyle">
                                        <p:cTn id="10" dur="500" fill="hold"/>
                                        <p:tgtEl>
                                          <p:spTgt spid="3">
                                            <p:txEl>
                                              <p:pRg st="4" end="4"/>
                                            </p:txEl>
                                          </p:spTgt>
                                        </p:tgtEl>
                                        <p:attrNameLst>
                                          <p:attrName>style.color</p:attrName>
                                        </p:attrNameLst>
                                      </p:cBhvr>
                                      <p:to>
                                        <a:srgbClr val="CC6109"/>
                                      </p:to>
                                    </p:animClr>
                                  </p:childTnLst>
                                </p:cTn>
                              </p:par>
                              <p:par>
                                <p:cTn id="11" presetID="3" presetClass="emph" presetSubtype="2" fill="hold" nodeType="withEffect">
                                  <p:stCondLst>
                                    <p:cond delay="0"/>
                                  </p:stCondLst>
                                  <p:iterate type="lt">
                                    <p:tmPct val="0"/>
                                  </p:iterate>
                                  <p:childTnLst>
                                    <p:animClr clrSpc="rgb" dir="cw">
                                      <p:cBhvr override="childStyle">
                                        <p:cTn id="12" dur="500" fill="hold"/>
                                        <p:tgtEl>
                                          <p:spTgt spid="3">
                                            <p:txEl>
                                              <p:pRg st="1" end="1"/>
                                            </p:txEl>
                                          </p:spTgt>
                                        </p:tgtEl>
                                        <p:attrNameLst>
                                          <p:attrName>style.color</p:attrName>
                                        </p:attrNameLst>
                                      </p:cBhvr>
                                      <p:to>
                                        <a:schemeClr val="tx1"/>
                                      </p:to>
                                    </p:animClr>
                                  </p:childTnLst>
                                </p:cTn>
                              </p:par>
                            </p:childTnLst>
                          </p:cTn>
                        </p:par>
                      </p:childTnLst>
                    </p:cTn>
                  </p:par>
                  <p:par>
                    <p:cTn id="13" fill="hold">
                      <p:stCondLst>
                        <p:cond delay="indefinite"/>
                      </p:stCondLst>
                      <p:childTnLst>
                        <p:par>
                          <p:cTn id="14" fill="hold">
                            <p:stCondLst>
                              <p:cond delay="0"/>
                            </p:stCondLst>
                            <p:childTnLst>
                              <p:par>
                                <p:cTn id="15" presetID="3" presetClass="emph" presetSubtype="2" fill="hold" nodeType="clickEffect">
                                  <p:stCondLst>
                                    <p:cond delay="0"/>
                                  </p:stCondLst>
                                  <p:iterate type="lt">
                                    <p:tmPct val="0"/>
                                  </p:iterate>
                                  <p:childTnLst>
                                    <p:animClr clrSpc="rgb" dir="cw">
                                      <p:cBhvr override="childStyle">
                                        <p:cTn id="16" dur="500" fill="hold"/>
                                        <p:tgtEl>
                                          <p:spTgt spid="3">
                                            <p:txEl>
                                              <p:pRg st="7" end="7"/>
                                            </p:txEl>
                                          </p:spTgt>
                                        </p:tgtEl>
                                        <p:attrNameLst>
                                          <p:attrName>style.color</p:attrName>
                                        </p:attrNameLst>
                                      </p:cBhvr>
                                      <p:to>
                                        <a:srgbClr val="CC6109"/>
                                      </p:to>
                                    </p:animClr>
                                  </p:childTnLst>
                                </p:cTn>
                              </p:par>
                              <p:par>
                                <p:cTn id="17" presetID="3" presetClass="emph" presetSubtype="2" fill="hold" nodeType="withEffect">
                                  <p:stCondLst>
                                    <p:cond delay="0"/>
                                  </p:stCondLst>
                                  <p:iterate type="lt">
                                    <p:tmPct val="0"/>
                                  </p:iterate>
                                  <p:childTnLst>
                                    <p:animClr clrSpc="rgb" dir="cw">
                                      <p:cBhvr override="childStyle">
                                        <p:cTn id="18" dur="500" fill="hold"/>
                                        <p:tgtEl>
                                          <p:spTgt spid="3">
                                            <p:txEl>
                                              <p:pRg st="4" end="4"/>
                                            </p:txEl>
                                          </p:spTgt>
                                        </p:tgtEl>
                                        <p:attrNameLst>
                                          <p:attrName>style.color</p:attrName>
                                        </p:attrNameLst>
                                      </p:cBhvr>
                                      <p:to>
                                        <a:schemeClr val="tx1"/>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iterate type="lt">
                                    <p:tmPct val="0"/>
                                  </p:iterate>
                                  <p:childTnLst>
                                    <p:animClr clrSpc="rgb" dir="cw">
                                      <p:cBhvr override="childStyle">
                                        <p:cTn id="22" dur="500" fill="hold"/>
                                        <p:tgtEl>
                                          <p:spTgt spid="3">
                                            <p:txEl>
                                              <p:pRg st="10" end="10"/>
                                            </p:txEl>
                                          </p:spTgt>
                                        </p:tgtEl>
                                        <p:attrNameLst>
                                          <p:attrName>style.color</p:attrName>
                                        </p:attrNameLst>
                                      </p:cBhvr>
                                      <p:to>
                                        <a:srgbClr val="CC6109"/>
                                      </p:to>
                                    </p:animClr>
                                  </p:childTnLst>
                                </p:cTn>
                              </p:par>
                              <p:par>
                                <p:cTn id="23" presetID="3" presetClass="emph" presetSubtype="2" fill="hold" nodeType="withEffect">
                                  <p:stCondLst>
                                    <p:cond delay="0"/>
                                  </p:stCondLst>
                                  <p:iterate type="lt">
                                    <p:tmPct val="0"/>
                                  </p:iterate>
                                  <p:childTnLst>
                                    <p:animClr clrSpc="rgb" dir="cw">
                                      <p:cBhvr override="childStyle">
                                        <p:cTn id="24" dur="500" fill="hold"/>
                                        <p:tgtEl>
                                          <p:spTgt spid="3">
                                            <p:txEl>
                                              <p:pRg st="7" end="7"/>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idx="1"/>
          </p:nvPr>
        </p:nvSpPr>
        <p:spPr/>
        <p:txBody>
          <a:bodyPr/>
          <a:lstStyle/>
          <a:p>
            <a:r>
              <a:rPr lang="en-US" dirty="0" smtClean="0"/>
              <a:t>Creating Custom Validation </a:t>
            </a:r>
            <a:r>
              <a:rPr lang="en-US" dirty="0" smtClean="0"/>
              <a:t>Rules</a:t>
            </a:r>
          </a:p>
          <a:p>
            <a:endParaRPr lang="en-US" dirty="0" smtClean="0"/>
          </a:p>
          <a:p>
            <a:r>
              <a:rPr lang="en-US" dirty="0" smtClean="0"/>
              <a:t>Validating Computed </a:t>
            </a:r>
            <a:r>
              <a:rPr lang="en-US" dirty="0" smtClean="0"/>
              <a:t>Observables</a:t>
            </a:r>
          </a:p>
          <a:p>
            <a:endParaRPr lang="en-US" dirty="0" smtClean="0"/>
          </a:p>
          <a:p>
            <a:r>
              <a:rPr lang="en-US" dirty="0" smtClean="0"/>
              <a:t>Performing Conditional Validations</a:t>
            </a:r>
          </a:p>
          <a:p>
            <a:endParaRPr lang="en-US" dirty="0" smtClean="0"/>
          </a:p>
          <a:p>
            <a:r>
              <a:rPr lang="en-US" dirty="0" smtClean="0"/>
              <a:t>Using HTML5 Validation Attributes</a:t>
            </a:r>
          </a:p>
        </p:txBody>
      </p:sp>
    </p:spTree>
    <p:extLst>
      <p:ext uri="{BB962C8B-B14F-4D97-AF65-F5344CB8AC3E}">
        <p14:creationId xmlns:p14="http://schemas.microsoft.com/office/powerpoint/2010/main" val="239092580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284715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idx="1"/>
          </p:nvPr>
        </p:nvSpPr>
        <p:spPr/>
        <p:txBody>
          <a:bodyPr/>
          <a:lstStyle/>
          <a:p>
            <a:r>
              <a:rPr lang="en-US" dirty="0" smtClean="0"/>
              <a:t>Creating Custom Validation Rules</a:t>
            </a:r>
          </a:p>
          <a:p>
            <a:pPr lvl="1"/>
            <a:r>
              <a:rPr lang="en-US" dirty="0" smtClean="0">
                <a:solidFill>
                  <a:schemeClr val="accent6"/>
                </a:solidFill>
              </a:rPr>
              <a:t>Creating global or shared rules</a:t>
            </a:r>
          </a:p>
          <a:p>
            <a:pPr lvl="1"/>
            <a:r>
              <a:rPr lang="en-US" dirty="0" smtClean="0">
                <a:solidFill>
                  <a:schemeClr val="accent6"/>
                </a:solidFill>
              </a:rPr>
              <a:t>Creating inline or anonymous rules</a:t>
            </a:r>
          </a:p>
          <a:p>
            <a:pPr lvl="1"/>
            <a:endParaRPr lang="en-US" dirty="0" smtClean="0"/>
          </a:p>
          <a:p>
            <a:r>
              <a:rPr lang="en-US" dirty="0" smtClean="0"/>
              <a:t>Validating Computed Observables</a:t>
            </a:r>
          </a:p>
          <a:p>
            <a:endParaRPr lang="en-US" dirty="0" smtClean="0"/>
          </a:p>
          <a:p>
            <a:r>
              <a:rPr lang="en-US" dirty="0" smtClean="0"/>
              <a:t>Performing Conditional Validations</a:t>
            </a:r>
          </a:p>
          <a:p>
            <a:endParaRPr lang="en-US" dirty="0" smtClean="0"/>
          </a:p>
          <a:p>
            <a:r>
              <a:rPr lang="en-US" dirty="0" smtClean="0"/>
              <a:t>Using HTML5 Validation Attributes</a:t>
            </a:r>
          </a:p>
        </p:txBody>
      </p:sp>
    </p:spTree>
    <p:extLst>
      <p:ext uri="{BB962C8B-B14F-4D97-AF65-F5344CB8AC3E}">
        <p14:creationId xmlns:p14="http://schemas.microsoft.com/office/powerpoint/2010/main" val="370914600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Global Rule</a:t>
            </a:r>
            <a:endParaRPr lang="en-US" dirty="0"/>
          </a:p>
        </p:txBody>
      </p:sp>
      <p:sp>
        <p:nvSpPr>
          <p:cNvPr id="3" name="Text Placeholder 2"/>
          <p:cNvSpPr>
            <a:spLocks noGrp="1"/>
          </p:cNvSpPr>
          <p:nvPr>
            <p:ph type="body" idx="1"/>
          </p:nvPr>
        </p:nvSpPr>
        <p:spPr>
          <a:xfrm>
            <a:off x="457200" y="1371600"/>
            <a:ext cx="8229600" cy="483577"/>
          </a:xfrm>
        </p:spPr>
        <p:txBody>
          <a:bodyPr/>
          <a:lstStyle/>
          <a:p>
            <a:pPr marL="0" indent="0">
              <a:buNone/>
            </a:pPr>
            <a:r>
              <a:rPr lang="en-US" dirty="0" smtClean="0"/>
              <a:t>Creating the Custom Rule</a:t>
            </a:r>
            <a:endParaRPr lang="en-US" dirty="0"/>
          </a:p>
        </p:txBody>
      </p:sp>
      <p:sp>
        <p:nvSpPr>
          <p:cNvPr id="17" name="Right Triangle 16"/>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18" name="TextBox 17"/>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Coding</a:t>
            </a:r>
            <a:endParaRPr lang="en-US" sz="1600" dirty="0">
              <a:solidFill>
                <a:schemeClr val="bg1"/>
              </a:solidFill>
              <a:latin typeface="+mj-lt"/>
            </a:endParaRPr>
          </a:p>
        </p:txBody>
      </p:sp>
      <p:pic>
        <p:nvPicPr>
          <p:cNvPr id="4" name="Picture 3"/>
          <p:cNvPicPr>
            <a:picLocks noChangeAspect="1"/>
          </p:cNvPicPr>
          <p:nvPr/>
        </p:nvPicPr>
        <p:blipFill>
          <a:blip r:embed="rId3"/>
          <a:stretch>
            <a:fillRect/>
          </a:stretch>
        </p:blipFill>
        <p:spPr>
          <a:xfrm>
            <a:off x="714375" y="1855177"/>
            <a:ext cx="4829175" cy="2867025"/>
          </a:xfrm>
          <a:prstGeom prst="rect">
            <a:avLst/>
          </a:prstGeom>
        </p:spPr>
      </p:pic>
      <p:cxnSp>
        <p:nvCxnSpPr>
          <p:cNvPr id="6" name="Straight Connector 5"/>
          <p:cNvCxnSpPr/>
          <p:nvPr/>
        </p:nvCxnSpPr>
        <p:spPr bwMode="auto">
          <a:xfrm>
            <a:off x="788309" y="2143102"/>
            <a:ext cx="1223723"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bwMode="auto">
          <a:xfrm>
            <a:off x="1018196" y="2352654"/>
            <a:ext cx="3840569"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3" name="Straight Connector 22"/>
          <p:cNvCxnSpPr/>
          <p:nvPr/>
        </p:nvCxnSpPr>
        <p:spPr bwMode="auto">
          <a:xfrm>
            <a:off x="1495179" y="2587088"/>
            <a:ext cx="919401"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7" name="Straight Connector 26"/>
          <p:cNvCxnSpPr/>
          <p:nvPr/>
        </p:nvCxnSpPr>
        <p:spPr bwMode="auto">
          <a:xfrm>
            <a:off x="1517810" y="3724252"/>
            <a:ext cx="759835"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8" name="Straight Connector 27"/>
          <p:cNvCxnSpPr/>
          <p:nvPr/>
        </p:nvCxnSpPr>
        <p:spPr bwMode="auto">
          <a:xfrm>
            <a:off x="2621943" y="2582320"/>
            <a:ext cx="570875"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9" name="Straight Connector 28"/>
          <p:cNvCxnSpPr/>
          <p:nvPr/>
        </p:nvCxnSpPr>
        <p:spPr bwMode="auto">
          <a:xfrm>
            <a:off x="3329701" y="2591840"/>
            <a:ext cx="1346095"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9" name="Right Brace 8"/>
          <p:cNvSpPr/>
          <p:nvPr/>
        </p:nvSpPr>
        <p:spPr bwMode="auto">
          <a:xfrm>
            <a:off x="5209070" y="2582320"/>
            <a:ext cx="728314" cy="755045"/>
          </a:xfrm>
          <a:prstGeom prst="rightBrac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cxnSp>
        <p:nvCxnSpPr>
          <p:cNvPr id="30" name="Straight Connector 29"/>
          <p:cNvCxnSpPr/>
          <p:nvPr/>
        </p:nvCxnSpPr>
        <p:spPr bwMode="auto">
          <a:xfrm>
            <a:off x="1065467" y="4433864"/>
            <a:ext cx="3174024"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90870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0" presetClass="exit" presetSubtype="0" fill="hold" nodeType="with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childTnLst>
                                </p:cTn>
                              </p:par>
                              <p:par>
                                <p:cTn id="22" presetID="10" presetClass="exit" presetSubtype="0" fill="hold" nodeType="withEffect">
                                  <p:stCondLst>
                                    <p:cond delay="0"/>
                                  </p:stCondLst>
                                  <p:childTnLst>
                                    <p:animEffect transition="out" filter="fade">
                                      <p:cBhvr>
                                        <p:cTn id="23" dur="500"/>
                                        <p:tgtEl>
                                          <p:spTgt spid="19"/>
                                        </p:tgtEl>
                                      </p:cBhvr>
                                    </p:animEffect>
                                    <p:set>
                                      <p:cBhvr>
                                        <p:cTn id="24" dur="1" fill="hold">
                                          <p:stCondLst>
                                            <p:cond delay="499"/>
                                          </p:stCondLst>
                                        </p:cTn>
                                        <p:tgtEl>
                                          <p:spTgt spid="1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0" presetClass="exit" presetSubtype="0" fill="hold" nodeType="withEffect">
                                  <p:stCondLst>
                                    <p:cond delay="0"/>
                                  </p:stCondLst>
                                  <p:childTnLst>
                                    <p:animEffect transition="out" filter="fade">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27"/>
                                        </p:tgtEl>
                                      </p:cBhvr>
                                    </p:animEffect>
                                    <p:set>
                                      <p:cBhvr>
                                        <p:cTn id="36" dur="1" fill="hold">
                                          <p:stCondLst>
                                            <p:cond delay="499"/>
                                          </p:stCondLst>
                                        </p:cTn>
                                        <p:tgtEl>
                                          <p:spTgt spid="27"/>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0" presetClass="exit" presetSubtype="0" fill="hold" nodeType="withEffect">
                                  <p:stCondLst>
                                    <p:cond delay="0"/>
                                  </p:stCondLst>
                                  <p:childTnLst>
                                    <p:animEffect transition="out" filter="fade">
                                      <p:cBhvr>
                                        <p:cTn id="44" dur="500"/>
                                        <p:tgtEl>
                                          <p:spTgt spid="28"/>
                                        </p:tgtEl>
                                      </p:cBhvr>
                                    </p:animEffect>
                                    <p:set>
                                      <p:cBhvr>
                                        <p:cTn id="45" dur="1" fill="hold">
                                          <p:stCondLst>
                                            <p:cond delay="499"/>
                                          </p:stCondLst>
                                        </p:cTn>
                                        <p:tgtEl>
                                          <p:spTgt spid="28"/>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29"/>
                                        </p:tgtEl>
                                      </p:cBhvr>
                                    </p:animEffect>
                                    <p:set>
                                      <p:cBhvr>
                                        <p:cTn id="48" dur="1" fill="hold">
                                          <p:stCondLst>
                                            <p:cond delay="499"/>
                                          </p:stCondLst>
                                        </p:cTn>
                                        <p:tgtEl>
                                          <p:spTgt spid="29"/>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9"/>
                                        </p:tgtEl>
                                      </p:cBhvr>
                                    </p:animEffect>
                                    <p:set>
                                      <p:cBhvr>
                                        <p:cTn id="5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Inline Rule</a:t>
            </a:r>
            <a:endParaRPr lang="en-US" dirty="0"/>
          </a:p>
        </p:txBody>
      </p:sp>
      <p:sp>
        <p:nvSpPr>
          <p:cNvPr id="3" name="Text Placeholder 2"/>
          <p:cNvSpPr>
            <a:spLocks noGrp="1"/>
          </p:cNvSpPr>
          <p:nvPr>
            <p:ph type="body" idx="1"/>
          </p:nvPr>
        </p:nvSpPr>
        <p:spPr>
          <a:xfrm>
            <a:off x="457200" y="1371600"/>
            <a:ext cx="8229600" cy="483577"/>
          </a:xfrm>
        </p:spPr>
        <p:txBody>
          <a:bodyPr/>
          <a:lstStyle/>
          <a:p>
            <a:pPr marL="0" indent="0">
              <a:buNone/>
            </a:pPr>
            <a:r>
              <a:rPr lang="en-US" dirty="0" smtClean="0"/>
              <a:t>Creating the Inline Rule</a:t>
            </a:r>
            <a:endParaRPr lang="en-US" dirty="0"/>
          </a:p>
        </p:txBody>
      </p:sp>
      <p:sp>
        <p:nvSpPr>
          <p:cNvPr id="17" name="Right Triangle 16"/>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18" name="TextBox 17"/>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Coding</a:t>
            </a:r>
            <a:endParaRPr lang="en-US" sz="1600" dirty="0">
              <a:solidFill>
                <a:schemeClr val="bg1"/>
              </a:solidFill>
              <a:latin typeface="+mj-lt"/>
            </a:endParaRPr>
          </a:p>
        </p:txBody>
      </p:sp>
      <p:pic>
        <p:nvPicPr>
          <p:cNvPr id="5" name="Picture 4"/>
          <p:cNvPicPr>
            <a:picLocks noChangeAspect="1"/>
          </p:cNvPicPr>
          <p:nvPr/>
        </p:nvPicPr>
        <p:blipFill>
          <a:blip r:embed="rId3"/>
          <a:stretch>
            <a:fillRect/>
          </a:stretch>
        </p:blipFill>
        <p:spPr>
          <a:xfrm>
            <a:off x="647700" y="1921785"/>
            <a:ext cx="5619750" cy="2847975"/>
          </a:xfrm>
          <a:prstGeom prst="rect">
            <a:avLst/>
          </a:prstGeom>
        </p:spPr>
      </p:pic>
      <p:cxnSp>
        <p:nvCxnSpPr>
          <p:cNvPr id="16" name="Straight Connector 15"/>
          <p:cNvCxnSpPr/>
          <p:nvPr/>
        </p:nvCxnSpPr>
        <p:spPr bwMode="auto">
          <a:xfrm>
            <a:off x="774021" y="2214539"/>
            <a:ext cx="2969304"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bwMode="auto">
          <a:xfrm>
            <a:off x="1438624" y="2652689"/>
            <a:ext cx="1144795"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8" name="Left Brace 7"/>
          <p:cNvSpPr/>
          <p:nvPr/>
        </p:nvSpPr>
        <p:spPr bwMode="auto">
          <a:xfrm>
            <a:off x="924274" y="2421565"/>
            <a:ext cx="514350" cy="2050419"/>
          </a:xfrm>
          <a:prstGeom prst="leftBrac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cxnSp>
        <p:nvCxnSpPr>
          <p:cNvPr id="21" name="Straight Connector 20"/>
          <p:cNvCxnSpPr/>
          <p:nvPr/>
        </p:nvCxnSpPr>
        <p:spPr bwMode="auto">
          <a:xfrm>
            <a:off x="1861812" y="2876526"/>
            <a:ext cx="946112"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p:nvPr/>
        </p:nvCxnSpPr>
        <p:spPr bwMode="auto">
          <a:xfrm>
            <a:off x="1842759" y="4029053"/>
            <a:ext cx="946112"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4" name="Straight Connector 23"/>
          <p:cNvCxnSpPr/>
          <p:nvPr/>
        </p:nvCxnSpPr>
        <p:spPr bwMode="auto">
          <a:xfrm>
            <a:off x="1828470" y="4243367"/>
            <a:ext cx="946112"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0" name="Right Brace 9"/>
          <p:cNvSpPr/>
          <p:nvPr/>
        </p:nvSpPr>
        <p:spPr bwMode="auto">
          <a:xfrm>
            <a:off x="5729288" y="2652690"/>
            <a:ext cx="538162" cy="1033486"/>
          </a:xfrm>
          <a:prstGeom prst="rightBrac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spTree>
    <p:extLst>
      <p:ext uri="{BB962C8B-B14F-4D97-AF65-F5344CB8AC3E}">
        <p14:creationId xmlns:p14="http://schemas.microsoft.com/office/powerpoint/2010/main" val="2791423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0" presetClass="exit" presetSubtype="0" fill="hold" nodeType="withEffect">
                                  <p:stCondLst>
                                    <p:cond delay="0"/>
                                  </p:stCondLst>
                                  <p:childTnLst>
                                    <p:animEffect transition="out" filter="fade">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par>
                                <p:cTn id="30" presetID="10" presetClass="exit" presetSubtype="0" fill="hold" grpId="1" nodeType="with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0"/>
                                        </p:tgtEl>
                                      </p:cBhvr>
                                    </p:animEffect>
                                    <p:set>
                                      <p:cBhvr>
                                        <p:cTn id="35" dur="1" fill="hold">
                                          <p:stCondLst>
                                            <p:cond delay="499"/>
                                          </p:stCondLst>
                                        </p:cTn>
                                        <p:tgtEl>
                                          <p:spTgt spid="20"/>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par>
                                <p:cTn id="40" presetID="10" presetClass="exit" presetSubtype="0" fill="hold" nodeType="withEffect">
                                  <p:stCondLst>
                                    <p:cond delay="0"/>
                                  </p:stCondLst>
                                  <p:childTnLst>
                                    <p:animEffect transition="out" filter="fade">
                                      <p:cBhvr>
                                        <p:cTn id="41" dur="500"/>
                                        <p:tgtEl>
                                          <p:spTgt spid="21"/>
                                        </p:tgtEl>
                                      </p:cBhvr>
                                    </p:animEffect>
                                    <p:set>
                                      <p:cBhvr>
                                        <p:cTn id="42" dur="1" fill="hold">
                                          <p:stCondLst>
                                            <p:cond delay="499"/>
                                          </p:stCondLst>
                                        </p:cTn>
                                        <p:tgtEl>
                                          <p:spTgt spid="21"/>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22"/>
                                        </p:tgtEl>
                                      </p:cBhvr>
                                    </p:animEffect>
                                    <p:set>
                                      <p:cBhvr>
                                        <p:cTn id="45" dur="1" fill="hold">
                                          <p:stCondLst>
                                            <p:cond delay="499"/>
                                          </p:stCondLst>
                                        </p:cTn>
                                        <p:tgtEl>
                                          <p:spTgt spid="22"/>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24"/>
                                        </p:tgtEl>
                                      </p:cBhvr>
                                    </p:animEffect>
                                    <p:set>
                                      <p:cBhvr>
                                        <p:cTn id="48"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8" grpId="1"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246619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idx="1"/>
          </p:nvPr>
        </p:nvSpPr>
        <p:spPr/>
        <p:txBody>
          <a:bodyPr/>
          <a:lstStyle/>
          <a:p>
            <a:r>
              <a:rPr lang="en-US" dirty="0" smtClean="0"/>
              <a:t>Creating Custom Validation Rules</a:t>
            </a:r>
          </a:p>
          <a:p>
            <a:pPr lvl="1"/>
            <a:r>
              <a:rPr lang="en-US" dirty="0" smtClean="0"/>
              <a:t>Creating global or shared rules</a:t>
            </a:r>
          </a:p>
          <a:p>
            <a:pPr lvl="1"/>
            <a:r>
              <a:rPr lang="en-US" dirty="0" smtClean="0"/>
              <a:t>Creating inline or anonymous rules</a:t>
            </a:r>
          </a:p>
          <a:p>
            <a:pPr lvl="1"/>
            <a:endParaRPr lang="en-US" dirty="0" smtClean="0"/>
          </a:p>
          <a:p>
            <a:r>
              <a:rPr lang="en-US" dirty="0" smtClean="0"/>
              <a:t>Validating Computed </a:t>
            </a:r>
            <a:r>
              <a:rPr lang="en-US" dirty="0" smtClean="0"/>
              <a:t>Observables</a:t>
            </a:r>
          </a:p>
          <a:p>
            <a:pPr lvl="1"/>
            <a:r>
              <a:rPr lang="en-US" dirty="0" smtClean="0">
                <a:solidFill>
                  <a:schemeClr val="accent6"/>
                </a:solidFill>
              </a:rPr>
              <a:t>Create the required validator</a:t>
            </a:r>
            <a:endParaRPr lang="en-US" dirty="0">
              <a:solidFill>
                <a:schemeClr val="accent6"/>
              </a:solidFill>
            </a:endParaRPr>
          </a:p>
          <a:p>
            <a:pPr lvl="1"/>
            <a:r>
              <a:rPr lang="en-US" dirty="0" smtClean="0">
                <a:solidFill>
                  <a:schemeClr val="accent6"/>
                </a:solidFill>
              </a:rPr>
              <a:t>Register and Attach to the Computed</a:t>
            </a:r>
            <a:endParaRPr lang="en-US" dirty="0" smtClean="0"/>
          </a:p>
          <a:p>
            <a:endParaRPr lang="en-US" dirty="0" smtClean="0"/>
          </a:p>
          <a:p>
            <a:r>
              <a:rPr lang="en-US" dirty="0" smtClean="0"/>
              <a:t>Performing Conditional Validations</a:t>
            </a:r>
          </a:p>
          <a:p>
            <a:endParaRPr lang="en-US" dirty="0" smtClean="0"/>
          </a:p>
          <a:p>
            <a:r>
              <a:rPr lang="en-US" dirty="0" smtClean="0"/>
              <a:t>Using HTML5 Validation Attributes</a:t>
            </a:r>
          </a:p>
        </p:txBody>
      </p:sp>
    </p:spTree>
    <p:extLst>
      <p:ext uri="{BB962C8B-B14F-4D97-AF65-F5344CB8AC3E}">
        <p14:creationId xmlns:p14="http://schemas.microsoft.com/office/powerpoint/2010/main" val="267461060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Validating Computed Observables</a:t>
            </a:r>
            <a:endParaRPr lang="en-US" dirty="0"/>
          </a:p>
        </p:txBody>
      </p:sp>
      <p:sp>
        <p:nvSpPr>
          <p:cNvPr id="3" name="Text Placeholder 2"/>
          <p:cNvSpPr>
            <a:spLocks noGrp="1"/>
          </p:cNvSpPr>
          <p:nvPr>
            <p:ph type="body" idx="1"/>
          </p:nvPr>
        </p:nvSpPr>
        <p:spPr>
          <a:xfrm>
            <a:off x="457200" y="1371600"/>
            <a:ext cx="8229600" cy="483577"/>
          </a:xfrm>
        </p:spPr>
        <p:txBody>
          <a:bodyPr/>
          <a:lstStyle/>
          <a:p>
            <a:pPr marL="0" indent="0">
              <a:buNone/>
            </a:pPr>
            <a:r>
              <a:rPr lang="en-US" dirty="0" smtClean="0"/>
              <a:t>Creating the Computed Observable</a:t>
            </a:r>
            <a:endParaRPr lang="en-US" dirty="0"/>
          </a:p>
        </p:txBody>
      </p:sp>
      <p:sp>
        <p:nvSpPr>
          <p:cNvPr id="17" name="Right Triangle 16"/>
          <p:cNvSpPr/>
          <p:nvPr/>
        </p:nvSpPr>
        <p:spPr bwMode="auto">
          <a:xfrm rot="10800000">
            <a:off x="7772400" y="-1"/>
            <a:ext cx="1371600" cy="1295400"/>
          </a:xfrm>
          <a:prstGeom prst="rtTriangl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8000000" scaled="0"/>
            <a:tileRect/>
          </a:gradFill>
          <a:ln w="9525" algn="ctr">
            <a:noFill/>
            <a:miter lim="800000"/>
            <a:headEnd/>
            <a:tailEnd/>
          </a:ln>
          <a:effectLst>
            <a:outerShdw blurRad="50800" dist="38100" dir="2700000" algn="tl" rotWithShape="0">
              <a:prstClr val="black">
                <a:alpha val="40000"/>
              </a:prstClr>
            </a:outerShdw>
          </a:effectLst>
        </p:spPr>
        <p:txBody>
          <a:bodyPr wrap="none" rtlCol="0" anchor="ctr"/>
          <a:lstStyle/>
          <a:p>
            <a:pPr algn="ctr"/>
            <a:endParaRPr lang="en-US" sz="2000" dirty="0">
              <a:latin typeface="Tekton Pro" pitchFamily="34" charset="0"/>
            </a:endParaRPr>
          </a:p>
        </p:txBody>
      </p:sp>
      <p:sp>
        <p:nvSpPr>
          <p:cNvPr id="18" name="TextBox 17"/>
          <p:cNvSpPr txBox="1"/>
          <p:nvPr/>
        </p:nvSpPr>
        <p:spPr bwMode="auto">
          <a:xfrm rot="2620387">
            <a:off x="7653438" y="361299"/>
            <a:ext cx="1888309" cy="338554"/>
          </a:xfrm>
          <a:prstGeom prst="rect">
            <a:avLst/>
          </a:prstGeom>
          <a:noFill/>
          <a:ln w="9525">
            <a:noFill/>
            <a:miter lim="800000"/>
            <a:headEnd/>
            <a:tailEnd/>
          </a:ln>
        </p:spPr>
        <p:txBody>
          <a:bodyPr wrap="square" rtlCol="0">
            <a:spAutoFit/>
          </a:bodyPr>
          <a:lstStyle/>
          <a:p>
            <a:pPr algn="ctr"/>
            <a:r>
              <a:rPr lang="en-US" sz="1600" dirty="0" smtClean="0">
                <a:solidFill>
                  <a:schemeClr val="bg1"/>
                </a:solidFill>
                <a:latin typeface="+mj-lt"/>
              </a:rPr>
              <a:t>Coding</a:t>
            </a:r>
            <a:endParaRPr lang="en-US" sz="1600" dirty="0">
              <a:solidFill>
                <a:schemeClr val="bg1"/>
              </a:solidFill>
              <a:latin typeface="+mj-lt"/>
            </a:endParaRPr>
          </a:p>
        </p:txBody>
      </p:sp>
      <p:pic>
        <p:nvPicPr>
          <p:cNvPr id="5" name="Picture 4"/>
          <p:cNvPicPr>
            <a:picLocks noChangeAspect="1"/>
          </p:cNvPicPr>
          <p:nvPr/>
        </p:nvPicPr>
        <p:blipFill>
          <a:blip r:embed="rId3"/>
          <a:stretch>
            <a:fillRect/>
          </a:stretch>
        </p:blipFill>
        <p:spPr>
          <a:xfrm>
            <a:off x="736908" y="1931377"/>
            <a:ext cx="4067175" cy="876300"/>
          </a:xfrm>
          <a:prstGeom prst="rect">
            <a:avLst/>
          </a:prstGeom>
        </p:spPr>
      </p:pic>
      <p:sp>
        <p:nvSpPr>
          <p:cNvPr id="16" name="Text Placeholder 2"/>
          <p:cNvSpPr txBox="1">
            <a:spLocks/>
          </p:cNvSpPr>
          <p:nvPr/>
        </p:nvSpPr>
        <p:spPr bwMode="auto">
          <a:xfrm>
            <a:off x="459472" y="2956220"/>
            <a:ext cx="8229600" cy="48357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US" kern="0" dirty="0" smtClean="0"/>
              <a:t>Setup the Validation</a:t>
            </a:r>
            <a:endParaRPr lang="en-US" kern="0" dirty="0"/>
          </a:p>
        </p:txBody>
      </p:sp>
      <p:pic>
        <p:nvPicPr>
          <p:cNvPr id="7" name="Picture 6"/>
          <p:cNvPicPr>
            <a:picLocks noChangeAspect="1"/>
          </p:cNvPicPr>
          <p:nvPr/>
        </p:nvPicPr>
        <p:blipFill>
          <a:blip r:embed="rId4"/>
          <a:stretch>
            <a:fillRect/>
          </a:stretch>
        </p:blipFill>
        <p:spPr>
          <a:xfrm>
            <a:off x="588061" y="3535332"/>
            <a:ext cx="7667625" cy="2390775"/>
          </a:xfrm>
          <a:prstGeom prst="rect">
            <a:avLst/>
          </a:prstGeom>
        </p:spPr>
      </p:pic>
      <p:sp>
        <p:nvSpPr>
          <p:cNvPr id="24" name="Right Brace 23"/>
          <p:cNvSpPr/>
          <p:nvPr/>
        </p:nvSpPr>
        <p:spPr bwMode="auto">
          <a:xfrm>
            <a:off x="4967291" y="3621035"/>
            <a:ext cx="538162" cy="1136495"/>
          </a:xfrm>
          <a:prstGeom prst="rightBrac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none" lIns="91440" tIns="45720" rIns="91440" bIns="45720" rtlCol="0" anchor="ctr" compatLnSpc="1"/>
          <a:lstStyle/>
          <a:p>
            <a:pPr marL="0" marR="0" indent="0" algn="ctr" defTabSz="914400" rtl="0" eaLnBrk="0" fontAlgn="base" latinLnBrk="0" hangingPunct="0">
              <a:lnSpc>
                <a:spcPct val="100000"/>
              </a:lnSpc>
              <a:spcBef>
                <a:spcPct val="0"/>
              </a:spcBef>
              <a:spcAft>
                <a:spcPct val="0"/>
              </a:spcAft>
              <a:buNone/>
              <a:tabLst/>
            </a:pPr>
            <a:endParaRPr kumimoji="0" lang="en-US" sz="1600" b="1" i="0" u="none" strike="noStrike" baseline="0">
              <a:solidFill>
                <a:schemeClr val="tx1">
                  <a:alpha val="100000"/>
                </a:schemeClr>
              </a:solidFill>
              <a:effectLst/>
              <a:latin typeface="Arial"/>
            </a:endParaRPr>
          </a:p>
        </p:txBody>
      </p:sp>
      <p:sp>
        <p:nvSpPr>
          <p:cNvPr id="25" name="Text Placeholder 2"/>
          <p:cNvSpPr txBox="1">
            <a:spLocks/>
          </p:cNvSpPr>
          <p:nvPr/>
        </p:nvSpPr>
        <p:spPr bwMode="auto">
          <a:xfrm>
            <a:off x="5839857" y="4025844"/>
            <a:ext cx="2714423" cy="354003"/>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Myriad Pro Light"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Myriad Pro"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Myriad Pro"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Myriad Pro"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Myriad Pro"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pPr marL="0" indent="0">
              <a:buFont typeface="Wingdings" pitchFamily="2" charset="2"/>
              <a:buNone/>
            </a:pPr>
            <a:r>
              <a:rPr lang="en-US" sz="1400" kern="0" dirty="0" smtClean="0"/>
              <a:t>Typical Custom Validator</a:t>
            </a:r>
            <a:endParaRPr lang="en-US" sz="1400" kern="0" dirty="0"/>
          </a:p>
        </p:txBody>
      </p:sp>
      <p:cxnSp>
        <p:nvCxnSpPr>
          <p:cNvPr id="26" name="Straight Connector 25"/>
          <p:cNvCxnSpPr/>
          <p:nvPr/>
        </p:nvCxnSpPr>
        <p:spPr bwMode="auto">
          <a:xfrm>
            <a:off x="683900" y="5391913"/>
            <a:ext cx="3318257"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1" name="Straight Connector 30"/>
          <p:cNvCxnSpPr/>
          <p:nvPr/>
        </p:nvCxnSpPr>
        <p:spPr bwMode="auto">
          <a:xfrm>
            <a:off x="676076" y="5815759"/>
            <a:ext cx="711298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32" name="Straight Connector 31"/>
          <p:cNvCxnSpPr/>
          <p:nvPr/>
        </p:nvCxnSpPr>
        <p:spPr bwMode="auto">
          <a:xfrm>
            <a:off x="1898427" y="2460532"/>
            <a:ext cx="2493055"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778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0" presetClass="exit" presetSubtype="0" fill="hold" nodeType="withEffect">
                                  <p:stCondLst>
                                    <p:cond delay="0"/>
                                  </p:stCondLst>
                                  <p:childTnLst>
                                    <p:animEffect transition="out" filter="fade">
                                      <p:cBhvr>
                                        <p:cTn id="20" dur="500"/>
                                        <p:tgtEl>
                                          <p:spTgt spid="32"/>
                                        </p:tgtEl>
                                      </p:cBhvr>
                                    </p:animEffect>
                                    <p:set>
                                      <p:cBhvr>
                                        <p:cTn id="21" dur="1" fill="hold">
                                          <p:stCondLst>
                                            <p:cond delay="499"/>
                                          </p:stCondLst>
                                        </p:cTn>
                                        <p:tgtEl>
                                          <p:spTgt spid="3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par>
                                <p:cTn id="32" presetID="10" presetClass="exit" presetSubtype="0" fill="hold" grpId="1" nodeType="withEffect">
                                  <p:stCondLst>
                                    <p:cond delay="0"/>
                                  </p:stCondLst>
                                  <p:childTnLst>
                                    <p:animEffect transition="out" filter="fade">
                                      <p:cBhvr>
                                        <p:cTn id="33" dur="500"/>
                                        <p:tgtEl>
                                          <p:spTgt spid="24"/>
                                        </p:tgtEl>
                                      </p:cBhvr>
                                    </p:animEffect>
                                    <p:set>
                                      <p:cBhvr>
                                        <p:cTn id="34" dur="1" fill="hold">
                                          <p:stCondLst>
                                            <p:cond delay="499"/>
                                          </p:stCondLst>
                                        </p:cTn>
                                        <p:tgtEl>
                                          <p:spTgt spid="24"/>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25"/>
                                        </p:tgtEl>
                                      </p:cBhvr>
                                    </p:animEffect>
                                    <p:set>
                                      <p:cBhvr>
                                        <p:cTn id="37" dur="1" fill="hold">
                                          <p:stCondLst>
                                            <p:cond delay="499"/>
                                          </p:stCondLst>
                                        </p:cTn>
                                        <p:tgtEl>
                                          <p:spTgt spid="2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childTnLst>
                                </p:cTn>
                              </p:par>
                              <p:par>
                                <p:cTn id="42" presetID="10" presetClass="exit" presetSubtype="0" fill="hold" nodeType="withEffect">
                                  <p:stCondLst>
                                    <p:cond delay="0"/>
                                  </p:stCondLst>
                                  <p:childTnLst>
                                    <p:animEffect transition="out" filter="fade">
                                      <p:cBhvr>
                                        <p:cTn id="43" dur="500"/>
                                        <p:tgtEl>
                                          <p:spTgt spid="26"/>
                                        </p:tgtEl>
                                      </p:cBhvr>
                                    </p:animEffect>
                                    <p:set>
                                      <p:cBhvr>
                                        <p:cTn id="44"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p:bldP spid="24" grpId="0" animBg="1"/>
      <p:bldP spid="24" grpId="1" animBg="1"/>
      <p:bldP spid="25" grpId="0"/>
      <p:bldP spid="25" grpId="1"/>
    </p:bldLst>
  </p:timing>
</p:sld>
</file>

<file path=ppt/theme/theme1.xml><?xml version="1.0" encoding="utf-8"?>
<a:theme xmlns:a="http://schemas.openxmlformats.org/drawingml/2006/main" name="who-what-when">
  <a:themeElements>
    <a:clrScheme name="Custom 3">
      <a:dk1>
        <a:sysClr val="windowText" lastClr="000000"/>
      </a:dk1>
      <a:lt1>
        <a:sysClr val="window" lastClr="FFFFFF"/>
      </a:lt1>
      <a:dk2>
        <a:srgbClr val="0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apphire">
      <a:majorFont>
        <a:latin typeface="Myriad Pro"/>
        <a:ea typeface=""/>
        <a:cs typeface=""/>
      </a:majorFont>
      <a:minorFont>
        <a:latin typeface="Myriad Pro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a:spPr>
      <a:bodyPr wrap="none" anchor="ctr"/>
      <a:lstStyle>
        <a:defPPr>
          <a:defRPr sz="2000" dirty="0">
            <a:latin typeface="Tekton Pro" pitchFamily="34" charset="0"/>
          </a:defRPr>
        </a:defPPr>
      </a:lstStyle>
    </a:spDef>
    <a:lnDef>
      <a:spPr bwMode="auto">
        <a:xfrm>
          <a:off x="0" y="0"/>
          <a:ext cx="1" cy="1"/>
        </a:xfrm>
        <a:custGeom>
          <a:avLst/>
          <a:gdLst/>
          <a:ahLst/>
          <a:cxnLst/>
          <a:rect l="0" t="0" r="0" b="0"/>
          <a:pathLst/>
        </a:custGeom>
        <a:gradFill rotWithShape="1">
          <a:gsLst>
            <a:gs pos="0">
              <a:srgbClr val="A4D289"/>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anchor="ctr" compatLnSpc="1"/>
      <a:lstStyle>
        <a:defPPr marL="0" marR="0" indent="0" algn="ctr" defTabSz="914400" rtl="0" eaLnBrk="0" fontAlgn="base" latinLnBrk="0" hangingPunct="0">
          <a:lnSpc>
            <a:spcPct val="100000"/>
          </a:lnSpc>
          <a:spcBef>
            <a:spcPct val="0"/>
          </a:spcBef>
          <a:spcAft>
            <a:spcPct val="0"/>
          </a:spcAft>
          <a:buNone/>
          <a:tabLst/>
          <a:defRPr kumimoji="0" lang="en-US" sz="1600" b="1" i="0" u="none" strike="noStrike" baseline="0">
            <a:solidFill>
              <a:schemeClr val="tx1">
                <a:alpha val="100000"/>
              </a:schemeClr>
            </a:solidFill>
            <a:effectLst/>
            <a:latin typeface="Arial"/>
          </a:defRPr>
        </a:defPPr>
      </a:lstStyle>
    </a:lnDef>
    <a:txDef>
      <a:spPr bwMode="auto">
        <a:noFill/>
        <a:ln w="9525">
          <a:noFill/>
          <a:miter lim="800000"/>
          <a:headEnd/>
          <a:tailEnd/>
        </a:ln>
      </a:spPr>
      <a:bodyPr wrap="none">
        <a:spAutoFit/>
      </a:bodyPr>
      <a:lstStyle>
        <a:defPPr>
          <a:defRPr sz="1800" dirty="0">
            <a:solidFill>
              <a:srgbClr val="002060"/>
            </a:solidFill>
            <a:latin typeface="Tekton Pro" pitchFamily="34" charset="0"/>
          </a:defRPr>
        </a:defPPr>
      </a:lstStyle>
    </a:txDef>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who-what-when</Template>
  <TotalTime>8134</TotalTime>
  <Words>2460</Words>
  <Application>Microsoft Office PowerPoint</Application>
  <PresentationFormat>On-screen Show (4:3)</PresentationFormat>
  <Paragraphs>230</Paragraphs>
  <Slides>17</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Consolas</vt:lpstr>
      <vt:lpstr>Myriad Pro</vt:lpstr>
      <vt:lpstr>Myriad Pro Light</vt:lpstr>
      <vt:lpstr>Segoe UI</vt:lpstr>
      <vt:lpstr>Tekton Pro</vt:lpstr>
      <vt:lpstr>Verdana</vt:lpstr>
      <vt:lpstr>Wingdings</vt:lpstr>
      <vt:lpstr>who-what-when</vt:lpstr>
      <vt:lpstr>InDepth Knockout Validation</vt:lpstr>
      <vt:lpstr>Agenda</vt:lpstr>
      <vt:lpstr>PowerPoint Presentation</vt:lpstr>
      <vt:lpstr>Agenda</vt:lpstr>
      <vt:lpstr>Custom Validators: Global Rule</vt:lpstr>
      <vt:lpstr>Custom Validators: Inline Rule</vt:lpstr>
      <vt:lpstr>PowerPoint Presentation</vt:lpstr>
      <vt:lpstr>Agenda</vt:lpstr>
      <vt:lpstr>Validating Computed Observables</vt:lpstr>
      <vt:lpstr>PowerPoint Presentation</vt:lpstr>
      <vt:lpstr>Agenda</vt:lpstr>
      <vt:lpstr>Conditional Validation</vt:lpstr>
      <vt:lpstr>PowerPoint Presentation</vt:lpstr>
      <vt:lpstr>Agenda</vt:lpstr>
      <vt:lpstr>HTML 5 Validation</vt:lpstr>
      <vt:lpstr>PowerPoint Presentation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 What, When?</dc:title>
  <dc:creator>Mike Woodring</dc:creator>
  <cp:lastModifiedBy>Derik Whittaker</cp:lastModifiedBy>
  <cp:revision>189</cp:revision>
  <dcterms:created xsi:type="dcterms:W3CDTF">2013-02-18T21:06:29Z</dcterms:created>
  <dcterms:modified xsi:type="dcterms:W3CDTF">2013-08-08T14:29:24Z</dcterms:modified>
</cp:coreProperties>
</file>