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420776d44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420776d4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df24776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df24776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20776d4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420776d4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62441a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62441a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62441a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62441a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df24776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df24776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20776d4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420776d4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20776d4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20776d4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c14921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c14921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20776d4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420776d4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20776d4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20776d4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62441a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62441a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76778" y="1610825"/>
            <a:ext cx="634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Footer Dark Gray">
  <p:cSld name="** Footer Dark Gra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66713" y="180975"/>
            <a:ext cx="84105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77677"/>
              </a:buClr>
              <a:buSzPts val="2000"/>
              <a:buFont typeface="Helvetica Neue"/>
              <a:buNone/>
              <a:defRPr b="1" sz="2000">
                <a:solidFill>
                  <a:srgbClr val="77767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78378" y="3144850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2A2E"/>
              </a:solidFill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76778" y="1704600"/>
            <a:ext cx="6419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Montserrat"/>
              <a:buChar char="∎"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□"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▪"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34146" y="1219732"/>
            <a:ext cx="296600" cy="203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64100" y="2925350"/>
            <a:ext cx="68157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64100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1601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6400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73455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78291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4100" y="3105148"/>
            <a:ext cx="68157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∎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□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▪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1119150" y="1356600"/>
            <a:ext cx="6905700" cy="24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637050" y="1739425"/>
            <a:ext cx="7869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7376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Buck-Boost Converter</a:t>
            </a:r>
            <a:endParaRPr sz="4000">
              <a:solidFill>
                <a:srgbClr val="07376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" name="Google Shape;58;p12"/>
          <p:cNvSpPr txBox="1"/>
          <p:nvPr>
            <p:ph idx="4294967295" type="ctrTitle"/>
          </p:nvPr>
        </p:nvSpPr>
        <p:spPr>
          <a:xfrm>
            <a:off x="2347050" y="2731025"/>
            <a:ext cx="4449900" cy="2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73763"/>
                </a:solidFill>
              </a:rPr>
              <a:t>Presenters:</a:t>
            </a:r>
            <a:r>
              <a:rPr b="0" lang="en" sz="1400">
                <a:solidFill>
                  <a:srgbClr val="073763"/>
                </a:solidFill>
              </a:rPr>
              <a:t> Alexander Gaskins and Nikola Ciric</a:t>
            </a:r>
            <a:endParaRPr b="0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19657" l="1562" r="8646" t="55405"/>
          <a:stretch/>
        </p:blipFill>
        <p:spPr>
          <a:xfrm>
            <a:off x="1073525" y="4284775"/>
            <a:ext cx="6996950" cy="446375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1"/>
          <p:cNvSpPr txBox="1"/>
          <p:nvPr/>
        </p:nvSpPr>
        <p:spPr>
          <a:xfrm rot="165">
            <a:off x="1452767" y="388265"/>
            <a:ext cx="62385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Boost</a:t>
            </a:r>
            <a:r>
              <a:rPr b="1" lang="en" sz="4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Optimization</a:t>
            </a:r>
            <a:endParaRPr b="1" sz="4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26670" l="0" r="20842" t="8533"/>
          <a:stretch/>
        </p:blipFill>
        <p:spPr>
          <a:xfrm>
            <a:off x="1424013" y="1128525"/>
            <a:ext cx="6296000" cy="30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1450" y="1645887"/>
            <a:ext cx="1820925" cy="18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806475" y="1301850"/>
            <a:ext cx="4657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Smaller PID values allow for a reduction in overshooting in both cases </a:t>
            </a:r>
            <a:endParaRPr sz="15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Boost converter required much smaller Integral and Derivative values to improve asymptotic stagnation </a:t>
            </a:r>
            <a:endParaRPr sz="15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Increasing and decreasing Integral and Derivative values made a greater difference than Proportionality  </a:t>
            </a:r>
            <a:endParaRPr b="1" sz="15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60950" y="335150"/>
            <a:ext cx="4224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Verdict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1190100" y="1463450"/>
            <a:ext cx="6763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8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892550" y="3279850"/>
            <a:ext cx="34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  <a:latin typeface="Didact Gothic"/>
                <a:ea typeface="Didact Gothic"/>
                <a:cs typeface="Didact Gothic"/>
                <a:sym typeface="Didact Gothic"/>
              </a:rPr>
              <a:t>Questions?</a:t>
            </a:r>
            <a:endParaRPr sz="2500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>
            <a:off x="2571150" y="3083875"/>
            <a:ext cx="4001700" cy="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059613" y="324275"/>
            <a:ext cx="7024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What is a Buck-Boost Converter? 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313" y="2024900"/>
            <a:ext cx="6263375" cy="27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694425" y="1055300"/>
            <a:ext cx="5755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rgbClr val="073763"/>
                </a:solidFill>
                <a:latin typeface="Didact Gothic"/>
                <a:ea typeface="Didact Gothic"/>
                <a:cs typeface="Didact Gothic"/>
                <a:sym typeface="Didact Gothic"/>
              </a:rPr>
              <a:t>Used for DC-DC conversion</a:t>
            </a:r>
            <a:endParaRPr sz="1700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rgbClr val="073763"/>
                </a:solidFill>
                <a:latin typeface="Didact Gothic"/>
                <a:ea typeface="Didact Gothic"/>
                <a:cs typeface="Didact Gothic"/>
                <a:sym typeface="Didact Gothic"/>
              </a:rPr>
              <a:t>Can provide step-up or step-down in voltage magnitude </a:t>
            </a:r>
            <a:endParaRPr sz="1700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814950" y="2159325"/>
            <a:ext cx="7514100" cy="149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164000" y="1000425"/>
            <a:ext cx="7722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441200" y="1086950"/>
            <a:ext cx="6261600" cy="96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The Objective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338075" y="2289825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73763"/>
                </a:solidFill>
              </a:rPr>
              <a:t>Case I: </a:t>
            </a:r>
            <a:endParaRPr b="1" sz="1600" u="sng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1400"/>
              <a:buChar char="-"/>
            </a:pPr>
            <a:r>
              <a:rPr lang="en" sz="1400">
                <a:solidFill>
                  <a:srgbClr val="073763"/>
                </a:solidFill>
              </a:rPr>
              <a:t>Design a functional buck converter </a:t>
            </a:r>
            <a:endParaRPr sz="1400">
              <a:solidFill>
                <a:srgbClr val="073763"/>
              </a:solidFill>
            </a:endParaRPr>
          </a:p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5956975" y="2289825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73763"/>
                </a:solidFill>
              </a:rPr>
              <a:t>Final: </a:t>
            </a:r>
            <a:endParaRPr b="1" sz="1600" u="sng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1400"/>
              <a:buChar char="-"/>
            </a:pPr>
            <a:r>
              <a:rPr lang="en" sz="1400">
                <a:solidFill>
                  <a:srgbClr val="073763"/>
                </a:solidFill>
              </a:rPr>
              <a:t>Optimize both outputs </a:t>
            </a:r>
            <a:endParaRPr sz="1400">
              <a:solidFill>
                <a:srgbClr val="073763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647625" y="2289825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73763"/>
                </a:solidFill>
              </a:rPr>
              <a:t>Case II: </a:t>
            </a:r>
            <a:endParaRPr b="1" sz="1600" u="sng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1400"/>
              <a:buChar char="-"/>
            </a:pPr>
            <a:r>
              <a:rPr lang="en" sz="1400">
                <a:solidFill>
                  <a:srgbClr val="073763"/>
                </a:solidFill>
              </a:rPr>
              <a:t>Implement a boost converter </a:t>
            </a:r>
            <a:endParaRPr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913800" y="318625"/>
            <a:ext cx="7316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Emphasis on PID Tuning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2936025" y="1196175"/>
            <a:ext cx="21900" cy="2936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6144075" y="1196175"/>
            <a:ext cx="21900" cy="2936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369650" y="1130925"/>
            <a:ext cx="21531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Proportional</a:t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Depends only on the difference between the set point and the process variable </a:t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difference is referred to as the Error term</a:t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Proportional gain determines the ratio of output response to the error signal</a:t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308700" y="1130925"/>
            <a:ext cx="24846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Integral</a:t>
            </a: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Sums the error term over time</a:t>
            </a: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Even small error magnitudes to slowly increase the integral component</a:t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Drive the steady state error to zero to prevent integral response from continuously increasing over time  </a:t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524875" y="1130925"/>
            <a:ext cx="21531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Derivative</a:t>
            </a: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Causes the output to decrease if the process variable is increasing rapidly</a:t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Proportional to the rate of change of the process variable</a:t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n"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Feedback noise can cause the derivative response to make the system unstable</a:t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176900" y="399700"/>
            <a:ext cx="6572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MatLab Code:</a:t>
            </a:r>
            <a:endParaRPr b="1" sz="30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2362"/>
          <a:stretch/>
        </p:blipFill>
        <p:spPr>
          <a:xfrm>
            <a:off x="1285875" y="1261400"/>
            <a:ext cx="6572250" cy="306905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/>
          <p:nvPr/>
        </p:nvSpPr>
        <p:spPr>
          <a:xfrm>
            <a:off x="246675" y="3468975"/>
            <a:ext cx="2076900" cy="17181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1835250" y="541775"/>
            <a:ext cx="5473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Problems Faced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1725"/>
            <a:ext cx="8839200" cy="249404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095900" y="1382250"/>
            <a:ext cx="6952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073763"/>
                </a:solidFill>
                <a:latin typeface="Didact Gothic"/>
                <a:ea typeface="Didact Gothic"/>
                <a:cs typeface="Didact Gothic"/>
                <a:sym typeface="Didact Gothic"/>
              </a:rPr>
              <a:t>Attempted to estimate using a transfer function, but to no avail, as the system is nonlinear </a:t>
            </a:r>
            <a:endParaRPr sz="1800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073763"/>
                </a:solidFill>
                <a:latin typeface="Didact Gothic"/>
                <a:ea typeface="Didact Gothic"/>
                <a:cs typeface="Didact Gothic"/>
                <a:sym typeface="Didact Gothic"/>
              </a:rPr>
              <a:t>Struggled to optimize Case I and II using the same PID values </a:t>
            </a:r>
            <a:endParaRPr sz="1800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105450" y="904450"/>
            <a:ext cx="895200" cy="822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164150" y="491250"/>
            <a:ext cx="6815700" cy="9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u="sng">
                <a:solidFill>
                  <a:schemeClr val="lt1"/>
                </a:solidFill>
              </a:rPr>
              <a:t>Simulink Model</a:t>
            </a:r>
            <a:endParaRPr sz="4100" u="sng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197125" y="3686825"/>
            <a:ext cx="27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75" y="1466550"/>
            <a:ext cx="7684048" cy="294755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8"/>
          <p:cNvSpPr/>
          <p:nvPr/>
        </p:nvSpPr>
        <p:spPr>
          <a:xfrm>
            <a:off x="0" y="1304900"/>
            <a:ext cx="1533275" cy="3273150"/>
          </a:xfrm>
          <a:prstGeom prst="flowChartOnlineStorag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10800000">
            <a:off x="7610725" y="1304900"/>
            <a:ext cx="1533275" cy="3273150"/>
          </a:xfrm>
          <a:prstGeom prst="flowChartOnlineStorag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423600" y="960738"/>
            <a:ext cx="829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073763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following PID inputs produced the best results: </a:t>
            </a:r>
            <a:endParaRPr b="1" sz="2200" u="sng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21861" l="0" r="941" t="47251"/>
          <a:stretch/>
        </p:blipFill>
        <p:spPr>
          <a:xfrm>
            <a:off x="1581675" y="1549438"/>
            <a:ext cx="5980650" cy="1979126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 txBox="1"/>
          <p:nvPr/>
        </p:nvSpPr>
        <p:spPr>
          <a:xfrm>
            <a:off x="1576750" y="3655563"/>
            <a:ext cx="59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73763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Values </a:t>
            </a:r>
            <a:r>
              <a:rPr lang="en" sz="1600">
                <a:solidFill>
                  <a:srgbClr val="073763"/>
                </a:solidFill>
                <a:latin typeface="Didact Gothic"/>
                <a:ea typeface="Didact Gothic"/>
                <a:cs typeface="Didact Gothic"/>
                <a:sym typeface="Didact Gothic"/>
              </a:rPr>
              <a:t>acquired through a tedious trial and error process </a:t>
            </a:r>
            <a:endParaRPr sz="1600">
              <a:solidFill>
                <a:srgbClr val="0737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1052" l="0" r="21290" t="53963"/>
          <a:stretch/>
        </p:blipFill>
        <p:spPr>
          <a:xfrm>
            <a:off x="1156300" y="1335700"/>
            <a:ext cx="6831402" cy="2220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/>
          <p:nvPr/>
        </p:nvSpPr>
        <p:spPr>
          <a:xfrm rot="5400000">
            <a:off x="4088675" y="-2601125"/>
            <a:ext cx="891600" cy="8416800"/>
          </a:xfrm>
          <a:prstGeom prst="moon">
            <a:avLst>
              <a:gd fmla="val 30493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63211" l="1420" r="8073" t="6240"/>
          <a:stretch/>
        </p:blipFill>
        <p:spPr>
          <a:xfrm>
            <a:off x="1045513" y="3841500"/>
            <a:ext cx="7052976" cy="5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978675" y="1174725"/>
            <a:ext cx="1131000" cy="380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927025" y="1160825"/>
            <a:ext cx="1131000" cy="380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097900" y="1288925"/>
            <a:ext cx="235800" cy="46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738475" y="1280075"/>
            <a:ext cx="195000" cy="63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953725" y="1527575"/>
            <a:ext cx="80400" cy="41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30000" y="1416924"/>
            <a:ext cx="6884007" cy="380710"/>
          </a:xfrm>
          <a:custGeom>
            <a:rect b="b" l="l" r="r" t="t"/>
            <a:pathLst>
              <a:path extrusionOk="0" h="16764" w="274701">
                <a:moveTo>
                  <a:pt x="0" y="16764"/>
                </a:moveTo>
                <a:cubicBezTo>
                  <a:pt x="23241" y="13970"/>
                  <a:pt x="93663" y="0"/>
                  <a:pt x="139446" y="0"/>
                </a:cubicBezTo>
                <a:cubicBezTo>
                  <a:pt x="185230" y="0"/>
                  <a:pt x="252159" y="13970"/>
                  <a:pt x="274701" y="16764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20"/>
          <p:cNvSpPr/>
          <p:nvPr/>
        </p:nvSpPr>
        <p:spPr>
          <a:xfrm rot="-468439">
            <a:off x="2302610" y="1272440"/>
            <a:ext cx="1046803" cy="269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987700" y="1760725"/>
            <a:ext cx="38100" cy="3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 rot="165">
            <a:off x="1452742" y="458653"/>
            <a:ext cx="62385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Buck Optimization</a:t>
            </a:r>
            <a:endParaRPr b="1" sz="4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/>
          <p:nvPr/>
        </p:nvSpPr>
        <p:spPr>
          <a:xfrm rot="-417248">
            <a:off x="2946069" y="1355957"/>
            <a:ext cx="711132" cy="129046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rot="-318456">
            <a:off x="3264437" y="1370151"/>
            <a:ext cx="343774" cy="100631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-492977">
            <a:off x="966690" y="1431010"/>
            <a:ext cx="1353998" cy="278869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514996">
            <a:off x="6250319" y="1502132"/>
            <a:ext cx="1797027" cy="150195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413775">
            <a:off x="5821573" y="1338284"/>
            <a:ext cx="587148" cy="168602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426410">
            <a:off x="6241433" y="1390017"/>
            <a:ext cx="351601" cy="156321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nymede template">
  <a:themeElements>
    <a:clrScheme name="Custom 347">
      <a:dk1>
        <a:srgbClr val="182A2E"/>
      </a:dk1>
      <a:lt1>
        <a:srgbClr val="FFFFFF"/>
      </a:lt1>
      <a:dk2>
        <a:srgbClr val="182A2E"/>
      </a:dk2>
      <a:lt2>
        <a:srgbClr val="DADEE7"/>
      </a:lt2>
      <a:accent1>
        <a:srgbClr val="00C2D4"/>
      </a:accent1>
      <a:accent2>
        <a:srgbClr val="0DBAFF"/>
      </a:accent2>
      <a:accent3>
        <a:srgbClr val="BB63C9"/>
      </a:accent3>
      <a:accent4>
        <a:srgbClr val="FA3131"/>
      </a:accent4>
      <a:accent5>
        <a:srgbClr val="FFC500"/>
      </a:accent5>
      <a:accent6>
        <a:srgbClr val="95D346"/>
      </a:accent6>
      <a:hlink>
        <a:srgbClr val="182A2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