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Montserrat"/>
      <p:regular r:id="rId17"/>
      <p:bold r:id="rId18"/>
      <p:italic r:id="rId19"/>
      <p:boldItalic r:id="rId20"/>
    </p:embeddedFont>
    <p:embeddedFont>
      <p:font typeface="Didact Gothic"/>
      <p:regular r:id="rId21"/>
    </p:embeddedFont>
    <p:embeddedFont>
      <p:font typeface="Helvetica Neue"/>
      <p:regular r:id="rId22"/>
      <p:bold r:id="rId23"/>
      <p:italic r:id="rId24"/>
      <p:boldItalic r:id="rId25"/>
    </p:embeddedFont>
    <p:embeddedFont>
      <p:font typeface="Montserrat ExtraBold"/>
      <p:bold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22" Type="http://schemas.openxmlformats.org/officeDocument/2006/relationships/font" Target="fonts/HelveticaNeue-regular.fntdata"/><Relationship Id="rId21" Type="http://schemas.openxmlformats.org/officeDocument/2006/relationships/font" Target="fonts/DidactGothic-regular.fntdata"/><Relationship Id="rId24" Type="http://schemas.openxmlformats.org/officeDocument/2006/relationships/font" Target="fonts/HelveticaNeue-italic.fntdata"/><Relationship Id="rId23" Type="http://schemas.openxmlformats.org/officeDocument/2006/relationships/font" Target="fonts/HelveticaNeue-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ExtraBold-bold.fntdata"/><Relationship Id="rId25" Type="http://schemas.openxmlformats.org/officeDocument/2006/relationships/font" Target="fonts/HelveticaNeue-boldItalic.fntdata"/><Relationship Id="rId27" Type="http://schemas.openxmlformats.org/officeDocument/2006/relationships/font" Target="fonts/MontserratExtra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19" Type="http://schemas.openxmlformats.org/officeDocument/2006/relationships/font" Target="fonts/Montserrat-italic.fntdata"/><Relationship Id="rId1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European_Union_law" TargetMode="External"/><Relationship Id="rId3" Type="http://schemas.openxmlformats.org/officeDocument/2006/relationships/hyperlink" Target="https://en.wikipedia.org/wiki/European_Union" TargetMode="External"/><Relationship Id="rId4" Type="http://schemas.openxmlformats.org/officeDocument/2006/relationships/hyperlink" Target="https://en.wikipedia.org/wiki/Member_state_of_the_European_Union" TargetMode="External"/><Relationship Id="rId5" Type="http://schemas.openxmlformats.org/officeDocument/2006/relationships/hyperlink" Target="https://en.wikipedia.org/wiki/Institutions_of_the_European_Union"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2420776d44_0_1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2420776d4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462441a1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2462441a1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At the end of the 1950s, there were three main types of power reactors for commercial use: the gas/graphite reactors, the pressurized water reactors, and the boiling-water reactors. The first type used natural uranium as fuel, while the other two used enriched uranium.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While natural uranium was relatively cheap and easily obtainable, enriched uranium was more expensive, and had to be imported; the Member States had no domestic source of enriched uranium.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France used the first type and wanted the Euratom to draw on this (French) technology instead of relying on foreign (American) technology. France argued that the Member States could secure its energy supply by using natural uranium gas/graphite reactors, as there would then be no need to import fuel.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But some Member States were concerned about the French dominance in the nuclear technology field, and preferred to use American technology to close the gap between them and France.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To accommodate for the cost of enriched uranium, the U.S. laid out a joint five-year research program as well as a large-scale programme for the construction of American patent reactors. Eight enriched uranium reactors were to be supplied by American manufacturers. Under this agreement, the United States not only guaranteed the enriched uranium supply, but also provided a loan to the Euratom to facilitate the financing of the reactors. </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462441a1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2462441a1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In 1993, the European Union was established, effectively replacing the previously discussed European Community. The European Union proposed one single market that has been established through a standardized </a:t>
            </a:r>
            <a:r>
              <a:rPr lang="en" sz="1200">
                <a:uFill>
                  <a:noFill/>
                </a:uFill>
                <a:hlinkClick r:id="rId2"/>
              </a:rPr>
              <a:t>system of laws</a:t>
            </a:r>
            <a:r>
              <a:rPr lang="en" sz="1200"/>
              <a:t> that apply in all member states in those matters, and only those matters, where the states have agreed to act as one.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But what did this mean for Euratom?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Euratom remained legally distinct from the </a:t>
            </a:r>
            <a:r>
              <a:rPr lang="en" sz="1200">
                <a:uFill>
                  <a:noFill/>
                </a:uFill>
                <a:hlinkClick r:id="rId3"/>
              </a:rPr>
              <a:t>European Union</a:t>
            </a:r>
            <a:r>
              <a:rPr lang="en" sz="1200"/>
              <a:t> although it has the same </a:t>
            </a:r>
            <a:r>
              <a:rPr lang="en" sz="1200">
                <a:uFill>
                  <a:noFill/>
                </a:uFill>
                <a:hlinkClick r:id="rId4"/>
              </a:rPr>
              <a:t>membership</a:t>
            </a:r>
            <a:r>
              <a:rPr lang="en" sz="1200"/>
              <a:t>, and is governed by many of the </a:t>
            </a:r>
            <a:r>
              <a:rPr lang="en" sz="1200">
                <a:uFill>
                  <a:noFill/>
                </a:uFill>
                <a:hlinkClick r:id="rId5"/>
              </a:rPr>
              <a:t>EU's institutions</a:t>
            </a:r>
            <a:r>
              <a:rPr lang="en" sz="1200"/>
              <a:t>. It is the only remaining community organisation that is independent of the EU and therefore outside the regulatory control of the European Parliament.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Following this momentous occasion, Euratom continued to supply roughly 30% of the EU’s energy and ensured that Europe’s nuclear plants were operated safely and guaranteed a secure supply of nuclear fuel. </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2420776d44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2420776d44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On March 25th, 1957, the European Atomic Energy Community was established following a series of other European Communities that were implemented in the 1950’s that would assist in the later formation of the European Union in 1993.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In the Italian city of Rome, the Euratom treaty was signed with the belief that nuclear power was the key energy technology of the future. The treaty signified the collaboration of member nations in the nuclear energy industry.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As individual nations, availability of fissile materials and expertise was not enough to keep up with the sudden rise in nuclear prominence all throughout the world, but collectively, supplies could be distributed among member nations.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But this was not an overnight process.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2462441a1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2462441a1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360"/>
              </a:spcBef>
              <a:spcAft>
                <a:spcPts val="0"/>
              </a:spcAft>
              <a:buNone/>
            </a:pPr>
            <a:r>
              <a:rPr lang="en" sz="1200"/>
              <a:t>It all started a</a:t>
            </a:r>
            <a:r>
              <a:rPr lang="en" sz="1200"/>
              <a:t>fter World War II, when the United States took a strong interest in the economic and political integration of Europe. Secretary of State George C. Marshall saw European integration as the most viable solution to the problem of what to do with Germany. </a:t>
            </a:r>
            <a:endParaRPr sz="1200"/>
          </a:p>
          <a:p>
            <a:pPr indent="0" lvl="0" marL="0" rtl="0" algn="l">
              <a:lnSpc>
                <a:spcPct val="115000"/>
              </a:lnSpc>
              <a:spcBef>
                <a:spcPts val="360"/>
              </a:spcBef>
              <a:spcAft>
                <a:spcPts val="0"/>
              </a:spcAft>
              <a:buNone/>
            </a:pPr>
            <a:r>
              <a:rPr lang="en" sz="1200"/>
              <a:t>Integration was also seen as the best way to strengthen Western European economic and political resistance to communism, as Euratom would provide competition to the expansion of the Soviet Union. In fact, before becoming president, Dwight D. Eisenhower called for European unity because he believed it was the best way to provide security for the Continent. </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420776d44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420776d44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Prior to the formation of the European Union, a collection of European Communities were formed under different categories. Namely, the European Coal and Steel Community, European Economic Community and European Atomic Energy Community. All of which, focused on hosting an inclusive market where development and trading could take place between different countries in specific areas of interest.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Energy was a key area that was of utmost importance. The desire to have access to affordable and trustworthy energy sources, especially in the post war era, played a large role in the establishment of the European Coal and Steel Community. However, because coal is not unlimited, the deposits were on a steady track towards total depletion. In addition, the political situation following the Suez Crisis in 1956 “made all of Europe more power conscious and more receptive to the joint development of atomic energy.”</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1c14921b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1c14921b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Following the conclusion of the second world war, Louis Armand, a successful French engineer, was tasked with conducting a study into the chance of nuclear energy use in Europe. His report decided that further nuclear development was necessary in order to fill the deficit left by the exhaustion of coal deposits and to reduce dependence on oil producers.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His conclusions greatly inspired the decision to establish the European Atomic Energy Community, resulting in his appointment as the chair of Euratom. </a:t>
            </a:r>
            <a:endParaRPr sz="1200"/>
          </a:p>
          <a:p>
            <a:pPr indent="0" lvl="0" marL="0" rtl="0" algn="l">
              <a:spcBef>
                <a:spcPts val="0"/>
              </a:spcBef>
              <a:spcAft>
                <a:spcPts val="0"/>
              </a:spcAft>
              <a:buNone/>
            </a:pPr>
            <a:r>
              <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420776d4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420776d4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In the 1950s, nuclear energy was seen as a very promising source of energy. The original Member States believed that the development of nuclear energy would pave the way for economic prosperity in Europe, and even open up a new industrial revolution.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Furthermore, Europe was short of domestic energy supplies, which made it dependent on foreign sources. The availability of imported energy was uncertain, and this threatened not only Europe’s economic growth, but also its political security. Because technology is heavily equated with a nation’s power, Euratom would also provided drastic improvements to the overall status of the European Community.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 end goal was to essentially turn Europe into a third world power, independent of the United States, with its own rivaling grasp on nuclear technology. </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420776d44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420776d44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 ultimate goal was to push the initiative of peaceful nuclear energy following the recent race to the atom bomb in World War II. It was no secret that nuclear energy offered promising results with energy production, but in order to promote it, the name of nuclear energy needed to be shifted away from its militaristic counterpart, being the atomic bomb.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 development of new technologies was seen as the only solution for a situation with scarce supply that threatened to become an obstacle to economic growth. However, the cost of conducting research and constructing reactors was too high for individual member states to bear separately. It was realized that the cost had to be shared, and the duplication of efforts avoided. </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462441a1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462441a1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The United States not only had the most advanced technology, but, together with the United Kingdom, it was also controlling the world supply of uranium. An agreement made between the United States and Belgium, granting the U.S. access to uranium and in exchange, Belgium received information on nuclear energy technology, as well as enriched uranium for nuclear reactors.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For France, it was crucial that the privileges under the bilateral agreement between the United States and Belgium could be transferred to the Euratom framework, as France wanted access to the United States’ technological information and nuclear materials. Because the United States immensely supported Euratom, they declared that the uranium would be available to the Euratom Member States and they would also get access to technological information from the United States.</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2420776d44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2420776d44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Despite having public interest in mind, influence from militaristic nuclear methods led to much of the initial research and work being done in secrecy to avoid scrutiny from national parliaments.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Since almost all prior research was done with military technology, the two sectors were closely linked with one another. As a result of this bias, the Euratom Treaty was initially quite lenient on monitoring and control </a:t>
            </a:r>
            <a:r>
              <a:rPr lang="en" sz="1200"/>
              <a:t>requirements when it came to research and development. </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176778" y="1610825"/>
            <a:ext cx="6346800" cy="1159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
        <p:nvSpPr>
          <p:cNvPr id="11" name="Google Shape;11;p2"/>
          <p:cNvSpPr/>
          <p:nvPr/>
        </p:nvSpPr>
        <p:spPr>
          <a:xfrm>
            <a:off x="1295200" y="1034400"/>
            <a:ext cx="574500" cy="574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Footer Dark Gray">
  <p:cSld name="** Footer Dark Gray">
    <p:spTree>
      <p:nvGrpSpPr>
        <p:cNvPr id="49" name="Shape 49"/>
        <p:cNvGrpSpPr/>
        <p:nvPr/>
      </p:nvGrpSpPr>
      <p:grpSpPr>
        <a:xfrm>
          <a:off x="0" y="0"/>
          <a:ext cx="0" cy="0"/>
          <a:chOff x="0" y="0"/>
          <a:chExt cx="0" cy="0"/>
        </a:xfrm>
      </p:grpSpPr>
      <p:sp>
        <p:nvSpPr>
          <p:cNvPr id="50" name="Google Shape;50;p11"/>
          <p:cNvSpPr txBox="1"/>
          <p:nvPr>
            <p:ph type="title"/>
          </p:nvPr>
        </p:nvSpPr>
        <p:spPr>
          <a:xfrm>
            <a:off x="366713" y="180975"/>
            <a:ext cx="8410500" cy="6906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rgbClr val="777677"/>
              </a:buClr>
              <a:buSzPts val="2000"/>
              <a:buFont typeface="Helvetica Neue"/>
              <a:buNone/>
              <a:defRPr b="1" sz="2000">
                <a:solidFill>
                  <a:srgbClr val="777677"/>
                </a:solidFill>
                <a:latin typeface="Helvetica Neue"/>
                <a:ea typeface="Helvetica Neue"/>
                <a:cs typeface="Helvetica Neue"/>
                <a:sym typeface="Helvetica Neue"/>
              </a:defRPr>
            </a:lvl1pPr>
            <a:lvl2pPr lvl="1" rtl="0" algn="l">
              <a:lnSpc>
                <a:spcPct val="100000"/>
              </a:lnSpc>
              <a:spcBef>
                <a:spcPts val="0"/>
              </a:spcBef>
              <a:spcAft>
                <a:spcPts val="0"/>
              </a:spcAft>
              <a:buClr>
                <a:srgbClr val="000000"/>
              </a:buClr>
              <a:buSzPts val="700"/>
              <a:buNone/>
              <a:defRPr/>
            </a:lvl2pPr>
            <a:lvl3pPr lvl="2" rtl="0" algn="l">
              <a:lnSpc>
                <a:spcPct val="100000"/>
              </a:lnSpc>
              <a:spcBef>
                <a:spcPts val="0"/>
              </a:spcBef>
              <a:spcAft>
                <a:spcPts val="0"/>
              </a:spcAft>
              <a:buClr>
                <a:srgbClr val="000000"/>
              </a:buClr>
              <a:buSzPts val="700"/>
              <a:buNone/>
              <a:defRPr/>
            </a:lvl3pPr>
            <a:lvl4pPr lvl="3" rtl="0" algn="l">
              <a:lnSpc>
                <a:spcPct val="100000"/>
              </a:lnSpc>
              <a:spcBef>
                <a:spcPts val="0"/>
              </a:spcBef>
              <a:spcAft>
                <a:spcPts val="0"/>
              </a:spcAft>
              <a:buClr>
                <a:srgbClr val="000000"/>
              </a:buClr>
              <a:buSzPts val="700"/>
              <a:buNone/>
              <a:defRPr/>
            </a:lvl4pPr>
            <a:lvl5pPr lvl="4" rtl="0" algn="l">
              <a:lnSpc>
                <a:spcPct val="100000"/>
              </a:lnSpc>
              <a:spcBef>
                <a:spcPts val="0"/>
              </a:spcBef>
              <a:spcAft>
                <a:spcPts val="0"/>
              </a:spcAft>
              <a:buClr>
                <a:srgbClr val="000000"/>
              </a:buClr>
              <a:buSzPts val="700"/>
              <a:buNone/>
              <a:defRPr/>
            </a:lvl5pPr>
            <a:lvl6pPr lvl="5" rtl="0" algn="l">
              <a:lnSpc>
                <a:spcPct val="100000"/>
              </a:lnSpc>
              <a:spcBef>
                <a:spcPts val="0"/>
              </a:spcBef>
              <a:spcAft>
                <a:spcPts val="0"/>
              </a:spcAft>
              <a:buClr>
                <a:srgbClr val="000000"/>
              </a:buClr>
              <a:buSzPts val="700"/>
              <a:buNone/>
              <a:defRPr/>
            </a:lvl6pPr>
            <a:lvl7pPr lvl="6" rtl="0" algn="l">
              <a:lnSpc>
                <a:spcPct val="100000"/>
              </a:lnSpc>
              <a:spcBef>
                <a:spcPts val="0"/>
              </a:spcBef>
              <a:spcAft>
                <a:spcPts val="0"/>
              </a:spcAft>
              <a:buClr>
                <a:srgbClr val="000000"/>
              </a:buClr>
              <a:buSzPts val="700"/>
              <a:buNone/>
              <a:defRPr/>
            </a:lvl7pPr>
            <a:lvl8pPr lvl="7" rtl="0" algn="l">
              <a:lnSpc>
                <a:spcPct val="100000"/>
              </a:lnSpc>
              <a:spcBef>
                <a:spcPts val="0"/>
              </a:spcBef>
              <a:spcAft>
                <a:spcPts val="0"/>
              </a:spcAft>
              <a:buClr>
                <a:srgbClr val="000000"/>
              </a:buClr>
              <a:buSzPts val="700"/>
              <a:buNone/>
              <a:defRPr/>
            </a:lvl8pPr>
            <a:lvl9pPr lvl="8" rtl="0" algn="l">
              <a:lnSpc>
                <a:spcPct val="100000"/>
              </a:lnSpc>
              <a:spcBef>
                <a:spcPts val="0"/>
              </a:spcBef>
              <a:spcAft>
                <a:spcPts val="0"/>
              </a:spcAft>
              <a:buClr>
                <a:srgbClr val="000000"/>
              </a:buClr>
              <a:buSzPts val="700"/>
              <a:buNone/>
              <a:defRPr/>
            </a:lvl9pPr>
          </a:lstStyle>
          <a:p/>
        </p:txBody>
      </p:sp>
      <p:sp>
        <p:nvSpPr>
          <p:cNvPr id="51" name="Google Shape;51;p11"/>
          <p:cNvSpPr txBox="1"/>
          <p:nvPr>
            <p:ph idx="12" type="sldNum"/>
          </p:nvPr>
        </p:nvSpPr>
        <p:spPr>
          <a:xfrm>
            <a:off x="4484637" y="4905375"/>
            <a:ext cx="170100" cy="1761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000000"/>
              </a:buClr>
              <a:buSzPts val="900"/>
              <a:buFont typeface="Helvetica Neue Light"/>
              <a:buNone/>
              <a:defRPr sz="900">
                <a:solidFill>
                  <a:srgbClr val="000000"/>
                </a:solidFill>
              </a:defRPr>
            </a:lvl1pPr>
            <a:lvl2pPr indent="0" lvl="1" marL="0" rtl="0" algn="ctr">
              <a:lnSpc>
                <a:spcPct val="100000"/>
              </a:lnSpc>
              <a:spcBef>
                <a:spcPts val="0"/>
              </a:spcBef>
              <a:spcAft>
                <a:spcPts val="0"/>
              </a:spcAft>
              <a:buClr>
                <a:srgbClr val="000000"/>
              </a:buClr>
              <a:buSzPts val="900"/>
              <a:buFont typeface="Helvetica Neue Light"/>
              <a:buNone/>
              <a:defRPr sz="900">
                <a:solidFill>
                  <a:srgbClr val="000000"/>
                </a:solidFill>
              </a:defRPr>
            </a:lvl2pPr>
            <a:lvl3pPr indent="0" lvl="2" marL="0" rtl="0" algn="ctr">
              <a:lnSpc>
                <a:spcPct val="100000"/>
              </a:lnSpc>
              <a:spcBef>
                <a:spcPts val="0"/>
              </a:spcBef>
              <a:spcAft>
                <a:spcPts val="0"/>
              </a:spcAft>
              <a:buClr>
                <a:srgbClr val="000000"/>
              </a:buClr>
              <a:buSzPts val="900"/>
              <a:buFont typeface="Helvetica Neue Light"/>
              <a:buNone/>
              <a:defRPr sz="900">
                <a:solidFill>
                  <a:srgbClr val="000000"/>
                </a:solidFill>
              </a:defRPr>
            </a:lvl3pPr>
            <a:lvl4pPr indent="0" lvl="3" marL="0" rtl="0" algn="ctr">
              <a:lnSpc>
                <a:spcPct val="100000"/>
              </a:lnSpc>
              <a:spcBef>
                <a:spcPts val="0"/>
              </a:spcBef>
              <a:spcAft>
                <a:spcPts val="0"/>
              </a:spcAft>
              <a:buClr>
                <a:srgbClr val="000000"/>
              </a:buClr>
              <a:buSzPts val="900"/>
              <a:buFont typeface="Helvetica Neue Light"/>
              <a:buNone/>
              <a:defRPr sz="900">
                <a:solidFill>
                  <a:srgbClr val="000000"/>
                </a:solidFill>
              </a:defRPr>
            </a:lvl4pPr>
            <a:lvl5pPr indent="0" lvl="4" marL="0" rtl="0" algn="ctr">
              <a:lnSpc>
                <a:spcPct val="100000"/>
              </a:lnSpc>
              <a:spcBef>
                <a:spcPts val="0"/>
              </a:spcBef>
              <a:spcAft>
                <a:spcPts val="0"/>
              </a:spcAft>
              <a:buClr>
                <a:srgbClr val="000000"/>
              </a:buClr>
              <a:buSzPts val="900"/>
              <a:buFont typeface="Helvetica Neue Light"/>
              <a:buNone/>
              <a:defRPr sz="900">
                <a:solidFill>
                  <a:srgbClr val="000000"/>
                </a:solidFill>
              </a:defRPr>
            </a:lvl5pPr>
            <a:lvl6pPr indent="0" lvl="5" marL="0" rtl="0" algn="ctr">
              <a:lnSpc>
                <a:spcPct val="100000"/>
              </a:lnSpc>
              <a:spcBef>
                <a:spcPts val="0"/>
              </a:spcBef>
              <a:spcAft>
                <a:spcPts val="0"/>
              </a:spcAft>
              <a:buClr>
                <a:srgbClr val="000000"/>
              </a:buClr>
              <a:buSzPts val="900"/>
              <a:buFont typeface="Helvetica Neue Light"/>
              <a:buNone/>
              <a:defRPr sz="900">
                <a:solidFill>
                  <a:srgbClr val="000000"/>
                </a:solidFill>
              </a:defRPr>
            </a:lvl6pPr>
            <a:lvl7pPr indent="0" lvl="6" marL="0" rtl="0" algn="ctr">
              <a:lnSpc>
                <a:spcPct val="100000"/>
              </a:lnSpc>
              <a:spcBef>
                <a:spcPts val="0"/>
              </a:spcBef>
              <a:spcAft>
                <a:spcPts val="0"/>
              </a:spcAft>
              <a:buClr>
                <a:srgbClr val="000000"/>
              </a:buClr>
              <a:buSzPts val="900"/>
              <a:buFont typeface="Helvetica Neue Light"/>
              <a:buNone/>
              <a:defRPr sz="900">
                <a:solidFill>
                  <a:srgbClr val="000000"/>
                </a:solidFill>
              </a:defRPr>
            </a:lvl7pPr>
            <a:lvl8pPr indent="0" lvl="7" marL="0" rtl="0" algn="ctr">
              <a:lnSpc>
                <a:spcPct val="100000"/>
              </a:lnSpc>
              <a:spcBef>
                <a:spcPts val="0"/>
              </a:spcBef>
              <a:spcAft>
                <a:spcPts val="0"/>
              </a:spcAft>
              <a:buClr>
                <a:srgbClr val="000000"/>
              </a:buClr>
              <a:buSzPts val="900"/>
              <a:buFont typeface="Helvetica Neue Light"/>
              <a:buNone/>
              <a:defRPr sz="900">
                <a:solidFill>
                  <a:srgbClr val="000000"/>
                </a:solidFill>
              </a:defRPr>
            </a:lvl8pPr>
            <a:lvl9pPr indent="0" lvl="8" marL="0" rtl="0" algn="ctr">
              <a:lnSpc>
                <a:spcPct val="100000"/>
              </a:lnSpc>
              <a:spcBef>
                <a:spcPts val="0"/>
              </a:spcBef>
              <a:spcAft>
                <a:spcPts val="0"/>
              </a:spcAft>
              <a:buClr>
                <a:srgbClr val="000000"/>
              </a:buClr>
              <a:buSzPts val="900"/>
              <a:buFont typeface="Helvetica Neue Light"/>
              <a:buNone/>
              <a:defRPr sz="900">
                <a:solidFill>
                  <a:srgbClr val="000000"/>
                </a:solidFill>
              </a:defRPr>
            </a:lvl9pPr>
          </a:lstStyle>
          <a:p>
            <a:pPr indent="0" lvl="0" marL="0" rtl="0" algn="ctr">
              <a:spcBef>
                <a:spcPts val="0"/>
              </a:spcBef>
              <a:spcAft>
                <a:spcPts val="0"/>
              </a:spcAft>
              <a:buNone/>
            </a:pPr>
            <a:fld id="{00000000-1234-1234-1234-123412341234}" type="slidenum">
              <a:rPr lang="en"/>
              <a:t>‹#›</a:t>
            </a:fld>
            <a:endParaRPr sz="1000">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sp>
        <p:nvSpPr>
          <p:cNvPr id="13" name="Google Shape;13;p3"/>
          <p:cNvSpPr txBox="1"/>
          <p:nvPr>
            <p:ph type="ctrTitle"/>
          </p:nvPr>
        </p:nvSpPr>
        <p:spPr>
          <a:xfrm>
            <a:off x="1178378" y="1583350"/>
            <a:ext cx="6550500" cy="11598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p:txBody>
      </p:sp>
      <p:sp>
        <p:nvSpPr>
          <p:cNvPr id="14" name="Google Shape;14;p3"/>
          <p:cNvSpPr txBox="1"/>
          <p:nvPr>
            <p:ph idx="1" type="subTitle"/>
          </p:nvPr>
        </p:nvSpPr>
        <p:spPr>
          <a:xfrm>
            <a:off x="1178378" y="3144850"/>
            <a:ext cx="65505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4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p:txBody>
      </p:sp>
      <p:sp>
        <p:nvSpPr>
          <p:cNvPr id="15" name="Google Shape;15;p3"/>
          <p:cNvSpPr/>
          <p:nvPr/>
        </p:nvSpPr>
        <p:spPr>
          <a:xfrm>
            <a:off x="1295200" y="1034400"/>
            <a:ext cx="574500" cy="574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82A2E"/>
              </a:solidFill>
            </a:endParaRPr>
          </a:p>
        </p:txBody>
      </p:sp>
      <p:sp>
        <p:nvSpPr>
          <p:cNvPr id="16" name="Google Shape;16;p3"/>
          <p:cNvSpPr txBox="1"/>
          <p:nvPr>
            <p:ph idx="12" type="sldNum"/>
          </p:nvPr>
        </p:nvSpPr>
        <p:spPr>
          <a:xfrm>
            <a:off x="851611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7" name="Shape 17"/>
        <p:cNvGrpSpPr/>
        <p:nvPr/>
      </p:nvGrpSpPr>
      <p:grpSpPr>
        <a:xfrm>
          <a:off x="0" y="0"/>
          <a:ext cx="0" cy="0"/>
          <a:chOff x="0" y="0"/>
          <a:chExt cx="0" cy="0"/>
        </a:xfrm>
      </p:grpSpPr>
      <p:sp>
        <p:nvSpPr>
          <p:cNvPr id="18" name="Google Shape;18;p4"/>
          <p:cNvSpPr txBox="1"/>
          <p:nvPr>
            <p:ph idx="1" type="body"/>
          </p:nvPr>
        </p:nvSpPr>
        <p:spPr>
          <a:xfrm>
            <a:off x="1176778" y="1704600"/>
            <a:ext cx="6419400" cy="8199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Montserrat"/>
              <a:buChar char="∎"/>
              <a:defRPr b="1" sz="3000">
                <a:latin typeface="Montserrat"/>
                <a:ea typeface="Montserrat"/>
                <a:cs typeface="Montserrat"/>
                <a:sym typeface="Montserrat"/>
              </a:defRPr>
            </a:lvl1pPr>
            <a:lvl2pPr indent="-419100" lvl="1" marL="914400" rtl="0">
              <a:spcBef>
                <a:spcPts val="0"/>
              </a:spcBef>
              <a:spcAft>
                <a:spcPts val="0"/>
              </a:spcAft>
              <a:buSzPts val="3000"/>
              <a:buFont typeface="Montserrat"/>
              <a:buChar char="□"/>
              <a:defRPr b="1" sz="3000">
                <a:latin typeface="Montserrat"/>
                <a:ea typeface="Montserrat"/>
                <a:cs typeface="Montserrat"/>
                <a:sym typeface="Montserrat"/>
              </a:defRPr>
            </a:lvl2pPr>
            <a:lvl3pPr indent="-419100" lvl="2" marL="1371600" rtl="0">
              <a:spcBef>
                <a:spcPts val="0"/>
              </a:spcBef>
              <a:spcAft>
                <a:spcPts val="0"/>
              </a:spcAft>
              <a:buSzPts val="3000"/>
              <a:buFont typeface="Montserrat"/>
              <a:buChar char="▪"/>
              <a:defRPr b="1" sz="3000">
                <a:latin typeface="Montserrat"/>
                <a:ea typeface="Montserrat"/>
                <a:cs typeface="Montserrat"/>
                <a:sym typeface="Montserrat"/>
              </a:defRPr>
            </a:lvl3pPr>
            <a:lvl4pPr indent="-419100" lvl="3" marL="1828800" rtl="0">
              <a:spcBef>
                <a:spcPts val="0"/>
              </a:spcBef>
              <a:spcAft>
                <a:spcPts val="0"/>
              </a:spcAft>
              <a:buSzPts val="3000"/>
              <a:buFont typeface="Montserrat"/>
              <a:buChar char="▫"/>
              <a:defRPr b="1" sz="3000">
                <a:latin typeface="Montserrat"/>
                <a:ea typeface="Montserrat"/>
                <a:cs typeface="Montserrat"/>
                <a:sym typeface="Montserrat"/>
              </a:defRPr>
            </a:lvl4pPr>
            <a:lvl5pPr indent="-419100" lvl="4" marL="2286000" rtl="0">
              <a:spcBef>
                <a:spcPts val="0"/>
              </a:spcBef>
              <a:spcAft>
                <a:spcPts val="0"/>
              </a:spcAft>
              <a:buSzPts val="3000"/>
              <a:buFont typeface="Montserrat"/>
              <a:buChar char="▫"/>
              <a:defRPr b="1" sz="3000">
                <a:latin typeface="Montserrat"/>
                <a:ea typeface="Montserrat"/>
                <a:cs typeface="Montserrat"/>
                <a:sym typeface="Montserrat"/>
              </a:defRPr>
            </a:lvl5pPr>
            <a:lvl6pPr indent="-419100" lvl="5" marL="2743200" rtl="0">
              <a:spcBef>
                <a:spcPts val="0"/>
              </a:spcBef>
              <a:spcAft>
                <a:spcPts val="0"/>
              </a:spcAft>
              <a:buSzPts val="3000"/>
              <a:buFont typeface="Montserrat"/>
              <a:buChar char="▫"/>
              <a:defRPr b="1" sz="3000">
                <a:latin typeface="Montserrat"/>
                <a:ea typeface="Montserrat"/>
                <a:cs typeface="Montserrat"/>
                <a:sym typeface="Montserrat"/>
              </a:defRPr>
            </a:lvl6pPr>
            <a:lvl7pPr indent="-419100" lvl="6" marL="3200400" rtl="0">
              <a:spcBef>
                <a:spcPts val="0"/>
              </a:spcBef>
              <a:spcAft>
                <a:spcPts val="0"/>
              </a:spcAft>
              <a:buSzPts val="3000"/>
              <a:buFont typeface="Montserrat"/>
              <a:buChar char="▫"/>
              <a:defRPr b="1" sz="3000">
                <a:latin typeface="Montserrat"/>
                <a:ea typeface="Montserrat"/>
                <a:cs typeface="Montserrat"/>
                <a:sym typeface="Montserrat"/>
              </a:defRPr>
            </a:lvl7pPr>
            <a:lvl8pPr indent="-419100" lvl="7" marL="3657600" rtl="0">
              <a:spcBef>
                <a:spcPts val="0"/>
              </a:spcBef>
              <a:spcAft>
                <a:spcPts val="0"/>
              </a:spcAft>
              <a:buSzPts val="3000"/>
              <a:buFont typeface="Montserrat"/>
              <a:buChar char="▫"/>
              <a:defRPr b="1" sz="3000">
                <a:latin typeface="Montserrat"/>
                <a:ea typeface="Montserrat"/>
                <a:cs typeface="Montserrat"/>
                <a:sym typeface="Montserrat"/>
              </a:defRPr>
            </a:lvl8pPr>
            <a:lvl9pPr indent="-419100" lvl="8" marL="4114800" rtl="0">
              <a:spcBef>
                <a:spcPts val="0"/>
              </a:spcBef>
              <a:spcAft>
                <a:spcPts val="0"/>
              </a:spcAft>
              <a:buSzPts val="3000"/>
              <a:buFont typeface="Montserrat"/>
              <a:buChar char="▫"/>
              <a:defRPr b="1" sz="3000">
                <a:latin typeface="Montserrat"/>
                <a:ea typeface="Montserrat"/>
                <a:cs typeface="Montserrat"/>
                <a:sym typeface="Montserrat"/>
              </a:defRPr>
            </a:lvl9pPr>
          </a:lstStyle>
          <a:p/>
        </p:txBody>
      </p:sp>
      <p:sp>
        <p:nvSpPr>
          <p:cNvPr id="19" name="Google Shape;19;p4"/>
          <p:cNvSpPr/>
          <p:nvPr/>
        </p:nvSpPr>
        <p:spPr>
          <a:xfrm>
            <a:off x="1295200" y="1034400"/>
            <a:ext cx="574500" cy="574500"/>
          </a:xfrm>
          <a:prstGeom prst="rect">
            <a:avLst/>
          </a:prstGeom>
          <a:solidFill>
            <a:srgbClr val="182A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1434146" y="1219732"/>
            <a:ext cx="296600" cy="203850"/>
          </a:xfrm>
          <a:prstGeom prst="rect">
            <a:avLst/>
          </a:prstGeom>
        </p:spPr>
        <p:txBody>
          <a:bodyPr>
            <a:prstTxWarp prst="textPlain"/>
          </a:bodyPr>
          <a:lstStyle/>
          <a:p>
            <a:pPr lvl="0" algn="ctr"/>
            <a:r>
              <a:rPr b="0" i="0">
                <a:ln cap="flat" cmpd="sng" w="9525">
                  <a:solidFill>
                    <a:srgbClr val="FFFFFF"/>
                  </a:solidFill>
                  <a:prstDash val="solid"/>
                  <a:round/>
                  <a:headEnd len="sm" w="sm" type="none"/>
                  <a:tailEnd len="sm" w="sm" type="none"/>
                </a:ln>
                <a:noFill/>
                <a:latin typeface="Montserrat"/>
              </a:rPr>
              <a:t>“</a:t>
            </a:r>
          </a:p>
        </p:txBody>
      </p:sp>
      <p:sp>
        <p:nvSpPr>
          <p:cNvPr id="21" name="Google Shape;21;p4"/>
          <p:cNvSpPr txBox="1"/>
          <p:nvPr>
            <p:ph idx="12" type="sldNum"/>
          </p:nvPr>
        </p:nvSpPr>
        <p:spPr>
          <a:xfrm>
            <a:off x="8516114" y="4749851"/>
            <a:ext cx="548700" cy="393600"/>
          </a:xfrm>
          <a:prstGeom prst="rect">
            <a:avLst/>
          </a:prstGeom>
        </p:spPr>
        <p:txBody>
          <a:bodyPr anchorCtr="0" anchor="t" bIns="91425" lIns="91425" spcFirstLastPara="1" rIns="91425" wrap="square" tIns="91425">
            <a:noAutofit/>
          </a:bodyPr>
          <a:lstStyle>
            <a:lvl1pPr lvl="0" rtl="0">
              <a:buNone/>
              <a:defRPr>
                <a:latin typeface="Montserrat"/>
                <a:ea typeface="Montserrat"/>
                <a:cs typeface="Montserrat"/>
                <a:sym typeface="Montserrat"/>
              </a:defRPr>
            </a:lvl1pPr>
            <a:lvl2pPr lvl="1" rtl="0">
              <a:buNone/>
              <a:defRPr>
                <a:latin typeface="Montserrat"/>
                <a:ea typeface="Montserrat"/>
                <a:cs typeface="Montserrat"/>
                <a:sym typeface="Montserrat"/>
              </a:defRPr>
            </a:lvl2pPr>
            <a:lvl3pPr lvl="2" rtl="0">
              <a:buNone/>
              <a:defRPr>
                <a:latin typeface="Montserrat"/>
                <a:ea typeface="Montserrat"/>
                <a:cs typeface="Montserrat"/>
                <a:sym typeface="Montserrat"/>
              </a:defRPr>
            </a:lvl3pPr>
            <a:lvl4pPr lvl="3" rtl="0">
              <a:buNone/>
              <a:defRPr>
                <a:latin typeface="Montserrat"/>
                <a:ea typeface="Montserrat"/>
                <a:cs typeface="Montserrat"/>
                <a:sym typeface="Montserrat"/>
              </a:defRPr>
            </a:lvl4pPr>
            <a:lvl5pPr lvl="4" rtl="0">
              <a:buNone/>
              <a:defRPr>
                <a:latin typeface="Montserrat"/>
                <a:ea typeface="Montserrat"/>
                <a:cs typeface="Montserrat"/>
                <a:sym typeface="Montserrat"/>
              </a:defRPr>
            </a:lvl5pPr>
            <a:lvl6pPr lvl="5" rtl="0">
              <a:buNone/>
              <a:defRPr>
                <a:latin typeface="Montserrat"/>
                <a:ea typeface="Montserrat"/>
                <a:cs typeface="Montserrat"/>
                <a:sym typeface="Montserrat"/>
              </a:defRPr>
            </a:lvl6pPr>
            <a:lvl7pPr lvl="6" rtl="0">
              <a:buNone/>
              <a:defRPr>
                <a:latin typeface="Montserrat"/>
                <a:ea typeface="Montserrat"/>
                <a:cs typeface="Montserrat"/>
                <a:sym typeface="Montserrat"/>
              </a:defRPr>
            </a:lvl7pPr>
            <a:lvl8pPr lvl="7" rtl="0">
              <a:buNone/>
              <a:defRPr>
                <a:latin typeface="Montserrat"/>
                <a:ea typeface="Montserrat"/>
                <a:cs typeface="Montserrat"/>
                <a:sym typeface="Montserrat"/>
              </a:defRPr>
            </a:lvl8pPr>
            <a:lvl9pPr lvl="8" rtl="0">
              <a:buNone/>
              <a:defRPr>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sp>
        <p:nvSpPr>
          <p:cNvPr id="23" name="Google Shape;23;p5"/>
          <p:cNvSpPr txBox="1"/>
          <p:nvPr>
            <p:ph type="title"/>
          </p:nvPr>
        </p:nvSpPr>
        <p:spPr>
          <a:xfrm>
            <a:off x="1164100" y="1608900"/>
            <a:ext cx="6815700" cy="19257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p:txBody>
      </p:sp>
      <p:sp>
        <p:nvSpPr>
          <p:cNvPr id="24" name="Google Shape;24;p5"/>
          <p:cNvSpPr txBox="1"/>
          <p:nvPr>
            <p:ph idx="1" type="body"/>
          </p:nvPr>
        </p:nvSpPr>
        <p:spPr>
          <a:xfrm>
            <a:off x="1164100" y="2925350"/>
            <a:ext cx="6815700" cy="15792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5" name="Google Shape;25;p5"/>
          <p:cNvSpPr/>
          <p:nvPr/>
        </p:nvSpPr>
        <p:spPr>
          <a:xfrm>
            <a:off x="1295200" y="1034400"/>
            <a:ext cx="574500" cy="574500"/>
          </a:xfrm>
          <a:prstGeom prst="rect">
            <a:avLst/>
          </a:prstGeom>
          <a:solidFill>
            <a:srgbClr val="182A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txBox="1"/>
          <p:nvPr>
            <p:ph idx="12" type="sldNum"/>
          </p:nvPr>
        </p:nvSpPr>
        <p:spPr>
          <a:xfrm>
            <a:off x="851611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7" name="Shape 27"/>
        <p:cNvGrpSpPr/>
        <p:nvPr/>
      </p:nvGrpSpPr>
      <p:grpSpPr>
        <a:xfrm>
          <a:off x="0" y="0"/>
          <a:ext cx="0" cy="0"/>
          <a:chOff x="0" y="0"/>
          <a:chExt cx="0" cy="0"/>
        </a:xfrm>
      </p:grpSpPr>
      <p:sp>
        <p:nvSpPr>
          <p:cNvPr id="28" name="Google Shape;28;p6"/>
          <p:cNvSpPr txBox="1"/>
          <p:nvPr>
            <p:ph type="title"/>
          </p:nvPr>
        </p:nvSpPr>
        <p:spPr>
          <a:xfrm>
            <a:off x="1164100" y="1608900"/>
            <a:ext cx="6815700" cy="19257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p:txBody>
      </p:sp>
      <p:sp>
        <p:nvSpPr>
          <p:cNvPr id="29" name="Google Shape;29;p6"/>
          <p:cNvSpPr txBox="1"/>
          <p:nvPr>
            <p:ph idx="1" type="body"/>
          </p:nvPr>
        </p:nvSpPr>
        <p:spPr>
          <a:xfrm>
            <a:off x="1164100" y="2774575"/>
            <a:ext cx="3308100" cy="21510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0" name="Google Shape;30;p6"/>
          <p:cNvSpPr txBox="1"/>
          <p:nvPr>
            <p:ph idx="2" type="body"/>
          </p:nvPr>
        </p:nvSpPr>
        <p:spPr>
          <a:xfrm>
            <a:off x="4671601" y="2774575"/>
            <a:ext cx="3308100" cy="21510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1" name="Google Shape;31;p6"/>
          <p:cNvSpPr/>
          <p:nvPr/>
        </p:nvSpPr>
        <p:spPr>
          <a:xfrm>
            <a:off x="1295200" y="1034400"/>
            <a:ext cx="574500" cy="574500"/>
          </a:xfrm>
          <a:prstGeom prst="rect">
            <a:avLst/>
          </a:prstGeom>
          <a:solidFill>
            <a:srgbClr val="182A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txBox="1"/>
          <p:nvPr>
            <p:ph idx="12" type="sldNum"/>
          </p:nvPr>
        </p:nvSpPr>
        <p:spPr>
          <a:xfrm>
            <a:off x="851611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3" name="Shape 33"/>
        <p:cNvGrpSpPr/>
        <p:nvPr/>
      </p:nvGrpSpPr>
      <p:grpSpPr>
        <a:xfrm>
          <a:off x="0" y="0"/>
          <a:ext cx="0" cy="0"/>
          <a:chOff x="0" y="0"/>
          <a:chExt cx="0" cy="0"/>
        </a:xfrm>
      </p:grpSpPr>
      <p:sp>
        <p:nvSpPr>
          <p:cNvPr id="34" name="Google Shape;34;p7"/>
          <p:cNvSpPr txBox="1"/>
          <p:nvPr>
            <p:ph type="title"/>
          </p:nvPr>
        </p:nvSpPr>
        <p:spPr>
          <a:xfrm>
            <a:off x="1164100" y="1608900"/>
            <a:ext cx="6815700" cy="19257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p:txBody>
      </p:sp>
      <p:sp>
        <p:nvSpPr>
          <p:cNvPr id="35" name="Google Shape;35;p7"/>
          <p:cNvSpPr txBox="1"/>
          <p:nvPr>
            <p:ph idx="1" type="body"/>
          </p:nvPr>
        </p:nvSpPr>
        <p:spPr>
          <a:xfrm>
            <a:off x="1164000" y="2931400"/>
            <a:ext cx="2196900" cy="19944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6" name="Google Shape;36;p7"/>
          <p:cNvSpPr txBox="1"/>
          <p:nvPr>
            <p:ph idx="2" type="body"/>
          </p:nvPr>
        </p:nvSpPr>
        <p:spPr>
          <a:xfrm>
            <a:off x="3473455" y="2931400"/>
            <a:ext cx="2196900" cy="19944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7" name="Google Shape;37;p7"/>
          <p:cNvSpPr txBox="1"/>
          <p:nvPr>
            <p:ph idx="3" type="body"/>
          </p:nvPr>
        </p:nvSpPr>
        <p:spPr>
          <a:xfrm>
            <a:off x="5782910" y="2931400"/>
            <a:ext cx="2196900" cy="19944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p7"/>
          <p:cNvSpPr/>
          <p:nvPr/>
        </p:nvSpPr>
        <p:spPr>
          <a:xfrm>
            <a:off x="1295200" y="1034400"/>
            <a:ext cx="574500" cy="574500"/>
          </a:xfrm>
          <a:prstGeom prst="rect">
            <a:avLst/>
          </a:prstGeom>
          <a:solidFill>
            <a:srgbClr val="182A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idx="12" type="sldNum"/>
          </p:nvPr>
        </p:nvSpPr>
        <p:spPr>
          <a:xfrm>
            <a:off x="851611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8"/>
          <p:cNvSpPr txBox="1"/>
          <p:nvPr>
            <p:ph type="title"/>
          </p:nvPr>
        </p:nvSpPr>
        <p:spPr>
          <a:xfrm>
            <a:off x="1164100" y="1608900"/>
            <a:ext cx="6815700" cy="19257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p:txBody>
      </p:sp>
      <p:sp>
        <p:nvSpPr>
          <p:cNvPr id="42" name="Google Shape;42;p8"/>
          <p:cNvSpPr/>
          <p:nvPr/>
        </p:nvSpPr>
        <p:spPr>
          <a:xfrm>
            <a:off x="1295200" y="1034400"/>
            <a:ext cx="574500" cy="574500"/>
          </a:xfrm>
          <a:prstGeom prst="rect">
            <a:avLst/>
          </a:prstGeom>
          <a:solidFill>
            <a:srgbClr val="182A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txBox="1"/>
          <p:nvPr>
            <p:ph idx="12" type="sldNum"/>
          </p:nvPr>
        </p:nvSpPr>
        <p:spPr>
          <a:xfrm>
            <a:off x="851611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9"/>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46" name="Google Shape;46;p9"/>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
        <p:nvSpPr>
          <p:cNvPr id="48" name="Google Shape;48;p10"/>
          <p:cNvSpPr txBox="1"/>
          <p:nvPr>
            <p:ph idx="12" type="sldNum"/>
          </p:nvPr>
        </p:nvSpPr>
        <p:spPr>
          <a:xfrm>
            <a:off x="851611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07376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64100" y="1608900"/>
            <a:ext cx="6815700" cy="1925700"/>
          </a:xfrm>
          <a:prstGeom prst="rect">
            <a:avLst/>
          </a:prstGeom>
          <a:noFill/>
          <a:ln>
            <a:noFill/>
          </a:ln>
        </p:spPr>
        <p:txBody>
          <a:bodyPr anchorCtr="0" anchor="t" bIns="91425" lIns="91425" spcFirstLastPara="1" rIns="91425" wrap="square" tIns="91425">
            <a:noAutofit/>
          </a:bodyPr>
          <a:lstStyle>
            <a:lvl1pPr lvl="0" rtl="0">
              <a:lnSpc>
                <a:spcPct val="90000"/>
              </a:lnSpc>
              <a:spcBef>
                <a:spcPts val="0"/>
              </a:spcBef>
              <a:spcAft>
                <a:spcPts val="0"/>
              </a:spcAft>
              <a:buClr>
                <a:schemeClr val="dk1"/>
              </a:buClr>
              <a:buSzPts val="6000"/>
              <a:buFont typeface="Montserrat"/>
              <a:buNone/>
              <a:defRPr b="1" sz="6000">
                <a:solidFill>
                  <a:schemeClr val="dk1"/>
                </a:solidFill>
                <a:latin typeface="Montserrat"/>
                <a:ea typeface="Montserrat"/>
                <a:cs typeface="Montserrat"/>
                <a:sym typeface="Montserrat"/>
              </a:defRPr>
            </a:lvl1pPr>
            <a:lvl2pPr lvl="1" rtl="0">
              <a:lnSpc>
                <a:spcPct val="90000"/>
              </a:lnSpc>
              <a:spcBef>
                <a:spcPts val="0"/>
              </a:spcBef>
              <a:spcAft>
                <a:spcPts val="0"/>
              </a:spcAft>
              <a:buClr>
                <a:schemeClr val="dk1"/>
              </a:buClr>
              <a:buSzPts val="6000"/>
              <a:buFont typeface="Montserrat"/>
              <a:buNone/>
              <a:defRPr b="1" sz="6000">
                <a:solidFill>
                  <a:schemeClr val="dk1"/>
                </a:solidFill>
                <a:latin typeface="Montserrat"/>
                <a:ea typeface="Montserrat"/>
                <a:cs typeface="Montserrat"/>
                <a:sym typeface="Montserrat"/>
              </a:defRPr>
            </a:lvl2pPr>
            <a:lvl3pPr lvl="2" rtl="0">
              <a:lnSpc>
                <a:spcPct val="90000"/>
              </a:lnSpc>
              <a:spcBef>
                <a:spcPts val="0"/>
              </a:spcBef>
              <a:spcAft>
                <a:spcPts val="0"/>
              </a:spcAft>
              <a:buClr>
                <a:schemeClr val="dk1"/>
              </a:buClr>
              <a:buSzPts val="6000"/>
              <a:buFont typeface="Montserrat"/>
              <a:buNone/>
              <a:defRPr b="1" sz="6000">
                <a:solidFill>
                  <a:schemeClr val="dk1"/>
                </a:solidFill>
                <a:latin typeface="Montserrat"/>
                <a:ea typeface="Montserrat"/>
                <a:cs typeface="Montserrat"/>
                <a:sym typeface="Montserrat"/>
              </a:defRPr>
            </a:lvl3pPr>
            <a:lvl4pPr lvl="3" rtl="0">
              <a:lnSpc>
                <a:spcPct val="90000"/>
              </a:lnSpc>
              <a:spcBef>
                <a:spcPts val="0"/>
              </a:spcBef>
              <a:spcAft>
                <a:spcPts val="0"/>
              </a:spcAft>
              <a:buClr>
                <a:schemeClr val="dk1"/>
              </a:buClr>
              <a:buSzPts val="6000"/>
              <a:buFont typeface="Montserrat"/>
              <a:buNone/>
              <a:defRPr b="1" sz="6000">
                <a:solidFill>
                  <a:schemeClr val="dk1"/>
                </a:solidFill>
                <a:latin typeface="Montserrat"/>
                <a:ea typeface="Montserrat"/>
                <a:cs typeface="Montserrat"/>
                <a:sym typeface="Montserrat"/>
              </a:defRPr>
            </a:lvl4pPr>
            <a:lvl5pPr lvl="4" rtl="0">
              <a:lnSpc>
                <a:spcPct val="90000"/>
              </a:lnSpc>
              <a:spcBef>
                <a:spcPts val="0"/>
              </a:spcBef>
              <a:spcAft>
                <a:spcPts val="0"/>
              </a:spcAft>
              <a:buClr>
                <a:schemeClr val="dk1"/>
              </a:buClr>
              <a:buSzPts val="6000"/>
              <a:buFont typeface="Montserrat"/>
              <a:buNone/>
              <a:defRPr b="1" sz="6000">
                <a:solidFill>
                  <a:schemeClr val="dk1"/>
                </a:solidFill>
                <a:latin typeface="Montserrat"/>
                <a:ea typeface="Montserrat"/>
                <a:cs typeface="Montserrat"/>
                <a:sym typeface="Montserrat"/>
              </a:defRPr>
            </a:lvl5pPr>
            <a:lvl6pPr lvl="5" rtl="0">
              <a:lnSpc>
                <a:spcPct val="90000"/>
              </a:lnSpc>
              <a:spcBef>
                <a:spcPts val="0"/>
              </a:spcBef>
              <a:spcAft>
                <a:spcPts val="0"/>
              </a:spcAft>
              <a:buClr>
                <a:schemeClr val="dk1"/>
              </a:buClr>
              <a:buSzPts val="6000"/>
              <a:buFont typeface="Montserrat"/>
              <a:buNone/>
              <a:defRPr b="1" sz="6000">
                <a:solidFill>
                  <a:schemeClr val="dk1"/>
                </a:solidFill>
                <a:latin typeface="Montserrat"/>
                <a:ea typeface="Montserrat"/>
                <a:cs typeface="Montserrat"/>
                <a:sym typeface="Montserrat"/>
              </a:defRPr>
            </a:lvl6pPr>
            <a:lvl7pPr lvl="6" rtl="0">
              <a:lnSpc>
                <a:spcPct val="90000"/>
              </a:lnSpc>
              <a:spcBef>
                <a:spcPts val="0"/>
              </a:spcBef>
              <a:spcAft>
                <a:spcPts val="0"/>
              </a:spcAft>
              <a:buClr>
                <a:schemeClr val="dk1"/>
              </a:buClr>
              <a:buSzPts val="6000"/>
              <a:buFont typeface="Montserrat"/>
              <a:buNone/>
              <a:defRPr b="1" sz="6000">
                <a:solidFill>
                  <a:schemeClr val="dk1"/>
                </a:solidFill>
                <a:latin typeface="Montserrat"/>
                <a:ea typeface="Montserrat"/>
                <a:cs typeface="Montserrat"/>
                <a:sym typeface="Montserrat"/>
              </a:defRPr>
            </a:lvl7pPr>
            <a:lvl8pPr lvl="7" rtl="0">
              <a:lnSpc>
                <a:spcPct val="90000"/>
              </a:lnSpc>
              <a:spcBef>
                <a:spcPts val="0"/>
              </a:spcBef>
              <a:spcAft>
                <a:spcPts val="0"/>
              </a:spcAft>
              <a:buClr>
                <a:schemeClr val="dk1"/>
              </a:buClr>
              <a:buSzPts val="6000"/>
              <a:buFont typeface="Montserrat"/>
              <a:buNone/>
              <a:defRPr b="1" sz="6000">
                <a:solidFill>
                  <a:schemeClr val="dk1"/>
                </a:solidFill>
                <a:latin typeface="Montserrat"/>
                <a:ea typeface="Montserrat"/>
                <a:cs typeface="Montserrat"/>
                <a:sym typeface="Montserrat"/>
              </a:defRPr>
            </a:lvl8pPr>
            <a:lvl9pPr lvl="8" rtl="0">
              <a:lnSpc>
                <a:spcPct val="90000"/>
              </a:lnSpc>
              <a:spcBef>
                <a:spcPts val="0"/>
              </a:spcBef>
              <a:spcAft>
                <a:spcPts val="0"/>
              </a:spcAft>
              <a:buClr>
                <a:schemeClr val="dk1"/>
              </a:buClr>
              <a:buSzPts val="6000"/>
              <a:buFont typeface="Montserrat"/>
              <a:buNone/>
              <a:defRPr b="1" sz="60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1164100" y="3105148"/>
            <a:ext cx="6815700" cy="1399500"/>
          </a:xfrm>
          <a:prstGeom prst="rect">
            <a:avLst/>
          </a:prstGeom>
          <a:noFill/>
          <a:ln>
            <a:noFill/>
          </a:ln>
        </p:spPr>
        <p:txBody>
          <a:bodyPr anchorCtr="0" anchor="t" bIns="91425" lIns="91425" spcFirstLastPara="1" rIns="91425" wrap="square" tIns="91425">
            <a:noAutofit/>
          </a:bodyPr>
          <a:lstStyle>
            <a:lvl1pPr indent="-317500" lvl="0" marL="457200" rtl="0">
              <a:spcBef>
                <a:spcPts val="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rtl="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8" name="Google Shape;8;p1"/>
          <p:cNvSpPr txBox="1"/>
          <p:nvPr>
            <p:ph idx="12" type="sldNum"/>
          </p:nvPr>
        </p:nvSpPr>
        <p:spPr>
          <a:xfrm>
            <a:off x="851611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b="1" sz="1000">
                <a:solidFill>
                  <a:schemeClr val="dk1"/>
                </a:solidFill>
                <a:latin typeface="Montserrat"/>
                <a:ea typeface="Montserrat"/>
                <a:cs typeface="Montserrat"/>
                <a:sym typeface="Montserrat"/>
              </a:defRPr>
            </a:lvl1pPr>
            <a:lvl2pPr lvl="1" rtl="0" algn="r">
              <a:buNone/>
              <a:defRPr b="1" sz="1000">
                <a:solidFill>
                  <a:schemeClr val="dk1"/>
                </a:solidFill>
                <a:latin typeface="Montserrat"/>
                <a:ea typeface="Montserrat"/>
                <a:cs typeface="Montserrat"/>
                <a:sym typeface="Montserrat"/>
              </a:defRPr>
            </a:lvl2pPr>
            <a:lvl3pPr lvl="2" rtl="0" algn="r">
              <a:buNone/>
              <a:defRPr b="1" sz="1000">
                <a:solidFill>
                  <a:schemeClr val="dk1"/>
                </a:solidFill>
                <a:latin typeface="Montserrat"/>
                <a:ea typeface="Montserrat"/>
                <a:cs typeface="Montserrat"/>
                <a:sym typeface="Montserrat"/>
              </a:defRPr>
            </a:lvl3pPr>
            <a:lvl4pPr lvl="3" rtl="0" algn="r">
              <a:buNone/>
              <a:defRPr b="1" sz="1000">
                <a:solidFill>
                  <a:schemeClr val="dk1"/>
                </a:solidFill>
                <a:latin typeface="Montserrat"/>
                <a:ea typeface="Montserrat"/>
                <a:cs typeface="Montserrat"/>
                <a:sym typeface="Montserrat"/>
              </a:defRPr>
            </a:lvl4pPr>
            <a:lvl5pPr lvl="4" rtl="0" algn="r">
              <a:buNone/>
              <a:defRPr b="1" sz="1000">
                <a:solidFill>
                  <a:schemeClr val="dk1"/>
                </a:solidFill>
                <a:latin typeface="Montserrat"/>
                <a:ea typeface="Montserrat"/>
                <a:cs typeface="Montserrat"/>
                <a:sym typeface="Montserrat"/>
              </a:defRPr>
            </a:lvl5pPr>
            <a:lvl6pPr lvl="5" rtl="0" algn="r">
              <a:buNone/>
              <a:defRPr b="1" sz="1000">
                <a:solidFill>
                  <a:schemeClr val="dk1"/>
                </a:solidFill>
                <a:latin typeface="Montserrat"/>
                <a:ea typeface="Montserrat"/>
                <a:cs typeface="Montserrat"/>
                <a:sym typeface="Montserrat"/>
              </a:defRPr>
            </a:lvl6pPr>
            <a:lvl7pPr lvl="6" rtl="0" algn="r">
              <a:buNone/>
              <a:defRPr b="1" sz="1000">
                <a:solidFill>
                  <a:schemeClr val="dk1"/>
                </a:solidFill>
                <a:latin typeface="Montserrat"/>
                <a:ea typeface="Montserrat"/>
                <a:cs typeface="Montserrat"/>
                <a:sym typeface="Montserrat"/>
              </a:defRPr>
            </a:lvl7pPr>
            <a:lvl8pPr lvl="7" rtl="0" algn="r">
              <a:buNone/>
              <a:defRPr b="1" sz="1000">
                <a:solidFill>
                  <a:schemeClr val="dk1"/>
                </a:solidFill>
                <a:latin typeface="Montserrat"/>
                <a:ea typeface="Montserrat"/>
                <a:cs typeface="Montserrat"/>
                <a:sym typeface="Montserrat"/>
              </a:defRPr>
            </a:lvl8pPr>
            <a:lvl9pPr lvl="8" rtl="0" algn="r">
              <a:buNone/>
              <a:defRPr b="1" sz="1000">
                <a:solidFill>
                  <a:schemeClr val="dk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5" name="Shape 55"/>
        <p:cNvGrpSpPr/>
        <p:nvPr/>
      </p:nvGrpSpPr>
      <p:grpSpPr>
        <a:xfrm>
          <a:off x="0" y="0"/>
          <a:ext cx="0" cy="0"/>
          <a:chOff x="0" y="0"/>
          <a:chExt cx="0" cy="0"/>
        </a:xfrm>
      </p:grpSpPr>
      <p:sp>
        <p:nvSpPr>
          <p:cNvPr id="56" name="Google Shape;56;p12"/>
          <p:cNvSpPr txBox="1"/>
          <p:nvPr/>
        </p:nvSpPr>
        <p:spPr>
          <a:xfrm>
            <a:off x="637050" y="1739425"/>
            <a:ext cx="7869900" cy="1152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4000">
                <a:solidFill>
                  <a:srgbClr val="073763"/>
                </a:solidFill>
                <a:latin typeface="Montserrat ExtraBold"/>
                <a:ea typeface="Montserrat ExtraBold"/>
                <a:cs typeface="Montserrat ExtraBold"/>
                <a:sym typeface="Montserrat ExtraBold"/>
              </a:rPr>
              <a:t>Euratom Nuclear Program:</a:t>
            </a:r>
            <a:r>
              <a:rPr lang="en" sz="4000" u="sng">
                <a:solidFill>
                  <a:srgbClr val="073763"/>
                </a:solidFill>
                <a:latin typeface="Montserrat ExtraBold"/>
                <a:ea typeface="Montserrat ExtraBold"/>
                <a:cs typeface="Montserrat ExtraBold"/>
                <a:sym typeface="Montserrat ExtraBold"/>
              </a:rPr>
              <a:t> </a:t>
            </a:r>
            <a:r>
              <a:rPr lang="en" sz="4000">
                <a:solidFill>
                  <a:srgbClr val="073763"/>
                </a:solidFill>
                <a:latin typeface="Montserrat ExtraBold"/>
                <a:ea typeface="Montserrat ExtraBold"/>
                <a:cs typeface="Montserrat ExtraBold"/>
                <a:sym typeface="Montserrat ExtraBold"/>
              </a:rPr>
              <a:t> </a:t>
            </a:r>
            <a:endParaRPr sz="4000">
              <a:solidFill>
                <a:srgbClr val="073763"/>
              </a:solidFill>
              <a:latin typeface="Montserrat ExtraBold"/>
              <a:ea typeface="Montserrat ExtraBold"/>
              <a:cs typeface="Montserrat ExtraBold"/>
              <a:sym typeface="Montserrat ExtraBold"/>
            </a:endParaRPr>
          </a:p>
          <a:p>
            <a:pPr indent="0" lvl="0" marL="0" rtl="0" algn="ctr">
              <a:lnSpc>
                <a:spcPct val="100000"/>
              </a:lnSpc>
              <a:spcBef>
                <a:spcPts val="0"/>
              </a:spcBef>
              <a:spcAft>
                <a:spcPts val="0"/>
              </a:spcAft>
              <a:buNone/>
            </a:pPr>
            <a:r>
              <a:rPr lang="en" sz="4000">
                <a:solidFill>
                  <a:srgbClr val="073763"/>
                </a:solidFill>
                <a:latin typeface="Montserrat ExtraBold"/>
                <a:ea typeface="Montserrat ExtraBold"/>
                <a:cs typeface="Montserrat ExtraBold"/>
                <a:sym typeface="Montserrat ExtraBold"/>
              </a:rPr>
              <a:t>From Day 1 to Now</a:t>
            </a:r>
            <a:endParaRPr sz="4000">
              <a:solidFill>
                <a:srgbClr val="073763"/>
              </a:solidFill>
              <a:latin typeface="Montserrat ExtraBold"/>
              <a:ea typeface="Montserrat ExtraBold"/>
              <a:cs typeface="Montserrat ExtraBold"/>
              <a:sym typeface="Montserrat ExtraBold"/>
            </a:endParaRPr>
          </a:p>
        </p:txBody>
      </p:sp>
      <p:sp>
        <p:nvSpPr>
          <p:cNvPr id="57" name="Google Shape;57;p12"/>
          <p:cNvSpPr txBox="1"/>
          <p:nvPr>
            <p:ph idx="4294967295" type="ctrTitle"/>
          </p:nvPr>
        </p:nvSpPr>
        <p:spPr>
          <a:xfrm>
            <a:off x="2347050" y="3112025"/>
            <a:ext cx="4449900" cy="28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1400">
                <a:solidFill>
                  <a:srgbClr val="073763"/>
                </a:solidFill>
              </a:rPr>
              <a:t>Presenters: Alexander Gaskins and Phong Mai</a:t>
            </a:r>
            <a:endParaRPr b="0" sz="1400">
              <a:solidFill>
                <a:srgbClr val="07376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5" name="Shape 125"/>
        <p:cNvGrpSpPr/>
        <p:nvPr/>
      </p:nvGrpSpPr>
      <p:grpSpPr>
        <a:xfrm>
          <a:off x="0" y="0"/>
          <a:ext cx="0" cy="0"/>
          <a:chOff x="0" y="0"/>
          <a:chExt cx="0" cy="0"/>
        </a:xfrm>
      </p:grpSpPr>
      <p:sp>
        <p:nvSpPr>
          <p:cNvPr id="126" name="Google Shape;126;p21"/>
          <p:cNvSpPr txBox="1"/>
          <p:nvPr/>
        </p:nvSpPr>
        <p:spPr>
          <a:xfrm>
            <a:off x="260950" y="335150"/>
            <a:ext cx="5473500" cy="591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3000">
                <a:solidFill>
                  <a:srgbClr val="073763"/>
                </a:solidFill>
                <a:latin typeface="Montserrat"/>
                <a:ea typeface="Montserrat"/>
                <a:cs typeface="Montserrat"/>
                <a:sym typeface="Montserrat"/>
              </a:rPr>
              <a:t>Reactor War </a:t>
            </a:r>
            <a:endParaRPr b="1" sz="3000">
              <a:solidFill>
                <a:srgbClr val="073763"/>
              </a:solidFill>
              <a:latin typeface="Montserrat"/>
              <a:ea typeface="Montserrat"/>
              <a:cs typeface="Montserrat"/>
              <a:sym typeface="Montserrat"/>
            </a:endParaRPr>
          </a:p>
        </p:txBody>
      </p:sp>
      <p:pic>
        <p:nvPicPr>
          <p:cNvPr id="127" name="Google Shape;127;p21"/>
          <p:cNvPicPr preferRelativeResize="0"/>
          <p:nvPr/>
        </p:nvPicPr>
        <p:blipFill>
          <a:blip r:embed="rId3">
            <a:alphaModFix/>
          </a:blip>
          <a:stretch>
            <a:fillRect/>
          </a:stretch>
        </p:blipFill>
        <p:spPr>
          <a:xfrm>
            <a:off x="3494225" y="1698025"/>
            <a:ext cx="2348200" cy="2348200"/>
          </a:xfrm>
          <a:prstGeom prst="rect">
            <a:avLst/>
          </a:prstGeom>
          <a:noFill/>
          <a:ln>
            <a:noFill/>
          </a:ln>
        </p:spPr>
      </p:pic>
      <p:pic>
        <p:nvPicPr>
          <p:cNvPr id="128" name="Google Shape;128;p21"/>
          <p:cNvPicPr preferRelativeResize="0"/>
          <p:nvPr/>
        </p:nvPicPr>
        <p:blipFill>
          <a:blip r:embed="rId4">
            <a:alphaModFix/>
          </a:blip>
          <a:stretch>
            <a:fillRect/>
          </a:stretch>
        </p:blipFill>
        <p:spPr>
          <a:xfrm>
            <a:off x="6267850" y="1178425"/>
            <a:ext cx="2514825" cy="2514825"/>
          </a:xfrm>
          <a:prstGeom prst="rect">
            <a:avLst/>
          </a:prstGeom>
          <a:noFill/>
          <a:ln>
            <a:noFill/>
          </a:ln>
        </p:spPr>
      </p:pic>
      <p:pic>
        <p:nvPicPr>
          <p:cNvPr id="129" name="Google Shape;129;p21"/>
          <p:cNvPicPr preferRelativeResize="0"/>
          <p:nvPr/>
        </p:nvPicPr>
        <p:blipFill>
          <a:blip r:embed="rId5">
            <a:alphaModFix/>
          </a:blip>
          <a:stretch>
            <a:fillRect/>
          </a:stretch>
        </p:blipFill>
        <p:spPr>
          <a:xfrm>
            <a:off x="423062" y="1178425"/>
            <a:ext cx="2514825" cy="2514825"/>
          </a:xfrm>
          <a:prstGeom prst="rect">
            <a:avLst/>
          </a:prstGeom>
          <a:noFill/>
          <a:ln>
            <a:noFill/>
          </a:ln>
        </p:spPr>
      </p:pic>
      <p:sp>
        <p:nvSpPr>
          <p:cNvPr id="130" name="Google Shape;130;p21"/>
          <p:cNvSpPr txBox="1"/>
          <p:nvPr/>
        </p:nvSpPr>
        <p:spPr>
          <a:xfrm>
            <a:off x="553975" y="3693250"/>
            <a:ext cx="2253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u="sng">
                <a:solidFill>
                  <a:srgbClr val="073763"/>
                </a:solidFill>
                <a:latin typeface="Didact Gothic"/>
                <a:ea typeface="Didact Gothic"/>
                <a:cs typeface="Didact Gothic"/>
                <a:sym typeface="Didact Gothic"/>
              </a:rPr>
              <a:t>First Type:</a:t>
            </a:r>
            <a:r>
              <a:rPr lang="en">
                <a:solidFill>
                  <a:srgbClr val="073763"/>
                </a:solidFill>
                <a:latin typeface="Didact Gothic"/>
                <a:ea typeface="Didact Gothic"/>
                <a:cs typeface="Didact Gothic"/>
                <a:sym typeface="Didact Gothic"/>
              </a:rPr>
              <a:t> </a:t>
            </a:r>
            <a:endParaRPr>
              <a:solidFill>
                <a:srgbClr val="073763"/>
              </a:solidFill>
              <a:latin typeface="Didact Gothic"/>
              <a:ea typeface="Didact Gothic"/>
              <a:cs typeface="Didact Gothic"/>
              <a:sym typeface="Didact Gothic"/>
            </a:endParaRPr>
          </a:p>
          <a:p>
            <a:pPr indent="0" lvl="0" marL="0" rtl="0" algn="ctr">
              <a:spcBef>
                <a:spcPts val="0"/>
              </a:spcBef>
              <a:spcAft>
                <a:spcPts val="0"/>
              </a:spcAft>
              <a:buNone/>
            </a:pPr>
            <a:r>
              <a:rPr lang="en">
                <a:solidFill>
                  <a:srgbClr val="073763"/>
                </a:solidFill>
                <a:latin typeface="Didact Gothic"/>
                <a:ea typeface="Didact Gothic"/>
                <a:cs typeface="Didact Gothic"/>
                <a:sym typeface="Didact Gothic"/>
              </a:rPr>
              <a:t>Gas/Graphite Reactors</a:t>
            </a:r>
            <a:endParaRPr>
              <a:solidFill>
                <a:srgbClr val="073763"/>
              </a:solidFill>
              <a:latin typeface="Didact Gothic"/>
              <a:ea typeface="Didact Gothic"/>
              <a:cs typeface="Didact Gothic"/>
              <a:sym typeface="Didact Gothic"/>
            </a:endParaRPr>
          </a:p>
        </p:txBody>
      </p:sp>
      <p:sp>
        <p:nvSpPr>
          <p:cNvPr id="131" name="Google Shape;131;p21"/>
          <p:cNvSpPr txBox="1"/>
          <p:nvPr/>
        </p:nvSpPr>
        <p:spPr>
          <a:xfrm>
            <a:off x="3397950" y="4046225"/>
            <a:ext cx="2348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u="sng">
                <a:solidFill>
                  <a:srgbClr val="073763"/>
                </a:solidFill>
                <a:latin typeface="Didact Gothic"/>
                <a:ea typeface="Didact Gothic"/>
                <a:cs typeface="Didact Gothic"/>
                <a:sym typeface="Didact Gothic"/>
              </a:rPr>
              <a:t>Second</a:t>
            </a:r>
            <a:r>
              <a:rPr b="1" lang="en" u="sng">
                <a:solidFill>
                  <a:srgbClr val="073763"/>
                </a:solidFill>
                <a:latin typeface="Didact Gothic"/>
                <a:ea typeface="Didact Gothic"/>
                <a:cs typeface="Didact Gothic"/>
                <a:sym typeface="Didact Gothic"/>
              </a:rPr>
              <a:t> Type:</a:t>
            </a:r>
            <a:r>
              <a:rPr lang="en">
                <a:solidFill>
                  <a:srgbClr val="073763"/>
                </a:solidFill>
                <a:latin typeface="Didact Gothic"/>
                <a:ea typeface="Didact Gothic"/>
                <a:cs typeface="Didact Gothic"/>
                <a:sym typeface="Didact Gothic"/>
              </a:rPr>
              <a:t> </a:t>
            </a:r>
            <a:endParaRPr>
              <a:solidFill>
                <a:srgbClr val="073763"/>
              </a:solidFill>
              <a:latin typeface="Didact Gothic"/>
              <a:ea typeface="Didact Gothic"/>
              <a:cs typeface="Didact Gothic"/>
              <a:sym typeface="Didact Gothic"/>
            </a:endParaRPr>
          </a:p>
          <a:p>
            <a:pPr indent="0" lvl="0" marL="0" rtl="0" algn="ctr">
              <a:spcBef>
                <a:spcPts val="0"/>
              </a:spcBef>
              <a:spcAft>
                <a:spcPts val="0"/>
              </a:spcAft>
              <a:buNone/>
            </a:pPr>
            <a:r>
              <a:rPr lang="en">
                <a:solidFill>
                  <a:srgbClr val="073763"/>
                </a:solidFill>
                <a:latin typeface="Didact Gothic"/>
                <a:ea typeface="Didact Gothic"/>
                <a:cs typeface="Didact Gothic"/>
                <a:sym typeface="Didact Gothic"/>
              </a:rPr>
              <a:t>Pressurized Water Reactors</a:t>
            </a:r>
            <a:endParaRPr>
              <a:solidFill>
                <a:srgbClr val="073763"/>
              </a:solidFill>
              <a:latin typeface="Didact Gothic"/>
              <a:ea typeface="Didact Gothic"/>
              <a:cs typeface="Didact Gothic"/>
              <a:sym typeface="Didact Gothic"/>
            </a:endParaRPr>
          </a:p>
        </p:txBody>
      </p:sp>
      <p:sp>
        <p:nvSpPr>
          <p:cNvPr id="132" name="Google Shape;132;p21"/>
          <p:cNvSpPr txBox="1"/>
          <p:nvPr/>
        </p:nvSpPr>
        <p:spPr>
          <a:xfrm>
            <a:off x="6398763" y="3693250"/>
            <a:ext cx="2253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u="sng">
                <a:solidFill>
                  <a:srgbClr val="073763"/>
                </a:solidFill>
                <a:latin typeface="Didact Gothic"/>
                <a:ea typeface="Didact Gothic"/>
                <a:cs typeface="Didact Gothic"/>
                <a:sym typeface="Didact Gothic"/>
              </a:rPr>
              <a:t>Third </a:t>
            </a:r>
            <a:r>
              <a:rPr b="1" lang="en" u="sng">
                <a:solidFill>
                  <a:srgbClr val="073763"/>
                </a:solidFill>
                <a:latin typeface="Didact Gothic"/>
                <a:ea typeface="Didact Gothic"/>
                <a:cs typeface="Didact Gothic"/>
                <a:sym typeface="Didact Gothic"/>
              </a:rPr>
              <a:t>Type:</a:t>
            </a:r>
            <a:r>
              <a:rPr lang="en">
                <a:solidFill>
                  <a:srgbClr val="073763"/>
                </a:solidFill>
                <a:latin typeface="Didact Gothic"/>
                <a:ea typeface="Didact Gothic"/>
                <a:cs typeface="Didact Gothic"/>
                <a:sym typeface="Didact Gothic"/>
              </a:rPr>
              <a:t> </a:t>
            </a:r>
            <a:endParaRPr>
              <a:solidFill>
                <a:srgbClr val="073763"/>
              </a:solidFill>
              <a:latin typeface="Didact Gothic"/>
              <a:ea typeface="Didact Gothic"/>
              <a:cs typeface="Didact Gothic"/>
              <a:sym typeface="Didact Gothic"/>
            </a:endParaRPr>
          </a:p>
          <a:p>
            <a:pPr indent="0" lvl="0" marL="0" rtl="0" algn="ctr">
              <a:spcBef>
                <a:spcPts val="0"/>
              </a:spcBef>
              <a:spcAft>
                <a:spcPts val="0"/>
              </a:spcAft>
              <a:buNone/>
            </a:pPr>
            <a:r>
              <a:rPr lang="en">
                <a:solidFill>
                  <a:srgbClr val="073763"/>
                </a:solidFill>
                <a:latin typeface="Didact Gothic"/>
                <a:ea typeface="Didact Gothic"/>
                <a:cs typeface="Didact Gothic"/>
                <a:sym typeface="Didact Gothic"/>
              </a:rPr>
              <a:t>Boiling Water Reactors</a:t>
            </a:r>
            <a:endParaRPr>
              <a:solidFill>
                <a:srgbClr val="073763"/>
              </a:solidFill>
              <a:latin typeface="Didact Gothic"/>
              <a:ea typeface="Didact Gothic"/>
              <a:cs typeface="Didact Gothic"/>
              <a:sym typeface="Didact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nvSpPr>
        <p:spPr>
          <a:xfrm>
            <a:off x="1452750" y="340925"/>
            <a:ext cx="6238500" cy="591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b="1" lang="en" sz="3000">
                <a:solidFill>
                  <a:schemeClr val="lt1"/>
                </a:solidFill>
                <a:latin typeface="Montserrat"/>
                <a:ea typeface="Montserrat"/>
                <a:cs typeface="Montserrat"/>
                <a:sym typeface="Montserrat"/>
              </a:rPr>
              <a:t>European Union (EU) </a:t>
            </a:r>
            <a:endParaRPr b="1" sz="3000">
              <a:solidFill>
                <a:schemeClr val="lt1"/>
              </a:solidFill>
              <a:latin typeface="Montserrat"/>
              <a:ea typeface="Montserrat"/>
              <a:cs typeface="Montserrat"/>
              <a:sym typeface="Montserrat"/>
            </a:endParaRPr>
          </a:p>
        </p:txBody>
      </p:sp>
      <p:sp>
        <p:nvSpPr>
          <p:cNvPr id="138" name="Google Shape;138;p22"/>
          <p:cNvSpPr txBox="1"/>
          <p:nvPr/>
        </p:nvSpPr>
        <p:spPr>
          <a:xfrm>
            <a:off x="916650" y="1163100"/>
            <a:ext cx="7310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2"/>
                </a:solidFill>
                <a:latin typeface="Didact Gothic"/>
                <a:ea typeface="Didact Gothic"/>
                <a:cs typeface="Didact Gothic"/>
                <a:sym typeface="Didact Gothic"/>
              </a:rPr>
              <a:t>In 1993, the European Union was established, effectively replacing the previously discussed European Community (EC). </a:t>
            </a:r>
            <a:endParaRPr b="1" sz="1600">
              <a:solidFill>
                <a:schemeClr val="lt2"/>
              </a:solidFill>
              <a:latin typeface="Didact Gothic"/>
              <a:ea typeface="Didact Gothic"/>
              <a:cs typeface="Didact Gothic"/>
              <a:sym typeface="Didact Gothic"/>
            </a:endParaRPr>
          </a:p>
        </p:txBody>
      </p:sp>
      <p:sp>
        <p:nvSpPr>
          <p:cNvPr id="139" name="Google Shape;139;p22"/>
          <p:cNvSpPr txBox="1"/>
          <p:nvPr/>
        </p:nvSpPr>
        <p:spPr>
          <a:xfrm>
            <a:off x="916650" y="2071075"/>
            <a:ext cx="4657800" cy="2008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lt2"/>
              </a:buClr>
              <a:buSzPts val="1500"/>
              <a:buFont typeface="Didact Gothic"/>
              <a:buChar char="●"/>
            </a:pPr>
            <a:r>
              <a:rPr lang="en" sz="1500">
                <a:solidFill>
                  <a:schemeClr val="lt2"/>
                </a:solidFill>
                <a:latin typeface="Didact Gothic"/>
                <a:ea typeface="Didact Gothic"/>
                <a:cs typeface="Didact Gothic"/>
                <a:sym typeface="Didact Gothic"/>
              </a:rPr>
              <a:t>Euratom remained separate from the European Union, being the only previously established EC’s to do so</a:t>
            </a:r>
            <a:endParaRPr sz="1500">
              <a:solidFill>
                <a:schemeClr val="lt2"/>
              </a:solidFill>
              <a:latin typeface="Didact Gothic"/>
              <a:ea typeface="Didact Gothic"/>
              <a:cs typeface="Didact Gothic"/>
              <a:sym typeface="Didact Gothic"/>
            </a:endParaRPr>
          </a:p>
          <a:p>
            <a:pPr indent="0" lvl="0" marL="457200" rtl="0" algn="l">
              <a:lnSpc>
                <a:spcPct val="115000"/>
              </a:lnSpc>
              <a:spcBef>
                <a:spcPts val="0"/>
              </a:spcBef>
              <a:spcAft>
                <a:spcPts val="0"/>
              </a:spcAft>
              <a:buNone/>
            </a:pPr>
            <a:r>
              <a:t/>
            </a:r>
            <a:endParaRPr sz="1500">
              <a:solidFill>
                <a:schemeClr val="lt2"/>
              </a:solidFill>
              <a:latin typeface="Didact Gothic"/>
              <a:ea typeface="Didact Gothic"/>
              <a:cs typeface="Didact Gothic"/>
              <a:sym typeface="Didact Gothic"/>
            </a:endParaRPr>
          </a:p>
          <a:p>
            <a:pPr indent="-323850" lvl="0" marL="457200" rtl="0" algn="l">
              <a:lnSpc>
                <a:spcPct val="115000"/>
              </a:lnSpc>
              <a:spcBef>
                <a:spcPts val="0"/>
              </a:spcBef>
              <a:spcAft>
                <a:spcPts val="0"/>
              </a:spcAft>
              <a:buClr>
                <a:schemeClr val="lt2"/>
              </a:buClr>
              <a:buSzPts val="1500"/>
              <a:buFont typeface="Didact Gothic"/>
              <a:buChar char="●"/>
            </a:pPr>
            <a:r>
              <a:rPr lang="en" sz="1500">
                <a:solidFill>
                  <a:schemeClr val="lt2"/>
                </a:solidFill>
                <a:latin typeface="Didact Gothic"/>
                <a:ea typeface="Didact Gothic"/>
                <a:cs typeface="Didact Gothic"/>
                <a:sym typeface="Didact Gothic"/>
              </a:rPr>
              <a:t>Link between development of civil nuclear technology and military technology was so close that same secrecy was often involved </a:t>
            </a:r>
            <a:endParaRPr b="1" sz="1500">
              <a:solidFill>
                <a:schemeClr val="lt2"/>
              </a:solidFill>
              <a:latin typeface="Didact Gothic"/>
              <a:ea typeface="Didact Gothic"/>
              <a:cs typeface="Didact Gothic"/>
              <a:sym typeface="Didact Gothic"/>
            </a:endParaRPr>
          </a:p>
        </p:txBody>
      </p:sp>
      <p:pic>
        <p:nvPicPr>
          <p:cNvPr id="140" name="Google Shape;140;p22"/>
          <p:cNvPicPr preferRelativeResize="0"/>
          <p:nvPr/>
        </p:nvPicPr>
        <p:blipFill>
          <a:blip r:embed="rId3">
            <a:alphaModFix/>
          </a:blip>
          <a:stretch>
            <a:fillRect/>
          </a:stretch>
        </p:blipFill>
        <p:spPr>
          <a:xfrm>
            <a:off x="5744200" y="1840200"/>
            <a:ext cx="2178350" cy="2178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nvSpPr>
        <p:spPr>
          <a:xfrm>
            <a:off x="2459550" y="307750"/>
            <a:ext cx="4224900" cy="591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b="1" lang="en" sz="3000">
                <a:solidFill>
                  <a:schemeClr val="lt1"/>
                </a:solidFill>
                <a:latin typeface="Montserrat"/>
                <a:ea typeface="Montserrat"/>
                <a:cs typeface="Montserrat"/>
                <a:sym typeface="Montserrat"/>
              </a:rPr>
              <a:t>What is Euratom? </a:t>
            </a:r>
            <a:endParaRPr b="1" sz="3000">
              <a:solidFill>
                <a:schemeClr val="lt1"/>
              </a:solidFill>
              <a:latin typeface="Montserrat"/>
              <a:ea typeface="Montserrat"/>
              <a:cs typeface="Montserrat"/>
              <a:sym typeface="Montserrat"/>
            </a:endParaRPr>
          </a:p>
        </p:txBody>
      </p:sp>
      <p:pic>
        <p:nvPicPr>
          <p:cNvPr id="63" name="Google Shape;63;p13"/>
          <p:cNvPicPr preferRelativeResize="0"/>
          <p:nvPr/>
        </p:nvPicPr>
        <p:blipFill>
          <a:blip r:embed="rId3">
            <a:alphaModFix/>
          </a:blip>
          <a:stretch>
            <a:fillRect/>
          </a:stretch>
        </p:blipFill>
        <p:spPr>
          <a:xfrm>
            <a:off x="2985513" y="1206962"/>
            <a:ext cx="3172968" cy="3166875"/>
          </a:xfrm>
          <a:prstGeom prst="rect">
            <a:avLst/>
          </a:prstGeom>
          <a:noFill/>
          <a:ln>
            <a:noFill/>
          </a:ln>
        </p:spPr>
      </p:pic>
      <p:pic>
        <p:nvPicPr>
          <p:cNvPr id="64" name="Google Shape;64;p13"/>
          <p:cNvPicPr preferRelativeResize="0"/>
          <p:nvPr/>
        </p:nvPicPr>
        <p:blipFill>
          <a:blip r:embed="rId4">
            <a:alphaModFix/>
          </a:blip>
          <a:stretch>
            <a:fillRect/>
          </a:stretch>
        </p:blipFill>
        <p:spPr>
          <a:xfrm>
            <a:off x="3711613" y="2020422"/>
            <a:ext cx="1720750" cy="153993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8" name="Shape 68"/>
        <p:cNvGrpSpPr/>
        <p:nvPr/>
      </p:nvGrpSpPr>
      <p:grpSpPr>
        <a:xfrm>
          <a:off x="0" y="0"/>
          <a:ext cx="0" cy="0"/>
          <a:chOff x="0" y="0"/>
          <a:chExt cx="0" cy="0"/>
        </a:xfrm>
      </p:grpSpPr>
      <p:sp>
        <p:nvSpPr>
          <p:cNvPr id="69" name="Google Shape;69;p14"/>
          <p:cNvSpPr txBox="1"/>
          <p:nvPr/>
        </p:nvSpPr>
        <p:spPr>
          <a:xfrm>
            <a:off x="260950" y="335150"/>
            <a:ext cx="5473500" cy="591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3000">
                <a:solidFill>
                  <a:srgbClr val="073763"/>
                </a:solidFill>
                <a:latin typeface="Montserrat"/>
                <a:ea typeface="Montserrat"/>
                <a:cs typeface="Montserrat"/>
                <a:sym typeface="Montserrat"/>
              </a:rPr>
              <a:t>How it Began</a:t>
            </a:r>
            <a:endParaRPr b="1" sz="3000">
              <a:solidFill>
                <a:srgbClr val="073763"/>
              </a:solidFill>
              <a:latin typeface="Montserrat"/>
              <a:ea typeface="Montserrat"/>
              <a:cs typeface="Montserrat"/>
              <a:sym typeface="Montserrat"/>
            </a:endParaRPr>
          </a:p>
        </p:txBody>
      </p:sp>
      <p:sp>
        <p:nvSpPr>
          <p:cNvPr id="70" name="Google Shape;70;p14"/>
          <p:cNvSpPr txBox="1"/>
          <p:nvPr/>
        </p:nvSpPr>
        <p:spPr>
          <a:xfrm>
            <a:off x="423600" y="1163875"/>
            <a:ext cx="82968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60"/>
              </a:spcBef>
              <a:spcAft>
                <a:spcPts val="0"/>
              </a:spcAft>
              <a:buNone/>
            </a:pPr>
            <a:r>
              <a:rPr b="1" lang="en" sz="1800">
                <a:solidFill>
                  <a:srgbClr val="073763"/>
                </a:solidFill>
                <a:latin typeface="Didact Gothic"/>
                <a:ea typeface="Didact Gothic"/>
                <a:cs typeface="Didact Gothic"/>
                <a:sym typeface="Didact Gothic"/>
              </a:rPr>
              <a:t>After World War II, the United States took a strong interest in the economic and political integration of Europe. </a:t>
            </a:r>
            <a:endParaRPr b="1" sz="1800">
              <a:solidFill>
                <a:srgbClr val="073763"/>
              </a:solidFill>
              <a:latin typeface="Didact Gothic"/>
              <a:ea typeface="Didact Gothic"/>
              <a:cs typeface="Didact Gothic"/>
              <a:sym typeface="Didact Gothic"/>
            </a:endParaRPr>
          </a:p>
        </p:txBody>
      </p:sp>
      <p:sp>
        <p:nvSpPr>
          <p:cNvPr id="71" name="Google Shape;71;p14"/>
          <p:cNvSpPr txBox="1"/>
          <p:nvPr/>
        </p:nvSpPr>
        <p:spPr>
          <a:xfrm>
            <a:off x="423600" y="2181600"/>
            <a:ext cx="82968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60"/>
              </a:spcBef>
              <a:spcAft>
                <a:spcPts val="0"/>
              </a:spcAft>
              <a:buNone/>
            </a:pPr>
            <a:r>
              <a:rPr b="1" lang="en" sz="1800">
                <a:solidFill>
                  <a:srgbClr val="073763"/>
                </a:solidFill>
                <a:latin typeface="Didact Gothic"/>
                <a:ea typeface="Didact Gothic"/>
                <a:cs typeface="Didact Gothic"/>
                <a:sym typeface="Didact Gothic"/>
              </a:rPr>
              <a:t>Secretary of State George C. Marshall saw European integration as the most viable solution to the problem of what to do with Germany. </a:t>
            </a:r>
            <a:endParaRPr b="1" sz="1800">
              <a:solidFill>
                <a:srgbClr val="073763"/>
              </a:solidFill>
              <a:latin typeface="Didact Gothic"/>
              <a:ea typeface="Didact Gothic"/>
              <a:cs typeface="Didact Gothic"/>
              <a:sym typeface="Didact Gothic"/>
            </a:endParaRPr>
          </a:p>
        </p:txBody>
      </p:sp>
      <p:pic>
        <p:nvPicPr>
          <p:cNvPr id="72" name="Google Shape;72;p14"/>
          <p:cNvPicPr preferRelativeResize="0"/>
          <p:nvPr/>
        </p:nvPicPr>
        <p:blipFill>
          <a:blip r:embed="rId3">
            <a:alphaModFix/>
          </a:blip>
          <a:stretch>
            <a:fillRect/>
          </a:stretch>
        </p:blipFill>
        <p:spPr>
          <a:xfrm>
            <a:off x="3633600" y="2961900"/>
            <a:ext cx="1876800" cy="1876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idx="1" type="body"/>
          </p:nvPr>
        </p:nvSpPr>
        <p:spPr>
          <a:xfrm>
            <a:off x="630400" y="1836250"/>
            <a:ext cx="2447400" cy="1994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500">
                <a:solidFill>
                  <a:schemeClr val="lt2"/>
                </a:solidFill>
              </a:rPr>
              <a:t>European Coal and Steel Community </a:t>
            </a:r>
            <a:endParaRPr b="1" sz="1500">
              <a:solidFill>
                <a:schemeClr val="lt2"/>
              </a:solidFill>
            </a:endParaRPr>
          </a:p>
          <a:p>
            <a:pPr indent="0" lvl="0" marL="0" rtl="0" algn="ctr">
              <a:spcBef>
                <a:spcPts val="600"/>
              </a:spcBef>
              <a:spcAft>
                <a:spcPts val="0"/>
              </a:spcAft>
              <a:buNone/>
            </a:pPr>
            <a:r>
              <a:rPr b="1" lang="en" sz="1500">
                <a:solidFill>
                  <a:schemeClr val="lt2"/>
                </a:solidFill>
              </a:rPr>
              <a:t>(Founded 1952) </a:t>
            </a:r>
            <a:r>
              <a:rPr b="1" lang="en" sz="1500">
                <a:solidFill>
                  <a:schemeClr val="lt2"/>
                </a:solidFill>
              </a:rPr>
              <a:t> </a:t>
            </a:r>
            <a:endParaRPr b="1" sz="1500">
              <a:solidFill>
                <a:schemeClr val="lt2"/>
              </a:solidFill>
            </a:endParaRPr>
          </a:p>
        </p:txBody>
      </p:sp>
      <p:sp>
        <p:nvSpPr>
          <p:cNvPr id="78" name="Google Shape;78;p15"/>
          <p:cNvSpPr/>
          <p:nvPr/>
        </p:nvSpPr>
        <p:spPr>
          <a:xfrm>
            <a:off x="1105450" y="904450"/>
            <a:ext cx="895200" cy="8223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txBox="1"/>
          <p:nvPr>
            <p:ph idx="1" type="body"/>
          </p:nvPr>
        </p:nvSpPr>
        <p:spPr>
          <a:xfrm>
            <a:off x="3348200" y="1836250"/>
            <a:ext cx="2447400" cy="1994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500">
                <a:solidFill>
                  <a:schemeClr val="lt2"/>
                </a:solidFill>
              </a:rPr>
              <a:t>European Economic Community </a:t>
            </a:r>
            <a:endParaRPr b="1" sz="1500">
              <a:solidFill>
                <a:schemeClr val="lt2"/>
              </a:solidFill>
            </a:endParaRPr>
          </a:p>
          <a:p>
            <a:pPr indent="0" lvl="0" marL="0" rtl="0" algn="ctr">
              <a:spcBef>
                <a:spcPts val="600"/>
              </a:spcBef>
              <a:spcAft>
                <a:spcPts val="0"/>
              </a:spcAft>
              <a:buNone/>
            </a:pPr>
            <a:r>
              <a:rPr b="1" lang="en" sz="1500">
                <a:solidFill>
                  <a:schemeClr val="lt2"/>
                </a:solidFill>
              </a:rPr>
              <a:t>(Founded 1957) </a:t>
            </a:r>
            <a:r>
              <a:rPr b="1" lang="en" sz="1500">
                <a:solidFill>
                  <a:schemeClr val="lt2"/>
                </a:solidFill>
              </a:rPr>
              <a:t> </a:t>
            </a:r>
            <a:endParaRPr b="1" sz="1500">
              <a:solidFill>
                <a:schemeClr val="lt2"/>
              </a:solidFill>
            </a:endParaRPr>
          </a:p>
        </p:txBody>
      </p:sp>
      <p:sp>
        <p:nvSpPr>
          <p:cNvPr id="80" name="Google Shape;80;p15"/>
          <p:cNvSpPr txBox="1"/>
          <p:nvPr>
            <p:ph idx="1" type="body"/>
          </p:nvPr>
        </p:nvSpPr>
        <p:spPr>
          <a:xfrm>
            <a:off x="6066000" y="1836250"/>
            <a:ext cx="2447400" cy="1994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500">
                <a:solidFill>
                  <a:schemeClr val="lt2"/>
                </a:solidFill>
              </a:rPr>
              <a:t>European Atomic Energy Community </a:t>
            </a:r>
            <a:endParaRPr b="1" sz="1500">
              <a:solidFill>
                <a:schemeClr val="lt2"/>
              </a:solidFill>
            </a:endParaRPr>
          </a:p>
          <a:p>
            <a:pPr indent="0" lvl="0" marL="0" rtl="0" algn="ctr">
              <a:spcBef>
                <a:spcPts val="600"/>
              </a:spcBef>
              <a:spcAft>
                <a:spcPts val="0"/>
              </a:spcAft>
              <a:buNone/>
            </a:pPr>
            <a:r>
              <a:rPr b="1" lang="en" sz="1500">
                <a:solidFill>
                  <a:schemeClr val="lt2"/>
                </a:solidFill>
              </a:rPr>
              <a:t>(Founded 1957) </a:t>
            </a:r>
            <a:r>
              <a:rPr b="1" lang="en" sz="1500">
                <a:solidFill>
                  <a:schemeClr val="lt2"/>
                </a:solidFill>
              </a:rPr>
              <a:t>  </a:t>
            </a:r>
            <a:endParaRPr b="1" sz="1500">
              <a:solidFill>
                <a:schemeClr val="lt2"/>
              </a:solidFill>
            </a:endParaRPr>
          </a:p>
        </p:txBody>
      </p:sp>
      <p:pic>
        <p:nvPicPr>
          <p:cNvPr id="81" name="Google Shape;81;p15"/>
          <p:cNvPicPr preferRelativeResize="0"/>
          <p:nvPr/>
        </p:nvPicPr>
        <p:blipFill rotWithShape="1">
          <a:blip r:embed="rId3">
            <a:alphaModFix/>
          </a:blip>
          <a:srcRect b="0" l="0" r="0" t="0"/>
          <a:stretch/>
        </p:blipFill>
        <p:spPr>
          <a:xfrm>
            <a:off x="3951100" y="2954325"/>
            <a:ext cx="1241600" cy="1241600"/>
          </a:xfrm>
          <a:prstGeom prst="rect">
            <a:avLst/>
          </a:prstGeom>
          <a:noFill/>
          <a:ln>
            <a:noFill/>
          </a:ln>
        </p:spPr>
      </p:pic>
      <p:pic>
        <p:nvPicPr>
          <p:cNvPr id="82" name="Google Shape;82;p15"/>
          <p:cNvPicPr preferRelativeResize="0"/>
          <p:nvPr/>
        </p:nvPicPr>
        <p:blipFill rotWithShape="1">
          <a:blip r:embed="rId4">
            <a:alphaModFix/>
          </a:blip>
          <a:srcRect b="0" l="0" r="0" t="0"/>
          <a:stretch/>
        </p:blipFill>
        <p:spPr>
          <a:xfrm>
            <a:off x="1290400" y="3011425"/>
            <a:ext cx="1127400" cy="1127400"/>
          </a:xfrm>
          <a:prstGeom prst="rect">
            <a:avLst/>
          </a:prstGeom>
          <a:noFill/>
          <a:ln>
            <a:noFill/>
          </a:ln>
        </p:spPr>
      </p:pic>
      <p:pic>
        <p:nvPicPr>
          <p:cNvPr id="83" name="Google Shape;83;p15"/>
          <p:cNvPicPr preferRelativeResize="0"/>
          <p:nvPr/>
        </p:nvPicPr>
        <p:blipFill rotWithShape="1">
          <a:blip r:embed="rId5">
            <a:alphaModFix/>
          </a:blip>
          <a:srcRect b="0" l="0" r="0" t="0"/>
          <a:stretch/>
        </p:blipFill>
        <p:spPr>
          <a:xfrm>
            <a:off x="6668900" y="2954325"/>
            <a:ext cx="1241600" cy="1241600"/>
          </a:xfrm>
          <a:prstGeom prst="rect">
            <a:avLst/>
          </a:prstGeom>
          <a:noFill/>
          <a:ln>
            <a:noFill/>
          </a:ln>
        </p:spPr>
      </p:pic>
      <p:sp>
        <p:nvSpPr>
          <p:cNvPr id="84" name="Google Shape;84;p15"/>
          <p:cNvSpPr txBox="1"/>
          <p:nvPr>
            <p:ph type="title"/>
          </p:nvPr>
        </p:nvSpPr>
        <p:spPr>
          <a:xfrm>
            <a:off x="1164050" y="904450"/>
            <a:ext cx="6815700" cy="93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100" u="sng">
                <a:solidFill>
                  <a:schemeClr val="lt1"/>
                </a:solidFill>
              </a:rPr>
              <a:t>European Communities</a:t>
            </a:r>
            <a:endParaRPr sz="4100" u="sng">
              <a:solidFill>
                <a:schemeClr val="lt1"/>
              </a:solidFill>
            </a:endParaRPr>
          </a:p>
        </p:txBody>
      </p:sp>
      <p:sp>
        <p:nvSpPr>
          <p:cNvPr id="85" name="Google Shape;85;p15"/>
          <p:cNvSpPr txBox="1"/>
          <p:nvPr/>
        </p:nvSpPr>
        <p:spPr>
          <a:xfrm>
            <a:off x="7197125" y="3686825"/>
            <a:ext cx="272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Didact Gothic"/>
              <a:ea typeface="Didact Gothic"/>
              <a:cs typeface="Didact Gothic"/>
              <a:sym typeface="Didact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9" name="Shape 89"/>
        <p:cNvGrpSpPr/>
        <p:nvPr/>
      </p:nvGrpSpPr>
      <p:grpSpPr>
        <a:xfrm>
          <a:off x="0" y="0"/>
          <a:ext cx="0" cy="0"/>
          <a:chOff x="0" y="0"/>
          <a:chExt cx="0" cy="0"/>
        </a:xfrm>
      </p:grpSpPr>
      <p:sp>
        <p:nvSpPr>
          <p:cNvPr id="90" name="Google Shape;90;p16"/>
          <p:cNvSpPr txBox="1"/>
          <p:nvPr/>
        </p:nvSpPr>
        <p:spPr>
          <a:xfrm>
            <a:off x="1835250" y="335150"/>
            <a:ext cx="5473500" cy="591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b="1" lang="en" sz="3000">
                <a:solidFill>
                  <a:srgbClr val="073763"/>
                </a:solidFill>
                <a:latin typeface="Montserrat"/>
                <a:ea typeface="Montserrat"/>
                <a:cs typeface="Montserrat"/>
                <a:sym typeface="Montserrat"/>
              </a:rPr>
              <a:t>Louis Armand</a:t>
            </a:r>
            <a:endParaRPr b="1" sz="3000">
              <a:solidFill>
                <a:srgbClr val="073763"/>
              </a:solidFill>
              <a:latin typeface="Montserrat"/>
              <a:ea typeface="Montserrat"/>
              <a:cs typeface="Montserrat"/>
              <a:sym typeface="Montserrat"/>
            </a:endParaRPr>
          </a:p>
        </p:txBody>
      </p:sp>
      <p:sp>
        <p:nvSpPr>
          <p:cNvPr id="91" name="Google Shape;91;p16"/>
          <p:cNvSpPr txBox="1"/>
          <p:nvPr/>
        </p:nvSpPr>
        <p:spPr>
          <a:xfrm>
            <a:off x="920750" y="1643975"/>
            <a:ext cx="4729200" cy="2055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rgbClr val="073763"/>
              </a:buClr>
              <a:buSzPts val="1800"/>
              <a:buFont typeface="Didact Gothic"/>
              <a:buChar char="●"/>
            </a:pPr>
            <a:r>
              <a:rPr lang="en" sz="1800">
                <a:solidFill>
                  <a:srgbClr val="073763"/>
                </a:solidFill>
                <a:latin typeface="Didact Gothic"/>
                <a:ea typeface="Didact Gothic"/>
                <a:cs typeface="Didact Gothic"/>
                <a:sym typeface="Didact Gothic"/>
              </a:rPr>
              <a:t>Well-respected French engineer</a:t>
            </a:r>
            <a:endParaRPr sz="1800">
              <a:solidFill>
                <a:srgbClr val="073763"/>
              </a:solidFill>
              <a:latin typeface="Didact Gothic"/>
              <a:ea typeface="Didact Gothic"/>
              <a:cs typeface="Didact Gothic"/>
              <a:sym typeface="Didact Gothic"/>
            </a:endParaRPr>
          </a:p>
          <a:p>
            <a:pPr indent="0" lvl="0" marL="457200" rtl="0" algn="l">
              <a:lnSpc>
                <a:spcPct val="115000"/>
              </a:lnSpc>
              <a:spcBef>
                <a:spcPts val="0"/>
              </a:spcBef>
              <a:spcAft>
                <a:spcPts val="0"/>
              </a:spcAft>
              <a:buNone/>
            </a:pPr>
            <a:r>
              <a:t/>
            </a:r>
            <a:endParaRPr sz="1800">
              <a:solidFill>
                <a:srgbClr val="073763"/>
              </a:solidFill>
              <a:latin typeface="Didact Gothic"/>
              <a:ea typeface="Didact Gothic"/>
              <a:cs typeface="Didact Gothic"/>
              <a:sym typeface="Didact Gothic"/>
            </a:endParaRPr>
          </a:p>
          <a:p>
            <a:pPr indent="-342900" lvl="0" marL="457200" rtl="0" algn="l">
              <a:lnSpc>
                <a:spcPct val="115000"/>
              </a:lnSpc>
              <a:spcBef>
                <a:spcPts val="0"/>
              </a:spcBef>
              <a:spcAft>
                <a:spcPts val="0"/>
              </a:spcAft>
              <a:buClr>
                <a:srgbClr val="073763"/>
              </a:buClr>
              <a:buSzPts val="1800"/>
              <a:buFont typeface="Didact Gothic"/>
              <a:buChar char="●"/>
            </a:pPr>
            <a:r>
              <a:rPr lang="en" sz="1800">
                <a:solidFill>
                  <a:srgbClr val="073763"/>
                </a:solidFill>
                <a:latin typeface="Didact Gothic"/>
                <a:ea typeface="Didact Gothic"/>
                <a:cs typeface="Didact Gothic"/>
                <a:sym typeface="Didact Gothic"/>
              </a:rPr>
              <a:t>Greatly inspired the formation of Euratom </a:t>
            </a:r>
            <a:endParaRPr sz="1800">
              <a:solidFill>
                <a:srgbClr val="073763"/>
              </a:solidFill>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sz="1800">
              <a:solidFill>
                <a:srgbClr val="073763"/>
              </a:solidFill>
              <a:latin typeface="Didact Gothic"/>
              <a:ea typeface="Didact Gothic"/>
              <a:cs typeface="Didact Gothic"/>
              <a:sym typeface="Didact Gothic"/>
            </a:endParaRPr>
          </a:p>
          <a:p>
            <a:pPr indent="-342900" lvl="0" marL="457200" rtl="0" algn="l">
              <a:lnSpc>
                <a:spcPct val="115000"/>
              </a:lnSpc>
              <a:spcBef>
                <a:spcPts val="0"/>
              </a:spcBef>
              <a:spcAft>
                <a:spcPts val="0"/>
              </a:spcAft>
              <a:buClr>
                <a:srgbClr val="073763"/>
              </a:buClr>
              <a:buSzPts val="1800"/>
              <a:buFont typeface="Verdana"/>
              <a:buChar char="●"/>
            </a:pPr>
            <a:r>
              <a:rPr lang="en" sz="1800">
                <a:solidFill>
                  <a:srgbClr val="073763"/>
                </a:solidFill>
                <a:latin typeface="Didact Gothic"/>
                <a:ea typeface="Didact Gothic"/>
                <a:cs typeface="Didact Gothic"/>
                <a:sym typeface="Didact Gothic"/>
              </a:rPr>
              <a:t>Was the chair of Euratom between 1958 and 1959 </a:t>
            </a:r>
            <a:endParaRPr b="1" sz="1800">
              <a:solidFill>
                <a:srgbClr val="073763"/>
              </a:solidFill>
              <a:latin typeface="Didact Gothic"/>
              <a:ea typeface="Didact Gothic"/>
              <a:cs typeface="Didact Gothic"/>
              <a:sym typeface="Didact Gothic"/>
            </a:endParaRPr>
          </a:p>
        </p:txBody>
      </p:sp>
      <p:pic>
        <p:nvPicPr>
          <p:cNvPr id="92" name="Google Shape;92;p16"/>
          <p:cNvPicPr preferRelativeResize="0"/>
          <p:nvPr/>
        </p:nvPicPr>
        <p:blipFill>
          <a:blip r:embed="rId3">
            <a:alphaModFix/>
          </a:blip>
          <a:stretch>
            <a:fillRect/>
          </a:stretch>
        </p:blipFill>
        <p:spPr>
          <a:xfrm>
            <a:off x="5904825" y="1225663"/>
            <a:ext cx="1922925" cy="2891625"/>
          </a:xfrm>
          <a:prstGeom prst="rect">
            <a:avLst/>
          </a:prstGeom>
          <a:noFill/>
          <a:ln cap="flat" cmpd="sng" w="19050">
            <a:solidFill>
              <a:srgbClr val="073763"/>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nvSpPr>
        <p:spPr>
          <a:xfrm>
            <a:off x="576750" y="1822763"/>
            <a:ext cx="7990500" cy="7875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b="1" lang="en" sz="3000">
                <a:solidFill>
                  <a:schemeClr val="accent5"/>
                </a:solidFill>
                <a:latin typeface="Montserrat"/>
                <a:ea typeface="Montserrat"/>
                <a:cs typeface="Montserrat"/>
                <a:sym typeface="Montserrat"/>
              </a:rPr>
              <a:t>The Purpose of Euratom</a:t>
            </a:r>
            <a:endParaRPr b="1" sz="3000">
              <a:solidFill>
                <a:schemeClr val="accent5"/>
              </a:solidFill>
              <a:latin typeface="Montserrat"/>
              <a:ea typeface="Montserrat"/>
              <a:cs typeface="Montserrat"/>
              <a:sym typeface="Montserrat"/>
            </a:endParaRPr>
          </a:p>
        </p:txBody>
      </p:sp>
      <p:sp>
        <p:nvSpPr>
          <p:cNvPr id="98" name="Google Shape;98;p17"/>
          <p:cNvSpPr txBox="1"/>
          <p:nvPr/>
        </p:nvSpPr>
        <p:spPr>
          <a:xfrm>
            <a:off x="479100" y="2571738"/>
            <a:ext cx="8185800" cy="415500"/>
          </a:xfrm>
          <a:prstGeom prst="rect">
            <a:avLst/>
          </a:prstGeom>
          <a:noFill/>
          <a:ln>
            <a:noFill/>
          </a:ln>
        </p:spPr>
        <p:txBody>
          <a:bodyPr anchorCtr="0" anchor="t" bIns="91425" lIns="91425" spcFirstLastPara="1" rIns="91425" wrap="square" tIns="91425">
            <a:spAutoFit/>
          </a:bodyPr>
          <a:lstStyle/>
          <a:p>
            <a:pPr indent="0" lvl="0" marL="0" rtl="0" algn="ctr">
              <a:spcBef>
                <a:spcPts val="360"/>
              </a:spcBef>
              <a:spcAft>
                <a:spcPts val="0"/>
              </a:spcAft>
              <a:buNone/>
            </a:pPr>
            <a:r>
              <a:rPr b="1" lang="en" sz="1500">
                <a:solidFill>
                  <a:schemeClr val="lt2"/>
                </a:solidFill>
                <a:latin typeface="Didact Gothic"/>
                <a:ea typeface="Didact Gothic"/>
                <a:cs typeface="Didact Gothic"/>
                <a:sym typeface="Didact Gothic"/>
              </a:rPr>
              <a:t>A single market focused on trading nuclear materials and technology </a:t>
            </a:r>
            <a:endParaRPr b="1" sz="1500">
              <a:solidFill>
                <a:schemeClr val="lt2"/>
              </a:solidFill>
              <a:latin typeface="Didact Gothic"/>
              <a:ea typeface="Didact Gothic"/>
              <a:cs typeface="Didact Gothic"/>
              <a:sym typeface="Didact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2" name="Shape 102"/>
        <p:cNvGrpSpPr/>
        <p:nvPr/>
      </p:nvGrpSpPr>
      <p:grpSpPr>
        <a:xfrm>
          <a:off x="0" y="0"/>
          <a:ext cx="0" cy="0"/>
          <a:chOff x="0" y="0"/>
          <a:chExt cx="0" cy="0"/>
        </a:xfrm>
      </p:grpSpPr>
      <p:sp>
        <p:nvSpPr>
          <p:cNvPr id="103" name="Google Shape;103;p18"/>
          <p:cNvSpPr/>
          <p:nvPr/>
        </p:nvSpPr>
        <p:spPr>
          <a:xfrm>
            <a:off x="452000" y="2058713"/>
            <a:ext cx="2600400" cy="1647900"/>
          </a:xfrm>
          <a:prstGeom prst="roundRect">
            <a:avLst>
              <a:gd fmla="val 16667" name="adj"/>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2"/>
                </a:solidFill>
                <a:latin typeface="Montserrat"/>
                <a:ea typeface="Montserrat"/>
                <a:cs typeface="Montserrat"/>
                <a:sym typeface="Montserrat"/>
              </a:rPr>
              <a:t>Research Funding </a:t>
            </a:r>
            <a:endParaRPr b="1" sz="1500">
              <a:solidFill>
                <a:schemeClr val="lt2"/>
              </a:solidFill>
              <a:latin typeface="Montserrat"/>
              <a:ea typeface="Montserrat"/>
              <a:cs typeface="Montserrat"/>
              <a:sym typeface="Montserrat"/>
            </a:endParaRPr>
          </a:p>
        </p:txBody>
      </p:sp>
      <p:sp>
        <p:nvSpPr>
          <p:cNvPr id="104" name="Google Shape;104;p18"/>
          <p:cNvSpPr/>
          <p:nvPr/>
        </p:nvSpPr>
        <p:spPr>
          <a:xfrm>
            <a:off x="3271800" y="2058713"/>
            <a:ext cx="2600400" cy="1647900"/>
          </a:xfrm>
          <a:prstGeom prst="roundRect">
            <a:avLst>
              <a:gd fmla="val 16667" name="adj"/>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2"/>
                </a:solidFill>
                <a:latin typeface="Montserrat"/>
                <a:ea typeface="Montserrat"/>
                <a:cs typeface="Montserrat"/>
                <a:sym typeface="Montserrat"/>
              </a:rPr>
              <a:t>Fission Technology</a:t>
            </a:r>
            <a:endParaRPr b="1" sz="1500">
              <a:solidFill>
                <a:schemeClr val="lt2"/>
              </a:solidFill>
              <a:latin typeface="Montserrat"/>
              <a:ea typeface="Montserrat"/>
              <a:cs typeface="Montserrat"/>
              <a:sym typeface="Montserrat"/>
            </a:endParaRPr>
          </a:p>
        </p:txBody>
      </p:sp>
      <p:sp>
        <p:nvSpPr>
          <p:cNvPr id="105" name="Google Shape;105;p18"/>
          <p:cNvSpPr/>
          <p:nvPr/>
        </p:nvSpPr>
        <p:spPr>
          <a:xfrm>
            <a:off x="6091600" y="2058713"/>
            <a:ext cx="2600400" cy="1647900"/>
          </a:xfrm>
          <a:prstGeom prst="roundRect">
            <a:avLst>
              <a:gd fmla="val 16667" name="adj"/>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2"/>
                </a:solidFill>
                <a:latin typeface="Montserrat"/>
                <a:ea typeface="Montserrat"/>
                <a:cs typeface="Montserrat"/>
                <a:sym typeface="Montserrat"/>
              </a:rPr>
              <a:t>Clean Energy</a:t>
            </a:r>
            <a:endParaRPr b="1" sz="1500">
              <a:solidFill>
                <a:schemeClr val="lt2"/>
              </a:solidFill>
              <a:latin typeface="Montserrat"/>
              <a:ea typeface="Montserrat"/>
              <a:cs typeface="Montserrat"/>
              <a:sym typeface="Montserrat"/>
            </a:endParaRPr>
          </a:p>
        </p:txBody>
      </p:sp>
      <p:sp>
        <p:nvSpPr>
          <p:cNvPr id="106" name="Google Shape;106;p18"/>
          <p:cNvSpPr txBox="1"/>
          <p:nvPr/>
        </p:nvSpPr>
        <p:spPr>
          <a:xfrm>
            <a:off x="260950" y="335150"/>
            <a:ext cx="5473500" cy="591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3000">
                <a:solidFill>
                  <a:srgbClr val="073763"/>
                </a:solidFill>
                <a:latin typeface="Montserrat"/>
                <a:ea typeface="Montserrat"/>
                <a:cs typeface="Montserrat"/>
                <a:sym typeface="Montserrat"/>
              </a:rPr>
              <a:t>“Peaceful” Nuclear Energy</a:t>
            </a:r>
            <a:endParaRPr b="1" sz="3000">
              <a:solidFill>
                <a:srgbClr val="073763"/>
              </a:solidFill>
              <a:latin typeface="Montserrat"/>
              <a:ea typeface="Montserrat"/>
              <a:cs typeface="Montserrat"/>
              <a:sym typeface="Montserrat"/>
            </a:endParaRPr>
          </a:p>
        </p:txBody>
      </p:sp>
      <p:sp>
        <p:nvSpPr>
          <p:cNvPr id="107" name="Google Shape;107;p18"/>
          <p:cNvSpPr txBox="1"/>
          <p:nvPr/>
        </p:nvSpPr>
        <p:spPr>
          <a:xfrm>
            <a:off x="395200" y="1510000"/>
            <a:ext cx="82968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360"/>
              </a:spcBef>
              <a:spcAft>
                <a:spcPts val="0"/>
              </a:spcAft>
              <a:buNone/>
            </a:pPr>
            <a:r>
              <a:rPr b="1" lang="en" sz="1800">
                <a:solidFill>
                  <a:srgbClr val="073763"/>
                </a:solidFill>
                <a:latin typeface="Didact Gothic"/>
                <a:ea typeface="Didact Gothic"/>
                <a:cs typeface="Didact Gothic"/>
                <a:sym typeface="Didact Gothic"/>
              </a:rPr>
              <a:t>Euratom aimed to promote the use of nuclear fission for peaceful use through</a:t>
            </a:r>
            <a:endParaRPr b="1" sz="1800">
              <a:solidFill>
                <a:srgbClr val="073763"/>
              </a:solidFill>
              <a:latin typeface="Didact Gothic"/>
              <a:ea typeface="Didact Gothic"/>
              <a:cs typeface="Didact Gothic"/>
              <a:sym typeface="Didact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nvSpPr>
        <p:spPr>
          <a:xfrm>
            <a:off x="1452750" y="340925"/>
            <a:ext cx="6238500" cy="5913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b="1" lang="en" sz="3000">
                <a:solidFill>
                  <a:schemeClr val="lt1"/>
                </a:solidFill>
                <a:latin typeface="Montserrat"/>
                <a:ea typeface="Montserrat"/>
                <a:cs typeface="Montserrat"/>
                <a:sym typeface="Montserrat"/>
              </a:rPr>
              <a:t>A Need for Enriched Uranium</a:t>
            </a:r>
            <a:endParaRPr b="1" sz="3000">
              <a:solidFill>
                <a:schemeClr val="lt1"/>
              </a:solidFill>
              <a:latin typeface="Montserrat"/>
              <a:ea typeface="Montserrat"/>
              <a:cs typeface="Montserrat"/>
              <a:sym typeface="Montserrat"/>
            </a:endParaRPr>
          </a:p>
        </p:txBody>
      </p:sp>
      <p:sp>
        <p:nvSpPr>
          <p:cNvPr id="113" name="Google Shape;113;p19"/>
          <p:cNvSpPr txBox="1"/>
          <p:nvPr/>
        </p:nvSpPr>
        <p:spPr>
          <a:xfrm>
            <a:off x="1228050" y="1136725"/>
            <a:ext cx="6687900" cy="677100"/>
          </a:xfrm>
          <a:prstGeom prst="rect">
            <a:avLst/>
          </a:prstGeom>
          <a:noFill/>
          <a:ln>
            <a:noFill/>
          </a:ln>
        </p:spPr>
        <p:txBody>
          <a:bodyPr anchorCtr="0" anchor="t" bIns="91425" lIns="91425" spcFirstLastPara="1" rIns="91425" wrap="square" tIns="91425">
            <a:spAutoFit/>
          </a:bodyPr>
          <a:lstStyle/>
          <a:p>
            <a:pPr indent="0" lvl="0" marL="0" rtl="0" algn="ctr">
              <a:spcBef>
                <a:spcPts val="360"/>
              </a:spcBef>
              <a:spcAft>
                <a:spcPts val="0"/>
              </a:spcAft>
              <a:buNone/>
            </a:pPr>
            <a:r>
              <a:rPr b="1" lang="en" sz="1600">
                <a:solidFill>
                  <a:schemeClr val="lt2"/>
                </a:solidFill>
                <a:latin typeface="Didact Gothic"/>
                <a:ea typeface="Didact Gothic"/>
                <a:cs typeface="Didact Gothic"/>
                <a:sym typeface="Didact Gothic"/>
              </a:rPr>
              <a:t>In the 1950’s, the United States by far dominated the nuclear industry. With their influence on the formation of Euratom, the following was possible: </a:t>
            </a:r>
            <a:endParaRPr sz="1600">
              <a:solidFill>
                <a:schemeClr val="lt2"/>
              </a:solidFill>
              <a:latin typeface="Didact Gothic"/>
              <a:ea typeface="Didact Gothic"/>
              <a:cs typeface="Didact Gothic"/>
              <a:sym typeface="Didact Gothic"/>
            </a:endParaRPr>
          </a:p>
        </p:txBody>
      </p:sp>
      <p:sp>
        <p:nvSpPr>
          <p:cNvPr id="114" name="Google Shape;114;p19"/>
          <p:cNvSpPr txBox="1"/>
          <p:nvPr/>
        </p:nvSpPr>
        <p:spPr>
          <a:xfrm>
            <a:off x="2574000" y="2314300"/>
            <a:ext cx="3996000" cy="1431600"/>
          </a:xfrm>
          <a:prstGeom prst="rect">
            <a:avLst/>
          </a:prstGeom>
          <a:noFill/>
          <a:ln cap="flat" cmpd="sng" w="38100">
            <a:solidFill>
              <a:schemeClr val="lt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360"/>
              </a:spcBef>
              <a:spcAft>
                <a:spcPts val="0"/>
              </a:spcAft>
              <a:buNone/>
            </a:pPr>
            <a:r>
              <a:rPr lang="en" sz="1500">
                <a:solidFill>
                  <a:schemeClr val="lt2"/>
                </a:solidFill>
                <a:latin typeface="Didact Gothic"/>
                <a:ea typeface="Didact Gothic"/>
                <a:cs typeface="Didact Gothic"/>
                <a:sym typeface="Didact Gothic"/>
              </a:rPr>
              <a:t>1. Provided information on nuclear energy technology </a:t>
            </a:r>
            <a:endParaRPr sz="1500">
              <a:solidFill>
                <a:schemeClr val="lt2"/>
              </a:solidFill>
              <a:latin typeface="Didact Gothic"/>
              <a:ea typeface="Didact Gothic"/>
              <a:cs typeface="Didact Gothic"/>
              <a:sym typeface="Didact Gothic"/>
            </a:endParaRPr>
          </a:p>
          <a:p>
            <a:pPr indent="0" lvl="0" marL="0" rtl="0" algn="ctr">
              <a:spcBef>
                <a:spcPts val="360"/>
              </a:spcBef>
              <a:spcAft>
                <a:spcPts val="0"/>
              </a:spcAft>
              <a:buNone/>
            </a:pPr>
            <a:r>
              <a:t/>
            </a:r>
            <a:endParaRPr sz="1500">
              <a:solidFill>
                <a:schemeClr val="lt2"/>
              </a:solidFill>
              <a:latin typeface="Didact Gothic"/>
              <a:ea typeface="Didact Gothic"/>
              <a:cs typeface="Didact Gothic"/>
              <a:sym typeface="Didact Gothic"/>
            </a:endParaRPr>
          </a:p>
          <a:p>
            <a:pPr indent="0" lvl="0" marL="0" rtl="0" algn="ctr">
              <a:spcBef>
                <a:spcPts val="360"/>
              </a:spcBef>
              <a:spcAft>
                <a:spcPts val="0"/>
              </a:spcAft>
              <a:buNone/>
            </a:pPr>
            <a:r>
              <a:rPr lang="en" sz="1500">
                <a:solidFill>
                  <a:schemeClr val="lt2"/>
                </a:solidFill>
                <a:latin typeface="Didact Gothic"/>
                <a:ea typeface="Didact Gothic"/>
                <a:cs typeface="Didact Gothic"/>
                <a:sym typeface="Didact Gothic"/>
              </a:rPr>
              <a:t>2. Supplied enriched uranium for nuclear reactors </a:t>
            </a:r>
            <a:endParaRPr>
              <a:solidFill>
                <a:schemeClr val="lt2"/>
              </a:solidFill>
              <a:latin typeface="Didact Gothic"/>
              <a:ea typeface="Didact Gothic"/>
              <a:cs typeface="Didact Gothic"/>
              <a:sym typeface="Didact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18" name="Shape 118"/>
        <p:cNvGrpSpPr/>
        <p:nvPr/>
      </p:nvGrpSpPr>
      <p:grpSpPr>
        <a:xfrm>
          <a:off x="0" y="0"/>
          <a:ext cx="0" cy="0"/>
          <a:chOff x="0" y="0"/>
          <a:chExt cx="0" cy="0"/>
        </a:xfrm>
      </p:grpSpPr>
      <p:pic>
        <p:nvPicPr>
          <p:cNvPr id="119" name="Google Shape;119;p20"/>
          <p:cNvPicPr preferRelativeResize="0"/>
          <p:nvPr/>
        </p:nvPicPr>
        <p:blipFill rotWithShape="1">
          <a:blip r:embed="rId3">
            <a:alphaModFix/>
          </a:blip>
          <a:srcRect b="0" l="0" r="0" t="0"/>
          <a:stretch/>
        </p:blipFill>
        <p:spPr>
          <a:xfrm>
            <a:off x="5871450" y="1645887"/>
            <a:ext cx="1820925" cy="1820925"/>
          </a:xfrm>
          <a:prstGeom prst="rect">
            <a:avLst/>
          </a:prstGeom>
          <a:noFill/>
          <a:ln>
            <a:noFill/>
          </a:ln>
        </p:spPr>
      </p:pic>
      <p:sp>
        <p:nvSpPr>
          <p:cNvPr id="120" name="Google Shape;120;p20"/>
          <p:cNvSpPr txBox="1"/>
          <p:nvPr/>
        </p:nvSpPr>
        <p:spPr>
          <a:xfrm>
            <a:off x="806475" y="1301850"/>
            <a:ext cx="4657800" cy="2539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lt2"/>
              </a:buClr>
              <a:buSzPts val="1500"/>
              <a:buFont typeface="Didact Gothic"/>
              <a:buChar char="●"/>
            </a:pPr>
            <a:r>
              <a:rPr lang="en" sz="1500">
                <a:solidFill>
                  <a:schemeClr val="lt2"/>
                </a:solidFill>
                <a:latin typeface="Didact Gothic"/>
                <a:ea typeface="Didact Gothic"/>
                <a:cs typeface="Didact Gothic"/>
                <a:sym typeface="Didact Gothic"/>
              </a:rPr>
              <a:t>Developed nuclear military technology in secret, free from scrutiny by national Parliaments </a:t>
            </a:r>
            <a:endParaRPr sz="1500">
              <a:solidFill>
                <a:schemeClr val="lt2"/>
              </a:solidFill>
              <a:latin typeface="Didact Gothic"/>
              <a:ea typeface="Didact Gothic"/>
              <a:cs typeface="Didact Gothic"/>
              <a:sym typeface="Didact Gothic"/>
            </a:endParaRPr>
          </a:p>
          <a:p>
            <a:pPr indent="0" lvl="0" marL="457200" rtl="0" algn="l">
              <a:lnSpc>
                <a:spcPct val="115000"/>
              </a:lnSpc>
              <a:spcBef>
                <a:spcPts val="0"/>
              </a:spcBef>
              <a:spcAft>
                <a:spcPts val="0"/>
              </a:spcAft>
              <a:buNone/>
            </a:pPr>
            <a:r>
              <a:t/>
            </a:r>
            <a:endParaRPr sz="1500">
              <a:solidFill>
                <a:schemeClr val="lt2"/>
              </a:solidFill>
              <a:latin typeface="Didact Gothic"/>
              <a:ea typeface="Didact Gothic"/>
              <a:cs typeface="Didact Gothic"/>
              <a:sym typeface="Didact Gothic"/>
            </a:endParaRPr>
          </a:p>
          <a:p>
            <a:pPr indent="-323850" lvl="0" marL="457200" rtl="0" algn="l">
              <a:lnSpc>
                <a:spcPct val="115000"/>
              </a:lnSpc>
              <a:spcBef>
                <a:spcPts val="0"/>
              </a:spcBef>
              <a:spcAft>
                <a:spcPts val="0"/>
              </a:spcAft>
              <a:buClr>
                <a:schemeClr val="lt2"/>
              </a:buClr>
              <a:buSzPts val="1500"/>
              <a:buFont typeface="Didact Gothic"/>
              <a:buChar char="●"/>
            </a:pPr>
            <a:r>
              <a:rPr lang="en" sz="1500">
                <a:solidFill>
                  <a:schemeClr val="lt2"/>
                </a:solidFill>
                <a:latin typeface="Didact Gothic"/>
                <a:ea typeface="Didact Gothic"/>
                <a:cs typeface="Didact Gothic"/>
                <a:sym typeface="Didact Gothic"/>
              </a:rPr>
              <a:t>L</a:t>
            </a:r>
            <a:r>
              <a:rPr lang="en" sz="1500">
                <a:solidFill>
                  <a:schemeClr val="lt2"/>
                </a:solidFill>
                <a:latin typeface="Didact Gothic"/>
                <a:ea typeface="Didact Gothic"/>
                <a:cs typeface="Didact Gothic"/>
                <a:sym typeface="Didact Gothic"/>
              </a:rPr>
              <a:t>ink between development of civil nuclear technology and military technology was so close that same secrecy was often involved </a:t>
            </a:r>
            <a:endParaRPr sz="1500">
              <a:solidFill>
                <a:schemeClr val="lt2"/>
              </a:solidFill>
              <a:latin typeface="Didact Gothic"/>
              <a:ea typeface="Didact Gothic"/>
              <a:cs typeface="Didact Gothic"/>
              <a:sym typeface="Didact Gothic"/>
            </a:endParaRPr>
          </a:p>
          <a:p>
            <a:pPr indent="0" lvl="0" marL="457200" rtl="0" algn="l">
              <a:lnSpc>
                <a:spcPct val="115000"/>
              </a:lnSpc>
              <a:spcBef>
                <a:spcPts val="0"/>
              </a:spcBef>
              <a:spcAft>
                <a:spcPts val="0"/>
              </a:spcAft>
              <a:buNone/>
            </a:pPr>
            <a:r>
              <a:t/>
            </a:r>
            <a:endParaRPr sz="1500">
              <a:solidFill>
                <a:schemeClr val="lt2"/>
              </a:solidFill>
              <a:latin typeface="Didact Gothic"/>
              <a:ea typeface="Didact Gothic"/>
              <a:cs typeface="Didact Gothic"/>
              <a:sym typeface="Didact Gothic"/>
            </a:endParaRPr>
          </a:p>
          <a:p>
            <a:pPr indent="-323850" lvl="0" marL="457200" rtl="0" algn="l">
              <a:lnSpc>
                <a:spcPct val="115000"/>
              </a:lnSpc>
              <a:spcBef>
                <a:spcPts val="0"/>
              </a:spcBef>
              <a:spcAft>
                <a:spcPts val="0"/>
              </a:spcAft>
              <a:buClr>
                <a:schemeClr val="lt2"/>
              </a:buClr>
              <a:buSzPts val="1500"/>
              <a:buFont typeface="Verdana"/>
              <a:buChar char="●"/>
            </a:pPr>
            <a:r>
              <a:rPr lang="en" sz="1500">
                <a:solidFill>
                  <a:schemeClr val="lt2"/>
                </a:solidFill>
                <a:latin typeface="Didact Gothic"/>
                <a:ea typeface="Didact Gothic"/>
                <a:cs typeface="Didact Gothic"/>
                <a:sym typeface="Didact Gothic"/>
              </a:rPr>
              <a:t>These links resulted in little monitoring and control requirements in the Euratom Treaty </a:t>
            </a:r>
            <a:endParaRPr b="1" sz="1500">
              <a:solidFill>
                <a:schemeClr val="lt2"/>
              </a:solidFill>
              <a:latin typeface="Didact Gothic"/>
              <a:ea typeface="Didact Gothic"/>
              <a:cs typeface="Didact Gothic"/>
              <a:sym typeface="Didact Gothic"/>
            </a:endParaRPr>
          </a:p>
        </p:txBody>
      </p:sp>
      <p:sp>
        <p:nvSpPr>
          <p:cNvPr id="121" name="Google Shape;121;p20"/>
          <p:cNvSpPr txBox="1"/>
          <p:nvPr/>
        </p:nvSpPr>
        <p:spPr>
          <a:xfrm>
            <a:off x="260950" y="335150"/>
            <a:ext cx="4224900" cy="591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3000">
                <a:solidFill>
                  <a:schemeClr val="lt1"/>
                </a:solidFill>
                <a:latin typeface="Montserrat"/>
                <a:ea typeface="Montserrat"/>
                <a:cs typeface="Montserrat"/>
                <a:sym typeface="Montserrat"/>
              </a:rPr>
              <a:t>Military Influence</a:t>
            </a:r>
            <a:endParaRPr b="1" sz="3000">
              <a:solidFill>
                <a:schemeClr val="lt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Ganymede template">
  <a:themeElements>
    <a:clrScheme name="Custom 347">
      <a:dk1>
        <a:srgbClr val="182A2E"/>
      </a:dk1>
      <a:lt1>
        <a:srgbClr val="FFFFFF"/>
      </a:lt1>
      <a:dk2>
        <a:srgbClr val="182A2E"/>
      </a:dk2>
      <a:lt2>
        <a:srgbClr val="DADEE7"/>
      </a:lt2>
      <a:accent1>
        <a:srgbClr val="00C2D4"/>
      </a:accent1>
      <a:accent2>
        <a:srgbClr val="0DBAFF"/>
      </a:accent2>
      <a:accent3>
        <a:srgbClr val="BB63C9"/>
      </a:accent3>
      <a:accent4>
        <a:srgbClr val="FA3131"/>
      </a:accent4>
      <a:accent5>
        <a:srgbClr val="FFC500"/>
      </a:accent5>
      <a:accent6>
        <a:srgbClr val="95D346"/>
      </a:accent6>
      <a:hlink>
        <a:srgbClr val="182A2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