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4A25D3F-C6C6-4C8B-931D-0EEBD2C556C0}">
  <a:tblStyle styleId="{84A25D3F-C6C6-4C8B-931D-0EEBD2C556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9899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394432a52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394432a52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ce2f36b67c2e5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ce2f36b67c2e5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ce2f36b67c2e5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ce2f36b67c2e5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92c29ad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92c29ad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ce2f36b67c2e5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ce2f36b67c2e5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ce2f36b67c2e5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ce2f36b67c2e5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964a8f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964a8f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ce2f36b67c2e5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ce2f36b67c2e5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964a8f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964a8f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86f146bf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86f146bf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86f146bf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86f146bf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6f146bf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6f146bf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86f146bf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86f146bf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86f146bf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86f146bf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92c29ad9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92c29ad9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92c29ad9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92c29ad9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e2f36b67c2e5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ce2f36b67c2e5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7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6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9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900" cy="4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6099048" y="6419355"/>
            <a:ext cx="3045000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7;p1"/>
          <p:cNvCxnSpPr/>
          <p:nvPr/>
        </p:nvCxnSpPr>
        <p:spPr>
          <a:xfrm>
            <a:off x="0" y="6419912"/>
            <a:ext cx="6099000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/>
          <p:nvPr/>
        </p:nvSpPr>
        <p:spPr>
          <a:xfrm>
            <a:off x="0" y="6446520"/>
            <a:ext cx="9144000" cy="41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91150" y="6584950"/>
            <a:ext cx="2200271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0"/>
            <a:ext cx="9144048" cy="928828"/>
            <a:chOff x="0" y="0"/>
            <a:chExt cx="9144048" cy="928828"/>
          </a:xfrm>
        </p:grpSpPr>
        <p:cxnSp>
          <p:nvCxnSpPr>
            <p:cNvPr id="12" name="Google Shape;12;p1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" name="Google Shape;14;p1"/>
            <p:cNvPicPr preferRelativeResize="0"/>
            <p:nvPr/>
          </p:nvPicPr>
          <p:blipFill rotWithShape="1">
            <a:blip r:embed="rId10">
              <a:alphaModFix/>
            </a:blip>
            <a:srcRect t="13018" r="68665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311708" y="48711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Evaporation Water Purification System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1700" y="3682299"/>
            <a:ext cx="8520600" cy="12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One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ME423 Engineering Design VII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Section B</a:t>
            </a:r>
            <a:endParaRPr sz="1800"/>
          </a:p>
        </p:txBody>
      </p:sp>
      <p:sp>
        <p:nvSpPr>
          <p:cNvPr id="56" name="Google Shape;56;p9"/>
          <p:cNvSpPr txBox="1"/>
          <p:nvPr/>
        </p:nvSpPr>
        <p:spPr>
          <a:xfrm>
            <a:off x="600000" y="5263217"/>
            <a:ext cx="79440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Battaglia, Kevin Birk, Nicolette Gurgone, Rushabh Naik, Robert Shea 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712525" y="5775392"/>
            <a:ext cx="79440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Connington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Generation</a:t>
            </a: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Two: Continuous-Evaporation Concept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25" y="2048091"/>
            <a:ext cx="2222825" cy="303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50" y="2038577"/>
            <a:ext cx="2124273" cy="30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975" y="1986217"/>
            <a:ext cx="4359025" cy="3672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2566150" y="5812800"/>
            <a:ext cx="1901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Isometric View</a:t>
            </a:r>
            <a:endParaRPr sz="1600" b="1"/>
          </a:p>
        </p:txBody>
      </p:sp>
      <p:sp>
        <p:nvSpPr>
          <p:cNvPr id="162" name="Google Shape;162;p18"/>
          <p:cNvSpPr txBox="1"/>
          <p:nvPr/>
        </p:nvSpPr>
        <p:spPr>
          <a:xfrm>
            <a:off x="7761900" y="5812800"/>
            <a:ext cx="1382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Top View</a:t>
            </a:r>
            <a:endParaRPr sz="1600" b="1"/>
          </a:p>
        </p:txBody>
      </p:sp>
      <p:cxnSp>
        <p:nvCxnSpPr>
          <p:cNvPr id="163" name="Google Shape;163;p18"/>
          <p:cNvCxnSpPr/>
          <p:nvPr/>
        </p:nvCxnSpPr>
        <p:spPr>
          <a:xfrm>
            <a:off x="4572825" y="1414100"/>
            <a:ext cx="0" cy="48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Selection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474525"/>
            <a:ext cx="8499900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Analysis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750" y="2081003"/>
            <a:ext cx="18478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225" y="2080991"/>
            <a:ext cx="17335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075" y="2627451"/>
            <a:ext cx="3338879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458813" y="1382975"/>
            <a:ext cx="2782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of Water Vapor Collected in a Chamber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flipH="1">
            <a:off x="4693063" y="1545250"/>
            <a:ext cx="24900" cy="46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600" y="3173900"/>
            <a:ext cx="3521831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459675" y="1452500"/>
            <a:ext cx="40542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Properties Under Different Pressures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98" y="2027425"/>
            <a:ext cx="4571999" cy="90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4826350" y="2022475"/>
            <a:ext cx="4054200" cy="5361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5194050" y="2633650"/>
            <a:ext cx="3276000" cy="399900"/>
          </a:xfrm>
          <a:prstGeom prst="frame">
            <a:avLst>
              <a:gd name="adj1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Water Properties and Water Collection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0488" y="4161964"/>
            <a:ext cx="2143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7625" y="5101894"/>
            <a:ext cx="2238461" cy="93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175" y="3421389"/>
            <a:ext cx="4388262" cy="197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Analysis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Vacuum and Energy Calculations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854225" y="1567113"/>
            <a:ext cx="1733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Vacuum Speed </a:t>
            </a:r>
            <a:endParaRPr b="1" u="sng"/>
          </a:p>
        </p:txBody>
      </p:sp>
      <p:sp>
        <p:nvSpPr>
          <p:cNvPr id="198" name="Google Shape;198;p21"/>
          <p:cNvSpPr txBox="1"/>
          <p:nvPr/>
        </p:nvSpPr>
        <p:spPr>
          <a:xfrm>
            <a:off x="187850" y="2600500"/>
            <a:ext cx="27084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Novice biker pedals 60 rpm or 1 revolution per second</a:t>
            </a:r>
            <a:endParaRPr sz="11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26" y="2051950"/>
            <a:ext cx="3916994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49" y="3074988"/>
            <a:ext cx="2708400" cy="36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636027" y="3688375"/>
            <a:ext cx="2829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Time to Evacuate Chamber</a:t>
            </a:r>
            <a:endParaRPr b="1" u="sng"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75" y="4080213"/>
            <a:ext cx="28860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907050" y="5806375"/>
            <a:ext cx="25587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Total time: 220.75 seconds</a:t>
            </a:r>
            <a:endParaRPr b="1"/>
          </a:p>
        </p:txBody>
      </p:sp>
      <p:cxnSp>
        <p:nvCxnSpPr>
          <p:cNvPr id="204" name="Google Shape;204;p21"/>
          <p:cNvCxnSpPr/>
          <p:nvPr/>
        </p:nvCxnSpPr>
        <p:spPr>
          <a:xfrm flipH="1">
            <a:off x="4895325" y="1599325"/>
            <a:ext cx="27600" cy="457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1"/>
          <p:cNvSpPr txBox="1"/>
          <p:nvPr/>
        </p:nvSpPr>
        <p:spPr>
          <a:xfrm>
            <a:off x="4905013" y="1538475"/>
            <a:ext cx="419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Energy to Raise the Temp. of 1 Liter of Water</a:t>
            </a:r>
            <a:endParaRPr b="1" u="sng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325" y="1995675"/>
            <a:ext cx="1387907" cy="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7313" y="2451250"/>
            <a:ext cx="2041775" cy="8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2988" y="3436800"/>
            <a:ext cx="4139575" cy="2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5638" y="4007498"/>
            <a:ext cx="1769603" cy="6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4778198"/>
            <a:ext cx="43815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Budget for Concept Two, the Continuous Concept, as of Phase One</a:t>
            </a:r>
            <a:endParaRPr/>
          </a:p>
        </p:txBody>
      </p:sp>
      <p:graphicFrame>
        <p:nvGraphicFramePr>
          <p:cNvPr id="218" name="Google Shape;218;p22"/>
          <p:cNvGraphicFramePr/>
          <p:nvPr/>
        </p:nvGraphicFramePr>
        <p:xfrm>
          <a:off x="1597950" y="1414100"/>
          <a:ext cx="5948100" cy="4983480"/>
        </p:xfrm>
        <a:graphic>
          <a:graphicData uri="http://schemas.openxmlformats.org/drawingml/2006/table">
            <a:tbl>
              <a:tblPr>
                <a:noFill/>
                <a:tableStyleId>{84A25D3F-C6C6-4C8B-931D-0EEBD2C556C0}</a:tableStyleId>
              </a:tblPr>
              <a:tblGrid>
                <a:gridCol w="1128450"/>
                <a:gridCol w="2514600"/>
                <a:gridCol w="1123950"/>
                <a:gridCol w="1181100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within Continuous Evaporation Conceptual Design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 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Estimated Cost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Outer Shell Piping 2-1/2‘’ diameter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Shelters the Inner Piping and O-rings in the bike pedal assembly connected to one way check valves.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ft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$5.47 per foot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Inner Shell Piping 2’ diameter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Goes in outer shell piping and o-rings placed on pipe. Creates suction in vacuum pump.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ft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$3.25 per ft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O-Rings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Connects surface of inner pipe and outer pipe together. Creates air tight seal in vacuum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$25 per 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Valves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Allows water from top chamber to enter the airlock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 pedal assembly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inner pipe forward/back in outer pipe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Steel Box X size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body of system that holds inside components roughly 2ft X 2ft X 4.5 ft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Panel of Glass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the top chamber, sunlight comes through heating water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square feet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 per square foot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Estimated Cost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$308.76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One Gantt Chart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2098185"/>
            <a:ext cx="8691599" cy="243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Milestones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226200" y="1515450"/>
            <a:ext cx="8691600" cy="465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Two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Technical Analysis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Mass flow rates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Rates of evaporation and condensation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Heat transfer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Phase Three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Engineering Design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Environmental considerations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Design for manufacturability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Budget optimization</a:t>
            </a:r>
            <a:endParaRPr sz="1800"/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b="1"/>
              <a:t>THANK YOU FOR LISTENING</a:t>
            </a:r>
            <a:endParaRPr sz="30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b="1"/>
              <a:t>QUESTIONS?</a:t>
            </a:r>
            <a:endParaRPr sz="3000" b="1"/>
          </a:p>
        </p:txBody>
      </p:sp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226188" y="954451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3700" lvl="0" indent="-203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“2.1 Billion People Lack Safe Drinking Water at Home, More than Twice as Many Lack Safe Sanitation.”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World Health Organization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World Health Organization, www.who.int/news-room/detail/12-07-2017-2-1-billion-people-lack-safe-drinking-water-at-home-more-than-twice-as-many-lack-safe-sanitation.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Cespedes, Andrea. “The Average Exercise Bike Pedaling Speed.”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LIVESTRONG.COM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Leaf Group, 11 Sept. 2017, www.livestrong.com/article/396118-average-speed-human-pedaling-exercise-cycle/.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Chapter 3: Review of Basic Vacuum Calculations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 Las Positas College , asiavacuumpumps.com/download/Article/1.pdf.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“Cycloclean.” </a:t>
            </a:r>
            <a:r>
              <a:rPr lang="en" sz="900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Water Purification System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Nippon Basic Co., 2006, www.nipponbasic.ecnet.jp/e-cc.html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Hashem, Eman Ahmed. </a:t>
            </a:r>
            <a:r>
              <a:rPr lang="en" sz="900" i="1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Nanotechnology in Water Treatment, Case Study: Egypt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Journal of Economics and Development Studies, Sept. 2014, jedsnet.com/journals/jeds/Vol_2_No_3_September_2014/18.pdf.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Home | JMP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washdata.org/. 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“Household.”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United Nations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United Nations, population.un.org/Household/index.html#/countries.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“JMP.”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Home | JMP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washdata.org/data.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Paul, Rebecca. “6 Water-Purifying Devices for Clean Drinking Water in the Developing World.” </a:t>
            </a:r>
            <a:r>
              <a:rPr lang="en" sz="900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Inhabitat Green Design Innovation Architecture Green Building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Inhabitat, 8 Nov. 2013,inhabitat.com/6-water-purifying-devices-for-clean-drinking-water-in-the-developing-world.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Progress on Drinking Water, Sanitation and Hygiene 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 World Health Organization, washdata.org/sites/default/files/documents/reports/2018-01/JMP-2017-report-final.pdf.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Slaymaker, Tom, and Robert Bain. “Access to Drinking Water around the World – in Five Infographics.”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 Guardian</a:t>
            </a:r>
            <a:r>
              <a:rPr lang="en" sz="900">
                <a:solidFill>
                  <a:srgbClr val="32323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Guardian News and Media, 17 Mar. 2017, www.theguardian.com/global-development-professionals-network/2017/mar/17/access-to-drinking-water-world-six-infographics.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“United Nations Population Division | Department of Economic and Social Affairs.” </a:t>
            </a: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United Nations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United Nations, www.un.org/en/development/desa/population/. 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“What Does Brita Filter Out? Chlorine &amp; More | Brita®.” </a:t>
            </a:r>
            <a:r>
              <a:rPr lang="en" sz="900" i="1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Filtration Explained | Brita®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9 Nov. 2017, www.brita.com/why-brita/what-we-filter/.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3700" lvl="0" indent="-2032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WHO/UNICEF Joint Monitoring Programme for Water Supply, Sanitation, and Hygiene</a:t>
            </a:r>
            <a:r>
              <a:rPr lang="en" sz="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 UNICEF, washdata.org/sites/default/files/documents/reports/2018-07/JMP-2017-annual-report.pdf.</a:t>
            </a: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/>
          </a:p>
        </p:txBody>
      </p:sp>
      <p:sp>
        <p:nvSpPr>
          <p:cNvPr id="247" name="Google Shape;247;p26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49001" y="64608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0"/>
          <p:cNvSpPr/>
          <p:nvPr/>
        </p:nvSpPr>
        <p:spPr>
          <a:xfrm rot="5400000">
            <a:off x="1045700" y="294650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 rot="5400000">
            <a:off x="1045700" y="1318217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5400000">
            <a:off x="1045700" y="2341783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5400000">
            <a:off x="1045700" y="3365350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 rot="5400000">
            <a:off x="1045700" y="4388917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 rot="-5400000">
            <a:off x="7489900" y="294650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 rot="-5400000">
            <a:off x="7489900" y="1318200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 rot="-5400000">
            <a:off x="7489900" y="2341767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/>
          <p:nvPr/>
        </p:nvSpPr>
        <p:spPr>
          <a:xfrm rot="-5400000">
            <a:off x="7489900" y="4388917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 rot="-5400000">
            <a:off x="7489900" y="3365350"/>
            <a:ext cx="608400" cy="27051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A61C00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3034825" y="480608"/>
            <a:ext cx="29385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Overview</a:t>
            </a:r>
            <a:endParaRPr sz="3000" b="1"/>
          </a:p>
        </p:txBody>
      </p:sp>
      <p:sp>
        <p:nvSpPr>
          <p:cNvPr id="74" name="Google Shape;74;p10"/>
          <p:cNvSpPr txBox="1"/>
          <p:nvPr/>
        </p:nvSpPr>
        <p:spPr>
          <a:xfrm>
            <a:off x="411050" y="1399800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Vision and Mission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246200" y="2451850"/>
            <a:ext cx="22074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Technical Background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11050" y="3446996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Stakeholders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457375" y="4470550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Customer Needs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399175" y="5437275"/>
            <a:ext cx="1994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State of the Art Technology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6797050" y="1399875"/>
            <a:ext cx="1994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Concept Generation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6855250" y="2423404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Concept Selection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6855250" y="3446933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Technical Analysis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6855250" y="4470550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Budget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6855250" y="5522567"/>
            <a:ext cx="18777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Project Schedule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226200" y="4396288"/>
            <a:ext cx="8691600" cy="114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 joint reported conducted by the World Health Organization and UNICEF in 2017 found that 2.1 billion people lack access to safe, readily available water at home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Approximately 250 million people living in sub-Saharan Africa collect drinking water from an unimproved water source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and Mission 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l="2616" r="1543"/>
          <a:stretch/>
        </p:blipFill>
        <p:spPr>
          <a:xfrm>
            <a:off x="2111476" y="1649848"/>
            <a:ext cx="4921045" cy="2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388950" y="1060050"/>
            <a:ext cx="83661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Vision: </a:t>
            </a:r>
            <a:r>
              <a:rPr lang="en" sz="1800">
                <a:solidFill>
                  <a:schemeClr val="dk1"/>
                </a:solidFill>
              </a:rPr>
              <a:t>To fulfill the need of developing communities for clean drinking water.</a:t>
            </a:r>
            <a:endParaRPr sz="1800"/>
          </a:p>
        </p:txBody>
      </p:sp>
      <p:sp>
        <p:nvSpPr>
          <p:cNvPr id="93" name="Google Shape;93;p11"/>
          <p:cNvSpPr txBox="1"/>
          <p:nvPr/>
        </p:nvSpPr>
        <p:spPr>
          <a:xfrm>
            <a:off x="388950" y="5664475"/>
            <a:ext cx="83661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Mission: </a:t>
            </a:r>
            <a:r>
              <a:rPr lang="en" sz="1800">
                <a:solidFill>
                  <a:schemeClr val="dk1"/>
                </a:solidFill>
              </a:rPr>
              <a:t>To design a human-powered, vacuum-driven distillation device that achieves complete water purification.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226188" y="1135901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Vapor pressure: at a certain equilibrium temperature, the pressure exerted by a vapor on its condensed phase 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By lowering the atmospheric pressure, the temperature at which water evaporates decreases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Background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00" y="2330625"/>
            <a:ext cx="5734625" cy="385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226188" y="1515451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b="1"/>
              <a:t>Primary Stakeholders</a:t>
            </a:r>
            <a:endParaRPr sz="1800"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Customers - Residents of Sub-Saharan Africa, Non-Profit Organizations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Investors - Mechanical Engineering Department at Stevens Institute of Technology, Venture Capital firms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Employees - Team members of this project, Dr. Connington, Outside Consultants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b="1"/>
              <a:t>Passive Stakeholders</a:t>
            </a:r>
            <a:endParaRPr sz="1800" b="1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Competitors - Lifestraw, Cycloclean, Solarball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Governments/Organizations - Disaster Relief organizations, Underdeveloped countries, Humanitarian Organizations</a:t>
            </a:r>
            <a:endParaRPr sz="18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227019" y="1709350"/>
            <a:ext cx="4344900" cy="44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Primary Needs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Affordable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Sustainable energy source, no external power or battery needed.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Produce enough clean drinking water for one day for one person</a:t>
            </a:r>
            <a:endParaRPr sz="1800"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571925" y="1727050"/>
            <a:ext cx="4315200" cy="4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u="sng">
                <a:solidFill>
                  <a:schemeClr val="dk1"/>
                </a:solidFill>
              </a:rPr>
              <a:t>Secondary Needs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User-friendly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Have a collection tank for the water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Easy to assemble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Easily maintained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solidFill>
                  <a:schemeClr val="dk1"/>
                </a:solidFill>
              </a:rPr>
              <a:t>Has a lifetime of at least 10 years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563225" y="1373175"/>
            <a:ext cx="4344900" cy="165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Condorchem Envitech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Mechanical Vapor Compression Vacuum Evaporator</a:t>
            </a: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Technology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25" y="2876400"/>
            <a:ext cx="6386350" cy="33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625" y="1023175"/>
            <a:ext cx="3290500" cy="3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t="11392" r="1598"/>
          <a:stretch/>
        </p:blipFill>
        <p:spPr>
          <a:xfrm>
            <a:off x="5452376" y="979136"/>
            <a:ext cx="3513600" cy="324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Technology</a:t>
            </a: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00" y="3805675"/>
            <a:ext cx="3806825" cy="2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023" y="1112098"/>
            <a:ext cx="3265975" cy="28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620263" y="3964950"/>
            <a:ext cx="24795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Solarball</a:t>
            </a:r>
            <a:endParaRPr sz="1600" b="1"/>
          </a:p>
        </p:txBody>
      </p:sp>
      <p:sp>
        <p:nvSpPr>
          <p:cNvPr id="136" name="Google Shape;136;p16"/>
          <p:cNvSpPr txBox="1"/>
          <p:nvPr/>
        </p:nvSpPr>
        <p:spPr>
          <a:xfrm>
            <a:off x="7741525" y="5935675"/>
            <a:ext cx="13470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Cycloclean</a:t>
            </a:r>
            <a:endParaRPr sz="1600" b="1"/>
          </a:p>
        </p:txBody>
      </p:sp>
      <p:sp>
        <p:nvSpPr>
          <p:cNvPr id="137" name="Google Shape;137;p16"/>
          <p:cNvSpPr txBox="1"/>
          <p:nvPr/>
        </p:nvSpPr>
        <p:spPr>
          <a:xfrm>
            <a:off x="7327025" y="1564875"/>
            <a:ext cx="11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Lifestraw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3883778"/>
            <a:ext cx="3095625" cy="2035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Generation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One: Cyclic Concept with Pedaling Pump Vacuum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00" y="1414103"/>
            <a:ext cx="32480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3625" y="1756381"/>
            <a:ext cx="5407875" cy="404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7761900" y="5804900"/>
            <a:ext cx="13821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Front View</a:t>
            </a:r>
            <a:endParaRPr sz="1600" b="1"/>
          </a:p>
        </p:txBody>
      </p:sp>
      <p:cxnSp>
        <p:nvCxnSpPr>
          <p:cNvPr id="149" name="Google Shape;149;p17"/>
          <p:cNvCxnSpPr/>
          <p:nvPr/>
        </p:nvCxnSpPr>
        <p:spPr>
          <a:xfrm>
            <a:off x="3603950" y="1414100"/>
            <a:ext cx="0" cy="48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7"/>
          <p:cNvSpPr txBox="1"/>
          <p:nvPr/>
        </p:nvSpPr>
        <p:spPr>
          <a:xfrm>
            <a:off x="1905000" y="5804900"/>
            <a:ext cx="16989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Isometric View</a:t>
            </a:r>
            <a:endParaRPr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On-screen Show (4:3)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Content - No Photos</vt:lpstr>
      <vt:lpstr>Vacuum Evaporation Water Purification System</vt:lpstr>
      <vt:lpstr>PowerPoint Presentation</vt:lpstr>
      <vt:lpstr>Vision and Mission </vt:lpstr>
      <vt:lpstr>Technical Background</vt:lpstr>
      <vt:lpstr>Stakeholders</vt:lpstr>
      <vt:lpstr>Customer Needs</vt:lpstr>
      <vt:lpstr>State of the Art Technology</vt:lpstr>
      <vt:lpstr>State of the Art Technology</vt:lpstr>
      <vt:lpstr>Concept Generation</vt:lpstr>
      <vt:lpstr>Concept Generation</vt:lpstr>
      <vt:lpstr>Concept Selection</vt:lpstr>
      <vt:lpstr>Technical Analysis</vt:lpstr>
      <vt:lpstr>Technical Analysis</vt:lpstr>
      <vt:lpstr>Budget</vt:lpstr>
      <vt:lpstr>Project Schedule</vt:lpstr>
      <vt:lpstr>Moving Forward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Vacuum Evaporation Water Purification System</dc:title>
  <cp:lastModifiedBy>Class2018</cp:lastModifiedBy>
  <cp:revision>1</cp:revision>
  <dcterms:modified xsi:type="dcterms:W3CDTF">2018-10-04T15:00:21Z</dcterms:modified>
</cp:coreProperties>
</file>