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68" r:id="rId3"/>
    <p:sldId id="260" r:id="rId4"/>
    <p:sldId id="261" r:id="rId5"/>
    <p:sldId id="262" r:id="rId6"/>
    <p:sldId id="560" r:id="rId7"/>
    <p:sldId id="561" r:id="rId8"/>
    <p:sldId id="562" r:id="rId9"/>
    <p:sldId id="565" r:id="rId10"/>
    <p:sldId id="536" r:id="rId11"/>
    <p:sldId id="538" r:id="rId12"/>
    <p:sldId id="539" r:id="rId13"/>
    <p:sldId id="541" r:id="rId14"/>
    <p:sldId id="542" r:id="rId15"/>
    <p:sldId id="543" r:id="rId16"/>
    <p:sldId id="544" r:id="rId17"/>
    <p:sldId id="545" r:id="rId18"/>
    <p:sldId id="546" r:id="rId19"/>
    <p:sldId id="547" r:id="rId20"/>
    <p:sldId id="558" r:id="rId21"/>
    <p:sldId id="572" r:id="rId22"/>
    <p:sldId id="263" r:id="rId23"/>
    <p:sldId id="264" r:id="rId24"/>
    <p:sldId id="265" r:id="rId25"/>
    <p:sldId id="266" r:id="rId26"/>
    <p:sldId id="267" r:id="rId27"/>
    <p:sldId id="573"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57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2903"/>
  </p:normalViewPr>
  <p:slideViewPr>
    <p:cSldViewPr snapToGrid="0" snapToObjects="1">
      <p:cViewPr varScale="1">
        <p:scale>
          <a:sx n="92" d="100"/>
          <a:sy n="92" d="100"/>
        </p:scale>
        <p:origin x="18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20F7C-37E6-D64E-9211-130C9A18BC0D}" type="datetimeFigureOut">
              <a:rPr kumimoji="1" lang="zh-CN" altLang="en-US" smtClean="0"/>
              <a:t>2018/6/20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5B26-1F5C-3E48-B8F4-CADCDBB3F198}" type="slidenum">
              <a:rPr kumimoji="1" lang="zh-CN" altLang="en-US" smtClean="0"/>
              <a:t>‹#›</a:t>
            </a:fld>
            <a:endParaRPr kumimoji="1" lang="zh-CN" altLang="en-US"/>
          </a:p>
        </p:txBody>
      </p:sp>
    </p:spTree>
    <p:extLst>
      <p:ext uri="{BB962C8B-B14F-4D97-AF65-F5344CB8AC3E}">
        <p14:creationId xmlns:p14="http://schemas.microsoft.com/office/powerpoint/2010/main" val="1925109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5965B26-1F5C-3E48-B8F4-CADCDBB3F198}" type="slidenum">
              <a:rPr kumimoji="1" lang="zh-CN" altLang="en-US" smtClean="0"/>
              <a:t>1</a:t>
            </a:fld>
            <a:endParaRPr kumimoji="1" lang="zh-CN" altLang="en-US"/>
          </a:p>
        </p:txBody>
      </p:sp>
    </p:spTree>
    <p:extLst>
      <p:ext uri="{BB962C8B-B14F-4D97-AF65-F5344CB8AC3E}">
        <p14:creationId xmlns:p14="http://schemas.microsoft.com/office/powerpoint/2010/main" val="211925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a:t>
            </a:r>
            <a:r>
              <a:rPr kumimoji="1" lang="zh-CN" altLang="en-US"/>
              <a:t>官网 </a:t>
            </a:r>
            <a:r>
              <a:rPr kumimoji="1" lang="en-US" altLang="zh-CN"/>
              <a:t>https</a:t>
            </a:r>
            <a:r>
              <a:rPr kumimoji="1" lang="en-US" altLang="zh-CN" dirty="0"/>
              <a:t>://</a:t>
            </a:r>
            <a:r>
              <a:rPr kumimoji="1" lang="en-US" altLang="zh-CN" dirty="0" err="1"/>
              <a:t>scrapy.org</a:t>
            </a:r>
            <a:r>
              <a:rPr kumimoji="1" lang="en-US" altLang="zh-CN" dirty="0"/>
              <a:t>/</a:t>
            </a:r>
          </a:p>
          <a:p>
            <a:r>
              <a:rPr kumimoji="1" lang="en-US" altLang="zh-CN" dirty="0"/>
              <a:t>2</a:t>
            </a:r>
            <a:r>
              <a:rPr kumimoji="1" lang="zh-CN" altLang="en-US" dirty="0"/>
              <a:t>、</a:t>
            </a:r>
            <a:r>
              <a:rPr kumimoji="1" lang="en-US" altLang="zh-CN" dirty="0" err="1"/>
              <a:t>scrapy</a:t>
            </a:r>
            <a:r>
              <a:rPr kumimoji="1" lang="zh-CN" altLang="en-US" dirty="0"/>
              <a:t>中文网 </a:t>
            </a:r>
            <a:r>
              <a:rPr kumimoji="1" lang="en-US" altLang="zh-CN" dirty="0"/>
              <a:t>http://</a:t>
            </a:r>
            <a:r>
              <a:rPr kumimoji="1" lang="en-US" altLang="zh-CN" dirty="0" err="1"/>
              <a:t>www.scrapyd.cn</a:t>
            </a:r>
            <a:r>
              <a:rPr kumimoji="1" lang="en-US" altLang="zh-CN" dirty="0"/>
              <a:t>/</a:t>
            </a:r>
            <a:endParaRPr kumimoji="1" lang="zh-CN" altLang="en-US" dirty="0"/>
          </a:p>
        </p:txBody>
      </p:sp>
      <p:sp>
        <p:nvSpPr>
          <p:cNvPr id="4" name="灯片编号占位符 3"/>
          <p:cNvSpPr>
            <a:spLocks noGrp="1"/>
          </p:cNvSpPr>
          <p:nvPr>
            <p:ph type="sldNum" sz="quarter" idx="10"/>
          </p:nvPr>
        </p:nvSpPr>
        <p:spPr/>
        <p:txBody>
          <a:bodyPr/>
          <a:lstStyle/>
          <a:p>
            <a:fld id="{D5965B26-1F5C-3E48-B8F4-CADCDBB3F198}" type="slidenum">
              <a:rPr kumimoji="1" lang="zh-CN" altLang="en-US" smtClean="0"/>
              <a:t>41</a:t>
            </a:fld>
            <a:endParaRPr kumimoji="1" lang="zh-CN" altLang="en-US"/>
          </a:p>
        </p:txBody>
      </p:sp>
    </p:spTree>
    <p:extLst>
      <p:ext uri="{BB962C8B-B14F-4D97-AF65-F5344CB8AC3E}">
        <p14:creationId xmlns:p14="http://schemas.microsoft.com/office/powerpoint/2010/main" val="33364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0" y="118242"/>
            <a:ext cx="10018713" cy="880242"/>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1116727"/>
            <a:ext cx="10018713" cy="5011024"/>
          </a:xfrm>
          <a:prstGeom prst="rect">
            <a:avLst/>
          </a:prstGeom>
        </p:spPr>
        <p:txBody>
          <a:bodyPr vert="horz" lIns="91440" tIns="45720" rIns="91440" bIns="45720" rtlCol="0" anchor="t">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9732656" y="6310313"/>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6/20/18</a:t>
            </a:fld>
            <a:endParaRPr lang="en-US" dirty="0"/>
          </a:p>
        </p:txBody>
      </p:sp>
      <p:sp>
        <p:nvSpPr>
          <p:cNvPr id="5" name="Footer Placeholder 4"/>
          <p:cNvSpPr>
            <a:spLocks noGrp="1"/>
          </p:cNvSpPr>
          <p:nvPr>
            <p:ph type="ftr" sz="quarter" idx="3"/>
          </p:nvPr>
        </p:nvSpPr>
        <p:spPr>
          <a:xfrm>
            <a:off x="2572279" y="6310313"/>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6310313"/>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33132" y="1504759"/>
            <a:ext cx="7646250" cy="2873277"/>
          </a:xfrm>
        </p:spPr>
        <p:txBody>
          <a:bodyPr/>
          <a:lstStyle/>
          <a:p>
            <a:r>
              <a:rPr kumimoji="1" lang="zh-CN" altLang="en-US" dirty="0"/>
              <a:t>第十四章</a:t>
            </a:r>
            <a:r>
              <a:rPr kumimoji="1" lang="zh-Hans" altLang="en-US" dirty="0"/>
              <a:t> </a:t>
            </a:r>
            <a:r>
              <a:rPr kumimoji="1" lang="en-US" altLang="zh-Hans" dirty="0"/>
              <a:t>Python</a:t>
            </a:r>
            <a:r>
              <a:rPr kumimoji="1" lang="zh-CN" altLang="en-US" dirty="0"/>
              <a:t>爬虫</a:t>
            </a:r>
          </a:p>
        </p:txBody>
      </p:sp>
    </p:spTree>
    <p:extLst>
      <p:ext uri="{BB962C8B-B14F-4D97-AF65-F5344CB8AC3E}">
        <p14:creationId xmlns:p14="http://schemas.microsoft.com/office/powerpoint/2010/main" val="18720937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3FFAE24A-08E4-2143-89A3-7DDFCA011809}"/>
              </a:ext>
            </a:extLst>
          </p:cNvPr>
          <p:cNvSpPr>
            <a:spLocks noGrp="1" noChangeArrowheads="1"/>
          </p:cNvSpPr>
          <p:nvPr>
            <p:ph type="title" idx="4294967295"/>
          </p:nvPr>
        </p:nvSpPr>
        <p:spPr>
          <a:xfrm>
            <a:off x="2176464" y="0"/>
            <a:ext cx="8001000" cy="1216025"/>
          </a:xfrm>
        </p:spPr>
        <p:txBody>
          <a:bodyPr/>
          <a:lstStyle/>
          <a:p>
            <a:r>
              <a:rPr lang="zh-CN" altLang="en-US" dirty="0"/>
              <a:t>爬虫基本原理 </a:t>
            </a:r>
          </a:p>
        </p:txBody>
      </p:sp>
      <p:sp>
        <p:nvSpPr>
          <p:cNvPr id="542723" name="Rectangle 3">
            <a:extLst>
              <a:ext uri="{FF2B5EF4-FFF2-40B4-BE49-F238E27FC236}">
                <a16:creationId xmlns:a16="http://schemas.microsoft.com/office/drawing/2014/main" id="{28930037-A2E2-B94F-B93E-F6E438285E63}"/>
              </a:ext>
            </a:extLst>
          </p:cNvPr>
          <p:cNvSpPr>
            <a:spLocks noGrp="1" noChangeArrowheads="1"/>
          </p:cNvSpPr>
          <p:nvPr>
            <p:ph type="body" sz="half" idx="4294967295"/>
          </p:nvPr>
        </p:nvSpPr>
        <p:spPr>
          <a:xfrm>
            <a:off x="3581401" y="1510146"/>
            <a:ext cx="7967663" cy="4267200"/>
          </a:xfrm>
        </p:spPr>
        <p:txBody>
          <a:bodyPr/>
          <a:lstStyle/>
          <a:p>
            <a:pPr marL="342900" indent="-342900" algn="just">
              <a:lnSpc>
                <a:spcPct val="90000"/>
              </a:lnSpc>
            </a:pPr>
            <a:r>
              <a:rPr lang="zh-CN" altLang="en-US" sz="2800" dirty="0"/>
              <a:t>网络爬虫是通过网页的链接地址来寻找网页，从一个或若干初始网页的</a:t>
            </a:r>
            <a:r>
              <a:rPr lang="en-US" altLang="zh-CN" sz="2800" dirty="0"/>
              <a:t>URL</a:t>
            </a:r>
            <a:r>
              <a:rPr lang="zh-CN" altLang="en-US" sz="2800" dirty="0"/>
              <a:t>开始（通常是某网站首页），遍历 </a:t>
            </a:r>
            <a:r>
              <a:rPr lang="en-US" altLang="zh-CN" sz="2800" dirty="0"/>
              <a:t>Web </a:t>
            </a:r>
            <a:r>
              <a:rPr lang="zh-CN" altLang="en-US" sz="2800" dirty="0"/>
              <a:t>空间，读取网页的内容，不断从一个站点移动到另一个站点，自动建立索引。在抓取网页的过程中，找到在网页中的其他链接地址，对 </a:t>
            </a:r>
            <a:r>
              <a:rPr lang="en-US" altLang="zh-CN" sz="2800" dirty="0"/>
              <a:t>HTML </a:t>
            </a:r>
            <a:r>
              <a:rPr lang="zh-CN" altLang="en-US" sz="2800" dirty="0"/>
              <a:t>文件进行解析，取出其页面中的子链接，并加入到网页数据库中，不断从当前页面上抽取新的</a:t>
            </a:r>
            <a:r>
              <a:rPr lang="en-US" altLang="zh-CN" sz="2800" dirty="0"/>
              <a:t>URL</a:t>
            </a:r>
            <a:r>
              <a:rPr lang="zh-CN" altLang="en-US" sz="2800" dirty="0"/>
              <a:t>放入队列，这样一直循环下去，直到把这个网站所有的网页都抓取完，满足系统的一定停止条件。</a:t>
            </a:r>
          </a:p>
        </p:txBody>
      </p:sp>
    </p:spTree>
    <p:extLst>
      <p:ext uri="{BB962C8B-B14F-4D97-AF65-F5344CB8AC3E}">
        <p14:creationId xmlns:p14="http://schemas.microsoft.com/office/powerpoint/2010/main" val="22250617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EEBE813B-91F3-A84D-896D-BAE0F23963D9}"/>
              </a:ext>
            </a:extLst>
          </p:cNvPr>
          <p:cNvSpPr>
            <a:spLocks noGrp="1" noChangeArrowheads="1"/>
          </p:cNvSpPr>
          <p:nvPr>
            <p:ph type="title" idx="4294967295"/>
          </p:nvPr>
        </p:nvSpPr>
        <p:spPr>
          <a:xfrm>
            <a:off x="2667000" y="0"/>
            <a:ext cx="8001000" cy="1216025"/>
          </a:xfrm>
        </p:spPr>
        <p:txBody>
          <a:bodyPr/>
          <a:lstStyle/>
          <a:p>
            <a:r>
              <a:rPr lang="zh-CN" altLang="en-US" dirty="0"/>
              <a:t>爬虫基本原理 </a:t>
            </a:r>
          </a:p>
        </p:txBody>
      </p:sp>
      <p:sp>
        <p:nvSpPr>
          <p:cNvPr id="544771" name="Rectangle 3">
            <a:extLst>
              <a:ext uri="{FF2B5EF4-FFF2-40B4-BE49-F238E27FC236}">
                <a16:creationId xmlns:a16="http://schemas.microsoft.com/office/drawing/2014/main" id="{F6C3942F-7AD6-9D4F-895B-EC79E3370AA6}"/>
              </a:ext>
            </a:extLst>
          </p:cNvPr>
          <p:cNvSpPr>
            <a:spLocks noGrp="1" noChangeArrowheads="1"/>
          </p:cNvSpPr>
          <p:nvPr>
            <p:ph type="body" sz="half" idx="4294967295"/>
          </p:nvPr>
        </p:nvSpPr>
        <p:spPr>
          <a:xfrm>
            <a:off x="3110347" y="1634836"/>
            <a:ext cx="7967663" cy="4267200"/>
          </a:xfrm>
        </p:spPr>
        <p:txBody>
          <a:bodyPr/>
          <a:lstStyle/>
          <a:p>
            <a:pPr marL="342900" indent="-342900" algn="just">
              <a:lnSpc>
                <a:spcPct val="90000"/>
              </a:lnSpc>
            </a:pPr>
            <a:r>
              <a:rPr lang="zh-CN" altLang="en-US" sz="2800" dirty="0"/>
              <a:t>另外，所有被爬虫抓取的网页将会被系统存贮，进行一定的分析、过滤，并建立索引，以便之后的查询和检索。网络爬虫分析某个网页时，利用 </a:t>
            </a:r>
            <a:r>
              <a:rPr lang="en-US" altLang="zh-CN" sz="2800" dirty="0"/>
              <a:t>HTML </a:t>
            </a:r>
            <a:r>
              <a:rPr lang="zh-CN" altLang="en-US" sz="2800" dirty="0"/>
              <a:t>语言的标记结构来获取指向其他网页的 </a:t>
            </a:r>
            <a:r>
              <a:rPr lang="en-US" altLang="zh-CN" sz="2800" dirty="0"/>
              <a:t>URL </a:t>
            </a:r>
            <a:r>
              <a:rPr lang="zh-CN" altLang="en-US" sz="2800" dirty="0"/>
              <a:t>地址，可以完全不依赖用户干预。</a:t>
            </a:r>
          </a:p>
          <a:p>
            <a:pPr marL="342900" indent="-342900" algn="just">
              <a:lnSpc>
                <a:spcPct val="90000"/>
              </a:lnSpc>
            </a:pPr>
            <a:r>
              <a:rPr lang="zh-CN" altLang="en-US" sz="2800" dirty="0"/>
              <a:t>如果把整个互联网当成一个网站，理论上讲网络爬虫可以把互联网上所有的网页都抓取下来</a:t>
            </a:r>
          </a:p>
        </p:txBody>
      </p:sp>
    </p:spTree>
    <p:extLst>
      <p:ext uri="{BB962C8B-B14F-4D97-AF65-F5344CB8AC3E}">
        <p14:creationId xmlns:p14="http://schemas.microsoft.com/office/powerpoint/2010/main" val="33034788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EE0317F5-BA81-3947-9323-58CCCF947C3B}"/>
              </a:ext>
            </a:extLst>
          </p:cNvPr>
          <p:cNvSpPr>
            <a:spLocks noGrp="1" noChangeArrowheads="1"/>
          </p:cNvSpPr>
          <p:nvPr>
            <p:ph type="title" idx="4294967295"/>
          </p:nvPr>
        </p:nvSpPr>
        <p:spPr>
          <a:xfrm>
            <a:off x="2176464" y="235529"/>
            <a:ext cx="8001000" cy="1216025"/>
          </a:xfrm>
        </p:spPr>
        <p:txBody>
          <a:bodyPr/>
          <a:lstStyle/>
          <a:p>
            <a:r>
              <a:rPr lang="zh-CN" altLang="en-US" dirty="0"/>
              <a:t>爬虫基本原理 </a:t>
            </a:r>
          </a:p>
        </p:txBody>
      </p:sp>
      <p:sp>
        <p:nvSpPr>
          <p:cNvPr id="545795" name="Rectangle 3">
            <a:extLst>
              <a:ext uri="{FF2B5EF4-FFF2-40B4-BE49-F238E27FC236}">
                <a16:creationId xmlns:a16="http://schemas.microsoft.com/office/drawing/2014/main" id="{29BA6A81-369A-EA47-A14D-83FE14A95D2E}"/>
              </a:ext>
            </a:extLst>
          </p:cNvPr>
          <p:cNvSpPr>
            <a:spLocks noGrp="1" noChangeArrowheads="1"/>
          </p:cNvSpPr>
          <p:nvPr>
            <p:ph type="body" sz="half" idx="4294967295"/>
          </p:nvPr>
        </p:nvSpPr>
        <p:spPr>
          <a:xfrm>
            <a:off x="2700337" y="2161309"/>
            <a:ext cx="7967663" cy="1981200"/>
          </a:xfrm>
        </p:spPr>
        <p:txBody>
          <a:bodyPr/>
          <a:lstStyle/>
          <a:p>
            <a:pPr marL="342900" indent="-342900" algn="just">
              <a:lnSpc>
                <a:spcPct val="90000"/>
              </a:lnSpc>
            </a:pPr>
            <a:r>
              <a:rPr lang="zh-CN" altLang="en-US" sz="2800" dirty="0"/>
              <a:t>而且对于某些主题爬虫来说，这一过程所得到的分析结果还可能对以后抓取过程给出反馈和指导。正是这种行为方式，这些程序才被称为爬虫</a:t>
            </a:r>
            <a:r>
              <a:rPr lang="en-US" altLang="zh-CN" sz="2800" dirty="0"/>
              <a:t>( spider )</a:t>
            </a:r>
            <a:r>
              <a:rPr lang="zh-CN" altLang="en-US" sz="2800" dirty="0"/>
              <a:t>、</a:t>
            </a:r>
            <a:r>
              <a:rPr lang="en-US" altLang="zh-CN" sz="2800" dirty="0"/>
              <a:t>crawler</a:t>
            </a:r>
            <a:r>
              <a:rPr lang="zh-CN" altLang="en-US" sz="2800" dirty="0"/>
              <a:t>、机器人。</a:t>
            </a:r>
          </a:p>
        </p:txBody>
      </p:sp>
    </p:spTree>
    <p:extLst>
      <p:ext uri="{BB962C8B-B14F-4D97-AF65-F5344CB8AC3E}">
        <p14:creationId xmlns:p14="http://schemas.microsoft.com/office/powerpoint/2010/main" val="4176632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601A951D-4E7A-AC46-A04F-2B2A9CA2F917}"/>
              </a:ext>
            </a:extLst>
          </p:cNvPr>
          <p:cNvSpPr>
            <a:spLocks noGrp="1" noChangeArrowheads="1"/>
          </p:cNvSpPr>
          <p:nvPr>
            <p:ph type="title" idx="4294967295"/>
          </p:nvPr>
        </p:nvSpPr>
        <p:spPr>
          <a:xfrm>
            <a:off x="2175163" y="-110836"/>
            <a:ext cx="8001000" cy="1216025"/>
          </a:xfrm>
        </p:spPr>
        <p:txBody>
          <a:bodyPr/>
          <a:lstStyle/>
          <a:p>
            <a:r>
              <a:rPr lang="zh-CN" altLang="en-US" dirty="0"/>
              <a:t>爬虫基本原理 </a:t>
            </a:r>
          </a:p>
        </p:txBody>
      </p:sp>
      <p:sp>
        <p:nvSpPr>
          <p:cNvPr id="547843" name="Rectangle 3">
            <a:extLst>
              <a:ext uri="{FF2B5EF4-FFF2-40B4-BE49-F238E27FC236}">
                <a16:creationId xmlns:a16="http://schemas.microsoft.com/office/drawing/2014/main" id="{22D78CFD-AC9E-8149-8107-03D6481626C2}"/>
              </a:ext>
            </a:extLst>
          </p:cNvPr>
          <p:cNvSpPr>
            <a:spLocks noGrp="1" noChangeArrowheads="1"/>
          </p:cNvSpPr>
          <p:nvPr>
            <p:ph type="body" sz="half" idx="4294967295"/>
          </p:nvPr>
        </p:nvSpPr>
        <p:spPr>
          <a:xfrm>
            <a:off x="2700337" y="1551709"/>
            <a:ext cx="7967663" cy="1981200"/>
          </a:xfrm>
        </p:spPr>
        <p:txBody>
          <a:bodyPr>
            <a:noAutofit/>
          </a:bodyPr>
          <a:lstStyle/>
          <a:p>
            <a:pPr marL="342900" indent="-342900" algn="just">
              <a:lnSpc>
                <a:spcPct val="90000"/>
              </a:lnSpc>
            </a:pPr>
            <a:r>
              <a:rPr lang="zh-CN" altLang="en-US" sz="2000" dirty="0"/>
              <a:t>从给定的 </a:t>
            </a:r>
            <a:r>
              <a:rPr lang="en-US" altLang="zh-CN" sz="2000" dirty="0"/>
              <a:t>URL </a:t>
            </a:r>
            <a:r>
              <a:rPr lang="zh-CN" altLang="en-US" sz="2000" dirty="0"/>
              <a:t>集出发，逐步来抓取和扫描那些新的出链。这样周而复始的抓取这些页面。这些新发现的 </a:t>
            </a:r>
            <a:r>
              <a:rPr lang="en-US" altLang="zh-CN" sz="2000" dirty="0"/>
              <a:t>URL </a:t>
            </a:r>
            <a:r>
              <a:rPr lang="zh-CN" altLang="en-US" sz="2000" dirty="0"/>
              <a:t>将作为爬行器的未来的抓取的工作。</a:t>
            </a:r>
          </a:p>
          <a:p>
            <a:pPr marL="342900" indent="-342900" algn="just">
              <a:lnSpc>
                <a:spcPct val="90000"/>
              </a:lnSpc>
            </a:pPr>
            <a:r>
              <a:rPr lang="zh-CN" altLang="en-US" sz="2000" dirty="0"/>
              <a:t>随着抓取的进行，这些未来工作集也会随着膨胀，由写入器将这些数据写入磁盘来释放主存，以及避免爬行器崩溃数据丢失。没有保证所有的 </a:t>
            </a:r>
            <a:r>
              <a:rPr lang="en-US" altLang="zh-CN" sz="2000" dirty="0"/>
              <a:t>Web </a:t>
            </a:r>
            <a:r>
              <a:rPr lang="zh-CN" altLang="en-US" sz="2000" dirty="0"/>
              <a:t>页面的访问都是按照这种方式进行，爬行器从不会停下来，</a:t>
            </a:r>
            <a:r>
              <a:rPr lang="en-US" altLang="zh-CN" sz="2000" dirty="0"/>
              <a:t>Spider </a:t>
            </a:r>
            <a:r>
              <a:rPr lang="zh-CN" altLang="en-US" sz="2000" dirty="0"/>
              <a:t>运行时页面也会随之不断增加。</a:t>
            </a:r>
          </a:p>
          <a:p>
            <a:pPr marL="342900" indent="-342900" algn="just">
              <a:lnSpc>
                <a:spcPct val="90000"/>
              </a:lnSpc>
            </a:pPr>
            <a:r>
              <a:rPr lang="zh-CN" altLang="en-US" sz="2000" dirty="0"/>
              <a:t>页面中所包含的文本也将呈交给文本索引器，用于基于关键词的信息索引。 </a:t>
            </a:r>
          </a:p>
        </p:txBody>
      </p:sp>
    </p:spTree>
    <p:extLst>
      <p:ext uri="{BB962C8B-B14F-4D97-AF65-F5344CB8AC3E}">
        <p14:creationId xmlns:p14="http://schemas.microsoft.com/office/powerpoint/2010/main" val="20493730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F61DB13B-789C-3D48-A1BB-B3C4779D8FAC}"/>
              </a:ext>
            </a:extLst>
          </p:cNvPr>
          <p:cNvSpPr>
            <a:spLocks noGrp="1" noChangeArrowheads="1"/>
          </p:cNvSpPr>
          <p:nvPr>
            <p:ph type="title" idx="4294967295"/>
          </p:nvPr>
        </p:nvSpPr>
        <p:spPr>
          <a:xfrm>
            <a:off x="2667000" y="180110"/>
            <a:ext cx="8001000" cy="1216025"/>
          </a:xfrm>
        </p:spPr>
        <p:txBody>
          <a:bodyPr/>
          <a:lstStyle/>
          <a:p>
            <a:r>
              <a:rPr lang="zh-CN" altLang="en-US" dirty="0"/>
              <a:t>工作流程  </a:t>
            </a:r>
          </a:p>
        </p:txBody>
      </p:sp>
      <p:sp>
        <p:nvSpPr>
          <p:cNvPr id="548867" name="Rectangle 3">
            <a:extLst>
              <a:ext uri="{FF2B5EF4-FFF2-40B4-BE49-F238E27FC236}">
                <a16:creationId xmlns:a16="http://schemas.microsoft.com/office/drawing/2014/main" id="{31900E07-8DD1-5F46-AA24-2B4005CC5C02}"/>
              </a:ext>
            </a:extLst>
          </p:cNvPr>
          <p:cNvSpPr>
            <a:spLocks noGrp="1" noChangeArrowheads="1"/>
          </p:cNvSpPr>
          <p:nvPr>
            <p:ph type="body" sz="half" idx="4294967295"/>
          </p:nvPr>
        </p:nvSpPr>
        <p:spPr>
          <a:xfrm>
            <a:off x="3082637" y="2130426"/>
            <a:ext cx="7967663" cy="1981200"/>
          </a:xfrm>
        </p:spPr>
        <p:txBody>
          <a:bodyPr>
            <a:noAutofit/>
          </a:bodyPr>
          <a:lstStyle/>
          <a:p>
            <a:pPr marL="342900" indent="-342900" algn="just">
              <a:lnSpc>
                <a:spcPct val="90000"/>
              </a:lnSpc>
            </a:pPr>
            <a:r>
              <a:rPr lang="zh-CN" altLang="en-US" dirty="0"/>
              <a:t>网络爬虫是搜索引擎中最核心的部分，整个搜索引擎的素材库来源于网络爬虫的采集，从搜索引擎整个产业链来看，网络爬虫是处于最上游的产业。其性能好坏直接影响着搜索引擎整体性能和处理速度。</a:t>
            </a:r>
          </a:p>
          <a:p>
            <a:pPr marL="342900" indent="-342900" algn="just">
              <a:lnSpc>
                <a:spcPct val="90000"/>
              </a:lnSpc>
            </a:pPr>
            <a:r>
              <a:rPr lang="zh-CN" altLang="en-US" dirty="0"/>
              <a:t>通用网络爬虫是从一个或若干个初始网页的上的 </a:t>
            </a:r>
            <a:r>
              <a:rPr lang="en-US" altLang="zh-CN" dirty="0"/>
              <a:t>URL </a:t>
            </a:r>
            <a:r>
              <a:rPr lang="zh-CN" altLang="en-US" dirty="0"/>
              <a:t>开始，获得初始网页上的 </a:t>
            </a:r>
            <a:r>
              <a:rPr lang="en-US" altLang="zh-CN" dirty="0"/>
              <a:t>URL </a:t>
            </a:r>
            <a:r>
              <a:rPr lang="zh-CN" altLang="en-US" dirty="0"/>
              <a:t>列表，在抓取网页过程中，不断从当前页面上抽取新的 </a:t>
            </a:r>
            <a:r>
              <a:rPr lang="en-US" altLang="zh-CN" dirty="0"/>
              <a:t>URL </a:t>
            </a:r>
            <a:r>
              <a:rPr lang="zh-CN" altLang="en-US" dirty="0"/>
              <a:t>放入待爬行队列，直到满足系统的停止条件。 </a:t>
            </a:r>
          </a:p>
        </p:txBody>
      </p:sp>
    </p:spTree>
    <p:extLst>
      <p:ext uri="{BB962C8B-B14F-4D97-AF65-F5344CB8AC3E}">
        <p14:creationId xmlns:p14="http://schemas.microsoft.com/office/powerpoint/2010/main" val="34541718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897" name="Picture 9" descr="1">
            <a:extLst>
              <a:ext uri="{FF2B5EF4-FFF2-40B4-BE49-F238E27FC236}">
                <a16:creationId xmlns:a16="http://schemas.microsoft.com/office/drawing/2014/main" id="{6462D1D1-4269-1C43-B9CB-9D2BF8E8EAE3}"/>
              </a:ext>
            </a:extLst>
          </p:cNvPr>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084619" y="381000"/>
            <a:ext cx="3859213" cy="6172200"/>
          </a:xfrm>
        </p:spPr>
      </p:pic>
    </p:spTree>
    <p:extLst>
      <p:ext uri="{BB962C8B-B14F-4D97-AF65-F5344CB8AC3E}">
        <p14:creationId xmlns:p14="http://schemas.microsoft.com/office/powerpoint/2010/main" val="10764776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294E4FFE-A3BB-C04C-B2C2-3D38B60BA533}"/>
              </a:ext>
            </a:extLst>
          </p:cNvPr>
          <p:cNvSpPr>
            <a:spLocks noGrp="1" noChangeArrowheads="1"/>
          </p:cNvSpPr>
          <p:nvPr>
            <p:ph type="title" idx="4294967295"/>
          </p:nvPr>
        </p:nvSpPr>
        <p:spPr>
          <a:xfrm>
            <a:off x="2362200" y="0"/>
            <a:ext cx="8001000" cy="1216025"/>
          </a:xfrm>
        </p:spPr>
        <p:txBody>
          <a:bodyPr/>
          <a:lstStyle/>
          <a:p>
            <a:r>
              <a:rPr lang="zh-CN" altLang="en-US" dirty="0"/>
              <a:t>工作流程  </a:t>
            </a:r>
          </a:p>
        </p:txBody>
      </p:sp>
      <p:sp>
        <p:nvSpPr>
          <p:cNvPr id="552963" name="Rectangle 3">
            <a:extLst>
              <a:ext uri="{FF2B5EF4-FFF2-40B4-BE49-F238E27FC236}">
                <a16:creationId xmlns:a16="http://schemas.microsoft.com/office/drawing/2014/main" id="{975C2536-11BB-194C-9317-0C64CF769BFA}"/>
              </a:ext>
            </a:extLst>
          </p:cNvPr>
          <p:cNvSpPr>
            <a:spLocks noGrp="1" noChangeArrowheads="1"/>
          </p:cNvSpPr>
          <p:nvPr>
            <p:ph type="body" sz="half" idx="4294967295"/>
          </p:nvPr>
        </p:nvSpPr>
        <p:spPr>
          <a:xfrm>
            <a:off x="3276601" y="1537854"/>
            <a:ext cx="7967663" cy="1981200"/>
          </a:xfrm>
        </p:spPr>
        <p:txBody>
          <a:bodyPr>
            <a:noAutofit/>
          </a:bodyPr>
          <a:lstStyle/>
          <a:p>
            <a:pPr marL="342900" indent="-342900">
              <a:lnSpc>
                <a:spcPct val="90000"/>
              </a:lnSpc>
            </a:pPr>
            <a:r>
              <a:rPr lang="zh-CN" altLang="en-US" dirty="0"/>
              <a:t>网络爬虫基本架构如图所示，其各个部分的主要功能介绍如下：</a:t>
            </a:r>
          </a:p>
          <a:p>
            <a:pPr marL="342900" indent="-342900">
              <a:lnSpc>
                <a:spcPct val="90000"/>
              </a:lnSpc>
            </a:pPr>
            <a:r>
              <a:rPr lang="en-US" altLang="zh-CN" dirty="0"/>
              <a:t>1</a:t>
            </a:r>
            <a:r>
              <a:rPr lang="zh-CN" altLang="en-US" dirty="0"/>
              <a:t>．页面采集模块：该模块是爬虫和因特网的接口，主要作用是通过各种 </a:t>
            </a:r>
            <a:r>
              <a:rPr lang="en-US" altLang="zh-CN" dirty="0"/>
              <a:t>web </a:t>
            </a:r>
            <a:r>
              <a:rPr lang="zh-CN" altLang="en-US" dirty="0"/>
              <a:t>协议</a:t>
            </a:r>
            <a:r>
              <a:rPr lang="en-US" altLang="zh-CN" dirty="0"/>
              <a:t>(</a:t>
            </a:r>
            <a:r>
              <a:rPr lang="zh-CN" altLang="en-US" dirty="0"/>
              <a:t>一般以 </a:t>
            </a:r>
            <a:r>
              <a:rPr lang="en-US" altLang="zh-CN" dirty="0"/>
              <a:t>HTTP</a:t>
            </a:r>
            <a:r>
              <a:rPr lang="zh-CN" altLang="en-US" dirty="0"/>
              <a:t>．</a:t>
            </a:r>
            <a:r>
              <a:rPr lang="en-US" altLang="zh-CN" dirty="0"/>
              <a:t>FTP </a:t>
            </a:r>
            <a:r>
              <a:rPr lang="zh-CN" altLang="en-US" dirty="0"/>
              <a:t>为主</a:t>
            </a:r>
            <a:r>
              <a:rPr lang="en-US" altLang="zh-CN" dirty="0"/>
              <a:t>)</a:t>
            </a:r>
            <a:r>
              <a:rPr lang="zh-CN" altLang="en-US" dirty="0"/>
              <a:t>来完成对网页数据的采集，保存后将采集到的页面交由后续模块作进一步处理。</a:t>
            </a:r>
          </a:p>
          <a:p>
            <a:pPr marL="342900" indent="-342900">
              <a:lnSpc>
                <a:spcPct val="90000"/>
              </a:lnSpc>
            </a:pPr>
            <a:endParaRPr lang="zh-CN" altLang="en-US" dirty="0"/>
          </a:p>
          <a:p>
            <a:pPr marL="342900" indent="-342900">
              <a:lnSpc>
                <a:spcPct val="90000"/>
              </a:lnSpc>
              <a:buNone/>
            </a:pPr>
            <a:r>
              <a:rPr lang="zh-CN" altLang="en-US" dirty="0"/>
              <a:t>   其过程类似于用户使用浏览器打开网页，保存的网页供其它后续模块处理，例如，页面分析、链接抽取。</a:t>
            </a:r>
          </a:p>
        </p:txBody>
      </p:sp>
    </p:spTree>
    <p:extLst>
      <p:ext uri="{BB962C8B-B14F-4D97-AF65-F5344CB8AC3E}">
        <p14:creationId xmlns:p14="http://schemas.microsoft.com/office/powerpoint/2010/main" val="26426066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155A314D-9C13-E543-8CD1-E34C4FB9167F}"/>
              </a:ext>
            </a:extLst>
          </p:cNvPr>
          <p:cNvSpPr>
            <a:spLocks noGrp="1" noChangeArrowheads="1"/>
          </p:cNvSpPr>
          <p:nvPr>
            <p:ph type="title" idx="4294967295"/>
          </p:nvPr>
        </p:nvSpPr>
        <p:spPr>
          <a:xfrm>
            <a:off x="2514600" y="0"/>
            <a:ext cx="8001000" cy="1216025"/>
          </a:xfrm>
        </p:spPr>
        <p:txBody>
          <a:bodyPr/>
          <a:lstStyle/>
          <a:p>
            <a:r>
              <a:rPr lang="zh-CN" altLang="en-US" dirty="0"/>
              <a:t>工作流程  </a:t>
            </a:r>
          </a:p>
        </p:txBody>
      </p:sp>
      <p:sp>
        <p:nvSpPr>
          <p:cNvPr id="553987" name="Rectangle 3">
            <a:extLst>
              <a:ext uri="{FF2B5EF4-FFF2-40B4-BE49-F238E27FC236}">
                <a16:creationId xmlns:a16="http://schemas.microsoft.com/office/drawing/2014/main" id="{30854D51-4535-9740-9066-90479E61B9F0}"/>
              </a:ext>
            </a:extLst>
          </p:cNvPr>
          <p:cNvSpPr>
            <a:spLocks noGrp="1" noChangeArrowheads="1"/>
          </p:cNvSpPr>
          <p:nvPr>
            <p:ph type="body" sz="half" idx="4294967295"/>
          </p:nvPr>
        </p:nvSpPr>
        <p:spPr>
          <a:xfrm>
            <a:off x="2944092" y="1690254"/>
            <a:ext cx="7967663" cy="1981200"/>
          </a:xfrm>
        </p:spPr>
        <p:txBody>
          <a:bodyPr>
            <a:noAutofit/>
          </a:bodyPr>
          <a:lstStyle/>
          <a:p>
            <a:pPr marL="342900" indent="-342900" algn="just">
              <a:lnSpc>
                <a:spcPct val="90000"/>
              </a:lnSpc>
            </a:pPr>
            <a:r>
              <a:rPr lang="en-US" altLang="zh-CN" dirty="0"/>
              <a:t>2</a:t>
            </a:r>
            <a:r>
              <a:rPr lang="zh-CN" altLang="en-US" dirty="0"/>
              <a:t>．页面分析模块：该模块的主要功能是将页面采集模块采集下来的页面进行分析，提取其中满足用户要求的超链接，加入到超链接队列中。</a:t>
            </a:r>
          </a:p>
          <a:p>
            <a:pPr marL="342900" indent="-342900" algn="just">
              <a:lnSpc>
                <a:spcPct val="90000"/>
              </a:lnSpc>
              <a:buNone/>
            </a:pPr>
            <a:endParaRPr lang="zh-CN" altLang="en-US" dirty="0"/>
          </a:p>
          <a:p>
            <a:pPr marL="342900" indent="-342900" algn="just">
              <a:lnSpc>
                <a:spcPct val="90000"/>
              </a:lnSpc>
              <a:buNone/>
            </a:pPr>
            <a:r>
              <a:rPr lang="zh-CN" altLang="en-US" dirty="0"/>
              <a:t>   页面链接中给出的 </a:t>
            </a:r>
            <a:r>
              <a:rPr lang="en-US" altLang="zh-CN" dirty="0"/>
              <a:t>URL </a:t>
            </a:r>
            <a:r>
              <a:rPr lang="zh-CN" altLang="en-US" dirty="0"/>
              <a:t>一般是多种格式的，可能是完整的包括协议、站点和路径的，也可能是省略了部分内容的，或者是一个相对路径。所以为处理方便，一般进行规范化处理，先将其转化成统一的格式。</a:t>
            </a:r>
          </a:p>
        </p:txBody>
      </p:sp>
    </p:spTree>
    <p:extLst>
      <p:ext uri="{BB962C8B-B14F-4D97-AF65-F5344CB8AC3E}">
        <p14:creationId xmlns:p14="http://schemas.microsoft.com/office/powerpoint/2010/main" val="24151500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90CAB476-FABD-C44D-A6FA-AE5B4B27B7DE}"/>
              </a:ext>
            </a:extLst>
          </p:cNvPr>
          <p:cNvSpPr>
            <a:spLocks noGrp="1" noChangeArrowheads="1"/>
          </p:cNvSpPr>
          <p:nvPr>
            <p:ph type="title" idx="4294967295"/>
          </p:nvPr>
        </p:nvSpPr>
        <p:spPr>
          <a:xfrm>
            <a:off x="2176464" y="263237"/>
            <a:ext cx="8001000" cy="1216025"/>
          </a:xfrm>
        </p:spPr>
        <p:txBody>
          <a:bodyPr/>
          <a:lstStyle/>
          <a:p>
            <a:r>
              <a:rPr lang="zh-CN" altLang="en-US" dirty="0"/>
              <a:t>工作流程  </a:t>
            </a:r>
          </a:p>
        </p:txBody>
      </p:sp>
      <p:sp>
        <p:nvSpPr>
          <p:cNvPr id="555011" name="Rectangle 3">
            <a:extLst>
              <a:ext uri="{FF2B5EF4-FFF2-40B4-BE49-F238E27FC236}">
                <a16:creationId xmlns:a16="http://schemas.microsoft.com/office/drawing/2014/main" id="{F7535138-8E5A-A94A-8B50-E9009B7CDDE6}"/>
              </a:ext>
            </a:extLst>
          </p:cNvPr>
          <p:cNvSpPr>
            <a:spLocks noGrp="1" noChangeArrowheads="1"/>
          </p:cNvSpPr>
          <p:nvPr>
            <p:ph type="body" sz="half" idx="4294967295"/>
          </p:nvPr>
        </p:nvSpPr>
        <p:spPr>
          <a:xfrm>
            <a:off x="2971801" y="1995054"/>
            <a:ext cx="7967663" cy="1981200"/>
          </a:xfrm>
        </p:spPr>
        <p:txBody>
          <a:bodyPr>
            <a:normAutofit fontScale="85000" lnSpcReduction="20000"/>
          </a:bodyPr>
          <a:lstStyle/>
          <a:p>
            <a:pPr marL="342900" indent="-342900" algn="just">
              <a:lnSpc>
                <a:spcPct val="90000"/>
              </a:lnSpc>
            </a:pPr>
            <a:r>
              <a:rPr lang="en-US" altLang="zh-CN" sz="2800" dirty="0"/>
              <a:t>3</a:t>
            </a:r>
            <a:r>
              <a:rPr lang="zh-CN" altLang="en-US" sz="2800" dirty="0"/>
              <a:t>、链接过滤模块：该模块主要是用于对重复链接和循环链接的过滤。例如，相对路径需要补全 </a:t>
            </a:r>
            <a:r>
              <a:rPr lang="en-US" altLang="zh-CN" sz="2800" dirty="0"/>
              <a:t>URL </a:t>
            </a:r>
            <a:r>
              <a:rPr lang="zh-CN" altLang="en-US" sz="2800" dirty="0"/>
              <a:t>，然后加入到待采集 </a:t>
            </a:r>
            <a:r>
              <a:rPr lang="en-US" altLang="zh-CN" sz="2800" dirty="0"/>
              <a:t>URL </a:t>
            </a:r>
            <a:r>
              <a:rPr lang="zh-CN" altLang="en-US" sz="2800" dirty="0"/>
              <a:t>队列中。</a:t>
            </a:r>
          </a:p>
          <a:p>
            <a:pPr marL="342900" indent="-342900" algn="just">
              <a:lnSpc>
                <a:spcPct val="90000"/>
              </a:lnSpc>
            </a:pPr>
            <a:endParaRPr lang="zh-CN" altLang="en-US" sz="2800" dirty="0"/>
          </a:p>
          <a:p>
            <a:pPr marL="342900" indent="-342900" algn="just">
              <a:lnSpc>
                <a:spcPct val="90000"/>
              </a:lnSpc>
              <a:buNone/>
            </a:pPr>
            <a:r>
              <a:rPr lang="zh-CN" altLang="en-US" sz="2800" dirty="0"/>
              <a:t>   此时，一般会过滤掉队列中已经包含的 </a:t>
            </a:r>
            <a:r>
              <a:rPr lang="en-US" altLang="zh-CN" sz="2800" dirty="0"/>
              <a:t>URL </a:t>
            </a:r>
            <a:r>
              <a:rPr lang="zh-CN" altLang="en-US" sz="2800" dirty="0"/>
              <a:t>，以及循环链接的</a:t>
            </a:r>
            <a:r>
              <a:rPr lang="en-US" altLang="zh-CN" sz="2800" dirty="0"/>
              <a:t>URL</a:t>
            </a:r>
            <a:r>
              <a:rPr lang="zh-CN" altLang="en-US" sz="2800" dirty="0"/>
              <a:t>。</a:t>
            </a:r>
          </a:p>
        </p:txBody>
      </p:sp>
    </p:spTree>
    <p:extLst>
      <p:ext uri="{BB962C8B-B14F-4D97-AF65-F5344CB8AC3E}">
        <p14:creationId xmlns:p14="http://schemas.microsoft.com/office/powerpoint/2010/main" val="7757609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FC682613-6D3E-3D47-8B4A-06301A3D94DB}"/>
              </a:ext>
            </a:extLst>
          </p:cNvPr>
          <p:cNvSpPr>
            <a:spLocks noGrp="1" noChangeArrowheads="1"/>
          </p:cNvSpPr>
          <p:nvPr>
            <p:ph type="title" idx="4294967295"/>
          </p:nvPr>
        </p:nvSpPr>
        <p:spPr>
          <a:xfrm>
            <a:off x="2209801" y="332510"/>
            <a:ext cx="8001000" cy="1216025"/>
          </a:xfrm>
        </p:spPr>
        <p:txBody>
          <a:bodyPr/>
          <a:lstStyle/>
          <a:p>
            <a:r>
              <a:rPr lang="zh-CN" altLang="en-US" dirty="0"/>
              <a:t>工作流程  </a:t>
            </a:r>
          </a:p>
        </p:txBody>
      </p:sp>
      <p:sp>
        <p:nvSpPr>
          <p:cNvPr id="556035" name="Rectangle 3">
            <a:extLst>
              <a:ext uri="{FF2B5EF4-FFF2-40B4-BE49-F238E27FC236}">
                <a16:creationId xmlns:a16="http://schemas.microsoft.com/office/drawing/2014/main" id="{34DAE486-B406-4C46-A886-3FF4D8A652A6}"/>
              </a:ext>
            </a:extLst>
          </p:cNvPr>
          <p:cNvSpPr>
            <a:spLocks noGrp="1" noChangeArrowheads="1"/>
          </p:cNvSpPr>
          <p:nvPr>
            <p:ph type="body" sz="half" idx="4294967295"/>
          </p:nvPr>
        </p:nvSpPr>
        <p:spPr>
          <a:xfrm>
            <a:off x="3054928" y="2286000"/>
            <a:ext cx="7967663" cy="1981200"/>
          </a:xfrm>
        </p:spPr>
        <p:txBody>
          <a:bodyPr>
            <a:normAutofit fontScale="92500" lnSpcReduction="20000"/>
          </a:bodyPr>
          <a:lstStyle/>
          <a:p>
            <a:pPr marL="342900" indent="-342900">
              <a:lnSpc>
                <a:spcPct val="90000"/>
              </a:lnSpc>
            </a:pPr>
            <a:r>
              <a:rPr lang="en-US" altLang="zh-CN" sz="2800" dirty="0"/>
              <a:t>4</a:t>
            </a:r>
            <a:r>
              <a:rPr lang="zh-CN" altLang="en-US" sz="2800" dirty="0"/>
              <a:t>．页面库：用来存放已经采集下来的页面，以备后期处理。</a:t>
            </a:r>
          </a:p>
          <a:p>
            <a:pPr marL="342900" indent="-342900">
              <a:lnSpc>
                <a:spcPct val="90000"/>
              </a:lnSpc>
            </a:pPr>
            <a:r>
              <a:rPr lang="en-US" altLang="zh-CN" sz="2800" dirty="0"/>
              <a:t>5</a:t>
            </a:r>
            <a:r>
              <a:rPr lang="zh-CN" altLang="en-US" sz="2800" dirty="0"/>
              <a:t>．待采集 </a:t>
            </a:r>
            <a:r>
              <a:rPr lang="en-US" altLang="zh-CN" sz="2800" dirty="0"/>
              <a:t>URL </a:t>
            </a:r>
            <a:r>
              <a:rPr lang="zh-CN" altLang="en-US" sz="2800" dirty="0"/>
              <a:t>队列：从采集网页中抽取并作相应处理后得到的 </a:t>
            </a:r>
            <a:r>
              <a:rPr lang="en-US" altLang="zh-CN" sz="2800" dirty="0"/>
              <a:t>URL </a:t>
            </a:r>
            <a:r>
              <a:rPr lang="zh-CN" altLang="en-US" sz="2800" dirty="0"/>
              <a:t>，当 </a:t>
            </a:r>
            <a:r>
              <a:rPr lang="en-US" altLang="zh-CN" sz="2800" dirty="0"/>
              <a:t>URL </a:t>
            </a:r>
            <a:r>
              <a:rPr lang="zh-CN" altLang="en-US" sz="2800" dirty="0"/>
              <a:t>为空时爬虫程序终止。</a:t>
            </a:r>
          </a:p>
          <a:p>
            <a:pPr marL="342900" indent="-342900">
              <a:lnSpc>
                <a:spcPct val="90000"/>
              </a:lnSpc>
            </a:pPr>
            <a:r>
              <a:rPr lang="en-US" altLang="zh-CN" sz="2800" dirty="0"/>
              <a:t>6</a:t>
            </a:r>
            <a:r>
              <a:rPr lang="zh-CN" altLang="en-US" sz="2800" dirty="0"/>
              <a:t>．初始 </a:t>
            </a:r>
            <a:r>
              <a:rPr lang="en-US" altLang="zh-CN" sz="2800" dirty="0"/>
              <a:t>URL </a:t>
            </a:r>
            <a:r>
              <a:rPr lang="zh-CN" altLang="en-US" sz="2800" dirty="0"/>
              <a:t>：提供 </a:t>
            </a:r>
            <a:r>
              <a:rPr lang="en-US" altLang="zh-CN" sz="2800" dirty="0"/>
              <a:t>URL </a:t>
            </a:r>
            <a:r>
              <a:rPr lang="zh-CN" altLang="en-US" sz="2800" dirty="0"/>
              <a:t>种子，以启动爬虫</a:t>
            </a:r>
          </a:p>
        </p:txBody>
      </p:sp>
    </p:spTree>
    <p:extLst>
      <p:ext uri="{BB962C8B-B14F-4D97-AF65-F5344CB8AC3E}">
        <p14:creationId xmlns:p14="http://schemas.microsoft.com/office/powerpoint/2010/main" val="36655367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a:extLst>
              <a:ext uri="{FF2B5EF4-FFF2-40B4-BE49-F238E27FC236}">
                <a16:creationId xmlns:a16="http://schemas.microsoft.com/office/drawing/2014/main" id="{93145DBD-D377-C843-928D-699FE9CF9F1A}"/>
              </a:ext>
            </a:extLst>
          </p:cNvPr>
          <p:cNvSpPr>
            <a:spLocks noGrp="1" noChangeArrowheads="1"/>
          </p:cNvSpPr>
          <p:nvPr>
            <p:ph type="subTitle" idx="1"/>
          </p:nvPr>
        </p:nvSpPr>
        <p:spPr>
          <a:xfrm>
            <a:off x="3681047" y="380964"/>
            <a:ext cx="8229599" cy="6113621"/>
          </a:xfrm>
        </p:spPr>
        <p:txBody>
          <a:bodyPr>
            <a:normAutofit/>
          </a:bodyPr>
          <a:lstStyle/>
          <a:p>
            <a:pPr algn="l" eaLnBrk="1" hangingPunct="1">
              <a:buFontTx/>
              <a:buChar char="•"/>
            </a:pPr>
            <a:r>
              <a:rPr lang="zh-CN" altLang="en-US" sz="2800" b="1" dirty="0">
                <a:ea typeface="宋体" panose="02010600030101010101" pitchFamily="2" charset="-122"/>
              </a:rPr>
              <a:t>本章要点：</a:t>
            </a:r>
          </a:p>
          <a:p>
            <a:pPr marL="800100" lvl="1" indent="-342900" algn="l">
              <a:buFont typeface="Wingdings" pitchFamily="2" charset="2"/>
              <a:buChar char="ü"/>
            </a:pPr>
            <a:r>
              <a:rPr lang="zh-CN" altLang="en-US" sz="2400" b="1" dirty="0">
                <a:solidFill>
                  <a:schemeClr val="tx1"/>
                </a:solidFill>
                <a:ea typeface="宋体" panose="02010600030101010101" pitchFamily="2" charset="-122"/>
              </a:rPr>
              <a:t>什么是爬虫</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爬虫基本原理</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原生爬虫</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r>
              <a:rPr lang="zh-CN" altLang="en-US" sz="2400" b="1" dirty="0">
                <a:solidFill>
                  <a:schemeClr val="tx1"/>
                </a:solidFill>
                <a:ea typeface="宋体" panose="02010600030101010101" pitchFamily="2" charset="-122"/>
              </a:rPr>
              <a:t>爬虫框架</a:t>
            </a:r>
            <a:r>
              <a:rPr lang="en-US" altLang="zh-CN" sz="2400" b="1" dirty="0" err="1">
                <a:solidFill>
                  <a:schemeClr val="tx1"/>
                </a:solidFill>
                <a:ea typeface="宋体" panose="02010600030101010101" pitchFamily="2" charset="-122"/>
              </a:rPr>
              <a:t>Scrapy</a:t>
            </a:r>
            <a:endParaRPr lang="en-US" altLang="zh-CN" sz="2400" b="1" dirty="0">
              <a:solidFill>
                <a:schemeClr val="tx1"/>
              </a:solidFill>
              <a:ea typeface="宋体" panose="02010600030101010101" pitchFamily="2" charset="-122"/>
            </a:endParaRPr>
          </a:p>
          <a:p>
            <a:pPr marL="800100" lvl="1" indent="-342900" algn="l">
              <a:buFont typeface="Wingdings" pitchFamily="2" charset="2"/>
              <a:buChar char="ü"/>
            </a:pPr>
            <a:endParaRPr lang="en-US" altLang="zh-CN" sz="2400" b="1" dirty="0">
              <a:solidFill>
                <a:schemeClr val="tx1"/>
              </a:solidFill>
              <a:ea typeface="宋体" panose="02010600030101010101" pitchFamily="2" charset="-122"/>
            </a:endParaRPr>
          </a:p>
        </p:txBody>
      </p:sp>
    </p:spTree>
    <p:extLst>
      <p:ext uri="{BB962C8B-B14F-4D97-AF65-F5344CB8AC3E}">
        <p14:creationId xmlns:p14="http://schemas.microsoft.com/office/powerpoint/2010/main" val="20669888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1EE0BF65-6EC2-0140-947C-47FC1BC00377}"/>
              </a:ext>
            </a:extLst>
          </p:cNvPr>
          <p:cNvSpPr>
            <a:spLocks noGrp="1" noChangeArrowheads="1"/>
          </p:cNvSpPr>
          <p:nvPr>
            <p:ph type="title" idx="4294967295"/>
          </p:nvPr>
        </p:nvSpPr>
        <p:spPr>
          <a:xfrm>
            <a:off x="2050472" y="630382"/>
            <a:ext cx="8001000" cy="1216025"/>
          </a:xfrm>
        </p:spPr>
        <p:txBody>
          <a:bodyPr anchor="ctr"/>
          <a:lstStyle/>
          <a:p>
            <a:r>
              <a:rPr lang="zh-CN" altLang="en-US" b="1" dirty="0"/>
              <a:t>关键技术分析</a:t>
            </a:r>
          </a:p>
        </p:txBody>
      </p:sp>
      <p:sp>
        <p:nvSpPr>
          <p:cNvPr id="567299" name="Rectangle 3">
            <a:extLst>
              <a:ext uri="{FF2B5EF4-FFF2-40B4-BE49-F238E27FC236}">
                <a16:creationId xmlns:a16="http://schemas.microsoft.com/office/drawing/2014/main" id="{81161E15-1C9F-7647-9C60-3D32FD1AB47B}"/>
              </a:ext>
            </a:extLst>
          </p:cNvPr>
          <p:cNvSpPr>
            <a:spLocks noGrp="1" noChangeArrowheads="1"/>
          </p:cNvSpPr>
          <p:nvPr>
            <p:ph type="body" idx="4294967295"/>
          </p:nvPr>
        </p:nvSpPr>
        <p:spPr>
          <a:xfrm>
            <a:off x="3228109" y="2511426"/>
            <a:ext cx="8001000" cy="2514600"/>
          </a:xfrm>
        </p:spPr>
        <p:txBody>
          <a:bodyPr/>
          <a:lstStyle/>
          <a:p>
            <a:pPr marL="342900" indent="-342900"/>
            <a:r>
              <a:rPr lang="zh-CN" altLang="en-US"/>
              <a:t>抓取目标的定义与描述</a:t>
            </a:r>
          </a:p>
          <a:p>
            <a:pPr marL="342900" indent="-342900"/>
            <a:r>
              <a:rPr lang="zh-CN" altLang="en-US"/>
              <a:t>网页</a:t>
            </a:r>
            <a:r>
              <a:rPr lang="en-US" altLang="zh-CN"/>
              <a:t>URL</a:t>
            </a:r>
            <a:r>
              <a:rPr lang="zh-CN" altLang="en-US"/>
              <a:t>的搜索策略</a:t>
            </a:r>
          </a:p>
          <a:p>
            <a:pPr marL="342900" indent="-342900"/>
            <a:r>
              <a:rPr lang="zh-CN" altLang="en-US"/>
              <a:t>网页的分析与信息的提取</a:t>
            </a:r>
          </a:p>
        </p:txBody>
      </p:sp>
    </p:spTree>
    <p:extLst>
      <p:ext uri="{BB962C8B-B14F-4D97-AF65-F5344CB8AC3E}">
        <p14:creationId xmlns:p14="http://schemas.microsoft.com/office/powerpoint/2010/main" val="7695986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8F04C-CFDF-CE41-934D-226317BF170A}"/>
              </a:ext>
            </a:extLst>
          </p:cNvPr>
          <p:cNvSpPr>
            <a:spLocks noGrp="1"/>
          </p:cNvSpPr>
          <p:nvPr>
            <p:ph type="title"/>
          </p:nvPr>
        </p:nvSpPr>
        <p:spPr/>
        <p:txBody>
          <a:bodyPr/>
          <a:lstStyle/>
          <a:p>
            <a:r>
              <a:rPr kumimoji="1" lang="zh-CN" altLang="en-US" dirty="0"/>
              <a:t>看代码！</a:t>
            </a:r>
          </a:p>
        </p:txBody>
      </p:sp>
      <p:sp>
        <p:nvSpPr>
          <p:cNvPr id="3" name="内容占位符 2">
            <a:extLst>
              <a:ext uri="{FF2B5EF4-FFF2-40B4-BE49-F238E27FC236}">
                <a16:creationId xmlns:a16="http://schemas.microsoft.com/office/drawing/2014/main" id="{73868AC5-3331-3A4D-8ED8-64762A633896}"/>
              </a:ext>
            </a:extLst>
          </p:cNvPr>
          <p:cNvSpPr>
            <a:spLocks noGrp="1"/>
          </p:cNvSpPr>
          <p:nvPr>
            <p:ph idx="1"/>
          </p:nvPr>
        </p:nvSpPr>
        <p:spPr/>
        <p:txBody>
          <a:bodyPr/>
          <a:lstStyle/>
          <a:p>
            <a:pPr marL="0" indent="0">
              <a:buNone/>
            </a:pPr>
            <a:r>
              <a:rPr kumimoji="1" lang="zh-CN" altLang="en-US" dirty="0"/>
              <a:t>原生爬虫展示！！！</a:t>
            </a:r>
          </a:p>
        </p:txBody>
      </p:sp>
    </p:spTree>
    <p:extLst>
      <p:ext uri="{BB962C8B-B14F-4D97-AF65-F5344CB8AC3E}">
        <p14:creationId xmlns:p14="http://schemas.microsoft.com/office/powerpoint/2010/main" val="2888645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基本工作流程</a:t>
            </a:r>
          </a:p>
        </p:txBody>
      </p:sp>
      <p:sp>
        <p:nvSpPr>
          <p:cNvPr id="5" name="内容占位符 2"/>
          <p:cNvSpPr>
            <a:spLocks noGrp="1"/>
          </p:cNvSpPr>
          <p:nvPr>
            <p:ph idx="1"/>
          </p:nvPr>
        </p:nvSpPr>
        <p:spPr>
          <a:xfrm>
            <a:off x="1981200" y="1341439"/>
            <a:ext cx="8229600" cy="5183187"/>
          </a:xfrm>
        </p:spPr>
        <p:txBody>
          <a:bodyPr/>
          <a:lstStyle/>
          <a:p>
            <a:r>
              <a:rPr lang="zh-CN" altLang="en-US" dirty="0"/>
              <a:t>网络爬虫的基本工作流程如下：</a:t>
            </a:r>
          </a:p>
          <a:p>
            <a:pPr marL="0" indent="0">
              <a:buNone/>
            </a:pPr>
            <a:r>
              <a:rPr lang="en-US" altLang="zh-CN" dirty="0"/>
              <a:t>1.</a:t>
            </a:r>
            <a:r>
              <a:rPr lang="zh-CN" altLang="en-US" dirty="0"/>
              <a:t>首先选取一部分精心挑选的种子</a:t>
            </a:r>
            <a:r>
              <a:rPr lang="en-US" altLang="zh-CN" dirty="0"/>
              <a:t>URL</a:t>
            </a:r>
            <a:r>
              <a:rPr lang="zh-CN" altLang="en-US" dirty="0"/>
              <a:t>；</a:t>
            </a:r>
          </a:p>
          <a:p>
            <a:pPr marL="0" indent="0">
              <a:buNone/>
            </a:pPr>
            <a:r>
              <a:rPr lang="en-US" altLang="zh-CN" dirty="0"/>
              <a:t>2.</a:t>
            </a:r>
            <a:r>
              <a:rPr lang="zh-CN" altLang="en-US" dirty="0"/>
              <a:t>将这些</a:t>
            </a:r>
            <a:r>
              <a:rPr lang="en-US" altLang="zh-CN" dirty="0"/>
              <a:t>URL</a:t>
            </a:r>
            <a:r>
              <a:rPr lang="zh-CN" altLang="en-US" dirty="0"/>
              <a:t>放入待抓取</a:t>
            </a:r>
            <a:r>
              <a:rPr lang="en-US" altLang="zh-CN" dirty="0"/>
              <a:t>URL</a:t>
            </a:r>
            <a:r>
              <a:rPr lang="zh-CN" altLang="en-US" dirty="0"/>
              <a:t>队列；</a:t>
            </a:r>
          </a:p>
          <a:p>
            <a:pPr marL="0" indent="0">
              <a:buNone/>
            </a:pPr>
            <a:r>
              <a:rPr lang="en-US" altLang="zh-CN" dirty="0"/>
              <a:t>3.</a:t>
            </a:r>
            <a:r>
              <a:rPr lang="zh-CN" altLang="en-US" dirty="0"/>
              <a:t>从待抓取</a:t>
            </a:r>
            <a:r>
              <a:rPr lang="en-US" altLang="zh-CN" dirty="0"/>
              <a:t>URL</a:t>
            </a:r>
            <a:r>
              <a:rPr lang="zh-CN" altLang="en-US" dirty="0"/>
              <a:t>队列中取出待抓取在</a:t>
            </a:r>
            <a:r>
              <a:rPr lang="en-US" altLang="zh-CN" dirty="0"/>
              <a:t>URL</a:t>
            </a:r>
            <a:r>
              <a:rPr lang="zh-CN" altLang="en-US" dirty="0"/>
              <a:t>，解析</a:t>
            </a:r>
            <a:r>
              <a:rPr lang="en-US" altLang="zh-CN" dirty="0"/>
              <a:t>DNS</a:t>
            </a:r>
            <a:r>
              <a:rPr lang="zh-CN" altLang="en-US" dirty="0"/>
              <a:t>，并且得到主机的</a:t>
            </a:r>
            <a:r>
              <a:rPr lang="en-US" altLang="zh-CN" dirty="0" err="1"/>
              <a:t>ip</a:t>
            </a:r>
            <a:r>
              <a:rPr lang="zh-CN" altLang="en-US" dirty="0"/>
              <a:t>，并将</a:t>
            </a:r>
            <a:r>
              <a:rPr lang="en-US" altLang="zh-CN" dirty="0"/>
              <a:t>URL</a:t>
            </a:r>
            <a:r>
              <a:rPr lang="zh-CN" altLang="en-US" dirty="0"/>
              <a:t>对应的网页下载下来，存储进已下载网页库中。此外，将这些</a:t>
            </a:r>
            <a:r>
              <a:rPr lang="en-US" altLang="zh-CN" dirty="0"/>
              <a:t>URL</a:t>
            </a:r>
            <a:r>
              <a:rPr lang="zh-CN" altLang="en-US" dirty="0"/>
              <a:t>放进已抓取</a:t>
            </a:r>
            <a:r>
              <a:rPr lang="en-US" altLang="zh-CN" dirty="0"/>
              <a:t>URL</a:t>
            </a:r>
            <a:r>
              <a:rPr lang="zh-CN" altLang="en-US" dirty="0"/>
              <a:t>队列。</a:t>
            </a:r>
          </a:p>
          <a:p>
            <a:pPr marL="0" indent="0">
              <a:buNone/>
            </a:pPr>
            <a:r>
              <a:rPr lang="en-US" altLang="zh-CN" dirty="0"/>
              <a:t>4.</a:t>
            </a:r>
            <a:r>
              <a:rPr lang="zh-CN" altLang="en-US" dirty="0"/>
              <a:t>分析已抓取</a:t>
            </a:r>
            <a:r>
              <a:rPr lang="en-US" altLang="zh-CN" dirty="0"/>
              <a:t>URL</a:t>
            </a:r>
            <a:r>
              <a:rPr lang="zh-CN" altLang="en-US" dirty="0"/>
              <a:t>队列中的</a:t>
            </a:r>
            <a:r>
              <a:rPr lang="en-US" altLang="zh-CN" dirty="0"/>
              <a:t>URL</a:t>
            </a:r>
            <a:r>
              <a:rPr lang="zh-CN" altLang="en-US" dirty="0"/>
              <a:t>，分析其中的其他</a:t>
            </a:r>
            <a:r>
              <a:rPr lang="en-US" altLang="zh-CN" dirty="0"/>
              <a:t>URL</a:t>
            </a:r>
            <a:r>
              <a:rPr lang="zh-CN" altLang="en-US" dirty="0"/>
              <a:t>，并且将</a:t>
            </a:r>
            <a:r>
              <a:rPr lang="en-US" altLang="zh-CN" dirty="0"/>
              <a:t>URL</a:t>
            </a:r>
            <a:r>
              <a:rPr lang="zh-CN" altLang="en-US" dirty="0"/>
              <a:t>放入待抓取</a:t>
            </a:r>
            <a:r>
              <a:rPr lang="en-US" altLang="zh-CN" dirty="0"/>
              <a:t>URL</a:t>
            </a:r>
            <a:r>
              <a:rPr lang="zh-CN" altLang="en-US" dirty="0"/>
              <a:t>队列，从而进入下一个循环。</a:t>
            </a:r>
          </a:p>
        </p:txBody>
      </p:sp>
    </p:spTree>
    <p:extLst>
      <p:ext uri="{BB962C8B-B14F-4D97-AF65-F5344CB8AC3E}">
        <p14:creationId xmlns:p14="http://schemas.microsoft.com/office/powerpoint/2010/main" val="204350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从爬虫的角度对互联网进行划分</a:t>
            </a:r>
          </a:p>
        </p:txBody>
      </p:sp>
      <p:pic>
        <p:nvPicPr>
          <p:cNvPr id="2050" name="Picture 2" descr="http://pic002.cnblogs.com/images/2012/51347/20120618021813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2" y="1340768"/>
            <a:ext cx="8382000" cy="519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66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从爬虫的角度对互联网进行划分</a:t>
            </a:r>
          </a:p>
        </p:txBody>
      </p:sp>
      <p:sp>
        <p:nvSpPr>
          <p:cNvPr id="5" name="内容占位符 2"/>
          <p:cNvSpPr>
            <a:spLocks noGrp="1"/>
          </p:cNvSpPr>
          <p:nvPr>
            <p:ph idx="1"/>
          </p:nvPr>
        </p:nvSpPr>
        <p:spPr>
          <a:xfrm>
            <a:off x="1981200" y="1341439"/>
            <a:ext cx="8229600" cy="5183187"/>
          </a:xfrm>
        </p:spPr>
        <p:txBody>
          <a:bodyPr>
            <a:normAutofit lnSpcReduction="10000"/>
          </a:bodyPr>
          <a:lstStyle/>
          <a:p>
            <a:r>
              <a:rPr lang="zh-CN" altLang="en-US" dirty="0"/>
              <a:t>对应的，可以将互联网的所有页面分为五个部分：</a:t>
            </a:r>
            <a:endParaRPr lang="en-US" altLang="zh-CN" dirty="0"/>
          </a:p>
          <a:p>
            <a:pPr marL="0" indent="0">
              <a:buNone/>
            </a:pPr>
            <a:r>
              <a:rPr lang="en-US" altLang="zh-CN" dirty="0"/>
              <a:t>1.</a:t>
            </a:r>
            <a:r>
              <a:rPr lang="zh-CN" altLang="en-US" dirty="0"/>
              <a:t>已下载未过期网页</a:t>
            </a:r>
          </a:p>
          <a:p>
            <a:pPr marL="0" indent="0">
              <a:buNone/>
            </a:pPr>
            <a:r>
              <a:rPr lang="en-US" altLang="zh-CN" dirty="0"/>
              <a:t>2.</a:t>
            </a:r>
            <a:r>
              <a:rPr lang="zh-CN" altLang="en-US" dirty="0"/>
              <a:t>已下载已过期网页：抓取到的网页实际上是互联网内容的一个镜像与备份，互联网是动态变化的，一部分互联网上的内容已经发生了变化，这时，这部分抓取到的网页就已经过期了。</a:t>
            </a:r>
          </a:p>
          <a:p>
            <a:pPr marL="0" indent="0">
              <a:buNone/>
            </a:pPr>
            <a:r>
              <a:rPr lang="zh-CN" altLang="en-US" dirty="0"/>
              <a:t> </a:t>
            </a:r>
            <a:r>
              <a:rPr lang="en-US" altLang="zh-CN" dirty="0"/>
              <a:t>3.</a:t>
            </a:r>
            <a:r>
              <a:rPr lang="zh-CN" altLang="en-US" dirty="0"/>
              <a:t>待下载网页：也就是待抓取</a:t>
            </a:r>
            <a:r>
              <a:rPr lang="en-US" altLang="zh-CN" dirty="0"/>
              <a:t>URL</a:t>
            </a:r>
            <a:r>
              <a:rPr lang="zh-CN" altLang="en-US" dirty="0"/>
              <a:t>队列中的那些页面</a:t>
            </a:r>
          </a:p>
          <a:p>
            <a:pPr marL="0" indent="0">
              <a:buNone/>
            </a:pPr>
            <a:r>
              <a:rPr lang="en-US" altLang="zh-CN" dirty="0"/>
              <a:t>4.</a:t>
            </a:r>
            <a:r>
              <a:rPr lang="zh-CN" altLang="en-US" dirty="0"/>
              <a:t>可知网页：还没有抓取下来，也没有在待抓取</a:t>
            </a:r>
            <a:r>
              <a:rPr lang="en-US" altLang="zh-CN" dirty="0"/>
              <a:t>URL</a:t>
            </a:r>
            <a:r>
              <a:rPr lang="zh-CN" altLang="en-US" dirty="0"/>
              <a:t>队列中，但是可以通过对已抓取页面或者待抓取</a:t>
            </a:r>
            <a:r>
              <a:rPr lang="en-US" altLang="zh-CN" dirty="0"/>
              <a:t>URL</a:t>
            </a:r>
            <a:r>
              <a:rPr lang="zh-CN" altLang="en-US" dirty="0"/>
              <a:t>对应页面进行分析获取到的</a:t>
            </a:r>
            <a:r>
              <a:rPr lang="en-US" altLang="zh-CN" dirty="0"/>
              <a:t>URL</a:t>
            </a:r>
            <a:r>
              <a:rPr lang="zh-CN" altLang="en-US" dirty="0"/>
              <a:t>，认为是可知网页。</a:t>
            </a:r>
          </a:p>
          <a:p>
            <a:pPr marL="0" indent="0">
              <a:buNone/>
            </a:pPr>
            <a:r>
              <a:rPr lang="en-US" altLang="zh-CN" dirty="0"/>
              <a:t>5.</a:t>
            </a:r>
            <a:r>
              <a:rPr lang="zh-CN" altLang="en-US" dirty="0"/>
              <a:t>还有一部分网页，爬虫是无法直接抓取下载的。称为不可知网页。</a:t>
            </a:r>
          </a:p>
          <a:p>
            <a:endParaRPr lang="zh-CN" altLang="en-US" dirty="0"/>
          </a:p>
        </p:txBody>
      </p:sp>
    </p:spTree>
    <p:extLst>
      <p:ext uri="{BB962C8B-B14F-4D97-AF65-F5344CB8AC3E}">
        <p14:creationId xmlns:p14="http://schemas.microsoft.com/office/powerpoint/2010/main" val="4273629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抓取策略</a:t>
            </a:r>
          </a:p>
        </p:txBody>
      </p:sp>
      <p:sp>
        <p:nvSpPr>
          <p:cNvPr id="5" name="内容占位符 2"/>
          <p:cNvSpPr>
            <a:spLocks noGrp="1"/>
          </p:cNvSpPr>
          <p:nvPr>
            <p:ph idx="1"/>
          </p:nvPr>
        </p:nvSpPr>
        <p:spPr>
          <a:xfrm>
            <a:off x="1981200" y="1341439"/>
            <a:ext cx="8229600" cy="5183187"/>
          </a:xfrm>
        </p:spPr>
        <p:txBody>
          <a:bodyPr/>
          <a:lstStyle/>
          <a:p>
            <a:r>
              <a:rPr lang="zh-CN" altLang="en-US" dirty="0"/>
              <a:t>在爬虫系统中，待抓取</a:t>
            </a:r>
            <a:r>
              <a:rPr lang="en-US" altLang="zh-CN" dirty="0"/>
              <a:t>URL</a:t>
            </a:r>
            <a:r>
              <a:rPr lang="zh-CN" altLang="en-US" dirty="0"/>
              <a:t>队列是很重要的一部分。待抓取</a:t>
            </a:r>
            <a:r>
              <a:rPr lang="en-US" altLang="zh-CN" dirty="0"/>
              <a:t>URL</a:t>
            </a:r>
            <a:r>
              <a:rPr lang="zh-CN" altLang="en-US" dirty="0"/>
              <a:t>队列中的</a:t>
            </a:r>
            <a:r>
              <a:rPr lang="en-US" altLang="zh-CN" dirty="0"/>
              <a:t>URL</a:t>
            </a:r>
            <a:r>
              <a:rPr lang="zh-CN" altLang="en-US" dirty="0"/>
              <a:t>以什么样的顺序排列也是一个很重要的问题，因为这涉及到先抓取那个页面，后抓取哪个页面。而决定这些</a:t>
            </a:r>
            <a:r>
              <a:rPr lang="en-US" altLang="zh-CN" dirty="0"/>
              <a:t>URL</a:t>
            </a:r>
            <a:r>
              <a:rPr lang="zh-CN" altLang="en-US" dirty="0"/>
              <a:t>排列顺序的方法，叫做抓取策略。下面重点介绍几种常见的抓取策略：</a:t>
            </a:r>
            <a:endParaRPr lang="en-US" altLang="zh-CN" dirty="0"/>
          </a:p>
          <a:p>
            <a:pPr lvl="1"/>
            <a:r>
              <a:rPr lang="zh-CN" altLang="en-US" dirty="0"/>
              <a:t> </a:t>
            </a:r>
            <a:r>
              <a:rPr lang="en-US" altLang="zh-CN" dirty="0"/>
              <a:t>1.</a:t>
            </a:r>
            <a:r>
              <a:rPr lang="zh-CN" altLang="en-US" dirty="0"/>
              <a:t>深度优先遍历策略</a:t>
            </a:r>
            <a:endParaRPr lang="en-US" altLang="zh-CN" dirty="0"/>
          </a:p>
          <a:p>
            <a:pPr lvl="1"/>
            <a:r>
              <a:rPr lang="zh-CN" altLang="en-US" dirty="0"/>
              <a:t> </a:t>
            </a:r>
            <a:r>
              <a:rPr lang="en-US" altLang="zh-CN" dirty="0"/>
              <a:t>2.</a:t>
            </a:r>
            <a:r>
              <a:rPr lang="zh-CN" altLang="en-US" dirty="0"/>
              <a:t>宽度优先遍历策略</a:t>
            </a:r>
          </a:p>
          <a:p>
            <a:pPr lvl="1"/>
            <a:r>
              <a:rPr lang="zh-CN" altLang="en-US" dirty="0"/>
              <a:t> </a:t>
            </a:r>
            <a:r>
              <a:rPr lang="en-US" altLang="zh-CN" dirty="0"/>
              <a:t>3.</a:t>
            </a:r>
            <a:r>
              <a:rPr lang="zh-CN" altLang="en-US" dirty="0"/>
              <a:t>反向链接数策略</a:t>
            </a:r>
            <a:endParaRPr lang="en-US" altLang="zh-CN" dirty="0"/>
          </a:p>
          <a:p>
            <a:pPr lvl="1"/>
            <a:r>
              <a:rPr lang="en-US" altLang="zh-CN" dirty="0"/>
              <a:t>4.Partial PageRank</a:t>
            </a:r>
            <a:r>
              <a:rPr lang="zh-CN" altLang="en-US" dirty="0"/>
              <a:t>策略</a:t>
            </a:r>
          </a:p>
        </p:txBody>
      </p:sp>
    </p:spTree>
    <p:extLst>
      <p:ext uri="{BB962C8B-B14F-4D97-AF65-F5344CB8AC3E}">
        <p14:creationId xmlns:p14="http://schemas.microsoft.com/office/powerpoint/2010/main" val="240255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抓取策略</a:t>
            </a:r>
          </a:p>
        </p:txBody>
      </p:sp>
      <p:sp>
        <p:nvSpPr>
          <p:cNvPr id="5" name="内容占位符 2"/>
          <p:cNvSpPr>
            <a:spLocks noGrp="1"/>
          </p:cNvSpPr>
          <p:nvPr>
            <p:ph idx="1"/>
          </p:nvPr>
        </p:nvSpPr>
        <p:spPr>
          <a:xfrm>
            <a:off x="1981200" y="1341439"/>
            <a:ext cx="4474840" cy="5183187"/>
          </a:xfrm>
        </p:spPr>
        <p:txBody>
          <a:bodyPr/>
          <a:lstStyle/>
          <a:p>
            <a:r>
              <a:rPr lang="en-US" altLang="zh-CN" dirty="0"/>
              <a:t>depth-first</a:t>
            </a:r>
            <a:r>
              <a:rPr lang="zh-CN" altLang="en-US" dirty="0"/>
              <a:t>：</a:t>
            </a:r>
            <a:endParaRPr lang="en-US" altLang="zh-CN" dirty="0"/>
          </a:p>
          <a:p>
            <a:pPr marL="0" indent="0">
              <a:buNone/>
            </a:pPr>
            <a:r>
              <a:rPr lang="zh-CN" altLang="en-US" dirty="0"/>
              <a:t>遍历的路径：</a:t>
            </a:r>
            <a:r>
              <a:rPr lang="en-US" altLang="zh-CN" dirty="0"/>
              <a:t>A-F-G  E-H-I B C D</a:t>
            </a:r>
          </a:p>
          <a:p>
            <a:pPr marL="0" indent="0">
              <a:buNone/>
            </a:pPr>
            <a:endParaRPr lang="en-US" altLang="zh-CN" dirty="0"/>
          </a:p>
          <a:p>
            <a:r>
              <a:rPr lang="en-US" altLang="zh-CN" dirty="0"/>
              <a:t>breadth-first</a:t>
            </a:r>
            <a:r>
              <a:rPr lang="zh-CN" altLang="en-US" dirty="0"/>
              <a:t>：</a:t>
            </a:r>
            <a:endParaRPr lang="en-US" altLang="zh-CN" dirty="0"/>
          </a:p>
          <a:p>
            <a:pPr marL="0" indent="0">
              <a:buNone/>
            </a:pPr>
            <a:r>
              <a:rPr lang="zh-CN" altLang="en-US" dirty="0"/>
              <a:t>遍历的路径：</a:t>
            </a:r>
            <a:r>
              <a:rPr lang="en-US" altLang="zh-CN" dirty="0"/>
              <a:t>A-B-C-D-E-F G H I</a:t>
            </a:r>
            <a:endParaRPr lang="zh-CN" altLang="en-US" dirty="0"/>
          </a:p>
        </p:txBody>
      </p:sp>
      <p:pic>
        <p:nvPicPr>
          <p:cNvPr id="4098" name="Picture 2" descr="http://pic002.cnblogs.com/images/2012/51347/20120618021826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1412777"/>
            <a:ext cx="3960440" cy="4979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94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网页更新策略</a:t>
            </a:r>
          </a:p>
        </p:txBody>
      </p:sp>
      <p:sp>
        <p:nvSpPr>
          <p:cNvPr id="3" name="内容占位符 2"/>
          <p:cNvSpPr>
            <a:spLocks noGrp="1"/>
          </p:cNvSpPr>
          <p:nvPr>
            <p:ph idx="1"/>
          </p:nvPr>
        </p:nvSpPr>
        <p:spPr/>
        <p:txBody>
          <a:bodyPr/>
          <a:lstStyle/>
          <a:p>
            <a:r>
              <a:rPr lang="zh-CN" altLang="en-US" dirty="0"/>
              <a:t> 互联网是实时变化的，具有很强的动态性。网页更新策略主要是决定何时更新之前已经下载过的页面。常见的更新策略又以下三种：</a:t>
            </a:r>
            <a:endParaRPr lang="en-US" altLang="zh-CN" dirty="0"/>
          </a:p>
          <a:p>
            <a:endParaRPr lang="zh-CN" altLang="en-US" dirty="0"/>
          </a:p>
          <a:p>
            <a:r>
              <a:rPr lang="en-US" altLang="zh-CN" dirty="0"/>
              <a:t>1.</a:t>
            </a:r>
            <a:r>
              <a:rPr lang="zh-CN" altLang="en-US" dirty="0"/>
              <a:t>历史参考策略</a:t>
            </a:r>
          </a:p>
          <a:p>
            <a:pPr lvl="1"/>
            <a:r>
              <a:rPr lang="zh-CN" altLang="en-US" dirty="0"/>
              <a:t>    顾名思义，根据页面以往的历史更新数据，预测该页面未来何时会发生变化。一般来说，是通过泊松过程进行建模进行预测。</a:t>
            </a:r>
          </a:p>
          <a:p>
            <a:endParaRPr lang="zh-CN" altLang="en-US" dirty="0"/>
          </a:p>
        </p:txBody>
      </p:sp>
    </p:spTree>
    <p:extLst>
      <p:ext uri="{BB962C8B-B14F-4D97-AF65-F5344CB8AC3E}">
        <p14:creationId xmlns:p14="http://schemas.microsoft.com/office/powerpoint/2010/main" val="2985702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网页更新策略</a:t>
            </a:r>
          </a:p>
        </p:txBody>
      </p:sp>
      <p:sp>
        <p:nvSpPr>
          <p:cNvPr id="3" name="内容占位符 2"/>
          <p:cNvSpPr>
            <a:spLocks noGrp="1"/>
          </p:cNvSpPr>
          <p:nvPr>
            <p:ph idx="1"/>
          </p:nvPr>
        </p:nvSpPr>
        <p:spPr/>
        <p:txBody>
          <a:bodyPr/>
          <a:lstStyle/>
          <a:p>
            <a:r>
              <a:rPr lang="zh-CN" altLang="en-US" dirty="0"/>
              <a:t> </a:t>
            </a:r>
            <a:r>
              <a:rPr lang="en-US" altLang="zh-CN" dirty="0"/>
              <a:t>2.</a:t>
            </a:r>
            <a:r>
              <a:rPr lang="zh-CN" altLang="en-US" dirty="0"/>
              <a:t>用户体验策略</a:t>
            </a:r>
            <a:br>
              <a:rPr lang="zh-CN" altLang="en-US" dirty="0"/>
            </a:br>
            <a:r>
              <a:rPr lang="zh-CN" altLang="en-US" dirty="0"/>
              <a:t>    尽管搜索引擎针对于某个查询条件能够返回数量巨大的结果，但是用户往往只关注前几页结果。因此，抓取系统可以优先更新那些显示在查询结果前几页中的网页，而后再更新那些后面的网页。这种更新策略也是需要用到历史信息的。用户体验策略保留网页的多个历史版本，并且根据过去每次内容变化对搜索质量的影响，得出一个平均值，用这个值作为决定何时重新抓取的依据</a:t>
            </a:r>
          </a:p>
        </p:txBody>
      </p:sp>
    </p:spTree>
    <p:extLst>
      <p:ext uri="{BB962C8B-B14F-4D97-AF65-F5344CB8AC3E}">
        <p14:creationId xmlns:p14="http://schemas.microsoft.com/office/powerpoint/2010/main" val="63421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网页更新策略</a:t>
            </a:r>
          </a:p>
        </p:txBody>
      </p:sp>
      <p:sp>
        <p:nvSpPr>
          <p:cNvPr id="3" name="内容占位符 2"/>
          <p:cNvSpPr>
            <a:spLocks noGrp="1"/>
          </p:cNvSpPr>
          <p:nvPr>
            <p:ph idx="1"/>
          </p:nvPr>
        </p:nvSpPr>
        <p:spPr/>
        <p:txBody>
          <a:bodyPr/>
          <a:lstStyle/>
          <a:p>
            <a:r>
              <a:rPr lang="zh-CN" altLang="en-US" dirty="0"/>
              <a:t> </a:t>
            </a:r>
            <a:r>
              <a:rPr lang="en-US" altLang="zh-CN" dirty="0"/>
              <a:t>3.</a:t>
            </a:r>
            <a:r>
              <a:rPr lang="zh-CN" altLang="en-US" dirty="0"/>
              <a:t>聚类抽样策略</a:t>
            </a:r>
          </a:p>
          <a:p>
            <a:pPr marL="0" indent="0">
              <a:buNone/>
            </a:pPr>
            <a:r>
              <a:rPr lang="zh-CN" altLang="en-US" dirty="0"/>
              <a:t>前面提到的两种更新策略都有一个前提：需要网页的历史信息。这样就存在两个问题：第一，系统要是为每个系统保存多个版本的历史信息，无疑增加了很多的系统负担；第二，要是新的网页完全没有历史信息，就无法确定更新策略。</a:t>
            </a:r>
          </a:p>
          <a:p>
            <a:pPr marL="0" indent="0">
              <a:buNone/>
            </a:pPr>
            <a:r>
              <a:rPr lang="zh-CN" altLang="en-US" dirty="0"/>
              <a:t>这种策略认为，网页具有很多属性，类似属性的网页，可以认为其更新频率也是类似的。要计算某一个类别网页的更新频率，只需要对这一类网页抽样，以他们的更新周期作为整个类别的更新周期。</a:t>
            </a:r>
          </a:p>
        </p:txBody>
      </p:sp>
    </p:spTree>
    <p:extLst>
      <p:ext uri="{BB962C8B-B14F-4D97-AF65-F5344CB8AC3E}">
        <p14:creationId xmlns:p14="http://schemas.microsoft.com/office/powerpoint/2010/main" val="206849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网络爬虫是一个自动提取网页的程序，它为搜索引擎从万维网上下载网页，是搜索引擎的重要组成。传统爬虫从一个或若干初始网页的</a:t>
            </a:r>
            <a:r>
              <a:rPr lang="en-US" altLang="zh-CN" dirty="0"/>
              <a:t>URL</a:t>
            </a:r>
            <a:r>
              <a:rPr lang="zh-CN" altLang="en-US" dirty="0"/>
              <a:t>开始，获得初始网页上的</a:t>
            </a:r>
            <a:r>
              <a:rPr lang="en-US" altLang="zh-CN" dirty="0"/>
              <a:t>URL</a:t>
            </a:r>
            <a:r>
              <a:rPr lang="zh-CN" altLang="en-US" dirty="0"/>
              <a:t>，在抓取网页的过程中，不断从当前页面上抽取新的</a:t>
            </a:r>
            <a:r>
              <a:rPr lang="en-US" altLang="zh-CN" dirty="0"/>
              <a:t>URL</a:t>
            </a:r>
            <a:r>
              <a:rPr lang="zh-CN" altLang="en-US" dirty="0"/>
              <a:t>放入队列</a:t>
            </a:r>
            <a:r>
              <a:rPr lang="en-US" altLang="zh-CN" dirty="0"/>
              <a:t>,</a:t>
            </a:r>
            <a:r>
              <a:rPr lang="zh-CN" altLang="en-US" dirty="0"/>
              <a:t>直到满足系统的一定停止条件。</a:t>
            </a:r>
          </a:p>
        </p:txBody>
      </p:sp>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什么是爬虫</a:t>
            </a:r>
          </a:p>
        </p:txBody>
      </p:sp>
    </p:spTree>
    <p:extLst>
      <p:ext uri="{BB962C8B-B14F-4D97-AF65-F5344CB8AC3E}">
        <p14:creationId xmlns:p14="http://schemas.microsoft.com/office/powerpoint/2010/main" val="111716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分布式抓取系统结构</a:t>
            </a:r>
          </a:p>
        </p:txBody>
      </p:sp>
      <p:sp>
        <p:nvSpPr>
          <p:cNvPr id="3" name="内容占位符 2"/>
          <p:cNvSpPr>
            <a:spLocks noGrp="1"/>
          </p:cNvSpPr>
          <p:nvPr>
            <p:ph idx="1"/>
          </p:nvPr>
        </p:nvSpPr>
        <p:spPr/>
        <p:txBody>
          <a:bodyPr/>
          <a:lstStyle/>
          <a:p>
            <a:r>
              <a:rPr lang="zh-CN" altLang="en-US" dirty="0"/>
              <a:t> 一般来说，抓取系统需要面对的是整个互联网上数以亿计的网页。单个抓取程序不可能完成这样的任务。往往需要多个抓取程序一起来处理。一般来说抓取系统往往是一个分布式的三层结构。如图所示：</a:t>
            </a:r>
          </a:p>
        </p:txBody>
      </p:sp>
      <p:pic>
        <p:nvPicPr>
          <p:cNvPr id="7170" name="Picture 2" descr="http://pic002.cnblogs.com/images/2012/51347/20120618220550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2852937"/>
            <a:ext cx="8064896" cy="387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58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分布式抓取系统结构</a:t>
            </a:r>
          </a:p>
        </p:txBody>
      </p:sp>
      <p:sp>
        <p:nvSpPr>
          <p:cNvPr id="3" name="内容占位符 2"/>
          <p:cNvSpPr>
            <a:spLocks noGrp="1"/>
          </p:cNvSpPr>
          <p:nvPr>
            <p:ph idx="1"/>
          </p:nvPr>
        </p:nvSpPr>
        <p:spPr/>
        <p:txBody>
          <a:bodyPr/>
          <a:lstStyle/>
          <a:p>
            <a:r>
              <a:rPr lang="zh-CN" altLang="en-US" dirty="0"/>
              <a:t> 最下一层是分布在不同地理位置的数据中心，在每个数据中心里有若干台抓取服务器，而每台抓取服务器上可能部署了若干套爬虫程序。这就构成了一个基本的分布式抓取系统。</a:t>
            </a:r>
            <a:endParaRPr lang="en-US" altLang="zh-CN" dirty="0"/>
          </a:p>
          <a:p>
            <a:r>
              <a:rPr lang="zh-CN" altLang="en-US" dirty="0"/>
              <a:t>对于一个数据中心内的不同抓去服务器，协同工作的方式有几种：</a:t>
            </a:r>
          </a:p>
          <a:p>
            <a:pPr lvl="1"/>
            <a:r>
              <a:rPr lang="zh-CN" altLang="en-US" dirty="0"/>
              <a:t> </a:t>
            </a:r>
            <a:r>
              <a:rPr lang="en-US" altLang="zh-CN" dirty="0"/>
              <a:t>1.</a:t>
            </a:r>
            <a:r>
              <a:rPr lang="zh-CN" altLang="en-US" dirty="0"/>
              <a:t>主从式（</a:t>
            </a:r>
            <a:r>
              <a:rPr lang="en-US" altLang="zh-CN" dirty="0"/>
              <a:t>Master-Slave</a:t>
            </a:r>
            <a:r>
              <a:rPr lang="zh-CN" altLang="en-US" dirty="0"/>
              <a:t>）</a:t>
            </a:r>
          </a:p>
          <a:p>
            <a:pPr lvl="1"/>
            <a:r>
              <a:rPr lang="zh-CN" altLang="en-US" dirty="0"/>
              <a:t> </a:t>
            </a:r>
            <a:r>
              <a:rPr lang="en-US" altLang="zh-CN" dirty="0"/>
              <a:t>2.</a:t>
            </a:r>
            <a:r>
              <a:rPr lang="zh-CN" altLang="en-US" dirty="0"/>
              <a:t>对等式（</a:t>
            </a:r>
            <a:r>
              <a:rPr lang="en-US" altLang="zh-CN" dirty="0"/>
              <a:t>Peer to Peer</a:t>
            </a:r>
            <a:r>
              <a:rPr lang="zh-CN" altLang="en-US" dirty="0"/>
              <a:t>）</a:t>
            </a:r>
          </a:p>
        </p:txBody>
      </p:sp>
    </p:spTree>
    <p:extLst>
      <p:ext uri="{BB962C8B-B14F-4D97-AF65-F5344CB8AC3E}">
        <p14:creationId xmlns:p14="http://schemas.microsoft.com/office/powerpoint/2010/main" val="1946239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主从式抓取系统结构</a:t>
            </a:r>
          </a:p>
        </p:txBody>
      </p:sp>
      <p:pic>
        <p:nvPicPr>
          <p:cNvPr id="8194" name="Picture 2" descr="http://pic002.cnblogs.com/images/2012/51347/20120618220618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900" y="1484785"/>
            <a:ext cx="6983509" cy="507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673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主从式抓取系统结构</a:t>
            </a:r>
          </a:p>
        </p:txBody>
      </p:sp>
      <p:sp>
        <p:nvSpPr>
          <p:cNvPr id="4" name="内容占位符 2"/>
          <p:cNvSpPr>
            <a:spLocks noGrp="1"/>
          </p:cNvSpPr>
          <p:nvPr>
            <p:ph idx="1"/>
          </p:nvPr>
        </p:nvSpPr>
        <p:spPr>
          <a:xfrm>
            <a:off x="1981200" y="1341439"/>
            <a:ext cx="8229600" cy="5183187"/>
          </a:xfrm>
        </p:spPr>
        <p:txBody>
          <a:bodyPr/>
          <a:lstStyle/>
          <a:p>
            <a:r>
              <a:rPr lang="zh-CN" altLang="en-US" dirty="0"/>
              <a:t>对于主从式而言，有一台专门的</a:t>
            </a:r>
            <a:r>
              <a:rPr lang="en-US" altLang="zh-CN" dirty="0"/>
              <a:t>Master</a:t>
            </a:r>
            <a:r>
              <a:rPr lang="zh-CN" altLang="en-US" dirty="0"/>
              <a:t>服务器来维护待抓取</a:t>
            </a:r>
            <a:r>
              <a:rPr lang="en-US" altLang="zh-CN" dirty="0"/>
              <a:t>URL</a:t>
            </a:r>
            <a:r>
              <a:rPr lang="zh-CN" altLang="en-US" dirty="0"/>
              <a:t>队列，它负责每次将</a:t>
            </a:r>
            <a:r>
              <a:rPr lang="en-US" altLang="zh-CN" dirty="0"/>
              <a:t>URL</a:t>
            </a:r>
            <a:r>
              <a:rPr lang="zh-CN" altLang="en-US" dirty="0"/>
              <a:t>分发到不同的</a:t>
            </a:r>
            <a:r>
              <a:rPr lang="en-US" altLang="zh-CN" dirty="0"/>
              <a:t>Slave</a:t>
            </a:r>
            <a:r>
              <a:rPr lang="zh-CN" altLang="en-US" dirty="0"/>
              <a:t>服务器，而</a:t>
            </a:r>
            <a:r>
              <a:rPr lang="en-US" altLang="zh-CN" dirty="0"/>
              <a:t>Slave</a:t>
            </a:r>
            <a:r>
              <a:rPr lang="zh-CN" altLang="en-US" dirty="0"/>
              <a:t>服务器则负责实际的网页下载工作。</a:t>
            </a:r>
            <a:r>
              <a:rPr lang="en-US" altLang="zh-CN" dirty="0"/>
              <a:t>Master</a:t>
            </a:r>
            <a:r>
              <a:rPr lang="zh-CN" altLang="en-US" dirty="0"/>
              <a:t>服务器除了维护待抓取</a:t>
            </a:r>
            <a:r>
              <a:rPr lang="en-US" altLang="zh-CN" dirty="0"/>
              <a:t>URL</a:t>
            </a:r>
            <a:r>
              <a:rPr lang="zh-CN" altLang="en-US" dirty="0"/>
              <a:t>队列以及分发</a:t>
            </a:r>
            <a:r>
              <a:rPr lang="en-US" altLang="zh-CN" dirty="0"/>
              <a:t>URL</a:t>
            </a:r>
            <a:r>
              <a:rPr lang="zh-CN" altLang="en-US" dirty="0"/>
              <a:t>之外，还要负责调解各个</a:t>
            </a:r>
            <a:r>
              <a:rPr lang="en-US" altLang="zh-CN" dirty="0"/>
              <a:t>Slave</a:t>
            </a:r>
            <a:r>
              <a:rPr lang="zh-CN" altLang="en-US" dirty="0"/>
              <a:t>服务器的负载情况。以免某些</a:t>
            </a:r>
            <a:r>
              <a:rPr lang="en-US" altLang="zh-CN" dirty="0"/>
              <a:t>Slave</a:t>
            </a:r>
            <a:r>
              <a:rPr lang="zh-CN" altLang="en-US" dirty="0"/>
              <a:t>服务器过于清闲或者劳累。</a:t>
            </a:r>
          </a:p>
          <a:p>
            <a:r>
              <a:rPr lang="zh-CN" altLang="en-US" dirty="0"/>
              <a:t>这种模式下，</a:t>
            </a:r>
            <a:r>
              <a:rPr lang="en-US" altLang="zh-CN" dirty="0"/>
              <a:t>Master</a:t>
            </a:r>
            <a:r>
              <a:rPr lang="zh-CN" altLang="en-US" dirty="0"/>
              <a:t>往往容易成为系统瓶颈。</a:t>
            </a:r>
          </a:p>
        </p:txBody>
      </p:sp>
    </p:spTree>
    <p:extLst>
      <p:ext uri="{BB962C8B-B14F-4D97-AF65-F5344CB8AC3E}">
        <p14:creationId xmlns:p14="http://schemas.microsoft.com/office/powerpoint/2010/main" val="3288238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对等式抓取系统结构</a:t>
            </a:r>
          </a:p>
        </p:txBody>
      </p:sp>
      <p:pic>
        <p:nvPicPr>
          <p:cNvPr id="10242" name="Picture 2" descr="http://pic002.cnblogs.com/images/2012/51347/20120618220648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340768"/>
            <a:ext cx="7488832" cy="522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95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对等式抓取系统结构</a:t>
            </a:r>
          </a:p>
        </p:txBody>
      </p:sp>
      <p:sp>
        <p:nvSpPr>
          <p:cNvPr id="4" name="内容占位符 2"/>
          <p:cNvSpPr>
            <a:spLocks noGrp="1"/>
          </p:cNvSpPr>
          <p:nvPr>
            <p:ph idx="1"/>
          </p:nvPr>
        </p:nvSpPr>
        <p:spPr>
          <a:xfrm>
            <a:off x="1981200" y="1341439"/>
            <a:ext cx="8229600" cy="5183187"/>
          </a:xfrm>
        </p:spPr>
        <p:txBody>
          <a:bodyPr/>
          <a:lstStyle/>
          <a:p>
            <a:r>
              <a:rPr lang="zh-CN" altLang="en-US" dirty="0"/>
              <a:t> 在这种模式下，所有的抓取服务器在分工上没有不同。每一台抓取服务器都可以从待抓取在</a:t>
            </a:r>
            <a:r>
              <a:rPr lang="en-US" altLang="zh-CN" dirty="0"/>
              <a:t>URL</a:t>
            </a:r>
            <a:r>
              <a:rPr lang="zh-CN" altLang="en-US" dirty="0"/>
              <a:t>队列中获取</a:t>
            </a:r>
            <a:r>
              <a:rPr lang="en-US" altLang="zh-CN" dirty="0"/>
              <a:t>URL</a:t>
            </a:r>
            <a:r>
              <a:rPr lang="zh-CN" altLang="en-US" dirty="0"/>
              <a:t>，然后对该</a:t>
            </a:r>
            <a:r>
              <a:rPr lang="en-US" altLang="zh-CN" dirty="0"/>
              <a:t>URL</a:t>
            </a:r>
            <a:r>
              <a:rPr lang="zh-CN" altLang="en-US" dirty="0"/>
              <a:t>的主域名的</a:t>
            </a:r>
            <a:r>
              <a:rPr lang="en-US" altLang="zh-CN" dirty="0"/>
              <a:t>hash</a:t>
            </a:r>
            <a:r>
              <a:rPr lang="zh-CN" altLang="en-US" dirty="0"/>
              <a:t>值</a:t>
            </a:r>
            <a:r>
              <a:rPr lang="en-US" altLang="zh-CN" dirty="0"/>
              <a:t>H</a:t>
            </a:r>
            <a:r>
              <a:rPr lang="zh-CN" altLang="en-US" dirty="0"/>
              <a:t>，然后计算</a:t>
            </a:r>
            <a:r>
              <a:rPr lang="en-US" altLang="zh-CN" dirty="0"/>
              <a:t>H mod m</a:t>
            </a:r>
            <a:r>
              <a:rPr lang="zh-CN" altLang="en-US" dirty="0"/>
              <a:t>（其中</a:t>
            </a:r>
            <a:r>
              <a:rPr lang="en-US" altLang="zh-CN" dirty="0"/>
              <a:t>m</a:t>
            </a:r>
            <a:r>
              <a:rPr lang="zh-CN" altLang="en-US" dirty="0"/>
              <a:t>是服务器的数量，以上图为例，</a:t>
            </a:r>
            <a:r>
              <a:rPr lang="en-US" altLang="zh-CN" dirty="0"/>
              <a:t>m</a:t>
            </a:r>
            <a:r>
              <a:rPr lang="zh-CN" altLang="en-US" dirty="0"/>
              <a:t>为</a:t>
            </a:r>
            <a:r>
              <a:rPr lang="en-US" altLang="zh-CN" dirty="0"/>
              <a:t>3</a:t>
            </a:r>
            <a:r>
              <a:rPr lang="zh-CN" altLang="en-US" dirty="0"/>
              <a:t>），计算得到的数就是处理该</a:t>
            </a:r>
            <a:r>
              <a:rPr lang="en-US" altLang="zh-CN" dirty="0"/>
              <a:t>URL</a:t>
            </a:r>
            <a:r>
              <a:rPr lang="zh-CN" altLang="en-US" dirty="0"/>
              <a:t>的主机编号。</a:t>
            </a:r>
            <a:endParaRPr lang="en-US" altLang="zh-CN" dirty="0"/>
          </a:p>
          <a:p>
            <a:r>
              <a:rPr lang="zh-CN" altLang="en-US" dirty="0"/>
              <a:t>这种模式有一个问题，当有一台服务器死机或者添加新的服务器，那么所有</a:t>
            </a:r>
            <a:r>
              <a:rPr lang="en-US" altLang="zh-CN" dirty="0"/>
              <a:t>URL</a:t>
            </a:r>
            <a:r>
              <a:rPr lang="zh-CN" altLang="en-US" dirty="0"/>
              <a:t>的哈希求余的结果就都要变化。也就是说，这种方式的扩展性不佳。</a:t>
            </a:r>
          </a:p>
        </p:txBody>
      </p:sp>
    </p:spTree>
    <p:extLst>
      <p:ext uri="{BB962C8B-B14F-4D97-AF65-F5344CB8AC3E}">
        <p14:creationId xmlns:p14="http://schemas.microsoft.com/office/powerpoint/2010/main" val="3131651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对等式抓取系统结构</a:t>
            </a:r>
          </a:p>
        </p:txBody>
      </p:sp>
      <p:sp>
        <p:nvSpPr>
          <p:cNvPr id="4" name="内容占位符 2"/>
          <p:cNvSpPr>
            <a:spLocks noGrp="1"/>
          </p:cNvSpPr>
          <p:nvPr>
            <p:ph idx="1"/>
          </p:nvPr>
        </p:nvSpPr>
        <p:spPr>
          <a:xfrm>
            <a:off x="1981200" y="1341439"/>
            <a:ext cx="8229600" cy="5183187"/>
          </a:xfrm>
        </p:spPr>
        <p:txBody>
          <a:bodyPr/>
          <a:lstStyle/>
          <a:p>
            <a:r>
              <a:rPr lang="zh-CN" altLang="en-US" dirty="0"/>
              <a:t> 在这种模式下，所有的抓取服务器在分工上没有不同。每一台抓取服务器都可以从待抓取在</a:t>
            </a:r>
            <a:r>
              <a:rPr lang="en-US" altLang="zh-CN" dirty="0"/>
              <a:t>URL</a:t>
            </a:r>
            <a:r>
              <a:rPr lang="zh-CN" altLang="en-US" dirty="0"/>
              <a:t>队列中获取</a:t>
            </a:r>
            <a:r>
              <a:rPr lang="en-US" altLang="zh-CN" dirty="0"/>
              <a:t>URL</a:t>
            </a:r>
            <a:r>
              <a:rPr lang="zh-CN" altLang="en-US" dirty="0"/>
              <a:t>，然后对该</a:t>
            </a:r>
            <a:r>
              <a:rPr lang="en-US" altLang="zh-CN" dirty="0"/>
              <a:t>URL</a:t>
            </a:r>
            <a:r>
              <a:rPr lang="zh-CN" altLang="en-US" dirty="0"/>
              <a:t>的主域名的</a:t>
            </a:r>
            <a:r>
              <a:rPr lang="en-US" altLang="zh-CN" dirty="0"/>
              <a:t>hash</a:t>
            </a:r>
            <a:r>
              <a:rPr lang="zh-CN" altLang="en-US" dirty="0"/>
              <a:t>值</a:t>
            </a:r>
            <a:r>
              <a:rPr lang="en-US" altLang="zh-CN" dirty="0"/>
              <a:t>H</a:t>
            </a:r>
            <a:r>
              <a:rPr lang="zh-CN" altLang="en-US" dirty="0"/>
              <a:t>，然后计算</a:t>
            </a:r>
            <a:r>
              <a:rPr lang="en-US" altLang="zh-CN" dirty="0"/>
              <a:t>H mod m</a:t>
            </a:r>
            <a:r>
              <a:rPr lang="zh-CN" altLang="en-US" dirty="0"/>
              <a:t>（其中</a:t>
            </a:r>
            <a:r>
              <a:rPr lang="en-US" altLang="zh-CN" dirty="0"/>
              <a:t>m</a:t>
            </a:r>
            <a:r>
              <a:rPr lang="zh-CN" altLang="en-US" dirty="0"/>
              <a:t>是服务器的数量，以上图为例，</a:t>
            </a:r>
            <a:r>
              <a:rPr lang="en-US" altLang="zh-CN" dirty="0"/>
              <a:t>m</a:t>
            </a:r>
            <a:r>
              <a:rPr lang="zh-CN" altLang="en-US" dirty="0"/>
              <a:t>为</a:t>
            </a:r>
            <a:r>
              <a:rPr lang="en-US" altLang="zh-CN" dirty="0"/>
              <a:t>3</a:t>
            </a:r>
            <a:r>
              <a:rPr lang="zh-CN" altLang="en-US" dirty="0"/>
              <a:t>），计算得到的数就是处理该</a:t>
            </a:r>
            <a:r>
              <a:rPr lang="en-US" altLang="zh-CN" dirty="0"/>
              <a:t>URL</a:t>
            </a:r>
            <a:r>
              <a:rPr lang="zh-CN" altLang="en-US" dirty="0"/>
              <a:t>的主机编号。</a:t>
            </a:r>
            <a:endParaRPr lang="en-US" altLang="zh-CN" dirty="0"/>
          </a:p>
          <a:p>
            <a:r>
              <a:rPr lang="zh-CN" altLang="en-US" dirty="0"/>
              <a:t>这种模式有一个问题，当有一台服务器死机或者添加新的服务器，那么所有</a:t>
            </a:r>
            <a:r>
              <a:rPr lang="en-US" altLang="zh-CN" dirty="0"/>
              <a:t>URL</a:t>
            </a:r>
            <a:r>
              <a:rPr lang="zh-CN" altLang="en-US" dirty="0"/>
              <a:t>的哈希求余的结果就都要变化。也就是说，这种方式的扩展性不佳。</a:t>
            </a:r>
          </a:p>
        </p:txBody>
      </p:sp>
    </p:spTree>
    <p:extLst>
      <p:ext uri="{BB962C8B-B14F-4D97-AF65-F5344CB8AC3E}">
        <p14:creationId xmlns:p14="http://schemas.microsoft.com/office/powerpoint/2010/main" val="236053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布隆过滤器</a:t>
            </a:r>
          </a:p>
        </p:txBody>
      </p:sp>
      <p:sp>
        <p:nvSpPr>
          <p:cNvPr id="3" name="内容占位符 2"/>
          <p:cNvSpPr>
            <a:spLocks noGrp="1"/>
          </p:cNvSpPr>
          <p:nvPr>
            <p:ph idx="1"/>
          </p:nvPr>
        </p:nvSpPr>
        <p:spPr/>
        <p:txBody>
          <a:bodyPr/>
          <a:lstStyle/>
          <a:p>
            <a:r>
              <a:rPr lang="zh-CN" altLang="en-US" dirty="0"/>
              <a:t>在构建分布式爬虫时抓取海量网页时，通常需要维护一个很长的已抓取</a:t>
            </a:r>
            <a:r>
              <a:rPr lang="en-US" altLang="zh-CN" dirty="0"/>
              <a:t>URL</a:t>
            </a:r>
            <a:r>
              <a:rPr lang="zh-CN" altLang="en-US" dirty="0"/>
              <a:t>集合，避免重复抓取已经下载过的网页。然而即使使用哈希表来构建这个集合，依然面临着冲突和内存利用率不高的缺点。通常的判重做法是使用</a:t>
            </a:r>
            <a:r>
              <a:rPr lang="en-US" altLang="zh-CN" dirty="0"/>
              <a:t>Bloom Filter</a:t>
            </a:r>
            <a:r>
              <a:rPr lang="zh-CN" altLang="en-US" dirty="0"/>
              <a:t>（布隆过滤器）来进行已抓取网页查找。</a:t>
            </a:r>
          </a:p>
        </p:txBody>
      </p:sp>
    </p:spTree>
    <p:extLst>
      <p:ext uri="{BB962C8B-B14F-4D97-AF65-F5344CB8AC3E}">
        <p14:creationId xmlns:p14="http://schemas.microsoft.com/office/powerpoint/2010/main" val="2874187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布隆过滤器</a:t>
            </a:r>
          </a:p>
        </p:txBody>
      </p:sp>
      <p:sp>
        <p:nvSpPr>
          <p:cNvPr id="3" name="内容占位符 2"/>
          <p:cNvSpPr>
            <a:spLocks noGrp="1"/>
          </p:cNvSpPr>
          <p:nvPr>
            <p:ph idx="1"/>
          </p:nvPr>
        </p:nvSpPr>
        <p:spPr/>
        <p:txBody>
          <a:bodyPr/>
          <a:lstStyle/>
          <a:p>
            <a:r>
              <a:rPr lang="zh-CN" altLang="en-US" b="1" dirty="0"/>
              <a:t>布隆过滤器</a:t>
            </a:r>
            <a:r>
              <a:rPr lang="zh-CN" altLang="en-US" dirty="0"/>
              <a:t>（</a:t>
            </a:r>
            <a:r>
              <a:rPr lang="en-US" altLang="zh-CN" dirty="0"/>
              <a:t>Bloom Filter</a:t>
            </a:r>
            <a:r>
              <a:rPr lang="zh-CN" altLang="en-US" dirty="0"/>
              <a:t>）是由布隆（</a:t>
            </a:r>
            <a:r>
              <a:rPr lang="en-US" altLang="zh-CN" dirty="0"/>
              <a:t>Burton Howard Bloom</a:t>
            </a:r>
            <a:r>
              <a:rPr lang="zh-CN" altLang="en-US" dirty="0"/>
              <a:t>）在</a:t>
            </a:r>
            <a:r>
              <a:rPr lang="en-US" altLang="zh-CN" dirty="0"/>
              <a:t>1970</a:t>
            </a:r>
            <a:r>
              <a:rPr lang="zh-CN" altLang="en-US" dirty="0"/>
              <a:t>年提出的。它实际上是由一个很长的二进制向量和一系列无关的哈希函数组成，布隆过滤器可以用于检索一个元素是否在一个集合中。它的优点是空间效率和查询时间都远远超过一般的算法，缺点是有一定的误识别率和删除困难。即</a:t>
            </a:r>
            <a:r>
              <a:rPr lang="en-US" altLang="zh-CN" dirty="0"/>
              <a:t>Bloom Filter</a:t>
            </a:r>
            <a:r>
              <a:rPr lang="zh-CN" altLang="en-US" dirty="0"/>
              <a:t>报告某一元素存在于某集合中，但是实际上该元素并不在集合中，但是没有识别错误的情形，如果某个元素在该集合中，那么</a:t>
            </a:r>
            <a:r>
              <a:rPr lang="en-US" altLang="zh-CN" dirty="0"/>
              <a:t>Bloom Filter </a:t>
            </a:r>
            <a:r>
              <a:rPr lang="zh-CN" altLang="en-US" dirty="0"/>
              <a:t>是不会报告该元素不在集合中的，所以不会漏报。</a:t>
            </a:r>
          </a:p>
        </p:txBody>
      </p:sp>
    </p:spTree>
    <p:extLst>
      <p:ext uri="{BB962C8B-B14F-4D97-AF65-F5344CB8AC3E}">
        <p14:creationId xmlns:p14="http://schemas.microsoft.com/office/powerpoint/2010/main" val="365919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布隆过滤器</a:t>
            </a:r>
          </a:p>
        </p:txBody>
      </p:sp>
      <p:pic>
        <p:nvPicPr>
          <p:cNvPr id="12290" name="Picture 2" descr="http://pic002.cnblogs.com/images/2012/274814/20120713174022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1484784"/>
            <a:ext cx="4762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a:spLocks noGrp="1"/>
          </p:cNvSpPr>
          <p:nvPr>
            <p:ph idx="1"/>
          </p:nvPr>
        </p:nvSpPr>
        <p:spPr>
          <a:xfrm>
            <a:off x="2135560" y="3573016"/>
            <a:ext cx="8229600" cy="2735634"/>
          </a:xfrm>
        </p:spPr>
        <p:txBody>
          <a:bodyPr/>
          <a:lstStyle/>
          <a:p>
            <a:r>
              <a:rPr lang="zh-CN" altLang="en-US" dirty="0"/>
              <a:t>相比于其它的数据结构，布隆过滤器在空间和时间方面都有巨大的优势。布隆过滤器存储空间和插入</a:t>
            </a:r>
            <a:r>
              <a:rPr lang="en-US" altLang="zh-CN" dirty="0"/>
              <a:t>/</a:t>
            </a:r>
            <a:r>
              <a:rPr lang="zh-CN" altLang="en-US" dirty="0"/>
              <a:t>查询时间都是常数。另外</a:t>
            </a:r>
            <a:r>
              <a:rPr lang="en-US" altLang="zh-CN" dirty="0"/>
              <a:t>, Hash </a:t>
            </a:r>
            <a:r>
              <a:rPr lang="zh-CN" altLang="en-US" dirty="0"/>
              <a:t>函数相互之间没有关系，方便由硬件并行实现。布隆过滤器不需要存储元素本身，在某些对保密要求非常严格的场合有优势。</a:t>
            </a:r>
          </a:p>
        </p:txBody>
      </p:sp>
    </p:spTree>
    <p:extLst>
      <p:ext uri="{BB962C8B-B14F-4D97-AF65-F5344CB8AC3E}">
        <p14:creationId xmlns:p14="http://schemas.microsoft.com/office/powerpoint/2010/main" val="28212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批量型爬虫</a:t>
            </a:r>
            <a:endParaRPr lang="en-US" altLang="zh-CN" dirty="0"/>
          </a:p>
          <a:p>
            <a:pPr lvl="1"/>
            <a:r>
              <a:rPr lang="zh-CN" altLang="en-US" dirty="0"/>
              <a:t>批量型爬虫有明确的抓取范围和目标，当爬虫达到这个设定的目标后，即停止抓取过程。</a:t>
            </a:r>
            <a:endParaRPr lang="en-US" altLang="zh-CN" dirty="0"/>
          </a:p>
          <a:p>
            <a:r>
              <a:rPr lang="zh-CN" altLang="en-US" dirty="0"/>
              <a:t>增量型爬虫</a:t>
            </a:r>
            <a:endParaRPr lang="en-US" altLang="zh-CN" dirty="0"/>
          </a:p>
          <a:p>
            <a:pPr lvl="1"/>
            <a:r>
              <a:rPr lang="zh-CN" altLang="en-US" dirty="0"/>
              <a:t>增量型爬虫会持续不断的抓取，对于抓取的网页，要定期更新。通用的商业搜索引擎爬虫基本都属于此类。</a:t>
            </a:r>
            <a:endParaRPr lang="en-US" altLang="zh-CN" dirty="0"/>
          </a:p>
          <a:p>
            <a:r>
              <a:rPr lang="zh-CN" altLang="en-US" dirty="0"/>
              <a:t>垂直型爬虫</a:t>
            </a:r>
            <a:endParaRPr lang="en-US" altLang="zh-CN" dirty="0"/>
          </a:p>
          <a:p>
            <a:pPr lvl="1"/>
            <a:r>
              <a:rPr lang="zh-CN" altLang="en-US" dirty="0"/>
              <a:t>垂直型爬虫关注特定主题内容或者属于特定行业的网页，其他主题或者其他行业的内容不再考虑范围。</a:t>
            </a:r>
            <a:endParaRPr lang="en-US" altLang="zh-CN" dirty="0"/>
          </a:p>
        </p:txBody>
      </p:sp>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爬虫的分类</a:t>
            </a:r>
          </a:p>
        </p:txBody>
      </p:sp>
    </p:spTree>
    <p:extLst>
      <p:ext uri="{BB962C8B-B14F-4D97-AF65-F5344CB8AC3E}">
        <p14:creationId xmlns:p14="http://schemas.microsoft.com/office/powerpoint/2010/main" val="2680380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2">
                    <a:lumMod val="75000"/>
                    <a:lumOff val="25000"/>
                  </a:schemeClr>
                </a:solidFill>
                <a:latin typeface="+mn-lt"/>
                <a:ea typeface="黑体" panose="02010609060101010101" pitchFamily="49" charset="-122"/>
              </a:rPr>
              <a:t>Python</a:t>
            </a:r>
            <a:r>
              <a:rPr lang="zh-CN" altLang="en-US" dirty="0">
                <a:solidFill>
                  <a:schemeClr val="tx2">
                    <a:lumMod val="75000"/>
                    <a:lumOff val="25000"/>
                  </a:schemeClr>
                </a:solidFill>
                <a:latin typeface="黑体" panose="02010609060101010101" pitchFamily="49" charset="-122"/>
                <a:ea typeface="黑体" panose="02010609060101010101" pitchFamily="49" charset="-122"/>
              </a:rPr>
              <a:t>高级爬虫框架</a:t>
            </a:r>
            <a:r>
              <a:rPr lang="en-US" altLang="zh-CN" dirty="0" err="1">
                <a:solidFill>
                  <a:schemeClr val="tx2">
                    <a:lumMod val="75000"/>
                    <a:lumOff val="25000"/>
                  </a:schemeClr>
                </a:solidFill>
                <a:latin typeface="+mn-lt"/>
                <a:ea typeface="黑体" panose="02010609060101010101" pitchFamily="49" charset="-122"/>
              </a:rPr>
              <a:t>Scrapy</a:t>
            </a:r>
            <a:endParaRPr lang="zh-CN" altLang="en-US" dirty="0">
              <a:solidFill>
                <a:schemeClr val="tx2">
                  <a:lumMod val="75000"/>
                  <a:lumOff val="25000"/>
                </a:schemeClr>
              </a:solidFill>
              <a:latin typeface="+mn-lt"/>
              <a:ea typeface="黑体" panose="02010609060101010101" pitchFamily="49" charset="-122"/>
            </a:endParaRPr>
          </a:p>
        </p:txBody>
      </p:sp>
      <p:sp>
        <p:nvSpPr>
          <p:cNvPr id="6" name="内容占位符 2"/>
          <p:cNvSpPr>
            <a:spLocks noGrp="1"/>
          </p:cNvSpPr>
          <p:nvPr>
            <p:ph idx="1"/>
          </p:nvPr>
        </p:nvSpPr>
        <p:spPr>
          <a:xfrm>
            <a:off x="2135560" y="1484784"/>
            <a:ext cx="8229600" cy="4823866"/>
          </a:xfrm>
        </p:spPr>
        <p:txBody>
          <a:bodyPr/>
          <a:lstStyle/>
          <a:p>
            <a:r>
              <a:rPr lang="en-US" altLang="zh-CN" dirty="0" err="1"/>
              <a:t>Scrapy</a:t>
            </a:r>
            <a:r>
              <a:rPr lang="zh-CN" altLang="en-US" dirty="0"/>
              <a:t>，</a:t>
            </a:r>
            <a:r>
              <a:rPr lang="en-US" altLang="zh-CN" dirty="0"/>
              <a:t>Python</a:t>
            </a:r>
            <a:r>
              <a:rPr lang="zh-CN" altLang="en-US" dirty="0"/>
              <a:t>开发的一个快速</a:t>
            </a:r>
            <a:r>
              <a:rPr lang="en-US" altLang="zh-CN" dirty="0"/>
              <a:t>,</a:t>
            </a:r>
            <a:r>
              <a:rPr lang="zh-CN" altLang="en-US" dirty="0"/>
              <a:t>高层次的屏幕抓取和</a:t>
            </a:r>
            <a:r>
              <a:rPr lang="en-US" altLang="zh-CN" dirty="0"/>
              <a:t>web</a:t>
            </a:r>
            <a:r>
              <a:rPr lang="zh-CN" altLang="en-US" dirty="0"/>
              <a:t>抓取框架，用于抓取</a:t>
            </a:r>
            <a:r>
              <a:rPr lang="en-US" altLang="zh-CN" dirty="0"/>
              <a:t>web</a:t>
            </a:r>
            <a:r>
              <a:rPr lang="zh-CN" altLang="en-US" dirty="0"/>
              <a:t>站点并从页面中提取结构化的数据。</a:t>
            </a:r>
            <a:r>
              <a:rPr lang="en-US" altLang="zh-CN" dirty="0" err="1"/>
              <a:t>Scrapy</a:t>
            </a:r>
            <a:r>
              <a:rPr lang="zh-CN" altLang="en-US" dirty="0"/>
              <a:t>用途广泛，可以用于数据挖掘、监测和自动化测试。</a:t>
            </a:r>
            <a:r>
              <a:rPr lang="en-US" altLang="zh-CN" dirty="0" err="1"/>
              <a:t>Scrapy</a:t>
            </a:r>
            <a:r>
              <a:rPr lang="zh-CN" altLang="en-US" dirty="0"/>
              <a:t>吸引人的地方在于它是一个框架，任何人都可以根据需求方便的修改。它也提供了多种类型爬虫的基类，如</a:t>
            </a:r>
            <a:r>
              <a:rPr lang="en-US" altLang="zh-CN" dirty="0" err="1"/>
              <a:t>BaseSpider</a:t>
            </a:r>
            <a:r>
              <a:rPr lang="zh-CN" altLang="en-US" dirty="0"/>
              <a:t>、</a:t>
            </a:r>
            <a:r>
              <a:rPr lang="en-US" altLang="zh-CN" dirty="0"/>
              <a:t>sitemap</a:t>
            </a:r>
            <a:r>
              <a:rPr lang="zh-CN" altLang="en-US" dirty="0"/>
              <a:t>爬虫等，最新版本又提供了</a:t>
            </a:r>
            <a:r>
              <a:rPr lang="en-US" altLang="zh-CN" dirty="0"/>
              <a:t>web2.0</a:t>
            </a:r>
            <a:r>
              <a:rPr lang="zh-CN" altLang="en-US" dirty="0"/>
              <a:t>爬虫的支持</a:t>
            </a:r>
          </a:p>
        </p:txBody>
      </p:sp>
    </p:spTree>
    <p:extLst>
      <p:ext uri="{BB962C8B-B14F-4D97-AF65-F5344CB8AC3E}">
        <p14:creationId xmlns:p14="http://schemas.microsoft.com/office/powerpoint/2010/main" val="625491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2B2C0-DB34-3444-B887-DDC8F854343B}"/>
              </a:ext>
            </a:extLst>
          </p:cNvPr>
          <p:cNvSpPr>
            <a:spLocks noGrp="1"/>
          </p:cNvSpPr>
          <p:nvPr>
            <p:ph type="title"/>
          </p:nvPr>
        </p:nvSpPr>
        <p:spPr/>
        <p:txBody>
          <a:bodyPr/>
          <a:lstStyle/>
          <a:p>
            <a:r>
              <a:rPr lang="en-US" altLang="zh-CN" dirty="0" err="1">
                <a:solidFill>
                  <a:schemeClr val="tx2">
                    <a:lumMod val="75000"/>
                    <a:lumOff val="25000"/>
                  </a:schemeClr>
                </a:solidFill>
                <a:ea typeface="黑体" panose="02010609060101010101" pitchFamily="49" charset="-122"/>
              </a:rPr>
              <a:t>Scrapy</a:t>
            </a:r>
            <a:r>
              <a:rPr lang="zh-CN" altLang="en-US" dirty="0">
                <a:solidFill>
                  <a:schemeClr val="tx2">
                    <a:lumMod val="75000"/>
                    <a:lumOff val="25000"/>
                  </a:schemeClr>
                </a:solidFill>
                <a:ea typeface="黑体" panose="02010609060101010101" pitchFamily="49" charset="-122"/>
              </a:rPr>
              <a:t>展示</a:t>
            </a:r>
            <a:endParaRPr kumimoji="1" lang="zh-CN" altLang="en-US" dirty="0"/>
          </a:p>
        </p:txBody>
      </p:sp>
      <p:sp>
        <p:nvSpPr>
          <p:cNvPr id="3" name="内容占位符 2">
            <a:extLst>
              <a:ext uri="{FF2B5EF4-FFF2-40B4-BE49-F238E27FC236}">
                <a16:creationId xmlns:a16="http://schemas.microsoft.com/office/drawing/2014/main" id="{9159734B-BEE4-0249-A1FF-A3DD223465C2}"/>
              </a:ext>
            </a:extLst>
          </p:cNvPr>
          <p:cNvSpPr>
            <a:spLocks noGrp="1"/>
          </p:cNvSpPr>
          <p:nvPr>
            <p:ph idx="1"/>
          </p:nvPr>
        </p:nvSpPr>
        <p:spPr/>
        <p:txBody>
          <a:bodyPr/>
          <a:lstStyle/>
          <a:p>
            <a:r>
              <a:rPr kumimoji="1" lang="zh-CN" altLang="en-US" dirty="0"/>
              <a:t>看代码</a:t>
            </a:r>
          </a:p>
        </p:txBody>
      </p:sp>
    </p:spTree>
    <p:extLst>
      <p:ext uri="{BB962C8B-B14F-4D97-AF65-F5344CB8AC3E}">
        <p14:creationId xmlns:p14="http://schemas.microsoft.com/office/powerpoint/2010/main" val="223302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tx2">
                    <a:lumMod val="75000"/>
                    <a:lumOff val="25000"/>
                  </a:schemeClr>
                </a:solidFill>
                <a:latin typeface="黑体" panose="02010609060101010101" pitchFamily="49" charset="-122"/>
                <a:ea typeface="黑体" panose="02010609060101010101" pitchFamily="49" charset="-122"/>
              </a:rPr>
              <a:t>通用爬虫框架</a:t>
            </a:r>
          </a:p>
        </p:txBody>
      </p:sp>
      <p:pic>
        <p:nvPicPr>
          <p:cNvPr id="1026" name="Picture 2" descr="http://pic002.cnblogs.com/images/2012/51347/20120618021753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1412776"/>
            <a:ext cx="7854794" cy="5142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9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3029FB24-74CA-BF42-9961-599A1CB04DED}"/>
              </a:ext>
            </a:extLst>
          </p:cNvPr>
          <p:cNvSpPr>
            <a:spLocks noGrp="1" noChangeArrowheads="1"/>
          </p:cNvSpPr>
          <p:nvPr>
            <p:ph type="title" idx="4294967295"/>
          </p:nvPr>
        </p:nvSpPr>
        <p:spPr>
          <a:xfrm>
            <a:off x="2176464" y="0"/>
            <a:ext cx="8001000" cy="1216025"/>
          </a:xfrm>
        </p:spPr>
        <p:txBody>
          <a:bodyPr/>
          <a:lstStyle/>
          <a:p>
            <a:r>
              <a:rPr lang="zh-CN" altLang="en-US" dirty="0"/>
              <a:t>聚焦爬虫</a:t>
            </a:r>
          </a:p>
        </p:txBody>
      </p:sp>
      <p:sp>
        <p:nvSpPr>
          <p:cNvPr id="569347" name="Rectangle 3">
            <a:extLst>
              <a:ext uri="{FF2B5EF4-FFF2-40B4-BE49-F238E27FC236}">
                <a16:creationId xmlns:a16="http://schemas.microsoft.com/office/drawing/2014/main" id="{923D6535-8A50-E346-9069-0917DF3B3855}"/>
              </a:ext>
            </a:extLst>
          </p:cNvPr>
          <p:cNvSpPr>
            <a:spLocks noGrp="1" noChangeArrowheads="1"/>
          </p:cNvSpPr>
          <p:nvPr>
            <p:ph type="body" sz="half" idx="4294967295"/>
          </p:nvPr>
        </p:nvSpPr>
        <p:spPr>
          <a:xfrm>
            <a:off x="2874819" y="1413164"/>
            <a:ext cx="7967663" cy="4267200"/>
          </a:xfrm>
        </p:spPr>
        <p:txBody>
          <a:bodyPr/>
          <a:lstStyle/>
          <a:p>
            <a:pPr marL="342900" indent="-342900"/>
            <a:r>
              <a:rPr lang="zh-CN" altLang="en-US" sz="2600" dirty="0"/>
              <a:t>随着网络的迅速发展，万维网成为大量信息的载体，如何有效地提取并利用这些信息成为一个巨大的挑战。搜索引擎</a:t>
            </a:r>
            <a:r>
              <a:rPr lang="en-US" altLang="zh-CN" sz="2600" dirty="0"/>
              <a:t>(Search Engine)</a:t>
            </a:r>
            <a:r>
              <a:rPr lang="zh-CN" altLang="en-US" sz="2600" dirty="0"/>
              <a:t>，例如传统的通用搜索引擎</a:t>
            </a:r>
            <a:r>
              <a:rPr lang="en-US" altLang="zh-CN" sz="2600" dirty="0" err="1"/>
              <a:t>BaiDu</a:t>
            </a:r>
            <a:r>
              <a:rPr lang="zh-CN" altLang="en-US" sz="2600" dirty="0"/>
              <a:t>和</a:t>
            </a:r>
            <a:r>
              <a:rPr lang="en-US" altLang="zh-CN" sz="2600" dirty="0"/>
              <a:t>Google</a:t>
            </a:r>
            <a:r>
              <a:rPr lang="zh-CN" altLang="en-US" sz="2600" dirty="0"/>
              <a:t>等，作为一个辅助人们检索信息的工具成为用户访问万维网的入口和 指南。但是，这些通用性搜索引擎也存在着一定的局限性，如： </a:t>
            </a:r>
          </a:p>
        </p:txBody>
      </p:sp>
    </p:spTree>
    <p:extLst>
      <p:ext uri="{BB962C8B-B14F-4D97-AF65-F5344CB8AC3E}">
        <p14:creationId xmlns:p14="http://schemas.microsoft.com/office/powerpoint/2010/main" val="14108408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ACB15FD7-17AE-F143-BA16-546038E476C0}"/>
              </a:ext>
            </a:extLst>
          </p:cNvPr>
          <p:cNvSpPr>
            <a:spLocks noGrp="1" noChangeArrowheads="1"/>
          </p:cNvSpPr>
          <p:nvPr>
            <p:ph type="title" idx="4294967295"/>
          </p:nvPr>
        </p:nvSpPr>
        <p:spPr>
          <a:xfrm>
            <a:off x="2050472" y="0"/>
            <a:ext cx="8001000" cy="1216025"/>
          </a:xfrm>
        </p:spPr>
        <p:txBody>
          <a:bodyPr/>
          <a:lstStyle/>
          <a:p>
            <a:r>
              <a:rPr lang="zh-CN" altLang="en-US" dirty="0"/>
              <a:t>聚焦爬虫</a:t>
            </a:r>
          </a:p>
        </p:txBody>
      </p:sp>
      <p:sp>
        <p:nvSpPr>
          <p:cNvPr id="570371" name="Rectangle 3">
            <a:extLst>
              <a:ext uri="{FF2B5EF4-FFF2-40B4-BE49-F238E27FC236}">
                <a16:creationId xmlns:a16="http://schemas.microsoft.com/office/drawing/2014/main" id="{3A6DB2E5-D662-3A47-AE57-549E81190E13}"/>
              </a:ext>
            </a:extLst>
          </p:cNvPr>
          <p:cNvSpPr>
            <a:spLocks noGrp="1" noChangeArrowheads="1"/>
          </p:cNvSpPr>
          <p:nvPr>
            <p:ph type="body" sz="half" idx="4294967295"/>
          </p:nvPr>
        </p:nvSpPr>
        <p:spPr>
          <a:xfrm>
            <a:off x="2381683" y="1025237"/>
            <a:ext cx="9048318" cy="4267200"/>
          </a:xfrm>
        </p:spPr>
        <p:txBody>
          <a:bodyPr/>
          <a:lstStyle/>
          <a:p>
            <a:pPr marL="342900" indent="-342900">
              <a:lnSpc>
                <a:spcPct val="90000"/>
              </a:lnSpc>
            </a:pPr>
            <a:r>
              <a:rPr lang="en-US" altLang="zh-CN" sz="2200" dirty="0"/>
              <a:t>(1) </a:t>
            </a:r>
            <a:r>
              <a:rPr lang="zh-CN" altLang="en-US" sz="2200" dirty="0"/>
              <a:t>不同领域、不同背景的用户往往具有不同的检索目的和需求，通用搜索引擎所返回的结果包含大量用户不关心的网页。</a:t>
            </a:r>
            <a:endParaRPr lang="en-US" altLang="zh-CN" sz="2200" dirty="0"/>
          </a:p>
          <a:p>
            <a:pPr marL="342900" indent="-342900">
              <a:lnSpc>
                <a:spcPct val="90000"/>
              </a:lnSpc>
            </a:pPr>
            <a:r>
              <a:rPr lang="zh-CN" altLang="en-US" sz="2200" dirty="0"/>
              <a:t> </a:t>
            </a:r>
            <a:r>
              <a:rPr lang="en-US" altLang="zh-CN" sz="2200" dirty="0"/>
              <a:t>(2) </a:t>
            </a:r>
            <a:r>
              <a:rPr lang="zh-CN" altLang="en-US" sz="2200" dirty="0"/>
              <a:t>通用搜索引擎的目标是尽可能大的网络覆盖率，有限的搜索引擎服务器资源与无限的网络数据资源之间的矛盾将进一步加深。</a:t>
            </a:r>
          </a:p>
          <a:p>
            <a:pPr marL="342900" indent="-342900">
              <a:lnSpc>
                <a:spcPct val="90000"/>
              </a:lnSpc>
            </a:pPr>
            <a:r>
              <a:rPr lang="en-US" altLang="zh-CN" sz="2200" dirty="0"/>
              <a:t>(3) </a:t>
            </a:r>
            <a:r>
              <a:rPr lang="zh-CN" altLang="en-US" sz="2200" dirty="0"/>
              <a:t>万维网数据形式的丰富和网络技术的不断发展，图片、数据库、音频</a:t>
            </a:r>
            <a:r>
              <a:rPr lang="en-US" altLang="zh-CN" sz="2200" dirty="0"/>
              <a:t>/</a:t>
            </a:r>
            <a:r>
              <a:rPr lang="zh-CN" altLang="en-US" sz="2200" dirty="0"/>
              <a:t>视频多媒体等不同数据大量出现，通用搜索引擎往往对这些信息含量密集且具有一定结构的数据无能为力，不能很好地发现和获取。 </a:t>
            </a:r>
          </a:p>
          <a:p>
            <a:pPr marL="342900" indent="-342900">
              <a:lnSpc>
                <a:spcPct val="90000"/>
              </a:lnSpc>
            </a:pPr>
            <a:r>
              <a:rPr lang="en-US" altLang="zh-CN" sz="2200" dirty="0"/>
              <a:t>(4) </a:t>
            </a:r>
            <a:r>
              <a:rPr lang="zh-CN" altLang="en-US" sz="2200" dirty="0"/>
              <a:t>通用搜索引擎大多提供基于关键字的检索，难以支持根据语义信息提出的查询。</a:t>
            </a:r>
          </a:p>
        </p:txBody>
      </p:sp>
    </p:spTree>
    <p:extLst>
      <p:ext uri="{BB962C8B-B14F-4D97-AF65-F5344CB8AC3E}">
        <p14:creationId xmlns:p14="http://schemas.microsoft.com/office/powerpoint/2010/main" val="30158852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AB3D437C-F027-D344-9D4E-35E041BE875D}"/>
              </a:ext>
            </a:extLst>
          </p:cNvPr>
          <p:cNvSpPr>
            <a:spLocks noGrp="1" noChangeArrowheads="1"/>
          </p:cNvSpPr>
          <p:nvPr>
            <p:ph type="title" idx="4294967295"/>
          </p:nvPr>
        </p:nvSpPr>
        <p:spPr>
          <a:xfrm>
            <a:off x="2008909" y="0"/>
            <a:ext cx="8001000" cy="1216025"/>
          </a:xfrm>
        </p:spPr>
        <p:txBody>
          <a:bodyPr/>
          <a:lstStyle/>
          <a:p>
            <a:r>
              <a:rPr lang="zh-CN" altLang="en-US" dirty="0"/>
              <a:t>聚焦爬虫</a:t>
            </a:r>
          </a:p>
        </p:txBody>
      </p:sp>
      <p:sp>
        <p:nvSpPr>
          <p:cNvPr id="571395" name="Rectangle 3">
            <a:extLst>
              <a:ext uri="{FF2B5EF4-FFF2-40B4-BE49-F238E27FC236}">
                <a16:creationId xmlns:a16="http://schemas.microsoft.com/office/drawing/2014/main" id="{FA691AFB-91BD-D443-8BD9-423C0E635EB6}"/>
              </a:ext>
            </a:extLst>
          </p:cNvPr>
          <p:cNvSpPr>
            <a:spLocks noGrp="1" noChangeArrowheads="1"/>
          </p:cNvSpPr>
          <p:nvPr>
            <p:ph type="body" sz="half" idx="4294967295"/>
          </p:nvPr>
        </p:nvSpPr>
        <p:spPr>
          <a:xfrm>
            <a:off x="2874820" y="1216025"/>
            <a:ext cx="7967663" cy="4267200"/>
          </a:xfrm>
        </p:spPr>
        <p:txBody>
          <a:bodyPr/>
          <a:lstStyle/>
          <a:p>
            <a:pPr marL="342900" indent="-342900"/>
            <a:r>
              <a:rPr lang="zh-CN" altLang="en-US" sz="2600" dirty="0"/>
              <a:t>为了解决上述问题，定向抓取相关网页资源的聚焦爬虫应运而生。聚焦爬虫是一个自动下载网页的程序，它根据既定的抓取目标，有选择的访问万维网上的网页与相关的链接，获取所需要的信息。</a:t>
            </a:r>
          </a:p>
          <a:p>
            <a:pPr marL="342900" indent="-342900"/>
            <a:r>
              <a:rPr lang="zh-CN" altLang="en-US" sz="2600" dirty="0"/>
              <a:t>与通用爬虫</a:t>
            </a:r>
            <a:r>
              <a:rPr lang="en-US" altLang="zh-CN" sz="2600" dirty="0"/>
              <a:t>(general purpose web crawler)</a:t>
            </a:r>
            <a:r>
              <a:rPr lang="zh-CN" altLang="en-US" sz="2600" dirty="0"/>
              <a:t>不同，聚焦爬虫并不追求大的覆盖，而将目标定为抓取与某一特定主题内容相关的网页，为面向主题的用户查询准备数据资源。 </a:t>
            </a:r>
          </a:p>
        </p:txBody>
      </p:sp>
    </p:spTree>
    <p:extLst>
      <p:ext uri="{BB962C8B-B14F-4D97-AF65-F5344CB8AC3E}">
        <p14:creationId xmlns:p14="http://schemas.microsoft.com/office/powerpoint/2010/main" val="13387172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2BB2CB55-E33B-2247-9F2D-28A8FA26B229}"/>
              </a:ext>
            </a:extLst>
          </p:cNvPr>
          <p:cNvSpPr>
            <a:spLocks noGrp="1" noChangeArrowheads="1"/>
          </p:cNvSpPr>
          <p:nvPr>
            <p:ph type="title" idx="4294967295"/>
          </p:nvPr>
        </p:nvSpPr>
        <p:spPr>
          <a:xfrm>
            <a:off x="2216727" y="0"/>
            <a:ext cx="8001000" cy="1216025"/>
          </a:xfrm>
        </p:spPr>
        <p:txBody>
          <a:bodyPr anchor="ctr"/>
          <a:lstStyle/>
          <a:p>
            <a:r>
              <a:rPr lang="zh-CN" altLang="en-US" dirty="0"/>
              <a:t>垂直搜索的本质</a:t>
            </a:r>
          </a:p>
        </p:txBody>
      </p:sp>
      <p:sp>
        <p:nvSpPr>
          <p:cNvPr id="574467" name="Rectangle 3">
            <a:extLst>
              <a:ext uri="{FF2B5EF4-FFF2-40B4-BE49-F238E27FC236}">
                <a16:creationId xmlns:a16="http://schemas.microsoft.com/office/drawing/2014/main" id="{79D8A36F-73FA-D049-9D47-55085B7F5706}"/>
              </a:ext>
            </a:extLst>
          </p:cNvPr>
          <p:cNvSpPr>
            <a:spLocks noGrp="1" noChangeArrowheads="1"/>
          </p:cNvSpPr>
          <p:nvPr>
            <p:ph type="body" idx="4294967295"/>
          </p:nvPr>
        </p:nvSpPr>
        <p:spPr>
          <a:xfrm>
            <a:off x="2750128" y="1766454"/>
            <a:ext cx="8001000" cy="4267200"/>
          </a:xfrm>
        </p:spPr>
        <p:txBody>
          <a:bodyPr/>
          <a:lstStyle/>
          <a:p>
            <a:pPr marL="342900" indent="-342900"/>
            <a:r>
              <a:rPr lang="zh-CN" altLang="en-US"/>
              <a:t>从主题相关的领域内，获取、加工与搜索行为相匹配的结构化数据和元数据信息。</a:t>
            </a:r>
          </a:p>
          <a:p>
            <a:pPr marL="342900" indent="-342900">
              <a:buNone/>
            </a:pPr>
            <a:r>
              <a:rPr lang="zh-CN" altLang="en-US"/>
              <a:t> </a:t>
            </a:r>
          </a:p>
          <a:p>
            <a:pPr marL="342900" indent="-342900">
              <a:buNone/>
            </a:pPr>
            <a:r>
              <a:rPr lang="zh-CN" altLang="en-US" sz="2100"/>
              <a:t>	如数码产品</a:t>
            </a:r>
            <a:r>
              <a:rPr lang="en-US" altLang="zh-CN" sz="2100"/>
              <a:t>mp3</a:t>
            </a:r>
            <a:r>
              <a:rPr lang="zh-CN" altLang="en-US" sz="2100"/>
              <a:t>：内存、尺寸、大小、电池型号、价格、生产厂家等，还可以提供比价服务</a:t>
            </a:r>
          </a:p>
        </p:txBody>
      </p:sp>
    </p:spTree>
    <p:extLst>
      <p:ext uri="{BB962C8B-B14F-4D97-AF65-F5344CB8AC3E}">
        <p14:creationId xmlns:p14="http://schemas.microsoft.com/office/powerpoint/2010/main" val="30579082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2478</TotalTime>
  <Words>2341</Words>
  <Application>Microsoft Macintosh PowerPoint</Application>
  <PresentationFormat>宽屏</PresentationFormat>
  <Paragraphs>136</Paragraphs>
  <Slides>41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DengXian</vt:lpstr>
      <vt:lpstr>黑体</vt:lpstr>
      <vt:lpstr>华文楷体</vt:lpstr>
      <vt:lpstr>宋体</vt:lpstr>
      <vt:lpstr>Arial</vt:lpstr>
      <vt:lpstr>Corbel</vt:lpstr>
      <vt:lpstr>Wingdings</vt:lpstr>
      <vt:lpstr>视差</vt:lpstr>
      <vt:lpstr>第十四章 Python爬虫</vt:lpstr>
      <vt:lpstr>PowerPoint 演示文稿</vt:lpstr>
      <vt:lpstr>什么是爬虫</vt:lpstr>
      <vt:lpstr>爬虫的分类</vt:lpstr>
      <vt:lpstr>通用爬虫框架</vt:lpstr>
      <vt:lpstr>聚焦爬虫</vt:lpstr>
      <vt:lpstr>聚焦爬虫</vt:lpstr>
      <vt:lpstr>聚焦爬虫</vt:lpstr>
      <vt:lpstr>垂直搜索的本质</vt:lpstr>
      <vt:lpstr>爬虫基本原理 </vt:lpstr>
      <vt:lpstr>爬虫基本原理 </vt:lpstr>
      <vt:lpstr>爬虫基本原理 </vt:lpstr>
      <vt:lpstr>爬虫基本原理 </vt:lpstr>
      <vt:lpstr>工作流程  </vt:lpstr>
      <vt:lpstr>PowerPoint 演示文稿</vt:lpstr>
      <vt:lpstr>工作流程  </vt:lpstr>
      <vt:lpstr>工作流程  </vt:lpstr>
      <vt:lpstr>工作流程  </vt:lpstr>
      <vt:lpstr>工作流程  </vt:lpstr>
      <vt:lpstr>关键技术分析</vt:lpstr>
      <vt:lpstr>看代码！</vt:lpstr>
      <vt:lpstr>基本工作流程</vt:lpstr>
      <vt:lpstr>从爬虫的角度对互联网进行划分</vt:lpstr>
      <vt:lpstr>从爬虫的角度对互联网进行划分</vt:lpstr>
      <vt:lpstr>抓取策略</vt:lpstr>
      <vt:lpstr>抓取策略</vt:lpstr>
      <vt:lpstr>网页更新策略</vt:lpstr>
      <vt:lpstr>网页更新策略</vt:lpstr>
      <vt:lpstr>网页更新策略</vt:lpstr>
      <vt:lpstr>分布式抓取系统结构</vt:lpstr>
      <vt:lpstr>分布式抓取系统结构</vt:lpstr>
      <vt:lpstr>主从式抓取系统结构</vt:lpstr>
      <vt:lpstr>主从式抓取系统结构</vt:lpstr>
      <vt:lpstr>对等式抓取系统结构</vt:lpstr>
      <vt:lpstr>对等式抓取系统结构</vt:lpstr>
      <vt:lpstr>对等式抓取系统结构</vt:lpstr>
      <vt:lpstr>布隆过滤器</vt:lpstr>
      <vt:lpstr>布隆过滤器</vt:lpstr>
      <vt:lpstr>布隆过滤器</vt:lpstr>
      <vt:lpstr>Python高级爬虫框架Scrapy</vt:lpstr>
      <vt:lpstr>Scrapy展示</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Python语言概述</dc:title>
  <dc:creator>Microsoft Office 用户</dc:creator>
  <cp:lastModifiedBy>Microsoft Office 用户</cp:lastModifiedBy>
  <cp:revision>701</cp:revision>
  <dcterms:created xsi:type="dcterms:W3CDTF">2017-08-31T08:49:33Z</dcterms:created>
  <dcterms:modified xsi:type="dcterms:W3CDTF">2018-06-20T16:04:25Z</dcterms:modified>
</cp:coreProperties>
</file>