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69"/>
  </p:notesMasterIdLst>
  <p:handoutMasterIdLst>
    <p:handoutMasterId r:id="rId70"/>
  </p:handoutMasterIdLst>
  <p:sldIdLst>
    <p:sldId id="258" r:id="rId2"/>
    <p:sldId id="259" r:id="rId3"/>
    <p:sldId id="260" r:id="rId4"/>
    <p:sldId id="261" r:id="rId5"/>
    <p:sldId id="322"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325" r:id="rId23"/>
    <p:sldId id="280" r:id="rId24"/>
    <p:sldId id="281" r:id="rId25"/>
    <p:sldId id="282" r:id="rId26"/>
    <p:sldId id="283" r:id="rId27"/>
    <p:sldId id="284" r:id="rId28"/>
    <p:sldId id="286" r:id="rId29"/>
    <p:sldId id="287" r:id="rId30"/>
    <p:sldId id="288" r:id="rId31"/>
    <p:sldId id="321" r:id="rId32"/>
    <p:sldId id="289" r:id="rId33"/>
    <p:sldId id="290" r:id="rId34"/>
    <p:sldId id="291" r:id="rId35"/>
    <p:sldId id="292" r:id="rId36"/>
    <p:sldId id="293" r:id="rId37"/>
    <p:sldId id="326" r:id="rId38"/>
    <p:sldId id="294" r:id="rId39"/>
    <p:sldId id="295" r:id="rId40"/>
    <p:sldId id="296" r:id="rId41"/>
    <p:sldId id="327" r:id="rId42"/>
    <p:sldId id="297" r:id="rId43"/>
    <p:sldId id="298" r:id="rId44"/>
    <p:sldId id="323" r:id="rId45"/>
    <p:sldId id="324" r:id="rId46"/>
    <p:sldId id="299" r:id="rId47"/>
    <p:sldId id="300" r:id="rId48"/>
    <p:sldId id="312" r:id="rId49"/>
    <p:sldId id="301" r:id="rId50"/>
    <p:sldId id="302" r:id="rId51"/>
    <p:sldId id="303" r:id="rId52"/>
    <p:sldId id="304" r:id="rId53"/>
    <p:sldId id="305" r:id="rId54"/>
    <p:sldId id="306" r:id="rId55"/>
    <p:sldId id="307" r:id="rId56"/>
    <p:sldId id="309" r:id="rId57"/>
    <p:sldId id="308" r:id="rId58"/>
    <p:sldId id="310" r:id="rId59"/>
    <p:sldId id="311" r:id="rId60"/>
    <p:sldId id="313" r:id="rId61"/>
    <p:sldId id="314" r:id="rId62"/>
    <p:sldId id="315" r:id="rId63"/>
    <p:sldId id="316" r:id="rId64"/>
    <p:sldId id="317" r:id="rId65"/>
    <p:sldId id="318" r:id="rId66"/>
    <p:sldId id="319" r:id="rId67"/>
    <p:sldId id="320" r:id="rId68"/>
  </p:sldIdLst>
  <p:sldSz cx="9144000" cy="6858000" type="overhead"/>
  <p:notesSz cx="6797675" cy="9926638"/>
  <p:custShowLst>
    <p:custShow name="Day1" id="0">
      <p:sldLst>
        <p:sld r:id="rId2"/>
      </p:sldLst>
    </p:custShow>
    <p:custShow name="Day2" id="1">
      <p:sldLst/>
    </p:custShow>
    <p:custShow name="Day3" id="2">
      <p:sldLst/>
    </p:custShow>
    <p:custShow name="Day4" id="3">
      <p:sldLst/>
    </p:custShow>
    <p:custShow name="Day6" id="4">
      <p:sldLst/>
    </p:custShow>
    <p:custShow name="Day7" id="5">
      <p:sldLst/>
    </p:custShow>
  </p:custShowLst>
  <p:defaultTextStyle>
    <a:defPPr>
      <a:defRPr lang="zh-CN"/>
    </a:defPPr>
    <a:lvl1pPr algn="l" rtl="0" fontAlgn="base">
      <a:lnSpc>
        <a:spcPct val="80000"/>
      </a:lnSpc>
      <a:spcBef>
        <a:spcPct val="20000"/>
      </a:spcBef>
      <a:spcAft>
        <a:spcPct val="0"/>
      </a:spcAft>
      <a:buClr>
        <a:schemeClr val="bg2"/>
      </a:buClr>
      <a:buSzPct val="75000"/>
      <a:buFont typeface="Wingdings" panose="05000000000000000000" pitchFamily="2" charset="2"/>
      <a:buChar char="p"/>
      <a:defRPr sz="1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lnSpc>
        <a:spcPct val="80000"/>
      </a:lnSpc>
      <a:spcBef>
        <a:spcPct val="20000"/>
      </a:spcBef>
      <a:spcAft>
        <a:spcPct val="0"/>
      </a:spcAft>
      <a:buClr>
        <a:schemeClr val="bg2"/>
      </a:buClr>
      <a:buSzPct val="75000"/>
      <a:buFont typeface="Wingdings" panose="05000000000000000000" pitchFamily="2" charset="2"/>
      <a:buChar char="p"/>
      <a:defRPr sz="1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lnSpc>
        <a:spcPct val="80000"/>
      </a:lnSpc>
      <a:spcBef>
        <a:spcPct val="20000"/>
      </a:spcBef>
      <a:spcAft>
        <a:spcPct val="0"/>
      </a:spcAft>
      <a:buClr>
        <a:schemeClr val="bg2"/>
      </a:buClr>
      <a:buSzPct val="75000"/>
      <a:buFont typeface="Wingdings" panose="05000000000000000000" pitchFamily="2" charset="2"/>
      <a:buChar char="p"/>
      <a:defRPr sz="1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lnSpc>
        <a:spcPct val="80000"/>
      </a:lnSpc>
      <a:spcBef>
        <a:spcPct val="20000"/>
      </a:spcBef>
      <a:spcAft>
        <a:spcPct val="0"/>
      </a:spcAft>
      <a:buClr>
        <a:schemeClr val="bg2"/>
      </a:buClr>
      <a:buSzPct val="75000"/>
      <a:buFont typeface="Wingdings" panose="05000000000000000000" pitchFamily="2" charset="2"/>
      <a:buChar char="p"/>
      <a:defRPr sz="1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lnSpc>
        <a:spcPct val="80000"/>
      </a:lnSpc>
      <a:spcBef>
        <a:spcPct val="20000"/>
      </a:spcBef>
      <a:spcAft>
        <a:spcPct val="0"/>
      </a:spcAft>
      <a:buClr>
        <a:schemeClr val="bg2"/>
      </a:buClr>
      <a:buSzPct val="75000"/>
      <a:buFont typeface="Wingdings" panose="05000000000000000000" pitchFamily="2" charset="2"/>
      <a:buChar char="p"/>
      <a:defRPr sz="1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38AC2020-1EA7-6646-9684-F624E7E0BB40}">
          <p14:sldIdLst>
            <p14:sldId id="258"/>
          </p14:sldIdLst>
        </p14:section>
        <p14:section name="交互技术" id="{2C3E68D4-26C3-9541-8F42-985491AF77C6}">
          <p14:sldIdLst>
            <p14:sldId id="259"/>
            <p14:sldId id="260"/>
            <p14:sldId id="261"/>
            <p14:sldId id="322"/>
            <p14:sldId id="262"/>
            <p14:sldId id="263"/>
            <p14:sldId id="264"/>
            <p14:sldId id="265"/>
            <p14:sldId id="266"/>
            <p14:sldId id="267"/>
            <p14:sldId id="268"/>
            <p14:sldId id="269"/>
            <p14:sldId id="270"/>
            <p14:sldId id="271"/>
            <p14:sldId id="272"/>
            <p14:sldId id="273"/>
            <p14:sldId id="274"/>
            <p14:sldId id="275"/>
            <p14:sldId id="276"/>
            <p14:sldId id="277"/>
            <p14:sldId id="325"/>
            <p14:sldId id="280"/>
            <p14:sldId id="281"/>
            <p14:sldId id="282"/>
            <p14:sldId id="283"/>
            <p14:sldId id="284"/>
            <p14:sldId id="286"/>
            <p14:sldId id="287"/>
            <p14:sldId id="288"/>
          </p14:sldIdLst>
        </p14:section>
        <p14:section name="界面设计" id="{1081B0CA-C32C-44B3-BF5A-BF404E974541}">
          <p14:sldIdLst>
            <p14:sldId id="321"/>
            <p14:sldId id="289"/>
            <p14:sldId id="290"/>
            <p14:sldId id="291"/>
            <p14:sldId id="292"/>
            <p14:sldId id="293"/>
            <p14:sldId id="326"/>
            <p14:sldId id="294"/>
            <p14:sldId id="295"/>
            <p14:sldId id="296"/>
            <p14:sldId id="327"/>
            <p14:sldId id="297"/>
            <p14:sldId id="298"/>
            <p14:sldId id="323"/>
            <p14:sldId id="324"/>
            <p14:sldId id="299"/>
          </p14:sldIdLst>
        </p14:section>
        <p14:section name="任务分析" id="{FC5D8508-0D5E-4795-A41A-3CC35E18637C}">
          <p14:sldIdLst>
            <p14:sldId id="300"/>
            <p14:sldId id="312"/>
            <p14:sldId id="301"/>
            <p14:sldId id="302"/>
            <p14:sldId id="303"/>
            <p14:sldId id="304"/>
            <p14:sldId id="305"/>
            <p14:sldId id="306"/>
            <p14:sldId id="307"/>
            <p14:sldId id="309"/>
            <p14:sldId id="308"/>
            <p14:sldId id="310"/>
            <p14:sldId id="311"/>
          </p14:sldIdLst>
        </p14:section>
        <p14:section name="以用户为中心的界面设计" id="{48411A10-6453-4B5E-864B-12E5AF78DCC1}">
          <p14:sldIdLst>
            <p14:sldId id="313"/>
            <p14:sldId id="314"/>
            <p14:sldId id="315"/>
            <p14:sldId id="316"/>
            <p14:sldId id="317"/>
            <p14:sldId id="318"/>
            <p14:sldId id="319"/>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FF"/>
    <a:srgbClr val="FF33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85731" autoAdjust="0"/>
  </p:normalViewPr>
  <p:slideViewPr>
    <p:cSldViewPr>
      <p:cViewPr varScale="1">
        <p:scale>
          <a:sx n="62" d="100"/>
          <a:sy n="62" d="100"/>
        </p:scale>
        <p:origin x="1920" y="17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0712"/>
    </p:cViewPr>
  </p:sorterViewPr>
  <p:notesViewPr>
    <p:cSldViewPr>
      <p:cViewPr varScale="1">
        <p:scale>
          <a:sx n="52" d="100"/>
          <a:sy n="52" d="100"/>
        </p:scale>
        <p:origin x="-1338"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kumimoji="1" sz="1200" b="0"/>
            </a:lvl1pPr>
          </a:lstStyle>
          <a:p>
            <a:pPr>
              <a:defRPr/>
            </a:pPr>
            <a:endParaRPr lang="en-US" altLang="zh-CN"/>
          </a:p>
        </p:txBody>
      </p:sp>
      <p:sp>
        <p:nvSpPr>
          <p:cNvPr id="28675"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b="0"/>
            </a:lvl1pPr>
          </a:lstStyle>
          <a:p>
            <a:pPr>
              <a:defRPr/>
            </a:pPr>
            <a:endParaRPr lang="en-US" altLang="zh-CN"/>
          </a:p>
        </p:txBody>
      </p:sp>
      <p:sp>
        <p:nvSpPr>
          <p:cNvPr id="28676"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1" sz="1200" b="0"/>
            </a:lvl1pPr>
          </a:lstStyle>
          <a:p>
            <a:pPr>
              <a:defRPr/>
            </a:pPr>
            <a:endParaRPr lang="en-US" altLang="zh-CN"/>
          </a:p>
        </p:txBody>
      </p:sp>
      <p:sp>
        <p:nvSpPr>
          <p:cNvPr id="28677"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b="0"/>
            </a:lvl1pPr>
          </a:lstStyle>
          <a:p>
            <a:fld id="{2330B47D-89BE-4E3A-B195-CF73DCB9A223}" type="slidenum">
              <a:rPr lang="en-US" altLang="zh-CN"/>
              <a:pPr/>
              <a:t>‹#›</a:t>
            </a:fld>
            <a:endParaRPr lang="en-US" altLang="zh-CN"/>
          </a:p>
        </p:txBody>
      </p:sp>
    </p:spTree>
    <p:extLst>
      <p:ext uri="{BB962C8B-B14F-4D97-AF65-F5344CB8AC3E}">
        <p14:creationId xmlns:p14="http://schemas.microsoft.com/office/powerpoint/2010/main" val="193690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lnSpc>
                <a:spcPct val="100000"/>
              </a:lnSpc>
              <a:spcBef>
                <a:spcPct val="0"/>
              </a:spcBef>
              <a:buClrTx/>
              <a:buSzTx/>
              <a:buFontTx/>
              <a:buNone/>
              <a:defRPr kumimoji="1" sz="1200" b="0"/>
            </a:lvl1pPr>
          </a:lstStyle>
          <a:p>
            <a:pPr>
              <a:defRPr/>
            </a:pPr>
            <a:endParaRPr lang="en-US" altLang="zh-CN"/>
          </a:p>
        </p:txBody>
      </p:sp>
      <p:sp>
        <p:nvSpPr>
          <p:cNvPr id="27651"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lnSpc>
                <a:spcPct val="100000"/>
              </a:lnSpc>
              <a:spcBef>
                <a:spcPct val="0"/>
              </a:spcBef>
              <a:buClrTx/>
              <a:buSzTx/>
              <a:buFontTx/>
              <a:buNone/>
              <a:defRPr kumimoji="1" sz="1200" b="0"/>
            </a:lvl1pPr>
          </a:lstStyle>
          <a:p>
            <a:pPr>
              <a:defRPr/>
            </a:pPr>
            <a:endParaRPr lang="en-US" altLang="zh-CN"/>
          </a:p>
        </p:txBody>
      </p:sp>
      <p:sp>
        <p:nvSpPr>
          <p:cNvPr id="9216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lnSpc>
                <a:spcPct val="100000"/>
              </a:lnSpc>
              <a:spcBef>
                <a:spcPct val="0"/>
              </a:spcBef>
              <a:buClrTx/>
              <a:buSzTx/>
              <a:buFontTx/>
              <a:buNone/>
              <a:defRPr kumimoji="1" sz="1200" b="0"/>
            </a:lvl1pPr>
          </a:lstStyle>
          <a:p>
            <a:pPr>
              <a:defRPr/>
            </a:pPr>
            <a:endParaRPr lang="en-US" altLang="zh-CN"/>
          </a:p>
        </p:txBody>
      </p:sp>
      <p:sp>
        <p:nvSpPr>
          <p:cNvPr id="27655"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lnSpc>
                <a:spcPct val="100000"/>
              </a:lnSpc>
              <a:spcBef>
                <a:spcPct val="0"/>
              </a:spcBef>
              <a:buClrTx/>
              <a:buSzTx/>
              <a:buFontTx/>
              <a:buNone/>
              <a:defRPr kumimoji="1" sz="1200" b="0"/>
            </a:lvl1pPr>
          </a:lstStyle>
          <a:p>
            <a:fld id="{447E1D7F-1642-45AC-B1DF-27AD62F10671}" type="slidenum">
              <a:rPr lang="en-US" altLang="zh-CN"/>
              <a:pPr/>
              <a:t>‹#›</a:t>
            </a:fld>
            <a:endParaRPr lang="en-US" altLang="zh-CN"/>
          </a:p>
        </p:txBody>
      </p:sp>
    </p:spTree>
    <p:extLst>
      <p:ext uri="{BB962C8B-B14F-4D97-AF65-F5344CB8AC3E}">
        <p14:creationId xmlns:p14="http://schemas.microsoft.com/office/powerpoint/2010/main" val="24219814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917575" y="744538"/>
            <a:ext cx="4962525" cy="3722687"/>
          </a:xfrm>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dirty="0"/>
          </a:p>
        </p:txBody>
      </p:sp>
    </p:spTree>
    <p:extLst>
      <p:ext uri="{BB962C8B-B14F-4D97-AF65-F5344CB8AC3E}">
        <p14:creationId xmlns:p14="http://schemas.microsoft.com/office/powerpoint/2010/main" val="87422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xfrm>
            <a:off x="917575" y="744538"/>
            <a:ext cx="4962525" cy="3722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latin typeface="Arial" panose="020B0604020202020204" pitchFamily="34" charset="0"/>
              </a:rPr>
              <a:t>在选择一个图形对象时，可以选择距离最近的对象。用鼠标等将光标定位在要选择的对象上，然后按下按键。光标位置被记录下来后经过搜索找出被选择的对象。首先将光标位置与场景中各个图元的坐标范围比较，如果某一图元的边界盒矩形最接近该光标的坐标，则把这一图元作为选择的对象。在图</a:t>
            </a:r>
            <a:r>
              <a:rPr lang="en-US" altLang="zh-CN">
                <a:latin typeface="Arial" panose="020B0604020202020204" pitchFamily="34" charset="0"/>
              </a:rPr>
              <a:t>4-7</a:t>
            </a:r>
            <a:r>
              <a:rPr lang="zh-CN" altLang="en-US">
                <a:latin typeface="Arial" panose="020B0604020202020204" pitchFamily="34" charset="0"/>
              </a:rPr>
              <a:t>中，白色线框包围的圆环就是被选中的对象。</a:t>
            </a:r>
          </a:p>
        </p:txBody>
      </p:sp>
      <p:sp>
        <p:nvSpPr>
          <p:cNvPr id="90116"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52F927-AC9B-4E74-A7DE-85CA641FCF2F}" type="slidenum">
              <a:rPr lang="en-US" altLang="zh-CN"/>
              <a:pPr eaLnBrk="1" hangingPunct="1"/>
              <a:t>12</a:t>
            </a:fld>
            <a:endParaRPr lang="en-US" altLang="zh-CN"/>
          </a:p>
        </p:txBody>
      </p:sp>
    </p:spTree>
    <p:extLst>
      <p:ext uri="{BB962C8B-B14F-4D97-AF65-F5344CB8AC3E}">
        <p14:creationId xmlns:p14="http://schemas.microsoft.com/office/powerpoint/2010/main" val="82972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a:t>WIMP</a:t>
            </a:r>
            <a:r>
              <a:rPr lang="zh-CN" altLang="en-US" baseline="0" dirty="0"/>
              <a:t> 仍然是人机交互主流</a:t>
            </a:r>
            <a:endParaRPr lang="zh-CN" altLang="en-US" dirty="0"/>
          </a:p>
        </p:txBody>
      </p:sp>
      <p:sp>
        <p:nvSpPr>
          <p:cNvPr id="4" name="灯片编号占位符 3"/>
          <p:cNvSpPr>
            <a:spLocks noGrp="1"/>
          </p:cNvSpPr>
          <p:nvPr>
            <p:ph type="sldNum" sz="quarter" idx="10"/>
          </p:nvPr>
        </p:nvSpPr>
        <p:spPr/>
        <p:txBody>
          <a:bodyPr/>
          <a:lstStyle/>
          <a:p>
            <a:fld id="{447E1D7F-1642-45AC-B1DF-27AD62F10671}" type="slidenum">
              <a:rPr lang="en-US" altLang="zh-CN" smtClean="0"/>
              <a:pPr/>
              <a:t>14</a:t>
            </a:fld>
            <a:endParaRPr lang="en-US" altLang="zh-CN"/>
          </a:p>
        </p:txBody>
      </p:sp>
    </p:spTree>
    <p:extLst>
      <p:ext uri="{BB962C8B-B14F-4D97-AF65-F5344CB8AC3E}">
        <p14:creationId xmlns:p14="http://schemas.microsoft.com/office/powerpoint/2010/main" val="45543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xfrm>
            <a:off x="917575" y="744538"/>
            <a:ext cx="4962525" cy="3722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latin typeface="Arial" panose="020B0604020202020204" pitchFamily="34" charset="0"/>
              </a:rPr>
              <a:t>在图形模式下，当将图形由一个位置拖到新的位置时，实际上是在移动的位置上按特定的象素操作模式（如异或方式）进行了图形的重新绘制，这样被拖动的图形不会破坏扫过的轨迹上的图形。在图像模式下，当将一个图形由一个位置拖到一个新的位置时，实际上是进行了图像的整体移动，即首先将新位置上按拖动图像大小范围将屏幕图像保存，然后将拖动的图像移动到新位置，当拖动图像离开该位置而移动到下一个新位置时，再恢复该位置上保存的屏幕图像。</a:t>
            </a:r>
          </a:p>
          <a:p>
            <a:endParaRPr lang="zh-CN" altLang="en-US">
              <a:latin typeface="Arial" panose="020B0604020202020204" pitchFamily="34" charset="0"/>
            </a:endParaRPr>
          </a:p>
        </p:txBody>
      </p:sp>
      <p:sp>
        <p:nvSpPr>
          <p:cNvPr id="91140"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C1807E-C80F-4259-8E83-EF4535DCA2C8}" type="slidenum">
              <a:rPr lang="en-US" altLang="zh-CN"/>
              <a:pPr eaLnBrk="1" hangingPunct="1"/>
              <a:t>18</a:t>
            </a:fld>
            <a:endParaRPr lang="en-US" altLang="zh-CN"/>
          </a:p>
        </p:txBody>
      </p:sp>
    </p:spTree>
    <p:extLst>
      <p:ext uri="{BB962C8B-B14F-4D97-AF65-F5344CB8AC3E}">
        <p14:creationId xmlns:p14="http://schemas.microsoft.com/office/powerpoint/2010/main" val="66908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9" name="组合 8"/>
          <p:cNvGrpSpPr/>
          <p:nvPr/>
        </p:nvGrpSpPr>
        <p:grpSpPr>
          <a:xfrm>
            <a:off x="-11" y="0"/>
            <a:ext cx="9144012" cy="6863989"/>
            <a:chOff x="-11" y="0"/>
            <a:chExt cx="9144012" cy="6863989"/>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3852" t="1627" r="381"/>
            <a:stretch/>
          </p:blipFill>
          <p:spPr>
            <a:xfrm>
              <a:off x="-11" y="0"/>
              <a:ext cx="7872549" cy="6863989"/>
            </a:xfrm>
            <a:prstGeom prst="rect">
              <a:avLst/>
            </a:prstGeom>
          </p:spPr>
        </p:pic>
        <p:sp>
          <p:nvSpPr>
            <p:cNvPr id="8" name="矩形 7"/>
            <p:cNvSpPr/>
            <p:nvPr userDrawn="1"/>
          </p:nvSpPr>
          <p:spPr>
            <a:xfrm>
              <a:off x="400594" y="0"/>
              <a:ext cx="8743407" cy="6858000"/>
            </a:xfrm>
            <a:prstGeom prst="rect">
              <a:avLst/>
            </a:prstGeom>
            <a:gradFill flip="none" rotWithShape="1">
              <a:gsLst>
                <a:gs pos="30000">
                  <a:schemeClr val="bg1"/>
                </a:gs>
                <a:gs pos="100000">
                  <a:schemeClr val="bg1">
                    <a:shade val="1000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 name="KSO_FD"/>
          <p:cNvSpPr>
            <a:spLocks noGrp="1"/>
          </p:cNvSpPr>
          <p:nvPr>
            <p:ph type="dt" sz="half" idx="10"/>
          </p:nvPr>
        </p:nvSpPr>
        <p:spPr/>
        <p:txBody>
          <a:bodyPr/>
          <a:lstStyle/>
          <a:p>
            <a:pPr>
              <a:defRPr/>
            </a:pPr>
            <a:endParaRPr lang="en-US" altLang="zh-CN"/>
          </a:p>
        </p:txBody>
      </p:sp>
      <p:sp>
        <p:nvSpPr>
          <p:cNvPr id="5" name="KSO_FT"/>
          <p:cNvSpPr>
            <a:spLocks noGrp="1"/>
          </p:cNvSpPr>
          <p:nvPr>
            <p:ph type="ftr" sz="quarter" idx="11"/>
          </p:nvPr>
        </p:nvSpPr>
        <p:spPr/>
        <p:txBody>
          <a:bodyPr/>
          <a:lstStyle/>
          <a:p>
            <a:pPr>
              <a:defRPr/>
            </a:pPr>
            <a:endParaRPr lang="en-US" altLang="zh-CN"/>
          </a:p>
        </p:txBody>
      </p:sp>
      <p:sp>
        <p:nvSpPr>
          <p:cNvPr id="6" name="KSO_FN"/>
          <p:cNvSpPr>
            <a:spLocks noGrp="1"/>
          </p:cNvSpPr>
          <p:nvPr>
            <p:ph type="sldNum" sz="quarter" idx="12"/>
          </p:nvPr>
        </p:nvSpPr>
        <p:spPr/>
        <p:txBody>
          <a:bodyPr/>
          <a:lstStyle/>
          <a:p>
            <a:fld id="{CE3DB23F-9C9A-4BA0-AC33-9A7A5FFCBA73}" type="slidenum">
              <a:rPr lang="en-US" altLang="zh-CN" smtClean="0"/>
              <a:pPr/>
              <a:t>‹#›</a:t>
            </a:fld>
            <a:endParaRPr lang="en-US" altLang="zh-CN"/>
          </a:p>
        </p:txBody>
      </p:sp>
      <p:sp>
        <p:nvSpPr>
          <p:cNvPr id="2" name="KSO_CT1"/>
          <p:cNvSpPr>
            <a:spLocks noGrp="1"/>
          </p:cNvSpPr>
          <p:nvPr>
            <p:ph type="ctrTitle" hasCustomPrompt="1"/>
          </p:nvPr>
        </p:nvSpPr>
        <p:spPr>
          <a:xfrm>
            <a:off x="2394858" y="2333895"/>
            <a:ext cx="6365962" cy="1271326"/>
          </a:xfrm>
        </p:spPr>
        <p:txBody>
          <a:bodyPr anchor="b">
            <a:normAutofit/>
          </a:bodyPr>
          <a:lstStyle>
            <a:lvl1pPr algn="r">
              <a:defRPr sz="2400" baseline="0">
                <a:blipFill dpi="0" rotWithShape="1">
                  <a:blip r:embed="rId3">
                    <a:extLst>
                      <a:ext uri="{28A0092B-C50C-407E-A947-70E740481C1C}">
                        <a14:useLocalDpi xmlns:a14="http://schemas.microsoft.com/office/drawing/2010/main" val="0"/>
                      </a:ext>
                    </a:extLst>
                  </a:blip>
                  <a:srcRect/>
                  <a:stretch>
                    <a:fillRect/>
                  </a:stretch>
                </a:blipFill>
                <a:latin typeface="Century Schoolbook" panose="02040604050505020304" pitchFamily="18" charset="0"/>
              </a:defRPr>
            </a:lvl1pPr>
          </a:lstStyle>
          <a:p>
            <a:r>
              <a:rPr lang="zh-CN" altLang="en-US" dirty="0"/>
              <a:t>单击此处添加标题</a:t>
            </a:r>
            <a:endParaRPr lang="en-US" dirty="0"/>
          </a:p>
        </p:txBody>
      </p:sp>
      <p:sp>
        <p:nvSpPr>
          <p:cNvPr id="3" name="KSO_CT2"/>
          <p:cNvSpPr>
            <a:spLocks noGrp="1"/>
          </p:cNvSpPr>
          <p:nvPr>
            <p:ph type="subTitle" idx="1" hasCustomPrompt="1"/>
          </p:nvPr>
        </p:nvSpPr>
        <p:spPr>
          <a:xfrm>
            <a:off x="2393595" y="3605222"/>
            <a:ext cx="6374304" cy="513932"/>
          </a:xfrm>
        </p:spPr>
        <p:txBody>
          <a:bodyPr anchor="ctr">
            <a:normAutofit/>
          </a:bodyPr>
          <a:lstStyle>
            <a:lvl1pPr marL="0" indent="0" algn="r">
              <a:buNone/>
              <a:defRPr sz="15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单击此处添加副标题</a:t>
            </a:r>
          </a:p>
        </p:txBody>
      </p:sp>
      <p:cxnSp>
        <p:nvCxnSpPr>
          <p:cNvPr id="12" name="直接连接符 11"/>
          <p:cNvCxnSpPr/>
          <p:nvPr/>
        </p:nvCxnSpPr>
        <p:spPr>
          <a:xfrm flipV="1">
            <a:off x="3200400" y="3599233"/>
            <a:ext cx="5829300" cy="1"/>
          </a:xfrm>
          <a:prstGeom prst="line">
            <a:avLst/>
          </a:prstGeom>
          <a:ln w="19050">
            <a:gradFill flip="none" rotWithShape="1">
              <a:gsLst>
                <a:gs pos="0">
                  <a:schemeClr val="accent1">
                    <a:lumMod val="60000"/>
                    <a:lumOff val="40000"/>
                  </a:schemeClr>
                </a:gs>
                <a:gs pos="100000">
                  <a:schemeClr val="accent3">
                    <a:lumMod val="60000"/>
                    <a:lumOff val="40000"/>
                    <a:alpha val="0"/>
                  </a:schemeClr>
                </a:gs>
                <a:gs pos="33000">
                  <a:schemeClr val="accent1">
                    <a:lumMod val="60000"/>
                    <a:lumOff val="40000"/>
                  </a:schemeClr>
                </a:gs>
              </a:gsLst>
              <a:path path="circle">
                <a:fillToRect l="50000" t="130000" r="50000" b="-3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14152"/>
      </p:ext>
    </p:extLst>
  </p:cSld>
  <p:clrMapOvr>
    <a:masterClrMapping/>
  </p:clrMapOvr>
  <p:extLst mod="1">
    <p:ext uri="{DCECCB84-F9BA-43D5-87BE-67443E8EF086}">
      <p15:sldGuideLst xmlns:p15="http://schemas.microsoft.com/office/powerpoint/2012/main">
        <p15:guide id="1" orient="horz" pos="2160">
          <p15:clr>
            <a:srgbClr val="FBAE40"/>
          </p15:clr>
        </p15:guide>
        <p15:guide id="2"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en-US" altLang="zh-CN"/>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1EB09C2-0823-4CCB-B0A3-1894A7B9419C}" type="slidenum">
              <a:rPr lang="en-US" altLang="zh-CN" smtClean="0"/>
              <a:pPr/>
              <a:t>‹#›</a:t>
            </a:fld>
            <a:endParaRPr lang="en-US" altLang="zh-CN"/>
          </a:p>
        </p:txBody>
      </p:sp>
    </p:spTree>
    <p:extLst>
      <p:ext uri="{BB962C8B-B14F-4D97-AF65-F5344CB8AC3E}">
        <p14:creationId xmlns:p14="http://schemas.microsoft.com/office/powerpoint/2010/main" val="320300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lvl1pPr algn="l">
              <a:defRPr/>
            </a:lvl1pPr>
          </a:lstStyle>
          <a:p>
            <a:r>
              <a:rPr lang="zh-CN" altLang="en-US"/>
              <a:t>单击此处编辑母版标题样式</a:t>
            </a:r>
            <a:endParaRPr lang="en-US" dirty="0"/>
          </a:p>
        </p:txBody>
      </p:sp>
      <p:sp>
        <p:nvSpPr>
          <p:cNvPr id="3" name="KSO_BC1"/>
          <p:cNvSpPr>
            <a:spLocks noGrp="1"/>
          </p:cNvSpPr>
          <p:nvPr>
            <p:ph type="body" orient="vert" idx="1"/>
          </p:nvPr>
        </p:nvSpPr>
        <p:spPr>
          <a:xfrm>
            <a:off x="853441" y="365125"/>
            <a:ext cx="6681893" cy="581183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en-US" altLang="zh-CN"/>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BE7B0F68-3A6B-4EB2-8B33-2F6F699A9956}" type="slidenum">
              <a:rPr lang="en-US" altLang="zh-CN" smtClean="0"/>
              <a:pPr/>
              <a:t>‹#›</a:t>
            </a:fld>
            <a:endParaRPr lang="en-US" altLang="zh-CN"/>
          </a:p>
        </p:txBody>
      </p:sp>
    </p:spTree>
    <p:extLst>
      <p:ext uri="{BB962C8B-B14F-4D97-AF65-F5344CB8AC3E}">
        <p14:creationId xmlns:p14="http://schemas.microsoft.com/office/powerpoint/2010/main" val="370840907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251521" y="65212"/>
            <a:ext cx="7953472" cy="617111"/>
          </a:xfrm>
        </p:spPr>
        <p:txBody>
          <a:bodyPr>
            <a:normAutofit/>
          </a:bodyPr>
          <a:lstStyle>
            <a:lvl1pPr>
              <a:defRPr sz="2800"/>
            </a:lvl1pPr>
          </a:lstStyle>
          <a:p>
            <a:r>
              <a:rPr lang="zh-CN" altLang="en-US" dirty="0"/>
              <a:t>单击此处编辑母版标题样式</a:t>
            </a:r>
            <a:endParaRPr lang="en-US" dirty="0"/>
          </a:p>
        </p:txBody>
      </p:sp>
      <p:sp>
        <p:nvSpPr>
          <p:cNvPr id="3" name="KSO_BC1"/>
          <p:cNvSpPr>
            <a:spLocks noGrp="1"/>
          </p:cNvSpPr>
          <p:nvPr>
            <p:ph idx="1"/>
          </p:nvPr>
        </p:nvSpPr>
        <p:spPr>
          <a:xfrm>
            <a:off x="251520" y="908720"/>
            <a:ext cx="8784976" cy="5832648"/>
          </a:xfrm>
        </p:spPr>
        <p:txBody>
          <a:bodyPr/>
          <a:lstStyle>
            <a:lvl1pPr marL="267891" indent="-267891">
              <a:buClr>
                <a:schemeClr val="accent1">
                  <a:lumMod val="75000"/>
                </a:schemeClr>
              </a:buClr>
              <a:buFont typeface="Wingdings" panose="05000000000000000000" pitchFamily="2" charset="2"/>
              <a:buChar char="m"/>
              <a:defRPr sz="2800" b="1">
                <a:solidFill>
                  <a:schemeClr val="tx1"/>
                </a:solidFill>
              </a:defRPr>
            </a:lvl1pPr>
            <a:lvl2pPr>
              <a:defRPr sz="2800">
                <a:solidFill>
                  <a:schemeClr val="tx1">
                    <a:lumMod val="50000"/>
                  </a:schemeClr>
                </a:solidFill>
                <a:latin typeface="微软雅黑" panose="020B0503020204020204" pitchFamily="34" charset="-122"/>
                <a:ea typeface="微软雅黑" panose="020B0503020204020204" pitchFamily="34" charset="-122"/>
              </a:defRPr>
            </a:lvl2pPr>
          </a:lstStyle>
          <a:p>
            <a:pPr lvl="0"/>
            <a:r>
              <a:rPr lang="zh-CN" altLang="en-US" dirty="0"/>
              <a:t>单击此处编辑母版文本样式</a:t>
            </a:r>
          </a:p>
          <a:p>
            <a:pPr lvl="1"/>
            <a:r>
              <a:rPr lang="zh-CN" altLang="en-US" dirty="0"/>
              <a:t>第二级</a:t>
            </a:r>
          </a:p>
        </p:txBody>
      </p:sp>
      <p:sp>
        <p:nvSpPr>
          <p:cNvPr id="4" name="KSO_FD"/>
          <p:cNvSpPr>
            <a:spLocks noGrp="1"/>
          </p:cNvSpPr>
          <p:nvPr>
            <p:ph type="dt" sz="half" idx="10"/>
          </p:nvPr>
        </p:nvSpPr>
        <p:spPr/>
        <p:txBody>
          <a:bodyPr/>
          <a:lstStyle/>
          <a:p>
            <a:pPr>
              <a:defRPr/>
            </a:pPr>
            <a:endParaRPr lang="en-US" altLang="zh-CN"/>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99AAAA4-FBF6-433A-BF3F-9B0A291730DE}" type="slidenum">
              <a:rPr lang="en-US" altLang="zh-CN" smtClean="0"/>
              <a:pPr/>
              <a:t>‹#›</a:t>
            </a:fld>
            <a:endParaRPr lang="en-US" altLang="zh-CN"/>
          </a:p>
        </p:txBody>
      </p:sp>
    </p:spTree>
    <p:extLst>
      <p:ext uri="{BB962C8B-B14F-4D97-AF65-F5344CB8AC3E}">
        <p14:creationId xmlns:p14="http://schemas.microsoft.com/office/powerpoint/2010/main" val="216458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605100" y="2032001"/>
            <a:ext cx="5736229" cy="1235075"/>
          </a:xfrm>
        </p:spPr>
        <p:txBody>
          <a:bodyPr anchor="b">
            <a:normAutofit/>
          </a:bodyPr>
          <a:lstStyle>
            <a:lvl1pPr algn="ctr">
              <a:defRPr sz="3300"/>
            </a:lvl1pPr>
          </a:lstStyle>
          <a:p>
            <a:r>
              <a:rPr lang="zh-CN" altLang="en-US" dirty="0"/>
              <a:t>单击此处添加标题</a:t>
            </a:r>
            <a:endParaRPr lang="en-US" dirty="0"/>
          </a:p>
        </p:txBody>
      </p:sp>
      <p:sp>
        <p:nvSpPr>
          <p:cNvPr id="3" name="KSO_ST2"/>
          <p:cNvSpPr>
            <a:spLocks noGrp="1"/>
          </p:cNvSpPr>
          <p:nvPr>
            <p:ph type="body" idx="1" hasCustomPrompt="1"/>
          </p:nvPr>
        </p:nvSpPr>
        <p:spPr>
          <a:xfrm>
            <a:off x="1605100" y="3355027"/>
            <a:ext cx="5736229" cy="485454"/>
          </a:xfrm>
          <a:blipFill dpi="0" rotWithShape="1">
            <a:blip r:embed="rId2"/>
            <a:srcRect/>
            <a:stretch>
              <a:fillRect t="-2000"/>
            </a:stretch>
          </a:blipFill>
        </p:spPr>
        <p:txBody>
          <a:bodyPr anchor="ctr">
            <a:normAutofit/>
          </a:bodyPr>
          <a:lstStyle>
            <a:lvl1pPr marL="0" indent="0" algn="ctr">
              <a:buNone/>
              <a:defRPr sz="1200">
                <a:solidFill>
                  <a:schemeClr val="tx1">
                    <a:lumMod val="60000"/>
                    <a:lumOff val="4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单击此处添加副标题</a:t>
            </a:r>
            <a:endParaRPr lang="en-US" altLang="zh-CN" dirty="0"/>
          </a:p>
        </p:txBody>
      </p:sp>
      <p:sp>
        <p:nvSpPr>
          <p:cNvPr id="4" name="KSO_FD"/>
          <p:cNvSpPr>
            <a:spLocks noGrp="1"/>
          </p:cNvSpPr>
          <p:nvPr>
            <p:ph type="dt" sz="half" idx="10"/>
          </p:nvPr>
        </p:nvSpPr>
        <p:spPr/>
        <p:txBody>
          <a:bodyPr/>
          <a:lstStyle/>
          <a:p>
            <a:pPr>
              <a:defRPr/>
            </a:pPr>
            <a:endParaRPr lang="en-US" altLang="zh-CN"/>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637776-D7EB-4A6D-819B-340D54756B18}" type="slidenum">
              <a:rPr lang="en-US" altLang="zh-CN" smtClean="0"/>
              <a:pPr/>
              <a:t>‹#›</a:t>
            </a:fld>
            <a:endParaRPr lang="en-US" altLang="zh-CN"/>
          </a:p>
        </p:txBody>
      </p:sp>
      <p:grpSp>
        <p:nvGrpSpPr>
          <p:cNvPr id="7" name="组合 6"/>
          <p:cNvGrpSpPr/>
          <p:nvPr/>
        </p:nvGrpSpPr>
        <p:grpSpPr>
          <a:xfrm>
            <a:off x="4369500" y="4484123"/>
            <a:ext cx="405000" cy="540000"/>
            <a:chOff x="4347417" y="5016137"/>
            <a:chExt cx="487680" cy="487680"/>
          </a:xfrm>
        </p:grpSpPr>
        <p:sp>
          <p:nvSpPr>
            <p:cNvPr id="8" name="椭圆 7">
              <a:hlinkClick r:id="" action="ppaction://hlinkshowjump?jump=nextslide"/>
            </p:cNvPr>
            <p:cNvSpPr/>
            <p:nvPr userDrawn="1"/>
          </p:nvSpPr>
          <p:spPr>
            <a:xfrm>
              <a:off x="4347417" y="5016137"/>
              <a:ext cx="487680" cy="487680"/>
            </a:xfrm>
            <a:prstGeom prst="ellipse">
              <a:avLst/>
            </a:prstGeom>
            <a:solidFill>
              <a:schemeClr val="tx1">
                <a:lumMod val="40000"/>
                <a:lumOff val="60000"/>
              </a:schemeClr>
            </a:solidFill>
            <a:ln>
              <a:noFill/>
            </a:ln>
            <a:effectLst>
              <a:outerShdw dist="25400" dir="5400000" algn="t" rotWithShape="0">
                <a:schemeClr val="bg1">
                  <a:alpha val="3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 action="ppaction://hlinkshowjump?jump=nextslide"/>
            </p:cNvPr>
            <p:cNvSpPr/>
            <p:nvPr userDrawn="1"/>
          </p:nvSpPr>
          <p:spPr>
            <a:xfrm>
              <a:off x="4502830" y="5168537"/>
              <a:ext cx="176854" cy="204653"/>
            </a:xfrm>
            <a:prstGeom prst="chevron">
              <a:avLst>
                <a:gd name="adj" fmla="val 617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23500512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244602"/>
            <a:ext cx="381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244602"/>
            <a:ext cx="3820587"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en-US" altLang="zh-CN"/>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25596195-AE72-4596-8F92-22A61E17F0D1}" type="slidenum">
              <a:rPr lang="en-US" altLang="zh-CN" smtClean="0"/>
              <a:pPr/>
              <a:t>‹#›</a:t>
            </a:fld>
            <a:endParaRPr lang="en-US" altLang="zh-CN"/>
          </a:p>
        </p:txBody>
      </p:sp>
    </p:spTree>
    <p:extLst>
      <p:ext uri="{BB962C8B-B14F-4D97-AF65-F5344CB8AC3E}">
        <p14:creationId xmlns:p14="http://schemas.microsoft.com/office/powerpoint/2010/main" val="184109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7" y="1123814"/>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824577" y="1947726"/>
            <a:ext cx="3868340" cy="420052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23814"/>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4823885" y="1947726"/>
            <a:ext cx="3887391" cy="420052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en-US" altLang="zh-CN"/>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AEEEC1FE-EF68-462C-9771-30D80925BB17}" type="slidenum">
              <a:rPr lang="en-US" altLang="zh-CN" smtClean="0"/>
              <a:pPr/>
              <a:t>‹#›</a:t>
            </a:fld>
            <a:endParaRPr lang="en-US" altLang="zh-CN"/>
          </a:p>
        </p:txBody>
      </p:sp>
    </p:spTree>
    <p:extLst>
      <p:ext uri="{BB962C8B-B14F-4D97-AF65-F5344CB8AC3E}">
        <p14:creationId xmlns:p14="http://schemas.microsoft.com/office/powerpoint/2010/main" val="311785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en-US" altLang="zh-CN"/>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3D2B4F9-2B20-41DB-BCDF-956DA8E687FB}" type="slidenum">
              <a:rPr lang="en-US" altLang="zh-CN" smtClean="0"/>
              <a:pPr/>
              <a:t>‹#›</a:t>
            </a:fld>
            <a:endParaRPr lang="en-US" altLang="zh-CN"/>
          </a:p>
        </p:txBody>
      </p:sp>
    </p:spTree>
    <p:extLst>
      <p:ext uri="{BB962C8B-B14F-4D97-AF65-F5344CB8AC3E}">
        <p14:creationId xmlns:p14="http://schemas.microsoft.com/office/powerpoint/2010/main" val="328086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en-US" altLang="zh-CN"/>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DC4AD530-31BC-474C-9C33-7AEF05C274E8}" type="slidenum">
              <a:rPr lang="en-US" altLang="zh-CN" smtClean="0"/>
              <a:pPr/>
              <a:t>‹#›</a:t>
            </a:fld>
            <a:endParaRPr lang="en-US" altLang="zh-CN"/>
          </a:p>
        </p:txBody>
      </p:sp>
    </p:spTree>
    <p:extLst>
      <p:ext uri="{BB962C8B-B14F-4D97-AF65-F5344CB8AC3E}">
        <p14:creationId xmlns:p14="http://schemas.microsoft.com/office/powerpoint/2010/main" val="416639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en-US" altLang="zh-CN"/>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30B6291-8B2E-40F8-A925-2DEC81C7354A}" type="slidenum">
              <a:rPr lang="en-US" altLang="zh-CN" smtClean="0"/>
              <a:pPr/>
              <a:t>‹#›</a:t>
            </a:fld>
            <a:endParaRPr lang="en-US" altLang="zh-CN"/>
          </a:p>
        </p:txBody>
      </p:sp>
    </p:spTree>
    <p:extLst>
      <p:ext uri="{BB962C8B-B14F-4D97-AF65-F5344CB8AC3E}">
        <p14:creationId xmlns:p14="http://schemas.microsoft.com/office/powerpoint/2010/main" val="132397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en-US" altLang="zh-CN"/>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682D1F0-6E75-407D-944D-E1B356242C81}" type="slidenum">
              <a:rPr lang="en-US" altLang="zh-CN" smtClean="0"/>
              <a:pPr/>
              <a:t>‹#›</a:t>
            </a:fld>
            <a:endParaRPr lang="en-US" altLang="zh-CN"/>
          </a:p>
        </p:txBody>
      </p:sp>
    </p:spTree>
    <p:extLst>
      <p:ext uri="{BB962C8B-B14F-4D97-AF65-F5344CB8AC3E}">
        <p14:creationId xmlns:p14="http://schemas.microsoft.com/office/powerpoint/2010/main" val="334218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3">
            <a:extLst>
              <a:ext uri="{28A0092B-C50C-407E-A947-70E740481C1C}">
                <a14:useLocalDpi xmlns:a14="http://schemas.microsoft.com/office/drawing/2010/main" val="0"/>
              </a:ext>
            </a:extLst>
          </a:blip>
          <a:srcRect l="1" t="16316" r="252" b="73058"/>
          <a:stretch/>
        </p:blipFill>
        <p:spPr>
          <a:xfrm flipH="1">
            <a:off x="-1" y="-1200"/>
            <a:ext cx="9155875" cy="741429"/>
          </a:xfrm>
          <a:prstGeom prst="rect">
            <a:avLst/>
          </a:prstGeom>
        </p:spPr>
      </p:pic>
      <p:grpSp>
        <p:nvGrpSpPr>
          <p:cNvPr id="11" name="组合 10"/>
          <p:cNvGrpSpPr/>
          <p:nvPr/>
        </p:nvGrpSpPr>
        <p:grpSpPr>
          <a:xfrm rot="16200000">
            <a:off x="1136468" y="-857796"/>
            <a:ext cx="6882939" cy="9155875"/>
            <a:chOff x="-11875" y="0"/>
            <a:chExt cx="5155509" cy="6858001"/>
          </a:xfrm>
        </p:grpSpPr>
        <p:pic>
          <p:nvPicPr>
            <p:cNvPr id="12" name="图片 11"/>
            <p:cNvPicPr>
              <a:picLocks noChangeAspect="1"/>
            </p:cNvPicPr>
            <p:nvPr userDrawn="1"/>
          </p:nvPicPr>
          <p:blipFill rotWithShape="1">
            <a:blip r:embed="rId13">
              <a:extLst>
                <a:ext uri="{28A0092B-C50C-407E-A947-70E740481C1C}">
                  <a14:useLocalDpi xmlns:a14="http://schemas.microsoft.com/office/drawing/2010/main" val="0"/>
                </a:ext>
              </a:extLst>
            </a:blip>
            <a:srcRect l="1" t="1713" r="47174"/>
            <a:stretch/>
          </p:blipFill>
          <p:spPr>
            <a:xfrm>
              <a:off x="-11874" y="0"/>
              <a:ext cx="4848930" cy="6858000"/>
            </a:xfrm>
            <a:prstGeom prst="rect">
              <a:avLst/>
            </a:prstGeom>
          </p:spPr>
        </p:pic>
        <p:sp>
          <p:nvSpPr>
            <p:cNvPr id="13" name="矩形 12"/>
            <p:cNvSpPr/>
            <p:nvPr userDrawn="1"/>
          </p:nvSpPr>
          <p:spPr>
            <a:xfrm>
              <a:off x="-11875" y="1"/>
              <a:ext cx="5155509" cy="6858000"/>
            </a:xfrm>
            <a:prstGeom prst="rect">
              <a:avLst/>
            </a:prstGeom>
            <a:gradFill flip="none" rotWithShape="1">
              <a:gsLst>
                <a:gs pos="57000">
                  <a:schemeClr val="bg1">
                    <a:alpha val="82000"/>
                  </a:schemeClr>
                </a:gs>
                <a:gs pos="100000">
                  <a:schemeClr val="bg1">
                    <a:shade val="100000"/>
                    <a:satMod val="115000"/>
                    <a:alpha val="8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KSO_BT1"/>
          <p:cNvSpPr>
            <a:spLocks noGrp="1"/>
          </p:cNvSpPr>
          <p:nvPr>
            <p:ph type="title"/>
          </p:nvPr>
        </p:nvSpPr>
        <p:spPr>
          <a:xfrm>
            <a:off x="228600" y="38081"/>
            <a:ext cx="7717309" cy="617111"/>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KSO_BC1"/>
          <p:cNvSpPr>
            <a:spLocks noGrp="1"/>
          </p:cNvSpPr>
          <p:nvPr>
            <p:ph type="body" idx="1"/>
          </p:nvPr>
        </p:nvSpPr>
        <p:spPr>
          <a:xfrm>
            <a:off x="228600" y="1020100"/>
            <a:ext cx="8927274" cy="5793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4" name="KSO_FD"/>
          <p:cNvSpPr>
            <a:spLocks noGrp="1"/>
          </p:cNvSpPr>
          <p:nvPr>
            <p:ph type="dt" sz="half" idx="2"/>
          </p:nvPr>
        </p:nvSpPr>
        <p:spPr>
          <a:xfrm>
            <a:off x="625712" y="679648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KSO_FT"/>
          <p:cNvSpPr>
            <a:spLocks noGrp="1"/>
          </p:cNvSpPr>
          <p:nvPr>
            <p:ph type="ftr" sz="quarter" idx="3"/>
          </p:nvPr>
        </p:nvSpPr>
        <p:spPr>
          <a:xfrm>
            <a:off x="3059832" y="679648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dirty="0"/>
          </a:p>
        </p:txBody>
      </p:sp>
      <p:sp>
        <p:nvSpPr>
          <p:cNvPr id="6" name="KSO_FN"/>
          <p:cNvSpPr>
            <a:spLocks noGrp="1"/>
          </p:cNvSpPr>
          <p:nvPr>
            <p:ph type="sldNum" sz="quarter" idx="4"/>
          </p:nvPr>
        </p:nvSpPr>
        <p:spPr>
          <a:xfrm>
            <a:off x="6488832" y="679648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7B0F68-3A6B-4EB2-8B33-2F6F699A9956}" type="slidenum">
              <a:rPr lang="en-US" altLang="zh-CN" smtClean="0"/>
              <a:pPr/>
              <a:t>‹#›</a:t>
            </a:fld>
            <a:endParaRPr lang="en-US" altLang="zh-CN" dirty="0"/>
          </a:p>
        </p:txBody>
      </p:sp>
      <p:sp>
        <p:nvSpPr>
          <p:cNvPr id="14" name="Rectangle 9"/>
          <p:cNvSpPr>
            <a:spLocks noChangeArrowheads="1"/>
          </p:cNvSpPr>
          <p:nvPr userDrawn="1"/>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lnSpc>
                <a:spcPct val="100000"/>
              </a:lnSpc>
              <a:spcBef>
                <a:spcPct val="0"/>
              </a:spcBef>
              <a:buClrTx/>
              <a:buSzTx/>
              <a:buFontTx/>
              <a:buNone/>
              <a:defRPr/>
            </a:pPr>
            <a:endParaRPr lang="ja-JP" altLang="en-US" sz="2400" b="0"/>
          </a:p>
        </p:txBody>
      </p:sp>
    </p:spTree>
    <p:extLst>
      <p:ext uri="{BB962C8B-B14F-4D97-AF65-F5344CB8AC3E}">
        <p14:creationId xmlns:p14="http://schemas.microsoft.com/office/powerpoint/2010/main" val="368074503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2100" b="1" i="0" kern="1200" baseline="0">
          <a:solidFill>
            <a:schemeClr val="accent1">
              <a:lumMod val="75000"/>
            </a:schemeClr>
          </a:solidFill>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1">
            <a:lumMod val="75000"/>
          </a:schemeClr>
        </a:buClr>
        <a:buSzPct val="70000"/>
        <a:buFont typeface="Wingdings" panose="05000000000000000000" pitchFamily="2" charset="2"/>
        <a:buChar char="n"/>
        <a:defRPr sz="24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1">
            <a:lumMod val="60000"/>
            <a:lumOff val="40000"/>
          </a:schemeClr>
        </a:buClr>
        <a:buSzPct val="60000"/>
        <a:buFont typeface="幼圆" panose="02010509060101010101" pitchFamily="49" charset="-122"/>
        <a:buChar char=" "/>
        <a:defRPr sz="1800" kern="1200" baseline="0">
          <a:solidFill>
            <a:schemeClr val="tx1">
              <a:lumMod val="50000"/>
            </a:schemeClr>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4.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6.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9.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0.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normAutofit/>
          </a:bodyPr>
          <a:lstStyle/>
          <a:p>
            <a:r>
              <a:rPr lang="zh-CN" altLang="en-US" sz="3200" dirty="0"/>
              <a:t>第</a:t>
            </a:r>
            <a:r>
              <a:rPr lang="en-US" altLang="zh-CN" sz="3200" dirty="0"/>
              <a:t>4</a:t>
            </a:r>
            <a:r>
              <a:rPr lang="zh-CN" altLang="en-US" sz="3200" dirty="0"/>
              <a:t>章 交互技术 </a:t>
            </a:r>
            <a:r>
              <a:rPr lang="en-US" altLang="zh-CN" sz="3200" dirty="0"/>
              <a:t>&amp; </a:t>
            </a:r>
            <a:r>
              <a:rPr lang="zh-CN" altLang="en-US" sz="3200" dirty="0"/>
              <a:t>界面设计 </a:t>
            </a:r>
          </a:p>
        </p:txBody>
      </p:sp>
      <p:sp>
        <p:nvSpPr>
          <p:cNvPr id="6147" name="Rectangle 5"/>
          <p:cNvSpPr>
            <a:spLocks noGrp="1" noChangeArrowheads="1"/>
          </p:cNvSpPr>
          <p:nvPr>
            <p:ph type="subTitle" idx="1"/>
          </p:nvPr>
        </p:nvSpPr>
        <p:spPr/>
        <p:txBody>
          <a:bodyPr/>
          <a:lstStyle/>
          <a:p>
            <a:pPr eaLnBrk="1" hangingPunct="1"/>
            <a:endParaRPr lang="ja-JP" altLang="en-US"/>
          </a:p>
        </p:txBody>
      </p:sp>
    </p:spTree>
    <p:extLst>
      <p:ext uri="{BB962C8B-B14F-4D97-AF65-F5344CB8AC3E}">
        <p14:creationId xmlns:p14="http://schemas.microsoft.com/office/powerpoint/2010/main" val="309023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467543" y="836712"/>
            <a:ext cx="8543925" cy="1730375"/>
          </a:xfrm>
        </p:spPr>
        <p:txBody>
          <a:bodyPr>
            <a:normAutofit lnSpcReduction="10000"/>
          </a:bodyPr>
          <a:lstStyle/>
          <a:p>
            <a:pPr lvl="1"/>
            <a:r>
              <a:rPr lang="zh-CN" altLang="en-US" dirty="0"/>
              <a:t>手写输入用于输入一组顺序的坐标点。它相当于多次调用定位输入，输入的一组点常用于显示折线或作为曲线的控制点。</a:t>
            </a:r>
            <a:endParaRPr lang="en-US" altLang="zh-CN" dirty="0"/>
          </a:p>
          <a:p>
            <a:endParaRPr lang="zh-CN" altLang="en-US" dirty="0"/>
          </a:p>
        </p:txBody>
      </p:sp>
      <p:grpSp>
        <p:nvGrpSpPr>
          <p:cNvPr id="2" name="组合 1"/>
          <p:cNvGrpSpPr/>
          <p:nvPr/>
        </p:nvGrpSpPr>
        <p:grpSpPr>
          <a:xfrm>
            <a:off x="17704" y="3717032"/>
            <a:ext cx="4316413" cy="1979613"/>
            <a:chOff x="2184400" y="3565525"/>
            <a:chExt cx="4316413" cy="1979613"/>
          </a:xfrm>
        </p:grpSpPr>
        <p:sp>
          <p:nvSpPr>
            <p:cNvPr id="22531" name="任意多边形 4"/>
            <p:cNvSpPr>
              <a:spLocks noChangeArrowheads="1"/>
            </p:cNvSpPr>
            <p:nvPr/>
          </p:nvSpPr>
          <p:spPr bwMode="auto">
            <a:xfrm>
              <a:off x="2203450" y="3565525"/>
              <a:ext cx="4252913" cy="1947863"/>
            </a:xfrm>
            <a:custGeom>
              <a:avLst/>
              <a:gdLst>
                <a:gd name="T0" fmla="*/ 0 w 4253345"/>
                <a:gd name="T1" fmla="*/ 1374411 h 1948873"/>
                <a:gd name="T2" fmla="*/ 1079671 w 4253345"/>
                <a:gd name="T3" fmla="*/ 64357 h 1948873"/>
                <a:gd name="T4" fmla="*/ 2270074 w 4253345"/>
                <a:gd name="T5" fmla="*/ 1222722 h 1948873"/>
                <a:gd name="T6" fmla="*/ 3640414 w 4253345"/>
                <a:gd name="T7" fmla="*/ 119515 h 1948873"/>
                <a:gd name="T8" fmla="*/ 4249457 w 4253345"/>
                <a:gd name="T9" fmla="*/ 1939803 h 1948873"/>
                <a:gd name="T10" fmla="*/ 4249457 w 4253345"/>
                <a:gd name="T11" fmla="*/ 1939803 h 1948873"/>
                <a:gd name="T12" fmla="*/ 0 60000 65536"/>
                <a:gd name="T13" fmla="*/ 0 60000 65536"/>
                <a:gd name="T14" fmla="*/ 0 60000 65536"/>
                <a:gd name="T15" fmla="*/ 0 60000 65536"/>
                <a:gd name="T16" fmla="*/ 0 60000 65536"/>
                <a:gd name="T17" fmla="*/ 0 60000 65536"/>
                <a:gd name="T18" fmla="*/ 0 w 4253345"/>
                <a:gd name="T19" fmla="*/ 0 h 1948873"/>
                <a:gd name="T20" fmla="*/ 4253345 w 4253345"/>
                <a:gd name="T21" fmla="*/ 1948873 h 1948873"/>
              </a:gdLst>
              <a:ahLst/>
              <a:cxnLst>
                <a:cxn ang="T12">
                  <a:pos x="T0" y="T1"/>
                </a:cxn>
                <a:cxn ang="T13">
                  <a:pos x="T2" y="T3"/>
                </a:cxn>
                <a:cxn ang="T14">
                  <a:pos x="T4" y="T5"/>
                </a:cxn>
                <a:cxn ang="T15">
                  <a:pos x="T6" y="T7"/>
                </a:cxn>
                <a:cxn ang="T16">
                  <a:pos x="T8" y="T9"/>
                </a:cxn>
                <a:cxn ang="T17">
                  <a:pos x="T10" y="T11"/>
                </a:cxn>
              </a:cxnLst>
              <a:rect l="T18" t="T19" r="T20" b="T21"/>
              <a:pathLst>
                <a:path w="4253345" h="1948873">
                  <a:moveTo>
                    <a:pt x="0" y="1380837"/>
                  </a:moveTo>
                  <a:cubicBezTo>
                    <a:pt x="350981" y="735446"/>
                    <a:pt x="701963" y="90055"/>
                    <a:pt x="1080654" y="64655"/>
                  </a:cubicBezTo>
                  <a:cubicBezTo>
                    <a:pt x="1459345" y="39255"/>
                    <a:pt x="1844963" y="1219201"/>
                    <a:pt x="2272145" y="1228437"/>
                  </a:cubicBezTo>
                  <a:cubicBezTo>
                    <a:pt x="2699327" y="1237673"/>
                    <a:pt x="3313545" y="0"/>
                    <a:pt x="3643745" y="120073"/>
                  </a:cubicBezTo>
                  <a:cubicBezTo>
                    <a:pt x="3973945" y="240146"/>
                    <a:pt x="4253345" y="1948873"/>
                    <a:pt x="4253345" y="1948873"/>
                  </a:cubicBezTo>
                </a:path>
              </a:pathLst>
            </a:custGeom>
            <a:solidFill>
              <a:schemeClr val="accent1"/>
            </a:solidFill>
            <a:ln w="9525" algn="ctr">
              <a:solidFill>
                <a:schemeClr val="tx1"/>
              </a:solidFill>
              <a:round/>
              <a:headEnd/>
              <a:tailEnd/>
            </a:ln>
          </p:spPr>
          <p:txBody>
            <a:bodyPr wrap="none"/>
            <a:lstStyle/>
            <a:p>
              <a:endParaRPr lang="zh-CN" altLang="en-US"/>
            </a:p>
          </p:txBody>
        </p:sp>
        <p:sp>
          <p:nvSpPr>
            <p:cNvPr id="22532" name="矩形 5"/>
            <p:cNvSpPr>
              <a:spLocks noChangeArrowheads="1"/>
            </p:cNvSpPr>
            <p:nvPr/>
          </p:nvSpPr>
          <p:spPr bwMode="auto">
            <a:xfrm>
              <a:off x="2184400" y="4857750"/>
              <a:ext cx="92075" cy="92075"/>
            </a:xfrm>
            <a:prstGeom prst="rect">
              <a:avLst/>
            </a:prstGeom>
            <a:solidFill>
              <a:srgbClr val="FF0000"/>
            </a:solidFill>
            <a:ln w="9525" algn="ctr">
              <a:solidFill>
                <a:schemeClr val="tx1"/>
              </a:solidFill>
              <a:round/>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3" name="矩形 7"/>
            <p:cNvSpPr>
              <a:spLocks noChangeArrowheads="1"/>
            </p:cNvSpPr>
            <p:nvPr/>
          </p:nvSpPr>
          <p:spPr bwMode="auto">
            <a:xfrm>
              <a:off x="3241675" y="3587750"/>
              <a:ext cx="92075" cy="92075"/>
            </a:xfrm>
            <a:prstGeom prst="rect">
              <a:avLst/>
            </a:prstGeom>
            <a:solidFill>
              <a:srgbClr val="FF0000"/>
            </a:solidFill>
            <a:ln w="9525" algn="ctr">
              <a:solidFill>
                <a:schemeClr val="tx1"/>
              </a:solidFill>
              <a:round/>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4" name="矩形 8"/>
            <p:cNvSpPr>
              <a:spLocks noChangeArrowheads="1"/>
            </p:cNvSpPr>
            <p:nvPr/>
          </p:nvSpPr>
          <p:spPr bwMode="auto">
            <a:xfrm>
              <a:off x="4398963" y="4741863"/>
              <a:ext cx="92075" cy="92075"/>
            </a:xfrm>
            <a:prstGeom prst="rect">
              <a:avLst/>
            </a:prstGeom>
            <a:solidFill>
              <a:srgbClr val="FF0000"/>
            </a:solidFill>
            <a:ln w="9525" algn="ctr">
              <a:solidFill>
                <a:schemeClr val="tx1"/>
              </a:solidFill>
              <a:round/>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5" name="矩形 9"/>
            <p:cNvSpPr>
              <a:spLocks noChangeArrowheads="1"/>
            </p:cNvSpPr>
            <p:nvPr/>
          </p:nvSpPr>
          <p:spPr bwMode="auto">
            <a:xfrm>
              <a:off x="5768975" y="3659188"/>
              <a:ext cx="90488" cy="92075"/>
            </a:xfrm>
            <a:prstGeom prst="rect">
              <a:avLst/>
            </a:prstGeom>
            <a:solidFill>
              <a:srgbClr val="FF0000"/>
            </a:solidFill>
            <a:ln w="9525" algn="ctr">
              <a:solidFill>
                <a:schemeClr val="tx1"/>
              </a:solidFill>
              <a:round/>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6" name="矩形 10"/>
            <p:cNvSpPr>
              <a:spLocks noChangeArrowheads="1"/>
            </p:cNvSpPr>
            <p:nvPr/>
          </p:nvSpPr>
          <p:spPr bwMode="auto">
            <a:xfrm>
              <a:off x="6408738" y="5453063"/>
              <a:ext cx="92075" cy="92075"/>
            </a:xfrm>
            <a:prstGeom prst="rect">
              <a:avLst/>
            </a:prstGeom>
            <a:solidFill>
              <a:srgbClr val="FF0000"/>
            </a:solidFill>
            <a:ln w="9525" algn="ctr">
              <a:solidFill>
                <a:schemeClr val="tx1"/>
              </a:solidFill>
              <a:round/>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3" name="图片 2"/>
          <p:cNvPicPr>
            <a:picLocks noChangeAspect="1"/>
          </p:cNvPicPr>
          <p:nvPr/>
        </p:nvPicPr>
        <p:blipFill>
          <a:blip r:embed="rId2"/>
          <a:stretch>
            <a:fillRect/>
          </a:stretch>
        </p:blipFill>
        <p:spPr>
          <a:xfrm>
            <a:off x="4582344" y="3248025"/>
            <a:ext cx="4429125" cy="3609975"/>
          </a:xfrm>
          <a:prstGeom prst="rect">
            <a:avLst/>
          </a:prstGeom>
        </p:spPr>
      </p:pic>
      <p:sp>
        <p:nvSpPr>
          <p:cNvPr id="4" name="矩形 3"/>
          <p:cNvSpPr/>
          <p:nvPr/>
        </p:nvSpPr>
        <p:spPr>
          <a:xfrm>
            <a:off x="90552" y="195468"/>
            <a:ext cx="1861407" cy="437043"/>
          </a:xfrm>
          <a:prstGeom prst="rect">
            <a:avLst/>
          </a:prstGeom>
        </p:spPr>
        <p:txBody>
          <a:bodyPr wrap="none">
            <a:spAutoFit/>
          </a:bodyPr>
          <a:lstStyle/>
          <a:p>
            <a:r>
              <a:rPr lang="zh-CN" altLang="en-US" sz="2800" dirty="0">
                <a:latin typeface="Arial" panose="020B0604020202020204" pitchFamily="34" charset="0"/>
                <a:ea typeface="微软雅黑" panose="020B0503020204020204" pitchFamily="34" charset="-122"/>
              </a:rPr>
              <a:t>手写输入</a:t>
            </a:r>
            <a:endParaRPr lang="en-US" altLang="zh-CN" sz="28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0261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251520" y="188640"/>
            <a:ext cx="8784976" cy="6552728"/>
          </a:xfrm>
        </p:spPr>
        <p:txBody>
          <a:bodyPr/>
          <a:lstStyle/>
          <a:p>
            <a:r>
              <a:rPr lang="zh-CN" altLang="en-US" dirty="0"/>
              <a:t>定值</a:t>
            </a:r>
            <a:endParaRPr lang="en-US" altLang="zh-CN" dirty="0"/>
          </a:p>
          <a:p>
            <a:pPr lvl="1"/>
            <a:r>
              <a:rPr lang="zh-CN" altLang="en-US" dirty="0"/>
              <a:t>定值（或数值）输入用于设置物体旋转角度、缩放比例因子等</a:t>
            </a:r>
          </a:p>
        </p:txBody>
      </p:sp>
      <p:pic>
        <p:nvPicPr>
          <p:cNvPr id="23555" name="Picture 2" descr="pi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7308812" cy="446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415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251520" y="116632"/>
            <a:ext cx="8784976" cy="6624736"/>
          </a:xfrm>
        </p:spPr>
        <p:txBody>
          <a:bodyPr/>
          <a:lstStyle/>
          <a:p>
            <a:r>
              <a:rPr lang="zh-CN" altLang="en-US" dirty="0"/>
              <a:t>选择</a:t>
            </a:r>
            <a:endParaRPr lang="en-US" altLang="zh-CN" dirty="0"/>
          </a:p>
          <a:p>
            <a:pPr lvl="1"/>
            <a:r>
              <a:rPr lang="zh-CN" altLang="en-US" dirty="0"/>
              <a:t>选择是在某个选择集中选出一个元素，</a:t>
            </a:r>
            <a:r>
              <a:rPr lang="zh-CN" altLang="en-US" dirty="0">
                <a:solidFill>
                  <a:srgbClr val="7030A0"/>
                </a:solidFill>
              </a:rPr>
              <a:t>通过注视、指点或接触一个对象，使对象成为后续行为的焦点</a:t>
            </a:r>
            <a:r>
              <a:rPr lang="zh-CN" altLang="en-US" dirty="0"/>
              <a:t>，是操作对象时不可缺少的一部分。</a:t>
            </a:r>
            <a:endParaRPr lang="en-US" altLang="zh-CN" dirty="0"/>
          </a:p>
          <a:p>
            <a:pPr lvl="2"/>
            <a:r>
              <a:rPr lang="zh-CN" altLang="en-US" sz="2800" dirty="0"/>
              <a:t>键盘 </a:t>
            </a:r>
            <a:r>
              <a:rPr lang="en-US" altLang="zh-CN" sz="2800" dirty="0" err="1"/>
              <a:t>Ctrl+A</a:t>
            </a:r>
            <a:endParaRPr lang="en-US" altLang="zh-CN" sz="2800" dirty="0"/>
          </a:p>
          <a:p>
            <a:pPr lvl="2"/>
            <a:r>
              <a:rPr lang="zh-CN" altLang="en-US" sz="2800" dirty="0"/>
              <a:t>鼠标</a:t>
            </a:r>
          </a:p>
        </p:txBody>
      </p:sp>
      <p:grpSp>
        <p:nvGrpSpPr>
          <p:cNvPr id="24579" name="Group 2"/>
          <p:cNvGrpSpPr>
            <a:grpSpLocks/>
          </p:cNvGrpSpPr>
          <p:nvPr/>
        </p:nvGrpSpPr>
        <p:grpSpPr bwMode="auto">
          <a:xfrm>
            <a:off x="6000750" y="2857500"/>
            <a:ext cx="2714625" cy="2500313"/>
            <a:chOff x="7093" y="12026"/>
            <a:chExt cx="2925" cy="3043"/>
          </a:xfrm>
        </p:grpSpPr>
        <p:sp>
          <p:nvSpPr>
            <p:cNvPr id="24581" name="Text Box 3"/>
            <p:cNvSpPr txBox="1">
              <a:spLocks noChangeArrowheads="1"/>
            </p:cNvSpPr>
            <p:nvPr/>
          </p:nvSpPr>
          <p:spPr bwMode="auto">
            <a:xfrm>
              <a:off x="7093" y="14439"/>
              <a:ext cx="2925" cy="63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宋体" panose="02010600030101010101" pitchFamily="2" charset="-122"/>
                </a:rPr>
                <a:t>选择</a:t>
              </a:r>
            </a:p>
            <a:p>
              <a:pPr eaLnBrk="1" hangingPunct="1"/>
              <a:endParaRPr lang="zh-CN" altLang="zh-CN"/>
            </a:p>
          </p:txBody>
        </p:sp>
        <p:pic>
          <p:nvPicPr>
            <p:cNvPr id="2458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3" y="12026"/>
              <a:ext cx="2715" cy="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58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4214813"/>
            <a:ext cx="38576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173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内容占位符 2"/>
          <p:cNvSpPr>
            <a:spLocks noGrp="1"/>
          </p:cNvSpPr>
          <p:nvPr>
            <p:ph idx="1"/>
          </p:nvPr>
        </p:nvSpPr>
        <p:spPr>
          <a:xfrm>
            <a:off x="251520" y="188640"/>
            <a:ext cx="8784976" cy="6552728"/>
          </a:xfrm>
        </p:spPr>
        <p:txBody>
          <a:bodyPr/>
          <a:lstStyle/>
          <a:p>
            <a:r>
              <a:rPr lang="zh-CN" altLang="en-US" dirty="0"/>
              <a:t>字符串</a:t>
            </a:r>
            <a:endParaRPr lang="en-US" altLang="zh-CN" dirty="0"/>
          </a:p>
          <a:p>
            <a:pPr lvl="1"/>
            <a:r>
              <a:rPr lang="zh-CN" altLang="zh-CN" dirty="0"/>
              <a:t>键盘是目前输入字符串最常用的方式，现在</a:t>
            </a:r>
            <a:r>
              <a:rPr lang="en-US" altLang="zh-CN" dirty="0"/>
              <a:t>(</a:t>
            </a:r>
            <a:r>
              <a:rPr lang="zh-CN" altLang="en-US" dirty="0"/>
              <a:t>曾今</a:t>
            </a:r>
            <a:r>
              <a:rPr lang="en-US" altLang="zh-CN" dirty="0"/>
              <a:t>)</a:t>
            </a:r>
            <a:r>
              <a:rPr lang="zh-CN" altLang="zh-CN" dirty="0"/>
              <a:t>用写字板输入字符也已经很流行。</a:t>
            </a:r>
            <a:r>
              <a:rPr lang="en-US" altLang="zh-CN" dirty="0"/>
              <a:t>(</a:t>
            </a:r>
            <a:r>
              <a:rPr lang="zh-CN" altLang="en-US" b="1" dirty="0"/>
              <a:t>现在使用触摸屏很流行</a:t>
            </a:r>
            <a:r>
              <a:rPr lang="en-US" altLang="zh-CN" dirty="0"/>
              <a:t>)</a:t>
            </a:r>
            <a:endParaRPr lang="zh-CN" altLang="en-US" dirty="0"/>
          </a:p>
        </p:txBody>
      </p:sp>
      <p:sp>
        <p:nvSpPr>
          <p:cNvPr id="14341" name="Rectangle 5"/>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1026" name="Object 4"/>
          <p:cNvGraphicFramePr>
            <a:graphicFrameLocks noChangeAspect="1"/>
          </p:cNvGraphicFramePr>
          <p:nvPr/>
        </p:nvGraphicFramePr>
        <p:xfrm>
          <a:off x="2627313" y="3141663"/>
          <a:ext cx="2886075" cy="1095375"/>
        </p:xfrm>
        <a:graphic>
          <a:graphicData uri="http://schemas.openxmlformats.org/presentationml/2006/ole">
            <mc:AlternateContent xmlns:mc="http://schemas.openxmlformats.org/markup-compatibility/2006">
              <mc:Choice xmlns:v="urn:schemas-microsoft-com:vml" Requires="v">
                <p:oleObj spid="_x0000_s6198" name="位图图像" r:id="rId3" imgW="2886478" imgH="1095528" progId="Paint.Picture">
                  <p:embed/>
                </p:oleObj>
              </mc:Choice>
              <mc:Fallback>
                <p:oleObj name="位图图像" r:id="rId3" imgW="2886478" imgH="109552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141663"/>
                        <a:ext cx="2886075"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9" name="Picture 6" descr="C:\Documents and Settings\WangLu\桌面\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4652963"/>
            <a:ext cx="38496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31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r>
              <a:rPr lang="zh-CN" altLang="en-US"/>
              <a:t>几何约束</a:t>
            </a:r>
          </a:p>
          <a:p>
            <a:r>
              <a:rPr lang="zh-CN" altLang="en-US"/>
              <a:t>引力场</a:t>
            </a:r>
          </a:p>
          <a:p>
            <a:r>
              <a:rPr lang="zh-CN" altLang="en-US"/>
              <a:t>拖动</a:t>
            </a:r>
          </a:p>
          <a:p>
            <a:r>
              <a:rPr lang="zh-CN" altLang="en-US"/>
              <a:t>橡皮筋技术</a:t>
            </a:r>
          </a:p>
          <a:p>
            <a:r>
              <a:rPr lang="zh-CN" altLang="en-US"/>
              <a:t>操作柄技术</a:t>
            </a:r>
          </a:p>
          <a:p>
            <a:r>
              <a:rPr lang="zh-CN" altLang="en-US"/>
              <a:t>三维交互技术</a:t>
            </a:r>
          </a:p>
          <a:p>
            <a:endParaRPr lang="zh-CN" altLang="en-US"/>
          </a:p>
        </p:txBody>
      </p:sp>
      <p:sp>
        <p:nvSpPr>
          <p:cNvPr id="3" name="标题 2"/>
          <p:cNvSpPr>
            <a:spLocks noGrp="1"/>
          </p:cNvSpPr>
          <p:nvPr>
            <p:ph type="title"/>
          </p:nvPr>
        </p:nvSpPr>
        <p:spPr/>
        <p:txBody>
          <a:bodyPr/>
          <a:lstStyle/>
          <a:p>
            <a:pPr>
              <a:defRPr/>
            </a:pPr>
            <a:r>
              <a:rPr lang="en-US" altLang="zh-CN" dirty="0"/>
              <a:t>4.3  </a:t>
            </a:r>
            <a:r>
              <a:rPr lang="zh-CN" altLang="zh-CN" dirty="0"/>
              <a:t>图形交互技术</a:t>
            </a:r>
            <a:endParaRPr lang="zh-CN" altLang="en-US" dirty="0"/>
          </a:p>
        </p:txBody>
      </p:sp>
    </p:spTree>
    <p:extLst>
      <p:ext uri="{BB962C8B-B14F-4D97-AF65-F5344CB8AC3E}">
        <p14:creationId xmlns:p14="http://schemas.microsoft.com/office/powerpoint/2010/main" val="381843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p:txBody>
          <a:bodyPr/>
          <a:lstStyle/>
          <a:p>
            <a:pPr lvl="1"/>
            <a:r>
              <a:rPr lang="zh-CN" altLang="en-US" dirty="0"/>
              <a:t>几何约束可以用于对图形的方向、对齐方式等进行规定和校准。</a:t>
            </a:r>
            <a:endParaRPr lang="en-US" altLang="zh-CN" dirty="0"/>
          </a:p>
          <a:p>
            <a:pPr lvl="1"/>
            <a:r>
              <a:rPr lang="zh-CN" altLang="en-US" dirty="0"/>
              <a:t>对定位的约束（网格吸附）</a:t>
            </a:r>
          </a:p>
          <a:p>
            <a:endParaRPr lang="zh-CN" altLang="en-US" dirty="0"/>
          </a:p>
        </p:txBody>
      </p:sp>
      <p:grpSp>
        <p:nvGrpSpPr>
          <p:cNvPr id="26627" name="Group 2"/>
          <p:cNvGrpSpPr>
            <a:grpSpLocks/>
          </p:cNvGrpSpPr>
          <p:nvPr/>
        </p:nvGrpSpPr>
        <p:grpSpPr bwMode="auto">
          <a:xfrm>
            <a:off x="2123728" y="2878866"/>
            <a:ext cx="5328592" cy="4114829"/>
            <a:chOff x="5416" y="992"/>
            <a:chExt cx="4530" cy="4069"/>
          </a:xfrm>
        </p:grpSpPr>
        <p:pic>
          <p:nvPicPr>
            <p:cNvPr id="26629" name="Picture 3" descr="phothosh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6" y="992"/>
              <a:ext cx="4530" cy="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4"/>
            <p:cNvSpPr txBox="1">
              <a:spLocks noChangeArrowheads="1"/>
            </p:cNvSpPr>
            <p:nvPr/>
          </p:nvSpPr>
          <p:spPr bwMode="auto">
            <a:xfrm>
              <a:off x="5416" y="4356"/>
              <a:ext cx="4530" cy="70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Calibri" panose="020F0502020204030204" pitchFamily="34" charset="0"/>
                </a:rPr>
                <a:t>    </a:t>
              </a:r>
              <a:r>
                <a:rPr lang="zh-CN" altLang="en-US" sz="1600">
                  <a:latin typeface="Calibri" panose="020F0502020204030204" pitchFamily="34" charset="0"/>
                </a:rPr>
                <a:t>    </a:t>
              </a:r>
              <a:r>
                <a:rPr lang="en-US" altLang="zh-CN" sz="1600">
                  <a:latin typeface="Calibri" panose="020F0502020204030204" pitchFamily="34" charset="0"/>
                </a:rPr>
                <a:t> Adobe Photoshop </a:t>
              </a:r>
              <a:r>
                <a:rPr lang="zh-CN" altLang="en-US" sz="1600">
                  <a:latin typeface="Calibri" panose="020F0502020204030204" pitchFamily="34" charset="0"/>
                </a:rPr>
                <a:t>网格线</a:t>
              </a:r>
              <a:endParaRPr lang="zh-CN" altLang="zh-CN" sz="1600"/>
            </a:p>
          </p:txBody>
        </p:sp>
      </p:grpSp>
      <p:sp>
        <p:nvSpPr>
          <p:cNvPr id="76804" name="标题 6"/>
          <p:cNvSpPr>
            <a:spLocks noGrp="1"/>
          </p:cNvSpPr>
          <p:nvPr>
            <p:ph type="title"/>
          </p:nvPr>
        </p:nvSpPr>
        <p:spPr/>
        <p:txBody>
          <a:bodyPr>
            <a:normAutofit/>
          </a:bodyPr>
          <a:lstStyle/>
          <a:p>
            <a:pPr>
              <a:defRPr/>
            </a:pPr>
            <a:r>
              <a:rPr lang="zh-CN" altLang="en-US" dirty="0"/>
              <a:t>几何约束</a:t>
            </a:r>
          </a:p>
        </p:txBody>
      </p:sp>
    </p:spTree>
    <p:extLst>
      <p:ext uri="{BB962C8B-B14F-4D97-AF65-F5344CB8AC3E}">
        <p14:creationId xmlns:p14="http://schemas.microsoft.com/office/powerpoint/2010/main" val="408488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defRPr/>
            </a:pPr>
            <a:r>
              <a:rPr lang="zh-CN" altLang="en-US" sz="3600" dirty="0"/>
              <a:t>方向约束</a:t>
            </a:r>
            <a:endParaRPr lang="en-US" altLang="zh-CN" sz="3600" dirty="0"/>
          </a:p>
          <a:p>
            <a:pPr lvl="2">
              <a:defRPr/>
            </a:pPr>
            <a:r>
              <a:rPr lang="zh-CN" altLang="en-US" sz="2800" dirty="0"/>
              <a:t>例如要绘的垂直或水平方向的线，当给定的起点和终点连线和水平线的交角小于</a:t>
            </a:r>
            <a:r>
              <a:rPr lang="en-US" altLang="en-US" sz="2800" dirty="0"/>
              <a:t>45</a:t>
            </a:r>
            <a:r>
              <a:rPr lang="en-US" altLang="zh-CN" sz="2800" dirty="0"/>
              <a:t>°</a:t>
            </a:r>
            <a:r>
              <a:rPr lang="zh-CN" altLang="en-US" sz="2800" dirty="0"/>
              <a:t>时，便可绘出一条水平线，否则就绘垂直线。绘制印刷线路板、管网图或地籍图时非常有用。</a:t>
            </a:r>
            <a:endParaRPr lang="en-US" altLang="zh-CN" sz="2800" dirty="0"/>
          </a:p>
          <a:p>
            <a:pPr lvl="2">
              <a:defRPr/>
            </a:pPr>
            <a:endParaRPr lang="en-US" altLang="zh-CN" sz="2800" dirty="0"/>
          </a:p>
          <a:p>
            <a:pPr marL="685800" lvl="2" indent="0">
              <a:buNone/>
              <a:defRPr/>
            </a:pPr>
            <a:endParaRPr lang="en-US" altLang="zh-CN" sz="2800" dirty="0"/>
          </a:p>
          <a:p>
            <a:pPr lvl="2">
              <a:defRPr/>
            </a:pPr>
            <a:endParaRPr lang="en-US" altLang="zh-CN" sz="2800" dirty="0"/>
          </a:p>
          <a:p>
            <a:pPr lvl="2">
              <a:defRPr/>
            </a:pPr>
            <a:r>
              <a:rPr lang="zh-CN" altLang="en-US" sz="2800" dirty="0"/>
              <a:t>在</a:t>
            </a:r>
            <a:r>
              <a:rPr lang="en-US" sz="2800" dirty="0"/>
              <a:t>Word</a:t>
            </a:r>
            <a:r>
              <a:rPr lang="zh-CN" altLang="en-US" sz="2800" dirty="0"/>
              <a:t>绘图中，通过锁定纵横比，在拖动线段一个端点时，线段只是沿原来方向放缩</a:t>
            </a:r>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258" y="3501008"/>
            <a:ext cx="666750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标题 5"/>
          <p:cNvSpPr>
            <a:spLocks noGrp="1"/>
          </p:cNvSpPr>
          <p:nvPr>
            <p:ph type="title"/>
          </p:nvPr>
        </p:nvSpPr>
        <p:spPr/>
        <p:txBody>
          <a:bodyPr>
            <a:normAutofit/>
          </a:bodyPr>
          <a:lstStyle/>
          <a:p>
            <a:pPr>
              <a:defRPr/>
            </a:pPr>
            <a:r>
              <a:rPr lang="zh-CN" altLang="en-US" dirty="0"/>
              <a:t>几何约束</a:t>
            </a:r>
          </a:p>
        </p:txBody>
      </p:sp>
    </p:spTree>
    <p:extLst>
      <p:ext uri="{BB962C8B-B14F-4D97-AF65-F5344CB8AC3E}">
        <p14:creationId xmlns:p14="http://schemas.microsoft.com/office/powerpoint/2010/main" val="345070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468313" y="764704"/>
            <a:ext cx="8247062" cy="5544021"/>
          </a:xfrm>
        </p:spPr>
        <p:txBody>
          <a:bodyPr/>
          <a:lstStyle/>
          <a:p>
            <a:pPr lvl="1"/>
            <a:r>
              <a:rPr lang="zh-CN" altLang="en-US" sz="1800" b="1" dirty="0"/>
              <a:t>引力场也可以看作是一种定位约束</a:t>
            </a:r>
            <a:r>
              <a:rPr lang="zh-CN" altLang="en-US" sz="1800" dirty="0"/>
              <a:t>，通过在特定图素（如直线段）周围假想有一个区域，当光标中心落在这个区域内时，就自动地被直线上最近的一个点所代替，就好像一个质点进入了直线周围的引力场，被吸引到这条直线上去一样。</a:t>
            </a:r>
            <a:endParaRPr lang="en-US" altLang="zh-CN" sz="1800" dirty="0"/>
          </a:p>
          <a:p>
            <a:pPr lvl="1"/>
            <a:r>
              <a:rPr lang="zh-CN" altLang="en-US" sz="1800" dirty="0"/>
              <a:t>引力场的大小要适中，太小了不易进入引力区，太大了线和线的引力区相交，光标在进入引力区相交部分时可能会被吸引到不希望选的线段上去，增大误接的概率。 </a:t>
            </a:r>
          </a:p>
          <a:p>
            <a:pPr lvl="1"/>
            <a:endParaRPr lang="zh-CN" altLang="en-US" sz="1800" dirty="0"/>
          </a:p>
        </p:txBody>
      </p:sp>
      <p:pic>
        <p:nvPicPr>
          <p:cNvPr id="28675" name="Picture 5" descr="C:\Documents and Settings\WangLu\桌面\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 y="3875148"/>
            <a:ext cx="2286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标题 4"/>
          <p:cNvSpPr>
            <a:spLocks noGrp="1"/>
          </p:cNvSpPr>
          <p:nvPr>
            <p:ph type="title"/>
          </p:nvPr>
        </p:nvSpPr>
        <p:spPr/>
        <p:txBody>
          <a:bodyPr>
            <a:normAutofit/>
          </a:bodyPr>
          <a:lstStyle/>
          <a:p>
            <a:pPr>
              <a:defRPr/>
            </a:pPr>
            <a:r>
              <a:rPr lang="zh-CN" altLang="en-US" dirty="0"/>
              <a:t>引力场</a:t>
            </a:r>
          </a:p>
        </p:txBody>
      </p:sp>
      <p:pic>
        <p:nvPicPr>
          <p:cNvPr id="2" name="图片 1"/>
          <p:cNvPicPr>
            <a:picLocks noChangeAspect="1"/>
          </p:cNvPicPr>
          <p:nvPr/>
        </p:nvPicPr>
        <p:blipFill>
          <a:blip r:embed="rId3"/>
          <a:stretch>
            <a:fillRect/>
          </a:stretch>
        </p:blipFill>
        <p:spPr>
          <a:xfrm>
            <a:off x="2318650" y="3419114"/>
            <a:ext cx="2273194" cy="3312368"/>
          </a:xfrm>
          <a:prstGeom prst="rect">
            <a:avLst/>
          </a:prstGeom>
        </p:spPr>
      </p:pic>
      <p:pic>
        <p:nvPicPr>
          <p:cNvPr id="3" name="图片 2"/>
          <p:cNvPicPr>
            <a:picLocks noChangeAspect="1"/>
          </p:cNvPicPr>
          <p:nvPr/>
        </p:nvPicPr>
        <p:blipFill>
          <a:blip r:embed="rId4"/>
          <a:stretch>
            <a:fillRect/>
          </a:stretch>
        </p:blipFill>
        <p:spPr>
          <a:xfrm>
            <a:off x="4373550" y="4149080"/>
            <a:ext cx="4590937" cy="1600030"/>
          </a:xfrm>
          <a:prstGeom prst="rect">
            <a:avLst/>
          </a:prstGeom>
        </p:spPr>
      </p:pic>
    </p:spTree>
    <p:extLst>
      <p:ext uri="{BB962C8B-B14F-4D97-AF65-F5344CB8AC3E}">
        <p14:creationId xmlns:p14="http://schemas.microsoft.com/office/powerpoint/2010/main" val="369626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p:txBody>
          <a:bodyPr/>
          <a:lstStyle/>
          <a:p>
            <a:pPr lvl="1"/>
            <a:r>
              <a:rPr lang="zh-CN" altLang="en-US" dirty="0"/>
              <a:t>要把一个对象移动到一个新的位置时，如果我们不是简单地用光标指定新位置的一个点，而是当光标移动时拖动着被移动的对象，这样会使用户感到更直观，并可使对象放置的位置更恰当。</a:t>
            </a:r>
            <a:endParaRPr lang="en-US" altLang="zh-CN" dirty="0"/>
          </a:p>
          <a:p>
            <a:pPr lvl="1"/>
            <a:r>
              <a:rPr lang="zh-CN" altLang="en-US" dirty="0"/>
              <a:t>图形模式和图像模式</a:t>
            </a:r>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4077072"/>
            <a:ext cx="3444404" cy="228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标题 4"/>
          <p:cNvSpPr>
            <a:spLocks noGrp="1"/>
          </p:cNvSpPr>
          <p:nvPr>
            <p:ph type="title"/>
          </p:nvPr>
        </p:nvSpPr>
        <p:spPr/>
        <p:txBody>
          <a:bodyPr>
            <a:normAutofit/>
          </a:bodyPr>
          <a:lstStyle/>
          <a:p>
            <a:pPr>
              <a:defRPr/>
            </a:pPr>
            <a:r>
              <a:rPr lang="zh-CN" altLang="en-US" dirty="0"/>
              <a:t>拖动</a:t>
            </a:r>
          </a:p>
        </p:txBody>
      </p:sp>
    </p:spTree>
    <p:extLst>
      <p:ext uri="{BB962C8B-B14F-4D97-AF65-F5344CB8AC3E}">
        <p14:creationId xmlns:p14="http://schemas.microsoft.com/office/powerpoint/2010/main" val="405041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395536" y="908720"/>
            <a:ext cx="8640960" cy="5183882"/>
          </a:xfrm>
        </p:spPr>
        <p:txBody>
          <a:bodyPr/>
          <a:lstStyle/>
          <a:p>
            <a:pPr lvl="1"/>
            <a:r>
              <a:rPr lang="zh-CN" altLang="en-US" dirty="0"/>
              <a:t>被拖动对象的形状和位置随着光标位置的不同而变化。</a:t>
            </a:r>
            <a:endParaRPr lang="en-US" altLang="zh-CN" dirty="0"/>
          </a:p>
          <a:p>
            <a:pPr lvl="1"/>
            <a:r>
              <a:rPr lang="zh-CN" altLang="en-US" dirty="0"/>
              <a:t>不断地进行画图－擦除－画图的过程</a:t>
            </a:r>
          </a:p>
        </p:txBody>
      </p:sp>
      <p:sp>
        <p:nvSpPr>
          <p:cNvPr id="30723" name="椭圆 3"/>
          <p:cNvSpPr>
            <a:spLocks noChangeArrowheads="1"/>
          </p:cNvSpPr>
          <p:nvPr/>
        </p:nvSpPr>
        <p:spPr bwMode="auto">
          <a:xfrm>
            <a:off x="1111623" y="3931344"/>
            <a:ext cx="1928812" cy="192881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30724" name="直接连接符 5"/>
          <p:cNvCxnSpPr>
            <a:cxnSpLocks noChangeShapeType="1"/>
          </p:cNvCxnSpPr>
          <p:nvPr/>
        </p:nvCxnSpPr>
        <p:spPr bwMode="auto">
          <a:xfrm flipV="1">
            <a:off x="611560" y="3717032"/>
            <a:ext cx="2857500" cy="214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0901" name="标题 5"/>
          <p:cNvSpPr>
            <a:spLocks noGrp="1"/>
          </p:cNvSpPr>
          <p:nvPr>
            <p:ph type="title"/>
          </p:nvPr>
        </p:nvSpPr>
        <p:spPr/>
        <p:txBody>
          <a:bodyPr>
            <a:normAutofit/>
          </a:bodyPr>
          <a:lstStyle/>
          <a:p>
            <a:pPr>
              <a:defRPr/>
            </a:pPr>
            <a:r>
              <a:rPr lang="zh-CN" altLang="en-US" dirty="0"/>
              <a:t>橡皮筋技术</a:t>
            </a:r>
          </a:p>
        </p:txBody>
      </p:sp>
      <p:pic>
        <p:nvPicPr>
          <p:cNvPr id="2" name="图片 1"/>
          <p:cNvPicPr>
            <a:picLocks noChangeAspect="1"/>
          </p:cNvPicPr>
          <p:nvPr/>
        </p:nvPicPr>
        <p:blipFill>
          <a:blip r:embed="rId2"/>
          <a:stretch>
            <a:fillRect/>
          </a:stretch>
        </p:blipFill>
        <p:spPr>
          <a:xfrm>
            <a:off x="3926680" y="2636911"/>
            <a:ext cx="5109816" cy="4486011"/>
          </a:xfrm>
          <a:prstGeom prst="rect">
            <a:avLst/>
          </a:prstGeom>
        </p:spPr>
      </p:pic>
    </p:spTree>
    <p:extLst>
      <p:ext uri="{BB962C8B-B14F-4D97-AF65-F5344CB8AC3E}">
        <p14:creationId xmlns:p14="http://schemas.microsoft.com/office/powerpoint/2010/main" val="312709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p:txBody>
          <a:bodyPr/>
          <a:lstStyle/>
          <a:p>
            <a:r>
              <a:rPr lang="zh-CN" altLang="en-US"/>
              <a:t>人机交互输入模式</a:t>
            </a:r>
          </a:p>
          <a:p>
            <a:r>
              <a:rPr lang="zh-CN" altLang="en-US"/>
              <a:t>基本交互技术</a:t>
            </a:r>
          </a:p>
          <a:p>
            <a:r>
              <a:rPr lang="zh-CN" altLang="en-US"/>
              <a:t>图形交互技术</a:t>
            </a:r>
          </a:p>
          <a:p>
            <a:r>
              <a:rPr lang="zh-CN" altLang="en-US"/>
              <a:t>笔交互技术</a:t>
            </a:r>
          </a:p>
        </p:txBody>
      </p:sp>
      <p:sp>
        <p:nvSpPr>
          <p:cNvPr id="3" name="标题 2"/>
          <p:cNvSpPr>
            <a:spLocks noGrp="1"/>
          </p:cNvSpPr>
          <p:nvPr>
            <p:ph type="title"/>
          </p:nvPr>
        </p:nvSpPr>
        <p:spPr/>
        <p:txBody>
          <a:bodyPr/>
          <a:lstStyle/>
          <a:p>
            <a:pPr>
              <a:defRPr/>
            </a:pPr>
            <a:r>
              <a:rPr lang="zh-CN" altLang="en-US" dirty="0"/>
              <a:t>内容摘要</a:t>
            </a:r>
          </a:p>
        </p:txBody>
      </p:sp>
    </p:spTree>
    <p:extLst>
      <p:ext uri="{BB962C8B-B14F-4D97-AF65-F5344CB8AC3E}">
        <p14:creationId xmlns:p14="http://schemas.microsoft.com/office/powerpoint/2010/main" val="311182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251520" y="682323"/>
            <a:ext cx="8784976" cy="6059045"/>
          </a:xfrm>
        </p:spPr>
        <p:txBody>
          <a:bodyPr/>
          <a:lstStyle/>
          <a:p>
            <a:pPr lvl="1"/>
            <a:r>
              <a:rPr lang="zh-CN" altLang="en-US" dirty="0"/>
              <a:t>可以用来对图形对象进行缩放、旋转、错切等几何变换。先选择要处理的图形对象，该图形对象的周围会出现操作柄，移动或旋转操作柄就可以实现相应的变换。</a:t>
            </a:r>
          </a:p>
        </p:txBody>
      </p:sp>
      <p:sp>
        <p:nvSpPr>
          <p:cNvPr id="81924" name="标题 4"/>
          <p:cNvSpPr>
            <a:spLocks noGrp="1"/>
          </p:cNvSpPr>
          <p:nvPr>
            <p:ph type="title"/>
          </p:nvPr>
        </p:nvSpPr>
        <p:spPr/>
        <p:txBody>
          <a:bodyPr>
            <a:normAutofit/>
          </a:bodyPr>
          <a:lstStyle/>
          <a:p>
            <a:pPr>
              <a:defRPr/>
            </a:pPr>
            <a:r>
              <a:rPr lang="zh-CN" altLang="en-US" dirty="0"/>
              <a:t>操作柄（</a:t>
            </a:r>
            <a:r>
              <a:rPr lang="en-US" altLang="zh-CN" dirty="0">
                <a:solidFill>
                  <a:srgbClr val="9966FF"/>
                </a:solidFill>
              </a:rPr>
              <a:t>Handle</a:t>
            </a:r>
            <a:r>
              <a:rPr lang="zh-CN" altLang="en-US" dirty="0"/>
              <a:t>）技术</a:t>
            </a:r>
          </a:p>
        </p:txBody>
      </p:sp>
      <p:pic>
        <p:nvPicPr>
          <p:cNvPr id="3" name="图片 2"/>
          <p:cNvPicPr>
            <a:picLocks noChangeAspect="1"/>
          </p:cNvPicPr>
          <p:nvPr/>
        </p:nvPicPr>
        <p:blipFill>
          <a:blip r:embed="rId2"/>
          <a:stretch>
            <a:fillRect/>
          </a:stretch>
        </p:blipFill>
        <p:spPr>
          <a:xfrm>
            <a:off x="1948433" y="2633890"/>
            <a:ext cx="5391150" cy="4333875"/>
          </a:xfrm>
          <a:prstGeom prst="rect">
            <a:avLst/>
          </a:prstGeom>
        </p:spPr>
      </p:pic>
    </p:spTree>
    <p:extLst>
      <p:ext uri="{BB962C8B-B14F-4D97-AF65-F5344CB8AC3E}">
        <p14:creationId xmlns:p14="http://schemas.microsoft.com/office/powerpoint/2010/main" val="1880812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58781" y="836712"/>
            <a:ext cx="8784976" cy="5832648"/>
          </a:xfrm>
        </p:spPr>
        <p:txBody>
          <a:bodyPr>
            <a:normAutofit/>
          </a:bodyPr>
          <a:lstStyle/>
          <a:p>
            <a:pPr lvl="1">
              <a:lnSpc>
                <a:spcPct val="150000"/>
              </a:lnSpc>
            </a:pPr>
            <a:r>
              <a:rPr lang="zh-CN" altLang="en-US" sz="3600" dirty="0"/>
              <a:t>面临问题</a:t>
            </a:r>
            <a:endParaRPr lang="en-US" altLang="zh-CN" sz="3600" dirty="0"/>
          </a:p>
          <a:p>
            <a:pPr lvl="2">
              <a:lnSpc>
                <a:spcPct val="150000"/>
              </a:lnSpc>
            </a:pPr>
            <a:r>
              <a:rPr lang="zh-CN" altLang="en-US" sz="2000" dirty="0"/>
              <a:t>三维交互技术采用六自由度输入设备。所谓</a:t>
            </a:r>
            <a:r>
              <a:rPr lang="zh-CN" altLang="en-US" sz="2000" b="1" dirty="0">
                <a:solidFill>
                  <a:srgbClr val="9966FF"/>
                </a:solidFill>
              </a:rPr>
              <a:t>六自由度</a:t>
            </a:r>
            <a:r>
              <a:rPr lang="zh-CN" altLang="en-US" sz="2000" dirty="0"/>
              <a:t>，指沿三维空间</a:t>
            </a:r>
            <a:r>
              <a:rPr lang="en-US" altLang="zh-CN" sz="2000" dirty="0"/>
              <a:t>X</a:t>
            </a:r>
            <a:r>
              <a:rPr lang="zh-CN" altLang="en-US" sz="2000" dirty="0"/>
              <a:t>、</a:t>
            </a:r>
            <a:r>
              <a:rPr lang="en-US" altLang="zh-CN" sz="2000" dirty="0"/>
              <a:t>Y</a:t>
            </a:r>
            <a:r>
              <a:rPr lang="zh-CN" altLang="en-US" sz="2000" dirty="0"/>
              <a:t>、</a:t>
            </a:r>
            <a:r>
              <a:rPr lang="en-US" altLang="zh-CN" sz="2000" dirty="0"/>
              <a:t>Z</a:t>
            </a:r>
            <a:r>
              <a:rPr lang="zh-CN" altLang="en-US" sz="2000" dirty="0"/>
              <a:t>轴平移和绕</a:t>
            </a:r>
            <a:r>
              <a:rPr lang="en-US" altLang="zh-CN" sz="2000" dirty="0"/>
              <a:t>X</a:t>
            </a:r>
            <a:r>
              <a:rPr lang="zh-CN" altLang="en-US" sz="2000" dirty="0"/>
              <a:t>、</a:t>
            </a:r>
            <a:r>
              <a:rPr lang="en-US" altLang="zh-CN" sz="2000" dirty="0"/>
              <a:t>Y</a:t>
            </a:r>
            <a:r>
              <a:rPr lang="zh-CN" altLang="en-US" sz="2000" dirty="0"/>
              <a:t>、</a:t>
            </a:r>
            <a:r>
              <a:rPr lang="en-US" altLang="zh-CN" sz="2000" dirty="0"/>
              <a:t>Z</a:t>
            </a:r>
            <a:r>
              <a:rPr lang="zh-CN" altLang="en-US" sz="2000" dirty="0"/>
              <a:t>轴旋转，而现在流行的用于桌面型图形界面的交互设备，如鼠标、轨迹球、触摸屏等只有两个自由度</a:t>
            </a:r>
            <a:r>
              <a:rPr lang="en-US" altLang="zh-CN" sz="2000" dirty="0"/>
              <a:t>(</a:t>
            </a:r>
            <a:r>
              <a:rPr lang="zh-CN" altLang="en-US" sz="2000" dirty="0"/>
              <a:t>沿平面</a:t>
            </a:r>
            <a:r>
              <a:rPr lang="en-US" altLang="zh-CN" sz="2000" dirty="0"/>
              <a:t>X</a:t>
            </a:r>
            <a:r>
              <a:rPr lang="zh-CN" altLang="en-US" sz="2000" dirty="0"/>
              <a:t>、</a:t>
            </a:r>
            <a:r>
              <a:rPr lang="en-US" altLang="zh-CN" sz="2000" dirty="0"/>
              <a:t>Y</a:t>
            </a:r>
            <a:r>
              <a:rPr lang="zh-CN" altLang="en-US" sz="2000" dirty="0"/>
              <a:t>轴平移</a:t>
            </a:r>
            <a:r>
              <a:rPr lang="en-US" altLang="zh-CN" sz="2000" dirty="0"/>
              <a:t>)</a:t>
            </a:r>
            <a:r>
              <a:rPr lang="zh-CN" altLang="en-US" sz="2000" dirty="0"/>
              <a:t>。</a:t>
            </a:r>
            <a:endParaRPr lang="en-US" altLang="zh-CN" sz="2000" dirty="0"/>
          </a:p>
          <a:p>
            <a:pPr lvl="2">
              <a:lnSpc>
                <a:spcPct val="150000"/>
              </a:lnSpc>
            </a:pPr>
            <a:r>
              <a:rPr lang="zh-CN" altLang="en-US" sz="2000" dirty="0"/>
              <a:t>窗口、菜单、图符和传统的二维光标在三维交互环境中会破坏空间感，用户难以区分屏幕上光标选择到对象的深度值和其他显示对象的深度值，使交互过程非常不自然。</a:t>
            </a:r>
          </a:p>
        </p:txBody>
      </p:sp>
      <p:sp>
        <p:nvSpPr>
          <p:cNvPr id="82947" name="标题 3"/>
          <p:cNvSpPr>
            <a:spLocks noGrp="1"/>
          </p:cNvSpPr>
          <p:nvPr>
            <p:ph type="title"/>
          </p:nvPr>
        </p:nvSpPr>
        <p:spPr/>
        <p:txBody>
          <a:bodyPr>
            <a:normAutofit/>
          </a:bodyPr>
          <a:lstStyle/>
          <a:p>
            <a:pPr>
              <a:defRPr/>
            </a:pPr>
            <a:r>
              <a:rPr lang="zh-CN" altLang="en-US" dirty="0"/>
              <a:t>三维交互技术</a:t>
            </a:r>
          </a:p>
        </p:txBody>
      </p:sp>
    </p:spTree>
    <p:extLst>
      <p:ext uri="{BB962C8B-B14F-4D97-AF65-F5344CB8AC3E}">
        <p14:creationId xmlns:p14="http://schemas.microsoft.com/office/powerpoint/2010/main" val="224695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99AAAA4-FBF6-433A-BF3F-9B0A291730DE}" type="slidenum">
              <a:rPr lang="en-US" altLang="zh-CN" smtClean="0"/>
              <a:pPr/>
              <a:t>22</a:t>
            </a:fld>
            <a:endParaRPr lang="en-US" altLang="zh-CN"/>
          </a:p>
        </p:txBody>
      </p:sp>
      <p:pic>
        <p:nvPicPr>
          <p:cNvPr id="17410" name="Picture 2" descr="http://pic.wenwen.soso.com/p/20100225/20100225214850-154056149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6632"/>
            <a:ext cx="6406406" cy="36004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3557579" y="3806298"/>
            <a:ext cx="5539018" cy="3295110"/>
          </a:xfrm>
          <a:prstGeom prst="rect">
            <a:avLst/>
          </a:prstGeom>
        </p:spPr>
      </p:pic>
    </p:spTree>
    <p:extLst>
      <p:ext uri="{BB962C8B-B14F-4D97-AF65-F5344CB8AC3E}">
        <p14:creationId xmlns:p14="http://schemas.microsoft.com/office/powerpoint/2010/main" val="23039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214313" y="260648"/>
            <a:ext cx="8643937" cy="5921077"/>
          </a:xfrm>
        </p:spPr>
        <p:txBody>
          <a:bodyPr/>
          <a:lstStyle/>
          <a:p>
            <a:r>
              <a:rPr lang="zh-CN" altLang="en-US" dirty="0"/>
              <a:t>三维交互技术</a:t>
            </a:r>
            <a:endParaRPr lang="en-US" altLang="zh-CN" dirty="0"/>
          </a:p>
          <a:p>
            <a:pPr lvl="1"/>
            <a:r>
              <a:rPr lang="zh-CN" altLang="en-US" dirty="0">
                <a:solidFill>
                  <a:srgbClr val="9966FF"/>
                </a:solidFill>
              </a:rPr>
              <a:t>三视图输入</a:t>
            </a:r>
            <a:endParaRPr lang="en-US" altLang="zh-CN" dirty="0">
              <a:solidFill>
                <a:srgbClr val="9966FF"/>
              </a:solidFill>
            </a:endParaRPr>
          </a:p>
          <a:p>
            <a:pPr lvl="2"/>
            <a:r>
              <a:rPr lang="zh-CN" altLang="en-US" sz="1600" dirty="0"/>
              <a:t>用二维输入设备在一定程度上实现三维的输入。</a:t>
            </a:r>
            <a:endParaRPr lang="en-US" altLang="zh-CN" sz="1600" dirty="0"/>
          </a:p>
          <a:p>
            <a:pPr lvl="3"/>
            <a:r>
              <a:rPr lang="zh-CN" altLang="en-US" sz="1800" dirty="0"/>
              <a:t>如果输入一个三维点，只要在两个视图上把点的对应位置指定后便唯一确定了三维空间中的一个点；</a:t>
            </a:r>
            <a:endParaRPr lang="en-US" altLang="zh-CN" sz="1800" dirty="0"/>
          </a:p>
          <a:p>
            <a:pPr lvl="3"/>
            <a:r>
              <a:rPr lang="zh-CN" altLang="en-US" sz="1800" dirty="0"/>
              <a:t>把直线段上两端点在三视图上输入后便可决定三维空间的一条直线；</a:t>
            </a:r>
            <a:endParaRPr lang="en-US" altLang="zh-CN" sz="1800" dirty="0"/>
          </a:p>
          <a:p>
            <a:pPr lvl="3"/>
            <a:r>
              <a:rPr lang="zh-CN" altLang="en-US" sz="1800" dirty="0"/>
              <a:t>把一个面上的各顶点在三视图上输入后，也唯一确定了三维空间中的一个面；</a:t>
            </a:r>
            <a:endParaRPr lang="en-US" altLang="zh-CN" sz="1800" dirty="0"/>
          </a:p>
          <a:p>
            <a:pPr lvl="3"/>
            <a:r>
              <a:rPr lang="zh-CN" altLang="en-US" sz="1800" dirty="0"/>
              <a:t>如果把一个多面体上的各面均用</a:t>
            </a:r>
            <a:endParaRPr lang="en-US" altLang="zh-CN" sz="1800" dirty="0"/>
          </a:p>
          <a:p>
            <a:pPr lvl="3"/>
            <a:r>
              <a:rPr lang="zh-CN" altLang="en-US" sz="1800" dirty="0"/>
              <a:t>上述方法输入，</a:t>
            </a:r>
            <a:endParaRPr lang="en-US" altLang="zh-CN" sz="1800" dirty="0"/>
          </a:p>
          <a:p>
            <a:pPr lvl="3"/>
            <a:r>
              <a:rPr lang="zh-CN" altLang="en-US" sz="1800" dirty="0"/>
              <a:t>也就在三维空间中输入了一个</a:t>
            </a:r>
            <a:endParaRPr lang="en-US" altLang="zh-CN" sz="1800" dirty="0"/>
          </a:p>
          <a:p>
            <a:pPr lvl="3"/>
            <a:r>
              <a:rPr lang="zh-CN" altLang="en-US" sz="1800" dirty="0"/>
              <a:t>多面体。</a:t>
            </a:r>
          </a:p>
        </p:txBody>
      </p:sp>
      <p:sp>
        <p:nvSpPr>
          <p:cNvPr id="36996" name="Rectangle 132"/>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pic>
        <p:nvPicPr>
          <p:cNvPr id="35844" name="Picture 4" descr="Camera position with respect to G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221186"/>
            <a:ext cx="4248472" cy="397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354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251520" y="908720"/>
            <a:ext cx="8784976" cy="4176464"/>
          </a:xfrm>
        </p:spPr>
        <p:txBody>
          <a:bodyPr/>
          <a:lstStyle/>
          <a:p>
            <a:r>
              <a:rPr lang="zh-CN" altLang="zh-CN" dirty="0">
                <a:solidFill>
                  <a:srgbClr val="7030A0"/>
                </a:solidFill>
              </a:rPr>
              <a:t>语音识别（</a:t>
            </a:r>
            <a:r>
              <a:rPr lang="en-US" altLang="zh-CN" dirty="0">
                <a:solidFill>
                  <a:srgbClr val="7030A0"/>
                </a:solidFill>
              </a:rPr>
              <a:t>Speech Recognition</a:t>
            </a:r>
            <a:r>
              <a:rPr lang="zh-CN" altLang="zh-CN" dirty="0">
                <a:solidFill>
                  <a:srgbClr val="7030A0"/>
                </a:solidFill>
              </a:rPr>
              <a:t>）</a:t>
            </a:r>
            <a:r>
              <a:rPr lang="zh-CN" altLang="zh-CN" dirty="0"/>
              <a:t>是计算机通过识别和理解过程把语音信号转变为相应的文本文件或命令的技术，其所涉及的领域包括：信号处理、模式识别、概率论和信息论、发声机理和听觉机理、人工智能等。</a:t>
            </a:r>
            <a:endParaRPr lang="en-US" altLang="zh-CN" dirty="0"/>
          </a:p>
          <a:p>
            <a:r>
              <a:rPr lang="zh-CN" altLang="zh-CN" dirty="0"/>
              <a:t>一个完整的语音识别系统大致可分为</a:t>
            </a:r>
            <a:r>
              <a:rPr lang="zh-CN" altLang="zh-CN" dirty="0">
                <a:solidFill>
                  <a:srgbClr val="9966FF"/>
                </a:solidFill>
              </a:rPr>
              <a:t>语音特征提取</a:t>
            </a:r>
            <a:r>
              <a:rPr lang="zh-CN" altLang="zh-CN" dirty="0"/>
              <a:t>，</a:t>
            </a:r>
            <a:r>
              <a:rPr lang="zh-CN" altLang="zh-CN" dirty="0">
                <a:solidFill>
                  <a:srgbClr val="9966FF"/>
                </a:solidFill>
              </a:rPr>
              <a:t>声学模型与模式匹配</a:t>
            </a:r>
            <a:r>
              <a:rPr lang="zh-CN" altLang="zh-CN" dirty="0"/>
              <a:t>，以及</a:t>
            </a:r>
            <a:r>
              <a:rPr lang="zh-CN" altLang="zh-CN" dirty="0">
                <a:solidFill>
                  <a:srgbClr val="9966FF"/>
                </a:solidFill>
              </a:rPr>
              <a:t>语言模型与语义理解</a:t>
            </a:r>
            <a:r>
              <a:rPr lang="zh-CN" altLang="zh-CN" dirty="0"/>
              <a:t>三部分。</a:t>
            </a:r>
            <a:endParaRPr lang="zh-CN" altLang="en-US" dirty="0"/>
          </a:p>
        </p:txBody>
      </p:sp>
      <p:sp>
        <p:nvSpPr>
          <p:cNvPr id="3" name="标题 2"/>
          <p:cNvSpPr>
            <a:spLocks noGrp="1"/>
          </p:cNvSpPr>
          <p:nvPr>
            <p:ph type="title"/>
          </p:nvPr>
        </p:nvSpPr>
        <p:spPr/>
        <p:txBody>
          <a:bodyPr/>
          <a:lstStyle/>
          <a:p>
            <a:pPr>
              <a:defRPr/>
            </a:pPr>
            <a:r>
              <a:rPr lang="en-US" altLang="zh-CN" dirty="0"/>
              <a:t>4.4  </a:t>
            </a:r>
            <a:r>
              <a:rPr lang="zh-CN" altLang="zh-CN" dirty="0"/>
              <a:t>语音交互技术</a:t>
            </a:r>
            <a:endParaRPr lang="zh-CN" altLang="en-US" dirty="0"/>
          </a:p>
        </p:txBody>
      </p:sp>
      <p:pic>
        <p:nvPicPr>
          <p:cNvPr id="4" name="图片 3"/>
          <p:cNvPicPr>
            <a:picLocks noChangeAspect="1"/>
          </p:cNvPicPr>
          <p:nvPr/>
        </p:nvPicPr>
        <p:blipFill>
          <a:blip r:embed="rId2"/>
          <a:stretch>
            <a:fillRect/>
          </a:stretch>
        </p:blipFill>
        <p:spPr>
          <a:xfrm>
            <a:off x="230976" y="5392011"/>
            <a:ext cx="3238095" cy="1676190"/>
          </a:xfrm>
          <a:prstGeom prst="rect">
            <a:avLst/>
          </a:prstGeom>
        </p:spPr>
      </p:pic>
      <p:pic>
        <p:nvPicPr>
          <p:cNvPr id="5" name="图片 4"/>
          <p:cNvPicPr>
            <a:picLocks noChangeAspect="1"/>
          </p:cNvPicPr>
          <p:nvPr/>
        </p:nvPicPr>
        <p:blipFill>
          <a:blip r:embed="rId3"/>
          <a:stretch>
            <a:fillRect/>
          </a:stretch>
        </p:blipFill>
        <p:spPr>
          <a:xfrm>
            <a:off x="5364088" y="4971608"/>
            <a:ext cx="3487116" cy="2096593"/>
          </a:xfrm>
          <a:prstGeom prst="rect">
            <a:avLst/>
          </a:prstGeom>
        </p:spPr>
      </p:pic>
    </p:spTree>
    <p:extLst>
      <p:ext uri="{BB962C8B-B14F-4D97-AF65-F5344CB8AC3E}">
        <p14:creationId xmlns:p14="http://schemas.microsoft.com/office/powerpoint/2010/main" val="1839318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3"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r>
              <a:rPr lang="zh-CN" altLang="en-US"/>
              <a:t>语音特征提取 </a:t>
            </a:r>
          </a:p>
          <a:p>
            <a:pPr lvl="1"/>
            <a:r>
              <a:rPr lang="zh-CN" altLang="en-US"/>
              <a:t>从语音信号中提取语音的特征，既可以获得语音的本质特征</a:t>
            </a:r>
            <a:r>
              <a:rPr lang="en-US" altLang="zh-CN"/>
              <a:t>, </a:t>
            </a:r>
            <a:r>
              <a:rPr lang="zh-CN" altLang="en-US"/>
              <a:t>也起到数据压缩的作用。</a:t>
            </a:r>
          </a:p>
          <a:p>
            <a:pPr lvl="1"/>
            <a:r>
              <a:rPr lang="zh-CN" altLang="en-US"/>
              <a:t>输入的模拟语音信号首先要进行预处理，包括预滤波、采样和量化、加窗、端点检测、预加重等。</a:t>
            </a:r>
          </a:p>
          <a:p>
            <a:r>
              <a:rPr lang="zh-CN" altLang="en-US"/>
              <a:t>声学模型  </a:t>
            </a:r>
          </a:p>
          <a:p>
            <a:pPr lvl="1"/>
            <a:r>
              <a:rPr lang="zh-CN" altLang="en-US"/>
              <a:t>声学模型对应于语音到音节概率的计算。在识别时将输入的语音特征同声学模型（模式）进行匹配与比较，得到最佳的识别结果。</a:t>
            </a:r>
          </a:p>
          <a:p>
            <a:pPr lvl="1"/>
            <a:r>
              <a:rPr lang="zh-CN" altLang="en-US"/>
              <a:t>目前采用的最广泛的建模技术是隐马尔科夫模型</a:t>
            </a:r>
            <a:r>
              <a:rPr lang="en-US" altLang="zh-CN"/>
              <a:t>HMM</a:t>
            </a:r>
            <a:r>
              <a:rPr lang="zh-CN" altLang="en-US"/>
              <a:t>建模和上下文相关建模。</a:t>
            </a:r>
          </a:p>
          <a:p>
            <a:pPr lvl="1"/>
            <a:endParaRPr lang="en-US" altLang="zh-CN"/>
          </a:p>
        </p:txBody>
      </p:sp>
      <p:sp>
        <p:nvSpPr>
          <p:cNvPr id="59394" name="Rectangle 2"/>
          <p:cNvSpPr>
            <a:spLocks noGrp="1" noChangeArrowheads="1"/>
          </p:cNvSpPr>
          <p:nvPr>
            <p:ph type="title"/>
          </p:nvPr>
        </p:nvSpPr>
        <p:spPr/>
        <p:txBody>
          <a:bodyPr/>
          <a:lstStyle/>
          <a:p>
            <a:pPr>
              <a:defRPr/>
            </a:pPr>
            <a:r>
              <a:rPr lang="zh-CN" altLang="en-US"/>
              <a:t>语音识别系统的组成 </a:t>
            </a:r>
          </a:p>
        </p:txBody>
      </p:sp>
    </p:spTree>
    <p:extLst>
      <p:ext uri="{BB962C8B-B14F-4D97-AF65-F5344CB8AC3E}">
        <p14:creationId xmlns:p14="http://schemas.microsoft.com/office/powerpoint/2010/main" val="55107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r>
              <a:rPr lang="zh-CN" altLang="zh-CN"/>
              <a:t>笔式输入具有连续性、使用笔的连续线条绘制可以产生字符、手势或者图形等特点。其优点是便于携带，输入带宽信息量大，输入延迟小；其缺点是翻译困难，再现精度低。</a:t>
            </a:r>
            <a:endParaRPr lang="en-US" altLang="zh-CN"/>
          </a:p>
          <a:p>
            <a:r>
              <a:rPr lang="zh-CN" altLang="zh-CN"/>
              <a:t>手写识别技术是笔交互中的一种基本技术，目前已经嵌入到各种设备中，得到广泛应用。</a:t>
            </a:r>
            <a:endParaRPr lang="en-US" altLang="zh-CN"/>
          </a:p>
          <a:p>
            <a:r>
              <a:rPr lang="zh-CN" altLang="zh-CN"/>
              <a:t> 数字墨水技术</a:t>
            </a:r>
          </a:p>
        </p:txBody>
      </p:sp>
      <p:sp>
        <p:nvSpPr>
          <p:cNvPr id="3" name="标题 2"/>
          <p:cNvSpPr>
            <a:spLocks noGrp="1"/>
          </p:cNvSpPr>
          <p:nvPr>
            <p:ph type="title"/>
          </p:nvPr>
        </p:nvSpPr>
        <p:spPr/>
        <p:txBody>
          <a:bodyPr/>
          <a:lstStyle/>
          <a:p>
            <a:pPr>
              <a:defRPr/>
            </a:pPr>
            <a:r>
              <a:rPr lang="en-US" altLang="zh-CN" dirty="0"/>
              <a:t>4.5  </a:t>
            </a:r>
            <a:r>
              <a:rPr lang="zh-CN" altLang="zh-CN" dirty="0"/>
              <a:t>笔交互技术</a:t>
            </a:r>
            <a:endParaRPr lang="zh-CN" altLang="en-US" dirty="0"/>
          </a:p>
        </p:txBody>
      </p:sp>
      <p:pic>
        <p:nvPicPr>
          <p:cNvPr id="2" name="图片 1"/>
          <p:cNvPicPr>
            <a:picLocks noChangeAspect="1"/>
          </p:cNvPicPr>
          <p:nvPr/>
        </p:nvPicPr>
        <p:blipFill>
          <a:blip r:embed="rId2"/>
          <a:stretch>
            <a:fillRect/>
          </a:stretch>
        </p:blipFill>
        <p:spPr>
          <a:xfrm>
            <a:off x="0" y="1274135"/>
            <a:ext cx="9144000" cy="5722062"/>
          </a:xfrm>
          <a:prstGeom prst="rect">
            <a:avLst/>
          </a:prstGeom>
        </p:spPr>
      </p:pic>
    </p:spTree>
    <p:extLst>
      <p:ext uri="{BB962C8B-B14F-4D97-AF65-F5344CB8AC3E}">
        <p14:creationId xmlns:p14="http://schemas.microsoft.com/office/powerpoint/2010/main" val="340956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r>
              <a:rPr lang="zh-CN" altLang="zh-CN"/>
              <a:t>联机手写文字的识别过程通常分为四个阶段：预处理、特征抽取、特征匹配和判别分析</a:t>
            </a:r>
            <a:endParaRPr lang="zh-CN" altLang="en-US"/>
          </a:p>
        </p:txBody>
      </p:sp>
      <p:sp>
        <p:nvSpPr>
          <p:cNvPr id="3" name="标题 2"/>
          <p:cNvSpPr>
            <a:spLocks noGrp="1"/>
          </p:cNvSpPr>
          <p:nvPr>
            <p:ph type="title"/>
          </p:nvPr>
        </p:nvSpPr>
        <p:spPr/>
        <p:txBody>
          <a:bodyPr/>
          <a:lstStyle/>
          <a:p>
            <a:pPr>
              <a:defRPr/>
            </a:pPr>
            <a:r>
              <a:rPr lang="zh-CN" altLang="zh-CN" dirty="0"/>
              <a:t>联机手写识别</a:t>
            </a:r>
            <a:endParaRPr lang="zh-CN" altLang="en-US" dirty="0"/>
          </a:p>
        </p:txBody>
      </p:sp>
      <p:grpSp>
        <p:nvGrpSpPr>
          <p:cNvPr id="39940" name="Group 4"/>
          <p:cNvGrpSpPr>
            <a:grpSpLocks/>
          </p:cNvGrpSpPr>
          <p:nvPr/>
        </p:nvGrpSpPr>
        <p:grpSpPr bwMode="auto">
          <a:xfrm>
            <a:off x="640701" y="2852936"/>
            <a:ext cx="7597080" cy="2769840"/>
            <a:chOff x="1140" y="2564"/>
            <a:chExt cx="3276" cy="1218"/>
          </a:xfrm>
        </p:grpSpPr>
        <p:sp>
          <p:nvSpPr>
            <p:cNvPr id="39941" name="Text Box 5"/>
            <p:cNvSpPr txBox="1">
              <a:spLocks noChangeArrowheads="1"/>
            </p:cNvSpPr>
            <p:nvPr/>
          </p:nvSpPr>
          <p:spPr bwMode="auto">
            <a:xfrm>
              <a:off x="1469" y="2660"/>
              <a:ext cx="32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a:latin typeface="Times New Roman" panose="02020603050405020304" pitchFamily="18" charset="0"/>
                </a:rPr>
                <a:t>汉字</a:t>
              </a:r>
            </a:p>
          </p:txBody>
        </p:sp>
        <p:sp>
          <p:nvSpPr>
            <p:cNvPr id="39942" name="Text Box 6"/>
            <p:cNvSpPr txBox="1">
              <a:spLocks noChangeArrowheads="1"/>
            </p:cNvSpPr>
            <p:nvPr/>
          </p:nvSpPr>
          <p:spPr bwMode="auto">
            <a:xfrm>
              <a:off x="1140" y="2658"/>
              <a:ext cx="432" cy="316"/>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Times New Roman" panose="02020603050405020304" pitchFamily="18" charset="0"/>
                </a:rPr>
                <a:t>手写</a:t>
              </a:r>
            </a:p>
            <a:p>
              <a:pPr algn="ctr"/>
              <a:r>
                <a:rPr lang="zh-CN" altLang="en-US" sz="1600">
                  <a:latin typeface="Times New Roman" panose="02020603050405020304" pitchFamily="18" charset="0"/>
                </a:rPr>
                <a:t>输入板</a:t>
              </a:r>
            </a:p>
          </p:txBody>
        </p:sp>
        <p:cxnSp>
          <p:nvCxnSpPr>
            <p:cNvPr id="39943" name="AutoShape 7"/>
            <p:cNvCxnSpPr>
              <a:cxnSpLocks noChangeShapeType="1"/>
            </p:cNvCxnSpPr>
            <p:nvPr/>
          </p:nvCxnSpPr>
          <p:spPr bwMode="auto">
            <a:xfrm>
              <a:off x="1572" y="2812"/>
              <a:ext cx="28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9944" name="Text Box 8"/>
            <p:cNvSpPr txBox="1">
              <a:spLocks noChangeArrowheads="1"/>
            </p:cNvSpPr>
            <p:nvPr/>
          </p:nvSpPr>
          <p:spPr bwMode="auto">
            <a:xfrm>
              <a:off x="1830" y="2655"/>
              <a:ext cx="390" cy="315"/>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Times New Roman" panose="02020603050405020304" pitchFamily="18" charset="0"/>
                </a:rPr>
                <a:t>预处理</a:t>
              </a:r>
            </a:p>
          </p:txBody>
        </p:sp>
        <p:cxnSp>
          <p:nvCxnSpPr>
            <p:cNvPr id="39945" name="AutoShape 9"/>
            <p:cNvCxnSpPr>
              <a:cxnSpLocks noChangeShapeType="1"/>
            </p:cNvCxnSpPr>
            <p:nvPr/>
          </p:nvCxnSpPr>
          <p:spPr bwMode="auto">
            <a:xfrm flipV="1">
              <a:off x="2220" y="2814"/>
              <a:ext cx="282"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9946" name="Text Box 10"/>
            <p:cNvSpPr txBox="1">
              <a:spLocks noChangeArrowheads="1"/>
            </p:cNvSpPr>
            <p:nvPr/>
          </p:nvSpPr>
          <p:spPr bwMode="auto">
            <a:xfrm>
              <a:off x="2496" y="2640"/>
              <a:ext cx="624" cy="312"/>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Times New Roman" panose="02020603050405020304" pitchFamily="18" charset="0"/>
                </a:rPr>
                <a:t>模式表达</a:t>
              </a:r>
            </a:p>
            <a:p>
              <a:pPr algn="ctr"/>
              <a:r>
                <a:rPr lang="zh-CN" altLang="en-US" sz="1600">
                  <a:latin typeface="Times New Roman" panose="02020603050405020304" pitchFamily="18" charset="0"/>
                </a:rPr>
                <a:t>（特征提取）</a:t>
              </a:r>
            </a:p>
          </p:txBody>
        </p:sp>
        <p:cxnSp>
          <p:nvCxnSpPr>
            <p:cNvPr id="39947" name="AutoShape 11"/>
            <p:cNvCxnSpPr>
              <a:cxnSpLocks noChangeShapeType="1"/>
            </p:cNvCxnSpPr>
            <p:nvPr/>
          </p:nvCxnSpPr>
          <p:spPr bwMode="auto">
            <a:xfrm>
              <a:off x="3120" y="2814"/>
              <a:ext cx="28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9948" name="Text Box 12"/>
            <p:cNvSpPr txBox="1">
              <a:spLocks noChangeArrowheads="1"/>
            </p:cNvSpPr>
            <p:nvPr/>
          </p:nvSpPr>
          <p:spPr bwMode="auto">
            <a:xfrm>
              <a:off x="3402" y="2564"/>
              <a:ext cx="510" cy="469"/>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Times New Roman" panose="02020603050405020304" pitchFamily="18" charset="0"/>
                </a:rPr>
                <a:t>判别</a:t>
              </a:r>
            </a:p>
            <a:p>
              <a:pPr algn="ctr"/>
              <a:r>
                <a:rPr lang="zh-CN" altLang="en-US" sz="1600">
                  <a:latin typeface="Times New Roman" panose="02020603050405020304" pitchFamily="18" charset="0"/>
                </a:rPr>
                <a:t>（分类或句法分析）</a:t>
              </a:r>
            </a:p>
          </p:txBody>
        </p:sp>
        <p:sp>
          <p:nvSpPr>
            <p:cNvPr id="39949" name="Text Box 13"/>
            <p:cNvSpPr txBox="1">
              <a:spLocks noChangeArrowheads="1"/>
            </p:cNvSpPr>
            <p:nvPr/>
          </p:nvSpPr>
          <p:spPr bwMode="auto">
            <a:xfrm>
              <a:off x="3120" y="3312"/>
              <a:ext cx="1080" cy="470"/>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Times New Roman" panose="02020603050405020304" pitchFamily="18" charset="0"/>
                </a:rPr>
                <a:t>字典</a:t>
              </a:r>
            </a:p>
            <a:p>
              <a:pPr algn="ctr"/>
              <a:r>
                <a:rPr lang="zh-CN" altLang="en-US" sz="1600">
                  <a:latin typeface="Times New Roman" panose="02020603050405020304" pitchFamily="18" charset="0"/>
                </a:rPr>
                <a:t>（特征模板集合或句法规则集合）</a:t>
              </a:r>
            </a:p>
          </p:txBody>
        </p:sp>
        <p:cxnSp>
          <p:nvCxnSpPr>
            <p:cNvPr id="39950" name="AutoShape 14"/>
            <p:cNvCxnSpPr>
              <a:cxnSpLocks noChangeShapeType="1"/>
              <a:stCxn id="39949" idx="0"/>
              <a:endCxn id="39948" idx="2"/>
            </p:cNvCxnSpPr>
            <p:nvPr/>
          </p:nvCxnSpPr>
          <p:spPr bwMode="auto">
            <a:xfrm flipH="1" flipV="1">
              <a:off x="3657" y="3033"/>
              <a:ext cx="3" cy="27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951" name="AutoShape 15"/>
            <p:cNvCxnSpPr>
              <a:cxnSpLocks noChangeShapeType="1"/>
            </p:cNvCxnSpPr>
            <p:nvPr/>
          </p:nvCxnSpPr>
          <p:spPr bwMode="auto">
            <a:xfrm>
              <a:off x="3912" y="2813"/>
              <a:ext cx="28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9952" name="Text Box 16"/>
            <p:cNvSpPr txBox="1">
              <a:spLocks noChangeArrowheads="1"/>
            </p:cNvSpPr>
            <p:nvPr/>
          </p:nvSpPr>
          <p:spPr bwMode="auto">
            <a:xfrm>
              <a:off x="3912" y="2596"/>
              <a:ext cx="50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a:latin typeface="Times New Roman" panose="02020603050405020304" pitchFamily="18" charset="0"/>
                </a:rPr>
                <a:t>汉字代码</a:t>
              </a:r>
            </a:p>
          </p:txBody>
        </p:sp>
      </p:grpSp>
    </p:spTree>
    <p:extLst>
      <p:ext uri="{BB962C8B-B14F-4D97-AF65-F5344CB8AC3E}">
        <p14:creationId xmlns:p14="http://schemas.microsoft.com/office/powerpoint/2010/main" val="3765870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r>
              <a:rPr lang="zh-CN" altLang="zh-CN"/>
              <a:t>数字墨水在数学上是通过三阶贝塞尔曲线来描述笔输入的笔迹，它的记录格式与图像和文本格式都不同。这种存储方式使得数字墨水文件很小，从而可以更有效地进行存储。</a:t>
            </a:r>
            <a:endParaRPr lang="en-US" altLang="zh-CN"/>
          </a:p>
          <a:p>
            <a:r>
              <a:rPr lang="zh-CN" altLang="zh-CN"/>
              <a:t>数字墨水的处理包括数字墨水的表示、压缩和显示，智能的墨水分析技术，墨水标记和注解技术，墨水的智能操作以及墨水存储和搜索等一系列有关技术。</a:t>
            </a:r>
            <a:endParaRPr lang="zh-CN" altLang="en-US"/>
          </a:p>
        </p:txBody>
      </p:sp>
      <p:sp>
        <p:nvSpPr>
          <p:cNvPr id="3" name="标题 2"/>
          <p:cNvSpPr>
            <a:spLocks noGrp="1"/>
          </p:cNvSpPr>
          <p:nvPr>
            <p:ph type="title"/>
          </p:nvPr>
        </p:nvSpPr>
        <p:spPr/>
        <p:txBody>
          <a:bodyPr/>
          <a:lstStyle/>
          <a:p>
            <a:pPr>
              <a:defRPr/>
            </a:pPr>
            <a:r>
              <a:rPr lang="zh-CN" altLang="en-US" dirty="0"/>
              <a:t>数字墨水技术</a:t>
            </a:r>
          </a:p>
        </p:txBody>
      </p:sp>
    </p:spTree>
    <p:extLst>
      <p:ext uri="{BB962C8B-B14F-4D97-AF65-F5344CB8AC3E}">
        <p14:creationId xmlns:p14="http://schemas.microsoft.com/office/powerpoint/2010/main" val="188851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3" descr="Rectangle: Click to edit Master text styles&#10;Second level&#10;Third level&#10;Fourth level&#10;Fifth level"/>
          <p:cNvSpPr>
            <a:spLocks noGrp="1" noChangeArrowheads="1"/>
          </p:cNvSpPr>
          <p:nvPr>
            <p:ph type="body" idx="1"/>
          </p:nvPr>
        </p:nvSpPr>
        <p:spPr/>
        <p:txBody>
          <a:bodyPr/>
          <a:lstStyle/>
          <a:p>
            <a:r>
              <a:rPr lang="zh-CN" altLang="en-US"/>
              <a:t>当前，微软已实现了数字墨水技术对英文、德文、法文、韩文、日文、简体和繁体中文等语言的支持。</a:t>
            </a:r>
            <a:r>
              <a:rPr lang="en-US" altLang="zh-CN"/>
              <a:t>Windows XP Tablet PC Edition</a:t>
            </a:r>
            <a:r>
              <a:rPr lang="zh-CN" altLang="en-US"/>
              <a:t>拥有强大而简单的数字化墨水控件和</a:t>
            </a:r>
            <a:r>
              <a:rPr lang="en-US" altLang="zh-CN"/>
              <a:t>API</a:t>
            </a:r>
            <a:r>
              <a:rPr lang="zh-CN" altLang="en-US"/>
              <a:t>，方便软件开发商将笔墨功能扩展到其现有和即将推出的软件中，就如同集成目前的键盘和鼠标一样简单。 </a:t>
            </a:r>
          </a:p>
        </p:txBody>
      </p:sp>
      <p:sp>
        <p:nvSpPr>
          <p:cNvPr id="100354" name="Rectangle 2"/>
          <p:cNvSpPr>
            <a:spLocks noGrp="1" noChangeArrowheads="1"/>
          </p:cNvSpPr>
          <p:nvPr>
            <p:ph type="title"/>
          </p:nvPr>
        </p:nvSpPr>
        <p:spPr/>
        <p:txBody>
          <a:bodyPr/>
          <a:lstStyle/>
          <a:p>
            <a:pPr>
              <a:defRPr/>
            </a:pPr>
            <a:r>
              <a:rPr lang="zh-CN" altLang="en-US" dirty="0"/>
              <a:t>数字墨水的使用</a:t>
            </a:r>
          </a:p>
        </p:txBody>
      </p:sp>
    </p:spTree>
    <p:extLst>
      <p:ext uri="{BB962C8B-B14F-4D97-AF65-F5344CB8AC3E}">
        <p14:creationId xmlns:p14="http://schemas.microsoft.com/office/powerpoint/2010/main" val="370847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p:txBody>
          <a:bodyPr/>
          <a:lstStyle/>
          <a:p>
            <a:r>
              <a:rPr lang="zh-CN" altLang="en-US" dirty="0"/>
              <a:t>由于输入设备是多种多样的，而且对一个应用程序而言，可以有多个输入设备，同一个设备又可能为多个任务服务，这就要求对输入过程的处理要有合理的模式。</a:t>
            </a:r>
            <a:endParaRPr lang="en-US" altLang="zh-CN" dirty="0"/>
          </a:p>
          <a:p>
            <a:pPr lvl="1"/>
            <a:r>
              <a:rPr lang="zh-CN" altLang="en-US" dirty="0">
                <a:solidFill>
                  <a:srgbClr val="FF0000"/>
                </a:solidFill>
              </a:rPr>
              <a:t>请求模式</a:t>
            </a:r>
            <a:r>
              <a:rPr lang="en-US" altLang="zh-CN" dirty="0">
                <a:solidFill>
                  <a:srgbClr val="FF0000"/>
                </a:solidFill>
              </a:rPr>
              <a:t>(Request Mode)</a:t>
            </a:r>
          </a:p>
          <a:p>
            <a:pPr lvl="1"/>
            <a:r>
              <a:rPr lang="zh-CN" altLang="en-US" dirty="0">
                <a:solidFill>
                  <a:srgbClr val="FF0000"/>
                </a:solidFill>
              </a:rPr>
              <a:t>采样模式（</a:t>
            </a:r>
            <a:r>
              <a:rPr lang="en-US" altLang="zh-CN" dirty="0">
                <a:solidFill>
                  <a:srgbClr val="FF0000"/>
                </a:solidFill>
              </a:rPr>
              <a:t>Sample Mode</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事件模式（</a:t>
            </a:r>
            <a:r>
              <a:rPr lang="en-US" altLang="zh-CN" dirty="0">
                <a:solidFill>
                  <a:srgbClr val="FF0000"/>
                </a:solidFill>
              </a:rPr>
              <a:t>Event Mode</a:t>
            </a:r>
            <a:r>
              <a:rPr lang="zh-CN" altLang="en-US" dirty="0">
                <a:solidFill>
                  <a:srgbClr val="FF0000"/>
                </a:solidFill>
              </a:rPr>
              <a:t>）</a:t>
            </a:r>
          </a:p>
          <a:p>
            <a:endParaRPr lang="zh-CN" altLang="en-US" dirty="0"/>
          </a:p>
        </p:txBody>
      </p:sp>
      <p:sp>
        <p:nvSpPr>
          <p:cNvPr id="3" name="标题 2"/>
          <p:cNvSpPr>
            <a:spLocks noGrp="1"/>
          </p:cNvSpPr>
          <p:nvPr>
            <p:ph type="title"/>
          </p:nvPr>
        </p:nvSpPr>
        <p:spPr/>
        <p:txBody>
          <a:bodyPr/>
          <a:lstStyle/>
          <a:p>
            <a:pPr>
              <a:defRPr/>
            </a:pPr>
            <a:r>
              <a:rPr lang="en-US" altLang="zh-CN" dirty="0"/>
              <a:t>4.1  </a:t>
            </a:r>
            <a:r>
              <a:rPr lang="zh-CN" altLang="zh-CN" dirty="0">
                <a:solidFill>
                  <a:srgbClr val="FF0000"/>
                </a:solidFill>
              </a:rPr>
              <a:t>人机交互输入模式</a:t>
            </a:r>
            <a:r>
              <a:rPr lang="en-US" altLang="zh-CN" dirty="0">
                <a:solidFill>
                  <a:srgbClr val="FF0000"/>
                </a:solidFill>
              </a:rPr>
              <a:t>(HCI input mode )</a:t>
            </a:r>
            <a:endParaRPr lang="zh-CN" altLang="en-US" dirty="0">
              <a:solidFill>
                <a:srgbClr val="FF0000"/>
              </a:solidFill>
            </a:endParaRPr>
          </a:p>
        </p:txBody>
      </p:sp>
    </p:spTree>
    <p:extLst>
      <p:ext uri="{BB962C8B-B14F-4D97-AF65-F5344CB8AC3E}">
        <p14:creationId xmlns:p14="http://schemas.microsoft.com/office/powerpoint/2010/main" val="596273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内容占位符 1"/>
          <p:cNvSpPr>
            <a:spLocks noGrp="1"/>
          </p:cNvSpPr>
          <p:nvPr>
            <p:ph idx="1"/>
          </p:nvPr>
        </p:nvSpPr>
        <p:spPr/>
        <p:txBody>
          <a:bodyPr/>
          <a:lstStyle/>
          <a:p>
            <a:r>
              <a:rPr lang="zh-CN" altLang="zh-CN" sz="2400"/>
              <a:t>请列出你所熟悉的软件系统（例如</a:t>
            </a:r>
            <a:r>
              <a:rPr lang="en-US" altLang="zh-CN" sz="2400"/>
              <a:t>Microsoft Office</a:t>
            </a:r>
            <a:r>
              <a:rPr lang="zh-CN" altLang="zh-CN" sz="2400"/>
              <a:t>）中涉及到的交互技术，若有本章中没有提及的交互技术，则对其进行进一步分析。</a:t>
            </a:r>
          </a:p>
          <a:p>
            <a:r>
              <a:rPr lang="zh-CN" altLang="zh-CN" sz="2400"/>
              <a:t>修改例</a:t>
            </a:r>
            <a:r>
              <a:rPr lang="en-US" altLang="zh-CN" sz="2400"/>
              <a:t>2</a:t>
            </a:r>
            <a:r>
              <a:rPr lang="zh-CN" altLang="zh-CN" sz="2400"/>
              <a:t>的代码，使之能识别中文。</a:t>
            </a:r>
          </a:p>
          <a:p>
            <a:r>
              <a:rPr lang="zh-CN" altLang="zh-CN" sz="2400"/>
              <a:t>测试一下</a:t>
            </a:r>
            <a:r>
              <a:rPr lang="en-US" altLang="zh-CN" sz="2400"/>
              <a:t>Windows XP</a:t>
            </a:r>
            <a:r>
              <a:rPr lang="zh-CN" altLang="zh-CN" sz="2400"/>
              <a:t>自带的语音识别程序，看其识别率能达到多少。</a:t>
            </a:r>
          </a:p>
          <a:p>
            <a:r>
              <a:rPr lang="zh-CN" altLang="zh-CN" sz="2400"/>
              <a:t>在</a:t>
            </a:r>
            <a:r>
              <a:rPr lang="en-US" altLang="zh-CN" sz="2400"/>
              <a:t>Windows XP</a:t>
            </a:r>
            <a:r>
              <a:rPr lang="zh-CN" altLang="zh-CN" sz="2400"/>
              <a:t>操作系统下，使用</a:t>
            </a:r>
            <a:r>
              <a:rPr lang="en-US" altLang="zh-CN" sz="2400"/>
              <a:t>Microsoft Word</a:t>
            </a:r>
            <a:r>
              <a:rPr lang="zh-CN" altLang="zh-CN" sz="2400"/>
              <a:t>，可以通过移动鼠标使用手写体输入文字。测试一下识别率。</a:t>
            </a:r>
          </a:p>
          <a:p>
            <a:r>
              <a:rPr lang="zh-CN" altLang="zh-CN" sz="2400"/>
              <a:t>修改例</a:t>
            </a:r>
            <a:r>
              <a:rPr lang="en-US" altLang="zh-CN" sz="2400"/>
              <a:t>3</a:t>
            </a:r>
            <a:r>
              <a:rPr lang="zh-CN" altLang="zh-CN" sz="2400"/>
              <a:t>中的代码，可以打开以前保存的</a:t>
            </a:r>
            <a:r>
              <a:rPr lang="en-US" altLang="zh-CN" sz="2400"/>
              <a:t>ink</a:t>
            </a:r>
            <a:r>
              <a:rPr lang="zh-CN" altLang="zh-CN" sz="2400"/>
              <a:t>文件，继续创作。</a:t>
            </a:r>
          </a:p>
          <a:p>
            <a:endParaRPr lang="zh-CN" altLang="en-US" sz="2400"/>
          </a:p>
        </p:txBody>
      </p:sp>
      <p:sp>
        <p:nvSpPr>
          <p:cNvPr id="3" name="标题 2"/>
          <p:cNvSpPr>
            <a:spLocks noGrp="1"/>
          </p:cNvSpPr>
          <p:nvPr>
            <p:ph type="title"/>
          </p:nvPr>
        </p:nvSpPr>
        <p:spPr/>
        <p:txBody>
          <a:bodyPr/>
          <a:lstStyle/>
          <a:p>
            <a:pPr>
              <a:defRPr/>
            </a:pPr>
            <a:r>
              <a:rPr lang="zh-CN" altLang="en-US"/>
              <a:t>习题</a:t>
            </a:r>
            <a:endParaRPr lang="zh-CN" altLang="en-US" dirty="0"/>
          </a:p>
        </p:txBody>
      </p:sp>
    </p:spTree>
    <p:extLst>
      <p:ext uri="{BB962C8B-B14F-4D97-AF65-F5344CB8AC3E}">
        <p14:creationId xmlns:p14="http://schemas.microsoft.com/office/powerpoint/2010/main" val="1732505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a:defRPr/>
            </a:pPr>
            <a:r>
              <a:rPr lang="zh-CN" altLang="en-US"/>
              <a:t>人机交互基础教程</a:t>
            </a:r>
            <a:endParaRPr lang="zh-CN" altLang="en-US" dirty="0"/>
          </a:p>
        </p:txBody>
      </p:sp>
      <p:sp>
        <p:nvSpPr>
          <p:cNvPr id="23555" name="副标题 3"/>
          <p:cNvSpPr>
            <a:spLocks noGrp="1"/>
          </p:cNvSpPr>
          <p:nvPr>
            <p:ph type="subTitle" idx="1"/>
          </p:nvPr>
        </p:nvSpPr>
        <p:spPr>
          <a:xfrm>
            <a:off x="976064" y="3611563"/>
            <a:ext cx="7772400" cy="1200150"/>
          </a:xfrm>
        </p:spPr>
        <p:txBody>
          <a:bodyPr>
            <a:normAutofit/>
          </a:bodyPr>
          <a:lstStyle/>
          <a:p>
            <a:pPr marR="0"/>
            <a:endParaRPr lang="en-US" altLang="zh-CN" sz="1800" b="1" dirty="0">
              <a:effectLst>
                <a:outerShdw blurRad="38100" dist="38100" dir="2700000" algn="tl">
                  <a:srgbClr val="000000">
                    <a:alpha val="43137"/>
                  </a:srgbClr>
                </a:outerShdw>
              </a:effectLst>
            </a:endParaRPr>
          </a:p>
          <a:p>
            <a:pPr marR="0"/>
            <a:r>
              <a:rPr lang="zh-CN" altLang="en-US" sz="1800" b="1" dirty="0">
                <a:effectLst>
                  <a:outerShdw blurRad="38100" dist="38100" dir="2700000" algn="tl">
                    <a:srgbClr val="000000">
                      <a:alpha val="43137"/>
                    </a:srgbClr>
                  </a:outerShdw>
                </a:effectLst>
              </a:rPr>
              <a:t>界面设计</a:t>
            </a:r>
          </a:p>
        </p:txBody>
      </p:sp>
    </p:spTree>
    <p:extLst>
      <p:ext uri="{BB962C8B-B14F-4D97-AF65-F5344CB8AC3E}">
        <p14:creationId xmlns:p14="http://schemas.microsoft.com/office/powerpoint/2010/main" val="31298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p:txBody>
          <a:bodyPr/>
          <a:lstStyle/>
          <a:p>
            <a:r>
              <a:rPr lang="zh-CN" altLang="zh-CN"/>
              <a:t>界面设计原则</a:t>
            </a:r>
            <a:endParaRPr lang="en-US" altLang="zh-CN"/>
          </a:p>
          <a:p>
            <a:r>
              <a:rPr lang="zh-CN" altLang="zh-CN"/>
              <a:t>理解用</a:t>
            </a:r>
            <a:r>
              <a:rPr lang="zh-CN" altLang="en-US"/>
              <a:t>户</a:t>
            </a:r>
            <a:endParaRPr lang="en-US" altLang="zh-CN"/>
          </a:p>
          <a:p>
            <a:r>
              <a:rPr lang="zh-CN" altLang="zh-CN"/>
              <a:t>设计流程</a:t>
            </a:r>
            <a:endParaRPr lang="en-US" altLang="zh-CN"/>
          </a:p>
          <a:p>
            <a:r>
              <a:rPr lang="zh-CN" altLang="zh-CN"/>
              <a:t>任务分析</a:t>
            </a:r>
            <a:endParaRPr lang="en-US" altLang="zh-CN"/>
          </a:p>
          <a:p>
            <a:r>
              <a:rPr lang="zh-CN" altLang="zh-CN"/>
              <a:t>以用户为中心的界面设计</a:t>
            </a:r>
            <a:endParaRPr lang="zh-CN" altLang="en-US"/>
          </a:p>
        </p:txBody>
      </p:sp>
      <p:sp>
        <p:nvSpPr>
          <p:cNvPr id="3" name="标题 2"/>
          <p:cNvSpPr>
            <a:spLocks noGrp="1"/>
          </p:cNvSpPr>
          <p:nvPr>
            <p:ph type="title"/>
          </p:nvPr>
        </p:nvSpPr>
        <p:spPr/>
        <p:txBody>
          <a:bodyPr/>
          <a:lstStyle/>
          <a:p>
            <a:pPr>
              <a:defRPr/>
            </a:pPr>
            <a:r>
              <a:rPr lang="zh-CN" altLang="en-US" dirty="0"/>
              <a:t>内容摘要</a:t>
            </a:r>
          </a:p>
        </p:txBody>
      </p:sp>
    </p:spTree>
    <p:extLst>
      <p:ext uri="{BB962C8B-B14F-4D97-AF65-F5344CB8AC3E}">
        <p14:creationId xmlns:p14="http://schemas.microsoft.com/office/powerpoint/2010/main" val="332986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r>
              <a:rPr lang="zh-CN" altLang="zh-CN" sz="2400" dirty="0">
                <a:solidFill>
                  <a:srgbClr val="9966FF"/>
                </a:solidFill>
              </a:rPr>
              <a:t>命令行界面</a:t>
            </a:r>
            <a:r>
              <a:rPr lang="zh-CN" altLang="zh-CN" sz="2400" b="0" dirty="0"/>
              <a:t>可以看作是第一代人机界面，其中人被看成操作员，机器只做出被动的反应，人用手操作键盘，输入数据和命令信息，通过视觉通道获取信息，界面输出只能为静态的文本字符。</a:t>
            </a:r>
          </a:p>
          <a:p>
            <a:r>
              <a:rPr lang="zh-CN" altLang="zh-CN" sz="2400" dirty="0">
                <a:solidFill>
                  <a:srgbClr val="9966FF"/>
                </a:solidFill>
              </a:rPr>
              <a:t>图形界面</a:t>
            </a:r>
            <a:r>
              <a:rPr lang="zh-CN" altLang="zh-CN" sz="2400" b="0" dirty="0"/>
              <a:t>可看作是第二代人机界面，是基于图形方式的人机界面。由于引入了图标、按钮和滚动条技术，大大减少了键盘输入，提高了交互效率。</a:t>
            </a:r>
          </a:p>
          <a:p>
            <a:r>
              <a:rPr lang="zh-CN" altLang="zh-CN" sz="2400" dirty="0">
                <a:solidFill>
                  <a:srgbClr val="9966FF"/>
                </a:solidFill>
              </a:rPr>
              <a:t>多通道用户界面</a:t>
            </a:r>
            <a:r>
              <a:rPr lang="zh-CN" altLang="zh-CN" sz="2400" b="0" dirty="0"/>
              <a:t>则进一步综合采用视觉、语音、手势等新的交互通道、设备和交互技术，使用户利用多个通道以自然、并行、协作的方式进行人机对话，通过整合来自多个通道的、精确的或不精确的输入来捕捉用户的交互意图，提高人机交互的自然性和高效性。</a:t>
            </a:r>
            <a:endParaRPr lang="zh-CN" altLang="en-US" sz="2400" b="0" dirty="0"/>
          </a:p>
        </p:txBody>
      </p:sp>
      <p:sp>
        <p:nvSpPr>
          <p:cNvPr id="3" name="标题 2"/>
          <p:cNvSpPr>
            <a:spLocks noGrp="1"/>
          </p:cNvSpPr>
          <p:nvPr>
            <p:ph type="title"/>
          </p:nvPr>
        </p:nvSpPr>
        <p:spPr/>
        <p:txBody>
          <a:bodyPr/>
          <a:lstStyle/>
          <a:p>
            <a:pPr>
              <a:defRPr/>
            </a:pPr>
            <a:r>
              <a:rPr lang="en-US" altLang="zh-CN" dirty="0">
                <a:solidFill>
                  <a:srgbClr val="FF0000"/>
                </a:solidFill>
              </a:rPr>
              <a:t>5.1</a:t>
            </a:r>
            <a:r>
              <a:rPr lang="zh-CN" altLang="zh-CN" dirty="0">
                <a:solidFill>
                  <a:srgbClr val="FF0000"/>
                </a:solidFill>
              </a:rPr>
              <a:t>界面设计原则</a:t>
            </a:r>
            <a:endParaRPr lang="zh-CN" altLang="en-US" dirty="0">
              <a:solidFill>
                <a:srgbClr val="FF0000"/>
              </a:solidFill>
            </a:endParaRPr>
          </a:p>
        </p:txBody>
      </p:sp>
    </p:spTree>
    <p:extLst>
      <p:ext uri="{BB962C8B-B14F-4D97-AF65-F5344CB8AC3E}">
        <p14:creationId xmlns:p14="http://schemas.microsoft.com/office/powerpoint/2010/main" val="3926474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125" lvl="1" indent="-255588">
              <a:lnSpc>
                <a:spcPct val="140000"/>
              </a:lnSpc>
              <a:spcBef>
                <a:spcPts val="400"/>
              </a:spcBef>
              <a:buSzPct val="68000"/>
              <a:buFont typeface="Wingdings 3" pitchFamily="18" charset="2"/>
              <a:buChar char=""/>
              <a:defRPr/>
            </a:pPr>
            <a:r>
              <a:rPr lang="zh-CN" altLang="zh-CN" sz="2700" dirty="0">
                <a:solidFill>
                  <a:srgbClr val="9966FF"/>
                </a:solidFill>
              </a:rPr>
              <a:t>桌面隐喻</a:t>
            </a:r>
            <a:endParaRPr lang="en-US" altLang="zh-CN" sz="2700" dirty="0">
              <a:solidFill>
                <a:srgbClr val="9966FF"/>
              </a:solidFill>
            </a:endParaRPr>
          </a:p>
          <a:p>
            <a:pPr lvl="1">
              <a:defRPr/>
            </a:pPr>
            <a:r>
              <a:rPr lang="zh-CN" altLang="zh-CN" dirty="0"/>
              <a:t>桌面隐喻是指在用户界面中用人们熟悉的桌面上的图例清楚地表示计算机可以处理的能力。</a:t>
            </a:r>
            <a:endParaRPr lang="en-US" altLang="zh-CN" dirty="0"/>
          </a:p>
          <a:p>
            <a:pPr marL="365125" lvl="1" indent="-255588">
              <a:spcBef>
                <a:spcPts val="400"/>
              </a:spcBef>
              <a:buSzPct val="68000"/>
              <a:buFont typeface="Wingdings 3" pitchFamily="18" charset="2"/>
              <a:buChar char=""/>
              <a:defRPr/>
            </a:pPr>
            <a:r>
              <a:rPr lang="zh-CN" altLang="zh-CN" sz="2700" dirty="0">
                <a:solidFill>
                  <a:srgbClr val="FF0000"/>
                </a:solidFill>
              </a:rPr>
              <a:t>所见即所得</a:t>
            </a:r>
            <a:endParaRPr lang="en-US" altLang="zh-CN" sz="2700" dirty="0">
              <a:solidFill>
                <a:srgbClr val="FF0000"/>
              </a:solidFill>
            </a:endParaRPr>
          </a:p>
          <a:p>
            <a:pPr lvl="1">
              <a:defRPr/>
            </a:pPr>
            <a:r>
              <a:rPr lang="zh-CN" altLang="zh-CN" dirty="0"/>
              <a:t>在</a:t>
            </a:r>
            <a:r>
              <a:rPr lang="en-US" altLang="zh-CN" dirty="0">
                <a:solidFill>
                  <a:srgbClr val="FF0000"/>
                </a:solidFill>
              </a:rPr>
              <a:t>WYSIWYG</a:t>
            </a:r>
            <a:r>
              <a:rPr lang="zh-CN" altLang="zh-CN" dirty="0"/>
              <a:t>交互界面中，其所显示的用户交互行为与应用程序最终产生的结果是一致的。</a:t>
            </a:r>
            <a:endParaRPr lang="en-US" altLang="zh-CN" dirty="0"/>
          </a:p>
          <a:p>
            <a:pPr marL="365125" lvl="1" indent="-255588">
              <a:spcBef>
                <a:spcPts val="400"/>
              </a:spcBef>
              <a:buSzPct val="68000"/>
              <a:buFont typeface="Wingdings 3" pitchFamily="18" charset="2"/>
              <a:buChar char=""/>
              <a:defRPr/>
            </a:pPr>
            <a:r>
              <a:rPr lang="zh-CN" altLang="zh-CN" sz="2700" dirty="0">
                <a:solidFill>
                  <a:srgbClr val="9966FF"/>
                </a:solidFill>
              </a:rPr>
              <a:t>直接操纵</a:t>
            </a:r>
            <a:endParaRPr lang="en-US" altLang="zh-CN" sz="2700" dirty="0">
              <a:solidFill>
                <a:srgbClr val="9966FF"/>
              </a:solidFill>
            </a:endParaRPr>
          </a:p>
          <a:p>
            <a:pPr lvl="1">
              <a:buSzPct val="68000"/>
              <a:defRPr/>
            </a:pPr>
            <a:r>
              <a:rPr lang="zh-CN" altLang="zh-CN" dirty="0"/>
              <a:t>直接操纵是指可以把操作的对象、属性、关系显式地表示出来，用光笔、鼠标、触摸屏或数据手套等指点设备直接从屏幕上获取形象化命令与数据的过程。</a:t>
            </a:r>
            <a:endParaRPr lang="en-US" altLang="zh-CN" dirty="0"/>
          </a:p>
          <a:p>
            <a:pPr marL="603250" lvl="2" indent="-255588">
              <a:spcBef>
                <a:spcPts val="400"/>
              </a:spcBef>
              <a:buSzPct val="68000"/>
              <a:buFont typeface="Wingdings 3" pitchFamily="18" charset="2"/>
              <a:buChar char=""/>
              <a:defRPr/>
            </a:pPr>
            <a:endParaRPr lang="zh-CN" altLang="en-US" sz="2500" dirty="0"/>
          </a:p>
        </p:txBody>
      </p:sp>
      <p:sp>
        <p:nvSpPr>
          <p:cNvPr id="3" name="标题 2"/>
          <p:cNvSpPr>
            <a:spLocks noGrp="1"/>
          </p:cNvSpPr>
          <p:nvPr>
            <p:ph type="title"/>
          </p:nvPr>
        </p:nvSpPr>
        <p:spPr/>
        <p:txBody>
          <a:bodyPr/>
          <a:lstStyle/>
          <a:p>
            <a:pPr>
              <a:defRPr/>
            </a:pPr>
            <a:r>
              <a:rPr lang="zh-CN" altLang="zh-CN"/>
              <a:t>图形用户界面的主要思想</a:t>
            </a:r>
            <a:endParaRPr lang="zh-CN" altLang="en-US" dirty="0"/>
          </a:p>
        </p:txBody>
      </p:sp>
    </p:spTree>
    <p:extLst>
      <p:ext uri="{BB962C8B-B14F-4D97-AF65-F5344CB8AC3E}">
        <p14:creationId xmlns:p14="http://schemas.microsoft.com/office/powerpoint/2010/main" val="2167140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idx="1"/>
          </p:nvPr>
        </p:nvSpPr>
        <p:spPr/>
        <p:txBody>
          <a:bodyPr/>
          <a:lstStyle/>
          <a:p>
            <a:r>
              <a:rPr lang="zh-CN" altLang="zh-CN"/>
              <a:t>界面要具有一致性</a:t>
            </a:r>
            <a:endParaRPr lang="en-US" altLang="zh-CN"/>
          </a:p>
          <a:p>
            <a:r>
              <a:rPr lang="zh-CN" altLang="zh-CN"/>
              <a:t>常用操作要有快捷方式</a:t>
            </a:r>
            <a:endParaRPr lang="en-US" altLang="zh-CN"/>
          </a:p>
          <a:p>
            <a:r>
              <a:rPr lang="zh-CN" altLang="zh-CN"/>
              <a:t>提供必要的错误处理功能</a:t>
            </a:r>
            <a:endParaRPr lang="en-US" altLang="zh-CN"/>
          </a:p>
          <a:p>
            <a:r>
              <a:rPr lang="zh-CN" altLang="zh-CN"/>
              <a:t>提供信息反馈</a:t>
            </a:r>
            <a:endParaRPr lang="en-US" altLang="zh-CN"/>
          </a:p>
          <a:p>
            <a:r>
              <a:rPr lang="zh-CN" altLang="zh-CN"/>
              <a:t>允许操作可逆</a:t>
            </a:r>
            <a:endParaRPr lang="en-US" altLang="zh-CN"/>
          </a:p>
          <a:p>
            <a:r>
              <a:rPr lang="zh-CN" altLang="zh-CN"/>
              <a:t>设计良好的联机帮助</a:t>
            </a:r>
            <a:endParaRPr lang="en-US" altLang="zh-CN"/>
          </a:p>
          <a:p>
            <a:r>
              <a:rPr lang="zh-CN" altLang="zh-CN"/>
              <a:t>合理划分并高效地使用显示屏幕</a:t>
            </a:r>
            <a:endParaRPr lang="zh-CN" altLang="en-US"/>
          </a:p>
        </p:txBody>
      </p:sp>
      <p:sp>
        <p:nvSpPr>
          <p:cNvPr id="3" name="标题 2"/>
          <p:cNvSpPr>
            <a:spLocks noGrp="1"/>
          </p:cNvSpPr>
          <p:nvPr>
            <p:ph type="title"/>
          </p:nvPr>
        </p:nvSpPr>
        <p:spPr/>
        <p:txBody>
          <a:bodyPr/>
          <a:lstStyle/>
          <a:p>
            <a:pPr>
              <a:defRPr/>
            </a:pPr>
            <a:r>
              <a:rPr lang="zh-CN" altLang="zh-CN"/>
              <a:t>图形用户界面设计的一般原则</a:t>
            </a:r>
            <a:endParaRPr lang="zh-CN" altLang="en-US" dirty="0"/>
          </a:p>
        </p:txBody>
      </p:sp>
    </p:spTree>
    <p:extLst>
      <p:ext uri="{BB962C8B-B14F-4D97-AF65-F5344CB8AC3E}">
        <p14:creationId xmlns:p14="http://schemas.microsoft.com/office/powerpoint/2010/main" val="553328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normAutofit fontScale="92500"/>
          </a:bodyPr>
          <a:lstStyle/>
          <a:p>
            <a:r>
              <a:rPr lang="zh-CN" altLang="zh-CN" dirty="0"/>
              <a:t>用户的含义</a:t>
            </a:r>
            <a:endParaRPr lang="en-US" altLang="zh-CN" dirty="0"/>
          </a:p>
          <a:p>
            <a:pPr lvl="1"/>
            <a:r>
              <a:rPr lang="zh-CN" altLang="zh-CN" dirty="0"/>
              <a:t>简单的说，用户是使用某种产品的人，其包含两层含义：</a:t>
            </a:r>
            <a:r>
              <a:rPr lang="en-US" altLang="zh-CN" b="1" dirty="0">
                <a:solidFill>
                  <a:srgbClr val="9966FF"/>
                </a:solidFill>
              </a:rPr>
              <a:t>1</a:t>
            </a:r>
            <a:r>
              <a:rPr lang="zh-CN" altLang="zh-CN" b="1" dirty="0">
                <a:solidFill>
                  <a:srgbClr val="9966FF"/>
                </a:solidFill>
              </a:rPr>
              <a:t>）</a:t>
            </a:r>
            <a:r>
              <a:rPr lang="zh-CN" altLang="zh-CN" dirty="0">
                <a:solidFill>
                  <a:srgbClr val="9966FF"/>
                </a:solidFill>
              </a:rPr>
              <a:t>用户是人类的一部分</a:t>
            </a:r>
            <a:r>
              <a:rPr lang="zh-CN" altLang="zh-CN" dirty="0">
                <a:solidFill>
                  <a:schemeClr val="tx1"/>
                </a:solidFill>
              </a:rPr>
              <a:t>；</a:t>
            </a:r>
            <a:r>
              <a:rPr lang="en-US" altLang="zh-CN" b="1" dirty="0">
                <a:solidFill>
                  <a:srgbClr val="9966FF"/>
                </a:solidFill>
              </a:rPr>
              <a:t>2</a:t>
            </a:r>
            <a:r>
              <a:rPr lang="zh-CN" altLang="zh-CN" b="1" dirty="0">
                <a:solidFill>
                  <a:srgbClr val="9966FF"/>
                </a:solidFill>
              </a:rPr>
              <a:t>）</a:t>
            </a:r>
            <a:r>
              <a:rPr lang="zh-CN" altLang="zh-CN" dirty="0">
                <a:solidFill>
                  <a:srgbClr val="9966FF"/>
                </a:solidFill>
              </a:rPr>
              <a:t>用户是产品的使用者。</a:t>
            </a:r>
            <a:r>
              <a:rPr lang="zh-CN" altLang="zh-CN" dirty="0"/>
              <a:t>产品的设计只有以用户为中心，才能得到更多用户的青睐。</a:t>
            </a:r>
            <a:endParaRPr lang="en-US" altLang="zh-CN" dirty="0"/>
          </a:p>
          <a:p>
            <a:pPr lvl="1"/>
            <a:r>
              <a:rPr lang="zh-CN" altLang="zh-CN" dirty="0"/>
              <a:t>衡量一个</a:t>
            </a:r>
            <a:r>
              <a:rPr lang="zh-CN" altLang="zh-CN" dirty="0">
                <a:solidFill>
                  <a:srgbClr val="FF0000"/>
                </a:solidFill>
              </a:rPr>
              <a:t>以用户为中心的设计</a:t>
            </a:r>
            <a:r>
              <a:rPr lang="zh-CN" altLang="zh-CN" dirty="0"/>
              <a:t>的好坏，关键点是强调产品的最终使用者与产品之间的交互质量，它包括三方面特性：产品在特定使用环境下为特定用户用于特定用途时所具有的</a:t>
            </a:r>
            <a:r>
              <a:rPr lang="zh-CN" altLang="zh-CN" dirty="0">
                <a:solidFill>
                  <a:srgbClr val="FF0000"/>
                </a:solidFill>
              </a:rPr>
              <a:t>有效性（</a:t>
            </a:r>
            <a:r>
              <a:rPr lang="en-US" altLang="zh-CN" dirty="0">
                <a:solidFill>
                  <a:srgbClr val="FF0000"/>
                </a:solidFill>
              </a:rPr>
              <a:t>Effectiveness</a:t>
            </a:r>
            <a:r>
              <a:rPr lang="zh-CN" altLang="zh-CN" dirty="0">
                <a:solidFill>
                  <a:srgbClr val="FF0000"/>
                </a:solidFill>
              </a:rPr>
              <a:t>）、效率（</a:t>
            </a:r>
            <a:r>
              <a:rPr lang="en-US" altLang="zh-CN" dirty="0">
                <a:solidFill>
                  <a:srgbClr val="FF0000"/>
                </a:solidFill>
              </a:rPr>
              <a:t>Efficiency</a:t>
            </a:r>
            <a:r>
              <a:rPr lang="zh-CN" altLang="zh-CN" dirty="0">
                <a:solidFill>
                  <a:srgbClr val="FF0000"/>
                </a:solidFill>
              </a:rPr>
              <a:t>）和用户主观满意度（</a:t>
            </a:r>
            <a:r>
              <a:rPr lang="en-US" altLang="zh-CN" dirty="0">
                <a:solidFill>
                  <a:srgbClr val="FF0000"/>
                </a:solidFill>
              </a:rPr>
              <a:t>Satisfaction</a:t>
            </a:r>
            <a:r>
              <a:rPr lang="zh-CN" altLang="zh-CN" dirty="0">
                <a:solidFill>
                  <a:srgbClr val="FF0000"/>
                </a:solidFill>
              </a:rPr>
              <a:t>）</a:t>
            </a:r>
            <a:r>
              <a:rPr lang="zh-CN" altLang="zh-CN" dirty="0"/>
              <a:t>。延伸开来，还包括对特定用户而言，产品的易学程度、对用户的吸引程度、用户在体验产品前后时的整体心理感受等。</a:t>
            </a:r>
          </a:p>
          <a:p>
            <a:pPr lvl="1"/>
            <a:endParaRPr lang="zh-CN" altLang="en-US" dirty="0"/>
          </a:p>
        </p:txBody>
      </p:sp>
      <p:sp>
        <p:nvSpPr>
          <p:cNvPr id="3" name="标题 2"/>
          <p:cNvSpPr>
            <a:spLocks noGrp="1"/>
          </p:cNvSpPr>
          <p:nvPr>
            <p:ph type="title"/>
          </p:nvPr>
        </p:nvSpPr>
        <p:spPr/>
        <p:txBody>
          <a:bodyPr/>
          <a:lstStyle/>
          <a:p>
            <a:pPr>
              <a:defRPr/>
            </a:pPr>
            <a:r>
              <a:rPr lang="en-US" altLang="zh-CN" dirty="0">
                <a:solidFill>
                  <a:srgbClr val="FF0000"/>
                </a:solidFill>
              </a:rPr>
              <a:t>5.2</a:t>
            </a:r>
            <a:r>
              <a:rPr lang="zh-CN" altLang="zh-CN" dirty="0">
                <a:solidFill>
                  <a:srgbClr val="FF0000"/>
                </a:solidFill>
              </a:rPr>
              <a:t>理解用户</a:t>
            </a:r>
            <a:r>
              <a:rPr lang="zh-CN" altLang="en-US" dirty="0">
                <a:solidFill>
                  <a:srgbClr val="FF0000"/>
                </a:solidFill>
              </a:rPr>
              <a:t>（</a:t>
            </a:r>
            <a:r>
              <a:rPr lang="en-US" altLang="zh-CN" dirty="0">
                <a:solidFill>
                  <a:srgbClr val="FF0000"/>
                </a:solidFill>
              </a:rPr>
              <a:t> user-centered </a:t>
            </a:r>
            <a:r>
              <a:rPr lang="zh-CN" altLang="en-US" dirty="0">
                <a:solidFill>
                  <a:srgbClr val="FF0000"/>
                </a:solidFill>
              </a:rPr>
              <a:t>）</a:t>
            </a:r>
          </a:p>
        </p:txBody>
      </p:sp>
    </p:spTree>
    <p:extLst>
      <p:ext uri="{BB962C8B-B14F-4D97-AF65-F5344CB8AC3E}">
        <p14:creationId xmlns:p14="http://schemas.microsoft.com/office/powerpoint/2010/main" val="2053643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solidFill>
                  <a:srgbClr val="FF0000"/>
                </a:solidFill>
              </a:rPr>
              <a:t>有效性（</a:t>
            </a:r>
            <a:r>
              <a:rPr lang="en-US" altLang="zh-CN" dirty="0">
                <a:solidFill>
                  <a:srgbClr val="FF0000"/>
                </a:solidFill>
              </a:rPr>
              <a:t>Effectiveness</a:t>
            </a:r>
            <a:r>
              <a:rPr lang="zh-CN" altLang="zh-CN" dirty="0">
                <a:solidFill>
                  <a:srgbClr val="FF0000"/>
                </a:solidFill>
              </a:rPr>
              <a:t>）</a:t>
            </a:r>
            <a:endParaRPr lang="en-US" altLang="zh-CN" dirty="0">
              <a:solidFill>
                <a:srgbClr val="FF0000"/>
              </a:solidFill>
            </a:endParaRPr>
          </a:p>
          <a:p>
            <a:r>
              <a:rPr lang="zh-CN" altLang="en-US" dirty="0"/>
              <a:t>有效性是软件是否完成了工作，并支持用户需要完成的任务来完成特定的工作。</a:t>
            </a:r>
          </a:p>
        </p:txBody>
      </p:sp>
      <p:sp>
        <p:nvSpPr>
          <p:cNvPr id="4" name="灯片编号占位符 3"/>
          <p:cNvSpPr>
            <a:spLocks noGrp="1"/>
          </p:cNvSpPr>
          <p:nvPr>
            <p:ph type="sldNum" sz="quarter" idx="12"/>
          </p:nvPr>
        </p:nvSpPr>
        <p:spPr/>
        <p:txBody>
          <a:bodyPr/>
          <a:lstStyle/>
          <a:p>
            <a:fld id="{D99AAAA4-FBF6-433A-BF3F-9B0A291730DE}" type="slidenum">
              <a:rPr lang="en-US" altLang="zh-CN" smtClean="0"/>
              <a:pPr/>
              <a:t>37</a:t>
            </a:fld>
            <a:endParaRPr lang="en-US" altLang="zh-CN"/>
          </a:p>
        </p:txBody>
      </p:sp>
    </p:spTree>
    <p:extLst>
      <p:ext uri="{BB962C8B-B14F-4D97-AF65-F5344CB8AC3E}">
        <p14:creationId xmlns:p14="http://schemas.microsoft.com/office/powerpoint/2010/main" val="170400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内容占位符 1"/>
          <p:cNvSpPr>
            <a:spLocks noGrp="1"/>
          </p:cNvSpPr>
          <p:nvPr>
            <p:ph idx="1"/>
          </p:nvPr>
        </p:nvSpPr>
        <p:spPr/>
        <p:txBody>
          <a:bodyPr/>
          <a:lstStyle/>
          <a:p>
            <a:pPr lvl="1"/>
            <a:r>
              <a:rPr lang="zh-CN" altLang="zh-CN" dirty="0">
                <a:solidFill>
                  <a:srgbClr val="FF3300"/>
                </a:solidFill>
              </a:rPr>
              <a:t>用户体验（</a:t>
            </a:r>
            <a:r>
              <a:rPr lang="en-US" altLang="zh-CN" dirty="0">
                <a:solidFill>
                  <a:srgbClr val="FF3300"/>
                </a:solidFill>
              </a:rPr>
              <a:t>User Experience</a:t>
            </a:r>
            <a:r>
              <a:rPr lang="zh-CN" altLang="zh-CN" dirty="0">
                <a:solidFill>
                  <a:srgbClr val="FF3300"/>
                </a:solidFill>
              </a:rPr>
              <a:t>，</a:t>
            </a:r>
            <a:r>
              <a:rPr lang="en-US" altLang="zh-CN" dirty="0">
                <a:solidFill>
                  <a:srgbClr val="FF3300"/>
                </a:solidFill>
              </a:rPr>
              <a:t>UX</a:t>
            </a:r>
            <a:r>
              <a:rPr lang="zh-CN" altLang="zh-CN" dirty="0">
                <a:solidFill>
                  <a:srgbClr val="FF3300"/>
                </a:solidFill>
              </a:rPr>
              <a:t>）</a:t>
            </a:r>
            <a:r>
              <a:rPr lang="zh-CN" altLang="zh-CN" dirty="0"/>
              <a:t>通常是指用户在使用产品或系统时的全面体验和满意度。</a:t>
            </a:r>
            <a:endParaRPr lang="en-US" altLang="zh-CN" dirty="0"/>
          </a:p>
          <a:p>
            <a:pPr lvl="1"/>
            <a:r>
              <a:rPr lang="zh-CN" altLang="zh-CN" dirty="0"/>
              <a:t>用户体验主要有下列四个元素组成：</a:t>
            </a:r>
          </a:p>
          <a:p>
            <a:pPr lvl="2"/>
            <a:r>
              <a:rPr lang="zh-CN" altLang="zh-CN" sz="2800" dirty="0">
                <a:solidFill>
                  <a:srgbClr val="FF3300"/>
                </a:solidFill>
              </a:rPr>
              <a:t>品牌（</a:t>
            </a:r>
            <a:r>
              <a:rPr lang="en-US" altLang="zh-CN" sz="2800" dirty="0">
                <a:solidFill>
                  <a:srgbClr val="FF3300"/>
                </a:solidFill>
              </a:rPr>
              <a:t>Branding</a:t>
            </a:r>
            <a:r>
              <a:rPr lang="zh-CN" altLang="zh-CN" sz="2800" dirty="0">
                <a:solidFill>
                  <a:srgbClr val="FF3300"/>
                </a:solidFill>
              </a:rPr>
              <a:t>）</a:t>
            </a:r>
          </a:p>
          <a:p>
            <a:pPr lvl="2"/>
            <a:r>
              <a:rPr lang="zh-CN" altLang="en-US" sz="2800" dirty="0">
                <a:solidFill>
                  <a:srgbClr val="FF3300"/>
                </a:solidFill>
              </a:rPr>
              <a:t>使用性（</a:t>
            </a:r>
            <a:r>
              <a:rPr lang="en-US" altLang="zh-CN" sz="2800" dirty="0">
                <a:solidFill>
                  <a:srgbClr val="FF3300"/>
                </a:solidFill>
              </a:rPr>
              <a:t>Usability</a:t>
            </a:r>
            <a:r>
              <a:rPr lang="zh-CN" altLang="en-US" sz="2800" dirty="0">
                <a:solidFill>
                  <a:srgbClr val="FF3300"/>
                </a:solidFill>
              </a:rPr>
              <a:t>）</a:t>
            </a:r>
            <a:endParaRPr lang="en-US" altLang="zh-CN" sz="2800" dirty="0">
              <a:solidFill>
                <a:srgbClr val="FF3300"/>
              </a:solidFill>
            </a:endParaRPr>
          </a:p>
          <a:p>
            <a:pPr lvl="2"/>
            <a:r>
              <a:rPr lang="zh-CN" altLang="zh-CN" sz="2800" dirty="0">
                <a:solidFill>
                  <a:srgbClr val="FF3300"/>
                </a:solidFill>
              </a:rPr>
              <a:t>功能性（</a:t>
            </a:r>
            <a:r>
              <a:rPr lang="en-US" altLang="zh-CN" sz="2800" dirty="0">
                <a:solidFill>
                  <a:srgbClr val="FF3300"/>
                </a:solidFill>
              </a:rPr>
              <a:t>Functionality</a:t>
            </a:r>
            <a:r>
              <a:rPr lang="zh-CN" altLang="zh-CN" sz="2800" dirty="0">
                <a:solidFill>
                  <a:srgbClr val="FF3300"/>
                </a:solidFill>
              </a:rPr>
              <a:t>） </a:t>
            </a:r>
          </a:p>
          <a:p>
            <a:pPr lvl="2"/>
            <a:r>
              <a:rPr lang="zh-CN" altLang="zh-CN" sz="2800" dirty="0">
                <a:solidFill>
                  <a:srgbClr val="FF3300"/>
                </a:solidFill>
              </a:rPr>
              <a:t>内容（</a:t>
            </a:r>
            <a:r>
              <a:rPr lang="en-US" altLang="zh-CN" sz="2800" dirty="0">
                <a:solidFill>
                  <a:srgbClr val="FF3300"/>
                </a:solidFill>
              </a:rPr>
              <a:t>Content</a:t>
            </a:r>
            <a:r>
              <a:rPr lang="zh-CN" altLang="zh-CN" sz="2800" dirty="0">
                <a:solidFill>
                  <a:srgbClr val="FF3300"/>
                </a:solidFill>
              </a:rPr>
              <a:t>）</a:t>
            </a:r>
            <a:endParaRPr lang="zh-CN" altLang="en-US" sz="2800" dirty="0">
              <a:solidFill>
                <a:srgbClr val="FF3300"/>
              </a:solidFill>
            </a:endParaRPr>
          </a:p>
        </p:txBody>
      </p:sp>
      <p:sp>
        <p:nvSpPr>
          <p:cNvPr id="3" name="标题 2"/>
          <p:cNvSpPr>
            <a:spLocks noGrp="1"/>
          </p:cNvSpPr>
          <p:nvPr>
            <p:ph type="title"/>
          </p:nvPr>
        </p:nvSpPr>
        <p:spPr/>
        <p:txBody>
          <a:bodyPr/>
          <a:lstStyle/>
          <a:p>
            <a:pPr>
              <a:defRPr/>
            </a:pPr>
            <a:r>
              <a:rPr lang="zh-CN" altLang="zh-CN" dirty="0"/>
              <a:t>用户体验</a:t>
            </a:r>
            <a:endParaRPr lang="zh-CN" alt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1026" name="Object 1"/>
          <p:cNvGraphicFramePr>
            <a:graphicFrameLocks noChangeAspect="1"/>
          </p:cNvGraphicFramePr>
          <p:nvPr>
            <p:extLst>
              <p:ext uri="{D42A27DB-BD31-4B8C-83A1-F6EECF244321}">
                <p14:modId xmlns:p14="http://schemas.microsoft.com/office/powerpoint/2010/main" val="556707205"/>
              </p:ext>
            </p:extLst>
          </p:nvPr>
        </p:nvGraphicFramePr>
        <p:xfrm>
          <a:off x="4763787" y="2852936"/>
          <a:ext cx="4320480" cy="4320480"/>
        </p:xfrm>
        <a:graphic>
          <a:graphicData uri="http://schemas.openxmlformats.org/presentationml/2006/ole">
            <mc:AlternateContent xmlns:mc="http://schemas.openxmlformats.org/markup-compatibility/2006">
              <mc:Choice xmlns:v="urn:schemas-microsoft-com:vml" Requires="v">
                <p:oleObj spid="_x0000_s7218" r:id="rId3" imgW="2914732" imgH="2914743" progId="Visio.Drawing.11">
                  <p:embed/>
                </p:oleObj>
              </mc:Choice>
              <mc:Fallback>
                <p:oleObj r:id="rId3" imgW="2914732" imgH="29147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787" y="2852936"/>
                        <a:ext cx="4320480" cy="4320480"/>
                      </a:xfrm>
                      <a:prstGeom prst="rect">
                        <a:avLst/>
                      </a:prstGeom>
                      <a:solidFill>
                        <a:schemeClr val="accent6">
                          <a:lumMod val="60000"/>
                          <a:lumOff val="40000"/>
                        </a:schemeClr>
                      </a:solidFill>
                    </p:spPr>
                  </p:pic>
                </p:oleObj>
              </mc:Fallback>
            </mc:AlternateContent>
          </a:graphicData>
        </a:graphic>
      </p:graphicFrame>
    </p:spTree>
    <p:extLst>
      <p:ext uri="{BB962C8B-B14F-4D97-AF65-F5344CB8AC3E}">
        <p14:creationId xmlns:p14="http://schemas.microsoft.com/office/powerpoint/2010/main" val="407747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normAutofit fontScale="92500" lnSpcReduction="10000"/>
          </a:bodyPr>
          <a:lstStyle/>
          <a:p>
            <a:pPr lvl="1"/>
            <a:r>
              <a:rPr lang="zh-CN" altLang="en-US" b="1" dirty="0"/>
              <a:t>偶然型用户：</a:t>
            </a:r>
            <a:r>
              <a:rPr lang="zh-CN" altLang="en-US" dirty="0"/>
              <a:t>既没有计算机应用领域的专业知识，也缺少计算机系统基本知识的用户。</a:t>
            </a:r>
          </a:p>
          <a:p>
            <a:pPr lvl="1"/>
            <a:r>
              <a:rPr lang="zh-CN" altLang="en-US" b="1" dirty="0"/>
              <a:t>生疏型用户：</a:t>
            </a:r>
            <a:r>
              <a:rPr lang="zh-CN" altLang="en-US" dirty="0"/>
              <a:t>他们更常使用计算机系统，因而对计算机的性能及操作使用，已经有一定程度的理解和经验。但他们往往对新使用的计算机系统缺乏了解，不太熟悉，因此对新系统而言，他们仍旧是生疏用户。</a:t>
            </a:r>
          </a:p>
          <a:p>
            <a:pPr lvl="1"/>
            <a:r>
              <a:rPr lang="zh-CN" altLang="en-US" b="1" dirty="0"/>
              <a:t>熟练型用户：</a:t>
            </a:r>
            <a:r>
              <a:rPr lang="zh-CN" altLang="en-US" dirty="0"/>
              <a:t>这类用户一般是专业技术人员，他们对需要计算机完成的工作任务有清楚地了解，对计算机系统也有相当多的知识和经验，并且能熟练地操作、使用。</a:t>
            </a:r>
          </a:p>
          <a:p>
            <a:pPr lvl="1"/>
            <a:r>
              <a:rPr lang="zh-CN" altLang="en-US" b="1" dirty="0"/>
              <a:t>专家型用户：</a:t>
            </a:r>
            <a:r>
              <a:rPr lang="zh-CN" altLang="en-US" dirty="0"/>
              <a:t>对需要计算机完成的工作任务和计算机系统都很精通的，通常是计算机专业用户，称为专家型用户。</a:t>
            </a:r>
          </a:p>
          <a:p>
            <a:pPr lvl="1"/>
            <a:endParaRPr lang="zh-CN" altLang="en-US" dirty="0"/>
          </a:p>
          <a:p>
            <a:pPr lvl="1"/>
            <a:endParaRPr lang="zh-CN" altLang="en-US" dirty="0"/>
          </a:p>
        </p:txBody>
      </p:sp>
      <p:sp>
        <p:nvSpPr>
          <p:cNvPr id="3" name="标题 2"/>
          <p:cNvSpPr>
            <a:spLocks noGrp="1"/>
          </p:cNvSpPr>
          <p:nvPr>
            <p:ph type="title"/>
          </p:nvPr>
        </p:nvSpPr>
        <p:spPr/>
        <p:txBody>
          <a:bodyPr/>
          <a:lstStyle/>
          <a:p>
            <a:pPr>
              <a:defRPr/>
            </a:pPr>
            <a:r>
              <a:rPr lang="zh-CN" altLang="en-US" dirty="0"/>
              <a:t>用户分类</a:t>
            </a:r>
          </a:p>
        </p:txBody>
      </p:sp>
    </p:spTree>
    <p:extLst>
      <p:ext uri="{BB962C8B-B14F-4D97-AF65-F5344CB8AC3E}">
        <p14:creationId xmlns:p14="http://schemas.microsoft.com/office/powerpoint/2010/main" val="28400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07504" y="1412776"/>
            <a:ext cx="4675187" cy="4895850"/>
          </a:xfrm>
        </p:spPr>
        <p:txBody>
          <a:bodyPr/>
          <a:lstStyle/>
          <a:p>
            <a:r>
              <a:rPr lang="zh-CN" altLang="en-US" dirty="0"/>
              <a:t>请求模式</a:t>
            </a:r>
            <a:endParaRPr lang="en-US" altLang="zh-CN" dirty="0"/>
          </a:p>
          <a:p>
            <a:pPr lvl="1"/>
            <a:r>
              <a:rPr lang="zh-CN" altLang="en-US" dirty="0"/>
              <a:t>在请求模式下，输入设备的启动是在应用程序中设置的。应用程序执行过程中需要</a:t>
            </a:r>
            <a:r>
              <a:rPr lang="zh-CN" altLang="en-US" dirty="0">
                <a:solidFill>
                  <a:srgbClr val="7030A0"/>
                </a:solidFill>
              </a:rPr>
              <a:t>输入数据时，暂停程序的执行</a:t>
            </a:r>
            <a:r>
              <a:rPr lang="zh-CN" altLang="en-US" dirty="0"/>
              <a:t>，直到从输入设备接受到请求的输入数据后，才继续执行程序。</a:t>
            </a:r>
          </a:p>
        </p:txBody>
      </p:sp>
      <p:grpSp>
        <p:nvGrpSpPr>
          <p:cNvPr id="17411" name="Group 6"/>
          <p:cNvGrpSpPr>
            <a:grpSpLocks/>
          </p:cNvGrpSpPr>
          <p:nvPr/>
        </p:nvGrpSpPr>
        <p:grpSpPr bwMode="auto">
          <a:xfrm>
            <a:off x="4926707" y="1124745"/>
            <a:ext cx="4109789" cy="5832766"/>
            <a:chOff x="7245" y="9548"/>
            <a:chExt cx="2806" cy="3805"/>
          </a:xfrm>
        </p:grpSpPr>
        <p:sp>
          <p:nvSpPr>
            <p:cNvPr id="17412" name="Text Box 7"/>
            <p:cNvSpPr txBox="1">
              <a:spLocks noChangeArrowheads="1"/>
            </p:cNvSpPr>
            <p:nvPr/>
          </p:nvSpPr>
          <p:spPr bwMode="auto">
            <a:xfrm>
              <a:off x="7245" y="10022"/>
              <a:ext cx="2615" cy="45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800" dirty="0">
                  <a:latin typeface="宋体" panose="02010600030101010101" pitchFamily="2" charset="-122"/>
                </a:rPr>
                <a:t>程序工作，输入设备等待程序请求</a:t>
              </a:r>
              <a:endParaRPr lang="zh-CN" altLang="zh-CN" sz="1800" dirty="0"/>
            </a:p>
          </p:txBody>
        </p:sp>
        <p:sp>
          <p:nvSpPr>
            <p:cNvPr id="17413" name="Text Box 8"/>
            <p:cNvSpPr txBox="1">
              <a:spLocks noChangeArrowheads="1"/>
            </p:cNvSpPr>
            <p:nvPr/>
          </p:nvSpPr>
          <p:spPr bwMode="auto">
            <a:xfrm>
              <a:off x="7259" y="10803"/>
              <a:ext cx="2615" cy="41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000">
                  <a:latin typeface="宋体" panose="02010600030101010101" pitchFamily="2" charset="-122"/>
                </a:rPr>
                <a:t>遇到请求指令</a:t>
              </a:r>
              <a:endParaRPr lang="zh-CN" altLang="zh-CN" sz="2000"/>
            </a:p>
          </p:txBody>
        </p:sp>
        <p:sp>
          <p:nvSpPr>
            <p:cNvPr id="17414" name="Line 9"/>
            <p:cNvSpPr>
              <a:spLocks noChangeShapeType="1"/>
            </p:cNvSpPr>
            <p:nvPr/>
          </p:nvSpPr>
          <p:spPr bwMode="auto">
            <a:xfrm>
              <a:off x="8530" y="10471"/>
              <a:ext cx="0" cy="312"/>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800"/>
            </a:p>
          </p:txBody>
        </p:sp>
        <p:sp>
          <p:nvSpPr>
            <p:cNvPr id="17415" name="Line 10"/>
            <p:cNvSpPr>
              <a:spLocks noChangeShapeType="1"/>
            </p:cNvSpPr>
            <p:nvPr/>
          </p:nvSpPr>
          <p:spPr bwMode="auto">
            <a:xfrm>
              <a:off x="8530" y="11219"/>
              <a:ext cx="0" cy="312"/>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800"/>
            </a:p>
          </p:txBody>
        </p:sp>
        <p:sp>
          <p:nvSpPr>
            <p:cNvPr id="17416" name="Text Box 11"/>
            <p:cNvSpPr txBox="1">
              <a:spLocks noChangeArrowheads="1"/>
            </p:cNvSpPr>
            <p:nvPr/>
          </p:nvSpPr>
          <p:spPr bwMode="auto">
            <a:xfrm>
              <a:off x="7263" y="11544"/>
              <a:ext cx="2639" cy="40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800">
                  <a:latin typeface="宋体" panose="02010600030101010101" pitchFamily="2" charset="-122"/>
                </a:rPr>
                <a:t>输入设备工作，程序等待接收数据</a:t>
              </a:r>
              <a:endParaRPr lang="zh-CN" altLang="zh-CN" sz="1800"/>
            </a:p>
          </p:txBody>
        </p:sp>
        <p:sp>
          <p:nvSpPr>
            <p:cNvPr id="17417" name="Line 12"/>
            <p:cNvSpPr>
              <a:spLocks noChangeShapeType="1"/>
            </p:cNvSpPr>
            <p:nvPr/>
          </p:nvSpPr>
          <p:spPr bwMode="auto">
            <a:xfrm>
              <a:off x="8530" y="11955"/>
              <a:ext cx="0" cy="312"/>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800"/>
            </a:p>
          </p:txBody>
        </p:sp>
        <p:sp>
          <p:nvSpPr>
            <p:cNvPr id="17418" name="Text Box 13"/>
            <p:cNvSpPr txBox="1">
              <a:spLocks noChangeArrowheads="1"/>
            </p:cNvSpPr>
            <p:nvPr/>
          </p:nvSpPr>
          <p:spPr bwMode="auto">
            <a:xfrm>
              <a:off x="7275" y="12276"/>
              <a:ext cx="2624" cy="40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000">
                  <a:latin typeface="宋体" panose="02010600030101010101" pitchFamily="2" charset="-122"/>
                </a:rPr>
                <a:t>请求满足</a:t>
              </a:r>
              <a:endParaRPr lang="zh-CN" altLang="zh-CN" sz="2000"/>
            </a:p>
          </p:txBody>
        </p:sp>
        <p:sp>
          <p:nvSpPr>
            <p:cNvPr id="17419" name="Line 14"/>
            <p:cNvSpPr>
              <a:spLocks noChangeShapeType="1"/>
            </p:cNvSpPr>
            <p:nvPr/>
          </p:nvSpPr>
          <p:spPr bwMode="auto">
            <a:xfrm>
              <a:off x="8530" y="12680"/>
              <a:ext cx="0" cy="312"/>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800"/>
            </a:p>
          </p:txBody>
        </p:sp>
        <p:sp>
          <p:nvSpPr>
            <p:cNvPr id="17420" name="Line 15"/>
            <p:cNvSpPr>
              <a:spLocks noChangeShapeType="1"/>
            </p:cNvSpPr>
            <p:nvPr/>
          </p:nvSpPr>
          <p:spPr bwMode="auto">
            <a:xfrm>
              <a:off x="8530" y="13000"/>
              <a:ext cx="15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800"/>
            </a:p>
          </p:txBody>
        </p:sp>
        <p:sp>
          <p:nvSpPr>
            <p:cNvPr id="17421" name="Line 16"/>
            <p:cNvSpPr>
              <a:spLocks noChangeAspect="1" noChangeShapeType="1"/>
            </p:cNvSpPr>
            <p:nvPr/>
          </p:nvSpPr>
          <p:spPr bwMode="auto">
            <a:xfrm flipV="1">
              <a:off x="10050" y="9556"/>
              <a:ext cx="1" cy="3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800"/>
            </a:p>
          </p:txBody>
        </p:sp>
        <p:sp>
          <p:nvSpPr>
            <p:cNvPr id="17422" name="Line 17"/>
            <p:cNvSpPr>
              <a:spLocks noChangeShapeType="1"/>
            </p:cNvSpPr>
            <p:nvPr/>
          </p:nvSpPr>
          <p:spPr bwMode="auto">
            <a:xfrm flipH="1">
              <a:off x="8530" y="9549"/>
              <a:ext cx="15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800"/>
            </a:p>
          </p:txBody>
        </p:sp>
        <p:sp>
          <p:nvSpPr>
            <p:cNvPr id="17423" name="Line 18"/>
            <p:cNvSpPr>
              <a:spLocks noChangeShapeType="1"/>
            </p:cNvSpPr>
            <p:nvPr/>
          </p:nvSpPr>
          <p:spPr bwMode="auto">
            <a:xfrm>
              <a:off x="8530" y="9548"/>
              <a:ext cx="0" cy="468"/>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800"/>
            </a:p>
          </p:txBody>
        </p:sp>
        <p:sp>
          <p:nvSpPr>
            <p:cNvPr id="17424" name="Text Box 19"/>
            <p:cNvSpPr txBox="1">
              <a:spLocks noChangeArrowheads="1"/>
            </p:cNvSpPr>
            <p:nvPr/>
          </p:nvSpPr>
          <p:spPr bwMode="auto">
            <a:xfrm>
              <a:off x="7310" y="12978"/>
              <a:ext cx="272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000" dirty="0">
                  <a:latin typeface="宋体" panose="02010600030101010101" pitchFamily="2" charset="-122"/>
                </a:rPr>
                <a:t>图</a:t>
              </a:r>
              <a:r>
                <a:rPr lang="en-US" altLang="zh-CN" sz="2000" dirty="0">
                  <a:latin typeface="宋体" panose="02010600030101010101" pitchFamily="2" charset="-122"/>
                </a:rPr>
                <a:t>4-1 </a:t>
              </a:r>
              <a:r>
                <a:rPr lang="zh-CN" altLang="en-US" sz="2000" dirty="0">
                  <a:latin typeface="宋体" panose="02010600030101010101" pitchFamily="2" charset="-122"/>
                </a:rPr>
                <a:t>请求模式的工作过程</a:t>
              </a:r>
              <a:endParaRPr lang="zh-CN" altLang="zh-CN" sz="2000" dirty="0"/>
            </a:p>
          </p:txBody>
        </p:sp>
      </p:grpSp>
    </p:spTree>
    <p:extLst>
      <p:ext uri="{BB962C8B-B14F-4D97-AF65-F5344CB8AC3E}">
        <p14:creationId xmlns:p14="http://schemas.microsoft.com/office/powerpoint/2010/main" val="3759644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defRPr/>
            </a:pPr>
            <a:r>
              <a:rPr lang="zh-CN" altLang="en-US" dirty="0"/>
              <a:t>计算机和领域经验对易于学习和易于使用的影响</a:t>
            </a:r>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6" name="Object 1"/>
          <p:cNvGraphicFramePr>
            <a:graphicFrameLocks noGrp="1" noChangeAspect="1"/>
          </p:cNvGraphicFramePr>
          <p:nvPr>
            <p:ph idx="1"/>
            <p:extLst>
              <p:ext uri="{D42A27DB-BD31-4B8C-83A1-F6EECF244321}">
                <p14:modId xmlns:p14="http://schemas.microsoft.com/office/powerpoint/2010/main" val="1170132540"/>
              </p:ext>
            </p:extLst>
          </p:nvPr>
        </p:nvGraphicFramePr>
        <p:xfrm>
          <a:off x="-180528" y="2492896"/>
          <a:ext cx="9382956" cy="3888432"/>
        </p:xfrm>
        <a:graphic>
          <a:graphicData uri="http://schemas.openxmlformats.org/presentationml/2006/ole">
            <mc:AlternateContent xmlns:mc="http://schemas.openxmlformats.org/markup-compatibility/2006">
              <mc:Choice xmlns:v="urn:schemas-microsoft-com:vml" Requires="v">
                <p:oleObj spid="_x0000_s8242" r:id="rId3" imgW="8106025" imgH="3358784" progId="Visio.Drawing.11">
                  <p:embed/>
                </p:oleObj>
              </mc:Choice>
              <mc:Fallback>
                <p:oleObj r:id="rId3" imgW="8106025" imgH="335878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28" y="2492896"/>
                        <a:ext cx="9382956" cy="3888432"/>
                      </a:xfrm>
                      <a:prstGeom prst="rect">
                        <a:avLst/>
                      </a:prstGeom>
                      <a:noFill/>
                    </p:spPr>
                  </p:pic>
                </p:oleObj>
              </mc:Fallback>
            </mc:AlternateContent>
          </a:graphicData>
        </a:graphic>
      </p:graphicFrame>
    </p:spTree>
    <p:extLst>
      <p:ext uri="{BB962C8B-B14F-4D97-AF65-F5344CB8AC3E}">
        <p14:creationId xmlns:p14="http://schemas.microsoft.com/office/powerpoint/2010/main" val="1822099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solidFill>
                  <a:srgbClr val="FF0000"/>
                </a:solidFill>
              </a:rPr>
              <a:t>learnability </a:t>
            </a:r>
            <a:r>
              <a:rPr lang="zh-CN" altLang="en-US" dirty="0">
                <a:solidFill>
                  <a:srgbClr val="FF0000"/>
                </a:solidFill>
              </a:rPr>
              <a:t>：</a:t>
            </a:r>
            <a:endParaRPr lang="en-US" altLang="zh-CN" dirty="0">
              <a:solidFill>
                <a:srgbClr val="FF0000"/>
              </a:solidFill>
            </a:endParaRPr>
          </a:p>
          <a:p>
            <a:r>
              <a:rPr lang="zh-CN" altLang="en-US" b="0"/>
              <a:t>易学性是用户一开始就能学会使用该软件的一种简单方法，而且用户可以很容易地返回并使用该软件。</a:t>
            </a:r>
            <a:endParaRPr lang="zh-CN" altLang="en-US" dirty="0"/>
          </a:p>
        </p:txBody>
      </p:sp>
      <p:sp>
        <p:nvSpPr>
          <p:cNvPr id="4" name="灯片编号占位符 3"/>
          <p:cNvSpPr>
            <a:spLocks noGrp="1"/>
          </p:cNvSpPr>
          <p:nvPr>
            <p:ph type="sldNum" sz="quarter" idx="12"/>
          </p:nvPr>
        </p:nvSpPr>
        <p:spPr/>
        <p:txBody>
          <a:bodyPr/>
          <a:lstStyle/>
          <a:p>
            <a:fld id="{D99AAAA4-FBF6-433A-BF3F-9B0A291730DE}" type="slidenum">
              <a:rPr lang="en-US" altLang="zh-CN" smtClean="0"/>
              <a:pPr/>
              <a:t>41</a:t>
            </a:fld>
            <a:endParaRPr lang="en-US" altLang="zh-CN"/>
          </a:p>
        </p:txBody>
      </p:sp>
    </p:spTree>
    <p:extLst>
      <p:ext uri="{BB962C8B-B14F-4D97-AF65-F5344CB8AC3E}">
        <p14:creationId xmlns:p14="http://schemas.microsoft.com/office/powerpoint/2010/main" val="4193539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r>
              <a:rPr lang="zh-CN" altLang="zh-CN" dirty="0"/>
              <a:t>用户的观察和分析</a:t>
            </a:r>
            <a:endParaRPr lang="en-US" altLang="zh-CN" dirty="0"/>
          </a:p>
          <a:p>
            <a:pPr lvl="1"/>
            <a:r>
              <a:rPr lang="zh-CN" altLang="en-US" dirty="0">
                <a:solidFill>
                  <a:srgbClr val="9966FF"/>
                </a:solidFill>
              </a:rPr>
              <a:t>情境访谈（</a:t>
            </a:r>
            <a:r>
              <a:rPr lang="en-US" altLang="zh-CN" dirty="0">
                <a:solidFill>
                  <a:srgbClr val="9966FF"/>
                </a:solidFill>
              </a:rPr>
              <a:t>Contextual Interviews</a:t>
            </a:r>
            <a:r>
              <a:rPr lang="zh-CN" altLang="en-US" dirty="0">
                <a:solidFill>
                  <a:srgbClr val="9966FF"/>
                </a:solidFill>
              </a:rPr>
              <a:t>）</a:t>
            </a:r>
          </a:p>
          <a:p>
            <a:pPr lvl="2"/>
            <a:r>
              <a:rPr lang="zh-CN" altLang="en-US" sz="2000" dirty="0"/>
              <a:t>走进用户的现实环境，尽量了解你的用户的工作方式、生活环境等情况。</a:t>
            </a:r>
          </a:p>
          <a:p>
            <a:pPr lvl="1"/>
            <a:r>
              <a:rPr lang="zh-CN" altLang="en-US" dirty="0">
                <a:solidFill>
                  <a:srgbClr val="9966FF"/>
                </a:solidFill>
              </a:rPr>
              <a:t>焦点小组（</a:t>
            </a:r>
            <a:r>
              <a:rPr lang="en-US" altLang="zh-CN" dirty="0">
                <a:solidFill>
                  <a:srgbClr val="9966FF"/>
                </a:solidFill>
              </a:rPr>
              <a:t>Focus Groups</a:t>
            </a:r>
            <a:r>
              <a:rPr lang="zh-CN" altLang="en-US" dirty="0">
                <a:solidFill>
                  <a:srgbClr val="9966FF"/>
                </a:solidFill>
              </a:rPr>
              <a:t>）</a:t>
            </a:r>
          </a:p>
          <a:p>
            <a:pPr lvl="2"/>
            <a:r>
              <a:rPr lang="zh-CN" altLang="en-US" sz="2000" dirty="0"/>
              <a:t>组织一组用户进行讨论，让你更了解用户的理解、想法、态度和需求。</a:t>
            </a:r>
          </a:p>
          <a:p>
            <a:pPr lvl="1"/>
            <a:r>
              <a:rPr lang="zh-CN" altLang="en-US" dirty="0">
                <a:solidFill>
                  <a:srgbClr val="9966FF"/>
                </a:solidFill>
              </a:rPr>
              <a:t>单独访谈（</a:t>
            </a:r>
            <a:r>
              <a:rPr lang="en-US" altLang="zh-CN" dirty="0">
                <a:solidFill>
                  <a:srgbClr val="9966FF"/>
                </a:solidFill>
              </a:rPr>
              <a:t>Individual Interviews</a:t>
            </a:r>
            <a:r>
              <a:rPr lang="zh-CN" altLang="en-US" dirty="0">
                <a:solidFill>
                  <a:srgbClr val="9966FF"/>
                </a:solidFill>
              </a:rPr>
              <a:t>）</a:t>
            </a:r>
          </a:p>
          <a:p>
            <a:pPr lvl="2"/>
            <a:r>
              <a:rPr lang="zh-CN" altLang="en-US" sz="2000" dirty="0"/>
              <a:t>一对一的用户讨论，让你了解某个用户是如何工作，使你知道用户的感受、想要什么及其经历等。</a:t>
            </a:r>
          </a:p>
        </p:txBody>
      </p:sp>
      <p:sp>
        <p:nvSpPr>
          <p:cNvPr id="3" name="标题 2"/>
          <p:cNvSpPr>
            <a:spLocks noGrp="1"/>
          </p:cNvSpPr>
          <p:nvPr>
            <p:ph type="title"/>
          </p:nvPr>
        </p:nvSpPr>
        <p:spPr/>
        <p:txBody>
          <a:bodyPr/>
          <a:lstStyle/>
          <a:p>
            <a:pPr>
              <a:defRPr/>
            </a:pPr>
            <a:r>
              <a:rPr lang="en-US" altLang="zh-CN" dirty="0"/>
              <a:t>5.3</a:t>
            </a:r>
            <a:r>
              <a:rPr lang="zh-CN" altLang="zh-CN" dirty="0"/>
              <a:t>设计流程</a:t>
            </a:r>
            <a:endParaRPr lang="zh-CN" altLang="en-US" dirty="0"/>
          </a:p>
        </p:txBody>
      </p:sp>
    </p:spTree>
    <p:extLst>
      <p:ext uri="{BB962C8B-B14F-4D97-AF65-F5344CB8AC3E}">
        <p14:creationId xmlns:p14="http://schemas.microsoft.com/office/powerpoint/2010/main" val="963180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xfrm>
            <a:off x="251520" y="908720"/>
            <a:ext cx="8784976" cy="6264696"/>
          </a:xfrm>
        </p:spPr>
        <p:txBody>
          <a:bodyPr/>
          <a:lstStyle/>
          <a:p>
            <a:r>
              <a:rPr lang="zh-CN" altLang="zh-CN" dirty="0"/>
              <a:t>设计</a:t>
            </a:r>
            <a:endParaRPr lang="en-US" altLang="zh-CN" dirty="0"/>
          </a:p>
          <a:p>
            <a:pPr lvl="1"/>
            <a:r>
              <a:rPr lang="en-US" altLang="zh-CN" dirty="0">
                <a:solidFill>
                  <a:srgbClr val="9966FF"/>
                </a:solidFill>
              </a:rPr>
              <a:t>  </a:t>
            </a:r>
            <a:r>
              <a:rPr lang="zh-CN" altLang="zh-CN" dirty="0">
                <a:solidFill>
                  <a:srgbClr val="9966FF"/>
                </a:solidFill>
              </a:rPr>
              <a:t>常用的</a:t>
            </a:r>
            <a:r>
              <a:rPr lang="zh-CN" altLang="en-US" dirty="0">
                <a:solidFill>
                  <a:srgbClr val="9966FF"/>
                </a:solidFill>
              </a:rPr>
              <a:t>素材</a:t>
            </a:r>
            <a:r>
              <a:rPr lang="zh-CN" altLang="zh-CN" dirty="0">
                <a:solidFill>
                  <a:srgbClr val="9966FF"/>
                </a:solidFill>
              </a:rPr>
              <a:t>分析方法是对象模型化</a:t>
            </a:r>
            <a:r>
              <a:rPr lang="zh-CN" altLang="zh-CN" dirty="0"/>
              <a:t>，即将用户分析的结果按照讨论的对象进行分类整理，并且</a:t>
            </a:r>
            <a:r>
              <a:rPr lang="zh-CN" altLang="zh-CN" dirty="0">
                <a:solidFill>
                  <a:srgbClr val="7030A0"/>
                </a:solidFill>
              </a:rPr>
              <a:t>以各种图示的方法描述其属性、行为和关系。</a:t>
            </a:r>
            <a:endParaRPr lang="en-US" altLang="zh-CN" dirty="0">
              <a:solidFill>
                <a:srgbClr val="7030A0"/>
              </a:solidFill>
            </a:endParaRPr>
          </a:p>
          <a:p>
            <a:pPr lvl="1"/>
            <a:endParaRPr lang="en-US" altLang="zh-CN" dirty="0"/>
          </a:p>
          <a:p>
            <a:pPr lvl="1"/>
            <a:r>
              <a:rPr lang="en-US" altLang="zh-CN" dirty="0"/>
              <a:t>  </a:t>
            </a:r>
            <a:r>
              <a:rPr lang="zh-CN" altLang="zh-CN" dirty="0"/>
              <a:t>对象抽象模型可以逐步转化为不同具体程度的用户视图。</a:t>
            </a:r>
            <a:endParaRPr lang="zh-CN" altLang="en-US" dirty="0">
              <a:solidFill>
                <a:srgbClr val="9966FF"/>
              </a:solidFill>
            </a:endParaRPr>
          </a:p>
        </p:txBody>
      </p:sp>
      <p:sp>
        <p:nvSpPr>
          <p:cNvPr id="3" name="标题 2"/>
          <p:cNvSpPr>
            <a:spLocks noGrp="1"/>
          </p:cNvSpPr>
          <p:nvPr>
            <p:ph type="title"/>
          </p:nvPr>
        </p:nvSpPr>
        <p:spPr/>
        <p:txBody>
          <a:bodyPr/>
          <a:lstStyle/>
          <a:p>
            <a:pPr>
              <a:defRPr/>
            </a:pPr>
            <a:endParaRPr lang="zh-CN" altLang="en-US"/>
          </a:p>
        </p:txBody>
      </p:sp>
    </p:spTree>
    <p:extLst>
      <p:ext uri="{BB962C8B-B14F-4D97-AF65-F5344CB8AC3E}">
        <p14:creationId xmlns:p14="http://schemas.microsoft.com/office/powerpoint/2010/main" val="3832019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D99AAAA4-FBF6-433A-BF3F-9B0A291730DE}" type="slidenum">
              <a:rPr lang="en-US" altLang="zh-CN" smtClean="0"/>
              <a:pPr/>
              <a:t>44</a:t>
            </a:fld>
            <a:endParaRPr lang="en-US" altLang="zh-CN"/>
          </a:p>
        </p:txBody>
      </p:sp>
      <p:pic>
        <p:nvPicPr>
          <p:cNvPr id="6" name="图片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496" y="2492896"/>
            <a:ext cx="7560840" cy="420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07504" y="1124744"/>
            <a:ext cx="8928992" cy="781752"/>
          </a:xfrm>
          <a:prstGeom prst="rect">
            <a:avLst/>
          </a:prstGeom>
        </p:spPr>
        <p:txBody>
          <a:bodyPr wrap="square">
            <a:spAutoFit/>
          </a:bodyPr>
          <a:lstStyle/>
          <a:p>
            <a:r>
              <a:rPr lang="zh-CN" altLang="zh-CN" sz="2800" dirty="0"/>
              <a:t>比较抽象的视图有利于进行逻辑分析，称为</a:t>
            </a:r>
            <a:r>
              <a:rPr lang="zh-CN" altLang="zh-CN" sz="2800" dirty="0">
                <a:solidFill>
                  <a:srgbClr val="FF0000"/>
                </a:solidFill>
              </a:rPr>
              <a:t>低真视图（</a:t>
            </a:r>
            <a:r>
              <a:rPr lang="en-US" altLang="zh-CN" sz="2800" dirty="0">
                <a:solidFill>
                  <a:srgbClr val="FF0000"/>
                </a:solidFill>
              </a:rPr>
              <a:t>Low-fidelity Prototype</a:t>
            </a:r>
            <a:r>
              <a:rPr lang="zh-CN" altLang="zh-CN" sz="2800" dirty="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3359159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lnSpc>
                <a:spcPct val="110000"/>
              </a:lnSpc>
              <a:spcBef>
                <a:spcPts val="1350"/>
              </a:spcBef>
              <a:spcAft>
                <a:spcPts val="0"/>
              </a:spcAft>
              <a:buClr>
                <a:schemeClr val="accent1">
                  <a:lumMod val="75000"/>
                </a:schemeClr>
              </a:buClr>
              <a:buSzPct val="70000"/>
              <a:buFont typeface="Wingdings" panose="05000000000000000000" pitchFamily="2" charset="2"/>
              <a:buChar char="m"/>
            </a:pPr>
            <a:r>
              <a:rPr lang="zh-CN" altLang="zh-CN" dirty="0"/>
              <a:t>比较具体的视图更接近于人机界面的最终表达，称为</a:t>
            </a:r>
            <a:r>
              <a:rPr lang="zh-CN" altLang="zh-CN" dirty="0">
                <a:solidFill>
                  <a:srgbClr val="FF0000"/>
                </a:solidFill>
              </a:rPr>
              <a:t>高真视图（</a:t>
            </a:r>
            <a:r>
              <a:rPr lang="en-US" altLang="zh-CN" dirty="0">
                <a:solidFill>
                  <a:srgbClr val="FF0000"/>
                </a:solidFill>
              </a:rPr>
              <a:t>High-fidelity Prototype</a:t>
            </a:r>
            <a:r>
              <a:rPr lang="zh-CN" altLang="zh-CN" dirty="0">
                <a:solidFill>
                  <a:srgbClr val="FF0000"/>
                </a:solidFill>
              </a:rPr>
              <a:t>）。</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D99AAAA4-FBF6-433A-BF3F-9B0A291730DE}" type="slidenum">
              <a:rPr lang="en-US" altLang="zh-CN" smtClean="0"/>
              <a:pPr/>
              <a:t>45</a:t>
            </a:fld>
            <a:endParaRPr lang="en-US" altLang="zh-CN"/>
          </a:p>
        </p:txBody>
      </p:sp>
      <p:pic>
        <p:nvPicPr>
          <p:cNvPr id="18434" name="Picture 2" descr="子界面-主界面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16" y="4303474"/>
            <a:ext cx="5267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主界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171" y="2204864"/>
            <a:ext cx="5267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336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p:txBody>
          <a:bodyPr/>
          <a:lstStyle/>
          <a:p>
            <a:r>
              <a:rPr lang="zh-CN" altLang="zh-CN" dirty="0"/>
              <a:t>实施</a:t>
            </a:r>
            <a:endParaRPr lang="en-US" altLang="zh-CN" dirty="0"/>
          </a:p>
          <a:p>
            <a:pPr lvl="1"/>
            <a:r>
              <a:rPr lang="zh-CN" altLang="zh-CN" sz="2400" dirty="0"/>
              <a:t>随着产品进入实施阶段，设计师对高真设计原型进行最后的调整，并且撰写产品的</a:t>
            </a:r>
            <a:r>
              <a:rPr lang="zh-CN" altLang="zh-CN" sz="2400" dirty="0">
                <a:solidFill>
                  <a:srgbClr val="9966FF"/>
                </a:solidFill>
              </a:rPr>
              <a:t>设计风格标准（</a:t>
            </a:r>
            <a:r>
              <a:rPr lang="en-US" altLang="zh-CN" sz="2400" dirty="0">
                <a:solidFill>
                  <a:srgbClr val="9966FF"/>
                </a:solidFill>
              </a:rPr>
              <a:t>Style Guide</a:t>
            </a:r>
            <a:r>
              <a:rPr lang="zh-CN" altLang="zh-CN" sz="2400" dirty="0">
                <a:solidFill>
                  <a:srgbClr val="9966FF"/>
                </a:solidFill>
              </a:rPr>
              <a:t>）</a:t>
            </a:r>
            <a:r>
              <a:rPr lang="zh-CN" altLang="zh-CN" sz="2400" dirty="0"/>
              <a:t>，产品各个部分风格的一致性由该标准保证。</a:t>
            </a:r>
          </a:p>
          <a:p>
            <a:pPr lvl="1"/>
            <a:r>
              <a:rPr lang="zh-CN" altLang="zh-CN" sz="2400" dirty="0"/>
              <a:t>产品实施或投入市场后，面向用户的设计并没有结束，而是要进一步的搜集用户的评价和建议，以利于下一代产品的开发和研制。</a:t>
            </a:r>
            <a:endParaRPr lang="en-US" altLang="zh-CN" dirty="0"/>
          </a:p>
          <a:p>
            <a:endParaRPr lang="zh-CN" altLang="en-US" dirty="0"/>
          </a:p>
        </p:txBody>
      </p:sp>
      <p:sp>
        <p:nvSpPr>
          <p:cNvPr id="3" name="标题 2"/>
          <p:cNvSpPr>
            <a:spLocks noGrp="1"/>
          </p:cNvSpPr>
          <p:nvPr>
            <p:ph type="title"/>
          </p:nvPr>
        </p:nvSpPr>
        <p:spPr/>
        <p:txBody>
          <a:bodyPr/>
          <a:lstStyle/>
          <a:p>
            <a:pPr>
              <a:defRPr/>
            </a:pPr>
            <a:endParaRPr lang="zh-CN" altLang="en-US"/>
          </a:p>
        </p:txBody>
      </p:sp>
    </p:spTree>
    <p:extLst>
      <p:ext uri="{BB962C8B-B14F-4D97-AF65-F5344CB8AC3E}">
        <p14:creationId xmlns:p14="http://schemas.microsoft.com/office/powerpoint/2010/main" val="751299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r>
              <a:rPr lang="zh-CN" altLang="zh-CN" dirty="0">
                <a:solidFill>
                  <a:srgbClr val="7030A0"/>
                </a:solidFill>
              </a:rPr>
              <a:t>任务分析是交互设计至关重要的环节</a:t>
            </a:r>
            <a:r>
              <a:rPr lang="zh-CN" altLang="zh-CN" dirty="0"/>
              <a:t>，在以用户为中心的设计中，关心的是如何从用户那里理解和获取用户的思维模式，进行充分、直观的表达，并用于交互设计。</a:t>
            </a:r>
            <a:endParaRPr lang="en-US" altLang="zh-CN" dirty="0"/>
          </a:p>
          <a:p>
            <a:r>
              <a:rPr lang="zh-CN" altLang="zh-CN" dirty="0"/>
              <a:t>描述用户行为的工具有很多，目前经常提到的是通用标识语言</a:t>
            </a:r>
            <a:r>
              <a:rPr lang="en-US" altLang="zh-CN" dirty="0"/>
              <a:t>UML</a:t>
            </a:r>
            <a:r>
              <a:rPr lang="zh-CN" altLang="zh-CN" dirty="0"/>
              <a:t>（</a:t>
            </a:r>
            <a:r>
              <a:rPr lang="en-US" altLang="zh-CN" dirty="0"/>
              <a:t>Unified Markup Language</a:t>
            </a:r>
            <a:r>
              <a:rPr lang="zh-CN" altLang="zh-CN" dirty="0"/>
              <a:t>）。</a:t>
            </a:r>
            <a:endParaRPr lang="zh-CN" altLang="en-US" dirty="0"/>
          </a:p>
        </p:txBody>
      </p:sp>
      <p:sp>
        <p:nvSpPr>
          <p:cNvPr id="3" name="标题 2"/>
          <p:cNvSpPr>
            <a:spLocks noGrp="1"/>
          </p:cNvSpPr>
          <p:nvPr>
            <p:ph type="title"/>
          </p:nvPr>
        </p:nvSpPr>
        <p:spPr/>
        <p:txBody>
          <a:bodyPr/>
          <a:lstStyle/>
          <a:p>
            <a:pPr>
              <a:defRPr/>
            </a:pPr>
            <a:r>
              <a:rPr lang="en-US" altLang="zh-CN" dirty="0"/>
              <a:t>5.4 </a:t>
            </a:r>
            <a:r>
              <a:rPr lang="zh-CN" altLang="zh-CN" dirty="0"/>
              <a:t>任务分析</a:t>
            </a:r>
            <a:endParaRPr lang="zh-CN" altLang="en-US" dirty="0"/>
          </a:p>
        </p:txBody>
      </p:sp>
    </p:spTree>
    <p:extLst>
      <p:ext uri="{BB962C8B-B14F-4D97-AF65-F5344CB8AC3E}">
        <p14:creationId xmlns:p14="http://schemas.microsoft.com/office/powerpoint/2010/main" val="188499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r>
              <a:rPr lang="zh-CN" altLang="zh-CN" dirty="0"/>
              <a:t>通过描述实际的任务场景可以非常直观的进行任务描述，便于与用户的交流，并可以帮助分析设计者和真正用户之间对任务的不同理解。</a:t>
            </a:r>
          </a:p>
          <a:p>
            <a:r>
              <a:rPr lang="zh-CN" altLang="zh-CN" dirty="0">
                <a:solidFill>
                  <a:srgbClr val="9966FF"/>
                </a:solidFill>
              </a:rPr>
              <a:t>故事讲述（</a:t>
            </a:r>
            <a:r>
              <a:rPr lang="en-US" altLang="zh-CN" dirty="0">
                <a:solidFill>
                  <a:srgbClr val="9966FF"/>
                </a:solidFill>
              </a:rPr>
              <a:t>story telling</a:t>
            </a:r>
            <a:r>
              <a:rPr lang="zh-CN" altLang="zh-CN" dirty="0">
                <a:solidFill>
                  <a:srgbClr val="9966FF"/>
                </a:solidFill>
              </a:rPr>
              <a:t>）</a:t>
            </a:r>
            <a:r>
              <a:rPr lang="zh-CN" altLang="zh-CN" dirty="0"/>
              <a:t>可以是真实的案例，也可以是虚构的情节，甚至可以是对理想场景的虚构，关键是使这些故事能够典型的反映交互任务，具有充分的代表性。</a:t>
            </a:r>
            <a:endParaRPr lang="en-US" altLang="zh-CN" dirty="0"/>
          </a:p>
          <a:p>
            <a:r>
              <a:rPr lang="zh-CN" altLang="zh-CN" dirty="0">
                <a:solidFill>
                  <a:srgbClr val="9966FF"/>
                </a:solidFill>
              </a:rPr>
              <a:t>情节分析（</a:t>
            </a:r>
            <a:r>
              <a:rPr lang="en-US" altLang="zh-CN" dirty="0">
                <a:solidFill>
                  <a:srgbClr val="9966FF"/>
                </a:solidFill>
              </a:rPr>
              <a:t>scenario analysis</a:t>
            </a:r>
            <a:r>
              <a:rPr lang="zh-CN" altLang="zh-CN" dirty="0">
                <a:solidFill>
                  <a:srgbClr val="9966FF"/>
                </a:solidFill>
              </a:rPr>
              <a:t>）</a:t>
            </a:r>
            <a:r>
              <a:rPr lang="zh-CN" altLang="zh-CN" dirty="0"/>
              <a:t>是对故事所反映的交互任务的理性分析，分离出故事中所描述的角色、目标、环境、步骤、策略、感情等诸方面的因素。</a:t>
            </a:r>
            <a:endParaRPr lang="zh-CN" altLang="en-US" dirty="0"/>
          </a:p>
        </p:txBody>
      </p:sp>
      <p:sp>
        <p:nvSpPr>
          <p:cNvPr id="3" name="标题 2"/>
          <p:cNvSpPr>
            <a:spLocks noGrp="1"/>
          </p:cNvSpPr>
          <p:nvPr>
            <p:ph type="title"/>
          </p:nvPr>
        </p:nvSpPr>
        <p:spPr/>
        <p:txBody>
          <a:bodyPr/>
          <a:lstStyle/>
          <a:p>
            <a:pPr>
              <a:defRPr/>
            </a:pPr>
            <a:r>
              <a:rPr lang="en-US" altLang="zh-CN" dirty="0"/>
              <a:t>5.4.7</a:t>
            </a:r>
            <a:r>
              <a:rPr lang="zh-CN" altLang="zh-CN" dirty="0"/>
              <a:t>故事讲述和情节分析</a:t>
            </a:r>
            <a:endParaRPr lang="zh-CN" altLang="en-US" dirty="0"/>
          </a:p>
        </p:txBody>
      </p:sp>
    </p:spTree>
    <p:extLst>
      <p:ext uri="{BB962C8B-B14F-4D97-AF65-F5344CB8AC3E}">
        <p14:creationId xmlns:p14="http://schemas.microsoft.com/office/powerpoint/2010/main" val="2770227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r>
              <a:rPr lang="en-US" altLang="zh-CN"/>
              <a:t>UML 2.0</a:t>
            </a:r>
            <a:r>
              <a:rPr lang="zh-CN" altLang="zh-CN"/>
              <a:t>共有</a:t>
            </a:r>
            <a:r>
              <a:rPr lang="en-US" altLang="zh-CN"/>
              <a:t>10</a:t>
            </a:r>
            <a:r>
              <a:rPr lang="zh-CN" altLang="zh-CN"/>
              <a:t>种图示，分别为组合结构图、用例图、类图、序列图、对象图、协作图、状态图、活动图、组件图和部署图，它们分别用以表现不同的视图</a:t>
            </a:r>
            <a:r>
              <a:rPr lang="zh-CN" altLang="en-US"/>
              <a:t>。</a:t>
            </a:r>
            <a:endParaRPr lang="en-US" altLang="zh-CN"/>
          </a:p>
          <a:p>
            <a:r>
              <a:rPr lang="zh-CN" altLang="zh-CN"/>
              <a:t>在任务分析中使用</a:t>
            </a:r>
            <a:r>
              <a:rPr lang="en-US" altLang="zh-CN"/>
              <a:t>UML</a:t>
            </a:r>
            <a:r>
              <a:rPr lang="zh-CN" altLang="zh-CN"/>
              <a:t>工具，可以清晰地表达一个交互任务诸多方面的内容，包括交互中的使用行为、交互顺序、协作关系、工序约束等等</a:t>
            </a:r>
            <a:r>
              <a:rPr lang="zh-CN" altLang="en-US"/>
              <a:t>。</a:t>
            </a:r>
          </a:p>
        </p:txBody>
      </p:sp>
      <p:sp>
        <p:nvSpPr>
          <p:cNvPr id="3" name="标题 2"/>
          <p:cNvSpPr>
            <a:spLocks noGrp="1"/>
          </p:cNvSpPr>
          <p:nvPr>
            <p:ph type="title"/>
          </p:nvPr>
        </p:nvSpPr>
        <p:spPr/>
        <p:txBody>
          <a:bodyPr/>
          <a:lstStyle/>
          <a:p>
            <a:pPr>
              <a:defRPr/>
            </a:pPr>
            <a:endParaRPr lang="zh-CN" altLang="en-US"/>
          </a:p>
        </p:txBody>
      </p:sp>
    </p:spTree>
    <p:extLst>
      <p:ext uri="{BB962C8B-B14F-4D97-AF65-F5344CB8AC3E}">
        <p14:creationId xmlns:p14="http://schemas.microsoft.com/office/powerpoint/2010/main" val="171663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stretch>
            <a:fillRect/>
          </a:stretch>
        </p:blipFill>
        <p:spPr>
          <a:xfrm>
            <a:off x="467544" y="1556792"/>
            <a:ext cx="8222968" cy="4104456"/>
          </a:xfrm>
          <a:prstGeom prst="rect">
            <a:avLst/>
          </a:prstGeom>
        </p:spPr>
      </p:pic>
      <p:sp>
        <p:nvSpPr>
          <p:cNvPr id="4" name="灯片编号占位符 3"/>
          <p:cNvSpPr>
            <a:spLocks noGrp="1"/>
          </p:cNvSpPr>
          <p:nvPr>
            <p:ph type="sldNum" sz="quarter" idx="12"/>
          </p:nvPr>
        </p:nvSpPr>
        <p:spPr/>
        <p:txBody>
          <a:bodyPr/>
          <a:lstStyle/>
          <a:p>
            <a:fld id="{D99AAAA4-FBF6-433A-BF3F-9B0A291730DE}" type="slidenum">
              <a:rPr lang="en-US" altLang="zh-CN" smtClean="0"/>
              <a:pPr/>
              <a:t>5</a:t>
            </a:fld>
            <a:endParaRPr lang="en-US" altLang="zh-CN"/>
          </a:p>
        </p:txBody>
      </p:sp>
    </p:spTree>
    <p:extLst>
      <p:ext uri="{BB962C8B-B14F-4D97-AF65-F5344CB8AC3E}">
        <p14:creationId xmlns:p14="http://schemas.microsoft.com/office/powerpoint/2010/main" val="3188903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r>
              <a:rPr lang="zh-CN" altLang="zh-CN" dirty="0"/>
              <a:t>使用行为分析</a:t>
            </a:r>
            <a:r>
              <a:rPr lang="zh-CN" altLang="zh-CN" b="0" dirty="0"/>
              <a:t>就是要理解系统中每个参与者及其所需完成的任务，</a:t>
            </a:r>
            <a:r>
              <a:rPr lang="zh-CN" altLang="zh-CN" b="0" dirty="0">
                <a:solidFill>
                  <a:srgbClr val="9966FF"/>
                </a:solidFill>
              </a:rPr>
              <a:t>即分析系统所涉及的问题领域和系统运行的主要任务</a:t>
            </a:r>
            <a:r>
              <a:rPr lang="zh-CN" altLang="zh-CN" b="0" dirty="0"/>
              <a:t>，分析使用该系统主要功能部分的是哪些人，谁将需要该系统的支持以完成其工作。</a:t>
            </a:r>
          </a:p>
          <a:p>
            <a:r>
              <a:rPr lang="zh-CN" altLang="zh-CN" b="0" dirty="0">
                <a:solidFill>
                  <a:srgbClr val="9966FF"/>
                </a:solidFill>
              </a:rPr>
              <a:t>使用行为分析一般使用用例图描述</a:t>
            </a:r>
            <a:r>
              <a:rPr lang="zh-CN" altLang="zh-CN" b="0" dirty="0"/>
              <a:t>，它从参与者的角度出发来描述一个系统的功能，主要目的是帮助开发团队以一种可视化的方式理解系统的功能需求。</a:t>
            </a:r>
            <a:endParaRPr lang="zh-CN" altLang="en-US" b="0" dirty="0"/>
          </a:p>
        </p:txBody>
      </p:sp>
      <p:sp>
        <p:nvSpPr>
          <p:cNvPr id="3" name="标题 2"/>
          <p:cNvSpPr>
            <a:spLocks noGrp="1"/>
          </p:cNvSpPr>
          <p:nvPr>
            <p:ph type="title"/>
          </p:nvPr>
        </p:nvSpPr>
        <p:spPr/>
        <p:txBody>
          <a:bodyPr/>
          <a:lstStyle/>
          <a:p>
            <a:pPr>
              <a:defRPr/>
            </a:pPr>
            <a:r>
              <a:rPr lang="en-US" altLang="zh-CN" dirty="0"/>
              <a:t>5.4.1</a:t>
            </a:r>
            <a:r>
              <a:rPr lang="zh-CN" altLang="zh-CN" dirty="0"/>
              <a:t>使用行为分析</a:t>
            </a:r>
            <a:endParaRPr lang="zh-CN" altLang="en-US" dirty="0"/>
          </a:p>
        </p:txBody>
      </p:sp>
    </p:spTree>
    <p:extLst>
      <p:ext uri="{BB962C8B-B14F-4D97-AF65-F5344CB8AC3E}">
        <p14:creationId xmlns:p14="http://schemas.microsoft.com/office/powerpoint/2010/main" val="2050163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a:xfrm>
            <a:off x="251520" y="747534"/>
            <a:ext cx="8784976" cy="5993834"/>
          </a:xfrm>
        </p:spPr>
        <p:txBody>
          <a:bodyPr/>
          <a:lstStyle/>
          <a:p>
            <a:r>
              <a:rPr lang="zh-CN" altLang="zh-CN" dirty="0"/>
              <a:t>读者请求服务用例</a:t>
            </a:r>
            <a:endParaRPr lang="zh-CN" altLang="en-US" dirty="0"/>
          </a:p>
        </p:txBody>
      </p:sp>
      <p:sp>
        <p:nvSpPr>
          <p:cNvPr id="3" name="标题 2"/>
          <p:cNvSpPr>
            <a:spLocks noGrp="1"/>
          </p:cNvSpPr>
          <p:nvPr>
            <p:ph type="title"/>
          </p:nvPr>
        </p:nvSpPr>
        <p:spPr/>
        <p:txBody>
          <a:bodyPr/>
          <a:lstStyle/>
          <a:p>
            <a:pPr>
              <a:defRPr/>
            </a:pPr>
            <a:r>
              <a:rPr lang="zh-CN" altLang="en-US" dirty="0"/>
              <a:t>实例</a:t>
            </a: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3074" name="Object 3"/>
          <p:cNvGraphicFramePr>
            <a:graphicFrameLocks noChangeAspect="1"/>
          </p:cNvGraphicFramePr>
          <p:nvPr>
            <p:extLst>
              <p:ext uri="{D42A27DB-BD31-4B8C-83A1-F6EECF244321}">
                <p14:modId xmlns:p14="http://schemas.microsoft.com/office/powerpoint/2010/main" val="4171804062"/>
              </p:ext>
            </p:extLst>
          </p:nvPr>
        </p:nvGraphicFramePr>
        <p:xfrm>
          <a:off x="539552" y="1530344"/>
          <a:ext cx="8208912" cy="5416306"/>
        </p:xfrm>
        <a:graphic>
          <a:graphicData uri="http://schemas.openxmlformats.org/presentationml/2006/ole">
            <mc:AlternateContent xmlns:mc="http://schemas.openxmlformats.org/markup-compatibility/2006">
              <mc:Choice xmlns:v="urn:schemas-microsoft-com:vml" Requires="v">
                <p:oleObj spid="_x0000_s9266" r:id="rId3" imgW="4623909" imgH="3046740" progId="Visio.Drawing.11">
                  <p:embed/>
                </p:oleObj>
              </mc:Choice>
              <mc:Fallback>
                <p:oleObj r:id="rId3" imgW="4623909" imgH="30467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30344"/>
                        <a:ext cx="8208912" cy="5416306"/>
                      </a:xfrm>
                      <a:prstGeom prst="rect">
                        <a:avLst/>
                      </a:prstGeom>
                      <a:noFill/>
                    </p:spPr>
                  </p:pic>
                </p:oleObj>
              </mc:Fallback>
            </mc:AlternateContent>
          </a:graphicData>
        </a:graphic>
      </p:graphicFrame>
    </p:spTree>
    <p:extLst>
      <p:ext uri="{BB962C8B-B14F-4D97-AF65-F5344CB8AC3E}">
        <p14:creationId xmlns:p14="http://schemas.microsoft.com/office/powerpoint/2010/main" val="2479106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r>
              <a:rPr lang="zh-CN" altLang="zh-CN"/>
              <a:t>图书管理员处理借书、还书的用例</a:t>
            </a:r>
            <a:endParaRPr lang="zh-CN" altLang="en-US"/>
          </a:p>
        </p:txBody>
      </p:sp>
      <p:sp>
        <p:nvSpPr>
          <p:cNvPr id="3" name="标题 2"/>
          <p:cNvSpPr>
            <a:spLocks noGrp="1"/>
          </p:cNvSpPr>
          <p:nvPr>
            <p:ph type="title"/>
          </p:nvPr>
        </p:nvSpPr>
        <p:spPr/>
        <p:txBody>
          <a:bodyPr/>
          <a:lstStyle/>
          <a:p>
            <a:pPr>
              <a:defRPr/>
            </a:pPr>
            <a:r>
              <a:rPr lang="zh-CN" altLang="en-US" dirty="0"/>
              <a:t>实例</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4098" name="Object 1"/>
          <p:cNvGraphicFramePr>
            <a:graphicFrameLocks noChangeAspect="1"/>
          </p:cNvGraphicFramePr>
          <p:nvPr>
            <p:extLst>
              <p:ext uri="{D42A27DB-BD31-4B8C-83A1-F6EECF244321}">
                <p14:modId xmlns:p14="http://schemas.microsoft.com/office/powerpoint/2010/main" val="3767815397"/>
              </p:ext>
            </p:extLst>
          </p:nvPr>
        </p:nvGraphicFramePr>
        <p:xfrm>
          <a:off x="295887" y="1591042"/>
          <a:ext cx="8308561" cy="5221707"/>
        </p:xfrm>
        <a:graphic>
          <a:graphicData uri="http://schemas.openxmlformats.org/presentationml/2006/ole">
            <mc:AlternateContent xmlns:mc="http://schemas.openxmlformats.org/markup-compatibility/2006">
              <mc:Choice xmlns:v="urn:schemas-microsoft-com:vml" Requires="v">
                <p:oleObj spid="_x0000_s10290" r:id="rId3" imgW="4561226" imgH="2869394" progId="Visio.Drawing.11">
                  <p:embed/>
                </p:oleObj>
              </mc:Choice>
              <mc:Fallback>
                <p:oleObj r:id="rId3" imgW="4561226" imgH="28693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87" y="1591042"/>
                        <a:ext cx="8308561" cy="5221707"/>
                      </a:xfrm>
                      <a:prstGeom prst="rect">
                        <a:avLst/>
                      </a:prstGeom>
                      <a:noFill/>
                    </p:spPr>
                  </p:pic>
                </p:oleObj>
              </mc:Fallback>
            </mc:AlternateContent>
          </a:graphicData>
        </a:graphic>
      </p:graphicFrame>
    </p:spTree>
    <p:extLst>
      <p:ext uri="{BB962C8B-B14F-4D97-AF65-F5344CB8AC3E}">
        <p14:creationId xmlns:p14="http://schemas.microsoft.com/office/powerpoint/2010/main" val="570662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1"/>
          <p:cNvSpPr>
            <a:spLocks noGrp="1"/>
          </p:cNvSpPr>
          <p:nvPr>
            <p:ph idx="1"/>
          </p:nvPr>
        </p:nvSpPr>
        <p:spPr/>
        <p:txBody>
          <a:bodyPr/>
          <a:lstStyle/>
          <a:p>
            <a:r>
              <a:rPr lang="zh-CN" altLang="zh-CN"/>
              <a:t>系统管理员进行系统维护的用</a:t>
            </a:r>
            <a:endParaRPr lang="zh-CN" altLang="en-US"/>
          </a:p>
        </p:txBody>
      </p:sp>
      <p:sp>
        <p:nvSpPr>
          <p:cNvPr id="3" name="标题 2"/>
          <p:cNvSpPr>
            <a:spLocks noGrp="1"/>
          </p:cNvSpPr>
          <p:nvPr>
            <p:ph type="title"/>
          </p:nvPr>
        </p:nvSpPr>
        <p:spPr/>
        <p:txBody>
          <a:bodyPr/>
          <a:lstStyle/>
          <a:p>
            <a:pPr>
              <a:defRPr/>
            </a:pPr>
            <a:r>
              <a:rPr lang="zh-CN" altLang="en-US" dirty="0"/>
              <a:t>实例</a:t>
            </a:r>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5122" name="Object 1"/>
          <p:cNvGraphicFramePr>
            <a:graphicFrameLocks noChangeAspect="1"/>
          </p:cNvGraphicFramePr>
          <p:nvPr/>
        </p:nvGraphicFramePr>
        <p:xfrm>
          <a:off x="1258888" y="2133600"/>
          <a:ext cx="6553200" cy="4129088"/>
        </p:xfrm>
        <a:graphic>
          <a:graphicData uri="http://schemas.openxmlformats.org/presentationml/2006/ole">
            <mc:AlternateContent xmlns:mc="http://schemas.openxmlformats.org/markup-compatibility/2006">
              <mc:Choice xmlns:v="urn:schemas-microsoft-com:vml" Requires="v">
                <p:oleObj spid="_x0000_s11314" r:id="rId3" imgW="4352375" imgH="2740636" progId="Visio.Drawing.11">
                  <p:embed/>
                </p:oleObj>
              </mc:Choice>
              <mc:Fallback>
                <p:oleObj r:id="rId3" imgW="4352375" imgH="274063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33600"/>
                        <a:ext cx="6553200" cy="412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0115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p:txBody>
          <a:bodyPr/>
          <a:lstStyle/>
          <a:p>
            <a:r>
              <a:rPr lang="zh-CN" altLang="zh-CN" dirty="0"/>
              <a:t>每个使用行为都是由若干步骤组成的，这些步骤可以</a:t>
            </a:r>
            <a:r>
              <a:rPr lang="zh-CN" altLang="zh-CN" dirty="0">
                <a:solidFill>
                  <a:srgbClr val="9966FF"/>
                </a:solidFill>
              </a:rPr>
              <a:t>使用顺序图进行描述</a:t>
            </a:r>
            <a:r>
              <a:rPr lang="zh-CN" altLang="zh-CN" dirty="0"/>
              <a:t>。</a:t>
            </a:r>
          </a:p>
          <a:p>
            <a:r>
              <a:rPr lang="zh-CN" altLang="zh-CN" dirty="0"/>
              <a:t>顺序图描述</a:t>
            </a:r>
            <a:r>
              <a:rPr lang="zh-CN" altLang="zh-CN" b="0" dirty="0"/>
              <a:t>了完成一个任务的典型步骤；它可以按照交互任务发生的时间顺序，把用例表达的需求转化为进一步、更加正式层次的精细表达；</a:t>
            </a:r>
            <a:r>
              <a:rPr lang="zh-CN" altLang="zh-CN" dirty="0">
                <a:solidFill>
                  <a:srgbClr val="9966FF"/>
                </a:solidFill>
              </a:rPr>
              <a:t>用例常常被细化为一个或更多的顺序图。</a:t>
            </a:r>
            <a:endParaRPr lang="zh-CN" altLang="en-US" dirty="0">
              <a:solidFill>
                <a:srgbClr val="9966FF"/>
              </a:solidFill>
            </a:endParaRPr>
          </a:p>
        </p:txBody>
      </p:sp>
      <p:sp>
        <p:nvSpPr>
          <p:cNvPr id="3" name="标题 2"/>
          <p:cNvSpPr>
            <a:spLocks noGrp="1"/>
          </p:cNvSpPr>
          <p:nvPr>
            <p:ph type="title"/>
          </p:nvPr>
        </p:nvSpPr>
        <p:spPr/>
        <p:txBody>
          <a:bodyPr/>
          <a:lstStyle/>
          <a:p>
            <a:pPr>
              <a:defRPr/>
            </a:pPr>
            <a:r>
              <a:rPr lang="en-US" altLang="zh-CN" dirty="0"/>
              <a:t>5.4.2</a:t>
            </a:r>
            <a:r>
              <a:rPr lang="zh-CN" altLang="zh-CN" dirty="0"/>
              <a:t>顺序分析</a:t>
            </a:r>
            <a:endParaRPr lang="zh-CN" altLang="en-US" dirty="0"/>
          </a:p>
        </p:txBody>
      </p:sp>
    </p:spTree>
    <p:extLst>
      <p:ext uri="{BB962C8B-B14F-4D97-AF65-F5344CB8AC3E}">
        <p14:creationId xmlns:p14="http://schemas.microsoft.com/office/powerpoint/2010/main" val="3739317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512" y="116632"/>
            <a:ext cx="8229600" cy="504056"/>
          </a:xfrm>
        </p:spPr>
        <p:txBody>
          <a:bodyPr>
            <a:normAutofit/>
          </a:bodyPr>
          <a:lstStyle/>
          <a:p>
            <a:pPr>
              <a:defRPr/>
            </a:pPr>
            <a:r>
              <a:rPr lang="zh-CN" altLang="en-US" dirty="0"/>
              <a:t>实例：</a:t>
            </a:r>
            <a:r>
              <a:rPr lang="zh-CN" altLang="zh-CN" dirty="0"/>
              <a:t>读者借书的时序图</a:t>
            </a:r>
            <a:endParaRPr lang="zh-CN" altLang="en-US" dirty="0"/>
          </a:p>
        </p:txBody>
      </p:sp>
      <p:sp>
        <p:nvSpPr>
          <p:cNvPr id="58370"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6146" name="Object 1"/>
          <p:cNvGraphicFramePr>
            <a:graphicFrameLocks noChangeAspect="1"/>
          </p:cNvGraphicFramePr>
          <p:nvPr>
            <p:extLst>
              <p:ext uri="{D42A27DB-BD31-4B8C-83A1-F6EECF244321}">
                <p14:modId xmlns:p14="http://schemas.microsoft.com/office/powerpoint/2010/main" val="374108035"/>
              </p:ext>
            </p:extLst>
          </p:nvPr>
        </p:nvGraphicFramePr>
        <p:xfrm>
          <a:off x="213654" y="737319"/>
          <a:ext cx="8606818" cy="6508954"/>
        </p:xfrm>
        <a:graphic>
          <a:graphicData uri="http://schemas.openxmlformats.org/presentationml/2006/ole">
            <mc:AlternateContent xmlns:mc="http://schemas.openxmlformats.org/markup-compatibility/2006">
              <mc:Choice xmlns:v="urn:schemas-microsoft-com:vml" Requires="v">
                <p:oleObj spid="_x0000_s12338" r:id="rId3" imgW="5658979" imgH="4286275" progId="Visio.Drawing.11">
                  <p:embed/>
                </p:oleObj>
              </mc:Choice>
              <mc:Fallback>
                <p:oleObj r:id="rId3" imgW="5658979" imgH="42862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54" y="737319"/>
                        <a:ext cx="8606818" cy="6508954"/>
                      </a:xfrm>
                      <a:prstGeom prst="rect">
                        <a:avLst/>
                      </a:prstGeom>
                      <a:noFill/>
                    </p:spPr>
                  </p:pic>
                </p:oleObj>
              </mc:Fallback>
            </mc:AlternateContent>
          </a:graphicData>
        </a:graphic>
      </p:graphicFrame>
    </p:spTree>
    <p:extLst>
      <p:ext uri="{BB962C8B-B14F-4D97-AF65-F5344CB8AC3E}">
        <p14:creationId xmlns:p14="http://schemas.microsoft.com/office/powerpoint/2010/main" val="3692241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r>
              <a:rPr lang="zh-CN" altLang="zh-CN" dirty="0"/>
              <a:t>用户完成任务的步骤又被称为</a:t>
            </a:r>
            <a:r>
              <a:rPr lang="zh-CN" altLang="zh-CN" dirty="0">
                <a:solidFill>
                  <a:srgbClr val="9966FF"/>
                </a:solidFill>
              </a:rPr>
              <a:t>工序</a:t>
            </a:r>
            <a:r>
              <a:rPr lang="zh-CN" altLang="zh-CN" dirty="0"/>
              <a:t>，某些工序之间的顺序是由一些逻辑关系的。</a:t>
            </a:r>
            <a:r>
              <a:rPr lang="zh-CN" altLang="zh-CN" dirty="0">
                <a:solidFill>
                  <a:srgbClr val="9966FF"/>
                </a:solidFill>
              </a:rPr>
              <a:t>工序约束陈述是工序分析的最直接的方法。</a:t>
            </a:r>
            <a:endParaRPr lang="en-US" altLang="zh-CN" dirty="0">
              <a:solidFill>
                <a:srgbClr val="9966FF"/>
              </a:solidFill>
            </a:endParaRPr>
          </a:p>
          <a:p>
            <a:r>
              <a:rPr lang="zh-CN" altLang="zh-CN" dirty="0"/>
              <a:t>本案例中可能存在如下工序约束：</a:t>
            </a:r>
          </a:p>
          <a:p>
            <a:pPr lvl="1"/>
            <a:r>
              <a:rPr lang="zh-CN" altLang="zh-CN" dirty="0"/>
              <a:t>系统管理员必须先增加借阅者信息，读者才能登陆。</a:t>
            </a:r>
          </a:p>
          <a:p>
            <a:pPr lvl="1"/>
            <a:r>
              <a:rPr lang="zh-CN" altLang="zh-CN" dirty="0"/>
              <a:t>系统管理员必须先增加书籍信息，读者才能查阅。</a:t>
            </a:r>
          </a:p>
          <a:p>
            <a:pPr lvl="1"/>
            <a:r>
              <a:rPr lang="zh-CN" altLang="zh-CN" dirty="0"/>
              <a:t>读者借阅信息生成后，图书管理员图书管理员才能去书库取书。</a:t>
            </a:r>
          </a:p>
          <a:p>
            <a:pPr lvl="1"/>
            <a:r>
              <a:rPr lang="zh-CN" altLang="zh-CN" dirty="0"/>
              <a:t>读者必须先在系统中办理借阅，才能取书。</a:t>
            </a:r>
          </a:p>
          <a:p>
            <a:pPr lvl="1"/>
            <a:r>
              <a:rPr lang="zh-CN" altLang="zh-CN" dirty="0"/>
              <a:t>读者必须先借书才能还书。</a:t>
            </a:r>
            <a:endParaRPr lang="zh-CN" altLang="en-US" dirty="0"/>
          </a:p>
        </p:txBody>
      </p:sp>
      <p:sp>
        <p:nvSpPr>
          <p:cNvPr id="3" name="标题 2"/>
          <p:cNvSpPr>
            <a:spLocks noGrp="1"/>
          </p:cNvSpPr>
          <p:nvPr>
            <p:ph type="title"/>
          </p:nvPr>
        </p:nvSpPr>
        <p:spPr/>
        <p:txBody>
          <a:bodyPr/>
          <a:lstStyle/>
          <a:p>
            <a:pPr>
              <a:defRPr/>
            </a:pPr>
            <a:r>
              <a:rPr lang="en-US" altLang="zh-CN" dirty="0"/>
              <a:t>5.4.4</a:t>
            </a:r>
            <a:r>
              <a:rPr lang="zh-CN" altLang="zh-CN" dirty="0"/>
              <a:t>工序约束陈述</a:t>
            </a:r>
            <a:endParaRPr lang="zh-CN" altLang="en-US" dirty="0"/>
          </a:p>
        </p:txBody>
      </p:sp>
    </p:spTree>
    <p:extLst>
      <p:ext uri="{BB962C8B-B14F-4D97-AF65-F5344CB8AC3E}">
        <p14:creationId xmlns:p14="http://schemas.microsoft.com/office/powerpoint/2010/main" val="4194347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r>
              <a:rPr lang="zh-CN" altLang="zh-CN" dirty="0"/>
              <a:t>协作图着重显示了某个用户行为中</a:t>
            </a:r>
            <a:r>
              <a:rPr lang="zh-CN" altLang="zh-CN" dirty="0">
                <a:solidFill>
                  <a:srgbClr val="9966FF"/>
                </a:solidFill>
              </a:rPr>
              <a:t>各个系统元素之间的关系</a:t>
            </a:r>
            <a:r>
              <a:rPr lang="zh-CN" altLang="zh-CN" dirty="0"/>
              <a:t>，而不再重点强调各个步骤的时间顺序。</a:t>
            </a:r>
            <a:endParaRPr lang="zh-CN" altLang="en-US" dirty="0"/>
          </a:p>
        </p:txBody>
      </p:sp>
      <p:sp>
        <p:nvSpPr>
          <p:cNvPr id="3" name="标题 2"/>
          <p:cNvSpPr>
            <a:spLocks noGrp="1"/>
          </p:cNvSpPr>
          <p:nvPr>
            <p:ph type="title"/>
          </p:nvPr>
        </p:nvSpPr>
        <p:spPr/>
        <p:txBody>
          <a:bodyPr/>
          <a:lstStyle/>
          <a:p>
            <a:pPr>
              <a:defRPr/>
            </a:pPr>
            <a:r>
              <a:rPr lang="en-US" altLang="zh-CN" dirty="0"/>
              <a:t>5.4.3</a:t>
            </a:r>
            <a:r>
              <a:rPr lang="zh-CN" altLang="zh-CN" dirty="0"/>
              <a:t>协作关系分析</a:t>
            </a:r>
            <a:endParaRPr lang="zh-CN" altLang="en-US"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7170" name="Object 1"/>
          <p:cNvGraphicFramePr>
            <a:graphicFrameLocks noChangeAspect="1"/>
          </p:cNvGraphicFramePr>
          <p:nvPr>
            <p:extLst>
              <p:ext uri="{D42A27DB-BD31-4B8C-83A1-F6EECF244321}">
                <p14:modId xmlns:p14="http://schemas.microsoft.com/office/powerpoint/2010/main" val="3374432073"/>
              </p:ext>
            </p:extLst>
          </p:nvPr>
        </p:nvGraphicFramePr>
        <p:xfrm>
          <a:off x="467544" y="2038567"/>
          <a:ext cx="8008519" cy="4845363"/>
        </p:xfrm>
        <a:graphic>
          <a:graphicData uri="http://schemas.openxmlformats.org/presentationml/2006/ole">
            <mc:AlternateContent xmlns:mc="http://schemas.openxmlformats.org/markup-compatibility/2006">
              <mc:Choice xmlns:v="urn:schemas-microsoft-com:vml" Requires="v">
                <p:oleObj spid="_x0000_s13362" r:id="rId3" imgW="4533668" imgH="2746844" progId="Visio.Drawing.11">
                  <p:embed/>
                </p:oleObj>
              </mc:Choice>
              <mc:Fallback>
                <p:oleObj r:id="rId3" imgW="4533668" imgH="274684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038567"/>
                        <a:ext cx="8008519" cy="4845363"/>
                      </a:xfrm>
                      <a:prstGeom prst="rect">
                        <a:avLst/>
                      </a:prstGeom>
                      <a:noFill/>
                    </p:spPr>
                  </p:pic>
                </p:oleObj>
              </mc:Fallback>
            </mc:AlternateContent>
          </a:graphicData>
        </a:graphic>
      </p:graphicFrame>
    </p:spTree>
    <p:extLst>
      <p:ext uri="{BB962C8B-B14F-4D97-AF65-F5344CB8AC3E}">
        <p14:creationId xmlns:p14="http://schemas.microsoft.com/office/powerpoint/2010/main" val="619842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r>
              <a:rPr lang="zh-CN" altLang="zh-CN" dirty="0"/>
              <a:t>当所有任务分析完毕，就可以用一览表的形式描述系统中的所有用户及其可能需要完成的所有任务。</a:t>
            </a:r>
            <a:endParaRPr lang="zh-CN" altLang="en-US" dirty="0"/>
          </a:p>
        </p:txBody>
      </p:sp>
      <p:sp>
        <p:nvSpPr>
          <p:cNvPr id="3" name="标题 2"/>
          <p:cNvSpPr>
            <a:spLocks noGrp="1"/>
          </p:cNvSpPr>
          <p:nvPr>
            <p:ph type="title"/>
          </p:nvPr>
        </p:nvSpPr>
        <p:spPr/>
        <p:txBody>
          <a:bodyPr/>
          <a:lstStyle/>
          <a:p>
            <a:pPr>
              <a:defRPr/>
            </a:pPr>
            <a:r>
              <a:rPr lang="en-US" altLang="zh-CN" dirty="0"/>
              <a:t>5.4.5</a:t>
            </a:r>
            <a:r>
              <a:rPr lang="zh-CN" altLang="zh-CN" dirty="0"/>
              <a:t>用户任务一览表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00417098"/>
              </p:ext>
            </p:extLst>
          </p:nvPr>
        </p:nvGraphicFramePr>
        <p:xfrm>
          <a:off x="395536" y="2348879"/>
          <a:ext cx="8496945" cy="3816424"/>
        </p:xfrm>
        <a:graphic>
          <a:graphicData uri="http://schemas.openxmlformats.org/drawingml/2006/table">
            <a:tbl>
              <a:tblPr/>
              <a:tblGrid>
                <a:gridCol w="3709933">
                  <a:extLst>
                    <a:ext uri="{9D8B030D-6E8A-4147-A177-3AD203B41FA5}">
                      <a16:colId xmlns:a16="http://schemas.microsoft.com/office/drawing/2014/main" val="20000"/>
                    </a:ext>
                  </a:extLst>
                </a:gridCol>
                <a:gridCol w="1272104">
                  <a:extLst>
                    <a:ext uri="{9D8B030D-6E8A-4147-A177-3AD203B41FA5}">
                      <a16:colId xmlns:a16="http://schemas.microsoft.com/office/drawing/2014/main" val="20001"/>
                    </a:ext>
                  </a:extLst>
                </a:gridCol>
                <a:gridCol w="1719778">
                  <a:extLst>
                    <a:ext uri="{9D8B030D-6E8A-4147-A177-3AD203B41FA5}">
                      <a16:colId xmlns:a16="http://schemas.microsoft.com/office/drawing/2014/main" val="20002"/>
                    </a:ext>
                  </a:extLst>
                </a:gridCol>
                <a:gridCol w="1795130">
                  <a:extLst>
                    <a:ext uri="{9D8B030D-6E8A-4147-A177-3AD203B41FA5}">
                      <a16:colId xmlns:a16="http://schemas.microsoft.com/office/drawing/2014/main" val="20003"/>
                    </a:ext>
                  </a:extLst>
                </a:gridCol>
              </a:tblGrid>
              <a:tr h="477053">
                <a:tc>
                  <a:txBody>
                    <a:bodyPr/>
                    <a:lstStyle/>
                    <a:p>
                      <a:pPr algn="ctr">
                        <a:spcAft>
                          <a:spcPts val="0"/>
                        </a:spcAft>
                      </a:pPr>
                      <a:r>
                        <a:rPr lang="zh-CN" sz="2000" b="0" kern="100" dirty="0">
                          <a:latin typeface="Times New Roman"/>
                          <a:ea typeface="黑体"/>
                        </a:rPr>
                        <a:t>任务</a:t>
                      </a:r>
                      <a:endParaRPr lang="zh-CN" sz="2000" b="0" kern="100" dirty="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dirty="0">
                          <a:latin typeface="Times New Roman"/>
                          <a:ea typeface="黑体"/>
                        </a:rPr>
                        <a:t>读者</a:t>
                      </a:r>
                      <a:endParaRPr lang="zh-CN" sz="2000" b="0" kern="100" dirty="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dirty="0">
                          <a:latin typeface="Times New Roman"/>
                          <a:ea typeface="黑体"/>
                        </a:rPr>
                        <a:t>图书馆管理员</a:t>
                      </a:r>
                      <a:endParaRPr lang="zh-CN" sz="2000" b="0" kern="100" dirty="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dirty="0">
                          <a:latin typeface="Times New Roman"/>
                          <a:ea typeface="黑体"/>
                        </a:rPr>
                        <a:t>系统管理员</a:t>
                      </a:r>
                      <a:endParaRPr lang="zh-CN" sz="2000" b="0" kern="100" dirty="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7053">
                <a:tc>
                  <a:txBody>
                    <a:bodyPr/>
                    <a:lstStyle/>
                    <a:p>
                      <a:pPr algn="just">
                        <a:spcAft>
                          <a:spcPts val="0"/>
                        </a:spcAft>
                      </a:pPr>
                      <a:r>
                        <a:rPr lang="zh-CN" sz="2000" b="0" kern="100" dirty="0">
                          <a:latin typeface="Times New Roman"/>
                          <a:ea typeface="宋体"/>
                        </a:rPr>
                        <a:t>书籍信息查询、读者信息查询</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7053">
                <a:tc>
                  <a:txBody>
                    <a:bodyPr/>
                    <a:lstStyle/>
                    <a:p>
                      <a:pPr algn="just">
                        <a:spcAft>
                          <a:spcPts val="0"/>
                        </a:spcAft>
                      </a:pPr>
                      <a:r>
                        <a:rPr lang="zh-CN" sz="2000" b="0" kern="100">
                          <a:latin typeface="Times New Roman"/>
                          <a:ea typeface="宋体"/>
                        </a:rPr>
                        <a:t>借书</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7053">
                <a:tc>
                  <a:txBody>
                    <a:bodyPr/>
                    <a:lstStyle/>
                    <a:p>
                      <a:pPr algn="just">
                        <a:spcAft>
                          <a:spcPts val="0"/>
                        </a:spcAft>
                      </a:pPr>
                      <a:r>
                        <a:rPr lang="zh-CN" sz="2000" b="0" kern="100">
                          <a:latin typeface="Times New Roman"/>
                          <a:ea typeface="宋体"/>
                        </a:rPr>
                        <a:t>还书</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7053">
                <a:tc>
                  <a:txBody>
                    <a:bodyPr/>
                    <a:lstStyle/>
                    <a:p>
                      <a:pPr algn="just">
                        <a:spcAft>
                          <a:spcPts val="0"/>
                        </a:spcAft>
                      </a:pPr>
                      <a:r>
                        <a:rPr lang="zh-CN" sz="2000" b="0" kern="100">
                          <a:latin typeface="Times New Roman"/>
                          <a:ea typeface="宋体"/>
                        </a:rPr>
                        <a:t>书籍预定</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7053">
                <a:tc>
                  <a:txBody>
                    <a:bodyPr/>
                    <a:lstStyle/>
                    <a:p>
                      <a:pPr algn="just">
                        <a:spcAft>
                          <a:spcPts val="0"/>
                        </a:spcAft>
                      </a:pPr>
                      <a:r>
                        <a:rPr lang="zh-CN" sz="2000" b="0" kern="100">
                          <a:latin typeface="Times New Roman"/>
                          <a:ea typeface="宋体"/>
                        </a:rPr>
                        <a:t>增加、删除或更新书目</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7053">
                <a:tc>
                  <a:txBody>
                    <a:bodyPr/>
                    <a:lstStyle/>
                    <a:p>
                      <a:pPr algn="just">
                        <a:spcAft>
                          <a:spcPts val="0"/>
                        </a:spcAft>
                      </a:pPr>
                      <a:r>
                        <a:rPr lang="zh-CN" sz="2000" b="0" kern="100">
                          <a:latin typeface="Times New Roman"/>
                          <a:ea typeface="宋体"/>
                        </a:rPr>
                        <a:t>增加、删除书籍</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77053">
                <a:tc>
                  <a:txBody>
                    <a:bodyPr/>
                    <a:lstStyle/>
                    <a:p>
                      <a:pPr algn="just">
                        <a:spcAft>
                          <a:spcPts val="0"/>
                        </a:spcAft>
                      </a:pPr>
                      <a:r>
                        <a:rPr lang="zh-CN" sz="2000" b="0" kern="100" dirty="0">
                          <a:latin typeface="Times New Roman"/>
                          <a:ea typeface="宋体"/>
                        </a:rPr>
                        <a:t>增加、删除或更新读者帐户信息</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b="0" kern="100">
                        <a:latin typeface="Times New Roman"/>
                        <a:ea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0" kern="100" dirty="0">
                          <a:latin typeface="Times New Roman"/>
                          <a:ea typeface="宋体"/>
                        </a:rPr>
                        <a:t>√</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09103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内容占位符 1"/>
          <p:cNvSpPr>
            <a:spLocks noGrp="1"/>
          </p:cNvSpPr>
          <p:nvPr>
            <p:ph idx="1"/>
          </p:nvPr>
        </p:nvSpPr>
        <p:spPr/>
        <p:txBody>
          <a:bodyPr/>
          <a:lstStyle/>
          <a:p>
            <a:r>
              <a:rPr lang="zh-CN" altLang="zh-CN"/>
              <a:t>任务金字塔描述了不同层次的任务之间的关系。任何一个任务都可能包括若干子任务，从而构成金字塔状的结构。</a:t>
            </a:r>
            <a:endParaRPr lang="en-US" altLang="zh-CN"/>
          </a:p>
          <a:p>
            <a:r>
              <a:rPr lang="zh-CN" altLang="zh-CN"/>
              <a:t>以读者查询图书为例</a:t>
            </a:r>
            <a:endParaRPr lang="zh-CN" altLang="en-US"/>
          </a:p>
        </p:txBody>
      </p:sp>
      <p:sp>
        <p:nvSpPr>
          <p:cNvPr id="3" name="标题 2"/>
          <p:cNvSpPr>
            <a:spLocks noGrp="1"/>
          </p:cNvSpPr>
          <p:nvPr>
            <p:ph type="title"/>
          </p:nvPr>
        </p:nvSpPr>
        <p:spPr/>
        <p:txBody>
          <a:bodyPr/>
          <a:lstStyle/>
          <a:p>
            <a:pPr>
              <a:defRPr/>
            </a:pPr>
            <a:r>
              <a:rPr lang="en-US" altLang="zh-CN" dirty="0"/>
              <a:t>5.4.6</a:t>
            </a:r>
            <a:r>
              <a:rPr lang="zh-CN" altLang="zh-CN" dirty="0"/>
              <a:t>任务金字塔</a:t>
            </a:r>
            <a:endParaRPr lang="zh-CN" altLang="en-US" dirty="0"/>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8194" name="Object 1"/>
          <p:cNvGraphicFramePr>
            <a:graphicFrameLocks noChangeAspect="1"/>
          </p:cNvGraphicFramePr>
          <p:nvPr>
            <p:extLst>
              <p:ext uri="{D42A27DB-BD31-4B8C-83A1-F6EECF244321}">
                <p14:modId xmlns:p14="http://schemas.microsoft.com/office/powerpoint/2010/main" val="372308419"/>
              </p:ext>
            </p:extLst>
          </p:nvPr>
        </p:nvGraphicFramePr>
        <p:xfrm>
          <a:off x="152469" y="3140968"/>
          <a:ext cx="8971732" cy="3456384"/>
        </p:xfrm>
        <a:graphic>
          <a:graphicData uri="http://schemas.openxmlformats.org/presentationml/2006/ole">
            <mc:AlternateContent xmlns:mc="http://schemas.openxmlformats.org/markup-compatibility/2006">
              <mc:Choice xmlns:v="urn:schemas-microsoft-com:vml" Requires="v">
                <p:oleObj spid="_x0000_s14386" r:id="rId3" imgW="5710854" imgH="2194560" progId="Visio.Drawing.11">
                  <p:embed/>
                </p:oleObj>
              </mc:Choice>
              <mc:Fallback>
                <p:oleObj r:id="rId3" imgW="5710854" imgH="21945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69" y="3140968"/>
                        <a:ext cx="8971732" cy="3456384"/>
                      </a:xfrm>
                      <a:prstGeom prst="rect">
                        <a:avLst/>
                      </a:prstGeom>
                      <a:noFill/>
                    </p:spPr>
                  </p:pic>
                </p:oleObj>
              </mc:Fallback>
            </mc:AlternateContent>
          </a:graphicData>
        </a:graphic>
      </p:graphicFrame>
    </p:spTree>
    <p:extLst>
      <p:ext uri="{BB962C8B-B14F-4D97-AF65-F5344CB8AC3E}">
        <p14:creationId xmlns:p14="http://schemas.microsoft.com/office/powerpoint/2010/main" val="59770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251520" y="334041"/>
            <a:ext cx="8784976" cy="6407327"/>
          </a:xfrm>
        </p:spPr>
        <p:txBody>
          <a:bodyPr/>
          <a:lstStyle/>
          <a:p>
            <a:r>
              <a:rPr lang="zh-CN" altLang="en-US" dirty="0"/>
              <a:t>采样模式</a:t>
            </a:r>
            <a:endParaRPr lang="en-US" altLang="zh-CN" dirty="0"/>
          </a:p>
          <a:p>
            <a:pPr lvl="1"/>
            <a:r>
              <a:rPr lang="zh-CN" altLang="en-US" sz="1800" dirty="0">
                <a:solidFill>
                  <a:srgbClr val="9966FF"/>
                </a:solidFill>
              </a:rPr>
              <a:t>输入设备和应用程序独立地工作</a:t>
            </a:r>
            <a:r>
              <a:rPr lang="zh-CN" altLang="en-US" sz="1800" dirty="0"/>
              <a:t>。输入设备连续不断地把信息输入进来，信息的输入和应用程序中的输入命令无关。应用程序在处理其它数据的同时，输入设备也在工作，新的输入数据替换以前的输入数据。当应用程序遇到取样命令时，读取当前保存的输入设备数据。</a:t>
            </a:r>
            <a:endParaRPr lang="en-US" altLang="zh-CN" sz="1800" dirty="0"/>
          </a:p>
          <a:p>
            <a:pPr lvl="1"/>
            <a:r>
              <a:rPr lang="zh-CN" altLang="en-US" sz="1800" dirty="0">
                <a:solidFill>
                  <a:srgbClr val="9966FF"/>
                </a:solidFill>
              </a:rPr>
              <a:t>优点：</a:t>
            </a:r>
            <a:r>
              <a:rPr lang="zh-CN" altLang="en-US" sz="1800" dirty="0"/>
              <a:t>这种模式对连续的信息流输入比较方便，也可同时处理多个输入设备的输入信息。</a:t>
            </a:r>
            <a:endParaRPr lang="en-US" altLang="zh-CN" sz="1800" dirty="0"/>
          </a:p>
          <a:p>
            <a:pPr lvl="1"/>
            <a:r>
              <a:rPr lang="zh-CN" altLang="en-US" sz="1800" dirty="0">
                <a:solidFill>
                  <a:srgbClr val="9966FF"/>
                </a:solidFill>
              </a:rPr>
              <a:t>缺点：</a:t>
            </a:r>
            <a:r>
              <a:rPr lang="zh-CN" altLang="en-US" sz="1800" dirty="0"/>
              <a:t>当应用程序的处理时间较长时，可能会失掉某些输入信息。</a:t>
            </a:r>
          </a:p>
        </p:txBody>
      </p:sp>
      <p:sp>
        <p:nvSpPr>
          <p:cNvPr id="61462" name="Rectangle 22"/>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pSp>
        <p:nvGrpSpPr>
          <p:cNvPr id="18436" name="Group 1"/>
          <p:cNvGrpSpPr>
            <a:grpSpLocks/>
          </p:cNvGrpSpPr>
          <p:nvPr/>
        </p:nvGrpSpPr>
        <p:grpSpPr bwMode="auto">
          <a:xfrm>
            <a:off x="827584" y="3717032"/>
            <a:ext cx="7560840" cy="3240359"/>
            <a:chOff x="2493" y="4141"/>
            <a:chExt cx="5264" cy="2253"/>
          </a:xfrm>
        </p:grpSpPr>
        <p:sp>
          <p:nvSpPr>
            <p:cNvPr id="18437" name="Text Box 21"/>
            <p:cNvSpPr txBox="1">
              <a:spLocks noChangeArrowheads="1"/>
            </p:cNvSpPr>
            <p:nvPr/>
          </p:nvSpPr>
          <p:spPr bwMode="auto">
            <a:xfrm>
              <a:off x="2951" y="4460"/>
              <a:ext cx="908" cy="38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zh-CN" sz="1800">
                  <a:latin typeface="宋体" panose="02010600030101010101" pitchFamily="2" charset="-122"/>
                  <a:cs typeface="Times New Roman" panose="02020603050405020304" pitchFamily="18" charset="0"/>
                </a:rPr>
                <a:t>程序工作</a:t>
              </a:r>
              <a:endParaRPr lang="zh-CN" altLang="zh-CN" sz="1800"/>
            </a:p>
          </p:txBody>
        </p:sp>
        <p:sp>
          <p:nvSpPr>
            <p:cNvPr id="18438" name="Text Box 20"/>
            <p:cNvSpPr txBox="1">
              <a:spLocks noChangeArrowheads="1"/>
            </p:cNvSpPr>
            <p:nvPr/>
          </p:nvSpPr>
          <p:spPr bwMode="auto">
            <a:xfrm>
              <a:off x="2961" y="5260"/>
              <a:ext cx="909" cy="38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zh-CN" sz="1800">
                  <a:latin typeface="宋体" panose="02010600030101010101" pitchFamily="2" charset="-122"/>
                  <a:cs typeface="Times New Roman" panose="02020603050405020304" pitchFamily="18" charset="0"/>
                </a:rPr>
                <a:t>数据采样</a:t>
              </a:r>
              <a:endParaRPr lang="zh-CN" altLang="zh-CN" sz="1800"/>
            </a:p>
          </p:txBody>
        </p:sp>
        <p:sp>
          <p:nvSpPr>
            <p:cNvPr id="18439" name="Line 19"/>
            <p:cNvSpPr>
              <a:spLocks noChangeShapeType="1"/>
            </p:cNvSpPr>
            <p:nvPr/>
          </p:nvSpPr>
          <p:spPr bwMode="auto">
            <a:xfrm>
              <a:off x="3409" y="4854"/>
              <a:ext cx="0" cy="401"/>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40" name="Line 18"/>
            <p:cNvSpPr>
              <a:spLocks noChangeShapeType="1"/>
            </p:cNvSpPr>
            <p:nvPr/>
          </p:nvSpPr>
          <p:spPr bwMode="auto">
            <a:xfrm>
              <a:off x="3409" y="5650"/>
              <a:ext cx="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41" name="Line 17"/>
            <p:cNvSpPr>
              <a:spLocks noChangeShapeType="1"/>
            </p:cNvSpPr>
            <p:nvPr/>
          </p:nvSpPr>
          <p:spPr bwMode="auto">
            <a:xfrm flipH="1">
              <a:off x="2501" y="6022"/>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42" name="Line 16"/>
            <p:cNvSpPr>
              <a:spLocks noChangeShapeType="1"/>
            </p:cNvSpPr>
            <p:nvPr/>
          </p:nvSpPr>
          <p:spPr bwMode="auto">
            <a:xfrm flipV="1">
              <a:off x="2501" y="4150"/>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43" name="Line 15"/>
            <p:cNvSpPr>
              <a:spLocks noChangeShapeType="1"/>
            </p:cNvSpPr>
            <p:nvPr/>
          </p:nvSpPr>
          <p:spPr bwMode="auto">
            <a:xfrm>
              <a:off x="2493" y="4150"/>
              <a:ext cx="9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44" name="Line 14"/>
            <p:cNvSpPr>
              <a:spLocks noChangeShapeType="1"/>
            </p:cNvSpPr>
            <p:nvPr/>
          </p:nvSpPr>
          <p:spPr bwMode="auto">
            <a:xfrm>
              <a:off x="3409" y="4141"/>
              <a:ext cx="0" cy="312"/>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45" name="Line 13"/>
            <p:cNvSpPr>
              <a:spLocks noChangeShapeType="1"/>
            </p:cNvSpPr>
            <p:nvPr/>
          </p:nvSpPr>
          <p:spPr bwMode="auto">
            <a:xfrm flipH="1">
              <a:off x="3861" y="5454"/>
              <a:ext cx="720" cy="0"/>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46" name="Text Box 12"/>
            <p:cNvSpPr txBox="1">
              <a:spLocks noChangeArrowheads="1"/>
            </p:cNvSpPr>
            <p:nvPr/>
          </p:nvSpPr>
          <p:spPr bwMode="auto">
            <a:xfrm>
              <a:off x="6381" y="5230"/>
              <a:ext cx="908" cy="38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zh-CN" sz="1800">
                  <a:latin typeface="宋体" panose="02010600030101010101" pitchFamily="2" charset="-122"/>
                  <a:cs typeface="Times New Roman" panose="02020603050405020304" pitchFamily="18" charset="0"/>
                </a:rPr>
                <a:t>数据生成</a:t>
              </a:r>
              <a:endParaRPr lang="zh-CN" altLang="zh-CN" sz="1800"/>
            </a:p>
          </p:txBody>
        </p:sp>
        <p:sp>
          <p:nvSpPr>
            <p:cNvPr id="18447" name="Text Box 11"/>
            <p:cNvSpPr txBox="1">
              <a:spLocks noChangeArrowheads="1"/>
            </p:cNvSpPr>
            <p:nvPr/>
          </p:nvSpPr>
          <p:spPr bwMode="auto">
            <a:xfrm>
              <a:off x="4581" y="5107"/>
              <a:ext cx="1058" cy="52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zh-CN" sz="1800">
                  <a:latin typeface="宋体" panose="02010600030101010101" pitchFamily="2" charset="-122"/>
                  <a:cs typeface="Times New Roman" panose="02020603050405020304" pitchFamily="18" charset="0"/>
                </a:rPr>
                <a:t>数据缓存区</a:t>
              </a:r>
              <a:endParaRPr lang="zh-CN" altLang="zh-CN" sz="1800"/>
            </a:p>
          </p:txBody>
        </p:sp>
        <p:sp>
          <p:nvSpPr>
            <p:cNvPr id="18448" name="Line 10"/>
            <p:cNvSpPr>
              <a:spLocks noChangeShapeType="1"/>
            </p:cNvSpPr>
            <p:nvPr/>
          </p:nvSpPr>
          <p:spPr bwMode="auto">
            <a:xfrm flipH="1">
              <a:off x="5657" y="5462"/>
              <a:ext cx="720" cy="0"/>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49" name="Text Box 9"/>
            <p:cNvSpPr txBox="1">
              <a:spLocks noChangeArrowheads="1"/>
            </p:cNvSpPr>
            <p:nvPr/>
          </p:nvSpPr>
          <p:spPr bwMode="auto">
            <a:xfrm>
              <a:off x="6381" y="4450"/>
              <a:ext cx="1245" cy="38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zh-CN" sz="1800">
                  <a:latin typeface="宋体" panose="02010600030101010101" pitchFamily="2" charset="-122"/>
                  <a:cs typeface="Times New Roman" panose="02020603050405020304" pitchFamily="18" charset="0"/>
                </a:rPr>
                <a:t>输入设备工作</a:t>
              </a:r>
              <a:endParaRPr lang="zh-CN" altLang="zh-CN" sz="1800"/>
            </a:p>
          </p:txBody>
        </p:sp>
        <p:sp>
          <p:nvSpPr>
            <p:cNvPr id="18450" name="Line 8"/>
            <p:cNvSpPr>
              <a:spLocks noChangeShapeType="1"/>
            </p:cNvSpPr>
            <p:nvPr/>
          </p:nvSpPr>
          <p:spPr bwMode="auto">
            <a:xfrm>
              <a:off x="6845" y="4830"/>
              <a:ext cx="0" cy="401"/>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51" name="Line 7"/>
            <p:cNvSpPr>
              <a:spLocks noChangeShapeType="1"/>
            </p:cNvSpPr>
            <p:nvPr/>
          </p:nvSpPr>
          <p:spPr bwMode="auto">
            <a:xfrm>
              <a:off x="6849" y="5629"/>
              <a:ext cx="0" cy="3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52" name="Line 6"/>
            <p:cNvSpPr>
              <a:spLocks noChangeShapeType="1"/>
            </p:cNvSpPr>
            <p:nvPr/>
          </p:nvSpPr>
          <p:spPr bwMode="auto">
            <a:xfrm>
              <a:off x="6849" y="5930"/>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53" name="Line 5"/>
            <p:cNvSpPr>
              <a:spLocks noChangeShapeType="1"/>
            </p:cNvSpPr>
            <p:nvPr/>
          </p:nvSpPr>
          <p:spPr bwMode="auto">
            <a:xfrm flipV="1">
              <a:off x="7757" y="4174"/>
              <a:ext cx="0" cy="17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54" name="Line 4"/>
            <p:cNvSpPr>
              <a:spLocks noChangeShapeType="1"/>
            </p:cNvSpPr>
            <p:nvPr/>
          </p:nvSpPr>
          <p:spPr bwMode="auto">
            <a:xfrm flipH="1">
              <a:off x="6845" y="418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55" name="Line 3"/>
            <p:cNvSpPr>
              <a:spLocks noChangeShapeType="1"/>
            </p:cNvSpPr>
            <p:nvPr/>
          </p:nvSpPr>
          <p:spPr bwMode="auto">
            <a:xfrm>
              <a:off x="6853" y="4190"/>
              <a:ext cx="0" cy="252"/>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8456" name="Text Box 2"/>
            <p:cNvSpPr txBox="1">
              <a:spLocks noChangeArrowheads="1"/>
            </p:cNvSpPr>
            <p:nvPr/>
          </p:nvSpPr>
          <p:spPr bwMode="auto">
            <a:xfrm>
              <a:off x="3810" y="6022"/>
              <a:ext cx="281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800">
                  <a:solidFill>
                    <a:srgbClr val="000000"/>
                  </a:solidFill>
                  <a:latin typeface="宋体" panose="02010600030101010101" pitchFamily="2" charset="-122"/>
                  <a:cs typeface="Times New Roman" panose="02020603050405020304" pitchFamily="18" charset="0"/>
                </a:rPr>
                <a:t>图</a:t>
              </a:r>
              <a:r>
                <a:rPr lang="en-US" altLang="zh-CN" sz="1800">
                  <a:solidFill>
                    <a:srgbClr val="000000"/>
                  </a:solidFill>
                  <a:latin typeface="宋体" panose="02010600030101010101" pitchFamily="2" charset="-122"/>
                  <a:cs typeface="Times New Roman" panose="02020603050405020304" pitchFamily="18" charset="0"/>
                </a:rPr>
                <a:t>4-2  </a:t>
              </a:r>
              <a:r>
                <a:rPr lang="zh-CN" altLang="en-US" sz="1800">
                  <a:solidFill>
                    <a:srgbClr val="000000"/>
                  </a:solidFill>
                  <a:latin typeface="宋体" panose="02010600030101010101" pitchFamily="2" charset="-122"/>
                  <a:cs typeface="Times New Roman" panose="02020603050405020304" pitchFamily="18" charset="0"/>
                </a:rPr>
                <a:t>采样模式的工作过程</a:t>
              </a:r>
              <a:endParaRPr lang="zh-CN" altLang="en-US" sz="1800"/>
            </a:p>
          </p:txBody>
        </p:sp>
      </p:grpSp>
    </p:spTree>
    <p:extLst>
      <p:ext uri="{BB962C8B-B14F-4D97-AF65-F5344CB8AC3E}">
        <p14:creationId xmlns:p14="http://schemas.microsoft.com/office/powerpoint/2010/main" val="9770570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r>
              <a:rPr lang="en-US" altLang="zh-CN" dirty="0"/>
              <a:t>Gould</a:t>
            </a:r>
            <a:r>
              <a:rPr lang="zh-CN" altLang="zh-CN" dirty="0"/>
              <a:t>、</a:t>
            </a:r>
            <a:r>
              <a:rPr lang="en-US" altLang="zh-CN" dirty="0" err="1"/>
              <a:t>Boies</a:t>
            </a:r>
            <a:r>
              <a:rPr lang="zh-CN" altLang="zh-CN" dirty="0"/>
              <a:t>和</a:t>
            </a:r>
            <a:r>
              <a:rPr lang="en-US" altLang="zh-CN" dirty="0"/>
              <a:t>Lewis</a:t>
            </a:r>
            <a:r>
              <a:rPr lang="zh-CN" altLang="zh-CN" dirty="0"/>
              <a:t>于</a:t>
            </a:r>
            <a:r>
              <a:rPr lang="en-US" altLang="zh-CN" dirty="0"/>
              <a:t>1991</a:t>
            </a:r>
            <a:r>
              <a:rPr lang="zh-CN" altLang="zh-CN" dirty="0"/>
              <a:t>年提出了以用户为中心设计的四个重要原则。 </a:t>
            </a:r>
          </a:p>
          <a:p>
            <a:pPr lvl="1"/>
            <a:r>
              <a:rPr lang="zh-CN" altLang="zh-CN" sz="2000" dirty="0"/>
              <a:t>及早</a:t>
            </a:r>
            <a:r>
              <a:rPr lang="zh-CN" altLang="zh-CN" sz="2000" dirty="0">
                <a:solidFill>
                  <a:srgbClr val="9966FF"/>
                </a:solidFill>
              </a:rPr>
              <a:t>以用户为中心：</a:t>
            </a:r>
            <a:r>
              <a:rPr lang="zh-CN" altLang="zh-CN" sz="2000" dirty="0"/>
              <a:t>设计人员应当在设计过程的早期就致力于了解用户的需要。 </a:t>
            </a:r>
          </a:p>
          <a:p>
            <a:pPr lvl="1"/>
            <a:r>
              <a:rPr lang="zh-CN" altLang="zh-CN" sz="2000" dirty="0">
                <a:solidFill>
                  <a:srgbClr val="9966FF"/>
                </a:solidFill>
              </a:rPr>
              <a:t>综合设计：</a:t>
            </a:r>
            <a:r>
              <a:rPr lang="zh-CN" altLang="zh-CN" sz="2000" dirty="0"/>
              <a:t>设计的所有方面应当齐头并进发展，而不是顺次发展，使产品的内部设计与用户界面的需要始终保持一致。 </a:t>
            </a:r>
          </a:p>
          <a:p>
            <a:pPr lvl="1"/>
            <a:r>
              <a:rPr lang="zh-CN" altLang="zh-CN" sz="2000" dirty="0">
                <a:solidFill>
                  <a:srgbClr val="9966FF"/>
                </a:solidFill>
              </a:rPr>
              <a:t>及早并持续性地进行测试：</a:t>
            </a:r>
            <a:r>
              <a:rPr lang="zh-CN" altLang="zh-CN" sz="2000" dirty="0"/>
              <a:t>当前对软件测试的唯一可行的方法是根据经验总结出的方法，即若实际用户认为设计是可行的，它就是可行的。通过在开发的全过程引入可用性测试，可以使用户有机会在产品推出之前就设计提供反馈意见。 </a:t>
            </a:r>
          </a:p>
          <a:p>
            <a:pPr lvl="1"/>
            <a:r>
              <a:rPr lang="zh-CN" altLang="zh-CN" sz="2000" dirty="0">
                <a:solidFill>
                  <a:srgbClr val="9966FF"/>
                </a:solidFill>
              </a:rPr>
              <a:t>反复式设计</a:t>
            </a:r>
            <a:r>
              <a:rPr lang="zh-CN" altLang="zh-CN" sz="2000" dirty="0"/>
              <a:t>：大问题往往会掩盖小问题的存在。设计人员和开发人员应当在整个测试过程中反复对设计进行修改。</a:t>
            </a:r>
          </a:p>
          <a:p>
            <a:endParaRPr lang="zh-CN" altLang="en-US" dirty="0"/>
          </a:p>
        </p:txBody>
      </p:sp>
      <p:sp>
        <p:nvSpPr>
          <p:cNvPr id="3" name="标题 2"/>
          <p:cNvSpPr>
            <a:spLocks noGrp="1"/>
          </p:cNvSpPr>
          <p:nvPr>
            <p:ph type="title"/>
          </p:nvPr>
        </p:nvSpPr>
        <p:spPr/>
        <p:txBody>
          <a:bodyPr/>
          <a:lstStyle/>
          <a:p>
            <a:pPr>
              <a:defRPr/>
            </a:pPr>
            <a:r>
              <a:rPr lang="en-US" altLang="zh-CN" dirty="0"/>
              <a:t>5.5 </a:t>
            </a:r>
            <a:r>
              <a:rPr lang="zh-CN" altLang="zh-CN" dirty="0"/>
              <a:t>以用户为中心的界面设计</a:t>
            </a:r>
            <a:endParaRPr lang="zh-CN" altLang="en-US" dirty="0"/>
          </a:p>
        </p:txBody>
      </p:sp>
    </p:spTree>
    <p:extLst>
      <p:ext uri="{BB962C8B-B14F-4D97-AF65-F5344CB8AC3E}">
        <p14:creationId xmlns:p14="http://schemas.microsoft.com/office/powerpoint/2010/main" val="4251316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r>
              <a:rPr lang="zh-CN" altLang="zh-CN" dirty="0"/>
              <a:t>以用户为中心的设计方法有很多种，包括</a:t>
            </a:r>
            <a:endParaRPr lang="en-US" altLang="zh-CN" dirty="0"/>
          </a:p>
          <a:p>
            <a:pPr lvl="1"/>
            <a:r>
              <a:rPr lang="zh-CN" altLang="zh-CN" dirty="0"/>
              <a:t>图形用户界面设计与评估（</a:t>
            </a:r>
            <a:r>
              <a:rPr lang="en-US" altLang="zh-CN" dirty="0"/>
              <a:t>Graphical User Interface Design and Evaluation</a:t>
            </a:r>
            <a:r>
              <a:rPr lang="zh-CN" altLang="zh-CN" dirty="0"/>
              <a:t>，</a:t>
            </a:r>
            <a:r>
              <a:rPr lang="en-US" altLang="zh-CN" dirty="0">
                <a:solidFill>
                  <a:srgbClr val="9966FF"/>
                </a:solidFill>
              </a:rPr>
              <a:t>GUIDE</a:t>
            </a:r>
            <a:r>
              <a:rPr lang="zh-CN" altLang="zh-CN" dirty="0"/>
              <a:t>）</a:t>
            </a:r>
            <a:endParaRPr lang="en-US" altLang="zh-CN" dirty="0"/>
          </a:p>
          <a:p>
            <a:pPr lvl="1"/>
            <a:r>
              <a:rPr lang="zh-CN" altLang="zh-CN" dirty="0"/>
              <a:t>以用户为中心的逻辑交互设计（</a:t>
            </a:r>
            <a:r>
              <a:rPr lang="en-US" altLang="zh-CN" dirty="0"/>
              <a:t>Logical User-</a:t>
            </a:r>
            <a:r>
              <a:rPr lang="en-US" altLang="zh-CN" dirty="0" err="1"/>
              <a:t>Centred</a:t>
            </a:r>
            <a:r>
              <a:rPr lang="en-US" altLang="zh-CN" dirty="0"/>
              <a:t> Interaction Design</a:t>
            </a:r>
            <a:r>
              <a:rPr lang="zh-CN" altLang="zh-CN" dirty="0"/>
              <a:t>，</a:t>
            </a:r>
            <a:r>
              <a:rPr lang="en-US" altLang="zh-CN" dirty="0">
                <a:solidFill>
                  <a:srgbClr val="9966FF"/>
                </a:solidFill>
              </a:rPr>
              <a:t>LUCID</a:t>
            </a:r>
            <a:r>
              <a:rPr lang="zh-CN" altLang="zh-CN" dirty="0"/>
              <a:t>）</a:t>
            </a:r>
            <a:endParaRPr lang="en-US" altLang="zh-CN" dirty="0"/>
          </a:p>
          <a:p>
            <a:pPr lvl="1"/>
            <a:r>
              <a:rPr lang="zh-CN" altLang="zh-CN" dirty="0"/>
              <a:t>用于交互优化的结构化用户界面设计（</a:t>
            </a:r>
            <a:r>
              <a:rPr lang="en-US" altLang="zh-CN" dirty="0"/>
              <a:t>Structured User-Interface Design for Interaction </a:t>
            </a:r>
            <a:r>
              <a:rPr lang="en-US" altLang="zh-CN" dirty="0" err="1"/>
              <a:t>Optimisation</a:t>
            </a:r>
            <a:r>
              <a:rPr lang="zh-CN" altLang="zh-CN" dirty="0"/>
              <a:t>，</a:t>
            </a:r>
            <a:r>
              <a:rPr lang="en-US" altLang="zh-CN" dirty="0">
                <a:solidFill>
                  <a:srgbClr val="9966FF"/>
                </a:solidFill>
              </a:rPr>
              <a:t>STUDIO</a:t>
            </a:r>
            <a:r>
              <a:rPr lang="zh-CN" altLang="zh-CN" dirty="0"/>
              <a:t>）</a:t>
            </a:r>
            <a:endParaRPr lang="en-US" altLang="zh-CN" dirty="0"/>
          </a:p>
          <a:p>
            <a:pPr lvl="1"/>
            <a:r>
              <a:rPr lang="zh-CN" altLang="zh-CN" dirty="0"/>
              <a:t>以使用为中心的设计（</a:t>
            </a:r>
            <a:r>
              <a:rPr lang="en-US" altLang="zh-CN" dirty="0"/>
              <a:t>Usage-Centered Design</a:t>
            </a:r>
            <a:r>
              <a:rPr lang="zh-CN" altLang="zh-CN" dirty="0"/>
              <a:t>）</a:t>
            </a:r>
            <a:endParaRPr lang="en-US" altLang="zh-CN" dirty="0"/>
          </a:p>
          <a:p>
            <a:pPr lvl="1"/>
            <a:r>
              <a:rPr lang="en-US" altLang="zh-CN" dirty="0">
                <a:solidFill>
                  <a:srgbClr val="9966FF"/>
                </a:solidFill>
              </a:rPr>
              <a:t>OVID</a:t>
            </a:r>
            <a:r>
              <a:rPr lang="zh-CN" altLang="zh-CN" dirty="0"/>
              <a:t>设计</a:t>
            </a:r>
            <a:endParaRPr lang="zh-CN" altLang="en-US" dirty="0"/>
          </a:p>
        </p:txBody>
      </p:sp>
      <p:sp>
        <p:nvSpPr>
          <p:cNvPr id="3" name="标题 2"/>
          <p:cNvSpPr>
            <a:spLocks noGrp="1"/>
          </p:cNvSpPr>
          <p:nvPr>
            <p:ph type="title"/>
          </p:nvPr>
        </p:nvSpPr>
        <p:spPr/>
        <p:txBody>
          <a:bodyPr/>
          <a:lstStyle/>
          <a:p>
            <a:pPr>
              <a:defRPr/>
            </a:pPr>
            <a:endParaRPr lang="zh-CN" altLang="en-US"/>
          </a:p>
        </p:txBody>
      </p:sp>
    </p:spTree>
    <p:extLst>
      <p:ext uri="{BB962C8B-B14F-4D97-AF65-F5344CB8AC3E}">
        <p14:creationId xmlns:p14="http://schemas.microsoft.com/office/powerpoint/2010/main" val="1268113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1"/>
          <p:cNvSpPr>
            <a:spLocks noGrp="1"/>
          </p:cNvSpPr>
          <p:nvPr>
            <p:ph idx="1"/>
          </p:nvPr>
        </p:nvSpPr>
        <p:spPr/>
        <p:txBody>
          <a:bodyPr/>
          <a:lstStyle/>
          <a:p>
            <a:r>
              <a:rPr lang="zh-CN" altLang="zh-CN" sz="2400" dirty="0"/>
              <a:t>对象建模分析是将系统和用户任务分析的结果转化为用户界面设计的第一步；建模是</a:t>
            </a:r>
            <a:r>
              <a:rPr lang="zh-CN" altLang="zh-CN" sz="2400" dirty="0">
                <a:solidFill>
                  <a:srgbClr val="9966FF"/>
                </a:solidFill>
              </a:rPr>
              <a:t>将系统任务的某些概念及其关系用图的方式直观综合地表达出来；</a:t>
            </a:r>
            <a:r>
              <a:rPr lang="zh-CN" altLang="zh-CN" sz="2400" dirty="0"/>
              <a:t>分析则是将系统的对象抽象为类，列出对象或类的属性、行为、以及对象间的关系。</a:t>
            </a:r>
            <a:endParaRPr lang="zh-CN" altLang="en-US" sz="2400" dirty="0"/>
          </a:p>
        </p:txBody>
      </p:sp>
      <p:sp>
        <p:nvSpPr>
          <p:cNvPr id="3" name="标题 2"/>
          <p:cNvSpPr>
            <a:spLocks noGrp="1"/>
          </p:cNvSpPr>
          <p:nvPr>
            <p:ph type="title"/>
          </p:nvPr>
        </p:nvSpPr>
        <p:spPr/>
        <p:txBody>
          <a:bodyPr/>
          <a:lstStyle/>
          <a:p>
            <a:pPr>
              <a:defRPr/>
            </a:pPr>
            <a:r>
              <a:rPr lang="en-US" altLang="zh-CN" dirty="0"/>
              <a:t>5.5.1 </a:t>
            </a:r>
            <a:r>
              <a:rPr lang="zh-CN" altLang="zh-CN" dirty="0"/>
              <a:t>对象建模分析</a:t>
            </a:r>
            <a:endParaRPr lang="zh-CN" altLang="en-US"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9218" name="Object 1"/>
          <p:cNvGraphicFramePr>
            <a:graphicFrameLocks noChangeAspect="1"/>
          </p:cNvGraphicFramePr>
          <p:nvPr/>
        </p:nvGraphicFramePr>
        <p:xfrm>
          <a:off x="2339975" y="3059113"/>
          <a:ext cx="5184775" cy="3798887"/>
        </p:xfrm>
        <a:graphic>
          <a:graphicData uri="http://schemas.openxmlformats.org/presentationml/2006/ole">
            <mc:AlternateContent xmlns:mc="http://schemas.openxmlformats.org/markup-compatibility/2006">
              <mc:Choice xmlns:v="urn:schemas-microsoft-com:vml" Requires="v">
                <p:oleObj spid="_x0000_s15410" r:id="rId3" imgW="4093810" imgH="3002201" progId="Visio.Drawing.11">
                  <p:embed/>
                </p:oleObj>
              </mc:Choice>
              <mc:Fallback>
                <p:oleObj r:id="rId3" imgW="4093810" imgH="300220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059113"/>
                        <a:ext cx="5184775" cy="3798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8946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r>
              <a:rPr lang="zh-CN" altLang="zh-CN" dirty="0">
                <a:solidFill>
                  <a:srgbClr val="9966FF"/>
                </a:solidFill>
              </a:rPr>
              <a:t>视图抽象设计通过组合概念模型中的对象和对象操作，提供系统运行的方法和方式</a:t>
            </a:r>
            <a:r>
              <a:rPr lang="zh-CN" altLang="zh-CN" dirty="0"/>
              <a:t>，为具体的设计提供指导，并要为系统的不同实施方案提供灵活的界面选择。</a:t>
            </a:r>
            <a:endParaRPr lang="en-US" altLang="zh-CN" dirty="0"/>
          </a:p>
          <a:p>
            <a:pPr lvl="1"/>
            <a:r>
              <a:rPr lang="zh-CN" altLang="zh-CN" dirty="0"/>
              <a:t>在线机票订购例子中完成上述交互的视图可能包括：用户查询航班视图，</a:t>
            </a:r>
            <a:endParaRPr lang="en-US" altLang="zh-CN" dirty="0"/>
          </a:p>
          <a:p>
            <a:pPr lvl="1"/>
            <a:r>
              <a:rPr lang="zh-CN" altLang="zh-CN" dirty="0"/>
              <a:t>航班信息列表视图，</a:t>
            </a:r>
            <a:endParaRPr lang="en-US" altLang="zh-CN" dirty="0"/>
          </a:p>
          <a:p>
            <a:pPr lvl="1"/>
            <a:r>
              <a:rPr lang="zh-CN" altLang="zh-CN" dirty="0"/>
              <a:t>用户选中的某个具体航班的信息视图，</a:t>
            </a:r>
            <a:endParaRPr lang="en-US" altLang="zh-CN" dirty="0"/>
          </a:p>
          <a:p>
            <a:pPr lvl="1"/>
            <a:r>
              <a:rPr lang="zh-CN" altLang="zh-CN" dirty="0"/>
              <a:t>订购信息填写视图，支付视图，</a:t>
            </a:r>
            <a:endParaRPr lang="en-US" altLang="zh-CN" dirty="0"/>
          </a:p>
          <a:p>
            <a:pPr lvl="1"/>
            <a:r>
              <a:rPr lang="zh-CN" altLang="zh-CN" dirty="0"/>
              <a:t>交易成功反馈和出票视图等。</a:t>
            </a:r>
          </a:p>
          <a:p>
            <a:pPr lvl="1"/>
            <a:endParaRPr lang="zh-CN" altLang="en-US" dirty="0"/>
          </a:p>
        </p:txBody>
      </p:sp>
      <p:sp>
        <p:nvSpPr>
          <p:cNvPr id="3" name="标题 2"/>
          <p:cNvSpPr>
            <a:spLocks noGrp="1"/>
          </p:cNvSpPr>
          <p:nvPr>
            <p:ph type="title"/>
          </p:nvPr>
        </p:nvSpPr>
        <p:spPr/>
        <p:txBody>
          <a:bodyPr/>
          <a:lstStyle/>
          <a:p>
            <a:pPr>
              <a:defRPr/>
            </a:pPr>
            <a:r>
              <a:rPr lang="en-US" altLang="zh-CN" dirty="0"/>
              <a:t>5.5.2 </a:t>
            </a:r>
            <a:r>
              <a:rPr lang="zh-CN" altLang="zh-CN" dirty="0"/>
              <a:t>视图抽象设计</a:t>
            </a:r>
            <a:endParaRPr lang="zh-CN" altLang="en-US" dirty="0"/>
          </a:p>
        </p:txBody>
      </p:sp>
    </p:spTree>
    <p:extLst>
      <p:ext uri="{BB962C8B-B14F-4D97-AF65-F5344CB8AC3E}">
        <p14:creationId xmlns:p14="http://schemas.microsoft.com/office/powerpoint/2010/main" val="486738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p:txBody>
          <a:bodyPr/>
          <a:lstStyle/>
          <a:p>
            <a:r>
              <a:rPr lang="zh-CN" altLang="zh-CN" sz="2400"/>
              <a:t>针对特定的操作系统或交互方式，对抽象的视图设计做进一步的具体设计，产生视图的概要设计。实际设计中，这些视图通常是用铅笔画在纸上，这样做速度快，而且修改起来也比较方便。</a:t>
            </a:r>
            <a:endParaRPr lang="zh-CN" altLang="en-US" sz="2400"/>
          </a:p>
        </p:txBody>
      </p:sp>
      <p:sp>
        <p:nvSpPr>
          <p:cNvPr id="3" name="标题 2"/>
          <p:cNvSpPr>
            <a:spLocks noGrp="1"/>
          </p:cNvSpPr>
          <p:nvPr>
            <p:ph type="title"/>
          </p:nvPr>
        </p:nvSpPr>
        <p:spPr/>
        <p:txBody>
          <a:bodyPr/>
          <a:lstStyle/>
          <a:p>
            <a:pPr>
              <a:defRPr/>
            </a:pPr>
            <a:r>
              <a:rPr lang="en-US" altLang="zh-CN" dirty="0"/>
              <a:t>5.5.3 </a:t>
            </a:r>
            <a:r>
              <a:rPr lang="zh-CN" altLang="zh-CN" dirty="0"/>
              <a:t>概要设计</a:t>
            </a:r>
            <a:endParaRPr lang="zh-CN" altLang="en-US" dirty="0"/>
          </a:p>
        </p:txBody>
      </p:sp>
      <p:grpSp>
        <p:nvGrpSpPr>
          <p:cNvPr id="44036" name="Group 2"/>
          <p:cNvGrpSpPr>
            <a:grpSpLocks/>
          </p:cNvGrpSpPr>
          <p:nvPr/>
        </p:nvGrpSpPr>
        <p:grpSpPr bwMode="auto">
          <a:xfrm>
            <a:off x="1403350" y="2636912"/>
            <a:ext cx="7057082" cy="4221088"/>
            <a:chOff x="2340" y="9084"/>
            <a:chExt cx="7200" cy="4056"/>
          </a:xfrm>
        </p:grpSpPr>
        <p:grpSp>
          <p:nvGrpSpPr>
            <p:cNvPr id="44037" name="Group 3"/>
            <p:cNvGrpSpPr>
              <a:grpSpLocks/>
            </p:cNvGrpSpPr>
            <p:nvPr/>
          </p:nvGrpSpPr>
          <p:grpSpPr bwMode="auto">
            <a:xfrm>
              <a:off x="2340" y="9084"/>
              <a:ext cx="7200" cy="4056"/>
              <a:chOff x="2340" y="9084"/>
              <a:chExt cx="7200" cy="4056"/>
            </a:xfrm>
          </p:grpSpPr>
          <p:sp>
            <p:nvSpPr>
              <p:cNvPr id="44045" name="AutoShape 4"/>
              <p:cNvSpPr>
                <a:spLocks noChangeAspect="1" noChangeArrowheads="1"/>
              </p:cNvSpPr>
              <p:nvPr/>
            </p:nvSpPr>
            <p:spPr bwMode="auto">
              <a:xfrm>
                <a:off x="2340" y="9084"/>
                <a:ext cx="7200" cy="40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6" name="Rectangle 5"/>
              <p:cNvSpPr>
                <a:spLocks noChangeArrowheads="1"/>
              </p:cNvSpPr>
              <p:nvPr/>
            </p:nvSpPr>
            <p:spPr bwMode="auto">
              <a:xfrm>
                <a:off x="4500" y="12714"/>
                <a:ext cx="2364"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7" name="Text Box 6"/>
              <p:cNvSpPr txBox="1">
                <a:spLocks noChangeArrowheads="1"/>
              </p:cNvSpPr>
              <p:nvPr/>
            </p:nvSpPr>
            <p:spPr bwMode="auto">
              <a:xfrm>
                <a:off x="3597" y="12715"/>
                <a:ext cx="841" cy="2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查询条件</a:t>
                </a:r>
                <a:endParaRPr lang="zh-CN" altLang="zh-CN"/>
              </a:p>
            </p:txBody>
          </p:sp>
          <p:sp>
            <p:nvSpPr>
              <p:cNvPr id="44048" name="Rectangle 7"/>
              <p:cNvSpPr>
                <a:spLocks noChangeArrowheads="1"/>
              </p:cNvSpPr>
              <p:nvPr/>
            </p:nvSpPr>
            <p:spPr bwMode="auto">
              <a:xfrm>
                <a:off x="2520" y="9240"/>
                <a:ext cx="6840" cy="283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9" name="Rectangle 8"/>
              <p:cNvSpPr>
                <a:spLocks noChangeArrowheads="1"/>
              </p:cNvSpPr>
              <p:nvPr/>
            </p:nvSpPr>
            <p:spPr bwMode="auto">
              <a:xfrm>
                <a:off x="9000" y="9240"/>
                <a:ext cx="360" cy="2838"/>
              </a:xfrm>
              <a:prstGeom prst="rect">
                <a:avLst/>
              </a:prstGeom>
              <a:solidFill>
                <a:srgbClr val="99CCFF"/>
              </a:solidFill>
              <a:ln>
                <a:noFill/>
              </a:ln>
              <a:effectLst>
                <a:prstShdw prst="shdw17" dist="17961" dir="135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0" name="AutoShape 9"/>
              <p:cNvSpPr>
                <a:spLocks noChangeArrowheads="1"/>
              </p:cNvSpPr>
              <p:nvPr/>
            </p:nvSpPr>
            <p:spPr bwMode="auto">
              <a:xfrm>
                <a:off x="9000" y="9240"/>
                <a:ext cx="321" cy="338"/>
              </a:xfrm>
              <a:prstGeom prst="triangle">
                <a:avLst>
                  <a:gd name="adj" fmla="val 50000"/>
                </a:avLst>
              </a:prstGeom>
              <a:solidFill>
                <a:srgbClr val="FFFFFF"/>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1" name="AutoShape 10"/>
              <p:cNvSpPr>
                <a:spLocks noChangeArrowheads="1"/>
              </p:cNvSpPr>
              <p:nvPr/>
            </p:nvSpPr>
            <p:spPr bwMode="auto">
              <a:xfrm rot="10800000">
                <a:off x="9000" y="11736"/>
                <a:ext cx="321" cy="338"/>
              </a:xfrm>
              <a:prstGeom prst="triangle">
                <a:avLst>
                  <a:gd name="adj" fmla="val 50000"/>
                </a:avLst>
              </a:prstGeom>
              <a:solidFill>
                <a:srgbClr val="FFFFFF"/>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2" name="Text Box 11"/>
              <p:cNvSpPr txBox="1">
                <a:spLocks noChangeArrowheads="1"/>
              </p:cNvSpPr>
              <p:nvPr/>
            </p:nvSpPr>
            <p:spPr bwMode="auto">
              <a:xfrm>
                <a:off x="2520" y="9240"/>
                <a:ext cx="1008" cy="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航班号</a:t>
                </a:r>
                <a:endParaRPr lang="zh-CN" altLang="zh-CN"/>
              </a:p>
            </p:txBody>
          </p:sp>
          <p:sp>
            <p:nvSpPr>
              <p:cNvPr id="44053" name="Text Box 12"/>
              <p:cNvSpPr txBox="1">
                <a:spLocks noChangeArrowheads="1"/>
              </p:cNvSpPr>
              <p:nvPr/>
            </p:nvSpPr>
            <p:spPr bwMode="auto">
              <a:xfrm>
                <a:off x="3420" y="9240"/>
                <a:ext cx="1008" cy="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起飞城市</a:t>
                </a:r>
                <a:endParaRPr lang="zh-CN" altLang="zh-CN"/>
              </a:p>
            </p:txBody>
          </p:sp>
          <p:sp>
            <p:nvSpPr>
              <p:cNvPr id="44054" name="Text Box 13"/>
              <p:cNvSpPr txBox="1">
                <a:spLocks noChangeArrowheads="1"/>
              </p:cNvSpPr>
              <p:nvPr/>
            </p:nvSpPr>
            <p:spPr bwMode="auto">
              <a:xfrm>
                <a:off x="4320" y="9240"/>
                <a:ext cx="1008" cy="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到达城市</a:t>
                </a:r>
                <a:endParaRPr lang="zh-CN" altLang="zh-CN"/>
              </a:p>
            </p:txBody>
          </p:sp>
          <p:sp>
            <p:nvSpPr>
              <p:cNvPr id="44055" name="Text Box 14"/>
              <p:cNvSpPr txBox="1">
                <a:spLocks noChangeArrowheads="1"/>
              </p:cNvSpPr>
              <p:nvPr/>
            </p:nvSpPr>
            <p:spPr bwMode="auto">
              <a:xfrm>
                <a:off x="5400" y="9240"/>
                <a:ext cx="1008" cy="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起飞时间</a:t>
                </a:r>
                <a:endParaRPr lang="zh-CN" altLang="zh-CN"/>
              </a:p>
            </p:txBody>
          </p:sp>
          <p:sp>
            <p:nvSpPr>
              <p:cNvPr id="44056" name="Text Box 15"/>
              <p:cNvSpPr txBox="1">
                <a:spLocks noChangeArrowheads="1"/>
              </p:cNvSpPr>
              <p:nvPr/>
            </p:nvSpPr>
            <p:spPr bwMode="auto">
              <a:xfrm>
                <a:off x="6300" y="9240"/>
                <a:ext cx="1008" cy="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到达时间</a:t>
                </a:r>
                <a:endParaRPr lang="zh-CN" altLang="zh-CN"/>
              </a:p>
            </p:txBody>
          </p:sp>
          <p:sp>
            <p:nvSpPr>
              <p:cNvPr id="44057" name="Text Box 16"/>
              <p:cNvSpPr txBox="1">
                <a:spLocks noChangeArrowheads="1"/>
              </p:cNvSpPr>
              <p:nvPr/>
            </p:nvSpPr>
            <p:spPr bwMode="auto">
              <a:xfrm>
                <a:off x="7200" y="9240"/>
                <a:ext cx="1008" cy="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全票票价</a:t>
                </a:r>
                <a:endParaRPr lang="zh-CN" altLang="zh-CN"/>
              </a:p>
            </p:txBody>
          </p:sp>
          <p:sp>
            <p:nvSpPr>
              <p:cNvPr id="44058" name="Text Box 17"/>
              <p:cNvSpPr txBox="1">
                <a:spLocks noChangeArrowheads="1"/>
              </p:cNvSpPr>
              <p:nvPr/>
            </p:nvSpPr>
            <p:spPr bwMode="auto">
              <a:xfrm>
                <a:off x="8100" y="9240"/>
                <a:ext cx="840" cy="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剩余票额</a:t>
                </a:r>
                <a:endParaRPr lang="zh-CN" altLang="en-US" sz="900">
                  <a:latin typeface="Times New Roman" panose="02020603050405020304" pitchFamily="18" charset="0"/>
                </a:endParaRPr>
              </a:p>
              <a:p>
                <a:pPr eaLnBrk="1" hangingPunct="1"/>
                <a:endParaRPr lang="zh-CN" altLang="zh-CN"/>
              </a:p>
            </p:txBody>
          </p:sp>
          <p:sp>
            <p:nvSpPr>
              <p:cNvPr id="44059" name="Text Box 18"/>
              <p:cNvSpPr txBox="1">
                <a:spLocks noChangeArrowheads="1"/>
              </p:cNvSpPr>
              <p:nvPr/>
            </p:nvSpPr>
            <p:spPr bwMode="auto">
              <a:xfrm>
                <a:off x="2520" y="9552"/>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a:latin typeface="Calibri" panose="020F0502020204030204" pitchFamily="34" charset="0"/>
                  </a:rPr>
                  <a:t>CA1100</a:t>
                </a:r>
                <a:endParaRPr lang="zh-CN" altLang="zh-CN"/>
              </a:p>
            </p:txBody>
          </p:sp>
          <p:sp>
            <p:nvSpPr>
              <p:cNvPr id="44060" name="Text Box 19"/>
              <p:cNvSpPr txBox="1">
                <a:spLocks noChangeArrowheads="1"/>
              </p:cNvSpPr>
              <p:nvPr/>
            </p:nvSpPr>
            <p:spPr bwMode="auto">
              <a:xfrm>
                <a:off x="3420" y="9552"/>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济南</a:t>
                </a:r>
                <a:endParaRPr lang="zh-CN" altLang="zh-CN"/>
              </a:p>
            </p:txBody>
          </p:sp>
          <p:sp>
            <p:nvSpPr>
              <p:cNvPr id="44061" name="Text Box 20"/>
              <p:cNvSpPr txBox="1">
                <a:spLocks noChangeArrowheads="1"/>
              </p:cNvSpPr>
              <p:nvPr/>
            </p:nvSpPr>
            <p:spPr bwMode="auto">
              <a:xfrm>
                <a:off x="4320" y="9552"/>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北京</a:t>
                </a:r>
                <a:endParaRPr lang="zh-CN" altLang="zh-CN"/>
              </a:p>
            </p:txBody>
          </p:sp>
          <p:sp>
            <p:nvSpPr>
              <p:cNvPr id="44062" name="Text Box 21"/>
              <p:cNvSpPr txBox="1">
                <a:spLocks noChangeArrowheads="1"/>
              </p:cNvSpPr>
              <p:nvPr/>
            </p:nvSpPr>
            <p:spPr bwMode="auto">
              <a:xfrm>
                <a:off x="5400" y="9552"/>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a:latin typeface="Calibri" panose="020F0502020204030204" pitchFamily="34" charset="0"/>
                  </a:rPr>
                  <a:t>17</a:t>
                </a:r>
                <a:r>
                  <a:rPr lang="zh-CN" altLang="en-US" sz="900">
                    <a:latin typeface="Calibri" panose="020F0502020204030204" pitchFamily="34" charset="0"/>
                  </a:rPr>
                  <a:t>：</a:t>
                </a:r>
                <a:r>
                  <a:rPr lang="en-US" altLang="zh-CN" sz="900">
                    <a:latin typeface="Calibri" panose="020F0502020204030204" pitchFamily="34" charset="0"/>
                  </a:rPr>
                  <a:t>35</a:t>
                </a:r>
                <a:endParaRPr lang="zh-CN" altLang="zh-CN"/>
              </a:p>
            </p:txBody>
          </p:sp>
          <p:sp>
            <p:nvSpPr>
              <p:cNvPr id="44063" name="Text Box 22"/>
              <p:cNvSpPr txBox="1">
                <a:spLocks noChangeArrowheads="1"/>
              </p:cNvSpPr>
              <p:nvPr/>
            </p:nvSpPr>
            <p:spPr bwMode="auto">
              <a:xfrm>
                <a:off x="6300" y="9552"/>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a:latin typeface="Calibri" panose="020F0502020204030204" pitchFamily="34" charset="0"/>
                  </a:rPr>
                  <a:t>19</a:t>
                </a:r>
                <a:r>
                  <a:rPr lang="zh-CN" altLang="en-US" sz="900">
                    <a:latin typeface="Calibri" panose="020F0502020204030204" pitchFamily="34" charset="0"/>
                  </a:rPr>
                  <a:t>：</a:t>
                </a:r>
                <a:r>
                  <a:rPr lang="en-US" altLang="zh-CN" sz="900">
                    <a:latin typeface="Calibri" panose="020F0502020204030204" pitchFamily="34" charset="0"/>
                  </a:rPr>
                  <a:t>10</a:t>
                </a:r>
                <a:endParaRPr lang="zh-CN" altLang="zh-CN"/>
              </a:p>
            </p:txBody>
          </p:sp>
          <p:sp>
            <p:nvSpPr>
              <p:cNvPr id="44064" name="Text Box 23"/>
              <p:cNvSpPr txBox="1">
                <a:spLocks noChangeArrowheads="1"/>
              </p:cNvSpPr>
              <p:nvPr/>
            </p:nvSpPr>
            <p:spPr bwMode="auto">
              <a:xfrm>
                <a:off x="7200" y="9552"/>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a:latin typeface="Calibri" panose="020F0502020204030204" pitchFamily="34" charset="0"/>
                  </a:rPr>
                  <a:t>500</a:t>
                </a:r>
                <a:endParaRPr lang="zh-CN" altLang="zh-CN"/>
              </a:p>
            </p:txBody>
          </p:sp>
          <p:sp>
            <p:nvSpPr>
              <p:cNvPr id="44065" name="Text Box 24"/>
              <p:cNvSpPr txBox="1">
                <a:spLocks noChangeArrowheads="1"/>
              </p:cNvSpPr>
              <p:nvPr/>
            </p:nvSpPr>
            <p:spPr bwMode="auto">
              <a:xfrm>
                <a:off x="8100" y="9552"/>
                <a:ext cx="840"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900">
                    <a:latin typeface="Calibri" panose="020F0502020204030204" pitchFamily="34" charset="0"/>
                  </a:rPr>
                  <a:t>20</a:t>
                </a:r>
                <a:endParaRPr lang="en-US" altLang="zh-CN" sz="900">
                  <a:latin typeface="Times New Roman" panose="02020603050405020304" pitchFamily="18" charset="0"/>
                </a:endParaRPr>
              </a:p>
              <a:p>
                <a:pPr eaLnBrk="1" hangingPunct="1"/>
                <a:endParaRPr lang="zh-CN" altLang="zh-CN"/>
              </a:p>
            </p:txBody>
          </p:sp>
          <p:sp>
            <p:nvSpPr>
              <p:cNvPr id="44066" name="Text Box 25"/>
              <p:cNvSpPr txBox="1">
                <a:spLocks noChangeArrowheads="1"/>
              </p:cNvSpPr>
              <p:nvPr/>
            </p:nvSpPr>
            <p:spPr bwMode="auto">
              <a:xfrm>
                <a:off x="2520" y="9864"/>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67" name="Text Box 26"/>
              <p:cNvSpPr txBox="1">
                <a:spLocks noChangeArrowheads="1"/>
              </p:cNvSpPr>
              <p:nvPr/>
            </p:nvSpPr>
            <p:spPr bwMode="auto">
              <a:xfrm>
                <a:off x="3420" y="9864"/>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68" name="Text Box 27"/>
              <p:cNvSpPr txBox="1">
                <a:spLocks noChangeArrowheads="1"/>
              </p:cNvSpPr>
              <p:nvPr/>
            </p:nvSpPr>
            <p:spPr bwMode="auto">
              <a:xfrm>
                <a:off x="4320" y="9864"/>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69" name="Text Box 28"/>
              <p:cNvSpPr txBox="1">
                <a:spLocks noChangeArrowheads="1"/>
              </p:cNvSpPr>
              <p:nvPr/>
            </p:nvSpPr>
            <p:spPr bwMode="auto">
              <a:xfrm>
                <a:off x="5400" y="9864"/>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70" name="Text Box 29"/>
              <p:cNvSpPr txBox="1">
                <a:spLocks noChangeArrowheads="1"/>
              </p:cNvSpPr>
              <p:nvPr/>
            </p:nvSpPr>
            <p:spPr bwMode="auto">
              <a:xfrm>
                <a:off x="6300" y="9864"/>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71" name="Text Box 30"/>
              <p:cNvSpPr txBox="1">
                <a:spLocks noChangeArrowheads="1"/>
              </p:cNvSpPr>
              <p:nvPr/>
            </p:nvSpPr>
            <p:spPr bwMode="auto">
              <a:xfrm>
                <a:off x="7200" y="9864"/>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72" name="Text Box 31"/>
              <p:cNvSpPr txBox="1">
                <a:spLocks noChangeArrowheads="1"/>
              </p:cNvSpPr>
              <p:nvPr/>
            </p:nvSpPr>
            <p:spPr bwMode="auto">
              <a:xfrm>
                <a:off x="8100" y="9864"/>
                <a:ext cx="840"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p>
              <a:p>
                <a:pPr eaLnBrk="1" hangingPunct="1"/>
                <a:endParaRPr lang="zh-CN" altLang="zh-CN"/>
              </a:p>
            </p:txBody>
          </p:sp>
          <p:sp>
            <p:nvSpPr>
              <p:cNvPr id="44073" name="Text Box 32"/>
              <p:cNvSpPr txBox="1">
                <a:spLocks noChangeArrowheads="1"/>
              </p:cNvSpPr>
              <p:nvPr/>
            </p:nvSpPr>
            <p:spPr bwMode="auto">
              <a:xfrm>
                <a:off x="2520" y="10176"/>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74" name="Text Box 33"/>
              <p:cNvSpPr txBox="1">
                <a:spLocks noChangeArrowheads="1"/>
              </p:cNvSpPr>
              <p:nvPr/>
            </p:nvSpPr>
            <p:spPr bwMode="auto">
              <a:xfrm>
                <a:off x="3420" y="10176"/>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75" name="Text Box 34"/>
              <p:cNvSpPr txBox="1">
                <a:spLocks noChangeArrowheads="1"/>
              </p:cNvSpPr>
              <p:nvPr/>
            </p:nvSpPr>
            <p:spPr bwMode="auto">
              <a:xfrm>
                <a:off x="4320" y="10176"/>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76" name="Text Box 35"/>
              <p:cNvSpPr txBox="1">
                <a:spLocks noChangeArrowheads="1"/>
              </p:cNvSpPr>
              <p:nvPr/>
            </p:nvSpPr>
            <p:spPr bwMode="auto">
              <a:xfrm>
                <a:off x="5400" y="10176"/>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Calibri" panose="020F0502020204030204" pitchFamily="34" charset="0"/>
                  </a:rPr>
                  <a:t>…</a:t>
                </a:r>
                <a:endParaRPr lang="zh-CN" altLang="zh-CN" dirty="0"/>
              </a:p>
            </p:txBody>
          </p:sp>
          <p:sp>
            <p:nvSpPr>
              <p:cNvPr id="44077" name="Text Box 36"/>
              <p:cNvSpPr txBox="1">
                <a:spLocks noChangeArrowheads="1"/>
              </p:cNvSpPr>
              <p:nvPr/>
            </p:nvSpPr>
            <p:spPr bwMode="auto">
              <a:xfrm>
                <a:off x="6300" y="10176"/>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78" name="Text Box 37"/>
              <p:cNvSpPr txBox="1">
                <a:spLocks noChangeArrowheads="1"/>
              </p:cNvSpPr>
              <p:nvPr/>
            </p:nvSpPr>
            <p:spPr bwMode="auto">
              <a:xfrm>
                <a:off x="7200" y="10176"/>
                <a:ext cx="1008"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endParaRPr lang="zh-CN" altLang="zh-CN"/>
              </a:p>
            </p:txBody>
          </p:sp>
          <p:sp>
            <p:nvSpPr>
              <p:cNvPr id="44079" name="Text Box 38"/>
              <p:cNvSpPr txBox="1">
                <a:spLocks noChangeArrowheads="1"/>
              </p:cNvSpPr>
              <p:nvPr/>
            </p:nvSpPr>
            <p:spPr bwMode="auto">
              <a:xfrm>
                <a:off x="8100" y="10176"/>
                <a:ext cx="840" cy="27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Calibri" panose="020F0502020204030204" pitchFamily="34" charset="0"/>
                  </a:rPr>
                  <a:t>…</a:t>
                </a:r>
              </a:p>
              <a:p>
                <a:pPr eaLnBrk="1" hangingPunct="1"/>
                <a:endParaRPr lang="zh-CN" altLang="zh-CN"/>
              </a:p>
            </p:txBody>
          </p:sp>
        </p:grpSp>
        <p:sp>
          <p:nvSpPr>
            <p:cNvPr id="44038" name="AutoShape 39"/>
            <p:cNvSpPr>
              <a:spLocks noChangeArrowheads="1"/>
            </p:cNvSpPr>
            <p:nvPr/>
          </p:nvSpPr>
          <p:spPr bwMode="auto">
            <a:xfrm>
              <a:off x="3780" y="12204"/>
              <a:ext cx="1260" cy="357"/>
            </a:xfrm>
            <a:prstGeom prst="bevel">
              <a:avLst>
                <a:gd name="adj" fmla="val 12500"/>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订票</a:t>
              </a:r>
              <a:endParaRPr lang="zh-CN" altLang="en-US" sz="1000">
                <a:latin typeface="Times New Roman" panose="02020603050405020304" pitchFamily="18" charset="0"/>
              </a:endParaRPr>
            </a:p>
            <a:p>
              <a:pPr algn="ctr" eaLnBrk="1" hangingPunct="1"/>
              <a:r>
                <a:rPr lang="zh-CN" altLang="en-US" sz="1000">
                  <a:latin typeface="Calibri" panose="020F0502020204030204" pitchFamily="34" charset="0"/>
                </a:rPr>
                <a:t>操作员</a:t>
              </a:r>
              <a:r>
                <a:rPr lang="en-US" altLang="zh-CN" sz="1000">
                  <a:latin typeface="Calibri" panose="020F0502020204030204" pitchFamily="34" charset="0"/>
                </a:rPr>
                <a:t>B</a:t>
              </a:r>
              <a:endParaRPr lang="zh-CN" altLang="zh-CN"/>
            </a:p>
          </p:txBody>
        </p:sp>
        <p:sp>
          <p:nvSpPr>
            <p:cNvPr id="44039" name="AutoShape 40"/>
            <p:cNvSpPr>
              <a:spLocks noChangeArrowheads="1"/>
            </p:cNvSpPr>
            <p:nvPr/>
          </p:nvSpPr>
          <p:spPr bwMode="auto">
            <a:xfrm>
              <a:off x="6300" y="12204"/>
              <a:ext cx="900" cy="357"/>
            </a:xfrm>
            <a:prstGeom prst="bevel">
              <a:avLst>
                <a:gd name="adj" fmla="val 12500"/>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保存</a:t>
              </a:r>
              <a:endParaRPr lang="zh-CN" altLang="en-US" sz="1000">
                <a:latin typeface="Times New Roman" panose="02020603050405020304" pitchFamily="18" charset="0"/>
              </a:endParaRPr>
            </a:p>
            <a:p>
              <a:pPr algn="ctr" eaLnBrk="1" hangingPunct="1"/>
              <a:r>
                <a:rPr lang="zh-CN" altLang="en-US" sz="1000">
                  <a:latin typeface="Calibri" panose="020F0502020204030204" pitchFamily="34" charset="0"/>
                </a:rPr>
                <a:t>操作员</a:t>
              </a:r>
              <a:r>
                <a:rPr lang="en-US" altLang="zh-CN" sz="1000">
                  <a:latin typeface="Calibri" panose="020F0502020204030204" pitchFamily="34" charset="0"/>
                </a:rPr>
                <a:t>B</a:t>
              </a:r>
              <a:endParaRPr lang="zh-CN" altLang="zh-CN"/>
            </a:p>
          </p:txBody>
        </p:sp>
        <p:sp>
          <p:nvSpPr>
            <p:cNvPr id="44040" name="AutoShape 41"/>
            <p:cNvSpPr>
              <a:spLocks noChangeArrowheads="1"/>
            </p:cNvSpPr>
            <p:nvPr/>
          </p:nvSpPr>
          <p:spPr bwMode="auto">
            <a:xfrm>
              <a:off x="5220" y="12204"/>
              <a:ext cx="900" cy="357"/>
            </a:xfrm>
            <a:prstGeom prst="bevel">
              <a:avLst>
                <a:gd name="adj" fmla="val 12500"/>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打印</a:t>
              </a:r>
              <a:endParaRPr lang="zh-CN" altLang="en-US" sz="1000">
                <a:latin typeface="Times New Roman" panose="02020603050405020304" pitchFamily="18" charset="0"/>
              </a:endParaRPr>
            </a:p>
            <a:p>
              <a:pPr algn="ctr" eaLnBrk="1" hangingPunct="1"/>
              <a:r>
                <a:rPr lang="zh-CN" altLang="en-US" sz="1000">
                  <a:latin typeface="Calibri" panose="020F0502020204030204" pitchFamily="34" charset="0"/>
                </a:rPr>
                <a:t>操作员</a:t>
              </a:r>
              <a:r>
                <a:rPr lang="en-US" altLang="zh-CN" sz="1000">
                  <a:latin typeface="Calibri" panose="020F0502020204030204" pitchFamily="34" charset="0"/>
                </a:rPr>
                <a:t>B</a:t>
              </a:r>
              <a:endParaRPr lang="zh-CN" altLang="zh-CN"/>
            </a:p>
          </p:txBody>
        </p:sp>
        <p:sp>
          <p:nvSpPr>
            <p:cNvPr id="44041" name="AutoShape 42"/>
            <p:cNvSpPr>
              <a:spLocks noChangeArrowheads="1"/>
            </p:cNvSpPr>
            <p:nvPr/>
          </p:nvSpPr>
          <p:spPr bwMode="auto">
            <a:xfrm>
              <a:off x="7380" y="12204"/>
              <a:ext cx="900" cy="357"/>
            </a:xfrm>
            <a:prstGeom prst="bevel">
              <a:avLst>
                <a:gd name="adj" fmla="val 12500"/>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上一页</a:t>
              </a:r>
              <a:endParaRPr lang="zh-CN" altLang="en-US" sz="1000">
                <a:latin typeface="Times New Roman" panose="02020603050405020304" pitchFamily="18" charset="0"/>
              </a:endParaRPr>
            </a:p>
            <a:p>
              <a:pPr algn="ctr" eaLnBrk="1" hangingPunct="1"/>
              <a:r>
                <a:rPr lang="zh-CN" altLang="en-US" sz="1000">
                  <a:latin typeface="Calibri" panose="020F0502020204030204" pitchFamily="34" charset="0"/>
                </a:rPr>
                <a:t>操作员</a:t>
              </a:r>
              <a:r>
                <a:rPr lang="en-US" altLang="zh-CN" sz="1000">
                  <a:latin typeface="Calibri" panose="020F0502020204030204" pitchFamily="34" charset="0"/>
                </a:rPr>
                <a:t>B</a:t>
              </a:r>
              <a:endParaRPr lang="zh-CN" altLang="zh-CN"/>
            </a:p>
          </p:txBody>
        </p:sp>
        <p:sp>
          <p:nvSpPr>
            <p:cNvPr id="44042" name="AutoShape 43"/>
            <p:cNvSpPr>
              <a:spLocks noChangeArrowheads="1"/>
            </p:cNvSpPr>
            <p:nvPr/>
          </p:nvSpPr>
          <p:spPr bwMode="auto">
            <a:xfrm>
              <a:off x="8460" y="12204"/>
              <a:ext cx="900" cy="357"/>
            </a:xfrm>
            <a:prstGeom prst="bevel">
              <a:avLst>
                <a:gd name="adj" fmla="val 12500"/>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下一页</a:t>
              </a:r>
              <a:endParaRPr lang="zh-CN" altLang="en-US" sz="1000">
                <a:latin typeface="Times New Roman" panose="02020603050405020304" pitchFamily="18" charset="0"/>
              </a:endParaRPr>
            </a:p>
            <a:p>
              <a:pPr algn="ctr" eaLnBrk="1" hangingPunct="1"/>
              <a:r>
                <a:rPr lang="zh-CN" altLang="en-US" sz="1000">
                  <a:latin typeface="Calibri" panose="020F0502020204030204" pitchFamily="34" charset="0"/>
                </a:rPr>
                <a:t>操作员</a:t>
              </a:r>
              <a:r>
                <a:rPr lang="en-US" altLang="zh-CN" sz="1000">
                  <a:latin typeface="Calibri" panose="020F0502020204030204" pitchFamily="34" charset="0"/>
                </a:rPr>
                <a:t>B</a:t>
              </a:r>
              <a:endParaRPr lang="zh-CN" altLang="zh-CN"/>
            </a:p>
          </p:txBody>
        </p:sp>
        <p:sp>
          <p:nvSpPr>
            <p:cNvPr id="44043" name="AutoShape 44"/>
            <p:cNvSpPr>
              <a:spLocks noChangeArrowheads="1"/>
            </p:cNvSpPr>
            <p:nvPr/>
          </p:nvSpPr>
          <p:spPr bwMode="auto">
            <a:xfrm>
              <a:off x="7200" y="12672"/>
              <a:ext cx="900" cy="357"/>
            </a:xfrm>
            <a:prstGeom prst="bevel">
              <a:avLst>
                <a:gd name="adj" fmla="val 12500"/>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新查询</a:t>
              </a:r>
              <a:endParaRPr lang="zh-CN" altLang="en-US" sz="1000">
                <a:latin typeface="Times New Roman" panose="02020603050405020304" pitchFamily="18" charset="0"/>
              </a:endParaRPr>
            </a:p>
            <a:p>
              <a:pPr algn="ctr" eaLnBrk="1" hangingPunct="1"/>
              <a:r>
                <a:rPr lang="zh-CN" altLang="en-US" sz="1000">
                  <a:latin typeface="Calibri" panose="020F0502020204030204" pitchFamily="34" charset="0"/>
                </a:rPr>
                <a:t>操作员</a:t>
              </a:r>
              <a:r>
                <a:rPr lang="en-US" altLang="zh-CN" sz="1000">
                  <a:latin typeface="Calibri" panose="020F0502020204030204" pitchFamily="34" charset="0"/>
                </a:rPr>
                <a:t>B</a:t>
              </a:r>
              <a:endParaRPr lang="zh-CN" altLang="zh-CN"/>
            </a:p>
          </p:txBody>
        </p:sp>
        <p:sp>
          <p:nvSpPr>
            <p:cNvPr id="44044" name="AutoShape 45"/>
            <p:cNvSpPr>
              <a:spLocks noChangeArrowheads="1"/>
            </p:cNvSpPr>
            <p:nvPr/>
          </p:nvSpPr>
          <p:spPr bwMode="auto">
            <a:xfrm>
              <a:off x="8280" y="12672"/>
              <a:ext cx="1080" cy="357"/>
            </a:xfrm>
            <a:prstGeom prst="bevel">
              <a:avLst>
                <a:gd name="adj" fmla="val 12500"/>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latin typeface="Calibri" panose="020F0502020204030204" pitchFamily="34" charset="0"/>
                </a:rPr>
                <a:t>结果中查询</a:t>
              </a:r>
              <a:endParaRPr lang="zh-CN" altLang="en-US" sz="1000">
                <a:latin typeface="Times New Roman" panose="02020603050405020304" pitchFamily="18" charset="0"/>
              </a:endParaRPr>
            </a:p>
            <a:p>
              <a:pPr algn="ctr" eaLnBrk="1" hangingPunct="1"/>
              <a:r>
                <a:rPr lang="zh-CN" altLang="en-US" sz="1000">
                  <a:latin typeface="Calibri" panose="020F0502020204030204" pitchFamily="34" charset="0"/>
                </a:rPr>
                <a:t>操作员</a:t>
              </a:r>
              <a:r>
                <a:rPr lang="en-US" altLang="zh-CN" sz="1000">
                  <a:latin typeface="Calibri" panose="020F0502020204030204" pitchFamily="34" charset="0"/>
                </a:rPr>
                <a:t>B</a:t>
              </a:r>
              <a:endParaRPr lang="zh-CN" altLang="zh-CN"/>
            </a:p>
          </p:txBody>
        </p:sp>
      </p:grpSp>
    </p:spTree>
    <p:extLst>
      <p:ext uri="{BB962C8B-B14F-4D97-AF65-F5344CB8AC3E}">
        <p14:creationId xmlns:p14="http://schemas.microsoft.com/office/powerpoint/2010/main" val="2675900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
          <p:cNvSpPr>
            <a:spLocks noGrp="1"/>
          </p:cNvSpPr>
          <p:nvPr>
            <p:ph idx="1"/>
          </p:nvPr>
        </p:nvSpPr>
        <p:spPr>
          <a:xfrm>
            <a:off x="0" y="1052736"/>
            <a:ext cx="3322638" cy="4525962"/>
          </a:xfrm>
        </p:spPr>
        <p:txBody>
          <a:bodyPr>
            <a:normAutofit fontScale="92500"/>
          </a:bodyPr>
          <a:lstStyle/>
          <a:p>
            <a:r>
              <a:rPr lang="zh-CN" altLang="zh-CN" sz="2400" dirty="0"/>
              <a:t>任何一个人机交互系统的界面都可能包括若干状态，用户在不同界面状态下根据自己完成任务需要进行不同的操作；很多交互任务需要从一个状态转化为另一个状态，这就要考虑用户完成任务所需的信息和功能，并将不同交互视图之间的联系和状态转换关系整理清楚。</a:t>
            </a:r>
            <a:endParaRPr lang="zh-CN" altLang="en-US" sz="2400" dirty="0"/>
          </a:p>
        </p:txBody>
      </p:sp>
      <p:sp>
        <p:nvSpPr>
          <p:cNvPr id="3" name="标题 2"/>
          <p:cNvSpPr>
            <a:spLocks noGrp="1"/>
          </p:cNvSpPr>
          <p:nvPr>
            <p:ph type="title"/>
          </p:nvPr>
        </p:nvSpPr>
        <p:spPr/>
        <p:txBody>
          <a:bodyPr/>
          <a:lstStyle/>
          <a:p>
            <a:pPr>
              <a:defRPr/>
            </a:pPr>
            <a:r>
              <a:rPr lang="en-US" altLang="zh-CN" dirty="0"/>
              <a:t>5.5.4 </a:t>
            </a:r>
            <a:r>
              <a:rPr lang="zh-CN" altLang="zh-CN" dirty="0"/>
              <a:t>视图的关联设计</a:t>
            </a:r>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ndParaRPr>
          </a:p>
        </p:txBody>
      </p:sp>
      <p:graphicFrame>
        <p:nvGraphicFramePr>
          <p:cNvPr id="10242" name="Object 1"/>
          <p:cNvGraphicFramePr>
            <a:graphicFrameLocks noChangeAspect="1"/>
          </p:cNvGraphicFramePr>
          <p:nvPr>
            <p:extLst>
              <p:ext uri="{D42A27DB-BD31-4B8C-83A1-F6EECF244321}">
                <p14:modId xmlns:p14="http://schemas.microsoft.com/office/powerpoint/2010/main" val="3101244706"/>
              </p:ext>
            </p:extLst>
          </p:nvPr>
        </p:nvGraphicFramePr>
        <p:xfrm>
          <a:off x="3293521" y="1500490"/>
          <a:ext cx="5850479" cy="4464645"/>
        </p:xfrm>
        <a:graphic>
          <a:graphicData uri="http://schemas.openxmlformats.org/presentationml/2006/ole">
            <mc:AlternateContent xmlns:mc="http://schemas.openxmlformats.org/markup-compatibility/2006">
              <mc:Choice xmlns:v="urn:schemas-microsoft-com:vml" Requires="v">
                <p:oleObj spid="_x0000_s16434" r:id="rId3" imgW="3814711" imgH="2914743" progId="Visio.Drawing.11">
                  <p:embed/>
                </p:oleObj>
              </mc:Choice>
              <mc:Fallback>
                <p:oleObj r:id="rId3" imgW="3814711" imgH="29147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3521" y="1500490"/>
                        <a:ext cx="5850479" cy="4464645"/>
                      </a:xfrm>
                      <a:prstGeom prst="rect">
                        <a:avLst/>
                      </a:prstGeom>
                      <a:noFill/>
                    </p:spPr>
                  </p:pic>
                </p:oleObj>
              </mc:Fallback>
            </mc:AlternateContent>
          </a:graphicData>
        </a:graphic>
      </p:graphicFrame>
    </p:spTree>
    <p:extLst>
      <p:ext uri="{BB962C8B-B14F-4D97-AF65-F5344CB8AC3E}">
        <p14:creationId xmlns:p14="http://schemas.microsoft.com/office/powerpoint/2010/main" val="3012754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a:xfrm>
            <a:off x="251520" y="908720"/>
            <a:ext cx="8784976" cy="6192688"/>
          </a:xfrm>
        </p:spPr>
        <p:txBody>
          <a:bodyPr>
            <a:normAutofit fontScale="92500" lnSpcReduction="10000"/>
          </a:bodyPr>
          <a:lstStyle/>
          <a:p>
            <a:pPr>
              <a:lnSpc>
                <a:spcPct val="150000"/>
              </a:lnSpc>
            </a:pPr>
            <a:r>
              <a:rPr lang="zh-CN" altLang="zh-CN" sz="2400" dirty="0"/>
              <a:t>确定各个视图的具体内容和大致布局，并在每个视图上明确体现与其他视图的关系，保证系统的整体性和和谐性。然后可以借助具体的开发工具进行界面的实际设计。</a:t>
            </a:r>
          </a:p>
          <a:p>
            <a:pPr>
              <a:lnSpc>
                <a:spcPct val="150000"/>
              </a:lnSpc>
            </a:pPr>
            <a:r>
              <a:rPr lang="zh-CN" altLang="zh-CN" sz="2400" dirty="0"/>
              <a:t>浏览器交互方式下，</a:t>
            </a:r>
            <a:r>
              <a:rPr lang="en-US" altLang="zh-CN" sz="2400" dirty="0"/>
              <a:t>Web</a:t>
            </a:r>
            <a:r>
              <a:rPr lang="zh-CN" altLang="zh-CN" sz="2400" dirty="0"/>
              <a:t>界面视图的整体性主要通过下列几点保证：</a:t>
            </a:r>
          </a:p>
          <a:p>
            <a:pPr lvl="2">
              <a:lnSpc>
                <a:spcPct val="150000"/>
              </a:lnSpc>
            </a:pPr>
            <a:r>
              <a:rPr lang="zh-CN" altLang="zh-CN" sz="2400" dirty="0"/>
              <a:t>使用相同的界面风格，包括颜色、字体、布局、行距，间距，导航条等；</a:t>
            </a:r>
          </a:p>
          <a:p>
            <a:pPr lvl="2">
              <a:lnSpc>
                <a:spcPct val="150000"/>
              </a:lnSpc>
            </a:pPr>
            <a:r>
              <a:rPr lang="zh-CN" altLang="zh-CN" sz="2400" dirty="0"/>
              <a:t>使用相同的识别标志，如公司</a:t>
            </a:r>
            <a:r>
              <a:rPr lang="en-US" altLang="zh-CN" sz="2400" dirty="0"/>
              <a:t>LOGO</a:t>
            </a:r>
            <a:r>
              <a:rPr lang="zh-CN" altLang="zh-CN" sz="2400" dirty="0"/>
              <a:t>，底纹图案，版权和联系方式等；</a:t>
            </a:r>
          </a:p>
          <a:p>
            <a:pPr lvl="2">
              <a:lnSpc>
                <a:spcPct val="150000"/>
              </a:lnSpc>
            </a:pPr>
            <a:r>
              <a:rPr lang="zh-CN" altLang="zh-CN" sz="2400" dirty="0"/>
              <a:t>系统视图结构清晰，在每个界面上明确表示当前视图与整体系统的关系；</a:t>
            </a:r>
          </a:p>
          <a:p>
            <a:pPr lvl="2">
              <a:lnSpc>
                <a:spcPct val="150000"/>
              </a:lnSpc>
            </a:pPr>
            <a:r>
              <a:rPr lang="zh-CN" altLang="zh-CN" sz="2400" dirty="0"/>
              <a:t>使用一致的术语，特别是在不同语言的版本之间保持信息翻译的一致。</a:t>
            </a:r>
          </a:p>
          <a:p>
            <a:pPr>
              <a:lnSpc>
                <a:spcPct val="150000"/>
              </a:lnSpc>
            </a:pPr>
            <a:endParaRPr lang="zh-CN" altLang="en-US" dirty="0"/>
          </a:p>
        </p:txBody>
      </p:sp>
      <p:sp>
        <p:nvSpPr>
          <p:cNvPr id="3" name="标题 2"/>
          <p:cNvSpPr>
            <a:spLocks noGrp="1"/>
          </p:cNvSpPr>
          <p:nvPr>
            <p:ph type="title"/>
          </p:nvPr>
        </p:nvSpPr>
        <p:spPr/>
        <p:txBody>
          <a:bodyPr/>
          <a:lstStyle/>
          <a:p>
            <a:pPr>
              <a:defRPr/>
            </a:pPr>
            <a:r>
              <a:rPr lang="en-US" altLang="zh-CN" dirty="0"/>
              <a:t>5.5.5 </a:t>
            </a:r>
            <a:r>
              <a:rPr lang="zh-CN" altLang="zh-CN" dirty="0"/>
              <a:t>视图的全面设计</a:t>
            </a:r>
            <a:endParaRPr lang="zh-CN" altLang="en-US" dirty="0"/>
          </a:p>
        </p:txBody>
      </p:sp>
    </p:spTree>
    <p:extLst>
      <p:ext uri="{BB962C8B-B14F-4D97-AF65-F5344CB8AC3E}">
        <p14:creationId xmlns:p14="http://schemas.microsoft.com/office/powerpoint/2010/main" val="2789188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latinLnBrk="1"/>
            <a:r>
              <a:rPr lang="zh-CN" altLang="zh-CN"/>
              <a:t>请简要论述界面设计的一般原则。</a:t>
            </a:r>
          </a:p>
          <a:p>
            <a:pPr latinLnBrk="1"/>
            <a:r>
              <a:rPr lang="zh-CN" altLang="zh-CN"/>
              <a:t>请描述任务分析主要包括哪些内容？</a:t>
            </a:r>
          </a:p>
          <a:p>
            <a:pPr latinLnBrk="1"/>
            <a:r>
              <a:rPr lang="zh-CN" altLang="zh-CN"/>
              <a:t>利用本章介绍的人机交互界面设计方法，完成网上银行系统的交互界面分析和设计，包括账户查询、存款、取款、转账等业务流程。该系统要能够同时支持浏览器方式和电话银行方式（可参考互联网上实际网上银行的设计）。</a:t>
            </a:r>
          </a:p>
        </p:txBody>
      </p:sp>
      <p:sp>
        <p:nvSpPr>
          <p:cNvPr id="3" name="标题 2"/>
          <p:cNvSpPr>
            <a:spLocks noGrp="1"/>
          </p:cNvSpPr>
          <p:nvPr>
            <p:ph type="title"/>
          </p:nvPr>
        </p:nvSpPr>
        <p:spPr/>
        <p:txBody>
          <a:bodyPr/>
          <a:lstStyle/>
          <a:p>
            <a:pPr>
              <a:defRPr/>
            </a:pPr>
            <a:r>
              <a:rPr lang="zh-CN" altLang="en-US" dirty="0"/>
              <a:t>习题</a:t>
            </a:r>
          </a:p>
        </p:txBody>
      </p:sp>
    </p:spTree>
    <p:extLst>
      <p:ext uri="{BB962C8B-B14F-4D97-AF65-F5344CB8AC3E}">
        <p14:creationId xmlns:p14="http://schemas.microsoft.com/office/powerpoint/2010/main" val="374375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p:txBody>
          <a:bodyPr/>
          <a:lstStyle/>
          <a:p>
            <a:pPr lvl="1"/>
            <a:r>
              <a:rPr lang="zh-CN" altLang="en-US" sz="2000" dirty="0"/>
              <a:t>输入设备和程序并行工作。</a:t>
            </a:r>
            <a:r>
              <a:rPr lang="zh-CN" altLang="en-US" sz="2000" dirty="0">
                <a:solidFill>
                  <a:srgbClr val="9966FF"/>
                </a:solidFill>
              </a:rPr>
              <a:t>输入设备把数据保存到一个输入队列，也称为事件队列，</a:t>
            </a:r>
            <a:r>
              <a:rPr lang="zh-CN" altLang="en-US" sz="2000" dirty="0"/>
              <a:t>所有的输入数据都保存起来，不会遗失。应用程序随时可以检查这个事件队列，处理队列中的事件，或删除队列中的事件。</a:t>
            </a:r>
          </a:p>
          <a:p>
            <a:pPr lvl="1"/>
            <a:endParaRPr lang="zh-CN" altLang="en-US" dirty="0"/>
          </a:p>
        </p:txBody>
      </p:sp>
      <p:sp>
        <p:nvSpPr>
          <p:cNvPr id="25" name="标题 24"/>
          <p:cNvSpPr>
            <a:spLocks noGrp="1"/>
          </p:cNvSpPr>
          <p:nvPr>
            <p:ph type="title"/>
          </p:nvPr>
        </p:nvSpPr>
        <p:spPr/>
        <p:txBody>
          <a:bodyPr>
            <a:normAutofit/>
          </a:bodyPr>
          <a:lstStyle/>
          <a:p>
            <a:pPr>
              <a:defRPr/>
            </a:pPr>
            <a:r>
              <a:rPr lang="zh-CN" altLang="en-US" dirty="0"/>
              <a:t>事件模式</a:t>
            </a:r>
          </a:p>
        </p:txBody>
      </p:sp>
      <p:grpSp>
        <p:nvGrpSpPr>
          <p:cNvPr id="19460" name="Group 1"/>
          <p:cNvGrpSpPr>
            <a:grpSpLocks/>
          </p:cNvGrpSpPr>
          <p:nvPr/>
        </p:nvGrpSpPr>
        <p:grpSpPr bwMode="auto">
          <a:xfrm>
            <a:off x="1091929" y="2420888"/>
            <a:ext cx="7296495" cy="4752528"/>
            <a:chOff x="2919" y="8866"/>
            <a:chExt cx="4681" cy="2913"/>
          </a:xfrm>
        </p:grpSpPr>
        <p:grpSp>
          <p:nvGrpSpPr>
            <p:cNvPr id="19461" name="Group 2"/>
            <p:cNvGrpSpPr>
              <a:grpSpLocks noChangeAspect="1"/>
            </p:cNvGrpSpPr>
            <p:nvPr/>
          </p:nvGrpSpPr>
          <p:grpSpPr bwMode="auto">
            <a:xfrm>
              <a:off x="2919" y="8866"/>
              <a:ext cx="4681" cy="2340"/>
              <a:chOff x="2160" y="5419"/>
              <a:chExt cx="4681" cy="2340"/>
            </a:xfrm>
          </p:grpSpPr>
          <p:sp>
            <p:nvSpPr>
              <p:cNvPr id="19463" name="AutoShape 3"/>
              <p:cNvSpPr>
                <a:spLocks noChangeAspect="1" noChangeArrowheads="1"/>
              </p:cNvSpPr>
              <p:nvPr/>
            </p:nvSpPr>
            <p:spPr bwMode="auto">
              <a:xfrm>
                <a:off x="2160" y="5419"/>
                <a:ext cx="4681"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zh-CN" altLang="en-US" sz="1600"/>
              </a:p>
            </p:txBody>
          </p:sp>
          <p:sp>
            <p:nvSpPr>
              <p:cNvPr id="19464" name="Text Box 4"/>
              <p:cNvSpPr txBox="1">
                <a:spLocks noChangeArrowheads="1"/>
              </p:cNvSpPr>
              <p:nvPr/>
            </p:nvSpPr>
            <p:spPr bwMode="auto">
              <a:xfrm>
                <a:off x="4308" y="7241"/>
                <a:ext cx="900" cy="312"/>
              </a:xfrm>
              <a:prstGeom prst="rect">
                <a:avLst/>
              </a:prstGeom>
              <a:no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800" dirty="0">
                    <a:latin typeface="Calibri" panose="020F0502020204030204" pitchFamily="34" charset="0"/>
                  </a:rPr>
                  <a:t>应用程序</a:t>
                </a:r>
                <a:endParaRPr lang="zh-CN" altLang="zh-CN" sz="1800" dirty="0"/>
              </a:p>
            </p:txBody>
          </p:sp>
          <p:sp>
            <p:nvSpPr>
              <p:cNvPr id="19465" name="Text Box 5"/>
              <p:cNvSpPr txBox="1">
                <a:spLocks noChangeArrowheads="1"/>
              </p:cNvSpPr>
              <p:nvPr/>
            </p:nvSpPr>
            <p:spPr bwMode="auto">
              <a:xfrm>
                <a:off x="2178" y="6091"/>
                <a:ext cx="432" cy="312"/>
              </a:xfrm>
              <a:prstGeom prst="rect">
                <a:avLst/>
              </a:prstGeom>
              <a:no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800" dirty="0">
                    <a:latin typeface="Calibri" panose="020F0502020204030204" pitchFamily="34" charset="0"/>
                  </a:rPr>
                  <a:t>事件</a:t>
                </a:r>
                <a:endParaRPr lang="zh-CN" altLang="zh-CN" sz="1800" dirty="0"/>
              </a:p>
            </p:txBody>
          </p:sp>
          <p:sp>
            <p:nvSpPr>
              <p:cNvPr id="19466" name="Rectangle 6"/>
              <p:cNvSpPr>
                <a:spLocks noChangeArrowheads="1"/>
              </p:cNvSpPr>
              <p:nvPr/>
            </p:nvSpPr>
            <p:spPr bwMode="auto">
              <a:xfrm>
                <a:off x="2700" y="6044"/>
                <a:ext cx="1079" cy="62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zh-CN" altLang="en-US" sz="1600"/>
              </a:p>
            </p:txBody>
          </p:sp>
          <p:sp>
            <p:nvSpPr>
              <p:cNvPr id="19467" name="Rectangle 7"/>
              <p:cNvSpPr>
                <a:spLocks noChangeArrowheads="1"/>
              </p:cNvSpPr>
              <p:nvPr/>
            </p:nvSpPr>
            <p:spPr bwMode="auto">
              <a:xfrm>
                <a:off x="4320" y="6044"/>
                <a:ext cx="900" cy="62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800">
                    <a:latin typeface="Calibri" panose="020F0502020204030204" pitchFamily="34" charset="0"/>
                  </a:rPr>
                  <a:t>检查事件调用过程模块</a:t>
                </a:r>
                <a:endParaRPr lang="zh-CN" altLang="zh-CN" sz="1800"/>
              </a:p>
            </p:txBody>
          </p:sp>
          <p:sp>
            <p:nvSpPr>
              <p:cNvPr id="19468" name="Rectangle 8"/>
              <p:cNvSpPr>
                <a:spLocks noChangeArrowheads="1"/>
              </p:cNvSpPr>
              <p:nvPr/>
            </p:nvSpPr>
            <p:spPr bwMode="auto">
              <a:xfrm>
                <a:off x="5940" y="5419"/>
                <a:ext cx="901" cy="62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800">
                    <a:latin typeface="Calibri" panose="020F0502020204030204" pitchFamily="34" charset="0"/>
                  </a:rPr>
                  <a:t>处理类型</a:t>
                </a:r>
                <a:r>
                  <a:rPr lang="en-US" altLang="zh-CN" sz="1800">
                    <a:latin typeface="Calibri" panose="020F0502020204030204" pitchFamily="34" charset="0"/>
                  </a:rPr>
                  <a:t>1</a:t>
                </a:r>
                <a:r>
                  <a:rPr lang="zh-CN" altLang="en-US" sz="1800">
                    <a:latin typeface="Calibri" panose="020F0502020204030204" pitchFamily="34" charset="0"/>
                  </a:rPr>
                  <a:t>事件的过程</a:t>
                </a:r>
                <a:endParaRPr lang="zh-CN" altLang="zh-CN" sz="1800"/>
              </a:p>
            </p:txBody>
          </p:sp>
          <p:sp>
            <p:nvSpPr>
              <p:cNvPr id="19469" name="Rectangle 9"/>
              <p:cNvSpPr>
                <a:spLocks noChangeArrowheads="1"/>
              </p:cNvSpPr>
              <p:nvPr/>
            </p:nvSpPr>
            <p:spPr bwMode="auto">
              <a:xfrm>
                <a:off x="5940" y="6667"/>
                <a:ext cx="900" cy="62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800">
                    <a:latin typeface="Calibri" panose="020F0502020204030204" pitchFamily="34" charset="0"/>
                  </a:rPr>
                  <a:t>处理类型</a:t>
                </a:r>
                <a:r>
                  <a:rPr lang="en-US" altLang="zh-CN" sz="1800">
                    <a:latin typeface="Calibri" panose="020F0502020204030204" pitchFamily="34" charset="0"/>
                  </a:rPr>
                  <a:t>n</a:t>
                </a:r>
                <a:r>
                  <a:rPr lang="zh-CN" altLang="en-US" sz="1800">
                    <a:latin typeface="Calibri" panose="020F0502020204030204" pitchFamily="34" charset="0"/>
                  </a:rPr>
                  <a:t>事件的过程</a:t>
                </a:r>
                <a:endParaRPr lang="zh-CN" altLang="en-US" sz="1800">
                  <a:latin typeface="Times New Roman" panose="02020603050405020304" pitchFamily="18" charset="0"/>
                </a:endParaRPr>
              </a:p>
              <a:p>
                <a:pPr eaLnBrk="1" hangingPunct="1">
                  <a:lnSpc>
                    <a:spcPct val="150000"/>
                  </a:lnSpc>
                </a:pPr>
                <a:endParaRPr lang="zh-CN" altLang="zh-CN" sz="1600"/>
              </a:p>
            </p:txBody>
          </p:sp>
          <p:sp>
            <p:nvSpPr>
              <p:cNvPr id="19470" name="Line 10"/>
              <p:cNvSpPr>
                <a:spLocks noChangeShapeType="1"/>
              </p:cNvSpPr>
              <p:nvPr/>
            </p:nvSpPr>
            <p:spPr bwMode="auto">
              <a:xfrm>
                <a:off x="3420" y="6043"/>
                <a:ext cx="1" cy="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71" name="Line 11"/>
              <p:cNvSpPr>
                <a:spLocks noChangeShapeType="1"/>
              </p:cNvSpPr>
              <p:nvPr/>
            </p:nvSpPr>
            <p:spPr bwMode="auto">
              <a:xfrm>
                <a:off x="3060" y="6043"/>
                <a:ext cx="1" cy="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72" name="Line 12"/>
              <p:cNvSpPr>
                <a:spLocks noChangeShapeType="1"/>
              </p:cNvSpPr>
              <p:nvPr/>
            </p:nvSpPr>
            <p:spPr bwMode="auto">
              <a:xfrm>
                <a:off x="3240" y="5419"/>
                <a:ext cx="1" cy="234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73" name="Line 13"/>
              <p:cNvSpPr>
                <a:spLocks noChangeShapeType="1"/>
              </p:cNvSpPr>
              <p:nvPr/>
            </p:nvSpPr>
            <p:spPr bwMode="auto">
              <a:xfrm>
                <a:off x="2160" y="6355"/>
                <a:ext cx="540" cy="1"/>
              </a:xfrm>
              <a:prstGeom prst="line">
                <a:avLst/>
              </a:prstGeom>
              <a:noFill/>
              <a:ln w="3175">
                <a:solidFill>
                  <a:srgbClr val="000000"/>
                </a:solidFill>
                <a:round/>
                <a:headEnd/>
                <a:tailEnd type="arrow"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74" name="Line 14"/>
              <p:cNvSpPr>
                <a:spLocks noChangeShapeType="1"/>
              </p:cNvSpPr>
              <p:nvPr/>
            </p:nvSpPr>
            <p:spPr bwMode="auto">
              <a:xfrm flipH="1">
                <a:off x="2160" y="7604"/>
                <a:ext cx="900" cy="1"/>
              </a:xfrm>
              <a:prstGeom prst="line">
                <a:avLst/>
              </a:prstGeom>
              <a:noFill/>
              <a:ln w="3175">
                <a:solidFill>
                  <a:srgbClr val="000000"/>
                </a:solidFill>
                <a:round/>
                <a:headEnd/>
                <a:tailEnd type="arrow"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75" name="Text Box 15"/>
              <p:cNvSpPr txBox="1">
                <a:spLocks noChangeArrowheads="1"/>
              </p:cNvSpPr>
              <p:nvPr/>
            </p:nvSpPr>
            <p:spPr bwMode="auto">
              <a:xfrm>
                <a:off x="2178" y="7223"/>
                <a:ext cx="751" cy="312"/>
              </a:xfrm>
              <a:prstGeom prst="rect">
                <a:avLst/>
              </a:prstGeom>
              <a:no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800" dirty="0"/>
                  <a:t>输入设备</a:t>
                </a:r>
                <a:endParaRPr lang="zh-CN" altLang="zh-CN" sz="1800" dirty="0"/>
              </a:p>
            </p:txBody>
          </p:sp>
          <p:sp>
            <p:nvSpPr>
              <p:cNvPr id="19476" name="Line 16"/>
              <p:cNvSpPr>
                <a:spLocks noChangeShapeType="1"/>
              </p:cNvSpPr>
              <p:nvPr/>
            </p:nvSpPr>
            <p:spPr bwMode="auto">
              <a:xfrm>
                <a:off x="4140" y="7603"/>
                <a:ext cx="1440" cy="1"/>
              </a:xfrm>
              <a:prstGeom prst="line">
                <a:avLst/>
              </a:prstGeom>
              <a:noFill/>
              <a:ln w="3175">
                <a:solidFill>
                  <a:srgbClr val="000000"/>
                </a:solidFill>
                <a:round/>
                <a:headEnd/>
                <a:tailEnd type="arrow"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77" name="Line 17"/>
              <p:cNvSpPr>
                <a:spLocks noChangeShapeType="1"/>
              </p:cNvSpPr>
              <p:nvPr/>
            </p:nvSpPr>
            <p:spPr bwMode="auto">
              <a:xfrm>
                <a:off x="3780" y="6355"/>
                <a:ext cx="540" cy="1"/>
              </a:xfrm>
              <a:prstGeom prst="line">
                <a:avLst/>
              </a:prstGeom>
              <a:noFill/>
              <a:ln w="3175">
                <a:solidFill>
                  <a:srgbClr val="000000"/>
                </a:solidFill>
                <a:round/>
                <a:headEnd/>
                <a:tailEnd type="arrow"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78" name="Line 18"/>
              <p:cNvSpPr>
                <a:spLocks noChangeShapeType="1"/>
              </p:cNvSpPr>
              <p:nvPr/>
            </p:nvSpPr>
            <p:spPr bwMode="auto">
              <a:xfrm flipV="1">
                <a:off x="5220" y="5887"/>
                <a:ext cx="720" cy="313"/>
              </a:xfrm>
              <a:prstGeom prst="line">
                <a:avLst/>
              </a:prstGeom>
              <a:noFill/>
              <a:ln w="3175">
                <a:solidFill>
                  <a:srgbClr val="000000"/>
                </a:solidFill>
                <a:round/>
                <a:headEnd/>
                <a:tailEnd type="arrow"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79" name="Line 19"/>
              <p:cNvSpPr>
                <a:spLocks noChangeShapeType="1"/>
              </p:cNvSpPr>
              <p:nvPr/>
            </p:nvSpPr>
            <p:spPr bwMode="auto">
              <a:xfrm flipV="1">
                <a:off x="5220" y="6355"/>
                <a:ext cx="720" cy="1"/>
              </a:xfrm>
              <a:prstGeom prst="line">
                <a:avLst/>
              </a:prstGeom>
              <a:noFill/>
              <a:ln w="3175">
                <a:solidFill>
                  <a:srgbClr val="000000"/>
                </a:solidFill>
                <a:round/>
                <a:headEnd/>
                <a:tailEnd type="arrow"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80" name="Line 20"/>
              <p:cNvSpPr>
                <a:spLocks noChangeShapeType="1"/>
              </p:cNvSpPr>
              <p:nvPr/>
            </p:nvSpPr>
            <p:spPr bwMode="auto">
              <a:xfrm>
                <a:off x="5220" y="6512"/>
                <a:ext cx="720" cy="311"/>
              </a:xfrm>
              <a:prstGeom prst="line">
                <a:avLst/>
              </a:prstGeom>
              <a:noFill/>
              <a:ln w="3175">
                <a:solidFill>
                  <a:srgbClr val="000000"/>
                </a:solidFill>
                <a:round/>
                <a:headEnd/>
                <a:tailEnd type="arrow" w="sm" len="sm"/>
              </a:ln>
              <a:extLst>
                <a:ext uri="{909E8E84-426E-40DD-AFC4-6F175D3DCCD1}">
                  <a14:hiddenFill xmlns:a14="http://schemas.microsoft.com/office/drawing/2010/main">
                    <a:noFill/>
                  </a14:hiddenFill>
                </a:ext>
              </a:extLst>
            </p:spPr>
            <p:txBody>
              <a:bodyPr/>
              <a:lstStyle/>
              <a:p>
                <a:pPr>
                  <a:lnSpc>
                    <a:spcPct val="150000"/>
                  </a:lnSpc>
                </a:pPr>
                <a:endParaRPr lang="zh-CN" altLang="en-US" sz="1600"/>
              </a:p>
            </p:txBody>
          </p:sp>
          <p:sp>
            <p:nvSpPr>
              <p:cNvPr id="19481" name="Text Box 21"/>
              <p:cNvSpPr txBox="1">
                <a:spLocks noChangeArrowheads="1"/>
              </p:cNvSpPr>
              <p:nvPr/>
            </p:nvSpPr>
            <p:spPr bwMode="auto">
              <a:xfrm>
                <a:off x="6300" y="6199"/>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050">
                    <a:latin typeface="Calibri" panose="020F0502020204030204" pitchFamily="34" charset="0"/>
                  </a:rPr>
                  <a:t>…</a:t>
                </a:r>
                <a:endParaRPr lang="zh-CN" altLang="zh-CN" sz="1600"/>
              </a:p>
            </p:txBody>
          </p:sp>
        </p:grpSp>
        <p:sp>
          <p:nvSpPr>
            <p:cNvPr id="19462" name="Text Box 22"/>
            <p:cNvSpPr txBox="1">
              <a:spLocks noChangeArrowheads="1"/>
            </p:cNvSpPr>
            <p:nvPr/>
          </p:nvSpPr>
          <p:spPr bwMode="auto">
            <a:xfrm>
              <a:off x="4208" y="11305"/>
              <a:ext cx="2090" cy="47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800" dirty="0">
                  <a:latin typeface="Calibri" panose="020F0502020204030204" pitchFamily="34" charset="0"/>
                </a:rPr>
                <a:t>图</a:t>
              </a:r>
              <a:r>
                <a:rPr lang="en-US" altLang="zh-CN" sz="1800" dirty="0">
                  <a:latin typeface="Calibri" panose="020F0502020204030204" pitchFamily="34" charset="0"/>
                </a:rPr>
                <a:t>4-3  </a:t>
              </a:r>
              <a:r>
                <a:rPr lang="zh-CN" altLang="en-US" sz="1800" dirty="0">
                  <a:latin typeface="Calibri" panose="020F0502020204030204" pitchFamily="34" charset="0"/>
                </a:rPr>
                <a:t>事件模式</a:t>
              </a:r>
              <a:endParaRPr lang="zh-CN" altLang="zh-CN" sz="1800" dirty="0"/>
            </a:p>
          </p:txBody>
        </p:sp>
      </p:grpSp>
    </p:spTree>
    <p:extLst>
      <p:ext uri="{BB962C8B-B14F-4D97-AF65-F5344CB8AC3E}">
        <p14:creationId xmlns:p14="http://schemas.microsoft.com/office/powerpoint/2010/main" val="163390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a:t>定位</a:t>
            </a:r>
          </a:p>
          <a:p>
            <a:r>
              <a:rPr lang="zh-CN" altLang="en-US"/>
              <a:t>笔划</a:t>
            </a:r>
          </a:p>
          <a:p>
            <a:r>
              <a:rPr lang="zh-CN" altLang="en-US"/>
              <a:t>定值</a:t>
            </a:r>
          </a:p>
          <a:p>
            <a:r>
              <a:rPr lang="zh-CN" altLang="en-US"/>
              <a:t>选择</a:t>
            </a:r>
          </a:p>
          <a:p>
            <a:r>
              <a:rPr lang="zh-CN" altLang="en-US"/>
              <a:t>字符串输入</a:t>
            </a:r>
          </a:p>
        </p:txBody>
      </p:sp>
      <p:sp>
        <p:nvSpPr>
          <p:cNvPr id="3" name="标题 2"/>
          <p:cNvSpPr>
            <a:spLocks noGrp="1"/>
          </p:cNvSpPr>
          <p:nvPr>
            <p:ph type="title"/>
          </p:nvPr>
        </p:nvSpPr>
        <p:spPr/>
        <p:txBody>
          <a:bodyPr/>
          <a:lstStyle/>
          <a:p>
            <a:pPr>
              <a:defRPr/>
            </a:pPr>
            <a:r>
              <a:rPr lang="en-US" altLang="zh-CN" dirty="0"/>
              <a:t>4.2  </a:t>
            </a:r>
            <a:r>
              <a:rPr lang="zh-CN" altLang="zh-CN" dirty="0"/>
              <a:t>基本交互技术</a:t>
            </a:r>
            <a:endParaRPr lang="zh-CN" altLang="en-US" dirty="0"/>
          </a:p>
        </p:txBody>
      </p:sp>
    </p:spTree>
    <p:extLst>
      <p:ext uri="{BB962C8B-B14F-4D97-AF65-F5344CB8AC3E}">
        <p14:creationId xmlns:p14="http://schemas.microsoft.com/office/powerpoint/2010/main" val="264838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251520" y="260648"/>
            <a:ext cx="6103937" cy="6047978"/>
          </a:xfrm>
        </p:spPr>
        <p:txBody>
          <a:bodyPr>
            <a:normAutofit lnSpcReduction="10000"/>
          </a:bodyPr>
          <a:lstStyle/>
          <a:p>
            <a:r>
              <a:rPr lang="zh-CN" altLang="en-US" dirty="0"/>
              <a:t>定位</a:t>
            </a:r>
            <a:endParaRPr lang="en-US" altLang="zh-CN" dirty="0"/>
          </a:p>
          <a:p>
            <a:pPr lvl="1"/>
            <a:r>
              <a:rPr lang="zh-CN" altLang="en-US" dirty="0"/>
              <a:t>确定平面或空间的一个点的坐标，是交互中最基本的输入技术之一。</a:t>
            </a:r>
            <a:endParaRPr lang="en-US" altLang="zh-CN" dirty="0"/>
          </a:p>
          <a:p>
            <a:pPr lvl="1"/>
            <a:r>
              <a:rPr lang="zh-CN" altLang="en-US" b="1" dirty="0">
                <a:solidFill>
                  <a:srgbClr val="9966FF"/>
                </a:solidFill>
              </a:rPr>
              <a:t>直接定位：</a:t>
            </a:r>
            <a:r>
              <a:rPr lang="zh-CN" altLang="en-US" dirty="0"/>
              <a:t>用定位设备直接指定某个对象的位置，是一种精确定位方式。</a:t>
            </a:r>
            <a:r>
              <a:rPr lang="en-US" altLang="zh-CN" dirty="0">
                <a:solidFill>
                  <a:srgbClr val="9966FF"/>
                </a:solidFill>
              </a:rPr>
              <a:t>(</a:t>
            </a:r>
            <a:r>
              <a:rPr lang="zh-CN" altLang="en-US" dirty="0">
                <a:solidFill>
                  <a:srgbClr val="9966FF"/>
                </a:solidFill>
              </a:rPr>
              <a:t>触摸</a:t>
            </a:r>
            <a:r>
              <a:rPr lang="en-US" altLang="zh-CN" dirty="0">
                <a:solidFill>
                  <a:srgbClr val="9966FF"/>
                </a:solidFill>
              </a:rPr>
              <a:t>)</a:t>
            </a:r>
          </a:p>
          <a:p>
            <a:pPr lvl="1"/>
            <a:r>
              <a:rPr lang="zh-CN" altLang="en-US" b="1" dirty="0">
                <a:solidFill>
                  <a:srgbClr val="9966FF"/>
                </a:solidFill>
              </a:rPr>
              <a:t>间接定位：</a:t>
            </a:r>
            <a:r>
              <a:rPr lang="zh-CN" altLang="en-US" dirty="0"/>
              <a:t>通过定位设备的运动控制屏幕上的映射光标进行定位，是一种非精确定位方式。其允许指定的点位于一个坐标范围内，一般用</a:t>
            </a:r>
            <a:r>
              <a:rPr lang="en-US" altLang="zh-CN" dirty="0">
                <a:solidFill>
                  <a:srgbClr val="9966FF"/>
                </a:solidFill>
              </a:rPr>
              <a:t>(</a:t>
            </a:r>
            <a:r>
              <a:rPr lang="zh-CN" altLang="en-US" dirty="0">
                <a:solidFill>
                  <a:srgbClr val="9966FF"/>
                </a:solidFill>
              </a:rPr>
              <a:t>鼠标</a:t>
            </a:r>
            <a:r>
              <a:rPr lang="en-US" altLang="zh-CN" dirty="0">
                <a:solidFill>
                  <a:srgbClr val="9966FF"/>
                </a:solidFill>
              </a:rPr>
              <a:t>)</a:t>
            </a:r>
            <a:r>
              <a:rPr lang="zh-CN" altLang="en-US" dirty="0"/>
              <a:t>等指点设备配合光标来实现。</a:t>
            </a:r>
          </a:p>
        </p:txBody>
      </p:sp>
      <p:grpSp>
        <p:nvGrpSpPr>
          <p:cNvPr id="21507" name="Group 2"/>
          <p:cNvGrpSpPr>
            <a:grpSpLocks/>
          </p:cNvGrpSpPr>
          <p:nvPr/>
        </p:nvGrpSpPr>
        <p:grpSpPr bwMode="auto">
          <a:xfrm>
            <a:off x="6572250" y="1643063"/>
            <a:ext cx="2357438" cy="2044700"/>
            <a:chOff x="7353" y="6958"/>
            <a:chExt cx="2580" cy="1982"/>
          </a:xfrm>
        </p:grpSpPr>
        <p:sp>
          <p:nvSpPr>
            <p:cNvPr id="21509" name="Text Box 3"/>
            <p:cNvSpPr txBox="1">
              <a:spLocks noChangeArrowheads="1"/>
            </p:cNvSpPr>
            <p:nvPr/>
          </p:nvSpPr>
          <p:spPr bwMode="auto">
            <a:xfrm>
              <a:off x="7353" y="8550"/>
              <a:ext cx="2580" cy="39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宋体" panose="02010600030101010101" pitchFamily="2" charset="-122"/>
                </a:rPr>
                <a:t>     3DS Max</a:t>
              </a:r>
              <a:r>
                <a:rPr lang="zh-CN" altLang="en-US" sz="1200">
                  <a:latin typeface="宋体" panose="02010600030101010101" pitchFamily="2" charset="-122"/>
                </a:rPr>
                <a:t>中的精确定位</a:t>
              </a:r>
              <a:endParaRPr lang="zh-CN" altLang="zh-CN" sz="1200"/>
            </a:p>
          </p:txBody>
        </p:sp>
        <p:pic>
          <p:nvPicPr>
            <p:cNvPr id="215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 y="6958"/>
              <a:ext cx="243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08" name="Picture 5" descr="C:\Documents and Settings\WangLu\桌面\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3929063"/>
            <a:ext cx="12668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646200"/>
      </p:ext>
    </p:extLst>
  </p:cSld>
  <p:clrMapOvr>
    <a:masterClrMapping/>
  </p:clrMapOvr>
</p:sld>
</file>

<file path=ppt/theme/theme1.xml><?xml version="1.0" encoding="utf-8"?>
<a:theme xmlns:a="http://schemas.openxmlformats.org/drawingml/2006/main" name="A000120140530A14PPBG">
  <a:themeElements>
    <a:clrScheme name="自定义 1">
      <a:dk1>
        <a:srgbClr val="3D3F41"/>
      </a:dk1>
      <a:lt1>
        <a:srgbClr val="FFFFFF"/>
      </a:lt1>
      <a:dk2>
        <a:srgbClr val="3D3F41"/>
      </a:dk2>
      <a:lt2>
        <a:srgbClr val="FFFFFF"/>
      </a:lt2>
      <a:accent1>
        <a:srgbClr val="154295"/>
      </a:accent1>
      <a:accent2>
        <a:srgbClr val="0CA593"/>
      </a:accent2>
      <a:accent3>
        <a:srgbClr val="52BADA"/>
      </a:accent3>
      <a:accent4>
        <a:srgbClr val="2F47AF"/>
      </a:accent4>
      <a:accent5>
        <a:srgbClr val="D37051"/>
      </a:accent5>
      <a:accent6>
        <a:srgbClr val="D2689D"/>
      </a:accent6>
      <a:hlink>
        <a:srgbClr val="FFC000"/>
      </a:hlink>
      <a:folHlink>
        <a:srgbClr val="AFB2B4"/>
      </a:folHlink>
    </a:clrScheme>
    <a:fontScheme name="自定义 5">
      <a:majorFont>
        <a:latin typeface="Century Schoolbook"/>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A000120140530A14KPBG</Template>
  <TotalTime>28290</TotalTime>
  <Words>4840</Words>
  <Application>Microsoft Macintosh PowerPoint</Application>
  <PresentationFormat>顶置</PresentationFormat>
  <Paragraphs>357</Paragraphs>
  <Slides>67</Slides>
  <Notes>4</Notes>
  <HiddenSlides>6</HiddenSlides>
  <MMClips>0</MMClips>
  <ScaleCrop>false</ScaleCrop>
  <HeadingPairs>
    <vt:vector size="10"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67</vt:i4>
      </vt:variant>
      <vt:variant>
        <vt:lpstr>自定义放映</vt:lpstr>
      </vt:variant>
      <vt:variant>
        <vt:i4>6</vt:i4>
      </vt:variant>
    </vt:vector>
  </HeadingPairs>
  <TitlesOfParts>
    <vt:vector size="87" baseType="lpstr">
      <vt:lpstr>黑体</vt:lpstr>
      <vt:lpstr>宋体</vt:lpstr>
      <vt:lpstr>微软雅黑</vt:lpstr>
      <vt:lpstr>幼圆</vt:lpstr>
      <vt:lpstr>Arial</vt:lpstr>
      <vt:lpstr>Arial Black</vt:lpstr>
      <vt:lpstr>Calibri</vt:lpstr>
      <vt:lpstr>Century Schoolbook</vt:lpstr>
      <vt:lpstr>Times New Roman</vt:lpstr>
      <vt:lpstr>Wingdings</vt:lpstr>
      <vt:lpstr>Wingdings 3</vt:lpstr>
      <vt:lpstr>A000120140530A14PPBG</vt:lpstr>
      <vt:lpstr>Visio.Drawing.11</vt:lpstr>
      <vt:lpstr>位图图像</vt:lpstr>
      <vt:lpstr>第4章 交互技术 &amp; 界面设计 </vt:lpstr>
      <vt:lpstr>内容摘要</vt:lpstr>
      <vt:lpstr>4.1  人机交互输入模式(HCI input mode )</vt:lpstr>
      <vt:lpstr>PowerPoint 演示文稿</vt:lpstr>
      <vt:lpstr>PowerPoint 演示文稿</vt:lpstr>
      <vt:lpstr>PowerPoint 演示文稿</vt:lpstr>
      <vt:lpstr>事件模式</vt:lpstr>
      <vt:lpstr>4.2  基本交互技术</vt:lpstr>
      <vt:lpstr>PowerPoint 演示文稿</vt:lpstr>
      <vt:lpstr>PowerPoint 演示文稿</vt:lpstr>
      <vt:lpstr>PowerPoint 演示文稿</vt:lpstr>
      <vt:lpstr>PowerPoint 演示文稿</vt:lpstr>
      <vt:lpstr>PowerPoint 演示文稿</vt:lpstr>
      <vt:lpstr>4.3  图形交互技术</vt:lpstr>
      <vt:lpstr>几何约束</vt:lpstr>
      <vt:lpstr>几何约束</vt:lpstr>
      <vt:lpstr>引力场</vt:lpstr>
      <vt:lpstr>拖动</vt:lpstr>
      <vt:lpstr>橡皮筋技术</vt:lpstr>
      <vt:lpstr>操作柄（Handle）技术</vt:lpstr>
      <vt:lpstr>三维交互技术</vt:lpstr>
      <vt:lpstr>PowerPoint 演示文稿</vt:lpstr>
      <vt:lpstr>PowerPoint 演示文稿</vt:lpstr>
      <vt:lpstr>4.4  语音交互技术</vt:lpstr>
      <vt:lpstr>语音识别系统的组成 </vt:lpstr>
      <vt:lpstr>4.5  笔交互技术</vt:lpstr>
      <vt:lpstr>联机手写识别</vt:lpstr>
      <vt:lpstr>数字墨水技术</vt:lpstr>
      <vt:lpstr>数字墨水的使用</vt:lpstr>
      <vt:lpstr>习题</vt:lpstr>
      <vt:lpstr>人机交互基础教程</vt:lpstr>
      <vt:lpstr>内容摘要</vt:lpstr>
      <vt:lpstr>5.1界面设计原则</vt:lpstr>
      <vt:lpstr>图形用户界面的主要思想</vt:lpstr>
      <vt:lpstr>图形用户界面设计的一般原则</vt:lpstr>
      <vt:lpstr>5.2理解用户（ user-centered ）</vt:lpstr>
      <vt:lpstr>PowerPoint 演示文稿</vt:lpstr>
      <vt:lpstr>用户体验</vt:lpstr>
      <vt:lpstr>用户分类</vt:lpstr>
      <vt:lpstr>计算机和领域经验对易于学习和易于使用的影响</vt:lpstr>
      <vt:lpstr>PowerPoint 演示文稿</vt:lpstr>
      <vt:lpstr>5.3设计流程</vt:lpstr>
      <vt:lpstr>PowerPoint 演示文稿</vt:lpstr>
      <vt:lpstr>PowerPoint 演示文稿</vt:lpstr>
      <vt:lpstr>PowerPoint 演示文稿</vt:lpstr>
      <vt:lpstr>PowerPoint 演示文稿</vt:lpstr>
      <vt:lpstr>5.4 任务分析</vt:lpstr>
      <vt:lpstr>5.4.7故事讲述和情节分析</vt:lpstr>
      <vt:lpstr>PowerPoint 演示文稿</vt:lpstr>
      <vt:lpstr>5.4.1使用行为分析</vt:lpstr>
      <vt:lpstr>实例</vt:lpstr>
      <vt:lpstr>实例</vt:lpstr>
      <vt:lpstr>实例</vt:lpstr>
      <vt:lpstr>5.4.2顺序分析</vt:lpstr>
      <vt:lpstr>实例：读者借书的时序图</vt:lpstr>
      <vt:lpstr>5.4.4工序约束陈述</vt:lpstr>
      <vt:lpstr>5.4.3协作关系分析</vt:lpstr>
      <vt:lpstr>5.4.5用户任务一览表</vt:lpstr>
      <vt:lpstr>5.4.6任务金字塔</vt:lpstr>
      <vt:lpstr>5.5 以用户为中心的界面设计</vt:lpstr>
      <vt:lpstr>PowerPoint 演示文稿</vt:lpstr>
      <vt:lpstr>5.5.1 对象建模分析</vt:lpstr>
      <vt:lpstr>5.5.2 视图抽象设计</vt:lpstr>
      <vt:lpstr>5.5.3 概要设计</vt:lpstr>
      <vt:lpstr>5.5.4 视图的关联设计</vt:lpstr>
      <vt:lpstr>5.5.5 视图的全面设计</vt:lpstr>
      <vt:lpstr>习题</vt:lpstr>
      <vt:lpstr>Day1</vt:lpstr>
      <vt:lpstr>Day2</vt:lpstr>
      <vt:lpstr>Day3</vt:lpstr>
      <vt:lpstr>Day4</vt:lpstr>
      <vt:lpstr>Day6</vt:lpstr>
      <vt:lpstr>Day7</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Devas 9</dc:creator>
  <cp:lastModifiedBy>Microsoft Office 用户</cp:lastModifiedBy>
  <cp:revision>3679</cp:revision>
  <cp:lastPrinted>1601-01-01T00:00:00Z</cp:lastPrinted>
  <dcterms:created xsi:type="dcterms:W3CDTF">1601-01-01T00:00:00Z</dcterms:created>
  <dcterms:modified xsi:type="dcterms:W3CDTF">2018-03-21T03:15:03Z</dcterms:modified>
</cp:coreProperties>
</file>