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55"/>
  </p:notesMasterIdLst>
  <p:sldIdLst>
    <p:sldId id="256" r:id="rId2"/>
    <p:sldId id="553" r:id="rId3"/>
    <p:sldId id="373" r:id="rId4"/>
    <p:sldId id="334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71" r:id="rId18"/>
    <p:sldId id="372" r:id="rId19"/>
    <p:sldId id="359" r:id="rId20"/>
    <p:sldId id="360" r:id="rId21"/>
    <p:sldId id="361" r:id="rId22"/>
    <p:sldId id="362" r:id="rId23"/>
    <p:sldId id="376" r:id="rId24"/>
    <p:sldId id="363" r:id="rId25"/>
    <p:sldId id="364" r:id="rId26"/>
    <p:sldId id="377" r:id="rId27"/>
    <p:sldId id="378" r:id="rId28"/>
    <p:sldId id="379" r:id="rId29"/>
    <p:sldId id="381" r:id="rId30"/>
    <p:sldId id="554" r:id="rId31"/>
    <p:sldId id="459" r:id="rId32"/>
    <p:sldId id="556" r:id="rId33"/>
    <p:sldId id="458" r:id="rId34"/>
    <p:sldId id="557" r:id="rId35"/>
    <p:sldId id="520" r:id="rId36"/>
    <p:sldId id="522" r:id="rId37"/>
    <p:sldId id="523" r:id="rId38"/>
    <p:sldId id="524" r:id="rId39"/>
    <p:sldId id="525" r:id="rId40"/>
    <p:sldId id="526" r:id="rId41"/>
    <p:sldId id="527" r:id="rId42"/>
    <p:sldId id="528" r:id="rId43"/>
    <p:sldId id="529" r:id="rId44"/>
    <p:sldId id="530" r:id="rId45"/>
    <p:sldId id="536" r:id="rId46"/>
    <p:sldId id="537" r:id="rId47"/>
    <p:sldId id="542" r:id="rId48"/>
    <p:sldId id="543" r:id="rId49"/>
    <p:sldId id="544" r:id="rId50"/>
    <p:sldId id="545" r:id="rId51"/>
    <p:sldId id="548" r:id="rId52"/>
    <p:sldId id="550" r:id="rId53"/>
    <p:sldId id="551" r:id="rId5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12C559-723F-954E-9609-3DE37DCCFF5B}">
          <p14:sldIdLst>
            <p14:sldId id="256"/>
            <p14:sldId id="553"/>
            <p14:sldId id="373"/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71"/>
            <p14:sldId id="372"/>
            <p14:sldId id="359"/>
            <p14:sldId id="360"/>
            <p14:sldId id="361"/>
            <p14:sldId id="362"/>
            <p14:sldId id="376"/>
            <p14:sldId id="363"/>
            <p14:sldId id="364"/>
            <p14:sldId id="377"/>
            <p14:sldId id="378"/>
            <p14:sldId id="379"/>
            <p14:sldId id="381"/>
            <p14:sldId id="554"/>
            <p14:sldId id="459"/>
            <p14:sldId id="556"/>
            <p14:sldId id="458"/>
            <p14:sldId id="557"/>
          </p14:sldIdLst>
        </p14:section>
        <p14:section name="GDI+" id="{24767F89-2499-1043-9C0F-32450877578B}">
          <p14:sldIdLst>
            <p14:sldId id="520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6"/>
            <p14:sldId id="537"/>
            <p14:sldId id="542"/>
            <p14:sldId id="543"/>
            <p14:sldId id="544"/>
            <p14:sldId id="545"/>
            <p14:sldId id="548"/>
            <p14:sldId id="550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orient="horz" pos="3983">
          <p15:clr>
            <a:srgbClr val="A4A3A4"/>
          </p15:clr>
        </p15:guide>
        <p15:guide id="3" pos="216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mtam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6600"/>
    <a:srgbClr val="00CC00"/>
    <a:srgbClr val="FFFF00"/>
    <a:srgbClr val="C0C0C0"/>
    <a:srgbClr val="DDDDDD"/>
    <a:srgbClr val="5B81A1"/>
    <a:srgbClr val="628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6081" autoAdjust="0"/>
  </p:normalViewPr>
  <p:slideViewPr>
    <p:cSldViewPr snapToGrid="0">
      <p:cViewPr>
        <p:scale>
          <a:sx n="75" d="100"/>
          <a:sy n="75" d="100"/>
        </p:scale>
        <p:origin x="1712" y="1032"/>
      </p:cViewPr>
      <p:guideLst>
        <p:guide orient="horz" pos="346"/>
        <p:guide orient="horz" pos="3983"/>
        <p:guide pos="216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0D3C2-AF89-4203-9A10-B2FA22D2909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8CA31562-6629-4B55-BD18-D82BBA7060BE}">
      <dgm:prSet phldrT="[文本]"/>
      <dgm:spPr/>
      <dgm:t>
        <a:bodyPr/>
        <a:lstStyle/>
        <a:p>
          <a:r>
            <a:rPr lang="zh-CN" altLang="en-US" b="1" dirty="0"/>
            <a:t>自定义控件</a:t>
          </a:r>
          <a:endParaRPr lang="zh-CN" altLang="en-US" dirty="0"/>
        </a:p>
      </dgm:t>
    </dgm:pt>
    <dgm:pt modelId="{63428F30-1B24-49CC-82DA-EEC67E24640F}" type="parTrans" cxnId="{7D19A79E-D1FA-4244-9EAA-9AD87371E747}">
      <dgm:prSet/>
      <dgm:spPr/>
      <dgm:t>
        <a:bodyPr/>
        <a:lstStyle/>
        <a:p>
          <a:endParaRPr lang="zh-CN" altLang="en-US"/>
        </a:p>
      </dgm:t>
    </dgm:pt>
    <dgm:pt modelId="{AE0E26A4-E961-4E42-AA45-C617227170AA}" type="sibTrans" cxnId="{7D19A79E-D1FA-4244-9EAA-9AD87371E747}">
      <dgm:prSet/>
      <dgm:spPr/>
      <dgm:t>
        <a:bodyPr/>
        <a:lstStyle/>
        <a:p>
          <a:endParaRPr lang="zh-CN" altLang="en-US"/>
        </a:p>
      </dgm:t>
    </dgm:pt>
    <dgm:pt modelId="{67FBD659-D5F9-4710-95C7-A75021D06898}">
      <dgm:prSet phldrT="[文本]" custT="1"/>
      <dgm:spPr/>
      <dgm:t>
        <a:bodyPr/>
        <a:lstStyle/>
        <a:p>
          <a:r>
            <a:rPr lang="zh-CN" altLang="en-US" sz="2400" b="1" dirty="0"/>
            <a:t>扩展控件：从现有的</a:t>
          </a:r>
          <a:r>
            <a:rPr lang="en-US" altLang="en-US" sz="2400" b="1" dirty="0"/>
            <a:t>Windows Forms</a:t>
          </a:r>
          <a:r>
            <a:rPr lang="zh-CN" altLang="en-US" sz="2400" b="1" dirty="0"/>
            <a:t>控件继承</a:t>
          </a:r>
          <a:endParaRPr lang="zh-CN" altLang="en-US" sz="2400" dirty="0"/>
        </a:p>
      </dgm:t>
    </dgm:pt>
    <dgm:pt modelId="{D32687D2-DC24-4EBE-8EC4-EF377C238472}" type="parTrans" cxnId="{F7C587ED-446A-4579-A49C-A956D21B4732}">
      <dgm:prSet/>
      <dgm:spPr/>
      <dgm:t>
        <a:bodyPr/>
        <a:lstStyle/>
        <a:p>
          <a:endParaRPr lang="zh-CN" altLang="en-US"/>
        </a:p>
      </dgm:t>
    </dgm:pt>
    <dgm:pt modelId="{BB93583E-ED50-4C09-9F66-FC41D09EED65}" type="sibTrans" cxnId="{F7C587ED-446A-4579-A49C-A956D21B4732}">
      <dgm:prSet/>
      <dgm:spPr/>
      <dgm:t>
        <a:bodyPr/>
        <a:lstStyle/>
        <a:p>
          <a:endParaRPr lang="zh-CN" altLang="en-US"/>
        </a:p>
      </dgm:t>
    </dgm:pt>
    <dgm:pt modelId="{96928466-3B68-46D4-B0F9-635E6231F069}">
      <dgm:prSet phldrT="[文本]" custT="1"/>
      <dgm:spPr/>
      <dgm:t>
        <a:bodyPr/>
        <a:lstStyle/>
        <a:p>
          <a:r>
            <a:rPr lang="zh-CN" altLang="en-US" sz="2400" b="1" dirty="0"/>
            <a:t>复合控件：通过</a:t>
          </a:r>
          <a:r>
            <a:rPr lang="en-US" altLang="en-US" sz="2400" b="1" dirty="0" err="1"/>
            <a:t>UserControl</a:t>
          </a:r>
          <a:r>
            <a:rPr lang="zh-CN" altLang="en-US" sz="2400" b="1" dirty="0"/>
            <a:t>对象中封装一组现有的</a:t>
          </a:r>
          <a:r>
            <a:rPr lang="en-US" altLang="en-US" sz="2400" b="1" dirty="0"/>
            <a:t>Windows Forms</a:t>
          </a:r>
          <a:r>
            <a:rPr lang="zh-CN" altLang="en-US" sz="2400" b="1" dirty="0"/>
            <a:t>控件</a:t>
          </a:r>
          <a:endParaRPr lang="zh-CN" altLang="en-US" sz="2400" dirty="0"/>
        </a:p>
      </dgm:t>
    </dgm:pt>
    <dgm:pt modelId="{11713E0E-5B80-4AAF-A664-CD3987BC07B0}" type="parTrans" cxnId="{E5B9AAAD-3037-4E6E-BCA8-5EFFE6F5E270}">
      <dgm:prSet/>
      <dgm:spPr/>
      <dgm:t>
        <a:bodyPr/>
        <a:lstStyle/>
        <a:p>
          <a:endParaRPr lang="zh-CN" altLang="en-US"/>
        </a:p>
      </dgm:t>
    </dgm:pt>
    <dgm:pt modelId="{355EE136-426C-4549-AB45-F9C0A0336628}" type="sibTrans" cxnId="{E5B9AAAD-3037-4E6E-BCA8-5EFFE6F5E270}">
      <dgm:prSet/>
      <dgm:spPr/>
      <dgm:t>
        <a:bodyPr/>
        <a:lstStyle/>
        <a:p>
          <a:endParaRPr lang="zh-CN" altLang="en-US"/>
        </a:p>
      </dgm:t>
    </dgm:pt>
    <dgm:pt modelId="{D12F8449-7EE9-4B31-B3FB-12884407C01E}">
      <dgm:prSet phldrT="[文本]" custT="1"/>
      <dgm:spPr/>
      <dgm:t>
        <a:bodyPr/>
        <a:lstStyle/>
        <a:p>
          <a:r>
            <a:rPr lang="zh-CN" altLang="en-US" sz="2400" b="1" dirty="0"/>
            <a:t>自定义：直接从</a:t>
          </a:r>
          <a:r>
            <a:rPr lang="en-US" altLang="en-US" sz="2400" b="1" dirty="0"/>
            <a:t>Control</a:t>
          </a:r>
          <a:r>
            <a:rPr lang="zh-CN" altLang="en-US" sz="2400" b="1" dirty="0"/>
            <a:t>类继承</a:t>
          </a:r>
          <a:endParaRPr lang="zh-CN" altLang="en-US" sz="2400" dirty="0"/>
        </a:p>
      </dgm:t>
    </dgm:pt>
    <dgm:pt modelId="{3D0C17B0-BD26-4E79-AE03-A652003391FE}" type="parTrans" cxnId="{85A3C88C-03DB-4486-A065-B1EAF5863AB4}">
      <dgm:prSet/>
      <dgm:spPr/>
      <dgm:t>
        <a:bodyPr/>
        <a:lstStyle/>
        <a:p>
          <a:endParaRPr lang="zh-CN" altLang="en-US"/>
        </a:p>
      </dgm:t>
    </dgm:pt>
    <dgm:pt modelId="{5E767F52-8C8F-4B99-82C8-25A6EFDC7CA7}" type="sibTrans" cxnId="{85A3C88C-03DB-4486-A065-B1EAF5863AB4}">
      <dgm:prSet/>
      <dgm:spPr/>
      <dgm:t>
        <a:bodyPr/>
        <a:lstStyle/>
        <a:p>
          <a:endParaRPr lang="zh-CN" altLang="en-US"/>
        </a:p>
      </dgm:t>
    </dgm:pt>
    <dgm:pt modelId="{8F630F77-C066-4E4A-82DD-500229E7D34F}" type="pres">
      <dgm:prSet presAssocID="{2AF0D3C2-AF89-4203-9A10-B2FA22D2909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14F57E-F9F8-4661-9CD8-A106F0AB0D68}" type="pres">
      <dgm:prSet presAssocID="{8CA31562-6629-4B55-BD18-D82BBA7060BE}" presName="root1" presStyleCnt="0"/>
      <dgm:spPr/>
    </dgm:pt>
    <dgm:pt modelId="{614A7757-1467-4EA9-A7EA-CB4E1228BD78}" type="pres">
      <dgm:prSet presAssocID="{8CA31562-6629-4B55-BD18-D82BBA7060B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E7B72C-B19B-48ED-850C-3A71B1582F78}" type="pres">
      <dgm:prSet presAssocID="{8CA31562-6629-4B55-BD18-D82BBA7060BE}" presName="level2hierChild" presStyleCnt="0"/>
      <dgm:spPr/>
    </dgm:pt>
    <dgm:pt modelId="{C46C8D39-1AA6-4B12-A7FD-70C2B3BA5E81}" type="pres">
      <dgm:prSet presAssocID="{D32687D2-DC24-4EBE-8EC4-EF377C238472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0855C36A-5AEA-4F5C-9A8D-BF2E77650EFD}" type="pres">
      <dgm:prSet presAssocID="{D32687D2-DC24-4EBE-8EC4-EF377C238472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A700DE2F-DD3B-49D8-9B2C-996515074A9C}" type="pres">
      <dgm:prSet presAssocID="{67FBD659-D5F9-4710-95C7-A75021D06898}" presName="root2" presStyleCnt="0"/>
      <dgm:spPr/>
    </dgm:pt>
    <dgm:pt modelId="{D2E96563-3961-4999-9517-ABE5AD8F87AC}" type="pres">
      <dgm:prSet presAssocID="{67FBD659-D5F9-4710-95C7-A75021D06898}" presName="LevelTwoTextNode" presStyleLbl="node2" presStyleIdx="0" presStyleCnt="3" custScaleX="1371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6A1AEF-2348-4722-A38E-5D070C465FC8}" type="pres">
      <dgm:prSet presAssocID="{67FBD659-D5F9-4710-95C7-A75021D06898}" presName="level3hierChild" presStyleCnt="0"/>
      <dgm:spPr/>
    </dgm:pt>
    <dgm:pt modelId="{CB381470-8B65-45BE-A811-E0A278562FD1}" type="pres">
      <dgm:prSet presAssocID="{11713E0E-5B80-4AAF-A664-CD3987BC07B0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F95267B-84C2-4BB2-B07C-3A52C809D4B8}" type="pres">
      <dgm:prSet presAssocID="{11713E0E-5B80-4AAF-A664-CD3987BC07B0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05138C4C-D327-40A4-A7D9-110FF8B53340}" type="pres">
      <dgm:prSet presAssocID="{96928466-3B68-46D4-B0F9-635E6231F069}" presName="root2" presStyleCnt="0"/>
      <dgm:spPr/>
    </dgm:pt>
    <dgm:pt modelId="{EAF84A8B-9620-4FF4-A32E-AE41A7A74F72}" type="pres">
      <dgm:prSet presAssocID="{96928466-3B68-46D4-B0F9-635E6231F069}" presName="LevelTwoTextNode" presStyleLbl="node2" presStyleIdx="1" presStyleCnt="3" custScaleX="1371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E5F081-F3E5-4939-B8A4-9AC8D736DB53}" type="pres">
      <dgm:prSet presAssocID="{96928466-3B68-46D4-B0F9-635E6231F069}" presName="level3hierChild" presStyleCnt="0"/>
      <dgm:spPr/>
    </dgm:pt>
    <dgm:pt modelId="{9F00F09D-BCDC-4FE1-BB4D-6661DC1D775A}" type="pres">
      <dgm:prSet presAssocID="{3D0C17B0-BD26-4E79-AE03-A652003391FE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49787585-93C8-457A-B195-C6E9DAD5BA50}" type="pres">
      <dgm:prSet presAssocID="{3D0C17B0-BD26-4E79-AE03-A652003391FE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9B8A7F5E-E0D4-4EEC-99FF-CBCC73DCC79A}" type="pres">
      <dgm:prSet presAssocID="{D12F8449-7EE9-4B31-B3FB-12884407C01E}" presName="root2" presStyleCnt="0"/>
      <dgm:spPr/>
    </dgm:pt>
    <dgm:pt modelId="{49F5AD56-42FE-4385-8949-5DB270E17C92}" type="pres">
      <dgm:prSet presAssocID="{D12F8449-7EE9-4B31-B3FB-12884407C01E}" presName="LevelTwoTextNode" presStyleLbl="node2" presStyleIdx="2" presStyleCnt="3" custScaleX="1371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064F5A-AC45-4363-8944-4F0F380F7EED}" type="pres">
      <dgm:prSet presAssocID="{D12F8449-7EE9-4B31-B3FB-12884407C01E}" presName="level3hierChild" presStyleCnt="0"/>
      <dgm:spPr/>
    </dgm:pt>
  </dgm:ptLst>
  <dgm:cxnLst>
    <dgm:cxn modelId="{2997F5D8-6A14-4629-8EE5-9564F99B59CA}" type="presOf" srcId="{3D0C17B0-BD26-4E79-AE03-A652003391FE}" destId="{49787585-93C8-457A-B195-C6E9DAD5BA50}" srcOrd="1" destOrd="0" presId="urn:microsoft.com/office/officeart/2008/layout/HorizontalMultiLevelHierarchy"/>
    <dgm:cxn modelId="{7257DB6A-C517-4F76-B13B-17970815D93A}" type="presOf" srcId="{67FBD659-D5F9-4710-95C7-A75021D06898}" destId="{D2E96563-3961-4999-9517-ABE5AD8F87AC}" srcOrd="0" destOrd="0" presId="urn:microsoft.com/office/officeart/2008/layout/HorizontalMultiLevelHierarchy"/>
    <dgm:cxn modelId="{A955DAFC-36BB-4814-B852-F89EC7BACDB4}" type="presOf" srcId="{11713E0E-5B80-4AAF-A664-CD3987BC07B0}" destId="{DF95267B-84C2-4BB2-B07C-3A52C809D4B8}" srcOrd="1" destOrd="0" presId="urn:microsoft.com/office/officeart/2008/layout/HorizontalMultiLevelHierarchy"/>
    <dgm:cxn modelId="{85A3C88C-03DB-4486-A065-B1EAF5863AB4}" srcId="{8CA31562-6629-4B55-BD18-D82BBA7060BE}" destId="{D12F8449-7EE9-4B31-B3FB-12884407C01E}" srcOrd="2" destOrd="0" parTransId="{3D0C17B0-BD26-4E79-AE03-A652003391FE}" sibTransId="{5E767F52-8C8F-4B99-82C8-25A6EFDC7CA7}"/>
    <dgm:cxn modelId="{EE4A4888-CCF4-436C-B250-15FF59022739}" type="presOf" srcId="{8CA31562-6629-4B55-BD18-D82BBA7060BE}" destId="{614A7757-1467-4EA9-A7EA-CB4E1228BD78}" srcOrd="0" destOrd="0" presId="urn:microsoft.com/office/officeart/2008/layout/HorizontalMultiLevelHierarchy"/>
    <dgm:cxn modelId="{1E13CCA0-4AD8-47FD-A4AF-65A50D65BC9C}" type="presOf" srcId="{3D0C17B0-BD26-4E79-AE03-A652003391FE}" destId="{9F00F09D-BCDC-4FE1-BB4D-6661DC1D775A}" srcOrd="0" destOrd="0" presId="urn:microsoft.com/office/officeart/2008/layout/HorizontalMultiLevelHierarchy"/>
    <dgm:cxn modelId="{EDE7886A-4449-4BB6-8280-59FA78C143E8}" type="presOf" srcId="{D32687D2-DC24-4EBE-8EC4-EF377C238472}" destId="{0855C36A-5AEA-4F5C-9A8D-BF2E77650EFD}" srcOrd="1" destOrd="0" presId="urn:microsoft.com/office/officeart/2008/layout/HorizontalMultiLevelHierarchy"/>
    <dgm:cxn modelId="{AEBBC676-8A78-42FA-B70D-E5706F0BAC1F}" type="presOf" srcId="{2AF0D3C2-AF89-4203-9A10-B2FA22D2909B}" destId="{8F630F77-C066-4E4A-82DD-500229E7D34F}" srcOrd="0" destOrd="0" presId="urn:microsoft.com/office/officeart/2008/layout/HorizontalMultiLevelHierarchy"/>
    <dgm:cxn modelId="{F0AF9C08-B175-46E1-BF43-5FD93CBE86F6}" type="presOf" srcId="{96928466-3B68-46D4-B0F9-635E6231F069}" destId="{EAF84A8B-9620-4FF4-A32E-AE41A7A74F72}" srcOrd="0" destOrd="0" presId="urn:microsoft.com/office/officeart/2008/layout/HorizontalMultiLevelHierarchy"/>
    <dgm:cxn modelId="{F7C587ED-446A-4579-A49C-A956D21B4732}" srcId="{8CA31562-6629-4B55-BD18-D82BBA7060BE}" destId="{67FBD659-D5F9-4710-95C7-A75021D06898}" srcOrd="0" destOrd="0" parTransId="{D32687D2-DC24-4EBE-8EC4-EF377C238472}" sibTransId="{BB93583E-ED50-4C09-9F66-FC41D09EED65}"/>
    <dgm:cxn modelId="{EB4F5049-4E93-4AAD-86F5-8FED093B94BE}" type="presOf" srcId="{D32687D2-DC24-4EBE-8EC4-EF377C238472}" destId="{C46C8D39-1AA6-4B12-A7FD-70C2B3BA5E81}" srcOrd="0" destOrd="0" presId="urn:microsoft.com/office/officeart/2008/layout/HorizontalMultiLevelHierarchy"/>
    <dgm:cxn modelId="{C89E6652-3694-41F2-B37A-67B92915D1F1}" type="presOf" srcId="{11713E0E-5B80-4AAF-A664-CD3987BC07B0}" destId="{CB381470-8B65-45BE-A811-E0A278562FD1}" srcOrd="0" destOrd="0" presId="urn:microsoft.com/office/officeart/2008/layout/HorizontalMultiLevelHierarchy"/>
    <dgm:cxn modelId="{A78901DA-01B4-483A-BE01-7A6A5EEE9929}" type="presOf" srcId="{D12F8449-7EE9-4B31-B3FB-12884407C01E}" destId="{49F5AD56-42FE-4385-8949-5DB270E17C92}" srcOrd="0" destOrd="0" presId="urn:microsoft.com/office/officeart/2008/layout/HorizontalMultiLevelHierarchy"/>
    <dgm:cxn modelId="{E5B9AAAD-3037-4E6E-BCA8-5EFFE6F5E270}" srcId="{8CA31562-6629-4B55-BD18-D82BBA7060BE}" destId="{96928466-3B68-46D4-B0F9-635E6231F069}" srcOrd="1" destOrd="0" parTransId="{11713E0E-5B80-4AAF-A664-CD3987BC07B0}" sibTransId="{355EE136-426C-4549-AB45-F9C0A0336628}"/>
    <dgm:cxn modelId="{7D19A79E-D1FA-4244-9EAA-9AD87371E747}" srcId="{2AF0D3C2-AF89-4203-9A10-B2FA22D2909B}" destId="{8CA31562-6629-4B55-BD18-D82BBA7060BE}" srcOrd="0" destOrd="0" parTransId="{63428F30-1B24-49CC-82DA-EEC67E24640F}" sibTransId="{AE0E26A4-E961-4E42-AA45-C617227170AA}"/>
    <dgm:cxn modelId="{D259C12D-3F1E-4A36-9BFE-39802DFAF596}" type="presParOf" srcId="{8F630F77-C066-4E4A-82DD-500229E7D34F}" destId="{D914F57E-F9F8-4661-9CD8-A106F0AB0D68}" srcOrd="0" destOrd="0" presId="urn:microsoft.com/office/officeart/2008/layout/HorizontalMultiLevelHierarchy"/>
    <dgm:cxn modelId="{7DEBAF8D-2BF2-4542-885B-4AE23C44E68A}" type="presParOf" srcId="{D914F57E-F9F8-4661-9CD8-A106F0AB0D68}" destId="{614A7757-1467-4EA9-A7EA-CB4E1228BD78}" srcOrd="0" destOrd="0" presId="urn:microsoft.com/office/officeart/2008/layout/HorizontalMultiLevelHierarchy"/>
    <dgm:cxn modelId="{803C9162-305F-4FD9-B9A1-EDD4D8FAF2C2}" type="presParOf" srcId="{D914F57E-F9F8-4661-9CD8-A106F0AB0D68}" destId="{F2E7B72C-B19B-48ED-850C-3A71B1582F78}" srcOrd="1" destOrd="0" presId="urn:microsoft.com/office/officeart/2008/layout/HorizontalMultiLevelHierarchy"/>
    <dgm:cxn modelId="{F51138EB-808F-4B97-81D0-BD36A666E4C9}" type="presParOf" srcId="{F2E7B72C-B19B-48ED-850C-3A71B1582F78}" destId="{C46C8D39-1AA6-4B12-A7FD-70C2B3BA5E81}" srcOrd="0" destOrd="0" presId="urn:microsoft.com/office/officeart/2008/layout/HorizontalMultiLevelHierarchy"/>
    <dgm:cxn modelId="{BA6A7E07-77B5-4C6B-B339-DB70E9103083}" type="presParOf" srcId="{C46C8D39-1AA6-4B12-A7FD-70C2B3BA5E81}" destId="{0855C36A-5AEA-4F5C-9A8D-BF2E77650EFD}" srcOrd="0" destOrd="0" presId="urn:microsoft.com/office/officeart/2008/layout/HorizontalMultiLevelHierarchy"/>
    <dgm:cxn modelId="{262AD9AE-7773-4912-8E2F-A504676DDC64}" type="presParOf" srcId="{F2E7B72C-B19B-48ED-850C-3A71B1582F78}" destId="{A700DE2F-DD3B-49D8-9B2C-996515074A9C}" srcOrd="1" destOrd="0" presId="urn:microsoft.com/office/officeart/2008/layout/HorizontalMultiLevelHierarchy"/>
    <dgm:cxn modelId="{13D09B80-F0F7-4382-A340-C397B1EDF656}" type="presParOf" srcId="{A700DE2F-DD3B-49D8-9B2C-996515074A9C}" destId="{D2E96563-3961-4999-9517-ABE5AD8F87AC}" srcOrd="0" destOrd="0" presId="urn:microsoft.com/office/officeart/2008/layout/HorizontalMultiLevelHierarchy"/>
    <dgm:cxn modelId="{D515E531-7C4D-4EDA-9015-A7CBA58B9901}" type="presParOf" srcId="{A700DE2F-DD3B-49D8-9B2C-996515074A9C}" destId="{6F6A1AEF-2348-4722-A38E-5D070C465FC8}" srcOrd="1" destOrd="0" presId="urn:microsoft.com/office/officeart/2008/layout/HorizontalMultiLevelHierarchy"/>
    <dgm:cxn modelId="{B205547B-9903-41BA-9F6F-360F084CAD65}" type="presParOf" srcId="{F2E7B72C-B19B-48ED-850C-3A71B1582F78}" destId="{CB381470-8B65-45BE-A811-E0A278562FD1}" srcOrd="2" destOrd="0" presId="urn:microsoft.com/office/officeart/2008/layout/HorizontalMultiLevelHierarchy"/>
    <dgm:cxn modelId="{F11C94A4-A587-4B0B-ACA1-EC26D9104C50}" type="presParOf" srcId="{CB381470-8B65-45BE-A811-E0A278562FD1}" destId="{DF95267B-84C2-4BB2-B07C-3A52C809D4B8}" srcOrd="0" destOrd="0" presId="urn:microsoft.com/office/officeart/2008/layout/HorizontalMultiLevelHierarchy"/>
    <dgm:cxn modelId="{9DA420A9-8605-4AC5-80BA-0072F697FFDE}" type="presParOf" srcId="{F2E7B72C-B19B-48ED-850C-3A71B1582F78}" destId="{05138C4C-D327-40A4-A7D9-110FF8B53340}" srcOrd="3" destOrd="0" presId="urn:microsoft.com/office/officeart/2008/layout/HorizontalMultiLevelHierarchy"/>
    <dgm:cxn modelId="{FB7D996B-0B90-46E9-9460-542EE3A3188B}" type="presParOf" srcId="{05138C4C-D327-40A4-A7D9-110FF8B53340}" destId="{EAF84A8B-9620-4FF4-A32E-AE41A7A74F72}" srcOrd="0" destOrd="0" presId="urn:microsoft.com/office/officeart/2008/layout/HorizontalMultiLevelHierarchy"/>
    <dgm:cxn modelId="{3F3E7976-9346-414C-A1A2-8CCF630A4D86}" type="presParOf" srcId="{05138C4C-D327-40A4-A7D9-110FF8B53340}" destId="{26E5F081-F3E5-4939-B8A4-9AC8D736DB53}" srcOrd="1" destOrd="0" presId="urn:microsoft.com/office/officeart/2008/layout/HorizontalMultiLevelHierarchy"/>
    <dgm:cxn modelId="{2E1E2940-8BA1-44E3-992C-701335E1AE39}" type="presParOf" srcId="{F2E7B72C-B19B-48ED-850C-3A71B1582F78}" destId="{9F00F09D-BCDC-4FE1-BB4D-6661DC1D775A}" srcOrd="4" destOrd="0" presId="urn:microsoft.com/office/officeart/2008/layout/HorizontalMultiLevelHierarchy"/>
    <dgm:cxn modelId="{D2EFE662-D250-4314-AC2B-637F85F12574}" type="presParOf" srcId="{9F00F09D-BCDC-4FE1-BB4D-6661DC1D775A}" destId="{49787585-93C8-457A-B195-C6E9DAD5BA50}" srcOrd="0" destOrd="0" presId="urn:microsoft.com/office/officeart/2008/layout/HorizontalMultiLevelHierarchy"/>
    <dgm:cxn modelId="{C376833D-B714-4B45-B1DF-E38581C233DE}" type="presParOf" srcId="{F2E7B72C-B19B-48ED-850C-3A71B1582F78}" destId="{9B8A7F5E-E0D4-4EEC-99FF-CBCC73DCC79A}" srcOrd="5" destOrd="0" presId="urn:microsoft.com/office/officeart/2008/layout/HorizontalMultiLevelHierarchy"/>
    <dgm:cxn modelId="{082664C0-D428-4768-A2E4-E1C5E4533C78}" type="presParOf" srcId="{9B8A7F5E-E0D4-4EEC-99FF-CBCC73DCC79A}" destId="{49F5AD56-42FE-4385-8949-5DB270E17C92}" srcOrd="0" destOrd="0" presId="urn:microsoft.com/office/officeart/2008/layout/HorizontalMultiLevelHierarchy"/>
    <dgm:cxn modelId="{35C6CC39-1556-4254-8F96-146AE1280817}" type="presParOf" srcId="{9B8A7F5E-E0D4-4EEC-99FF-CBCC73DCC79A}" destId="{7B064F5A-AC45-4363-8944-4F0F380F7EE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0F09D-BCDC-4FE1-BB4D-6661DC1D775A}">
      <dsp:nvSpPr>
        <dsp:cNvPr id="0" name=""/>
        <dsp:cNvSpPr/>
      </dsp:nvSpPr>
      <dsp:spPr>
        <a:xfrm>
          <a:off x="1887409" y="3228340"/>
          <a:ext cx="804760" cy="1533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2380" y="0"/>
              </a:lnTo>
              <a:lnTo>
                <a:pt x="402380" y="1533461"/>
              </a:lnTo>
              <a:lnTo>
                <a:pt x="804760" y="15334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46494" y="3951775"/>
        <a:ext cx="86590" cy="86590"/>
      </dsp:txXfrm>
    </dsp:sp>
    <dsp:sp modelId="{CB381470-8B65-45BE-A811-E0A278562FD1}">
      <dsp:nvSpPr>
        <dsp:cNvPr id="0" name=""/>
        <dsp:cNvSpPr/>
      </dsp:nvSpPr>
      <dsp:spPr>
        <a:xfrm>
          <a:off x="1887409" y="3182620"/>
          <a:ext cx="804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04760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69670" y="3208220"/>
        <a:ext cx="40238" cy="40238"/>
      </dsp:txXfrm>
    </dsp:sp>
    <dsp:sp modelId="{C46C8D39-1AA6-4B12-A7FD-70C2B3BA5E81}">
      <dsp:nvSpPr>
        <dsp:cNvPr id="0" name=""/>
        <dsp:cNvSpPr/>
      </dsp:nvSpPr>
      <dsp:spPr>
        <a:xfrm>
          <a:off x="1887409" y="1694878"/>
          <a:ext cx="804760" cy="1533461"/>
        </a:xfrm>
        <a:custGeom>
          <a:avLst/>
          <a:gdLst/>
          <a:ahLst/>
          <a:cxnLst/>
          <a:rect l="0" t="0" r="0" b="0"/>
          <a:pathLst>
            <a:path>
              <a:moveTo>
                <a:pt x="0" y="1533461"/>
              </a:moveTo>
              <a:lnTo>
                <a:pt x="402380" y="1533461"/>
              </a:lnTo>
              <a:lnTo>
                <a:pt x="402380" y="0"/>
              </a:lnTo>
              <a:lnTo>
                <a:pt x="80476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46494" y="2418314"/>
        <a:ext cx="86590" cy="86590"/>
      </dsp:txXfrm>
    </dsp:sp>
    <dsp:sp modelId="{614A7757-1467-4EA9-A7EA-CB4E1228BD78}">
      <dsp:nvSpPr>
        <dsp:cNvPr id="0" name=""/>
        <dsp:cNvSpPr/>
      </dsp:nvSpPr>
      <dsp:spPr>
        <a:xfrm rot="16200000">
          <a:off x="-1954315" y="2614955"/>
          <a:ext cx="6456680" cy="1226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b="1" kern="1200" dirty="0"/>
            <a:t>自定义控件</a:t>
          </a:r>
          <a:endParaRPr lang="zh-CN" altLang="en-US" sz="6500" kern="1200" dirty="0"/>
        </a:p>
      </dsp:txBody>
      <dsp:txXfrm>
        <a:off x="-1954315" y="2614955"/>
        <a:ext cx="6456680" cy="1226769"/>
      </dsp:txXfrm>
    </dsp:sp>
    <dsp:sp modelId="{D2E96563-3961-4999-9517-ABE5AD8F87AC}">
      <dsp:nvSpPr>
        <dsp:cNvPr id="0" name=""/>
        <dsp:cNvSpPr/>
      </dsp:nvSpPr>
      <dsp:spPr>
        <a:xfrm>
          <a:off x="2692169" y="1081493"/>
          <a:ext cx="5519410" cy="1226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/>
            <a:t>扩展控件：从现有的</a:t>
          </a:r>
          <a:r>
            <a:rPr lang="en-US" altLang="en-US" sz="2400" b="1" kern="1200" dirty="0"/>
            <a:t>Windows Forms</a:t>
          </a:r>
          <a:r>
            <a:rPr lang="zh-CN" altLang="en-US" sz="2400" b="1" kern="1200" dirty="0"/>
            <a:t>控件继承</a:t>
          </a:r>
          <a:endParaRPr lang="zh-CN" altLang="en-US" sz="2400" kern="1200" dirty="0"/>
        </a:p>
      </dsp:txBody>
      <dsp:txXfrm>
        <a:off x="2692169" y="1081493"/>
        <a:ext cx="5519410" cy="1226769"/>
      </dsp:txXfrm>
    </dsp:sp>
    <dsp:sp modelId="{EAF84A8B-9620-4FF4-A32E-AE41A7A74F72}">
      <dsp:nvSpPr>
        <dsp:cNvPr id="0" name=""/>
        <dsp:cNvSpPr/>
      </dsp:nvSpPr>
      <dsp:spPr>
        <a:xfrm>
          <a:off x="2692169" y="2614955"/>
          <a:ext cx="5519410" cy="1226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/>
            <a:t>复合控件：通过</a:t>
          </a:r>
          <a:r>
            <a:rPr lang="en-US" altLang="en-US" sz="2400" b="1" kern="1200" dirty="0" err="1"/>
            <a:t>UserControl</a:t>
          </a:r>
          <a:r>
            <a:rPr lang="zh-CN" altLang="en-US" sz="2400" b="1" kern="1200" dirty="0"/>
            <a:t>对象中封装一组现有的</a:t>
          </a:r>
          <a:r>
            <a:rPr lang="en-US" altLang="en-US" sz="2400" b="1" kern="1200" dirty="0"/>
            <a:t>Windows Forms</a:t>
          </a:r>
          <a:r>
            <a:rPr lang="zh-CN" altLang="en-US" sz="2400" b="1" kern="1200" dirty="0"/>
            <a:t>控件</a:t>
          </a:r>
          <a:endParaRPr lang="zh-CN" altLang="en-US" sz="2400" kern="1200" dirty="0"/>
        </a:p>
      </dsp:txBody>
      <dsp:txXfrm>
        <a:off x="2692169" y="2614955"/>
        <a:ext cx="5519410" cy="1226769"/>
      </dsp:txXfrm>
    </dsp:sp>
    <dsp:sp modelId="{49F5AD56-42FE-4385-8949-5DB270E17C92}">
      <dsp:nvSpPr>
        <dsp:cNvPr id="0" name=""/>
        <dsp:cNvSpPr/>
      </dsp:nvSpPr>
      <dsp:spPr>
        <a:xfrm>
          <a:off x="2692169" y="4148416"/>
          <a:ext cx="5519410" cy="1226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/>
            <a:t>自定义：直接从</a:t>
          </a:r>
          <a:r>
            <a:rPr lang="en-US" altLang="en-US" sz="2400" b="1" kern="1200" dirty="0"/>
            <a:t>Control</a:t>
          </a:r>
          <a:r>
            <a:rPr lang="zh-CN" altLang="en-US" sz="2400" b="1" kern="1200" dirty="0"/>
            <a:t>类继承</a:t>
          </a:r>
          <a:endParaRPr lang="zh-CN" altLang="en-US" sz="2400" kern="1200" dirty="0"/>
        </a:p>
      </dsp:txBody>
      <dsp:txXfrm>
        <a:off x="2692169" y="4148416"/>
        <a:ext cx="5519410" cy="122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5C8E25-D5AA-40EB-9EB3-B6CAA93ACF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611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77795-365F-4756-900E-46ABCEF0BB5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/>
              <a:t>============form2</a:t>
            </a:r>
            <a:r>
              <a:rPr lang="zh-CN" altLang="en-US" sz="800"/>
              <a:t>的设计</a:t>
            </a:r>
            <a:r>
              <a:rPr lang="en-US" altLang="zh-CN" sz="800"/>
              <a:t>=====================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private void Form2_Load(object sender, EventArgs e)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comboBox1.SelectedIndex = 0;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textBox3.Text = "";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textBox1.Focus();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public void button1_Click(object sender, EventArgs e)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if (textBox1.Text == "" || textBox2.Text == "" || comboBox1.Text == "")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MessageBox.Show("</a:t>
            </a:r>
            <a:r>
              <a:rPr lang="zh-CN" altLang="en-US" sz="800" noProof="1"/>
              <a:t>姓名，或者邮件，或者提交，信息禁止为空！</a:t>
            </a:r>
            <a:r>
              <a:rPr lang="zh-CN" altLang="zh-CN" sz="800" noProof="1"/>
              <a:t>", "</a:t>
            </a:r>
            <a:r>
              <a:rPr lang="zh-CN" altLang="en-US" sz="800" noProof="1"/>
              <a:t>信息提示</a:t>
            </a:r>
            <a:r>
              <a:rPr lang="zh-CN" altLang="zh-CN" sz="800" noProof="1"/>
              <a:t>");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else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string str = "</a:t>
            </a:r>
            <a:r>
              <a:rPr lang="zh-CN" altLang="en-US" sz="800" noProof="1"/>
              <a:t>姓名：</a:t>
            </a:r>
            <a:r>
              <a:rPr lang="en-US" altLang="zh-CN" sz="800" noProof="1"/>
              <a:t>" + textBox1.Text + "\n </a:t>
            </a:r>
            <a:r>
              <a:rPr lang="zh-CN" altLang="en-US" sz="800" noProof="1"/>
              <a:t>邮件地址：</a:t>
            </a:r>
            <a:r>
              <a:rPr lang="en-US" altLang="zh-CN" sz="800" noProof="1"/>
              <a:t>" + textBox2.Text + "\n </a:t>
            </a:r>
            <a:r>
              <a:rPr lang="zh-CN" altLang="en-US" sz="800" noProof="1"/>
              <a:t>信息主题：</a:t>
            </a:r>
            <a:r>
              <a:rPr lang="en-US" altLang="zh-CN" sz="800" noProof="1"/>
              <a:t>" + comboBox1.Text + "\n </a:t>
            </a:r>
            <a:r>
              <a:rPr lang="zh-CN" altLang="en-US" sz="800" noProof="1"/>
              <a:t>反馈意见：</a:t>
            </a:r>
            <a:r>
              <a:rPr lang="en-US" altLang="zh-CN" sz="800" noProof="1"/>
              <a:t>" + textBox3.Text;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this.Hide();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Form3 childform3 = new Form3();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childform3.Show();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================form3</a:t>
            </a:r>
            <a:r>
              <a:rPr lang="zh-CN" altLang="en-US" sz="800"/>
              <a:t>的设计</a:t>
            </a:r>
            <a:r>
              <a:rPr lang="en-US" altLang="zh-CN" sz="800"/>
              <a:t>====================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private void Form3_Load(object sender, EventArgs e)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Form2 f2 = new Form2();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f2.te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  <a:endParaRPr lang="en-US" altLang="zh-CN" sz="800"/>
          </a:p>
        </p:txBody>
      </p:sp>
    </p:spTree>
    <p:extLst>
      <p:ext uri="{BB962C8B-B14F-4D97-AF65-F5344CB8AC3E}">
        <p14:creationId xmlns:p14="http://schemas.microsoft.com/office/powerpoint/2010/main" val="3660604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9387B-C5DB-4FC7-AE56-7984200E6F0B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1407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976C7-4934-4A5C-AE23-5B9A4C81623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220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86373F-AC3D-46FA-99E3-F786B05908C9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9822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07899D-96D9-43D5-B4AE-B2B9605F782D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/>
              <a:t>===================</a:t>
            </a:r>
            <a:r>
              <a:rPr lang="zh-CN" altLang="en-US" sz="800"/>
              <a:t>界面设计</a:t>
            </a:r>
            <a:r>
              <a:rPr lang="en-US" altLang="zh-CN" sz="800"/>
              <a:t>==========================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namespace FileOptionApplication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partial class Form12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</a:t>
            </a:r>
            <a:r>
              <a:rPr lang="zh-CN" altLang="en-US" sz="800" noProof="1"/>
              <a:t>必需的设计器变量。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en-US" altLang="zh-CN" sz="800" noProof="1"/>
              <a:t>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System.ComponentModel.IContainer components = null;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</a:t>
            </a:r>
            <a:r>
              <a:rPr lang="zh-CN" altLang="en-US" sz="800" noProof="1"/>
              <a:t>清理所有正在使用的资源。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en-US" altLang="zh-CN" sz="800" noProof="1"/>
              <a:t>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&lt;param name="disposing"&gt;</a:t>
            </a:r>
            <a:r>
              <a:rPr lang="zh-CN" altLang="en-US" sz="800" noProof="1"/>
              <a:t>如果应释放托管资源，为 </a:t>
            </a:r>
            <a:r>
              <a:rPr lang="en-US" altLang="zh-CN" sz="800" noProof="1"/>
              <a:t>true</a:t>
            </a:r>
            <a:r>
              <a:rPr lang="zh-CN" altLang="en-US" sz="800" noProof="1"/>
              <a:t>；否则为 </a:t>
            </a:r>
            <a:r>
              <a:rPr lang="en-US" altLang="zh-CN" sz="800" noProof="1"/>
              <a:t>false</a:t>
            </a:r>
            <a:r>
              <a:rPr lang="en-US" altLang="en-US" sz="800" noProof="1"/>
              <a:t>。</a:t>
            </a:r>
            <a:r>
              <a:rPr lang="en-US" altLang="zh-CN" sz="800" noProof="1"/>
              <a:t>&lt;/param&gt;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protected override void Dispose(bool disposing)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if (disposing &amp;&amp; (components != null))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components.Dispose();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base.Dispose(disposing);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#region Windows </a:t>
            </a:r>
            <a:r>
              <a:rPr lang="zh-CN" altLang="en-US" sz="800" noProof="1"/>
              <a:t>窗体设计器生成的代码</a:t>
            </a:r>
          </a:p>
          <a:p>
            <a:pPr>
              <a:lnSpc>
                <a:spcPct val="80000"/>
              </a:lnSpc>
            </a:pPr>
            <a:endParaRPr lang="zh-CN" altLang="en-US" sz="800" noProof="1"/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en-US" altLang="zh-CN" sz="800" noProof="1"/>
              <a:t>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</a:t>
            </a:r>
            <a:r>
              <a:rPr lang="zh-CN" altLang="en-US" sz="800" noProof="1"/>
              <a:t>设计器支持所需的方法 </a:t>
            </a:r>
            <a:r>
              <a:rPr lang="zh-CN" altLang="zh-CN" sz="800" noProof="1"/>
              <a:t>- </a:t>
            </a:r>
            <a:r>
              <a:rPr lang="zh-CN" altLang="en-US" sz="800" noProof="1"/>
              <a:t>不要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zh-CN" altLang="zh-CN" sz="800" noProof="1"/>
              <a:t>/// </a:t>
            </a:r>
            <a:r>
              <a:rPr lang="zh-CN" altLang="en-US" sz="800" noProof="1"/>
              <a:t>使用代码编辑器修改此方法的内容。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en-US" altLang="zh-CN" sz="800" noProof="1"/>
              <a:t>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void InitializeComponent()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 = new System.Windows.Forms.GroupBox();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this.menuStrip1 = new System.Windows.Forms.MenuStrip();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this.toolStripMenuItem1 = new System.Windows.Forms.ToolStripMenuItem();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this.toolStripMenuItem2 = new System.Windows.Forms.ToolStripMenuItem();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this.toolStripMenuItem3 = new System.Windows.Forms.ToolStripMenuItem();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this.toolStripMenuItem4 = new System.Windows.Forms.ToolStripMenuItem();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this.pictureBox1 = new System.Windows.Forms.PictureBox();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this.saveFileDialog1 = new System.Windows.Forms.SaveFileDialog();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this.groupBox1.SuspendLayout();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this.menuStrip1.SuspendLayout();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((System.ComponentModel.ISupportInitialize)(this.pictureBox1)).BeginInit();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this.SuspendLayout();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groupBox1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this.groupBox1.Controls.Add(this.pictureBox1);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this.groupBox1.Location = new System.Drawing.Point(0, 27);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this.groupBox1.Name = "groupBox1";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this.groupBox1.Size = new System.Drawing.Size(353, 296);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this.groupBox1.TabIndex = 0;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this.groupBox1.TabStop = false;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this.groupBox1.Text = "</a:t>
            </a:r>
            <a:r>
              <a:rPr lang="zh-CN" altLang="en-US" sz="800" noProof="1"/>
              <a:t>图片显示区</a:t>
            </a:r>
            <a:r>
              <a:rPr lang="zh-CN" altLang="zh-CN" sz="800" noProof="1"/>
              <a:t>";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menuStrip1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this.menuStrip1.Items.AddRange(new System.Windows.Forms.ToolStripItem[]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this.toolStripMenuItem1,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this.toolStripMenuItem2});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this.menuStrip1.Location = new System.Drawing.Point(0, 0);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this.menuStrip1.Name = "menuStrip1";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this.menuStrip1.Size = new System.Drawing.Size(354, 24);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this.menuStrip1.TabIndex = 1;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this.menuStrip1.Text = "menuStrip1";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toolStripMenuItem1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this.toolStripMenuItem1.DropDownItems.AddRange(new System.Windows.Forms.ToolStripItem[]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this.toolStripMenuItem3,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this.toolStripMenuItem4});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this.toolStripMenuItem1.Name = "toolStripMenuItem1";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this.toolStripMenuItem1.Size = new System.Drawing.Size(57, 20);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this.toolStripMenuItem1.Text = "</a:t>
            </a:r>
            <a:r>
              <a:rPr lang="zh-CN" altLang="en-US" sz="800" noProof="1"/>
              <a:t>图片</a:t>
            </a:r>
            <a:r>
              <a:rPr lang="en-US" altLang="zh-CN" sz="800" noProof="1"/>
              <a:t>(&amp;P)";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toolStripMenuItem2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this.toolStripMenuItem2.Name = "toolStripMenuItem2";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this.toolStripMenuItem2.ShortcutKeys = ((System.Windows.Forms.Keys)((System.Windows.Forms.Keys.Alt | System.Windows.Forms.Keys.Q)));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this.toolStripMenuItem2.Size = new System.Drawing.Size(59, 20);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this.toolStripMenuItem2.Text = "</a:t>
            </a:r>
            <a:r>
              <a:rPr lang="zh-CN" altLang="en-US" sz="800" noProof="1"/>
              <a:t>关闭</a:t>
            </a:r>
            <a:r>
              <a:rPr lang="en-US" altLang="zh-CN" sz="800" noProof="1"/>
              <a:t>(&amp;Q)";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toolStripMenuItem3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this.toolStripMenuItem3.Name = "toolStripMenuItem3";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this.toolStripMenuItem3.Size = new System.Drawing.Size(152, 22);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this.toolStripMenuItem3.Text = "</a:t>
            </a:r>
            <a:r>
              <a:rPr lang="zh-CN" altLang="en-US" sz="800" noProof="1"/>
              <a:t>打开图片</a:t>
            </a:r>
            <a:r>
              <a:rPr lang="en-US" altLang="zh-CN" sz="800" noProof="1"/>
              <a:t>(&amp;O)";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this.toolStripMenuItem3.Click += new System.EventHandler(this.toolStripMenuItem3_Click);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toolStripMenuItem4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this.toolStripMenuItem4.Name = "toolStripMenuItem4";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this.toolStripMenuItem4.Size = new System.Drawing.Size(152, 22);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this.toolStripMenuItem4.Text = "</a:t>
            </a:r>
            <a:r>
              <a:rPr lang="zh-CN" altLang="en-US" sz="800" noProof="1"/>
              <a:t>复制图片</a:t>
            </a:r>
            <a:r>
              <a:rPr lang="en-US" altLang="zh-CN" sz="800" noProof="1"/>
              <a:t>(&amp;C)";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this.toolStripMenuItem4.Click += new System.EventHandler(this.toolStripMenuItem4_Click);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pictureBox1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this.pictureBox1.Dock = System.Windows.Forms.DockStyle.Fill;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this.pictureBox1.Location = new System.Drawing.Point(3, 17);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this.pictureBox1.Name = "pictureBox1";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this.pictureBox1.Size = new System.Drawing.Size(347, 276);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this.pictureBox1.SizeMode = System.Windows.Forms.PictureBoxSizeMode.Zoom;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this.pictureBox1.TabIndex = 0;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this.pictureBox1.TabStop = false;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Form12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this.AutoScaleDimensions = new System.Drawing.SizeF(6F, 12F);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this.AutoScaleMode = System.Windows.Forms.AutoScaleMode.Font;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this.ClientSize = new System.Drawing.Size(354, 323);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this.Controls.Add(this.groupBox1);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this.Controls.Add(this.menuStrip1);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this.HelpButton = true;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this.MainMenuStrip = this.menuStrip1;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this.MaximizeBox = false;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this.MinimizeBox = false;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this.Name = "Form12";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this.StartPosition = System.Windows.Forms.FormStartPosition.CenterScreen;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this.Text = "</a:t>
            </a:r>
            <a:r>
              <a:rPr lang="zh-CN" altLang="en-US" sz="800" noProof="1"/>
              <a:t>图片处理器</a:t>
            </a:r>
            <a:r>
              <a:rPr lang="zh-CN" altLang="zh-CN" sz="800" noProof="1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this.groupBox1.ResumeLayout(false);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this.menuStrip1.ResumeLayout(false);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this.menuStrip1.PerformLayout();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((System.ComponentModel.ISupportInitialize)(this.pictureBox1)).EndInit();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this.ResumeLayout(false);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this.PerformLayout();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#endregion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System.Windows.Forms.GroupBox groupBox1;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System.Windows.Forms.MenuStrip menuStrip1;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System.Windows.Forms.ToolStripMenuItem toolStripMenuItem1;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System.Windows.Forms.ToolStripMenuItem toolStripMenuItem3;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System.Windows.Forms.ToolStripMenuItem toolStripMenuItem4;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System.Windows.Forms.ToolStripMenuItem toolStripMenuItem2;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System.Windows.Forms.PictureBox pictureBox1;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System.Windows.Forms.SaveFileDialog saveFileDialog1;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}</a:t>
            </a: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noProof="1"/>
              <a:t>=========================</a:t>
            </a:r>
            <a:r>
              <a:rPr lang="zh-CN" altLang="zh-CN" sz="800"/>
              <a:t>代码设计</a:t>
            </a:r>
            <a:r>
              <a:rPr lang="zh-CN" altLang="zh-CN" sz="800" noProof="1"/>
              <a:t>===============================</a:t>
            </a: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noProof="1"/>
              <a:t>using System;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using System.Collections.Generic;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using System.ComponentModel;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using System.Data;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using System.Drawing;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using System.Text;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using System.Windows.Forms;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using System.IO;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namespace FileOptionApplication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public partial class Form12 : Form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public Form12()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InitializeComponent();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/*******************************************************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**</a:t>
            </a:r>
            <a:r>
              <a:rPr lang="zh-CN" altLang="en-US" sz="800" noProof="1"/>
              <a:t>方 法  名：</a:t>
            </a:r>
            <a:r>
              <a:rPr lang="en-US" altLang="zh-CN" sz="800" noProof="1"/>
              <a:t>GetFileBytes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**</a:t>
            </a:r>
            <a:r>
              <a:rPr lang="zh-CN" altLang="en-US" sz="800" noProof="1"/>
              <a:t>输 入参数：</a:t>
            </a:r>
            <a:r>
              <a:rPr lang="en-US" altLang="zh-CN" sz="800" noProof="1"/>
              <a:t>Filename:</a:t>
            </a:r>
            <a:r>
              <a:rPr lang="zh-CN" altLang="en-US" sz="800" noProof="1"/>
              <a:t>文件名称；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           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**输 出参数：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**返 回  值：</a:t>
            </a:r>
            <a:r>
              <a:rPr lang="en-US" altLang="zh-CN" sz="800" noProof="1"/>
              <a:t>byte[]</a:t>
            </a:r>
            <a:r>
              <a:rPr lang="zh-CN" altLang="en-US" sz="800" noProof="1"/>
              <a:t>二进制流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**创 建  人：钱哨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**创 建日期：</a:t>
            </a:r>
            <a:r>
              <a:rPr lang="zh-CN" altLang="zh-CN" sz="800" noProof="1"/>
              <a:t>08-7-9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**</a:t>
            </a:r>
            <a:r>
              <a:rPr lang="zh-CN" altLang="en-US" sz="800" noProof="1"/>
              <a:t>描     述：将读取的文件转化成为二进制流。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*******************************************************</a:t>
            </a:r>
            <a:r>
              <a:rPr lang="zh-CN" altLang="zh-CN" sz="800" noProof="1"/>
              <a:t>/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&lt;param name="Filename"&gt;</a:t>
            </a:r>
            <a:r>
              <a:rPr lang="zh-CN" altLang="en-US" sz="800" noProof="1"/>
              <a:t>打开的图片具体路径及文件名称</a:t>
            </a:r>
            <a:r>
              <a:rPr lang="en-US" altLang="zh-CN" sz="800" noProof="1"/>
              <a:t>&lt;/param&gt;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&lt;returns&gt;</a:t>
            </a:r>
            <a:r>
              <a:rPr lang="zh-CN" altLang="en-US" sz="800" noProof="1"/>
              <a:t>比特流类型</a:t>
            </a:r>
            <a:r>
              <a:rPr lang="en-US" altLang="zh-CN" sz="800" noProof="1"/>
              <a:t>&lt;/returns&gt;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public byte[] GetFileBytes(string Filename)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if (Filename == "")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return null;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try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FileStream fileStream = new FileStream(Filename, FileMode.Open, FileAccess.Read);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BinaryReader binaryReader = new BinaryReader(fileStream);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byte[] fileBytes = binaryReader.ReadBytes((int)fileStream.Length);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binaryReader.Close();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fileStream.Close();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return fileBytes;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catch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return null;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/*******************************************************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**</a:t>
            </a:r>
            <a:r>
              <a:rPr lang="zh-CN" altLang="en-US" sz="800" noProof="1"/>
              <a:t>方 法  名：</a:t>
            </a:r>
            <a:r>
              <a:rPr lang="en-US" altLang="zh-CN" sz="800" noProof="1"/>
              <a:t>WriteFileBytes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**</a:t>
            </a:r>
            <a:r>
              <a:rPr lang="zh-CN" altLang="en-US" sz="800" noProof="1"/>
              <a:t>输 入参数：</a:t>
            </a:r>
            <a:r>
              <a:rPr lang="en-US" altLang="zh-CN" sz="800" noProof="1"/>
              <a:t>TargetFilename:</a:t>
            </a:r>
            <a:r>
              <a:rPr lang="zh-CN" altLang="en-US" sz="800" noProof="1"/>
              <a:t>目标文件名称；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           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**输 出参数：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**返 回  值：</a:t>
            </a:r>
            <a:r>
              <a:rPr lang="en-US" altLang="zh-CN" sz="800" noProof="1"/>
              <a:t>byte[]</a:t>
            </a:r>
            <a:r>
              <a:rPr lang="zh-CN" altLang="en-US" sz="800" noProof="1"/>
              <a:t>二进制流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**创 建  人：钱哨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**创 建日期：</a:t>
            </a:r>
            <a:r>
              <a:rPr lang="zh-CN" altLang="zh-CN" sz="800" noProof="1"/>
              <a:t>08-7-9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**</a:t>
            </a:r>
            <a:r>
              <a:rPr lang="zh-CN" altLang="en-US" sz="800" noProof="1"/>
              <a:t>描     述：将读取的文件转化成为二进制流。        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*******************************************************</a:t>
            </a:r>
            <a:r>
              <a:rPr lang="zh-CN" altLang="zh-CN" sz="800" noProof="1"/>
              <a:t>/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&lt;param name="TargetFilename"&gt;</a:t>
            </a:r>
            <a:r>
              <a:rPr lang="zh-CN" altLang="en-US" sz="800" noProof="1"/>
              <a:t>目标文件</a:t>
            </a:r>
            <a:r>
              <a:rPr lang="en-US" altLang="zh-CN" sz="800" noProof="1"/>
              <a:t>&lt;/param&gt;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&lt;param name="fileBytes"&gt;</a:t>
            </a:r>
            <a:r>
              <a:rPr lang="zh-CN" altLang="en-US" sz="800" noProof="1"/>
              <a:t>文件比特流</a:t>
            </a:r>
            <a:r>
              <a:rPr lang="en-US" altLang="zh-CN" sz="800" noProof="1"/>
              <a:t>&lt;/param&gt;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&lt;returns&gt;</a:t>
            </a:r>
            <a:r>
              <a:rPr lang="zh-CN" altLang="en-US" sz="800" noProof="1"/>
              <a:t>布尔类型：是否写成功</a:t>
            </a:r>
            <a:r>
              <a:rPr lang="en-US" altLang="zh-CN" sz="800" noProof="1"/>
              <a:t>&lt;/returns&gt;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public bool WriteFileBytes(string TargetFilename, byte[] fileBytes)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bool k = true;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if (TargetFilename != "" &amp;&amp; fileBytes.Length != 0)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try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FileStream fileStream = new FileStream(TargetFilename, FileMode.OpenOrCreate, FileAccess.Write);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BinaryWriter binaryWriter = new BinaryWriter(fileStream);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binaryWriter.Write(fileBytes);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binaryWriter.Flush();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binaryWriter.Close();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fileStream.Close();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catch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k = false;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else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k = false;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return k;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</a:t>
            </a:r>
            <a:r>
              <a:rPr lang="zh-CN" altLang="en-US" sz="800" noProof="1"/>
              <a:t>菜单：打开图片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en-US" altLang="zh-CN" sz="800" noProof="1"/>
              <a:t>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&lt;param name="sender"&gt;&lt;/param&gt;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&lt;param name="e"&gt;&lt;/param&gt;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void toolStripMenuItem3_Click(object sender, EventArgs e)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try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OpenFileDialog openfile = new OpenFileDialog();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openfile.Filter = "jpg</a:t>
            </a:r>
            <a:r>
              <a:rPr lang="zh-CN" altLang="en-US" sz="800" noProof="1"/>
              <a:t>类型图片</a:t>
            </a:r>
            <a:r>
              <a:rPr lang="en-US" altLang="zh-CN" sz="800" noProof="1"/>
              <a:t>(*.jpg)|*.jpg|BMP</a:t>
            </a:r>
            <a:r>
              <a:rPr lang="zh-CN" altLang="en-US" sz="800" noProof="1"/>
              <a:t>类型图片</a:t>
            </a:r>
            <a:r>
              <a:rPr lang="en-US" altLang="zh-CN" sz="800" noProof="1"/>
              <a:t>(*.bmp)|*.bmp";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if (openfile.ShowDialog() == DialogResult.OK)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byte[] picbinary = GetFileBytes(openfile.FileName);//</a:t>
            </a:r>
            <a:r>
              <a:rPr lang="zh-CN" altLang="en-US" sz="800" noProof="1"/>
              <a:t>第一步：打开图片文件，获得比特流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            </a:t>
            </a:r>
            <a:r>
              <a:rPr lang="en-US" altLang="zh-CN" sz="800" noProof="1"/>
              <a:t>MemoryStream mempicstream = new MemoryStream(picbinary);//</a:t>
            </a:r>
            <a:r>
              <a:rPr lang="zh-CN" altLang="en-US" sz="800" noProof="1"/>
              <a:t>第二步：将比特流还存在内存工作流中。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            </a:t>
            </a:r>
            <a:r>
              <a:rPr lang="en-US" altLang="zh-CN" sz="800" noProof="1"/>
              <a:t>pictureBox1.Image = Image.FromStream(mempicstream);//</a:t>
            </a:r>
            <a:r>
              <a:rPr lang="zh-CN" altLang="en-US" sz="800" noProof="1"/>
              <a:t>第三步：加载内存流到图片控件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            </a:t>
            </a:r>
            <a:r>
              <a:rPr lang="en-US" altLang="zh-CN" sz="800" noProof="1"/>
              <a:t>mempicstream.Dispose();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mempicstream.Close();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catch (Exception m)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MessageBox.Show("</a:t>
            </a:r>
            <a:r>
              <a:rPr lang="zh-CN" altLang="en-US" sz="800" noProof="1"/>
              <a:t>读取图片出错，可能的问题是：</a:t>
            </a:r>
            <a:r>
              <a:rPr lang="en-US" altLang="zh-CN" sz="800" noProof="1"/>
              <a:t>"+Convert.ToString(m) ,"</a:t>
            </a:r>
            <a:r>
              <a:rPr lang="zh-CN" altLang="en-US" sz="800" noProof="1"/>
              <a:t>错误提示</a:t>
            </a:r>
            <a:r>
              <a:rPr lang="zh-CN" altLang="zh-CN" sz="800" noProof="1"/>
              <a:t>");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   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</a:t>
            </a:r>
            <a:r>
              <a:rPr lang="zh-CN" altLang="en-US" sz="800" noProof="1"/>
              <a:t>将打开的图片进行复制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en-US" altLang="zh-CN" sz="800" noProof="1"/>
              <a:t>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&lt;param name="sender"&gt;&lt;/param&gt;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&lt;param name="e"&gt;&lt;/param&gt;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void toolStripMenuItem4_Click(object sender, EventArgs e)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try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if (pictureBox1.Image == null)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MessageBox.Show("</a:t>
            </a:r>
            <a:r>
              <a:rPr lang="zh-CN" altLang="en-US" sz="800" noProof="1"/>
              <a:t>禁止图片为空时候另存信息。</a:t>
            </a:r>
            <a:r>
              <a:rPr lang="zh-CN" altLang="zh-CN" sz="800" noProof="1"/>
              <a:t>", "</a:t>
            </a:r>
            <a:r>
              <a:rPr lang="zh-CN" altLang="en-US" sz="800" noProof="1"/>
              <a:t>错误提示</a:t>
            </a:r>
            <a:r>
              <a:rPr lang="zh-CN" altLang="zh-CN" sz="800" noProof="1"/>
              <a:t>");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else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saveFileDialog1.Filter = "jpg</a:t>
            </a:r>
            <a:r>
              <a:rPr lang="zh-CN" altLang="en-US" sz="800" noProof="1"/>
              <a:t>类型图片</a:t>
            </a:r>
            <a:r>
              <a:rPr lang="en-US" altLang="zh-CN" sz="800" noProof="1"/>
              <a:t>(*.jpg)|*.jpg";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DialogResult result = saveFileDialog1.ShowDialog();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if (result == DialogResult.OK)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    MemoryStream ms=new MemoryStream();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    Bitmap bm = new Bitmap(pictureBox1.Image);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    bm.Save(ms, System.Drawing.Imaging.ImageFormat.Jpeg);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    byte[] bytes = ms.ToArray();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    WriteFileBytes(saveFileDialog1.FileName, bytes);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    MessageBox.Show("</a:t>
            </a:r>
            <a:r>
              <a:rPr lang="zh-CN" altLang="en-US" sz="800" noProof="1"/>
              <a:t>另存图片成功</a:t>
            </a:r>
            <a:r>
              <a:rPr lang="zh-CN" altLang="zh-CN" sz="800" noProof="1"/>
              <a:t>", "</a:t>
            </a:r>
            <a:r>
              <a:rPr lang="zh-CN" altLang="en-US" sz="800" noProof="1"/>
              <a:t>提示</a:t>
            </a:r>
            <a:r>
              <a:rPr lang="zh-CN" altLang="zh-CN" sz="800" noProof="1"/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    ms.Dispose();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    ms.Close();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    bm.Dispose();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}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catch (Exception m)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MessageBox.Show("</a:t>
            </a:r>
            <a:r>
              <a:rPr lang="zh-CN" altLang="en-US" sz="800" noProof="1"/>
              <a:t>读取图片出错，可能的问题是：</a:t>
            </a:r>
            <a:r>
              <a:rPr lang="en-US" altLang="zh-CN" sz="800" noProof="1"/>
              <a:t>" + Convert.ToString(m), "</a:t>
            </a:r>
            <a:r>
              <a:rPr lang="zh-CN" altLang="en-US" sz="800" noProof="1"/>
              <a:t>错误提示</a:t>
            </a:r>
            <a:r>
              <a:rPr lang="zh-CN" altLang="zh-CN" sz="800" noProof="1"/>
              <a:t>");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    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}</a:t>
            </a:r>
          </a:p>
          <a:p>
            <a:pPr>
              <a:lnSpc>
                <a:spcPct val="80000"/>
              </a:lnSpc>
            </a:pPr>
            <a:endParaRPr lang="zh-CN" altLang="zh-CN" sz="800" noProof="1"/>
          </a:p>
          <a:p>
            <a:pPr>
              <a:lnSpc>
                <a:spcPct val="80000"/>
              </a:lnSpc>
            </a:pPr>
            <a:r>
              <a:rPr lang="zh-CN" altLang="zh-CN" sz="800" noProof="1"/>
              <a:t>    }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}</a:t>
            </a:r>
            <a:endParaRPr lang="en-US" altLang="zh-CN" sz="800"/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C947C-9A63-4DFE-ACAB-E677E2CD4999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/>
              <a:t>===================</a:t>
            </a:r>
            <a:r>
              <a:rPr lang="zh-CN" altLang="en-US" sz="800"/>
              <a:t>界面设计</a:t>
            </a:r>
            <a:r>
              <a:rPr lang="en-US" altLang="zh-CN" sz="800"/>
              <a:t>==========================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namespace FileOptionApplication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partial class Form13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</a:t>
            </a:r>
            <a:r>
              <a:rPr lang="zh-CN" altLang="en-US" sz="800" noProof="1"/>
              <a:t>必需的设计器变量。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en-US" altLang="zh-CN" sz="800" noProof="1"/>
              <a:t>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System.ComponentModel.IContainer components = null;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</a:t>
            </a:r>
            <a:r>
              <a:rPr lang="zh-CN" altLang="en-US" sz="800" noProof="1"/>
              <a:t>清理所有正在使用的资源。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en-US" altLang="zh-CN" sz="800" noProof="1"/>
              <a:t>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&lt;param name="disposing"&gt;</a:t>
            </a:r>
            <a:r>
              <a:rPr lang="zh-CN" altLang="en-US" sz="800" noProof="1"/>
              <a:t>如果应释放托管资源，为 </a:t>
            </a:r>
            <a:r>
              <a:rPr lang="en-US" altLang="zh-CN" sz="800" noProof="1"/>
              <a:t>true</a:t>
            </a:r>
            <a:r>
              <a:rPr lang="zh-CN" altLang="en-US" sz="800" noProof="1"/>
              <a:t>；否则为 </a:t>
            </a:r>
            <a:r>
              <a:rPr lang="en-US" altLang="zh-CN" sz="800" noProof="1"/>
              <a:t>false</a:t>
            </a:r>
            <a:r>
              <a:rPr lang="en-US" altLang="en-US" sz="800" noProof="1"/>
              <a:t>。</a:t>
            </a:r>
            <a:r>
              <a:rPr lang="en-US" altLang="zh-CN" sz="800" noProof="1"/>
              <a:t>&lt;/param&gt;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protected override void Dispose(bool disposing)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if (disposing &amp;&amp; (components != null))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components.Dispose();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base.Dispose(disposing);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#region Windows </a:t>
            </a:r>
            <a:r>
              <a:rPr lang="zh-CN" altLang="en-US" sz="800" noProof="1"/>
              <a:t>窗体设计器生成的代码</a:t>
            </a:r>
          </a:p>
          <a:p>
            <a:pPr>
              <a:lnSpc>
                <a:spcPct val="80000"/>
              </a:lnSpc>
            </a:pPr>
            <a:endParaRPr lang="zh-CN" altLang="en-US" sz="800" noProof="1"/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en-US" altLang="zh-CN" sz="800" noProof="1"/>
              <a:t>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</a:t>
            </a:r>
            <a:r>
              <a:rPr lang="zh-CN" altLang="en-US" sz="800" noProof="1"/>
              <a:t>设计器支持所需的方法 </a:t>
            </a:r>
            <a:r>
              <a:rPr lang="zh-CN" altLang="zh-CN" sz="800" noProof="1"/>
              <a:t>- </a:t>
            </a:r>
            <a:r>
              <a:rPr lang="zh-CN" altLang="en-US" sz="800" noProof="1"/>
              <a:t>不要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zh-CN" altLang="zh-CN" sz="800" noProof="1"/>
              <a:t>/// </a:t>
            </a:r>
            <a:r>
              <a:rPr lang="zh-CN" altLang="en-US" sz="800" noProof="1"/>
              <a:t>使用代码编辑器修改此方法的内容。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en-US" altLang="zh-CN" sz="800" noProof="1"/>
              <a:t>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void InitializeComponent()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 = new System.Windows.Forms.GroupBox();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this.textBox1 = new System.Windows.Forms.TextBox();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this.button2 = new System.Windows.Forms.Button();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this.button1 = new System.Windows.Forms.Button();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this.groupBox2 = new System.Windows.Forms.GroupBox();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this.comboBox1 = new System.Windows.Forms.ComboBox();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this.groupBox3 = new System.Windows.Forms.GroupBox();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this.pictureBox1 = new System.Windows.Forms.PictureBox();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this.groupBox1.SuspendLayout();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this.groupBox2.SuspendLayout();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this.groupBox3.SuspendLayout();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((System.ComponentModel.ISupportInitialize)(this.pictureBox1)).BeginInit();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this.SuspendLayout();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groupBox1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this.groupBox1.Controls.Add(this.textBox1);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this.groupBox1.Controls.Add(this.button2);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this.groupBox1.Controls.Add(this.button1);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this.groupBox1.Location = new System.Drawing.Point(12, 12);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this.groupBox1.Name = "groupBox1";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this.groupBox1.Size = new System.Drawing.Size(449, 52);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this.groupBox1.TabIndex = 0;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this.groupBox1.TabStop = false;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this.groupBox1.Text = "</a:t>
            </a:r>
            <a:r>
              <a:rPr lang="zh-CN" altLang="en-US" sz="800" noProof="1"/>
              <a:t>图片信息的保存</a:t>
            </a:r>
            <a:r>
              <a:rPr lang="zh-CN" altLang="zh-CN" sz="800" noProof="1"/>
              <a:t>";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textBox1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this.textBox1.Enabled = false;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this.textBox1.Location = new System.Drawing.Point(6, 20);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this.textBox1.Name = "textBox1";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this.textBox1.Size = new System.Drawing.Size(251, 21);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this.textBox1.TabIndex = 2;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button2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this.button2.Location = new System.Drawing.Point(368, 20);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this.button2.Name = "button2";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this.button2.Size = new System.Drawing.Size(75, 23);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this.button2.TabIndex = 1;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this.button2.Text = "</a:t>
            </a:r>
            <a:r>
              <a:rPr lang="zh-CN" altLang="en-US" sz="800" noProof="1"/>
              <a:t>存储</a:t>
            </a:r>
            <a:r>
              <a:rPr lang="zh-CN" altLang="zh-CN" sz="800" noProof="1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this.button2.UseVisualStyleBackColor = true;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this.button2.Click += new System.EventHandler(this.button2_Click);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button1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this.button1.Location = new System.Drawing.Point(273, 20);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this.button1.Name = "button1";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this.button1.Size = new System.Drawing.Size(75, 23);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this.button1.TabIndex = 0;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this.button1.Text = "</a:t>
            </a:r>
            <a:r>
              <a:rPr lang="zh-CN" altLang="en-US" sz="800" noProof="1"/>
              <a:t>打开</a:t>
            </a:r>
            <a:r>
              <a:rPr lang="zh-CN" altLang="zh-CN" sz="800" noProof="1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this.button1.UseVisualStyleBackColor = true;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this.button1.Click += new System.EventHandler(this.button1_Click);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groupBox2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this.groupBox2.Controls.Add(this.comboBox1);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this.groupBox2.Location = new System.Drawing.Point(12, 70);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this.groupBox2.Name = "groupBox2";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this.groupBox2.Size = new System.Drawing.Size(449, 52);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this.groupBox2.TabIndex = 1;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this.groupBox2.TabStop = false;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this.groupBox2.Text = "</a:t>
            </a:r>
            <a:r>
              <a:rPr lang="zh-CN" altLang="en-US" sz="800" noProof="1"/>
              <a:t>图片信息的打开</a:t>
            </a:r>
            <a:r>
              <a:rPr lang="zh-CN" altLang="zh-CN" sz="800" noProof="1"/>
              <a:t>";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comboBox1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this.comboBox1.FormattingEnabled = true;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this.comboBox1.Location = new System.Drawing.Point(6, 20);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this.comboBox1.Name = "comboBox1";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this.comboBox1.Size = new System.Drawing.Size(121, 20);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this.comboBox1.TabIndex = 0;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this.comboBox1.Text = "</a:t>
            </a:r>
            <a:r>
              <a:rPr lang="zh-CN" altLang="en-US" sz="800" noProof="1"/>
              <a:t>请选择图片编号</a:t>
            </a:r>
            <a:r>
              <a:rPr lang="zh-CN" altLang="zh-CN" sz="800" noProof="1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this.comboBox1.SelectedIndexChanged += new System.EventHandler(this.comboBox1_SelectedIndexChanged);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groupBox3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this.groupBox3.Controls.Add(this.pictureBox1);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this.groupBox3.Location = new System.Drawing.Point(12, 128);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this.groupBox3.Name = "groupBox3";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this.groupBox3.Size = new System.Drawing.Size(449, 343);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this.groupBox3.TabIndex = 2;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this.groupBox3.TabStop = false;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this.groupBox3.Text = "</a:t>
            </a:r>
            <a:r>
              <a:rPr lang="zh-CN" altLang="en-US" sz="800" noProof="1"/>
              <a:t>图片信息显示</a:t>
            </a:r>
            <a:r>
              <a:rPr lang="zh-CN" altLang="zh-CN" sz="800" noProof="1"/>
              <a:t>";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pictureBox1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this.pictureBox1.Dock = System.Windows.Forms.DockStyle.Fill;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this.pictureBox1.Location = new System.Drawing.Point(3, 17);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this.pictureBox1.Name = "pictureBox1";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this.pictureBox1.Size = new System.Drawing.Size(443, 323);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this.pictureBox1.SizeMode = System.Windows.Forms.PictureBoxSizeMode.Zoom;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this.pictureBox1.TabIndex = 0;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this.pictureBox1.TabStop = false;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Form13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//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this.AutoScaleDimensions = new System.Drawing.SizeF(6F, 12F);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this.AutoScaleMode = System.Windows.Forms.AutoScaleMode.Font;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this.ClientSize = new System.Drawing.Size(473, 483);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this.Controls.Add(this.groupBox3);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this.Controls.Add(this.groupBox2);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this.Controls.Add(this.groupBox1);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this.FormBorderStyle = System.Windows.Forms.FormBorderStyle.FixedToolWindow;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this.Name = "Form13";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this.StartPosition = System.Windows.Forms.FormStartPosition.CenterScreen;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this.Text = "</a:t>
            </a:r>
            <a:r>
              <a:rPr lang="zh-CN" altLang="en-US" sz="800" noProof="1"/>
              <a:t>图片信息与数据库的保存与读取</a:t>
            </a:r>
            <a:r>
              <a:rPr lang="zh-CN" altLang="zh-CN" sz="800" noProof="1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this.Load += new System.EventHandler(this.Form13_Load);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this.groupBox1.ResumeLayout(false);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this.groupBox1.PerformLayout();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this.groupBox2.ResumeLayout(false);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this.groupBox3.ResumeLayout(false);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((System.ComponentModel.ISupportInitialize)(this.pictureBox1)).EndInit();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this.ResumeLayout(false);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#endregion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System.Windows.Forms.GroupBox groupBox1;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System.Windows.Forms.TextBox textBox1;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System.Windows.Forms.Button button2;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System.Windows.Forms.Button button1;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System.Windows.Forms.GroupBox groupBox2;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System.Windows.Forms.ComboBox comboBox1;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System.Windows.Forms.GroupBox groupBox3;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System.Windows.Forms.PictureBox pictureBox1;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}</a:t>
            </a: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noProof="1"/>
              <a:t>=======================</a:t>
            </a:r>
            <a:r>
              <a:rPr lang="zh-CN" altLang="zh-CN" sz="800"/>
              <a:t>程序设计部分</a:t>
            </a:r>
            <a:r>
              <a:rPr lang="zh-CN" altLang="zh-CN" sz="800" noProof="1"/>
              <a:t>=============================</a:t>
            </a: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noProof="1"/>
              <a:t>using System;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using System.Collections.Generic;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using System.ComponentModel;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using System.Data;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using System.Data.SqlClient;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using System.Drawing;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using System.Text;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using System.Windows.Forms;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using System.IO;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namespace FileOptionApplication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public partial class Form13 : Form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public Form13()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InitializeComponent();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SqlConnection connection;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</a:t>
            </a:r>
            <a:r>
              <a:rPr lang="zh-CN" altLang="en-US" sz="800" noProof="1"/>
              <a:t>打开数据库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en-US" altLang="zh-CN" sz="800" noProof="1"/>
              <a:t>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void open()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string connstring = "Data Source=(local);Initial Catalog=school;User ID=sa";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connection = new SqlConnection(connstring);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connection.Open();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</a:t>
            </a:r>
            <a:r>
              <a:rPr lang="zh-CN" altLang="en-US" sz="800" noProof="1"/>
              <a:t>关闭数据库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en-US" altLang="zh-CN" sz="800" noProof="1"/>
              <a:t>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void close()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connection.Dispose();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connection.Close();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connection = null;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</a:t>
            </a:r>
            <a:r>
              <a:rPr lang="zh-CN" altLang="en-US" sz="800" noProof="1"/>
              <a:t>输入</a:t>
            </a:r>
            <a:r>
              <a:rPr lang="en-US" altLang="zh-CN" sz="800" noProof="1"/>
              <a:t>SQL</a:t>
            </a:r>
            <a:r>
              <a:rPr lang="zh-CN" altLang="en-US" sz="800" noProof="1"/>
              <a:t>命令，得到</a:t>
            </a:r>
            <a:r>
              <a:rPr lang="en-US" altLang="zh-CN" sz="800" noProof="1"/>
              <a:t>DataReader</a:t>
            </a:r>
            <a:r>
              <a:rPr lang="zh-CN" altLang="en-US" sz="800" noProof="1"/>
              <a:t>对象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en-US" altLang="zh-CN" sz="800" noProof="1"/>
              <a:t>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public SqlDataReader GetDataReader(string sqlstring)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open();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SqlCommand mycom = new SqlCommand(sqlstring, connection);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SqlDataAdapter adapter = new SqlDataAdapter();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adapter.SelectCommand = mycom;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SqlDataReader Dr = mycom.ExecuteReader();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return Dr;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/*******************************************************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**</a:t>
            </a:r>
            <a:r>
              <a:rPr lang="zh-CN" altLang="en-US" sz="800" noProof="1"/>
              <a:t>方 法  名：</a:t>
            </a:r>
            <a:r>
              <a:rPr lang="en-US" altLang="zh-CN" sz="800" noProof="1"/>
              <a:t>GetFileBytes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**</a:t>
            </a:r>
            <a:r>
              <a:rPr lang="zh-CN" altLang="en-US" sz="800" noProof="1"/>
              <a:t>输 入参数：</a:t>
            </a:r>
            <a:r>
              <a:rPr lang="en-US" altLang="zh-CN" sz="800" noProof="1"/>
              <a:t>Filename:</a:t>
            </a:r>
            <a:r>
              <a:rPr lang="zh-CN" altLang="en-US" sz="800" noProof="1"/>
              <a:t>文件名称；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        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**输 出参数：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**返 回  值：</a:t>
            </a:r>
            <a:r>
              <a:rPr lang="en-US" altLang="zh-CN" sz="800" noProof="1"/>
              <a:t>byte[]</a:t>
            </a:r>
            <a:r>
              <a:rPr lang="zh-CN" altLang="en-US" sz="800" noProof="1"/>
              <a:t>二进制流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**创 建  人：钱哨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**创 建日期：</a:t>
            </a:r>
            <a:r>
              <a:rPr lang="zh-CN" altLang="zh-CN" sz="800" noProof="1"/>
              <a:t>08-7-9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**</a:t>
            </a:r>
            <a:r>
              <a:rPr lang="zh-CN" altLang="en-US" sz="800" noProof="1"/>
              <a:t>描     述：将读取的文件转化成为二进制流。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*******************************************************</a:t>
            </a:r>
            <a:r>
              <a:rPr lang="zh-CN" altLang="zh-CN" sz="800" noProof="1"/>
              <a:t>/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&lt;param name="Filename"&gt;</a:t>
            </a:r>
            <a:r>
              <a:rPr lang="zh-CN" altLang="en-US" sz="800" noProof="1"/>
              <a:t>打开的图片具体路径及文件名称</a:t>
            </a:r>
            <a:r>
              <a:rPr lang="en-US" altLang="zh-CN" sz="800" noProof="1"/>
              <a:t>&lt;/param&gt;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&lt;returns&gt;</a:t>
            </a:r>
            <a:r>
              <a:rPr lang="zh-CN" altLang="en-US" sz="800" noProof="1"/>
              <a:t>比特流类型</a:t>
            </a:r>
            <a:r>
              <a:rPr lang="en-US" altLang="zh-CN" sz="800" noProof="1"/>
              <a:t>&lt;/returns&gt;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public byte[] GetFileBytes(string Filename)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if (Filename == "")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return null;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try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FileStream fileStream = new FileStream(Filename, FileMode.Open, FileAccess.Read);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BinaryReader binaryReader = new BinaryReader(fileStream);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byte[] fileBytes = binaryReader.ReadBytes((int)fileStream.Length);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binaryReader.Close();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fileStream.Close();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return fileBytes;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catch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return null;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</a:t>
            </a:r>
            <a:r>
              <a:rPr lang="zh-CN" altLang="en-US" sz="800" noProof="1"/>
              <a:t>加载并刷新当前的</a:t>
            </a:r>
            <a:r>
              <a:rPr lang="en-US" altLang="zh-CN" sz="800" noProof="1"/>
              <a:t>combobox</a:t>
            </a:r>
            <a:r>
              <a:rPr lang="zh-CN" altLang="en-US" sz="800" noProof="1"/>
              <a:t>对象控件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en-US" altLang="zh-CN" sz="800" noProof="1"/>
              <a:t>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void loadcombobox()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comboBox1.Items.Clear();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SqlDataReader dr = GetDataReader("select * from Myphoto");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while (dr.Read())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comboBox1.Items.Add(dr[0].ToString());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close();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</a:t>
            </a:r>
            <a:r>
              <a:rPr lang="zh-CN" altLang="en-US" sz="800" noProof="1"/>
              <a:t>初始化事件，加载</a:t>
            </a:r>
            <a:r>
              <a:rPr lang="en-US" altLang="zh-CN" sz="800" noProof="1"/>
              <a:t>combobox</a:t>
            </a:r>
            <a:r>
              <a:rPr lang="zh-CN" altLang="en-US" sz="800" noProof="1"/>
              <a:t>对象控件的列表信息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en-US" altLang="zh-CN" sz="800" noProof="1"/>
              <a:t>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&lt;param name="sender"&gt;&lt;/param&gt;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&lt;param name="e"&gt;&lt;/param&gt;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void Form13_Load(object sender, EventArgs e)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loadcombobox();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</a:t>
            </a:r>
            <a:r>
              <a:rPr lang="zh-CN" altLang="en-US" sz="800" noProof="1"/>
              <a:t>打开图片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en-US" altLang="zh-CN" sz="800" noProof="1"/>
              <a:t>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&lt;param name="sender"&gt;&lt;/param&gt;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&lt;param name="e"&gt;&lt;/param&gt;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void button1_Click(object sender, EventArgs e)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try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OpenFileDialog openfile = new OpenFileDialog();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openfile.Filter = "jpg</a:t>
            </a:r>
            <a:r>
              <a:rPr lang="zh-CN" altLang="en-US" sz="800" noProof="1"/>
              <a:t>类型图片</a:t>
            </a:r>
            <a:r>
              <a:rPr lang="en-US" altLang="zh-CN" sz="800" noProof="1"/>
              <a:t>(*.jpg)|*.jpg|BMP</a:t>
            </a:r>
            <a:r>
              <a:rPr lang="zh-CN" altLang="en-US" sz="800" noProof="1"/>
              <a:t>类型图片</a:t>
            </a:r>
            <a:r>
              <a:rPr lang="en-US" altLang="zh-CN" sz="800" noProof="1"/>
              <a:t>(*.bmp)|*.bmp";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if (openfile.ShowDialog() == DialogResult.OK)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byte[] picbinary = GetFileBytes(openfile.FileName);//</a:t>
            </a:r>
            <a:r>
              <a:rPr lang="zh-CN" altLang="en-US" sz="800" noProof="1"/>
              <a:t>第一步：打开图片文件，获得比特流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            </a:t>
            </a:r>
            <a:r>
              <a:rPr lang="en-US" altLang="zh-CN" sz="800" noProof="1"/>
              <a:t>MemoryStream mempicstream = new MemoryStream(picbinary);//</a:t>
            </a:r>
            <a:r>
              <a:rPr lang="zh-CN" altLang="en-US" sz="800" noProof="1"/>
              <a:t>第二步：将比特流还存在内存工作流中。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            </a:t>
            </a:r>
            <a:r>
              <a:rPr lang="en-US" altLang="zh-CN" sz="800" noProof="1"/>
              <a:t>pictureBox1.Image = Image.FromStream(mempicstream);//</a:t>
            </a:r>
            <a:r>
              <a:rPr lang="zh-CN" altLang="en-US" sz="800" noProof="1"/>
              <a:t>第三步：加载内存流到图片控件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            </a:t>
            </a:r>
            <a:r>
              <a:rPr lang="en-US" altLang="zh-CN" sz="800" noProof="1"/>
              <a:t>textBox1.Text = openfile.FileName.ToString();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mempicstream.Dispose();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mempicstream.Close();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catch (Exception m)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MessageBox.Show("</a:t>
            </a:r>
            <a:r>
              <a:rPr lang="zh-CN" altLang="en-US" sz="800" noProof="1"/>
              <a:t>读取图片出错，可能的问题是：</a:t>
            </a:r>
            <a:r>
              <a:rPr lang="en-US" altLang="zh-CN" sz="800" noProof="1"/>
              <a:t>" + Convert.ToString(m), "</a:t>
            </a:r>
            <a:r>
              <a:rPr lang="zh-CN" altLang="en-US" sz="800" noProof="1"/>
              <a:t>错误提示</a:t>
            </a:r>
            <a:r>
              <a:rPr lang="zh-CN" altLang="zh-CN" sz="800" noProof="1"/>
              <a:t>");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}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</a:t>
            </a:r>
          </a:p>
          <a:p>
            <a:pPr>
              <a:lnSpc>
                <a:spcPct val="80000"/>
              </a:lnSpc>
            </a:pPr>
            <a:endParaRPr lang="zh-CN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void comboBox1_SelectedIndexChanged(object sender, EventArgs e)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if (comboBox1.SelectedIndex &gt; -1)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string sqlstring = string.Format("select photo from Myphoto where pid="+comboBox1.Text);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SqlDataReader dr = GetDataReader(sqlstring);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if (dr.Read())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byte[] b = (byte[])dr["photo"];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MemoryStream ms = new MemoryStream(b);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//Image img = Image.FromStream(ms);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Image imge = new Bitmap(ms);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pictureBox1.Image = imge;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</a:t>
            </a:r>
            <a:r>
              <a:rPr lang="zh-CN" altLang="en-US" sz="800" noProof="1"/>
              <a:t>将打开的文件保存到数据库之中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</a:t>
            </a:r>
            <a:r>
              <a:rPr lang="en-US" altLang="zh-CN" sz="800" noProof="1"/>
              <a:t>/// &lt;/summary&gt;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&lt;param name="sender"&gt;&lt;/param&gt;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/// &lt;param name="e"&gt;&lt;/param&gt;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private void button2_Click(object sender, EventArgs e)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try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if (pictureBox1.Image == null)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MessageBox.Show("</a:t>
            </a:r>
            <a:r>
              <a:rPr lang="zh-CN" altLang="en-US" sz="800" noProof="1"/>
              <a:t>禁止图片为空时候存储信息。</a:t>
            </a:r>
            <a:r>
              <a:rPr lang="zh-CN" altLang="zh-CN" sz="800" noProof="1"/>
              <a:t>", "</a:t>
            </a:r>
            <a:r>
              <a:rPr lang="zh-CN" altLang="en-US" sz="800" noProof="1"/>
              <a:t>错误提示</a:t>
            </a:r>
            <a:r>
              <a:rPr lang="zh-CN" altLang="zh-CN" sz="800" noProof="1"/>
              <a:t>");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else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{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MemoryStream ms = new MemoryStream();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Bitmap bm = new Bitmap(pictureBox1.Image);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bm.Save(ms, System.Drawing.Imaging.ImageFormat.Jpeg);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byte[] bytes = ms.ToArray();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//</a:t>
            </a:r>
            <a:r>
              <a:rPr lang="zh-CN" altLang="en-US" sz="800" noProof="1"/>
              <a:t>开始向数据库写信息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            </a:t>
            </a:r>
            <a:r>
              <a:rPr lang="en-US" altLang="zh-CN" sz="800" noProof="1"/>
              <a:t>string insert = "INSERT INTO Myphoto(Photo) VALUES (@Photo)";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//sql</a:t>
            </a:r>
            <a:r>
              <a:rPr lang="zh-CN" altLang="en-US" sz="800" noProof="1"/>
              <a:t>命令参数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            </a:t>
            </a:r>
            <a:r>
              <a:rPr lang="en-US" altLang="zh-CN" sz="800" noProof="1"/>
              <a:t>open();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SqlCommand sqlCommand = new SqlCommand(insert, connection);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//</a:t>
            </a:r>
            <a:r>
              <a:rPr lang="zh-CN" altLang="en-US" sz="800" noProof="1"/>
              <a:t>此句特别重要：指定</a:t>
            </a:r>
            <a:r>
              <a:rPr lang="en-US" altLang="zh-CN" sz="800" noProof="1"/>
              <a:t>SQL</a:t>
            </a:r>
            <a:r>
              <a:rPr lang="zh-CN" altLang="en-US" sz="800" noProof="1"/>
              <a:t>操作的参数性质！</a:t>
            </a:r>
          </a:p>
          <a:p>
            <a:pPr>
              <a:lnSpc>
                <a:spcPct val="80000"/>
              </a:lnSpc>
            </a:pPr>
            <a:r>
              <a:rPr lang="zh-CN" altLang="en-US" sz="800" noProof="1"/>
              <a:t>                    </a:t>
            </a:r>
            <a:r>
              <a:rPr lang="en-US" altLang="zh-CN" sz="800" noProof="1"/>
              <a:t>sqlCommand.Parameters.Add("@Photo", SqlDbType.Binary).Value = bytes;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sqlCommand.ExecuteNonQuery();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close();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MessageBox.Show("</a:t>
            </a:r>
            <a:r>
              <a:rPr lang="zh-CN" altLang="en-US" sz="800" noProof="1"/>
              <a:t>另存图片成功</a:t>
            </a:r>
            <a:r>
              <a:rPr lang="zh-CN" altLang="zh-CN" sz="800" noProof="1"/>
              <a:t>", "</a:t>
            </a:r>
            <a:r>
              <a:rPr lang="zh-CN" altLang="en-US" sz="800" noProof="1"/>
              <a:t>提示</a:t>
            </a:r>
            <a:r>
              <a:rPr lang="zh-CN" altLang="zh-CN" sz="800" noProof="1"/>
              <a:t>");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                                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ms.Dispose();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ms.Close();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bm.Dispose();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    loadcombobox();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}</a:t>
            </a:r>
          </a:p>
          <a:p>
            <a:pPr>
              <a:lnSpc>
                <a:spcPct val="80000"/>
              </a:lnSpc>
            </a:pPr>
            <a:endParaRPr lang="en-US" altLang="zh-CN" sz="800" noProof="1"/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catch (Exception m)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{</a:t>
            </a:r>
          </a:p>
          <a:p>
            <a:pPr>
              <a:lnSpc>
                <a:spcPct val="80000"/>
              </a:lnSpc>
            </a:pPr>
            <a:r>
              <a:rPr lang="en-US" altLang="zh-CN" sz="800" noProof="1"/>
              <a:t>                MessageBox.Show("</a:t>
            </a:r>
            <a:r>
              <a:rPr lang="zh-CN" altLang="en-US" sz="800" noProof="1"/>
              <a:t>读取图片出错，可能的问题是：</a:t>
            </a:r>
            <a:r>
              <a:rPr lang="en-US" altLang="zh-CN" sz="800" noProof="1"/>
              <a:t>" + Convert.ToString(m), "</a:t>
            </a:r>
            <a:r>
              <a:rPr lang="zh-CN" altLang="en-US" sz="800" noProof="1"/>
              <a:t>错误提示</a:t>
            </a:r>
            <a:r>
              <a:rPr lang="zh-CN" altLang="zh-CN" sz="800" noProof="1"/>
              <a:t>");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    }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}</a:t>
            </a:r>
          </a:p>
          <a:p>
            <a:pPr>
              <a:lnSpc>
                <a:spcPct val="80000"/>
              </a:lnSpc>
            </a:pPr>
            <a:endParaRPr lang="zh-CN" altLang="zh-CN" sz="800" noProof="1"/>
          </a:p>
          <a:p>
            <a:pPr>
              <a:lnSpc>
                <a:spcPct val="80000"/>
              </a:lnSpc>
            </a:pPr>
            <a:r>
              <a:rPr lang="zh-CN" altLang="zh-CN" sz="800" noProof="1"/>
              <a:t>        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    }</a:t>
            </a:r>
          </a:p>
          <a:p>
            <a:pPr>
              <a:lnSpc>
                <a:spcPct val="80000"/>
              </a:lnSpc>
            </a:pPr>
            <a:r>
              <a:rPr lang="zh-CN" altLang="zh-CN" sz="800" noProof="1"/>
              <a:t>}</a:t>
            </a:r>
            <a:endParaRPr lang="en-US" altLang="zh-CN" sz="800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DB30F-8732-4F74-B457-E469549AD521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/>
              <a:t>1</a:t>
            </a:r>
            <a:r>
              <a:rPr lang="zh-CN" altLang="en-US" sz="800"/>
              <a:t>、</a:t>
            </a:r>
            <a:r>
              <a:rPr lang="en-US" altLang="zh-CN" sz="800"/>
              <a:t>form2</a:t>
            </a:r>
            <a:r>
              <a:rPr lang="zh-CN" altLang="en-US" sz="800"/>
              <a:t>的设计</a:t>
            </a:r>
          </a:p>
          <a:p>
            <a:r>
              <a:rPr lang="en-US" altLang="zh-CN" noProof="1"/>
              <a:t>private void menuItem2_Click(object sender, EventArgs e)</a:t>
            </a:r>
          </a:p>
          <a:p>
            <a:r>
              <a:rPr lang="en-US" altLang="zh-CN" noProof="1"/>
              <a:t>        {</a:t>
            </a:r>
          </a:p>
          <a:p>
            <a:r>
              <a:rPr lang="en-US" altLang="zh-CN" noProof="1"/>
              <a:t>            Form001 childform1 = new Form001();</a:t>
            </a:r>
          </a:p>
          <a:p>
            <a:r>
              <a:rPr lang="en-US" altLang="zh-CN" noProof="1"/>
              <a:t>            childform1.MdiParent = this;</a:t>
            </a:r>
          </a:p>
          <a:p>
            <a:r>
              <a:rPr lang="en-US" altLang="zh-CN" noProof="1"/>
              <a:t>            childform1.Show();</a:t>
            </a:r>
          </a:p>
          <a:p>
            <a:r>
              <a:rPr lang="en-US" altLang="zh-CN" noProof="1"/>
              <a:t>        }</a:t>
            </a:r>
          </a:p>
          <a:p>
            <a:endParaRPr lang="en-US" altLang="zh-CN" noProof="1"/>
          </a:p>
          <a:p>
            <a:r>
              <a:rPr lang="en-US" altLang="zh-CN" noProof="1"/>
              <a:t>        private void menuItem5_Click(object sender, EventArgs e)</a:t>
            </a:r>
          </a:p>
          <a:p>
            <a:r>
              <a:rPr lang="en-US" altLang="zh-CN" noProof="1"/>
              <a:t>        {</a:t>
            </a:r>
          </a:p>
          <a:p>
            <a:r>
              <a:rPr lang="en-US" altLang="zh-CN" noProof="1"/>
              <a:t>            Application.Exit();</a:t>
            </a:r>
          </a:p>
          <a:p>
            <a:r>
              <a:rPr lang="en-US" altLang="zh-CN" noProof="1"/>
              <a:t>        }</a:t>
            </a:r>
          </a:p>
          <a:p>
            <a:endParaRPr lang="en-US" altLang="zh-CN" noProof="1"/>
          </a:p>
          <a:p>
            <a:r>
              <a:rPr lang="en-US" altLang="zh-CN" noProof="1"/>
              <a:t>        private void menuItem3_Click(object sender, EventArgs e)</a:t>
            </a:r>
          </a:p>
          <a:p>
            <a:r>
              <a:rPr lang="en-US" altLang="zh-CN" noProof="1"/>
              <a:t>        {</a:t>
            </a:r>
          </a:p>
          <a:p>
            <a:r>
              <a:rPr lang="en-US" altLang="zh-CN" noProof="1"/>
              <a:t>            Form003 childform3 = new Form003();</a:t>
            </a:r>
          </a:p>
          <a:p>
            <a:r>
              <a:rPr lang="en-US" altLang="zh-CN" noProof="1"/>
              <a:t>            childform3.MdiParent = this;</a:t>
            </a:r>
          </a:p>
          <a:p>
            <a:r>
              <a:rPr lang="en-US" altLang="zh-CN" noProof="1"/>
              <a:t>            childform3.Show();</a:t>
            </a:r>
          </a:p>
          <a:p>
            <a:r>
              <a:rPr lang="en-US" altLang="zh-CN" noProof="1"/>
              <a:t>        }</a:t>
            </a:r>
            <a:endParaRPr lang="en-US" altLang="zh-CN"/>
          </a:p>
          <a:p>
            <a:r>
              <a:rPr lang="en-US" altLang="zh-CN"/>
              <a:t>=======================================================</a:t>
            </a:r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form3</a:t>
            </a:r>
            <a:r>
              <a:rPr lang="zh-CN" altLang="en-US"/>
              <a:t>的设计</a:t>
            </a:r>
          </a:p>
          <a:p>
            <a:r>
              <a:rPr lang="en-US" altLang="zh-CN" noProof="1"/>
              <a:t>private void button1_Click(object sender, EventArgs e)</a:t>
            </a:r>
          </a:p>
          <a:p>
            <a:r>
              <a:rPr lang="en-US" altLang="zh-CN" noProof="1"/>
              <a:t>        {</a:t>
            </a:r>
          </a:p>
          <a:p>
            <a:r>
              <a:rPr lang="en-US" altLang="zh-CN" noProof="1"/>
              <a:t>            if (textBox1.Text == "" || textBox2.Text == "" || textBox3.Text == "")</a:t>
            </a:r>
          </a:p>
          <a:p>
            <a:r>
              <a:rPr lang="en-US" altLang="zh-CN" noProof="1"/>
              <a:t>            {</a:t>
            </a:r>
          </a:p>
          <a:p>
            <a:r>
              <a:rPr lang="en-US" altLang="zh-CN" noProof="1"/>
              <a:t>                MessageBox.Show("</a:t>
            </a:r>
            <a:r>
              <a:rPr lang="zh-CN" altLang="en-US" noProof="1"/>
              <a:t>姓名，或者班级，或者邮件信息禁止为空！</a:t>
            </a:r>
            <a:r>
              <a:rPr lang="zh-CN" altLang="zh-CN" noProof="1"/>
              <a:t>", "</a:t>
            </a:r>
            <a:r>
              <a:rPr lang="zh-CN" altLang="en-US" noProof="1"/>
              <a:t>信息提示</a:t>
            </a:r>
            <a:r>
              <a:rPr lang="zh-CN" altLang="zh-CN" noProof="1"/>
              <a:t>");</a:t>
            </a:r>
          </a:p>
          <a:p>
            <a:r>
              <a:rPr lang="zh-CN" altLang="zh-CN" noProof="1"/>
              <a:t>            }</a:t>
            </a:r>
          </a:p>
          <a:p>
            <a:r>
              <a:rPr lang="en-US" altLang="zh-CN" noProof="1"/>
              <a:t>            else</a:t>
            </a:r>
          </a:p>
          <a:p>
            <a:r>
              <a:rPr lang="en-US" altLang="zh-CN" noProof="1"/>
              <a:t>            {</a:t>
            </a:r>
          </a:p>
          <a:p>
            <a:r>
              <a:rPr lang="en-US" altLang="zh-CN" noProof="1"/>
              <a:t>                this.Hide();</a:t>
            </a:r>
          </a:p>
          <a:p>
            <a:r>
              <a:rPr lang="en-US" altLang="zh-CN" noProof="1"/>
              <a:t>                Form004 child4 = new Form004(textBox1.Text, textBox2.Text, textBox3.Text);</a:t>
            </a:r>
          </a:p>
          <a:p>
            <a:r>
              <a:rPr lang="en-US" altLang="zh-CN" noProof="1"/>
              <a:t>                child4.MdiParent = this.MdiParent;</a:t>
            </a:r>
          </a:p>
          <a:p>
            <a:r>
              <a:rPr lang="en-US" altLang="zh-CN" noProof="1"/>
              <a:t>                child4.Show();</a:t>
            </a:r>
          </a:p>
          <a:p>
            <a:r>
              <a:rPr lang="en-US" altLang="zh-CN" noProof="1"/>
              <a:t>            }</a:t>
            </a:r>
          </a:p>
          <a:p>
            <a:r>
              <a:rPr lang="en-US" altLang="zh-CN" noProof="1"/>
              <a:t>        }</a:t>
            </a:r>
            <a:endParaRPr lang="en-US" altLang="zh-CN"/>
          </a:p>
          <a:p>
            <a:r>
              <a:rPr lang="en-US" altLang="zh-CN"/>
              <a:t>====================================================</a:t>
            </a:r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form4</a:t>
            </a:r>
            <a:r>
              <a:rPr lang="zh-CN" altLang="en-US"/>
              <a:t>的设计</a:t>
            </a:r>
          </a:p>
          <a:p>
            <a:r>
              <a:rPr lang="en-US" altLang="zh-CN" noProof="1"/>
              <a:t>private void button1_Click(object sender, EventArgs e)</a:t>
            </a:r>
          </a:p>
          <a:p>
            <a:r>
              <a:rPr lang="en-US" altLang="zh-CN" noProof="1"/>
              <a:t>        {</a:t>
            </a:r>
          </a:p>
          <a:p>
            <a:r>
              <a:rPr lang="en-US" altLang="zh-CN" noProof="1"/>
              <a:t>            this.Close();</a:t>
            </a:r>
          </a:p>
          <a:p>
            <a:r>
              <a:rPr lang="en-US" altLang="zh-CN" noProof="1"/>
              <a:t>        }</a:t>
            </a:r>
          </a:p>
          <a:p>
            <a:endParaRPr lang="en-US" altLang="zh-CN" noProof="1"/>
          </a:p>
          <a:p>
            <a:r>
              <a:rPr lang="en-US" altLang="zh-CN" noProof="1"/>
              <a:t>        private void button2_Click(object sender, EventArgs e)</a:t>
            </a:r>
          </a:p>
          <a:p>
            <a:r>
              <a:rPr lang="en-US" altLang="zh-CN" noProof="1"/>
              <a:t>        {</a:t>
            </a:r>
          </a:p>
          <a:p>
            <a:r>
              <a:rPr lang="en-US" altLang="zh-CN" noProof="1"/>
              <a:t>            Form003 child3 = new Form003();</a:t>
            </a:r>
          </a:p>
          <a:p>
            <a:r>
              <a:rPr lang="en-US" altLang="zh-CN" noProof="1"/>
              <a:t>            child3.Show();</a:t>
            </a:r>
          </a:p>
          <a:p>
            <a:r>
              <a:rPr lang="en-US" altLang="zh-CN" noProof="1"/>
              <a:t>            this.Close();</a:t>
            </a:r>
          </a:p>
          <a:p>
            <a:r>
              <a:rPr lang="en-US" altLang="zh-CN" noProof="1"/>
              <a:t>        }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8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42B67-27AE-4063-AFD5-16F3CA57099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627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5B2230-C36C-4C69-A750-B9EA326DD106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/>
              <a:t>=====================form5</a:t>
            </a:r>
            <a:r>
              <a:rPr lang="zh-CN" altLang="en-US"/>
              <a:t>的事件</a:t>
            </a:r>
            <a:r>
              <a:rPr lang="en-US" altLang="zh-CN"/>
              <a:t>========================</a:t>
            </a:r>
          </a:p>
          <a:p>
            <a:r>
              <a:rPr lang="en-US" altLang="zh-CN" noProof="1"/>
              <a:t> public partial class Form005 : Form</a:t>
            </a:r>
          </a:p>
          <a:p>
            <a:r>
              <a:rPr lang="en-US" altLang="zh-CN" noProof="1"/>
              <a:t>    {</a:t>
            </a:r>
          </a:p>
          <a:p>
            <a:r>
              <a:rPr lang="en-US" altLang="zh-CN" noProof="1"/>
              <a:t>        public Form005()</a:t>
            </a:r>
          </a:p>
          <a:p>
            <a:r>
              <a:rPr lang="en-US" altLang="zh-CN" noProof="1"/>
              <a:t>        {</a:t>
            </a:r>
          </a:p>
          <a:p>
            <a:r>
              <a:rPr lang="en-US" altLang="zh-CN" noProof="1"/>
              <a:t>            InitializeComponent();</a:t>
            </a:r>
          </a:p>
          <a:p>
            <a:r>
              <a:rPr lang="en-US" altLang="zh-CN" noProof="1"/>
              <a:t>        }</a:t>
            </a:r>
          </a:p>
          <a:p>
            <a:r>
              <a:rPr lang="en-US" altLang="zh-CN" noProof="1"/>
              <a:t>        private string zhi = null;</a:t>
            </a:r>
          </a:p>
          <a:p>
            <a:endParaRPr lang="en-US" altLang="zh-CN" noProof="1"/>
          </a:p>
          <a:p>
            <a:r>
              <a:rPr lang="en-US" altLang="zh-CN" noProof="1"/>
              <a:t>        public string zhi005</a:t>
            </a:r>
          </a:p>
          <a:p>
            <a:r>
              <a:rPr lang="en-US" altLang="zh-CN" noProof="1"/>
              <a:t>        {</a:t>
            </a:r>
          </a:p>
          <a:p>
            <a:r>
              <a:rPr lang="en-US" altLang="zh-CN" noProof="1"/>
              <a:t>            get </a:t>
            </a:r>
          </a:p>
          <a:p>
            <a:r>
              <a:rPr lang="en-US" altLang="zh-CN" noProof="1"/>
              <a:t>            {</a:t>
            </a:r>
          </a:p>
          <a:p>
            <a:r>
              <a:rPr lang="en-US" altLang="zh-CN" noProof="1"/>
              <a:t>                return zhi;</a:t>
            </a:r>
          </a:p>
          <a:p>
            <a:r>
              <a:rPr lang="en-US" altLang="zh-CN" noProof="1"/>
              <a:t>            }</a:t>
            </a:r>
          </a:p>
          <a:p>
            <a:r>
              <a:rPr lang="en-US" altLang="zh-CN" noProof="1"/>
              <a:t>            set</a:t>
            </a:r>
          </a:p>
          <a:p>
            <a:r>
              <a:rPr lang="en-US" altLang="zh-CN" noProof="1"/>
              <a:t>            {</a:t>
            </a:r>
          </a:p>
          <a:p>
            <a:r>
              <a:rPr lang="en-US" altLang="zh-CN" noProof="1"/>
              <a:t>                zhi = value;</a:t>
            </a:r>
          </a:p>
          <a:p>
            <a:r>
              <a:rPr lang="en-US" altLang="zh-CN" noProof="1"/>
              <a:t>            }</a:t>
            </a:r>
          </a:p>
          <a:p>
            <a:r>
              <a:rPr lang="en-US" altLang="zh-CN" noProof="1"/>
              <a:t>        }</a:t>
            </a:r>
          </a:p>
          <a:p>
            <a:endParaRPr lang="en-US" altLang="zh-CN" noProof="1"/>
          </a:p>
          <a:p>
            <a:r>
              <a:rPr lang="en-US" altLang="zh-CN" noProof="1"/>
              <a:t>        </a:t>
            </a:r>
          </a:p>
          <a:p>
            <a:r>
              <a:rPr lang="en-US" altLang="zh-CN" noProof="1"/>
              <a:t>        private void Form005_Load(object sender, EventArgs e)</a:t>
            </a:r>
          </a:p>
          <a:p>
            <a:r>
              <a:rPr lang="en-US" altLang="zh-CN" noProof="1"/>
              <a:t>        {</a:t>
            </a:r>
          </a:p>
          <a:p>
            <a:endParaRPr lang="en-US" altLang="zh-CN" noProof="1"/>
          </a:p>
          <a:p>
            <a:r>
              <a:rPr lang="en-US" altLang="zh-CN" noProof="1"/>
              <a:t>        }</a:t>
            </a:r>
          </a:p>
          <a:p>
            <a:endParaRPr lang="en-US" altLang="zh-CN" noProof="1"/>
          </a:p>
          <a:p>
            <a:r>
              <a:rPr lang="en-US" altLang="zh-CN" noProof="1"/>
              <a:t>        private void button1_Click(object sender, EventArgs e)</a:t>
            </a:r>
          </a:p>
          <a:p>
            <a:r>
              <a:rPr lang="en-US" altLang="zh-CN" noProof="1"/>
              <a:t>        {</a:t>
            </a:r>
          </a:p>
          <a:p>
            <a:r>
              <a:rPr lang="en-US" altLang="zh-CN" noProof="1"/>
              <a:t>            this.zhi005=comboBox1.SelectedItem.ToString();</a:t>
            </a:r>
          </a:p>
          <a:p>
            <a:r>
              <a:rPr lang="en-US" altLang="zh-CN" noProof="1"/>
              <a:t>            Form006 form6 = new Form006();</a:t>
            </a:r>
          </a:p>
          <a:p>
            <a:r>
              <a:rPr lang="en-US" altLang="zh-CN" noProof="1"/>
              <a:t>            form6.chuanzhi006 = this.zhi005;</a:t>
            </a:r>
          </a:p>
          <a:p>
            <a:r>
              <a:rPr lang="en-US" altLang="zh-CN" noProof="1"/>
              <a:t>            form6.Show();</a:t>
            </a:r>
          </a:p>
          <a:p>
            <a:r>
              <a:rPr lang="en-US" altLang="zh-CN" noProof="1"/>
              <a:t>        }</a:t>
            </a:r>
          </a:p>
          <a:p>
            <a:r>
              <a:rPr lang="en-US" altLang="zh-CN" noProof="1"/>
              <a:t>    }</a:t>
            </a:r>
            <a:endParaRPr lang="en-US" altLang="zh-CN"/>
          </a:p>
          <a:p>
            <a:r>
              <a:rPr lang="en-US" altLang="zh-CN"/>
              <a:t>================form6</a:t>
            </a:r>
            <a:r>
              <a:rPr lang="zh-CN" altLang="en-US"/>
              <a:t>的事件</a:t>
            </a:r>
            <a:r>
              <a:rPr lang="en-US" altLang="zh-CN"/>
              <a:t>============================</a:t>
            </a:r>
          </a:p>
          <a:p>
            <a:r>
              <a:rPr lang="en-US" altLang="zh-CN" noProof="1"/>
              <a:t>public Form006()</a:t>
            </a:r>
          </a:p>
          <a:p>
            <a:r>
              <a:rPr lang="en-US" altLang="zh-CN" noProof="1"/>
              <a:t>        {</a:t>
            </a:r>
          </a:p>
          <a:p>
            <a:r>
              <a:rPr lang="en-US" altLang="zh-CN" noProof="1"/>
              <a:t>            InitializeComponent();</a:t>
            </a:r>
          </a:p>
          <a:p>
            <a:r>
              <a:rPr lang="en-US" altLang="zh-CN" noProof="1"/>
              <a:t>        }</a:t>
            </a:r>
          </a:p>
          <a:p>
            <a:r>
              <a:rPr lang="en-US" altLang="zh-CN" noProof="1"/>
              <a:t>        private string zhi006 = null;</a:t>
            </a:r>
          </a:p>
          <a:p>
            <a:endParaRPr lang="en-US" altLang="zh-CN" noProof="1"/>
          </a:p>
          <a:p>
            <a:r>
              <a:rPr lang="en-US" altLang="zh-CN" noProof="1"/>
              <a:t>        public string chuanzhi006</a:t>
            </a:r>
          </a:p>
          <a:p>
            <a:r>
              <a:rPr lang="en-US" altLang="zh-CN" noProof="1"/>
              <a:t>        {</a:t>
            </a:r>
          </a:p>
          <a:p>
            <a:r>
              <a:rPr lang="en-US" altLang="zh-CN" noProof="1"/>
              <a:t>            get</a:t>
            </a:r>
          </a:p>
          <a:p>
            <a:r>
              <a:rPr lang="en-US" altLang="zh-CN" noProof="1"/>
              <a:t>            {</a:t>
            </a:r>
          </a:p>
          <a:p>
            <a:r>
              <a:rPr lang="en-US" altLang="zh-CN" noProof="1"/>
              <a:t>                return zhi006;</a:t>
            </a:r>
          </a:p>
          <a:p>
            <a:r>
              <a:rPr lang="en-US" altLang="zh-CN" noProof="1"/>
              <a:t>            }</a:t>
            </a:r>
          </a:p>
          <a:p>
            <a:r>
              <a:rPr lang="en-US" altLang="zh-CN" noProof="1"/>
              <a:t>            set</a:t>
            </a:r>
          </a:p>
          <a:p>
            <a:r>
              <a:rPr lang="en-US" altLang="zh-CN" noProof="1"/>
              <a:t>            {</a:t>
            </a:r>
          </a:p>
          <a:p>
            <a:r>
              <a:rPr lang="en-US" altLang="zh-CN" noProof="1"/>
              <a:t>                zhi006 = value;</a:t>
            </a:r>
          </a:p>
          <a:p>
            <a:r>
              <a:rPr lang="en-US" altLang="zh-CN" noProof="1"/>
              <a:t>            }</a:t>
            </a:r>
          </a:p>
          <a:p>
            <a:r>
              <a:rPr lang="en-US" altLang="zh-CN" noProof="1"/>
              <a:t>        }</a:t>
            </a:r>
          </a:p>
          <a:p>
            <a:endParaRPr lang="en-US" altLang="zh-CN" noProof="1"/>
          </a:p>
          <a:p>
            <a:r>
              <a:rPr lang="en-US" altLang="zh-CN" noProof="1"/>
              <a:t>        private void Form006_Load(object sender, EventArgs e)</a:t>
            </a:r>
          </a:p>
          <a:p>
            <a:r>
              <a:rPr lang="en-US" altLang="zh-CN" noProof="1"/>
              <a:t>        {</a:t>
            </a:r>
          </a:p>
          <a:p>
            <a:r>
              <a:rPr lang="en-US" altLang="zh-CN" noProof="1"/>
              <a:t>            label1.Text = chuanzhi006;</a:t>
            </a:r>
          </a:p>
          <a:p>
            <a:r>
              <a:rPr lang="en-US" altLang="zh-CN" noProof="1"/>
              <a:t>        }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0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613F66-0521-4E09-A3F2-04B8BA46DE3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4107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9DBA81-CE82-4845-A4EC-A769FB78428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7412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D1FFF-A290-418F-8A5D-B3E1F9687CD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3628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42E27-204E-4612-8829-9DABB33F89B7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7318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1D04E-ADF9-4B38-A73B-3B9A08F38535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513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3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4AC7-4D28-4352-AE01-3CA9122BB7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6011" y="2169138"/>
            <a:ext cx="5270183" cy="1293563"/>
          </a:xfrm>
          <a:prstGeom prst="rect">
            <a:avLst/>
          </a:prstGeom>
          <a:noFill/>
          <a:ln w="19050">
            <a:solidFill>
              <a:srgbClr val="436B79"/>
            </a:solidFill>
          </a:ln>
          <a:effectLst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800" b="1" i="0">
                <a:solidFill>
                  <a:srgbClr val="FFFFF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2160" y="3472076"/>
            <a:ext cx="5279778" cy="439829"/>
          </a:xfrm>
          <a:solidFill>
            <a:schemeClr val="tx1">
              <a:lumMod val="95000"/>
            </a:schemeClr>
          </a:solidFill>
          <a:ln w="12700">
            <a:noFill/>
          </a:ln>
          <a:effectLst/>
        </p:spPr>
        <p:txBody>
          <a:bodyPr wrap="square"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760622" y="4292346"/>
            <a:ext cx="620889" cy="96774"/>
          </a:xfrm>
          <a:prstGeom prst="rect">
            <a:avLst/>
          </a:prstGeom>
          <a:solidFill>
            <a:srgbClr val="48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3461219" y="4292346"/>
            <a:ext cx="620889" cy="96774"/>
          </a:xfrm>
          <a:prstGeom prst="rect">
            <a:avLst/>
          </a:prstGeom>
          <a:solidFill>
            <a:srgbClr val="1FB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4161814" y="4292346"/>
            <a:ext cx="620889" cy="96774"/>
          </a:xfrm>
          <a:prstGeom prst="rect">
            <a:avLst/>
          </a:prstGeom>
          <a:solidFill>
            <a:srgbClr val="F6B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4862411" y="4292346"/>
            <a:ext cx="620889" cy="96774"/>
          </a:xfrm>
          <a:prstGeom prst="rect">
            <a:avLst/>
          </a:prstGeom>
          <a:solidFill>
            <a:srgbClr val="EA5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5563007" y="4292346"/>
            <a:ext cx="620889" cy="96774"/>
          </a:xfrm>
          <a:prstGeom prst="rect">
            <a:avLst/>
          </a:prstGeom>
          <a:solidFill>
            <a:srgbClr val="877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29379791"/>
      </p:ext>
    </p:extLst>
  </p:cSld>
  <p:clrMapOvr>
    <a:masterClrMapping/>
  </p:clrMapOvr>
  <p:transition spd="med">
    <p:fade thruBlk="1"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F92-1D13-46CD-8125-56A92BAC04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336579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87FB-9FC0-4108-A8D3-F6503D1496E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102860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F2D4678-F1E0-4D06-A701-03D320A8BE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543635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7FB5E9-0010-4160-8BBF-42F2A822F5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88942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8E0F-6018-4681-A013-9372724077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695622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86744"/>
            <a:ext cx="7886700" cy="1070339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84071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0900-7F0F-40E3-AF2B-F09E493339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178049"/>
      </p:ext>
    </p:extLst>
  </p:cSld>
  <p:clrMapOvr>
    <a:masterClrMapping/>
  </p:clrMapOvr>
  <p:transition spd="med">
    <p:fade thruBlk="1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71C5-071F-4F6F-B8D1-FD5BF81181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851755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D76E-C0AC-4E51-87FB-48B03B3CE6C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984991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BB67-FE47-477D-9B7B-3C612CE7FF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053204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AF99-B9D6-4F21-88E5-884A6C5C41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37202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1AE5-AF63-44EC-81F4-6286EB7E40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918324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835F-C764-4653-9A43-79710F7AC0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811993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3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978" y="1018650"/>
            <a:ext cx="8595362" cy="5274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DB3D700-B8AD-4658-B5D6-FB55F65153E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7977" y="203104"/>
            <a:ext cx="8595363" cy="612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3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32" r:id="rId13"/>
  </p:sldLayoutIdLst>
  <p:transition spd="med">
    <p:fade thruBlk="1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891" indent="-267891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50000"/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267891" indent="-267891" algn="l" defTabSz="6858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5" Type="http://schemas.openxmlformats.org/officeDocument/2006/relationships/image" Target="../media/image29.jpeg"/><Relationship Id="rId6" Type="http://schemas.openxmlformats.org/officeDocument/2006/relationships/image" Target="../media/image30.jpeg"/><Relationship Id="rId7" Type="http://schemas.openxmlformats.org/officeDocument/2006/relationships/image" Target="../media/image31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</a:t>
            </a:r>
            <a:r>
              <a:rPr lang="en-US" altLang="zh-CN" sz="24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Winform</a:t>
            </a:r>
            <a:endParaRPr lang="zh-CN" alt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09601" y="1059336"/>
            <a:ext cx="7961270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7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836957" y="1674867"/>
            <a:ext cx="5270183" cy="1293563"/>
          </a:xfrm>
        </p:spPr>
        <p:txBody>
          <a:bodyPr>
            <a:normAutofit fontScale="90000"/>
          </a:bodyPr>
          <a:lstStyle/>
          <a:p>
            <a:pPr lvl="0" defTabSz="914400" fontAlgn="base">
              <a:spcAft>
                <a:spcPct val="0"/>
              </a:spcAft>
            </a:pPr>
            <a:r>
              <a:rPr lang="zh-CN" altLang="en-US" sz="7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桌面应用</a:t>
            </a:r>
            <a:r>
              <a:rPr lang="en-US" altLang="zh-CN" sz="7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/>
            </a:r>
            <a:br>
              <a:rPr lang="en-US" altLang="zh-CN" sz="7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zh-CN" altLang="en-US" sz="7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界面设计</a:t>
            </a:r>
            <a:endParaRPr lang="zh-CN" alt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60350"/>
            <a:ext cx="8229600" cy="7921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600"/>
              <a:t>1.1.2    </a:t>
            </a:r>
            <a:r>
              <a:rPr lang="zh-CN" altLang="en-US" sz="3600"/>
              <a:t>创建 </a:t>
            </a:r>
            <a:r>
              <a:rPr lang="en-US" altLang="zh-CN" sz="3600"/>
              <a:t>WinForms</a:t>
            </a:r>
            <a:r>
              <a:rPr lang="zh-CN" altLang="en-US" sz="3600"/>
              <a:t>应用程序</a:t>
            </a:r>
            <a:endParaRPr lang="en-US" altLang="zh-CN" sz="3600"/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684213" y="1317625"/>
            <a:ext cx="8208962" cy="4221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using System;</a:t>
            </a:r>
          </a:p>
          <a:p>
            <a:pPr algn="l" eaLnBrk="0" hangingPunc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using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System.Drawing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 algn="l" eaLnBrk="0" hangingPunc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using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System.Collections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 algn="l" eaLnBrk="0" hangingPunc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using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System.ComponentModel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 algn="l" eaLnBrk="0" hangingPunc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using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System.Windows.Forms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 algn="l" eaLnBrk="0" hangingPunc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namespace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SampleProject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l" eaLnBrk="0" hangingPunc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{</a:t>
            </a:r>
          </a:p>
          <a:p>
            <a:pPr algn="l" eaLnBrk="0" hangingPunc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/// &lt;summary&gt;</a:t>
            </a:r>
          </a:p>
          <a:p>
            <a:pPr algn="l" eaLnBrk="0" hangingPunc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/// Form1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的摘要说明。</a:t>
            </a:r>
          </a:p>
          <a:p>
            <a:pPr algn="l" eaLnBrk="0" hangingPunct="0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/// &lt;/summary&gt;</a:t>
            </a:r>
          </a:p>
          <a:p>
            <a:pPr algn="l" eaLnBrk="0" hangingPunc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public class Form1 :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System.Windows.Forms.Form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l" eaLnBrk="0" hangingPunc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{</a:t>
            </a:r>
          </a:p>
          <a:p>
            <a:pPr algn="l" eaLnBrk="0" hangingPunc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	/// &lt;summary&gt;</a:t>
            </a:r>
          </a:p>
          <a:p>
            <a:pPr algn="l" eaLnBrk="0" hangingPunc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	///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必需的设计器变量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.</a:t>
            </a:r>
          </a:p>
          <a:p>
            <a:pPr algn="l" eaLnBrk="0" hangingPunc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	/// &lt;/summary&gt;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3708400" y="1557338"/>
            <a:ext cx="4968875" cy="37623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提供了大量绘图工具的访问权限</a:t>
            </a:r>
            <a:endParaRPr lang="en-US" altLang="zh-CN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2628900" y="1268413"/>
            <a:ext cx="3384550" cy="37623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基础核心命名空间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4152900" y="1798638"/>
            <a:ext cx="4625975" cy="650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ArrayList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BitArray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Hashtable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Stack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StringCollection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StringTable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类 </a:t>
            </a: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4429125" y="2420938"/>
            <a:ext cx="3887788" cy="37623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大量窗体和控件</a:t>
            </a:r>
          </a:p>
        </p:txBody>
      </p:sp>
      <p:sp>
        <p:nvSpPr>
          <p:cNvPr id="351240" name="AutoShape 8"/>
          <p:cNvSpPr>
            <a:spLocks noChangeArrowheads="1"/>
          </p:cNvSpPr>
          <p:nvPr/>
        </p:nvSpPr>
        <p:spPr bwMode="auto">
          <a:xfrm>
            <a:off x="1531938" y="4076700"/>
            <a:ext cx="6640512" cy="14398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2628900" y="5441950"/>
            <a:ext cx="4854575" cy="4064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zh-CN" altLang="en-GB" sz="2000">
                <a:solidFill>
                  <a:schemeClr val="accent2"/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从</a:t>
            </a:r>
            <a:r>
              <a:rPr lang="en-GB" altLang="zh-CN" sz="2000">
                <a:solidFill>
                  <a:srgbClr val="FF0000"/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 System.Windows.Forms.Form </a:t>
            </a:r>
            <a:r>
              <a:rPr lang="zh-CN" altLang="en-GB" sz="2000">
                <a:solidFill>
                  <a:srgbClr val="003399"/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派生</a:t>
            </a:r>
            <a:endParaRPr lang="zh-CN" altLang="en-US" sz="2000">
              <a:solidFill>
                <a:srgbClr val="003399"/>
              </a:solidFill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2052638" y="5949950"/>
            <a:ext cx="4606925" cy="406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Visual Studio  </a:t>
            </a: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生成的代码</a:t>
            </a:r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12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35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35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35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animBg="1"/>
      <p:bldP spid="351236" grpId="0" animBg="1"/>
      <p:bldP spid="351236" grpId="1" animBg="1"/>
      <p:bldP spid="351237" grpId="0" animBg="1"/>
      <p:bldP spid="351237" grpId="1" animBg="1"/>
      <p:bldP spid="351238" grpId="0" animBg="1"/>
      <p:bldP spid="351238" grpId="1" animBg="1"/>
      <p:bldP spid="351239" grpId="0" animBg="1"/>
      <p:bldP spid="351239" grpId="1" animBg="1"/>
      <p:bldP spid="351240" grpId="0" animBg="1"/>
      <p:bldP spid="351241" grpId="0" build="allAtOnce" animBg="1"/>
      <p:bldP spid="3512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60350"/>
            <a:ext cx="8229600" cy="792163"/>
          </a:xfrm>
        </p:spPr>
        <p:txBody>
          <a:bodyPr/>
          <a:lstStyle/>
          <a:p>
            <a:r>
              <a:rPr lang="en-US" altLang="zh-CN" sz="3600" dirty="0"/>
              <a:t>1.1.2   </a:t>
            </a:r>
            <a:r>
              <a:rPr lang="zh-CN" altLang="en-US" sz="3600" dirty="0"/>
              <a:t>创建 </a:t>
            </a:r>
            <a:r>
              <a:rPr lang="en-US" altLang="zh-CN" sz="3600" dirty="0" err="1"/>
              <a:t>WinForms</a:t>
            </a:r>
            <a:r>
              <a:rPr lang="zh-CN" altLang="en-US" sz="3600" dirty="0"/>
              <a:t>应用程序</a:t>
            </a:r>
            <a:endParaRPr lang="en-US" altLang="zh-CN" sz="3600" dirty="0"/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684213" y="1412875"/>
            <a:ext cx="8185150" cy="39163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private System.ComponentModel.Container components = null;</a:t>
            </a:r>
          </a:p>
          <a:p>
            <a:pPr algn="l" eaLnBrk="0" hangingPunct="0"/>
            <a:endParaRPr lang="en-US" altLang="zh-CN" sz="160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public Form1()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{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//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// Windows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窗体设计器支持所必需的</a:t>
            </a:r>
          </a:p>
          <a:p>
            <a:pPr algn="l" eaLnBrk="0" hangingPunct="0"/>
            <a:r>
              <a:rPr lang="zh-CN" altLang="en-US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//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InitializeComponent();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//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// TODO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：在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InitializeComponent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调用之后</a:t>
            </a:r>
          </a:p>
          <a:p>
            <a:pPr algn="l" eaLnBrk="0" hangingPunct="0"/>
            <a:r>
              <a:rPr lang="zh-CN" altLang="en-US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添加任何构造函数代码</a:t>
            </a:r>
          </a:p>
          <a:p>
            <a:pPr algn="l" eaLnBrk="0" hangingPunct="0"/>
            <a:r>
              <a:rPr lang="zh-CN" altLang="en-US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//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352260" name="AutoShape 4"/>
          <p:cNvSpPr>
            <a:spLocks noChangeArrowheads="1"/>
          </p:cNvSpPr>
          <p:nvPr/>
        </p:nvSpPr>
        <p:spPr bwMode="auto">
          <a:xfrm>
            <a:off x="684213" y="1844675"/>
            <a:ext cx="7488237" cy="345598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2339975" y="4967288"/>
            <a:ext cx="5684838" cy="4667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GB" sz="2400">
                <a:solidFill>
                  <a:schemeClr val="accent2"/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构造函数调用 </a:t>
            </a:r>
            <a:r>
              <a:rPr lang="en-GB" altLang="zh-CN" sz="2400">
                <a:solidFill>
                  <a:srgbClr val="FF3300"/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InitializeComponent()</a:t>
            </a:r>
            <a:r>
              <a:rPr lang="zh-CN" altLang="en-GB" sz="2400">
                <a:solidFill>
                  <a:schemeClr val="accent2"/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 方法</a:t>
            </a:r>
            <a:endParaRPr lang="zh-CN" altLang="en-US" sz="2400">
              <a:solidFill>
                <a:schemeClr val="accent2"/>
              </a:solidFill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1004888" y="4560888"/>
            <a:ext cx="7527925" cy="203041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587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下面代码见：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Form1.Designer.cs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文件</a:t>
            </a:r>
          </a:p>
          <a:p>
            <a:pPr algn="l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private void InitializeComponent()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{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   this.components = new System.ComponentModel.Container();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   this.Size = new System.Drawing.Size(300,300);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   this.Text = "Form1";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2263" name="Text Box 7"/>
          <p:cNvSpPr txBox="1">
            <a:spLocks noChangeArrowheads="1"/>
          </p:cNvSpPr>
          <p:nvPr/>
        </p:nvSpPr>
        <p:spPr bwMode="auto">
          <a:xfrm>
            <a:off x="6875463" y="1773238"/>
            <a:ext cx="1873250" cy="37623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项目的容器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22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animBg="1"/>
      <p:bldP spid="352261" grpId="0" build="allAtOnce" animBg="1"/>
      <p:bldP spid="352262" grpId="0" animBg="1"/>
      <p:bldP spid="352263" grpId="0" animBg="1"/>
      <p:bldP spid="35226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60350"/>
            <a:ext cx="8229600" cy="792163"/>
          </a:xfrm>
        </p:spPr>
        <p:txBody>
          <a:bodyPr/>
          <a:lstStyle/>
          <a:p>
            <a:r>
              <a:rPr lang="zh-CN" altLang="en-US" sz="3600"/>
              <a:t>创建 </a:t>
            </a:r>
            <a:r>
              <a:rPr lang="en-US" altLang="zh-CN" sz="3600"/>
              <a:t>WinForms</a:t>
            </a:r>
            <a:r>
              <a:rPr lang="zh-CN" altLang="en-US" sz="3600"/>
              <a:t>应用程序</a:t>
            </a:r>
            <a:endParaRPr lang="en-US" altLang="zh-CN" sz="3600"/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684213" y="1455738"/>
            <a:ext cx="7775575" cy="39465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/// &lt;summary&gt;</a:t>
            </a:r>
          </a:p>
          <a:p>
            <a:pPr algn="l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///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清理所有正在使用的资源。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【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下面代码：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Form1.Designer.cs 】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/// &lt;/summary&gt;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protected override void Dispose( bool disposing )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{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if( disposing )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{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	if(components != null)</a:t>
            </a: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	</a:t>
            </a:r>
            <a:r>
              <a:rPr lang="fr-FR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{</a:t>
            </a:r>
            <a:endParaRPr lang="en-US" altLang="zh-CN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l" eaLnBrk="0" hangingPunct="0"/>
            <a:r>
              <a:rPr lang="fr-FR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		components.Dispose();</a:t>
            </a:r>
            <a:endParaRPr lang="en-US" altLang="zh-CN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l" eaLnBrk="0" hangingPunct="0"/>
            <a:r>
              <a:rPr lang="fr-FR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	}</a:t>
            </a:r>
            <a:endParaRPr lang="en-US" altLang="zh-CN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l" eaLnBrk="0" hangingPunct="0"/>
            <a:r>
              <a:rPr lang="fr-FR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}</a:t>
            </a:r>
            <a:endParaRPr lang="en-US" altLang="zh-CN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l" eaLnBrk="0" hangingPunct="0"/>
            <a:r>
              <a:rPr lang="fr-FR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		base.Dispose( disposing );</a:t>
            </a:r>
            <a:endParaRPr lang="en-US" altLang="zh-CN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l" eaLnBrk="0" hangingPunct="0"/>
            <a:r>
              <a:rPr lang="en-US" altLang="zh-CN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3284" name="AutoShape 4"/>
          <p:cNvSpPr>
            <a:spLocks noChangeArrowheads="1"/>
          </p:cNvSpPr>
          <p:nvPr/>
        </p:nvSpPr>
        <p:spPr bwMode="auto">
          <a:xfrm>
            <a:off x="708025" y="2328863"/>
            <a:ext cx="6913563" cy="30448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3635375" y="5229225"/>
            <a:ext cx="2022475" cy="37623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GB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释放系统资源</a:t>
            </a:r>
            <a:endParaRPr lang="zh-CN" altLang="en-US" dirty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32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4" grpId="0" animBg="1"/>
      <p:bldP spid="353285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60350"/>
            <a:ext cx="8229600" cy="792163"/>
          </a:xfrm>
        </p:spPr>
        <p:txBody>
          <a:bodyPr/>
          <a:lstStyle/>
          <a:p>
            <a:r>
              <a:rPr lang="en-US" altLang="zh-CN" sz="3600"/>
              <a:t>1.1.2   </a:t>
            </a:r>
            <a:r>
              <a:rPr lang="zh-CN" altLang="en-US" sz="3600"/>
              <a:t>创建 </a:t>
            </a:r>
            <a:r>
              <a:rPr lang="en-US" altLang="zh-CN" sz="3600"/>
              <a:t>WinForms</a:t>
            </a:r>
            <a:r>
              <a:rPr lang="zh-CN" altLang="en-US" sz="3600"/>
              <a:t>应用程序</a:t>
            </a:r>
            <a:endParaRPr lang="en-US" altLang="zh-CN" sz="3600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1547813" y="2374900"/>
            <a:ext cx="6192837" cy="22923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下面代码见：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program.cs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文件</a:t>
            </a:r>
          </a:p>
          <a:p>
            <a:pPr algn="l"/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[STAThread]</a:t>
            </a:r>
          </a:p>
          <a:p>
            <a:pPr algn="l" eaLnBrk="0" hangingPunct="0"/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static void Main()</a:t>
            </a:r>
          </a:p>
          <a:p>
            <a:pPr algn="l" eaLnBrk="0" hangingPunct="0"/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{</a:t>
            </a:r>
          </a:p>
          <a:p>
            <a:pPr algn="l" eaLnBrk="0" hangingPunct="0"/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	Application.Run(new Form1());</a:t>
            </a:r>
          </a:p>
          <a:p>
            <a:pPr algn="l" eaLnBrk="0" hangingPunct="0"/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4787900" y="1655763"/>
            <a:ext cx="3024188" cy="37623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程序的主入口点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animBg="1"/>
      <p:bldP spid="354308" grpId="0" animBg="1"/>
      <p:bldP spid="35430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60350"/>
            <a:ext cx="8229600" cy="792163"/>
          </a:xfrm>
        </p:spPr>
        <p:txBody>
          <a:bodyPr/>
          <a:lstStyle/>
          <a:p>
            <a:r>
              <a:rPr lang="en-US" altLang="zh-CN" sz="3600"/>
              <a:t>1.1.3   WinForms </a:t>
            </a:r>
            <a:r>
              <a:rPr lang="zh-CN" altLang="en-US" sz="3600"/>
              <a:t>中的常用控件</a:t>
            </a:r>
            <a:endParaRPr lang="en-US" altLang="zh-CN" sz="3600"/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2124075" y="1700213"/>
            <a:ext cx="5334000" cy="53181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可视化界面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组件统称为</a:t>
            </a:r>
            <a:r>
              <a:rPr lang="zh-CN" altLang="en-US" sz="2800" dirty="0">
                <a:solidFill>
                  <a:srgbClr val="FF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控件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971550" y="1196975"/>
            <a:ext cx="5616575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400" dirty="0" err="1">
                <a:ea typeface="黑体" panose="02010609060101010101" pitchFamily="49" charset="-122"/>
              </a:rPr>
              <a:t>System.Windows.Forms.Control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grpSp>
        <p:nvGrpSpPr>
          <p:cNvPr id="355333" name="Group 5"/>
          <p:cNvGrpSpPr>
            <a:grpSpLocks/>
          </p:cNvGrpSpPr>
          <p:nvPr/>
        </p:nvGrpSpPr>
        <p:grpSpPr bwMode="auto">
          <a:xfrm>
            <a:off x="2195513" y="2420938"/>
            <a:ext cx="5256212" cy="4437062"/>
            <a:chOff x="3878" y="2205"/>
            <a:chExt cx="2664" cy="3024"/>
          </a:xfrm>
        </p:grpSpPr>
        <p:sp>
          <p:nvSpPr>
            <p:cNvPr id="355334" name="Text Box 6"/>
            <p:cNvSpPr txBox="1">
              <a:spLocks noChangeArrowheads="1"/>
            </p:cNvSpPr>
            <p:nvPr/>
          </p:nvSpPr>
          <p:spPr bwMode="auto">
            <a:xfrm>
              <a:off x="3878" y="2205"/>
              <a:ext cx="2664" cy="302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lvl="1" algn="l"/>
              <a:r>
                <a:rPr lang="en-US" altLang="zh-CN" sz="1600" b="1" dirty="0">
                  <a:ea typeface="黑体" panose="02010609060101010101" pitchFamily="49" charset="-122"/>
                  <a:cs typeface="Mangal" panose="02040503050203030202" pitchFamily="18" charset="0"/>
                </a:rPr>
                <a:t>        </a:t>
              </a:r>
              <a:r>
                <a:rPr lang="en-US" altLang="zh-CN" sz="1600" b="1" dirty="0" err="1">
                  <a:ea typeface="黑体" panose="02010609060101010101" pitchFamily="49" charset="-122"/>
                  <a:cs typeface="Mangal" panose="02040503050203030202" pitchFamily="18" charset="0"/>
                </a:rPr>
                <a:t>System.Windows.Forms</a:t>
              </a:r>
              <a:endParaRPr lang="en-US" altLang="zh-CN" sz="2400" dirty="0">
                <a:ea typeface="黑体" panose="02010609060101010101" pitchFamily="49" charset="-122"/>
                <a:cs typeface="Mangal" panose="02040503050203030202" pitchFamily="18" charset="0"/>
              </a:endParaRPr>
            </a:p>
          </p:txBody>
        </p:sp>
        <p:sp>
          <p:nvSpPr>
            <p:cNvPr id="355335" name="Text Box 7"/>
            <p:cNvSpPr txBox="1">
              <a:spLocks noChangeArrowheads="1"/>
            </p:cNvSpPr>
            <p:nvPr/>
          </p:nvSpPr>
          <p:spPr bwMode="auto">
            <a:xfrm>
              <a:off x="4022" y="2637"/>
              <a:ext cx="720" cy="21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en-US" altLang="zh-CN" sz="1600" b="1">
                  <a:ea typeface="黑体" panose="02010609060101010101" pitchFamily="49" charset="-122"/>
                  <a:cs typeface="Mangal" panose="02040503050203030202" pitchFamily="18" charset="0"/>
                </a:rPr>
                <a:t>Control</a:t>
              </a:r>
              <a:endParaRPr lang="en-US" altLang="zh-CN" sz="2400">
                <a:ea typeface="黑体" panose="02010609060101010101" pitchFamily="49" charset="-122"/>
                <a:cs typeface="Mangal" panose="02040503050203030202" pitchFamily="18" charset="0"/>
              </a:endParaRPr>
            </a:p>
          </p:txBody>
        </p:sp>
        <p:sp>
          <p:nvSpPr>
            <p:cNvPr id="355336" name="Text Box 8"/>
            <p:cNvSpPr txBox="1">
              <a:spLocks noChangeArrowheads="1"/>
            </p:cNvSpPr>
            <p:nvPr/>
          </p:nvSpPr>
          <p:spPr bwMode="auto">
            <a:xfrm>
              <a:off x="4310" y="2997"/>
              <a:ext cx="864" cy="21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en-US" altLang="zh-CN" sz="1600" b="1">
                  <a:ea typeface="黑体" panose="02010609060101010101" pitchFamily="49" charset="-122"/>
                  <a:cs typeface="Mangal" panose="02040503050203030202" pitchFamily="18" charset="0"/>
                </a:rPr>
                <a:t>ButtonBase</a:t>
              </a:r>
              <a:endParaRPr lang="en-US" altLang="zh-CN" sz="2400">
                <a:ea typeface="黑体" panose="02010609060101010101" pitchFamily="49" charset="-122"/>
                <a:cs typeface="Mangal" panose="02040503050203030202" pitchFamily="18" charset="0"/>
              </a:endParaRPr>
            </a:p>
          </p:txBody>
        </p:sp>
        <p:sp>
          <p:nvSpPr>
            <p:cNvPr id="355337" name="Text Box 9"/>
            <p:cNvSpPr txBox="1">
              <a:spLocks noChangeArrowheads="1"/>
            </p:cNvSpPr>
            <p:nvPr/>
          </p:nvSpPr>
          <p:spPr bwMode="auto">
            <a:xfrm>
              <a:off x="4526" y="3280"/>
              <a:ext cx="576" cy="22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en-US" altLang="zh-CN" sz="1600" b="1">
                  <a:ea typeface="黑体" panose="02010609060101010101" pitchFamily="49" charset="-122"/>
                  <a:cs typeface="Mangal" panose="02040503050203030202" pitchFamily="18" charset="0"/>
                </a:rPr>
                <a:t>Button</a:t>
              </a:r>
              <a:endParaRPr lang="en-US" altLang="zh-CN" sz="2400">
                <a:ea typeface="黑体" panose="02010609060101010101" pitchFamily="49" charset="-122"/>
                <a:cs typeface="Mangal" panose="02040503050203030202" pitchFamily="18" charset="0"/>
              </a:endParaRPr>
            </a:p>
          </p:txBody>
        </p:sp>
        <p:sp>
          <p:nvSpPr>
            <p:cNvPr id="355338" name="Text Box 10"/>
            <p:cNvSpPr txBox="1">
              <a:spLocks noChangeArrowheads="1"/>
            </p:cNvSpPr>
            <p:nvPr/>
          </p:nvSpPr>
          <p:spPr bwMode="auto">
            <a:xfrm>
              <a:off x="4526" y="3537"/>
              <a:ext cx="648" cy="20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en-US" altLang="zh-CN" sz="1600" b="1">
                  <a:ea typeface="黑体" panose="02010609060101010101" pitchFamily="49" charset="-122"/>
                  <a:cs typeface="Mangal" panose="02040503050203030202" pitchFamily="18" charset="0"/>
                </a:rPr>
                <a:t>CheckBox</a:t>
              </a:r>
              <a:endParaRPr lang="en-US" altLang="zh-CN" sz="2400">
                <a:ea typeface="黑体" panose="02010609060101010101" pitchFamily="49" charset="-122"/>
                <a:cs typeface="Mangal" panose="02040503050203030202" pitchFamily="18" charset="0"/>
              </a:endParaRPr>
            </a:p>
          </p:txBody>
        </p:sp>
        <p:sp>
          <p:nvSpPr>
            <p:cNvPr id="355339" name="Text Box 11"/>
            <p:cNvSpPr txBox="1">
              <a:spLocks noChangeArrowheads="1"/>
            </p:cNvSpPr>
            <p:nvPr/>
          </p:nvSpPr>
          <p:spPr bwMode="auto">
            <a:xfrm>
              <a:off x="4310" y="4077"/>
              <a:ext cx="792" cy="21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en-US" altLang="zh-CN" sz="1600" b="1">
                  <a:ea typeface="黑体" panose="02010609060101010101" pitchFamily="49" charset="-122"/>
                  <a:cs typeface="Mangal" panose="02040503050203030202" pitchFamily="18" charset="0"/>
                </a:rPr>
                <a:t>Label</a:t>
              </a:r>
              <a:endParaRPr lang="en-US" altLang="zh-CN" sz="2400">
                <a:ea typeface="黑体" panose="02010609060101010101" pitchFamily="49" charset="-122"/>
                <a:cs typeface="Mangal" panose="02040503050203030202" pitchFamily="18" charset="0"/>
              </a:endParaRPr>
            </a:p>
          </p:txBody>
        </p:sp>
        <p:sp>
          <p:nvSpPr>
            <p:cNvPr id="355340" name="Text Box 12"/>
            <p:cNvSpPr txBox="1">
              <a:spLocks noChangeArrowheads="1"/>
            </p:cNvSpPr>
            <p:nvPr/>
          </p:nvSpPr>
          <p:spPr bwMode="auto">
            <a:xfrm>
              <a:off x="4310" y="4365"/>
              <a:ext cx="792" cy="21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en-US" altLang="zh-CN" sz="1600" b="1">
                  <a:ea typeface="黑体" panose="02010609060101010101" pitchFamily="49" charset="-122"/>
                  <a:cs typeface="Mangal" panose="02040503050203030202" pitchFamily="18" charset="0"/>
                </a:rPr>
                <a:t>ListControl</a:t>
              </a:r>
              <a:endParaRPr lang="en-US" altLang="zh-CN" sz="2400">
                <a:ea typeface="黑体" panose="02010609060101010101" pitchFamily="49" charset="-122"/>
                <a:cs typeface="Mangal" panose="02040503050203030202" pitchFamily="18" charset="0"/>
              </a:endParaRPr>
            </a:p>
          </p:txBody>
        </p:sp>
        <p:sp>
          <p:nvSpPr>
            <p:cNvPr id="355341" name="Text Box 13"/>
            <p:cNvSpPr txBox="1">
              <a:spLocks noChangeArrowheads="1"/>
            </p:cNvSpPr>
            <p:nvPr/>
          </p:nvSpPr>
          <p:spPr bwMode="auto">
            <a:xfrm>
              <a:off x="4526" y="4725"/>
              <a:ext cx="720" cy="14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en-US" altLang="zh-CN" sz="1600" b="1">
                  <a:ea typeface="黑体" panose="02010609060101010101" pitchFamily="49" charset="-122"/>
                  <a:cs typeface="Mangal" panose="02040503050203030202" pitchFamily="18" charset="0"/>
                </a:rPr>
                <a:t>ComboBox</a:t>
              </a:r>
              <a:endParaRPr lang="en-US" altLang="zh-CN" sz="2400">
                <a:ea typeface="黑体" panose="02010609060101010101" pitchFamily="49" charset="-122"/>
                <a:cs typeface="Mangal" panose="02040503050203030202" pitchFamily="18" charset="0"/>
              </a:endParaRPr>
            </a:p>
          </p:txBody>
        </p:sp>
        <p:sp>
          <p:nvSpPr>
            <p:cNvPr id="355342" name="Text Box 14"/>
            <p:cNvSpPr txBox="1">
              <a:spLocks noChangeArrowheads="1"/>
            </p:cNvSpPr>
            <p:nvPr/>
          </p:nvSpPr>
          <p:spPr bwMode="auto">
            <a:xfrm>
              <a:off x="4526" y="4941"/>
              <a:ext cx="720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en-US" altLang="zh-CN" sz="1600" b="1">
                  <a:ea typeface="黑体" panose="02010609060101010101" pitchFamily="49" charset="-122"/>
                  <a:cs typeface="Mangal" panose="02040503050203030202" pitchFamily="18" charset="0"/>
                </a:rPr>
                <a:t>ListBox</a:t>
              </a:r>
              <a:endParaRPr lang="en-US" altLang="zh-CN" sz="2400">
                <a:ea typeface="黑体" panose="02010609060101010101" pitchFamily="49" charset="-122"/>
                <a:cs typeface="Mangal" panose="02040503050203030202" pitchFamily="18" charset="0"/>
              </a:endParaRPr>
            </a:p>
          </p:txBody>
        </p:sp>
        <p:sp>
          <p:nvSpPr>
            <p:cNvPr id="355343" name="Text Box 15"/>
            <p:cNvSpPr txBox="1">
              <a:spLocks noChangeArrowheads="1"/>
            </p:cNvSpPr>
            <p:nvPr/>
          </p:nvSpPr>
          <p:spPr bwMode="auto">
            <a:xfrm>
              <a:off x="5318" y="2781"/>
              <a:ext cx="792" cy="21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en-US" altLang="zh-CN" sz="1600" b="1">
                  <a:ea typeface="黑体" panose="02010609060101010101" pitchFamily="49" charset="-122"/>
                  <a:cs typeface="Mangal" panose="02040503050203030202" pitchFamily="18" charset="0"/>
                </a:rPr>
                <a:t>TextBoxBase</a:t>
              </a:r>
              <a:endParaRPr lang="en-US" altLang="zh-CN" sz="2400">
                <a:ea typeface="黑体" panose="02010609060101010101" pitchFamily="49" charset="-122"/>
                <a:cs typeface="Mangal" panose="02040503050203030202" pitchFamily="18" charset="0"/>
              </a:endParaRPr>
            </a:p>
          </p:txBody>
        </p:sp>
        <p:sp>
          <p:nvSpPr>
            <p:cNvPr id="355344" name="Text Box 16"/>
            <p:cNvSpPr txBox="1">
              <a:spLocks noChangeArrowheads="1"/>
            </p:cNvSpPr>
            <p:nvPr/>
          </p:nvSpPr>
          <p:spPr bwMode="auto">
            <a:xfrm>
              <a:off x="5534" y="3069"/>
              <a:ext cx="576" cy="21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en-US" altLang="zh-CN" sz="1600" b="1">
                  <a:ea typeface="黑体" panose="02010609060101010101" pitchFamily="49" charset="-122"/>
                  <a:cs typeface="Mangal" panose="02040503050203030202" pitchFamily="18" charset="0"/>
                </a:rPr>
                <a:t>TextBox</a:t>
              </a:r>
              <a:endParaRPr lang="en-US" altLang="zh-CN" sz="2400">
                <a:ea typeface="黑体" panose="02010609060101010101" pitchFamily="49" charset="-122"/>
                <a:cs typeface="Mangal" panose="02040503050203030202" pitchFamily="18" charset="0"/>
              </a:endParaRPr>
            </a:p>
          </p:txBody>
        </p:sp>
        <p:sp>
          <p:nvSpPr>
            <p:cNvPr id="355345" name="Line 17"/>
            <p:cNvSpPr>
              <a:spLocks noChangeShapeType="1"/>
            </p:cNvSpPr>
            <p:nvPr/>
          </p:nvSpPr>
          <p:spPr bwMode="auto">
            <a:xfrm>
              <a:off x="4094" y="2853"/>
              <a:ext cx="0" cy="165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5346" name="Line 18"/>
            <p:cNvSpPr>
              <a:spLocks noChangeShapeType="1"/>
            </p:cNvSpPr>
            <p:nvPr/>
          </p:nvSpPr>
          <p:spPr bwMode="auto">
            <a:xfrm>
              <a:off x="4094" y="4509"/>
              <a:ext cx="21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5347" name="Line 19"/>
            <p:cNvSpPr>
              <a:spLocks noChangeShapeType="1"/>
            </p:cNvSpPr>
            <p:nvPr/>
          </p:nvSpPr>
          <p:spPr bwMode="auto">
            <a:xfrm>
              <a:off x="4094" y="4221"/>
              <a:ext cx="21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5348" name="Line 20"/>
            <p:cNvSpPr>
              <a:spLocks noChangeShapeType="1"/>
            </p:cNvSpPr>
            <p:nvPr/>
          </p:nvSpPr>
          <p:spPr bwMode="auto">
            <a:xfrm>
              <a:off x="4094" y="3069"/>
              <a:ext cx="21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5349" name="Line 21"/>
            <p:cNvSpPr>
              <a:spLocks noChangeShapeType="1"/>
            </p:cNvSpPr>
            <p:nvPr/>
          </p:nvSpPr>
          <p:spPr bwMode="auto">
            <a:xfrm>
              <a:off x="4382" y="3208"/>
              <a:ext cx="0" cy="64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5350" name="Line 22"/>
            <p:cNvSpPr>
              <a:spLocks noChangeShapeType="1"/>
            </p:cNvSpPr>
            <p:nvPr/>
          </p:nvSpPr>
          <p:spPr bwMode="auto">
            <a:xfrm>
              <a:off x="4382" y="3856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5351" name="Line 23"/>
            <p:cNvSpPr>
              <a:spLocks noChangeShapeType="1"/>
            </p:cNvSpPr>
            <p:nvPr/>
          </p:nvSpPr>
          <p:spPr bwMode="auto">
            <a:xfrm>
              <a:off x="4382" y="3640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5352" name="Line 24"/>
            <p:cNvSpPr>
              <a:spLocks noChangeShapeType="1"/>
            </p:cNvSpPr>
            <p:nvPr/>
          </p:nvSpPr>
          <p:spPr bwMode="auto">
            <a:xfrm>
              <a:off x="4382" y="3352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5353" name="Line 25"/>
            <p:cNvSpPr>
              <a:spLocks noChangeShapeType="1"/>
            </p:cNvSpPr>
            <p:nvPr/>
          </p:nvSpPr>
          <p:spPr bwMode="auto">
            <a:xfrm>
              <a:off x="4382" y="4581"/>
              <a:ext cx="0" cy="43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5354" name="Line 26"/>
            <p:cNvSpPr>
              <a:spLocks noChangeShapeType="1"/>
            </p:cNvSpPr>
            <p:nvPr/>
          </p:nvSpPr>
          <p:spPr bwMode="auto">
            <a:xfrm>
              <a:off x="4382" y="5013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5355" name="Line 27"/>
            <p:cNvSpPr>
              <a:spLocks noChangeShapeType="1"/>
            </p:cNvSpPr>
            <p:nvPr/>
          </p:nvSpPr>
          <p:spPr bwMode="auto">
            <a:xfrm>
              <a:off x="4382" y="4797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5356" name="Line 28"/>
            <p:cNvSpPr>
              <a:spLocks noChangeShapeType="1"/>
            </p:cNvSpPr>
            <p:nvPr/>
          </p:nvSpPr>
          <p:spPr bwMode="auto">
            <a:xfrm>
              <a:off x="4742" y="2709"/>
              <a:ext cx="36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5357" name="Line 29"/>
            <p:cNvSpPr>
              <a:spLocks noChangeShapeType="1"/>
            </p:cNvSpPr>
            <p:nvPr/>
          </p:nvSpPr>
          <p:spPr bwMode="auto">
            <a:xfrm>
              <a:off x="5102" y="2709"/>
              <a:ext cx="0" cy="14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5358" name="Line 30"/>
            <p:cNvSpPr>
              <a:spLocks noChangeShapeType="1"/>
            </p:cNvSpPr>
            <p:nvPr/>
          </p:nvSpPr>
          <p:spPr bwMode="auto">
            <a:xfrm>
              <a:off x="5102" y="2853"/>
              <a:ext cx="21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5359" name="Line 31"/>
            <p:cNvSpPr>
              <a:spLocks noChangeShapeType="1"/>
            </p:cNvSpPr>
            <p:nvPr/>
          </p:nvSpPr>
          <p:spPr bwMode="auto">
            <a:xfrm>
              <a:off x="5390" y="2992"/>
              <a:ext cx="0" cy="14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5360" name="Line 32"/>
            <p:cNvSpPr>
              <a:spLocks noChangeShapeType="1"/>
            </p:cNvSpPr>
            <p:nvPr/>
          </p:nvSpPr>
          <p:spPr bwMode="auto">
            <a:xfrm>
              <a:off x="5390" y="3141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5361" name="Text Box 33"/>
            <p:cNvSpPr txBox="1">
              <a:spLocks noChangeArrowheads="1"/>
            </p:cNvSpPr>
            <p:nvPr/>
          </p:nvSpPr>
          <p:spPr bwMode="auto">
            <a:xfrm>
              <a:off x="4513" y="3785"/>
              <a:ext cx="771" cy="20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en-US" altLang="zh-CN" sz="1600" b="1">
                  <a:ea typeface="黑体" panose="02010609060101010101" pitchFamily="49" charset="-122"/>
                  <a:cs typeface="Mangal" panose="02040503050203030202" pitchFamily="18" charset="0"/>
                </a:rPr>
                <a:t>RadioButton</a:t>
              </a:r>
              <a:endParaRPr lang="en-US" altLang="zh-CN" sz="2400">
                <a:ea typeface="黑体" panose="02010609060101010101" pitchFamily="49" charset="-122"/>
                <a:cs typeface="Mangal" panose="02040503050203030202" pitchFamily="18" charset="0"/>
              </a:endParaRP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20"/>
                            </p:stCondLst>
                            <p:childTnLst>
                              <p:par>
                                <p:cTn id="1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animBg="1"/>
      <p:bldP spid="3553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Rectangle 3"/>
          <p:cNvSpPr>
            <a:spLocks noGrp="1" noChangeArrowheads="1"/>
          </p:cNvSpPr>
          <p:nvPr>
            <p:ph type="title"/>
          </p:nvPr>
        </p:nvSpPr>
        <p:spPr>
          <a:xfrm>
            <a:off x="806450" y="260350"/>
            <a:ext cx="8229600" cy="7921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600"/>
              <a:t>1.1.3   WinForms </a:t>
            </a:r>
            <a:r>
              <a:rPr lang="zh-CN" altLang="en-US" sz="3600"/>
              <a:t>中的常用控件</a:t>
            </a:r>
            <a:r>
              <a:rPr lang="en-US" altLang="zh-CN" sz="3600"/>
              <a:t> </a:t>
            </a:r>
          </a:p>
        </p:txBody>
      </p:sp>
      <p:pic>
        <p:nvPicPr>
          <p:cNvPr id="356354" name="Picture 2" descr="图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75" y="1878013"/>
            <a:ext cx="5616575" cy="4043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6356" name="AutoShape 4"/>
          <p:cNvSpPr>
            <a:spLocks noChangeArrowheads="1"/>
          </p:cNvSpPr>
          <p:nvPr/>
        </p:nvSpPr>
        <p:spPr bwMode="auto">
          <a:xfrm>
            <a:off x="1162050" y="2305050"/>
            <a:ext cx="1512888" cy="1800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57" name="Text Box 5"/>
          <p:cNvSpPr txBox="1">
            <a:spLocks noChangeArrowheads="1"/>
          </p:cNvSpPr>
          <p:nvPr/>
        </p:nvSpPr>
        <p:spPr bwMode="auto">
          <a:xfrm>
            <a:off x="1289050" y="4275138"/>
            <a:ext cx="1296988" cy="37623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标签</a:t>
            </a:r>
          </a:p>
        </p:txBody>
      </p:sp>
      <p:sp>
        <p:nvSpPr>
          <p:cNvPr id="356358" name="AutoShape 6"/>
          <p:cNvSpPr>
            <a:spLocks noChangeArrowheads="1"/>
          </p:cNvSpPr>
          <p:nvPr/>
        </p:nvSpPr>
        <p:spPr bwMode="auto">
          <a:xfrm>
            <a:off x="2830513" y="5303838"/>
            <a:ext cx="3673475" cy="431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59" name="Text Box 7"/>
          <p:cNvSpPr txBox="1">
            <a:spLocks noChangeArrowheads="1"/>
          </p:cNvSpPr>
          <p:nvPr/>
        </p:nvSpPr>
        <p:spPr bwMode="auto">
          <a:xfrm>
            <a:off x="1212850" y="5318125"/>
            <a:ext cx="1512888" cy="37623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按钮</a:t>
            </a:r>
          </a:p>
        </p:txBody>
      </p:sp>
      <p:sp>
        <p:nvSpPr>
          <p:cNvPr id="356360" name="AutoShape 8"/>
          <p:cNvSpPr>
            <a:spLocks noChangeArrowheads="1"/>
          </p:cNvSpPr>
          <p:nvPr/>
        </p:nvSpPr>
        <p:spPr bwMode="auto">
          <a:xfrm>
            <a:off x="2803525" y="3175000"/>
            <a:ext cx="3384550" cy="3603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61" name="Text Box 9"/>
          <p:cNvSpPr txBox="1">
            <a:spLocks noChangeArrowheads="1"/>
          </p:cNvSpPr>
          <p:nvPr/>
        </p:nvSpPr>
        <p:spPr bwMode="auto">
          <a:xfrm>
            <a:off x="3767138" y="3121025"/>
            <a:ext cx="1439862" cy="37623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组合框</a:t>
            </a:r>
          </a:p>
        </p:txBody>
      </p:sp>
      <p:sp>
        <p:nvSpPr>
          <p:cNvPr id="356362" name="AutoShape 10"/>
          <p:cNvSpPr>
            <a:spLocks noChangeArrowheads="1"/>
          </p:cNvSpPr>
          <p:nvPr/>
        </p:nvSpPr>
        <p:spPr bwMode="auto">
          <a:xfrm>
            <a:off x="2789238" y="3606800"/>
            <a:ext cx="3384550" cy="1366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63" name="Text Box 11"/>
          <p:cNvSpPr txBox="1">
            <a:spLocks noChangeArrowheads="1"/>
          </p:cNvSpPr>
          <p:nvPr/>
        </p:nvSpPr>
        <p:spPr bwMode="auto">
          <a:xfrm>
            <a:off x="3767138" y="4070350"/>
            <a:ext cx="1439862" cy="37623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列表框</a:t>
            </a:r>
          </a:p>
        </p:txBody>
      </p:sp>
      <p:sp>
        <p:nvSpPr>
          <p:cNvPr id="356364" name="AutoShape 12"/>
          <p:cNvSpPr>
            <a:spLocks noChangeArrowheads="1"/>
          </p:cNvSpPr>
          <p:nvPr/>
        </p:nvSpPr>
        <p:spPr bwMode="auto">
          <a:xfrm>
            <a:off x="2803525" y="2252663"/>
            <a:ext cx="3384550" cy="431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65" name="Text Box 13"/>
          <p:cNvSpPr txBox="1">
            <a:spLocks noChangeArrowheads="1"/>
          </p:cNvSpPr>
          <p:nvPr/>
        </p:nvSpPr>
        <p:spPr bwMode="auto">
          <a:xfrm>
            <a:off x="3848100" y="2252663"/>
            <a:ext cx="1439863" cy="37623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文本框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 animBg="1"/>
      <p:bldP spid="356357" grpId="0" animBg="1"/>
      <p:bldP spid="356358" grpId="0" animBg="1"/>
      <p:bldP spid="356359" grpId="0" animBg="1"/>
      <p:bldP spid="356360" grpId="0" animBg="1"/>
      <p:bldP spid="356361" grpId="0" animBg="1"/>
      <p:bldP spid="356362" grpId="0" animBg="1"/>
      <p:bldP spid="356363" grpId="0" animBg="1"/>
      <p:bldP spid="356364" grpId="0" animBg="1"/>
      <p:bldP spid="356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4675" y="1011238"/>
            <a:ext cx="3011488" cy="5381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800"/>
              <a:t>标签</a:t>
            </a:r>
          </a:p>
        </p:txBody>
      </p:sp>
      <p:graphicFrame>
        <p:nvGraphicFramePr>
          <p:cNvPr id="357419" name="Group 43"/>
          <p:cNvGraphicFramePr>
            <a:graphicFrameLocks noGrp="1"/>
          </p:cNvGraphicFramePr>
          <p:nvPr/>
        </p:nvGraphicFramePr>
        <p:xfrm>
          <a:off x="3032125" y="1600200"/>
          <a:ext cx="6111875" cy="824865"/>
        </p:xfrm>
        <a:graphic>
          <a:graphicData uri="http://schemas.openxmlformats.org/drawingml/2006/table">
            <a:tbl>
              <a:tblPr/>
              <a:tblGrid>
                <a:gridCol w="987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Text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该属性用于设置或获取与该控件关联的文本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7418" name="Group 42"/>
          <p:cNvGraphicFramePr>
            <a:graphicFrameLocks noGrp="1"/>
          </p:cNvGraphicFramePr>
          <p:nvPr/>
        </p:nvGraphicFramePr>
        <p:xfrm>
          <a:off x="2987675" y="2709863"/>
          <a:ext cx="6081713" cy="2934018"/>
        </p:xfrm>
        <a:graphic>
          <a:graphicData uri="http://schemas.openxmlformats.org/drawingml/2006/table">
            <a:tbl>
              <a:tblPr/>
              <a:tblGrid>
                <a:gridCol w="1112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68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53340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4287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18478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方法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53340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4287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18478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53340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4287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18478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Hide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53340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4287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18478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隐藏控件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调用该方法时，即使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Visible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属性设置为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，控件也不可见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0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53340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4287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18478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Show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53340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4287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18478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相当于将控件的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Visible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属性设置为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True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并显示控件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53340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4287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18478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事件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53340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4287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18478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0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53340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4287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18478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Click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53340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4287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184785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用户单击控件时将发生该事件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214313" y="23336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/>
              <a:t>1.1.3   WinForms </a:t>
            </a:r>
            <a:r>
              <a:rPr lang="zh-CN" altLang="en-US" sz="4000"/>
              <a:t>中的常用控件</a:t>
            </a:r>
            <a:r>
              <a:rPr lang="en-US" altLang="zh-CN" sz="4000"/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79413" y="1280319"/>
            <a:ext cx="2232025" cy="5473700"/>
            <a:chOff x="684213" y="908050"/>
            <a:chExt cx="2232025" cy="5473700"/>
          </a:xfrm>
        </p:grpSpPr>
        <p:pic>
          <p:nvPicPr>
            <p:cNvPr id="357379" name="Picture 3" descr="图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3" y="908050"/>
              <a:ext cx="2232025" cy="547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7380" name="AutoShape 4"/>
            <p:cNvSpPr>
              <a:spLocks noChangeArrowheads="1"/>
            </p:cNvSpPr>
            <p:nvPr/>
          </p:nvSpPr>
          <p:spPr bwMode="auto">
            <a:xfrm>
              <a:off x="722313" y="2082800"/>
              <a:ext cx="2101850" cy="19526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420" name="Rectangle 44"/>
            <p:cNvSpPr>
              <a:spLocks noChangeArrowheads="1"/>
            </p:cNvSpPr>
            <p:nvPr/>
          </p:nvSpPr>
          <p:spPr bwMode="auto">
            <a:xfrm>
              <a:off x="1734583" y="2019300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5B81A1"/>
                      </a:gs>
                      <a:gs pos="100000">
                        <a:srgbClr val="171747"/>
                      </a:gs>
                    </a:gsLst>
                    <a:path path="rect">
                      <a:fillToRect l="100000" b="10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7030A0"/>
                  </a:solidFill>
                </a:rPr>
                <a:t>标签控件</a:t>
              </a:r>
            </a:p>
          </p:txBody>
        </p:sp>
        <p:sp>
          <p:nvSpPr>
            <p:cNvPr id="357421" name="AutoShape 45"/>
            <p:cNvSpPr>
              <a:spLocks noChangeArrowheads="1"/>
            </p:cNvSpPr>
            <p:nvPr/>
          </p:nvSpPr>
          <p:spPr bwMode="auto">
            <a:xfrm>
              <a:off x="696913" y="2540000"/>
              <a:ext cx="2101850" cy="19526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422" name="Rectangle 46"/>
            <p:cNvSpPr>
              <a:spLocks noChangeArrowheads="1"/>
            </p:cNvSpPr>
            <p:nvPr/>
          </p:nvSpPr>
          <p:spPr bwMode="auto">
            <a:xfrm>
              <a:off x="1709183" y="2476500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5B81A1"/>
                      </a:gs>
                      <a:gs pos="100000">
                        <a:srgbClr val="171747"/>
                      </a:gs>
                    </a:gsLst>
                    <a:path path="rect">
                      <a:fillToRect l="100000" b="10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7030A0"/>
                  </a:solidFill>
                </a:rPr>
                <a:t>按钮控件</a:t>
              </a:r>
            </a:p>
          </p:txBody>
        </p:sp>
        <p:sp>
          <p:nvSpPr>
            <p:cNvPr id="357423" name="AutoShape 47"/>
            <p:cNvSpPr>
              <a:spLocks noChangeArrowheads="1"/>
            </p:cNvSpPr>
            <p:nvPr/>
          </p:nvSpPr>
          <p:spPr bwMode="auto">
            <a:xfrm>
              <a:off x="684213" y="2806700"/>
              <a:ext cx="2101850" cy="19526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424" name="Rectangle 48"/>
            <p:cNvSpPr>
              <a:spLocks noChangeArrowheads="1"/>
            </p:cNvSpPr>
            <p:nvPr/>
          </p:nvSpPr>
          <p:spPr bwMode="auto">
            <a:xfrm>
              <a:off x="1606714" y="2743200"/>
              <a:ext cx="108234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5B81A1"/>
                      </a:gs>
                      <a:gs pos="100000">
                        <a:srgbClr val="171747"/>
                      </a:gs>
                    </a:gsLst>
                    <a:path path="rect">
                      <a:fillToRect l="100000" b="10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7030A0"/>
                  </a:solidFill>
                </a:rPr>
                <a:t>文本框控件</a:t>
              </a:r>
            </a:p>
          </p:txBody>
        </p:sp>
        <p:sp>
          <p:nvSpPr>
            <p:cNvPr id="357425" name="AutoShape 49"/>
            <p:cNvSpPr>
              <a:spLocks noChangeArrowheads="1"/>
            </p:cNvSpPr>
            <p:nvPr/>
          </p:nvSpPr>
          <p:spPr bwMode="auto">
            <a:xfrm>
              <a:off x="709613" y="4724400"/>
              <a:ext cx="2101850" cy="19526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426" name="Rectangle 50"/>
            <p:cNvSpPr>
              <a:spLocks noChangeArrowheads="1"/>
            </p:cNvSpPr>
            <p:nvPr/>
          </p:nvSpPr>
          <p:spPr bwMode="auto">
            <a:xfrm>
              <a:off x="1721883" y="4660900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5B81A1"/>
                      </a:gs>
                      <a:gs pos="100000">
                        <a:srgbClr val="171747"/>
                      </a:gs>
                    </a:gsLst>
                    <a:path path="rect">
                      <a:fillToRect l="100000" b="10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7030A0"/>
                  </a:solidFill>
                </a:rPr>
                <a:t>列表控件</a:t>
              </a:r>
            </a:p>
          </p:txBody>
        </p:sp>
        <p:sp>
          <p:nvSpPr>
            <p:cNvPr id="357427" name="AutoShape 51"/>
            <p:cNvSpPr>
              <a:spLocks noChangeArrowheads="1"/>
            </p:cNvSpPr>
            <p:nvPr/>
          </p:nvSpPr>
          <p:spPr bwMode="auto">
            <a:xfrm>
              <a:off x="696913" y="5194300"/>
              <a:ext cx="2101850" cy="19526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428" name="Rectangle 52"/>
            <p:cNvSpPr>
              <a:spLocks noChangeArrowheads="1"/>
            </p:cNvSpPr>
            <p:nvPr/>
          </p:nvSpPr>
          <p:spPr bwMode="auto">
            <a:xfrm>
              <a:off x="1619414" y="5130800"/>
              <a:ext cx="108234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5B81A1"/>
                      </a:gs>
                      <a:gs pos="100000">
                        <a:srgbClr val="171747"/>
                      </a:gs>
                    </a:gsLst>
                    <a:path path="rect">
                      <a:fillToRect l="100000" b="10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7030A0"/>
                  </a:solidFill>
                </a:rPr>
                <a:t>组合框控件</a:t>
              </a: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91" name="Line 39"/>
          <p:cNvSpPr>
            <a:spLocks noChangeShapeType="1"/>
          </p:cNvSpPr>
          <p:nvPr/>
        </p:nvSpPr>
        <p:spPr bwMode="auto">
          <a:xfrm flipH="1">
            <a:off x="3900488" y="1009650"/>
            <a:ext cx="639762" cy="1168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92" name="Rectangle 40"/>
          <p:cNvSpPr>
            <a:spLocks noChangeArrowheads="1"/>
          </p:cNvSpPr>
          <p:nvPr/>
        </p:nvSpPr>
        <p:spPr bwMode="auto">
          <a:xfrm>
            <a:off x="4572000" y="1000125"/>
            <a:ext cx="4572000" cy="523557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81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600" noProof="1"/>
              <a:t>private void linkLabel1_LinkClicked(object sender, LinkLabelLinkClickedEventArgs e)</a:t>
            </a:r>
          </a:p>
          <a:p>
            <a:pPr algn="l"/>
            <a:r>
              <a:rPr lang="en-US" altLang="zh-CN" sz="1600" noProof="1"/>
              <a:t>{</a:t>
            </a:r>
          </a:p>
          <a:p>
            <a:pPr algn="l"/>
            <a:r>
              <a:rPr lang="en-US" altLang="zh-CN" sz="1600" noProof="1"/>
              <a:t>            linkLabel1.LinkVisited = true;</a:t>
            </a:r>
          </a:p>
          <a:p>
            <a:pPr algn="l"/>
            <a:r>
              <a:rPr lang="en-US" altLang="zh-CN" sz="1600" noProof="1"/>
              <a:t>            Form2 newform = new Form2();</a:t>
            </a:r>
          </a:p>
          <a:p>
            <a:pPr algn="l"/>
            <a:r>
              <a:rPr lang="en-US" altLang="zh-CN" sz="1600" noProof="1"/>
              <a:t>            newform.Show();</a:t>
            </a:r>
          </a:p>
          <a:p>
            <a:pPr algn="l"/>
            <a:r>
              <a:rPr lang="en-US" altLang="zh-CN" sz="1600" noProof="1"/>
              <a:t>            this.Hide();</a:t>
            </a:r>
          </a:p>
          <a:p>
            <a:pPr algn="l"/>
            <a:r>
              <a:rPr lang="en-US" altLang="zh-CN" sz="1600" noProof="1"/>
              <a:t> }</a:t>
            </a:r>
            <a:endParaRPr lang="en-US" altLang="zh-CN" sz="1600"/>
          </a:p>
          <a:p>
            <a:pPr algn="l"/>
            <a:r>
              <a:rPr lang="en-US" altLang="zh-CN" sz="1600" noProof="1"/>
              <a:t>private void linkLabel2_LinkClicked(object sender, LinkLabelLinkClickedEventArgs e)</a:t>
            </a:r>
          </a:p>
          <a:p>
            <a:pPr algn="l"/>
            <a:r>
              <a:rPr lang="en-US" altLang="zh-CN" sz="1600" noProof="1"/>
              <a:t>        {</a:t>
            </a:r>
          </a:p>
          <a:p>
            <a:pPr algn="l"/>
            <a:r>
              <a:rPr lang="en-US" altLang="zh-CN" sz="1600" noProof="1"/>
              <a:t>            //label2.Visible = true;</a:t>
            </a:r>
          </a:p>
          <a:p>
            <a:pPr algn="l"/>
            <a:r>
              <a:rPr lang="en-US" altLang="zh-CN" sz="1600" noProof="1"/>
              <a:t>            label2.Show();</a:t>
            </a:r>
          </a:p>
          <a:p>
            <a:pPr algn="l"/>
            <a:r>
              <a:rPr lang="en-US" altLang="zh-CN" sz="1600" noProof="1"/>
              <a:t>        }</a:t>
            </a:r>
          </a:p>
          <a:p>
            <a:pPr algn="l"/>
            <a:endParaRPr lang="en-US" altLang="zh-CN" sz="1600" noProof="1"/>
          </a:p>
          <a:p>
            <a:pPr algn="l"/>
            <a:r>
              <a:rPr lang="en-US" altLang="zh-CN" sz="1600" noProof="1"/>
              <a:t>        private void linkLabel3_LinkClicked(object sender, LinkLabelLinkClickedEventArgs e)</a:t>
            </a:r>
          </a:p>
          <a:p>
            <a:pPr algn="l"/>
            <a:r>
              <a:rPr lang="en-US" altLang="zh-CN" sz="1600" noProof="1"/>
              <a:t>        {</a:t>
            </a:r>
          </a:p>
          <a:p>
            <a:pPr algn="l"/>
            <a:r>
              <a:rPr lang="en-US" altLang="zh-CN" sz="1600" noProof="1"/>
              <a:t>            label2.Visible = false;</a:t>
            </a:r>
          </a:p>
          <a:p>
            <a:pPr algn="l"/>
            <a:r>
              <a:rPr lang="en-US" altLang="zh-CN" sz="1600" noProof="1"/>
              <a:t>            label2.Hide();</a:t>
            </a:r>
          </a:p>
          <a:p>
            <a:pPr algn="l"/>
            <a:r>
              <a:rPr lang="en-US" altLang="zh-CN" sz="1600" noProof="1"/>
              <a:t>        }</a:t>
            </a:r>
            <a:endParaRPr lang="en-US" altLang="zh-CN" sz="1600"/>
          </a:p>
        </p:txBody>
      </p:sp>
      <p:sp>
        <p:nvSpPr>
          <p:cNvPr id="381993" name="Rectangle 41"/>
          <p:cNvSpPr>
            <a:spLocks noChangeArrowheads="1"/>
          </p:cNvSpPr>
          <p:nvPr/>
        </p:nvSpPr>
        <p:spPr bwMode="auto">
          <a:xfrm>
            <a:off x="4322763" y="280988"/>
            <a:ext cx="362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noProof="1"/>
              <a:t> </a:t>
            </a:r>
            <a:r>
              <a:rPr lang="zh-CN" altLang="en-US" sz="2400" dirty="0"/>
              <a:t>案例：窗口的打开和关闭</a:t>
            </a:r>
          </a:p>
        </p:txBody>
      </p:sp>
      <p:pic>
        <p:nvPicPr>
          <p:cNvPr id="381994" name="Picture 42" descr="1sxmfvhuc5n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6775"/>
            <a:ext cx="3892550" cy="295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035" name="Picture 35" descr="1sxmfvhuc5n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0" y="828675"/>
            <a:ext cx="34099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036" name="Rectangle 36"/>
          <p:cNvSpPr>
            <a:spLocks noChangeArrowheads="1"/>
          </p:cNvSpPr>
          <p:nvPr/>
        </p:nvSpPr>
        <p:spPr bwMode="auto">
          <a:xfrm>
            <a:off x="268521" y="4019336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noProof="1"/>
              <a:t> </a:t>
            </a:r>
            <a:r>
              <a:rPr lang="zh-CN" altLang="en-US" sz="2400" dirty="0"/>
              <a:t>案例：用户登录设计</a:t>
            </a:r>
          </a:p>
        </p:txBody>
      </p:sp>
      <p:sp>
        <p:nvSpPr>
          <p:cNvPr id="384037" name="Rectangle 37"/>
          <p:cNvSpPr>
            <a:spLocks noChangeArrowheads="1"/>
          </p:cNvSpPr>
          <p:nvPr/>
        </p:nvSpPr>
        <p:spPr bwMode="auto">
          <a:xfrm>
            <a:off x="3682314" y="65731"/>
            <a:ext cx="5379308" cy="677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noProof="1"/>
              <a:t>private void button2_Click(object sender, EventArgs e)</a:t>
            </a:r>
          </a:p>
          <a:p>
            <a:pPr algn="l"/>
            <a:r>
              <a:rPr lang="en-US" altLang="zh-CN" sz="1400" noProof="1"/>
              <a:t>        {            clear();        }</a:t>
            </a:r>
          </a:p>
          <a:p>
            <a:pPr algn="l"/>
            <a:endParaRPr lang="en-US" altLang="zh-CN" sz="1400" noProof="1"/>
          </a:p>
          <a:p>
            <a:pPr algn="l"/>
            <a:r>
              <a:rPr lang="en-US" altLang="zh-CN" sz="1400" noProof="1"/>
              <a:t>        private void button1_Click(object sender, EventArgs e)</a:t>
            </a:r>
          </a:p>
          <a:p>
            <a:pPr algn="l"/>
            <a:r>
              <a:rPr lang="en-US" altLang="zh-CN" sz="1400" noProof="1"/>
              <a:t>        {</a:t>
            </a:r>
          </a:p>
          <a:p>
            <a:pPr algn="l"/>
            <a:r>
              <a:rPr lang="en-US" altLang="zh-CN" sz="1400" noProof="1"/>
              <a:t>            if (textBox1.Text == string.Empty || textBox2.Text == string.Empty)</a:t>
            </a:r>
          </a:p>
          <a:p>
            <a:pPr algn="l"/>
            <a:r>
              <a:rPr lang="en-US" altLang="zh-CN" sz="1400" noProof="1"/>
              <a:t>            {</a:t>
            </a:r>
          </a:p>
          <a:p>
            <a:pPr algn="l"/>
            <a:r>
              <a:rPr lang="en-US" altLang="zh-CN" sz="1400" noProof="1"/>
              <a:t>                MessageBox.Show("</a:t>
            </a:r>
            <a:r>
              <a:rPr lang="zh-CN" altLang="en-US" sz="1400" noProof="1"/>
              <a:t>信息禁止为空！</a:t>
            </a:r>
            <a:r>
              <a:rPr lang="zh-CN" altLang="zh-CN" sz="1400" noProof="1"/>
              <a:t>","</a:t>
            </a:r>
            <a:r>
              <a:rPr lang="zh-CN" altLang="en-US" sz="1400" noProof="1"/>
              <a:t>登录提示</a:t>
            </a:r>
            <a:r>
              <a:rPr lang="zh-CN" altLang="zh-CN" sz="1400" noProof="1"/>
              <a:t>");</a:t>
            </a:r>
          </a:p>
          <a:p>
            <a:pPr algn="l"/>
            <a:r>
              <a:rPr lang="en-US" altLang="zh-CN" sz="1400" noProof="1"/>
              <a:t>                clear();</a:t>
            </a:r>
          </a:p>
          <a:p>
            <a:pPr algn="l"/>
            <a:r>
              <a:rPr lang="en-US" altLang="zh-CN" sz="1400" noProof="1"/>
              <a:t>                return;</a:t>
            </a:r>
          </a:p>
          <a:p>
            <a:pPr algn="l"/>
            <a:r>
              <a:rPr lang="en-US" altLang="zh-CN" sz="1400" noProof="1"/>
              <a:t>            }</a:t>
            </a:r>
          </a:p>
          <a:p>
            <a:pPr algn="l"/>
            <a:r>
              <a:rPr lang="en-US" altLang="zh-CN" sz="1400" noProof="1"/>
              <a:t>            if (!textBox1.Text.Equals("admin") || !textBox2.Text.Equals("admin"))</a:t>
            </a:r>
          </a:p>
          <a:p>
            <a:pPr algn="l"/>
            <a:r>
              <a:rPr lang="en-US" altLang="zh-CN" sz="1400" noProof="1"/>
              <a:t>            {</a:t>
            </a:r>
          </a:p>
          <a:p>
            <a:pPr algn="l"/>
            <a:r>
              <a:rPr lang="en-US" altLang="zh-CN" sz="1400" noProof="1"/>
              <a:t>                MessageBox.Show("</a:t>
            </a:r>
            <a:r>
              <a:rPr lang="zh-CN" altLang="en-US" sz="1400" noProof="1"/>
              <a:t>用户名称或密码为空！</a:t>
            </a:r>
            <a:r>
              <a:rPr lang="zh-CN" altLang="zh-CN" sz="1400" noProof="1"/>
              <a:t>", "</a:t>
            </a:r>
            <a:r>
              <a:rPr lang="zh-CN" altLang="en-US" sz="1400" noProof="1"/>
              <a:t>提示</a:t>
            </a:r>
            <a:r>
              <a:rPr lang="zh-CN" altLang="zh-CN" sz="1400" noProof="1"/>
              <a:t>");</a:t>
            </a:r>
          </a:p>
          <a:p>
            <a:pPr algn="l"/>
            <a:r>
              <a:rPr lang="en-US" altLang="zh-CN" sz="1400" noProof="1"/>
              <a:t>                clear();</a:t>
            </a:r>
          </a:p>
          <a:p>
            <a:pPr algn="l"/>
            <a:r>
              <a:rPr lang="en-US" altLang="zh-CN" sz="1400" noProof="1"/>
              <a:t>                return;</a:t>
            </a:r>
          </a:p>
          <a:p>
            <a:pPr algn="l"/>
            <a:r>
              <a:rPr lang="en-US" altLang="zh-CN" sz="1400" noProof="1"/>
              <a:t>            }</a:t>
            </a:r>
          </a:p>
          <a:p>
            <a:pPr algn="l"/>
            <a:r>
              <a:rPr lang="en-US" altLang="zh-CN" sz="1400" noProof="1"/>
              <a:t>            else</a:t>
            </a:r>
          </a:p>
          <a:p>
            <a:pPr algn="l"/>
            <a:r>
              <a:rPr lang="en-US" altLang="zh-CN" sz="1400" noProof="1"/>
              <a:t>            {</a:t>
            </a:r>
          </a:p>
          <a:p>
            <a:pPr algn="l"/>
            <a:r>
              <a:rPr lang="en-US" altLang="zh-CN" sz="1400" noProof="1"/>
              <a:t>                MessageBox.Show("</a:t>
            </a:r>
            <a:r>
              <a:rPr lang="zh-CN" altLang="en-US" sz="1400" noProof="1"/>
              <a:t>欢迎您登录本系统！</a:t>
            </a:r>
            <a:r>
              <a:rPr lang="zh-CN" altLang="zh-CN" sz="1400" noProof="1"/>
              <a:t>","</a:t>
            </a:r>
            <a:r>
              <a:rPr lang="zh-CN" altLang="en-US" sz="1400" noProof="1"/>
              <a:t>提示</a:t>
            </a:r>
            <a:r>
              <a:rPr lang="zh-CN" altLang="zh-CN" sz="1400" noProof="1"/>
              <a:t>");</a:t>
            </a:r>
          </a:p>
          <a:p>
            <a:pPr algn="l"/>
            <a:r>
              <a:rPr lang="en-US" altLang="zh-CN" sz="1400" noProof="1"/>
              <a:t>                clear();</a:t>
            </a:r>
          </a:p>
          <a:p>
            <a:pPr algn="l"/>
            <a:r>
              <a:rPr lang="en-US" altLang="zh-CN" sz="1400" noProof="1"/>
              <a:t>            }</a:t>
            </a:r>
          </a:p>
          <a:p>
            <a:pPr algn="l"/>
            <a:r>
              <a:rPr lang="en-US" altLang="zh-CN" sz="1400" noProof="1"/>
              <a:t>        }</a:t>
            </a:r>
          </a:p>
          <a:p>
            <a:pPr algn="l"/>
            <a:r>
              <a:rPr lang="en-US" altLang="zh-CN" sz="1400" noProof="1"/>
              <a:t>        public void clear()</a:t>
            </a:r>
          </a:p>
          <a:p>
            <a:pPr algn="l"/>
            <a:r>
              <a:rPr lang="en-US" altLang="zh-CN" sz="1400" noProof="1"/>
              <a:t>        {</a:t>
            </a:r>
          </a:p>
          <a:p>
            <a:pPr algn="l"/>
            <a:r>
              <a:rPr lang="en-US" altLang="zh-CN" sz="1400" noProof="1"/>
              <a:t>            textBox1.Clear();</a:t>
            </a:r>
          </a:p>
          <a:p>
            <a:pPr algn="l"/>
            <a:r>
              <a:rPr lang="en-US" altLang="zh-CN" sz="1400" noProof="1"/>
              <a:t>            textBox2.Clear();</a:t>
            </a:r>
          </a:p>
          <a:p>
            <a:pPr algn="l"/>
            <a:r>
              <a:rPr lang="en-US" altLang="zh-CN" sz="1400" noProof="1"/>
              <a:t>            textBox2.Focus();</a:t>
            </a:r>
          </a:p>
          <a:p>
            <a:pPr algn="l"/>
            <a:r>
              <a:rPr lang="en-US" altLang="zh-CN" sz="1400" noProof="1"/>
              <a:t>        }</a:t>
            </a:r>
            <a:endParaRPr lang="en-US" altLang="zh-CN" sz="1400" dirty="0"/>
          </a:p>
        </p:txBody>
      </p:sp>
      <p:sp>
        <p:nvSpPr>
          <p:cNvPr id="384038" name="Line 38"/>
          <p:cNvSpPr>
            <a:spLocks noChangeShapeType="1"/>
          </p:cNvSpPr>
          <p:nvPr/>
        </p:nvSpPr>
        <p:spPr bwMode="auto">
          <a:xfrm flipV="1">
            <a:off x="1774265" y="2944813"/>
            <a:ext cx="0" cy="1076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666" name="Picture 2" descr="图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06" y="2339975"/>
            <a:ext cx="3810000" cy="274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9668" name="AutoShape 4"/>
          <p:cNvSpPr>
            <a:spLocks noChangeArrowheads="1"/>
          </p:cNvSpPr>
          <p:nvPr/>
        </p:nvSpPr>
        <p:spPr bwMode="auto">
          <a:xfrm>
            <a:off x="2386013" y="1819275"/>
            <a:ext cx="241300" cy="2635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1390650" y="1760538"/>
            <a:ext cx="855663" cy="37623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6600"/>
                </a:solidFill>
                <a:ea typeface="黑体" panose="02010609060101010101" pitchFamily="49" charset="-122"/>
              </a:rPr>
              <a:t>图标</a:t>
            </a:r>
          </a:p>
        </p:txBody>
      </p:sp>
      <p:sp>
        <p:nvSpPr>
          <p:cNvPr id="369670" name="AutoShape 6"/>
          <p:cNvSpPr>
            <a:spLocks noChangeArrowheads="1"/>
          </p:cNvSpPr>
          <p:nvPr/>
        </p:nvSpPr>
        <p:spPr bwMode="auto">
          <a:xfrm>
            <a:off x="6877050" y="1773238"/>
            <a:ext cx="790575" cy="360362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7667625" y="1700213"/>
            <a:ext cx="1223963" cy="37623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6600"/>
                </a:solidFill>
                <a:ea typeface="黑体" panose="02010609060101010101" pitchFamily="49" charset="-122"/>
              </a:rPr>
              <a:t>系统按钮</a:t>
            </a:r>
          </a:p>
        </p:txBody>
      </p:sp>
      <p:grpSp>
        <p:nvGrpSpPr>
          <p:cNvPr id="369672" name="Group 8"/>
          <p:cNvGrpSpPr>
            <a:grpSpLocks/>
          </p:cNvGrpSpPr>
          <p:nvPr/>
        </p:nvGrpSpPr>
        <p:grpSpPr bwMode="auto">
          <a:xfrm>
            <a:off x="1933575" y="2334577"/>
            <a:ext cx="4050506" cy="3318129"/>
            <a:chOff x="3960" y="3060"/>
            <a:chExt cx="3780" cy="3240"/>
          </a:xfrm>
        </p:grpSpPr>
        <p:sp>
          <p:nvSpPr>
            <p:cNvPr id="369674" name="Text Box 10"/>
            <p:cNvSpPr txBox="1">
              <a:spLocks noChangeArrowheads="1"/>
            </p:cNvSpPr>
            <p:nvPr/>
          </p:nvSpPr>
          <p:spPr bwMode="auto">
            <a:xfrm>
              <a:off x="3960" y="3060"/>
              <a:ext cx="1800" cy="540"/>
            </a:xfrm>
            <a:prstGeom prst="rect">
              <a:avLst/>
            </a:prstGeom>
            <a:gradFill rotWithShape="1">
              <a:gsLst>
                <a:gs pos="0">
                  <a:srgbClr val="66CCFF">
                    <a:alpha val="58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l"/>
              <a:r>
                <a:rPr lang="en-US" altLang="zh-CN" b="1">
                  <a:cs typeface="Mangal" panose="02040503050203030202" pitchFamily="18" charset="0"/>
                </a:rPr>
                <a:t>Control</a:t>
              </a:r>
              <a:endParaRPr lang="en-US" altLang="zh-CN"/>
            </a:p>
          </p:txBody>
        </p:sp>
        <p:sp>
          <p:nvSpPr>
            <p:cNvPr id="369675" name="Text Box 11"/>
            <p:cNvSpPr txBox="1">
              <a:spLocks noChangeArrowheads="1"/>
            </p:cNvSpPr>
            <p:nvPr/>
          </p:nvSpPr>
          <p:spPr bwMode="auto">
            <a:xfrm>
              <a:off x="4680" y="3960"/>
              <a:ext cx="2340" cy="540"/>
            </a:xfrm>
            <a:prstGeom prst="rect">
              <a:avLst/>
            </a:prstGeom>
            <a:gradFill rotWithShape="1">
              <a:gsLst>
                <a:gs pos="0">
                  <a:srgbClr val="66CCFF">
                    <a:alpha val="58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l"/>
              <a:r>
                <a:rPr lang="en-US" altLang="zh-CN" b="1">
                  <a:cs typeface="Mangal" panose="02040503050203030202" pitchFamily="18" charset="0"/>
                </a:rPr>
                <a:t>ScrollableControl</a:t>
              </a:r>
            </a:p>
          </p:txBody>
        </p:sp>
        <p:sp>
          <p:nvSpPr>
            <p:cNvPr id="369676" name="Text Box 12"/>
            <p:cNvSpPr txBox="1">
              <a:spLocks noChangeArrowheads="1"/>
            </p:cNvSpPr>
            <p:nvPr/>
          </p:nvSpPr>
          <p:spPr bwMode="auto">
            <a:xfrm>
              <a:off x="5220" y="4860"/>
              <a:ext cx="2520" cy="540"/>
            </a:xfrm>
            <a:prstGeom prst="rect">
              <a:avLst/>
            </a:prstGeom>
            <a:gradFill rotWithShape="1">
              <a:gsLst>
                <a:gs pos="0">
                  <a:srgbClr val="66CCFF">
                    <a:alpha val="58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l"/>
              <a:r>
                <a:rPr lang="en-US" altLang="zh-CN" b="1">
                  <a:cs typeface="Mangal" panose="02040503050203030202" pitchFamily="18" charset="0"/>
                </a:rPr>
                <a:t>ContainerControl</a:t>
              </a:r>
            </a:p>
          </p:txBody>
        </p:sp>
        <p:sp>
          <p:nvSpPr>
            <p:cNvPr id="369677" name="Text Box 13"/>
            <p:cNvSpPr txBox="1">
              <a:spLocks noChangeArrowheads="1"/>
            </p:cNvSpPr>
            <p:nvPr/>
          </p:nvSpPr>
          <p:spPr bwMode="auto">
            <a:xfrm>
              <a:off x="5760" y="5760"/>
              <a:ext cx="1980" cy="540"/>
            </a:xfrm>
            <a:prstGeom prst="rect">
              <a:avLst/>
            </a:prstGeom>
            <a:gradFill rotWithShape="1">
              <a:gsLst>
                <a:gs pos="0">
                  <a:srgbClr val="66CCFF">
                    <a:alpha val="58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l"/>
              <a:r>
                <a:rPr lang="en-US" altLang="zh-CN" b="1">
                  <a:cs typeface="Mangal" panose="02040503050203030202" pitchFamily="18" charset="0"/>
                </a:rPr>
                <a:t>Form</a:t>
              </a:r>
            </a:p>
          </p:txBody>
        </p:sp>
        <p:sp>
          <p:nvSpPr>
            <p:cNvPr id="369678" name="Freeform 14"/>
            <p:cNvSpPr>
              <a:spLocks/>
            </p:cNvSpPr>
            <p:nvPr/>
          </p:nvSpPr>
          <p:spPr bwMode="auto">
            <a:xfrm>
              <a:off x="4320" y="3600"/>
              <a:ext cx="1" cy="720"/>
            </a:xfrm>
            <a:custGeom>
              <a:avLst/>
              <a:gdLst>
                <a:gd name="T0" fmla="*/ 0 w 1"/>
                <a:gd name="T1" fmla="*/ 0 h 720"/>
                <a:gd name="T2" fmla="*/ 0 w 1"/>
                <a:gd name="T3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20">
                  <a:moveTo>
                    <a:pt x="0" y="0"/>
                  </a:moveTo>
                  <a:cubicBezTo>
                    <a:pt x="0" y="300"/>
                    <a:pt x="0" y="600"/>
                    <a:pt x="0" y="720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79" name="Line 15"/>
            <p:cNvSpPr>
              <a:spLocks noChangeShapeType="1"/>
            </p:cNvSpPr>
            <p:nvPr/>
          </p:nvSpPr>
          <p:spPr bwMode="auto">
            <a:xfrm>
              <a:off x="4320" y="432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80" name="Freeform 16"/>
            <p:cNvSpPr>
              <a:spLocks/>
            </p:cNvSpPr>
            <p:nvPr/>
          </p:nvSpPr>
          <p:spPr bwMode="auto">
            <a:xfrm>
              <a:off x="4860" y="4500"/>
              <a:ext cx="1" cy="720"/>
            </a:xfrm>
            <a:custGeom>
              <a:avLst/>
              <a:gdLst>
                <a:gd name="T0" fmla="*/ 0 w 1"/>
                <a:gd name="T1" fmla="*/ 0 h 720"/>
                <a:gd name="T2" fmla="*/ 0 w 1"/>
                <a:gd name="T3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20">
                  <a:moveTo>
                    <a:pt x="0" y="0"/>
                  </a:moveTo>
                  <a:cubicBezTo>
                    <a:pt x="0" y="300"/>
                    <a:pt x="0" y="600"/>
                    <a:pt x="0" y="720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81" name="Line 17"/>
            <p:cNvSpPr>
              <a:spLocks noChangeShapeType="1"/>
            </p:cNvSpPr>
            <p:nvPr/>
          </p:nvSpPr>
          <p:spPr bwMode="auto">
            <a:xfrm>
              <a:off x="4860" y="522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82" name="Freeform 18"/>
            <p:cNvSpPr>
              <a:spLocks/>
            </p:cNvSpPr>
            <p:nvPr/>
          </p:nvSpPr>
          <p:spPr bwMode="auto">
            <a:xfrm>
              <a:off x="5400" y="5400"/>
              <a:ext cx="1" cy="720"/>
            </a:xfrm>
            <a:custGeom>
              <a:avLst/>
              <a:gdLst>
                <a:gd name="T0" fmla="*/ 0 w 1"/>
                <a:gd name="T1" fmla="*/ 0 h 720"/>
                <a:gd name="T2" fmla="*/ 0 w 1"/>
                <a:gd name="T3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20">
                  <a:moveTo>
                    <a:pt x="0" y="0"/>
                  </a:moveTo>
                  <a:cubicBezTo>
                    <a:pt x="0" y="300"/>
                    <a:pt x="0" y="600"/>
                    <a:pt x="0" y="720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83" name="Line 19"/>
            <p:cNvSpPr>
              <a:spLocks noChangeShapeType="1"/>
            </p:cNvSpPr>
            <p:nvPr/>
          </p:nvSpPr>
          <p:spPr bwMode="auto">
            <a:xfrm>
              <a:off x="5400" y="612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684" name="Text Box 20"/>
          <p:cNvSpPr txBox="1">
            <a:spLocks noChangeArrowheads="1"/>
          </p:cNvSpPr>
          <p:nvPr/>
        </p:nvSpPr>
        <p:spPr bwMode="auto">
          <a:xfrm>
            <a:off x="3995738" y="1628775"/>
            <a:ext cx="1512887" cy="37623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6600"/>
                </a:solidFill>
                <a:ea typeface="黑体" panose="02010609060101010101" pitchFamily="49" charset="-122"/>
              </a:rPr>
              <a:t>标题栏</a:t>
            </a:r>
          </a:p>
        </p:txBody>
      </p:sp>
      <p:sp>
        <p:nvSpPr>
          <p:cNvPr id="369685" name="AutoShape 21"/>
          <p:cNvSpPr>
            <a:spLocks/>
          </p:cNvSpPr>
          <p:nvPr/>
        </p:nvSpPr>
        <p:spPr bwMode="auto">
          <a:xfrm>
            <a:off x="7331075" y="2205038"/>
            <a:ext cx="360363" cy="3168650"/>
          </a:xfrm>
          <a:prstGeom prst="rightBrace">
            <a:avLst>
              <a:gd name="adj1" fmla="val 73274"/>
              <a:gd name="adj2" fmla="val 50000"/>
            </a:avLst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86" name="Text Box 22"/>
          <p:cNvSpPr txBox="1">
            <a:spLocks noChangeArrowheads="1"/>
          </p:cNvSpPr>
          <p:nvPr/>
        </p:nvSpPr>
        <p:spPr bwMode="auto">
          <a:xfrm>
            <a:off x="7704138" y="3573463"/>
            <a:ext cx="1260475" cy="37623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6600"/>
                </a:solidFill>
                <a:ea typeface="黑体" panose="02010609060101010101" pitchFamily="49" charset="-122"/>
              </a:rPr>
              <a:t>控件</a:t>
            </a:r>
          </a:p>
        </p:txBody>
      </p:sp>
      <p:sp>
        <p:nvSpPr>
          <p:cNvPr id="369687" name="Rectangle 23"/>
          <p:cNvSpPr>
            <a:spLocks noChangeArrowheads="1"/>
          </p:cNvSpPr>
          <p:nvPr/>
        </p:nvSpPr>
        <p:spPr bwMode="auto">
          <a:xfrm>
            <a:off x="806450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/>
              <a:t>1.1.4    </a:t>
            </a:r>
            <a:r>
              <a:rPr lang="zh-CN" altLang="en-US"/>
              <a:t>窗体容器简介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69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69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9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69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69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69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69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69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69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72" dur="20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8" grpId="0" animBg="1"/>
      <p:bldP spid="369668" grpId="1" animBg="1"/>
      <p:bldP spid="369669" grpId="0" animBg="1"/>
      <p:bldP spid="369669" grpId="1" animBg="1"/>
      <p:bldP spid="369670" grpId="0" animBg="1"/>
      <p:bldP spid="369670" grpId="1" animBg="1"/>
      <p:bldP spid="369671" grpId="0" animBg="1"/>
      <p:bldP spid="369671" grpId="1" animBg="1"/>
      <p:bldP spid="369684" grpId="0" animBg="1"/>
      <p:bldP spid="369684" grpId="1" animBg="1"/>
      <p:bldP spid="369685" grpId="0" animBg="1"/>
      <p:bldP spid="369685" grpId="1" animBg="1"/>
      <p:bldP spid="369686" grpId="0" animBg="1"/>
      <p:bldP spid="36968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860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zh-CN" altLang="en-US" dirty="0"/>
              <a:t>桌面应用程序的常用技术</a:t>
            </a:r>
          </a:p>
        </p:txBody>
      </p:sp>
      <p:sp>
        <p:nvSpPr>
          <p:cNvPr id="86019" name="文本占位符 86018"/>
          <p:cNvSpPr>
            <a:spLocks noGrp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界面开发技术，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1992</a:t>
            </a:r>
            <a:r>
              <a:rPr lang="zh-CN" altLang="en-US" sz="2400" dirty="0"/>
              <a:t>年之前 </a:t>
            </a:r>
            <a:r>
              <a:rPr lang="en-US" altLang="zh-CN" sz="2400" dirty="0"/>
              <a:t>windows API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1993-2001  MFC,  VCL,  Applet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2002-2006 Windows Form , Swing, Flash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2006 WPF (Windows Presentation Foundation )</a:t>
            </a:r>
            <a:r>
              <a:rPr lang="zh-CN" altLang="en-US" sz="2400" dirty="0"/>
              <a:t>运行 在</a:t>
            </a:r>
            <a:r>
              <a:rPr lang="en-US" altLang="zh-CN" sz="2400" dirty="0"/>
              <a:t>.NET Framework 3.0</a:t>
            </a:r>
            <a:r>
              <a:rPr lang="zh-CN" altLang="en-US" sz="2400" dirty="0"/>
              <a:t>架构下，为用户界面、</a:t>
            </a:r>
            <a:r>
              <a:rPr lang="en-US" altLang="zh-CN" sz="2400" dirty="0"/>
              <a:t>2D/3D </a:t>
            </a:r>
            <a:r>
              <a:rPr lang="zh-CN" altLang="en-US" sz="2400" dirty="0"/>
              <a:t>图形、文档和媒体提供了统一的描述和操作方法。基于</a:t>
            </a:r>
            <a:r>
              <a:rPr lang="en-US" altLang="zh-CN" sz="2400" dirty="0"/>
              <a:t>DirectX 9/10</a:t>
            </a:r>
            <a:r>
              <a:rPr lang="zh-CN" altLang="en-US" sz="2400" dirty="0"/>
              <a:t>技术的</a:t>
            </a:r>
            <a:r>
              <a:rPr lang="en-US" altLang="zh-CN" sz="2400" dirty="0"/>
              <a:t>WPF</a:t>
            </a:r>
            <a:r>
              <a:rPr lang="zh-CN" altLang="en-US" sz="2400" dirty="0"/>
              <a:t>不仅带来了前所未有的</a:t>
            </a:r>
            <a:r>
              <a:rPr lang="en-US" altLang="zh-CN" sz="2400" dirty="0"/>
              <a:t>3D</a:t>
            </a:r>
            <a:r>
              <a:rPr lang="zh-CN" altLang="en-US" sz="2400" dirty="0"/>
              <a:t>界面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2009 </a:t>
            </a:r>
            <a:r>
              <a:rPr lang="en-US" altLang="zh-CN" sz="2400" dirty="0" err="1"/>
              <a:t>JavaFx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2009-</a:t>
            </a:r>
            <a:r>
              <a:rPr lang="zh-CN" altLang="en-US" sz="2400" dirty="0"/>
              <a:t>今   移动</a:t>
            </a:r>
            <a:r>
              <a:rPr lang="en-US" altLang="zh-CN" sz="2400" dirty="0"/>
              <a:t>App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770699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000"/>
              <a:t>1.1.4    </a:t>
            </a:r>
            <a:r>
              <a:rPr lang="zh-CN" altLang="en-US"/>
              <a:t>窗体容器简介</a:t>
            </a:r>
            <a:r>
              <a:rPr lang="en-US" altLang="zh-CN"/>
              <a:t> </a:t>
            </a:r>
          </a:p>
        </p:txBody>
      </p:sp>
      <p:pic>
        <p:nvPicPr>
          <p:cNvPr id="370694" name="Picture 6" descr="1sxmfvhuc5n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832100"/>
            <a:ext cx="2854325" cy="402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598488" y="1268413"/>
            <a:ext cx="3681412" cy="142081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 algn="l"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>
                <a:ea typeface="黑体" panose="02010609060101010101" pitchFamily="49" charset="-122"/>
              </a:rPr>
              <a:t> SDI [</a:t>
            </a:r>
            <a:r>
              <a:rPr lang="zh-CN" altLang="en-US">
                <a:ea typeface="黑体" panose="02010609060101010101" pitchFamily="49" charset="-122"/>
              </a:rPr>
              <a:t>单文档界面</a:t>
            </a:r>
            <a:r>
              <a:rPr lang="en-US" altLang="zh-CN">
                <a:ea typeface="黑体" panose="02010609060101010101" pitchFamily="49" charset="-122"/>
              </a:rPr>
              <a:t>]</a:t>
            </a:r>
          </a:p>
          <a:p>
            <a:pPr lvl="1" algn="l"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CN">
              <a:ea typeface="黑体" panose="02010609060101010101" pitchFamily="49" charset="-122"/>
            </a:endParaRPr>
          </a:p>
          <a:p>
            <a:pPr lvl="1" algn="l"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>
                <a:ea typeface="黑体" panose="02010609060101010101" pitchFamily="49" charset="-122"/>
              </a:rPr>
              <a:t> MDI [</a:t>
            </a:r>
            <a:r>
              <a:rPr lang="zh-CN" altLang="en-US">
                <a:ea typeface="黑体" panose="02010609060101010101" pitchFamily="49" charset="-122"/>
              </a:rPr>
              <a:t>多文档界面</a:t>
            </a:r>
            <a:r>
              <a:rPr lang="en-US" altLang="zh-CN">
                <a:ea typeface="黑体" panose="02010609060101010101" pitchFamily="49" charset="-122"/>
              </a:rPr>
              <a:t>]</a:t>
            </a:r>
          </a:p>
          <a:p>
            <a:pPr lvl="1" algn="l"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CN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940"/>
                            </p:stCondLst>
                            <p:childTnLst>
                              <p:par>
                                <p:cTn id="1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1.1.5   </a:t>
            </a:r>
            <a:r>
              <a:rPr lang="zh-CN" altLang="en-US"/>
              <a:t>窗体的属性 </a:t>
            </a:r>
          </a:p>
        </p:txBody>
      </p:sp>
      <p:graphicFrame>
        <p:nvGraphicFramePr>
          <p:cNvPr id="371745" name="Group 33"/>
          <p:cNvGraphicFramePr>
            <a:graphicFrameLocks noGrp="1"/>
          </p:cNvGraphicFramePr>
          <p:nvPr>
            <p:ph type="tbl" idx="1"/>
          </p:nvPr>
        </p:nvGraphicFramePr>
        <p:xfrm>
          <a:off x="1371600" y="1849438"/>
          <a:ext cx="6026150" cy="4642485"/>
        </p:xfrm>
        <a:graphic>
          <a:graphicData uri="http://schemas.openxmlformats.org/drawingml/2006/table">
            <a:tbl>
              <a:tblPr/>
              <a:tblGrid>
                <a:gridCol w="6026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属性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4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StartPosition   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初始窗口位置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672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CancelButton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按下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esc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键后执行那个按钮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4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ControlBox   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确定系统是否有图标和最大最小关闭按钮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8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FormBorderStyle 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指定边框和标题栏的外观和行为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24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HelpButton   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确定窗体的标题栏上是否有帮助按钮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24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KeyPreview   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确定窗体键盘事件是否已经向窗体注册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08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MainMenuStrip     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确定键盘激活和多文档合并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08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ShowInTaskbar    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确定窗体是否出现在任务栏中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24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WindowState       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确定窗体的初始可视状态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60350"/>
            <a:ext cx="8739187" cy="7921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1.1.5    </a:t>
            </a:r>
            <a:r>
              <a:rPr lang="zh-CN" altLang="en-US" dirty="0"/>
              <a:t>窗体的常用方法和事件 </a:t>
            </a:r>
          </a:p>
        </p:txBody>
      </p:sp>
      <p:graphicFrame>
        <p:nvGraphicFramePr>
          <p:cNvPr id="37276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28398"/>
              </p:ext>
            </p:extLst>
          </p:nvPr>
        </p:nvGraphicFramePr>
        <p:xfrm>
          <a:off x="382588" y="1722438"/>
          <a:ext cx="6254750" cy="4145280"/>
        </p:xfrm>
        <a:graphic>
          <a:graphicData uri="http://schemas.openxmlformats.org/drawingml/2006/table">
            <a:tbl>
              <a:tblPr/>
              <a:tblGrid>
                <a:gridCol w="6254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6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方法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Activate    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当窗体被激活时候发生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MdiChildActivate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MDI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子窗体被激活时候发生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事件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Activated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Closed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Closing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Load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60350"/>
            <a:ext cx="8739187" cy="7921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示例：显示另一窗体</a:t>
            </a:r>
          </a:p>
        </p:txBody>
      </p:sp>
      <p:pic>
        <p:nvPicPr>
          <p:cNvPr id="389147" name="Picture 27" descr="1sxmfvhuc5n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3" y="1030288"/>
            <a:ext cx="26543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9" name="Picture 29" descr="1sxmfvhuc5n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705350"/>
            <a:ext cx="19907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50" name="Picture 30" descr="1sxmfvhuc5n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4799013"/>
            <a:ext cx="3248025" cy="20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51" name="Picture 31" descr="1sxmfvhuc5n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030288"/>
            <a:ext cx="5224462" cy="36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示例：显示另一窗体</a:t>
            </a:r>
          </a:p>
        </p:txBody>
      </p: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684213" y="1624013"/>
            <a:ext cx="7993062" cy="461665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8575" cmpd="dbl" algn="ctr">
            <a:solidFill>
              <a:srgbClr val="808080"/>
            </a:solidFill>
            <a:miter lim="800000"/>
            <a:headEnd/>
            <a:tailEnd/>
          </a:ln>
          <a:effectLst>
            <a:outerShdw dist="56796" dir="1593903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被调用的窗体类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] [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窗体实例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] = new [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被调用的窗体类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]();</a:t>
            </a: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684213" y="2560638"/>
            <a:ext cx="8027987" cy="406400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黑体" panose="02010609060101010101" pitchFamily="49" charset="-122"/>
              </a:rPr>
              <a:t>[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ea typeface="黑体" panose="02010609060101010101" pitchFamily="49" charset="-122"/>
              </a:rPr>
              <a:t>窗体实例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黑体" panose="02010609060101010101" pitchFamily="49" charset="-122"/>
              </a:rPr>
              <a:t>].Show();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ea typeface="黑体" panose="02010609060101010101" pitchFamily="49" charset="-122"/>
              </a:rPr>
              <a:t>下面，在菜单的单击事件中写下如下的事件。</a:t>
            </a:r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642938" y="3344863"/>
            <a:ext cx="8137525" cy="1752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tabLst>
                <a:tab pos="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tabLst>
                <a:tab pos="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tabLst>
                <a:tab pos="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tabLst>
                <a:tab pos="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private void menuItem3_Click(object sender, EventArgs e)</a:t>
            </a:r>
          </a:p>
          <a:p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{</a:t>
            </a:r>
          </a:p>
          <a:p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    Form2 Mdichild = new Form2();</a:t>
            </a:r>
          </a:p>
          <a:p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    Mdichild.MdiParent = this;</a:t>
            </a:r>
          </a:p>
          <a:p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    Mdichild.Show();</a:t>
            </a:r>
          </a:p>
          <a:p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}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3766" name="Rectangle 6"/>
          <p:cNvSpPr>
            <a:spLocks noChangeArrowheads="1"/>
          </p:cNvSpPr>
          <p:nvPr/>
        </p:nvSpPr>
        <p:spPr bwMode="auto">
          <a:xfrm>
            <a:off x="711200" y="5318125"/>
            <a:ext cx="8027988" cy="406400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ea typeface="黑体" panose="02010609060101010101" pitchFamily="49" charset="-122"/>
              </a:rPr>
              <a:t>当然，需要再建立两个窗体对象，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ea typeface="黑体" panose="02010609060101010101" pitchFamily="49" charset="-122"/>
              </a:rPr>
              <a:t>form2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ea typeface="黑体" panose="02010609060101010101" pitchFamily="49" charset="-122"/>
              </a:rPr>
              <a:t>form3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ea typeface="黑体" panose="02010609060101010101" pitchFamily="49" charset="-122"/>
              </a:rPr>
              <a:t>窗体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37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37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737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37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37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3737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7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7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7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37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37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3737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373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373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373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allAtOnce" animBg="1"/>
      <p:bldP spid="373764" grpId="0" build="allAtOnce" animBg="1"/>
      <p:bldP spid="373765" grpId="0" animBg="1"/>
      <p:bldP spid="373766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8975725" cy="7921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/>
              <a:t>示例</a:t>
            </a:r>
            <a:r>
              <a:rPr lang="en-US" altLang="zh-CN" sz="4000"/>
              <a:t>1</a:t>
            </a:r>
            <a:r>
              <a:rPr lang="zh-CN" altLang="en-US" sz="4000"/>
              <a:t>：在</a:t>
            </a:r>
            <a:r>
              <a:rPr lang="en-US" altLang="zh-CN" sz="4000"/>
              <a:t>form2</a:t>
            </a:r>
            <a:r>
              <a:rPr lang="zh-CN" altLang="en-US" sz="4000"/>
              <a:t>窗体中进行如下操作 </a:t>
            </a:r>
          </a:p>
        </p:txBody>
      </p:sp>
      <p:pic>
        <p:nvPicPr>
          <p:cNvPr id="37478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75" y="1671638"/>
            <a:ext cx="6842125" cy="4125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479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4263" y="1782763"/>
            <a:ext cx="6842125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4788" name="Picture 4" descr="mousepoin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4060">
            <a:off x="6656388" y="6176963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4789" name="AutoShape 5"/>
          <p:cNvSpPr>
            <a:spLocks noChangeArrowheads="1"/>
          </p:cNvSpPr>
          <p:nvPr/>
        </p:nvSpPr>
        <p:spPr bwMode="auto">
          <a:xfrm>
            <a:off x="5508625" y="5013325"/>
            <a:ext cx="1150938" cy="360363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4790" name="Text Box 6"/>
          <p:cNvSpPr txBox="1">
            <a:spLocks noChangeArrowheads="1"/>
          </p:cNvSpPr>
          <p:nvPr/>
        </p:nvSpPr>
        <p:spPr bwMode="auto">
          <a:xfrm>
            <a:off x="3492500" y="5013325"/>
            <a:ext cx="1935163" cy="646331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E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单击“发送”按钮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71 -0.13635 L 1.11022E-16 2.59259E-6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9" grpId="0" animBg="1"/>
      <p:bldP spid="374789" grpId="1" animBg="1"/>
      <p:bldP spid="374790" grpId="0" animBg="1"/>
      <p:bldP spid="37479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8975725" cy="7921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/>
              <a:t>示例</a:t>
            </a:r>
            <a:r>
              <a:rPr lang="en-US" altLang="zh-CN" sz="3200"/>
              <a:t>2</a:t>
            </a:r>
            <a:r>
              <a:rPr lang="zh-CN" altLang="en-US" sz="3200"/>
              <a:t>：在</a:t>
            </a:r>
            <a:r>
              <a:rPr lang="en-US" altLang="zh-CN" sz="3200"/>
              <a:t>MDI</a:t>
            </a:r>
            <a:r>
              <a:rPr lang="zh-CN" altLang="en-US" sz="3200"/>
              <a:t>父窗口中，子窗口如何彼此之间传递信息？ </a:t>
            </a:r>
          </a:p>
        </p:txBody>
      </p:sp>
      <p:pic>
        <p:nvPicPr>
          <p:cNvPr id="391178" name="Picture 10" descr="1sxmfvhuc5n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684338"/>
            <a:ext cx="5456238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1179" name="Picture 11" descr="1sxmfvhuc5n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1677988"/>
            <a:ext cx="6151562" cy="4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1180" name="Picture 12" descr="1sxmfvhuc5n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622425"/>
            <a:ext cx="6389687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1181" name="Rectangle 13"/>
          <p:cNvSpPr>
            <a:spLocks noChangeArrowheads="1"/>
          </p:cNvSpPr>
          <p:nvPr/>
        </p:nvSpPr>
        <p:spPr bwMode="auto">
          <a:xfrm>
            <a:off x="0" y="6388100"/>
            <a:ext cx="1304925" cy="469900"/>
          </a:xfrm>
          <a:prstGeom prst="rect">
            <a:avLst/>
          </a:prstGeom>
          <a:gradFill rotWithShape="0">
            <a:gsLst>
              <a:gs pos="0">
                <a:srgbClr val="5B81A1"/>
              </a:gs>
              <a:gs pos="100000">
                <a:srgbClr val="171747"/>
              </a:gs>
            </a:gsLst>
            <a:path path="rect">
              <a:fillToRect l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</a:rPr>
              <a:t>代码见下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8975725" cy="7921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dirty="0"/>
              <a:t>示例</a:t>
            </a:r>
            <a:r>
              <a:rPr lang="en-US" altLang="zh-CN" sz="3200" dirty="0"/>
              <a:t>3</a:t>
            </a:r>
            <a:r>
              <a:rPr lang="zh-CN" altLang="en-US" sz="3200" dirty="0"/>
              <a:t>：如何防止重复打开子窗体啊？ </a:t>
            </a:r>
          </a:p>
        </p:txBody>
      </p:sp>
      <p:pic>
        <p:nvPicPr>
          <p:cNvPr id="393223" name="Picture 7" descr="1sxmfvhuc5n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047750"/>
            <a:ext cx="2728912" cy="24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3224" name="Rectangle 8"/>
          <p:cNvSpPr>
            <a:spLocks noChangeArrowheads="1"/>
          </p:cNvSpPr>
          <p:nvPr/>
        </p:nvSpPr>
        <p:spPr bwMode="auto">
          <a:xfrm>
            <a:off x="2997200" y="1047750"/>
            <a:ext cx="6146800" cy="526297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方法：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zh-CN" altLang="en-US" sz="1600" dirty="0">
                <a:solidFill>
                  <a:srgbClr val="7030A0"/>
                </a:solidFill>
              </a:rPr>
              <a:t>　直接检测是否已经打开此</a:t>
            </a:r>
            <a:r>
              <a:rPr lang="en-US" altLang="zh-CN" sz="1600" dirty="0">
                <a:solidFill>
                  <a:srgbClr val="7030A0"/>
                </a:solidFill>
              </a:rPr>
              <a:t>MDI</a:t>
            </a:r>
            <a:r>
              <a:rPr lang="zh-CN" altLang="en-US" sz="1600" dirty="0">
                <a:solidFill>
                  <a:srgbClr val="7030A0"/>
                </a:solidFill>
              </a:rPr>
              <a:t>窗体</a:t>
            </a:r>
            <a:br>
              <a:rPr lang="zh-CN" altLang="en-US" sz="1600" dirty="0">
                <a:solidFill>
                  <a:srgbClr val="7030A0"/>
                </a:solidFill>
              </a:rPr>
            </a:br>
            <a:r>
              <a:rPr lang="zh-CN" altLang="en-US" sz="1600" dirty="0">
                <a:solidFill>
                  <a:srgbClr val="7030A0"/>
                </a:solidFill>
              </a:rPr>
              <a:t>　　</a:t>
            </a:r>
            <a:r>
              <a:rPr lang="en-US" altLang="zh-CN" sz="1600" dirty="0">
                <a:solidFill>
                  <a:srgbClr val="7030A0"/>
                </a:solidFill>
              </a:rPr>
              <a:t>// </a:t>
            </a:r>
            <a:r>
              <a:rPr lang="zh-CN" altLang="en-US" sz="1600" dirty="0">
                <a:solidFill>
                  <a:srgbClr val="7030A0"/>
                </a:solidFill>
              </a:rPr>
              <a:t>是否已经打开了？（用循环来判断</a:t>
            </a:r>
            <a:r>
              <a:rPr lang="zh-CN" altLang="en-US" sz="1600" dirty="0">
                <a:solidFill>
                  <a:srgbClr val="FF0000"/>
                </a:solidFill>
              </a:rPr>
              <a:t>）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</a:rPr>
              <a:t>foreach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 (Form 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</a:rPr>
              <a:t>childrenForm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</a:rPr>
              <a:t>this.MdiChildren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{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检测是不是当前子窗体名称</a:t>
            </a:r>
            <a:b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if 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childrenForm.Name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== "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子窗体名称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")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{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是的话就是把他显示</a:t>
            </a:r>
            <a:b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childrenForm.Visible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= true;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并激活该窗体</a:t>
            </a:r>
            <a:b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childrenForm.Activate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();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return;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}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}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下面是打开子窗体</a:t>
            </a:r>
            <a:b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Form1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childrenForm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= new Form1();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childrenForm.MdiParent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= this;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childrenForm.Show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();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childrenForm.WindowState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FormWindowState.Maximized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;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</a:b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8975725" cy="7921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/>
              <a:t>示例</a:t>
            </a:r>
            <a:r>
              <a:rPr lang="en-US" altLang="zh-CN" sz="3200"/>
              <a:t>4</a:t>
            </a:r>
            <a:r>
              <a:rPr lang="zh-CN" altLang="en-US" sz="3200"/>
              <a:t>：另一种窗体之间的传值技巧（一）</a:t>
            </a:r>
            <a:br>
              <a:rPr lang="zh-CN" altLang="en-US" sz="3200"/>
            </a:br>
            <a:r>
              <a:rPr lang="en-US" altLang="zh-CN" sz="3200"/>
              <a:t>——</a:t>
            </a:r>
            <a:r>
              <a:rPr lang="zh-CN" altLang="en-US" sz="3200"/>
              <a:t>传单个值 </a:t>
            </a:r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174625" y="1484670"/>
            <a:ext cx="4386263" cy="504753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 sz="1400" b="1">
                <a:solidFill>
                  <a:schemeClr val="bg2">
                    <a:lumMod val="50000"/>
                  </a:schemeClr>
                </a:solidFill>
              </a:rPr>
              <a:t>、先在</a:t>
            </a: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Form2</a:t>
            </a:r>
            <a:r>
              <a:rPr lang="zh-CN" altLang="en-US" sz="1400" b="1">
                <a:solidFill>
                  <a:schemeClr val="bg2">
                    <a:lumMod val="50000"/>
                  </a:schemeClr>
                </a:solidFill>
              </a:rPr>
              <a:t>中定义一个成员变量和一个属性如下： </a:t>
            </a:r>
            <a:br>
              <a:rPr lang="zh-CN" altLang="en-US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private string form2zhi = null;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public string Form2ChuanZhi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{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get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{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return form2zhi;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}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}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zh-CN" altLang="en-US" sz="1400" b="1">
                <a:solidFill>
                  <a:schemeClr val="bg2">
                    <a:lumMod val="50000"/>
                  </a:schemeClr>
                </a:solidFill>
              </a:rPr>
              <a:t>、再在</a:t>
            </a: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Form3</a:t>
            </a:r>
            <a:r>
              <a:rPr lang="zh-CN" altLang="en-US" sz="1400" b="1">
                <a:solidFill>
                  <a:schemeClr val="bg2">
                    <a:lumMod val="50000"/>
                  </a:schemeClr>
                </a:solidFill>
              </a:rPr>
              <a:t>中定义一个成员变量和一个属性如下： </a:t>
            </a:r>
            <a:br>
              <a:rPr lang="zh-CN" altLang="en-US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private string form3zhi = null;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public string Form3ChuanZhi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{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set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{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form3zhi = value;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}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get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{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return form3zhi;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}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}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endParaRPr lang="en-US" altLang="zh-CN" sz="14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4757738" y="1546225"/>
            <a:ext cx="4386262" cy="13779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zh-CN" altLang="en-US" sz="1400" b="1">
                <a:solidFill>
                  <a:schemeClr val="bg2">
                    <a:lumMod val="50000"/>
                  </a:schemeClr>
                </a:solidFill>
              </a:rPr>
              <a:t>、双击</a:t>
            </a: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btn_ChuanZhi</a:t>
            </a:r>
            <a:r>
              <a:rPr lang="zh-CN" altLang="en-US" sz="1400" b="1">
                <a:solidFill>
                  <a:schemeClr val="bg2">
                    <a:lumMod val="50000"/>
                  </a:schemeClr>
                </a:solidFill>
              </a:rPr>
              <a:t>在这个事件中写入以下代码（主要是显示</a:t>
            </a: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Form3</a:t>
            </a:r>
            <a:r>
              <a:rPr lang="zh-CN" altLang="en-US" sz="1400" b="1">
                <a:solidFill>
                  <a:schemeClr val="bg2">
                    <a:lumMod val="50000"/>
                  </a:schemeClr>
                </a:solidFill>
              </a:rPr>
              <a:t>窗体和将</a:t>
            </a: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Form2</a:t>
            </a:r>
            <a:r>
              <a:rPr lang="zh-CN" altLang="en-US" sz="1400" b="1">
                <a:solidFill>
                  <a:schemeClr val="bg2">
                    <a:lumMod val="50000"/>
                  </a:schemeClr>
                </a:solidFill>
              </a:rPr>
              <a:t>中的值传过去）： </a:t>
            </a:r>
            <a:br>
              <a:rPr lang="zh-CN" altLang="en-US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Form3 form3 = new Form3();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form3.Form3ChuanZhi = form2zhi;//</a:t>
            </a:r>
            <a:r>
              <a:rPr lang="zh-CN" altLang="en-US" sz="1400" b="1">
                <a:solidFill>
                  <a:schemeClr val="bg2">
                    <a:lumMod val="50000"/>
                  </a:schemeClr>
                </a:solidFill>
              </a:rPr>
              <a:t>将值传过去 </a:t>
            </a:r>
            <a:br>
              <a:rPr lang="zh-CN" altLang="en-US" sz="14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form3.Show(); </a:t>
            </a:r>
            <a:b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</a:br>
            <a:endParaRPr lang="en-US" altLang="zh-CN" sz="1400" b="1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95270" name="Picture 6" descr="1sxmfvhuc5n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233738"/>
            <a:ext cx="30670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5271" name="Rectangle 7"/>
          <p:cNvSpPr>
            <a:spLocks noChangeArrowheads="1"/>
          </p:cNvSpPr>
          <p:nvPr/>
        </p:nvSpPr>
        <p:spPr bwMode="auto">
          <a:xfrm>
            <a:off x="7570788" y="6132513"/>
            <a:ext cx="1277937" cy="403225"/>
          </a:xfrm>
          <a:prstGeom prst="rect">
            <a:avLst/>
          </a:prstGeom>
          <a:gradFill rotWithShape="0">
            <a:gsLst>
              <a:gs pos="0">
                <a:srgbClr val="5B81A1"/>
              </a:gs>
              <a:gs pos="100000">
                <a:srgbClr val="171747"/>
              </a:gs>
            </a:gsLst>
            <a:path path="rect">
              <a:fillToRect l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/>
              <a:t>代码见下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 animBg="1"/>
      <p:bldP spid="39526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179388"/>
            <a:ext cx="8975725" cy="7921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/>
              <a:t>Winform</a:t>
            </a:r>
            <a:r>
              <a:rPr lang="zh-CN" altLang="en-US" sz="3200"/>
              <a:t>界面美化技巧 </a:t>
            </a: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398463" y="1108075"/>
            <a:ext cx="818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、从附件资料中确认有第三方动态链接库文件</a:t>
            </a:r>
            <a:r>
              <a:rPr lang="en-US" altLang="zh-CN" dirty="0">
                <a:solidFill>
                  <a:schemeClr val="tx2"/>
                </a:solidFill>
              </a:rPr>
              <a:t>DotNetSkin.dll</a:t>
            </a:r>
            <a:r>
              <a:rPr lang="zh-CN" altLang="en-US" dirty="0">
                <a:solidFill>
                  <a:schemeClr val="tx2"/>
                </a:solidFill>
              </a:rPr>
              <a:t>或者</a:t>
            </a:r>
            <a:r>
              <a:rPr lang="en-US" altLang="zh-CN" dirty="0">
                <a:solidFill>
                  <a:schemeClr val="tx2"/>
                </a:solidFill>
              </a:rPr>
              <a:t>IrisSkin2.dll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</a:p>
          <a:p>
            <a:pPr algn="l"/>
            <a:r>
              <a:rPr lang="zh-CN" altLang="en-US" dirty="0">
                <a:solidFill>
                  <a:schemeClr val="tx2"/>
                </a:solidFill>
              </a:rPr>
              <a:t>这两个文件是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第三方开发设计的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Winform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界面美化的主要文件</a:t>
            </a: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466725" y="2386013"/>
            <a:ext cx="8699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tx2"/>
                </a:solidFill>
              </a:rPr>
              <a:t>2</a:t>
            </a:r>
            <a:r>
              <a:rPr lang="zh-CN" altLang="en-US" dirty="0">
                <a:solidFill>
                  <a:schemeClr val="tx2"/>
                </a:solidFill>
              </a:rPr>
              <a:t>、打开</a:t>
            </a:r>
            <a:r>
              <a:rPr lang="en-US" altLang="zh-CN" dirty="0">
                <a:solidFill>
                  <a:schemeClr val="tx2"/>
                </a:solidFill>
              </a:rPr>
              <a:t>VS</a:t>
            </a:r>
            <a:r>
              <a:rPr lang="zh-CN" altLang="en-US" dirty="0">
                <a:solidFill>
                  <a:schemeClr val="tx2"/>
                </a:solidFill>
              </a:rPr>
              <a:t>，展开工具箱，右键点击界面选择“添加选项卡”，新建选项卡“皮肤”</a:t>
            </a:r>
          </a:p>
        </p:txBody>
      </p:sp>
      <p:pic>
        <p:nvPicPr>
          <p:cNvPr id="399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160713"/>
            <a:ext cx="23526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相关技术</a:t>
            </a:r>
          </a:p>
        </p:txBody>
      </p:sp>
      <p:sp>
        <p:nvSpPr>
          <p:cNvPr id="385027" name="Line 3"/>
          <p:cNvSpPr>
            <a:spLocks noChangeShapeType="1"/>
          </p:cNvSpPr>
          <p:nvPr/>
        </p:nvSpPr>
        <p:spPr bwMode="auto">
          <a:xfrm>
            <a:off x="1690688" y="3448050"/>
            <a:ext cx="0" cy="93503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sz="2000"/>
          </a:p>
        </p:txBody>
      </p:sp>
      <p:sp>
        <p:nvSpPr>
          <p:cNvPr id="385028" name="Line 4"/>
          <p:cNvSpPr>
            <a:spLocks noChangeShapeType="1"/>
          </p:cNvSpPr>
          <p:nvPr/>
        </p:nvSpPr>
        <p:spPr bwMode="auto">
          <a:xfrm>
            <a:off x="2987675" y="3448050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000"/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611188" y="3016250"/>
            <a:ext cx="8137525" cy="107950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zh-CN" sz="2000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385030" name="AutoShape 6"/>
          <p:cNvSpPr>
            <a:spLocks noChangeArrowheads="1"/>
          </p:cNvSpPr>
          <p:nvPr/>
        </p:nvSpPr>
        <p:spPr bwMode="auto">
          <a:xfrm>
            <a:off x="6948488" y="1844675"/>
            <a:ext cx="1582737" cy="288925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lang="zh-CN" altLang="en-US" sz="1600"/>
              <a:t>综合基础课程</a:t>
            </a:r>
            <a:endParaRPr lang="zh-CN" altLang="en-US" sz="1600">
              <a:ea typeface="楷体_GB2312" panose="02010609030101010101" pitchFamily="49" charset="-122"/>
            </a:endParaRPr>
          </a:p>
        </p:txBody>
      </p:sp>
      <p:sp>
        <p:nvSpPr>
          <p:cNvPr id="385031" name="AutoShape 7"/>
          <p:cNvSpPr>
            <a:spLocks noChangeArrowheads="1"/>
          </p:cNvSpPr>
          <p:nvPr/>
        </p:nvSpPr>
        <p:spPr bwMode="auto">
          <a:xfrm>
            <a:off x="898525" y="3159125"/>
            <a:ext cx="1657350" cy="288925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0" hangingPunct="0"/>
            <a:r>
              <a:rPr lang="en-US" altLang="zh-CN" sz="1600" dirty="0"/>
              <a:t>SQL Server</a:t>
            </a:r>
            <a:endParaRPr lang="en-US" altLang="zh-CN" sz="1600" dirty="0">
              <a:latin typeface="Helvetica" panose="020B0604020202020204" pitchFamily="34" charset="0"/>
            </a:endParaRPr>
          </a:p>
        </p:txBody>
      </p:sp>
      <p:sp>
        <p:nvSpPr>
          <p:cNvPr id="385032" name="Line 8"/>
          <p:cNvSpPr>
            <a:spLocks noChangeShapeType="1"/>
          </p:cNvSpPr>
          <p:nvPr/>
        </p:nvSpPr>
        <p:spPr bwMode="auto">
          <a:xfrm flipV="1">
            <a:off x="2554288" y="3303588"/>
            <a:ext cx="21748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85033" name="Line 9"/>
          <p:cNvSpPr>
            <a:spLocks noChangeShapeType="1"/>
          </p:cNvSpPr>
          <p:nvPr/>
        </p:nvSpPr>
        <p:spPr bwMode="auto">
          <a:xfrm>
            <a:off x="3995738" y="2655888"/>
            <a:ext cx="0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000"/>
          </a:p>
        </p:txBody>
      </p:sp>
      <p:sp>
        <p:nvSpPr>
          <p:cNvPr id="385034" name="Text Box 10"/>
          <p:cNvSpPr txBox="1">
            <a:spLocks noChangeArrowheads="1"/>
          </p:cNvSpPr>
          <p:nvPr/>
        </p:nvSpPr>
        <p:spPr bwMode="auto">
          <a:xfrm>
            <a:off x="611188" y="4221163"/>
            <a:ext cx="8135937" cy="1603375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zh-CN" sz="2000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385035" name="AutoShape 11"/>
          <p:cNvSpPr>
            <a:spLocks noChangeArrowheads="1"/>
          </p:cNvSpPr>
          <p:nvPr/>
        </p:nvSpPr>
        <p:spPr bwMode="auto">
          <a:xfrm>
            <a:off x="3203575" y="4384675"/>
            <a:ext cx="1439863" cy="287338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0" hangingPunct="0"/>
            <a:r>
              <a:rPr lang="en-US" altLang="zh-CN" sz="1600"/>
              <a:t>XML</a:t>
            </a:r>
            <a:endParaRPr lang="en-US" altLang="zh-CN" sz="1600">
              <a:latin typeface="Helvetica" panose="020B0604020202020204" pitchFamily="34" charset="0"/>
            </a:endParaRPr>
          </a:p>
        </p:txBody>
      </p:sp>
      <p:sp>
        <p:nvSpPr>
          <p:cNvPr id="385036" name="AutoShape 12"/>
          <p:cNvSpPr>
            <a:spLocks noChangeArrowheads="1"/>
          </p:cNvSpPr>
          <p:nvPr/>
        </p:nvSpPr>
        <p:spPr bwMode="auto">
          <a:xfrm>
            <a:off x="882650" y="5467350"/>
            <a:ext cx="2365375" cy="573088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lang="en-US" altLang="zh-CN" sz="1600"/>
              <a:t>Ajax    [</a:t>
            </a:r>
            <a:r>
              <a:rPr lang="en-US" altLang="zh-CN" sz="1600" b="1" dirty="0" err="1"/>
              <a:t>Javascript&amp;XML</a:t>
            </a:r>
            <a:r>
              <a:rPr lang="en-US" altLang="zh-CN" sz="1600" dirty="0"/>
              <a:t>]</a:t>
            </a:r>
          </a:p>
        </p:txBody>
      </p:sp>
      <p:sp>
        <p:nvSpPr>
          <p:cNvPr id="385037" name="AutoShape 13"/>
          <p:cNvSpPr>
            <a:spLocks noChangeArrowheads="1"/>
          </p:cNvSpPr>
          <p:nvPr/>
        </p:nvSpPr>
        <p:spPr bwMode="auto">
          <a:xfrm>
            <a:off x="1835150" y="4887913"/>
            <a:ext cx="2303463" cy="288925"/>
          </a:xfrm>
          <a:prstGeom prst="flowChartProcess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/>
            <a:r>
              <a:rPr lang="en-US" altLang="zh-CN" sz="1600" dirty="0">
                <a:solidFill>
                  <a:schemeClr val="tx1"/>
                </a:solidFill>
              </a:rPr>
              <a:t>ASP.NET</a:t>
            </a:r>
          </a:p>
        </p:txBody>
      </p:sp>
      <p:sp>
        <p:nvSpPr>
          <p:cNvPr id="385038" name="AutoShape 14"/>
          <p:cNvSpPr>
            <a:spLocks noChangeArrowheads="1"/>
          </p:cNvSpPr>
          <p:nvPr/>
        </p:nvSpPr>
        <p:spPr bwMode="auto">
          <a:xfrm>
            <a:off x="898525" y="4384675"/>
            <a:ext cx="1657350" cy="28575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lang="en-US" altLang="zh-CN" sz="1600" dirty="0"/>
              <a:t>Oracle</a:t>
            </a:r>
            <a:endParaRPr lang="en-US" altLang="zh-CN" sz="1600" dirty="0">
              <a:latin typeface="Helvetica" panose="020B0604020202020204" pitchFamily="34" charset="0"/>
            </a:endParaRPr>
          </a:p>
        </p:txBody>
      </p:sp>
      <p:sp>
        <p:nvSpPr>
          <p:cNvPr id="385039" name="AutoShape 15"/>
          <p:cNvSpPr>
            <a:spLocks noChangeArrowheads="1"/>
          </p:cNvSpPr>
          <p:nvPr/>
        </p:nvSpPr>
        <p:spPr bwMode="auto">
          <a:xfrm>
            <a:off x="4075113" y="5470525"/>
            <a:ext cx="1584325" cy="288925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lang="en-US" altLang="zh-CN" sz="1600"/>
              <a:t>RSS</a:t>
            </a:r>
            <a:endParaRPr lang="en-US" altLang="zh-CN" sz="1600">
              <a:latin typeface="Helvetica" panose="020B0604020202020204" pitchFamily="34" charset="0"/>
            </a:endParaRPr>
          </a:p>
        </p:txBody>
      </p:sp>
      <p:sp>
        <p:nvSpPr>
          <p:cNvPr id="385040" name="Line 16"/>
          <p:cNvSpPr>
            <a:spLocks noChangeShapeType="1"/>
          </p:cNvSpPr>
          <p:nvPr/>
        </p:nvSpPr>
        <p:spPr bwMode="auto">
          <a:xfrm>
            <a:off x="3492500" y="4672013"/>
            <a:ext cx="0" cy="2159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sz="2000"/>
          </a:p>
        </p:txBody>
      </p:sp>
      <p:sp>
        <p:nvSpPr>
          <p:cNvPr id="385041" name="AutoShape 17"/>
          <p:cNvSpPr>
            <a:spLocks noChangeArrowheads="1"/>
          </p:cNvSpPr>
          <p:nvPr/>
        </p:nvSpPr>
        <p:spPr bwMode="auto">
          <a:xfrm>
            <a:off x="6588125" y="1216025"/>
            <a:ext cx="2160588" cy="287338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lang="en-US" altLang="zh-CN" sz="1600">
                <a:ea typeface="楷体_GB2312" panose="02010609030101010101" pitchFamily="49" charset="-122"/>
              </a:rPr>
              <a:t>Computer Base</a:t>
            </a:r>
          </a:p>
        </p:txBody>
      </p:sp>
      <p:sp>
        <p:nvSpPr>
          <p:cNvPr id="385042" name="Text Box 18"/>
          <p:cNvSpPr txBox="1">
            <a:spLocks noChangeArrowheads="1"/>
          </p:cNvSpPr>
          <p:nvPr/>
        </p:nvSpPr>
        <p:spPr bwMode="auto">
          <a:xfrm>
            <a:off x="611188" y="1647825"/>
            <a:ext cx="8137525" cy="1223963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zh-CN" sz="2000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385043" name="AutoShape 19"/>
          <p:cNvSpPr>
            <a:spLocks noChangeArrowheads="1"/>
          </p:cNvSpPr>
          <p:nvPr/>
        </p:nvSpPr>
        <p:spPr bwMode="auto">
          <a:xfrm>
            <a:off x="5003800" y="2368550"/>
            <a:ext cx="1655763" cy="287338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lang="en-US" altLang="zh-CN" sz="1600"/>
              <a:t>HTML&amp;JavaScript</a:t>
            </a:r>
          </a:p>
        </p:txBody>
      </p:sp>
      <p:sp>
        <p:nvSpPr>
          <p:cNvPr id="385044" name="AutoShape 20"/>
          <p:cNvSpPr>
            <a:spLocks noChangeArrowheads="1"/>
          </p:cNvSpPr>
          <p:nvPr/>
        </p:nvSpPr>
        <p:spPr bwMode="auto">
          <a:xfrm>
            <a:off x="2770188" y="2368550"/>
            <a:ext cx="1873250" cy="287338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0" hangingPunct="0"/>
            <a:r>
              <a:rPr lang="en-US" altLang="zh-CN" sz="1600" dirty="0"/>
              <a:t>OOP\Java</a:t>
            </a:r>
            <a:endParaRPr lang="en-US" altLang="zh-CN" sz="1600" dirty="0">
              <a:ea typeface="楷体_GB2312" panose="02010609030101010101" pitchFamily="49" charset="-122"/>
            </a:endParaRPr>
          </a:p>
        </p:txBody>
      </p:sp>
      <p:sp>
        <p:nvSpPr>
          <p:cNvPr id="385045" name="Line 21"/>
          <p:cNvSpPr>
            <a:spLocks noChangeShapeType="1"/>
          </p:cNvSpPr>
          <p:nvPr/>
        </p:nvSpPr>
        <p:spPr bwMode="auto">
          <a:xfrm>
            <a:off x="7667625" y="1504950"/>
            <a:ext cx="0" cy="3603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/>
          </a:p>
        </p:txBody>
      </p:sp>
      <p:sp>
        <p:nvSpPr>
          <p:cNvPr id="385046" name="Line 22"/>
          <p:cNvSpPr>
            <a:spLocks noChangeShapeType="1"/>
          </p:cNvSpPr>
          <p:nvPr/>
        </p:nvSpPr>
        <p:spPr bwMode="auto">
          <a:xfrm flipH="1">
            <a:off x="4643438" y="2511425"/>
            <a:ext cx="3603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/>
          </a:p>
        </p:txBody>
      </p:sp>
      <p:sp>
        <p:nvSpPr>
          <p:cNvPr id="385047" name="AutoShape 23"/>
          <p:cNvSpPr>
            <a:spLocks noChangeArrowheads="1"/>
          </p:cNvSpPr>
          <p:nvPr/>
        </p:nvSpPr>
        <p:spPr bwMode="auto">
          <a:xfrm>
            <a:off x="6948488" y="2368550"/>
            <a:ext cx="1584325" cy="287338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lang="en-US" altLang="zh-CN" sz="1600">
                <a:ea typeface="楷体_GB2312" panose="02010609030101010101" pitchFamily="49" charset="-122"/>
              </a:rPr>
              <a:t>C</a:t>
            </a:r>
          </a:p>
        </p:txBody>
      </p:sp>
      <p:sp>
        <p:nvSpPr>
          <p:cNvPr id="385048" name="Line 24"/>
          <p:cNvSpPr>
            <a:spLocks noChangeShapeType="1"/>
          </p:cNvSpPr>
          <p:nvPr/>
        </p:nvSpPr>
        <p:spPr bwMode="auto">
          <a:xfrm flipH="1">
            <a:off x="6659563" y="2511425"/>
            <a:ext cx="28892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/>
          </a:p>
        </p:txBody>
      </p:sp>
      <p:sp>
        <p:nvSpPr>
          <p:cNvPr id="385049" name="Line 25"/>
          <p:cNvSpPr>
            <a:spLocks noChangeShapeType="1"/>
          </p:cNvSpPr>
          <p:nvPr/>
        </p:nvSpPr>
        <p:spPr bwMode="auto">
          <a:xfrm>
            <a:off x="2555875" y="2511425"/>
            <a:ext cx="214313" cy="158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/>
          </a:p>
        </p:txBody>
      </p:sp>
      <p:sp>
        <p:nvSpPr>
          <p:cNvPr id="385050" name="Line 26"/>
          <p:cNvSpPr>
            <a:spLocks noChangeShapeType="1"/>
          </p:cNvSpPr>
          <p:nvPr/>
        </p:nvSpPr>
        <p:spPr bwMode="auto">
          <a:xfrm>
            <a:off x="1690688" y="2655888"/>
            <a:ext cx="0" cy="5032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/>
          </a:p>
        </p:txBody>
      </p:sp>
      <p:sp>
        <p:nvSpPr>
          <p:cNvPr id="385051" name="Line 27"/>
          <p:cNvSpPr>
            <a:spLocks noChangeShapeType="1"/>
          </p:cNvSpPr>
          <p:nvPr/>
        </p:nvSpPr>
        <p:spPr bwMode="auto">
          <a:xfrm>
            <a:off x="2987675" y="2655888"/>
            <a:ext cx="1588" cy="5032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sz="2000"/>
          </a:p>
        </p:txBody>
      </p:sp>
      <p:sp>
        <p:nvSpPr>
          <p:cNvPr id="385052" name="AutoShape 28"/>
          <p:cNvSpPr>
            <a:spLocks noChangeArrowheads="1"/>
          </p:cNvSpPr>
          <p:nvPr/>
        </p:nvSpPr>
        <p:spPr bwMode="auto">
          <a:xfrm>
            <a:off x="900113" y="2349500"/>
            <a:ext cx="1655762" cy="288925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0" hangingPunct="0"/>
            <a:r>
              <a:rPr lang="en-US" altLang="zh-CN" sz="1600" dirty="0"/>
              <a:t>Database Base</a:t>
            </a:r>
          </a:p>
        </p:txBody>
      </p:sp>
      <p:sp>
        <p:nvSpPr>
          <p:cNvPr id="385053" name="AutoShape 29"/>
          <p:cNvSpPr>
            <a:spLocks noChangeArrowheads="1"/>
          </p:cNvSpPr>
          <p:nvPr/>
        </p:nvSpPr>
        <p:spPr bwMode="auto">
          <a:xfrm>
            <a:off x="5003800" y="3160713"/>
            <a:ext cx="1655763" cy="288925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lang="en-US" altLang="zh-CN" sz="1600"/>
              <a:t>JSP</a:t>
            </a:r>
            <a:r>
              <a:rPr lang="en-US" altLang="zh-CN" sz="1600">
                <a:ea typeface="楷体_GB2312" panose="02010609030101010101" pitchFamily="49" charset="-122"/>
              </a:rPr>
              <a:t>/Servlet</a:t>
            </a:r>
          </a:p>
        </p:txBody>
      </p:sp>
      <p:sp>
        <p:nvSpPr>
          <p:cNvPr id="385054" name="Line 30"/>
          <p:cNvSpPr>
            <a:spLocks noChangeShapeType="1"/>
          </p:cNvSpPr>
          <p:nvPr/>
        </p:nvSpPr>
        <p:spPr bwMode="auto">
          <a:xfrm>
            <a:off x="5508625" y="2944813"/>
            <a:ext cx="0" cy="2174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/>
          </a:p>
        </p:txBody>
      </p:sp>
      <p:sp>
        <p:nvSpPr>
          <p:cNvPr id="385055" name="Line 31"/>
          <p:cNvSpPr>
            <a:spLocks noChangeShapeType="1"/>
          </p:cNvSpPr>
          <p:nvPr/>
        </p:nvSpPr>
        <p:spPr bwMode="auto">
          <a:xfrm>
            <a:off x="5508625" y="3448050"/>
            <a:ext cx="0" cy="9366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/>
          </a:p>
        </p:txBody>
      </p:sp>
      <p:sp>
        <p:nvSpPr>
          <p:cNvPr id="385056" name="AutoShape 32"/>
          <p:cNvSpPr>
            <a:spLocks noChangeArrowheads="1"/>
          </p:cNvSpPr>
          <p:nvPr/>
        </p:nvSpPr>
        <p:spPr bwMode="auto">
          <a:xfrm>
            <a:off x="5003800" y="4384675"/>
            <a:ext cx="1655763" cy="287338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lang="en-US" altLang="zh-CN" sz="1600"/>
              <a:t>EJB/WebService</a:t>
            </a:r>
          </a:p>
        </p:txBody>
      </p:sp>
      <p:sp>
        <p:nvSpPr>
          <p:cNvPr id="385057" name="AutoShape 33"/>
          <p:cNvSpPr>
            <a:spLocks noChangeArrowheads="1"/>
          </p:cNvSpPr>
          <p:nvPr/>
        </p:nvSpPr>
        <p:spPr bwMode="auto">
          <a:xfrm>
            <a:off x="2771775" y="3141663"/>
            <a:ext cx="1871663" cy="287337"/>
          </a:xfrm>
          <a:prstGeom prst="flowChartProcess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/>
            <a:r>
              <a:rPr lang="en-US" altLang="zh-CN" sz="1600" dirty="0">
                <a:solidFill>
                  <a:schemeClr val="tx1"/>
                </a:solidFill>
              </a:rPr>
              <a:t>C#</a:t>
            </a:r>
            <a:endParaRPr lang="en-US" altLang="zh-CN" sz="1600" dirty="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sp>
        <p:nvSpPr>
          <p:cNvPr id="385058" name="Line 34"/>
          <p:cNvSpPr>
            <a:spLocks noChangeShapeType="1"/>
          </p:cNvSpPr>
          <p:nvPr/>
        </p:nvSpPr>
        <p:spPr bwMode="auto">
          <a:xfrm>
            <a:off x="5508625" y="4672013"/>
            <a:ext cx="0" cy="2159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/>
          </a:p>
        </p:txBody>
      </p:sp>
      <p:sp>
        <p:nvSpPr>
          <p:cNvPr id="385059" name="Line 35"/>
          <p:cNvSpPr>
            <a:spLocks noChangeShapeType="1"/>
          </p:cNvSpPr>
          <p:nvPr/>
        </p:nvSpPr>
        <p:spPr bwMode="auto">
          <a:xfrm>
            <a:off x="7667625" y="2152650"/>
            <a:ext cx="0" cy="2159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/>
          </a:p>
        </p:txBody>
      </p:sp>
      <p:sp>
        <p:nvSpPr>
          <p:cNvPr id="385060" name="Line 36"/>
          <p:cNvSpPr>
            <a:spLocks noChangeShapeType="1"/>
          </p:cNvSpPr>
          <p:nvPr/>
        </p:nvSpPr>
        <p:spPr bwMode="auto">
          <a:xfrm>
            <a:off x="4643438" y="45291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000"/>
          </a:p>
        </p:txBody>
      </p:sp>
      <p:sp>
        <p:nvSpPr>
          <p:cNvPr id="385061" name="Line 37"/>
          <p:cNvSpPr>
            <a:spLocks noChangeShapeType="1"/>
          </p:cNvSpPr>
          <p:nvPr/>
        </p:nvSpPr>
        <p:spPr bwMode="auto">
          <a:xfrm>
            <a:off x="6227763" y="2655888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/>
          </a:p>
        </p:txBody>
      </p:sp>
      <p:sp>
        <p:nvSpPr>
          <p:cNvPr id="385062" name="Line 38"/>
          <p:cNvSpPr>
            <a:spLocks noChangeShapeType="1"/>
          </p:cNvSpPr>
          <p:nvPr/>
        </p:nvSpPr>
        <p:spPr bwMode="auto">
          <a:xfrm>
            <a:off x="2987675" y="3952875"/>
            <a:ext cx="0" cy="93503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sz="2000"/>
          </a:p>
        </p:txBody>
      </p:sp>
      <p:sp>
        <p:nvSpPr>
          <p:cNvPr id="385063" name="Line 39"/>
          <p:cNvSpPr>
            <a:spLocks noChangeShapeType="1"/>
          </p:cNvSpPr>
          <p:nvPr/>
        </p:nvSpPr>
        <p:spPr bwMode="auto">
          <a:xfrm>
            <a:off x="3995738" y="2944813"/>
            <a:ext cx="1512887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sz="2000"/>
          </a:p>
        </p:txBody>
      </p:sp>
      <p:sp>
        <p:nvSpPr>
          <p:cNvPr id="385064" name="AutoShape 40"/>
          <p:cNvSpPr>
            <a:spLocks noChangeArrowheads="1"/>
          </p:cNvSpPr>
          <p:nvPr/>
        </p:nvSpPr>
        <p:spPr bwMode="auto">
          <a:xfrm>
            <a:off x="5003800" y="4887913"/>
            <a:ext cx="1655763" cy="288925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lang="en-US" altLang="zh-CN" sz="1600"/>
              <a:t>Struts/JSF</a:t>
            </a:r>
            <a:endParaRPr lang="en-US" altLang="zh-CN" sz="1600">
              <a:latin typeface="Helvetica" panose="020B0604020202020204" pitchFamily="34" charset="0"/>
            </a:endParaRPr>
          </a:p>
        </p:txBody>
      </p:sp>
      <p:sp>
        <p:nvSpPr>
          <p:cNvPr id="385065" name="AutoShape 41"/>
          <p:cNvSpPr>
            <a:spLocks noChangeArrowheads="1"/>
          </p:cNvSpPr>
          <p:nvPr/>
        </p:nvSpPr>
        <p:spPr bwMode="auto">
          <a:xfrm>
            <a:off x="6948488" y="3160713"/>
            <a:ext cx="1584325" cy="287337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0" hangingPunct="0"/>
            <a:r>
              <a:rPr lang="en-US" altLang="zh-CN" sz="1600"/>
              <a:t>Testing/SQA</a:t>
            </a:r>
          </a:p>
        </p:txBody>
      </p:sp>
      <p:sp>
        <p:nvSpPr>
          <p:cNvPr id="385066" name="Line 42"/>
          <p:cNvSpPr>
            <a:spLocks noChangeShapeType="1"/>
          </p:cNvSpPr>
          <p:nvPr/>
        </p:nvSpPr>
        <p:spPr bwMode="auto">
          <a:xfrm flipH="1">
            <a:off x="4643438" y="3808413"/>
            <a:ext cx="30241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sz="2000"/>
          </a:p>
        </p:txBody>
      </p:sp>
      <p:sp>
        <p:nvSpPr>
          <p:cNvPr id="385067" name="Line 43"/>
          <p:cNvSpPr>
            <a:spLocks noChangeShapeType="1"/>
          </p:cNvSpPr>
          <p:nvPr/>
        </p:nvSpPr>
        <p:spPr bwMode="auto">
          <a:xfrm flipH="1" flipV="1">
            <a:off x="6659563" y="3303588"/>
            <a:ext cx="28733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sz="2000"/>
          </a:p>
        </p:txBody>
      </p:sp>
      <p:sp>
        <p:nvSpPr>
          <p:cNvPr id="385068" name="Line 44"/>
          <p:cNvSpPr>
            <a:spLocks noChangeShapeType="1"/>
          </p:cNvSpPr>
          <p:nvPr/>
        </p:nvSpPr>
        <p:spPr bwMode="auto">
          <a:xfrm flipH="1">
            <a:off x="6659563" y="4529138"/>
            <a:ext cx="28892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 sz="2000"/>
          </a:p>
        </p:txBody>
      </p:sp>
      <p:sp>
        <p:nvSpPr>
          <p:cNvPr id="385069" name="AutoShape 45"/>
          <p:cNvSpPr>
            <a:spLocks noChangeArrowheads="1"/>
          </p:cNvSpPr>
          <p:nvPr/>
        </p:nvSpPr>
        <p:spPr bwMode="auto">
          <a:xfrm>
            <a:off x="6948488" y="4384675"/>
            <a:ext cx="1584325" cy="287338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lang="en-US" altLang="zh-CN" sz="1600"/>
              <a:t>Linux</a:t>
            </a:r>
          </a:p>
        </p:txBody>
      </p:sp>
      <p:sp>
        <p:nvSpPr>
          <p:cNvPr id="385070" name="Line 46"/>
          <p:cNvSpPr>
            <a:spLocks noChangeShapeType="1"/>
          </p:cNvSpPr>
          <p:nvPr/>
        </p:nvSpPr>
        <p:spPr bwMode="auto">
          <a:xfrm>
            <a:off x="7667625" y="3448050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/>
          </a:p>
        </p:txBody>
      </p:sp>
      <p:sp>
        <p:nvSpPr>
          <p:cNvPr id="385071" name="AutoShape 47"/>
          <p:cNvSpPr>
            <a:spLocks noChangeArrowheads="1"/>
          </p:cNvSpPr>
          <p:nvPr/>
        </p:nvSpPr>
        <p:spPr bwMode="auto">
          <a:xfrm>
            <a:off x="2771775" y="3644900"/>
            <a:ext cx="1871663" cy="287338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/>
            <a:r>
              <a:rPr lang="en-US" altLang="zh-CN" b="1" dirty="0" err="1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WinForms</a:t>
            </a:r>
            <a:endParaRPr lang="en-US" altLang="zh-CN" b="1" dirty="0">
              <a:solidFill>
                <a:schemeClr val="tx1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5072" name="Line 48"/>
          <p:cNvSpPr>
            <a:spLocks noChangeShapeType="1"/>
          </p:cNvSpPr>
          <p:nvPr/>
        </p:nvSpPr>
        <p:spPr bwMode="auto">
          <a:xfrm>
            <a:off x="2097088" y="5203825"/>
            <a:ext cx="14287" cy="25558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385073" name="Line 49"/>
          <p:cNvSpPr>
            <a:spLocks noChangeShapeType="1"/>
          </p:cNvSpPr>
          <p:nvPr/>
        </p:nvSpPr>
        <p:spPr bwMode="auto">
          <a:xfrm>
            <a:off x="4133850" y="5205413"/>
            <a:ext cx="14288" cy="2555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00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7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基于控件的</a:t>
            </a:r>
            <a:r>
              <a:rPr kumimoji="1" lang="en-US" altLang="zh-CN" dirty="0"/>
              <a:t>UI</a:t>
            </a:r>
            <a:r>
              <a:rPr kumimoji="1" lang="zh-CN" altLang="en-US" dirty="0"/>
              <a:t>开发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574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2.1.19   </a:t>
            </a:r>
            <a:r>
              <a:rPr lang="zh-CN" altLang="en-US"/>
              <a:t>用户自定义控件</a:t>
            </a:r>
            <a:endParaRPr lang="zh-CN" altLang="en-US" sz="3200"/>
          </a:p>
        </p:txBody>
      </p:sp>
      <p:sp>
        <p:nvSpPr>
          <p:cNvPr id="539651" name="Rectangle 3"/>
          <p:cNvSpPr>
            <a:spLocks noChangeArrowheads="1"/>
          </p:cNvSpPr>
          <p:nvPr/>
        </p:nvSpPr>
        <p:spPr bwMode="auto">
          <a:xfrm>
            <a:off x="533400" y="1349375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简单案例：</a:t>
            </a:r>
          </a:p>
        </p:txBody>
      </p:sp>
      <p:pic>
        <p:nvPicPr>
          <p:cNvPr id="539652" name="Picture 4" descr="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790700"/>
            <a:ext cx="27813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9653" name="AutoShape 5"/>
          <p:cNvSpPr>
            <a:spLocks noChangeArrowheads="1"/>
          </p:cNvSpPr>
          <p:nvPr/>
        </p:nvSpPr>
        <p:spPr bwMode="auto">
          <a:xfrm>
            <a:off x="3468688" y="2447925"/>
            <a:ext cx="552450" cy="644525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5B81A1"/>
              </a:gs>
              <a:gs pos="100000">
                <a:srgbClr val="171747"/>
              </a:gs>
            </a:gsLst>
            <a:path path="rect">
              <a:fillToRect l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39654" name="Picture 6" descr="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63" y="2205038"/>
            <a:ext cx="15049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3625850" y="3325813"/>
            <a:ext cx="269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给自定义的控件添加代码</a:t>
            </a:r>
          </a:p>
        </p:txBody>
      </p:sp>
      <p:sp>
        <p:nvSpPr>
          <p:cNvPr id="539656" name="AutoShape 8"/>
          <p:cNvSpPr>
            <a:spLocks noChangeArrowheads="1"/>
          </p:cNvSpPr>
          <p:nvPr/>
        </p:nvSpPr>
        <p:spPr bwMode="auto">
          <a:xfrm>
            <a:off x="5527675" y="2408238"/>
            <a:ext cx="901700" cy="644525"/>
          </a:xfrm>
          <a:prstGeom prst="rightArrow">
            <a:avLst>
              <a:gd name="adj1" fmla="val 50000"/>
              <a:gd name="adj2" fmla="val 34975"/>
            </a:avLst>
          </a:prstGeom>
          <a:gradFill rotWithShape="0">
            <a:gsLst>
              <a:gs pos="0">
                <a:srgbClr val="5B81A1"/>
              </a:gs>
              <a:gs pos="100000">
                <a:srgbClr val="171747"/>
              </a:gs>
            </a:gsLst>
            <a:path path="rect">
              <a:fillToRect l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FFFF00"/>
                </a:solidFill>
              </a:rPr>
              <a:t>编译</a:t>
            </a:r>
          </a:p>
        </p:txBody>
      </p:sp>
      <p:pic>
        <p:nvPicPr>
          <p:cNvPr id="539657" name="Picture 9" descr="1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2203450"/>
            <a:ext cx="19716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658" name="Picture 10" descr="1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2667000"/>
            <a:ext cx="1971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659" name="Picture 11" descr="1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263" y="3835400"/>
            <a:ext cx="2857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32</a:t>
            </a:fld>
            <a:endParaRPr lang="zh-CN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189846721"/>
              </p:ext>
            </p:extLst>
          </p:nvPr>
        </p:nvGraphicFramePr>
        <p:xfrm>
          <a:off x="88900" y="127000"/>
          <a:ext cx="8872220" cy="6456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00072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8058" y="160338"/>
            <a:ext cx="8229600" cy="7159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2.1.19   </a:t>
            </a:r>
            <a:r>
              <a:rPr lang="zh-CN" altLang="en-US" dirty="0"/>
              <a:t>用户自定义控件</a:t>
            </a:r>
            <a:endParaRPr lang="zh-CN" altLang="en-US" sz="3200" dirty="0"/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78058" y="1193931"/>
            <a:ext cx="9065942" cy="5262979"/>
          </a:xfrm>
          <a:prstGeom prst="rect">
            <a:avLst/>
          </a:prstGeom>
          <a:noFill/>
          <a:ln w="38100" cmpd="dbl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81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/>
              <a:t>除了使用系统提供的与定义控件之外，</a:t>
            </a:r>
            <a:r>
              <a:rPr lang="en-US" altLang="zh-CN" sz="2400" dirty="0" err="1"/>
              <a:t>Winform</a:t>
            </a:r>
            <a:r>
              <a:rPr lang="zh-CN" altLang="en-US" sz="2400" dirty="0"/>
              <a:t>还允许用户进行控件的自行定义。</a:t>
            </a:r>
          </a:p>
          <a:p>
            <a:pPr algn="l"/>
            <a:r>
              <a:rPr lang="zh-CN" altLang="en-US" sz="2400" dirty="0"/>
              <a:t>无论是系统自带的抑或是用户自定义的，</a:t>
            </a:r>
            <a:r>
              <a:rPr lang="zh-CN" altLang="en-US" sz="2400" b="1" dirty="0">
                <a:solidFill>
                  <a:srgbClr val="FFFF00"/>
                </a:solidFill>
              </a:rPr>
              <a:t>都来自</a:t>
            </a:r>
            <a:r>
              <a:rPr lang="en-US" altLang="zh-CN" sz="2400" b="1" dirty="0">
                <a:solidFill>
                  <a:srgbClr val="FFFF00"/>
                </a:solidFill>
              </a:rPr>
              <a:t>control</a:t>
            </a:r>
            <a:r>
              <a:rPr lang="zh-CN" altLang="en-US" sz="2400" b="1" dirty="0">
                <a:solidFill>
                  <a:srgbClr val="FFFF00"/>
                </a:solidFill>
              </a:rPr>
              <a:t>类</a:t>
            </a:r>
            <a:r>
              <a:rPr lang="zh-CN" altLang="en-US" sz="2400" dirty="0"/>
              <a:t>。此处先对</a:t>
            </a:r>
            <a:r>
              <a:rPr lang="en-US" altLang="zh-CN" sz="2400" dirty="0"/>
              <a:t>control</a:t>
            </a:r>
            <a:r>
              <a:rPr lang="zh-CN" altLang="en-US" sz="2400" dirty="0"/>
              <a:t>类进行介绍。</a:t>
            </a:r>
          </a:p>
          <a:p>
            <a:pPr algn="l"/>
            <a:r>
              <a:rPr lang="en-US" altLang="zh-CN" sz="2400" dirty="0"/>
              <a:t>control</a:t>
            </a:r>
            <a:r>
              <a:rPr lang="zh-CN" altLang="en-US" sz="2400" dirty="0"/>
              <a:t>类是</a:t>
            </a:r>
            <a:r>
              <a:rPr lang="en-US" altLang="zh-CN" sz="2400" dirty="0"/>
              <a:t>windows</a:t>
            </a:r>
            <a:r>
              <a:rPr lang="zh-CN" altLang="en-US" sz="2400" dirty="0"/>
              <a:t>窗体控件的基类，提供了</a:t>
            </a:r>
            <a:r>
              <a:rPr lang="en-US" altLang="zh-CN" sz="2400" dirty="0"/>
              <a:t>windows</a:t>
            </a:r>
            <a:r>
              <a:rPr lang="zh-CN" altLang="en-US" sz="2400" dirty="0"/>
              <a:t>窗体控件中进行可视化显示所需的所有基础结构。</a:t>
            </a:r>
            <a:endParaRPr lang="en-US" altLang="zh-CN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由于</a:t>
            </a:r>
            <a:r>
              <a:rPr lang="en-US" altLang="zh-CN" sz="2400" dirty="0"/>
              <a:t>control</a:t>
            </a:r>
            <a:r>
              <a:rPr lang="zh-CN" altLang="en-US" sz="2400" dirty="0"/>
              <a:t>类提供了很多基础结构，使得开发用户自定义的控件变得相对简单。</a:t>
            </a:r>
          </a:p>
          <a:p>
            <a:pPr algn="l"/>
            <a:r>
              <a:rPr lang="zh-CN" altLang="en-US" sz="2400" dirty="0"/>
              <a:t>通常情况下，开发人员自行编写的控件可以分为三类：</a:t>
            </a:r>
          </a:p>
          <a:p>
            <a:pPr algn="l"/>
            <a:endParaRPr lang="zh-CN" altLang="en-US" sz="2400" dirty="0"/>
          </a:p>
          <a:p>
            <a:pPr algn="l">
              <a:buFont typeface="Wingdings" panose="05000000000000000000" pitchFamily="2" charset="2"/>
              <a:buChar char="n"/>
            </a:pPr>
            <a:r>
              <a:rPr lang="zh-CN" altLang="en-US" sz="2400" dirty="0"/>
              <a:t>  复合控件：组合现有的控件实现功能；</a:t>
            </a:r>
          </a:p>
          <a:p>
            <a:pPr algn="l">
              <a:buFont typeface="Wingdings" panose="05000000000000000000" pitchFamily="2" charset="2"/>
              <a:buChar char="n"/>
            </a:pPr>
            <a:r>
              <a:rPr lang="zh-CN" altLang="en-US" sz="2400" dirty="0"/>
              <a:t>  扩展控件；扩展基本控件的功能；</a:t>
            </a:r>
          </a:p>
          <a:p>
            <a:pPr algn="l">
              <a:buFont typeface="Wingdings" panose="05000000000000000000" pitchFamily="2" charset="2"/>
              <a:buChar char="n"/>
            </a:pPr>
            <a:r>
              <a:rPr lang="zh-CN" altLang="en-US" sz="2400" dirty="0"/>
              <a:t>  自定义控件；从头开始创建一个全新的控件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标题 38604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zh-CN" altLang="en-US" sz="2800" dirty="0">
                <a:ea typeface="宋体" pitchFamily="2" charset="-122"/>
              </a:rPr>
              <a:t>自定义控件有哪些优点</a:t>
            </a:r>
          </a:p>
        </p:txBody>
      </p:sp>
      <p:sp>
        <p:nvSpPr>
          <p:cNvPr id="386051" name="文本占位符 386050"/>
          <p:cNvSpPr>
            <a:spLocks noGrp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zh-CN" sz="3600" dirty="0">
                <a:ea typeface="宋体" pitchFamily="2" charset="-122"/>
              </a:rPr>
              <a:t> </a:t>
            </a:r>
            <a:r>
              <a:rPr lang="zh-CN" altLang="en-US" sz="3600" dirty="0">
                <a:ea typeface="宋体" pitchFamily="2" charset="-122"/>
              </a:rPr>
              <a:t>功能独立。如果接口相同可以拿另外一个控件替换原来的控件，可以做到无缝升级。</a:t>
            </a:r>
          </a:p>
          <a:p>
            <a:r>
              <a:rPr lang="zh-CN" altLang="en-US" sz="3600" dirty="0">
                <a:solidFill>
                  <a:srgbClr val="FFFF00"/>
                </a:solidFill>
                <a:ea typeface="宋体" pitchFamily="2" charset="-122"/>
              </a:rPr>
              <a:t> 可以重复使用，减少代码量，使得代码更容易维护。</a:t>
            </a:r>
            <a:endParaRPr lang="en-US" altLang="zh-CN" sz="3600" dirty="0">
              <a:solidFill>
                <a:srgbClr val="FFFF00"/>
              </a:solidFill>
              <a:ea typeface="宋体" pitchFamily="2" charset="-122"/>
            </a:endParaRPr>
          </a:p>
          <a:p>
            <a:endParaRPr lang="zh-CN" altLang="en-US" sz="3600" dirty="0">
              <a:solidFill>
                <a:srgbClr val="FFFF00"/>
              </a:solidFill>
              <a:ea typeface="宋体" pitchFamily="2" charset="-122"/>
            </a:endParaRPr>
          </a:p>
          <a:p>
            <a:r>
              <a:rPr lang="zh-CN" altLang="en-US" sz="3600" dirty="0">
                <a:solidFill>
                  <a:schemeClr val="tx2"/>
                </a:solidFill>
                <a:ea typeface="宋体" pitchFamily="2" charset="-122"/>
              </a:rPr>
              <a:t> 在下列情况下，可以编写自定义控件：</a:t>
            </a:r>
          </a:p>
          <a:p>
            <a:pPr lvl="1"/>
            <a:r>
              <a:rPr lang="en-US" altLang="zh-CN" sz="2400" dirty="0">
                <a:solidFill>
                  <a:schemeClr val="tx2"/>
                </a:solidFill>
                <a:ea typeface="宋体" pitchFamily="2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ea typeface="宋体" pitchFamily="2" charset="-122"/>
              </a:rPr>
              <a:t>、想要提供控件的自定义图形化表示形式；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  <a:ea typeface="宋体" pitchFamily="2" charset="-122"/>
              </a:rPr>
              <a:t>2</a:t>
            </a:r>
            <a:r>
              <a:rPr lang="zh-CN" altLang="en-US" sz="2400" dirty="0">
                <a:solidFill>
                  <a:srgbClr val="FFFF00"/>
                </a:solidFill>
                <a:ea typeface="宋体" pitchFamily="2" charset="-122"/>
              </a:rPr>
              <a:t>、需要实现无法从标准控件获取的自定义功能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34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30447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9250" y="414338"/>
            <a:ext cx="7478713" cy="803275"/>
          </a:xfrm>
        </p:spPr>
        <p:txBody>
          <a:bodyPr anchor="ctr"/>
          <a:lstStyle/>
          <a:p>
            <a:pPr algn="l"/>
            <a:r>
              <a:rPr lang="zh-CN" altLang="en-US" sz="4400" dirty="0"/>
              <a:t>图型图像</a:t>
            </a:r>
            <a:r>
              <a:rPr lang="en-US" altLang="zh-CN" sz="4400" dirty="0"/>
              <a:t>GDI</a:t>
            </a:r>
            <a:r>
              <a:rPr lang="zh-CN" altLang="en-US" sz="4400" dirty="0"/>
              <a:t>编程</a:t>
            </a:r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995363" y="2806700"/>
            <a:ext cx="6338887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chemeClr val="folHlink"/>
                </a:solidFill>
              </a:rPr>
              <a:t>本章主要内容介绍</a:t>
            </a:r>
            <a:br>
              <a:rPr lang="zh-CN" altLang="en-US" sz="3200">
                <a:solidFill>
                  <a:schemeClr val="folHlink"/>
                </a:solidFill>
              </a:rPr>
            </a:br>
            <a:r>
              <a:rPr lang="zh-CN" altLang="en-US" sz="2400">
                <a:solidFill>
                  <a:schemeClr val="folHlink"/>
                </a:solidFill>
              </a:rPr>
              <a:t/>
            </a:r>
            <a:br>
              <a:rPr lang="zh-CN" altLang="en-US" sz="2400">
                <a:solidFill>
                  <a:schemeClr val="folHlink"/>
                </a:solidFill>
              </a:rPr>
            </a:br>
            <a:r>
              <a:rPr lang="en-US" altLang="zh-CN" sz="2400">
                <a:solidFill>
                  <a:schemeClr val="folHlink"/>
                </a:solidFill>
              </a:rPr>
              <a:t>4.1    </a:t>
            </a:r>
            <a:r>
              <a:rPr lang="zh-TW" altLang="en-US" sz="2400">
                <a:solidFill>
                  <a:schemeClr val="folHlink"/>
                </a:solidFill>
              </a:rPr>
              <a:t>繪圖的基本觀念</a:t>
            </a:r>
            <a:r>
              <a:rPr lang="zh-CN" altLang="en-US" sz="2400">
                <a:solidFill>
                  <a:schemeClr val="bg1"/>
                </a:solidFill>
              </a:rPr>
              <a:t/>
            </a:r>
            <a:br>
              <a:rPr lang="zh-CN" altLang="en-US" sz="2400">
                <a:solidFill>
                  <a:schemeClr val="bg1"/>
                </a:solidFill>
              </a:rPr>
            </a:br>
            <a:r>
              <a:rPr lang="en-US" altLang="zh-CN" sz="2400">
                <a:solidFill>
                  <a:schemeClr val="bg1"/>
                </a:solidFill>
              </a:rPr>
              <a:t>4.2    </a:t>
            </a:r>
            <a:r>
              <a:rPr lang="zh-TW" altLang="en-US" sz="2400">
                <a:solidFill>
                  <a:schemeClr val="bg1"/>
                </a:solidFill>
              </a:rPr>
              <a:t>繪圖屬性與方法</a:t>
            </a:r>
            <a:r>
              <a:rPr lang="zh-CN" altLang="en-US" sz="2400">
                <a:solidFill>
                  <a:schemeClr val="bg1"/>
                </a:solidFill>
              </a:rPr>
              <a:t/>
            </a:r>
            <a:br>
              <a:rPr lang="zh-CN" altLang="en-US" sz="2400">
                <a:solidFill>
                  <a:schemeClr val="bg1"/>
                </a:solidFill>
              </a:rPr>
            </a:br>
            <a:r>
              <a:rPr lang="en-US" altLang="zh-CN" sz="2400">
                <a:solidFill>
                  <a:schemeClr val="bg1"/>
                </a:solidFill>
              </a:rPr>
              <a:t>4.3    </a:t>
            </a:r>
            <a:r>
              <a:rPr lang="zh-TW" altLang="en-US" sz="2400">
                <a:solidFill>
                  <a:schemeClr val="bg1"/>
                </a:solidFill>
              </a:rPr>
              <a:t>繪圖相關類別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849313" y="1744663"/>
            <a:ext cx="29384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CONTENT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什么是</a:t>
            </a:r>
            <a:r>
              <a:rPr lang="en-US" altLang="zh-CN" dirty="0"/>
              <a:t>GDI+</a:t>
            </a:r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auto">
          <a:xfrm>
            <a:off x="520700" y="1443038"/>
            <a:ext cx="7735888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sz="2400" dirty="0"/>
              <a:t>首先先了解什么是 </a:t>
            </a:r>
            <a:r>
              <a:rPr kumimoji="1" lang="en-US" altLang="zh-CN" sz="2400" dirty="0"/>
              <a:t>GDI </a:t>
            </a:r>
            <a:r>
              <a:rPr kumimoji="1" lang="zh-CN" altLang="en-US" sz="2400" dirty="0"/>
              <a:t>呢？</a:t>
            </a:r>
            <a:r>
              <a:rPr kumimoji="1" lang="en-US" altLang="zh-CN" sz="2400" dirty="0"/>
              <a:t>GDI </a:t>
            </a:r>
            <a:r>
              <a:rPr kumimoji="1" lang="zh-CN" altLang="en-US" sz="2400" dirty="0"/>
              <a:t>是从 </a:t>
            </a:r>
            <a:r>
              <a:rPr kumimoji="1" lang="en-US" altLang="zh-CN" sz="2400" dirty="0"/>
              <a:t>Windows 95 </a:t>
            </a:r>
            <a:r>
              <a:rPr kumimoji="1" lang="zh-CN" altLang="en-US" sz="2400" dirty="0"/>
              <a:t>到 </a:t>
            </a:r>
            <a:r>
              <a:rPr kumimoji="1" lang="en-US" altLang="zh-CN" sz="2400" dirty="0"/>
              <a:t>Windows 2000 </a:t>
            </a:r>
            <a:r>
              <a:rPr kumimoji="1" lang="zh-CN" altLang="en-US" sz="2400" dirty="0"/>
              <a:t>随附的旧版绘图装置</a:t>
            </a:r>
            <a:r>
              <a:rPr kumimoji="1" lang="zh-CN" altLang="en-US" sz="2400" dirty="0">
                <a:solidFill>
                  <a:srgbClr val="FF0000"/>
                </a:solidFill>
              </a:rPr>
              <a:t>接口 </a:t>
            </a:r>
            <a:r>
              <a:rPr kumimoji="1" lang="en-US" altLang="zh-CN" sz="2400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Graphics Device Interface</a:t>
            </a:r>
            <a:r>
              <a:rPr kumimoji="1" lang="en-US" altLang="zh-CN" sz="2400" dirty="0">
                <a:solidFill>
                  <a:srgbClr val="FF0000"/>
                </a:solidFill>
              </a:rPr>
              <a:t>), </a:t>
            </a:r>
            <a:r>
              <a:rPr kumimoji="1" lang="zh-CN" altLang="en-US" sz="2400" dirty="0"/>
              <a:t>是属于绘图方面的 </a:t>
            </a:r>
            <a:r>
              <a:rPr kumimoji="1" lang="en-US" altLang="zh-CN" sz="2400" dirty="0">
                <a:solidFill>
                  <a:srgbClr val="FF0000"/>
                </a:solidFill>
              </a:rPr>
              <a:t>API (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Application Programming Interface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  <a:r>
              <a:rPr kumimoji="1" lang="zh-CN" altLang="en-US" sz="2400" dirty="0"/>
              <a:t>因为应用程序不能直接控制硬件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所以当我们要进行绘图的动作时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必须透过 </a:t>
            </a:r>
            <a:r>
              <a:rPr kumimoji="1" lang="en-US" altLang="zh-CN" sz="2400" dirty="0"/>
              <a:t>GDI </a:t>
            </a:r>
            <a:r>
              <a:rPr kumimoji="1" lang="zh-CN" altLang="en-US" sz="2400" dirty="0"/>
              <a:t>才能完成。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</a:pPr>
            <a:endParaRPr kumimoji="1" lang="zh-CN" altLang="en-US" sz="2400" dirty="0"/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sz="2400" dirty="0"/>
              <a:t>那 </a:t>
            </a:r>
            <a:r>
              <a:rPr kumimoji="1" lang="en-US" altLang="zh-CN" sz="2400" b="1" dirty="0"/>
              <a:t>GDI+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又是什么呢？</a:t>
            </a:r>
            <a:r>
              <a:rPr kumimoji="1" lang="en-US" altLang="zh-CN" sz="2400" dirty="0"/>
              <a:t>GDI+ </a:t>
            </a:r>
            <a:r>
              <a:rPr kumimoji="1" lang="zh-CN" altLang="en-US" sz="2400" dirty="0"/>
              <a:t>是 </a:t>
            </a:r>
            <a:r>
              <a:rPr kumimoji="1" lang="en-US" altLang="zh-CN" sz="2400" dirty="0"/>
              <a:t>GDI </a:t>
            </a:r>
            <a:r>
              <a:rPr kumimoji="1" lang="zh-CN" altLang="en-US" sz="2400" dirty="0"/>
              <a:t>的后续产品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是一种绘图装置接口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可将应用程序和绘图硬件分隔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让我们能够撰写与装置无关的应用程序。它可以让我们不需注意特定显示装置的详细数据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便可在屏幕或打印机显示信息。我们可以呼叫 </a:t>
            </a:r>
            <a:r>
              <a:rPr kumimoji="1" lang="en-US" altLang="zh-CN" sz="2400" dirty="0"/>
              <a:t>GDI+ </a:t>
            </a:r>
            <a:r>
              <a:rPr kumimoji="1" lang="zh-CN" altLang="en-US" sz="2400" dirty="0"/>
              <a:t>类别所提供的方法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然后这些方法会适当地呼叫特定的装置驱动程序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而完成绘图。</a:t>
            </a:r>
            <a:endParaRPr kumimoji="1" lang="zh-TW" altLang="en-US" sz="24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664255"/>
          </a:xfrm>
        </p:spPr>
        <p:txBody>
          <a:bodyPr/>
          <a:lstStyle/>
          <a:p>
            <a:r>
              <a:rPr lang="en-US" altLang="zh-CN" dirty="0"/>
              <a:t>4.2 System. </a:t>
            </a:r>
            <a:r>
              <a:rPr lang="en-US" altLang="zh-CN" dirty="0">
                <a:latin typeface="·s²Ó©úÅé" charset="0"/>
                <a:ea typeface="宋体" panose="02010600030101010101" pitchFamily="2" charset="-122"/>
              </a:rPr>
              <a:t>Drawing</a:t>
            </a:r>
            <a:r>
              <a:rPr lang="en-US" altLang="zh-CN" dirty="0"/>
              <a:t> </a:t>
            </a:r>
            <a:r>
              <a:rPr lang="en-US" altLang="zh-CN" dirty="0" err="1"/>
              <a:t>命名空间</a:t>
            </a:r>
            <a:endParaRPr lang="zh-CN" altLang="en-US" dirty="0"/>
          </a:p>
        </p:txBody>
      </p:sp>
      <p:sp>
        <p:nvSpPr>
          <p:cNvPr id="623619" name="Rectangle 3"/>
          <p:cNvSpPr>
            <a:spLocks noChangeArrowheads="1"/>
          </p:cNvSpPr>
          <p:nvPr/>
        </p:nvSpPr>
        <p:spPr bwMode="auto">
          <a:xfrm>
            <a:off x="520700" y="1443038"/>
            <a:ext cx="7735888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</a:pPr>
            <a:r>
              <a:rPr kumimoji="1" lang="en-US" altLang="zh-CN" sz="2400" dirty="0">
                <a:solidFill>
                  <a:schemeClr val="bg1"/>
                </a:solidFill>
              </a:rPr>
              <a:t>   </a:t>
            </a:r>
            <a:r>
              <a:rPr kumimoji="1" lang="en-US" altLang="zh-CN" sz="2400" dirty="0" err="1">
                <a:solidFill>
                  <a:schemeClr val="tx2"/>
                </a:solidFill>
              </a:rPr>
              <a:t>System.Drawing</a:t>
            </a:r>
            <a:r>
              <a:rPr kumimoji="1" lang="en-US" altLang="zh-CN" sz="2400" dirty="0">
                <a:solidFill>
                  <a:schemeClr val="tx2"/>
                </a:solidFill>
              </a:rPr>
              <a:t>   </a:t>
            </a:r>
            <a:r>
              <a:rPr kumimoji="1" lang="zh-CN" altLang="en-US" sz="2400" dirty="0">
                <a:solidFill>
                  <a:schemeClr val="tx2"/>
                </a:solidFill>
              </a:rPr>
              <a:t>命名空间包含许多基本与进阶的绘图类别</a:t>
            </a:r>
            <a:r>
              <a:rPr kumimoji="1" lang="en-US" altLang="zh-CN" sz="2400" dirty="0">
                <a:solidFill>
                  <a:schemeClr val="tx2"/>
                </a:solidFill>
              </a:rPr>
              <a:t>, </a:t>
            </a:r>
            <a:r>
              <a:rPr kumimoji="1" lang="zh-CN" altLang="en-US" sz="2400" dirty="0">
                <a:solidFill>
                  <a:schemeClr val="tx2"/>
                </a:solidFill>
              </a:rPr>
              <a:t>供程序开发者来完成各种绘图功能。本章在此仅介绍 </a:t>
            </a:r>
            <a:r>
              <a:rPr kumimoji="1" lang="en-US" altLang="zh-CN" sz="2400" dirty="0" err="1">
                <a:solidFill>
                  <a:schemeClr val="tx2"/>
                </a:solidFill>
              </a:rPr>
              <a:t>System.Drawing</a:t>
            </a:r>
            <a:r>
              <a:rPr kumimoji="1" lang="en-US" altLang="zh-CN" sz="2400" dirty="0">
                <a:solidFill>
                  <a:schemeClr val="tx2"/>
                </a:solidFill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</a:rPr>
              <a:t>命名空间中一些常用的绘图类别。</a:t>
            </a:r>
            <a:endParaRPr kumimoji="1" lang="zh-TW" altLang="en-US" sz="2400" dirty="0">
              <a:solidFill>
                <a:schemeClr val="tx2"/>
              </a:solidFill>
            </a:endParaRPr>
          </a:p>
        </p:txBody>
      </p:sp>
      <p:pic>
        <p:nvPicPr>
          <p:cNvPr id="623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566988"/>
            <a:ext cx="74453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36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4346575"/>
            <a:ext cx="7432675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dirty="0"/>
              <a:t>4.2 System. </a:t>
            </a:r>
            <a:r>
              <a:rPr lang="en-US" altLang="zh-CN" dirty="0">
                <a:latin typeface="·s²Ó©úÅé" charset="0"/>
                <a:ea typeface="宋体" panose="02010600030101010101" pitchFamily="2" charset="-122"/>
              </a:rPr>
              <a:t>Drawing</a:t>
            </a:r>
            <a:r>
              <a:rPr lang="en-US" altLang="zh-CN" dirty="0"/>
              <a:t> </a:t>
            </a:r>
            <a:r>
              <a:rPr lang="en-US" altLang="zh-CN" dirty="0" err="1"/>
              <a:t>命名空间</a:t>
            </a:r>
            <a:endParaRPr lang="zh-CN" altLang="en-US" dirty="0"/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681038" y="2168525"/>
            <a:ext cx="7735887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solidFill>
                  <a:schemeClr val="tx2"/>
                </a:solidFill>
              </a:rPr>
              <a:t>在「</a:t>
            </a:r>
            <a:r>
              <a:rPr kumimoji="1" lang="en-US" altLang="zh-CN" sz="2400" dirty="0">
                <a:solidFill>
                  <a:schemeClr val="tx2"/>
                </a:solidFill>
              </a:rPr>
              <a:t>GDI+</a:t>
            </a:r>
            <a:r>
              <a:rPr kumimoji="1" lang="zh-CN" altLang="en-US" sz="2400" dirty="0">
                <a:solidFill>
                  <a:schemeClr val="tx2"/>
                </a:solidFill>
              </a:rPr>
              <a:t>」中所采用的坐标系统，与平时人们较常用的坐标系统不同，主要差别在于，一般的二维坐标系，</a:t>
            </a:r>
            <a:r>
              <a:rPr kumimoji="1" lang="en-US" altLang="zh-CN" sz="2400" dirty="0">
                <a:solidFill>
                  <a:schemeClr val="tx2"/>
                </a:solidFill>
              </a:rPr>
              <a:t>x</a:t>
            </a:r>
            <a:r>
              <a:rPr kumimoji="1" lang="zh-CN" altLang="en-US" sz="2400" dirty="0">
                <a:solidFill>
                  <a:schemeClr val="tx2"/>
                </a:solidFill>
              </a:rPr>
              <a:t>轴与</a:t>
            </a:r>
            <a:r>
              <a:rPr kumimoji="1" lang="en-US" altLang="zh-CN" sz="2400" dirty="0">
                <a:solidFill>
                  <a:schemeClr val="tx2"/>
                </a:solidFill>
              </a:rPr>
              <a:t>y</a:t>
            </a:r>
            <a:r>
              <a:rPr kumimoji="1" lang="zh-CN" altLang="en-US" sz="2400" dirty="0">
                <a:solidFill>
                  <a:schemeClr val="tx2"/>
                </a:solidFill>
              </a:rPr>
              <a:t>轴分别是</a:t>
            </a:r>
            <a:r>
              <a:rPr kumimoji="1" lang="zh-CN" altLang="en-US" sz="2400" b="1" dirty="0">
                <a:solidFill>
                  <a:schemeClr val="tx2"/>
                </a:solidFill>
              </a:rPr>
              <a:t>往右往上</a:t>
            </a:r>
            <a:r>
              <a:rPr kumimoji="1" lang="zh-CN" altLang="en-US" sz="2400" dirty="0">
                <a:solidFill>
                  <a:schemeClr val="tx2"/>
                </a:solidFill>
              </a:rPr>
              <a:t>递增</a:t>
            </a:r>
            <a:r>
              <a:rPr kumimoji="1" lang="en-US" altLang="zh-CN" sz="2400" dirty="0">
                <a:solidFill>
                  <a:schemeClr val="tx2"/>
                </a:solidFill>
              </a:rPr>
              <a:t>(</a:t>
            </a:r>
            <a:r>
              <a:rPr kumimoji="1" lang="zh-CN" altLang="en-US" sz="2400" dirty="0">
                <a:solidFill>
                  <a:schemeClr val="tx2"/>
                </a:solidFill>
              </a:rPr>
              <a:t>左图</a:t>
            </a:r>
            <a:r>
              <a:rPr kumimoji="1" lang="en-US" altLang="zh-CN" sz="2400" dirty="0">
                <a:solidFill>
                  <a:schemeClr val="tx2"/>
                </a:solidFill>
              </a:rPr>
              <a:t>)</a:t>
            </a:r>
            <a:r>
              <a:rPr kumimoji="1" lang="zh-CN" altLang="en-US" sz="2400" dirty="0">
                <a:solidFill>
                  <a:schemeClr val="tx2"/>
                </a:solidFill>
              </a:rPr>
              <a:t>，而「</a:t>
            </a:r>
            <a:r>
              <a:rPr kumimoji="1" lang="en-US" altLang="zh-CN" sz="2400" dirty="0">
                <a:solidFill>
                  <a:schemeClr val="tx2"/>
                </a:solidFill>
              </a:rPr>
              <a:t>GDI+</a:t>
            </a:r>
            <a:r>
              <a:rPr kumimoji="1" lang="zh-CN" altLang="en-US" sz="2400" dirty="0">
                <a:solidFill>
                  <a:schemeClr val="tx2"/>
                </a:solidFill>
              </a:rPr>
              <a:t>」所采用的坐标系，</a:t>
            </a:r>
            <a:r>
              <a:rPr kumimoji="1" lang="en-US" altLang="zh-CN" sz="2400" dirty="0">
                <a:solidFill>
                  <a:schemeClr val="tx2"/>
                </a:solidFill>
              </a:rPr>
              <a:t>x</a:t>
            </a:r>
            <a:r>
              <a:rPr kumimoji="1" lang="zh-CN" altLang="en-US" sz="2400" dirty="0">
                <a:solidFill>
                  <a:schemeClr val="tx2"/>
                </a:solidFill>
              </a:rPr>
              <a:t>轴与</a:t>
            </a:r>
            <a:r>
              <a:rPr kumimoji="1" lang="en-US" altLang="zh-CN" sz="2400" dirty="0">
                <a:solidFill>
                  <a:schemeClr val="tx2"/>
                </a:solidFill>
              </a:rPr>
              <a:t>y</a:t>
            </a:r>
            <a:r>
              <a:rPr kumimoji="1" lang="zh-CN" altLang="en-US" sz="2400" dirty="0">
                <a:solidFill>
                  <a:schemeClr val="tx2"/>
                </a:solidFill>
              </a:rPr>
              <a:t>轴则分别是</a:t>
            </a:r>
            <a:r>
              <a:rPr kumimoji="1" lang="zh-CN" altLang="en-US" sz="2400" b="1" dirty="0">
                <a:solidFill>
                  <a:schemeClr val="tx2"/>
                </a:solidFill>
              </a:rPr>
              <a:t>往右往下</a:t>
            </a:r>
            <a:r>
              <a:rPr kumimoji="1" lang="zh-CN" altLang="en-US" sz="2400" dirty="0">
                <a:solidFill>
                  <a:schemeClr val="tx2"/>
                </a:solidFill>
              </a:rPr>
              <a:t>递增</a:t>
            </a:r>
            <a:r>
              <a:rPr kumimoji="1" lang="en-US" altLang="zh-CN" sz="2400" dirty="0">
                <a:solidFill>
                  <a:schemeClr val="tx2"/>
                </a:solidFill>
              </a:rPr>
              <a:t>(</a:t>
            </a:r>
            <a:r>
              <a:rPr kumimoji="1" lang="zh-CN" altLang="en-US" sz="2400" dirty="0">
                <a:solidFill>
                  <a:schemeClr val="tx2"/>
                </a:solidFill>
              </a:rPr>
              <a:t>右图</a:t>
            </a:r>
            <a:r>
              <a:rPr kumimoji="1" lang="en-US" altLang="zh-CN" sz="2400" dirty="0">
                <a:solidFill>
                  <a:schemeClr val="tx2"/>
                </a:solidFill>
              </a:rPr>
              <a:t>) </a:t>
            </a:r>
            <a:endParaRPr kumimoji="1" lang="zh-TW" altLang="en-US" sz="2400" dirty="0">
              <a:solidFill>
                <a:schemeClr val="tx2"/>
              </a:solidFill>
            </a:endParaRP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611188" y="1522413"/>
            <a:ext cx="4154487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600">
                <a:latin typeface="PMingLiU" panose="02020500000000000000" pitchFamily="18" charset="-120"/>
                <a:ea typeface="宋体" panose="02010600030101010101" pitchFamily="2" charset="-122"/>
              </a:rPr>
              <a:t>1</a:t>
            </a:r>
            <a:r>
              <a:rPr lang="zh-CN" altLang="en-US" sz="3600">
                <a:latin typeface="PMingLiU" panose="02020500000000000000" pitchFamily="18" charset="-120"/>
                <a:ea typeface="宋体" panose="02010600030101010101" pitchFamily="2" charset="-122"/>
              </a:rPr>
              <a:t>、坐标系统</a:t>
            </a:r>
          </a:p>
        </p:txBody>
      </p:sp>
      <p:pic>
        <p:nvPicPr>
          <p:cNvPr id="6246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3830638"/>
            <a:ext cx="8320088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696912"/>
          </a:xfrm>
        </p:spPr>
        <p:txBody>
          <a:bodyPr/>
          <a:lstStyle/>
          <a:p>
            <a:r>
              <a:rPr lang="en-US" altLang="zh-CN" dirty="0"/>
              <a:t>4.2 System. </a:t>
            </a:r>
            <a:r>
              <a:rPr lang="en-US" altLang="zh-CN" dirty="0">
                <a:latin typeface="·s²Ó©úÅé" charset="0"/>
                <a:ea typeface="宋体" panose="02010600030101010101" pitchFamily="2" charset="-122"/>
              </a:rPr>
              <a:t>Drawing</a:t>
            </a:r>
            <a:r>
              <a:rPr lang="en-US" altLang="zh-CN" dirty="0"/>
              <a:t> </a:t>
            </a:r>
            <a:r>
              <a:rPr lang="en-US" altLang="zh-CN" dirty="0" err="1"/>
              <a:t>命名空间</a:t>
            </a:r>
            <a:endParaRPr lang="zh-CN" altLang="en-US" dirty="0"/>
          </a:p>
        </p:txBody>
      </p:sp>
      <p:sp>
        <p:nvSpPr>
          <p:cNvPr id="625667" name="Rectangle 3"/>
          <p:cNvSpPr>
            <a:spLocks noChangeArrowheads="1"/>
          </p:cNvSpPr>
          <p:nvPr/>
        </p:nvSpPr>
        <p:spPr bwMode="auto">
          <a:xfrm>
            <a:off x="525463" y="1700554"/>
            <a:ext cx="773588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solidFill>
                  <a:schemeClr val="tx2"/>
                </a:solidFill>
              </a:rPr>
              <a:t>在数学定义中，坐标上的最基本元素：「点」，其实是个长度与宽度都无穷小的概念单位，但是在计算器图学中，作画的最基本元素是</a:t>
            </a:r>
            <a:r>
              <a:rPr kumimoji="1" lang="zh-CN" altLang="en-US" sz="2400" dirty="0">
                <a:solidFill>
                  <a:srgbClr val="FF0000"/>
                </a:solidFill>
              </a:rPr>
              <a:t>「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像素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(pixel)</a:t>
            </a:r>
            <a:r>
              <a:rPr kumimoji="1" lang="zh-CN" altLang="en-US" sz="2400" dirty="0">
                <a:solidFill>
                  <a:srgbClr val="FF0000"/>
                </a:solidFill>
              </a:rPr>
              <a:t>」 </a:t>
            </a:r>
          </a:p>
          <a:p>
            <a:pPr lvl="1" algn="l"/>
            <a:endParaRPr kumimoji="1" lang="zh-CN" altLang="en-US" sz="2400" dirty="0">
              <a:solidFill>
                <a:schemeClr val="bg1"/>
              </a:solidFill>
            </a:endParaRPr>
          </a:p>
          <a:p>
            <a:pPr lvl="1" algn="l"/>
            <a:r>
              <a:rPr kumimoji="1" lang="zh-CN" altLang="en-US" sz="2400" dirty="0"/>
              <a:t>当我们的屏幕分辨率设定为</a:t>
            </a:r>
            <a:r>
              <a:rPr kumimoji="1" lang="en-US" altLang="zh-CN" sz="2400" dirty="0"/>
              <a:t>1024*768</a:t>
            </a:r>
            <a:r>
              <a:rPr kumimoji="1" lang="zh-CN" altLang="en-US" sz="2400" dirty="0"/>
              <a:t>时，表示在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轴横坐标总共可以画</a:t>
            </a:r>
            <a:r>
              <a:rPr kumimoji="1" lang="en-US" altLang="zh-CN" sz="2400" dirty="0"/>
              <a:t>1024</a:t>
            </a:r>
            <a:r>
              <a:rPr kumimoji="1" lang="zh-CN" altLang="en-US" sz="2400" dirty="0"/>
              <a:t>个「像素」，在</a:t>
            </a:r>
            <a:r>
              <a:rPr kumimoji="1" lang="en-US" altLang="zh-CN" sz="2400" dirty="0"/>
              <a:t>y</a:t>
            </a:r>
            <a:r>
              <a:rPr kumimoji="1" lang="zh-CN" altLang="en-US" sz="2400" dirty="0"/>
              <a:t>轴纵坐标总共可以画</a:t>
            </a:r>
            <a:r>
              <a:rPr kumimoji="1" lang="en-US" altLang="zh-CN" sz="2400" dirty="0"/>
              <a:t>768</a:t>
            </a:r>
            <a:r>
              <a:rPr kumimoji="1" lang="zh-CN" altLang="en-US" sz="2400" dirty="0"/>
              <a:t>个「像素」 </a:t>
            </a:r>
            <a:endParaRPr kumimoji="1" lang="zh-TW" altLang="en-US" sz="2400" dirty="0"/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476931" y="1073377"/>
            <a:ext cx="4154487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600" dirty="0">
                <a:latin typeface="PMingLiU" panose="02020500000000000000" pitchFamily="18" charset="-120"/>
                <a:ea typeface="宋体" panose="02010600030101010101" pitchFamily="2" charset="-122"/>
              </a:rPr>
              <a:t>2</a:t>
            </a:r>
            <a:r>
              <a:rPr lang="zh-CN" altLang="en-US" sz="3600" dirty="0">
                <a:latin typeface="PMingLiU" panose="02020500000000000000" pitchFamily="18" charset="-120"/>
                <a:ea typeface="宋体" panose="02010600030101010101" pitchFamily="2" charset="-122"/>
              </a:rPr>
              <a:t>、绘图基本单位</a:t>
            </a:r>
          </a:p>
        </p:txBody>
      </p:sp>
      <p:pic>
        <p:nvPicPr>
          <p:cNvPr id="625669" name="Picture 5" descr="Fig20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454525"/>
            <a:ext cx="5180012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 sz="4000" dirty="0"/>
              <a:t>第一章、</a:t>
            </a:r>
            <a:r>
              <a:rPr lang="en-US" altLang="zh-CN" sz="4000" dirty="0"/>
              <a:t>Windows</a:t>
            </a:r>
            <a:r>
              <a:rPr lang="zh-CN" altLang="en-US" sz="4000" dirty="0"/>
              <a:t>编程基础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202301" y="2629912"/>
            <a:ext cx="7131949" cy="38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tx1"/>
                </a:solidFill>
              </a:rPr>
              <a:t/>
            </a:r>
            <a:br>
              <a:rPr lang="zh-CN" altLang="en-US" sz="3600" dirty="0">
                <a:solidFill>
                  <a:schemeClr val="tx1"/>
                </a:solidFill>
              </a:rPr>
            </a:br>
            <a:r>
              <a:rPr lang="zh-CN" altLang="en-US" sz="2800" dirty="0">
                <a:solidFill>
                  <a:schemeClr val="tx1"/>
                </a:solidFill>
              </a:rPr>
              <a:t/>
            </a:r>
            <a:br>
              <a:rPr lang="zh-CN" altLang="en-US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1.1    windows</a:t>
            </a:r>
            <a:r>
              <a:rPr lang="zh-CN" altLang="en-US" sz="2800" dirty="0">
                <a:solidFill>
                  <a:schemeClr val="tx1"/>
                </a:solidFill>
              </a:rPr>
              <a:t>和窗体</a:t>
            </a:r>
            <a:r>
              <a:rPr lang="zh-CN" altLang="en-US" sz="2800" dirty="0">
                <a:solidFill>
                  <a:schemeClr val="bg1"/>
                </a:solidFill>
              </a:rPr>
              <a:t/>
            </a:r>
            <a:br>
              <a:rPr lang="zh-CN" altLang="en-US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1.2    Visual </a:t>
            </a:r>
            <a:r>
              <a:rPr lang="en-US" altLang="zh-CN" sz="2800" dirty="0" err="1">
                <a:solidFill>
                  <a:schemeClr val="bg1"/>
                </a:solidFill>
              </a:rPr>
              <a:t>Stutio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.net</a:t>
            </a:r>
            <a:r>
              <a:rPr lang="en-US" altLang="zh-CN" sz="2800" dirty="0">
                <a:solidFill>
                  <a:schemeClr val="bg1"/>
                </a:solidFill>
              </a:rPr>
              <a:t> IDE</a:t>
            </a:r>
            <a:r>
              <a:rPr lang="zh-CN" altLang="en-US" sz="2800" dirty="0">
                <a:solidFill>
                  <a:schemeClr val="bg1"/>
                </a:solidFill>
              </a:rPr>
              <a:t>简介</a:t>
            </a:r>
            <a:br>
              <a:rPr lang="zh-CN" altLang="en-US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1.3    </a:t>
            </a:r>
            <a:r>
              <a:rPr lang="zh-CN" altLang="en-US" sz="2800" dirty="0">
                <a:solidFill>
                  <a:schemeClr val="bg1"/>
                </a:solidFill>
              </a:rPr>
              <a:t>事件处理</a:t>
            </a: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784577" y="3244241"/>
            <a:ext cx="29384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CONTENT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dirty="0"/>
              <a:t>4.3  </a:t>
            </a:r>
            <a:r>
              <a:rPr lang="en-US" altLang="zh-TW" dirty="0"/>
              <a:t>Graphics</a:t>
            </a:r>
            <a:r>
              <a:rPr lang="zh-CN" altLang="en-US" dirty="0"/>
              <a:t>类别简介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552450" y="1725613"/>
            <a:ext cx="8004175" cy="4511675"/>
          </a:xfrm>
          <a:prstGeom prst="rect">
            <a:avLst/>
          </a:prstGeom>
          <a:noFill/>
          <a:ln w="38100" cmpd="dbl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81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Graphics </a:t>
            </a:r>
            <a:r>
              <a:rPr lang="zh-CN" altLang="en-US" sz="2400" dirty="0"/>
              <a:t>类别是 </a:t>
            </a:r>
            <a:r>
              <a:rPr lang="en-US" altLang="zh-CN" sz="2400" dirty="0"/>
              <a:t>GDI+ </a:t>
            </a:r>
            <a:r>
              <a:rPr lang="zh-CN" altLang="en-US" sz="2400" dirty="0"/>
              <a:t>的核心</a:t>
            </a:r>
            <a:r>
              <a:rPr lang="en-US" altLang="zh-CN" sz="2400" dirty="0"/>
              <a:t>, </a:t>
            </a:r>
            <a:r>
              <a:rPr lang="zh-CN" altLang="en-US" sz="2400" dirty="0"/>
              <a:t>若要绘制任何图形</a:t>
            </a:r>
            <a:r>
              <a:rPr lang="en-US" altLang="zh-CN" sz="2400" dirty="0"/>
              <a:t>, </a:t>
            </a:r>
            <a:r>
              <a:rPr lang="zh-CN" altLang="en-US" sz="2400" dirty="0"/>
              <a:t>都需要先取得 </a:t>
            </a:r>
            <a:r>
              <a:rPr lang="en-US" altLang="zh-CN" sz="2400" dirty="0"/>
              <a:t>Graphics</a:t>
            </a:r>
            <a:r>
              <a:rPr lang="zh-CN" altLang="en-US" sz="2400" dirty="0"/>
              <a:t>对象</a:t>
            </a:r>
            <a:r>
              <a:rPr lang="en-US" altLang="zh-CN" sz="2400" dirty="0"/>
              <a:t>, </a:t>
            </a:r>
            <a:r>
              <a:rPr lang="zh-CN" altLang="en-US" sz="2400" dirty="0"/>
              <a:t>设定它的属性</a:t>
            </a:r>
            <a:r>
              <a:rPr lang="en-US" altLang="zh-CN" sz="2400" dirty="0"/>
              <a:t>, </a:t>
            </a:r>
            <a:r>
              <a:rPr lang="zh-CN" altLang="en-US" sz="2400" dirty="0"/>
              <a:t>呼叫它的方法来完成绘图的工作。由于 </a:t>
            </a:r>
            <a:r>
              <a:rPr lang="en-US" altLang="zh-CN" sz="2400" dirty="0"/>
              <a:t>Graphics </a:t>
            </a:r>
            <a:r>
              <a:rPr lang="zh-CN" altLang="en-US" sz="2400" dirty="0"/>
              <a:t>类别并未公开其建构子</a:t>
            </a:r>
            <a:r>
              <a:rPr lang="en-US" altLang="zh-CN" sz="2400" dirty="0"/>
              <a:t>, </a:t>
            </a:r>
            <a:r>
              <a:rPr lang="zh-CN" altLang="en-US" sz="2400" dirty="0"/>
              <a:t>故无法以建构子来建立一个 </a:t>
            </a:r>
            <a:r>
              <a:rPr lang="en-US" altLang="zh-CN" sz="2400" dirty="0"/>
              <a:t>Graphics </a:t>
            </a:r>
            <a:r>
              <a:rPr lang="zh-CN" altLang="en-US" sz="2400" dirty="0"/>
              <a:t>对象</a:t>
            </a:r>
            <a:r>
              <a:rPr lang="en-US" altLang="zh-CN" sz="2400" dirty="0"/>
              <a:t>, </a:t>
            </a:r>
            <a:r>
              <a:rPr lang="zh-CN" altLang="en-US" sz="2400" dirty="0"/>
              <a:t>而是要从您所要绘图的组件取得一个 </a:t>
            </a:r>
            <a:r>
              <a:rPr lang="en-US" altLang="zh-CN" sz="2400" dirty="0"/>
              <a:t>Graphics </a:t>
            </a:r>
            <a:r>
              <a:rPr lang="zh-CN" altLang="en-US" sz="2400" dirty="0"/>
              <a:t>对象</a:t>
            </a:r>
            <a:r>
              <a:rPr lang="en-US" altLang="zh-CN" sz="2400" dirty="0"/>
              <a:t>, </a:t>
            </a:r>
            <a:r>
              <a:rPr lang="zh-CN" altLang="en-US" sz="2400" dirty="0"/>
              <a:t>其语法如下：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           </a:t>
            </a:r>
            <a:r>
              <a:rPr lang="en-US" altLang="zh-CN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Graphics g = </a:t>
            </a:r>
            <a:r>
              <a:rPr lang="zh-CN" alt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物件</a:t>
            </a:r>
            <a:r>
              <a:rPr lang="en-US" altLang="zh-CN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  <a:r>
              <a:rPr lang="en-US" altLang="zh-CN" sz="24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CreateGraphics</a:t>
            </a:r>
            <a:r>
              <a:rPr lang="zh-CN" altLang="en-US" sz="2400" b="1" dirty="0">
                <a:solidFill>
                  <a:srgbClr val="FF0000"/>
                </a:solidFill>
              </a:rPr>
              <a:t>；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以上叙述中的对象可为窗体 </a:t>
            </a:r>
            <a:r>
              <a:rPr lang="en-US" altLang="zh-CN" sz="2400" dirty="0"/>
              <a:t>(Form) </a:t>
            </a:r>
            <a:r>
              <a:rPr lang="zh-CN" altLang="en-US" sz="2400" dirty="0"/>
              <a:t>及 </a:t>
            </a:r>
            <a:r>
              <a:rPr lang="en-US" altLang="zh-CN" sz="2400" dirty="0"/>
              <a:t>Control </a:t>
            </a:r>
            <a:r>
              <a:rPr lang="zh-CN" altLang="en-US" sz="2400" dirty="0"/>
              <a:t>类别的衍生类别 </a:t>
            </a:r>
            <a:r>
              <a:rPr lang="en-US" altLang="zh-CN" sz="2400" dirty="0"/>
              <a:t>(</a:t>
            </a:r>
            <a:r>
              <a:rPr lang="zh-CN" altLang="en-US" sz="2400" dirty="0"/>
              <a:t>例如</a:t>
            </a:r>
            <a:r>
              <a:rPr lang="en-US" altLang="zh-CN" sz="2400" dirty="0"/>
              <a:t>, Label, </a:t>
            </a:r>
            <a:r>
              <a:rPr lang="en-US" altLang="zh-CN" sz="2400" dirty="0" err="1"/>
              <a:t>PictureBox</a:t>
            </a:r>
            <a:r>
              <a:rPr lang="en-US" altLang="zh-CN" sz="2400" dirty="0"/>
              <a:t> </a:t>
            </a:r>
            <a:r>
              <a:rPr lang="zh-CN" altLang="en-US" sz="2400" dirty="0"/>
              <a:t>及</a:t>
            </a:r>
            <a:r>
              <a:rPr lang="en-US" altLang="zh-CN" sz="2400" dirty="0" err="1"/>
              <a:t>TextBox</a:t>
            </a:r>
            <a:r>
              <a:rPr lang="en-US" altLang="zh-CN" sz="2400" dirty="0"/>
              <a:t> </a:t>
            </a:r>
            <a:r>
              <a:rPr lang="zh-CN" altLang="en-US" sz="2400" dirty="0"/>
              <a:t>等</a:t>
            </a:r>
            <a:r>
              <a:rPr lang="en-US" altLang="zh-CN" sz="2400" dirty="0"/>
              <a:t>...), </a:t>
            </a:r>
            <a:r>
              <a:rPr lang="zh-CN" altLang="en-US" sz="2400" dirty="0"/>
              <a:t>当上述对象呼叫 </a:t>
            </a:r>
            <a:r>
              <a:rPr lang="en-US" altLang="zh-CN" sz="2400" dirty="0" err="1"/>
              <a:t>CreateGraphics</a:t>
            </a:r>
            <a:r>
              <a:rPr lang="en-US" altLang="zh-CN" sz="2400" dirty="0"/>
              <a:t> </a:t>
            </a:r>
            <a:r>
              <a:rPr lang="zh-CN" altLang="en-US" sz="2400" dirty="0"/>
              <a:t>方法后</a:t>
            </a:r>
            <a:r>
              <a:rPr lang="en-US" altLang="zh-CN" sz="2400" dirty="0"/>
              <a:t>, </a:t>
            </a:r>
            <a:r>
              <a:rPr lang="zh-CN" altLang="en-US" sz="2400" dirty="0"/>
              <a:t>会传回一个</a:t>
            </a:r>
            <a:r>
              <a:rPr lang="en-US" altLang="zh-CN" sz="2400" dirty="0"/>
              <a:t>Graphics </a:t>
            </a:r>
            <a:r>
              <a:rPr lang="zh-CN" altLang="en-US" sz="2400" dirty="0"/>
              <a:t>对象</a:t>
            </a:r>
            <a:r>
              <a:rPr lang="en-US" altLang="zh-CN" sz="2400" dirty="0"/>
              <a:t>, </a:t>
            </a:r>
            <a:r>
              <a:rPr lang="zh-CN" altLang="en-US" sz="2400" dirty="0"/>
              <a:t>您可利用此一 </a:t>
            </a:r>
            <a:r>
              <a:rPr lang="en-US" altLang="zh-CN" sz="2400" dirty="0"/>
              <a:t>Graphics </a:t>
            </a:r>
            <a:r>
              <a:rPr lang="zh-CN" altLang="en-US" sz="2400" dirty="0"/>
              <a:t>对象在建立它的对象上绘图。例如以下叙述可取得窗体的 </a:t>
            </a:r>
            <a:r>
              <a:rPr lang="en-US" altLang="zh-CN" sz="2400" dirty="0"/>
              <a:t>Graphics </a:t>
            </a:r>
            <a:r>
              <a:rPr lang="zh-CN" altLang="en-US" sz="2400" dirty="0"/>
              <a:t>对象。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     </a:t>
            </a:r>
            <a:r>
              <a:rPr lang="en-US" altLang="zh-CN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Graphics g = </a:t>
            </a:r>
            <a:r>
              <a:rPr lang="en-US" altLang="zh-CN" sz="24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this.CreateGraphics</a:t>
            </a:r>
            <a:r>
              <a:rPr lang="zh-CN" alt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；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/>
              <a:t>4.3  </a:t>
            </a:r>
            <a:r>
              <a:rPr lang="en-US" altLang="zh-TW"/>
              <a:t>Graphics</a:t>
            </a:r>
            <a:r>
              <a:rPr lang="zh-CN" altLang="en-US"/>
              <a:t>类别简介</a:t>
            </a:r>
          </a:p>
        </p:txBody>
      </p:sp>
      <p:sp>
        <p:nvSpPr>
          <p:cNvPr id="627715" name="Rectangle 3"/>
          <p:cNvSpPr>
            <a:spLocks noChangeArrowheads="1"/>
          </p:cNvSpPr>
          <p:nvPr/>
        </p:nvSpPr>
        <p:spPr bwMode="auto">
          <a:xfrm>
            <a:off x="563563" y="1833563"/>
            <a:ext cx="7988300" cy="13128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private void Form10_Paint(object sender, PaintEventArgs e)</a:t>
            </a:r>
          </a:p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{</a:t>
            </a:r>
          </a:p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    Graphics g = e.Graphics;</a:t>
            </a:r>
          </a:p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}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684213" y="1498600"/>
            <a:ext cx="333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</a:t>
            </a:r>
            <a:r>
              <a:rPr lang="en-US" altLang="zh-CN" dirty="0"/>
              <a:t>FORM</a:t>
            </a:r>
            <a:r>
              <a:rPr lang="zh-CN" altLang="en-US" dirty="0"/>
              <a:t>的</a:t>
            </a:r>
            <a:r>
              <a:rPr lang="en-US" altLang="zh-CN" noProof="1"/>
              <a:t>Paint</a:t>
            </a:r>
            <a:r>
              <a:rPr lang="zh-CN" altLang="en-US" dirty="0"/>
              <a:t>方法中创建</a:t>
            </a:r>
          </a:p>
        </p:txBody>
      </p:sp>
      <p:sp>
        <p:nvSpPr>
          <p:cNvPr id="627717" name="Rectangle 5"/>
          <p:cNvSpPr>
            <a:spLocks noChangeArrowheads="1"/>
          </p:cNvSpPr>
          <p:nvPr/>
        </p:nvSpPr>
        <p:spPr bwMode="auto">
          <a:xfrm>
            <a:off x="703263" y="315436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、直接创建</a:t>
            </a:r>
          </a:p>
        </p:txBody>
      </p:sp>
      <p:sp>
        <p:nvSpPr>
          <p:cNvPr id="627718" name="Rectangle 6"/>
          <p:cNvSpPr>
            <a:spLocks noChangeArrowheads="1"/>
          </p:cNvSpPr>
          <p:nvPr/>
        </p:nvSpPr>
        <p:spPr bwMode="auto">
          <a:xfrm>
            <a:off x="538163" y="3446463"/>
            <a:ext cx="7988300" cy="17160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public Form10()</a:t>
            </a:r>
          </a:p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{</a:t>
            </a:r>
          </a:p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    InitializeComponent();</a:t>
            </a:r>
          </a:p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    Graphics g;</a:t>
            </a:r>
          </a:p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    g=this.CreateGraphics();</a:t>
            </a:r>
          </a:p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}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7719" name="Rectangle 7"/>
          <p:cNvSpPr>
            <a:spLocks noChangeArrowheads="1"/>
          </p:cNvSpPr>
          <p:nvPr/>
        </p:nvSpPr>
        <p:spPr bwMode="auto">
          <a:xfrm>
            <a:off x="736600" y="5184775"/>
            <a:ext cx="168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、由图像创建</a:t>
            </a:r>
          </a:p>
        </p:txBody>
      </p:sp>
      <p:sp>
        <p:nvSpPr>
          <p:cNvPr id="627720" name="Rectangle 8"/>
          <p:cNvSpPr>
            <a:spLocks noChangeArrowheads="1"/>
          </p:cNvSpPr>
          <p:nvPr/>
        </p:nvSpPr>
        <p:spPr bwMode="auto">
          <a:xfrm>
            <a:off x="484188" y="5565775"/>
            <a:ext cx="7988300" cy="9080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Bitmap mybitmap = new Bitmap(@"c:\1.jpg");</a:t>
            </a:r>
          </a:p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Graphics g = Graphics.FromImage(mybitmap);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animBg="1"/>
      <p:bldP spid="627718" grpId="0" animBg="1"/>
      <p:bldP spid="6277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656091"/>
          </a:xfrm>
        </p:spPr>
        <p:txBody>
          <a:bodyPr/>
          <a:lstStyle/>
          <a:p>
            <a:r>
              <a:rPr lang="en-US" altLang="zh-CN" dirty="0"/>
              <a:t>4.3  </a:t>
            </a:r>
            <a:r>
              <a:rPr lang="en-US" altLang="zh-TW" dirty="0"/>
              <a:t>Graphics</a:t>
            </a:r>
            <a:r>
              <a:rPr lang="zh-CN" altLang="en-US" dirty="0"/>
              <a:t>类别简介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538163" y="1647825"/>
            <a:ext cx="7988300" cy="13128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private void Form10_Paint(object sender, PaintEventArgs e)</a:t>
            </a:r>
          </a:p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{</a:t>
            </a:r>
          </a:p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    e.Graphics.Clear(Color.Red);</a:t>
            </a:r>
          </a:p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}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625475" y="128587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、填充背景颜色案例</a:t>
            </a:r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552450" y="3001963"/>
            <a:ext cx="8001000" cy="1292662"/>
          </a:xfrm>
          <a:prstGeom prst="rect">
            <a:avLst/>
          </a:prstGeom>
          <a:noFill/>
          <a:ln w="38100" cmpd="dbl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81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TW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PMingLiU" panose="02020500000000000000" pitchFamily="18" charset="-120"/>
              </a:rPr>
              <a:t>指定顏色也可以利用</a:t>
            </a:r>
            <a:r>
              <a:rPr kumimoji="1" lang="en-US" altLang="zh-TW" b="1" dirty="0">
                <a:solidFill>
                  <a:schemeClr val="accent2">
                    <a:lumMod val="20000"/>
                    <a:lumOff val="80000"/>
                  </a:schemeClr>
                </a:solidFill>
                <a:ea typeface="PMingLiU" panose="02020500000000000000" pitchFamily="18" charset="-120"/>
              </a:rPr>
              <a:t>RGB</a:t>
            </a:r>
            <a:r>
              <a:rPr kumimoji="1" lang="zh-TW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PMingLiU" panose="02020500000000000000" pitchFamily="18" charset="-120"/>
              </a:rPr>
              <a:t>來指定</a:t>
            </a:r>
            <a:r>
              <a:rPr kumimoji="1" lang="en-US" altLang="zh-TW" dirty="0">
                <a:solidFill>
                  <a:schemeClr val="accent2">
                    <a:lumMod val="20000"/>
                    <a:lumOff val="80000"/>
                  </a:schemeClr>
                </a:solidFill>
                <a:ea typeface="PMingLiU" panose="02020500000000000000" pitchFamily="18" charset="-120"/>
              </a:rPr>
              <a:t>,</a:t>
            </a:r>
            <a:r>
              <a:rPr kumimoji="1" lang="zh-TW" altLang="en-US" dirty="0">
                <a:ea typeface="PMingLiU" panose="02020500000000000000" pitchFamily="18" charset="-120"/>
              </a:rPr>
              <a:t>如</a:t>
            </a:r>
            <a:r>
              <a:rPr kumimoji="1" lang="en-US" altLang="zh-TW" dirty="0">
                <a:ea typeface="PMingLiU" panose="02020500000000000000" pitchFamily="18" charset="-120"/>
              </a:rPr>
              <a:t>:</a:t>
            </a:r>
          </a:p>
          <a:p>
            <a:pPr lvl="2" algn="l"/>
            <a:r>
              <a:rPr kumimoji="1" lang="zh-TW" altLang="en-US" dirty="0">
                <a:ea typeface="PMingLiU" panose="02020500000000000000" pitchFamily="18" charset="-120"/>
              </a:rPr>
              <a:t>純紅色畫布：  </a:t>
            </a:r>
            <a:r>
              <a:rPr kumimoji="1" lang="en-US" altLang="zh-TW" dirty="0" err="1">
                <a:ea typeface="PMingLiU" panose="02020500000000000000" pitchFamily="18" charset="-120"/>
              </a:rPr>
              <a:t>e.Graphics.Clear</a:t>
            </a:r>
            <a:r>
              <a:rPr kumimoji="1" lang="en-US" altLang="zh-TW" dirty="0">
                <a:ea typeface="PMingLiU" panose="02020500000000000000" pitchFamily="18" charset="-120"/>
              </a:rPr>
              <a:t>(</a:t>
            </a:r>
            <a:r>
              <a:rPr kumimoji="1" lang="en-US" altLang="zh-TW" dirty="0" err="1">
                <a:ea typeface="PMingLiU" panose="02020500000000000000" pitchFamily="18" charset="-120"/>
              </a:rPr>
              <a:t>Color.FromARGB</a:t>
            </a:r>
            <a:r>
              <a:rPr kumimoji="1" lang="en-US" altLang="zh-TW" dirty="0">
                <a:ea typeface="PMingLiU" panose="02020500000000000000" pitchFamily="18" charset="-120"/>
              </a:rPr>
              <a:t>(255,0,0)); </a:t>
            </a:r>
          </a:p>
          <a:p>
            <a:pPr lvl="2" algn="l"/>
            <a:r>
              <a:rPr kumimoji="1" lang="zh-TW" altLang="en-US" dirty="0">
                <a:ea typeface="PMingLiU" panose="02020500000000000000" pitchFamily="18" charset="-120"/>
              </a:rPr>
              <a:t>純綠色畫布：  </a:t>
            </a:r>
            <a:r>
              <a:rPr kumimoji="1" lang="en-US" altLang="zh-TW" dirty="0" err="1">
                <a:ea typeface="PMingLiU" panose="02020500000000000000" pitchFamily="18" charset="-120"/>
              </a:rPr>
              <a:t>e.Graphics.Clear</a:t>
            </a:r>
            <a:r>
              <a:rPr kumimoji="1" lang="en-US" altLang="zh-TW" dirty="0">
                <a:ea typeface="PMingLiU" panose="02020500000000000000" pitchFamily="18" charset="-120"/>
              </a:rPr>
              <a:t>(</a:t>
            </a:r>
            <a:r>
              <a:rPr kumimoji="1" lang="en-US" altLang="zh-TW" dirty="0" err="1">
                <a:ea typeface="PMingLiU" panose="02020500000000000000" pitchFamily="18" charset="-120"/>
              </a:rPr>
              <a:t>Color.FromARGB</a:t>
            </a:r>
            <a:r>
              <a:rPr kumimoji="1" lang="en-US" altLang="zh-TW" dirty="0">
                <a:ea typeface="PMingLiU" panose="02020500000000000000" pitchFamily="18" charset="-120"/>
              </a:rPr>
              <a:t>(0,255,0)); </a:t>
            </a:r>
          </a:p>
          <a:p>
            <a:pPr lvl="2" algn="l"/>
            <a:r>
              <a:rPr kumimoji="1" lang="zh-TW" altLang="en-US" dirty="0">
                <a:ea typeface="PMingLiU" panose="02020500000000000000" pitchFamily="18" charset="-120"/>
              </a:rPr>
              <a:t>純藍色畫布：  </a:t>
            </a:r>
            <a:r>
              <a:rPr kumimoji="1" lang="en-US" altLang="zh-TW" dirty="0" err="1">
                <a:ea typeface="PMingLiU" panose="02020500000000000000" pitchFamily="18" charset="-120"/>
              </a:rPr>
              <a:t>e.Graphics.Clear</a:t>
            </a:r>
            <a:r>
              <a:rPr kumimoji="1" lang="en-US" altLang="zh-TW" dirty="0">
                <a:ea typeface="PMingLiU" panose="02020500000000000000" pitchFamily="18" charset="-120"/>
              </a:rPr>
              <a:t>(</a:t>
            </a:r>
            <a:r>
              <a:rPr kumimoji="1" lang="en-US" altLang="zh-TW" dirty="0" err="1">
                <a:ea typeface="PMingLiU" panose="02020500000000000000" pitchFamily="18" charset="-120"/>
              </a:rPr>
              <a:t>Color.FromARGB</a:t>
            </a:r>
            <a:r>
              <a:rPr kumimoji="1" lang="en-US" altLang="zh-TW" dirty="0">
                <a:ea typeface="PMingLiU" panose="02020500000000000000" pitchFamily="18" charset="-120"/>
              </a:rPr>
              <a:t>(0,0,255));</a:t>
            </a:r>
            <a:endParaRPr kumimoji="1" lang="zh-TW" altLang="en-US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auto">
          <a:xfrm>
            <a:off x="552450" y="4340225"/>
            <a:ext cx="286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、表单</a:t>
            </a:r>
            <a:r>
              <a:rPr lang="en-US" altLang="zh-CN"/>
              <a:t>paint</a:t>
            </a:r>
            <a:r>
              <a:rPr lang="zh-CN" altLang="en-US"/>
              <a:t>事件绘制图形</a:t>
            </a:r>
          </a:p>
        </p:txBody>
      </p:sp>
      <p:sp>
        <p:nvSpPr>
          <p:cNvPr id="628743" name="Rectangle 7"/>
          <p:cNvSpPr>
            <a:spLocks noChangeArrowheads="1"/>
          </p:cNvSpPr>
          <p:nvPr/>
        </p:nvSpPr>
        <p:spPr bwMode="auto">
          <a:xfrm>
            <a:off x="522288" y="4830763"/>
            <a:ext cx="8040687" cy="1593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private void Form10_Paint(object sender, PaintEventArgs e)</a:t>
            </a:r>
          </a:p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{</a:t>
            </a:r>
          </a:p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    Pen drawPen = new Pen(Color.Black, 3);</a:t>
            </a:r>
          </a:p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    e.Graphics.DrawLine(drawPen, 10, 10, 300, 100);</a:t>
            </a:r>
          </a:p>
          <a:p>
            <a:pPr algn="l"/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        }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animBg="1"/>
      <p:bldP spid="62874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631598"/>
          </a:xfrm>
        </p:spPr>
        <p:txBody>
          <a:bodyPr/>
          <a:lstStyle/>
          <a:p>
            <a:r>
              <a:rPr lang="en-US" altLang="zh-CN" dirty="0"/>
              <a:t>4.4 Pen</a:t>
            </a:r>
            <a:r>
              <a:rPr lang="zh-CN" altLang="en-US" dirty="0"/>
              <a:t>类别简介</a:t>
            </a:r>
          </a:p>
        </p:txBody>
      </p:sp>
      <p:sp>
        <p:nvSpPr>
          <p:cNvPr id="629763" name="Rectangle 3"/>
          <p:cNvSpPr>
            <a:spLocks noChangeArrowheads="1"/>
          </p:cNvSpPr>
          <p:nvPr/>
        </p:nvSpPr>
        <p:spPr bwMode="auto">
          <a:xfrm>
            <a:off x="495300" y="1211263"/>
            <a:ext cx="8272463" cy="5429250"/>
          </a:xfrm>
          <a:prstGeom prst="rect">
            <a:avLst/>
          </a:prstGeom>
          <a:noFill/>
          <a:ln w="38100" cmpd="dbl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81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C# </a:t>
            </a:r>
            <a:r>
              <a:rPr lang="zh-CN" altLang="en-US" sz="2400" dirty="0"/>
              <a:t>的绘图至少必须藉助 </a:t>
            </a:r>
            <a:r>
              <a:rPr lang="en-US" altLang="zh-CN" sz="2400" dirty="0"/>
              <a:t>Graphics </a:t>
            </a:r>
            <a:r>
              <a:rPr lang="zh-CN" altLang="en-US" sz="2400" dirty="0"/>
              <a:t>与 </a:t>
            </a:r>
            <a:r>
              <a:rPr lang="en-US" altLang="zh-CN" sz="2400" dirty="0"/>
              <a:t>Pen </a:t>
            </a:r>
            <a:r>
              <a:rPr lang="zh-CN" altLang="en-US" sz="2400" dirty="0"/>
              <a:t>类别对象的协助</a:t>
            </a:r>
            <a:r>
              <a:rPr lang="en-US" altLang="zh-CN" sz="2400" dirty="0"/>
              <a:t>, </a:t>
            </a:r>
            <a:r>
              <a:rPr lang="zh-CN" altLang="en-US" sz="2400" dirty="0"/>
              <a:t>其中 </a:t>
            </a:r>
            <a:r>
              <a:rPr lang="en-US" altLang="zh-CN" sz="2400" dirty="0"/>
              <a:t>Graphics </a:t>
            </a:r>
            <a:r>
              <a:rPr lang="zh-CN" altLang="en-US" sz="2400" dirty="0"/>
              <a:t>对象就好比一块画布</a:t>
            </a:r>
            <a:r>
              <a:rPr lang="en-US" altLang="zh-CN" sz="2400" dirty="0"/>
              <a:t>, </a:t>
            </a:r>
            <a:r>
              <a:rPr lang="zh-CN" altLang="en-US" sz="2400" dirty="0"/>
              <a:t>而 </a:t>
            </a:r>
            <a:r>
              <a:rPr lang="en-US" altLang="zh-CN" sz="2400" dirty="0"/>
              <a:t>Pen </a:t>
            </a:r>
            <a:r>
              <a:rPr lang="zh-CN" altLang="en-US" sz="2400" dirty="0"/>
              <a:t>类别对象就是画笔了。以下叙述可产生画笔对象</a:t>
            </a:r>
            <a:r>
              <a:rPr lang="en-US" altLang="zh-CN" sz="2400" dirty="0"/>
              <a:t>, </a:t>
            </a:r>
            <a:r>
              <a:rPr lang="zh-CN" altLang="en-US" sz="2400" dirty="0"/>
              <a:t>画笔的线条颜色为黑色</a:t>
            </a:r>
            <a:r>
              <a:rPr lang="en-US" altLang="zh-CN" sz="2400" dirty="0"/>
              <a:t>, </a:t>
            </a:r>
            <a:r>
              <a:rPr lang="zh-CN" altLang="en-US" sz="2400" dirty="0"/>
              <a:t>线条粗细为</a:t>
            </a:r>
            <a:r>
              <a:rPr lang="en-US" altLang="zh-CN" sz="2400" dirty="0"/>
              <a:t>3</a:t>
            </a:r>
            <a:r>
              <a:rPr lang="zh-CN" altLang="en-US" sz="2400" dirty="0"/>
              <a:t>。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  </a:t>
            </a:r>
            <a:r>
              <a:rPr lang="en-US" altLang="zh-CN" sz="24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drawPen</a:t>
            </a:r>
            <a:r>
              <a:rPr lang="en-US" altLang="zh-CN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= New Pen(</a:t>
            </a:r>
            <a:r>
              <a:rPr lang="en-US" altLang="zh-CN" sz="24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Color.Black</a:t>
            </a:r>
            <a:r>
              <a:rPr lang="en-US" altLang="zh-CN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3)</a:t>
            </a:r>
            <a:r>
              <a:rPr lang="zh-CN" alt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；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绘图方法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en-US" altLang="zh-CN" sz="2400" dirty="0"/>
              <a:t>Graphics </a:t>
            </a:r>
            <a:r>
              <a:rPr lang="zh-CN" altLang="en-US" sz="2400" dirty="0"/>
              <a:t>类别的常用绘图方法有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DrawLine</a:t>
            </a:r>
            <a:r>
              <a:rPr lang="en-US" altLang="zh-CN" sz="2000" dirty="0"/>
              <a:t>(</a:t>
            </a:r>
            <a:r>
              <a:rPr lang="zh-CN" altLang="en-US" sz="2000" dirty="0"/>
              <a:t>直线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DrawRectangle</a:t>
            </a:r>
            <a:r>
              <a:rPr lang="en-US" altLang="zh-CN" sz="2000" dirty="0"/>
              <a:t> (</a:t>
            </a:r>
            <a:r>
              <a:rPr lang="zh-CN" altLang="en-US" sz="2000" dirty="0"/>
              <a:t>矩形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DrawEllipse</a:t>
            </a:r>
            <a:r>
              <a:rPr lang="en-US" altLang="zh-CN" sz="2000" dirty="0"/>
              <a:t> (</a:t>
            </a:r>
            <a:r>
              <a:rPr lang="zh-CN" altLang="en-US" sz="2000" dirty="0"/>
              <a:t>椭圆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DrawCurve</a:t>
            </a:r>
            <a:r>
              <a:rPr lang="en-US" altLang="zh-CN" sz="2000" dirty="0"/>
              <a:t> (</a:t>
            </a:r>
            <a:r>
              <a:rPr lang="zh-CN" altLang="en-US" sz="2000" dirty="0"/>
              <a:t>曲线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DarwArc</a:t>
            </a:r>
            <a:r>
              <a:rPr lang="en-US" altLang="zh-CN" sz="2000" dirty="0"/>
              <a:t> (</a:t>
            </a:r>
            <a:r>
              <a:rPr lang="zh-CN" altLang="en-US" sz="2000" dirty="0"/>
              <a:t>弧线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DrawPie</a:t>
            </a:r>
            <a:r>
              <a:rPr lang="en-US" altLang="zh-CN" sz="2000" dirty="0"/>
              <a:t> (</a:t>
            </a:r>
            <a:r>
              <a:rPr lang="zh-CN" altLang="en-US" sz="2000" dirty="0"/>
              <a:t>扇形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DrawLines</a:t>
            </a:r>
            <a:r>
              <a:rPr lang="en-US" altLang="zh-CN" sz="2000" dirty="0"/>
              <a:t> (</a:t>
            </a:r>
            <a:r>
              <a:rPr lang="zh-CN" altLang="en-US" sz="2000" dirty="0"/>
              <a:t>多边形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DrawPolygon</a:t>
            </a:r>
            <a:r>
              <a:rPr lang="en-US" altLang="zh-CN" sz="2000" dirty="0"/>
              <a:t> (</a:t>
            </a:r>
            <a:r>
              <a:rPr lang="zh-CN" altLang="en-US" sz="2000" dirty="0"/>
              <a:t>封闭多边形</a:t>
            </a:r>
            <a:r>
              <a:rPr lang="en-US" altLang="zh-CN" sz="2000" dirty="0"/>
              <a:t>)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DrawBezier</a:t>
            </a:r>
            <a:r>
              <a:rPr lang="en-US" altLang="zh-CN" sz="2000" dirty="0"/>
              <a:t> (</a:t>
            </a:r>
            <a:r>
              <a:rPr lang="zh-CN" altLang="en-US" sz="2000" dirty="0"/>
              <a:t>贝兹曲线</a:t>
            </a:r>
            <a:r>
              <a:rPr lang="en-US" altLang="zh-CN" sz="2000" dirty="0"/>
              <a:t>)</a:t>
            </a:r>
            <a:r>
              <a:rPr lang="zh-CN" altLang="en-US" sz="2000" dirty="0"/>
              <a:t>等。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672419"/>
          </a:xfrm>
        </p:spPr>
        <p:txBody>
          <a:bodyPr/>
          <a:lstStyle/>
          <a:p>
            <a:r>
              <a:rPr lang="en-US" altLang="zh-CN" dirty="0"/>
              <a:t>4.4 Pen</a:t>
            </a:r>
            <a:r>
              <a:rPr lang="zh-CN" altLang="en-US" dirty="0"/>
              <a:t>类别简介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663575" y="2189163"/>
            <a:ext cx="7288213" cy="15001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1600" noProof="1">
                <a:solidFill>
                  <a:schemeClr val="bg2">
                    <a:lumMod val="50000"/>
                  </a:schemeClr>
                </a:solidFill>
              </a:rPr>
              <a:t>private void Form10_Click(object sender, EventArgs e)</a:t>
            </a:r>
          </a:p>
          <a:p>
            <a:pPr algn="l"/>
            <a:r>
              <a:rPr lang="en-US" altLang="zh-CN" sz="1600" noProof="1">
                <a:solidFill>
                  <a:schemeClr val="bg2">
                    <a:lumMod val="50000"/>
                  </a:schemeClr>
                </a:solidFill>
              </a:rPr>
              <a:t>        {</a:t>
            </a:r>
          </a:p>
          <a:p>
            <a:pPr algn="l"/>
            <a:r>
              <a:rPr lang="en-US" altLang="zh-CN" sz="1600" noProof="1">
                <a:solidFill>
                  <a:schemeClr val="bg2">
                    <a:lumMod val="50000"/>
                  </a:schemeClr>
                </a:solidFill>
              </a:rPr>
              <a:t>            Graphics g = this.CreateGraphics();</a:t>
            </a:r>
          </a:p>
          <a:p>
            <a:pPr algn="l"/>
            <a:r>
              <a:rPr lang="en-US" altLang="zh-CN" sz="1600" noProof="1">
                <a:solidFill>
                  <a:schemeClr val="bg2">
                    <a:lumMod val="50000"/>
                  </a:schemeClr>
                </a:solidFill>
              </a:rPr>
              <a:t>            Pen mypen = new Pen(Color.Red, 5);</a:t>
            </a:r>
          </a:p>
          <a:p>
            <a:pPr algn="l"/>
            <a:r>
              <a:rPr lang="en-US" altLang="zh-CN" sz="1600" noProof="1">
                <a:solidFill>
                  <a:schemeClr val="bg2">
                    <a:lumMod val="50000"/>
                  </a:schemeClr>
                </a:solidFill>
              </a:rPr>
              <a:t>            g.DrawLine(mypen, 10, 10, 300, 100);</a:t>
            </a:r>
          </a:p>
          <a:p>
            <a:pPr algn="l"/>
            <a:r>
              <a:rPr lang="en-US" altLang="zh-CN" sz="1600" noProof="1">
                <a:solidFill>
                  <a:schemeClr val="bg2">
                    <a:lumMod val="50000"/>
                  </a:schemeClr>
                </a:solidFill>
              </a:rPr>
              <a:t>        }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0788" name="Rectangle 4"/>
          <p:cNvSpPr>
            <a:spLocks noChangeArrowheads="1"/>
          </p:cNvSpPr>
          <p:nvPr/>
        </p:nvSpPr>
        <p:spPr bwMode="auto">
          <a:xfrm>
            <a:off x="541338" y="1139825"/>
            <a:ext cx="78200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"/>
            </a:pPr>
            <a:r>
              <a:rPr lang="zh-CN" altLang="en-US" sz="2400" dirty="0"/>
              <a:t>案例</a:t>
            </a:r>
            <a:r>
              <a:rPr lang="en-US" altLang="zh-CN" sz="2400" dirty="0"/>
              <a:t>1</a:t>
            </a:r>
            <a:r>
              <a:rPr lang="zh-CN" altLang="en-US" sz="2000" dirty="0">
                <a:sym typeface="Wingdings" panose="05000000000000000000" pitchFamily="2" charset="2"/>
              </a:rPr>
              <a:t>（绘制直线）</a:t>
            </a:r>
            <a:endParaRPr lang="zh-CN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请写一程序</a:t>
            </a:r>
            <a:r>
              <a:rPr lang="en-US" altLang="zh-CN" sz="2000" dirty="0"/>
              <a:t>, </a:t>
            </a:r>
            <a:r>
              <a:rPr lang="zh-CN" altLang="en-US" sz="2000" dirty="0"/>
              <a:t>当使用者按一下按键时</a:t>
            </a:r>
            <a:r>
              <a:rPr lang="en-US" altLang="zh-CN" sz="2000" dirty="0"/>
              <a:t>, </a:t>
            </a:r>
            <a:r>
              <a:rPr lang="zh-CN" altLang="en-US" sz="2000" dirty="0"/>
              <a:t>可于窗体绘制一条起点为 </a:t>
            </a:r>
            <a:r>
              <a:rPr lang="en-US" altLang="zh-CN" sz="2000" dirty="0"/>
              <a:t>(10,10), </a:t>
            </a:r>
            <a:r>
              <a:rPr lang="zh-CN" altLang="en-US" sz="2000" dirty="0"/>
              <a:t>终点为</a:t>
            </a:r>
            <a:r>
              <a:rPr lang="en-US" altLang="zh-CN" sz="2000" dirty="0"/>
              <a:t>(300, 100) </a:t>
            </a:r>
            <a:r>
              <a:rPr lang="zh-CN" altLang="en-US" sz="2000" dirty="0"/>
              <a:t>的直线。</a:t>
            </a:r>
          </a:p>
        </p:txBody>
      </p:sp>
      <p:sp>
        <p:nvSpPr>
          <p:cNvPr id="630789" name="Rectangle 5"/>
          <p:cNvSpPr>
            <a:spLocks noChangeArrowheads="1"/>
          </p:cNvSpPr>
          <p:nvPr/>
        </p:nvSpPr>
        <p:spPr bwMode="auto">
          <a:xfrm>
            <a:off x="644525" y="3738563"/>
            <a:ext cx="731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"/>
            </a:pPr>
            <a:r>
              <a:rPr lang="zh-CN" altLang="en-US" sz="2400"/>
              <a:t>案例</a:t>
            </a:r>
            <a:r>
              <a:rPr lang="en-US" altLang="zh-CN" sz="2400"/>
              <a:t>2</a:t>
            </a:r>
            <a:r>
              <a:rPr lang="zh-CN" altLang="en-US" sz="2400"/>
              <a:t>： </a:t>
            </a:r>
            <a:r>
              <a:rPr lang="zh-CN" altLang="en-US">
                <a:sym typeface="Wingdings" panose="05000000000000000000" pitchFamily="2" charset="2"/>
              </a:rPr>
              <a:t>（绘制弧线）</a:t>
            </a:r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/>
              <a:t>將於一個左上角位於 </a:t>
            </a:r>
            <a:r>
              <a:rPr kumimoji="1" lang="en-US" altLang="zh-CN"/>
              <a:t>(50, 50), </a:t>
            </a:r>
            <a:r>
              <a:rPr kumimoji="1" lang="zh-CN" altLang="en-US"/>
              <a:t>寬度為 </a:t>
            </a:r>
            <a:r>
              <a:rPr kumimoji="1" lang="en-US" altLang="zh-CN"/>
              <a:t>100, </a:t>
            </a:r>
            <a:r>
              <a:rPr kumimoji="1" lang="zh-CN" altLang="en-US"/>
              <a:t>高度為 </a:t>
            </a:r>
            <a:r>
              <a:rPr kumimoji="1" lang="en-US" altLang="zh-CN"/>
              <a:t>350 </a:t>
            </a:r>
            <a:r>
              <a:rPr kumimoji="1" lang="zh-CN" altLang="en-US"/>
              <a:t>的矩形內</a:t>
            </a:r>
            <a:r>
              <a:rPr kumimoji="1" lang="en-US" altLang="zh-CN"/>
              <a:t>, </a:t>
            </a:r>
            <a:r>
              <a:rPr kumimoji="1" lang="zh-CN" altLang="en-US"/>
              <a:t>繪出一起始角為 </a:t>
            </a:r>
            <a:r>
              <a:rPr kumimoji="1" lang="en-US" altLang="zh-CN"/>
              <a:t>0 </a:t>
            </a:r>
            <a:r>
              <a:rPr kumimoji="1" lang="zh-CN" altLang="en-US"/>
              <a:t>度</a:t>
            </a:r>
            <a:r>
              <a:rPr kumimoji="1" lang="en-US" altLang="zh-CN"/>
              <a:t>, </a:t>
            </a:r>
            <a:r>
              <a:rPr kumimoji="1" lang="zh-CN" altLang="en-US"/>
              <a:t>弧角為</a:t>
            </a:r>
            <a:r>
              <a:rPr kumimoji="1" lang="en-US" altLang="zh-CN"/>
              <a:t>120 </a:t>
            </a:r>
            <a:r>
              <a:rPr kumimoji="1" lang="zh-CN" altLang="en-US"/>
              <a:t>度的弧線。</a:t>
            </a:r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auto">
          <a:xfrm>
            <a:off x="731838" y="4791075"/>
            <a:ext cx="7288212" cy="16351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1600" noProof="1">
                <a:solidFill>
                  <a:schemeClr val="bg2">
                    <a:lumMod val="50000"/>
                  </a:schemeClr>
                </a:solidFill>
              </a:rPr>
              <a:t>private void Form10_Paint(object sender, PaintEventArgs e)</a:t>
            </a:r>
          </a:p>
          <a:p>
            <a:pPr algn="l"/>
            <a:r>
              <a:rPr lang="en-US" altLang="zh-CN" sz="1600" noProof="1">
                <a:solidFill>
                  <a:schemeClr val="bg2">
                    <a:lumMod val="50000"/>
                  </a:schemeClr>
                </a:solidFill>
              </a:rPr>
              <a:t>        {</a:t>
            </a:r>
          </a:p>
          <a:p>
            <a:pPr algn="l"/>
            <a:r>
              <a:rPr lang="en-US" altLang="zh-CN" sz="1600" noProof="1">
                <a:solidFill>
                  <a:schemeClr val="bg2">
                    <a:lumMod val="50000"/>
                  </a:schemeClr>
                </a:solidFill>
              </a:rPr>
              <a:t>            Pen drawPen = new Pen(Color.Red, 3);</a:t>
            </a:r>
          </a:p>
          <a:p>
            <a:pPr algn="l"/>
            <a:r>
              <a:rPr lang="en-US" altLang="zh-CN" sz="1600" noProof="1">
                <a:solidFill>
                  <a:schemeClr val="bg2">
                    <a:lumMod val="50000"/>
                  </a:schemeClr>
                </a:solidFill>
              </a:rPr>
              <a:t>            e.Graphics.DrawArc(drawPen, </a:t>
            </a:r>
            <a:r>
              <a:rPr lang="en-US" altLang="zh-CN" noProof="1">
                <a:solidFill>
                  <a:schemeClr val="bg2">
                    <a:lumMod val="50000"/>
                  </a:schemeClr>
                </a:solidFill>
              </a:rPr>
              <a:t>50, 50, 100, 350, 0, 120</a:t>
            </a:r>
            <a:r>
              <a:rPr lang="en-US" altLang="zh-CN" sz="1600" noProof="1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 algn="l"/>
            <a:r>
              <a:rPr lang="en-US" altLang="zh-CN" sz="1600" noProof="1">
                <a:solidFill>
                  <a:schemeClr val="bg2">
                    <a:lumMod val="50000"/>
                  </a:schemeClr>
                </a:solidFill>
              </a:rPr>
              <a:t>        }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animBg="1"/>
      <p:bldP spid="63079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03225" y="0"/>
            <a:ext cx="8229600" cy="1143000"/>
          </a:xfrm>
        </p:spPr>
        <p:txBody>
          <a:bodyPr/>
          <a:lstStyle/>
          <a:p>
            <a:r>
              <a:rPr lang="en-US" altLang="zh-CN"/>
              <a:t>4.5 Brush</a:t>
            </a:r>
            <a:r>
              <a:rPr lang="zh-CN" altLang="en-US"/>
              <a:t>类别简介</a:t>
            </a:r>
          </a:p>
        </p:txBody>
      </p:sp>
      <p:sp>
        <p:nvSpPr>
          <p:cNvPr id="637955" name="Rectangle 3"/>
          <p:cNvSpPr>
            <a:spLocks noChangeArrowheads="1"/>
          </p:cNvSpPr>
          <p:nvPr/>
        </p:nvSpPr>
        <p:spPr bwMode="auto">
          <a:xfrm>
            <a:off x="469900" y="1277938"/>
            <a:ext cx="8137525" cy="4511675"/>
          </a:xfrm>
          <a:prstGeom prst="rect">
            <a:avLst/>
          </a:prstGeom>
          <a:noFill/>
          <a:ln w="38100" cmpd="dbl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81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"/>
            </a:pPr>
            <a:r>
              <a:rPr lang="en-US" altLang="zh-CN" sz="2400" dirty="0"/>
              <a:t>Graphics </a:t>
            </a:r>
            <a:r>
              <a:rPr lang="zh-CN" altLang="en-US" sz="2400" dirty="0"/>
              <a:t>类别像是一块画布</a:t>
            </a:r>
            <a:r>
              <a:rPr lang="en-US" altLang="zh-CN" sz="2400" dirty="0"/>
              <a:t>, Pen </a:t>
            </a:r>
            <a:r>
              <a:rPr lang="zh-CN" altLang="en-US" sz="2400" dirty="0"/>
              <a:t>类别像是一支画笔</a:t>
            </a:r>
            <a:r>
              <a:rPr lang="en-US" altLang="zh-CN" sz="2400" dirty="0"/>
              <a:t>, </a:t>
            </a:r>
            <a:r>
              <a:rPr lang="zh-CN" altLang="en-US" sz="2400" dirty="0"/>
              <a:t>但是这支画笔只具有画直线及外框 </a:t>
            </a:r>
            <a:r>
              <a:rPr lang="en-US" altLang="zh-CN" sz="2400" dirty="0"/>
              <a:t>(</a:t>
            </a:r>
            <a:r>
              <a:rPr lang="zh-CN" altLang="en-US" sz="2400" dirty="0"/>
              <a:t>例如</a:t>
            </a:r>
            <a:r>
              <a:rPr lang="en-US" altLang="zh-CN" sz="2400" dirty="0"/>
              <a:t>, </a:t>
            </a:r>
            <a:r>
              <a:rPr lang="zh-CN" altLang="en-US" sz="2400" dirty="0"/>
              <a:t>椭圆形及扇形</a:t>
            </a:r>
            <a:r>
              <a:rPr lang="en-US" altLang="zh-CN" sz="2400" dirty="0"/>
              <a:t>)</a:t>
            </a:r>
            <a:r>
              <a:rPr lang="zh-CN" altLang="en-US" sz="2400" dirty="0"/>
              <a:t>的能力</a:t>
            </a:r>
            <a:r>
              <a:rPr lang="en-US" altLang="zh-CN" sz="2400" dirty="0"/>
              <a:t>, </a:t>
            </a:r>
            <a:r>
              <a:rPr lang="zh-CN" altLang="en-US" sz="2400" dirty="0"/>
              <a:t>若要</a:t>
            </a:r>
            <a:r>
              <a:rPr lang="zh-CN" altLang="en-US" sz="2400" b="1" dirty="0">
                <a:solidFill>
                  <a:srgbClr val="FF6600"/>
                </a:solidFill>
              </a:rPr>
              <a:t>对某一块区域进行填色的动作</a:t>
            </a:r>
            <a:r>
              <a:rPr lang="en-US" altLang="zh-CN" sz="2400" dirty="0"/>
              <a:t>, Pen </a:t>
            </a:r>
            <a:r>
              <a:rPr lang="zh-CN" altLang="en-US" sz="2400" dirty="0"/>
              <a:t>类别就没有办法做到了</a:t>
            </a:r>
            <a:r>
              <a:rPr lang="en-US" altLang="zh-CN" sz="2400" dirty="0"/>
              <a:t>, </a:t>
            </a:r>
            <a:r>
              <a:rPr lang="zh-CN" altLang="en-US" sz="2400" dirty="0"/>
              <a:t>而 </a:t>
            </a:r>
            <a:r>
              <a:rPr lang="en-US" altLang="zh-CN" sz="2400" b="1" dirty="0">
                <a:solidFill>
                  <a:srgbClr val="FF6600"/>
                </a:solidFill>
              </a:rPr>
              <a:t>Brush </a:t>
            </a:r>
            <a:r>
              <a:rPr lang="zh-CN" altLang="en-US" sz="2400" b="1" dirty="0">
                <a:solidFill>
                  <a:srgbClr val="FF6600"/>
                </a:solidFill>
              </a:rPr>
              <a:t>类别就是用来对各种封闭图形填色的工具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  <a:r>
              <a:rPr lang="zh-CN" altLang="en-US" sz="2400" dirty="0"/>
              <a:t>针对各种需要</a:t>
            </a:r>
            <a:r>
              <a:rPr lang="en-US" altLang="zh-CN" sz="2400" dirty="0"/>
              <a:t>, GDI+ </a:t>
            </a:r>
            <a:r>
              <a:rPr lang="zh-CN" altLang="en-US" sz="2400" dirty="0"/>
              <a:t>提供了五种 </a:t>
            </a:r>
            <a:r>
              <a:rPr lang="en-US" altLang="zh-CN" sz="2400" dirty="0"/>
              <a:t>Brush </a:t>
            </a:r>
            <a:r>
              <a:rPr lang="zh-CN" altLang="en-US" sz="2400" dirty="0"/>
              <a:t>的衍生类别</a:t>
            </a:r>
            <a:r>
              <a:rPr lang="en-US" altLang="zh-CN" sz="2400" dirty="0"/>
              <a:t>, </a:t>
            </a:r>
            <a:r>
              <a:rPr lang="zh-CN" altLang="en-US" sz="2400" dirty="0"/>
              <a:t>分别是</a:t>
            </a:r>
          </a:p>
          <a:p>
            <a:pPr>
              <a:buFont typeface="Wingdings" panose="05000000000000000000" pitchFamily="2" charset="2"/>
              <a:buChar char=""/>
            </a:pPr>
            <a:r>
              <a:rPr lang="zh-CN" altLang="en-US" sz="2400" dirty="0"/>
              <a:t> </a:t>
            </a:r>
            <a:r>
              <a:rPr lang="en-US" altLang="zh-CN" sz="2400" dirty="0" err="1"/>
              <a:t>SolidBrush</a:t>
            </a:r>
            <a:r>
              <a:rPr lang="en-US" altLang="zh-CN" sz="2400" dirty="0"/>
              <a:t> (</a:t>
            </a:r>
            <a:r>
              <a:rPr lang="zh-CN" altLang="en-US" sz="2400" dirty="0"/>
              <a:t>单色</a:t>
            </a:r>
            <a:r>
              <a:rPr lang="en-US" altLang="zh-CN" sz="2400" dirty="0"/>
              <a:t>)</a:t>
            </a:r>
          </a:p>
          <a:p>
            <a:pPr>
              <a:buFont typeface="Wingdings" panose="05000000000000000000" pitchFamily="2" charset="2"/>
              <a:buChar char=""/>
            </a:pPr>
            <a:r>
              <a:rPr lang="en-US" altLang="zh-CN" sz="2400" dirty="0" err="1"/>
              <a:t>TextureBrush</a:t>
            </a:r>
            <a:r>
              <a:rPr lang="en-US" altLang="zh-CN" sz="2400" dirty="0"/>
              <a:t> (</a:t>
            </a:r>
            <a:r>
              <a:rPr lang="zh-CN" altLang="en-US" sz="2400" dirty="0"/>
              <a:t>材质</a:t>
            </a:r>
            <a:r>
              <a:rPr lang="en-US" altLang="zh-CN" sz="2400" dirty="0"/>
              <a:t>)</a:t>
            </a:r>
          </a:p>
          <a:p>
            <a:pPr>
              <a:buFont typeface="Wingdings" panose="05000000000000000000" pitchFamily="2" charset="2"/>
              <a:buChar char=""/>
            </a:pPr>
            <a:r>
              <a:rPr lang="en-US" altLang="zh-CN" sz="2400" dirty="0"/>
              <a:t> </a:t>
            </a:r>
            <a:r>
              <a:rPr lang="en-US" altLang="zh-CN" sz="2400" dirty="0" err="1"/>
              <a:t>HatchBrush</a:t>
            </a:r>
            <a:r>
              <a:rPr lang="en-US" altLang="zh-CN" sz="2400" dirty="0"/>
              <a:t> (</a:t>
            </a:r>
            <a:r>
              <a:rPr lang="zh-CN" altLang="en-US" sz="2400" dirty="0"/>
              <a:t>预设图案</a:t>
            </a:r>
            <a:r>
              <a:rPr lang="en-US" altLang="zh-CN" sz="2400" dirty="0"/>
              <a:t>)</a:t>
            </a:r>
          </a:p>
          <a:p>
            <a:pPr>
              <a:buFont typeface="Wingdings" panose="05000000000000000000" pitchFamily="2" charset="2"/>
              <a:buChar char=""/>
            </a:pPr>
            <a:r>
              <a:rPr lang="en-US" altLang="zh-CN" sz="2400" dirty="0"/>
              <a:t> </a:t>
            </a:r>
            <a:r>
              <a:rPr lang="en-US" altLang="zh-CN" sz="2400" dirty="0" err="1"/>
              <a:t>PathGradientBrush</a:t>
            </a:r>
            <a:r>
              <a:rPr lang="en-US" altLang="zh-CN" sz="2400" dirty="0"/>
              <a:t> (</a:t>
            </a:r>
            <a:r>
              <a:rPr lang="zh-CN" altLang="en-US" sz="2400" dirty="0"/>
              <a:t>自定义</a:t>
            </a:r>
            <a:r>
              <a:rPr lang="en-US" altLang="zh-CN" sz="2400" dirty="0"/>
              <a:t>)</a:t>
            </a:r>
          </a:p>
          <a:p>
            <a:pPr>
              <a:buFont typeface="Wingdings" panose="05000000000000000000" pitchFamily="2" charset="2"/>
              <a:buChar char=""/>
            </a:pPr>
            <a:r>
              <a:rPr lang="en-US" altLang="zh-CN" sz="2400" dirty="0"/>
              <a:t> </a:t>
            </a:r>
            <a:r>
              <a:rPr lang="en-US" altLang="zh-CN" sz="2400" dirty="0" err="1"/>
              <a:t>LinearGradientBrush</a:t>
            </a:r>
            <a:r>
              <a:rPr lang="en-US" altLang="zh-CN" sz="2400" dirty="0"/>
              <a:t> (</a:t>
            </a:r>
            <a:r>
              <a:rPr lang="zh-CN" altLang="en-US" sz="2400" dirty="0"/>
              <a:t>渐层</a:t>
            </a:r>
            <a:r>
              <a:rPr lang="en-US" altLang="zh-CN" sz="2400" dirty="0"/>
              <a:t>)</a:t>
            </a:r>
            <a:r>
              <a:rPr lang="zh-CN" altLang="en-US" sz="2400" dirty="0"/>
              <a:t>等</a:t>
            </a:r>
            <a:r>
              <a:rPr lang="en-US" altLang="zh-CN" sz="2400" dirty="0"/>
              <a:t>, </a:t>
            </a:r>
            <a:r>
              <a:rPr lang="zh-CN" altLang="en-US" sz="2400" dirty="0"/>
              <a:t>以下仅针对 </a:t>
            </a:r>
            <a:r>
              <a:rPr lang="en-US" altLang="zh-CN" sz="2400" dirty="0" err="1"/>
              <a:t>SolidBrush</a:t>
            </a:r>
            <a:r>
              <a:rPr lang="en-US" altLang="zh-CN" sz="2400" dirty="0"/>
              <a:t> (</a:t>
            </a:r>
            <a:r>
              <a:rPr lang="zh-CN" altLang="en-US" sz="2400" dirty="0"/>
              <a:t>单色</a:t>
            </a:r>
            <a:r>
              <a:rPr lang="en-US" altLang="zh-CN" sz="2400" dirty="0"/>
              <a:t>)</a:t>
            </a:r>
            <a:r>
              <a:rPr lang="zh-CN" altLang="en-US" sz="2400" dirty="0"/>
              <a:t>与 </a:t>
            </a:r>
            <a:r>
              <a:rPr lang="en-US" altLang="zh-CN" sz="2400" dirty="0" err="1"/>
              <a:t>TextureBrush</a:t>
            </a:r>
            <a:r>
              <a:rPr lang="en-US" altLang="zh-CN" sz="2400" dirty="0"/>
              <a:t> (</a:t>
            </a:r>
            <a:r>
              <a:rPr lang="zh-CN" altLang="en-US" sz="2400" dirty="0"/>
              <a:t>材质</a:t>
            </a:r>
            <a:r>
              <a:rPr lang="en-US" altLang="zh-CN" sz="2400" dirty="0"/>
              <a:t>)</a:t>
            </a:r>
            <a:r>
              <a:rPr lang="zh-CN" altLang="en-US" sz="2400" dirty="0"/>
              <a:t>类别作进一步的介绍。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03225" y="12032"/>
            <a:ext cx="8229600" cy="577516"/>
          </a:xfrm>
        </p:spPr>
        <p:txBody>
          <a:bodyPr/>
          <a:lstStyle/>
          <a:p>
            <a:r>
              <a:rPr lang="en-US" altLang="zh-CN"/>
              <a:t>4.5 Brush</a:t>
            </a:r>
            <a:r>
              <a:rPr lang="zh-CN" altLang="en-US" dirty="0"/>
              <a:t>类别简介</a:t>
            </a: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633413" y="1731963"/>
            <a:ext cx="7624762" cy="15128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private void Form10_Paint(object sender, PaintEventArgs e)</a:t>
            </a:r>
          </a:p>
          <a:p>
            <a:pPr algn="l"/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        {</a:t>
            </a:r>
          </a:p>
          <a:p>
            <a:pPr algn="l"/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            Pen drawPen = new Pen(Color.Red, 3);</a:t>
            </a:r>
          </a:p>
          <a:p>
            <a:pPr algn="l"/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           </a:t>
            </a:r>
            <a:r>
              <a:rPr lang="en-US" altLang="zh-CN" sz="1400" noProof="1">
                <a:solidFill>
                  <a:srgbClr val="FF0000"/>
                </a:solidFill>
              </a:rPr>
              <a:t> </a:t>
            </a:r>
            <a:r>
              <a:rPr lang="en-US" altLang="zh-CN" sz="1400" b="1" noProof="1">
                <a:solidFill>
                  <a:srgbClr val="7030A0"/>
                </a:solidFill>
              </a:rPr>
              <a:t>SolidBrush</a:t>
            </a:r>
            <a:r>
              <a:rPr lang="en-US" altLang="zh-CN" sz="1400" noProof="1">
                <a:solidFill>
                  <a:srgbClr val="7030A0"/>
                </a:solidFill>
              </a:rPr>
              <a:t> </a:t>
            </a:r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mybrush = new SolidBrush(Color.Blue);</a:t>
            </a:r>
          </a:p>
          <a:p>
            <a:pPr algn="l"/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            e.Graphics.DrawRectangle(drawPen, 10, 10, 300, 100);</a:t>
            </a:r>
          </a:p>
          <a:p>
            <a:pPr algn="l"/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            e.Graphics</a:t>
            </a:r>
            <a:r>
              <a:rPr lang="en-US" altLang="zh-CN" sz="1400" noProof="1">
                <a:solidFill>
                  <a:srgbClr val="7030A0"/>
                </a:solidFill>
              </a:rPr>
              <a:t>.</a:t>
            </a:r>
            <a:r>
              <a:rPr lang="en-US" altLang="zh-CN" sz="1400" b="1" noProof="1">
                <a:solidFill>
                  <a:srgbClr val="7030A0"/>
                </a:solidFill>
              </a:rPr>
              <a:t>FillRectangle</a:t>
            </a:r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(mybrush, 10, 10, 300, 100);</a:t>
            </a:r>
          </a:p>
          <a:p>
            <a:pPr algn="l"/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        }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520700" y="1014413"/>
            <a:ext cx="7820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"/>
            </a:pPr>
            <a:r>
              <a:rPr lang="zh-CN" altLang="en-US" sz="2000" dirty="0"/>
              <a:t>案例</a:t>
            </a:r>
            <a:r>
              <a:rPr lang="en-US" altLang="zh-CN" sz="2000" dirty="0"/>
              <a:t>1——</a:t>
            </a:r>
            <a:r>
              <a:rPr lang="en-US" altLang="zh-CN" b="1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FillRectangle</a:t>
            </a:r>
            <a:r>
              <a:rPr lang="zh-CN" altLang="en-US" sz="2000" dirty="0"/>
              <a:t>（绘制填充矩形）：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在一個左上角位於 </a:t>
            </a:r>
            <a:r>
              <a:rPr lang="en-US" altLang="zh-CN" sz="2000" dirty="0"/>
              <a:t>(10, 10), </a:t>
            </a:r>
            <a:r>
              <a:rPr lang="zh-CN" altLang="en-US" sz="2000" dirty="0"/>
              <a:t>寬度 </a:t>
            </a:r>
            <a:r>
              <a:rPr lang="en-US" altLang="zh-CN" sz="2000" dirty="0"/>
              <a:t>300, </a:t>
            </a:r>
            <a:r>
              <a:rPr lang="zh-CN" altLang="en-US" sz="2000" dirty="0"/>
              <a:t>高度 </a:t>
            </a:r>
            <a:r>
              <a:rPr lang="en-US" altLang="zh-CN" sz="2000" dirty="0"/>
              <a:t>100 </a:t>
            </a:r>
            <a:r>
              <a:rPr lang="zh-CN" altLang="en-US" sz="2000" dirty="0"/>
              <a:t>的矩形內填入蓝色。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687388" y="4564063"/>
            <a:ext cx="7542212" cy="18097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private void Form10_Paint(object sender, PaintEventArgs e)</a:t>
            </a:r>
          </a:p>
          <a:p>
            <a:pPr algn="l"/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        {</a:t>
            </a:r>
          </a:p>
          <a:p>
            <a:pPr algn="l"/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            Pen drawPen = new Pen(Color.Red, 3);</a:t>
            </a:r>
          </a:p>
          <a:p>
            <a:pPr algn="l"/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            </a:t>
            </a:r>
            <a:r>
              <a:rPr lang="en-US" altLang="zh-CN" sz="1400" b="1" noProof="1">
                <a:solidFill>
                  <a:srgbClr val="7030A0"/>
                </a:solidFill>
              </a:rPr>
              <a:t>TextureBrush</a:t>
            </a:r>
            <a:r>
              <a:rPr lang="en-US" altLang="zh-CN" sz="1400" noProof="1">
                <a:solidFill>
                  <a:srgbClr val="7030A0"/>
                </a:solidFill>
              </a:rPr>
              <a:t> </a:t>
            </a:r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mybrush = new TextureBrush(Image.FromFile(@"c:\1.jpg"));</a:t>
            </a:r>
          </a:p>
          <a:p>
            <a:pPr algn="l"/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            e.Graphics.DrawRectangle(drawPen, 10, 10, 300, 100);</a:t>
            </a:r>
          </a:p>
          <a:p>
            <a:pPr algn="l"/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            </a:t>
            </a:r>
            <a:r>
              <a:rPr lang="en-US" altLang="zh-CN" sz="1400" noProof="1">
                <a:solidFill>
                  <a:srgbClr val="7030A0"/>
                </a:solidFill>
              </a:rPr>
              <a:t>e.Graphics.</a:t>
            </a:r>
            <a:r>
              <a:rPr lang="en-US" altLang="zh-CN" sz="1400" b="1" noProof="1">
                <a:solidFill>
                  <a:srgbClr val="7030A0"/>
                </a:solidFill>
              </a:rPr>
              <a:t>FillRectangle</a:t>
            </a:r>
            <a:r>
              <a:rPr lang="en-US" altLang="zh-CN" sz="1400" noProof="1">
                <a:solidFill>
                  <a:srgbClr val="7030A0"/>
                </a:solidFill>
              </a:rPr>
              <a:t>(mybrush</a:t>
            </a:r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, 10, 10, 300, 100);</a:t>
            </a:r>
          </a:p>
          <a:p>
            <a:pPr algn="l"/>
            <a:r>
              <a:rPr lang="en-US" altLang="zh-CN" sz="1400" noProof="1">
                <a:solidFill>
                  <a:schemeClr val="bg2">
                    <a:lumMod val="50000"/>
                  </a:schemeClr>
                </a:solidFill>
              </a:rPr>
              <a:t>        }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8982" name="Rectangle 6"/>
          <p:cNvSpPr>
            <a:spLocks noChangeArrowheads="1"/>
          </p:cNvSpPr>
          <p:nvPr/>
        </p:nvSpPr>
        <p:spPr bwMode="auto">
          <a:xfrm>
            <a:off x="611188" y="3586163"/>
            <a:ext cx="7820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案例</a:t>
            </a:r>
            <a:r>
              <a:rPr lang="en-US" altLang="zh-CN" sz="2000" dirty="0"/>
              <a:t>2——</a:t>
            </a:r>
            <a:r>
              <a:rPr lang="en-US" altLang="zh-CN" b="1" noProof="1">
                <a:solidFill>
                  <a:schemeClr val="accent2">
                    <a:lumMod val="60000"/>
                    <a:lumOff val="40000"/>
                  </a:schemeClr>
                </a:solidFill>
              </a:rPr>
              <a:t>FillRectangle</a:t>
            </a:r>
            <a:r>
              <a:rPr lang="zh-CN" altLang="en-US" sz="2000" dirty="0"/>
              <a:t>（绘制填充图形）：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在一個左上角位於 </a:t>
            </a:r>
            <a:r>
              <a:rPr lang="en-US" altLang="zh-CN" sz="2000" dirty="0"/>
              <a:t>(10,10), </a:t>
            </a:r>
            <a:r>
              <a:rPr lang="zh-CN" altLang="en-US" sz="2000" dirty="0"/>
              <a:t>寬度為 </a:t>
            </a:r>
            <a:r>
              <a:rPr lang="en-US" altLang="zh-CN" sz="2000" dirty="0"/>
              <a:t>300, </a:t>
            </a:r>
            <a:r>
              <a:rPr lang="zh-CN" altLang="en-US" sz="2000" dirty="0"/>
              <a:t>高度為 </a:t>
            </a:r>
            <a:r>
              <a:rPr lang="en-US" altLang="zh-CN" sz="2000" dirty="0"/>
              <a:t>100 </a:t>
            </a:r>
            <a:r>
              <a:rPr lang="zh-CN" altLang="en-US" sz="2000" dirty="0"/>
              <a:t>的矩形內填入檔名為</a:t>
            </a:r>
            <a:r>
              <a:rPr lang="en-US" altLang="zh-CN" sz="2000" dirty="0"/>
              <a:t>"c:\1.jpg" </a:t>
            </a:r>
            <a:r>
              <a:rPr lang="zh-CN" altLang="en-US" sz="2000" dirty="0"/>
              <a:t>的圖檔。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9" grpId="0" animBg="1"/>
      <p:bldP spid="63898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03225" y="0"/>
            <a:ext cx="8229600" cy="1143000"/>
          </a:xfrm>
        </p:spPr>
        <p:txBody>
          <a:bodyPr/>
          <a:lstStyle/>
          <a:p>
            <a:r>
              <a:rPr lang="en-US" altLang="zh-CN"/>
              <a:t>4.6 Font</a:t>
            </a:r>
            <a:r>
              <a:rPr lang="zh-CN" altLang="en-US"/>
              <a:t>类 </a:t>
            </a:r>
          </a:p>
        </p:txBody>
      </p:sp>
      <p:sp>
        <p:nvSpPr>
          <p:cNvPr id="645123" name="Rectangle 3"/>
          <p:cNvSpPr>
            <a:spLocks noChangeArrowheads="1"/>
          </p:cNvSpPr>
          <p:nvPr/>
        </p:nvSpPr>
        <p:spPr bwMode="auto">
          <a:xfrm>
            <a:off x="625475" y="1150938"/>
            <a:ext cx="7161213" cy="1228725"/>
          </a:xfrm>
          <a:prstGeom prst="rect">
            <a:avLst/>
          </a:prstGeom>
          <a:noFill/>
          <a:ln w="38100" cmpd="dbl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81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/>
              <a:t>绘制文本时，可设置字体的样式，字体的大小，以及字体的种类。还是通过图形对象，在窗体或控件上直接画出，调用</a:t>
            </a:r>
            <a:r>
              <a:rPr lang="en-US" altLang="zh-CN" dirty="0"/>
              <a:t>Graphics</a:t>
            </a:r>
            <a:r>
              <a:rPr lang="zh-CN" altLang="en-US" dirty="0"/>
              <a:t>类</a:t>
            </a:r>
            <a:r>
              <a:rPr lang="en-US" altLang="zh-CN" dirty="0" err="1"/>
              <a:t>DrawString</a:t>
            </a:r>
            <a:r>
              <a:rPr lang="zh-CN" altLang="en-US" dirty="0"/>
              <a:t>方法。在调用方法前需先设置字体的选项。需要注意的是，</a:t>
            </a:r>
            <a:r>
              <a:rPr lang="zh-CN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不同的字体绘制出的文本宽度不同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645124" name="Rectangle 4"/>
          <p:cNvSpPr>
            <a:spLocks noChangeArrowheads="1"/>
          </p:cNvSpPr>
          <p:nvPr/>
        </p:nvSpPr>
        <p:spPr bwMode="auto">
          <a:xfrm>
            <a:off x="633413" y="3428097"/>
            <a:ext cx="7219950" cy="646331"/>
          </a:xfrm>
          <a:prstGeom prst="rect">
            <a:avLst/>
          </a:prstGeom>
          <a:noFill/>
          <a:ln w="38100" cmpd="dbl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81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/>
              <a:t>在窗体上直接写出“</a:t>
            </a:r>
            <a:r>
              <a:rPr lang="en-US" altLang="zh-CN" dirty="0"/>
              <a:t>Windows</a:t>
            </a:r>
            <a:r>
              <a:rPr lang="zh-CN" altLang="en-US" dirty="0"/>
              <a:t>应用程序设计”，使用隶书、斜体，调整汉字显示的位置，修改源代码： </a:t>
            </a:r>
          </a:p>
        </p:txBody>
      </p:sp>
      <p:pic>
        <p:nvPicPr>
          <p:cNvPr id="645125" name="Picture 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29337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26" name="Rectangle 6"/>
          <p:cNvSpPr>
            <a:spLocks noChangeArrowheads="1"/>
          </p:cNvSpPr>
          <p:nvPr/>
        </p:nvSpPr>
        <p:spPr bwMode="auto">
          <a:xfrm>
            <a:off x="0" y="3413125"/>
            <a:ext cx="603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1">
                <a:cs typeface="Times New Roman" panose="02020603050405020304" pitchFamily="18" charset="0"/>
              </a:rPr>
              <a:t>小实验</a:t>
            </a:r>
            <a:r>
              <a:rPr lang="zh-CN" altLang="en-US" sz="1100"/>
              <a:t> </a:t>
            </a:r>
            <a:endParaRPr lang="zh-CN" altLang="en-US"/>
          </a:p>
        </p:txBody>
      </p:sp>
      <p:sp>
        <p:nvSpPr>
          <p:cNvPr id="645127" name="Rectangle 7"/>
          <p:cNvSpPr>
            <a:spLocks noChangeArrowheads="1"/>
          </p:cNvSpPr>
          <p:nvPr/>
        </p:nvSpPr>
        <p:spPr bwMode="auto">
          <a:xfrm>
            <a:off x="1165225" y="2789238"/>
            <a:ext cx="162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/>
              <a:t>小实验：写字</a:t>
            </a:r>
            <a:r>
              <a:rPr lang="zh-CN" altLang="en-US"/>
              <a:t> </a:t>
            </a:r>
          </a:p>
        </p:txBody>
      </p:sp>
      <p:sp>
        <p:nvSpPr>
          <p:cNvPr id="645128" name="Rectangle 8"/>
          <p:cNvSpPr>
            <a:spLocks noChangeArrowheads="1"/>
          </p:cNvSpPr>
          <p:nvPr/>
        </p:nvSpPr>
        <p:spPr bwMode="auto">
          <a:xfrm>
            <a:off x="625475" y="4657101"/>
            <a:ext cx="792717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            Font f = new Font("</a:t>
            </a:r>
            <a:r>
              <a:rPr lang="zh-CN" altLang="en-US" sz="2000" dirty="0"/>
              <a:t>隶书</a:t>
            </a:r>
            <a:r>
              <a:rPr lang="en-US" altLang="zh-CN" sz="2000" dirty="0"/>
              <a:t>",24,FontStyle.Italic);</a:t>
            </a:r>
          </a:p>
          <a:p>
            <a:r>
              <a:rPr lang="en-US" altLang="zh-CN" sz="2000" dirty="0"/>
              <a:t>            Pen p = new Pen(</a:t>
            </a:r>
            <a:r>
              <a:rPr lang="en-US" altLang="zh-CN" sz="2000" dirty="0" err="1"/>
              <a:t>Color.Blue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    </a:t>
            </a:r>
            <a:r>
              <a:rPr lang="en-US" altLang="zh-CN" sz="2000" dirty="0" err="1"/>
              <a:t>g.DrawString</a:t>
            </a:r>
            <a:r>
              <a:rPr lang="en-US" altLang="zh-CN" sz="2000" dirty="0"/>
              <a:t>("Windows</a:t>
            </a:r>
            <a:r>
              <a:rPr lang="zh-CN" altLang="en-US" sz="2000" dirty="0"/>
              <a:t>应用程序设计</a:t>
            </a:r>
            <a:r>
              <a:rPr lang="en-US" altLang="zh-CN" sz="2000" dirty="0"/>
              <a:t>",f, p.Brush,50,50);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03225" y="0"/>
            <a:ext cx="8229600" cy="1143000"/>
          </a:xfrm>
        </p:spPr>
        <p:txBody>
          <a:bodyPr/>
          <a:lstStyle/>
          <a:p>
            <a:r>
              <a:rPr lang="en-US" altLang="zh-CN"/>
              <a:t>4.7 </a:t>
            </a:r>
            <a:r>
              <a:rPr lang="zh-CN" altLang="en-US"/>
              <a:t>坐标平移与缩放 </a:t>
            </a:r>
          </a:p>
        </p:txBody>
      </p:sp>
      <p:sp>
        <p:nvSpPr>
          <p:cNvPr id="647171" name="Rectangle 3"/>
          <p:cNvSpPr>
            <a:spLocks noChangeArrowheads="1"/>
          </p:cNvSpPr>
          <p:nvPr/>
        </p:nvSpPr>
        <p:spPr bwMode="auto">
          <a:xfrm>
            <a:off x="625475" y="1150938"/>
            <a:ext cx="7161213" cy="1228725"/>
          </a:xfrm>
          <a:prstGeom prst="rect">
            <a:avLst/>
          </a:prstGeom>
          <a:noFill/>
          <a:ln w="38100" cmpd="dbl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81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我们看到，前面的例子都是默认以绘图界面的左上角作为原点，坐标值以像素为单位，画图以左上角为参照点，绘制每一点都要重新计算，并不方便。因此可以使用</a:t>
            </a:r>
            <a:r>
              <a:rPr lang="en-US" altLang="zh-CN"/>
              <a:t>Graphics</a:t>
            </a:r>
            <a:r>
              <a:rPr lang="zh-CN" altLang="en-US"/>
              <a:t>类中对于坐标系统操作的几个方法进行坐标变换。 </a:t>
            </a:r>
          </a:p>
        </p:txBody>
      </p:sp>
      <p:pic>
        <p:nvPicPr>
          <p:cNvPr id="647172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24876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7173" name="Rectangle 5"/>
          <p:cNvSpPr>
            <a:spLocks noChangeArrowheads="1"/>
          </p:cNvSpPr>
          <p:nvPr/>
        </p:nvSpPr>
        <p:spPr bwMode="auto">
          <a:xfrm>
            <a:off x="0" y="3413125"/>
            <a:ext cx="603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1">
                <a:cs typeface="Times New Roman" panose="02020603050405020304" pitchFamily="18" charset="0"/>
              </a:rPr>
              <a:t>小实验</a:t>
            </a:r>
            <a:r>
              <a:rPr lang="zh-CN" altLang="en-US" sz="1100"/>
              <a:t> </a:t>
            </a:r>
            <a:endParaRPr lang="zh-CN" altLang="en-US"/>
          </a:p>
        </p:txBody>
      </p:sp>
      <p:sp>
        <p:nvSpPr>
          <p:cNvPr id="647174" name="Rectangle 6"/>
          <p:cNvSpPr>
            <a:spLocks noChangeArrowheads="1"/>
          </p:cNvSpPr>
          <p:nvPr/>
        </p:nvSpPr>
        <p:spPr bwMode="auto">
          <a:xfrm>
            <a:off x="950913" y="2466975"/>
            <a:ext cx="162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/>
              <a:t>小实验：平移</a:t>
            </a:r>
            <a:r>
              <a:rPr lang="zh-CN" altLang="en-US"/>
              <a:t> </a:t>
            </a:r>
          </a:p>
        </p:txBody>
      </p:sp>
      <p:sp>
        <p:nvSpPr>
          <p:cNvPr id="647175" name="Rectangle 7"/>
          <p:cNvSpPr>
            <a:spLocks noChangeArrowheads="1"/>
          </p:cNvSpPr>
          <p:nvPr/>
        </p:nvSpPr>
        <p:spPr bwMode="auto">
          <a:xfrm>
            <a:off x="604838" y="2898775"/>
            <a:ext cx="4208462" cy="192722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81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200" noProof="1"/>
              <a:t>private void Form4_Paint(object sender, PaintEventArgs e)</a:t>
            </a:r>
          </a:p>
          <a:p>
            <a:pPr algn="l"/>
            <a:r>
              <a:rPr lang="en-US" altLang="zh-CN" sz="1200" noProof="1"/>
              <a:t>        {</a:t>
            </a:r>
          </a:p>
          <a:p>
            <a:pPr algn="l"/>
            <a:r>
              <a:rPr lang="en-US" altLang="zh-CN" sz="1200" noProof="1"/>
              <a:t>            Graphics g = this.CreateGraphics();</a:t>
            </a:r>
          </a:p>
          <a:p>
            <a:pPr algn="l"/>
            <a:r>
              <a:rPr lang="en-US" altLang="zh-CN" sz="1200" noProof="1"/>
              <a:t>            g.Clear(Color.White);</a:t>
            </a:r>
          </a:p>
          <a:p>
            <a:pPr algn="l"/>
            <a:r>
              <a:rPr lang="en-US" altLang="zh-CN" sz="1200" noProof="1"/>
              <a:t>            Pen myPen = new Pen(Color.Red, 3);</a:t>
            </a:r>
          </a:p>
          <a:p>
            <a:pPr algn="l"/>
            <a:r>
              <a:rPr lang="en-US" altLang="zh-CN" sz="1200" noProof="1"/>
              <a:t>            g.DrawRectangle(myPen, 0, 0, 200, 100);</a:t>
            </a:r>
          </a:p>
          <a:p>
            <a:pPr algn="l"/>
            <a:r>
              <a:rPr lang="en-US" altLang="zh-CN" sz="1200" noProof="1"/>
              <a:t>            g.DrawEllipse(myPen, 0, 0, 200, 100);</a:t>
            </a:r>
          </a:p>
          <a:p>
            <a:pPr algn="l"/>
            <a:r>
              <a:rPr lang="en-US" altLang="zh-CN" sz="1200" noProof="1"/>
              <a:t>            g.Dispose();</a:t>
            </a:r>
          </a:p>
          <a:p>
            <a:pPr algn="l"/>
            <a:r>
              <a:rPr lang="en-US" altLang="zh-CN" sz="1200" noProof="1"/>
              <a:t>            myPen.Dispose();</a:t>
            </a:r>
          </a:p>
          <a:p>
            <a:pPr algn="l"/>
            <a:r>
              <a:rPr lang="en-US" altLang="zh-CN" sz="1200" noProof="1"/>
              <a:t>        }</a:t>
            </a:r>
            <a:endParaRPr lang="en-US" altLang="zh-CN" sz="1200"/>
          </a:p>
        </p:txBody>
      </p:sp>
      <p:sp>
        <p:nvSpPr>
          <p:cNvPr id="647176" name="Rectangle 8"/>
          <p:cNvSpPr>
            <a:spLocks noChangeArrowheads="1"/>
          </p:cNvSpPr>
          <p:nvPr/>
        </p:nvSpPr>
        <p:spPr bwMode="auto">
          <a:xfrm>
            <a:off x="4906963" y="3835400"/>
            <a:ext cx="4237037" cy="302260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81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200" dirty="0"/>
              <a:t>        /// &lt;summary&gt;</a:t>
            </a:r>
          </a:p>
          <a:p>
            <a:pPr algn="l"/>
            <a:r>
              <a:rPr lang="en-US" altLang="zh-CN" sz="1200" dirty="0"/>
              <a:t>        /// </a:t>
            </a:r>
            <a:r>
              <a:rPr lang="zh-CN" altLang="en-US" sz="1200" dirty="0"/>
              <a:t>坐标移动</a:t>
            </a:r>
          </a:p>
          <a:p>
            <a:pPr algn="l"/>
            <a:r>
              <a:rPr lang="zh-CN" altLang="en-US" sz="1200" dirty="0"/>
              <a:t>        </a:t>
            </a:r>
            <a:r>
              <a:rPr lang="en-US" altLang="zh-CN" sz="1200" dirty="0"/>
              <a:t>/// &lt;/summary&gt;</a:t>
            </a:r>
          </a:p>
          <a:p>
            <a:pPr algn="l"/>
            <a:r>
              <a:rPr lang="en-US" altLang="zh-CN" sz="1200" dirty="0"/>
              <a:t>        /// &lt;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 name="sender"&gt;&lt;/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&gt;</a:t>
            </a:r>
          </a:p>
          <a:p>
            <a:pPr algn="l"/>
            <a:r>
              <a:rPr lang="en-US" altLang="zh-CN" sz="1200" dirty="0"/>
              <a:t>        /// &lt;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 name="e"&gt;&lt;/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&gt;</a:t>
            </a:r>
          </a:p>
          <a:p>
            <a:pPr algn="l"/>
            <a:r>
              <a:rPr lang="en-US" altLang="zh-CN" sz="1200" dirty="0"/>
              <a:t>        private void button1_Click(object sender, </a:t>
            </a:r>
            <a:r>
              <a:rPr lang="en-US" altLang="zh-CN" sz="1200" dirty="0" err="1"/>
              <a:t>EventArgs</a:t>
            </a:r>
            <a:r>
              <a:rPr lang="en-US" altLang="zh-CN" sz="1200" dirty="0"/>
              <a:t> e)</a:t>
            </a:r>
          </a:p>
          <a:p>
            <a:pPr algn="l"/>
            <a:r>
              <a:rPr lang="en-US" altLang="zh-CN" sz="1200" dirty="0"/>
              <a:t>        {</a:t>
            </a:r>
          </a:p>
          <a:p>
            <a:pPr algn="l"/>
            <a:r>
              <a:rPr lang="en-US" altLang="zh-CN" sz="1200" dirty="0"/>
              <a:t>            Graphics g = </a:t>
            </a:r>
            <a:r>
              <a:rPr lang="en-US" altLang="zh-CN" sz="1200" dirty="0" err="1"/>
              <a:t>this.CreateGraphics</a:t>
            </a:r>
            <a:r>
              <a:rPr lang="en-US" altLang="zh-CN" sz="1200" dirty="0"/>
              <a:t>();</a:t>
            </a:r>
          </a:p>
          <a:p>
            <a:pPr algn="l"/>
            <a:r>
              <a:rPr lang="en-US" altLang="zh-CN" sz="1200" dirty="0"/>
              <a:t>            </a:t>
            </a:r>
            <a:r>
              <a:rPr lang="en-US" altLang="zh-CN" sz="1200" dirty="0" err="1"/>
              <a:t>g.Clear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Color.White</a:t>
            </a:r>
            <a:r>
              <a:rPr lang="en-US" altLang="zh-CN" sz="1200" dirty="0"/>
              <a:t>);</a:t>
            </a:r>
          </a:p>
          <a:p>
            <a:pPr algn="l"/>
            <a:r>
              <a:rPr lang="en-US" altLang="zh-CN" sz="1200" dirty="0"/>
              <a:t>            Pen </a:t>
            </a:r>
            <a:r>
              <a:rPr lang="en-US" altLang="zh-CN" sz="1200" dirty="0" err="1"/>
              <a:t>myPen</a:t>
            </a:r>
            <a:r>
              <a:rPr lang="en-US" altLang="zh-CN" sz="1200" dirty="0"/>
              <a:t> = new Pen(</a:t>
            </a:r>
            <a:r>
              <a:rPr lang="en-US" altLang="zh-CN" sz="1200" dirty="0" err="1"/>
              <a:t>Color.Red</a:t>
            </a:r>
            <a:r>
              <a:rPr lang="en-US" altLang="zh-CN" sz="1200" dirty="0"/>
              <a:t>, 3);</a:t>
            </a:r>
          </a:p>
          <a:p>
            <a:pPr algn="l"/>
            <a:r>
              <a:rPr lang="en-US" altLang="zh-C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altLang="zh-CN" sz="1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g.TranslateTransform</a:t>
            </a:r>
            <a:r>
              <a:rPr lang="en-US" altLang="zh-CN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(30, 120);</a:t>
            </a:r>
          </a:p>
          <a:p>
            <a:pPr algn="l"/>
            <a:r>
              <a:rPr lang="en-US" altLang="zh-CN" sz="1200" dirty="0"/>
              <a:t>            </a:t>
            </a:r>
            <a:r>
              <a:rPr lang="en-US" altLang="zh-CN" sz="1200" dirty="0" err="1"/>
              <a:t>g.DrawRectangle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myPen</a:t>
            </a:r>
            <a:r>
              <a:rPr lang="en-US" altLang="zh-CN" sz="1200" dirty="0"/>
              <a:t>, 0, 0, 200, 100);</a:t>
            </a:r>
          </a:p>
          <a:p>
            <a:pPr algn="l"/>
            <a:r>
              <a:rPr lang="en-US" altLang="zh-CN" sz="1200" dirty="0"/>
              <a:t>            </a:t>
            </a:r>
            <a:r>
              <a:rPr lang="en-US" altLang="zh-CN" sz="1200" dirty="0" err="1"/>
              <a:t>g.DrawEllipse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myPen</a:t>
            </a:r>
            <a:r>
              <a:rPr lang="en-US" altLang="zh-CN" sz="1200" dirty="0"/>
              <a:t>, 0, 0, 200, 100);</a:t>
            </a:r>
          </a:p>
          <a:p>
            <a:pPr algn="l"/>
            <a:r>
              <a:rPr lang="en-US" altLang="zh-CN" sz="1200" dirty="0"/>
              <a:t>            </a:t>
            </a:r>
            <a:r>
              <a:rPr lang="en-US" altLang="zh-CN" sz="1200" dirty="0" err="1"/>
              <a:t>g.Dispose</a:t>
            </a:r>
            <a:r>
              <a:rPr lang="en-US" altLang="zh-CN" sz="1200" dirty="0"/>
              <a:t>();</a:t>
            </a:r>
          </a:p>
          <a:p>
            <a:pPr algn="l"/>
            <a:r>
              <a:rPr lang="en-US" altLang="zh-CN" sz="1200" dirty="0"/>
              <a:t>            </a:t>
            </a:r>
            <a:r>
              <a:rPr lang="en-US" altLang="zh-CN" sz="1200" dirty="0" err="1"/>
              <a:t>myPen.Dispose</a:t>
            </a:r>
            <a:r>
              <a:rPr lang="en-US" altLang="zh-CN" sz="1200" dirty="0"/>
              <a:t>();</a:t>
            </a:r>
          </a:p>
          <a:p>
            <a:pPr algn="l"/>
            <a:r>
              <a:rPr lang="en-US" altLang="zh-CN" sz="1200" dirty="0"/>
              <a:t>        }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03225" y="0"/>
            <a:ext cx="8229600" cy="1143000"/>
          </a:xfrm>
        </p:spPr>
        <p:txBody>
          <a:bodyPr/>
          <a:lstStyle/>
          <a:p>
            <a:r>
              <a:rPr lang="en-US" altLang="zh-CN"/>
              <a:t>4.7 </a:t>
            </a:r>
            <a:r>
              <a:rPr lang="zh-CN" altLang="en-US"/>
              <a:t>坐标平移与缩放 </a:t>
            </a:r>
          </a:p>
        </p:txBody>
      </p:sp>
      <p:pic>
        <p:nvPicPr>
          <p:cNvPr id="649219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08743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9220" name="Rectangle 4"/>
          <p:cNvSpPr>
            <a:spLocks noChangeArrowheads="1"/>
          </p:cNvSpPr>
          <p:nvPr/>
        </p:nvSpPr>
        <p:spPr bwMode="auto">
          <a:xfrm>
            <a:off x="0" y="3413125"/>
            <a:ext cx="603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1">
                <a:cs typeface="Times New Roman" panose="02020603050405020304" pitchFamily="18" charset="0"/>
              </a:rPr>
              <a:t>小实验</a:t>
            </a:r>
            <a:r>
              <a:rPr lang="zh-CN" altLang="en-US" sz="1100"/>
              <a:t> </a:t>
            </a:r>
            <a:endParaRPr lang="zh-CN" altLang="en-US"/>
          </a:p>
        </p:txBody>
      </p:sp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950913" y="1066800"/>
            <a:ext cx="156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/>
              <a:t>小实验：缩放</a:t>
            </a: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604838" y="1498600"/>
            <a:ext cx="4208462" cy="192722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81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200" noProof="1"/>
              <a:t>private void Form4_Paint(object sender, PaintEventArgs e)</a:t>
            </a:r>
          </a:p>
          <a:p>
            <a:pPr algn="l"/>
            <a:r>
              <a:rPr lang="en-US" altLang="zh-CN" sz="1200" noProof="1"/>
              <a:t>        {</a:t>
            </a:r>
          </a:p>
          <a:p>
            <a:pPr algn="l"/>
            <a:r>
              <a:rPr lang="en-US" altLang="zh-CN" sz="1200" noProof="1"/>
              <a:t>            Graphics g = this.CreateGraphics();</a:t>
            </a:r>
          </a:p>
          <a:p>
            <a:pPr algn="l"/>
            <a:r>
              <a:rPr lang="en-US" altLang="zh-CN" sz="1200" noProof="1"/>
              <a:t>            g.Clear(Color.White);</a:t>
            </a:r>
          </a:p>
          <a:p>
            <a:pPr algn="l"/>
            <a:r>
              <a:rPr lang="en-US" altLang="zh-CN" sz="1200" noProof="1"/>
              <a:t>            Pen myPen = new Pen(Color.Red, 3);</a:t>
            </a:r>
          </a:p>
          <a:p>
            <a:pPr algn="l"/>
            <a:r>
              <a:rPr lang="en-US" altLang="zh-CN" sz="1200" noProof="1"/>
              <a:t>            g.DrawRectangle(myPen, 0, 0, 200, 100);</a:t>
            </a:r>
          </a:p>
          <a:p>
            <a:pPr algn="l"/>
            <a:r>
              <a:rPr lang="en-US" altLang="zh-CN" sz="1200" noProof="1"/>
              <a:t>            g.DrawEllipse(myPen, 0, 0, 200, 100);</a:t>
            </a:r>
          </a:p>
          <a:p>
            <a:pPr algn="l"/>
            <a:r>
              <a:rPr lang="en-US" altLang="zh-CN" sz="1200" noProof="1"/>
              <a:t>            g.Dispose();</a:t>
            </a:r>
          </a:p>
          <a:p>
            <a:pPr algn="l"/>
            <a:r>
              <a:rPr lang="en-US" altLang="zh-CN" sz="1200" noProof="1"/>
              <a:t>            myPen.Dispose();</a:t>
            </a:r>
          </a:p>
          <a:p>
            <a:pPr algn="l"/>
            <a:r>
              <a:rPr lang="en-US" altLang="zh-CN" sz="1200" noProof="1"/>
              <a:t>        }</a:t>
            </a:r>
            <a:endParaRPr lang="en-US" altLang="zh-CN" sz="1200" dirty="0"/>
          </a:p>
        </p:txBody>
      </p:sp>
      <p:sp>
        <p:nvSpPr>
          <p:cNvPr id="649223" name="Rectangle 7"/>
          <p:cNvSpPr>
            <a:spLocks noChangeArrowheads="1"/>
          </p:cNvSpPr>
          <p:nvPr/>
        </p:nvSpPr>
        <p:spPr bwMode="auto">
          <a:xfrm>
            <a:off x="577850" y="3632200"/>
            <a:ext cx="4237038" cy="302260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81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sz="1200" noProof="1"/>
              <a:t>       </a:t>
            </a:r>
            <a:r>
              <a:rPr lang="zh-CN" altLang="en-US" sz="1200" noProof="1"/>
              <a:t> </a:t>
            </a:r>
            <a:r>
              <a:rPr lang="en-US" altLang="zh-CN" sz="1200" noProof="1"/>
              <a:t>/// &lt;summary&gt;</a:t>
            </a:r>
          </a:p>
          <a:p>
            <a:pPr algn="l"/>
            <a:r>
              <a:rPr lang="en-US" altLang="zh-CN" sz="1200" noProof="1"/>
              <a:t>        /// </a:t>
            </a:r>
            <a:r>
              <a:rPr lang="zh-CN" altLang="en-US" sz="1200" noProof="1"/>
              <a:t>坐标缩放</a:t>
            </a:r>
          </a:p>
          <a:p>
            <a:pPr algn="l"/>
            <a:r>
              <a:rPr lang="zh-CN" altLang="en-US" sz="1200" noProof="1"/>
              <a:t>        </a:t>
            </a:r>
            <a:r>
              <a:rPr lang="en-US" altLang="zh-CN" sz="1200" noProof="1"/>
              <a:t>/// &lt;/summary&gt;</a:t>
            </a:r>
          </a:p>
          <a:p>
            <a:pPr algn="l"/>
            <a:r>
              <a:rPr lang="en-US" altLang="zh-CN" sz="1200" noProof="1"/>
              <a:t>        /// &lt;param name="sender"&gt;&lt;/param&gt;</a:t>
            </a:r>
          </a:p>
          <a:p>
            <a:pPr algn="l"/>
            <a:r>
              <a:rPr lang="en-US" altLang="zh-CN" sz="1200" noProof="1"/>
              <a:t>        /// &lt;param name="e"&gt;&lt;/param&gt;</a:t>
            </a:r>
          </a:p>
          <a:p>
            <a:pPr algn="l"/>
            <a:r>
              <a:rPr lang="en-US" altLang="zh-CN" sz="1200" noProof="1"/>
              <a:t>        private void button1_Click(object sender, EventArgs e)</a:t>
            </a:r>
          </a:p>
          <a:p>
            <a:pPr algn="l"/>
            <a:r>
              <a:rPr lang="en-US" altLang="zh-CN" sz="1200" noProof="1"/>
              <a:t>        {</a:t>
            </a:r>
          </a:p>
          <a:p>
            <a:pPr algn="l"/>
            <a:r>
              <a:rPr lang="en-US" altLang="zh-CN" sz="1200" noProof="1"/>
              <a:t>            Graphics g = this.CreateGraphics();</a:t>
            </a:r>
          </a:p>
          <a:p>
            <a:pPr algn="l"/>
            <a:r>
              <a:rPr lang="en-US" altLang="zh-CN" sz="1200" noProof="1"/>
              <a:t>            g.Clear(Color.White);</a:t>
            </a:r>
          </a:p>
          <a:p>
            <a:pPr algn="l"/>
            <a:r>
              <a:rPr lang="en-US" altLang="zh-CN" sz="1200" noProof="1"/>
              <a:t>            Pen myPen = new Pen(Color.Red, 3);</a:t>
            </a:r>
          </a:p>
          <a:p>
            <a:pPr algn="l"/>
            <a:r>
              <a:rPr lang="en-US" altLang="zh-CN" sz="1200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altLang="zh-CN" sz="1200" b="1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g.ScaleTransform(3, 3);//</a:t>
            </a:r>
            <a:r>
              <a:rPr lang="zh-CN" alt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关键变换语句：放大</a:t>
            </a:r>
            <a:r>
              <a:rPr lang="zh-CN" altLang="zh-CN" sz="1200" b="1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zh-CN" alt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倍</a:t>
            </a:r>
          </a:p>
          <a:p>
            <a:pPr algn="l"/>
            <a:r>
              <a:rPr lang="zh-CN" altLang="en-US" sz="1200" noProof="1"/>
              <a:t>            </a:t>
            </a:r>
            <a:r>
              <a:rPr lang="en-US" altLang="zh-CN" sz="1200" noProof="1"/>
              <a:t>g.DrawRectangle(myPen, 0, 0, 200, 100);</a:t>
            </a:r>
          </a:p>
          <a:p>
            <a:pPr algn="l"/>
            <a:r>
              <a:rPr lang="en-US" altLang="zh-CN" sz="1200" noProof="1"/>
              <a:t>            g.DrawEllipse(myPen, 0, 0, 200, 100);</a:t>
            </a:r>
          </a:p>
          <a:p>
            <a:pPr algn="l"/>
            <a:r>
              <a:rPr lang="en-US" altLang="zh-CN" sz="1200" noProof="1"/>
              <a:t>            g.Dispose();</a:t>
            </a:r>
          </a:p>
          <a:p>
            <a:pPr algn="l"/>
            <a:r>
              <a:rPr lang="en-US" altLang="zh-CN" sz="1200" noProof="1"/>
              <a:t>            myPen.Dispose();</a:t>
            </a:r>
          </a:p>
          <a:p>
            <a:pPr algn="l"/>
            <a:r>
              <a:rPr lang="en-US" altLang="zh-CN" sz="1200" noProof="1"/>
              <a:t>        }</a:t>
            </a:r>
            <a:endParaRPr lang="en-US" altLang="zh-CN" sz="1200" dirty="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855788" y="1603375"/>
            <a:ext cx="1143000" cy="396875"/>
          </a:xfrm>
          <a:prstGeom prst="rect">
            <a:avLst/>
          </a:prstGeom>
          <a:gradFill rotWithShape="1">
            <a:gsLst>
              <a:gs pos="0">
                <a:srgbClr val="FFEC99"/>
              </a:gs>
              <a:gs pos="100000">
                <a:srgbClr val="FFFFCD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olidFill>
                  <a:srgbClr val="FF3300"/>
                </a:solidFill>
              </a:rPr>
              <a:t>GUI</a:t>
            </a:r>
            <a:r>
              <a:rPr lang="zh-CN" altLang="en-US" sz="2000">
                <a:solidFill>
                  <a:srgbClr val="FF3300"/>
                </a:solidFill>
              </a:rPr>
              <a:t>界面</a:t>
            </a:r>
            <a:endParaRPr lang="zh-CN" altLang="en-US" sz="2000"/>
          </a:p>
        </p:txBody>
      </p:sp>
      <p:sp>
        <p:nvSpPr>
          <p:cNvPr id="346125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561138" cy="739775"/>
          </a:xfrm>
          <a:noFill/>
          <a:ln/>
        </p:spPr>
        <p:txBody>
          <a:bodyPr/>
          <a:lstStyle/>
          <a:p>
            <a:r>
              <a:rPr lang="en-US" altLang="zh-CN"/>
              <a:t>1.1  Windows</a:t>
            </a:r>
            <a:r>
              <a:rPr lang="zh-CN" altLang="en-US"/>
              <a:t>和窗体 </a:t>
            </a:r>
          </a:p>
        </p:txBody>
      </p:sp>
      <p:pic>
        <p:nvPicPr>
          <p:cNvPr id="34611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196975"/>
            <a:ext cx="4610100" cy="4895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46118" name="Group 6"/>
          <p:cNvGrpSpPr>
            <a:grpSpLocks/>
          </p:cNvGrpSpPr>
          <p:nvPr/>
        </p:nvGrpSpPr>
        <p:grpSpPr bwMode="auto">
          <a:xfrm>
            <a:off x="3486150" y="2286000"/>
            <a:ext cx="3657600" cy="2400300"/>
            <a:chOff x="2876" y="1440"/>
            <a:chExt cx="2304" cy="1512"/>
          </a:xfrm>
        </p:grpSpPr>
        <p:sp>
          <p:nvSpPr>
            <p:cNvPr id="346119" name="Rectangle 7"/>
            <p:cNvSpPr>
              <a:spLocks noChangeArrowheads="1"/>
            </p:cNvSpPr>
            <p:nvPr/>
          </p:nvSpPr>
          <p:spPr bwMode="auto">
            <a:xfrm>
              <a:off x="4604" y="2160"/>
              <a:ext cx="576" cy="33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FCC00"/>
                </a:gs>
                <a:gs pos="100000">
                  <a:srgbClr val="FFFFFF"/>
                </a:gs>
              </a:gsLst>
              <a:lin ang="189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  <a:ea typeface="黑体" panose="02010609060101010101" pitchFamily="49" charset="-122"/>
                  <a:cs typeface="Mangal" panose="02040503050203030202" pitchFamily="18" charset="0"/>
                </a:rPr>
                <a:t>控件</a:t>
              </a:r>
            </a:p>
          </p:txBody>
        </p:sp>
        <p:sp>
          <p:nvSpPr>
            <p:cNvPr id="346120" name="Line 8"/>
            <p:cNvSpPr>
              <a:spLocks noChangeShapeType="1"/>
            </p:cNvSpPr>
            <p:nvPr/>
          </p:nvSpPr>
          <p:spPr bwMode="auto">
            <a:xfrm flipH="1">
              <a:off x="2876" y="2304"/>
              <a:ext cx="1728" cy="3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6121" name="Line 9"/>
            <p:cNvSpPr>
              <a:spLocks noChangeShapeType="1"/>
            </p:cNvSpPr>
            <p:nvPr/>
          </p:nvSpPr>
          <p:spPr bwMode="auto">
            <a:xfrm flipH="1">
              <a:off x="3812" y="2304"/>
              <a:ext cx="792" cy="36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6122" name="Line 10"/>
            <p:cNvSpPr>
              <a:spLocks noChangeShapeType="1"/>
            </p:cNvSpPr>
            <p:nvPr/>
          </p:nvSpPr>
          <p:spPr bwMode="auto">
            <a:xfrm flipH="1">
              <a:off x="3812" y="2304"/>
              <a:ext cx="792" cy="64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6123" name="Line 11"/>
            <p:cNvSpPr>
              <a:spLocks noChangeShapeType="1"/>
            </p:cNvSpPr>
            <p:nvPr/>
          </p:nvSpPr>
          <p:spPr bwMode="auto">
            <a:xfrm flipH="1" flipV="1">
              <a:off x="3164" y="1440"/>
              <a:ext cx="1440" cy="864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" dur="1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03225" y="0"/>
            <a:ext cx="8229600" cy="1143000"/>
          </a:xfrm>
        </p:spPr>
        <p:txBody>
          <a:bodyPr/>
          <a:lstStyle/>
          <a:p>
            <a:r>
              <a:rPr lang="en-US" altLang="zh-CN"/>
              <a:t>4.8  </a:t>
            </a:r>
            <a:r>
              <a:rPr lang="zh-CN" altLang="en-US"/>
              <a:t>绘制图形 </a:t>
            </a:r>
          </a:p>
        </p:txBody>
      </p:sp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0" y="3413125"/>
            <a:ext cx="603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1">
                <a:cs typeface="Times New Roman" panose="02020603050405020304" pitchFamily="18" charset="0"/>
              </a:rPr>
              <a:t>小实验</a:t>
            </a:r>
            <a:r>
              <a:rPr lang="zh-CN" altLang="en-US" sz="1100"/>
              <a:t> </a:t>
            </a:r>
            <a:endParaRPr lang="zh-CN" altLang="en-US"/>
          </a:p>
        </p:txBody>
      </p:sp>
      <p:sp>
        <p:nvSpPr>
          <p:cNvPr id="651268" name="Rectangle 4"/>
          <p:cNvSpPr>
            <a:spLocks noChangeArrowheads="1"/>
          </p:cNvSpPr>
          <p:nvPr/>
        </p:nvSpPr>
        <p:spPr bwMode="auto">
          <a:xfrm>
            <a:off x="573088" y="1103313"/>
            <a:ext cx="7473950" cy="83502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81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1600"/>
              <a:t>本次实验目标是掌握绘制曲线的基本要领，可以在任意窗体或控件上找到各相关点，计算绘制曲线，以正弦曲线为例，首先应找到坐标原点，然后找到每一个曲线上的对应点的坐标，在两点之间画一条直线，如此反复直到曲线末尾。 </a:t>
            </a:r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542925" y="2541588"/>
            <a:ext cx="7834313" cy="15684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81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1600"/>
              <a:t>实验步骤（</a:t>
            </a:r>
            <a:r>
              <a:rPr lang="en-US" altLang="zh-CN" sz="1600"/>
              <a:t>1</a:t>
            </a:r>
            <a:r>
              <a:rPr lang="zh-CN" altLang="en-US" sz="1600"/>
              <a:t>）：</a:t>
            </a:r>
          </a:p>
          <a:p>
            <a:pPr algn="l"/>
            <a:r>
              <a:rPr lang="zh-CN" altLang="en-US" sz="1600"/>
              <a:t>先定制坐标轴，确定坐标原点，依次画两条直线分别作为</a:t>
            </a:r>
            <a:r>
              <a:rPr lang="en-US" altLang="zh-CN" sz="1600"/>
              <a:t>X,Y</a:t>
            </a:r>
            <a:r>
              <a:rPr lang="zh-CN" altLang="en-US" sz="1600"/>
              <a:t>轴。因为窗体的左上角坐标为（</a:t>
            </a:r>
            <a:r>
              <a:rPr lang="en-US" altLang="zh-CN" sz="1600"/>
              <a:t>0</a:t>
            </a:r>
            <a:r>
              <a:rPr lang="zh-CN" altLang="en-US" sz="1600"/>
              <a:t>，</a:t>
            </a:r>
            <a:r>
              <a:rPr lang="en-US" altLang="zh-CN" sz="1600"/>
              <a:t>0</a:t>
            </a:r>
            <a:r>
              <a:rPr lang="zh-CN" altLang="en-US" sz="1600"/>
              <a:t>），在代码中使用的坐标定位都是相对的，相对于窗体的左上角位置。为了看得清楚，在窗体的四周留出了一部分边缘，使用绝对像素值，将坐标原点定位在（</a:t>
            </a:r>
            <a:r>
              <a:rPr lang="en-US" altLang="zh-CN" sz="1600"/>
              <a:t>30</a:t>
            </a:r>
            <a:r>
              <a:rPr lang="zh-CN" altLang="en-US" sz="1600"/>
              <a:t>，窗体高度</a:t>
            </a:r>
            <a:r>
              <a:rPr lang="en-US" altLang="zh-CN" sz="1600"/>
              <a:t>-100</a:t>
            </a:r>
            <a:r>
              <a:rPr lang="zh-CN" altLang="en-US" sz="1600"/>
              <a:t>），按钮的上方。随着窗体大小的变化，横坐标轴根据窗体高度绘制在不同位置。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03225" y="0"/>
            <a:ext cx="8229600" cy="1143000"/>
          </a:xfrm>
        </p:spPr>
        <p:txBody>
          <a:bodyPr/>
          <a:lstStyle/>
          <a:p>
            <a:r>
              <a:rPr lang="en-US" altLang="zh-CN"/>
              <a:t>4.8  </a:t>
            </a:r>
            <a:r>
              <a:rPr lang="zh-CN" altLang="en-US"/>
              <a:t>绘制图形 </a:t>
            </a:r>
          </a:p>
        </p:txBody>
      </p:sp>
      <p:pic>
        <p:nvPicPr>
          <p:cNvPr id="657411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13506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3413125"/>
            <a:ext cx="603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1">
                <a:cs typeface="Times New Roman" panose="02020603050405020304" pitchFamily="18" charset="0"/>
              </a:rPr>
              <a:t>小实验</a:t>
            </a:r>
            <a:r>
              <a:rPr lang="zh-CN" altLang="en-US" sz="1100"/>
              <a:t> </a:t>
            </a:r>
            <a:endParaRPr lang="zh-CN" altLang="en-US"/>
          </a:p>
        </p:txBody>
      </p:sp>
      <p:sp>
        <p:nvSpPr>
          <p:cNvPr id="657413" name="Rectangle 5"/>
          <p:cNvSpPr>
            <a:spLocks noChangeArrowheads="1"/>
          </p:cNvSpPr>
          <p:nvPr/>
        </p:nvSpPr>
        <p:spPr bwMode="auto">
          <a:xfrm>
            <a:off x="1073150" y="1162050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/>
              <a:t>小实验：利用方法</a:t>
            </a:r>
          </a:p>
          <a:p>
            <a:pPr algn="l"/>
            <a:r>
              <a:rPr lang="zh-CN" altLang="en-US" b="1" dirty="0"/>
              <a:t>动态绘制饼形图</a:t>
            </a:r>
          </a:p>
        </p:txBody>
      </p:sp>
      <p:sp>
        <p:nvSpPr>
          <p:cNvPr id="657414" name="Rectangle 6"/>
          <p:cNvSpPr>
            <a:spLocks noChangeArrowheads="1"/>
          </p:cNvSpPr>
          <p:nvPr/>
        </p:nvSpPr>
        <p:spPr bwMode="auto">
          <a:xfrm>
            <a:off x="4060825" y="923925"/>
            <a:ext cx="5083175" cy="5761038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81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200" noProof="1"/>
              <a:t>         // &lt;summary&gt;</a:t>
            </a:r>
          </a:p>
          <a:p>
            <a:pPr algn="l"/>
            <a:r>
              <a:rPr lang="en-US" altLang="zh-CN" sz="1200" noProof="1"/>
              <a:t>        /// </a:t>
            </a:r>
            <a:r>
              <a:rPr lang="zh-CN" altLang="zh-CN" sz="1200" noProof="1"/>
              <a:t>饼形图绘制方法</a:t>
            </a:r>
          </a:p>
          <a:p>
            <a:pPr algn="l"/>
            <a:r>
              <a:rPr lang="zh-CN" altLang="zh-CN" sz="1200" noProof="1"/>
              <a:t>        </a:t>
            </a:r>
            <a:r>
              <a:rPr lang="en-US" altLang="zh-CN" sz="1200" noProof="1"/>
              <a:t>/// &lt;/summary&gt;</a:t>
            </a:r>
          </a:p>
          <a:p>
            <a:pPr algn="l"/>
            <a:r>
              <a:rPr lang="en-US" altLang="zh-CN" sz="1200" noProof="1"/>
              <a:t>        /// &lt;param name="percent"&gt;&lt;/param&gt;</a:t>
            </a:r>
          </a:p>
          <a:p>
            <a:pPr algn="l"/>
            <a:r>
              <a:rPr lang="en-US" altLang="zh-CN" sz="1200" noProof="1"/>
              <a:t>        /// &lt;param name="percolor"&gt;&lt;/param&gt;</a:t>
            </a:r>
          </a:p>
          <a:p>
            <a:pPr algn="l"/>
            <a:r>
              <a:rPr lang="en-US" altLang="zh-CN" sz="1200" noProof="1"/>
              <a:t>        private void Fill(int[] percent, Color[] percolor)</a:t>
            </a:r>
          </a:p>
          <a:p>
            <a:pPr algn="l"/>
            <a:r>
              <a:rPr lang="en-US" altLang="zh-CN" sz="1200" noProof="1"/>
              <a:t>        {</a:t>
            </a:r>
          </a:p>
          <a:p>
            <a:pPr algn="l"/>
            <a:r>
              <a:rPr lang="en-US" altLang="zh-CN" sz="1200" noProof="1"/>
              <a:t>            Graphics g = this.CreateGraphics();</a:t>
            </a:r>
          </a:p>
          <a:p>
            <a:pPr algn="l"/>
            <a:r>
              <a:rPr lang="en-US" altLang="zh-CN" sz="1200" noProof="1"/>
              <a:t>            Rectangle r = new Rectangle(10, 10, 400, 400);</a:t>
            </a:r>
          </a:p>
          <a:p>
            <a:pPr algn="l"/>
            <a:r>
              <a:rPr lang="en-US" altLang="zh-CN" sz="1200" noProof="1"/>
              <a:t>            Brush b;</a:t>
            </a:r>
          </a:p>
          <a:p>
            <a:pPr algn="l"/>
            <a:r>
              <a:rPr lang="en-US" altLang="zh-CN" sz="1200" noProof="1"/>
              <a:t>            int beginAngle = 0;</a:t>
            </a:r>
          </a:p>
          <a:p>
            <a:pPr algn="l"/>
            <a:r>
              <a:rPr lang="en-US" altLang="zh-CN" sz="1200" noProof="1"/>
              <a:t>            for (int i = 0; i &lt;= percent.GetUpperBound(0); i++)</a:t>
            </a:r>
          </a:p>
          <a:p>
            <a:pPr algn="l"/>
            <a:r>
              <a:rPr lang="en-US" altLang="zh-CN" sz="1200" noProof="1"/>
              <a:t>            {</a:t>
            </a:r>
          </a:p>
          <a:p>
            <a:pPr algn="l"/>
            <a:r>
              <a:rPr lang="en-US" altLang="zh-CN" sz="1200" noProof="1"/>
              <a:t>                b = new SolidBrush(percolor[i]);</a:t>
            </a:r>
          </a:p>
          <a:p>
            <a:pPr algn="l"/>
            <a:r>
              <a:rPr lang="en-US" altLang="zh-CN" sz="1200" noProof="1"/>
              <a:t>                g.FillPie(b, r, beginAngle, percent[i]);</a:t>
            </a:r>
          </a:p>
          <a:p>
            <a:pPr algn="l"/>
            <a:r>
              <a:rPr lang="en-US" altLang="zh-CN" sz="1200" noProof="1"/>
              <a:t>                beginAngle += percent[i];</a:t>
            </a:r>
          </a:p>
          <a:p>
            <a:pPr algn="l"/>
            <a:r>
              <a:rPr lang="en-US" altLang="zh-CN" sz="1200" noProof="1"/>
              <a:t>            }</a:t>
            </a:r>
          </a:p>
          <a:p>
            <a:pPr algn="l"/>
            <a:r>
              <a:rPr lang="en-US" altLang="zh-CN" sz="1200" noProof="1"/>
              <a:t>        }</a:t>
            </a:r>
          </a:p>
          <a:p>
            <a:pPr algn="l"/>
            <a:r>
              <a:rPr lang="en-US" altLang="zh-CN" sz="1200" noProof="1"/>
              <a:t>        /// &lt;summary&gt;</a:t>
            </a:r>
          </a:p>
          <a:p>
            <a:pPr algn="l"/>
            <a:r>
              <a:rPr lang="en-US" altLang="zh-CN" sz="1200" noProof="1"/>
              <a:t>        /// </a:t>
            </a:r>
            <a:r>
              <a:rPr lang="zh-CN" altLang="zh-CN" sz="1200" noProof="1"/>
              <a:t>绘制饼形图</a:t>
            </a:r>
          </a:p>
          <a:p>
            <a:pPr algn="l"/>
            <a:r>
              <a:rPr lang="zh-CN" altLang="zh-CN" sz="1200" noProof="1"/>
              <a:t>        </a:t>
            </a:r>
            <a:r>
              <a:rPr lang="en-US" altLang="zh-CN" sz="1200" noProof="1"/>
              <a:t>/// &lt;/summary&gt;</a:t>
            </a:r>
          </a:p>
          <a:p>
            <a:pPr algn="l"/>
            <a:r>
              <a:rPr lang="en-US" altLang="zh-CN" sz="1200" noProof="1"/>
              <a:t>        /// &lt;param name="sender"&gt;&lt;/param&gt;</a:t>
            </a:r>
          </a:p>
          <a:p>
            <a:pPr algn="l"/>
            <a:r>
              <a:rPr lang="en-US" altLang="zh-CN" sz="1200" noProof="1"/>
              <a:t>        /// &lt;param name="e"&gt;&lt;/param&gt;</a:t>
            </a:r>
          </a:p>
          <a:p>
            <a:pPr algn="l"/>
            <a:r>
              <a:rPr lang="en-US" altLang="zh-CN" sz="1200" noProof="1"/>
              <a:t>        </a:t>
            </a:r>
          </a:p>
          <a:p>
            <a:pPr algn="l"/>
            <a:r>
              <a:rPr lang="en-US" altLang="zh-CN" sz="1200" noProof="1"/>
              <a:t>        private void button2_Click(object sender, EventArgs e)</a:t>
            </a:r>
          </a:p>
          <a:p>
            <a:pPr algn="l"/>
            <a:r>
              <a:rPr lang="en-US" altLang="zh-CN" sz="1200" noProof="1"/>
              <a:t>        {</a:t>
            </a:r>
          </a:p>
          <a:p>
            <a:pPr algn="l"/>
            <a:r>
              <a:rPr lang="en-US" altLang="zh-CN" sz="1200" noProof="1"/>
              <a:t>            int[] percent = new int[] { 40,100,50,80,70,20};//</a:t>
            </a:r>
            <a:r>
              <a:rPr lang="zh-CN" altLang="zh-CN" sz="1200" noProof="1"/>
              <a:t>总数达到360即可</a:t>
            </a:r>
          </a:p>
          <a:p>
            <a:pPr algn="l"/>
            <a:r>
              <a:rPr lang="zh-CN" altLang="zh-CN" sz="1200" noProof="1"/>
              <a:t>            </a:t>
            </a:r>
            <a:r>
              <a:rPr lang="en-US" altLang="zh-CN" sz="1200" noProof="1"/>
              <a:t>Color[] percolor = new Color[] { Color.Tan, Color .Orange,Color.Red,Color.Black,Color.Blue,Color.BurlyWood};</a:t>
            </a:r>
          </a:p>
          <a:p>
            <a:pPr algn="l"/>
            <a:r>
              <a:rPr lang="en-US" altLang="zh-CN" sz="1200" noProof="1"/>
              <a:t>            Fill(percent, percolor);</a:t>
            </a:r>
          </a:p>
          <a:p>
            <a:pPr algn="l"/>
            <a:r>
              <a:rPr lang="en-US" altLang="zh-CN" sz="1200" noProof="1"/>
              <a:t>        }</a:t>
            </a:r>
            <a:endParaRPr lang="en-US" altLang="zh-CN" sz="1200" dirty="0"/>
          </a:p>
        </p:txBody>
      </p:sp>
      <p:pic>
        <p:nvPicPr>
          <p:cNvPr id="6574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522538"/>
            <a:ext cx="3470275" cy="347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42900"/>
            <a:ext cx="7908925" cy="430213"/>
          </a:xfrm>
        </p:spPr>
        <p:txBody>
          <a:bodyPr/>
          <a:lstStyle/>
          <a:p>
            <a:r>
              <a:rPr lang="zh-CN" altLang="en-US" sz="2800"/>
              <a:t>写二进制文件案例（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en-US" altLang="zh-CN" sz="2800"/>
              <a:t>——</a:t>
            </a:r>
            <a:r>
              <a:rPr lang="zh-CN" altLang="en-US" sz="2800"/>
              <a:t>图片的存储与复制</a:t>
            </a:r>
          </a:p>
        </p:txBody>
      </p:sp>
      <p:pic>
        <p:nvPicPr>
          <p:cNvPr id="6041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47738"/>
            <a:ext cx="35814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1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993775"/>
            <a:ext cx="34194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165" name="Rectangle 5"/>
          <p:cNvSpPr>
            <a:spLocks noChangeArrowheads="1"/>
          </p:cNvSpPr>
          <p:nvPr/>
        </p:nvSpPr>
        <p:spPr bwMode="auto">
          <a:xfrm>
            <a:off x="1285875" y="6015038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DDDDDD"/>
                </a:solidFill>
              </a:rPr>
              <a:t>运行前效果</a:t>
            </a:r>
          </a:p>
        </p:txBody>
      </p:sp>
      <p:sp>
        <p:nvSpPr>
          <p:cNvPr id="604166" name="Rectangle 6"/>
          <p:cNvSpPr>
            <a:spLocks noChangeArrowheads="1"/>
          </p:cNvSpPr>
          <p:nvPr/>
        </p:nvSpPr>
        <p:spPr bwMode="auto">
          <a:xfrm>
            <a:off x="4148138" y="1001713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DDDDDD"/>
                </a:solidFill>
              </a:rPr>
              <a:t>运行后效果</a:t>
            </a:r>
          </a:p>
        </p:txBody>
      </p:sp>
      <p:sp>
        <p:nvSpPr>
          <p:cNvPr id="604167" name="Rectangle 7"/>
          <p:cNvSpPr>
            <a:spLocks noChangeArrowheads="1"/>
          </p:cNvSpPr>
          <p:nvPr/>
        </p:nvSpPr>
        <p:spPr bwMode="auto">
          <a:xfrm>
            <a:off x="4087813" y="4937125"/>
            <a:ext cx="505618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800">
                <a:solidFill>
                  <a:schemeClr val="tx1"/>
                </a:solidFill>
              </a:rPr>
              <a:t>图片文件二进制流的读取并显示在图像控件之中；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如何将图像控件图像读取到内存流，并另外存储。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chemeClr val="tx1"/>
                </a:solidFill>
              </a:rPr>
              <a:t>saveFileDialog</a:t>
            </a:r>
            <a:r>
              <a:rPr lang="zh-CN" altLang="en-US" sz="1800" dirty="0">
                <a:solidFill>
                  <a:schemeClr val="tx1"/>
                </a:solidFill>
              </a:rPr>
              <a:t>控件在另存文件中的作用。</a:t>
            </a:r>
          </a:p>
        </p:txBody>
      </p:sp>
      <p:sp>
        <p:nvSpPr>
          <p:cNvPr id="604168" name="Rectangle 8"/>
          <p:cNvSpPr>
            <a:spLocks noChangeArrowheads="1"/>
          </p:cNvSpPr>
          <p:nvPr/>
        </p:nvSpPr>
        <p:spPr bwMode="auto">
          <a:xfrm>
            <a:off x="4170363" y="4365625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本案例您将学习到</a:t>
            </a: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  <p:transition spd="med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42900"/>
            <a:ext cx="7908925" cy="430213"/>
          </a:xfrm>
        </p:spPr>
        <p:txBody>
          <a:bodyPr/>
          <a:lstStyle/>
          <a:p>
            <a:r>
              <a:rPr lang="zh-CN" altLang="en-US" sz="2800" dirty="0"/>
              <a:t>写二进制文件案例（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——</a:t>
            </a:r>
            <a:br>
              <a:rPr lang="en-US" altLang="zh-CN" sz="2800" dirty="0"/>
            </a:br>
            <a:r>
              <a:rPr lang="zh-CN" altLang="en-US" sz="2800" dirty="0"/>
              <a:t>图片文件在数据库之中的存储与读取</a:t>
            </a:r>
            <a:r>
              <a:rPr lang="en-US" altLang="zh-CN" sz="2800" dirty="0"/>
              <a:t>·</a:t>
            </a:r>
            <a:endParaRPr lang="zh-CN" altLang="en-US" sz="2800" dirty="0"/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auto">
          <a:xfrm>
            <a:off x="1701800" y="6491288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DDDDDD"/>
                </a:solidFill>
              </a:rPr>
              <a:t>运行前效果</a:t>
            </a: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7429500" y="612775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DDDDDD"/>
                </a:solidFill>
              </a:rPr>
              <a:t>运行后效果</a:t>
            </a: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5002213" y="5138738"/>
            <a:ext cx="4141787" cy="171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图片类型数据如何存储在数据库之中；</a:t>
            </a:r>
          </a:p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如何从数据库的图片数据中读出数据并显示图片信息。</a:t>
            </a:r>
          </a:p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二进制流和内存流在图片处理过程之中的联合使用。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5057775" y="4675188"/>
            <a:ext cx="247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B81A1"/>
                    </a:gs>
                    <a:gs pos="100000">
                      <a:srgbClr val="171747"/>
                    </a:gs>
                  </a:gsLst>
                  <a:path path="rect">
                    <a:fillToRect l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>
                    <a:lumMod val="40000"/>
                    <a:lumOff val="60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本案例您将学习到</a:t>
            </a: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】</a:t>
            </a:r>
          </a:p>
        </p:txBody>
      </p:sp>
      <p:pic>
        <p:nvPicPr>
          <p:cNvPr id="6062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543050"/>
            <a:ext cx="45529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621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1022350"/>
            <a:ext cx="36004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138" name="Picture 2" descr="图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52513"/>
            <a:ext cx="7488237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976313" y="1989138"/>
            <a:ext cx="1584325" cy="39608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976313" y="1520825"/>
            <a:ext cx="1435100" cy="37623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各种控件</a:t>
            </a:r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auto">
          <a:xfrm>
            <a:off x="6011863" y="1989138"/>
            <a:ext cx="2087562" cy="396081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6372225" y="1520825"/>
            <a:ext cx="1295400" cy="37623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属性</a:t>
            </a:r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2700338" y="2276475"/>
            <a:ext cx="3240087" cy="309721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45" name="Text Box 9"/>
          <p:cNvSpPr txBox="1">
            <a:spLocks noChangeArrowheads="1"/>
          </p:cNvSpPr>
          <p:nvPr/>
        </p:nvSpPr>
        <p:spPr bwMode="auto">
          <a:xfrm>
            <a:off x="3203575" y="1844675"/>
            <a:ext cx="2016125" cy="37623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放置控件的区域</a:t>
            </a:r>
          </a:p>
        </p:txBody>
      </p:sp>
      <p:sp>
        <p:nvSpPr>
          <p:cNvPr id="34714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134938"/>
            <a:ext cx="7583488" cy="739775"/>
          </a:xfrm>
          <a:noFill/>
          <a:ln/>
        </p:spPr>
        <p:txBody>
          <a:bodyPr/>
          <a:lstStyle/>
          <a:p>
            <a:r>
              <a:rPr lang="en-US" altLang="zh-CN"/>
              <a:t>1.1  Windows</a:t>
            </a:r>
            <a:r>
              <a:rPr lang="zh-CN" altLang="en-US"/>
              <a:t>和窗体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0" grpId="0" animBg="1"/>
      <p:bldP spid="347141" grpId="0" animBg="1"/>
      <p:bldP spid="347142" grpId="0" animBg="1"/>
      <p:bldP spid="347143" grpId="0" animBg="1"/>
      <p:bldP spid="347144" grpId="0" animBg="1"/>
      <p:bldP spid="3471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62" name="Picture 2" descr="图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068638"/>
            <a:ext cx="1152525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64" name="Picture 4" descr="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76475"/>
            <a:ext cx="2844800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1046163" y="1317625"/>
            <a:ext cx="4298950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2400" dirty="0" err="1">
                <a:solidFill>
                  <a:schemeClr val="tx1"/>
                </a:solidFill>
                <a:ea typeface="黑体" panose="02010609060101010101" pitchFamily="49" charset="-122"/>
              </a:rPr>
              <a:t>System.Windows.Forms</a:t>
            </a:r>
            <a:endParaRPr lang="en-US" altLang="zh-CN" sz="24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48167" name="Rectangle 7"/>
          <p:cNvSpPr>
            <a:spLocks noChangeArrowheads="1"/>
          </p:cNvSpPr>
          <p:nvPr/>
        </p:nvSpPr>
        <p:spPr bwMode="auto">
          <a:xfrm>
            <a:off x="4972969" y="1645851"/>
            <a:ext cx="3946914" cy="424731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lvl1pPr indent="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简单而强大</a:t>
            </a:r>
          </a:p>
          <a:p>
            <a:pPr lvl="1"/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 改善了接口和基类 </a:t>
            </a:r>
            <a:r>
              <a:rPr lang="en-US" altLang="zh-CN" dirty="0">
                <a:ea typeface="黑体" panose="02010609060101010101" pitchFamily="49" charset="-122"/>
              </a:rPr>
              <a:t>IntelliSense</a:t>
            </a:r>
          </a:p>
          <a:p>
            <a:pPr lvl="1"/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新的管理数据提供程序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安全</a:t>
            </a:r>
          </a:p>
          <a:p>
            <a:pPr lvl="1"/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灵活的控件</a:t>
            </a:r>
          </a:p>
          <a:p>
            <a:pPr lvl="1"/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通晓数据</a:t>
            </a:r>
          </a:p>
          <a:p>
            <a:pPr lvl="1"/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向导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专门用于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Windows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桌面程序设计</a:t>
            </a:r>
          </a:p>
          <a:p>
            <a:pPr lvl="1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48169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91350" cy="739775"/>
          </a:xfrm>
          <a:noFill/>
          <a:ln/>
        </p:spPr>
        <p:txBody>
          <a:bodyPr/>
          <a:lstStyle/>
          <a:p>
            <a:r>
              <a:rPr lang="en-US" altLang="zh-CN"/>
              <a:t>1.1  Windows</a:t>
            </a:r>
            <a:r>
              <a:rPr lang="zh-CN" altLang="en-US"/>
              <a:t>和窗体 </a:t>
            </a:r>
          </a:p>
        </p:txBody>
      </p:sp>
      <p:sp>
        <p:nvSpPr>
          <p:cNvPr id="2" name="矩形 1"/>
          <p:cNvSpPr/>
          <p:nvPr/>
        </p:nvSpPr>
        <p:spPr>
          <a:xfrm>
            <a:off x="1138655" y="6211669"/>
            <a:ext cx="5453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ea typeface="黑体" panose="02010609060101010101" pitchFamily="49" charset="-122"/>
                <a:cs typeface="Times New Roman" panose="02020603050405020304" pitchFamily="18" charset="0"/>
              </a:rPr>
              <a:t>WinForms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应用程序可能存在多个窗体，用于获取用户输入的数据和向用户显示数据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9" dur="20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8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740"/>
                            </p:stCondLst>
                            <p:childTnLst>
                              <p:par>
                                <p:cTn id="4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48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48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48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80"/>
                            </p:stCondLst>
                            <p:childTnLst>
                              <p:par>
                                <p:cTn id="4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348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348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348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20"/>
                            </p:stCondLst>
                            <p:childTnLst>
                              <p:par>
                                <p:cTn id="5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48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48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48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140"/>
                            </p:stCondLst>
                            <p:childTnLst>
                              <p:par>
                                <p:cTn id="6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348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348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348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380"/>
                            </p:stCondLst>
                            <p:childTnLst>
                              <p:par>
                                <p:cTn id="6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348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348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348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580"/>
                            </p:stCondLst>
                            <p:childTnLst>
                              <p:par>
                                <p:cTn id="7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3481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3481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3481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700"/>
                            </p:stCondLst>
                            <p:childTnLst>
                              <p:par>
                                <p:cTn id="7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3481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3481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3481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6" grpId="0" animBg="1"/>
      <p:bldP spid="348166" grpId="1" animBg="1"/>
      <p:bldP spid="348167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60350"/>
            <a:ext cx="8229600" cy="7921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600"/>
              <a:t>1.1.2  </a:t>
            </a:r>
            <a:r>
              <a:rPr lang="zh-CN" altLang="en-US" sz="3600"/>
              <a:t>创建 </a:t>
            </a:r>
            <a:r>
              <a:rPr lang="en-US" altLang="zh-CN" sz="3600"/>
              <a:t>WinForms</a:t>
            </a:r>
            <a:r>
              <a:rPr lang="zh-CN" altLang="en-US" sz="3600"/>
              <a:t>应用程序 </a:t>
            </a:r>
            <a:endParaRPr lang="en-US" altLang="zh-CN" sz="3600"/>
          </a:p>
        </p:txBody>
      </p:sp>
      <p:pic>
        <p:nvPicPr>
          <p:cNvPr id="349190" name="Picture 6" descr="1sxmfvhuc5n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69" y="1411287"/>
            <a:ext cx="6467475" cy="4600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8229600" cy="792163"/>
          </a:xfrm>
        </p:spPr>
        <p:txBody>
          <a:bodyPr/>
          <a:lstStyle/>
          <a:p>
            <a:r>
              <a:rPr lang="zh-CN" altLang="en-US" sz="3600"/>
              <a:t>创建 </a:t>
            </a:r>
            <a:r>
              <a:rPr lang="en-US" altLang="zh-CN" sz="3600"/>
              <a:t>WinForms</a:t>
            </a:r>
            <a:r>
              <a:rPr lang="zh-CN" altLang="en-US" sz="3600"/>
              <a:t>应用程序 </a:t>
            </a:r>
            <a:r>
              <a:rPr lang="en-US" altLang="zh-CN" sz="3600"/>
              <a:t>6-2</a:t>
            </a:r>
          </a:p>
        </p:txBody>
      </p:sp>
      <p:pic>
        <p:nvPicPr>
          <p:cNvPr id="350211" name="Picture 3" descr="图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-26988"/>
            <a:ext cx="9144000" cy="684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212" name="Picture 4" descr="图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1831975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213" name="Picture 5" descr="图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549275"/>
            <a:ext cx="1439862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214" name="Picture 6" descr="图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747838"/>
            <a:ext cx="5976938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215" name="Picture 7" descr="mousepoin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7572">
            <a:off x="8001000" y="5734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0216" name="Oval 8"/>
          <p:cNvSpPr>
            <a:spLocks noChangeArrowheads="1"/>
          </p:cNvSpPr>
          <p:nvPr/>
        </p:nvSpPr>
        <p:spPr bwMode="auto">
          <a:xfrm>
            <a:off x="5097463" y="2446338"/>
            <a:ext cx="1008062" cy="863600"/>
          </a:xfrm>
          <a:prstGeom prst="ellipse">
            <a:avLst/>
          </a:prstGeom>
          <a:noFill/>
          <a:ln w="412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50217" name="Picture 9" descr="图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-26988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0218" name="Text Box 10"/>
          <p:cNvSpPr txBox="1">
            <a:spLocks noChangeArrowheads="1"/>
          </p:cNvSpPr>
          <p:nvPr/>
        </p:nvSpPr>
        <p:spPr bwMode="auto">
          <a:xfrm>
            <a:off x="6227763" y="1700213"/>
            <a:ext cx="1497012" cy="4667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ea typeface="黑体" panose="02010609060101010101" pitchFamily="49" charset="-122"/>
              </a:rPr>
              <a:t>设计窗口 </a:t>
            </a:r>
          </a:p>
        </p:txBody>
      </p:sp>
      <p:sp>
        <p:nvSpPr>
          <p:cNvPr id="350219" name="Line 11"/>
          <p:cNvSpPr>
            <a:spLocks noChangeShapeType="1"/>
          </p:cNvSpPr>
          <p:nvPr/>
        </p:nvSpPr>
        <p:spPr bwMode="auto">
          <a:xfrm>
            <a:off x="3563938" y="4724400"/>
            <a:ext cx="30956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4844 -0.78866 L 3.33333E-6 3.33333E-6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13" y="3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4167 -0.78495 C -0.85087 -0.77569 -0.86007 -0.7662 -0.84063 -0.76203 C -0.82101 -0.7574 -0.74497 -0.76041 -0.72431 -0.76018 C -0.70348 -0.75995 -0.71025 -0.76018 -0.71667 -0.76018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667 -0.76018 L -0.60434 -0.7601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6" grpId="0" animBg="1"/>
      <p:bldP spid="350216" grpId="1" animBg="1"/>
      <p:bldP spid="350218" grpId="0" animBg="1"/>
      <p:bldP spid="350219" grpId="0" animBg="1"/>
      <p:bldP spid="350219" grpId="1" animBg="1"/>
    </p:bldLst>
  </p:timing>
</p:sld>
</file>

<file path=ppt/theme/theme1.xml><?xml version="1.0" encoding="utf-8"?>
<a:theme xmlns:a="http://schemas.openxmlformats.org/drawingml/2006/main" name="A000120141119A01PPBG">
  <a:themeElements>
    <a:clrScheme name="自定义 485">
      <a:dk1>
        <a:srgbClr val="FFFFFF"/>
      </a:dk1>
      <a:lt1>
        <a:srgbClr val="606367"/>
      </a:lt1>
      <a:dk2>
        <a:srgbClr val="FFFFFF"/>
      </a:dk2>
      <a:lt2>
        <a:srgbClr val="606367"/>
      </a:lt2>
      <a:accent1>
        <a:srgbClr val="488AB3"/>
      </a:accent1>
      <a:accent2>
        <a:srgbClr val="1FB699"/>
      </a:accent2>
      <a:accent3>
        <a:srgbClr val="F6B533"/>
      </a:accent3>
      <a:accent4>
        <a:srgbClr val="EA5649"/>
      </a:accent4>
      <a:accent5>
        <a:srgbClr val="8771A1"/>
      </a:accent5>
      <a:accent6>
        <a:srgbClr val="00B050"/>
      </a:accent6>
      <a:hlink>
        <a:srgbClr val="00B0F0"/>
      </a:hlink>
      <a:folHlink>
        <a:srgbClr val="AFB2B4"/>
      </a:folHlink>
    </a:clrScheme>
    <a:fontScheme name="KSO主题文字4">
      <a:majorFont>
        <a:latin typeface="Baskerville Old Face"/>
        <a:ea typeface="黑体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A000120150407A10PPBG</Template>
  <TotalTime>3559</TotalTime>
  <Words>7942</Words>
  <Application>Microsoft Macintosh PowerPoint</Application>
  <PresentationFormat>全屏显示(4:3)</PresentationFormat>
  <Paragraphs>1355</Paragraphs>
  <Slides>53</Slides>
  <Notes>14</Notes>
  <HiddenSlides>4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1" baseType="lpstr">
      <vt:lpstr>·s²Ó©úÅé</vt:lpstr>
      <vt:lpstr>Arial</vt:lpstr>
      <vt:lpstr>Arial Unicode MS</vt:lpstr>
      <vt:lpstr>Baskerville Old Face</vt:lpstr>
      <vt:lpstr>Calibri</vt:lpstr>
      <vt:lpstr>Courier New</vt:lpstr>
      <vt:lpstr>DFKai-SB</vt:lpstr>
      <vt:lpstr>Helvetica</vt:lpstr>
      <vt:lpstr>Mangal</vt:lpstr>
      <vt:lpstr>PMingLiU</vt:lpstr>
      <vt:lpstr>Tahoma</vt:lpstr>
      <vt:lpstr>Times New Roman</vt:lpstr>
      <vt:lpstr>Wingdings</vt:lpstr>
      <vt:lpstr>黑体</vt:lpstr>
      <vt:lpstr>楷体_GB2312</vt:lpstr>
      <vt:lpstr>宋体</vt:lpstr>
      <vt:lpstr>幼圆</vt:lpstr>
      <vt:lpstr>A000120141119A01PPBG</vt:lpstr>
      <vt:lpstr>桌面应用 界面设计</vt:lpstr>
      <vt:lpstr>桌面应用程序的常用技术</vt:lpstr>
      <vt:lpstr>相关技术</vt:lpstr>
      <vt:lpstr>第一章、Windows编程基础</vt:lpstr>
      <vt:lpstr>1.1  Windows和窗体 </vt:lpstr>
      <vt:lpstr>1.1  Windows和窗体 </vt:lpstr>
      <vt:lpstr>1.1  Windows和窗体 </vt:lpstr>
      <vt:lpstr>1.1.2  创建 WinForms应用程序 </vt:lpstr>
      <vt:lpstr>创建 WinForms应用程序 6-2</vt:lpstr>
      <vt:lpstr>1.1.2    创建 WinForms应用程序</vt:lpstr>
      <vt:lpstr>1.1.2   创建 WinForms应用程序</vt:lpstr>
      <vt:lpstr>创建 WinForms应用程序</vt:lpstr>
      <vt:lpstr>1.1.2   创建 WinForms应用程序</vt:lpstr>
      <vt:lpstr>1.1.3   WinForms 中的常用控件</vt:lpstr>
      <vt:lpstr>1.1.3   WinForms 中的常用控件 </vt:lpstr>
      <vt:lpstr>标签</vt:lpstr>
      <vt:lpstr>PowerPoint 演示文稿</vt:lpstr>
      <vt:lpstr>PowerPoint 演示文稿</vt:lpstr>
      <vt:lpstr>PowerPoint 演示文稿</vt:lpstr>
      <vt:lpstr>1.1.4    窗体容器简介 </vt:lpstr>
      <vt:lpstr>1.1.5   窗体的属性 </vt:lpstr>
      <vt:lpstr>1.1.5    窗体的常用方法和事件 </vt:lpstr>
      <vt:lpstr>示例：显示另一窗体</vt:lpstr>
      <vt:lpstr>示例：显示另一窗体</vt:lpstr>
      <vt:lpstr>示例1：在form2窗体中进行如下操作 </vt:lpstr>
      <vt:lpstr>示例2：在MDI父窗口中，子窗口如何彼此之间传递信息？ </vt:lpstr>
      <vt:lpstr>示例3：如何防止重复打开子窗体啊？ </vt:lpstr>
      <vt:lpstr>示例4：另一种窗体之间的传值技巧（一） ——传单个值 </vt:lpstr>
      <vt:lpstr>Winform界面美化技巧 </vt:lpstr>
      <vt:lpstr>基于控件的UI开发</vt:lpstr>
      <vt:lpstr>2.1.19   用户自定义控件</vt:lpstr>
      <vt:lpstr>PowerPoint 演示文稿</vt:lpstr>
      <vt:lpstr>2.1.19   用户自定义控件</vt:lpstr>
      <vt:lpstr>自定义控件有哪些优点</vt:lpstr>
      <vt:lpstr>图型图像GDI编程</vt:lpstr>
      <vt:lpstr>4.1 什么是GDI+</vt:lpstr>
      <vt:lpstr>4.2 System. Drawing 命名空间</vt:lpstr>
      <vt:lpstr>4.2 System. Drawing 命名空间</vt:lpstr>
      <vt:lpstr>4.2 System. Drawing 命名空间</vt:lpstr>
      <vt:lpstr>4.3  Graphics类别简介</vt:lpstr>
      <vt:lpstr>4.3  Graphics类别简介</vt:lpstr>
      <vt:lpstr>4.3  Graphics类别简介</vt:lpstr>
      <vt:lpstr>4.4 Pen类别简介</vt:lpstr>
      <vt:lpstr>4.4 Pen类别简介</vt:lpstr>
      <vt:lpstr>4.5 Brush类别简介</vt:lpstr>
      <vt:lpstr>4.5 Brush类别简介</vt:lpstr>
      <vt:lpstr>4.6 Font类 </vt:lpstr>
      <vt:lpstr>4.7 坐标平移与缩放 </vt:lpstr>
      <vt:lpstr>4.7 坐标平移与缩放 </vt:lpstr>
      <vt:lpstr>4.8  绘制图形 </vt:lpstr>
      <vt:lpstr>4.8  绘制图形 </vt:lpstr>
      <vt:lpstr>写二进制文件案例（1）——图片的存储与复制</vt:lpstr>
      <vt:lpstr>写二进制文件案例（2）—— 图片文件在数据库之中的存储与读取·</vt:lpstr>
    </vt:vector>
  </TitlesOfParts>
  <Company>ChinaUI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chp1.Windows编程基础</dc:title>
  <dc:creator>钱哨</dc:creator>
  <cp:lastModifiedBy>Devas 9</cp:lastModifiedBy>
  <cp:revision>1828</cp:revision>
  <dcterms:created xsi:type="dcterms:W3CDTF">2005-10-18T01:00:27Z</dcterms:created>
  <dcterms:modified xsi:type="dcterms:W3CDTF">2017-04-12T08:44:42Z</dcterms:modified>
</cp:coreProperties>
</file>