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256" r:id="rId2"/>
    <p:sldId id="318" r:id="rId3"/>
    <p:sldId id="319" r:id="rId4"/>
    <p:sldId id="325" r:id="rId5"/>
    <p:sldId id="326" r:id="rId6"/>
    <p:sldId id="327" r:id="rId7"/>
    <p:sldId id="322" r:id="rId8"/>
    <p:sldId id="323" r:id="rId9"/>
    <p:sldId id="324" r:id="rId10"/>
    <p:sldId id="320" r:id="rId11"/>
    <p:sldId id="341" r:id="rId12"/>
    <p:sldId id="342"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21" r:id="rId48"/>
    <p:sldId id="328" r:id="rId49"/>
    <p:sldId id="330" r:id="rId50"/>
    <p:sldId id="331" r:id="rId51"/>
    <p:sldId id="332" r:id="rId52"/>
    <p:sldId id="333" r:id="rId53"/>
    <p:sldId id="334" r:id="rId54"/>
    <p:sldId id="335" r:id="rId55"/>
    <p:sldId id="336" r:id="rId56"/>
    <p:sldId id="337" r:id="rId57"/>
    <p:sldId id="338" r:id="rId58"/>
    <p:sldId id="339" r:id="rId59"/>
    <p:sldId id="340"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7746" autoAdjust="0"/>
  </p:normalViewPr>
  <p:slideViewPr>
    <p:cSldViewPr snapToGrid="0">
      <p:cViewPr>
        <p:scale>
          <a:sx n="80" d="100"/>
          <a:sy n="80" d="100"/>
        </p:scale>
        <p:origin x="-59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9C063C-0287-4CED-8A19-4F69B4EF188E}" type="datetimeFigureOut">
              <a:rPr lang="zh-CN" altLang="en-US" smtClean="0"/>
              <a:pPr/>
              <a:t>2013/3/9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7FE0EE-B81A-43B2-A11E-0336077B8EBC}" type="slidenum">
              <a:rPr lang="zh-CN" altLang="en-US" smtClean="0"/>
              <a:pPr/>
              <a:t>‹#›</a:t>
            </a:fld>
            <a:endParaRPr lang="zh-CN" altLang="en-US"/>
          </a:p>
        </p:txBody>
      </p:sp>
    </p:spTree>
    <p:extLst>
      <p:ext uri="{BB962C8B-B14F-4D97-AF65-F5344CB8AC3E}">
        <p14:creationId xmlns:p14="http://schemas.microsoft.com/office/powerpoint/2010/main" val="326581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16</a:t>
            </a:fld>
            <a:endParaRPr lang="zh-CN" altLang="en-US"/>
          </a:p>
        </p:txBody>
      </p:sp>
    </p:spTree>
    <p:extLst>
      <p:ext uri="{BB962C8B-B14F-4D97-AF65-F5344CB8AC3E}">
        <p14:creationId xmlns:p14="http://schemas.microsoft.com/office/powerpoint/2010/main" val="3086079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22</a:t>
            </a:fld>
            <a:endParaRPr lang="zh-CN" altLang="en-US"/>
          </a:p>
        </p:txBody>
      </p:sp>
    </p:spTree>
    <p:extLst>
      <p:ext uri="{BB962C8B-B14F-4D97-AF65-F5344CB8AC3E}">
        <p14:creationId xmlns:p14="http://schemas.microsoft.com/office/powerpoint/2010/main" val="18596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25</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26</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29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32</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33</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35</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36</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38</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39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5</a:t>
            </a:fld>
            <a:endParaRPr lang="zh-CN" altLang="en-US"/>
          </a:p>
        </p:txBody>
      </p:sp>
    </p:spTree>
    <p:extLst>
      <p:ext uri="{BB962C8B-B14F-4D97-AF65-F5344CB8AC3E}">
        <p14:creationId xmlns:p14="http://schemas.microsoft.com/office/powerpoint/2010/main" val="2009711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47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14175E-8A3C-454A-B2A3-931B658B67BE}" type="slidenum">
              <a:rPr lang="en-US" altLang="zh-CN" smtClean="0"/>
              <a:pPr/>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None/>
            </a:pPr>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67FE0EE-B81A-43B2-A11E-0336077B8EBC}"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59" name="Rectangle 39"/>
          <p:cNvSpPr>
            <a:spLocks noGrp="1" noChangeArrowheads="1"/>
          </p:cNvSpPr>
          <p:nvPr>
            <p:ph type="ctrTitle" sz="quarter"/>
          </p:nvPr>
        </p:nvSpPr>
        <p:spPr>
          <a:xfrm>
            <a:off x="685800" y="1692275"/>
            <a:ext cx="7772400" cy="1736725"/>
          </a:xfrm>
        </p:spPr>
        <p:txBody>
          <a:bodyPr anchor="b"/>
          <a:lstStyle>
            <a:lvl1pPr>
              <a:defRPr sz="5400"/>
            </a:lvl1pPr>
          </a:lstStyle>
          <a:p>
            <a:r>
              <a:rPr lang="en-US" altLang="zh-CN" dirty="0"/>
              <a:t>Click to edit Master title style</a:t>
            </a:r>
          </a:p>
        </p:txBody>
      </p:sp>
      <p:sp>
        <p:nvSpPr>
          <p:cNvPr id="516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5161" name="Rectangle 41"/>
          <p:cNvSpPr>
            <a:spLocks noGrp="1" noChangeArrowheads="1"/>
          </p:cNvSpPr>
          <p:nvPr>
            <p:ph type="dt" sz="quarter" idx="2"/>
          </p:nvPr>
        </p:nvSpPr>
        <p:spPr/>
        <p:txBody>
          <a:bodyPr/>
          <a:lstStyle>
            <a:lvl1pPr>
              <a:defRPr/>
            </a:lvl1pPr>
          </a:lstStyle>
          <a:p>
            <a:endParaRPr lang="en-US" altLang="zh-CN"/>
          </a:p>
        </p:txBody>
      </p:sp>
      <p:sp>
        <p:nvSpPr>
          <p:cNvPr id="5162" name="Rectangle 42"/>
          <p:cNvSpPr>
            <a:spLocks noGrp="1" noChangeArrowheads="1"/>
          </p:cNvSpPr>
          <p:nvPr>
            <p:ph type="ftr" sz="quarter" idx="3"/>
          </p:nvPr>
        </p:nvSpPr>
        <p:spPr/>
        <p:txBody>
          <a:bodyPr/>
          <a:lstStyle>
            <a:lvl1pPr>
              <a:defRPr/>
            </a:lvl1pPr>
          </a:lstStyle>
          <a:p>
            <a:endParaRPr lang="en-US" altLang="zh-CN"/>
          </a:p>
        </p:txBody>
      </p:sp>
      <p:sp>
        <p:nvSpPr>
          <p:cNvPr id="5163" name="Rectangle 43"/>
          <p:cNvSpPr>
            <a:spLocks noGrp="1" noChangeArrowheads="1"/>
          </p:cNvSpPr>
          <p:nvPr>
            <p:ph type="sldNum" sz="quarter" idx="4"/>
          </p:nvPr>
        </p:nvSpPr>
        <p:spPr/>
        <p:txBody>
          <a:bodyPr/>
          <a:lstStyle>
            <a:lvl1pPr>
              <a:defRPr/>
            </a:lvl1pPr>
          </a:lstStyle>
          <a:p>
            <a:fld id="{D3E46257-D073-494E-AF97-5B2658BA46DF}"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7C501A-C276-4D3C-9FD3-B5ABE48520E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C56C2C-4B57-40A1-BFD7-EB3F8A9EA2A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40" y="30144"/>
            <a:ext cx="9093760" cy="1139825"/>
          </a:xfrm>
        </p:spPr>
        <p:txBody>
          <a:bodyPr/>
          <a:lstStyle>
            <a:lvl1pPr algn="ctr">
              <a:defRPr sz="4000">
                <a:solidFill>
                  <a:schemeClr val="bg2"/>
                </a:solidFill>
                <a:effectLst>
                  <a:outerShdw blurRad="38100" dist="38100" dir="2700000" algn="tl">
                    <a:srgbClr val="000000">
                      <a:alpha val="43137"/>
                    </a:srgbClr>
                  </a:outerShdw>
                </a:effectLst>
                <a:latin typeface="微软雅黑" pitchFamily="34" charset="-122"/>
                <a:ea typeface="微软简综艺"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E9D1201-62CE-4906-9FD0-4E32EC5FD411}"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825EC21-5116-4FB6-BFF5-894761811BD1}"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12B8C9-30E9-45D2-9686-D2EE1ABC827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B6AABCA-FC7B-494F-ACCF-CE3E276B009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5FD8D56-7B1F-4487-8D2B-0B2A4BF5C93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FA80190-41B8-4A6E-95DA-51B916A2344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B89C05E-054E-458F-A11D-784D3339607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C7A6635-9DBF-46DB-B358-CB08FD6B896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4135" name="Rectangle 3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ltLang="zh-CN" smtClean="0"/>
              <a:t>Click to edit Master title style</a:t>
            </a:r>
          </a:p>
        </p:txBody>
      </p:sp>
      <p:sp>
        <p:nvSpPr>
          <p:cNvPr id="4136" name="Rectangle 40"/>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ea typeface="宋体" pitchFamily="2" charset="-122"/>
              </a:defRPr>
            </a:lvl1pPr>
          </a:lstStyle>
          <a:p>
            <a:endParaRPr lang="en-US" altLang="zh-CN"/>
          </a:p>
        </p:txBody>
      </p:sp>
      <p:sp>
        <p:nvSpPr>
          <p:cNvPr id="4137" name="Rectangle 4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ea typeface="宋体" pitchFamily="2" charset="-122"/>
              </a:defRPr>
            </a:lvl1pPr>
          </a:lstStyle>
          <a:p>
            <a:endParaRPr lang="en-US" altLang="zh-CN"/>
          </a:p>
        </p:txBody>
      </p:sp>
      <p:sp>
        <p:nvSpPr>
          <p:cNvPr id="4138" name="Rectangle 42"/>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ea typeface="宋体" pitchFamily="2" charset="-122"/>
              </a:defRPr>
            </a:lvl1pPr>
          </a:lstStyle>
          <a:p>
            <a:fld id="{ACAE18BC-B330-4980-A544-D3D20A7DE330}" type="slidenum">
              <a:rPr lang="en-US" altLang="zh-CN"/>
              <a:pPr/>
              <a:t>‹#›</a:t>
            </a:fld>
            <a:endParaRPr lang="en-US" altLang="zh-CN"/>
          </a:p>
        </p:txBody>
      </p:sp>
      <p:sp>
        <p:nvSpPr>
          <p:cNvPr id="413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bg2"/>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bg2"/>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bg2"/>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bg2"/>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bg2"/>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 name="Rectangle 5"/>
          <p:cNvSpPr>
            <a:spLocks noChangeArrowheads="1"/>
          </p:cNvSpPr>
          <p:nvPr/>
        </p:nvSpPr>
        <p:spPr bwMode="auto">
          <a:xfrm>
            <a:off x="394970" y="1773238"/>
            <a:ext cx="8351838" cy="935037"/>
          </a:xfrm>
          <a:prstGeom prst="rect">
            <a:avLst/>
          </a:prstGeom>
          <a:noFill/>
          <a:ln w="9525">
            <a:noFill/>
            <a:miter lim="800000"/>
            <a:headEnd/>
            <a:tailEnd/>
          </a:ln>
          <a:effectLst/>
        </p:spPr>
        <p:txBody>
          <a:bodyPr anchor="ctr"/>
          <a:lstStyle/>
          <a:p>
            <a:pPr algn="ctr">
              <a:defRPr/>
            </a:pPr>
            <a:r>
              <a:rPr lang="zh-CN" altLang="en-US" sz="4400" dirty="0" smtClean="0">
                <a:latin typeface="+mn-lt"/>
                <a:ea typeface="微软简综艺" pitchFamily="49" charset="-122"/>
              </a:rPr>
              <a:t>建模基础</a:t>
            </a:r>
            <a:endParaRPr lang="zh-CN" altLang="en-US" sz="4400" dirty="0">
              <a:latin typeface="+mn-lt"/>
              <a:ea typeface="微软简综艺" pitchFamily="49" charset="-122"/>
            </a:endParaRPr>
          </a:p>
        </p:txBody>
      </p:sp>
      <p:sp>
        <p:nvSpPr>
          <p:cNvPr id="15" name="Rectangle 6"/>
          <p:cNvSpPr>
            <a:spLocks noChangeArrowheads="1"/>
          </p:cNvSpPr>
          <p:nvPr/>
        </p:nvSpPr>
        <p:spPr bwMode="auto">
          <a:xfrm>
            <a:off x="3924300" y="3370898"/>
            <a:ext cx="3655060" cy="1585912"/>
          </a:xfrm>
          <a:prstGeom prst="rect">
            <a:avLst/>
          </a:prstGeom>
          <a:noFill/>
          <a:ln w="9525">
            <a:noFill/>
            <a:miter lim="800000"/>
            <a:headEnd/>
            <a:tailEnd/>
          </a:ln>
        </p:spPr>
        <p:txBody>
          <a:bodyPr/>
          <a:lstStyle/>
          <a:p>
            <a:pPr algn="ctr">
              <a:lnSpc>
                <a:spcPct val="160000"/>
              </a:lnSpc>
              <a:buClr>
                <a:schemeClr val="tx1"/>
              </a:buClr>
              <a:buFont typeface="Wingdings" pitchFamily="2" charset="2"/>
              <a:buNone/>
              <a:defRPr/>
            </a:pPr>
            <a:r>
              <a:rPr lang="zh-CN" altLang="en-US" sz="2800" dirty="0">
                <a:solidFill>
                  <a:schemeClr val="tx1">
                    <a:lumMod val="85000"/>
                  </a:schemeClr>
                </a:solidFill>
                <a:latin typeface="Times New Roman" pitchFamily="18" charset="0"/>
                <a:ea typeface="微软简综艺" pitchFamily="49" charset="-122"/>
              </a:rPr>
              <a:t>刘俊晖 </a:t>
            </a:r>
            <a:r>
              <a:rPr lang="en-US" altLang="zh-CN" sz="2800" dirty="0">
                <a:solidFill>
                  <a:schemeClr val="tx1">
                    <a:lumMod val="85000"/>
                  </a:schemeClr>
                </a:solidFill>
                <a:latin typeface="Times New Roman" pitchFamily="18" charset="0"/>
                <a:ea typeface="楷体_GB2312" pitchFamily="49" charset="-122"/>
              </a:rPr>
              <a:t>[</a:t>
            </a:r>
            <a:r>
              <a:rPr lang="zh-CN" altLang="en-US" sz="2800" dirty="0">
                <a:solidFill>
                  <a:schemeClr val="tx1">
                    <a:lumMod val="85000"/>
                  </a:schemeClr>
                </a:solidFill>
                <a:latin typeface="Times New Roman" pitchFamily="18" charset="0"/>
                <a:ea typeface="楷体_GB2312" pitchFamily="49" charset="-122"/>
              </a:rPr>
              <a:t> </a:t>
            </a:r>
            <a:r>
              <a:rPr lang="en-US" altLang="zh-CN" sz="2800" b="1" dirty="0">
                <a:solidFill>
                  <a:schemeClr val="tx1">
                    <a:lumMod val="85000"/>
                  </a:schemeClr>
                </a:solidFill>
                <a:latin typeface="Times New Roman" pitchFamily="18" charset="0"/>
                <a:ea typeface="楷体_GB2312" pitchFamily="49" charset="-122"/>
              </a:rPr>
              <a:t>Hanks</a:t>
            </a:r>
            <a:r>
              <a:rPr lang="zh-CN" altLang="en-US" sz="2800" b="1" dirty="0">
                <a:solidFill>
                  <a:schemeClr val="tx1">
                    <a:lumMod val="85000"/>
                  </a:schemeClr>
                </a:solidFill>
                <a:latin typeface="Times New Roman" pitchFamily="18" charset="0"/>
                <a:ea typeface="楷体_GB2312" pitchFamily="49" charset="-122"/>
              </a:rPr>
              <a:t> </a:t>
            </a:r>
            <a:r>
              <a:rPr lang="en-US" altLang="zh-CN" sz="2800" b="1" dirty="0">
                <a:solidFill>
                  <a:schemeClr val="tx1">
                    <a:lumMod val="85000"/>
                  </a:schemeClr>
                </a:solidFill>
                <a:latin typeface="Times New Roman" pitchFamily="18" charset="0"/>
                <a:ea typeface="楷体_GB2312" pitchFamily="49" charset="-122"/>
              </a:rPr>
              <a:t>Lau</a:t>
            </a:r>
            <a:r>
              <a:rPr lang="zh-CN" altLang="en-US" sz="2800" b="1" dirty="0">
                <a:solidFill>
                  <a:schemeClr val="tx1">
                    <a:lumMod val="85000"/>
                  </a:schemeClr>
                </a:solidFill>
                <a:latin typeface="Times New Roman" pitchFamily="18" charset="0"/>
                <a:ea typeface="楷体_GB2312" pitchFamily="49" charset="-122"/>
              </a:rPr>
              <a:t> </a:t>
            </a:r>
            <a:r>
              <a:rPr lang="en-US" altLang="zh-CN" sz="2800" dirty="0">
                <a:solidFill>
                  <a:schemeClr val="tx1">
                    <a:lumMod val="85000"/>
                  </a:schemeClr>
                </a:solidFill>
                <a:latin typeface="Times New Roman" pitchFamily="18" charset="0"/>
                <a:ea typeface="楷体_GB2312" pitchFamily="49" charset="-122"/>
              </a:rPr>
              <a:t>]</a:t>
            </a:r>
          </a:p>
          <a:p>
            <a:pPr algn="ctr">
              <a:lnSpc>
                <a:spcPct val="160000"/>
              </a:lnSpc>
              <a:buClr>
                <a:schemeClr val="tx1"/>
              </a:buClr>
              <a:buFont typeface="Wingdings" pitchFamily="2" charset="2"/>
              <a:buNone/>
              <a:defRPr/>
            </a:pPr>
            <a:r>
              <a:rPr lang="en-US" altLang="zh-CN" sz="2800" b="1" dirty="0">
                <a:solidFill>
                  <a:schemeClr val="tx1">
                    <a:lumMod val="85000"/>
                  </a:schemeClr>
                </a:solidFill>
                <a:latin typeface="Times New Roman" pitchFamily="18" charset="0"/>
                <a:ea typeface="楷体_GB2312" pitchFamily="49" charset="-122"/>
              </a:rPr>
              <a:t>Hanks@foxmail.com</a:t>
            </a:r>
          </a:p>
        </p:txBody>
      </p:sp>
      <p:pic>
        <p:nvPicPr>
          <p:cNvPr id="16" name="Picture 2" descr="D:\HanksDocument\资产管理\NewForm\Pic\校徽标-1.png"/>
          <p:cNvPicPr>
            <a:picLocks noChangeAspect="1" noChangeArrowheads="1"/>
          </p:cNvPicPr>
          <p:nvPr/>
        </p:nvPicPr>
        <p:blipFill>
          <a:blip r:embed="rId3" cstate="print"/>
          <a:srcRect/>
          <a:stretch>
            <a:fillRect/>
          </a:stretch>
        </p:blipFill>
        <p:spPr bwMode="auto">
          <a:xfrm>
            <a:off x="2051050" y="3279140"/>
            <a:ext cx="1611313" cy="172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ppt_w</p:attrName>
                                        </p:attrNameLst>
                                      </p:cBhvr>
                                      <p:tavLst>
                                        <p:tav tm="0" fmla="#ppt_w*sin(2.5*pi*$)">
                                          <p:val>
                                            <p:fltVal val="0"/>
                                          </p:val>
                                        </p:tav>
                                        <p:tav tm="100000">
                                          <p:val>
                                            <p:fltVal val="1"/>
                                          </p:val>
                                        </p:tav>
                                      </p:tavLst>
                                    </p:anim>
                                    <p:anim calcmode="lin" valueType="num">
                                      <p:cBhvr>
                                        <p:cTn id="9" dur="100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300"/>
                            </p:stCondLst>
                            <p:childTnLst>
                              <p:par>
                                <p:cTn id="11" presetID="22" presetClass="entr" presetSubtype="1"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up)">
                                      <p:cBhvr>
                                        <p:cTn id="13" dur="500"/>
                                        <p:tgtEl>
                                          <p:spTgt spid="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
                                            <p:txEl>
                                              <p:pRg st="1" end="1"/>
                                            </p:txEl>
                                          </p:spTgt>
                                        </p:tgtEl>
                                        <p:attrNameLst>
                                          <p:attrName>style.visibility</p:attrName>
                                        </p:attrNameLst>
                                      </p:cBhvr>
                                      <p:to>
                                        <p:strVal val="visible"/>
                                      </p:to>
                                    </p:set>
                                    <p:animEffect transition="in" filter="wipe(up)">
                                      <p:cBhvr>
                                        <p:cTn id="1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建模关键概念</a:t>
            </a:r>
            <a:endParaRPr lang="zh-CN" altLang="en-US" dirty="0"/>
          </a:p>
        </p:txBody>
      </p:sp>
      <p:sp>
        <p:nvSpPr>
          <p:cNvPr id="3" name="内容占位符 2"/>
          <p:cNvSpPr>
            <a:spLocks noGrp="1"/>
          </p:cNvSpPr>
          <p:nvPr>
            <p:ph idx="1"/>
          </p:nvPr>
        </p:nvSpPr>
        <p:spPr/>
        <p:txBody>
          <a:bodyPr/>
          <a:lstStyle/>
          <a:p>
            <a:r>
              <a:rPr lang="zh-CN" altLang="en-US" dirty="0" smtClean="0"/>
              <a:t>关键概念</a:t>
            </a:r>
            <a:endParaRPr lang="en-US" altLang="zh-CN" dirty="0" smtClean="0"/>
          </a:p>
          <a:p>
            <a:pPr lvl="1"/>
            <a:r>
              <a:rPr lang="zh-CN" altLang="en-US" b="1" dirty="0" smtClean="0"/>
              <a:t>建模（</a:t>
            </a:r>
            <a:r>
              <a:rPr lang="en-US" altLang="zh-CN" b="1" dirty="0" smtClean="0"/>
              <a:t>Modeling</a:t>
            </a:r>
            <a:r>
              <a:rPr lang="zh-CN" altLang="en-US" b="1" dirty="0" smtClean="0"/>
              <a:t>）</a:t>
            </a:r>
            <a:endParaRPr lang="en-US" altLang="zh-CN" b="1" dirty="0" smtClean="0"/>
          </a:p>
          <a:p>
            <a:pPr lvl="1"/>
            <a:r>
              <a:rPr lang="zh-CN" altLang="en-US" b="1" dirty="0" smtClean="0"/>
              <a:t>用例驱动</a:t>
            </a:r>
            <a:endParaRPr lang="en-US" altLang="zh-CN" b="1" dirty="0" smtClean="0"/>
          </a:p>
          <a:p>
            <a:pPr lvl="1"/>
            <a:r>
              <a:rPr lang="zh-CN" altLang="en-US" b="1" dirty="0" smtClean="0"/>
              <a:t>统一过程抽象层次</a:t>
            </a:r>
            <a:endParaRPr lang="en-US" altLang="zh-CN" b="1" dirty="0" smtClean="0"/>
          </a:p>
          <a:p>
            <a:pPr lvl="1"/>
            <a:r>
              <a:rPr lang="zh-CN" altLang="en-US" b="1" dirty="0" smtClean="0"/>
              <a:t>视图</a:t>
            </a:r>
            <a:endParaRPr lang="en-US" altLang="zh-CN" b="1" dirty="0" smtClean="0"/>
          </a:p>
          <a:p>
            <a:pPr lvl="1"/>
            <a:r>
              <a:rPr lang="zh-CN" altLang="en-US" b="1" dirty="0" smtClean="0">
                <a:solidFill>
                  <a:srgbClr val="FF0000"/>
                </a:solidFill>
              </a:rPr>
              <a:t>面向对象</a:t>
            </a:r>
            <a:endParaRPr lang="en-US" altLang="zh-CN" b="1" dirty="0" smtClean="0">
              <a:solidFill>
                <a:srgbClr val="FF0000"/>
              </a:solidFill>
            </a:endParaRPr>
          </a:p>
          <a:p>
            <a:pPr lvl="1"/>
            <a:endParaRPr lang="en-US" altLang="zh-CN" dirty="0" smtClean="0"/>
          </a:p>
          <a:p>
            <a:r>
              <a:rPr lang="zh-CN" altLang="en-US" dirty="0" smtClean="0"/>
              <a:t>第一个模型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Rot="1" noChangeArrowheads="1"/>
          </p:cNvSpPr>
          <p:nvPr/>
        </p:nvSpPr>
        <p:spPr bwMode="auto">
          <a:xfrm>
            <a:off x="107950" y="44450"/>
            <a:ext cx="8869795" cy="1079500"/>
          </a:xfrm>
          <a:prstGeom prst="rect">
            <a:avLst/>
          </a:prstGeom>
          <a:noFill/>
          <a:ln w="9525">
            <a:noFill/>
            <a:miter lim="800000"/>
            <a:headEnd/>
            <a:tailEnd/>
          </a:ln>
          <a:effectLst/>
        </p:spPr>
        <p:txBody>
          <a:bodyPr anchor="ctr"/>
          <a:lstStyle/>
          <a:p>
            <a:pPr algn="ctr">
              <a:defRPr/>
            </a:pPr>
            <a:r>
              <a:rPr lang="en-US" altLang="zh-CN" sz="3600" dirty="0">
                <a:solidFill>
                  <a:srgbClr val="000000"/>
                </a:solidFill>
                <a:latin typeface="Arial" charset="0"/>
              </a:rPr>
              <a:t>The programmer's responsibility</a:t>
            </a:r>
            <a:endParaRPr lang="en-US" altLang="zh-CN" sz="3600" b="1" dirty="0">
              <a:solidFill>
                <a:srgbClr val="000000"/>
              </a:solidFill>
              <a:latin typeface="+mn-lt"/>
            </a:endParaRPr>
          </a:p>
        </p:txBody>
      </p:sp>
      <p:pic>
        <p:nvPicPr>
          <p:cNvPr id="16387" name="Picture 4" descr="D:\MYTREASURE\图标资源\PNG200912\293\14个高品质（ 256 × 256像素）的图标\PNG\network.png"/>
          <p:cNvPicPr>
            <a:picLocks noChangeAspect="1" noChangeArrowheads="1"/>
          </p:cNvPicPr>
          <p:nvPr/>
        </p:nvPicPr>
        <p:blipFill>
          <a:blip r:embed="rId3" cstate="print"/>
          <a:srcRect/>
          <a:stretch>
            <a:fillRect/>
          </a:stretch>
        </p:blipFill>
        <p:spPr bwMode="auto">
          <a:xfrm>
            <a:off x="6659563" y="3500438"/>
            <a:ext cx="2089150" cy="2089150"/>
          </a:xfrm>
          <a:prstGeom prst="rect">
            <a:avLst/>
          </a:prstGeom>
          <a:noFill/>
          <a:ln w="9525">
            <a:noFill/>
            <a:miter lim="800000"/>
            <a:headEnd/>
            <a:tailEnd/>
          </a:ln>
        </p:spPr>
      </p:pic>
      <p:pic>
        <p:nvPicPr>
          <p:cNvPr id="16388" name="Picture 5" descr="D:\MYTREASURE\图标资源\PNG200912\292\圆形立体PNG电脑图标 128x128\Round_Icon_01.png"/>
          <p:cNvPicPr>
            <a:picLocks noChangeAspect="1" noChangeArrowheads="1"/>
          </p:cNvPicPr>
          <p:nvPr/>
        </p:nvPicPr>
        <p:blipFill>
          <a:blip r:embed="rId4" cstate="print"/>
          <a:srcRect/>
          <a:stretch>
            <a:fillRect/>
          </a:stretch>
        </p:blipFill>
        <p:spPr bwMode="auto">
          <a:xfrm>
            <a:off x="827088" y="4005263"/>
            <a:ext cx="1219200" cy="1219200"/>
          </a:xfrm>
          <a:prstGeom prst="rect">
            <a:avLst/>
          </a:prstGeom>
          <a:noFill/>
          <a:ln w="9525">
            <a:noFill/>
            <a:miter lim="800000"/>
            <a:headEnd/>
            <a:tailEnd/>
          </a:ln>
        </p:spPr>
      </p:pic>
      <p:pic>
        <p:nvPicPr>
          <p:cNvPr id="16389" name="Picture 6" descr="D:\MYTREASURE\图标资源\PNG200912\274\64 part 1\2.png"/>
          <p:cNvPicPr>
            <a:picLocks noChangeAspect="1" noChangeArrowheads="1"/>
          </p:cNvPicPr>
          <p:nvPr/>
        </p:nvPicPr>
        <p:blipFill>
          <a:blip r:embed="rId5" cstate="print"/>
          <a:srcRect/>
          <a:stretch>
            <a:fillRect/>
          </a:stretch>
        </p:blipFill>
        <p:spPr bwMode="auto">
          <a:xfrm>
            <a:off x="4119563" y="4344988"/>
            <a:ext cx="812800" cy="812800"/>
          </a:xfrm>
          <a:prstGeom prst="rect">
            <a:avLst/>
          </a:prstGeom>
          <a:noFill/>
          <a:ln w="9525">
            <a:noFill/>
            <a:miter lim="800000"/>
            <a:headEnd/>
            <a:tailEnd/>
          </a:ln>
        </p:spPr>
      </p:pic>
      <p:pic>
        <p:nvPicPr>
          <p:cNvPr id="16390" name="Picture 7" descr="D:\MYTREASURE\图标资源\PNG200912\294\function_icon_set功能图标\user_48.png"/>
          <p:cNvPicPr>
            <a:picLocks noChangeAspect="1" noChangeArrowheads="1"/>
          </p:cNvPicPr>
          <p:nvPr/>
        </p:nvPicPr>
        <p:blipFill>
          <a:blip r:embed="rId6" cstate="print"/>
          <a:srcRect/>
          <a:stretch>
            <a:fillRect/>
          </a:stretch>
        </p:blipFill>
        <p:spPr bwMode="auto">
          <a:xfrm>
            <a:off x="4191000" y="3644900"/>
            <a:ext cx="609600" cy="609600"/>
          </a:xfrm>
          <a:prstGeom prst="rect">
            <a:avLst/>
          </a:prstGeom>
          <a:noFill/>
          <a:ln w="9525">
            <a:noFill/>
            <a:miter lim="800000"/>
            <a:headEnd/>
            <a:tailEnd/>
          </a:ln>
        </p:spPr>
      </p:pic>
      <p:sp>
        <p:nvSpPr>
          <p:cNvPr id="9" name="虚尾箭头 8"/>
          <p:cNvSpPr/>
          <p:nvPr/>
        </p:nvSpPr>
        <p:spPr bwMode="auto">
          <a:xfrm>
            <a:off x="2411760" y="4221088"/>
            <a:ext cx="1080120" cy="864096"/>
          </a:xfrm>
          <a:prstGeom prst="stripedRightArrow">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defRPr/>
            </a:pPr>
            <a:endParaRPr lang="zh-CN" altLang="en-US">
              <a:solidFill>
                <a:schemeClr val="tx1"/>
              </a:solidFill>
            </a:endParaRPr>
          </a:p>
        </p:txBody>
      </p:sp>
      <p:sp>
        <p:nvSpPr>
          <p:cNvPr id="10" name="虚尾箭头 9"/>
          <p:cNvSpPr/>
          <p:nvPr/>
        </p:nvSpPr>
        <p:spPr bwMode="auto">
          <a:xfrm>
            <a:off x="5292080" y="4221088"/>
            <a:ext cx="1080120" cy="864096"/>
          </a:xfrm>
          <a:prstGeom prst="stripedRightArrow">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defRPr/>
            </a:pPr>
            <a:endParaRPr lang="zh-CN" altLang="en-US">
              <a:solidFill>
                <a:schemeClr val="tx1"/>
              </a:solidFill>
            </a:endParaRPr>
          </a:p>
        </p:txBody>
      </p:sp>
      <p:sp>
        <p:nvSpPr>
          <p:cNvPr id="11" name="圆角矩形 10"/>
          <p:cNvSpPr/>
          <p:nvPr/>
        </p:nvSpPr>
        <p:spPr bwMode="auto">
          <a:xfrm>
            <a:off x="3419872" y="1628800"/>
            <a:ext cx="2088232" cy="1008112"/>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Knowledge Gap</a:t>
            </a:r>
            <a:endParaRPr lang="zh-CN" altLang="en-US" dirty="0">
              <a:solidFill>
                <a:srgbClr val="000000"/>
              </a:solidFill>
            </a:endParaRPr>
          </a:p>
        </p:txBody>
      </p:sp>
      <p:sp>
        <p:nvSpPr>
          <p:cNvPr id="17" name="上箭头 16"/>
          <p:cNvSpPr/>
          <p:nvPr/>
        </p:nvSpPr>
        <p:spPr bwMode="auto">
          <a:xfrm>
            <a:off x="4283968" y="2708920"/>
            <a:ext cx="432048" cy="864096"/>
          </a:xfrm>
          <a:prstGeom prst="upArrow">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defRPr/>
            </a:pPr>
            <a:endParaRPr lang="zh-CN" altLang="en-US">
              <a:solidFill>
                <a:schemeClr val="tx1"/>
              </a:solidFill>
            </a:endParaRPr>
          </a:p>
        </p:txBody>
      </p:sp>
      <p:sp>
        <p:nvSpPr>
          <p:cNvPr id="16403" name="TextBox 17"/>
          <p:cNvSpPr txBox="1">
            <a:spLocks noChangeArrowheads="1"/>
          </p:cNvSpPr>
          <p:nvPr/>
        </p:nvSpPr>
        <p:spPr bwMode="auto">
          <a:xfrm>
            <a:off x="684213" y="5229225"/>
            <a:ext cx="1439862" cy="369888"/>
          </a:xfrm>
          <a:prstGeom prst="rect">
            <a:avLst/>
          </a:prstGeom>
          <a:noFill/>
          <a:ln w="9525">
            <a:noFill/>
            <a:miter lim="800000"/>
            <a:headEnd/>
            <a:tailEnd/>
          </a:ln>
        </p:spPr>
        <p:txBody>
          <a:bodyPr>
            <a:spAutoFit/>
          </a:bodyPr>
          <a:lstStyle/>
          <a:p>
            <a:pPr algn="ctr"/>
            <a:r>
              <a:rPr lang="en-US" altLang="zh-CN" b="1">
                <a:solidFill>
                  <a:srgbClr val="000000"/>
                </a:solidFill>
              </a:rPr>
              <a:t>Users</a:t>
            </a:r>
            <a:endParaRPr lang="zh-CN" altLang="en-US" b="1">
              <a:solidFill>
                <a:srgbClr val="000000"/>
              </a:solidFill>
            </a:endParaRPr>
          </a:p>
        </p:txBody>
      </p:sp>
      <p:sp>
        <p:nvSpPr>
          <p:cNvPr id="16404" name="TextBox 18"/>
          <p:cNvSpPr txBox="1">
            <a:spLocks noChangeArrowheads="1"/>
          </p:cNvSpPr>
          <p:nvPr/>
        </p:nvSpPr>
        <p:spPr bwMode="auto">
          <a:xfrm>
            <a:off x="6804025" y="5364163"/>
            <a:ext cx="1728788" cy="368300"/>
          </a:xfrm>
          <a:prstGeom prst="rect">
            <a:avLst/>
          </a:prstGeom>
          <a:noFill/>
          <a:ln w="9525">
            <a:noFill/>
            <a:miter lim="800000"/>
            <a:headEnd/>
            <a:tailEnd/>
          </a:ln>
        </p:spPr>
        <p:txBody>
          <a:bodyPr>
            <a:spAutoFit/>
          </a:bodyPr>
          <a:lstStyle/>
          <a:p>
            <a:pPr algn="ctr"/>
            <a:r>
              <a:rPr lang="en-US" altLang="zh-CN" b="1">
                <a:solidFill>
                  <a:srgbClr val="000000"/>
                </a:solidFill>
              </a:rPr>
              <a:t>Bare Machine</a:t>
            </a:r>
            <a:endParaRPr lang="zh-CN" altLang="en-US" b="1">
              <a:solidFill>
                <a:srgbClr val="000000"/>
              </a:solidFill>
            </a:endParaRPr>
          </a:p>
        </p:txBody>
      </p:sp>
      <p:sp>
        <p:nvSpPr>
          <p:cNvPr id="16405" name="TextBox 19"/>
          <p:cNvSpPr txBox="1">
            <a:spLocks noChangeArrowheads="1"/>
          </p:cNvSpPr>
          <p:nvPr/>
        </p:nvSpPr>
        <p:spPr bwMode="auto">
          <a:xfrm>
            <a:off x="3506524" y="5291138"/>
            <a:ext cx="2051133" cy="647700"/>
          </a:xfrm>
          <a:prstGeom prst="rect">
            <a:avLst/>
          </a:prstGeom>
          <a:noFill/>
          <a:ln w="9525">
            <a:noFill/>
            <a:miter lim="800000"/>
            <a:headEnd/>
            <a:tailEnd/>
          </a:ln>
        </p:spPr>
        <p:txBody>
          <a:bodyPr wrap="square">
            <a:spAutoFit/>
          </a:bodyPr>
          <a:lstStyle/>
          <a:p>
            <a:pPr algn="ctr"/>
            <a:r>
              <a:rPr lang="en-US" altLang="zh-CN" b="1" dirty="0">
                <a:solidFill>
                  <a:srgbClr val="000000"/>
                </a:solidFill>
              </a:rPr>
              <a:t>Programming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单圆角矩形 17"/>
          <p:cNvSpPr/>
          <p:nvPr/>
        </p:nvSpPr>
        <p:spPr bwMode="auto">
          <a:xfrm>
            <a:off x="5867400" y="1557338"/>
            <a:ext cx="2881313" cy="3024187"/>
          </a:xfrm>
          <a:prstGeom prst="snip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solidFill>
                <a:srgbClr val="000000"/>
              </a:solidFill>
            </a:endParaRPr>
          </a:p>
        </p:txBody>
      </p:sp>
      <p:sp>
        <p:nvSpPr>
          <p:cNvPr id="3" name="Rectangle 2"/>
          <p:cNvSpPr>
            <a:spLocks noRot="1" noChangeArrowheads="1"/>
          </p:cNvSpPr>
          <p:nvPr/>
        </p:nvSpPr>
        <p:spPr bwMode="auto">
          <a:xfrm>
            <a:off x="107950" y="44450"/>
            <a:ext cx="8857920" cy="1079500"/>
          </a:xfrm>
          <a:prstGeom prst="rect">
            <a:avLst/>
          </a:prstGeom>
          <a:noFill/>
          <a:ln w="9525">
            <a:noFill/>
            <a:miter lim="800000"/>
            <a:headEnd/>
            <a:tailEnd/>
          </a:ln>
          <a:effectLst/>
        </p:spPr>
        <p:txBody>
          <a:bodyPr anchor="ctr"/>
          <a:lstStyle/>
          <a:p>
            <a:pPr algn="ctr">
              <a:defRPr/>
            </a:pPr>
            <a:r>
              <a:rPr lang="en-US" altLang="zh-CN" sz="3600" b="1" dirty="0">
                <a:solidFill>
                  <a:srgbClr val="000000"/>
                </a:solidFill>
                <a:latin typeface="+mn-lt"/>
              </a:rPr>
              <a:t>Programming Languages</a:t>
            </a:r>
          </a:p>
        </p:txBody>
      </p:sp>
      <p:sp>
        <p:nvSpPr>
          <p:cNvPr id="4" name="圆角矩形 3"/>
          <p:cNvSpPr/>
          <p:nvPr/>
        </p:nvSpPr>
        <p:spPr bwMode="auto">
          <a:xfrm>
            <a:off x="1619250" y="5732463"/>
            <a:ext cx="2520950" cy="792162"/>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Machine language</a:t>
            </a:r>
            <a:endParaRPr lang="zh-CN" altLang="en-US" dirty="0">
              <a:solidFill>
                <a:srgbClr val="000000"/>
              </a:solidFill>
            </a:endParaRPr>
          </a:p>
        </p:txBody>
      </p:sp>
      <p:sp>
        <p:nvSpPr>
          <p:cNvPr id="5" name="圆角矩形 4"/>
          <p:cNvSpPr/>
          <p:nvPr/>
        </p:nvSpPr>
        <p:spPr bwMode="auto">
          <a:xfrm>
            <a:off x="1619250" y="4746625"/>
            <a:ext cx="2520950"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Assembly language</a:t>
            </a:r>
            <a:endParaRPr lang="zh-CN" altLang="en-US" dirty="0">
              <a:solidFill>
                <a:srgbClr val="000000"/>
              </a:solidFill>
            </a:endParaRPr>
          </a:p>
        </p:txBody>
      </p:sp>
      <p:sp>
        <p:nvSpPr>
          <p:cNvPr id="6" name="圆角矩形 5"/>
          <p:cNvSpPr/>
          <p:nvPr/>
        </p:nvSpPr>
        <p:spPr bwMode="auto">
          <a:xfrm>
            <a:off x="1619250" y="3789363"/>
            <a:ext cx="2520950" cy="792162"/>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C language</a:t>
            </a:r>
            <a:endParaRPr lang="zh-CN" altLang="en-US" dirty="0">
              <a:solidFill>
                <a:srgbClr val="000000"/>
              </a:solidFill>
            </a:endParaRPr>
          </a:p>
        </p:txBody>
      </p:sp>
      <p:sp>
        <p:nvSpPr>
          <p:cNvPr id="7" name="单圆角矩形 6"/>
          <p:cNvSpPr/>
          <p:nvPr/>
        </p:nvSpPr>
        <p:spPr bwMode="auto">
          <a:xfrm>
            <a:off x="5940152" y="4725144"/>
            <a:ext cx="2808312" cy="1800200"/>
          </a:xfrm>
          <a:prstGeom prst="snipRoundRect">
            <a:avLst/>
          </a:prstGeom>
          <a:ln>
            <a:headEnd type="none" w="med" len="med"/>
            <a:tailEnd type="stealth" w="med" len="lg"/>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zh-CN" dirty="0">
                <a:solidFill>
                  <a:srgbClr val="000000"/>
                </a:solidFill>
              </a:rPr>
              <a:t>Bare Machine</a:t>
            </a:r>
            <a:endParaRPr lang="zh-CN" altLang="en-US" dirty="0">
              <a:solidFill>
                <a:srgbClr val="000000"/>
              </a:solidFill>
            </a:endParaRPr>
          </a:p>
        </p:txBody>
      </p:sp>
      <p:sp>
        <p:nvSpPr>
          <p:cNvPr id="8" name="燕尾形箭头 7"/>
          <p:cNvSpPr/>
          <p:nvPr/>
        </p:nvSpPr>
        <p:spPr bwMode="auto">
          <a:xfrm>
            <a:off x="4427984" y="5301208"/>
            <a:ext cx="1224136" cy="648072"/>
          </a:xfrm>
          <a:prstGeom prst="notchedRightArrow">
            <a:avLst/>
          </a:prstGeom>
          <a:ln>
            <a:headEnd type="none" w="med" len="med"/>
            <a:tailEnd type="stealth" w="med" len="lg"/>
          </a:ln>
        </p:spPr>
        <p:style>
          <a:lnRef idx="0">
            <a:schemeClr val="accent5"/>
          </a:lnRef>
          <a:fillRef idx="3">
            <a:schemeClr val="accent5"/>
          </a:fillRef>
          <a:effectRef idx="3">
            <a:schemeClr val="accent5"/>
          </a:effectRef>
          <a:fontRef idx="minor">
            <a:schemeClr val="lt1"/>
          </a:fontRef>
        </p:style>
        <p:txBody>
          <a:bodyPr anchor="ctr"/>
          <a:lstStyle/>
          <a:p>
            <a:pPr>
              <a:defRPr/>
            </a:pPr>
            <a:endParaRPr lang="zh-CN" altLang="en-US">
              <a:solidFill>
                <a:schemeClr val="tx1"/>
              </a:solidFill>
            </a:endParaRPr>
          </a:p>
        </p:txBody>
      </p:sp>
      <p:sp>
        <p:nvSpPr>
          <p:cNvPr id="10" name="圆角矩形 9"/>
          <p:cNvSpPr/>
          <p:nvPr/>
        </p:nvSpPr>
        <p:spPr bwMode="auto">
          <a:xfrm>
            <a:off x="827088" y="27082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Delphi</a:t>
            </a:r>
            <a:endParaRPr lang="zh-CN" altLang="en-US" dirty="0">
              <a:solidFill>
                <a:srgbClr val="000000"/>
              </a:solidFill>
            </a:endParaRPr>
          </a:p>
        </p:txBody>
      </p:sp>
      <p:sp>
        <p:nvSpPr>
          <p:cNvPr id="12" name="圆角矩形 11"/>
          <p:cNvSpPr/>
          <p:nvPr/>
        </p:nvSpPr>
        <p:spPr bwMode="auto">
          <a:xfrm>
            <a:off x="2195513" y="27082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C++</a:t>
            </a:r>
            <a:endParaRPr lang="zh-CN" altLang="en-US" dirty="0">
              <a:solidFill>
                <a:srgbClr val="000000"/>
              </a:solidFill>
            </a:endParaRPr>
          </a:p>
        </p:txBody>
      </p:sp>
      <p:sp>
        <p:nvSpPr>
          <p:cNvPr id="13" name="圆角矩形 12"/>
          <p:cNvSpPr/>
          <p:nvPr/>
        </p:nvSpPr>
        <p:spPr bwMode="auto">
          <a:xfrm>
            <a:off x="3563938" y="27082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Java</a:t>
            </a:r>
            <a:endParaRPr lang="zh-CN" altLang="en-US" dirty="0">
              <a:solidFill>
                <a:srgbClr val="000000"/>
              </a:solidFill>
            </a:endParaRPr>
          </a:p>
        </p:txBody>
      </p:sp>
      <p:sp>
        <p:nvSpPr>
          <p:cNvPr id="14" name="圆角矩形 13"/>
          <p:cNvSpPr/>
          <p:nvPr/>
        </p:nvSpPr>
        <p:spPr bwMode="auto">
          <a:xfrm>
            <a:off x="827088" y="16287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VB</a:t>
            </a:r>
            <a:endParaRPr lang="zh-CN" altLang="en-US" dirty="0">
              <a:solidFill>
                <a:srgbClr val="000000"/>
              </a:solidFill>
            </a:endParaRPr>
          </a:p>
        </p:txBody>
      </p:sp>
      <p:sp>
        <p:nvSpPr>
          <p:cNvPr id="15" name="圆角矩形 14"/>
          <p:cNvSpPr/>
          <p:nvPr/>
        </p:nvSpPr>
        <p:spPr bwMode="auto">
          <a:xfrm>
            <a:off x="2195513" y="16287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ASP</a:t>
            </a:r>
            <a:endParaRPr lang="zh-CN" altLang="en-US" dirty="0">
              <a:solidFill>
                <a:srgbClr val="000000"/>
              </a:solidFill>
            </a:endParaRPr>
          </a:p>
        </p:txBody>
      </p:sp>
      <p:sp>
        <p:nvSpPr>
          <p:cNvPr id="16" name="圆角矩形 15"/>
          <p:cNvSpPr/>
          <p:nvPr/>
        </p:nvSpPr>
        <p:spPr bwMode="auto">
          <a:xfrm>
            <a:off x="3563938" y="1628775"/>
            <a:ext cx="1223962" cy="792163"/>
          </a:xfrm>
          <a:prstGeom prst="roundRect">
            <a:avLst/>
          </a:prstGeom>
          <a:ln>
            <a:headEnd type="none" w="med" len="med"/>
            <a:tailEnd type="stealth" w="med" len="lg"/>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dirty="0">
                <a:solidFill>
                  <a:srgbClr val="000000"/>
                </a:solidFill>
              </a:rPr>
              <a:t>………</a:t>
            </a:r>
            <a:endParaRPr lang="zh-CN" altLang="en-US" dirty="0">
              <a:solidFill>
                <a:srgbClr val="000000"/>
              </a:solidFill>
            </a:endParaRPr>
          </a:p>
        </p:txBody>
      </p:sp>
      <p:sp>
        <p:nvSpPr>
          <p:cNvPr id="17" name="单圆角矩形 16"/>
          <p:cNvSpPr/>
          <p:nvPr/>
        </p:nvSpPr>
        <p:spPr bwMode="auto">
          <a:xfrm>
            <a:off x="6011863" y="3716338"/>
            <a:ext cx="2592387" cy="792162"/>
          </a:xfrm>
          <a:prstGeom prst="snipRoundRect">
            <a:avLst/>
          </a:prstGeom>
          <a:ln>
            <a:headEnd type="none" w="med" len="med"/>
            <a:tailEnd type="stealth" w="med" len="lg"/>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solidFill>
                  <a:srgbClr val="000000"/>
                </a:solidFill>
              </a:rPr>
              <a:t>Operation System</a:t>
            </a:r>
            <a:endParaRPr lang="zh-CN" altLang="en-US" dirty="0">
              <a:solidFill>
                <a:srgbClr val="000000"/>
              </a:solidFill>
            </a:endParaRPr>
          </a:p>
        </p:txBody>
      </p:sp>
      <p:sp>
        <p:nvSpPr>
          <p:cNvPr id="17428" name="TextBox 18"/>
          <p:cNvSpPr txBox="1">
            <a:spLocks noChangeArrowheads="1"/>
          </p:cNvSpPr>
          <p:nvPr/>
        </p:nvSpPr>
        <p:spPr bwMode="auto">
          <a:xfrm>
            <a:off x="6084888" y="1692275"/>
            <a:ext cx="2087562" cy="368300"/>
          </a:xfrm>
          <a:prstGeom prst="rect">
            <a:avLst/>
          </a:prstGeom>
          <a:noFill/>
          <a:ln w="9525">
            <a:noFill/>
            <a:miter lim="800000"/>
            <a:headEnd/>
            <a:tailEnd/>
          </a:ln>
        </p:spPr>
        <p:txBody>
          <a:bodyPr>
            <a:spAutoFit/>
          </a:bodyPr>
          <a:lstStyle/>
          <a:p>
            <a:r>
              <a:rPr lang="en-US" altLang="zh-CN">
                <a:solidFill>
                  <a:srgbClr val="000000"/>
                </a:solidFill>
              </a:rPr>
              <a:t>Programs</a:t>
            </a:r>
            <a:endParaRPr lang="zh-CN" altLang="en-US">
              <a:solidFill>
                <a:srgbClr val="000000"/>
              </a:solidFill>
            </a:endParaRPr>
          </a:p>
        </p:txBody>
      </p:sp>
      <p:sp>
        <p:nvSpPr>
          <p:cNvPr id="20" name="剪去对角的矩形 19"/>
          <p:cNvSpPr/>
          <p:nvPr/>
        </p:nvSpPr>
        <p:spPr bwMode="auto">
          <a:xfrm>
            <a:off x="6084888" y="2205038"/>
            <a:ext cx="2447925" cy="1368425"/>
          </a:xfrm>
          <a:prstGeom prst="snip2DiagRect">
            <a:avLst/>
          </a:prstGeom>
          <a:ln>
            <a:headEnd type="none" w="med" len="med"/>
            <a:tailEnd type="stealth" w="med" len="lg"/>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dirty="0">
                <a:solidFill>
                  <a:srgbClr val="000000"/>
                </a:solidFill>
              </a:rPr>
              <a:t>Applications</a:t>
            </a:r>
            <a:endParaRPr lang="zh-CN" altLang="en-US" dirty="0">
              <a:solidFill>
                <a:srgbClr val="000000"/>
              </a:solidFill>
            </a:endParaRPr>
          </a:p>
        </p:txBody>
      </p:sp>
      <p:sp>
        <p:nvSpPr>
          <p:cNvPr id="21" name="虚尾箭头 20"/>
          <p:cNvSpPr/>
          <p:nvPr/>
        </p:nvSpPr>
        <p:spPr bwMode="auto">
          <a:xfrm>
            <a:off x="4932040" y="3212976"/>
            <a:ext cx="792088" cy="864096"/>
          </a:xfrm>
          <a:prstGeom prst="stripedRightArrow">
            <a:avLst/>
          </a:prstGeom>
          <a:ln>
            <a:headEnd type="none" w="med" len="med"/>
            <a:tailEnd type="stealth" w="med" len="lg"/>
          </a:ln>
        </p:spPr>
        <p:style>
          <a:lnRef idx="0">
            <a:schemeClr val="accent3"/>
          </a:lnRef>
          <a:fillRef idx="3">
            <a:schemeClr val="accent3"/>
          </a:fillRef>
          <a:effectRef idx="3">
            <a:schemeClr val="accent3"/>
          </a:effectRef>
          <a:fontRef idx="minor">
            <a:schemeClr val="lt1"/>
          </a:fontRef>
        </p:style>
        <p:txBody>
          <a:bodyPr anchor="ctr"/>
          <a:lstStyle/>
          <a:p>
            <a:pPr>
              <a:defRPr/>
            </a:pPr>
            <a:endParaRPr lang="zh-CN" altLang="en-US">
              <a:solidFill>
                <a:schemeClr val="tx1"/>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换一个思路认识</a:t>
            </a:r>
            <a:r>
              <a:rPr lang="en-US" altLang="zh-CN" dirty="0" smtClean="0"/>
              <a:t>OO</a:t>
            </a:r>
            <a:endParaRPr lang="zh-CN" altLang="en-US" dirty="0"/>
          </a:p>
        </p:txBody>
      </p:sp>
      <p:sp>
        <p:nvSpPr>
          <p:cNvPr id="3" name="内容占位符 2"/>
          <p:cNvSpPr>
            <a:spLocks noGrp="1"/>
          </p:cNvSpPr>
          <p:nvPr>
            <p:ph idx="1"/>
          </p:nvPr>
        </p:nvSpPr>
        <p:spPr>
          <a:xfrm>
            <a:off x="560832" y="1600200"/>
            <a:ext cx="7973568" cy="4530725"/>
          </a:xfrm>
        </p:spPr>
        <p:txBody>
          <a:bodyPr/>
          <a:lstStyle/>
          <a:p>
            <a:r>
              <a:rPr lang="zh-CN" altLang="en-US" dirty="0" smtClean="0"/>
              <a:t>曾有人说：艺术的极致是科学，科学的极致是哲学。 </a:t>
            </a:r>
            <a:endParaRPr lang="en-US" altLang="zh-CN" dirty="0" smtClean="0"/>
          </a:p>
          <a:p>
            <a:endParaRPr lang="en-US" altLang="zh-CN" dirty="0" smtClean="0"/>
          </a:p>
          <a:p>
            <a:r>
              <a:rPr lang="zh-CN" altLang="en-US" dirty="0" smtClean="0"/>
              <a:t>“佛曰：苦海无涯，回头是岸。”</a:t>
            </a:r>
            <a:endParaRPr lang="en-US" altLang="zh-CN" dirty="0" smtClean="0"/>
          </a:p>
          <a:p>
            <a:pPr>
              <a:buNone/>
            </a:pPr>
            <a:endParaRPr lang="en-US" altLang="zh-CN" dirty="0" smtClean="0"/>
          </a:p>
          <a:p>
            <a:r>
              <a:rPr lang="zh-CN" altLang="en-US" dirty="0" smtClean="0"/>
              <a:t>从哲学及科学的角度，去审视面向对象（</a:t>
            </a:r>
            <a:r>
              <a:rPr lang="en-US" altLang="zh-CN" dirty="0" smtClean="0"/>
              <a:t>Object-Oriented</a:t>
            </a:r>
            <a:r>
              <a:rPr lang="zh-CN" altLang="en-US" dirty="0" smtClean="0"/>
              <a:t>）</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讨论要点</a:t>
            </a:r>
            <a:endParaRPr lang="zh-CN" altLang="en-US" dirty="0"/>
          </a:p>
        </p:txBody>
      </p:sp>
      <p:sp>
        <p:nvSpPr>
          <p:cNvPr id="3" name="内容占位符 2"/>
          <p:cNvSpPr>
            <a:spLocks noGrp="1"/>
          </p:cNvSpPr>
          <p:nvPr>
            <p:ph idx="1"/>
          </p:nvPr>
        </p:nvSpPr>
        <p:spPr/>
        <p:txBody>
          <a:bodyPr/>
          <a:lstStyle/>
          <a:p>
            <a:r>
              <a:rPr lang="zh-CN" altLang="en-US" dirty="0" smtClean="0"/>
              <a:t>世界 </a:t>
            </a:r>
            <a:r>
              <a:rPr lang="en-US" altLang="zh-CN" dirty="0" smtClean="0"/>
              <a:t>World</a:t>
            </a:r>
          </a:p>
          <a:p>
            <a:r>
              <a:rPr lang="zh-CN" altLang="en-US" dirty="0" smtClean="0"/>
              <a:t>抽象 </a:t>
            </a:r>
            <a:r>
              <a:rPr lang="en-US" altLang="zh-CN" dirty="0" smtClean="0"/>
              <a:t>Abstraction</a:t>
            </a:r>
          </a:p>
          <a:p>
            <a:r>
              <a:rPr lang="zh-CN" altLang="en-US" dirty="0" smtClean="0"/>
              <a:t>层次 </a:t>
            </a:r>
            <a:r>
              <a:rPr lang="en-US" altLang="zh-CN" dirty="0" smtClean="0"/>
              <a:t>Arrangement</a:t>
            </a:r>
          </a:p>
          <a:p>
            <a:r>
              <a:rPr lang="zh-CN" altLang="en-US" dirty="0" smtClean="0"/>
              <a:t>继承 </a:t>
            </a:r>
            <a:r>
              <a:rPr lang="en-US" altLang="zh-CN" dirty="0" smtClean="0"/>
              <a:t>Inheritance</a:t>
            </a:r>
          </a:p>
          <a:p>
            <a:r>
              <a:rPr lang="zh-CN" altLang="en-US" dirty="0" smtClean="0"/>
              <a:t>耦合 </a:t>
            </a:r>
            <a:r>
              <a:rPr lang="en-US" altLang="zh-CN" dirty="0" smtClean="0"/>
              <a:t>Couple</a:t>
            </a:r>
          </a:p>
          <a:p>
            <a:r>
              <a:rPr lang="zh-CN" altLang="en-US" dirty="0" smtClean="0"/>
              <a:t>运作 </a:t>
            </a:r>
            <a:r>
              <a:rPr lang="en-US" altLang="zh-CN" dirty="0" smtClean="0"/>
              <a:t>Moving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 </a:t>
            </a:r>
            <a:r>
              <a:rPr lang="en-US" altLang="zh-CN" dirty="0" smtClean="0"/>
              <a:t>World</a:t>
            </a:r>
            <a:endParaRPr lang="zh-CN" altLang="en-US" dirty="0"/>
          </a:p>
        </p:txBody>
      </p:sp>
      <p:sp>
        <p:nvSpPr>
          <p:cNvPr id="3" name="内容占位符 2"/>
          <p:cNvSpPr>
            <a:spLocks noGrp="1"/>
          </p:cNvSpPr>
          <p:nvPr>
            <p:ph idx="1"/>
          </p:nvPr>
        </p:nvSpPr>
        <p:spPr/>
        <p:txBody>
          <a:bodyPr/>
          <a:lstStyle/>
          <a:p>
            <a:r>
              <a:rPr lang="zh-CN" altLang="en-US" dirty="0" smtClean="0"/>
              <a:t>“世界观意为 ‘着眼世界之上’，是人们对世界的总的根本的看法。任何哲学问题的探讨，归其出发点和本源，都是世界观的问题。什么样的世界观决定了什么样的哲学观点。</a:t>
            </a:r>
            <a:r>
              <a:rPr lang="en-US" altLang="zh-CN" dirty="0" smtClean="0"/>
              <a:t>——</a:t>
            </a:r>
            <a:r>
              <a:rPr lang="zh-CN" altLang="en-US" dirty="0" smtClean="0"/>
              <a:t>马克思”</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过程论与对象论的共识</a:t>
            </a:r>
            <a:endParaRPr lang="zh-CN" altLang="en-US" dirty="0"/>
          </a:p>
        </p:txBody>
      </p:sp>
      <p:sp>
        <p:nvSpPr>
          <p:cNvPr id="3" name="内容占位符 2"/>
          <p:cNvSpPr>
            <a:spLocks noGrp="1"/>
          </p:cNvSpPr>
          <p:nvPr>
            <p:ph idx="1"/>
          </p:nvPr>
        </p:nvSpPr>
        <p:spPr/>
        <p:txBody>
          <a:bodyPr/>
          <a:lstStyle/>
          <a:p>
            <a:r>
              <a:rPr lang="zh-CN" altLang="en-US" dirty="0" smtClean="0"/>
              <a:t>不论是过程论还是对象论，都承认一点，那就是程序世界本质上只有两种东西</a:t>
            </a:r>
            <a:r>
              <a:rPr lang="en-US" altLang="zh-CN" dirty="0" smtClean="0"/>
              <a:t>——</a:t>
            </a:r>
            <a:r>
              <a:rPr lang="zh-CN" altLang="en-US" b="1" dirty="0" smtClean="0"/>
              <a:t>数据和逻辑</a:t>
            </a:r>
            <a:r>
              <a:rPr lang="zh-CN" altLang="en-US" dirty="0" smtClean="0"/>
              <a:t>。数据天性喜静，构成了程序世界的本体和状态；逻辑天性好动，作用于数据，推动程序世界的演进和发展。尽管上述观点是统一的，但是在数据和逻辑的存在形式和演进形式上，过程论和对象论的观点截然不同。</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过程论认为</a:t>
            </a:r>
            <a:endParaRPr lang="zh-CN" altLang="en-US" dirty="0"/>
          </a:p>
        </p:txBody>
      </p:sp>
      <p:sp>
        <p:nvSpPr>
          <p:cNvPr id="4" name="内容占位符 2"/>
          <p:cNvSpPr>
            <a:spLocks noGrp="1"/>
          </p:cNvSpPr>
          <p:nvPr>
            <p:ph idx="1"/>
          </p:nvPr>
        </p:nvSpPr>
        <p:spPr>
          <a:xfrm>
            <a:off x="152400" y="1514856"/>
            <a:ext cx="8686800" cy="5093208"/>
          </a:xfrm>
        </p:spPr>
        <p:txBody>
          <a:bodyPr/>
          <a:lstStyle/>
          <a:p>
            <a:r>
              <a:rPr lang="zh-CN" altLang="en-US" dirty="0" smtClean="0"/>
              <a:t>数据和逻辑是分离的、独立的，各自形成程序世界的一个方面（</a:t>
            </a:r>
            <a:r>
              <a:rPr lang="en-US" altLang="zh-CN" dirty="0" smtClean="0"/>
              <a:t>Aspect</a:t>
            </a:r>
            <a:r>
              <a:rPr lang="zh-CN" altLang="en-US" dirty="0" smtClean="0"/>
              <a:t>）。所谓世界的演变，是在逻辑作用下，数据做改变的一个过程。这种过程有明确的开始、结束、输入、输出，每个步骤有着严格的因果关系。过程是相对稳定的、明确的和预定义的，小过程组合成大过程，大过程还可以组合成更大的过程。所以，程序世界本质是过程，数据作为过程处理对象，逻辑作为过程的形式定义，世界就是各个过程不断进行的总体。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对象论认为</a:t>
            </a:r>
            <a:endParaRPr lang="zh-CN" altLang="en-US" dirty="0"/>
          </a:p>
        </p:txBody>
      </p:sp>
      <p:sp>
        <p:nvSpPr>
          <p:cNvPr id="3" name="内容占位符 2"/>
          <p:cNvSpPr>
            <a:spLocks noGrp="1"/>
          </p:cNvSpPr>
          <p:nvPr>
            <p:ph idx="1"/>
          </p:nvPr>
        </p:nvSpPr>
        <p:spPr>
          <a:xfrm>
            <a:off x="152400" y="1258824"/>
            <a:ext cx="8686800" cy="5093208"/>
          </a:xfrm>
        </p:spPr>
        <p:txBody>
          <a:bodyPr/>
          <a:lstStyle/>
          <a:p>
            <a:r>
              <a:rPr lang="zh-CN" altLang="en-US" dirty="0" smtClean="0"/>
              <a:t>数据和逻辑不是分离的，而是相互依存的。相关的数据和逻辑形成个体，这些个体叫做对象（</a:t>
            </a:r>
            <a:r>
              <a:rPr lang="en-US" altLang="zh-CN" dirty="0" smtClean="0"/>
              <a:t>Object</a:t>
            </a:r>
            <a:r>
              <a:rPr lang="zh-CN" altLang="en-US" dirty="0" smtClean="0"/>
              <a:t>），世界就是由一个个对象组成的。对象具有相对独立性，对外提供一定的服务。所谓世界的演进，是在某个“初始作用力”作用下，对象间通过相亏调用而完成的交互；在没有初始作用力下，对象保持静止。这些交互并不是完全预定义的，不一定有严格的因果关系，对象间交互是“偶然的”，对象间联系是“暂时的”。世界就是由各种对象组成，然后在初始作用力下，对象间的交互完成了世界的演进。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一道智力题引发的思考</a:t>
            </a:r>
            <a:endParaRPr lang="zh-CN" altLang="en-US" dirty="0"/>
          </a:p>
        </p:txBody>
      </p:sp>
      <p:sp>
        <p:nvSpPr>
          <p:cNvPr id="3" name="内容占位符 2"/>
          <p:cNvSpPr>
            <a:spLocks noGrp="1"/>
          </p:cNvSpPr>
          <p:nvPr>
            <p:ph idx="1"/>
          </p:nvPr>
        </p:nvSpPr>
        <p:spPr/>
        <p:txBody>
          <a:bodyPr/>
          <a:lstStyle/>
          <a:p>
            <a:r>
              <a:rPr lang="zh-CN" altLang="en-US" dirty="0" smtClean="0"/>
              <a:t>说有甲、乙、丙三人住店，一间房</a:t>
            </a:r>
            <a:r>
              <a:rPr lang="en-US" altLang="zh-CN" dirty="0" smtClean="0"/>
              <a:t>30</a:t>
            </a:r>
            <a:r>
              <a:rPr lang="zh-CN" altLang="en-US" dirty="0" smtClean="0"/>
              <a:t>。于是每人</a:t>
            </a:r>
            <a:r>
              <a:rPr lang="en-US" altLang="zh-CN" dirty="0" smtClean="0"/>
              <a:t>10</a:t>
            </a:r>
            <a:r>
              <a:rPr lang="zh-CN" altLang="en-US" dirty="0" smtClean="0"/>
              <a:t>元，共计给店老板</a:t>
            </a:r>
            <a:r>
              <a:rPr lang="en-US" altLang="zh-CN" dirty="0" smtClean="0"/>
              <a:t>30 </a:t>
            </a:r>
            <a:r>
              <a:rPr lang="zh-CN" altLang="en-US" dirty="0" smtClean="0"/>
              <a:t>元住进一间房。后来店老板发现弄错了，房价应该是</a:t>
            </a:r>
            <a:r>
              <a:rPr lang="en-US" altLang="zh-CN" dirty="0" smtClean="0"/>
              <a:t>25</a:t>
            </a:r>
            <a:r>
              <a:rPr lang="zh-CN" altLang="en-US" dirty="0" smtClean="0"/>
              <a:t>元，于是给小二</a:t>
            </a:r>
            <a:r>
              <a:rPr lang="en-US" altLang="zh-CN" dirty="0" smtClean="0"/>
              <a:t>5</a:t>
            </a:r>
            <a:r>
              <a:rPr lang="zh-CN" altLang="en-US" dirty="0" smtClean="0"/>
              <a:t>元让小二退给房客。小二黑心，贪污了</a:t>
            </a:r>
            <a:r>
              <a:rPr lang="en-US" altLang="zh-CN" dirty="0" smtClean="0"/>
              <a:t>2</a:t>
            </a:r>
            <a:r>
              <a:rPr lang="zh-CN" altLang="en-US" dirty="0" smtClean="0"/>
              <a:t>元，退给甲乙丙每人</a:t>
            </a:r>
            <a:r>
              <a:rPr lang="en-US" altLang="zh-CN" dirty="0" smtClean="0"/>
              <a:t>1</a:t>
            </a:r>
            <a:r>
              <a:rPr lang="zh-CN" altLang="en-US" dirty="0" smtClean="0"/>
              <a:t>元。这样房客每人付了</a:t>
            </a:r>
            <a:r>
              <a:rPr lang="en-US" altLang="zh-CN" dirty="0" smtClean="0"/>
              <a:t>10-1=9</a:t>
            </a:r>
            <a:r>
              <a:rPr lang="zh-CN" altLang="en-US" dirty="0" smtClean="0"/>
              <a:t>元，三九</a:t>
            </a:r>
            <a:r>
              <a:rPr lang="en-US" altLang="zh-CN" dirty="0" smtClean="0"/>
              <a:t>27</a:t>
            </a:r>
            <a:r>
              <a:rPr lang="zh-CN" altLang="en-US" dirty="0" smtClean="0"/>
              <a:t>，加上小二贪污的</a:t>
            </a:r>
            <a:r>
              <a:rPr lang="en-US" altLang="zh-CN" dirty="0" smtClean="0"/>
              <a:t>2</a:t>
            </a:r>
            <a:r>
              <a:rPr lang="zh-CN" altLang="en-US" dirty="0" smtClean="0"/>
              <a:t>元，共</a:t>
            </a:r>
            <a:r>
              <a:rPr lang="en-US" altLang="zh-CN" dirty="0" smtClean="0"/>
              <a:t>29</a:t>
            </a:r>
            <a:r>
              <a:rPr lang="zh-CN" altLang="en-US" dirty="0" smtClean="0"/>
              <a:t>元，问那</a:t>
            </a:r>
            <a:r>
              <a:rPr lang="en-US" altLang="zh-CN" dirty="0" smtClean="0"/>
              <a:t>1</a:t>
            </a:r>
            <a:r>
              <a:rPr lang="zh-CN" altLang="en-US" dirty="0" smtClean="0"/>
              <a:t>元哪里去了？</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建模关键概念</a:t>
            </a:r>
            <a:endParaRPr lang="zh-CN" altLang="en-US" dirty="0"/>
          </a:p>
        </p:txBody>
      </p:sp>
      <p:sp>
        <p:nvSpPr>
          <p:cNvPr id="3" name="内容占位符 2"/>
          <p:cNvSpPr>
            <a:spLocks noGrp="1"/>
          </p:cNvSpPr>
          <p:nvPr>
            <p:ph idx="1"/>
          </p:nvPr>
        </p:nvSpPr>
        <p:spPr/>
        <p:txBody>
          <a:bodyPr/>
          <a:lstStyle/>
          <a:p>
            <a:r>
              <a:rPr lang="zh-CN" altLang="en-US" dirty="0" smtClean="0"/>
              <a:t>关键概念</a:t>
            </a:r>
            <a:endParaRPr lang="en-US" altLang="zh-CN" dirty="0" smtClean="0"/>
          </a:p>
          <a:p>
            <a:pPr lvl="1"/>
            <a:r>
              <a:rPr lang="zh-CN" altLang="en-US" b="1" dirty="0" smtClean="0"/>
              <a:t>建模（</a:t>
            </a:r>
            <a:r>
              <a:rPr lang="en-US" altLang="zh-CN" b="1" dirty="0" smtClean="0"/>
              <a:t>Modeling</a:t>
            </a:r>
            <a:r>
              <a:rPr lang="zh-CN" altLang="en-US" b="1" dirty="0" smtClean="0"/>
              <a:t>）</a:t>
            </a:r>
            <a:endParaRPr lang="en-US" altLang="zh-CN" b="1" dirty="0" smtClean="0"/>
          </a:p>
          <a:p>
            <a:pPr lvl="1"/>
            <a:r>
              <a:rPr lang="zh-CN" altLang="en-US" b="1" dirty="0" smtClean="0"/>
              <a:t>用例驱动</a:t>
            </a:r>
            <a:endParaRPr lang="en-US" altLang="zh-CN" b="1" dirty="0" smtClean="0"/>
          </a:p>
          <a:p>
            <a:pPr lvl="1"/>
            <a:r>
              <a:rPr lang="zh-CN" altLang="en-US" b="1" dirty="0" smtClean="0"/>
              <a:t>统一过程抽象层次</a:t>
            </a:r>
            <a:endParaRPr lang="en-US" altLang="zh-CN" b="1" dirty="0" smtClean="0"/>
          </a:p>
          <a:p>
            <a:pPr lvl="1"/>
            <a:r>
              <a:rPr lang="zh-CN" altLang="en-US" b="1" dirty="0" smtClean="0"/>
              <a:t>视图</a:t>
            </a:r>
            <a:endParaRPr lang="en-US" altLang="zh-CN" b="1" dirty="0" smtClean="0"/>
          </a:p>
          <a:p>
            <a:pPr lvl="1"/>
            <a:r>
              <a:rPr lang="zh-CN" altLang="en-US" b="1" dirty="0" smtClean="0">
                <a:solidFill>
                  <a:srgbClr val="C00000"/>
                </a:solidFill>
              </a:rPr>
              <a:t>面向对象</a:t>
            </a:r>
            <a:endParaRPr lang="en-US" altLang="zh-CN" b="1" dirty="0" smtClean="0">
              <a:solidFill>
                <a:srgbClr val="C00000"/>
              </a:solidFill>
            </a:endParaRPr>
          </a:p>
          <a:p>
            <a:pPr lvl="1"/>
            <a:endParaRPr lang="en-US" altLang="zh-CN" dirty="0" smtClean="0"/>
          </a:p>
          <a:p>
            <a:r>
              <a:rPr lang="zh-CN" altLang="en-US" dirty="0" smtClean="0"/>
              <a:t>第一个模型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40" y="30144"/>
            <a:ext cx="9093760" cy="1139825"/>
          </a:xfrm>
        </p:spPr>
        <p:txBody>
          <a:bodyPr/>
          <a:lstStyle/>
          <a:p>
            <a:pPr algn="l"/>
            <a:r>
              <a:rPr lang="zh-CN" altLang="en-US" dirty="0" smtClean="0"/>
              <a:t>过程论看待这件事情</a:t>
            </a:r>
            <a:endParaRPr lang="zh-CN" altLang="en-US" dirty="0"/>
          </a:p>
        </p:txBody>
      </p:sp>
      <p:pic>
        <p:nvPicPr>
          <p:cNvPr id="43011" name="Picture 3"/>
          <p:cNvPicPr>
            <a:picLocks noChangeAspect="1" noChangeArrowheads="1"/>
          </p:cNvPicPr>
          <p:nvPr/>
        </p:nvPicPr>
        <p:blipFill>
          <a:blip r:embed="rId3" cstate="print"/>
          <a:srcRect/>
          <a:stretch>
            <a:fillRect/>
          </a:stretch>
        </p:blipFill>
        <p:spPr bwMode="auto">
          <a:xfrm>
            <a:off x="-2857" y="1575816"/>
            <a:ext cx="4638675" cy="4267200"/>
          </a:xfrm>
          <a:prstGeom prst="rect">
            <a:avLst/>
          </a:prstGeom>
          <a:noFill/>
          <a:ln w="9525">
            <a:noFill/>
            <a:miter lim="800000"/>
            <a:headEnd/>
            <a:tailEnd/>
          </a:ln>
        </p:spPr>
      </p:pic>
      <p:pic>
        <p:nvPicPr>
          <p:cNvPr id="43012" name="Picture 4"/>
          <p:cNvPicPr>
            <a:picLocks noChangeAspect="1" noChangeArrowheads="1"/>
          </p:cNvPicPr>
          <p:nvPr/>
        </p:nvPicPr>
        <p:blipFill>
          <a:blip r:embed="rId4" cstate="print"/>
          <a:srcRect/>
          <a:stretch>
            <a:fillRect/>
          </a:stretch>
        </p:blipFill>
        <p:spPr bwMode="auto">
          <a:xfrm>
            <a:off x="4554093" y="1576769"/>
            <a:ext cx="4638675" cy="29241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对象论看待这件事情</a:t>
            </a:r>
            <a:endParaRPr lang="zh-CN" altLang="en-US" dirty="0"/>
          </a:p>
        </p:txBody>
      </p:sp>
      <p:pic>
        <p:nvPicPr>
          <p:cNvPr id="44034" name="Picture 2"/>
          <p:cNvPicPr>
            <a:picLocks noChangeAspect="1" noChangeArrowheads="1"/>
          </p:cNvPicPr>
          <p:nvPr/>
        </p:nvPicPr>
        <p:blipFill>
          <a:blip r:embed="rId3" cstate="print"/>
          <a:srcRect/>
          <a:stretch>
            <a:fillRect/>
          </a:stretch>
        </p:blipFill>
        <p:spPr bwMode="auto">
          <a:xfrm>
            <a:off x="1867984" y="1289495"/>
            <a:ext cx="5305425" cy="54006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a:xfrm>
            <a:off x="421568" y="1457693"/>
            <a:ext cx="8306789" cy="4530725"/>
          </a:xfrm>
        </p:spPr>
        <p:txBody>
          <a:bodyPr/>
          <a:lstStyle/>
          <a:p>
            <a:r>
              <a:rPr lang="zh-CN" altLang="en-US" dirty="0" smtClean="0"/>
              <a:t> </a:t>
            </a:r>
            <a:r>
              <a:rPr lang="zh-CN" altLang="en-US" sz="2400" dirty="0" smtClean="0"/>
              <a:t>过程论和对象论是两种看世界的观点，没有孰对孰错、孰好孰坏之分。</a:t>
            </a:r>
          </a:p>
          <a:p>
            <a:r>
              <a:rPr lang="zh-CN" altLang="en-US" sz="2400" dirty="0" smtClean="0"/>
              <a:t>  过程论和对象论不是一种你死我活的绝对对立，而是一种辩证统一的对立，两者相互渗透、在一定情况下可以相互转化，是一种“你中有我、我中有你”的对立。</a:t>
            </a:r>
          </a:p>
          <a:p>
            <a:r>
              <a:rPr lang="zh-CN" altLang="en-US" sz="2400" dirty="0" smtClean="0"/>
              <a:t>  过程论相对确定，有利于明晰演进的方向，但当事物过于庞大繁杂，将很难理清思路。</a:t>
            </a:r>
          </a:p>
          <a:p>
            <a:r>
              <a:rPr lang="zh-CN" altLang="en-US" sz="2400" dirty="0" smtClean="0"/>
              <a:t>  对象论相对不确定，但是因为以对象为基本元素，即使很庞大的事物，也可以很好地分离关注，在研究一个对象的交互时，只需要关心与其相关的少数几个对象，不用总是关注整个流程和世界。</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抽象 </a:t>
            </a:r>
            <a:r>
              <a:rPr lang="en-US" altLang="zh-CN" dirty="0" smtClean="0"/>
              <a:t>Abstraction</a:t>
            </a:r>
            <a:endParaRPr lang="zh-CN" altLang="en-US" dirty="0"/>
          </a:p>
        </p:txBody>
      </p:sp>
      <p:sp>
        <p:nvSpPr>
          <p:cNvPr id="3" name="内容占位符 2"/>
          <p:cNvSpPr>
            <a:spLocks noGrp="1"/>
          </p:cNvSpPr>
          <p:nvPr>
            <p:ph idx="1"/>
          </p:nvPr>
        </p:nvSpPr>
        <p:spPr/>
        <p:txBody>
          <a:bodyPr/>
          <a:lstStyle/>
          <a:p>
            <a:r>
              <a:rPr lang="zh-CN" altLang="en-US" dirty="0" smtClean="0"/>
              <a:t> </a:t>
            </a:r>
            <a:r>
              <a:rPr lang="zh-CN" altLang="en-US" b="1" dirty="0" smtClean="0"/>
              <a:t>“金、木、水、火、土元素，构成宇宙万物，并作为各种自然现象变化之基础</a:t>
            </a:r>
            <a:r>
              <a:rPr lang="en-US" altLang="zh-CN" b="1" dirty="0" smtClean="0"/>
              <a:t>——</a:t>
            </a:r>
            <a:r>
              <a:rPr lang="zh-CN" altLang="en-US" b="1" smtClean="0"/>
              <a:t>五行说”</a:t>
            </a:r>
            <a:endParaRPr lang="zh-CN" altLang="en-US"/>
          </a:p>
        </p:txBody>
      </p:sp>
      <p:pic>
        <p:nvPicPr>
          <p:cNvPr id="2050" name="Picture 2" descr="（图）五行相生相克"/>
          <p:cNvPicPr>
            <a:picLocks noChangeAspect="1" noChangeArrowheads="1"/>
          </p:cNvPicPr>
          <p:nvPr/>
        </p:nvPicPr>
        <p:blipFill>
          <a:blip r:embed="rId3" cstate="print"/>
          <a:srcRect/>
          <a:stretch>
            <a:fillRect/>
          </a:stretch>
        </p:blipFill>
        <p:spPr bwMode="auto">
          <a:xfrm>
            <a:off x="2815648" y="3115766"/>
            <a:ext cx="3619500" cy="342900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类是怎么来的</a:t>
            </a:r>
            <a:endParaRPr lang="zh-CN" altLang="en-US" dirty="0"/>
          </a:p>
        </p:txBody>
      </p:sp>
      <p:sp>
        <p:nvSpPr>
          <p:cNvPr id="3" name="内容占位符 2"/>
          <p:cNvSpPr>
            <a:spLocks noGrp="1"/>
          </p:cNvSpPr>
          <p:nvPr>
            <p:ph idx="1"/>
          </p:nvPr>
        </p:nvSpPr>
        <p:spPr>
          <a:xfrm>
            <a:off x="457200" y="1386450"/>
            <a:ext cx="8229600" cy="1261747"/>
          </a:xfrm>
        </p:spPr>
        <p:txBody>
          <a:bodyPr/>
          <a:lstStyle/>
          <a:p>
            <a:r>
              <a:rPr lang="zh-CN" altLang="en-US" dirty="0" smtClean="0"/>
              <a:t>真实世界中构成和衍生方式不同，程序世界中，最重要的衍生方式是抽象。</a:t>
            </a:r>
            <a:endParaRPr lang="zh-CN" altLang="en-US" dirty="0"/>
          </a:p>
        </p:txBody>
      </p:sp>
      <p:sp>
        <p:nvSpPr>
          <p:cNvPr id="34818" name="AutoShape 2" descr="2.1_thumb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4820" name="Picture 4" descr="2.1_thumb3"/>
          <p:cNvPicPr>
            <a:picLocks noChangeAspect="1" noChangeArrowheads="1"/>
          </p:cNvPicPr>
          <p:nvPr/>
        </p:nvPicPr>
        <p:blipFill>
          <a:blip r:embed="rId3" cstate="print"/>
          <a:srcRect/>
          <a:stretch>
            <a:fillRect/>
          </a:stretch>
        </p:blipFill>
        <p:spPr bwMode="auto">
          <a:xfrm>
            <a:off x="1841870" y="3268209"/>
            <a:ext cx="5591175" cy="244792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为什么要有类</a:t>
            </a:r>
            <a:endParaRPr lang="zh-CN" altLang="en-US" dirty="0"/>
          </a:p>
        </p:txBody>
      </p:sp>
      <p:sp>
        <p:nvSpPr>
          <p:cNvPr id="3" name="内容占位符 2"/>
          <p:cNvSpPr>
            <a:spLocks noGrp="1"/>
          </p:cNvSpPr>
          <p:nvPr>
            <p:ph idx="1"/>
          </p:nvPr>
        </p:nvSpPr>
        <p:spPr>
          <a:xfrm>
            <a:off x="457200" y="1600200"/>
            <a:ext cx="8294914" cy="4530725"/>
          </a:xfrm>
        </p:spPr>
        <p:txBody>
          <a:bodyPr/>
          <a:lstStyle/>
          <a:p>
            <a:r>
              <a:rPr lang="zh-CN" altLang="en-US" dirty="0" smtClean="0"/>
              <a:t>类可以帮助我们方便地认识和定义世界中的对象。上天只给了这个世界各种对象，但我们用抽象去更好地认识世界。</a:t>
            </a:r>
            <a:endParaRPr lang="zh-CN" altLang="en-US" dirty="0"/>
          </a:p>
        </p:txBody>
      </p:sp>
      <p:pic>
        <p:nvPicPr>
          <p:cNvPr id="33794" name="Picture 2" descr="http://www.gdgbyy.com/up_files/Snap49.jpg"/>
          <p:cNvPicPr>
            <a:picLocks noChangeAspect="1" noChangeArrowheads="1"/>
          </p:cNvPicPr>
          <p:nvPr/>
        </p:nvPicPr>
        <p:blipFill>
          <a:blip r:embed="rId3" cstate="print"/>
          <a:srcRect/>
          <a:stretch>
            <a:fillRect/>
          </a:stretch>
        </p:blipFill>
        <p:spPr bwMode="auto">
          <a:xfrm>
            <a:off x="2588807" y="3235793"/>
            <a:ext cx="3847605" cy="347745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 </a:t>
            </a:r>
            <a:r>
              <a:rPr lang="en-US" altLang="zh-CN" dirty="0" smtClean="0"/>
              <a:t>Arrangement</a:t>
            </a:r>
            <a:endParaRPr lang="zh-CN" altLang="en-US" dirty="0"/>
          </a:p>
        </p:txBody>
      </p:sp>
      <p:sp>
        <p:nvSpPr>
          <p:cNvPr id="3" name="内容占位符 2"/>
          <p:cNvSpPr>
            <a:spLocks noGrp="1"/>
          </p:cNvSpPr>
          <p:nvPr>
            <p:ph idx="1"/>
          </p:nvPr>
        </p:nvSpPr>
        <p:spPr/>
        <p:txBody>
          <a:bodyPr/>
          <a:lstStyle/>
          <a:p>
            <a:r>
              <a:rPr lang="zh-CN" altLang="en-US" dirty="0" smtClean="0"/>
              <a:t> </a:t>
            </a:r>
            <a:r>
              <a:rPr lang="zh-CN" altLang="en-US" b="1" dirty="0" smtClean="0"/>
              <a:t>“道生一，一生二，二生三，三生万物</a:t>
            </a:r>
            <a:r>
              <a:rPr lang="en-US" altLang="zh-CN" b="1" dirty="0" smtClean="0"/>
              <a:t>——</a:t>
            </a:r>
            <a:r>
              <a:rPr lang="zh-CN" altLang="en-US" b="1" dirty="0" smtClean="0"/>
              <a:t>老子”</a:t>
            </a:r>
            <a:endParaRPr lang="en-US" altLang="zh-CN" b="1" dirty="0" smtClean="0"/>
          </a:p>
          <a:p>
            <a:r>
              <a:rPr lang="zh-CN" altLang="en-US" dirty="0" smtClean="0"/>
              <a:t> </a:t>
            </a:r>
            <a:r>
              <a:rPr lang="zh-CN" altLang="en-US" b="1" dirty="0" smtClean="0"/>
              <a:t>关键在于：抽象是有层次的。</a:t>
            </a:r>
            <a:endParaRPr lang="zh-CN" altLang="en-US" dirty="0"/>
          </a:p>
        </p:txBody>
      </p:sp>
      <p:pic>
        <p:nvPicPr>
          <p:cNvPr id="38914" name="Picture 2" descr="老子"/>
          <p:cNvPicPr>
            <a:picLocks noChangeAspect="1" noChangeArrowheads="1"/>
          </p:cNvPicPr>
          <p:nvPr/>
        </p:nvPicPr>
        <p:blipFill>
          <a:blip r:embed="rId3" cstate="print"/>
          <a:srcRect/>
          <a:stretch>
            <a:fillRect/>
          </a:stretch>
        </p:blipFill>
        <p:spPr bwMode="auto">
          <a:xfrm>
            <a:off x="3146961" y="3313214"/>
            <a:ext cx="2688657" cy="315520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世界是一棵树</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7890" name="Picture 2" descr="3.1_thumb2"/>
          <p:cNvPicPr>
            <a:picLocks noChangeAspect="1" noChangeArrowheads="1"/>
          </p:cNvPicPr>
          <p:nvPr/>
        </p:nvPicPr>
        <p:blipFill>
          <a:blip r:embed="rId3" cstate="print"/>
          <a:srcRect/>
          <a:stretch>
            <a:fillRect/>
          </a:stretch>
        </p:blipFill>
        <p:spPr bwMode="auto">
          <a:xfrm>
            <a:off x="1675615" y="1442872"/>
            <a:ext cx="5936467" cy="486257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从树中我们可以认识到</a:t>
            </a:r>
            <a:endParaRPr lang="zh-CN" altLang="en-US" dirty="0"/>
          </a:p>
        </p:txBody>
      </p:sp>
      <p:sp>
        <p:nvSpPr>
          <p:cNvPr id="3" name="内容占位符 2"/>
          <p:cNvSpPr>
            <a:spLocks noGrp="1"/>
          </p:cNvSpPr>
          <p:nvPr>
            <p:ph idx="1"/>
          </p:nvPr>
        </p:nvSpPr>
        <p:spPr/>
        <p:txBody>
          <a:bodyPr/>
          <a:lstStyle/>
          <a:p>
            <a:r>
              <a:rPr lang="zh-CN" altLang="en-US" sz="3000" dirty="0" smtClean="0"/>
              <a:t>这是一棵单根树，最顶层“本体”为唯一的根，最下层叶子节点为基本对象。一切中间节点都为类。</a:t>
            </a:r>
            <a:endParaRPr lang="en-US" altLang="zh-CN" sz="3000" dirty="0" smtClean="0"/>
          </a:p>
          <a:p>
            <a:r>
              <a:rPr lang="zh-CN" altLang="en-US" sz="3000" dirty="0" smtClean="0"/>
              <a:t>越往上的类抽象层次越高，具体度越低，其内涵越小，外延越大；越往下的类抽象层次越低，具体度越高，其内涵越大，外延越小。</a:t>
            </a:r>
            <a:endParaRPr lang="en-US" altLang="zh-CN" sz="3000" dirty="0" smtClean="0"/>
          </a:p>
          <a:p>
            <a:r>
              <a:rPr lang="zh-CN" altLang="en-US" sz="3000" dirty="0" smtClean="0"/>
              <a:t>抽象层次树不是从根部向下长的，而是从叶子节点向上归纳生成的。</a:t>
            </a:r>
            <a:endParaRPr lang="en-US" altLang="zh-CN" sz="3000" dirty="0" smtClean="0"/>
          </a:p>
          <a:p>
            <a:r>
              <a:rPr lang="zh-CN" altLang="en-US" sz="3000" dirty="0" smtClean="0"/>
              <a:t>某一个叶子节点所代表的对象可以归入所有其祖先结点所代表的类</a:t>
            </a:r>
            <a:endParaRPr lang="zh-CN" altLang="en-US" sz="3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 </a:t>
            </a:r>
            <a:r>
              <a:rPr lang="en-US" altLang="zh-CN" dirty="0" smtClean="0"/>
              <a:t>Inheritance</a:t>
            </a:r>
            <a:endParaRPr lang="zh-CN" altLang="en-US" dirty="0"/>
          </a:p>
        </p:txBody>
      </p:sp>
      <p:sp>
        <p:nvSpPr>
          <p:cNvPr id="3" name="内容占位符 2"/>
          <p:cNvSpPr>
            <a:spLocks noGrp="1"/>
          </p:cNvSpPr>
          <p:nvPr>
            <p:ph idx="1"/>
          </p:nvPr>
        </p:nvSpPr>
        <p:spPr/>
        <p:txBody>
          <a:bodyPr/>
          <a:lstStyle/>
          <a:p>
            <a:r>
              <a:rPr lang="zh-CN" altLang="en-US" dirty="0" smtClean="0"/>
              <a:t> </a:t>
            </a:r>
            <a:r>
              <a:rPr lang="zh-CN" altLang="en-US" b="1" dirty="0" smtClean="0"/>
              <a:t>“子类型必须能够替代掉其父类型</a:t>
            </a:r>
            <a:r>
              <a:rPr lang="en-US" altLang="zh-CN" b="1" dirty="0" smtClean="0"/>
              <a:t>——Barbara </a:t>
            </a:r>
            <a:r>
              <a:rPr lang="en-US" altLang="zh-CN" b="1" dirty="0" err="1" smtClean="0"/>
              <a:t>Liskov</a:t>
            </a:r>
            <a:r>
              <a:rPr lang="en-US" altLang="zh-CN" b="1" dirty="0" smtClean="0"/>
              <a:t>”</a:t>
            </a:r>
            <a:endParaRPr lang="zh-CN" altLang="en-US" dirty="0"/>
          </a:p>
        </p:txBody>
      </p:sp>
      <p:pic>
        <p:nvPicPr>
          <p:cNvPr id="1028" name="Picture 4" descr="http://imgsrc.baidu.com/baike/pic/item/f29faa8fc471a2a9f01f36c9.jpg"/>
          <p:cNvPicPr>
            <a:picLocks noChangeAspect="1" noChangeArrowheads="1"/>
          </p:cNvPicPr>
          <p:nvPr/>
        </p:nvPicPr>
        <p:blipFill>
          <a:blip r:embed="rId3" cstate="print"/>
          <a:srcRect/>
          <a:stretch>
            <a:fillRect/>
          </a:stretch>
        </p:blipFill>
        <p:spPr bwMode="auto">
          <a:xfrm>
            <a:off x="2233758" y="3031239"/>
            <a:ext cx="4381500" cy="32956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a:t>
            </a:r>
            <a:endParaRPr lang="zh-CN" altLang="en-US" dirty="0"/>
          </a:p>
        </p:txBody>
      </p:sp>
      <p:sp>
        <p:nvSpPr>
          <p:cNvPr id="3" name="内容占位符 2"/>
          <p:cNvSpPr>
            <a:spLocks noGrp="1"/>
          </p:cNvSpPr>
          <p:nvPr>
            <p:ph idx="1"/>
          </p:nvPr>
        </p:nvSpPr>
        <p:spPr>
          <a:xfrm>
            <a:off x="457200" y="1374575"/>
            <a:ext cx="8229600" cy="5085605"/>
          </a:xfrm>
        </p:spPr>
        <p:txBody>
          <a:bodyPr/>
          <a:lstStyle/>
          <a:p>
            <a:r>
              <a:rPr lang="zh-CN" altLang="en-US" b="1" dirty="0" smtClean="0"/>
              <a:t>建模</a:t>
            </a:r>
            <a:r>
              <a:rPr lang="en-US" altLang="zh-CN" dirty="0" smtClean="0"/>
              <a:t>(Modeling)</a:t>
            </a:r>
            <a:r>
              <a:rPr lang="zh-CN" altLang="en-US" dirty="0" smtClean="0"/>
              <a:t> </a:t>
            </a:r>
            <a:r>
              <a:rPr lang="zh-CN" altLang="en-US" sz="2800" dirty="0" smtClean="0"/>
              <a:t>是指通过对</a:t>
            </a:r>
            <a:r>
              <a:rPr lang="zh-CN" altLang="en-US" sz="2800" dirty="0" smtClean="0">
                <a:solidFill>
                  <a:srgbClr val="C00000"/>
                </a:solidFill>
              </a:rPr>
              <a:t>客观事物</a:t>
            </a:r>
            <a:r>
              <a:rPr lang="zh-CN" altLang="en-US" sz="2800" dirty="0" smtClean="0"/>
              <a:t>建立一种</a:t>
            </a:r>
            <a:r>
              <a:rPr lang="zh-CN" altLang="en-US" sz="2800" dirty="0" smtClean="0">
                <a:solidFill>
                  <a:srgbClr val="C00000"/>
                </a:solidFill>
              </a:rPr>
              <a:t>抽象的方法</a:t>
            </a:r>
            <a:r>
              <a:rPr lang="zh-CN" altLang="en-US" sz="2800" dirty="0" smtClean="0"/>
              <a:t>用以</a:t>
            </a:r>
            <a:r>
              <a:rPr lang="zh-CN" altLang="en-US" sz="2800" dirty="0" smtClean="0">
                <a:solidFill>
                  <a:srgbClr val="C00000"/>
                </a:solidFill>
              </a:rPr>
              <a:t>表征事物</a:t>
            </a:r>
            <a:r>
              <a:rPr lang="zh-CN" altLang="en-US" sz="2800" dirty="0" smtClean="0"/>
              <a:t>并获得</a:t>
            </a:r>
            <a:r>
              <a:rPr lang="zh-CN" altLang="en-US" sz="2800" dirty="0" smtClean="0">
                <a:solidFill>
                  <a:srgbClr val="C00000"/>
                </a:solidFill>
              </a:rPr>
              <a:t>对事物本身的理解</a:t>
            </a:r>
            <a:r>
              <a:rPr lang="en-US" altLang="zh-CN" sz="2800" dirty="0" smtClean="0"/>
              <a:t>,</a:t>
            </a:r>
            <a:r>
              <a:rPr lang="zh-CN" altLang="en-US" sz="2800" dirty="0" smtClean="0"/>
              <a:t>同时把这种理解</a:t>
            </a:r>
            <a:r>
              <a:rPr lang="zh-CN" altLang="en-US" sz="2800" dirty="0" smtClean="0">
                <a:solidFill>
                  <a:srgbClr val="C00000"/>
                </a:solidFill>
              </a:rPr>
              <a:t>概念化</a:t>
            </a:r>
            <a:r>
              <a:rPr lang="en-US" altLang="zh-CN" sz="2800" dirty="0" smtClean="0"/>
              <a:t>,</a:t>
            </a:r>
            <a:r>
              <a:rPr lang="zh-CN" altLang="en-US" sz="2800" dirty="0" smtClean="0"/>
              <a:t>将这些</a:t>
            </a:r>
            <a:r>
              <a:rPr lang="zh-CN" altLang="en-US" sz="2800" dirty="0" smtClean="0">
                <a:solidFill>
                  <a:srgbClr val="C00000"/>
                </a:solidFill>
              </a:rPr>
              <a:t>逻辑概念组织起来</a:t>
            </a:r>
            <a:r>
              <a:rPr lang="en-US" altLang="zh-CN" sz="2800" dirty="0" smtClean="0"/>
              <a:t>,</a:t>
            </a:r>
            <a:r>
              <a:rPr lang="zh-CN" altLang="en-US" sz="2800" dirty="0" smtClean="0"/>
              <a:t>构成一种对所观察的对象的</a:t>
            </a:r>
            <a:r>
              <a:rPr lang="zh-CN" altLang="en-US" sz="2800" dirty="0" smtClean="0">
                <a:solidFill>
                  <a:srgbClr val="C00000"/>
                </a:solidFill>
              </a:rPr>
              <a:t>内部结构和工作原理</a:t>
            </a:r>
            <a:r>
              <a:rPr lang="zh-CN" altLang="en-US" sz="2800" dirty="0" smtClean="0"/>
              <a:t>的便于理解的</a:t>
            </a:r>
            <a:r>
              <a:rPr lang="zh-CN" altLang="en-US" sz="2800" dirty="0" smtClean="0">
                <a:solidFill>
                  <a:srgbClr val="C00000"/>
                </a:solidFill>
              </a:rPr>
              <a:t>表达</a:t>
            </a:r>
            <a:r>
              <a:rPr lang="zh-CN" altLang="en-US" sz="2800" dirty="0" smtClean="0"/>
              <a:t>。</a:t>
            </a:r>
            <a:endParaRPr lang="en-US" altLang="zh-CN" sz="2800" dirty="0" smtClean="0"/>
          </a:p>
          <a:p>
            <a:endParaRPr lang="en-US" altLang="zh-CN" dirty="0" smtClean="0"/>
          </a:p>
          <a:p>
            <a:r>
              <a:rPr lang="zh-CN" altLang="en-US" dirty="0" smtClean="0"/>
              <a:t>两个问题：</a:t>
            </a:r>
            <a:endParaRPr lang="en-US" altLang="zh-CN" dirty="0" smtClean="0"/>
          </a:p>
          <a:p>
            <a:pPr lvl="1"/>
            <a:r>
              <a:rPr lang="zh-CN" altLang="en-US" dirty="0" smtClean="0"/>
              <a:t>怎么建？</a:t>
            </a:r>
            <a:endParaRPr lang="en-US" altLang="zh-CN" dirty="0" smtClean="0"/>
          </a:p>
          <a:p>
            <a:pPr lvl="1"/>
            <a:r>
              <a:rPr lang="zh-CN" altLang="en-US" dirty="0" smtClean="0"/>
              <a:t>“模”是什么？</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原来是先有儿子才有父亲</a:t>
            </a:r>
            <a:endParaRPr lang="zh-CN" altLang="en-US" dirty="0"/>
          </a:p>
        </p:txBody>
      </p:sp>
      <p:sp>
        <p:nvSpPr>
          <p:cNvPr id="3" name="内容占位符 2"/>
          <p:cNvSpPr>
            <a:spLocks noGrp="1"/>
          </p:cNvSpPr>
          <p:nvPr>
            <p:ph idx="1"/>
          </p:nvPr>
        </p:nvSpPr>
        <p:spPr>
          <a:xfrm>
            <a:off x="457200" y="1564575"/>
            <a:ext cx="8229600" cy="4530725"/>
          </a:xfrm>
        </p:spPr>
        <p:txBody>
          <a:bodyPr/>
          <a:lstStyle/>
          <a:p>
            <a:r>
              <a:rPr lang="zh-CN" altLang="en-US" dirty="0" smtClean="0"/>
              <a:t>泛化（</a:t>
            </a:r>
            <a:r>
              <a:rPr lang="en-US" altLang="zh-CN" b="1" dirty="0" smtClean="0"/>
              <a:t> Generalization </a:t>
            </a:r>
            <a:r>
              <a:rPr lang="zh-CN" altLang="en-US" dirty="0" smtClean="0"/>
              <a:t>）优于</a:t>
            </a:r>
            <a:r>
              <a:rPr lang="zh-CN" altLang="en-US" b="1" dirty="0" smtClean="0"/>
              <a:t>继承（</a:t>
            </a:r>
            <a:r>
              <a:rPr lang="en-US" altLang="zh-CN" b="1" dirty="0" smtClean="0"/>
              <a:t>Inheritance</a:t>
            </a:r>
            <a:r>
              <a:rPr lang="zh-CN" altLang="en-US" b="1" dirty="0" smtClean="0"/>
              <a:t>）的概念。</a:t>
            </a:r>
            <a:endParaRPr lang="en-US" altLang="zh-CN" b="1" dirty="0" smtClean="0"/>
          </a:p>
          <a:p>
            <a:endParaRPr lang="en-US" altLang="zh-CN" b="1" dirty="0" smtClean="0"/>
          </a:p>
          <a:p>
            <a:r>
              <a:rPr lang="zh-CN" altLang="en-US" dirty="0" smtClean="0"/>
              <a:t>从哲学和认识论角度来说，是</a:t>
            </a:r>
            <a:r>
              <a:rPr lang="zh-CN" altLang="en-US" b="1" dirty="0" smtClean="0"/>
              <a:t>先有对象，然后有类；先有子类，然后有父类，是一种自底向上形成的体系</a:t>
            </a:r>
            <a:r>
              <a:rPr lang="zh-CN" altLang="en-US" dirty="0" smtClean="0"/>
              <a:t>。</a:t>
            </a:r>
            <a:endParaRPr lang="en-US" altLang="zh-CN" dirty="0" smtClean="0"/>
          </a:p>
          <a:p>
            <a:endParaRPr lang="en-US" altLang="zh-CN" dirty="0" smtClean="0"/>
          </a:p>
          <a:p>
            <a:r>
              <a:rPr lang="zh-CN" altLang="en-US" dirty="0" smtClean="0"/>
              <a:t>继承是自顶向下的。</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继承的作用</a:t>
            </a:r>
            <a:endParaRPr lang="zh-CN" altLang="en-US" dirty="0"/>
          </a:p>
        </p:txBody>
      </p:sp>
      <p:sp>
        <p:nvSpPr>
          <p:cNvPr id="3" name="内容占位符 2"/>
          <p:cNvSpPr>
            <a:spLocks noGrp="1"/>
          </p:cNvSpPr>
          <p:nvPr>
            <p:ph idx="1"/>
          </p:nvPr>
        </p:nvSpPr>
        <p:spPr>
          <a:xfrm>
            <a:off x="385949" y="1540825"/>
            <a:ext cx="8425543" cy="4530725"/>
          </a:xfrm>
        </p:spPr>
        <p:txBody>
          <a:bodyPr/>
          <a:lstStyle/>
          <a:p>
            <a:r>
              <a:rPr lang="zh-CN" altLang="en-US" dirty="0" smtClean="0"/>
              <a:t>我们需要继承这个概念，本质上是因为对象论中世界的运作往往是在某一抽象层次上进行的，而不是在最低的基本对象层次上。</a:t>
            </a:r>
            <a:endParaRPr lang="en-US" altLang="zh-CN" dirty="0" smtClean="0"/>
          </a:p>
          <a:p>
            <a:endParaRPr lang="en-US" altLang="zh-CN" dirty="0" smtClean="0"/>
          </a:p>
          <a:p>
            <a:r>
              <a:rPr lang="zh-CN" altLang="en-US" dirty="0" smtClean="0"/>
              <a:t>继承的哲学作用就是：规定了抽象与具体之间的可映射性。</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a:t>
            </a:r>
            <a:r>
              <a:rPr lang="en-US" altLang="zh-CN" dirty="0" smtClean="0"/>
              <a:t>-</a:t>
            </a:r>
            <a:r>
              <a:rPr lang="zh-CN" altLang="en-US" dirty="0" smtClean="0"/>
              <a:t>关闭</a:t>
            </a:r>
            <a:endParaRPr lang="zh-CN" altLang="en-US" dirty="0"/>
          </a:p>
        </p:txBody>
      </p:sp>
      <p:sp>
        <p:nvSpPr>
          <p:cNvPr id="3" name="内容占位符 2"/>
          <p:cNvSpPr>
            <a:spLocks noGrp="1"/>
          </p:cNvSpPr>
          <p:nvPr>
            <p:ph idx="1"/>
          </p:nvPr>
        </p:nvSpPr>
        <p:spPr/>
        <p:txBody>
          <a:bodyPr/>
          <a:lstStyle/>
          <a:p>
            <a:r>
              <a:rPr lang="zh-CN" altLang="en-US" b="1" dirty="0" smtClean="0"/>
              <a:t>开放</a:t>
            </a:r>
            <a:r>
              <a:rPr lang="en-US" altLang="zh-CN" b="1" dirty="0" smtClean="0"/>
              <a:t>-</a:t>
            </a:r>
            <a:r>
              <a:rPr lang="zh-CN" altLang="en-US" b="1" dirty="0" smtClean="0"/>
              <a:t>关闭原则（</a:t>
            </a:r>
            <a:r>
              <a:rPr lang="en-US" altLang="zh-CN" b="1" dirty="0" smtClean="0"/>
              <a:t>OCP</a:t>
            </a:r>
            <a:r>
              <a:rPr lang="zh-CN" altLang="en-US" b="1" dirty="0" smtClean="0"/>
              <a:t>）：软件实体应该可以扩展，但不可以修改。</a:t>
            </a:r>
            <a:endParaRPr lang="en-US" altLang="zh-CN" b="1" dirty="0" smtClean="0"/>
          </a:p>
          <a:p>
            <a:r>
              <a:rPr lang="zh-CN" altLang="en-US" dirty="0" smtClean="0"/>
              <a:t>“可以扩展”四字从哲学上其实是要我们在设计和开发软件时提高抽象层次，不要总在具体对象层面上进行处理。</a:t>
            </a:r>
            <a:endParaRPr lang="en-US" altLang="zh-CN" dirty="0" smtClean="0"/>
          </a:p>
          <a:p>
            <a:r>
              <a:rPr lang="zh-CN" altLang="en-US" dirty="0" smtClean="0"/>
              <a:t>“不可以修改”，因为如果随便乱改，那就天下大乱了。软件世界中也会发生这种牵一发而动全身的问题。</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儿子，你要能完全替代老爹才行</a:t>
            </a:r>
            <a:endParaRPr lang="zh-CN" altLang="en-US" dirty="0"/>
          </a:p>
        </p:txBody>
      </p:sp>
      <p:sp>
        <p:nvSpPr>
          <p:cNvPr id="3" name="内容占位符 2"/>
          <p:cNvSpPr>
            <a:spLocks noGrp="1"/>
          </p:cNvSpPr>
          <p:nvPr>
            <p:ph idx="1"/>
          </p:nvPr>
        </p:nvSpPr>
        <p:spPr/>
        <p:txBody>
          <a:bodyPr/>
          <a:lstStyle/>
          <a:p>
            <a:r>
              <a:rPr lang="zh-CN" altLang="en-US" b="1" dirty="0" smtClean="0"/>
              <a:t>里氏代换原则（</a:t>
            </a:r>
            <a:r>
              <a:rPr lang="en-US" altLang="zh-CN" b="1" dirty="0" smtClean="0"/>
              <a:t>LSP</a:t>
            </a:r>
            <a:r>
              <a:rPr lang="zh-CN" altLang="en-US" b="1" dirty="0" smtClean="0"/>
              <a:t>）：子类型应该能代替掉其父类型，且代替后程序运行情况不会错乱。</a:t>
            </a:r>
            <a:endParaRPr lang="en-US" altLang="zh-CN" b="1" dirty="0" smtClean="0"/>
          </a:p>
          <a:p>
            <a:r>
              <a:rPr lang="zh-CN" altLang="en-US" dirty="0" smtClean="0"/>
              <a:t>凡是系统中有继承关系的地方，子类型一定能代替父类型，而且替换后程序运行要正常。换言之，继承是一种严格的“</a:t>
            </a:r>
            <a:r>
              <a:rPr lang="en-US" altLang="zh-CN" dirty="0" smtClean="0"/>
              <a:t>IS-A”</a:t>
            </a:r>
            <a:r>
              <a:rPr lang="zh-CN" altLang="en-US" dirty="0" smtClean="0"/>
              <a:t>关系，也是“一般和特殊”的哲学原理在程序世界中的体现。</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耦合 </a:t>
            </a:r>
            <a:r>
              <a:rPr lang="en-US" altLang="zh-CN" dirty="0" smtClean="0"/>
              <a:t>Couple</a:t>
            </a:r>
            <a:endParaRPr lang="zh-CN" altLang="en-US" dirty="0"/>
          </a:p>
        </p:txBody>
      </p:sp>
      <p:sp>
        <p:nvSpPr>
          <p:cNvPr id="3" name="内容占位符 2"/>
          <p:cNvSpPr>
            <a:spLocks noGrp="1"/>
          </p:cNvSpPr>
          <p:nvPr>
            <p:ph idx="1"/>
          </p:nvPr>
        </p:nvSpPr>
        <p:spPr/>
        <p:txBody>
          <a:bodyPr/>
          <a:lstStyle/>
          <a:p>
            <a:r>
              <a:rPr lang="zh-CN" altLang="en-US" b="1" dirty="0" smtClean="0"/>
              <a:t>“一只蝴蝶在巴西轻拍翅膀，可以导致一个月后德克萨斯州的一场龙卷风</a:t>
            </a:r>
            <a:r>
              <a:rPr lang="en-US" altLang="zh-CN" b="1" dirty="0" smtClean="0"/>
              <a:t>——</a:t>
            </a:r>
            <a:r>
              <a:rPr lang="zh-CN" altLang="en-US" b="1" dirty="0" smtClean="0"/>
              <a:t>蝴蝶效应”</a:t>
            </a:r>
            <a:endParaRPr lang="zh-CN" altLang="en-US" dirty="0"/>
          </a:p>
        </p:txBody>
      </p:sp>
      <p:pic>
        <p:nvPicPr>
          <p:cNvPr id="44034" name="Picture 2" descr="http://miit.ccidnet.com/zt/2010/0822fushikang/images/hudiexiaoying.jpg"/>
          <p:cNvPicPr>
            <a:picLocks noChangeAspect="1" noChangeArrowheads="1"/>
          </p:cNvPicPr>
          <p:nvPr/>
        </p:nvPicPr>
        <p:blipFill>
          <a:blip r:embed="rId3" cstate="print"/>
          <a:srcRect/>
          <a:stretch>
            <a:fillRect/>
          </a:stretch>
        </p:blipFill>
        <p:spPr bwMode="auto">
          <a:xfrm>
            <a:off x="2150625" y="2943144"/>
            <a:ext cx="4760808" cy="372094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形形色色的耦合</a:t>
            </a:r>
            <a:endParaRPr lang="zh-CN" altLang="en-US" dirty="0"/>
          </a:p>
        </p:txBody>
      </p:sp>
      <p:sp>
        <p:nvSpPr>
          <p:cNvPr id="3" name="内容占位符 2"/>
          <p:cNvSpPr>
            <a:spLocks noGrp="1"/>
          </p:cNvSpPr>
          <p:nvPr>
            <p:ph idx="1"/>
          </p:nvPr>
        </p:nvSpPr>
        <p:spPr/>
        <p:txBody>
          <a:bodyPr/>
          <a:lstStyle/>
          <a:p>
            <a:r>
              <a:rPr lang="zh-CN" altLang="en-US" sz="2400" b="1" dirty="0" smtClean="0"/>
              <a:t>泛化耦合（</a:t>
            </a:r>
            <a:r>
              <a:rPr lang="en-US" altLang="zh-CN" sz="2400" dirty="0" smtClean="0"/>
              <a:t>Generalization Couple</a:t>
            </a:r>
            <a:r>
              <a:rPr lang="zh-CN" altLang="en-US" sz="2400" b="1" dirty="0" smtClean="0"/>
              <a:t>）：由于泛化（继承）关系的存在，在两个有祖孙、父子关系的类间形成的一种逻辑关联。</a:t>
            </a:r>
            <a:endParaRPr lang="en-US" altLang="zh-CN" sz="2400" b="1" dirty="0" smtClean="0"/>
          </a:p>
          <a:p>
            <a:endParaRPr lang="en-US" altLang="zh-CN" sz="2400" b="1" dirty="0" smtClean="0"/>
          </a:p>
          <a:p>
            <a:r>
              <a:rPr lang="zh-CN" altLang="en-US" sz="2400" b="1" dirty="0" smtClean="0"/>
              <a:t>包含耦合</a:t>
            </a:r>
            <a:r>
              <a:rPr lang="zh-CN" altLang="en-US" sz="2400" dirty="0" smtClean="0"/>
              <a:t>：</a:t>
            </a:r>
            <a:r>
              <a:rPr lang="zh-CN" altLang="en-US" sz="2400" b="1" dirty="0" smtClean="0"/>
              <a:t>这种耦合出现的哲学基础是，对象本身固有的包含关系，在进行事物抽象时被同时抽象到了类中。</a:t>
            </a:r>
            <a:endParaRPr lang="en-US" altLang="zh-CN" sz="2400" b="1" dirty="0" smtClean="0"/>
          </a:p>
          <a:p>
            <a:pPr lvl="1"/>
            <a:r>
              <a:rPr lang="zh-CN" altLang="en-US" sz="2000" b="1" dirty="0" smtClean="0"/>
              <a:t>聚合（</a:t>
            </a:r>
            <a:r>
              <a:rPr lang="en-US" altLang="zh-CN" sz="2000" b="1" dirty="0" smtClean="0"/>
              <a:t>Aggregation</a:t>
            </a:r>
            <a:r>
              <a:rPr lang="zh-CN" altLang="en-US" sz="2000" b="1" dirty="0" smtClean="0"/>
              <a:t>）：一种弱的拥有关系，体现</a:t>
            </a:r>
            <a:r>
              <a:rPr lang="en-US" altLang="zh-CN" sz="2000" b="1" dirty="0" smtClean="0"/>
              <a:t>A</a:t>
            </a:r>
            <a:r>
              <a:rPr lang="zh-CN" altLang="en-US" sz="2000" b="1" dirty="0" smtClean="0"/>
              <a:t>对象可以包含</a:t>
            </a:r>
            <a:r>
              <a:rPr lang="en-US" altLang="zh-CN" sz="2000" b="1" dirty="0" smtClean="0"/>
              <a:t>B</a:t>
            </a:r>
            <a:r>
              <a:rPr lang="zh-CN" altLang="en-US" sz="2000" b="1" dirty="0" smtClean="0"/>
              <a:t>对象，但</a:t>
            </a:r>
            <a:r>
              <a:rPr lang="en-US" altLang="zh-CN" sz="2000" b="1" dirty="0" smtClean="0"/>
              <a:t>B</a:t>
            </a:r>
            <a:r>
              <a:rPr lang="zh-CN" altLang="en-US" sz="2000" b="1" dirty="0" smtClean="0"/>
              <a:t>对象不是</a:t>
            </a:r>
            <a:r>
              <a:rPr lang="en-US" altLang="zh-CN" sz="2000" b="1" dirty="0" smtClean="0"/>
              <a:t>A</a:t>
            </a:r>
            <a:r>
              <a:rPr lang="zh-CN" altLang="en-US" sz="2000" b="1" dirty="0" smtClean="0"/>
              <a:t>对象的一部分。</a:t>
            </a:r>
            <a:endParaRPr lang="en-US" altLang="zh-CN" sz="2000" b="1" dirty="0" smtClean="0"/>
          </a:p>
          <a:p>
            <a:pPr lvl="1"/>
            <a:r>
              <a:rPr lang="zh-CN" altLang="en-US" sz="2000" b="1" dirty="0" smtClean="0"/>
              <a:t>组合（</a:t>
            </a:r>
            <a:r>
              <a:rPr lang="en-US" altLang="zh-CN" sz="2000" b="1" dirty="0" smtClean="0"/>
              <a:t>Composition</a:t>
            </a:r>
            <a:r>
              <a:rPr lang="zh-CN" altLang="en-US" sz="2000" b="1" dirty="0" smtClean="0"/>
              <a:t>）：一种强的拥有关系，体现了严格的部分和整体的关系，部分和整体具有一样的生命周期。</a:t>
            </a:r>
            <a:endParaRPr lang="en-US" altLang="zh-CN" sz="2000" b="1" dirty="0" smtClean="0"/>
          </a:p>
          <a:p>
            <a:pPr lvl="1"/>
            <a:r>
              <a:rPr lang="zh-CN" altLang="en-US" sz="2000" dirty="0" smtClean="0"/>
              <a:t> </a:t>
            </a:r>
            <a:r>
              <a:rPr lang="zh-CN" altLang="en-US" sz="2000" b="1" dirty="0" smtClean="0"/>
              <a:t>依赖（</a:t>
            </a:r>
            <a:r>
              <a:rPr lang="en-US" altLang="zh-CN" sz="2000" b="1" dirty="0" smtClean="0"/>
              <a:t>Dependency</a:t>
            </a:r>
            <a:r>
              <a:rPr lang="zh-CN" altLang="en-US" sz="2000" b="1" dirty="0" smtClean="0"/>
              <a:t>）：由于逻辑上相互协作可能，而形成的一种关系。</a:t>
            </a:r>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耦合示例</a:t>
            </a:r>
            <a:endParaRPr lang="zh-CN" altLang="en-US" dirty="0"/>
          </a:p>
        </p:txBody>
      </p:sp>
      <p:sp>
        <p:nvSpPr>
          <p:cNvPr id="3" name="内容占位符 2"/>
          <p:cNvSpPr>
            <a:spLocks noGrp="1"/>
          </p:cNvSpPr>
          <p:nvPr>
            <p:ph idx="1"/>
          </p:nvPr>
        </p:nvSpPr>
        <p:spPr/>
        <p:txBody>
          <a:bodyPr/>
          <a:lstStyle/>
          <a:p>
            <a:endParaRPr lang="zh-CN" altLang="en-US"/>
          </a:p>
        </p:txBody>
      </p:sp>
      <p:pic>
        <p:nvPicPr>
          <p:cNvPr id="54274" name="Picture 2" descr="5.1"/>
          <p:cNvPicPr>
            <a:picLocks noChangeAspect="1" noChangeArrowheads="1"/>
          </p:cNvPicPr>
          <p:nvPr/>
        </p:nvPicPr>
        <p:blipFill>
          <a:blip r:embed="rId3" cstate="print"/>
          <a:srcRect/>
          <a:stretch>
            <a:fillRect/>
          </a:stretch>
        </p:blipFill>
        <p:spPr bwMode="auto">
          <a:xfrm>
            <a:off x="559336" y="1597231"/>
            <a:ext cx="8059144" cy="4803569"/>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运作 </a:t>
            </a:r>
            <a:r>
              <a:rPr lang="en-US" altLang="zh-CN" dirty="0" smtClean="0"/>
              <a:t>Moving</a:t>
            </a:r>
            <a:endParaRPr lang="zh-CN" altLang="en-US" dirty="0"/>
          </a:p>
        </p:txBody>
      </p:sp>
      <p:sp>
        <p:nvSpPr>
          <p:cNvPr id="3" name="内容占位符 2"/>
          <p:cNvSpPr>
            <a:spLocks noGrp="1"/>
          </p:cNvSpPr>
          <p:nvPr>
            <p:ph idx="1"/>
          </p:nvPr>
        </p:nvSpPr>
        <p:spPr/>
        <p:txBody>
          <a:bodyPr/>
          <a:lstStyle/>
          <a:p>
            <a:r>
              <a:rPr lang="zh-CN" altLang="en-US" b="1" dirty="0" smtClean="0"/>
              <a:t>“运动是绝对的</a:t>
            </a:r>
            <a:r>
              <a:rPr lang="en-US" altLang="zh-CN" b="1" dirty="0" smtClean="0"/>
              <a:t>——</a:t>
            </a:r>
            <a:r>
              <a:rPr lang="zh-CN" altLang="en-US" b="1" dirty="0" smtClean="0"/>
              <a:t>牛顿”</a:t>
            </a:r>
            <a:endParaRPr lang="zh-CN" altLang="en-US" dirty="0"/>
          </a:p>
        </p:txBody>
      </p:sp>
      <p:pic>
        <p:nvPicPr>
          <p:cNvPr id="58370" name="Picture 2" descr="牛顿"/>
          <p:cNvPicPr>
            <a:picLocks noChangeAspect="1" noChangeArrowheads="1"/>
          </p:cNvPicPr>
          <p:nvPr/>
        </p:nvPicPr>
        <p:blipFill>
          <a:blip r:embed="rId3" cstate="print"/>
          <a:srcRect/>
          <a:stretch>
            <a:fillRect/>
          </a:stretch>
        </p:blipFill>
        <p:spPr bwMode="auto">
          <a:xfrm>
            <a:off x="689957" y="2805585"/>
            <a:ext cx="2835112" cy="3417085"/>
          </a:xfrm>
          <a:prstGeom prst="rect">
            <a:avLst/>
          </a:prstGeom>
          <a:noFill/>
        </p:spPr>
      </p:pic>
      <p:pic>
        <p:nvPicPr>
          <p:cNvPr id="58372" name="Picture 4" descr="http://a2.att.hudong.com/83/61/19300001165225131831615917138.jpg"/>
          <p:cNvPicPr>
            <a:picLocks noChangeAspect="1" noChangeArrowheads="1"/>
          </p:cNvPicPr>
          <p:nvPr/>
        </p:nvPicPr>
        <p:blipFill>
          <a:blip r:embed="rId4" cstate="print"/>
          <a:srcRect/>
          <a:stretch>
            <a:fillRect/>
          </a:stretch>
        </p:blipFill>
        <p:spPr bwMode="auto">
          <a:xfrm>
            <a:off x="3811969" y="2808516"/>
            <a:ext cx="4599707" cy="344978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世界本没有类</a:t>
            </a:r>
            <a:endParaRPr lang="zh-CN" altLang="en-US" dirty="0"/>
          </a:p>
        </p:txBody>
      </p:sp>
      <p:sp>
        <p:nvSpPr>
          <p:cNvPr id="3" name="内容占位符 2"/>
          <p:cNvSpPr>
            <a:spLocks noGrp="1"/>
          </p:cNvSpPr>
          <p:nvPr>
            <p:ph idx="1"/>
          </p:nvPr>
        </p:nvSpPr>
        <p:spPr/>
        <p:txBody>
          <a:bodyPr/>
          <a:lstStyle/>
          <a:p>
            <a:r>
              <a:rPr lang="zh-CN" altLang="en-US" b="1" dirty="0" smtClean="0"/>
              <a:t>对象论认为：世界的演进，是而且只是各种对象通过互相调用其他对象的公开服务而完成交互。</a:t>
            </a:r>
            <a:endParaRPr lang="en-US" altLang="zh-CN" b="1" dirty="0" smtClean="0"/>
          </a:p>
          <a:p>
            <a:endParaRPr lang="en-US" altLang="zh-CN" b="1" dirty="0" smtClean="0"/>
          </a:p>
          <a:p>
            <a:r>
              <a:rPr lang="zh-CN" altLang="en-US" dirty="0" smtClean="0"/>
              <a:t>时刻铭记，参与真正世界运行的，只有对象，没有类！对象在世界中，类在我们心中！</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程序世界</a:t>
            </a:r>
            <a:r>
              <a:rPr lang="en-US" altLang="zh-CN" dirty="0" smtClean="0"/>
              <a:t>——</a:t>
            </a:r>
            <a:r>
              <a:rPr lang="zh-CN" altLang="en-US" dirty="0" smtClean="0"/>
              <a:t>大同的和谐世界</a:t>
            </a:r>
            <a:endParaRPr lang="zh-CN" altLang="en-US" dirty="0"/>
          </a:p>
        </p:txBody>
      </p:sp>
      <p:sp>
        <p:nvSpPr>
          <p:cNvPr id="3" name="内容占位符 2"/>
          <p:cNvSpPr>
            <a:spLocks noGrp="1"/>
          </p:cNvSpPr>
          <p:nvPr>
            <p:ph idx="1"/>
          </p:nvPr>
        </p:nvSpPr>
        <p:spPr/>
        <p:txBody>
          <a:bodyPr/>
          <a:lstStyle/>
          <a:p>
            <a:r>
              <a:rPr lang="zh-CN" altLang="en-US" b="1" dirty="0" smtClean="0"/>
              <a:t>程序世界与现实世界第一点区别：现实世界的依赖以对象为单位，程序世界的依赖以类为单位。</a:t>
            </a:r>
            <a:endParaRPr lang="en-US" altLang="zh-CN" b="1" dirty="0" smtClean="0"/>
          </a:p>
          <a:p>
            <a:r>
              <a:rPr lang="zh-CN" altLang="en-US" b="1" dirty="0" smtClean="0"/>
              <a:t>现实世界中对象间的依赖是以对象为单位的，这种依赖关系不会随着泛化过程而被泛化到类里面去。</a:t>
            </a:r>
            <a:endParaRPr lang="en-US" altLang="zh-CN" b="1" dirty="0" smtClean="0"/>
          </a:p>
          <a:p>
            <a:r>
              <a:rPr lang="zh-CN" altLang="en-US" b="1" dirty="0" smtClean="0"/>
              <a:t>程序世界中对象间的依赖是以类为单位的，这种依赖关系会随着泛化过程而被泛化到类里面去。并且，只要两个类建立了依赖，那么两个类之间的所有对象都两两依赖了。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怎么建？</a:t>
            </a:r>
            <a:endParaRPr lang="zh-CN" altLang="en-US" dirty="0"/>
          </a:p>
        </p:txBody>
      </p:sp>
      <p:sp>
        <p:nvSpPr>
          <p:cNvPr id="3" name="内容占位符 2"/>
          <p:cNvSpPr>
            <a:spLocks noGrp="1"/>
          </p:cNvSpPr>
          <p:nvPr>
            <p:ph idx="1"/>
          </p:nvPr>
        </p:nvSpPr>
        <p:spPr/>
        <p:txBody>
          <a:bodyPr/>
          <a:lstStyle/>
          <a:p>
            <a:r>
              <a:rPr lang="zh-CN" altLang="en-US" dirty="0" smtClean="0"/>
              <a:t>依赖于两个方面</a:t>
            </a:r>
            <a:endParaRPr lang="en-US" altLang="zh-CN" dirty="0" smtClean="0"/>
          </a:p>
          <a:p>
            <a:pPr lvl="1"/>
            <a:r>
              <a:rPr lang="zh-CN" altLang="en-US" b="1" dirty="0" smtClean="0"/>
              <a:t>方法论</a:t>
            </a:r>
            <a:endParaRPr lang="en-US" altLang="zh-CN" dirty="0" smtClean="0"/>
          </a:p>
          <a:p>
            <a:pPr lvl="1"/>
            <a:r>
              <a:rPr lang="zh-CN" altLang="en-US" b="1" dirty="0" smtClean="0"/>
              <a:t>建模方向</a:t>
            </a:r>
            <a:endParaRPr lang="en-US" altLang="zh-CN" dirty="0" smtClean="0"/>
          </a:p>
          <a:p>
            <a:endParaRPr lang="en-US" altLang="zh-CN" dirty="0" smtClean="0"/>
          </a:p>
          <a:p>
            <a:r>
              <a:rPr lang="zh-CN" altLang="en-US" dirty="0" smtClean="0"/>
              <a:t>筷子，勺子和盘子的相同点和不同点？</a:t>
            </a:r>
            <a:endParaRPr lang="zh-CN" altLang="en-US" dirty="0"/>
          </a:p>
        </p:txBody>
      </p:sp>
      <p:pic>
        <p:nvPicPr>
          <p:cNvPr id="1026" name="Picture 2" descr="http://ts3.cn.mm.bing.net/images/thumbnail.aspx?q=1581890875122&amp;id=ea3fa653b7b76e42e88984a7ee80ae0c&amp;url=http%3a%2f%2fimg10.3lian.com%2fc1%2fnewpic%2f05%2f05%2f18.jpg"/>
          <p:cNvPicPr>
            <a:picLocks noChangeAspect="1" noChangeArrowheads="1"/>
          </p:cNvPicPr>
          <p:nvPr/>
        </p:nvPicPr>
        <p:blipFill>
          <a:blip r:embed="rId3" cstate="print"/>
          <a:srcRect/>
          <a:stretch>
            <a:fillRect/>
          </a:stretch>
        </p:blipFill>
        <p:spPr bwMode="auto">
          <a:xfrm>
            <a:off x="963099" y="4641767"/>
            <a:ext cx="2005734" cy="2005734"/>
          </a:xfrm>
          <a:prstGeom prst="rect">
            <a:avLst/>
          </a:prstGeom>
          <a:noFill/>
        </p:spPr>
      </p:pic>
      <p:pic>
        <p:nvPicPr>
          <p:cNvPr id="1028" name="Picture 4" descr="http://ts4.cn.mm.bing.net/images/thumbnail.aspx?q=1622098444891&amp;id=8b1e63a348df6f8ccd894a0ce5dfbfb2&amp;url=http%3a%2f%2fpic3.nipic.com%2f20090520%2f179582_151047049_2.jpg"/>
          <p:cNvPicPr>
            <a:picLocks noChangeAspect="1" noChangeArrowheads="1"/>
          </p:cNvPicPr>
          <p:nvPr/>
        </p:nvPicPr>
        <p:blipFill>
          <a:blip r:embed="rId4" cstate="print"/>
          <a:srcRect/>
          <a:stretch>
            <a:fillRect/>
          </a:stretch>
        </p:blipFill>
        <p:spPr bwMode="auto">
          <a:xfrm>
            <a:off x="3148158" y="4618553"/>
            <a:ext cx="2825132" cy="2015261"/>
          </a:xfrm>
          <a:prstGeom prst="rect">
            <a:avLst/>
          </a:prstGeom>
          <a:noFill/>
        </p:spPr>
      </p:pic>
      <p:pic>
        <p:nvPicPr>
          <p:cNvPr id="1030" name="Picture 6" descr="http://ts4.cn.mm.bing.net/images/thumbnail.aspx?q=1606757452663&amp;id=5af111131e053e0488ff1bea876d2cf1&amp;url=http%3a%2f%2fwww.letfind.com.cn%2fUploadFiles%2f2009-04%2f2009040911085730901.jpg"/>
          <p:cNvPicPr>
            <a:picLocks noChangeAspect="1" noChangeArrowheads="1"/>
          </p:cNvPicPr>
          <p:nvPr/>
        </p:nvPicPr>
        <p:blipFill>
          <a:blip r:embed="rId5" cstate="print"/>
          <a:srcRect/>
          <a:stretch>
            <a:fillRect/>
          </a:stretch>
        </p:blipFill>
        <p:spPr bwMode="auto">
          <a:xfrm>
            <a:off x="6128868" y="4617337"/>
            <a:ext cx="1993855" cy="202453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两个世界中依赖的区别</a:t>
            </a:r>
            <a:endParaRPr lang="zh-CN" altLang="en-US" dirty="0"/>
          </a:p>
        </p:txBody>
      </p:sp>
      <p:sp>
        <p:nvSpPr>
          <p:cNvPr id="3" name="内容占位符 2"/>
          <p:cNvSpPr>
            <a:spLocks noGrp="1"/>
          </p:cNvSpPr>
          <p:nvPr>
            <p:ph idx="1"/>
          </p:nvPr>
        </p:nvSpPr>
        <p:spPr/>
        <p:txBody>
          <a:bodyPr/>
          <a:lstStyle/>
          <a:p>
            <a:endParaRPr lang="zh-CN" altLang="en-US"/>
          </a:p>
        </p:txBody>
      </p:sp>
      <p:pic>
        <p:nvPicPr>
          <p:cNvPr id="64514" name="Picture 2" descr="6.1"/>
          <p:cNvPicPr>
            <a:picLocks noChangeAspect="1" noChangeArrowheads="1"/>
          </p:cNvPicPr>
          <p:nvPr/>
        </p:nvPicPr>
        <p:blipFill>
          <a:blip r:embed="rId3" cstate="print"/>
          <a:srcRect/>
          <a:stretch>
            <a:fillRect/>
          </a:stretch>
        </p:blipFill>
        <p:spPr bwMode="auto">
          <a:xfrm>
            <a:off x="1889373" y="1410730"/>
            <a:ext cx="5353050" cy="51339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程序世界</a:t>
            </a:r>
            <a:r>
              <a:rPr lang="en-US" altLang="zh-CN" dirty="0" smtClean="0"/>
              <a:t>——</a:t>
            </a:r>
            <a:r>
              <a:rPr lang="zh-CN" altLang="en-US" dirty="0" smtClean="0"/>
              <a:t>封建的专制世界</a:t>
            </a:r>
            <a:endParaRPr lang="zh-CN" altLang="en-US" dirty="0"/>
          </a:p>
        </p:txBody>
      </p:sp>
      <p:sp>
        <p:nvSpPr>
          <p:cNvPr id="3" name="内容占位符 2"/>
          <p:cNvSpPr>
            <a:spLocks noGrp="1"/>
          </p:cNvSpPr>
          <p:nvPr>
            <p:ph idx="1"/>
          </p:nvPr>
        </p:nvSpPr>
        <p:spPr/>
        <p:txBody>
          <a:bodyPr/>
          <a:lstStyle/>
          <a:p>
            <a:r>
              <a:rPr lang="zh-CN" altLang="en-US" b="1" dirty="0" smtClean="0"/>
              <a:t>程序世界里的对象没有选择权。</a:t>
            </a:r>
            <a:endParaRPr lang="en-US" altLang="zh-CN" b="1" dirty="0" smtClean="0"/>
          </a:p>
          <a:p>
            <a:endParaRPr lang="en-US" altLang="zh-CN" b="1" dirty="0" smtClean="0"/>
          </a:p>
          <a:p>
            <a:r>
              <a:rPr lang="zh-CN" altLang="en-US" b="1" dirty="0" smtClean="0"/>
              <a:t>程序世界里的对象不认识对象。</a:t>
            </a:r>
            <a:endParaRPr lang="en-US" altLang="zh-CN" b="1" dirty="0" smtClean="0"/>
          </a:p>
          <a:p>
            <a:endParaRPr lang="en-US" altLang="zh-CN" b="1" dirty="0" smtClean="0"/>
          </a:p>
          <a:p>
            <a:r>
              <a:rPr lang="zh-CN" altLang="en-US" b="1" dirty="0" smtClean="0"/>
              <a:t>有奶就是娘</a:t>
            </a:r>
            <a:endParaRPr lang="en-US" altLang="zh-CN" b="1" dirty="0" smtClean="0"/>
          </a:p>
          <a:p>
            <a:pPr lvl="1"/>
            <a:r>
              <a:rPr lang="zh-CN" altLang="en-US" b="1" dirty="0" smtClean="0"/>
              <a:t>不以其他对象实体本身为交互准则，而以其他对象的行为作为交互准则，与一个对象是否进行交互纯粹是从其行为判断，而不对对象本体有任何概念。</a:t>
            </a:r>
            <a:endParaRPr lang="zh-CN" alt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接口横空出世</a:t>
            </a:r>
            <a:endParaRPr lang="zh-CN" altLang="en-US" dirty="0"/>
          </a:p>
        </p:txBody>
      </p:sp>
      <p:sp>
        <p:nvSpPr>
          <p:cNvPr id="3" name="内容占位符 2"/>
          <p:cNvSpPr>
            <a:spLocks noGrp="1"/>
          </p:cNvSpPr>
          <p:nvPr>
            <p:ph idx="1"/>
          </p:nvPr>
        </p:nvSpPr>
        <p:spPr>
          <a:xfrm>
            <a:off x="243444" y="1291441"/>
            <a:ext cx="8686800" cy="4530725"/>
          </a:xfrm>
        </p:spPr>
        <p:txBody>
          <a:bodyPr/>
          <a:lstStyle/>
          <a:p>
            <a:r>
              <a:rPr lang="zh-CN" altLang="en-US" b="1" dirty="0" smtClean="0"/>
              <a:t>接口（</a:t>
            </a:r>
            <a:r>
              <a:rPr lang="en-US" altLang="zh-CN" b="1" dirty="0" smtClean="0"/>
              <a:t>Interface</a:t>
            </a:r>
            <a:r>
              <a:rPr lang="zh-CN" altLang="en-US" b="1" dirty="0" smtClean="0"/>
              <a:t>）：对象行为的抽象。</a:t>
            </a:r>
            <a:endParaRPr lang="en-US" altLang="zh-CN" b="1" dirty="0" smtClean="0"/>
          </a:p>
          <a:p>
            <a:r>
              <a:rPr lang="zh-CN" altLang="en-US" dirty="0" smtClean="0"/>
              <a:t>类与接口的不同点有以下几点：</a:t>
            </a:r>
            <a:endParaRPr lang="en-US" altLang="zh-CN" dirty="0" smtClean="0"/>
          </a:p>
          <a:p>
            <a:pPr lvl="1"/>
            <a:r>
              <a:rPr lang="zh-CN" altLang="en-US" dirty="0" smtClean="0"/>
              <a:t> </a:t>
            </a:r>
            <a:r>
              <a:rPr lang="en-US" altLang="zh-CN" sz="2400" dirty="0" smtClean="0"/>
              <a:t>I. </a:t>
            </a:r>
            <a:r>
              <a:rPr lang="zh-CN" altLang="en-US" sz="2400" dirty="0" smtClean="0"/>
              <a:t>抽象范畴不同。类是对象“体征”的抽象，接口是对象行为的抽象。</a:t>
            </a:r>
            <a:endParaRPr lang="en-US" altLang="zh-CN" sz="2400" dirty="0" smtClean="0"/>
          </a:p>
          <a:p>
            <a:pPr lvl="1"/>
            <a:r>
              <a:rPr lang="en-US" altLang="zh-CN" sz="2400" dirty="0" smtClean="0"/>
              <a:t>II. </a:t>
            </a:r>
            <a:r>
              <a:rPr lang="zh-CN" altLang="en-US" sz="2400" dirty="0" smtClean="0"/>
              <a:t>抽象动机不同。抽象出类是为了帮助记忆、认识世界，抽象出接口是为了实现低耦合交互。</a:t>
            </a:r>
            <a:endParaRPr lang="en-US" altLang="zh-CN" sz="2400" dirty="0" smtClean="0"/>
          </a:p>
          <a:p>
            <a:pPr lvl="1"/>
            <a:r>
              <a:rPr lang="en-US" altLang="zh-CN" sz="2400" dirty="0" smtClean="0"/>
              <a:t>III. </a:t>
            </a:r>
            <a:r>
              <a:rPr lang="zh-CN" altLang="en-US" sz="2400" dirty="0" smtClean="0"/>
              <a:t>关注不同。类关注共同的体征，接口关注用来交互的行为。</a:t>
            </a:r>
            <a:endParaRPr lang="en-US" altLang="zh-CN" sz="2400" dirty="0" smtClean="0"/>
          </a:p>
          <a:p>
            <a:pPr lvl="1"/>
            <a:r>
              <a:rPr lang="en-US" altLang="zh-CN" sz="2400" dirty="0" smtClean="0"/>
              <a:t>IV. </a:t>
            </a:r>
            <a:r>
              <a:rPr lang="zh-CN" altLang="en-US" sz="2400" dirty="0" smtClean="0"/>
              <a:t>存在范畴不同。类存在于抽象层次树上，接口存在于接口网。</a:t>
            </a:r>
            <a:endParaRPr lang="en-US" altLang="zh-CN" sz="2400" dirty="0" smtClean="0"/>
          </a:p>
          <a:p>
            <a:pPr lvl="1"/>
            <a:r>
              <a:rPr lang="en-US" altLang="zh-CN" sz="2400" dirty="0" smtClean="0"/>
              <a:t>V. </a:t>
            </a:r>
            <a:r>
              <a:rPr lang="zh-CN" altLang="en-US" sz="2400" dirty="0" smtClean="0"/>
              <a:t>应用范畴不同。类应用于结构范畴，是静态概念，接口应用于运作范畴，是动态概念。</a:t>
            </a:r>
            <a:endParaRPr lang="zh-CN"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依赖是如何被倒置的</a:t>
            </a:r>
            <a:endParaRPr lang="zh-CN" altLang="en-US" dirty="0"/>
          </a:p>
        </p:txBody>
      </p:sp>
      <p:sp>
        <p:nvSpPr>
          <p:cNvPr id="3" name="内容占位符 2"/>
          <p:cNvSpPr>
            <a:spLocks noGrp="1"/>
          </p:cNvSpPr>
          <p:nvPr>
            <p:ph idx="1"/>
          </p:nvPr>
        </p:nvSpPr>
        <p:spPr/>
        <p:txBody>
          <a:bodyPr/>
          <a:lstStyle/>
          <a:p>
            <a:r>
              <a:rPr lang="zh-CN" altLang="en-US" b="1" dirty="0" smtClean="0"/>
              <a:t>依赖倒置原则（</a:t>
            </a:r>
            <a:r>
              <a:rPr lang="en-US" altLang="zh-CN" b="1" dirty="0" smtClean="0"/>
              <a:t>DIP</a:t>
            </a:r>
            <a:r>
              <a:rPr lang="zh-CN" altLang="en-US" b="1" dirty="0" smtClean="0"/>
              <a:t>）：客户类和服务类都应该依赖于抽象（接口），并且客户类拥有接口。</a:t>
            </a:r>
            <a:endParaRPr lang="en-US" altLang="zh-CN" b="1" dirty="0" smtClean="0"/>
          </a:p>
          <a:p>
            <a:r>
              <a:rPr lang="zh-CN" altLang="en-US" dirty="0" smtClean="0"/>
              <a:t>依赖是有方向的，客户类依赖于服务类。</a:t>
            </a:r>
            <a:endParaRPr lang="en-US" altLang="zh-CN" dirty="0" smtClean="0"/>
          </a:p>
        </p:txBody>
      </p:sp>
      <p:pic>
        <p:nvPicPr>
          <p:cNvPr id="68610" name="Picture 2" descr="6.2"/>
          <p:cNvPicPr>
            <a:picLocks noChangeAspect="1" noChangeArrowheads="1"/>
          </p:cNvPicPr>
          <p:nvPr/>
        </p:nvPicPr>
        <p:blipFill>
          <a:blip r:embed="rId3" cstate="print"/>
          <a:srcRect/>
          <a:stretch>
            <a:fillRect/>
          </a:stretch>
        </p:blipFill>
        <p:spPr bwMode="auto">
          <a:xfrm>
            <a:off x="1936873" y="4399291"/>
            <a:ext cx="5603958" cy="155003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依赖是如何被倒置的</a:t>
            </a:r>
            <a:endParaRPr lang="zh-CN" altLang="en-US" dirty="0"/>
          </a:p>
        </p:txBody>
      </p:sp>
      <p:sp>
        <p:nvSpPr>
          <p:cNvPr id="3" name="内容占位符 2"/>
          <p:cNvSpPr>
            <a:spLocks noGrp="1"/>
          </p:cNvSpPr>
          <p:nvPr>
            <p:ph idx="1"/>
          </p:nvPr>
        </p:nvSpPr>
        <p:spPr>
          <a:xfrm>
            <a:off x="457200" y="1303325"/>
            <a:ext cx="3687288" cy="4530725"/>
          </a:xfrm>
        </p:spPr>
        <p:txBody>
          <a:bodyPr/>
          <a:lstStyle/>
          <a:p>
            <a:r>
              <a:rPr lang="zh-CN" altLang="en-US" b="1" dirty="0" smtClean="0"/>
              <a:t>接口的哲学意义：对客户类的保证，对服务类的约束。</a:t>
            </a:r>
            <a:endParaRPr lang="en-US" altLang="zh-CN" b="1" dirty="0" smtClean="0"/>
          </a:p>
          <a:p>
            <a:pPr>
              <a:buNone/>
            </a:pPr>
            <a:endParaRPr lang="en-US" altLang="zh-CN" b="1" dirty="0" smtClean="0"/>
          </a:p>
          <a:p>
            <a:r>
              <a:rPr lang="zh-CN" altLang="en-US" b="1" dirty="0" smtClean="0"/>
              <a:t>服务类和客户类谁拥有接口？</a:t>
            </a:r>
            <a:endParaRPr lang="en-US" altLang="zh-CN" b="1" dirty="0" smtClean="0"/>
          </a:p>
        </p:txBody>
      </p:sp>
      <p:pic>
        <p:nvPicPr>
          <p:cNvPr id="73730" name="Picture 2" descr="6.3"/>
          <p:cNvPicPr>
            <a:picLocks noChangeAspect="1" noChangeArrowheads="1"/>
          </p:cNvPicPr>
          <p:nvPr/>
        </p:nvPicPr>
        <p:blipFill>
          <a:blip r:embed="rId3" cstate="print"/>
          <a:srcRect/>
          <a:stretch>
            <a:fillRect/>
          </a:stretch>
        </p:blipFill>
        <p:spPr bwMode="auto">
          <a:xfrm>
            <a:off x="5606349" y="1309277"/>
            <a:ext cx="2611376" cy="2203349"/>
          </a:xfrm>
          <a:prstGeom prst="rect">
            <a:avLst/>
          </a:prstGeom>
          <a:noFill/>
        </p:spPr>
      </p:pic>
      <p:pic>
        <p:nvPicPr>
          <p:cNvPr id="73732" name="Picture 4" descr="6.4"/>
          <p:cNvPicPr>
            <a:picLocks noChangeAspect="1" noChangeArrowheads="1"/>
          </p:cNvPicPr>
          <p:nvPr/>
        </p:nvPicPr>
        <p:blipFill>
          <a:blip r:embed="rId4" cstate="print"/>
          <a:srcRect/>
          <a:stretch>
            <a:fillRect/>
          </a:stretch>
        </p:blipFill>
        <p:spPr bwMode="auto">
          <a:xfrm>
            <a:off x="5143216" y="3702875"/>
            <a:ext cx="3448050" cy="31432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依赖是如何被倒置的</a:t>
            </a:r>
            <a:endParaRPr lang="zh-CN" altLang="en-US" dirty="0"/>
          </a:p>
        </p:txBody>
      </p:sp>
      <p:sp>
        <p:nvSpPr>
          <p:cNvPr id="3" name="内容占位符 2"/>
          <p:cNvSpPr>
            <a:spLocks noGrp="1"/>
          </p:cNvSpPr>
          <p:nvPr>
            <p:ph idx="1"/>
          </p:nvPr>
        </p:nvSpPr>
        <p:spPr>
          <a:xfrm>
            <a:off x="457200" y="5070764"/>
            <a:ext cx="8229600" cy="1460665"/>
          </a:xfrm>
        </p:spPr>
        <p:txBody>
          <a:bodyPr/>
          <a:lstStyle/>
          <a:p>
            <a:r>
              <a:rPr lang="zh-CN" altLang="en-US" b="1" dirty="0" smtClean="0"/>
              <a:t>依赖倒置原则（</a:t>
            </a:r>
            <a:r>
              <a:rPr lang="en-US" altLang="zh-CN" b="1" dirty="0" smtClean="0"/>
              <a:t>DIP</a:t>
            </a:r>
            <a:r>
              <a:rPr lang="zh-CN" altLang="en-US" b="1" dirty="0" smtClean="0"/>
              <a:t>）：客户类和服务类都应该依赖于抽象（接口），并且客户类拥有接口。</a:t>
            </a:r>
            <a:endParaRPr lang="en-US" altLang="zh-CN" b="1" dirty="0" smtClean="0"/>
          </a:p>
          <a:p>
            <a:endParaRPr lang="zh-CN" altLang="en-US" dirty="0"/>
          </a:p>
        </p:txBody>
      </p:sp>
      <p:pic>
        <p:nvPicPr>
          <p:cNvPr id="75778" name="Picture 2" descr="6.5"/>
          <p:cNvPicPr>
            <a:picLocks noChangeAspect="1" noChangeArrowheads="1"/>
          </p:cNvPicPr>
          <p:nvPr/>
        </p:nvPicPr>
        <p:blipFill>
          <a:blip r:embed="rId3" cstate="print"/>
          <a:srcRect/>
          <a:stretch>
            <a:fillRect/>
          </a:stretch>
        </p:blipFill>
        <p:spPr bwMode="auto">
          <a:xfrm>
            <a:off x="2803773" y="1710091"/>
            <a:ext cx="3305175" cy="314325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神秘的统治者</a:t>
            </a:r>
            <a:endParaRPr lang="zh-CN" altLang="en-US" dirty="0"/>
          </a:p>
        </p:txBody>
      </p:sp>
      <p:sp>
        <p:nvSpPr>
          <p:cNvPr id="3" name="内容占位符 2"/>
          <p:cNvSpPr>
            <a:spLocks noGrp="1"/>
          </p:cNvSpPr>
          <p:nvPr>
            <p:ph idx="1"/>
          </p:nvPr>
        </p:nvSpPr>
        <p:spPr/>
        <p:txBody>
          <a:bodyPr/>
          <a:lstStyle/>
          <a:p>
            <a:r>
              <a:rPr lang="zh-CN" altLang="en-US" b="1" dirty="0" smtClean="0"/>
              <a:t>程序世界是有这么一个统治者，他就是大名鼎鼎的“依赖注入容器</a:t>
            </a:r>
            <a:r>
              <a:rPr lang="en-US" altLang="zh-CN" b="1" dirty="0" smtClean="0"/>
              <a:t>(DI)”</a:t>
            </a:r>
            <a:r>
              <a:rPr lang="zh-CN" altLang="en-US" b="1" dirty="0" smtClean="0"/>
              <a:t>，也有人叫做“控制反转容器</a:t>
            </a:r>
            <a:r>
              <a:rPr lang="en-US" altLang="zh-CN" b="1" dirty="0" smtClean="0"/>
              <a:t>(IOC)”</a:t>
            </a:r>
            <a:r>
              <a:rPr lang="zh-CN" altLang="en-US" b="1" dirty="0" smtClean="0"/>
              <a:t>。</a:t>
            </a:r>
            <a:endParaRPr lang="en-US" altLang="zh-CN" b="1" dirty="0" smtClean="0"/>
          </a:p>
          <a:p>
            <a:r>
              <a:rPr lang="zh-CN" altLang="en-US" b="1" dirty="0" smtClean="0"/>
              <a:t>一个符合</a:t>
            </a:r>
            <a:r>
              <a:rPr lang="en-US" altLang="zh-CN" b="1" dirty="0" smtClean="0"/>
              <a:t>OO</a:t>
            </a:r>
            <a:r>
              <a:rPr lang="zh-CN" altLang="en-US" b="1" dirty="0" smtClean="0"/>
              <a:t>原则的、低耦合的程序世界的运作形式是这样的：首先参与运作的本质只有对象，对象不直接依赖，没有选择权，互相不知道，而只知道各个接口。客户类制定接口，对象间通过接口交互，形成运作。世界的统治者依赖注入容器决定选择哪个服务类给客户类使用。</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建模关键概念</a:t>
            </a:r>
            <a:endParaRPr lang="zh-CN" altLang="en-US" dirty="0"/>
          </a:p>
        </p:txBody>
      </p:sp>
      <p:sp>
        <p:nvSpPr>
          <p:cNvPr id="3" name="内容占位符 2"/>
          <p:cNvSpPr>
            <a:spLocks noGrp="1"/>
          </p:cNvSpPr>
          <p:nvPr>
            <p:ph idx="1"/>
          </p:nvPr>
        </p:nvSpPr>
        <p:spPr/>
        <p:txBody>
          <a:bodyPr/>
          <a:lstStyle/>
          <a:p>
            <a:r>
              <a:rPr lang="zh-CN" altLang="en-US" dirty="0" smtClean="0"/>
              <a:t>关键概念</a:t>
            </a:r>
            <a:endParaRPr lang="en-US" altLang="zh-CN" dirty="0" smtClean="0"/>
          </a:p>
          <a:p>
            <a:pPr lvl="1"/>
            <a:r>
              <a:rPr lang="zh-CN" altLang="en-US" b="1" dirty="0" smtClean="0"/>
              <a:t>建模（</a:t>
            </a:r>
            <a:r>
              <a:rPr lang="en-US" altLang="zh-CN" b="1" dirty="0" smtClean="0"/>
              <a:t>Modeling</a:t>
            </a:r>
            <a:r>
              <a:rPr lang="zh-CN" altLang="en-US" b="1" dirty="0" smtClean="0"/>
              <a:t>）</a:t>
            </a:r>
            <a:endParaRPr lang="en-US" altLang="zh-CN" b="1" dirty="0" smtClean="0"/>
          </a:p>
          <a:p>
            <a:pPr lvl="1"/>
            <a:r>
              <a:rPr lang="zh-CN" altLang="en-US" b="1" dirty="0" smtClean="0"/>
              <a:t>用例驱动</a:t>
            </a:r>
            <a:endParaRPr lang="en-US" altLang="zh-CN" b="1" dirty="0" smtClean="0"/>
          </a:p>
          <a:p>
            <a:pPr lvl="1"/>
            <a:r>
              <a:rPr lang="zh-CN" altLang="en-US" b="1" dirty="0" smtClean="0"/>
              <a:t>统一过程抽象层次</a:t>
            </a:r>
            <a:endParaRPr lang="en-US" altLang="zh-CN" b="1" dirty="0" smtClean="0"/>
          </a:p>
          <a:p>
            <a:pPr lvl="1"/>
            <a:r>
              <a:rPr lang="zh-CN" altLang="en-US" b="1" dirty="0" smtClean="0"/>
              <a:t>视图</a:t>
            </a:r>
            <a:endParaRPr lang="en-US" altLang="zh-CN" b="1" dirty="0" smtClean="0"/>
          </a:p>
          <a:p>
            <a:pPr lvl="1"/>
            <a:r>
              <a:rPr lang="zh-CN" altLang="en-US" b="1" dirty="0" smtClean="0"/>
              <a:t>面向对象</a:t>
            </a:r>
            <a:endParaRPr lang="en-US" altLang="zh-CN" b="1" dirty="0" smtClean="0"/>
          </a:p>
          <a:p>
            <a:pPr lvl="1"/>
            <a:endParaRPr lang="en-US" altLang="zh-CN" dirty="0" smtClean="0"/>
          </a:p>
          <a:p>
            <a:r>
              <a:rPr lang="zh-CN" altLang="en-US" b="1" dirty="0" smtClean="0">
                <a:solidFill>
                  <a:srgbClr val="FF0000"/>
                </a:solidFill>
              </a:rPr>
              <a:t>第一个模型</a:t>
            </a:r>
            <a:endParaRPr lang="zh-CN" altLang="en-US"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0" y="0"/>
            <a:ext cx="9286875" cy="696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0" y="0"/>
            <a:ext cx="9144000" cy="762000"/>
          </a:xfrm>
          <a:prstGeom prst="rect">
            <a:avLst/>
          </a:prstGeom>
          <a:gradFill rotWithShape="0">
            <a:gsLst>
              <a:gs pos="0">
                <a:srgbClr val="FF00FF"/>
              </a:gs>
              <a:gs pos="100000">
                <a:srgbClr val="000000"/>
              </a:gs>
            </a:gsLst>
            <a:lin ang="5400000" scaled="1"/>
          </a:gradFill>
          <a:ln w="9525">
            <a:noFill/>
            <a:miter lim="800000"/>
            <a:headEnd/>
            <a:tailEnd/>
          </a:ln>
          <a:effectLst/>
        </p:spPr>
        <p:txBody>
          <a:bodyPr>
            <a:spAutoFit/>
          </a:bodyPr>
          <a:lstStyle/>
          <a:p>
            <a:r>
              <a:rPr kumimoji="1" lang="zh-TW" altLang="zh-TW" sz="4400" i="1" dirty="0">
                <a:solidFill>
                  <a:schemeClr val="bg2"/>
                </a:solidFill>
                <a:latin typeface="華康新儷粗黑" pitchFamily="34" charset="-120"/>
                <a:ea typeface="華康新儷粗黑" pitchFamily="34" charset="-120"/>
              </a:rPr>
              <a:t>                    </a:t>
            </a:r>
            <a:r>
              <a:rPr kumimoji="1" lang="zh-CN" altLang="en-US" sz="3600" i="1" dirty="0">
                <a:solidFill>
                  <a:schemeClr val="bg2"/>
                </a:solidFill>
                <a:latin typeface="華康新儷粗黑" pitchFamily="34" charset="-120"/>
                <a:ea typeface="黑体" pitchFamily="2" charset="-122"/>
              </a:rPr>
              <a:t>顺序图案例</a:t>
            </a:r>
            <a:r>
              <a:rPr kumimoji="1" lang="zh-TW" altLang="zh-TW" sz="1400" i="1" dirty="0">
                <a:solidFill>
                  <a:schemeClr val="bg2"/>
                </a:solidFill>
                <a:latin typeface="華康新儷粗黑" pitchFamily="34" charset="-120"/>
                <a:ea typeface="華康新儷粗黑" pitchFamily="34" charset="-120"/>
              </a:rPr>
              <a:t>                                                  </a:t>
            </a:r>
            <a:endParaRPr kumimoji="1" lang="zh-TW" altLang="en-US" sz="3600" i="1" dirty="0">
              <a:solidFill>
                <a:schemeClr val="bg2"/>
              </a:solidFill>
              <a:latin typeface="華康新儷粗黑" pitchFamily="34" charset="-120"/>
              <a:ea typeface="華康新儷粗黑" pitchFamily="34" charset="-120"/>
            </a:endParaRPr>
          </a:p>
        </p:txBody>
      </p:sp>
      <p:sp>
        <p:nvSpPr>
          <p:cNvPr id="153603" name="Text Box 3"/>
          <p:cNvSpPr txBox="1">
            <a:spLocks noChangeArrowheads="1"/>
          </p:cNvSpPr>
          <p:nvPr/>
        </p:nvSpPr>
        <p:spPr bwMode="auto">
          <a:xfrm>
            <a:off x="0" y="6096000"/>
            <a:ext cx="9144000" cy="762000"/>
          </a:xfrm>
          <a:prstGeom prst="rect">
            <a:avLst/>
          </a:prstGeom>
          <a:gradFill rotWithShape="0">
            <a:gsLst>
              <a:gs pos="0">
                <a:schemeClr val="tx1"/>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53604" name="Oval 4"/>
          <p:cNvSpPr>
            <a:spLocks noChangeArrowheads="1"/>
          </p:cNvSpPr>
          <p:nvPr/>
        </p:nvSpPr>
        <p:spPr bwMode="auto">
          <a:xfrm>
            <a:off x="304800" y="533400"/>
            <a:ext cx="304800" cy="304800"/>
          </a:xfrm>
          <a:prstGeom prst="ellipse">
            <a:avLst/>
          </a:prstGeom>
          <a:noFill/>
          <a:ln w="28575">
            <a:solidFill>
              <a:srgbClr val="FFCC00"/>
            </a:solidFill>
            <a:round/>
            <a:headEnd/>
            <a:tailEnd/>
          </a:ln>
          <a:effectLst/>
        </p:spPr>
        <p:txBody>
          <a:bodyPr wrap="none" anchor="ctr"/>
          <a:lstStyle/>
          <a:p>
            <a:endParaRPr lang="zh-CN" altLang="en-US"/>
          </a:p>
        </p:txBody>
      </p:sp>
      <p:sp>
        <p:nvSpPr>
          <p:cNvPr id="153605" name="Line 5"/>
          <p:cNvSpPr>
            <a:spLocks noChangeShapeType="1"/>
          </p:cNvSpPr>
          <p:nvPr/>
        </p:nvSpPr>
        <p:spPr bwMode="auto">
          <a:xfrm>
            <a:off x="228600" y="914400"/>
            <a:ext cx="457200" cy="0"/>
          </a:xfrm>
          <a:prstGeom prst="line">
            <a:avLst/>
          </a:prstGeom>
          <a:noFill/>
          <a:ln w="28575">
            <a:solidFill>
              <a:srgbClr val="FFCC00"/>
            </a:solidFill>
            <a:round/>
            <a:headEnd/>
            <a:tailEnd/>
          </a:ln>
          <a:effectLst/>
        </p:spPr>
        <p:txBody>
          <a:bodyPr wrap="none" anchor="ctr"/>
          <a:lstStyle/>
          <a:p>
            <a:endParaRPr lang="zh-CN" altLang="en-US"/>
          </a:p>
        </p:txBody>
      </p:sp>
      <p:sp>
        <p:nvSpPr>
          <p:cNvPr id="153606" name="Line 6"/>
          <p:cNvSpPr>
            <a:spLocks noChangeShapeType="1"/>
          </p:cNvSpPr>
          <p:nvPr/>
        </p:nvSpPr>
        <p:spPr bwMode="auto">
          <a:xfrm>
            <a:off x="457200" y="838200"/>
            <a:ext cx="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07" name="Line 7"/>
          <p:cNvSpPr>
            <a:spLocks noChangeShapeType="1"/>
          </p:cNvSpPr>
          <p:nvPr/>
        </p:nvSpPr>
        <p:spPr bwMode="auto">
          <a:xfrm flipH="1">
            <a:off x="228600" y="1066800"/>
            <a:ext cx="22860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08" name="Line 8"/>
          <p:cNvSpPr>
            <a:spLocks noChangeShapeType="1"/>
          </p:cNvSpPr>
          <p:nvPr/>
        </p:nvSpPr>
        <p:spPr bwMode="auto">
          <a:xfrm>
            <a:off x="457200" y="1066800"/>
            <a:ext cx="22860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09" name="Text Box 9"/>
          <p:cNvSpPr txBox="1">
            <a:spLocks noChangeArrowheads="1"/>
          </p:cNvSpPr>
          <p:nvPr/>
        </p:nvSpPr>
        <p:spPr bwMode="auto">
          <a:xfrm>
            <a:off x="1371600" y="1066800"/>
            <a:ext cx="914400" cy="571500"/>
          </a:xfrm>
          <a:prstGeom prst="rect">
            <a:avLst/>
          </a:prstGeom>
          <a:gradFill rotWithShape="0">
            <a:gsLst>
              <a:gs pos="0">
                <a:srgbClr val="FF66FF"/>
              </a:gs>
              <a:gs pos="100000">
                <a:srgbClr val="FF66FF">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dirty="0">
                <a:solidFill>
                  <a:srgbClr val="0000FF"/>
                </a:solidFill>
                <a:latin typeface="Times New Roman" pitchFamily="18" charset="0"/>
                <a:ea typeface="黑体" pitchFamily="2" charset="-122"/>
              </a:rPr>
              <a:t>刘备</a:t>
            </a:r>
            <a:endParaRPr kumimoji="1" lang="zh-TW" altLang="en-US" sz="10000" dirty="0">
              <a:latin typeface="Times New Roman" pitchFamily="18" charset="0"/>
              <a:ea typeface="黑体" pitchFamily="2" charset="-122"/>
            </a:endParaRPr>
          </a:p>
        </p:txBody>
      </p:sp>
      <p:sp>
        <p:nvSpPr>
          <p:cNvPr id="153610" name="Text Box 10"/>
          <p:cNvSpPr txBox="1">
            <a:spLocks noChangeArrowheads="1"/>
          </p:cNvSpPr>
          <p:nvPr/>
        </p:nvSpPr>
        <p:spPr bwMode="auto">
          <a:xfrm>
            <a:off x="3505200" y="1066800"/>
            <a:ext cx="914400" cy="571500"/>
          </a:xfrm>
          <a:prstGeom prst="rect">
            <a:avLst/>
          </a:prstGeom>
          <a:gradFill rotWithShape="0">
            <a:gsLst>
              <a:gs pos="0">
                <a:srgbClr val="FF66FF"/>
              </a:gs>
              <a:gs pos="100000">
                <a:srgbClr val="FF66FF">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spcBef>
                <a:spcPct val="50000"/>
              </a:spcBef>
            </a:pPr>
            <a:r>
              <a:rPr kumimoji="1" lang="zh-TW" altLang="en-US" sz="2800" u="sng" dirty="0">
                <a:solidFill>
                  <a:srgbClr val="0000FF"/>
                </a:solidFill>
                <a:latin typeface="Times New Roman" pitchFamily="18" charset="0"/>
                <a:ea typeface="華康新儷粗黑" pitchFamily="34" charset="-120"/>
              </a:rPr>
              <a:t>孔明</a:t>
            </a:r>
            <a:endParaRPr kumimoji="1" lang="zh-TW" altLang="en-US" sz="10000" dirty="0">
              <a:latin typeface="Times New Roman" pitchFamily="18" charset="0"/>
              <a:ea typeface="PMingLiU" pitchFamily="18" charset="-120"/>
            </a:endParaRPr>
          </a:p>
        </p:txBody>
      </p:sp>
      <p:sp>
        <p:nvSpPr>
          <p:cNvPr id="153611" name="Text Box 11"/>
          <p:cNvSpPr txBox="1">
            <a:spLocks noChangeArrowheads="1"/>
          </p:cNvSpPr>
          <p:nvPr/>
        </p:nvSpPr>
        <p:spPr bwMode="auto">
          <a:xfrm>
            <a:off x="5029200" y="1066800"/>
            <a:ext cx="914400" cy="571500"/>
          </a:xfrm>
          <a:prstGeom prst="rect">
            <a:avLst/>
          </a:prstGeom>
          <a:gradFill rotWithShape="0">
            <a:gsLst>
              <a:gs pos="0">
                <a:srgbClr val="FF66FF"/>
              </a:gs>
              <a:gs pos="100000">
                <a:srgbClr val="FF66FF">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0000FF"/>
                </a:solidFill>
                <a:latin typeface="Times New Roman" pitchFamily="18" charset="0"/>
                <a:ea typeface="黑体" pitchFamily="2" charset="-122"/>
              </a:rPr>
              <a:t>关羽</a:t>
            </a:r>
            <a:endParaRPr kumimoji="1" lang="zh-TW" altLang="en-US" sz="10000">
              <a:latin typeface="Times New Roman" pitchFamily="18" charset="0"/>
              <a:ea typeface="黑体" pitchFamily="2" charset="-122"/>
            </a:endParaRPr>
          </a:p>
        </p:txBody>
      </p:sp>
      <p:sp>
        <p:nvSpPr>
          <p:cNvPr id="153612" name="Line 12"/>
          <p:cNvSpPr>
            <a:spLocks noChangeShapeType="1"/>
          </p:cNvSpPr>
          <p:nvPr/>
        </p:nvSpPr>
        <p:spPr bwMode="auto">
          <a:xfrm flipH="1">
            <a:off x="457200" y="1981200"/>
            <a:ext cx="0" cy="4419600"/>
          </a:xfrm>
          <a:prstGeom prst="line">
            <a:avLst/>
          </a:prstGeom>
          <a:noFill/>
          <a:ln w="57150">
            <a:solidFill>
              <a:srgbClr val="FFCC00"/>
            </a:solidFill>
            <a:round/>
            <a:headEnd/>
            <a:tailEnd/>
          </a:ln>
          <a:effectLst/>
        </p:spPr>
        <p:txBody>
          <a:bodyPr anchor="ctr">
            <a:spAutoFit/>
          </a:bodyPr>
          <a:lstStyle/>
          <a:p>
            <a:endParaRPr lang="zh-CN" altLang="en-US"/>
          </a:p>
        </p:txBody>
      </p:sp>
      <p:sp>
        <p:nvSpPr>
          <p:cNvPr id="153613" name="Line 13"/>
          <p:cNvSpPr>
            <a:spLocks noChangeShapeType="1"/>
          </p:cNvSpPr>
          <p:nvPr/>
        </p:nvSpPr>
        <p:spPr bwMode="auto">
          <a:xfrm>
            <a:off x="1828800" y="17526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3614" name="Line 14"/>
          <p:cNvSpPr>
            <a:spLocks noChangeShapeType="1"/>
          </p:cNvSpPr>
          <p:nvPr/>
        </p:nvSpPr>
        <p:spPr bwMode="auto">
          <a:xfrm>
            <a:off x="4114800" y="16764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3615" name="Line 15"/>
          <p:cNvSpPr>
            <a:spLocks noChangeShapeType="1"/>
          </p:cNvSpPr>
          <p:nvPr/>
        </p:nvSpPr>
        <p:spPr bwMode="auto">
          <a:xfrm>
            <a:off x="5638800" y="16764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3616" name="Rectangle 16"/>
          <p:cNvSpPr>
            <a:spLocks noChangeArrowheads="1"/>
          </p:cNvSpPr>
          <p:nvPr/>
        </p:nvSpPr>
        <p:spPr bwMode="auto">
          <a:xfrm>
            <a:off x="1676400" y="2438400"/>
            <a:ext cx="228600" cy="24384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3617" name="Line 17"/>
          <p:cNvSpPr>
            <a:spLocks noChangeShapeType="1"/>
          </p:cNvSpPr>
          <p:nvPr/>
        </p:nvSpPr>
        <p:spPr bwMode="auto">
          <a:xfrm>
            <a:off x="457200" y="2514600"/>
            <a:ext cx="11430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18" name="Line 18"/>
          <p:cNvSpPr>
            <a:spLocks noChangeShapeType="1"/>
          </p:cNvSpPr>
          <p:nvPr/>
        </p:nvSpPr>
        <p:spPr bwMode="auto">
          <a:xfrm>
            <a:off x="1905000" y="2667000"/>
            <a:ext cx="20574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19" name="Rectangle 19"/>
          <p:cNvSpPr>
            <a:spLocks noChangeArrowheads="1"/>
          </p:cNvSpPr>
          <p:nvPr/>
        </p:nvSpPr>
        <p:spPr bwMode="auto">
          <a:xfrm>
            <a:off x="3962400" y="25908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3620" name="Rectangle 20"/>
          <p:cNvSpPr>
            <a:spLocks noChangeArrowheads="1"/>
          </p:cNvSpPr>
          <p:nvPr/>
        </p:nvSpPr>
        <p:spPr bwMode="auto">
          <a:xfrm>
            <a:off x="5486400" y="3657600"/>
            <a:ext cx="228600" cy="4572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3621" name="Line 21"/>
          <p:cNvSpPr>
            <a:spLocks noChangeShapeType="1"/>
          </p:cNvSpPr>
          <p:nvPr/>
        </p:nvSpPr>
        <p:spPr bwMode="auto">
          <a:xfrm flipH="1" flipV="1">
            <a:off x="1905000" y="3733800"/>
            <a:ext cx="3581400" cy="0"/>
          </a:xfrm>
          <a:prstGeom prst="line">
            <a:avLst/>
          </a:prstGeom>
          <a:noFill/>
          <a:ln w="28575">
            <a:solidFill>
              <a:srgbClr val="00FFFF"/>
            </a:solidFill>
            <a:round/>
            <a:headEnd type="triangle" w="med" len="med"/>
            <a:tailEnd/>
          </a:ln>
          <a:effectLst/>
        </p:spPr>
        <p:txBody>
          <a:bodyPr anchor="ctr">
            <a:spAutoFit/>
          </a:bodyPr>
          <a:lstStyle/>
          <a:p>
            <a:endParaRPr lang="zh-CN" altLang="en-US"/>
          </a:p>
        </p:txBody>
      </p:sp>
      <p:sp>
        <p:nvSpPr>
          <p:cNvPr id="153622" name="Rectangle 22"/>
          <p:cNvSpPr>
            <a:spLocks noChangeArrowheads="1"/>
          </p:cNvSpPr>
          <p:nvPr/>
        </p:nvSpPr>
        <p:spPr bwMode="auto">
          <a:xfrm>
            <a:off x="3962400" y="4724400"/>
            <a:ext cx="228600" cy="609600"/>
          </a:xfrm>
          <a:prstGeom prst="rect">
            <a:avLst/>
          </a:prstGeom>
          <a:gradFill rotWithShape="0">
            <a:gsLst>
              <a:gs pos="0">
                <a:srgbClr val="FFFF00">
                  <a:gamma/>
                  <a:tint val="13725"/>
                  <a:invGamma/>
                </a:srgbClr>
              </a:gs>
              <a:gs pos="100000">
                <a:srgbClr val="FFFF00"/>
              </a:gs>
            </a:gsLst>
            <a:path path="shape">
              <a:fillToRect l="50000" t="50000" r="50000" b="50000"/>
            </a:path>
          </a:gradFill>
          <a:ln w="9525">
            <a:solidFill>
              <a:srgbClr val="FF0000"/>
            </a:solidFill>
            <a:miter lim="800000"/>
            <a:headEnd/>
            <a:tailEnd/>
          </a:ln>
          <a:effectLst/>
        </p:spPr>
        <p:txBody>
          <a:bodyPr wrap="none" anchor="ctr">
            <a:spAutoFit/>
          </a:bodyPr>
          <a:lstStyle/>
          <a:p>
            <a:endParaRPr lang="zh-CN" altLang="en-US"/>
          </a:p>
        </p:txBody>
      </p:sp>
      <p:sp>
        <p:nvSpPr>
          <p:cNvPr id="153623" name="Line 23"/>
          <p:cNvSpPr>
            <a:spLocks noChangeShapeType="1"/>
          </p:cNvSpPr>
          <p:nvPr/>
        </p:nvSpPr>
        <p:spPr bwMode="auto">
          <a:xfrm>
            <a:off x="1981200" y="4800600"/>
            <a:ext cx="1981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24" name="Rectangle 24"/>
          <p:cNvSpPr>
            <a:spLocks noChangeArrowheads="1"/>
          </p:cNvSpPr>
          <p:nvPr/>
        </p:nvSpPr>
        <p:spPr bwMode="auto">
          <a:xfrm>
            <a:off x="3962400" y="5867400"/>
            <a:ext cx="228600" cy="381000"/>
          </a:xfrm>
          <a:prstGeom prst="rect">
            <a:avLst/>
          </a:prstGeom>
          <a:gradFill rotWithShape="0">
            <a:gsLst>
              <a:gs pos="0">
                <a:srgbClr val="FFFF00">
                  <a:gamma/>
                  <a:tint val="3922"/>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3625" name="Line 25"/>
          <p:cNvSpPr>
            <a:spLocks noChangeShapeType="1"/>
          </p:cNvSpPr>
          <p:nvPr/>
        </p:nvSpPr>
        <p:spPr bwMode="auto">
          <a:xfrm>
            <a:off x="4191000" y="5181600"/>
            <a:ext cx="457200" cy="0"/>
          </a:xfrm>
          <a:prstGeom prst="line">
            <a:avLst/>
          </a:prstGeom>
          <a:noFill/>
          <a:ln w="28575">
            <a:solidFill>
              <a:srgbClr val="00FFFF"/>
            </a:solidFill>
            <a:round/>
            <a:headEnd/>
            <a:tailEnd/>
          </a:ln>
          <a:effectLst/>
        </p:spPr>
        <p:txBody>
          <a:bodyPr wrap="none" anchor="ctr">
            <a:spAutoFit/>
          </a:bodyPr>
          <a:lstStyle/>
          <a:p>
            <a:endParaRPr lang="zh-CN" altLang="en-US"/>
          </a:p>
        </p:txBody>
      </p:sp>
      <p:sp>
        <p:nvSpPr>
          <p:cNvPr id="153626" name="Line 26"/>
          <p:cNvSpPr>
            <a:spLocks noChangeShapeType="1"/>
          </p:cNvSpPr>
          <p:nvPr/>
        </p:nvSpPr>
        <p:spPr bwMode="auto">
          <a:xfrm>
            <a:off x="4648200" y="5181600"/>
            <a:ext cx="0" cy="762000"/>
          </a:xfrm>
          <a:prstGeom prst="line">
            <a:avLst/>
          </a:prstGeom>
          <a:noFill/>
          <a:ln w="28575">
            <a:solidFill>
              <a:srgbClr val="00FFFF"/>
            </a:solidFill>
            <a:round/>
            <a:headEnd/>
            <a:tailEnd/>
          </a:ln>
          <a:effectLst/>
        </p:spPr>
        <p:txBody>
          <a:bodyPr anchor="ctr">
            <a:spAutoFit/>
          </a:bodyPr>
          <a:lstStyle/>
          <a:p>
            <a:endParaRPr lang="zh-CN" altLang="en-US"/>
          </a:p>
        </p:txBody>
      </p:sp>
      <p:sp>
        <p:nvSpPr>
          <p:cNvPr id="153627" name="Line 27"/>
          <p:cNvSpPr>
            <a:spLocks noChangeShapeType="1"/>
          </p:cNvSpPr>
          <p:nvPr/>
        </p:nvSpPr>
        <p:spPr bwMode="auto">
          <a:xfrm flipH="1">
            <a:off x="4191000" y="5943600"/>
            <a:ext cx="457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28" name="Rectangle 28"/>
          <p:cNvSpPr>
            <a:spLocks noChangeArrowheads="1"/>
          </p:cNvSpPr>
          <p:nvPr/>
        </p:nvSpPr>
        <p:spPr bwMode="auto">
          <a:xfrm>
            <a:off x="685800" y="1890713"/>
            <a:ext cx="902811" cy="527580"/>
          </a:xfrm>
          <a:prstGeom prst="rect">
            <a:avLst/>
          </a:prstGeom>
          <a:noFill/>
          <a:ln w="9525">
            <a:noFill/>
            <a:miter lim="800000"/>
            <a:headEnd/>
            <a:tailEnd/>
          </a:ln>
          <a:effectLst/>
        </p:spPr>
        <p:txBody>
          <a:bodyPr wrap="none">
            <a:spAutoFit/>
          </a:bodyPr>
          <a:lstStyle/>
          <a:p>
            <a:pPr>
              <a:lnSpc>
                <a:spcPct val="110000"/>
              </a:lnSpc>
            </a:pPr>
            <a:r>
              <a:rPr kumimoji="1" lang="zh-CN" altLang="en-US" sz="2800" dirty="0">
                <a:solidFill>
                  <a:schemeClr val="bg2"/>
                </a:solidFill>
                <a:latin typeface="Times New Roman" pitchFamily="18" charset="0"/>
                <a:ea typeface="黑体" pitchFamily="2" charset="-122"/>
              </a:rPr>
              <a:t>求战</a:t>
            </a:r>
            <a:endParaRPr kumimoji="1" lang="zh-TW" altLang="en-US" sz="2800" u="sng" dirty="0">
              <a:solidFill>
                <a:schemeClr val="bg2"/>
              </a:solidFill>
              <a:latin typeface="Times New Roman" pitchFamily="18" charset="0"/>
              <a:ea typeface="黑体" pitchFamily="2" charset="-122"/>
            </a:endParaRPr>
          </a:p>
        </p:txBody>
      </p:sp>
      <p:sp>
        <p:nvSpPr>
          <p:cNvPr id="153629" name="Rectangle 29"/>
          <p:cNvSpPr>
            <a:spLocks noChangeArrowheads="1"/>
          </p:cNvSpPr>
          <p:nvPr/>
        </p:nvSpPr>
        <p:spPr bwMode="auto">
          <a:xfrm>
            <a:off x="1981200" y="2057400"/>
            <a:ext cx="16764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请拟策略</a:t>
            </a:r>
            <a:endParaRPr kumimoji="1" lang="zh-TW" altLang="en-US" sz="2800" u="sng" dirty="0">
              <a:solidFill>
                <a:schemeClr val="bg2"/>
              </a:solidFill>
              <a:latin typeface="Times New Roman" pitchFamily="18" charset="0"/>
              <a:ea typeface="黑体" pitchFamily="2" charset="-122"/>
            </a:endParaRPr>
          </a:p>
        </p:txBody>
      </p:sp>
      <p:sp>
        <p:nvSpPr>
          <p:cNvPr id="153630" name="Text Box 30"/>
          <p:cNvSpPr txBox="1">
            <a:spLocks noChangeArrowheads="1"/>
          </p:cNvSpPr>
          <p:nvPr/>
        </p:nvSpPr>
        <p:spPr bwMode="auto">
          <a:xfrm>
            <a:off x="7086600" y="1066800"/>
            <a:ext cx="914400" cy="571500"/>
          </a:xfrm>
          <a:prstGeom prst="rect">
            <a:avLst/>
          </a:prstGeom>
          <a:gradFill rotWithShape="0">
            <a:gsLst>
              <a:gs pos="0">
                <a:srgbClr val="FF66FF"/>
              </a:gs>
              <a:gs pos="100000">
                <a:srgbClr val="FF66FF">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0000FF"/>
                </a:solidFill>
                <a:latin typeface="Times New Roman" pitchFamily="18" charset="0"/>
                <a:ea typeface="黑体" pitchFamily="2" charset="-122"/>
              </a:rPr>
              <a:t>张飞</a:t>
            </a:r>
            <a:endParaRPr kumimoji="1" lang="zh-TW" altLang="en-US" sz="10000">
              <a:latin typeface="Times New Roman" pitchFamily="18" charset="0"/>
              <a:ea typeface="黑体" pitchFamily="2" charset="-122"/>
            </a:endParaRPr>
          </a:p>
        </p:txBody>
      </p:sp>
      <p:sp>
        <p:nvSpPr>
          <p:cNvPr id="153631" name="Line 31"/>
          <p:cNvSpPr>
            <a:spLocks noChangeShapeType="1"/>
          </p:cNvSpPr>
          <p:nvPr/>
        </p:nvSpPr>
        <p:spPr bwMode="auto">
          <a:xfrm>
            <a:off x="7696200" y="16764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3632" name="Rectangle 32"/>
          <p:cNvSpPr>
            <a:spLocks noChangeArrowheads="1"/>
          </p:cNvSpPr>
          <p:nvPr/>
        </p:nvSpPr>
        <p:spPr bwMode="auto">
          <a:xfrm>
            <a:off x="7543800" y="39624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3633" name="Rectangle 33"/>
          <p:cNvSpPr>
            <a:spLocks noChangeArrowheads="1"/>
          </p:cNvSpPr>
          <p:nvPr/>
        </p:nvSpPr>
        <p:spPr bwMode="auto">
          <a:xfrm>
            <a:off x="2590800" y="3200400"/>
            <a:ext cx="21336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请防守荆州</a:t>
            </a:r>
            <a:endParaRPr kumimoji="1" lang="zh-TW" altLang="en-US" sz="2800" u="sng" dirty="0">
              <a:solidFill>
                <a:schemeClr val="bg2"/>
              </a:solidFill>
              <a:latin typeface="Times New Roman" pitchFamily="18" charset="0"/>
              <a:ea typeface="黑体" pitchFamily="2" charset="-122"/>
            </a:endParaRPr>
          </a:p>
        </p:txBody>
      </p:sp>
      <p:sp>
        <p:nvSpPr>
          <p:cNvPr id="153634" name="Line 34"/>
          <p:cNvSpPr>
            <a:spLocks noChangeShapeType="1"/>
          </p:cNvSpPr>
          <p:nvPr/>
        </p:nvSpPr>
        <p:spPr bwMode="auto">
          <a:xfrm>
            <a:off x="5715000" y="4038600"/>
            <a:ext cx="18288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35" name="Rectangle 35"/>
          <p:cNvSpPr>
            <a:spLocks noChangeArrowheads="1"/>
          </p:cNvSpPr>
          <p:nvPr/>
        </p:nvSpPr>
        <p:spPr bwMode="auto">
          <a:xfrm>
            <a:off x="5867400" y="2971800"/>
            <a:ext cx="1752600" cy="1031875"/>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请防守</a:t>
            </a:r>
          </a:p>
          <a:p>
            <a:pPr>
              <a:lnSpc>
                <a:spcPct val="110000"/>
              </a:lnSpc>
            </a:pPr>
            <a:r>
              <a:rPr kumimoji="1" lang="zh-CN" altLang="en-US" sz="2800" dirty="0">
                <a:solidFill>
                  <a:schemeClr val="bg2"/>
                </a:solidFill>
                <a:latin typeface="Times New Roman" pitchFamily="18" charset="0"/>
                <a:ea typeface="黑体" pitchFamily="2" charset="-122"/>
              </a:rPr>
              <a:t>荆州前线</a:t>
            </a:r>
            <a:endParaRPr kumimoji="1" lang="zh-TW" altLang="en-US" sz="2800" u="sng" dirty="0">
              <a:solidFill>
                <a:schemeClr val="bg2"/>
              </a:solidFill>
              <a:latin typeface="Times New Roman" pitchFamily="18" charset="0"/>
              <a:ea typeface="黑体" pitchFamily="2" charset="-122"/>
            </a:endParaRPr>
          </a:p>
        </p:txBody>
      </p:sp>
      <p:sp>
        <p:nvSpPr>
          <p:cNvPr id="153636" name="Oval 36"/>
          <p:cNvSpPr>
            <a:spLocks noChangeArrowheads="1"/>
          </p:cNvSpPr>
          <p:nvPr/>
        </p:nvSpPr>
        <p:spPr bwMode="auto">
          <a:xfrm>
            <a:off x="8534400" y="533400"/>
            <a:ext cx="304800" cy="304800"/>
          </a:xfrm>
          <a:prstGeom prst="ellipse">
            <a:avLst/>
          </a:prstGeom>
          <a:noFill/>
          <a:ln w="28575">
            <a:solidFill>
              <a:srgbClr val="FFCC00"/>
            </a:solidFill>
            <a:round/>
            <a:headEnd/>
            <a:tailEnd/>
          </a:ln>
          <a:effectLst/>
        </p:spPr>
        <p:txBody>
          <a:bodyPr wrap="none" anchor="ctr"/>
          <a:lstStyle/>
          <a:p>
            <a:endParaRPr lang="zh-CN" altLang="en-US"/>
          </a:p>
        </p:txBody>
      </p:sp>
      <p:sp>
        <p:nvSpPr>
          <p:cNvPr id="153637" name="Line 37"/>
          <p:cNvSpPr>
            <a:spLocks noChangeShapeType="1"/>
          </p:cNvSpPr>
          <p:nvPr/>
        </p:nvSpPr>
        <p:spPr bwMode="auto">
          <a:xfrm>
            <a:off x="8458200" y="914400"/>
            <a:ext cx="457200" cy="0"/>
          </a:xfrm>
          <a:prstGeom prst="line">
            <a:avLst/>
          </a:prstGeom>
          <a:noFill/>
          <a:ln w="28575">
            <a:solidFill>
              <a:srgbClr val="FFCC00"/>
            </a:solidFill>
            <a:round/>
            <a:headEnd/>
            <a:tailEnd/>
          </a:ln>
          <a:effectLst/>
        </p:spPr>
        <p:txBody>
          <a:bodyPr wrap="none" anchor="ctr"/>
          <a:lstStyle/>
          <a:p>
            <a:endParaRPr lang="zh-CN" altLang="en-US"/>
          </a:p>
        </p:txBody>
      </p:sp>
      <p:sp>
        <p:nvSpPr>
          <p:cNvPr id="153638" name="Line 38"/>
          <p:cNvSpPr>
            <a:spLocks noChangeShapeType="1"/>
          </p:cNvSpPr>
          <p:nvPr/>
        </p:nvSpPr>
        <p:spPr bwMode="auto">
          <a:xfrm>
            <a:off x="8686800" y="838200"/>
            <a:ext cx="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39" name="Line 39"/>
          <p:cNvSpPr>
            <a:spLocks noChangeShapeType="1"/>
          </p:cNvSpPr>
          <p:nvPr/>
        </p:nvSpPr>
        <p:spPr bwMode="auto">
          <a:xfrm flipH="1">
            <a:off x="8458200" y="1066800"/>
            <a:ext cx="22860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40" name="Line 40"/>
          <p:cNvSpPr>
            <a:spLocks noChangeShapeType="1"/>
          </p:cNvSpPr>
          <p:nvPr/>
        </p:nvSpPr>
        <p:spPr bwMode="auto">
          <a:xfrm>
            <a:off x="8686800" y="1066800"/>
            <a:ext cx="228600" cy="228600"/>
          </a:xfrm>
          <a:prstGeom prst="line">
            <a:avLst/>
          </a:prstGeom>
          <a:noFill/>
          <a:ln w="28575">
            <a:solidFill>
              <a:srgbClr val="FFCC00"/>
            </a:solidFill>
            <a:round/>
            <a:headEnd/>
            <a:tailEnd/>
          </a:ln>
          <a:effectLst/>
        </p:spPr>
        <p:txBody>
          <a:bodyPr wrap="none" anchor="ctr"/>
          <a:lstStyle/>
          <a:p>
            <a:endParaRPr lang="zh-CN" altLang="en-US"/>
          </a:p>
        </p:txBody>
      </p:sp>
      <p:sp>
        <p:nvSpPr>
          <p:cNvPr id="153641" name="Line 41"/>
          <p:cNvSpPr>
            <a:spLocks noChangeShapeType="1"/>
          </p:cNvSpPr>
          <p:nvPr/>
        </p:nvSpPr>
        <p:spPr bwMode="auto">
          <a:xfrm flipH="1">
            <a:off x="8686800" y="1981200"/>
            <a:ext cx="0" cy="4419600"/>
          </a:xfrm>
          <a:prstGeom prst="line">
            <a:avLst/>
          </a:prstGeom>
          <a:noFill/>
          <a:ln w="57150">
            <a:solidFill>
              <a:srgbClr val="FFCC00"/>
            </a:solidFill>
            <a:round/>
            <a:headEnd/>
            <a:tailEnd/>
          </a:ln>
          <a:effectLst/>
        </p:spPr>
        <p:txBody>
          <a:bodyPr anchor="ctr">
            <a:spAutoFit/>
          </a:bodyPr>
          <a:lstStyle/>
          <a:p>
            <a:endParaRPr lang="zh-CN" altLang="en-US"/>
          </a:p>
        </p:txBody>
      </p:sp>
      <p:sp>
        <p:nvSpPr>
          <p:cNvPr id="153642" name="Text Box 42"/>
          <p:cNvSpPr txBox="1">
            <a:spLocks noChangeArrowheads="1"/>
          </p:cNvSpPr>
          <p:nvPr/>
        </p:nvSpPr>
        <p:spPr bwMode="auto">
          <a:xfrm>
            <a:off x="8229600" y="1295400"/>
            <a:ext cx="914400" cy="561975"/>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孙权</a:t>
            </a:r>
            <a:endParaRPr kumimoji="1" lang="zh-TW" altLang="en-US" sz="10000">
              <a:latin typeface="Times New Roman" pitchFamily="18" charset="0"/>
              <a:ea typeface="黑体" pitchFamily="2" charset="-122"/>
            </a:endParaRPr>
          </a:p>
        </p:txBody>
      </p:sp>
      <p:sp>
        <p:nvSpPr>
          <p:cNvPr id="153643" name="Text Box 43"/>
          <p:cNvSpPr txBox="1">
            <a:spLocks noChangeArrowheads="1"/>
          </p:cNvSpPr>
          <p:nvPr/>
        </p:nvSpPr>
        <p:spPr bwMode="auto">
          <a:xfrm>
            <a:off x="0" y="1295400"/>
            <a:ext cx="914400" cy="561975"/>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曹操</a:t>
            </a:r>
            <a:endParaRPr kumimoji="1" lang="zh-TW" altLang="en-US" sz="10000">
              <a:latin typeface="Times New Roman" pitchFamily="18" charset="0"/>
              <a:ea typeface="黑体" pitchFamily="2" charset="-122"/>
            </a:endParaRPr>
          </a:p>
        </p:txBody>
      </p:sp>
      <p:sp>
        <p:nvSpPr>
          <p:cNvPr id="153644" name="Rectangle 44"/>
          <p:cNvSpPr>
            <a:spLocks noChangeArrowheads="1"/>
          </p:cNvSpPr>
          <p:nvPr/>
        </p:nvSpPr>
        <p:spPr bwMode="auto">
          <a:xfrm>
            <a:off x="1905000" y="4191000"/>
            <a:ext cx="21336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请联络孙权</a:t>
            </a:r>
            <a:endParaRPr kumimoji="1" lang="zh-TW" altLang="en-US" sz="2800" u="sng" dirty="0">
              <a:solidFill>
                <a:schemeClr val="bg2"/>
              </a:solidFill>
              <a:latin typeface="Times New Roman" pitchFamily="18" charset="0"/>
              <a:ea typeface="黑体" pitchFamily="2" charset="-122"/>
            </a:endParaRPr>
          </a:p>
        </p:txBody>
      </p:sp>
      <p:sp>
        <p:nvSpPr>
          <p:cNvPr id="153645" name="Line 45"/>
          <p:cNvSpPr>
            <a:spLocks noChangeShapeType="1"/>
          </p:cNvSpPr>
          <p:nvPr/>
        </p:nvSpPr>
        <p:spPr bwMode="auto">
          <a:xfrm>
            <a:off x="4267200" y="4953000"/>
            <a:ext cx="44196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46" name="Line 46"/>
          <p:cNvSpPr>
            <a:spLocks noChangeShapeType="1"/>
          </p:cNvSpPr>
          <p:nvPr/>
        </p:nvSpPr>
        <p:spPr bwMode="auto">
          <a:xfrm flipH="1">
            <a:off x="533400" y="6237288"/>
            <a:ext cx="34290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3647" name="Rectangle 47"/>
          <p:cNvSpPr>
            <a:spLocks noChangeArrowheads="1"/>
          </p:cNvSpPr>
          <p:nvPr/>
        </p:nvSpPr>
        <p:spPr bwMode="auto">
          <a:xfrm>
            <a:off x="4800600" y="4419600"/>
            <a:ext cx="28956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请孙权领兵相助</a:t>
            </a:r>
            <a:endParaRPr kumimoji="1" lang="zh-TW" altLang="en-US" sz="2800" u="sng" dirty="0">
              <a:solidFill>
                <a:schemeClr val="bg2"/>
              </a:solidFill>
              <a:latin typeface="Times New Roman" pitchFamily="18" charset="0"/>
              <a:ea typeface="黑体" pitchFamily="2" charset="-122"/>
            </a:endParaRPr>
          </a:p>
        </p:txBody>
      </p:sp>
      <p:sp>
        <p:nvSpPr>
          <p:cNvPr id="153648" name="Rectangle 48"/>
          <p:cNvSpPr>
            <a:spLocks noChangeArrowheads="1"/>
          </p:cNvSpPr>
          <p:nvPr/>
        </p:nvSpPr>
        <p:spPr bwMode="auto">
          <a:xfrm>
            <a:off x="4572000" y="5334000"/>
            <a:ext cx="21336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借东风火攻</a:t>
            </a:r>
            <a:endParaRPr kumimoji="1" lang="zh-TW" altLang="en-US" sz="2800" u="sng" dirty="0">
              <a:solidFill>
                <a:schemeClr val="bg2"/>
              </a:solidFill>
              <a:latin typeface="Times New Roman" pitchFamily="18" charset="0"/>
              <a:ea typeface="黑体" pitchFamily="2" charset="-122"/>
            </a:endParaRPr>
          </a:p>
        </p:txBody>
      </p:sp>
      <p:sp>
        <p:nvSpPr>
          <p:cNvPr id="153649" name="Rectangle 49"/>
          <p:cNvSpPr>
            <a:spLocks noChangeArrowheads="1"/>
          </p:cNvSpPr>
          <p:nvPr/>
        </p:nvSpPr>
        <p:spPr bwMode="auto">
          <a:xfrm>
            <a:off x="1828800" y="5562600"/>
            <a:ext cx="1828800" cy="527580"/>
          </a:xfrm>
          <a:prstGeom prst="rect">
            <a:avLst/>
          </a:prstGeom>
          <a:noFill/>
          <a:ln w="9525">
            <a:noFill/>
            <a:miter lim="800000"/>
            <a:headEnd/>
            <a:tailEnd/>
          </a:ln>
          <a:effectLst/>
        </p:spPr>
        <p:txBody>
          <a:bodyPr>
            <a:spAutoFit/>
          </a:bodyPr>
          <a:lstStyle/>
          <a:p>
            <a:pPr>
              <a:lnSpc>
                <a:spcPct val="110000"/>
              </a:lnSpc>
            </a:pPr>
            <a:r>
              <a:rPr kumimoji="1" lang="zh-CN" altLang="en-US" sz="2800" dirty="0">
                <a:solidFill>
                  <a:schemeClr val="bg2"/>
                </a:solidFill>
                <a:latin typeface="Times New Roman" pitchFamily="18" charset="0"/>
                <a:ea typeface="黑体" pitchFamily="2" charset="-122"/>
              </a:rPr>
              <a:t>火攻曹军</a:t>
            </a:r>
            <a:endParaRPr kumimoji="1" lang="zh-TW" altLang="en-US" sz="2800" u="sng" dirty="0">
              <a:solidFill>
                <a:schemeClr val="bg2"/>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fill="hold"/>
                                        <p:tgtEl>
                                          <p:spTgt spid="153602"/>
                                        </p:tgtEl>
                                        <p:attrNameLst>
                                          <p:attrName>ppt_x</p:attrName>
                                        </p:attrNameLst>
                                      </p:cBhvr>
                                      <p:tavLst>
                                        <p:tav tm="0">
                                          <p:val>
                                            <p:strVal val="#ppt_x"/>
                                          </p:val>
                                        </p:tav>
                                        <p:tav tm="100000">
                                          <p:val>
                                            <p:strVal val="#ppt_x"/>
                                          </p:val>
                                        </p:tav>
                                      </p:tavLst>
                                    </p:anim>
                                    <p:anim calcmode="lin" valueType="num">
                                      <p:cBhvr additive="base">
                                        <p:cTn id="8" dur="500" fill="hold"/>
                                        <p:tgtEl>
                                          <p:spTgt spid="15360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1000"/>
                                  </p:stCondLst>
                                  <p:childTnLst>
                                    <p:set>
                                      <p:cBhvr>
                                        <p:cTn id="11" dur="1" fill="hold">
                                          <p:stCondLst>
                                            <p:cond delay="0"/>
                                          </p:stCondLst>
                                        </p:cTn>
                                        <p:tgtEl>
                                          <p:spTgt spid="153617"/>
                                        </p:tgtEl>
                                        <p:attrNameLst>
                                          <p:attrName>style.visibility</p:attrName>
                                        </p:attrNameLst>
                                      </p:cBhvr>
                                      <p:to>
                                        <p:strVal val="visible"/>
                                      </p:to>
                                    </p:set>
                                    <p:animEffect transition="in" filter="dissolve">
                                      <p:cBhvr>
                                        <p:cTn id="12" dur="500"/>
                                        <p:tgtEl>
                                          <p:spTgt spid="153617"/>
                                        </p:tgtEl>
                                      </p:cBhvr>
                                    </p:animEffect>
                                  </p:childTnLst>
                                </p:cTn>
                              </p:par>
                            </p:childTnLst>
                          </p:cTn>
                        </p:par>
                        <p:par>
                          <p:cTn id="13" fill="hold">
                            <p:stCondLst>
                              <p:cond delay="2000"/>
                            </p:stCondLst>
                            <p:childTnLst>
                              <p:par>
                                <p:cTn id="14" presetID="9" presetClass="entr" presetSubtype="0" fill="hold" grpId="0" nodeType="afterEffect">
                                  <p:stCondLst>
                                    <p:cond delay="0"/>
                                  </p:stCondLst>
                                  <p:childTnLst>
                                    <p:set>
                                      <p:cBhvr>
                                        <p:cTn id="15" dur="1" fill="hold">
                                          <p:stCondLst>
                                            <p:cond delay="0"/>
                                          </p:stCondLst>
                                        </p:cTn>
                                        <p:tgtEl>
                                          <p:spTgt spid="153616"/>
                                        </p:tgtEl>
                                        <p:attrNameLst>
                                          <p:attrName>style.visibility</p:attrName>
                                        </p:attrNameLst>
                                      </p:cBhvr>
                                      <p:to>
                                        <p:strVal val="visible"/>
                                      </p:to>
                                    </p:set>
                                    <p:animEffect transition="in" filter="dissolve">
                                      <p:cBhvr>
                                        <p:cTn id="16" dur="500"/>
                                        <p:tgtEl>
                                          <p:spTgt spid="153616"/>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499"/>
                                          </p:stCondLst>
                                        </p:cTn>
                                        <p:tgtEl>
                                          <p:spTgt spid="153628"/>
                                        </p:tgtEl>
                                        <p:attrNameLst>
                                          <p:attrName>style.visibility</p:attrName>
                                        </p:attrNameLst>
                                      </p:cBhvr>
                                      <p:to>
                                        <p:strVal val="visible"/>
                                      </p:to>
                                    </p:set>
                                  </p:childTnLst>
                                </p:cTn>
                              </p:par>
                            </p:childTnLst>
                          </p:cTn>
                        </p:par>
                        <p:par>
                          <p:cTn id="20" fill="hold">
                            <p:stCondLst>
                              <p:cond delay="3000"/>
                            </p:stCondLst>
                            <p:childTnLst>
                              <p:par>
                                <p:cTn id="21" presetID="9" presetClass="entr" presetSubtype="0" fill="hold" grpId="0" nodeType="afterEffect">
                                  <p:stCondLst>
                                    <p:cond delay="1000"/>
                                  </p:stCondLst>
                                  <p:childTnLst>
                                    <p:set>
                                      <p:cBhvr>
                                        <p:cTn id="22" dur="1" fill="hold">
                                          <p:stCondLst>
                                            <p:cond delay="0"/>
                                          </p:stCondLst>
                                        </p:cTn>
                                        <p:tgtEl>
                                          <p:spTgt spid="153618"/>
                                        </p:tgtEl>
                                        <p:attrNameLst>
                                          <p:attrName>style.visibility</p:attrName>
                                        </p:attrNameLst>
                                      </p:cBhvr>
                                      <p:to>
                                        <p:strVal val="visible"/>
                                      </p:to>
                                    </p:set>
                                    <p:animEffect transition="in" filter="dissolve">
                                      <p:cBhvr>
                                        <p:cTn id="23" dur="500"/>
                                        <p:tgtEl>
                                          <p:spTgt spid="153618"/>
                                        </p:tgtEl>
                                      </p:cBhvr>
                                    </p:animEffect>
                                  </p:childTnLst>
                                </p:cTn>
                              </p:par>
                            </p:childTnLst>
                          </p:cTn>
                        </p:par>
                        <p:par>
                          <p:cTn id="24" fill="hold">
                            <p:stCondLst>
                              <p:cond delay="4500"/>
                            </p:stCondLst>
                            <p:childTnLst>
                              <p:par>
                                <p:cTn id="25" presetID="9" presetClass="entr" presetSubtype="0" fill="hold" grpId="0" nodeType="afterEffect">
                                  <p:stCondLst>
                                    <p:cond delay="0"/>
                                  </p:stCondLst>
                                  <p:childTnLst>
                                    <p:set>
                                      <p:cBhvr>
                                        <p:cTn id="26" dur="1" fill="hold">
                                          <p:stCondLst>
                                            <p:cond delay="0"/>
                                          </p:stCondLst>
                                        </p:cTn>
                                        <p:tgtEl>
                                          <p:spTgt spid="153619"/>
                                        </p:tgtEl>
                                        <p:attrNameLst>
                                          <p:attrName>style.visibility</p:attrName>
                                        </p:attrNameLst>
                                      </p:cBhvr>
                                      <p:to>
                                        <p:strVal val="visible"/>
                                      </p:to>
                                    </p:set>
                                    <p:animEffect transition="in" filter="dissolve">
                                      <p:cBhvr>
                                        <p:cTn id="27" dur="500"/>
                                        <p:tgtEl>
                                          <p:spTgt spid="153619"/>
                                        </p:tgtEl>
                                      </p:cBhvr>
                                    </p:animEffect>
                                  </p:childTnLst>
                                </p:cTn>
                              </p:par>
                            </p:childTnLst>
                          </p:cTn>
                        </p:par>
                        <p:par>
                          <p:cTn id="28" fill="hold">
                            <p:stCondLst>
                              <p:cond delay="5000"/>
                            </p:stCondLst>
                            <p:childTnLst>
                              <p:par>
                                <p:cTn id="29" presetID="1" presetClass="entr" presetSubtype="0" fill="hold" grpId="0" nodeType="afterEffect">
                                  <p:stCondLst>
                                    <p:cond delay="0"/>
                                  </p:stCondLst>
                                  <p:childTnLst>
                                    <p:set>
                                      <p:cBhvr>
                                        <p:cTn id="30" dur="1" fill="hold">
                                          <p:stCondLst>
                                            <p:cond delay="499"/>
                                          </p:stCondLst>
                                        </p:cTn>
                                        <p:tgtEl>
                                          <p:spTgt spid="153629"/>
                                        </p:tgtEl>
                                        <p:attrNameLst>
                                          <p:attrName>style.visibility</p:attrName>
                                        </p:attrNameLst>
                                      </p:cBhvr>
                                      <p:to>
                                        <p:strVal val="visible"/>
                                      </p:to>
                                    </p:set>
                                  </p:childTnLst>
                                </p:cTn>
                              </p:par>
                            </p:childTnLst>
                          </p:cTn>
                        </p:par>
                        <p:par>
                          <p:cTn id="31" fill="hold">
                            <p:stCondLst>
                              <p:cond delay="5500"/>
                            </p:stCondLst>
                            <p:childTnLst>
                              <p:par>
                                <p:cTn id="32" presetID="9" presetClass="entr" presetSubtype="0" fill="hold" grpId="0" nodeType="afterEffect">
                                  <p:stCondLst>
                                    <p:cond delay="1000"/>
                                  </p:stCondLst>
                                  <p:childTnLst>
                                    <p:set>
                                      <p:cBhvr>
                                        <p:cTn id="33" dur="1" fill="hold">
                                          <p:stCondLst>
                                            <p:cond delay="0"/>
                                          </p:stCondLst>
                                        </p:cTn>
                                        <p:tgtEl>
                                          <p:spTgt spid="153621"/>
                                        </p:tgtEl>
                                        <p:attrNameLst>
                                          <p:attrName>style.visibility</p:attrName>
                                        </p:attrNameLst>
                                      </p:cBhvr>
                                      <p:to>
                                        <p:strVal val="visible"/>
                                      </p:to>
                                    </p:set>
                                    <p:animEffect transition="in" filter="dissolve">
                                      <p:cBhvr>
                                        <p:cTn id="34" dur="500"/>
                                        <p:tgtEl>
                                          <p:spTgt spid="153621"/>
                                        </p:tgtEl>
                                      </p:cBhvr>
                                    </p:animEffect>
                                  </p:childTnLst>
                                </p:cTn>
                              </p:par>
                            </p:childTnLst>
                          </p:cTn>
                        </p:par>
                        <p:par>
                          <p:cTn id="35" fill="hold">
                            <p:stCondLst>
                              <p:cond delay="7000"/>
                            </p:stCondLst>
                            <p:childTnLst>
                              <p:par>
                                <p:cTn id="36" presetID="9" presetClass="entr" presetSubtype="0" fill="hold" grpId="0" nodeType="afterEffect">
                                  <p:stCondLst>
                                    <p:cond delay="0"/>
                                  </p:stCondLst>
                                  <p:childTnLst>
                                    <p:set>
                                      <p:cBhvr>
                                        <p:cTn id="37" dur="1" fill="hold">
                                          <p:stCondLst>
                                            <p:cond delay="0"/>
                                          </p:stCondLst>
                                        </p:cTn>
                                        <p:tgtEl>
                                          <p:spTgt spid="153620"/>
                                        </p:tgtEl>
                                        <p:attrNameLst>
                                          <p:attrName>style.visibility</p:attrName>
                                        </p:attrNameLst>
                                      </p:cBhvr>
                                      <p:to>
                                        <p:strVal val="visible"/>
                                      </p:to>
                                    </p:set>
                                    <p:animEffect transition="in" filter="dissolve">
                                      <p:cBhvr>
                                        <p:cTn id="38" dur="500"/>
                                        <p:tgtEl>
                                          <p:spTgt spid="153620"/>
                                        </p:tgtEl>
                                      </p:cBhvr>
                                    </p:animEffect>
                                  </p:childTnLst>
                                </p:cTn>
                              </p:par>
                            </p:childTnLst>
                          </p:cTn>
                        </p:par>
                        <p:par>
                          <p:cTn id="39" fill="hold">
                            <p:stCondLst>
                              <p:cond delay="7500"/>
                            </p:stCondLst>
                            <p:childTnLst>
                              <p:par>
                                <p:cTn id="40" presetID="1" presetClass="entr" presetSubtype="0" fill="hold" grpId="0" nodeType="afterEffect">
                                  <p:stCondLst>
                                    <p:cond delay="0"/>
                                  </p:stCondLst>
                                  <p:childTnLst>
                                    <p:set>
                                      <p:cBhvr>
                                        <p:cTn id="41" dur="1" fill="hold">
                                          <p:stCondLst>
                                            <p:cond delay="499"/>
                                          </p:stCondLst>
                                        </p:cTn>
                                        <p:tgtEl>
                                          <p:spTgt spid="153633"/>
                                        </p:tgtEl>
                                        <p:attrNameLst>
                                          <p:attrName>style.visibility</p:attrName>
                                        </p:attrNameLst>
                                      </p:cBhvr>
                                      <p:to>
                                        <p:strVal val="visible"/>
                                      </p:to>
                                    </p:set>
                                  </p:childTnLst>
                                </p:cTn>
                              </p:par>
                            </p:childTnLst>
                          </p:cTn>
                        </p:par>
                        <p:par>
                          <p:cTn id="42" fill="hold">
                            <p:stCondLst>
                              <p:cond delay="8000"/>
                            </p:stCondLst>
                            <p:childTnLst>
                              <p:par>
                                <p:cTn id="43" presetID="9" presetClass="entr" presetSubtype="0" fill="hold" grpId="0" nodeType="afterEffect">
                                  <p:stCondLst>
                                    <p:cond delay="1000"/>
                                  </p:stCondLst>
                                  <p:childTnLst>
                                    <p:set>
                                      <p:cBhvr>
                                        <p:cTn id="44" dur="1" fill="hold">
                                          <p:stCondLst>
                                            <p:cond delay="0"/>
                                          </p:stCondLst>
                                        </p:cTn>
                                        <p:tgtEl>
                                          <p:spTgt spid="153634"/>
                                        </p:tgtEl>
                                        <p:attrNameLst>
                                          <p:attrName>style.visibility</p:attrName>
                                        </p:attrNameLst>
                                      </p:cBhvr>
                                      <p:to>
                                        <p:strVal val="visible"/>
                                      </p:to>
                                    </p:set>
                                    <p:animEffect transition="in" filter="dissolve">
                                      <p:cBhvr>
                                        <p:cTn id="45" dur="500"/>
                                        <p:tgtEl>
                                          <p:spTgt spid="153634"/>
                                        </p:tgtEl>
                                      </p:cBhvr>
                                    </p:animEffect>
                                  </p:childTnLst>
                                </p:cTn>
                              </p:par>
                            </p:childTnLst>
                          </p:cTn>
                        </p:par>
                        <p:par>
                          <p:cTn id="46" fill="hold">
                            <p:stCondLst>
                              <p:cond delay="9500"/>
                            </p:stCondLst>
                            <p:childTnLst>
                              <p:par>
                                <p:cTn id="47" presetID="9" presetClass="entr" presetSubtype="0" fill="hold" grpId="0" nodeType="afterEffect">
                                  <p:stCondLst>
                                    <p:cond delay="0"/>
                                  </p:stCondLst>
                                  <p:childTnLst>
                                    <p:set>
                                      <p:cBhvr>
                                        <p:cTn id="48" dur="1" fill="hold">
                                          <p:stCondLst>
                                            <p:cond delay="0"/>
                                          </p:stCondLst>
                                        </p:cTn>
                                        <p:tgtEl>
                                          <p:spTgt spid="153632"/>
                                        </p:tgtEl>
                                        <p:attrNameLst>
                                          <p:attrName>style.visibility</p:attrName>
                                        </p:attrNameLst>
                                      </p:cBhvr>
                                      <p:to>
                                        <p:strVal val="visible"/>
                                      </p:to>
                                    </p:set>
                                    <p:animEffect transition="in" filter="dissolve">
                                      <p:cBhvr>
                                        <p:cTn id="49" dur="500"/>
                                        <p:tgtEl>
                                          <p:spTgt spid="153632"/>
                                        </p:tgtEl>
                                      </p:cBhvr>
                                    </p:animEffect>
                                  </p:childTnLst>
                                </p:cTn>
                              </p:par>
                            </p:childTnLst>
                          </p:cTn>
                        </p:par>
                        <p:par>
                          <p:cTn id="50" fill="hold">
                            <p:stCondLst>
                              <p:cond delay="10000"/>
                            </p:stCondLst>
                            <p:childTnLst>
                              <p:par>
                                <p:cTn id="51" presetID="1" presetClass="entr" presetSubtype="0" fill="hold" grpId="0" nodeType="afterEffect">
                                  <p:stCondLst>
                                    <p:cond delay="0"/>
                                  </p:stCondLst>
                                  <p:childTnLst>
                                    <p:set>
                                      <p:cBhvr>
                                        <p:cTn id="52" dur="1" fill="hold">
                                          <p:stCondLst>
                                            <p:cond delay="499"/>
                                          </p:stCondLst>
                                        </p:cTn>
                                        <p:tgtEl>
                                          <p:spTgt spid="153635"/>
                                        </p:tgtEl>
                                        <p:attrNameLst>
                                          <p:attrName>style.visibility</p:attrName>
                                        </p:attrNameLst>
                                      </p:cBhvr>
                                      <p:to>
                                        <p:strVal val="visible"/>
                                      </p:to>
                                    </p:set>
                                  </p:childTnLst>
                                </p:cTn>
                              </p:par>
                            </p:childTnLst>
                          </p:cTn>
                        </p:par>
                        <p:par>
                          <p:cTn id="53" fill="hold">
                            <p:stCondLst>
                              <p:cond delay="10500"/>
                            </p:stCondLst>
                            <p:childTnLst>
                              <p:par>
                                <p:cTn id="54" presetID="9" presetClass="entr" presetSubtype="0" fill="hold" grpId="0" nodeType="afterEffect">
                                  <p:stCondLst>
                                    <p:cond delay="1000"/>
                                  </p:stCondLst>
                                  <p:childTnLst>
                                    <p:set>
                                      <p:cBhvr>
                                        <p:cTn id="55" dur="1" fill="hold">
                                          <p:stCondLst>
                                            <p:cond delay="0"/>
                                          </p:stCondLst>
                                        </p:cTn>
                                        <p:tgtEl>
                                          <p:spTgt spid="153623"/>
                                        </p:tgtEl>
                                        <p:attrNameLst>
                                          <p:attrName>style.visibility</p:attrName>
                                        </p:attrNameLst>
                                      </p:cBhvr>
                                      <p:to>
                                        <p:strVal val="visible"/>
                                      </p:to>
                                    </p:set>
                                    <p:animEffect transition="in" filter="dissolve">
                                      <p:cBhvr>
                                        <p:cTn id="56" dur="500"/>
                                        <p:tgtEl>
                                          <p:spTgt spid="153623"/>
                                        </p:tgtEl>
                                      </p:cBhvr>
                                    </p:animEffect>
                                  </p:childTnLst>
                                </p:cTn>
                              </p:par>
                            </p:childTnLst>
                          </p:cTn>
                        </p:par>
                        <p:par>
                          <p:cTn id="57" fill="hold">
                            <p:stCondLst>
                              <p:cond delay="12000"/>
                            </p:stCondLst>
                            <p:childTnLst>
                              <p:par>
                                <p:cTn id="58" presetID="9" presetClass="entr" presetSubtype="0" fill="hold" grpId="0" nodeType="afterEffect">
                                  <p:stCondLst>
                                    <p:cond delay="0"/>
                                  </p:stCondLst>
                                  <p:childTnLst>
                                    <p:set>
                                      <p:cBhvr>
                                        <p:cTn id="59" dur="1" fill="hold">
                                          <p:stCondLst>
                                            <p:cond delay="0"/>
                                          </p:stCondLst>
                                        </p:cTn>
                                        <p:tgtEl>
                                          <p:spTgt spid="153622"/>
                                        </p:tgtEl>
                                        <p:attrNameLst>
                                          <p:attrName>style.visibility</p:attrName>
                                        </p:attrNameLst>
                                      </p:cBhvr>
                                      <p:to>
                                        <p:strVal val="visible"/>
                                      </p:to>
                                    </p:set>
                                    <p:animEffect transition="in" filter="dissolve">
                                      <p:cBhvr>
                                        <p:cTn id="60" dur="500"/>
                                        <p:tgtEl>
                                          <p:spTgt spid="153622"/>
                                        </p:tgtEl>
                                      </p:cBhvr>
                                    </p:animEffect>
                                  </p:childTnLst>
                                </p:cTn>
                              </p:par>
                            </p:childTnLst>
                          </p:cTn>
                        </p:par>
                        <p:par>
                          <p:cTn id="61" fill="hold">
                            <p:stCondLst>
                              <p:cond delay="12500"/>
                            </p:stCondLst>
                            <p:childTnLst>
                              <p:par>
                                <p:cTn id="62" presetID="1" presetClass="entr" presetSubtype="0" fill="hold" grpId="0" nodeType="afterEffect">
                                  <p:stCondLst>
                                    <p:cond delay="0"/>
                                  </p:stCondLst>
                                  <p:childTnLst>
                                    <p:set>
                                      <p:cBhvr>
                                        <p:cTn id="63" dur="1" fill="hold">
                                          <p:stCondLst>
                                            <p:cond delay="499"/>
                                          </p:stCondLst>
                                        </p:cTn>
                                        <p:tgtEl>
                                          <p:spTgt spid="153644"/>
                                        </p:tgtEl>
                                        <p:attrNameLst>
                                          <p:attrName>style.visibility</p:attrName>
                                        </p:attrNameLst>
                                      </p:cBhvr>
                                      <p:to>
                                        <p:strVal val="visible"/>
                                      </p:to>
                                    </p:set>
                                  </p:childTnLst>
                                </p:cTn>
                              </p:par>
                            </p:childTnLst>
                          </p:cTn>
                        </p:par>
                        <p:par>
                          <p:cTn id="64" fill="hold">
                            <p:stCondLst>
                              <p:cond delay="13000"/>
                            </p:stCondLst>
                            <p:childTnLst>
                              <p:par>
                                <p:cTn id="65" presetID="9" presetClass="entr" presetSubtype="0" fill="hold" grpId="0" nodeType="afterEffect">
                                  <p:stCondLst>
                                    <p:cond delay="1000"/>
                                  </p:stCondLst>
                                  <p:childTnLst>
                                    <p:set>
                                      <p:cBhvr>
                                        <p:cTn id="66" dur="1" fill="hold">
                                          <p:stCondLst>
                                            <p:cond delay="0"/>
                                          </p:stCondLst>
                                        </p:cTn>
                                        <p:tgtEl>
                                          <p:spTgt spid="153645"/>
                                        </p:tgtEl>
                                        <p:attrNameLst>
                                          <p:attrName>style.visibility</p:attrName>
                                        </p:attrNameLst>
                                      </p:cBhvr>
                                      <p:to>
                                        <p:strVal val="visible"/>
                                      </p:to>
                                    </p:set>
                                    <p:animEffect transition="in" filter="dissolve">
                                      <p:cBhvr>
                                        <p:cTn id="67" dur="500"/>
                                        <p:tgtEl>
                                          <p:spTgt spid="153645"/>
                                        </p:tgtEl>
                                      </p:cBhvr>
                                    </p:animEffect>
                                  </p:childTnLst>
                                </p:cTn>
                              </p:par>
                            </p:childTnLst>
                          </p:cTn>
                        </p:par>
                        <p:par>
                          <p:cTn id="68" fill="hold">
                            <p:stCondLst>
                              <p:cond delay="14500"/>
                            </p:stCondLst>
                            <p:childTnLst>
                              <p:par>
                                <p:cTn id="69" presetID="1" presetClass="entr" presetSubtype="0" fill="hold" grpId="0" nodeType="afterEffect">
                                  <p:stCondLst>
                                    <p:cond delay="0"/>
                                  </p:stCondLst>
                                  <p:childTnLst>
                                    <p:set>
                                      <p:cBhvr>
                                        <p:cTn id="70" dur="1" fill="hold">
                                          <p:stCondLst>
                                            <p:cond delay="499"/>
                                          </p:stCondLst>
                                        </p:cTn>
                                        <p:tgtEl>
                                          <p:spTgt spid="153647"/>
                                        </p:tgtEl>
                                        <p:attrNameLst>
                                          <p:attrName>style.visibility</p:attrName>
                                        </p:attrNameLst>
                                      </p:cBhvr>
                                      <p:to>
                                        <p:strVal val="visible"/>
                                      </p:to>
                                    </p:set>
                                  </p:childTnLst>
                                </p:cTn>
                              </p:par>
                            </p:childTnLst>
                          </p:cTn>
                        </p:par>
                        <p:par>
                          <p:cTn id="71" fill="hold">
                            <p:stCondLst>
                              <p:cond delay="15000"/>
                            </p:stCondLst>
                            <p:childTnLst>
                              <p:par>
                                <p:cTn id="72" presetID="9" presetClass="entr" presetSubtype="0" fill="hold" grpId="0" nodeType="afterEffect">
                                  <p:stCondLst>
                                    <p:cond delay="1000"/>
                                  </p:stCondLst>
                                  <p:childTnLst>
                                    <p:set>
                                      <p:cBhvr>
                                        <p:cTn id="73" dur="1" fill="hold">
                                          <p:stCondLst>
                                            <p:cond delay="0"/>
                                          </p:stCondLst>
                                        </p:cTn>
                                        <p:tgtEl>
                                          <p:spTgt spid="153625"/>
                                        </p:tgtEl>
                                        <p:attrNameLst>
                                          <p:attrName>style.visibility</p:attrName>
                                        </p:attrNameLst>
                                      </p:cBhvr>
                                      <p:to>
                                        <p:strVal val="visible"/>
                                      </p:to>
                                    </p:set>
                                    <p:animEffect transition="in" filter="dissolve">
                                      <p:cBhvr>
                                        <p:cTn id="74" dur="500"/>
                                        <p:tgtEl>
                                          <p:spTgt spid="153625"/>
                                        </p:tgtEl>
                                      </p:cBhvr>
                                    </p:animEffect>
                                  </p:childTnLst>
                                </p:cTn>
                              </p:par>
                            </p:childTnLst>
                          </p:cTn>
                        </p:par>
                        <p:par>
                          <p:cTn id="75" fill="hold">
                            <p:stCondLst>
                              <p:cond delay="16500"/>
                            </p:stCondLst>
                            <p:childTnLst>
                              <p:par>
                                <p:cTn id="76" presetID="9" presetClass="entr" presetSubtype="0" fill="hold" grpId="0" nodeType="afterEffect">
                                  <p:stCondLst>
                                    <p:cond delay="0"/>
                                  </p:stCondLst>
                                  <p:childTnLst>
                                    <p:set>
                                      <p:cBhvr>
                                        <p:cTn id="77" dur="1" fill="hold">
                                          <p:stCondLst>
                                            <p:cond delay="0"/>
                                          </p:stCondLst>
                                        </p:cTn>
                                        <p:tgtEl>
                                          <p:spTgt spid="153626"/>
                                        </p:tgtEl>
                                        <p:attrNameLst>
                                          <p:attrName>style.visibility</p:attrName>
                                        </p:attrNameLst>
                                      </p:cBhvr>
                                      <p:to>
                                        <p:strVal val="visible"/>
                                      </p:to>
                                    </p:set>
                                    <p:animEffect transition="in" filter="dissolve">
                                      <p:cBhvr>
                                        <p:cTn id="78" dur="500"/>
                                        <p:tgtEl>
                                          <p:spTgt spid="153626"/>
                                        </p:tgtEl>
                                      </p:cBhvr>
                                    </p:animEffect>
                                  </p:childTnLst>
                                </p:cTn>
                              </p:par>
                            </p:childTnLst>
                          </p:cTn>
                        </p:par>
                        <p:par>
                          <p:cTn id="79" fill="hold">
                            <p:stCondLst>
                              <p:cond delay="17000"/>
                            </p:stCondLst>
                            <p:childTnLst>
                              <p:par>
                                <p:cTn id="80" presetID="9" presetClass="entr" presetSubtype="0" fill="hold" grpId="0" nodeType="afterEffect">
                                  <p:stCondLst>
                                    <p:cond delay="0"/>
                                  </p:stCondLst>
                                  <p:childTnLst>
                                    <p:set>
                                      <p:cBhvr>
                                        <p:cTn id="81" dur="1" fill="hold">
                                          <p:stCondLst>
                                            <p:cond delay="0"/>
                                          </p:stCondLst>
                                        </p:cTn>
                                        <p:tgtEl>
                                          <p:spTgt spid="153627"/>
                                        </p:tgtEl>
                                        <p:attrNameLst>
                                          <p:attrName>style.visibility</p:attrName>
                                        </p:attrNameLst>
                                      </p:cBhvr>
                                      <p:to>
                                        <p:strVal val="visible"/>
                                      </p:to>
                                    </p:set>
                                    <p:animEffect transition="in" filter="dissolve">
                                      <p:cBhvr>
                                        <p:cTn id="82" dur="500"/>
                                        <p:tgtEl>
                                          <p:spTgt spid="153627"/>
                                        </p:tgtEl>
                                      </p:cBhvr>
                                    </p:animEffect>
                                  </p:childTnLst>
                                </p:cTn>
                              </p:par>
                            </p:childTnLst>
                          </p:cTn>
                        </p:par>
                        <p:par>
                          <p:cTn id="83" fill="hold">
                            <p:stCondLst>
                              <p:cond delay="17500"/>
                            </p:stCondLst>
                            <p:childTnLst>
                              <p:par>
                                <p:cTn id="84" presetID="9" presetClass="entr" presetSubtype="0" fill="hold" grpId="0" nodeType="afterEffect">
                                  <p:stCondLst>
                                    <p:cond delay="0"/>
                                  </p:stCondLst>
                                  <p:childTnLst>
                                    <p:set>
                                      <p:cBhvr>
                                        <p:cTn id="85" dur="1" fill="hold">
                                          <p:stCondLst>
                                            <p:cond delay="0"/>
                                          </p:stCondLst>
                                        </p:cTn>
                                        <p:tgtEl>
                                          <p:spTgt spid="153624"/>
                                        </p:tgtEl>
                                        <p:attrNameLst>
                                          <p:attrName>style.visibility</p:attrName>
                                        </p:attrNameLst>
                                      </p:cBhvr>
                                      <p:to>
                                        <p:strVal val="visible"/>
                                      </p:to>
                                    </p:set>
                                    <p:animEffect transition="in" filter="dissolve">
                                      <p:cBhvr>
                                        <p:cTn id="86" dur="500"/>
                                        <p:tgtEl>
                                          <p:spTgt spid="153624"/>
                                        </p:tgtEl>
                                      </p:cBhvr>
                                    </p:animEffect>
                                  </p:childTnLst>
                                </p:cTn>
                              </p:par>
                            </p:childTnLst>
                          </p:cTn>
                        </p:par>
                        <p:par>
                          <p:cTn id="87" fill="hold">
                            <p:stCondLst>
                              <p:cond delay="18000"/>
                            </p:stCondLst>
                            <p:childTnLst>
                              <p:par>
                                <p:cTn id="88" presetID="1" presetClass="entr" presetSubtype="0" fill="hold" grpId="0" nodeType="afterEffect">
                                  <p:stCondLst>
                                    <p:cond delay="0"/>
                                  </p:stCondLst>
                                  <p:childTnLst>
                                    <p:set>
                                      <p:cBhvr>
                                        <p:cTn id="89" dur="1" fill="hold">
                                          <p:stCondLst>
                                            <p:cond delay="499"/>
                                          </p:stCondLst>
                                        </p:cTn>
                                        <p:tgtEl>
                                          <p:spTgt spid="153648"/>
                                        </p:tgtEl>
                                        <p:attrNameLst>
                                          <p:attrName>style.visibility</p:attrName>
                                        </p:attrNameLst>
                                      </p:cBhvr>
                                      <p:to>
                                        <p:strVal val="visible"/>
                                      </p:to>
                                    </p:set>
                                  </p:childTnLst>
                                </p:cTn>
                              </p:par>
                            </p:childTnLst>
                          </p:cTn>
                        </p:par>
                        <p:par>
                          <p:cTn id="90" fill="hold">
                            <p:stCondLst>
                              <p:cond delay="18500"/>
                            </p:stCondLst>
                            <p:childTnLst>
                              <p:par>
                                <p:cTn id="91" presetID="9" presetClass="entr" presetSubtype="0" fill="hold" grpId="0" nodeType="afterEffect">
                                  <p:stCondLst>
                                    <p:cond delay="1000"/>
                                  </p:stCondLst>
                                  <p:childTnLst>
                                    <p:set>
                                      <p:cBhvr>
                                        <p:cTn id="92" dur="1" fill="hold">
                                          <p:stCondLst>
                                            <p:cond delay="0"/>
                                          </p:stCondLst>
                                        </p:cTn>
                                        <p:tgtEl>
                                          <p:spTgt spid="153646"/>
                                        </p:tgtEl>
                                        <p:attrNameLst>
                                          <p:attrName>style.visibility</p:attrName>
                                        </p:attrNameLst>
                                      </p:cBhvr>
                                      <p:to>
                                        <p:strVal val="visible"/>
                                      </p:to>
                                    </p:set>
                                    <p:animEffect transition="in" filter="dissolve">
                                      <p:cBhvr>
                                        <p:cTn id="93" dur="500"/>
                                        <p:tgtEl>
                                          <p:spTgt spid="153646"/>
                                        </p:tgtEl>
                                      </p:cBhvr>
                                    </p:animEffect>
                                  </p:childTnLst>
                                </p:cTn>
                              </p:par>
                            </p:childTnLst>
                          </p:cTn>
                        </p:par>
                        <p:par>
                          <p:cTn id="94" fill="hold">
                            <p:stCondLst>
                              <p:cond delay="20000"/>
                            </p:stCondLst>
                            <p:childTnLst>
                              <p:par>
                                <p:cTn id="95" presetID="1" presetClass="entr" presetSubtype="0" fill="hold" grpId="0" nodeType="afterEffect">
                                  <p:stCondLst>
                                    <p:cond delay="0"/>
                                  </p:stCondLst>
                                  <p:childTnLst>
                                    <p:set>
                                      <p:cBhvr>
                                        <p:cTn id="96"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autoUpdateAnimBg="0"/>
      <p:bldP spid="153616" grpId="0" animBg="1"/>
      <p:bldP spid="153617" grpId="0" animBg="1"/>
      <p:bldP spid="153618" grpId="0" animBg="1"/>
      <p:bldP spid="153619" grpId="0" animBg="1"/>
      <p:bldP spid="153620" grpId="0" animBg="1"/>
      <p:bldP spid="153621" grpId="0" animBg="1"/>
      <p:bldP spid="153622" grpId="0" animBg="1"/>
      <p:bldP spid="153623" grpId="0" animBg="1"/>
      <p:bldP spid="153624" grpId="0" animBg="1"/>
      <p:bldP spid="153625" grpId="0" animBg="1"/>
      <p:bldP spid="153626" grpId="0" animBg="1"/>
      <p:bldP spid="153627" grpId="0" animBg="1"/>
      <p:bldP spid="153628" grpId="0" autoUpdateAnimBg="0"/>
      <p:bldP spid="153629" grpId="0" autoUpdateAnimBg="0"/>
      <p:bldP spid="153632" grpId="0" animBg="1"/>
      <p:bldP spid="153633" grpId="0" autoUpdateAnimBg="0"/>
      <p:bldP spid="153634" grpId="0" animBg="1"/>
      <p:bldP spid="153635" grpId="0" autoUpdateAnimBg="0"/>
      <p:bldP spid="153644" grpId="0" autoUpdateAnimBg="0"/>
      <p:bldP spid="153645" grpId="0" animBg="1"/>
      <p:bldP spid="153646" grpId="0" animBg="1"/>
      <p:bldP spid="153647" grpId="0" autoUpdateAnimBg="0"/>
      <p:bldP spid="153648" grpId="0" autoUpdateAnimBg="0"/>
      <p:bldP spid="15364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“模”是什么？</a:t>
            </a:r>
            <a:endParaRPr lang="zh-CN" altLang="en-US" dirty="0"/>
          </a:p>
        </p:txBody>
      </p:sp>
      <p:sp>
        <p:nvSpPr>
          <p:cNvPr id="3" name="内容占位符 2"/>
          <p:cNvSpPr>
            <a:spLocks noGrp="1"/>
          </p:cNvSpPr>
          <p:nvPr>
            <p:ph idx="1"/>
          </p:nvPr>
        </p:nvSpPr>
        <p:spPr/>
        <p:txBody>
          <a:bodyPr/>
          <a:lstStyle/>
          <a:p>
            <a:r>
              <a:rPr lang="zh-CN" altLang="en-US" dirty="0" smtClean="0"/>
              <a:t>“模” 是依赖于确定抽象角度下的场景模拟。</a:t>
            </a:r>
            <a:endParaRPr lang="en-US" altLang="zh-CN" dirty="0" smtClean="0"/>
          </a:p>
          <a:p>
            <a:r>
              <a:rPr lang="zh-CN" altLang="en-US" dirty="0" smtClean="0"/>
              <a:t>模就是“人”、“事”、“物”、“规则”的集合</a:t>
            </a:r>
            <a:endParaRPr lang="en-US" altLang="zh-CN" dirty="0" smtClean="0"/>
          </a:p>
          <a:p>
            <a:pPr lvl="1"/>
            <a:r>
              <a:rPr lang="zh-CN" altLang="en-US" sz="2400" dirty="0" smtClean="0"/>
              <a:t>静态的事物（物）</a:t>
            </a:r>
            <a:r>
              <a:rPr lang="en-US" altLang="zh-CN" sz="2400" dirty="0" smtClean="0"/>
              <a:t>+</a:t>
            </a:r>
            <a:r>
              <a:rPr lang="zh-CN" altLang="en-US" sz="2400" dirty="0" smtClean="0"/>
              <a:t>特定的条件（规则）</a:t>
            </a:r>
            <a:r>
              <a:rPr lang="en-US" altLang="zh-CN" sz="2400" dirty="0" smtClean="0"/>
              <a:t>+</a:t>
            </a:r>
            <a:r>
              <a:rPr lang="zh-CN" altLang="en-US" sz="2400" dirty="0" smtClean="0"/>
              <a:t>特定的动作（参与者的驱动）</a:t>
            </a:r>
            <a:r>
              <a:rPr lang="en-US" altLang="zh-CN" sz="2400" dirty="0" smtClean="0"/>
              <a:t>=</a:t>
            </a:r>
            <a:r>
              <a:rPr lang="zh-CN" altLang="en-US" sz="2400" dirty="0" smtClean="0"/>
              <a:t>特定的场景（事件）</a:t>
            </a:r>
            <a:endParaRPr lang="en-US" altLang="zh-CN" sz="2400" dirty="0" smtClean="0"/>
          </a:p>
        </p:txBody>
      </p:sp>
      <p:pic>
        <p:nvPicPr>
          <p:cNvPr id="92162" name="Picture 2" descr="D:\HanksDocument\学院工作\教学\软件系统建模与设计\资料\电子文档\大象\图例\图2.1建模公式.TIF"/>
          <p:cNvPicPr>
            <a:picLocks noChangeAspect="1" noChangeArrowheads="1"/>
          </p:cNvPicPr>
          <p:nvPr/>
        </p:nvPicPr>
        <p:blipFill>
          <a:blip r:embed="rId3" cstate="print"/>
          <a:srcRect/>
          <a:stretch>
            <a:fillRect/>
          </a:stretch>
        </p:blipFill>
        <p:spPr bwMode="auto">
          <a:xfrm>
            <a:off x="376673" y="3689884"/>
            <a:ext cx="8475984" cy="2877169"/>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0" y="0"/>
            <a:ext cx="9144000" cy="579438"/>
          </a:xfrm>
          <a:prstGeom prst="rect">
            <a:avLst/>
          </a:prstGeom>
          <a:gradFill rotWithShape="0">
            <a:gsLst>
              <a:gs pos="0">
                <a:srgbClr val="FF00FF"/>
              </a:gs>
              <a:gs pos="100000">
                <a:srgbClr val="000099"/>
              </a:gs>
            </a:gsLst>
            <a:lin ang="5400000" scaled="1"/>
          </a:gradFill>
          <a:ln w="9525">
            <a:noFill/>
            <a:miter lim="800000"/>
            <a:headEnd/>
            <a:tailEnd/>
          </a:ln>
          <a:effectLst/>
        </p:spPr>
        <p:txBody>
          <a:bodyPr>
            <a:spAutoFit/>
          </a:bodyPr>
          <a:lstStyle/>
          <a:p>
            <a:pPr algn="ctr"/>
            <a:r>
              <a:rPr kumimoji="1" lang="zh-CN" altLang="zh-TW" sz="3200" i="1" dirty="0">
                <a:solidFill>
                  <a:schemeClr val="bg2"/>
                </a:solidFill>
                <a:latin typeface="華康新儷粗黑" pitchFamily="34" charset="-120"/>
                <a:ea typeface="黑体" pitchFamily="2" charset="-122"/>
              </a:rPr>
              <a:t>刘备的责任</a:t>
            </a:r>
            <a:r>
              <a:rPr kumimoji="1" lang="zh-TW" altLang="zh-TW" sz="3200" i="1" dirty="0">
                <a:solidFill>
                  <a:schemeClr val="bg2"/>
                </a:solidFill>
                <a:latin typeface="華康新儷粗黑" pitchFamily="34" charset="-120"/>
                <a:ea typeface="華康新儷粗黑" pitchFamily="34" charset="-120"/>
              </a:rPr>
              <a:t>?</a:t>
            </a:r>
            <a:r>
              <a:rPr kumimoji="1" lang="en-US" altLang="zh-TW" sz="2800" i="1" dirty="0">
                <a:solidFill>
                  <a:schemeClr val="bg2"/>
                </a:solidFill>
                <a:latin typeface="華康新儷粗黑" pitchFamily="34" charset="-120"/>
                <a:ea typeface="華康新儷粗黑" pitchFamily="34" charset="-120"/>
              </a:rPr>
              <a:t>       </a:t>
            </a:r>
          </a:p>
        </p:txBody>
      </p:sp>
      <p:sp>
        <p:nvSpPr>
          <p:cNvPr id="143363" name="Text Box 3"/>
          <p:cNvSpPr txBox="1">
            <a:spLocks noChangeArrowheads="1"/>
          </p:cNvSpPr>
          <p:nvPr/>
        </p:nvSpPr>
        <p:spPr bwMode="auto">
          <a:xfrm>
            <a:off x="0" y="6096000"/>
            <a:ext cx="9144000" cy="762000"/>
          </a:xfrm>
          <a:prstGeom prst="rect">
            <a:avLst/>
          </a:prstGeom>
          <a:gradFill rotWithShape="0">
            <a:gsLst>
              <a:gs pos="0">
                <a:srgbClr val="000099"/>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3364" name="Text Box 4"/>
          <p:cNvSpPr txBox="1">
            <a:spLocks noChangeArrowheads="1"/>
          </p:cNvSpPr>
          <p:nvPr/>
        </p:nvSpPr>
        <p:spPr bwMode="auto">
          <a:xfrm>
            <a:off x="1371600" y="10668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刘备</a:t>
            </a:r>
            <a:endParaRPr kumimoji="1" lang="zh-TW" altLang="en-US" sz="10000">
              <a:latin typeface="Times New Roman" pitchFamily="18" charset="0"/>
              <a:ea typeface="黑体" pitchFamily="2" charset="-122"/>
            </a:endParaRPr>
          </a:p>
        </p:txBody>
      </p:sp>
      <p:sp>
        <p:nvSpPr>
          <p:cNvPr id="143365" name="Line 5"/>
          <p:cNvSpPr>
            <a:spLocks noChangeShapeType="1"/>
          </p:cNvSpPr>
          <p:nvPr/>
        </p:nvSpPr>
        <p:spPr bwMode="auto">
          <a:xfrm>
            <a:off x="1828800" y="17526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43366" name="Rectangle 6"/>
          <p:cNvSpPr>
            <a:spLocks noChangeArrowheads="1"/>
          </p:cNvSpPr>
          <p:nvPr/>
        </p:nvSpPr>
        <p:spPr bwMode="auto">
          <a:xfrm>
            <a:off x="1676400" y="2438400"/>
            <a:ext cx="228600" cy="24384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43367" name="Line 7"/>
          <p:cNvSpPr>
            <a:spLocks noChangeShapeType="1"/>
          </p:cNvSpPr>
          <p:nvPr/>
        </p:nvSpPr>
        <p:spPr bwMode="auto">
          <a:xfrm>
            <a:off x="457200" y="2667000"/>
            <a:ext cx="1143000" cy="0"/>
          </a:xfrm>
          <a:prstGeom prst="line">
            <a:avLst/>
          </a:prstGeom>
          <a:noFill/>
          <a:ln w="57150">
            <a:solidFill>
              <a:srgbClr val="00FFFF"/>
            </a:solidFill>
            <a:round/>
            <a:headEnd/>
            <a:tailEnd type="triangle" w="med" len="med"/>
          </a:ln>
          <a:effectLst/>
        </p:spPr>
        <p:txBody>
          <a:bodyPr anchor="ctr">
            <a:spAutoFit/>
          </a:bodyPr>
          <a:lstStyle/>
          <a:p>
            <a:endParaRPr lang="zh-CN" altLang="en-US"/>
          </a:p>
        </p:txBody>
      </p:sp>
      <p:sp>
        <p:nvSpPr>
          <p:cNvPr id="143368" name="Line 8"/>
          <p:cNvSpPr>
            <a:spLocks noChangeShapeType="1"/>
          </p:cNvSpPr>
          <p:nvPr/>
        </p:nvSpPr>
        <p:spPr bwMode="auto">
          <a:xfrm>
            <a:off x="1905000" y="2667000"/>
            <a:ext cx="20574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3369" name="Line 9"/>
          <p:cNvSpPr>
            <a:spLocks noChangeShapeType="1"/>
          </p:cNvSpPr>
          <p:nvPr/>
        </p:nvSpPr>
        <p:spPr bwMode="auto">
          <a:xfrm flipH="1" flipV="1">
            <a:off x="1905000" y="3733800"/>
            <a:ext cx="2133600" cy="0"/>
          </a:xfrm>
          <a:prstGeom prst="line">
            <a:avLst/>
          </a:prstGeom>
          <a:noFill/>
          <a:ln w="28575">
            <a:solidFill>
              <a:srgbClr val="00FFFF"/>
            </a:solidFill>
            <a:round/>
            <a:headEnd type="triangle" w="med" len="med"/>
            <a:tailEnd/>
          </a:ln>
          <a:effectLst/>
        </p:spPr>
        <p:txBody>
          <a:bodyPr anchor="ctr">
            <a:spAutoFit/>
          </a:bodyPr>
          <a:lstStyle/>
          <a:p>
            <a:endParaRPr lang="zh-CN" altLang="en-US"/>
          </a:p>
        </p:txBody>
      </p:sp>
      <p:sp>
        <p:nvSpPr>
          <p:cNvPr id="143370" name="Line 10"/>
          <p:cNvSpPr>
            <a:spLocks noChangeShapeType="1"/>
          </p:cNvSpPr>
          <p:nvPr/>
        </p:nvSpPr>
        <p:spPr bwMode="auto">
          <a:xfrm>
            <a:off x="1981200" y="4800600"/>
            <a:ext cx="1981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3371" name="Rectangle 11"/>
          <p:cNvSpPr>
            <a:spLocks noChangeArrowheads="1"/>
          </p:cNvSpPr>
          <p:nvPr/>
        </p:nvSpPr>
        <p:spPr bwMode="auto">
          <a:xfrm>
            <a:off x="533400" y="2043113"/>
            <a:ext cx="895350" cy="561975"/>
          </a:xfrm>
          <a:prstGeom prst="rect">
            <a:avLst/>
          </a:prstGeom>
          <a:noFill/>
          <a:ln w="9525">
            <a:noFill/>
            <a:miter lim="800000"/>
            <a:headEnd/>
            <a:tailEnd/>
          </a:ln>
          <a:effectLst/>
        </p:spPr>
        <p:txBody>
          <a:bodyPr wrap="none">
            <a:spAutoFit/>
          </a:bodyPr>
          <a:lstStyle/>
          <a:p>
            <a:pPr>
              <a:lnSpc>
                <a:spcPct val="110000"/>
              </a:lnSpc>
            </a:pPr>
            <a:r>
              <a:rPr kumimoji="1" lang="zh-CN" altLang="en-US" sz="2800">
                <a:solidFill>
                  <a:srgbClr val="FF9933"/>
                </a:solidFill>
                <a:latin typeface="Times New Roman" pitchFamily="18" charset="0"/>
                <a:ea typeface="黑体" pitchFamily="2" charset="-122"/>
              </a:rPr>
              <a:t>求战</a:t>
            </a:r>
            <a:endParaRPr kumimoji="1" lang="zh-TW" altLang="en-US" sz="2800" u="sng">
              <a:solidFill>
                <a:srgbClr val="FF9933"/>
              </a:solidFill>
              <a:latin typeface="Times New Roman" pitchFamily="18" charset="0"/>
              <a:ea typeface="黑体" pitchFamily="2" charset="-122"/>
            </a:endParaRPr>
          </a:p>
        </p:txBody>
      </p:sp>
      <p:sp>
        <p:nvSpPr>
          <p:cNvPr id="143372" name="Rectangle 12"/>
          <p:cNvSpPr>
            <a:spLocks noChangeArrowheads="1"/>
          </p:cNvSpPr>
          <p:nvPr/>
        </p:nvSpPr>
        <p:spPr bwMode="auto">
          <a:xfrm>
            <a:off x="1981200" y="2057400"/>
            <a:ext cx="16764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请拟策略</a:t>
            </a:r>
            <a:endParaRPr kumimoji="1" lang="zh-TW" altLang="en-US" sz="2800" u="sng">
              <a:solidFill>
                <a:srgbClr val="FF9933"/>
              </a:solidFill>
              <a:latin typeface="Times New Roman" pitchFamily="18" charset="0"/>
              <a:ea typeface="黑体" pitchFamily="2" charset="-122"/>
            </a:endParaRPr>
          </a:p>
        </p:txBody>
      </p:sp>
      <p:sp>
        <p:nvSpPr>
          <p:cNvPr id="143373" name="Rectangle 13"/>
          <p:cNvSpPr>
            <a:spLocks noChangeArrowheads="1"/>
          </p:cNvSpPr>
          <p:nvPr/>
        </p:nvSpPr>
        <p:spPr bwMode="auto">
          <a:xfrm>
            <a:off x="1981200" y="32004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请防守荆州</a:t>
            </a:r>
            <a:endParaRPr kumimoji="1" lang="zh-TW" altLang="en-US" sz="2800" u="sng">
              <a:solidFill>
                <a:srgbClr val="FF9933"/>
              </a:solidFill>
              <a:latin typeface="Times New Roman" pitchFamily="18" charset="0"/>
              <a:ea typeface="黑体" pitchFamily="2" charset="-122"/>
            </a:endParaRPr>
          </a:p>
        </p:txBody>
      </p:sp>
      <p:sp>
        <p:nvSpPr>
          <p:cNvPr id="143374" name="Rectangle 14"/>
          <p:cNvSpPr>
            <a:spLocks noChangeArrowheads="1"/>
          </p:cNvSpPr>
          <p:nvPr/>
        </p:nvSpPr>
        <p:spPr bwMode="auto">
          <a:xfrm>
            <a:off x="1905000" y="41910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请联络孙权</a:t>
            </a:r>
            <a:endParaRPr kumimoji="1" lang="zh-TW" altLang="en-US" sz="2800" u="sng">
              <a:solidFill>
                <a:srgbClr val="FF9933"/>
              </a:solidFill>
              <a:latin typeface="Times New Roman" pitchFamily="18" charset="0"/>
              <a:ea typeface="黑体" pitchFamily="2" charset="-122"/>
            </a:endParaRPr>
          </a:p>
        </p:txBody>
      </p:sp>
      <p:sp>
        <p:nvSpPr>
          <p:cNvPr id="143375" name="AutoShape 15"/>
          <p:cNvSpPr>
            <a:spLocks noChangeArrowheads="1"/>
          </p:cNvSpPr>
          <p:nvPr/>
        </p:nvSpPr>
        <p:spPr bwMode="auto">
          <a:xfrm>
            <a:off x="4067175" y="1268413"/>
            <a:ext cx="4572000" cy="4724400"/>
          </a:xfrm>
          <a:prstGeom prst="cloudCallout">
            <a:avLst>
              <a:gd name="adj1" fmla="val -88231"/>
              <a:gd name="adj2" fmla="val -46171"/>
            </a:avLst>
          </a:prstGeom>
          <a:gradFill rotWithShape="0">
            <a:gsLst>
              <a:gs pos="0">
                <a:srgbClr val="FF3300"/>
              </a:gs>
              <a:gs pos="100000">
                <a:schemeClr val="tx1"/>
              </a:gs>
            </a:gsLst>
            <a:path path="rect">
              <a:fillToRect l="50000" t="50000" r="50000" b="50000"/>
            </a:path>
          </a:gradFill>
          <a:ln w="28575">
            <a:solidFill>
              <a:schemeClr val="bg1"/>
            </a:solidFill>
            <a:round/>
            <a:headEnd/>
            <a:tailEnd/>
          </a:ln>
          <a:effectLst/>
        </p:spPr>
        <p:txBody>
          <a:bodyPr wrap="none" anchor="ctr"/>
          <a:lstStyle/>
          <a:p>
            <a:pPr algn="ctr"/>
            <a:r>
              <a:rPr kumimoji="1" lang="zh-CN" altLang="en-US" sz="4800">
                <a:solidFill>
                  <a:schemeClr val="bg1"/>
                </a:solidFill>
                <a:latin typeface="黑体" pitchFamily="2" charset="-122"/>
                <a:ea typeface="黑体" pitchFamily="2" charset="-122"/>
              </a:rPr>
              <a:t>我必须</a:t>
            </a:r>
            <a:r>
              <a:rPr kumimoji="1" lang="zh-TW" altLang="en-US" sz="4800">
                <a:solidFill>
                  <a:schemeClr val="bg1"/>
                </a:solidFill>
                <a:latin typeface="黑体" pitchFamily="2" charset="-122"/>
                <a:ea typeface="黑体" pitchFamily="2" charset="-122"/>
              </a:rPr>
              <a:t> </a:t>
            </a:r>
          </a:p>
          <a:p>
            <a:pPr algn="ctr"/>
            <a:r>
              <a:rPr kumimoji="1" lang="zh-CN" altLang="en-US" sz="4800">
                <a:solidFill>
                  <a:schemeClr val="bg1"/>
                </a:solidFill>
                <a:latin typeface="黑体" pitchFamily="2" charset="-122"/>
                <a:ea typeface="黑体" pitchFamily="2" charset="-122"/>
              </a:rPr>
              <a:t>迎战曹操</a:t>
            </a:r>
            <a:r>
              <a:rPr kumimoji="1" lang="en-US" altLang="zh-TW" sz="4800">
                <a:solidFill>
                  <a:schemeClr val="bg1"/>
                </a:solidFill>
                <a:latin typeface="黑体" pitchFamily="2" charset="-122"/>
                <a:ea typeface="黑体" pitchFamily="2" charset="-122"/>
              </a:rPr>
              <a:t>!!</a:t>
            </a:r>
            <a:endParaRPr kumimoji="1" lang="en-US" altLang="zh-TW" sz="2400">
              <a:latin typeface="黑体" pitchFamily="2" charset="-122"/>
              <a:ea typeface="黑体" pitchFamily="2" charset="-122"/>
            </a:endParaRPr>
          </a:p>
        </p:txBody>
      </p:sp>
      <p:sp>
        <p:nvSpPr>
          <p:cNvPr id="143376" name="Line 16"/>
          <p:cNvSpPr>
            <a:spLocks noChangeShapeType="1"/>
          </p:cNvSpPr>
          <p:nvPr/>
        </p:nvSpPr>
        <p:spPr bwMode="auto">
          <a:xfrm>
            <a:off x="457200" y="2667000"/>
            <a:ext cx="11430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
        <p:nvSpPr>
          <p:cNvPr id="143377" name="Line 17"/>
          <p:cNvSpPr>
            <a:spLocks noChangeShapeType="1"/>
          </p:cNvSpPr>
          <p:nvPr/>
        </p:nvSpPr>
        <p:spPr bwMode="auto">
          <a:xfrm>
            <a:off x="457200" y="2667000"/>
            <a:ext cx="1143000" cy="0"/>
          </a:xfrm>
          <a:prstGeom prst="line">
            <a:avLst/>
          </a:prstGeom>
          <a:noFill/>
          <a:ln w="57150">
            <a:solidFill>
              <a:srgbClr val="FF0000"/>
            </a:solidFill>
            <a:round/>
            <a:headEnd/>
            <a:tailEnd type="triangle" w="med" len="med"/>
          </a:ln>
          <a:effectLst/>
        </p:spPr>
        <p:txBody>
          <a:bodyPr anchor="ctr">
            <a:spAutoFit/>
          </a:bodyPr>
          <a:lstStyle/>
          <a:p>
            <a:endParaRPr lang="zh-CN" altLang="en-US"/>
          </a:p>
        </p:txBody>
      </p:sp>
      <p:sp>
        <p:nvSpPr>
          <p:cNvPr id="143378" name="Line 18"/>
          <p:cNvSpPr>
            <a:spLocks noChangeShapeType="1"/>
          </p:cNvSpPr>
          <p:nvPr/>
        </p:nvSpPr>
        <p:spPr bwMode="auto">
          <a:xfrm>
            <a:off x="457200" y="2667000"/>
            <a:ext cx="1143000" cy="0"/>
          </a:xfrm>
          <a:prstGeom prst="line">
            <a:avLst/>
          </a:prstGeom>
          <a:noFill/>
          <a:ln w="57150">
            <a:solidFill>
              <a:srgbClr val="FFFF00"/>
            </a:solidFill>
            <a:round/>
            <a:headEnd/>
            <a:tailEnd type="triangle" w="med" len="med"/>
          </a:ln>
          <a:effectLst/>
        </p:spPr>
        <p:txBody>
          <a:bodyPr anchor="ctr">
            <a:spAutoFit/>
          </a:bodyPr>
          <a:lstStyle/>
          <a:p>
            <a:endParaRPr lang="zh-CN" altLang="en-US"/>
          </a:p>
        </p:txBody>
      </p:sp>
      <p:sp>
        <p:nvSpPr>
          <p:cNvPr id="143379" name="Line 19"/>
          <p:cNvSpPr>
            <a:spLocks noChangeShapeType="1"/>
          </p:cNvSpPr>
          <p:nvPr/>
        </p:nvSpPr>
        <p:spPr bwMode="auto">
          <a:xfrm>
            <a:off x="457200" y="2667000"/>
            <a:ext cx="1143000" cy="0"/>
          </a:xfrm>
          <a:prstGeom prst="line">
            <a:avLst/>
          </a:prstGeom>
          <a:noFill/>
          <a:ln w="57150">
            <a:solidFill>
              <a:srgbClr val="FFCC00"/>
            </a:solidFill>
            <a:round/>
            <a:headEnd/>
            <a:tailEnd type="triangle" w="med" len="med"/>
          </a:ln>
          <a:effectLst/>
        </p:spPr>
        <p:txBody>
          <a:bodyPr anchor="ctr">
            <a:spAutoFit/>
          </a:bodyPr>
          <a:lstStyle/>
          <a:p>
            <a:endParaRPr lang="zh-CN" altLang="en-US"/>
          </a:p>
        </p:txBody>
      </p:sp>
      <p:sp>
        <p:nvSpPr>
          <p:cNvPr id="143380" name="Line 20"/>
          <p:cNvSpPr>
            <a:spLocks noChangeShapeType="1"/>
          </p:cNvSpPr>
          <p:nvPr/>
        </p:nvSpPr>
        <p:spPr bwMode="auto">
          <a:xfrm>
            <a:off x="457200" y="2667000"/>
            <a:ext cx="1143000" cy="0"/>
          </a:xfrm>
          <a:prstGeom prst="line">
            <a:avLst/>
          </a:prstGeom>
          <a:noFill/>
          <a:ln w="57150">
            <a:solidFill>
              <a:schemeClr val="accent1"/>
            </a:solidFill>
            <a:round/>
            <a:headEnd/>
            <a:tailEnd type="triangle" w="med" len="med"/>
          </a:ln>
          <a:effectLst/>
        </p:spPr>
        <p:txBody>
          <a:bodyPr anchor="ctr">
            <a:spAutoFit/>
          </a:bodyPr>
          <a:lstStyle/>
          <a:p>
            <a:endParaRPr lang="zh-CN" altLang="en-US"/>
          </a:p>
        </p:txBody>
      </p:sp>
      <p:sp>
        <p:nvSpPr>
          <p:cNvPr id="143381" name="Line 21"/>
          <p:cNvSpPr>
            <a:spLocks noChangeShapeType="1"/>
          </p:cNvSpPr>
          <p:nvPr/>
        </p:nvSpPr>
        <p:spPr bwMode="auto">
          <a:xfrm>
            <a:off x="457200" y="2667000"/>
            <a:ext cx="1143000" cy="0"/>
          </a:xfrm>
          <a:prstGeom prst="line">
            <a:avLst/>
          </a:prstGeom>
          <a:noFill/>
          <a:ln w="57150">
            <a:solidFill>
              <a:srgbClr val="FF00FF"/>
            </a:solidFill>
            <a:round/>
            <a:headEnd/>
            <a:tailEnd type="triangle" w="med" len="med"/>
          </a:ln>
          <a:effectLst/>
        </p:spPr>
        <p:txBody>
          <a:bodyPr anchor="ctr">
            <a:spAutoFit/>
          </a:bodyPr>
          <a:lstStyle/>
          <a:p>
            <a:endParaRPr lang="zh-CN" altLang="en-US"/>
          </a:p>
        </p:txBody>
      </p:sp>
      <p:sp>
        <p:nvSpPr>
          <p:cNvPr id="143382" name="Line 22"/>
          <p:cNvSpPr>
            <a:spLocks noChangeShapeType="1"/>
          </p:cNvSpPr>
          <p:nvPr/>
        </p:nvSpPr>
        <p:spPr bwMode="auto">
          <a:xfrm>
            <a:off x="457200" y="2667000"/>
            <a:ext cx="11430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additive="base">
                                        <p:cTn id="7" dur="500" fill="hold"/>
                                        <p:tgtEl>
                                          <p:spTgt spid="143362"/>
                                        </p:tgtEl>
                                        <p:attrNameLst>
                                          <p:attrName>ppt_x</p:attrName>
                                        </p:attrNameLst>
                                      </p:cBhvr>
                                      <p:tavLst>
                                        <p:tav tm="0">
                                          <p:val>
                                            <p:strVal val="#ppt_x"/>
                                          </p:val>
                                        </p:tav>
                                        <p:tav tm="100000">
                                          <p:val>
                                            <p:strVal val="#ppt_x"/>
                                          </p:val>
                                        </p:tav>
                                      </p:tavLst>
                                    </p:anim>
                                    <p:anim calcmode="lin" valueType="num">
                                      <p:cBhvr additive="base">
                                        <p:cTn id="8" dur="500" fill="hold"/>
                                        <p:tgtEl>
                                          <p:spTgt spid="14336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7"/>
                                        </p:tgtEl>
                                        <p:attrNameLst>
                                          <p:attrName>style.visibility</p:attrName>
                                        </p:attrNameLst>
                                      </p:cBhvr>
                                      <p:to>
                                        <p:strVal val="visible"/>
                                      </p:to>
                                    </p:set>
                                    <p:anim calcmode="lin" valueType="num">
                                      <p:cBhvr additive="base">
                                        <p:cTn id="12" dur="500" fill="hold"/>
                                        <p:tgtEl>
                                          <p:spTgt spid="143367"/>
                                        </p:tgtEl>
                                        <p:attrNameLst>
                                          <p:attrName>ppt_x</p:attrName>
                                        </p:attrNameLst>
                                      </p:cBhvr>
                                      <p:tavLst>
                                        <p:tav tm="0">
                                          <p:val>
                                            <p:strVal val="0-#ppt_w/2"/>
                                          </p:val>
                                        </p:tav>
                                        <p:tav tm="100000">
                                          <p:val>
                                            <p:strVal val="#ppt_x"/>
                                          </p:val>
                                        </p:tav>
                                      </p:tavLst>
                                    </p:anim>
                                    <p:anim calcmode="lin" valueType="num">
                                      <p:cBhvr additive="base">
                                        <p:cTn id="13" dur="500" fill="hold"/>
                                        <p:tgtEl>
                                          <p:spTgt spid="1433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43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9" fill="hold" grpId="0" nodeType="clickEffect">
                                  <p:stCondLst>
                                    <p:cond delay="0"/>
                                  </p:stCondLst>
                                  <p:childTnLst>
                                    <p:set>
                                      <p:cBhvr>
                                        <p:cTn id="20" dur="1" fill="hold">
                                          <p:stCondLst>
                                            <p:cond delay="0"/>
                                          </p:stCondLst>
                                        </p:cTn>
                                        <p:tgtEl>
                                          <p:spTgt spid="143375"/>
                                        </p:tgtEl>
                                        <p:attrNameLst>
                                          <p:attrName>style.visibility</p:attrName>
                                        </p:attrNameLst>
                                      </p:cBhvr>
                                      <p:to>
                                        <p:strVal val="visible"/>
                                      </p:to>
                                    </p:set>
                                    <p:anim calcmode="lin" valueType="num">
                                      <p:cBhvr additive="base">
                                        <p:cTn id="21" dur="500" fill="hold"/>
                                        <p:tgtEl>
                                          <p:spTgt spid="143375"/>
                                        </p:tgtEl>
                                        <p:attrNameLst>
                                          <p:attrName>ppt_x</p:attrName>
                                        </p:attrNameLst>
                                      </p:cBhvr>
                                      <p:tavLst>
                                        <p:tav tm="0">
                                          <p:val>
                                            <p:strVal val="0-#ppt_w/2"/>
                                          </p:val>
                                        </p:tav>
                                        <p:tav tm="100000">
                                          <p:val>
                                            <p:strVal val="#ppt_x"/>
                                          </p:val>
                                        </p:tav>
                                      </p:tavLst>
                                    </p:anim>
                                    <p:anim calcmode="lin" valueType="num">
                                      <p:cBhvr additive="base">
                                        <p:cTn id="22" dur="500" fill="hold"/>
                                        <p:tgtEl>
                                          <p:spTgt spid="14337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4337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43376"/>
                                        </p:tgtEl>
                                        <p:attrNameLst>
                                          <p:attrName>style.visibility</p:attrName>
                                        </p:attrNameLst>
                                      </p:cBhvr>
                                      <p:to>
                                        <p:strVal val="visible"/>
                                      </p:to>
                                    </p:set>
                                    <p:anim calcmode="lin" valueType="num">
                                      <p:cBhvr additive="base">
                                        <p:cTn id="27" dur="500" fill="hold"/>
                                        <p:tgtEl>
                                          <p:spTgt spid="143376"/>
                                        </p:tgtEl>
                                        <p:attrNameLst>
                                          <p:attrName>ppt_x</p:attrName>
                                        </p:attrNameLst>
                                      </p:cBhvr>
                                      <p:tavLst>
                                        <p:tav tm="0">
                                          <p:val>
                                            <p:strVal val="0-#ppt_w/2"/>
                                          </p:val>
                                        </p:tav>
                                        <p:tav tm="100000">
                                          <p:val>
                                            <p:strVal val="#ppt_x"/>
                                          </p:val>
                                        </p:tav>
                                      </p:tavLst>
                                    </p:anim>
                                    <p:anim calcmode="lin" valueType="num">
                                      <p:cBhvr additive="base">
                                        <p:cTn id="28" dur="500" fill="hold"/>
                                        <p:tgtEl>
                                          <p:spTgt spid="14337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143377"/>
                                        </p:tgtEl>
                                        <p:attrNameLst>
                                          <p:attrName>style.visibility</p:attrName>
                                        </p:attrNameLst>
                                      </p:cBhvr>
                                      <p:to>
                                        <p:strVal val="visible"/>
                                      </p:to>
                                    </p:set>
                                    <p:anim calcmode="lin" valueType="num">
                                      <p:cBhvr additive="base">
                                        <p:cTn id="32" dur="500" fill="hold"/>
                                        <p:tgtEl>
                                          <p:spTgt spid="143377"/>
                                        </p:tgtEl>
                                        <p:attrNameLst>
                                          <p:attrName>ppt_x</p:attrName>
                                        </p:attrNameLst>
                                      </p:cBhvr>
                                      <p:tavLst>
                                        <p:tav tm="0">
                                          <p:val>
                                            <p:strVal val="0-#ppt_w/2"/>
                                          </p:val>
                                        </p:tav>
                                        <p:tav tm="100000">
                                          <p:val>
                                            <p:strVal val="#ppt_x"/>
                                          </p:val>
                                        </p:tav>
                                      </p:tavLst>
                                    </p:anim>
                                    <p:anim calcmode="lin" valueType="num">
                                      <p:cBhvr additive="base">
                                        <p:cTn id="33" dur="500" fill="hold"/>
                                        <p:tgtEl>
                                          <p:spTgt spid="143377"/>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143378"/>
                                        </p:tgtEl>
                                        <p:attrNameLst>
                                          <p:attrName>style.visibility</p:attrName>
                                        </p:attrNameLst>
                                      </p:cBhvr>
                                      <p:to>
                                        <p:strVal val="visible"/>
                                      </p:to>
                                    </p:set>
                                    <p:anim calcmode="lin" valueType="num">
                                      <p:cBhvr additive="base">
                                        <p:cTn id="37" dur="500" fill="hold"/>
                                        <p:tgtEl>
                                          <p:spTgt spid="143378"/>
                                        </p:tgtEl>
                                        <p:attrNameLst>
                                          <p:attrName>ppt_x</p:attrName>
                                        </p:attrNameLst>
                                      </p:cBhvr>
                                      <p:tavLst>
                                        <p:tav tm="0">
                                          <p:val>
                                            <p:strVal val="0-#ppt_w/2"/>
                                          </p:val>
                                        </p:tav>
                                        <p:tav tm="100000">
                                          <p:val>
                                            <p:strVal val="#ppt_x"/>
                                          </p:val>
                                        </p:tav>
                                      </p:tavLst>
                                    </p:anim>
                                    <p:anim calcmode="lin" valueType="num">
                                      <p:cBhvr additive="base">
                                        <p:cTn id="38" dur="500" fill="hold"/>
                                        <p:tgtEl>
                                          <p:spTgt spid="143378"/>
                                        </p:tgtEl>
                                        <p:attrNameLst>
                                          <p:attrName>ppt_y</p:attrName>
                                        </p:attrNameLst>
                                      </p:cBhvr>
                                      <p:tavLst>
                                        <p:tav tm="0">
                                          <p:val>
                                            <p:strVal val="#ppt_y"/>
                                          </p:val>
                                        </p:tav>
                                        <p:tav tm="100000">
                                          <p:val>
                                            <p:strVal val="#ppt_y"/>
                                          </p:val>
                                        </p:tav>
                                      </p:tavLst>
                                    </p:anim>
                                  </p:childTnLst>
                                </p:cTn>
                              </p:par>
                            </p:childTnLst>
                          </p:cTn>
                        </p:par>
                        <p:par>
                          <p:cTn id="39" fill="hold">
                            <p:stCondLst>
                              <p:cond delay="1500"/>
                            </p:stCondLst>
                            <p:childTnLst>
                              <p:par>
                                <p:cTn id="40" presetID="2" presetClass="entr" presetSubtype="8" fill="hold" grpId="0" nodeType="afterEffect">
                                  <p:stCondLst>
                                    <p:cond delay="0"/>
                                  </p:stCondLst>
                                  <p:childTnLst>
                                    <p:set>
                                      <p:cBhvr>
                                        <p:cTn id="41" dur="1" fill="hold">
                                          <p:stCondLst>
                                            <p:cond delay="0"/>
                                          </p:stCondLst>
                                        </p:cTn>
                                        <p:tgtEl>
                                          <p:spTgt spid="143379"/>
                                        </p:tgtEl>
                                        <p:attrNameLst>
                                          <p:attrName>style.visibility</p:attrName>
                                        </p:attrNameLst>
                                      </p:cBhvr>
                                      <p:to>
                                        <p:strVal val="visible"/>
                                      </p:to>
                                    </p:set>
                                    <p:anim calcmode="lin" valueType="num">
                                      <p:cBhvr additive="base">
                                        <p:cTn id="42" dur="500" fill="hold"/>
                                        <p:tgtEl>
                                          <p:spTgt spid="143379"/>
                                        </p:tgtEl>
                                        <p:attrNameLst>
                                          <p:attrName>ppt_x</p:attrName>
                                        </p:attrNameLst>
                                      </p:cBhvr>
                                      <p:tavLst>
                                        <p:tav tm="0">
                                          <p:val>
                                            <p:strVal val="0-#ppt_w/2"/>
                                          </p:val>
                                        </p:tav>
                                        <p:tav tm="100000">
                                          <p:val>
                                            <p:strVal val="#ppt_x"/>
                                          </p:val>
                                        </p:tav>
                                      </p:tavLst>
                                    </p:anim>
                                    <p:anim calcmode="lin" valueType="num">
                                      <p:cBhvr additive="base">
                                        <p:cTn id="43" dur="500" fill="hold"/>
                                        <p:tgtEl>
                                          <p:spTgt spid="143379"/>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2" presetClass="entr" presetSubtype="8" fill="hold" grpId="0" nodeType="afterEffect">
                                  <p:stCondLst>
                                    <p:cond delay="0"/>
                                  </p:stCondLst>
                                  <p:childTnLst>
                                    <p:set>
                                      <p:cBhvr>
                                        <p:cTn id="46" dur="1" fill="hold">
                                          <p:stCondLst>
                                            <p:cond delay="0"/>
                                          </p:stCondLst>
                                        </p:cTn>
                                        <p:tgtEl>
                                          <p:spTgt spid="143380"/>
                                        </p:tgtEl>
                                        <p:attrNameLst>
                                          <p:attrName>style.visibility</p:attrName>
                                        </p:attrNameLst>
                                      </p:cBhvr>
                                      <p:to>
                                        <p:strVal val="visible"/>
                                      </p:to>
                                    </p:set>
                                    <p:anim calcmode="lin" valueType="num">
                                      <p:cBhvr additive="base">
                                        <p:cTn id="47" dur="500" fill="hold"/>
                                        <p:tgtEl>
                                          <p:spTgt spid="143380"/>
                                        </p:tgtEl>
                                        <p:attrNameLst>
                                          <p:attrName>ppt_x</p:attrName>
                                        </p:attrNameLst>
                                      </p:cBhvr>
                                      <p:tavLst>
                                        <p:tav tm="0">
                                          <p:val>
                                            <p:strVal val="0-#ppt_w/2"/>
                                          </p:val>
                                        </p:tav>
                                        <p:tav tm="100000">
                                          <p:val>
                                            <p:strVal val="#ppt_x"/>
                                          </p:val>
                                        </p:tav>
                                      </p:tavLst>
                                    </p:anim>
                                    <p:anim calcmode="lin" valueType="num">
                                      <p:cBhvr additive="base">
                                        <p:cTn id="48" dur="500" fill="hold"/>
                                        <p:tgtEl>
                                          <p:spTgt spid="143380"/>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143381"/>
                                        </p:tgtEl>
                                        <p:attrNameLst>
                                          <p:attrName>style.visibility</p:attrName>
                                        </p:attrNameLst>
                                      </p:cBhvr>
                                      <p:to>
                                        <p:strVal val="visible"/>
                                      </p:to>
                                    </p:set>
                                    <p:anim calcmode="lin" valueType="num">
                                      <p:cBhvr additive="base">
                                        <p:cTn id="52" dur="500" fill="hold"/>
                                        <p:tgtEl>
                                          <p:spTgt spid="143381"/>
                                        </p:tgtEl>
                                        <p:attrNameLst>
                                          <p:attrName>ppt_x</p:attrName>
                                        </p:attrNameLst>
                                      </p:cBhvr>
                                      <p:tavLst>
                                        <p:tav tm="0">
                                          <p:val>
                                            <p:strVal val="0-#ppt_w/2"/>
                                          </p:val>
                                        </p:tav>
                                        <p:tav tm="100000">
                                          <p:val>
                                            <p:strVal val="#ppt_x"/>
                                          </p:val>
                                        </p:tav>
                                      </p:tavLst>
                                    </p:anim>
                                    <p:anim calcmode="lin" valueType="num">
                                      <p:cBhvr additive="base">
                                        <p:cTn id="53" dur="500" fill="hold"/>
                                        <p:tgtEl>
                                          <p:spTgt spid="14338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43382"/>
                                        </p:tgtEl>
                                        <p:attrNameLst>
                                          <p:attrName>style.visibility</p:attrName>
                                        </p:attrNameLst>
                                      </p:cBhvr>
                                      <p:to>
                                        <p:strVal val="visible"/>
                                      </p:to>
                                    </p:set>
                                    <p:anim calcmode="lin" valueType="num">
                                      <p:cBhvr additive="base">
                                        <p:cTn id="57" dur="500" fill="hold"/>
                                        <p:tgtEl>
                                          <p:spTgt spid="143382"/>
                                        </p:tgtEl>
                                        <p:attrNameLst>
                                          <p:attrName>ppt_x</p:attrName>
                                        </p:attrNameLst>
                                      </p:cBhvr>
                                      <p:tavLst>
                                        <p:tav tm="0">
                                          <p:val>
                                            <p:strVal val="0-#ppt_w/2"/>
                                          </p:val>
                                        </p:tav>
                                        <p:tav tm="100000">
                                          <p:val>
                                            <p:strVal val="#ppt_x"/>
                                          </p:val>
                                        </p:tav>
                                      </p:tavLst>
                                    </p:anim>
                                    <p:anim calcmode="lin" valueType="num">
                                      <p:cBhvr additive="base">
                                        <p:cTn id="58" dur="500" fill="hold"/>
                                        <p:tgtEl>
                                          <p:spTgt spid="143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nimBg="1" autoUpdateAnimBg="0"/>
      <p:bldP spid="143367" grpId="0" animBg="1"/>
      <p:bldP spid="143371" grpId="0" autoUpdateAnimBg="0"/>
      <p:bldP spid="143375" grpId="0" animBg="1" autoUpdateAnimBg="0"/>
      <p:bldP spid="143376" grpId="0" animBg="1"/>
      <p:bldP spid="143377" grpId="0" animBg="1"/>
      <p:bldP spid="143378" grpId="0" animBg="1"/>
      <p:bldP spid="143379" grpId="0" animBg="1"/>
      <p:bldP spid="143380" grpId="0" animBg="1"/>
      <p:bldP spid="143381" grpId="0" animBg="1"/>
      <p:bldP spid="1433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0" y="0"/>
            <a:ext cx="9144000" cy="579438"/>
          </a:xfrm>
          <a:prstGeom prst="rect">
            <a:avLst/>
          </a:prstGeom>
          <a:gradFill rotWithShape="0">
            <a:gsLst>
              <a:gs pos="0">
                <a:srgbClr val="FF00FF"/>
              </a:gs>
              <a:gs pos="100000">
                <a:srgbClr val="000099"/>
              </a:gs>
            </a:gsLst>
            <a:lin ang="5400000" scaled="1"/>
          </a:gradFill>
          <a:ln w="9525">
            <a:noFill/>
            <a:miter lim="800000"/>
            <a:headEnd/>
            <a:tailEnd/>
          </a:ln>
          <a:effectLst/>
        </p:spPr>
        <p:txBody>
          <a:bodyPr>
            <a:spAutoFit/>
          </a:bodyPr>
          <a:lstStyle/>
          <a:p>
            <a:pPr algn="ctr"/>
            <a:r>
              <a:rPr kumimoji="1" lang="zh-TW" altLang="zh-TW" sz="3200" i="1" dirty="0">
                <a:solidFill>
                  <a:schemeClr val="bg2"/>
                </a:solidFill>
                <a:latin typeface="華康新儷粗黑" pitchFamily="34" charset="-120"/>
                <a:ea typeface="華康新儷粗黑" pitchFamily="34" charset="-120"/>
              </a:rPr>
              <a:t>使用</a:t>
            </a:r>
            <a:r>
              <a:rPr kumimoji="1" lang="en-US" altLang="zh-TW" sz="3200" i="1" dirty="0">
                <a:solidFill>
                  <a:schemeClr val="bg2"/>
                </a:solidFill>
                <a:latin typeface="華康新儷粗黑" pitchFamily="34" charset="-120"/>
                <a:ea typeface="華康新儷粗黑" pitchFamily="34" charset="-120"/>
              </a:rPr>
              <a:t>UML</a:t>
            </a:r>
            <a:r>
              <a:rPr kumimoji="1" lang="zh-TW" altLang="zh-TW" sz="3200" i="1" dirty="0">
                <a:solidFill>
                  <a:schemeClr val="bg2"/>
                </a:solidFill>
                <a:latin typeface="華康新儷粗黑" pitchFamily="34" charset="-120"/>
                <a:ea typeface="華康新儷粗黑" pitchFamily="34" charset="-120"/>
              </a:rPr>
              <a:t>表示</a:t>
            </a:r>
            <a:r>
              <a:rPr kumimoji="1" lang="zh-TW" altLang="en-US" sz="2800" i="1" dirty="0">
                <a:solidFill>
                  <a:schemeClr val="bg2"/>
                </a:solidFill>
                <a:latin typeface="華康新儷粗黑" pitchFamily="34" charset="-120"/>
                <a:ea typeface="華康新儷粗黑" pitchFamily="34" charset="-120"/>
              </a:rPr>
              <a:t>       </a:t>
            </a:r>
          </a:p>
        </p:txBody>
      </p:sp>
      <p:sp>
        <p:nvSpPr>
          <p:cNvPr id="144387" name="Text Box 3"/>
          <p:cNvSpPr txBox="1">
            <a:spLocks noChangeArrowheads="1"/>
          </p:cNvSpPr>
          <p:nvPr/>
        </p:nvSpPr>
        <p:spPr bwMode="auto">
          <a:xfrm>
            <a:off x="0" y="6096000"/>
            <a:ext cx="9144000" cy="762000"/>
          </a:xfrm>
          <a:prstGeom prst="rect">
            <a:avLst/>
          </a:prstGeom>
          <a:gradFill rotWithShape="0">
            <a:gsLst>
              <a:gs pos="0">
                <a:srgbClr val="000099"/>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4388" name="Text Box 4"/>
          <p:cNvSpPr txBox="1">
            <a:spLocks noChangeArrowheads="1"/>
          </p:cNvSpPr>
          <p:nvPr/>
        </p:nvSpPr>
        <p:spPr bwMode="auto">
          <a:xfrm>
            <a:off x="2209800" y="8382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TW" altLang="en-US" sz="2800" u="sng">
                <a:solidFill>
                  <a:srgbClr val="FFCC00"/>
                </a:solidFill>
                <a:latin typeface="Times New Roman" pitchFamily="18" charset="0"/>
                <a:ea typeface="華康新儷粗黑" pitchFamily="34" charset="-120"/>
              </a:rPr>
              <a:t>孔明</a:t>
            </a:r>
            <a:endParaRPr kumimoji="1" lang="zh-TW" altLang="en-US" sz="10000">
              <a:latin typeface="Times New Roman" pitchFamily="18" charset="0"/>
              <a:ea typeface="PMingLiU" pitchFamily="18" charset="-120"/>
            </a:endParaRPr>
          </a:p>
        </p:txBody>
      </p:sp>
      <p:sp>
        <p:nvSpPr>
          <p:cNvPr id="144389" name="Line 5"/>
          <p:cNvSpPr>
            <a:spLocks noChangeShapeType="1"/>
          </p:cNvSpPr>
          <p:nvPr/>
        </p:nvSpPr>
        <p:spPr bwMode="auto">
          <a:xfrm>
            <a:off x="2819400" y="14478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44390" name="Line 6"/>
          <p:cNvSpPr>
            <a:spLocks noChangeShapeType="1"/>
          </p:cNvSpPr>
          <p:nvPr/>
        </p:nvSpPr>
        <p:spPr bwMode="auto">
          <a:xfrm>
            <a:off x="609600" y="2438400"/>
            <a:ext cx="20574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4391" name="Rectangle 7"/>
          <p:cNvSpPr>
            <a:spLocks noChangeArrowheads="1"/>
          </p:cNvSpPr>
          <p:nvPr/>
        </p:nvSpPr>
        <p:spPr bwMode="auto">
          <a:xfrm>
            <a:off x="2667000" y="23622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44392" name="Rectangle 8"/>
          <p:cNvSpPr>
            <a:spLocks noChangeArrowheads="1"/>
          </p:cNvSpPr>
          <p:nvPr/>
        </p:nvSpPr>
        <p:spPr bwMode="auto">
          <a:xfrm>
            <a:off x="2667000" y="4495800"/>
            <a:ext cx="228600" cy="6096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wrap="none" anchor="ctr">
            <a:spAutoFit/>
          </a:bodyPr>
          <a:lstStyle/>
          <a:p>
            <a:endParaRPr lang="zh-CN" altLang="en-US"/>
          </a:p>
        </p:txBody>
      </p:sp>
      <p:sp>
        <p:nvSpPr>
          <p:cNvPr id="144393" name="Line 9"/>
          <p:cNvSpPr>
            <a:spLocks noChangeShapeType="1"/>
          </p:cNvSpPr>
          <p:nvPr/>
        </p:nvSpPr>
        <p:spPr bwMode="auto">
          <a:xfrm>
            <a:off x="685800" y="4572000"/>
            <a:ext cx="1981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4394" name="Rectangle 10"/>
          <p:cNvSpPr>
            <a:spLocks noChangeArrowheads="1"/>
          </p:cNvSpPr>
          <p:nvPr/>
        </p:nvSpPr>
        <p:spPr bwMode="auto">
          <a:xfrm>
            <a:off x="2667000" y="56388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44395" name="Line 11"/>
          <p:cNvSpPr>
            <a:spLocks noChangeShapeType="1"/>
          </p:cNvSpPr>
          <p:nvPr/>
        </p:nvSpPr>
        <p:spPr bwMode="auto">
          <a:xfrm>
            <a:off x="2895600" y="4953000"/>
            <a:ext cx="457200" cy="0"/>
          </a:xfrm>
          <a:prstGeom prst="line">
            <a:avLst/>
          </a:prstGeom>
          <a:noFill/>
          <a:ln w="28575">
            <a:solidFill>
              <a:srgbClr val="00FFFF"/>
            </a:solidFill>
            <a:round/>
            <a:headEnd/>
            <a:tailEnd/>
          </a:ln>
          <a:effectLst/>
        </p:spPr>
        <p:txBody>
          <a:bodyPr wrap="none" anchor="ctr">
            <a:spAutoFit/>
          </a:bodyPr>
          <a:lstStyle/>
          <a:p>
            <a:endParaRPr lang="zh-CN" altLang="en-US"/>
          </a:p>
        </p:txBody>
      </p:sp>
      <p:sp>
        <p:nvSpPr>
          <p:cNvPr id="144396" name="Line 12"/>
          <p:cNvSpPr>
            <a:spLocks noChangeShapeType="1"/>
          </p:cNvSpPr>
          <p:nvPr/>
        </p:nvSpPr>
        <p:spPr bwMode="auto">
          <a:xfrm>
            <a:off x="3352800" y="4953000"/>
            <a:ext cx="0" cy="762000"/>
          </a:xfrm>
          <a:prstGeom prst="line">
            <a:avLst/>
          </a:prstGeom>
          <a:noFill/>
          <a:ln w="28575">
            <a:solidFill>
              <a:srgbClr val="00FFFF"/>
            </a:solidFill>
            <a:round/>
            <a:headEnd/>
            <a:tailEnd/>
          </a:ln>
          <a:effectLst/>
        </p:spPr>
        <p:txBody>
          <a:bodyPr anchor="ctr">
            <a:spAutoFit/>
          </a:bodyPr>
          <a:lstStyle/>
          <a:p>
            <a:endParaRPr lang="zh-CN" altLang="en-US"/>
          </a:p>
        </p:txBody>
      </p:sp>
      <p:sp>
        <p:nvSpPr>
          <p:cNvPr id="144397" name="Line 13"/>
          <p:cNvSpPr>
            <a:spLocks noChangeShapeType="1"/>
          </p:cNvSpPr>
          <p:nvPr/>
        </p:nvSpPr>
        <p:spPr bwMode="auto">
          <a:xfrm flipH="1">
            <a:off x="2895600" y="5715000"/>
            <a:ext cx="457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4398" name="Rectangle 14"/>
          <p:cNvSpPr>
            <a:spLocks noChangeArrowheads="1"/>
          </p:cNvSpPr>
          <p:nvPr/>
        </p:nvSpPr>
        <p:spPr bwMode="auto">
          <a:xfrm>
            <a:off x="685800" y="1828800"/>
            <a:ext cx="16764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请拟策略</a:t>
            </a:r>
            <a:endParaRPr kumimoji="1" lang="zh-TW" altLang="en-US" sz="2800" u="sng">
              <a:solidFill>
                <a:srgbClr val="FF9933"/>
              </a:solidFill>
              <a:latin typeface="Times New Roman" pitchFamily="18" charset="0"/>
              <a:ea typeface="黑体" pitchFamily="2" charset="-122"/>
            </a:endParaRPr>
          </a:p>
        </p:txBody>
      </p:sp>
      <p:sp>
        <p:nvSpPr>
          <p:cNvPr id="144399" name="Rectangle 15"/>
          <p:cNvSpPr>
            <a:spLocks noChangeArrowheads="1"/>
          </p:cNvSpPr>
          <p:nvPr/>
        </p:nvSpPr>
        <p:spPr bwMode="auto">
          <a:xfrm>
            <a:off x="609600" y="39624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请联络孙权</a:t>
            </a:r>
            <a:endParaRPr kumimoji="1" lang="zh-TW" altLang="en-US" sz="2800" u="sng">
              <a:solidFill>
                <a:srgbClr val="FF9933"/>
              </a:solidFill>
              <a:latin typeface="Times New Roman" pitchFamily="18" charset="0"/>
              <a:ea typeface="黑体" pitchFamily="2" charset="-122"/>
            </a:endParaRPr>
          </a:p>
        </p:txBody>
      </p:sp>
      <p:sp>
        <p:nvSpPr>
          <p:cNvPr id="144400" name="Line 16"/>
          <p:cNvSpPr>
            <a:spLocks noChangeShapeType="1"/>
          </p:cNvSpPr>
          <p:nvPr/>
        </p:nvSpPr>
        <p:spPr bwMode="auto">
          <a:xfrm>
            <a:off x="2895600" y="4724400"/>
            <a:ext cx="28956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4401" name="Line 17"/>
          <p:cNvSpPr>
            <a:spLocks noChangeShapeType="1"/>
          </p:cNvSpPr>
          <p:nvPr/>
        </p:nvSpPr>
        <p:spPr bwMode="auto">
          <a:xfrm flipH="1">
            <a:off x="457200" y="5867400"/>
            <a:ext cx="22098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4402" name="Rectangle 18"/>
          <p:cNvSpPr>
            <a:spLocks noChangeArrowheads="1"/>
          </p:cNvSpPr>
          <p:nvPr/>
        </p:nvSpPr>
        <p:spPr bwMode="auto">
          <a:xfrm>
            <a:off x="3048000" y="4191000"/>
            <a:ext cx="2895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请孙权领兵相助</a:t>
            </a:r>
            <a:endParaRPr kumimoji="1" lang="zh-TW" altLang="en-US" sz="2800" u="sng">
              <a:solidFill>
                <a:srgbClr val="FF9933"/>
              </a:solidFill>
              <a:latin typeface="Times New Roman" pitchFamily="18" charset="0"/>
              <a:ea typeface="黑体" pitchFamily="2" charset="-122"/>
            </a:endParaRPr>
          </a:p>
        </p:txBody>
      </p:sp>
      <p:sp>
        <p:nvSpPr>
          <p:cNvPr id="144403" name="Rectangle 19"/>
          <p:cNvSpPr>
            <a:spLocks noChangeArrowheads="1"/>
          </p:cNvSpPr>
          <p:nvPr/>
        </p:nvSpPr>
        <p:spPr bwMode="auto">
          <a:xfrm>
            <a:off x="3276600" y="51054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借东风火攻</a:t>
            </a:r>
            <a:endParaRPr kumimoji="1" lang="zh-TW" altLang="en-US" sz="2800" u="sng">
              <a:solidFill>
                <a:srgbClr val="FF9933"/>
              </a:solidFill>
              <a:latin typeface="Times New Roman" pitchFamily="18" charset="0"/>
              <a:ea typeface="黑体" pitchFamily="2" charset="-122"/>
            </a:endParaRPr>
          </a:p>
        </p:txBody>
      </p:sp>
      <p:sp>
        <p:nvSpPr>
          <p:cNvPr id="144404" name="Rectangle 20"/>
          <p:cNvSpPr>
            <a:spLocks noChangeArrowheads="1"/>
          </p:cNvSpPr>
          <p:nvPr/>
        </p:nvSpPr>
        <p:spPr bwMode="auto">
          <a:xfrm>
            <a:off x="533400" y="5334000"/>
            <a:ext cx="1828800" cy="561975"/>
          </a:xfrm>
          <a:prstGeom prst="rect">
            <a:avLst/>
          </a:prstGeom>
          <a:noFill/>
          <a:ln w="9525">
            <a:noFill/>
            <a:miter lim="800000"/>
            <a:headEnd/>
            <a:tailEnd/>
          </a:ln>
          <a:effectLst/>
        </p:spPr>
        <p:txBody>
          <a:bodyPr>
            <a:spAutoFit/>
          </a:bodyPr>
          <a:lstStyle/>
          <a:p>
            <a:pPr>
              <a:lnSpc>
                <a:spcPct val="110000"/>
              </a:lnSpc>
            </a:pPr>
            <a:r>
              <a:rPr kumimoji="1" lang="zh-TW" altLang="en-US" sz="2800">
                <a:solidFill>
                  <a:srgbClr val="FF9933"/>
                </a:solidFill>
                <a:latin typeface="Times New Roman" pitchFamily="18" charset="0"/>
                <a:ea typeface="華康新儷粗黑" pitchFamily="34" charset="-120"/>
              </a:rPr>
              <a:t>火攻曹軍</a:t>
            </a:r>
            <a:endParaRPr kumimoji="1" lang="zh-TW" altLang="en-US" sz="2800" u="sng">
              <a:solidFill>
                <a:srgbClr val="FF9933"/>
              </a:solidFill>
              <a:latin typeface="Times New Roman" pitchFamily="18" charset="0"/>
              <a:ea typeface="華康新儷粗黑" pitchFamily="34" charset="-120"/>
            </a:endParaRPr>
          </a:p>
        </p:txBody>
      </p:sp>
      <p:grpSp>
        <p:nvGrpSpPr>
          <p:cNvPr id="2" name="Group 31"/>
          <p:cNvGrpSpPr>
            <a:grpSpLocks/>
          </p:cNvGrpSpPr>
          <p:nvPr/>
        </p:nvGrpSpPr>
        <p:grpSpPr bwMode="auto">
          <a:xfrm>
            <a:off x="5503863" y="620713"/>
            <a:ext cx="3640137" cy="3810000"/>
            <a:chOff x="2653" y="663"/>
            <a:chExt cx="2293" cy="2400"/>
          </a:xfrm>
        </p:grpSpPr>
        <p:sp>
          <p:nvSpPr>
            <p:cNvPr id="144405" name="Rectangle 21"/>
            <p:cNvSpPr>
              <a:spLocks noChangeArrowheads="1"/>
            </p:cNvSpPr>
            <p:nvPr/>
          </p:nvSpPr>
          <p:spPr bwMode="auto">
            <a:xfrm>
              <a:off x="2653" y="663"/>
              <a:ext cx="2256" cy="24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4406" name="Line 22"/>
            <p:cNvSpPr>
              <a:spLocks noChangeShapeType="1"/>
            </p:cNvSpPr>
            <p:nvPr/>
          </p:nvSpPr>
          <p:spPr bwMode="auto">
            <a:xfrm>
              <a:off x="2653" y="1344"/>
              <a:ext cx="2256"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4407" name="Line 23"/>
            <p:cNvSpPr>
              <a:spLocks noChangeShapeType="1"/>
            </p:cNvSpPr>
            <p:nvPr/>
          </p:nvSpPr>
          <p:spPr bwMode="auto">
            <a:xfrm>
              <a:off x="2653" y="1440"/>
              <a:ext cx="2256"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4408" name="Text Box 24"/>
            <p:cNvSpPr txBox="1">
              <a:spLocks noChangeArrowheads="1"/>
            </p:cNvSpPr>
            <p:nvPr/>
          </p:nvSpPr>
          <p:spPr bwMode="auto">
            <a:xfrm>
              <a:off x="3424" y="754"/>
              <a:ext cx="912" cy="565"/>
            </a:xfrm>
            <a:prstGeom prst="rect">
              <a:avLst/>
            </a:prstGeom>
            <a:noFill/>
            <a:ln w="9525">
              <a:noFill/>
              <a:miter lim="800000"/>
              <a:headEnd/>
              <a:tailEnd/>
            </a:ln>
            <a:effectLst/>
          </p:spPr>
          <p:txBody>
            <a:bodyPr>
              <a:spAutoFit/>
            </a:bodyPr>
            <a:lstStyle/>
            <a:p>
              <a:pPr>
                <a:lnSpc>
                  <a:spcPct val="110000"/>
                </a:lnSpc>
                <a:spcBef>
                  <a:spcPct val="50000"/>
                </a:spcBef>
              </a:pPr>
              <a:r>
                <a:rPr kumimoji="1" lang="zh-TW" altLang="en-US" sz="4800" u="sng">
                  <a:solidFill>
                    <a:srgbClr val="000099"/>
                  </a:solidFill>
                  <a:latin typeface="Times New Roman" pitchFamily="18" charset="0"/>
                  <a:ea typeface="華康新儷粗黑" pitchFamily="34" charset="-120"/>
                </a:rPr>
                <a:t>孔明</a:t>
              </a:r>
              <a:endParaRPr kumimoji="1" lang="zh-TW" altLang="en-US" sz="10000">
                <a:latin typeface="Times New Roman" pitchFamily="18" charset="0"/>
                <a:ea typeface="PMingLiU" pitchFamily="18" charset="-120"/>
              </a:endParaRPr>
            </a:p>
          </p:txBody>
        </p:sp>
        <p:sp>
          <p:nvSpPr>
            <p:cNvPr id="144409" name="Oval 25"/>
            <p:cNvSpPr>
              <a:spLocks noChangeArrowheads="1"/>
            </p:cNvSpPr>
            <p:nvPr/>
          </p:nvSpPr>
          <p:spPr bwMode="auto">
            <a:xfrm>
              <a:off x="2882" y="1728"/>
              <a:ext cx="144" cy="144"/>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4410" name="Rectangle 26"/>
            <p:cNvSpPr>
              <a:spLocks noChangeArrowheads="1"/>
            </p:cNvSpPr>
            <p:nvPr/>
          </p:nvSpPr>
          <p:spPr bwMode="auto">
            <a:xfrm>
              <a:off x="3074" y="1536"/>
              <a:ext cx="1680" cy="45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拟定策略</a:t>
              </a:r>
              <a:endParaRPr kumimoji="1" lang="zh-TW" altLang="en-US" sz="2800" u="sng" dirty="0">
                <a:solidFill>
                  <a:schemeClr val="bg2"/>
                </a:solidFill>
                <a:latin typeface="Times New Roman" pitchFamily="18" charset="0"/>
                <a:ea typeface="黑体" pitchFamily="2" charset="-122"/>
              </a:endParaRPr>
            </a:p>
          </p:txBody>
        </p:sp>
        <p:sp>
          <p:nvSpPr>
            <p:cNvPr id="144411" name="Oval 27"/>
            <p:cNvSpPr>
              <a:spLocks noChangeArrowheads="1"/>
            </p:cNvSpPr>
            <p:nvPr/>
          </p:nvSpPr>
          <p:spPr bwMode="auto">
            <a:xfrm>
              <a:off x="2882" y="2112"/>
              <a:ext cx="144" cy="144"/>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4412" name="Oval 28"/>
            <p:cNvSpPr>
              <a:spLocks noChangeArrowheads="1"/>
            </p:cNvSpPr>
            <p:nvPr/>
          </p:nvSpPr>
          <p:spPr bwMode="auto">
            <a:xfrm>
              <a:off x="2882" y="2544"/>
              <a:ext cx="144" cy="144"/>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4413" name="Rectangle 29"/>
            <p:cNvSpPr>
              <a:spLocks noChangeArrowheads="1"/>
            </p:cNvSpPr>
            <p:nvPr/>
          </p:nvSpPr>
          <p:spPr bwMode="auto">
            <a:xfrm>
              <a:off x="3074" y="1968"/>
              <a:ext cx="1680" cy="45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联合孙权</a:t>
              </a:r>
              <a:endParaRPr kumimoji="1" lang="zh-TW" altLang="en-US" sz="2800" u="sng" dirty="0">
                <a:solidFill>
                  <a:schemeClr val="bg2"/>
                </a:solidFill>
                <a:latin typeface="Times New Roman" pitchFamily="18" charset="0"/>
                <a:ea typeface="黑体" pitchFamily="2" charset="-122"/>
              </a:endParaRPr>
            </a:p>
          </p:txBody>
        </p:sp>
        <p:sp>
          <p:nvSpPr>
            <p:cNvPr id="144414" name="Rectangle 30"/>
            <p:cNvSpPr>
              <a:spLocks noChangeArrowheads="1"/>
            </p:cNvSpPr>
            <p:nvPr/>
          </p:nvSpPr>
          <p:spPr bwMode="auto">
            <a:xfrm>
              <a:off x="3074" y="2400"/>
              <a:ext cx="1872" cy="45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借东风火攻</a:t>
              </a:r>
              <a:endParaRPr kumimoji="1" lang="zh-TW" altLang="en-US" sz="2800" u="sng" dirty="0">
                <a:solidFill>
                  <a:schemeClr val="bg2"/>
                </a:solidFill>
                <a:latin typeface="Times New Roman" pitchFamily="18" charset="0"/>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ppt_x"/>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dissolve">
                                      <p:cBhvr>
                                        <p:cTn id="12" dur="500"/>
                                        <p:tgtEl>
                                          <p:spTgt spid="144390"/>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44398"/>
                                        </p:tgtEl>
                                        <p:attrNameLst>
                                          <p:attrName>style.visibility</p:attrName>
                                        </p:attrNameLst>
                                      </p:cBhvr>
                                      <p:to>
                                        <p:strVal val="visible"/>
                                      </p:to>
                                    </p:se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44391"/>
                                        </p:tgtEl>
                                        <p:attrNameLst>
                                          <p:attrName>style.visibility</p:attrName>
                                        </p:attrNameLst>
                                      </p:cBhvr>
                                      <p:to>
                                        <p:strVal val="visible"/>
                                      </p:to>
                                    </p:set>
                                    <p:animEffect transition="in" filter="dissolve">
                                      <p:cBhvr>
                                        <p:cTn id="19" dur="500"/>
                                        <p:tgtEl>
                                          <p:spTgt spid="14439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4393"/>
                                        </p:tgtEl>
                                        <p:attrNameLst>
                                          <p:attrName>style.visibility</p:attrName>
                                        </p:attrNameLst>
                                      </p:cBhvr>
                                      <p:to>
                                        <p:strVal val="visible"/>
                                      </p:to>
                                    </p:set>
                                    <p:animEffect transition="in" filter="dissolve">
                                      <p:cBhvr>
                                        <p:cTn id="23" dur="500"/>
                                        <p:tgtEl>
                                          <p:spTgt spid="14439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44392"/>
                                        </p:tgtEl>
                                        <p:attrNameLst>
                                          <p:attrName>style.visibility</p:attrName>
                                        </p:attrNameLst>
                                      </p:cBhvr>
                                      <p:to>
                                        <p:strVal val="visible"/>
                                      </p:to>
                                    </p:set>
                                    <p:animEffect transition="in" filter="dissolve">
                                      <p:cBhvr>
                                        <p:cTn id="27" dur="500"/>
                                        <p:tgtEl>
                                          <p:spTgt spid="144392"/>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44399"/>
                                        </p:tgtEl>
                                        <p:attrNameLst>
                                          <p:attrName>style.visibility</p:attrName>
                                        </p:attrNameLst>
                                      </p:cBhvr>
                                      <p:to>
                                        <p:strVal val="visible"/>
                                      </p:to>
                                    </p:set>
                                  </p:childTnLst>
                                </p:cTn>
                              </p:par>
                            </p:childTnLst>
                          </p:cTn>
                        </p:par>
                        <p:par>
                          <p:cTn id="31" fill="hold">
                            <p:stCondLst>
                              <p:cond delay="3500"/>
                            </p:stCondLst>
                            <p:childTnLst>
                              <p:par>
                                <p:cTn id="32" presetID="9" presetClass="entr" presetSubtype="0" fill="hold" grpId="0" nodeType="afterEffect">
                                  <p:stCondLst>
                                    <p:cond delay="0"/>
                                  </p:stCondLst>
                                  <p:childTnLst>
                                    <p:set>
                                      <p:cBhvr>
                                        <p:cTn id="33" dur="1" fill="hold">
                                          <p:stCondLst>
                                            <p:cond delay="0"/>
                                          </p:stCondLst>
                                        </p:cTn>
                                        <p:tgtEl>
                                          <p:spTgt spid="144400"/>
                                        </p:tgtEl>
                                        <p:attrNameLst>
                                          <p:attrName>style.visibility</p:attrName>
                                        </p:attrNameLst>
                                      </p:cBhvr>
                                      <p:to>
                                        <p:strVal val="visible"/>
                                      </p:to>
                                    </p:set>
                                    <p:animEffect transition="in" filter="dissolve">
                                      <p:cBhvr>
                                        <p:cTn id="34" dur="500"/>
                                        <p:tgtEl>
                                          <p:spTgt spid="144400"/>
                                        </p:tgtEl>
                                      </p:cBhvr>
                                    </p:animEffect>
                                  </p:childTnLst>
                                  <p:subTnLst>
                                    <p:set>
                                      <p:cBhvr override="childStyle">
                                        <p:cTn dur="1" fill="hold" display="0" masterRel="nextClick" afterEffect="1"/>
                                        <p:tgtEl>
                                          <p:spTgt spid="144400"/>
                                        </p:tgtEl>
                                        <p:attrNameLst>
                                          <p:attrName>style.visibility</p:attrName>
                                        </p:attrNameLst>
                                      </p:cBhvr>
                                      <p:to>
                                        <p:strVal val="hidden"/>
                                      </p:to>
                                    </p:set>
                                  </p:sub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144402"/>
                                        </p:tgtEl>
                                        <p:attrNameLst>
                                          <p:attrName>style.visibility</p:attrName>
                                        </p:attrNameLst>
                                      </p:cBhvr>
                                      <p:to>
                                        <p:strVal val="visible"/>
                                      </p:to>
                                    </p:set>
                                  </p:childTnLst>
                                  <p:subTnLst>
                                    <p:set>
                                      <p:cBhvr override="childStyle">
                                        <p:cTn dur="1" fill="hold" display="0" masterRel="nextClick" afterEffect="1"/>
                                        <p:tgtEl>
                                          <p:spTgt spid="144402"/>
                                        </p:tgtEl>
                                        <p:attrNameLst>
                                          <p:attrName>style.visibility</p:attrName>
                                        </p:attrNameLst>
                                      </p:cBhvr>
                                      <p:to>
                                        <p:strVal val="hidden"/>
                                      </p:to>
                                    </p:set>
                                  </p:subTnLst>
                                </p:cTn>
                              </p:par>
                            </p:childTnLst>
                          </p:cTn>
                        </p:par>
                        <p:par>
                          <p:cTn id="38" fill="hold">
                            <p:stCondLst>
                              <p:cond delay="4500"/>
                            </p:stCondLst>
                            <p:childTnLst>
                              <p:par>
                                <p:cTn id="39" presetID="9" presetClass="entr" presetSubtype="0" fill="hold" grpId="0" nodeType="afterEffect">
                                  <p:stCondLst>
                                    <p:cond delay="0"/>
                                  </p:stCondLst>
                                  <p:childTnLst>
                                    <p:set>
                                      <p:cBhvr>
                                        <p:cTn id="40" dur="1" fill="hold">
                                          <p:stCondLst>
                                            <p:cond delay="0"/>
                                          </p:stCondLst>
                                        </p:cTn>
                                        <p:tgtEl>
                                          <p:spTgt spid="144395"/>
                                        </p:tgtEl>
                                        <p:attrNameLst>
                                          <p:attrName>style.visibility</p:attrName>
                                        </p:attrNameLst>
                                      </p:cBhvr>
                                      <p:to>
                                        <p:strVal val="visible"/>
                                      </p:to>
                                    </p:set>
                                    <p:animEffect transition="in" filter="dissolve">
                                      <p:cBhvr>
                                        <p:cTn id="41" dur="500"/>
                                        <p:tgtEl>
                                          <p:spTgt spid="144395"/>
                                        </p:tgtEl>
                                      </p:cBhvr>
                                    </p:animEffect>
                                  </p:childTnLst>
                                </p:cTn>
                              </p:par>
                            </p:childTnLst>
                          </p:cTn>
                        </p:par>
                        <p:par>
                          <p:cTn id="42" fill="hold">
                            <p:stCondLst>
                              <p:cond delay="5000"/>
                            </p:stCondLst>
                            <p:childTnLst>
                              <p:par>
                                <p:cTn id="43" presetID="9" presetClass="entr" presetSubtype="0" fill="hold" grpId="0" nodeType="afterEffect">
                                  <p:stCondLst>
                                    <p:cond delay="0"/>
                                  </p:stCondLst>
                                  <p:childTnLst>
                                    <p:set>
                                      <p:cBhvr>
                                        <p:cTn id="44" dur="1" fill="hold">
                                          <p:stCondLst>
                                            <p:cond delay="0"/>
                                          </p:stCondLst>
                                        </p:cTn>
                                        <p:tgtEl>
                                          <p:spTgt spid="144396"/>
                                        </p:tgtEl>
                                        <p:attrNameLst>
                                          <p:attrName>style.visibility</p:attrName>
                                        </p:attrNameLst>
                                      </p:cBhvr>
                                      <p:to>
                                        <p:strVal val="visible"/>
                                      </p:to>
                                    </p:set>
                                    <p:animEffect transition="in" filter="dissolve">
                                      <p:cBhvr>
                                        <p:cTn id="45" dur="500"/>
                                        <p:tgtEl>
                                          <p:spTgt spid="144396"/>
                                        </p:tgtEl>
                                      </p:cBhvr>
                                    </p:animEffect>
                                  </p:childTnLst>
                                </p:cTn>
                              </p:par>
                            </p:childTnLst>
                          </p:cTn>
                        </p:par>
                        <p:par>
                          <p:cTn id="46" fill="hold">
                            <p:stCondLst>
                              <p:cond delay="5500"/>
                            </p:stCondLst>
                            <p:childTnLst>
                              <p:par>
                                <p:cTn id="47" presetID="9" presetClass="entr" presetSubtype="0" fill="hold" grpId="0" nodeType="afterEffect">
                                  <p:stCondLst>
                                    <p:cond delay="0"/>
                                  </p:stCondLst>
                                  <p:childTnLst>
                                    <p:set>
                                      <p:cBhvr>
                                        <p:cTn id="48" dur="1" fill="hold">
                                          <p:stCondLst>
                                            <p:cond delay="0"/>
                                          </p:stCondLst>
                                        </p:cTn>
                                        <p:tgtEl>
                                          <p:spTgt spid="144397"/>
                                        </p:tgtEl>
                                        <p:attrNameLst>
                                          <p:attrName>style.visibility</p:attrName>
                                        </p:attrNameLst>
                                      </p:cBhvr>
                                      <p:to>
                                        <p:strVal val="visible"/>
                                      </p:to>
                                    </p:set>
                                    <p:animEffect transition="in" filter="dissolve">
                                      <p:cBhvr>
                                        <p:cTn id="49" dur="500"/>
                                        <p:tgtEl>
                                          <p:spTgt spid="144397"/>
                                        </p:tgtEl>
                                      </p:cBhvr>
                                    </p:animEffect>
                                  </p:childTnLst>
                                </p:cTn>
                              </p:par>
                            </p:childTnLst>
                          </p:cTn>
                        </p:par>
                        <p:par>
                          <p:cTn id="50" fill="hold">
                            <p:stCondLst>
                              <p:cond delay="6000"/>
                            </p:stCondLst>
                            <p:childTnLst>
                              <p:par>
                                <p:cTn id="51" presetID="9" presetClass="entr" presetSubtype="0" fill="hold" grpId="0" nodeType="afterEffect">
                                  <p:stCondLst>
                                    <p:cond delay="0"/>
                                  </p:stCondLst>
                                  <p:childTnLst>
                                    <p:set>
                                      <p:cBhvr>
                                        <p:cTn id="52" dur="1" fill="hold">
                                          <p:stCondLst>
                                            <p:cond delay="0"/>
                                          </p:stCondLst>
                                        </p:cTn>
                                        <p:tgtEl>
                                          <p:spTgt spid="144394"/>
                                        </p:tgtEl>
                                        <p:attrNameLst>
                                          <p:attrName>style.visibility</p:attrName>
                                        </p:attrNameLst>
                                      </p:cBhvr>
                                      <p:to>
                                        <p:strVal val="visible"/>
                                      </p:to>
                                    </p:set>
                                    <p:animEffect transition="in" filter="dissolve">
                                      <p:cBhvr>
                                        <p:cTn id="53" dur="500"/>
                                        <p:tgtEl>
                                          <p:spTgt spid="144394"/>
                                        </p:tgtEl>
                                      </p:cBhvr>
                                    </p:animEffect>
                                  </p:childTnLst>
                                </p:cTn>
                              </p:par>
                            </p:childTnLst>
                          </p:cTn>
                        </p:par>
                        <p:par>
                          <p:cTn id="54" fill="hold">
                            <p:stCondLst>
                              <p:cond delay="6500"/>
                            </p:stCondLst>
                            <p:childTnLst>
                              <p:par>
                                <p:cTn id="55" presetID="1" presetClass="entr" presetSubtype="0" fill="hold" grpId="0" nodeType="afterEffect">
                                  <p:stCondLst>
                                    <p:cond delay="0"/>
                                  </p:stCondLst>
                                  <p:childTnLst>
                                    <p:set>
                                      <p:cBhvr>
                                        <p:cTn id="56" dur="1" fill="hold">
                                          <p:stCondLst>
                                            <p:cond delay="499"/>
                                          </p:stCondLst>
                                        </p:cTn>
                                        <p:tgtEl>
                                          <p:spTgt spid="144403"/>
                                        </p:tgtEl>
                                        <p:attrNameLst>
                                          <p:attrName>style.visibility</p:attrName>
                                        </p:attrNameLst>
                                      </p:cBhvr>
                                      <p:to>
                                        <p:strVal val="visible"/>
                                      </p:to>
                                    </p:set>
                                  </p:childTnLst>
                                </p:cTn>
                              </p:par>
                            </p:childTnLst>
                          </p:cTn>
                        </p:par>
                        <p:par>
                          <p:cTn id="57" fill="hold">
                            <p:stCondLst>
                              <p:cond delay="7000"/>
                            </p:stCondLst>
                            <p:childTnLst>
                              <p:par>
                                <p:cTn id="58" presetID="9" presetClass="entr" presetSubtype="0" fill="hold" grpId="0" nodeType="afterEffect">
                                  <p:stCondLst>
                                    <p:cond delay="0"/>
                                  </p:stCondLst>
                                  <p:childTnLst>
                                    <p:set>
                                      <p:cBhvr>
                                        <p:cTn id="59" dur="1" fill="hold">
                                          <p:stCondLst>
                                            <p:cond delay="0"/>
                                          </p:stCondLst>
                                        </p:cTn>
                                        <p:tgtEl>
                                          <p:spTgt spid="144401"/>
                                        </p:tgtEl>
                                        <p:attrNameLst>
                                          <p:attrName>style.visibility</p:attrName>
                                        </p:attrNameLst>
                                      </p:cBhvr>
                                      <p:to>
                                        <p:strVal val="visible"/>
                                      </p:to>
                                    </p:set>
                                    <p:animEffect transition="in" filter="dissolve">
                                      <p:cBhvr>
                                        <p:cTn id="60" dur="500"/>
                                        <p:tgtEl>
                                          <p:spTgt spid="144401"/>
                                        </p:tgtEl>
                                      </p:cBhvr>
                                    </p:animEffect>
                                  </p:childTnLst>
                                  <p:subTnLst>
                                    <p:set>
                                      <p:cBhvr override="childStyle">
                                        <p:cTn dur="1" fill="hold" display="0" masterRel="nextClick" afterEffect="1"/>
                                        <p:tgtEl>
                                          <p:spTgt spid="144401"/>
                                        </p:tgtEl>
                                        <p:attrNameLst>
                                          <p:attrName>style.visibility</p:attrName>
                                        </p:attrNameLst>
                                      </p:cBhvr>
                                      <p:to>
                                        <p:strVal val="hidden"/>
                                      </p:to>
                                    </p:set>
                                  </p:subTnLst>
                                </p:cTn>
                              </p:par>
                            </p:childTnLst>
                          </p:cTn>
                        </p:par>
                        <p:par>
                          <p:cTn id="61" fill="hold">
                            <p:stCondLst>
                              <p:cond delay="7500"/>
                            </p:stCondLst>
                            <p:childTnLst>
                              <p:par>
                                <p:cTn id="62" presetID="1" presetClass="entr" presetSubtype="0" fill="hold" grpId="0" nodeType="afterEffect">
                                  <p:stCondLst>
                                    <p:cond delay="0"/>
                                  </p:stCondLst>
                                  <p:childTnLst>
                                    <p:set>
                                      <p:cBhvr>
                                        <p:cTn id="63" dur="1" fill="hold">
                                          <p:stCondLst>
                                            <p:cond delay="499"/>
                                          </p:stCondLst>
                                        </p:cTn>
                                        <p:tgtEl>
                                          <p:spTgt spid="144404"/>
                                        </p:tgtEl>
                                        <p:attrNameLst>
                                          <p:attrName>style.visibility</p:attrName>
                                        </p:attrNameLst>
                                      </p:cBhvr>
                                      <p:to>
                                        <p:strVal val="visible"/>
                                      </p:to>
                                    </p:set>
                                  </p:childTnLst>
                                  <p:subTnLst>
                                    <p:set>
                                      <p:cBhvr override="childStyle">
                                        <p:cTn dur="1" fill="hold" display="0" masterRel="nextClick" afterEffect="1"/>
                                        <p:tgtEl>
                                          <p:spTgt spid="1444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nimBg="1" autoUpdateAnimBg="0"/>
      <p:bldP spid="144390" grpId="0" animBg="1"/>
      <p:bldP spid="144391" grpId="0" animBg="1"/>
      <p:bldP spid="144392" grpId="0" animBg="1"/>
      <p:bldP spid="144393" grpId="0" animBg="1"/>
      <p:bldP spid="144394" grpId="0" animBg="1"/>
      <p:bldP spid="144395" grpId="0" animBg="1"/>
      <p:bldP spid="144396" grpId="0" animBg="1"/>
      <p:bldP spid="144397" grpId="0" animBg="1"/>
      <p:bldP spid="144398" grpId="0" autoUpdateAnimBg="0"/>
      <p:bldP spid="144399" grpId="0" autoUpdateAnimBg="0"/>
      <p:bldP spid="144400" grpId="0" animBg="1"/>
      <p:bldP spid="144401" grpId="0" animBg="1"/>
      <p:bldP spid="144402" grpId="0" autoUpdateAnimBg="0"/>
      <p:bldP spid="144403" grpId="0" autoUpdateAnimBg="0"/>
      <p:bldP spid="14440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0" y="0"/>
            <a:ext cx="9144000" cy="579438"/>
          </a:xfrm>
          <a:prstGeom prst="rect">
            <a:avLst/>
          </a:prstGeom>
          <a:gradFill rotWithShape="0">
            <a:gsLst>
              <a:gs pos="0">
                <a:srgbClr val="FF00FF"/>
              </a:gs>
              <a:gs pos="100000">
                <a:srgbClr val="000099"/>
              </a:gs>
            </a:gsLst>
            <a:lin ang="5400000" scaled="1"/>
          </a:gradFill>
          <a:ln w="9525">
            <a:noFill/>
            <a:miter lim="800000"/>
            <a:headEnd/>
            <a:tailEnd/>
          </a:ln>
          <a:effectLst/>
        </p:spPr>
        <p:txBody>
          <a:bodyPr>
            <a:spAutoFit/>
          </a:bodyPr>
          <a:lstStyle/>
          <a:p>
            <a:pPr algn="ctr"/>
            <a:r>
              <a:rPr kumimoji="1" lang="zh-TW" altLang="zh-TW" sz="3200" i="1" dirty="0">
                <a:solidFill>
                  <a:schemeClr val="bg2"/>
                </a:solidFill>
                <a:latin typeface="華康新儷粗黑" pitchFamily="34" charset="-120"/>
                <a:ea typeface="華康新儷粗黑" pitchFamily="34" charset="-120"/>
              </a:rPr>
              <a:t>使用</a:t>
            </a:r>
            <a:r>
              <a:rPr kumimoji="1" lang="en-US" altLang="zh-TW" sz="3200" i="1" dirty="0">
                <a:solidFill>
                  <a:schemeClr val="bg2"/>
                </a:solidFill>
                <a:latin typeface="華康新儷粗黑" pitchFamily="34" charset="-120"/>
                <a:ea typeface="華康新儷粗黑" pitchFamily="34" charset="-120"/>
              </a:rPr>
              <a:t>UML</a:t>
            </a:r>
            <a:r>
              <a:rPr kumimoji="1" lang="zh-TW" altLang="zh-TW" sz="3200" i="1" dirty="0">
                <a:solidFill>
                  <a:schemeClr val="bg2"/>
                </a:solidFill>
                <a:latin typeface="華康新儷粗黑" pitchFamily="34" charset="-120"/>
                <a:ea typeface="華康新儷粗黑" pitchFamily="34" charset="-120"/>
              </a:rPr>
              <a:t>表示</a:t>
            </a:r>
            <a:r>
              <a:rPr kumimoji="1" lang="zh-TW" altLang="en-US" sz="2800" i="1" dirty="0">
                <a:solidFill>
                  <a:schemeClr val="bg2"/>
                </a:solidFill>
                <a:latin typeface="華康新儷粗黑" pitchFamily="34" charset="-120"/>
                <a:ea typeface="華康新儷粗黑" pitchFamily="34" charset="-120"/>
              </a:rPr>
              <a:t>       </a:t>
            </a:r>
          </a:p>
        </p:txBody>
      </p:sp>
      <p:sp>
        <p:nvSpPr>
          <p:cNvPr id="145411" name="Text Box 3"/>
          <p:cNvSpPr txBox="1">
            <a:spLocks noChangeArrowheads="1"/>
          </p:cNvSpPr>
          <p:nvPr/>
        </p:nvSpPr>
        <p:spPr bwMode="auto">
          <a:xfrm>
            <a:off x="0" y="6096000"/>
            <a:ext cx="9144000" cy="762000"/>
          </a:xfrm>
          <a:prstGeom prst="rect">
            <a:avLst/>
          </a:prstGeom>
          <a:gradFill rotWithShape="0">
            <a:gsLst>
              <a:gs pos="0">
                <a:srgbClr val="000099"/>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5412" name="Text Box 4"/>
          <p:cNvSpPr txBox="1">
            <a:spLocks noChangeArrowheads="1"/>
          </p:cNvSpPr>
          <p:nvPr/>
        </p:nvSpPr>
        <p:spPr bwMode="auto">
          <a:xfrm>
            <a:off x="1295400" y="14478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关羽</a:t>
            </a:r>
            <a:endParaRPr kumimoji="1" lang="zh-TW" altLang="en-US" sz="10000">
              <a:latin typeface="Times New Roman" pitchFamily="18" charset="0"/>
              <a:ea typeface="黑体" pitchFamily="2" charset="-122"/>
            </a:endParaRPr>
          </a:p>
        </p:txBody>
      </p:sp>
      <p:sp>
        <p:nvSpPr>
          <p:cNvPr id="145413" name="Line 5"/>
          <p:cNvSpPr>
            <a:spLocks noChangeShapeType="1"/>
          </p:cNvSpPr>
          <p:nvPr/>
        </p:nvSpPr>
        <p:spPr bwMode="auto">
          <a:xfrm>
            <a:off x="1905000" y="2057400"/>
            <a:ext cx="0" cy="41148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45414" name="Rectangle 6"/>
          <p:cNvSpPr>
            <a:spLocks noChangeArrowheads="1"/>
          </p:cNvSpPr>
          <p:nvPr/>
        </p:nvSpPr>
        <p:spPr bwMode="auto">
          <a:xfrm>
            <a:off x="1752600" y="4038600"/>
            <a:ext cx="228600" cy="4572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45415" name="Line 7"/>
          <p:cNvSpPr>
            <a:spLocks noChangeShapeType="1"/>
          </p:cNvSpPr>
          <p:nvPr/>
        </p:nvSpPr>
        <p:spPr bwMode="auto">
          <a:xfrm flipH="1" flipV="1">
            <a:off x="152400" y="4114800"/>
            <a:ext cx="1600200" cy="0"/>
          </a:xfrm>
          <a:prstGeom prst="line">
            <a:avLst/>
          </a:prstGeom>
          <a:noFill/>
          <a:ln w="28575">
            <a:solidFill>
              <a:srgbClr val="00FFFF"/>
            </a:solidFill>
            <a:round/>
            <a:headEnd type="triangle" w="med" len="med"/>
            <a:tailEnd/>
          </a:ln>
          <a:effectLst/>
        </p:spPr>
        <p:txBody>
          <a:bodyPr anchor="ctr">
            <a:spAutoFit/>
          </a:bodyPr>
          <a:lstStyle/>
          <a:p>
            <a:endParaRPr lang="zh-CN" altLang="en-US"/>
          </a:p>
        </p:txBody>
      </p:sp>
      <p:sp>
        <p:nvSpPr>
          <p:cNvPr id="145416" name="Text Box 8"/>
          <p:cNvSpPr txBox="1">
            <a:spLocks noChangeArrowheads="1"/>
          </p:cNvSpPr>
          <p:nvPr/>
        </p:nvSpPr>
        <p:spPr bwMode="auto">
          <a:xfrm>
            <a:off x="3352800" y="14478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张飞</a:t>
            </a:r>
            <a:endParaRPr kumimoji="1" lang="zh-TW" altLang="en-US" sz="10000">
              <a:latin typeface="Times New Roman" pitchFamily="18" charset="0"/>
              <a:ea typeface="黑体" pitchFamily="2" charset="-122"/>
            </a:endParaRPr>
          </a:p>
        </p:txBody>
      </p:sp>
      <p:sp>
        <p:nvSpPr>
          <p:cNvPr id="145417" name="Line 9"/>
          <p:cNvSpPr>
            <a:spLocks noChangeShapeType="1"/>
          </p:cNvSpPr>
          <p:nvPr/>
        </p:nvSpPr>
        <p:spPr bwMode="auto">
          <a:xfrm>
            <a:off x="3962400" y="2057400"/>
            <a:ext cx="0" cy="41148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45418" name="Rectangle 10"/>
          <p:cNvSpPr>
            <a:spLocks noChangeArrowheads="1"/>
          </p:cNvSpPr>
          <p:nvPr/>
        </p:nvSpPr>
        <p:spPr bwMode="auto">
          <a:xfrm>
            <a:off x="3810000" y="43434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45419" name="Rectangle 11"/>
          <p:cNvSpPr>
            <a:spLocks noChangeArrowheads="1"/>
          </p:cNvSpPr>
          <p:nvPr/>
        </p:nvSpPr>
        <p:spPr bwMode="auto">
          <a:xfrm>
            <a:off x="381000" y="3048000"/>
            <a:ext cx="1295400" cy="10318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请防守</a:t>
            </a:r>
            <a:endParaRPr kumimoji="1" lang="zh-TW" altLang="en-US" sz="2800">
              <a:solidFill>
                <a:srgbClr val="FF9933"/>
              </a:solidFill>
              <a:latin typeface="Times New Roman" pitchFamily="18" charset="0"/>
              <a:ea typeface="黑体" pitchFamily="2" charset="-122"/>
            </a:endParaRPr>
          </a:p>
          <a:p>
            <a:pPr>
              <a:lnSpc>
                <a:spcPct val="110000"/>
              </a:lnSpc>
            </a:pPr>
            <a:r>
              <a:rPr kumimoji="1" lang="zh-CN" altLang="en-US" sz="2800">
                <a:solidFill>
                  <a:srgbClr val="FF9933"/>
                </a:solidFill>
                <a:latin typeface="Times New Roman" pitchFamily="18" charset="0"/>
                <a:ea typeface="黑体" pitchFamily="2" charset="-122"/>
              </a:rPr>
              <a:t>荆州</a:t>
            </a:r>
            <a:endParaRPr kumimoji="1" lang="zh-TW" altLang="en-US" sz="2800" u="sng">
              <a:solidFill>
                <a:srgbClr val="FF9933"/>
              </a:solidFill>
              <a:latin typeface="Times New Roman" pitchFamily="18" charset="0"/>
              <a:ea typeface="黑体" pitchFamily="2" charset="-122"/>
            </a:endParaRPr>
          </a:p>
        </p:txBody>
      </p:sp>
      <p:sp>
        <p:nvSpPr>
          <p:cNvPr id="145420" name="Line 12"/>
          <p:cNvSpPr>
            <a:spLocks noChangeShapeType="1"/>
          </p:cNvSpPr>
          <p:nvPr/>
        </p:nvSpPr>
        <p:spPr bwMode="auto">
          <a:xfrm>
            <a:off x="1981200" y="4419600"/>
            <a:ext cx="18288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45421" name="Rectangle 13"/>
          <p:cNvSpPr>
            <a:spLocks noChangeArrowheads="1"/>
          </p:cNvSpPr>
          <p:nvPr/>
        </p:nvSpPr>
        <p:spPr bwMode="auto">
          <a:xfrm>
            <a:off x="2133600" y="3352800"/>
            <a:ext cx="1752600" cy="10318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请防守</a:t>
            </a:r>
            <a:endParaRPr kumimoji="1" lang="zh-TW" altLang="en-US" sz="2800">
              <a:solidFill>
                <a:srgbClr val="FF9933"/>
              </a:solidFill>
              <a:latin typeface="Times New Roman" pitchFamily="18" charset="0"/>
              <a:ea typeface="黑体" pitchFamily="2" charset="-122"/>
            </a:endParaRPr>
          </a:p>
          <a:p>
            <a:pPr>
              <a:lnSpc>
                <a:spcPct val="110000"/>
              </a:lnSpc>
            </a:pPr>
            <a:r>
              <a:rPr kumimoji="1" lang="zh-CN" altLang="en-US" sz="2800">
                <a:solidFill>
                  <a:srgbClr val="FF9933"/>
                </a:solidFill>
                <a:latin typeface="Times New Roman" pitchFamily="18" charset="0"/>
                <a:ea typeface="黑体" pitchFamily="2" charset="-122"/>
              </a:rPr>
              <a:t>荆州前线</a:t>
            </a:r>
            <a:endParaRPr kumimoji="1" lang="zh-TW" altLang="en-US" sz="2800" u="sng">
              <a:solidFill>
                <a:srgbClr val="FF9933"/>
              </a:solidFill>
              <a:latin typeface="Times New Roman" pitchFamily="18" charset="0"/>
              <a:ea typeface="黑体" pitchFamily="2" charset="-122"/>
            </a:endParaRPr>
          </a:p>
        </p:txBody>
      </p:sp>
      <p:sp>
        <p:nvSpPr>
          <p:cNvPr id="145422" name="Rectangle 14"/>
          <p:cNvSpPr>
            <a:spLocks noChangeArrowheads="1"/>
          </p:cNvSpPr>
          <p:nvPr/>
        </p:nvSpPr>
        <p:spPr bwMode="auto">
          <a:xfrm>
            <a:off x="5105400" y="838200"/>
            <a:ext cx="3581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5423" name="Line 15"/>
          <p:cNvSpPr>
            <a:spLocks noChangeShapeType="1"/>
          </p:cNvSpPr>
          <p:nvPr/>
        </p:nvSpPr>
        <p:spPr bwMode="auto">
          <a:xfrm>
            <a:off x="5105400" y="19050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5424" name="Line 16"/>
          <p:cNvSpPr>
            <a:spLocks noChangeShapeType="1"/>
          </p:cNvSpPr>
          <p:nvPr/>
        </p:nvSpPr>
        <p:spPr bwMode="auto">
          <a:xfrm>
            <a:off x="5105400" y="20574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5425" name="Text Box 17"/>
          <p:cNvSpPr txBox="1">
            <a:spLocks noChangeArrowheads="1"/>
          </p:cNvSpPr>
          <p:nvPr/>
        </p:nvSpPr>
        <p:spPr bwMode="auto">
          <a:xfrm>
            <a:off x="6172200" y="9144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关羽</a:t>
            </a:r>
            <a:endParaRPr kumimoji="1" lang="zh-TW" altLang="en-US" sz="10000">
              <a:latin typeface="Times New Roman" pitchFamily="18" charset="0"/>
              <a:ea typeface="黑体" pitchFamily="2" charset="-122"/>
            </a:endParaRPr>
          </a:p>
        </p:txBody>
      </p:sp>
      <p:sp>
        <p:nvSpPr>
          <p:cNvPr id="145426" name="Oval 18"/>
          <p:cNvSpPr>
            <a:spLocks noChangeArrowheads="1"/>
          </p:cNvSpPr>
          <p:nvPr/>
        </p:nvSpPr>
        <p:spPr bwMode="auto">
          <a:xfrm>
            <a:off x="5257800" y="25146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5427" name="Rectangle 19"/>
          <p:cNvSpPr>
            <a:spLocks noChangeArrowheads="1"/>
          </p:cNvSpPr>
          <p:nvPr/>
        </p:nvSpPr>
        <p:spPr bwMode="auto">
          <a:xfrm>
            <a:off x="5562600" y="22098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防守荆州</a:t>
            </a:r>
            <a:endParaRPr kumimoji="1" lang="zh-TW" altLang="en-US" sz="2800" u="sng" dirty="0">
              <a:solidFill>
                <a:schemeClr val="bg2"/>
              </a:solidFill>
              <a:latin typeface="Times New Roman" pitchFamily="18" charset="0"/>
              <a:ea typeface="黑体" pitchFamily="2" charset="-122"/>
            </a:endParaRPr>
          </a:p>
        </p:txBody>
      </p:sp>
      <p:sp>
        <p:nvSpPr>
          <p:cNvPr id="145428" name="Rectangle 20"/>
          <p:cNvSpPr>
            <a:spLocks noChangeArrowheads="1"/>
          </p:cNvSpPr>
          <p:nvPr/>
        </p:nvSpPr>
        <p:spPr bwMode="auto">
          <a:xfrm>
            <a:off x="5092700" y="3886200"/>
            <a:ext cx="3581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5429" name="Line 21"/>
          <p:cNvSpPr>
            <a:spLocks noChangeShapeType="1"/>
          </p:cNvSpPr>
          <p:nvPr/>
        </p:nvSpPr>
        <p:spPr bwMode="auto">
          <a:xfrm>
            <a:off x="5080000" y="49530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5430" name="Line 22"/>
          <p:cNvSpPr>
            <a:spLocks noChangeShapeType="1"/>
          </p:cNvSpPr>
          <p:nvPr/>
        </p:nvSpPr>
        <p:spPr bwMode="auto">
          <a:xfrm>
            <a:off x="5092700" y="51054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5431" name="Text Box 23"/>
          <p:cNvSpPr txBox="1">
            <a:spLocks noChangeArrowheads="1"/>
          </p:cNvSpPr>
          <p:nvPr/>
        </p:nvSpPr>
        <p:spPr bwMode="auto">
          <a:xfrm>
            <a:off x="5943600" y="39624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张飞</a:t>
            </a:r>
            <a:endParaRPr kumimoji="1" lang="zh-TW" altLang="en-US" sz="10000">
              <a:latin typeface="Times New Roman" pitchFamily="18" charset="0"/>
              <a:ea typeface="黑体" pitchFamily="2" charset="-122"/>
            </a:endParaRPr>
          </a:p>
        </p:txBody>
      </p:sp>
      <p:sp>
        <p:nvSpPr>
          <p:cNvPr id="145432" name="Oval 24"/>
          <p:cNvSpPr>
            <a:spLocks noChangeArrowheads="1"/>
          </p:cNvSpPr>
          <p:nvPr/>
        </p:nvSpPr>
        <p:spPr bwMode="auto">
          <a:xfrm>
            <a:off x="5183575" y="55626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5433" name="Rectangle 25"/>
          <p:cNvSpPr>
            <a:spLocks noChangeArrowheads="1"/>
          </p:cNvSpPr>
          <p:nvPr/>
        </p:nvSpPr>
        <p:spPr bwMode="auto">
          <a:xfrm>
            <a:off x="5488375" y="5257800"/>
            <a:ext cx="3048000" cy="651973"/>
          </a:xfrm>
          <a:prstGeom prst="rect">
            <a:avLst/>
          </a:prstGeom>
          <a:noFill/>
          <a:ln w="9525">
            <a:noFill/>
            <a:miter lim="800000"/>
            <a:headEnd/>
            <a:tailEnd/>
          </a:ln>
          <a:effectLst/>
        </p:spPr>
        <p:txBody>
          <a:bodyPr>
            <a:spAutoFit/>
          </a:bodyPr>
          <a:lstStyle/>
          <a:p>
            <a:pPr>
              <a:lnSpc>
                <a:spcPct val="110000"/>
              </a:lnSpc>
            </a:pPr>
            <a:r>
              <a:rPr kumimoji="1" lang="zh-CN" altLang="en-US" sz="3600" dirty="0">
                <a:solidFill>
                  <a:schemeClr val="bg2"/>
                </a:solidFill>
                <a:latin typeface="Times New Roman" pitchFamily="18" charset="0"/>
                <a:ea typeface="黑体" pitchFamily="2" charset="-122"/>
              </a:rPr>
              <a:t>防守荆州前线</a:t>
            </a:r>
            <a:endParaRPr kumimoji="1" lang="zh-TW" altLang="en-US" sz="2800" u="sng" dirty="0">
              <a:solidFill>
                <a:schemeClr val="bg2"/>
              </a:solidFill>
              <a:latin typeface="Times New Roman" pitchFamily="18"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fill="hold"/>
                                        <p:tgtEl>
                                          <p:spTgt spid="145410"/>
                                        </p:tgtEl>
                                        <p:attrNameLst>
                                          <p:attrName>ppt_x</p:attrName>
                                        </p:attrNameLst>
                                      </p:cBhvr>
                                      <p:tavLst>
                                        <p:tav tm="0">
                                          <p:val>
                                            <p:strVal val="#ppt_x"/>
                                          </p:val>
                                        </p:tav>
                                        <p:tav tm="100000">
                                          <p:val>
                                            <p:strVal val="#ppt_x"/>
                                          </p:val>
                                        </p:tav>
                                      </p:tavLst>
                                    </p:anim>
                                    <p:anim calcmode="lin" valueType="num">
                                      <p:cBhvr additive="base">
                                        <p:cTn id="8" dur="500" fill="hold"/>
                                        <p:tgtEl>
                                          <p:spTgt spid="14541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45415"/>
                                        </p:tgtEl>
                                        <p:attrNameLst>
                                          <p:attrName>style.visibility</p:attrName>
                                        </p:attrNameLst>
                                      </p:cBhvr>
                                      <p:to>
                                        <p:strVal val="visible"/>
                                      </p:to>
                                    </p:set>
                                    <p:animEffect transition="in" filter="dissolve">
                                      <p:cBhvr>
                                        <p:cTn id="12" dur="500"/>
                                        <p:tgtEl>
                                          <p:spTgt spid="145415"/>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45414"/>
                                        </p:tgtEl>
                                        <p:attrNameLst>
                                          <p:attrName>style.visibility</p:attrName>
                                        </p:attrNameLst>
                                      </p:cBhvr>
                                      <p:to>
                                        <p:strVal val="visible"/>
                                      </p:to>
                                    </p:set>
                                    <p:animEffect transition="in" filter="dissolve">
                                      <p:cBhvr>
                                        <p:cTn id="16" dur="500"/>
                                        <p:tgtEl>
                                          <p:spTgt spid="145414"/>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45419"/>
                                        </p:tgtEl>
                                        <p:attrNameLst>
                                          <p:attrName>style.visibility</p:attrName>
                                        </p:attrNameLst>
                                      </p:cBhvr>
                                      <p:to>
                                        <p:strVal val="visible"/>
                                      </p:to>
                                    </p:set>
                                  </p:childTnLst>
                                </p:cTn>
                              </p:par>
                            </p:childTnLst>
                          </p:cTn>
                        </p:par>
                        <p:par>
                          <p:cTn id="20" fill="hold">
                            <p:stCondLst>
                              <p:cond delay="2000"/>
                            </p:stCondLst>
                            <p:childTnLst>
                              <p:par>
                                <p:cTn id="21" presetID="12" presetClass="entr" presetSubtype="1" fill="hold" grpId="0" nodeType="afterEffect">
                                  <p:stCondLst>
                                    <p:cond delay="2000"/>
                                  </p:stCondLst>
                                  <p:childTnLst>
                                    <p:set>
                                      <p:cBhvr>
                                        <p:cTn id="22" dur="1" fill="hold">
                                          <p:stCondLst>
                                            <p:cond delay="0"/>
                                          </p:stCondLst>
                                        </p:cTn>
                                        <p:tgtEl>
                                          <p:spTgt spid="145422"/>
                                        </p:tgtEl>
                                        <p:attrNameLst>
                                          <p:attrName>style.visibility</p:attrName>
                                        </p:attrNameLst>
                                      </p:cBhvr>
                                      <p:to>
                                        <p:strVal val="visible"/>
                                      </p:to>
                                    </p:set>
                                    <p:animEffect transition="in" filter="slide(fromTop)">
                                      <p:cBhvr>
                                        <p:cTn id="23" dur="500"/>
                                        <p:tgtEl>
                                          <p:spTgt spid="145422"/>
                                        </p:tgtEl>
                                      </p:cBhvr>
                                    </p:animEffect>
                                  </p:childTnLst>
                                </p:cTn>
                              </p:par>
                            </p:childTnLst>
                          </p:cTn>
                        </p:par>
                        <p:par>
                          <p:cTn id="24" fill="hold">
                            <p:stCondLst>
                              <p:cond delay="4500"/>
                            </p:stCondLst>
                            <p:childTnLst>
                              <p:par>
                                <p:cTn id="25" presetID="1" presetClass="entr" presetSubtype="0" fill="hold" grpId="0" nodeType="afterEffect">
                                  <p:stCondLst>
                                    <p:cond delay="0"/>
                                  </p:stCondLst>
                                  <p:childTnLst>
                                    <p:set>
                                      <p:cBhvr>
                                        <p:cTn id="26" dur="1" fill="hold">
                                          <p:stCondLst>
                                            <p:cond delay="499"/>
                                          </p:stCondLst>
                                        </p:cTn>
                                        <p:tgtEl>
                                          <p:spTgt spid="145423"/>
                                        </p:tgtEl>
                                        <p:attrNameLst>
                                          <p:attrName>style.visibility</p:attrName>
                                        </p:attrNameLst>
                                      </p:cBhvr>
                                      <p:to>
                                        <p:strVal val="visible"/>
                                      </p:to>
                                    </p:set>
                                  </p:childTnLst>
                                </p:cTn>
                              </p:par>
                            </p:childTnLst>
                          </p:cTn>
                        </p:par>
                        <p:par>
                          <p:cTn id="27" fill="hold">
                            <p:stCondLst>
                              <p:cond delay="5000"/>
                            </p:stCondLst>
                            <p:childTnLst>
                              <p:par>
                                <p:cTn id="28" presetID="1" presetClass="entr" presetSubtype="0" fill="hold" grpId="0" nodeType="afterEffect">
                                  <p:stCondLst>
                                    <p:cond delay="0"/>
                                  </p:stCondLst>
                                  <p:childTnLst>
                                    <p:set>
                                      <p:cBhvr>
                                        <p:cTn id="29" dur="1" fill="hold">
                                          <p:stCondLst>
                                            <p:cond delay="499"/>
                                          </p:stCondLst>
                                        </p:cTn>
                                        <p:tgtEl>
                                          <p:spTgt spid="145424"/>
                                        </p:tgtEl>
                                        <p:attrNameLst>
                                          <p:attrName>style.visibility</p:attrName>
                                        </p:attrNameLst>
                                      </p:cBhvr>
                                      <p:to>
                                        <p:strVal val="visible"/>
                                      </p:to>
                                    </p:set>
                                  </p:childTnLst>
                                </p:cTn>
                              </p:par>
                            </p:childTnLst>
                          </p:cTn>
                        </p:par>
                        <p:par>
                          <p:cTn id="30" fill="hold">
                            <p:stCondLst>
                              <p:cond delay="5500"/>
                            </p:stCondLst>
                            <p:childTnLst>
                              <p:par>
                                <p:cTn id="31" presetID="1" presetClass="entr" presetSubtype="0" fill="hold" grpId="0" nodeType="afterEffect">
                                  <p:stCondLst>
                                    <p:cond delay="0"/>
                                  </p:stCondLst>
                                  <p:childTnLst>
                                    <p:set>
                                      <p:cBhvr>
                                        <p:cTn id="32" dur="1" fill="hold">
                                          <p:stCondLst>
                                            <p:cond delay="499"/>
                                          </p:stCondLst>
                                        </p:cTn>
                                        <p:tgtEl>
                                          <p:spTgt spid="145425"/>
                                        </p:tgtEl>
                                        <p:attrNameLst>
                                          <p:attrName>style.visibility</p:attrName>
                                        </p:attrNameLst>
                                      </p:cBhvr>
                                      <p:to>
                                        <p:strVal val="visible"/>
                                      </p:to>
                                    </p:set>
                                  </p:childTnLst>
                                </p:cTn>
                              </p:par>
                            </p:childTnLst>
                          </p:cTn>
                        </p:par>
                        <p:par>
                          <p:cTn id="33" fill="hold">
                            <p:stCondLst>
                              <p:cond delay="6000"/>
                            </p:stCondLst>
                            <p:childTnLst>
                              <p:par>
                                <p:cTn id="34" presetID="1" presetClass="entr" presetSubtype="0" fill="hold" grpId="0" nodeType="afterEffect">
                                  <p:stCondLst>
                                    <p:cond delay="0"/>
                                  </p:stCondLst>
                                  <p:childTnLst>
                                    <p:set>
                                      <p:cBhvr>
                                        <p:cTn id="35" dur="1" fill="hold">
                                          <p:stCondLst>
                                            <p:cond delay="499"/>
                                          </p:stCondLst>
                                        </p:cTn>
                                        <p:tgtEl>
                                          <p:spTgt spid="145426"/>
                                        </p:tgtEl>
                                        <p:attrNameLst>
                                          <p:attrName>style.visibility</p:attrName>
                                        </p:attrNameLst>
                                      </p:cBhvr>
                                      <p:to>
                                        <p:strVal val="visible"/>
                                      </p:to>
                                    </p:set>
                                  </p:childTnLst>
                                </p:cTn>
                              </p:par>
                            </p:childTnLst>
                          </p:cTn>
                        </p:par>
                        <p:par>
                          <p:cTn id="36" fill="hold">
                            <p:stCondLst>
                              <p:cond delay="6500"/>
                            </p:stCondLst>
                            <p:childTnLst>
                              <p:par>
                                <p:cTn id="37" presetID="1" presetClass="entr" presetSubtype="0" fill="hold" grpId="0" nodeType="afterEffect">
                                  <p:stCondLst>
                                    <p:cond delay="0"/>
                                  </p:stCondLst>
                                  <p:childTnLst>
                                    <p:set>
                                      <p:cBhvr>
                                        <p:cTn id="38" dur="1" fill="hold">
                                          <p:stCondLst>
                                            <p:cond delay="499"/>
                                          </p:stCondLst>
                                        </p:cTn>
                                        <p:tgtEl>
                                          <p:spTgt spid="145427"/>
                                        </p:tgtEl>
                                        <p:attrNameLst>
                                          <p:attrName>style.visibility</p:attrName>
                                        </p:attrNameLst>
                                      </p:cBhvr>
                                      <p:to>
                                        <p:strVal val="visible"/>
                                      </p:to>
                                    </p:set>
                                  </p:childTnLst>
                                </p:cTn>
                              </p:par>
                            </p:childTnLst>
                          </p:cTn>
                        </p:par>
                        <p:par>
                          <p:cTn id="39" fill="hold">
                            <p:stCondLst>
                              <p:cond delay="7000"/>
                            </p:stCondLst>
                            <p:childTnLst>
                              <p:par>
                                <p:cTn id="40" presetID="1" presetClass="entr" presetSubtype="0" fill="hold" grpId="0" nodeType="afterEffect">
                                  <p:stCondLst>
                                    <p:cond delay="2000"/>
                                  </p:stCondLst>
                                  <p:childTnLst>
                                    <p:set>
                                      <p:cBhvr>
                                        <p:cTn id="41" dur="1" fill="hold">
                                          <p:stCondLst>
                                            <p:cond delay="499"/>
                                          </p:stCondLst>
                                        </p:cTn>
                                        <p:tgtEl>
                                          <p:spTgt spid="145416"/>
                                        </p:tgtEl>
                                        <p:attrNameLst>
                                          <p:attrName>style.visibility</p:attrName>
                                        </p:attrNameLst>
                                      </p:cBhvr>
                                      <p:to>
                                        <p:strVal val="visible"/>
                                      </p:to>
                                    </p:set>
                                  </p:childTnLst>
                                </p:cTn>
                              </p:par>
                            </p:childTnLst>
                          </p:cTn>
                        </p:par>
                        <p:par>
                          <p:cTn id="42" fill="hold">
                            <p:stCondLst>
                              <p:cond delay="9500"/>
                            </p:stCondLst>
                            <p:childTnLst>
                              <p:par>
                                <p:cTn id="43" presetID="1" presetClass="entr" presetSubtype="0" fill="hold" grpId="0" nodeType="afterEffect">
                                  <p:stCondLst>
                                    <p:cond delay="0"/>
                                  </p:stCondLst>
                                  <p:childTnLst>
                                    <p:set>
                                      <p:cBhvr>
                                        <p:cTn id="44" dur="1" fill="hold">
                                          <p:stCondLst>
                                            <p:cond delay="499"/>
                                          </p:stCondLst>
                                        </p:cTn>
                                        <p:tgtEl>
                                          <p:spTgt spid="145417"/>
                                        </p:tgtEl>
                                        <p:attrNameLst>
                                          <p:attrName>style.visibility</p:attrName>
                                        </p:attrNameLst>
                                      </p:cBhvr>
                                      <p:to>
                                        <p:strVal val="visible"/>
                                      </p:to>
                                    </p:set>
                                  </p:childTnLst>
                                </p:cTn>
                              </p:par>
                            </p:childTnLst>
                          </p:cTn>
                        </p:par>
                        <p:par>
                          <p:cTn id="45" fill="hold">
                            <p:stCondLst>
                              <p:cond delay="10000"/>
                            </p:stCondLst>
                            <p:childTnLst>
                              <p:par>
                                <p:cTn id="46" presetID="9" presetClass="entr" presetSubtype="0" fill="hold" grpId="0" nodeType="afterEffect">
                                  <p:stCondLst>
                                    <p:cond delay="0"/>
                                  </p:stCondLst>
                                  <p:childTnLst>
                                    <p:set>
                                      <p:cBhvr>
                                        <p:cTn id="47" dur="1" fill="hold">
                                          <p:stCondLst>
                                            <p:cond delay="0"/>
                                          </p:stCondLst>
                                        </p:cTn>
                                        <p:tgtEl>
                                          <p:spTgt spid="145420"/>
                                        </p:tgtEl>
                                        <p:attrNameLst>
                                          <p:attrName>style.visibility</p:attrName>
                                        </p:attrNameLst>
                                      </p:cBhvr>
                                      <p:to>
                                        <p:strVal val="visible"/>
                                      </p:to>
                                    </p:set>
                                    <p:animEffect transition="in" filter="dissolve">
                                      <p:cBhvr>
                                        <p:cTn id="48" dur="500"/>
                                        <p:tgtEl>
                                          <p:spTgt spid="145420"/>
                                        </p:tgtEl>
                                      </p:cBhvr>
                                    </p:animEffect>
                                  </p:childTnLst>
                                </p:cTn>
                              </p:par>
                            </p:childTnLst>
                          </p:cTn>
                        </p:par>
                        <p:par>
                          <p:cTn id="49" fill="hold">
                            <p:stCondLst>
                              <p:cond delay="10500"/>
                            </p:stCondLst>
                            <p:childTnLst>
                              <p:par>
                                <p:cTn id="50" presetID="9" presetClass="entr" presetSubtype="0" fill="hold" grpId="0" nodeType="afterEffect">
                                  <p:stCondLst>
                                    <p:cond delay="0"/>
                                  </p:stCondLst>
                                  <p:childTnLst>
                                    <p:set>
                                      <p:cBhvr>
                                        <p:cTn id="51" dur="1" fill="hold">
                                          <p:stCondLst>
                                            <p:cond delay="0"/>
                                          </p:stCondLst>
                                        </p:cTn>
                                        <p:tgtEl>
                                          <p:spTgt spid="145418"/>
                                        </p:tgtEl>
                                        <p:attrNameLst>
                                          <p:attrName>style.visibility</p:attrName>
                                        </p:attrNameLst>
                                      </p:cBhvr>
                                      <p:to>
                                        <p:strVal val="visible"/>
                                      </p:to>
                                    </p:set>
                                    <p:animEffect transition="in" filter="dissolve">
                                      <p:cBhvr>
                                        <p:cTn id="52" dur="500"/>
                                        <p:tgtEl>
                                          <p:spTgt spid="145418"/>
                                        </p:tgtEl>
                                      </p:cBhvr>
                                    </p:animEffect>
                                  </p:childTnLst>
                                </p:cTn>
                              </p:par>
                            </p:childTnLst>
                          </p:cTn>
                        </p:par>
                        <p:par>
                          <p:cTn id="53" fill="hold">
                            <p:stCondLst>
                              <p:cond delay="11000"/>
                            </p:stCondLst>
                            <p:childTnLst>
                              <p:par>
                                <p:cTn id="54" presetID="1" presetClass="entr" presetSubtype="0" fill="hold" grpId="0" nodeType="afterEffect">
                                  <p:stCondLst>
                                    <p:cond delay="0"/>
                                  </p:stCondLst>
                                  <p:childTnLst>
                                    <p:set>
                                      <p:cBhvr>
                                        <p:cTn id="55" dur="1" fill="hold">
                                          <p:stCondLst>
                                            <p:cond delay="499"/>
                                          </p:stCondLst>
                                        </p:cTn>
                                        <p:tgtEl>
                                          <p:spTgt spid="145421"/>
                                        </p:tgtEl>
                                        <p:attrNameLst>
                                          <p:attrName>style.visibility</p:attrName>
                                        </p:attrNameLst>
                                      </p:cBhvr>
                                      <p:to>
                                        <p:strVal val="visible"/>
                                      </p:to>
                                    </p:set>
                                  </p:childTnLst>
                                </p:cTn>
                              </p:par>
                            </p:childTnLst>
                          </p:cTn>
                        </p:par>
                        <p:par>
                          <p:cTn id="56" fill="hold">
                            <p:stCondLst>
                              <p:cond delay="11500"/>
                            </p:stCondLst>
                            <p:childTnLst>
                              <p:par>
                                <p:cTn id="57" presetID="12" presetClass="entr" presetSubtype="1" fill="hold" grpId="0" nodeType="afterEffect">
                                  <p:stCondLst>
                                    <p:cond delay="2000"/>
                                  </p:stCondLst>
                                  <p:childTnLst>
                                    <p:set>
                                      <p:cBhvr>
                                        <p:cTn id="58" dur="1" fill="hold">
                                          <p:stCondLst>
                                            <p:cond delay="0"/>
                                          </p:stCondLst>
                                        </p:cTn>
                                        <p:tgtEl>
                                          <p:spTgt spid="145428"/>
                                        </p:tgtEl>
                                        <p:attrNameLst>
                                          <p:attrName>style.visibility</p:attrName>
                                        </p:attrNameLst>
                                      </p:cBhvr>
                                      <p:to>
                                        <p:strVal val="visible"/>
                                      </p:to>
                                    </p:set>
                                    <p:animEffect transition="in" filter="slide(fromTop)">
                                      <p:cBhvr>
                                        <p:cTn id="59" dur="500"/>
                                        <p:tgtEl>
                                          <p:spTgt spid="145428"/>
                                        </p:tgtEl>
                                      </p:cBhvr>
                                    </p:animEffect>
                                  </p:childTnLst>
                                </p:cTn>
                              </p:par>
                            </p:childTnLst>
                          </p:cTn>
                        </p:par>
                        <p:par>
                          <p:cTn id="60" fill="hold">
                            <p:stCondLst>
                              <p:cond delay="14000"/>
                            </p:stCondLst>
                            <p:childTnLst>
                              <p:par>
                                <p:cTn id="61" presetID="1" presetClass="entr" presetSubtype="0" fill="hold" grpId="0" nodeType="afterEffect">
                                  <p:stCondLst>
                                    <p:cond delay="0"/>
                                  </p:stCondLst>
                                  <p:childTnLst>
                                    <p:set>
                                      <p:cBhvr>
                                        <p:cTn id="62" dur="1" fill="hold">
                                          <p:stCondLst>
                                            <p:cond delay="499"/>
                                          </p:stCondLst>
                                        </p:cTn>
                                        <p:tgtEl>
                                          <p:spTgt spid="145429"/>
                                        </p:tgtEl>
                                        <p:attrNameLst>
                                          <p:attrName>style.visibility</p:attrName>
                                        </p:attrNameLst>
                                      </p:cBhvr>
                                      <p:to>
                                        <p:strVal val="visible"/>
                                      </p:to>
                                    </p:set>
                                  </p:childTnLst>
                                </p:cTn>
                              </p:par>
                            </p:childTnLst>
                          </p:cTn>
                        </p:par>
                        <p:par>
                          <p:cTn id="63" fill="hold">
                            <p:stCondLst>
                              <p:cond delay="14500"/>
                            </p:stCondLst>
                            <p:childTnLst>
                              <p:par>
                                <p:cTn id="64" presetID="1" presetClass="entr" presetSubtype="0" fill="hold" grpId="0" nodeType="afterEffect">
                                  <p:stCondLst>
                                    <p:cond delay="0"/>
                                  </p:stCondLst>
                                  <p:childTnLst>
                                    <p:set>
                                      <p:cBhvr>
                                        <p:cTn id="65" dur="1" fill="hold">
                                          <p:stCondLst>
                                            <p:cond delay="499"/>
                                          </p:stCondLst>
                                        </p:cTn>
                                        <p:tgtEl>
                                          <p:spTgt spid="145430"/>
                                        </p:tgtEl>
                                        <p:attrNameLst>
                                          <p:attrName>style.visibility</p:attrName>
                                        </p:attrNameLst>
                                      </p:cBhvr>
                                      <p:to>
                                        <p:strVal val="visible"/>
                                      </p:to>
                                    </p:set>
                                  </p:childTnLst>
                                </p:cTn>
                              </p:par>
                            </p:childTnLst>
                          </p:cTn>
                        </p:par>
                        <p:par>
                          <p:cTn id="66" fill="hold">
                            <p:stCondLst>
                              <p:cond delay="15000"/>
                            </p:stCondLst>
                            <p:childTnLst>
                              <p:par>
                                <p:cTn id="67" presetID="1" presetClass="entr" presetSubtype="0" fill="hold" grpId="0" nodeType="afterEffect">
                                  <p:stCondLst>
                                    <p:cond delay="0"/>
                                  </p:stCondLst>
                                  <p:childTnLst>
                                    <p:set>
                                      <p:cBhvr>
                                        <p:cTn id="68" dur="1" fill="hold">
                                          <p:stCondLst>
                                            <p:cond delay="499"/>
                                          </p:stCondLst>
                                        </p:cTn>
                                        <p:tgtEl>
                                          <p:spTgt spid="145431"/>
                                        </p:tgtEl>
                                        <p:attrNameLst>
                                          <p:attrName>style.visibility</p:attrName>
                                        </p:attrNameLst>
                                      </p:cBhvr>
                                      <p:to>
                                        <p:strVal val="visible"/>
                                      </p:to>
                                    </p:set>
                                  </p:childTnLst>
                                </p:cTn>
                              </p:par>
                            </p:childTnLst>
                          </p:cTn>
                        </p:par>
                        <p:par>
                          <p:cTn id="69" fill="hold">
                            <p:stCondLst>
                              <p:cond delay="15500"/>
                            </p:stCondLst>
                            <p:childTnLst>
                              <p:par>
                                <p:cTn id="70" presetID="1" presetClass="entr" presetSubtype="0" fill="hold" grpId="0" nodeType="afterEffect">
                                  <p:stCondLst>
                                    <p:cond delay="0"/>
                                  </p:stCondLst>
                                  <p:childTnLst>
                                    <p:set>
                                      <p:cBhvr>
                                        <p:cTn id="71" dur="1" fill="hold">
                                          <p:stCondLst>
                                            <p:cond delay="499"/>
                                          </p:stCondLst>
                                        </p:cTn>
                                        <p:tgtEl>
                                          <p:spTgt spid="145432"/>
                                        </p:tgtEl>
                                        <p:attrNameLst>
                                          <p:attrName>style.visibility</p:attrName>
                                        </p:attrNameLst>
                                      </p:cBhvr>
                                      <p:to>
                                        <p:strVal val="visible"/>
                                      </p:to>
                                    </p:set>
                                  </p:childTnLst>
                                </p:cTn>
                              </p:par>
                            </p:childTnLst>
                          </p:cTn>
                        </p:par>
                        <p:par>
                          <p:cTn id="72" fill="hold">
                            <p:stCondLst>
                              <p:cond delay="16000"/>
                            </p:stCondLst>
                            <p:childTnLst>
                              <p:par>
                                <p:cTn id="73" presetID="1" presetClass="entr" presetSubtype="0" fill="hold" grpId="0" nodeType="afterEffect">
                                  <p:stCondLst>
                                    <p:cond delay="0"/>
                                  </p:stCondLst>
                                  <p:childTnLst>
                                    <p:set>
                                      <p:cBhvr>
                                        <p:cTn id="74" dur="1" fill="hold">
                                          <p:stCondLst>
                                            <p:cond delay="499"/>
                                          </p:stCondLst>
                                        </p:cTn>
                                        <p:tgtEl>
                                          <p:spTgt spid="145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autoUpdateAnimBg="0"/>
      <p:bldP spid="145414" grpId="0" animBg="1"/>
      <p:bldP spid="145415" grpId="0" animBg="1"/>
      <p:bldP spid="145416" grpId="0" animBg="1" autoUpdateAnimBg="0"/>
      <p:bldP spid="145417" grpId="0" animBg="1"/>
      <p:bldP spid="145418" grpId="0" animBg="1"/>
      <p:bldP spid="145419" grpId="0" autoUpdateAnimBg="0"/>
      <p:bldP spid="145420" grpId="0" animBg="1"/>
      <p:bldP spid="145421" grpId="0" autoUpdateAnimBg="0"/>
      <p:bldP spid="145422" grpId="0" animBg="1"/>
      <p:bldP spid="145423" grpId="0" animBg="1"/>
      <p:bldP spid="145424" grpId="0" animBg="1"/>
      <p:bldP spid="145425" grpId="0" autoUpdateAnimBg="0"/>
      <p:bldP spid="145426" grpId="0" animBg="1"/>
      <p:bldP spid="145427" grpId="0" autoUpdateAnimBg="0"/>
      <p:bldP spid="145428" grpId="0" animBg="1"/>
      <p:bldP spid="145429" grpId="0" animBg="1"/>
      <p:bldP spid="145430" grpId="0" animBg="1"/>
      <p:bldP spid="145431" grpId="0" autoUpdateAnimBg="0"/>
      <p:bldP spid="145432" grpId="0" animBg="1"/>
      <p:bldP spid="14543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0" y="6096000"/>
            <a:ext cx="9144000" cy="762000"/>
          </a:xfrm>
          <a:prstGeom prst="rect">
            <a:avLst/>
          </a:prstGeom>
          <a:gradFill rotWithShape="0">
            <a:gsLst>
              <a:gs pos="0">
                <a:srgbClr val="FF0000">
                  <a:gamma/>
                  <a:shade val="0"/>
                  <a:invGamma/>
                </a:srgbClr>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6435" name="Rectangle 3"/>
          <p:cNvSpPr>
            <a:spLocks noChangeArrowheads="1"/>
          </p:cNvSpPr>
          <p:nvPr/>
        </p:nvSpPr>
        <p:spPr bwMode="auto">
          <a:xfrm>
            <a:off x="4572000" y="914400"/>
            <a:ext cx="3581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6436" name="Line 4"/>
          <p:cNvSpPr>
            <a:spLocks noChangeShapeType="1"/>
          </p:cNvSpPr>
          <p:nvPr/>
        </p:nvSpPr>
        <p:spPr bwMode="auto">
          <a:xfrm>
            <a:off x="4572000" y="19812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6437" name="Line 5"/>
          <p:cNvSpPr>
            <a:spLocks noChangeShapeType="1"/>
          </p:cNvSpPr>
          <p:nvPr/>
        </p:nvSpPr>
        <p:spPr bwMode="auto">
          <a:xfrm>
            <a:off x="4572000" y="21336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6438" name="Text Box 6"/>
          <p:cNvSpPr txBox="1">
            <a:spLocks noChangeArrowheads="1"/>
          </p:cNvSpPr>
          <p:nvPr/>
        </p:nvSpPr>
        <p:spPr bwMode="auto">
          <a:xfrm>
            <a:off x="5638800" y="9906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关羽</a:t>
            </a:r>
            <a:endParaRPr kumimoji="1" lang="zh-TW" altLang="en-US" sz="10000">
              <a:latin typeface="Times New Roman" pitchFamily="18" charset="0"/>
              <a:ea typeface="黑体" pitchFamily="2" charset="-122"/>
            </a:endParaRPr>
          </a:p>
        </p:txBody>
      </p:sp>
      <p:sp>
        <p:nvSpPr>
          <p:cNvPr id="146439" name="Oval 7"/>
          <p:cNvSpPr>
            <a:spLocks noChangeArrowheads="1"/>
          </p:cNvSpPr>
          <p:nvPr/>
        </p:nvSpPr>
        <p:spPr bwMode="auto">
          <a:xfrm>
            <a:off x="4724400" y="25908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40" name="Rectangle 8"/>
          <p:cNvSpPr>
            <a:spLocks noChangeArrowheads="1"/>
          </p:cNvSpPr>
          <p:nvPr/>
        </p:nvSpPr>
        <p:spPr bwMode="auto">
          <a:xfrm>
            <a:off x="5029200" y="22860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防守荆州</a:t>
            </a:r>
            <a:endParaRPr kumimoji="1" lang="zh-TW" altLang="en-US" sz="2800" u="sng" dirty="0">
              <a:solidFill>
                <a:schemeClr val="bg2"/>
              </a:solidFill>
              <a:latin typeface="Times New Roman" pitchFamily="18" charset="0"/>
              <a:ea typeface="黑体" pitchFamily="2" charset="-122"/>
            </a:endParaRPr>
          </a:p>
        </p:txBody>
      </p:sp>
      <p:sp>
        <p:nvSpPr>
          <p:cNvPr id="146441" name="Rectangle 9"/>
          <p:cNvSpPr>
            <a:spLocks noChangeArrowheads="1"/>
          </p:cNvSpPr>
          <p:nvPr/>
        </p:nvSpPr>
        <p:spPr bwMode="auto">
          <a:xfrm>
            <a:off x="4500563" y="3860800"/>
            <a:ext cx="3581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6442" name="Line 10"/>
          <p:cNvSpPr>
            <a:spLocks noChangeShapeType="1"/>
          </p:cNvSpPr>
          <p:nvPr/>
        </p:nvSpPr>
        <p:spPr bwMode="auto">
          <a:xfrm>
            <a:off x="4519613" y="49530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6443" name="Line 11"/>
          <p:cNvSpPr>
            <a:spLocks noChangeShapeType="1"/>
          </p:cNvSpPr>
          <p:nvPr/>
        </p:nvSpPr>
        <p:spPr bwMode="auto">
          <a:xfrm>
            <a:off x="4519613" y="5105400"/>
            <a:ext cx="3581400" cy="0"/>
          </a:xfrm>
          <a:prstGeom prst="line">
            <a:avLst/>
          </a:prstGeom>
          <a:noFill/>
          <a:ln w="28575">
            <a:solidFill>
              <a:srgbClr val="FF0000"/>
            </a:solidFill>
            <a:round/>
            <a:headEnd/>
            <a:tailEnd/>
          </a:ln>
          <a:effectLst/>
        </p:spPr>
        <p:txBody>
          <a:bodyPr wrap="none" anchor="ctr">
            <a:spAutoFit/>
          </a:bodyPr>
          <a:lstStyle/>
          <a:p>
            <a:endParaRPr lang="zh-CN" altLang="en-US"/>
          </a:p>
        </p:txBody>
      </p:sp>
      <p:sp>
        <p:nvSpPr>
          <p:cNvPr id="146444" name="Text Box 12"/>
          <p:cNvSpPr txBox="1">
            <a:spLocks noChangeArrowheads="1"/>
          </p:cNvSpPr>
          <p:nvPr/>
        </p:nvSpPr>
        <p:spPr bwMode="auto">
          <a:xfrm>
            <a:off x="6003925" y="4005263"/>
            <a:ext cx="1447800" cy="896937"/>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张飞</a:t>
            </a:r>
            <a:endParaRPr kumimoji="1" lang="zh-TW" altLang="en-US" sz="10000">
              <a:latin typeface="Times New Roman" pitchFamily="18" charset="0"/>
              <a:ea typeface="黑体" pitchFamily="2" charset="-122"/>
            </a:endParaRPr>
          </a:p>
        </p:txBody>
      </p:sp>
      <p:sp>
        <p:nvSpPr>
          <p:cNvPr id="146445" name="Oval 13"/>
          <p:cNvSpPr>
            <a:spLocks noChangeArrowheads="1"/>
          </p:cNvSpPr>
          <p:nvPr/>
        </p:nvSpPr>
        <p:spPr bwMode="auto">
          <a:xfrm>
            <a:off x="4682825" y="55151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46" name="Rectangle 14"/>
          <p:cNvSpPr>
            <a:spLocks noChangeArrowheads="1"/>
          </p:cNvSpPr>
          <p:nvPr/>
        </p:nvSpPr>
        <p:spPr bwMode="auto">
          <a:xfrm>
            <a:off x="4904500" y="5257800"/>
            <a:ext cx="3048000" cy="651973"/>
          </a:xfrm>
          <a:prstGeom prst="rect">
            <a:avLst/>
          </a:prstGeom>
          <a:noFill/>
          <a:ln w="9525">
            <a:noFill/>
            <a:miter lim="800000"/>
            <a:headEnd/>
            <a:tailEnd/>
          </a:ln>
          <a:effectLst/>
        </p:spPr>
        <p:txBody>
          <a:bodyPr>
            <a:spAutoFit/>
          </a:bodyPr>
          <a:lstStyle/>
          <a:p>
            <a:pPr>
              <a:lnSpc>
                <a:spcPct val="110000"/>
              </a:lnSpc>
            </a:pPr>
            <a:r>
              <a:rPr kumimoji="1" lang="zh-CN" altLang="en-US" sz="3600" dirty="0">
                <a:solidFill>
                  <a:schemeClr val="bg2"/>
                </a:solidFill>
                <a:latin typeface="Times New Roman" pitchFamily="18" charset="0"/>
                <a:ea typeface="黑体" pitchFamily="2" charset="-122"/>
              </a:rPr>
              <a:t>防守荆州前线</a:t>
            </a:r>
            <a:endParaRPr kumimoji="1" lang="zh-TW" altLang="en-US" sz="2800" u="sng" dirty="0">
              <a:solidFill>
                <a:schemeClr val="bg2"/>
              </a:solidFill>
              <a:latin typeface="Times New Roman" pitchFamily="18" charset="0"/>
              <a:ea typeface="黑体" pitchFamily="2" charset="-122"/>
            </a:endParaRPr>
          </a:p>
        </p:txBody>
      </p:sp>
      <p:sp>
        <p:nvSpPr>
          <p:cNvPr id="146447" name="Rectangle 15"/>
          <p:cNvSpPr>
            <a:spLocks noChangeArrowheads="1"/>
          </p:cNvSpPr>
          <p:nvPr/>
        </p:nvSpPr>
        <p:spPr bwMode="auto">
          <a:xfrm>
            <a:off x="1295400" y="609600"/>
            <a:ext cx="2819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6448" name="Line 16"/>
          <p:cNvSpPr>
            <a:spLocks noChangeShapeType="1"/>
          </p:cNvSpPr>
          <p:nvPr/>
        </p:nvSpPr>
        <p:spPr bwMode="auto">
          <a:xfrm>
            <a:off x="1295400" y="1524000"/>
            <a:ext cx="28194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6449" name="Line 17"/>
          <p:cNvSpPr>
            <a:spLocks noChangeShapeType="1"/>
          </p:cNvSpPr>
          <p:nvPr/>
        </p:nvSpPr>
        <p:spPr bwMode="auto">
          <a:xfrm>
            <a:off x="1295400" y="1676400"/>
            <a:ext cx="28194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6450" name="Text Box 18"/>
          <p:cNvSpPr txBox="1">
            <a:spLocks noChangeArrowheads="1"/>
          </p:cNvSpPr>
          <p:nvPr/>
        </p:nvSpPr>
        <p:spPr bwMode="auto">
          <a:xfrm>
            <a:off x="1763713" y="549275"/>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刘备</a:t>
            </a:r>
            <a:endParaRPr kumimoji="1" lang="zh-TW" altLang="en-US" sz="10000">
              <a:latin typeface="Times New Roman" pitchFamily="18" charset="0"/>
              <a:ea typeface="黑体" pitchFamily="2" charset="-122"/>
            </a:endParaRPr>
          </a:p>
        </p:txBody>
      </p:sp>
      <p:sp>
        <p:nvSpPr>
          <p:cNvPr id="146451" name="Oval 19"/>
          <p:cNvSpPr>
            <a:spLocks noChangeArrowheads="1"/>
          </p:cNvSpPr>
          <p:nvPr/>
        </p:nvSpPr>
        <p:spPr bwMode="auto">
          <a:xfrm>
            <a:off x="1371600" y="20574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52" name="Rectangle 20"/>
          <p:cNvSpPr>
            <a:spLocks noChangeArrowheads="1"/>
          </p:cNvSpPr>
          <p:nvPr/>
        </p:nvSpPr>
        <p:spPr bwMode="auto">
          <a:xfrm>
            <a:off x="1600200" y="1752600"/>
            <a:ext cx="25146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迎战曹操</a:t>
            </a:r>
            <a:endParaRPr kumimoji="1" lang="zh-TW" altLang="en-US" sz="2800" u="sng" dirty="0">
              <a:solidFill>
                <a:schemeClr val="bg2"/>
              </a:solidFill>
              <a:latin typeface="Times New Roman" pitchFamily="18" charset="0"/>
              <a:ea typeface="黑体" pitchFamily="2" charset="-122"/>
            </a:endParaRPr>
          </a:p>
        </p:txBody>
      </p:sp>
      <p:sp>
        <p:nvSpPr>
          <p:cNvPr id="146453" name="Rectangle 21"/>
          <p:cNvSpPr>
            <a:spLocks noChangeArrowheads="1"/>
          </p:cNvSpPr>
          <p:nvPr/>
        </p:nvSpPr>
        <p:spPr bwMode="auto">
          <a:xfrm>
            <a:off x="228600" y="3276600"/>
            <a:ext cx="3276600" cy="33528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6454" name="Line 22"/>
          <p:cNvSpPr>
            <a:spLocks noChangeShapeType="1"/>
          </p:cNvSpPr>
          <p:nvPr/>
        </p:nvSpPr>
        <p:spPr bwMode="auto">
          <a:xfrm>
            <a:off x="228600" y="4343400"/>
            <a:ext cx="32766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6455" name="Line 23"/>
          <p:cNvSpPr>
            <a:spLocks noChangeShapeType="1"/>
          </p:cNvSpPr>
          <p:nvPr/>
        </p:nvSpPr>
        <p:spPr bwMode="auto">
          <a:xfrm>
            <a:off x="228600" y="4495800"/>
            <a:ext cx="32766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6456" name="Text Box 24"/>
          <p:cNvSpPr txBox="1">
            <a:spLocks noChangeArrowheads="1"/>
          </p:cNvSpPr>
          <p:nvPr/>
        </p:nvSpPr>
        <p:spPr bwMode="auto">
          <a:xfrm>
            <a:off x="762000" y="33528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TW" altLang="en-US" sz="4800" u="sng">
                <a:solidFill>
                  <a:srgbClr val="000099"/>
                </a:solidFill>
                <a:latin typeface="Times New Roman" pitchFamily="18" charset="0"/>
                <a:ea typeface="華康新儷粗黑" pitchFamily="34" charset="-120"/>
              </a:rPr>
              <a:t>孔明</a:t>
            </a:r>
            <a:endParaRPr kumimoji="1" lang="zh-TW" altLang="en-US" sz="10000">
              <a:latin typeface="Times New Roman" pitchFamily="18" charset="0"/>
              <a:ea typeface="PMingLiU" pitchFamily="18" charset="-120"/>
            </a:endParaRPr>
          </a:p>
        </p:txBody>
      </p:sp>
      <p:sp>
        <p:nvSpPr>
          <p:cNvPr id="146457" name="Oval 25"/>
          <p:cNvSpPr>
            <a:spLocks noChangeArrowheads="1"/>
          </p:cNvSpPr>
          <p:nvPr/>
        </p:nvSpPr>
        <p:spPr bwMode="auto">
          <a:xfrm>
            <a:off x="304800" y="47244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58" name="Rectangle 26"/>
          <p:cNvSpPr>
            <a:spLocks noChangeArrowheads="1"/>
          </p:cNvSpPr>
          <p:nvPr/>
        </p:nvSpPr>
        <p:spPr bwMode="auto">
          <a:xfrm>
            <a:off x="609600" y="44958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拟定策略</a:t>
            </a:r>
            <a:endParaRPr kumimoji="1" lang="zh-TW" altLang="en-US" sz="2800" u="sng" dirty="0">
              <a:solidFill>
                <a:schemeClr val="bg2"/>
              </a:solidFill>
              <a:latin typeface="Times New Roman" pitchFamily="18" charset="0"/>
              <a:ea typeface="黑体" pitchFamily="2" charset="-122"/>
            </a:endParaRPr>
          </a:p>
        </p:txBody>
      </p:sp>
      <p:sp>
        <p:nvSpPr>
          <p:cNvPr id="146459" name="Oval 27"/>
          <p:cNvSpPr>
            <a:spLocks noChangeArrowheads="1"/>
          </p:cNvSpPr>
          <p:nvPr/>
        </p:nvSpPr>
        <p:spPr bwMode="auto">
          <a:xfrm>
            <a:off x="304800" y="53340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60" name="Oval 28"/>
          <p:cNvSpPr>
            <a:spLocks noChangeArrowheads="1"/>
          </p:cNvSpPr>
          <p:nvPr/>
        </p:nvSpPr>
        <p:spPr bwMode="auto">
          <a:xfrm>
            <a:off x="304800" y="60198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6461" name="Rectangle 29"/>
          <p:cNvSpPr>
            <a:spLocks noChangeArrowheads="1"/>
          </p:cNvSpPr>
          <p:nvPr/>
        </p:nvSpPr>
        <p:spPr bwMode="auto">
          <a:xfrm>
            <a:off x="609600" y="51054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联合孙权</a:t>
            </a:r>
            <a:endParaRPr kumimoji="1" lang="zh-TW" altLang="en-US" sz="2800" u="sng" dirty="0">
              <a:solidFill>
                <a:schemeClr val="bg2"/>
              </a:solidFill>
              <a:latin typeface="Times New Roman" pitchFamily="18" charset="0"/>
              <a:ea typeface="黑体" pitchFamily="2" charset="-122"/>
            </a:endParaRPr>
          </a:p>
        </p:txBody>
      </p:sp>
      <p:sp>
        <p:nvSpPr>
          <p:cNvPr id="146462" name="Rectangle 30"/>
          <p:cNvSpPr>
            <a:spLocks noChangeArrowheads="1"/>
          </p:cNvSpPr>
          <p:nvPr/>
        </p:nvSpPr>
        <p:spPr bwMode="auto">
          <a:xfrm>
            <a:off x="609600" y="5791200"/>
            <a:ext cx="29718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借东风火攻</a:t>
            </a:r>
            <a:endParaRPr kumimoji="1" lang="zh-TW" altLang="en-US" sz="2800" u="sng" dirty="0">
              <a:solidFill>
                <a:schemeClr val="bg2"/>
              </a:solidFill>
              <a:latin typeface="Times New Roman" pitchFamily="18" charset="0"/>
              <a:ea typeface="黑体" pitchFamily="2" charset="-122"/>
            </a:endParaRPr>
          </a:p>
        </p:txBody>
      </p:sp>
      <p:sp>
        <p:nvSpPr>
          <p:cNvPr id="146463" name="Text Box 31"/>
          <p:cNvSpPr txBox="1">
            <a:spLocks noChangeArrowheads="1"/>
          </p:cNvSpPr>
          <p:nvPr/>
        </p:nvSpPr>
        <p:spPr bwMode="auto">
          <a:xfrm>
            <a:off x="0" y="0"/>
            <a:ext cx="9144000" cy="579438"/>
          </a:xfrm>
          <a:prstGeom prst="rect">
            <a:avLst/>
          </a:prstGeom>
          <a:gradFill rotWithShape="0">
            <a:gsLst>
              <a:gs pos="0">
                <a:srgbClr val="FF00FF"/>
              </a:gs>
              <a:gs pos="100000">
                <a:schemeClr val="tx1"/>
              </a:gs>
            </a:gsLst>
            <a:lin ang="5400000" scaled="1"/>
          </a:gradFill>
          <a:ln w="9525">
            <a:noFill/>
            <a:miter lim="800000"/>
            <a:headEnd/>
            <a:tailEnd/>
          </a:ln>
          <a:effectLst/>
        </p:spPr>
        <p:txBody>
          <a:bodyPr>
            <a:spAutoFit/>
          </a:bodyPr>
          <a:lstStyle/>
          <a:p>
            <a:pPr algn="ctr"/>
            <a:r>
              <a:rPr kumimoji="1" lang="en-US" altLang="zh-TW" sz="3200" i="1" dirty="0">
                <a:solidFill>
                  <a:schemeClr val="bg2"/>
                </a:solidFill>
                <a:latin typeface="華康新儷粗黑" pitchFamily="34" charset="-120"/>
                <a:ea typeface="華康新儷粗黑" pitchFamily="34" charset="-120"/>
              </a:rPr>
              <a:t>UML</a:t>
            </a:r>
            <a:r>
              <a:rPr kumimoji="1" lang="zh-TW" altLang="zh-TW" sz="3200" i="1" dirty="0">
                <a:solidFill>
                  <a:schemeClr val="bg2"/>
                </a:solidFill>
                <a:latin typeface="華康新儷粗黑" pitchFamily="34" charset="-120"/>
                <a:ea typeface="華康新儷粗黑" pitchFamily="34" charset="-120"/>
              </a:rPr>
              <a:t>的</a:t>
            </a:r>
            <a:r>
              <a:rPr kumimoji="1" lang="zh-CN" altLang="en-US" sz="3200" i="1" dirty="0">
                <a:solidFill>
                  <a:schemeClr val="bg2"/>
                </a:solidFill>
                <a:latin typeface="華康新儷粗黑" pitchFamily="34" charset="-120"/>
                <a:ea typeface="黑体" pitchFamily="2" charset="-122"/>
              </a:rPr>
              <a:t>类图</a:t>
            </a:r>
            <a:r>
              <a:rPr kumimoji="1" lang="zh-TW" altLang="en-US" sz="2800" i="1" dirty="0">
                <a:solidFill>
                  <a:schemeClr val="bg2"/>
                </a:solidFill>
                <a:latin typeface="華康新儷粗黑" pitchFamily="34" charset="-120"/>
                <a:ea typeface="華康新儷粗黑" pitchFamily="34" charset="-120"/>
              </a:rPr>
              <a:t>       </a:t>
            </a:r>
          </a:p>
        </p:txBody>
      </p:sp>
      <p:sp>
        <p:nvSpPr>
          <p:cNvPr id="146464" name="AutoShape 32"/>
          <p:cNvSpPr>
            <a:spLocks noChangeArrowheads="1"/>
          </p:cNvSpPr>
          <p:nvPr/>
        </p:nvSpPr>
        <p:spPr bwMode="auto">
          <a:xfrm>
            <a:off x="985625" y="685800"/>
            <a:ext cx="6775450" cy="5699125"/>
          </a:xfrm>
          <a:prstGeom prst="star4">
            <a:avLst>
              <a:gd name="adj" fmla="val 25352"/>
            </a:avLst>
          </a:prstGeom>
          <a:gradFill rotWithShape="0">
            <a:gsLst>
              <a:gs pos="0">
                <a:srgbClr val="00FFFF">
                  <a:alpha val="30000"/>
                </a:srgbClr>
              </a:gs>
              <a:gs pos="100000">
                <a:schemeClr val="accent2"/>
              </a:gs>
            </a:gsLst>
            <a:lin ang="5400000" scaled="1"/>
          </a:gradFill>
          <a:ln w="9525">
            <a:noFill/>
            <a:miter lim="800000"/>
            <a:headEnd/>
            <a:tailEnd/>
          </a:ln>
          <a:effectLst/>
        </p:spPr>
        <p:txBody>
          <a:bodyPr anchor="ctr">
            <a:spAutoFit/>
          </a:bodyPr>
          <a:lstStyle/>
          <a:p>
            <a:pPr algn="ctr">
              <a:lnSpc>
                <a:spcPct val="110000"/>
              </a:lnSpc>
            </a:pPr>
            <a:r>
              <a:rPr kumimoji="1" lang="zh-CN" altLang="en-US" sz="4000" i="1" dirty="0">
                <a:solidFill>
                  <a:schemeClr val="bg1"/>
                </a:solidFill>
                <a:effectLst>
                  <a:outerShdw blurRad="38100" dist="38100" dir="2700000" algn="tl">
                    <a:srgbClr val="000000"/>
                  </a:outerShdw>
                </a:effectLst>
                <a:latin typeface="Times New Roman" pitchFamily="18" charset="0"/>
                <a:ea typeface="黑体" pitchFamily="2" charset="-122"/>
              </a:rPr>
              <a:t>怎么根据模型来写代码呢？</a:t>
            </a:r>
            <a:endParaRPr kumimoji="1" lang="zh-TW" altLang="en-US" sz="4000" i="1" dirty="0">
              <a:solidFill>
                <a:schemeClr val="bg1"/>
              </a:solidFill>
              <a:effectLst>
                <a:outerShdw blurRad="38100" dist="38100" dir="2700000" algn="tl">
                  <a:srgbClr val="000000"/>
                </a:outerShdw>
              </a:effectLst>
              <a:latin typeface="Times New Roman" pitchFamily="18"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6463"/>
                                        </p:tgtEl>
                                        <p:attrNameLst>
                                          <p:attrName>style.visibility</p:attrName>
                                        </p:attrNameLst>
                                      </p:cBhvr>
                                      <p:to>
                                        <p:strVal val="visible"/>
                                      </p:to>
                                    </p:set>
                                    <p:anim calcmode="lin" valueType="num">
                                      <p:cBhvr additive="base">
                                        <p:cTn id="7" dur="500" fill="hold"/>
                                        <p:tgtEl>
                                          <p:spTgt spid="146463"/>
                                        </p:tgtEl>
                                        <p:attrNameLst>
                                          <p:attrName>ppt_x</p:attrName>
                                        </p:attrNameLst>
                                      </p:cBhvr>
                                      <p:tavLst>
                                        <p:tav tm="0">
                                          <p:val>
                                            <p:strVal val="#ppt_x"/>
                                          </p:val>
                                        </p:tav>
                                        <p:tav tm="100000">
                                          <p:val>
                                            <p:strVal val="#ppt_x"/>
                                          </p:val>
                                        </p:tav>
                                      </p:tavLst>
                                    </p:anim>
                                    <p:anim calcmode="lin" valueType="num">
                                      <p:cBhvr additive="base">
                                        <p:cTn id="8" dur="500" fill="hold"/>
                                        <p:tgtEl>
                                          <p:spTgt spid="14646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0"/>
                                  </p:stCondLst>
                                  <p:childTnLst>
                                    <p:set>
                                      <p:cBhvr>
                                        <p:cTn id="11" dur="1" fill="hold">
                                          <p:stCondLst>
                                            <p:cond delay="0"/>
                                          </p:stCondLst>
                                        </p:cTn>
                                        <p:tgtEl>
                                          <p:spTgt spid="146435"/>
                                        </p:tgtEl>
                                        <p:attrNameLst>
                                          <p:attrName>style.visibility</p:attrName>
                                        </p:attrNameLst>
                                      </p:cBhvr>
                                      <p:to>
                                        <p:strVal val="visible"/>
                                      </p:to>
                                    </p:set>
                                    <p:anim calcmode="lin" valueType="num">
                                      <p:cBhvr additive="base">
                                        <p:cTn id="12" dur="500" fill="hold"/>
                                        <p:tgtEl>
                                          <p:spTgt spid="146435"/>
                                        </p:tgtEl>
                                        <p:attrNameLst>
                                          <p:attrName>ppt_x</p:attrName>
                                        </p:attrNameLst>
                                      </p:cBhvr>
                                      <p:tavLst>
                                        <p:tav tm="0">
                                          <p:val>
                                            <p:strVal val="1+#ppt_w/2"/>
                                          </p:val>
                                        </p:tav>
                                        <p:tav tm="100000">
                                          <p:val>
                                            <p:strVal val="#ppt_x"/>
                                          </p:val>
                                        </p:tav>
                                      </p:tavLst>
                                    </p:anim>
                                    <p:anim calcmode="lin" valueType="num">
                                      <p:cBhvr additive="base">
                                        <p:cTn id="13" dur="500" fill="hold"/>
                                        <p:tgtEl>
                                          <p:spTgt spid="14643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46436"/>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146437"/>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146438"/>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46439"/>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46440"/>
                                        </p:tgtEl>
                                        <p:attrNameLst>
                                          <p:attrName>style.visibility</p:attrName>
                                        </p:attrNameLst>
                                      </p:cBhvr>
                                      <p:to>
                                        <p:strVal val="visible"/>
                                      </p:to>
                                    </p:set>
                                  </p:childTnLst>
                                </p:cTn>
                              </p:par>
                            </p:childTnLst>
                          </p:cTn>
                        </p:par>
                        <p:par>
                          <p:cTn id="29" fill="hold">
                            <p:stCondLst>
                              <p:cond delay="3500"/>
                            </p:stCondLst>
                            <p:childTnLst>
                              <p:par>
                                <p:cTn id="30" presetID="2" presetClass="entr" presetSubtype="6" fill="hold" grpId="0" nodeType="afterEffect">
                                  <p:stCondLst>
                                    <p:cond delay="0"/>
                                  </p:stCondLst>
                                  <p:childTnLst>
                                    <p:set>
                                      <p:cBhvr>
                                        <p:cTn id="31" dur="1" fill="hold">
                                          <p:stCondLst>
                                            <p:cond delay="0"/>
                                          </p:stCondLst>
                                        </p:cTn>
                                        <p:tgtEl>
                                          <p:spTgt spid="146441"/>
                                        </p:tgtEl>
                                        <p:attrNameLst>
                                          <p:attrName>style.visibility</p:attrName>
                                        </p:attrNameLst>
                                      </p:cBhvr>
                                      <p:to>
                                        <p:strVal val="visible"/>
                                      </p:to>
                                    </p:set>
                                    <p:anim calcmode="lin" valueType="num">
                                      <p:cBhvr additive="base">
                                        <p:cTn id="32" dur="500" fill="hold"/>
                                        <p:tgtEl>
                                          <p:spTgt spid="146441"/>
                                        </p:tgtEl>
                                        <p:attrNameLst>
                                          <p:attrName>ppt_x</p:attrName>
                                        </p:attrNameLst>
                                      </p:cBhvr>
                                      <p:tavLst>
                                        <p:tav tm="0">
                                          <p:val>
                                            <p:strVal val="1+#ppt_w/2"/>
                                          </p:val>
                                        </p:tav>
                                        <p:tav tm="100000">
                                          <p:val>
                                            <p:strVal val="#ppt_x"/>
                                          </p:val>
                                        </p:tav>
                                      </p:tavLst>
                                    </p:anim>
                                    <p:anim calcmode="lin" valueType="num">
                                      <p:cBhvr additive="base">
                                        <p:cTn id="33" dur="500" fill="hold"/>
                                        <p:tgtEl>
                                          <p:spTgt spid="146441"/>
                                        </p:tgtEl>
                                        <p:attrNameLst>
                                          <p:attrName>ppt_y</p:attrName>
                                        </p:attrNameLst>
                                      </p:cBhvr>
                                      <p:tavLst>
                                        <p:tav tm="0">
                                          <p:val>
                                            <p:strVal val="1+#ppt_h/2"/>
                                          </p:val>
                                        </p:tav>
                                        <p:tav tm="100000">
                                          <p:val>
                                            <p:strVal val="#ppt_y"/>
                                          </p:val>
                                        </p:tav>
                                      </p:tavLst>
                                    </p:anim>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146442"/>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146443"/>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146444"/>
                                        </p:tgtEl>
                                        <p:attrNameLst>
                                          <p:attrName>style.visibility</p:attrName>
                                        </p:attrNameLst>
                                      </p:cBhvr>
                                      <p:to>
                                        <p:strVal val="visible"/>
                                      </p:to>
                                    </p:set>
                                  </p:childTnLst>
                                </p:cTn>
                              </p:par>
                            </p:childTnLst>
                          </p:cTn>
                        </p:par>
                        <p:par>
                          <p:cTn id="43" fill="hold">
                            <p:stCondLst>
                              <p:cond delay="5500"/>
                            </p:stCondLst>
                            <p:childTnLst>
                              <p:par>
                                <p:cTn id="44" presetID="1" presetClass="entr" presetSubtype="0" fill="hold" grpId="0" nodeType="afterEffect">
                                  <p:stCondLst>
                                    <p:cond delay="0"/>
                                  </p:stCondLst>
                                  <p:childTnLst>
                                    <p:set>
                                      <p:cBhvr>
                                        <p:cTn id="45" dur="1" fill="hold">
                                          <p:stCondLst>
                                            <p:cond delay="499"/>
                                          </p:stCondLst>
                                        </p:cTn>
                                        <p:tgtEl>
                                          <p:spTgt spid="146445"/>
                                        </p:tgtEl>
                                        <p:attrNameLst>
                                          <p:attrName>style.visibility</p:attrName>
                                        </p:attrNameLst>
                                      </p:cBhvr>
                                      <p:to>
                                        <p:strVal val="visible"/>
                                      </p:to>
                                    </p:set>
                                  </p:childTnLst>
                                </p:cTn>
                              </p:par>
                            </p:childTnLst>
                          </p:cTn>
                        </p:par>
                        <p:par>
                          <p:cTn id="46" fill="hold">
                            <p:stCondLst>
                              <p:cond delay="6000"/>
                            </p:stCondLst>
                            <p:childTnLst>
                              <p:par>
                                <p:cTn id="47" presetID="1" presetClass="entr" presetSubtype="0" fill="hold" grpId="0" nodeType="afterEffect">
                                  <p:stCondLst>
                                    <p:cond delay="0"/>
                                  </p:stCondLst>
                                  <p:childTnLst>
                                    <p:set>
                                      <p:cBhvr>
                                        <p:cTn id="48" dur="1" fill="hold">
                                          <p:stCondLst>
                                            <p:cond delay="499"/>
                                          </p:stCondLst>
                                        </p:cTn>
                                        <p:tgtEl>
                                          <p:spTgt spid="146446"/>
                                        </p:tgtEl>
                                        <p:attrNameLst>
                                          <p:attrName>style.visibility</p:attrName>
                                        </p:attrNameLst>
                                      </p:cBhvr>
                                      <p:to>
                                        <p:strVal val="visible"/>
                                      </p:to>
                                    </p:set>
                                  </p:childTnLst>
                                </p:cTn>
                              </p:par>
                            </p:childTnLst>
                          </p:cTn>
                        </p:par>
                        <p:par>
                          <p:cTn id="49" fill="hold">
                            <p:stCondLst>
                              <p:cond delay="6500"/>
                            </p:stCondLst>
                            <p:childTnLst>
                              <p:par>
                                <p:cTn id="50" presetID="2" presetClass="entr" presetSubtype="9" fill="hold" grpId="0" nodeType="afterEffect">
                                  <p:stCondLst>
                                    <p:cond delay="2000"/>
                                  </p:stCondLst>
                                  <p:childTnLst>
                                    <p:set>
                                      <p:cBhvr>
                                        <p:cTn id="51" dur="1" fill="hold">
                                          <p:stCondLst>
                                            <p:cond delay="0"/>
                                          </p:stCondLst>
                                        </p:cTn>
                                        <p:tgtEl>
                                          <p:spTgt spid="146447"/>
                                        </p:tgtEl>
                                        <p:attrNameLst>
                                          <p:attrName>style.visibility</p:attrName>
                                        </p:attrNameLst>
                                      </p:cBhvr>
                                      <p:to>
                                        <p:strVal val="visible"/>
                                      </p:to>
                                    </p:set>
                                    <p:anim calcmode="lin" valueType="num">
                                      <p:cBhvr additive="base">
                                        <p:cTn id="52" dur="500" fill="hold"/>
                                        <p:tgtEl>
                                          <p:spTgt spid="146447"/>
                                        </p:tgtEl>
                                        <p:attrNameLst>
                                          <p:attrName>ppt_x</p:attrName>
                                        </p:attrNameLst>
                                      </p:cBhvr>
                                      <p:tavLst>
                                        <p:tav tm="0">
                                          <p:val>
                                            <p:strVal val="0-#ppt_w/2"/>
                                          </p:val>
                                        </p:tav>
                                        <p:tav tm="100000">
                                          <p:val>
                                            <p:strVal val="#ppt_x"/>
                                          </p:val>
                                        </p:tav>
                                      </p:tavLst>
                                    </p:anim>
                                    <p:anim calcmode="lin" valueType="num">
                                      <p:cBhvr additive="base">
                                        <p:cTn id="53" dur="500" fill="hold"/>
                                        <p:tgtEl>
                                          <p:spTgt spid="146447"/>
                                        </p:tgtEl>
                                        <p:attrNameLst>
                                          <p:attrName>ppt_y</p:attrName>
                                        </p:attrNameLst>
                                      </p:cBhvr>
                                      <p:tavLst>
                                        <p:tav tm="0">
                                          <p:val>
                                            <p:strVal val="0-#ppt_h/2"/>
                                          </p:val>
                                        </p:tav>
                                        <p:tav tm="100000">
                                          <p:val>
                                            <p:strVal val="#ppt_y"/>
                                          </p:val>
                                        </p:tav>
                                      </p:tavLst>
                                    </p:anim>
                                  </p:childTnLst>
                                </p:cTn>
                              </p:par>
                            </p:childTnLst>
                          </p:cTn>
                        </p:par>
                        <p:par>
                          <p:cTn id="54" fill="hold">
                            <p:stCondLst>
                              <p:cond delay="9000"/>
                            </p:stCondLst>
                            <p:childTnLst>
                              <p:par>
                                <p:cTn id="55" presetID="1" presetClass="entr" presetSubtype="0" fill="hold" grpId="0" nodeType="afterEffect">
                                  <p:stCondLst>
                                    <p:cond delay="0"/>
                                  </p:stCondLst>
                                  <p:childTnLst>
                                    <p:set>
                                      <p:cBhvr>
                                        <p:cTn id="56" dur="1" fill="hold">
                                          <p:stCondLst>
                                            <p:cond delay="499"/>
                                          </p:stCondLst>
                                        </p:cTn>
                                        <p:tgtEl>
                                          <p:spTgt spid="146448"/>
                                        </p:tgtEl>
                                        <p:attrNameLst>
                                          <p:attrName>style.visibility</p:attrName>
                                        </p:attrNameLst>
                                      </p:cBhvr>
                                      <p:to>
                                        <p:strVal val="visible"/>
                                      </p:to>
                                    </p:set>
                                  </p:childTnLst>
                                </p:cTn>
                              </p:par>
                            </p:childTnLst>
                          </p:cTn>
                        </p:par>
                        <p:par>
                          <p:cTn id="57" fill="hold">
                            <p:stCondLst>
                              <p:cond delay="9500"/>
                            </p:stCondLst>
                            <p:childTnLst>
                              <p:par>
                                <p:cTn id="58" presetID="1" presetClass="entr" presetSubtype="0" fill="hold" grpId="0" nodeType="afterEffect">
                                  <p:stCondLst>
                                    <p:cond delay="0"/>
                                  </p:stCondLst>
                                  <p:childTnLst>
                                    <p:set>
                                      <p:cBhvr>
                                        <p:cTn id="59" dur="1" fill="hold">
                                          <p:stCondLst>
                                            <p:cond delay="499"/>
                                          </p:stCondLst>
                                        </p:cTn>
                                        <p:tgtEl>
                                          <p:spTgt spid="146449"/>
                                        </p:tgtEl>
                                        <p:attrNameLst>
                                          <p:attrName>style.visibility</p:attrName>
                                        </p:attrNameLst>
                                      </p:cBhvr>
                                      <p:to>
                                        <p:strVal val="visible"/>
                                      </p:to>
                                    </p:set>
                                  </p:childTnLst>
                                </p:cTn>
                              </p:par>
                            </p:childTnLst>
                          </p:cTn>
                        </p:par>
                        <p:par>
                          <p:cTn id="60" fill="hold">
                            <p:stCondLst>
                              <p:cond delay="10000"/>
                            </p:stCondLst>
                            <p:childTnLst>
                              <p:par>
                                <p:cTn id="61" presetID="1" presetClass="entr" presetSubtype="0" fill="hold" grpId="0" nodeType="afterEffect">
                                  <p:stCondLst>
                                    <p:cond delay="0"/>
                                  </p:stCondLst>
                                  <p:childTnLst>
                                    <p:set>
                                      <p:cBhvr>
                                        <p:cTn id="62" dur="1" fill="hold">
                                          <p:stCondLst>
                                            <p:cond delay="499"/>
                                          </p:stCondLst>
                                        </p:cTn>
                                        <p:tgtEl>
                                          <p:spTgt spid="146450"/>
                                        </p:tgtEl>
                                        <p:attrNameLst>
                                          <p:attrName>style.visibility</p:attrName>
                                        </p:attrNameLst>
                                      </p:cBhvr>
                                      <p:to>
                                        <p:strVal val="visible"/>
                                      </p:to>
                                    </p:set>
                                  </p:childTnLst>
                                </p:cTn>
                              </p:par>
                            </p:childTnLst>
                          </p:cTn>
                        </p:par>
                        <p:par>
                          <p:cTn id="63" fill="hold">
                            <p:stCondLst>
                              <p:cond delay="10500"/>
                            </p:stCondLst>
                            <p:childTnLst>
                              <p:par>
                                <p:cTn id="64" presetID="1" presetClass="entr" presetSubtype="0" fill="hold" grpId="0" nodeType="afterEffect">
                                  <p:stCondLst>
                                    <p:cond delay="0"/>
                                  </p:stCondLst>
                                  <p:childTnLst>
                                    <p:set>
                                      <p:cBhvr>
                                        <p:cTn id="65" dur="1" fill="hold">
                                          <p:stCondLst>
                                            <p:cond delay="499"/>
                                          </p:stCondLst>
                                        </p:cTn>
                                        <p:tgtEl>
                                          <p:spTgt spid="146451"/>
                                        </p:tgtEl>
                                        <p:attrNameLst>
                                          <p:attrName>style.visibility</p:attrName>
                                        </p:attrNameLst>
                                      </p:cBhvr>
                                      <p:to>
                                        <p:strVal val="visible"/>
                                      </p:to>
                                    </p:set>
                                  </p:childTnLst>
                                </p:cTn>
                              </p:par>
                            </p:childTnLst>
                          </p:cTn>
                        </p:par>
                        <p:par>
                          <p:cTn id="66" fill="hold">
                            <p:stCondLst>
                              <p:cond delay="11000"/>
                            </p:stCondLst>
                            <p:childTnLst>
                              <p:par>
                                <p:cTn id="67" presetID="1" presetClass="entr" presetSubtype="0" fill="hold" grpId="0" nodeType="afterEffect">
                                  <p:stCondLst>
                                    <p:cond delay="0"/>
                                  </p:stCondLst>
                                  <p:childTnLst>
                                    <p:set>
                                      <p:cBhvr>
                                        <p:cTn id="68" dur="1" fill="hold">
                                          <p:stCondLst>
                                            <p:cond delay="499"/>
                                          </p:stCondLst>
                                        </p:cTn>
                                        <p:tgtEl>
                                          <p:spTgt spid="146452"/>
                                        </p:tgtEl>
                                        <p:attrNameLst>
                                          <p:attrName>style.visibility</p:attrName>
                                        </p:attrNameLst>
                                      </p:cBhvr>
                                      <p:to>
                                        <p:strVal val="visible"/>
                                      </p:to>
                                    </p:set>
                                  </p:childTnLst>
                                </p:cTn>
                              </p:par>
                            </p:childTnLst>
                          </p:cTn>
                        </p:par>
                        <p:par>
                          <p:cTn id="69" fill="hold">
                            <p:stCondLst>
                              <p:cond delay="11500"/>
                            </p:stCondLst>
                            <p:childTnLst>
                              <p:par>
                                <p:cTn id="70" presetID="2" presetClass="entr" presetSubtype="12" fill="hold" grpId="0" nodeType="afterEffect">
                                  <p:stCondLst>
                                    <p:cond delay="0"/>
                                  </p:stCondLst>
                                  <p:childTnLst>
                                    <p:set>
                                      <p:cBhvr>
                                        <p:cTn id="71" dur="1" fill="hold">
                                          <p:stCondLst>
                                            <p:cond delay="0"/>
                                          </p:stCondLst>
                                        </p:cTn>
                                        <p:tgtEl>
                                          <p:spTgt spid="146453"/>
                                        </p:tgtEl>
                                        <p:attrNameLst>
                                          <p:attrName>style.visibility</p:attrName>
                                        </p:attrNameLst>
                                      </p:cBhvr>
                                      <p:to>
                                        <p:strVal val="visible"/>
                                      </p:to>
                                    </p:set>
                                    <p:anim calcmode="lin" valueType="num">
                                      <p:cBhvr additive="base">
                                        <p:cTn id="72" dur="500" fill="hold"/>
                                        <p:tgtEl>
                                          <p:spTgt spid="146453"/>
                                        </p:tgtEl>
                                        <p:attrNameLst>
                                          <p:attrName>ppt_x</p:attrName>
                                        </p:attrNameLst>
                                      </p:cBhvr>
                                      <p:tavLst>
                                        <p:tav tm="0">
                                          <p:val>
                                            <p:strVal val="0-#ppt_w/2"/>
                                          </p:val>
                                        </p:tav>
                                        <p:tav tm="100000">
                                          <p:val>
                                            <p:strVal val="#ppt_x"/>
                                          </p:val>
                                        </p:tav>
                                      </p:tavLst>
                                    </p:anim>
                                    <p:anim calcmode="lin" valueType="num">
                                      <p:cBhvr additive="base">
                                        <p:cTn id="73" dur="500" fill="hold"/>
                                        <p:tgtEl>
                                          <p:spTgt spid="146453"/>
                                        </p:tgtEl>
                                        <p:attrNameLst>
                                          <p:attrName>ppt_y</p:attrName>
                                        </p:attrNameLst>
                                      </p:cBhvr>
                                      <p:tavLst>
                                        <p:tav tm="0">
                                          <p:val>
                                            <p:strVal val="1+#ppt_h/2"/>
                                          </p:val>
                                        </p:tav>
                                        <p:tav tm="100000">
                                          <p:val>
                                            <p:strVal val="#ppt_y"/>
                                          </p:val>
                                        </p:tav>
                                      </p:tavLst>
                                    </p:anim>
                                  </p:childTnLst>
                                </p:cTn>
                              </p:par>
                            </p:childTnLst>
                          </p:cTn>
                        </p:par>
                        <p:par>
                          <p:cTn id="74" fill="hold">
                            <p:stCondLst>
                              <p:cond delay="12000"/>
                            </p:stCondLst>
                            <p:childTnLst>
                              <p:par>
                                <p:cTn id="75" presetID="1" presetClass="entr" presetSubtype="0" fill="hold" grpId="0" nodeType="afterEffect">
                                  <p:stCondLst>
                                    <p:cond delay="0"/>
                                  </p:stCondLst>
                                  <p:childTnLst>
                                    <p:set>
                                      <p:cBhvr>
                                        <p:cTn id="76" dur="1" fill="hold">
                                          <p:stCondLst>
                                            <p:cond delay="499"/>
                                          </p:stCondLst>
                                        </p:cTn>
                                        <p:tgtEl>
                                          <p:spTgt spid="146454"/>
                                        </p:tgtEl>
                                        <p:attrNameLst>
                                          <p:attrName>style.visibility</p:attrName>
                                        </p:attrNameLst>
                                      </p:cBhvr>
                                      <p:to>
                                        <p:strVal val="visible"/>
                                      </p:to>
                                    </p:set>
                                  </p:childTnLst>
                                </p:cTn>
                              </p:par>
                            </p:childTnLst>
                          </p:cTn>
                        </p:par>
                        <p:par>
                          <p:cTn id="77" fill="hold">
                            <p:stCondLst>
                              <p:cond delay="12500"/>
                            </p:stCondLst>
                            <p:childTnLst>
                              <p:par>
                                <p:cTn id="78" presetID="1" presetClass="entr" presetSubtype="0" fill="hold" grpId="0" nodeType="afterEffect">
                                  <p:stCondLst>
                                    <p:cond delay="0"/>
                                  </p:stCondLst>
                                  <p:childTnLst>
                                    <p:set>
                                      <p:cBhvr>
                                        <p:cTn id="79" dur="1" fill="hold">
                                          <p:stCondLst>
                                            <p:cond delay="499"/>
                                          </p:stCondLst>
                                        </p:cTn>
                                        <p:tgtEl>
                                          <p:spTgt spid="146455"/>
                                        </p:tgtEl>
                                        <p:attrNameLst>
                                          <p:attrName>style.visibility</p:attrName>
                                        </p:attrNameLst>
                                      </p:cBhvr>
                                      <p:to>
                                        <p:strVal val="visible"/>
                                      </p:to>
                                    </p:set>
                                  </p:childTnLst>
                                </p:cTn>
                              </p:par>
                            </p:childTnLst>
                          </p:cTn>
                        </p:par>
                        <p:par>
                          <p:cTn id="80" fill="hold">
                            <p:stCondLst>
                              <p:cond delay="13000"/>
                            </p:stCondLst>
                            <p:childTnLst>
                              <p:par>
                                <p:cTn id="81" presetID="1" presetClass="entr" presetSubtype="0" fill="hold" grpId="0" nodeType="afterEffect">
                                  <p:stCondLst>
                                    <p:cond delay="0"/>
                                  </p:stCondLst>
                                  <p:childTnLst>
                                    <p:set>
                                      <p:cBhvr>
                                        <p:cTn id="82" dur="1" fill="hold">
                                          <p:stCondLst>
                                            <p:cond delay="499"/>
                                          </p:stCondLst>
                                        </p:cTn>
                                        <p:tgtEl>
                                          <p:spTgt spid="146456"/>
                                        </p:tgtEl>
                                        <p:attrNameLst>
                                          <p:attrName>style.visibility</p:attrName>
                                        </p:attrNameLst>
                                      </p:cBhvr>
                                      <p:to>
                                        <p:strVal val="visible"/>
                                      </p:to>
                                    </p:set>
                                  </p:childTnLst>
                                </p:cTn>
                              </p:par>
                            </p:childTnLst>
                          </p:cTn>
                        </p:par>
                        <p:par>
                          <p:cTn id="83" fill="hold">
                            <p:stCondLst>
                              <p:cond delay="13500"/>
                            </p:stCondLst>
                            <p:childTnLst>
                              <p:par>
                                <p:cTn id="84" presetID="1" presetClass="entr" presetSubtype="0" fill="hold" grpId="0" nodeType="afterEffect">
                                  <p:stCondLst>
                                    <p:cond delay="0"/>
                                  </p:stCondLst>
                                  <p:childTnLst>
                                    <p:set>
                                      <p:cBhvr>
                                        <p:cTn id="85" dur="1" fill="hold">
                                          <p:stCondLst>
                                            <p:cond delay="499"/>
                                          </p:stCondLst>
                                        </p:cTn>
                                        <p:tgtEl>
                                          <p:spTgt spid="146457"/>
                                        </p:tgtEl>
                                        <p:attrNameLst>
                                          <p:attrName>style.visibility</p:attrName>
                                        </p:attrNameLst>
                                      </p:cBhvr>
                                      <p:to>
                                        <p:strVal val="visible"/>
                                      </p:to>
                                    </p:set>
                                  </p:childTnLst>
                                </p:cTn>
                              </p:par>
                            </p:childTnLst>
                          </p:cTn>
                        </p:par>
                        <p:par>
                          <p:cTn id="86" fill="hold">
                            <p:stCondLst>
                              <p:cond delay="14000"/>
                            </p:stCondLst>
                            <p:childTnLst>
                              <p:par>
                                <p:cTn id="87" presetID="1" presetClass="entr" presetSubtype="0" fill="hold" grpId="0" nodeType="afterEffect">
                                  <p:stCondLst>
                                    <p:cond delay="0"/>
                                  </p:stCondLst>
                                  <p:childTnLst>
                                    <p:set>
                                      <p:cBhvr>
                                        <p:cTn id="88" dur="1" fill="hold">
                                          <p:stCondLst>
                                            <p:cond delay="499"/>
                                          </p:stCondLst>
                                        </p:cTn>
                                        <p:tgtEl>
                                          <p:spTgt spid="146458"/>
                                        </p:tgtEl>
                                        <p:attrNameLst>
                                          <p:attrName>style.visibility</p:attrName>
                                        </p:attrNameLst>
                                      </p:cBhvr>
                                      <p:to>
                                        <p:strVal val="visible"/>
                                      </p:to>
                                    </p:set>
                                  </p:childTnLst>
                                </p:cTn>
                              </p:par>
                            </p:childTnLst>
                          </p:cTn>
                        </p:par>
                        <p:par>
                          <p:cTn id="89" fill="hold">
                            <p:stCondLst>
                              <p:cond delay="14500"/>
                            </p:stCondLst>
                            <p:childTnLst>
                              <p:par>
                                <p:cTn id="90" presetID="1" presetClass="entr" presetSubtype="0" fill="hold" grpId="0" nodeType="afterEffect">
                                  <p:stCondLst>
                                    <p:cond delay="0"/>
                                  </p:stCondLst>
                                  <p:childTnLst>
                                    <p:set>
                                      <p:cBhvr>
                                        <p:cTn id="91" dur="1" fill="hold">
                                          <p:stCondLst>
                                            <p:cond delay="499"/>
                                          </p:stCondLst>
                                        </p:cTn>
                                        <p:tgtEl>
                                          <p:spTgt spid="146459"/>
                                        </p:tgtEl>
                                        <p:attrNameLst>
                                          <p:attrName>style.visibility</p:attrName>
                                        </p:attrNameLst>
                                      </p:cBhvr>
                                      <p:to>
                                        <p:strVal val="visible"/>
                                      </p:to>
                                    </p:set>
                                  </p:childTnLst>
                                </p:cTn>
                              </p:par>
                            </p:childTnLst>
                          </p:cTn>
                        </p:par>
                        <p:par>
                          <p:cTn id="92" fill="hold">
                            <p:stCondLst>
                              <p:cond delay="15000"/>
                            </p:stCondLst>
                            <p:childTnLst>
                              <p:par>
                                <p:cTn id="93" presetID="1" presetClass="entr" presetSubtype="0" fill="hold" grpId="0" nodeType="afterEffect">
                                  <p:stCondLst>
                                    <p:cond delay="0"/>
                                  </p:stCondLst>
                                  <p:childTnLst>
                                    <p:set>
                                      <p:cBhvr>
                                        <p:cTn id="94" dur="1" fill="hold">
                                          <p:stCondLst>
                                            <p:cond delay="499"/>
                                          </p:stCondLst>
                                        </p:cTn>
                                        <p:tgtEl>
                                          <p:spTgt spid="146460"/>
                                        </p:tgtEl>
                                        <p:attrNameLst>
                                          <p:attrName>style.visibility</p:attrName>
                                        </p:attrNameLst>
                                      </p:cBhvr>
                                      <p:to>
                                        <p:strVal val="visible"/>
                                      </p:to>
                                    </p:set>
                                  </p:childTnLst>
                                </p:cTn>
                              </p:par>
                            </p:childTnLst>
                          </p:cTn>
                        </p:par>
                        <p:par>
                          <p:cTn id="95" fill="hold">
                            <p:stCondLst>
                              <p:cond delay="15500"/>
                            </p:stCondLst>
                            <p:childTnLst>
                              <p:par>
                                <p:cTn id="96" presetID="1" presetClass="entr" presetSubtype="0" fill="hold" grpId="0" nodeType="afterEffect">
                                  <p:stCondLst>
                                    <p:cond delay="0"/>
                                  </p:stCondLst>
                                  <p:childTnLst>
                                    <p:set>
                                      <p:cBhvr>
                                        <p:cTn id="97" dur="1" fill="hold">
                                          <p:stCondLst>
                                            <p:cond delay="499"/>
                                          </p:stCondLst>
                                        </p:cTn>
                                        <p:tgtEl>
                                          <p:spTgt spid="146461"/>
                                        </p:tgtEl>
                                        <p:attrNameLst>
                                          <p:attrName>style.visibility</p:attrName>
                                        </p:attrNameLst>
                                      </p:cBhvr>
                                      <p:to>
                                        <p:strVal val="visible"/>
                                      </p:to>
                                    </p:set>
                                  </p:childTnLst>
                                </p:cTn>
                              </p:par>
                            </p:childTnLst>
                          </p:cTn>
                        </p:par>
                        <p:par>
                          <p:cTn id="98" fill="hold">
                            <p:stCondLst>
                              <p:cond delay="16000"/>
                            </p:stCondLst>
                            <p:childTnLst>
                              <p:par>
                                <p:cTn id="99" presetID="1" presetClass="entr" presetSubtype="0" fill="hold" grpId="0" nodeType="afterEffect">
                                  <p:stCondLst>
                                    <p:cond delay="0"/>
                                  </p:stCondLst>
                                  <p:childTnLst>
                                    <p:set>
                                      <p:cBhvr>
                                        <p:cTn id="100" dur="1" fill="hold">
                                          <p:stCondLst>
                                            <p:cond delay="499"/>
                                          </p:stCondLst>
                                        </p:cTn>
                                        <p:tgtEl>
                                          <p:spTgt spid="14646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5" presetClass="entr" presetSubtype="0" fill="hold" grpId="0" nodeType="clickEffect">
                                  <p:stCondLst>
                                    <p:cond delay="0"/>
                                  </p:stCondLst>
                                  <p:childTnLst>
                                    <p:set>
                                      <p:cBhvr>
                                        <p:cTn id="104" dur="1" fill="hold">
                                          <p:stCondLst>
                                            <p:cond delay="0"/>
                                          </p:stCondLst>
                                        </p:cTn>
                                        <p:tgtEl>
                                          <p:spTgt spid="146464"/>
                                        </p:tgtEl>
                                        <p:attrNameLst>
                                          <p:attrName>style.visibility</p:attrName>
                                        </p:attrNameLst>
                                      </p:cBhvr>
                                      <p:to>
                                        <p:strVal val="visible"/>
                                      </p:to>
                                    </p:set>
                                    <p:anim calcmode="lin" valueType="num">
                                      <p:cBhvr>
                                        <p:cTn id="105" dur="1000" fill="hold"/>
                                        <p:tgtEl>
                                          <p:spTgt spid="146464"/>
                                        </p:tgtEl>
                                        <p:attrNameLst>
                                          <p:attrName>ppt_w</p:attrName>
                                        </p:attrNameLst>
                                      </p:cBhvr>
                                      <p:tavLst>
                                        <p:tav tm="0">
                                          <p:val>
                                            <p:fltVal val="0"/>
                                          </p:val>
                                        </p:tav>
                                        <p:tav tm="100000">
                                          <p:val>
                                            <p:strVal val="#ppt_w"/>
                                          </p:val>
                                        </p:tav>
                                      </p:tavLst>
                                    </p:anim>
                                    <p:anim calcmode="lin" valueType="num">
                                      <p:cBhvr>
                                        <p:cTn id="106" dur="1000" fill="hold"/>
                                        <p:tgtEl>
                                          <p:spTgt spid="146464"/>
                                        </p:tgtEl>
                                        <p:attrNameLst>
                                          <p:attrName>ppt_h</p:attrName>
                                        </p:attrNameLst>
                                      </p:cBhvr>
                                      <p:tavLst>
                                        <p:tav tm="0">
                                          <p:val>
                                            <p:fltVal val="0"/>
                                          </p:val>
                                        </p:tav>
                                        <p:tav tm="100000">
                                          <p:val>
                                            <p:strVal val="#ppt_h"/>
                                          </p:val>
                                        </p:tav>
                                      </p:tavLst>
                                    </p:anim>
                                    <p:anim calcmode="lin" valueType="num">
                                      <p:cBhvr>
                                        <p:cTn id="107" dur="1000" fill="hold"/>
                                        <p:tgtEl>
                                          <p:spTgt spid="146464"/>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146464"/>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464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nimBg="1"/>
      <p:bldP spid="146436" grpId="0" animBg="1"/>
      <p:bldP spid="146437" grpId="0" animBg="1"/>
      <p:bldP spid="146438" grpId="0" autoUpdateAnimBg="0"/>
      <p:bldP spid="146439" grpId="0" animBg="1"/>
      <p:bldP spid="146440" grpId="0" autoUpdateAnimBg="0"/>
      <p:bldP spid="146441" grpId="0" animBg="1"/>
      <p:bldP spid="146442" grpId="0" animBg="1"/>
      <p:bldP spid="146443" grpId="0" animBg="1"/>
      <p:bldP spid="146444" grpId="0" autoUpdateAnimBg="0"/>
      <p:bldP spid="146445" grpId="0" animBg="1"/>
      <p:bldP spid="146446" grpId="0" autoUpdateAnimBg="0"/>
      <p:bldP spid="146447" grpId="0" animBg="1"/>
      <p:bldP spid="146448" grpId="0" animBg="1"/>
      <p:bldP spid="146449" grpId="0" animBg="1"/>
      <p:bldP spid="146450" grpId="0" autoUpdateAnimBg="0"/>
      <p:bldP spid="146451" grpId="0" animBg="1"/>
      <p:bldP spid="146452" grpId="0" autoUpdateAnimBg="0"/>
      <p:bldP spid="146453" grpId="0" animBg="1"/>
      <p:bldP spid="146454" grpId="0" animBg="1"/>
      <p:bldP spid="146455" grpId="0" animBg="1"/>
      <p:bldP spid="146456" grpId="0" autoUpdateAnimBg="0"/>
      <p:bldP spid="146457" grpId="0" animBg="1"/>
      <p:bldP spid="146458" grpId="0" autoUpdateAnimBg="0"/>
      <p:bldP spid="146459" grpId="0" animBg="1"/>
      <p:bldP spid="146460" grpId="0" animBg="1"/>
      <p:bldP spid="146461" grpId="0" autoUpdateAnimBg="0"/>
      <p:bldP spid="146462" grpId="0" autoUpdateAnimBg="0"/>
      <p:bldP spid="146463" grpId="0" animBg="1" autoUpdateAnimBg="0"/>
      <p:bldP spid="14646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0" y="6096000"/>
            <a:ext cx="9144000" cy="762000"/>
          </a:xfrm>
          <a:prstGeom prst="rect">
            <a:avLst/>
          </a:prstGeom>
          <a:gradFill rotWithShape="0">
            <a:gsLst>
              <a:gs pos="0">
                <a:srgbClr val="FF0000">
                  <a:gamma/>
                  <a:shade val="36078"/>
                  <a:invGamma/>
                </a:srgbClr>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7459" name="Text Box 3"/>
          <p:cNvSpPr txBox="1">
            <a:spLocks noChangeArrowheads="1"/>
          </p:cNvSpPr>
          <p:nvPr/>
        </p:nvSpPr>
        <p:spPr bwMode="auto">
          <a:xfrm>
            <a:off x="0" y="0"/>
            <a:ext cx="9144000" cy="579438"/>
          </a:xfrm>
          <a:prstGeom prst="rect">
            <a:avLst/>
          </a:prstGeom>
          <a:gradFill rotWithShape="0">
            <a:gsLst>
              <a:gs pos="0">
                <a:srgbClr val="FF00FF"/>
              </a:gs>
              <a:gs pos="100000">
                <a:schemeClr val="tx1"/>
              </a:gs>
            </a:gsLst>
            <a:lin ang="5400000" scaled="1"/>
          </a:gradFill>
          <a:ln w="9525">
            <a:noFill/>
            <a:miter lim="800000"/>
            <a:headEnd/>
            <a:tailEnd/>
          </a:ln>
          <a:effectLst/>
        </p:spPr>
        <p:txBody>
          <a:bodyPr>
            <a:spAutoFit/>
          </a:bodyPr>
          <a:lstStyle/>
          <a:p>
            <a:pPr algn="ctr"/>
            <a:r>
              <a:rPr kumimoji="1" lang="zh-TW" altLang="zh-TW" sz="3200" i="1" dirty="0">
                <a:solidFill>
                  <a:schemeClr val="bg2"/>
                </a:solidFill>
                <a:latin typeface="華康新儷粗黑" pitchFamily="34" charset="-120"/>
                <a:ea typeface="華康新儷粗黑" pitchFamily="34" charset="-120"/>
              </a:rPr>
              <a:t>使用</a:t>
            </a:r>
            <a:r>
              <a:rPr kumimoji="1" lang="en-US" altLang="zh-CN" sz="3200" i="1" dirty="0">
                <a:solidFill>
                  <a:schemeClr val="bg2"/>
                </a:solidFill>
                <a:latin typeface="華康新儷粗黑" pitchFamily="34" charset="-120"/>
              </a:rPr>
              <a:t>C#</a:t>
            </a:r>
            <a:r>
              <a:rPr kumimoji="1" lang="zh-TW" altLang="en-US" sz="2800" i="1" dirty="0">
                <a:solidFill>
                  <a:schemeClr val="bg2"/>
                </a:solidFill>
                <a:latin typeface="華康新儷粗黑" pitchFamily="34" charset="-120"/>
                <a:ea typeface="華康新儷粗黑" pitchFamily="34" charset="-120"/>
              </a:rPr>
              <a:t>       </a:t>
            </a:r>
          </a:p>
        </p:txBody>
      </p:sp>
      <p:sp>
        <p:nvSpPr>
          <p:cNvPr id="147460" name="Rectangle 4"/>
          <p:cNvSpPr>
            <a:spLocks noChangeArrowheads="1"/>
          </p:cNvSpPr>
          <p:nvPr/>
        </p:nvSpPr>
        <p:spPr bwMode="auto">
          <a:xfrm>
            <a:off x="1295400" y="609600"/>
            <a:ext cx="2819400" cy="25146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7461" name="Line 5"/>
          <p:cNvSpPr>
            <a:spLocks noChangeShapeType="1"/>
          </p:cNvSpPr>
          <p:nvPr/>
        </p:nvSpPr>
        <p:spPr bwMode="auto">
          <a:xfrm>
            <a:off x="1295400" y="1524000"/>
            <a:ext cx="28194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7462" name="Line 6"/>
          <p:cNvSpPr>
            <a:spLocks noChangeShapeType="1"/>
          </p:cNvSpPr>
          <p:nvPr/>
        </p:nvSpPr>
        <p:spPr bwMode="auto">
          <a:xfrm>
            <a:off x="1295400" y="1676400"/>
            <a:ext cx="28194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7463" name="Text Box 7"/>
          <p:cNvSpPr txBox="1">
            <a:spLocks noChangeArrowheads="1"/>
          </p:cNvSpPr>
          <p:nvPr/>
        </p:nvSpPr>
        <p:spPr bwMode="auto">
          <a:xfrm>
            <a:off x="1828800" y="5334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4800" u="sng">
                <a:solidFill>
                  <a:srgbClr val="000099"/>
                </a:solidFill>
                <a:latin typeface="Times New Roman" pitchFamily="18" charset="0"/>
                <a:ea typeface="黑体" pitchFamily="2" charset="-122"/>
              </a:rPr>
              <a:t>刘备</a:t>
            </a:r>
            <a:endParaRPr kumimoji="1" lang="zh-TW" altLang="en-US" sz="10000">
              <a:latin typeface="Times New Roman" pitchFamily="18" charset="0"/>
              <a:ea typeface="黑体" pitchFamily="2" charset="-122"/>
            </a:endParaRPr>
          </a:p>
        </p:txBody>
      </p:sp>
      <p:sp>
        <p:nvSpPr>
          <p:cNvPr id="147464" name="Oval 8"/>
          <p:cNvSpPr>
            <a:spLocks noChangeArrowheads="1"/>
          </p:cNvSpPr>
          <p:nvPr/>
        </p:nvSpPr>
        <p:spPr bwMode="auto">
          <a:xfrm>
            <a:off x="1371600" y="20574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7465" name="Rectangle 9"/>
          <p:cNvSpPr>
            <a:spLocks noChangeArrowheads="1"/>
          </p:cNvSpPr>
          <p:nvPr/>
        </p:nvSpPr>
        <p:spPr bwMode="auto">
          <a:xfrm>
            <a:off x="1600200" y="1752600"/>
            <a:ext cx="25146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迎战曹操</a:t>
            </a:r>
            <a:endParaRPr kumimoji="1" lang="zh-TW" altLang="en-US" sz="2800" u="sng" dirty="0">
              <a:solidFill>
                <a:schemeClr val="bg2"/>
              </a:solidFill>
              <a:latin typeface="Times New Roman" pitchFamily="18" charset="0"/>
              <a:ea typeface="黑体" pitchFamily="2" charset="-122"/>
            </a:endParaRPr>
          </a:p>
        </p:txBody>
      </p:sp>
      <p:sp>
        <p:nvSpPr>
          <p:cNvPr id="147466" name="AutoShape 10"/>
          <p:cNvSpPr>
            <a:spLocks noChangeArrowheads="1"/>
          </p:cNvSpPr>
          <p:nvPr/>
        </p:nvSpPr>
        <p:spPr bwMode="auto">
          <a:xfrm rot="6980845" flipV="1">
            <a:off x="3365500" y="1816100"/>
            <a:ext cx="2152650" cy="2330450"/>
          </a:xfrm>
          <a:prstGeom prst="downArrow">
            <a:avLst>
              <a:gd name="adj1" fmla="val 71194"/>
              <a:gd name="adj2" fmla="val 25912"/>
            </a:avLst>
          </a:prstGeom>
          <a:gradFill rotWithShape="0">
            <a:gsLst>
              <a:gs pos="0">
                <a:srgbClr val="993300"/>
              </a:gs>
              <a:gs pos="100000">
                <a:srgbClr val="993300">
                  <a:gamma/>
                  <a:shade val="46275"/>
                  <a:invGamma/>
                </a:srgbClr>
              </a:gs>
            </a:gsLst>
            <a:lin ang="5400000" scaled="1"/>
          </a:gradFill>
          <a:ln w="28575">
            <a:solidFill>
              <a:srgbClr val="FFFF00"/>
            </a:solidFill>
            <a:miter lim="800000"/>
            <a:headEnd/>
            <a:tailEnd/>
          </a:ln>
          <a:effectLst/>
        </p:spPr>
        <p:txBody>
          <a:bodyPr vert="eaVert" wrap="none" anchor="ctr"/>
          <a:lstStyle/>
          <a:p>
            <a:pPr algn="ctr"/>
            <a:r>
              <a:rPr kumimoji="1" lang="zh-CN" altLang="en-US" sz="4000">
                <a:solidFill>
                  <a:srgbClr val="00FFFF"/>
                </a:solidFill>
                <a:latin typeface="黑体" pitchFamily="2" charset="-122"/>
                <a:ea typeface="黑体" pitchFamily="2" charset="-122"/>
              </a:rPr>
              <a:t>写</a:t>
            </a:r>
            <a:r>
              <a:rPr kumimoji="1" lang="en-US" altLang="zh-CN" sz="4000">
                <a:solidFill>
                  <a:srgbClr val="00FFFF"/>
                </a:solidFill>
                <a:latin typeface="黑体" pitchFamily="2" charset="-122"/>
                <a:ea typeface="黑体" pitchFamily="2" charset="-122"/>
              </a:rPr>
              <a:t>C#</a:t>
            </a:r>
          </a:p>
          <a:p>
            <a:pPr algn="ctr"/>
            <a:r>
              <a:rPr kumimoji="1" lang="zh-CN" altLang="en-US" sz="4000">
                <a:solidFill>
                  <a:srgbClr val="00FFFF"/>
                </a:solidFill>
                <a:latin typeface="黑体" pitchFamily="2" charset="-122"/>
                <a:ea typeface="黑体" pitchFamily="2" charset="-122"/>
              </a:rPr>
              <a:t>程序</a:t>
            </a:r>
            <a:endParaRPr kumimoji="1" lang="zh-TW" altLang="en-US" sz="2400">
              <a:latin typeface="黑体" pitchFamily="2" charset="-122"/>
              <a:ea typeface="黑体" pitchFamily="2" charset="-122"/>
            </a:endParaRPr>
          </a:p>
        </p:txBody>
      </p:sp>
      <p:sp>
        <p:nvSpPr>
          <p:cNvPr id="147467" name="Rectangle 11"/>
          <p:cNvSpPr>
            <a:spLocks noChangeArrowheads="1"/>
          </p:cNvSpPr>
          <p:nvPr/>
        </p:nvSpPr>
        <p:spPr bwMode="auto">
          <a:xfrm>
            <a:off x="5791200" y="3429000"/>
            <a:ext cx="3048000" cy="3090863"/>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r>
              <a:rPr kumimoji="1" lang="en-US" altLang="zh-CN" sz="2800" dirty="0">
                <a:solidFill>
                  <a:schemeClr val="bg2"/>
                </a:solidFill>
                <a:latin typeface="華康新儷粗黑" pitchFamily="34" charset="-120"/>
                <a:ea typeface="華康新儷粗黑" pitchFamily="34" charset="-120"/>
              </a:rPr>
              <a:t>c</a:t>
            </a:r>
            <a:r>
              <a:rPr kumimoji="1" lang="en-US" altLang="zh-TW" sz="2800" dirty="0">
                <a:solidFill>
                  <a:schemeClr val="bg2"/>
                </a:solidFill>
                <a:latin typeface="華康新儷粗黑" pitchFamily="34" charset="-120"/>
                <a:ea typeface="華康新儷粗黑" pitchFamily="34" charset="-120"/>
              </a:rPr>
              <a:t>lass</a:t>
            </a:r>
            <a:r>
              <a:rPr kumimoji="1" lang="en-US" altLang="zh-TW" sz="2800" dirty="0">
                <a:latin typeface="華康新儷粗黑" pitchFamily="34" charset="-120"/>
                <a:ea typeface="華康新儷粗黑" pitchFamily="34" charset="-120"/>
              </a:rPr>
              <a:t> </a:t>
            </a:r>
            <a:r>
              <a:rPr kumimoji="1" lang="zh-CN" altLang="en-US" sz="2800" dirty="0">
                <a:solidFill>
                  <a:srgbClr val="0000CC"/>
                </a:solidFill>
                <a:latin typeface="華康新儷粗黑" pitchFamily="34" charset="-120"/>
                <a:ea typeface="黑体" pitchFamily="2" charset="-122"/>
              </a:rPr>
              <a:t>刘备</a:t>
            </a:r>
          </a:p>
          <a:p>
            <a:r>
              <a:rPr kumimoji="1" lang="en-US" altLang="zh-CN" sz="2800" dirty="0">
                <a:solidFill>
                  <a:srgbClr val="0000CC"/>
                </a:solidFill>
                <a:latin typeface="華康新儷粗黑" pitchFamily="34" charset="-120"/>
                <a:ea typeface="黑体" pitchFamily="2" charset="-122"/>
              </a:rPr>
              <a:t>{</a:t>
            </a:r>
            <a:endParaRPr kumimoji="1" lang="en-US" altLang="zh-TW" sz="2800" dirty="0">
              <a:latin typeface="華康新儷粗黑" pitchFamily="34" charset="-120"/>
              <a:ea typeface="黑体" pitchFamily="2" charset="-122"/>
            </a:endParaRPr>
          </a:p>
          <a:p>
            <a:r>
              <a:rPr kumimoji="1" lang="en-US" altLang="zh-CN" sz="2800" dirty="0">
                <a:solidFill>
                  <a:srgbClr val="FF0000"/>
                </a:solidFill>
                <a:latin typeface="華康新儷粗黑" pitchFamily="34" charset="-120"/>
              </a:rPr>
              <a:t>public </a:t>
            </a:r>
            <a:r>
              <a:rPr kumimoji="1" lang="zh-CN" altLang="en-US" sz="2800" dirty="0">
                <a:solidFill>
                  <a:schemeClr val="bg2"/>
                </a:solidFill>
                <a:latin typeface="華康新儷粗黑" pitchFamily="34" charset="-120"/>
                <a:ea typeface="黑体" pitchFamily="2" charset="-122"/>
              </a:rPr>
              <a:t>迎战曹操</a:t>
            </a:r>
            <a:r>
              <a:rPr kumimoji="1" lang="zh-TW" altLang="zh-TW" sz="2800" dirty="0">
                <a:solidFill>
                  <a:schemeClr val="bg2"/>
                </a:solidFill>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r>
              <a:rPr kumimoji="1" lang="en-US" altLang="zh-TW" sz="2800" dirty="0">
                <a:solidFill>
                  <a:schemeClr val="bg2"/>
                </a:solidFill>
                <a:latin typeface="華康新儷粗黑" pitchFamily="34" charset="-120"/>
              </a:rPr>
              <a:t>{</a:t>
            </a:r>
            <a:endParaRPr kumimoji="1" lang="zh-TW" altLang="zh-TW" sz="2800" dirty="0">
              <a:solidFill>
                <a:schemeClr val="bg2"/>
              </a:solidFill>
              <a:latin typeface="華康新儷粗黑" pitchFamily="34" charset="-120"/>
            </a:endParaRPr>
          </a:p>
          <a:p>
            <a:r>
              <a:rPr kumimoji="1" lang="zh-TW" altLang="zh-TW" sz="2800" dirty="0">
                <a:solidFill>
                  <a:schemeClr val="bg2"/>
                </a:solidFill>
                <a:latin typeface="華康新儷粗黑" pitchFamily="34" charset="-120"/>
                <a:ea typeface="華康新儷粗黑" pitchFamily="34" charset="-120"/>
              </a:rPr>
              <a:t>       </a:t>
            </a:r>
            <a:r>
              <a:rPr kumimoji="1" lang="zh-TW" altLang="zh-TW" sz="2800" dirty="0">
                <a:solidFill>
                  <a:schemeClr val="bg2"/>
                </a:solidFill>
                <a:latin typeface="Times New Roman"/>
                <a:ea typeface="華康新儷粗黑" pitchFamily="34" charset="-120"/>
              </a:rPr>
              <a:t>……</a:t>
            </a:r>
            <a:endParaRPr kumimoji="1" lang="zh-TW" altLang="zh-TW" sz="2800" dirty="0">
              <a:solidFill>
                <a:schemeClr val="bg2"/>
              </a:solidFill>
              <a:latin typeface="華康新儷粗黑" pitchFamily="34" charset="-120"/>
              <a:ea typeface="華康新儷粗黑" pitchFamily="34" charset="-120"/>
            </a:endParaRPr>
          </a:p>
          <a:p>
            <a:r>
              <a:rPr kumimoji="1" lang="en-US" altLang="zh-TW" sz="2800" dirty="0">
                <a:solidFill>
                  <a:schemeClr val="bg2"/>
                </a:solidFill>
                <a:latin typeface="華康新儷粗黑" pitchFamily="34" charset="-120"/>
                <a:ea typeface="華康新儷粗黑" pitchFamily="34" charset="-120"/>
              </a:rPr>
              <a:t>}</a:t>
            </a:r>
            <a:endParaRPr kumimoji="1" lang="en-US" altLang="zh-CN" sz="2800" dirty="0">
              <a:solidFill>
                <a:schemeClr val="bg2"/>
              </a:solidFill>
              <a:latin typeface="華康新儷粗黑" pitchFamily="34" charset="-120"/>
              <a:ea typeface="華康新儷粗黑" pitchFamily="34" charset="-120"/>
            </a:endParaRPr>
          </a:p>
          <a:p>
            <a:r>
              <a:rPr kumimoji="1" lang="en-US" altLang="zh-CN" sz="2800" dirty="0">
                <a:solidFill>
                  <a:schemeClr val="bg2"/>
                </a:solidFill>
                <a:latin typeface="華康新儷粗黑" pitchFamily="34" charset="-120"/>
                <a:ea typeface="華康新儷粗黑" pitchFamily="34" charset="-120"/>
              </a:rPr>
              <a:t>}</a:t>
            </a:r>
            <a:endParaRPr kumimoji="1" lang="en-US" altLang="zh-TW" sz="2800" u="sng" dirty="0">
              <a:solidFill>
                <a:schemeClr val="bg2"/>
              </a:solidFill>
              <a:latin typeface="華康新儷粗黑" pitchFamily="34" charset="-120"/>
              <a:ea typeface="華康新儷粗黑"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7459"/>
                                        </p:tgtEl>
                                        <p:attrNameLst>
                                          <p:attrName>style.visibility</p:attrName>
                                        </p:attrNameLst>
                                      </p:cBhvr>
                                      <p:to>
                                        <p:strVal val="visible"/>
                                      </p:to>
                                    </p:set>
                                    <p:anim calcmode="lin" valueType="num">
                                      <p:cBhvr additive="base">
                                        <p:cTn id="7" dur="500" fill="hold"/>
                                        <p:tgtEl>
                                          <p:spTgt spid="147459"/>
                                        </p:tgtEl>
                                        <p:attrNameLst>
                                          <p:attrName>ppt_x</p:attrName>
                                        </p:attrNameLst>
                                      </p:cBhvr>
                                      <p:tavLst>
                                        <p:tav tm="0">
                                          <p:val>
                                            <p:strVal val="#ppt_x"/>
                                          </p:val>
                                        </p:tav>
                                        <p:tav tm="100000">
                                          <p:val>
                                            <p:strVal val="#ppt_x"/>
                                          </p:val>
                                        </p:tav>
                                      </p:tavLst>
                                    </p:anim>
                                    <p:anim calcmode="lin" valueType="num">
                                      <p:cBhvr additive="base">
                                        <p:cTn id="8" dur="500" fill="hold"/>
                                        <p:tgtEl>
                                          <p:spTgt spid="14745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147466"/>
                                        </p:tgtEl>
                                        <p:attrNameLst>
                                          <p:attrName>style.visibility</p:attrName>
                                        </p:attrNameLst>
                                      </p:cBhvr>
                                      <p:to>
                                        <p:strVal val="visible"/>
                                      </p:to>
                                    </p:set>
                                    <p:anim calcmode="lin" valueType="num">
                                      <p:cBhvr additive="base">
                                        <p:cTn id="12" dur="500" fill="hold"/>
                                        <p:tgtEl>
                                          <p:spTgt spid="147466"/>
                                        </p:tgtEl>
                                        <p:attrNameLst>
                                          <p:attrName>ppt_x</p:attrName>
                                        </p:attrNameLst>
                                      </p:cBhvr>
                                      <p:tavLst>
                                        <p:tav tm="0">
                                          <p:val>
                                            <p:strVal val="0-#ppt_w/2"/>
                                          </p:val>
                                        </p:tav>
                                        <p:tav tm="100000">
                                          <p:val>
                                            <p:strVal val="#ppt_x"/>
                                          </p:val>
                                        </p:tav>
                                      </p:tavLst>
                                    </p:anim>
                                    <p:anim calcmode="lin" valueType="num">
                                      <p:cBhvr additive="base">
                                        <p:cTn id="13" dur="500" fill="hold"/>
                                        <p:tgtEl>
                                          <p:spTgt spid="14746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4" fill="hold">
                            <p:stCondLst>
                              <p:cond delay="1000"/>
                            </p:stCondLst>
                            <p:childTnLst>
                              <p:par>
                                <p:cTn id="15" presetID="12" presetClass="entr" presetSubtype="1" fill="hold" grpId="0" nodeType="afterEffect">
                                  <p:stCondLst>
                                    <p:cond delay="2000"/>
                                  </p:stCondLst>
                                  <p:childTnLst>
                                    <p:set>
                                      <p:cBhvr>
                                        <p:cTn id="16" dur="1" fill="hold">
                                          <p:stCondLst>
                                            <p:cond delay="0"/>
                                          </p:stCondLst>
                                        </p:cTn>
                                        <p:tgtEl>
                                          <p:spTgt spid="147467"/>
                                        </p:tgtEl>
                                        <p:attrNameLst>
                                          <p:attrName>style.visibility</p:attrName>
                                        </p:attrNameLst>
                                      </p:cBhvr>
                                      <p:to>
                                        <p:strVal val="visible"/>
                                      </p:to>
                                    </p:set>
                                    <p:animEffect transition="in" filter="slide(fromTop)">
                                      <p:cBhvr>
                                        <p:cTn id="17" dur="500"/>
                                        <p:tgtEl>
                                          <p:spTgt spid="147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autoUpdateAnimBg="0"/>
      <p:bldP spid="147466" grpId="0" animBg="1" autoUpdateAnimBg="0"/>
      <p:bldP spid="14746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0" y="6096000"/>
            <a:ext cx="9144000" cy="762000"/>
          </a:xfrm>
          <a:prstGeom prst="rect">
            <a:avLst/>
          </a:prstGeom>
          <a:gradFill rotWithShape="0">
            <a:gsLst>
              <a:gs pos="0">
                <a:srgbClr val="FF0000">
                  <a:gamma/>
                  <a:shade val="26275"/>
                  <a:invGamma/>
                </a:srgbClr>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48483" name="Rectangle 3"/>
          <p:cNvSpPr>
            <a:spLocks noChangeArrowheads="1"/>
          </p:cNvSpPr>
          <p:nvPr/>
        </p:nvSpPr>
        <p:spPr bwMode="auto">
          <a:xfrm>
            <a:off x="228600" y="3276600"/>
            <a:ext cx="3276600" cy="3352800"/>
          </a:xfrm>
          <a:prstGeom prst="rect">
            <a:avLst/>
          </a:prstGeom>
          <a:gradFill rotWithShape="0">
            <a:gsLst>
              <a:gs pos="0">
                <a:srgbClr val="FF9933"/>
              </a:gs>
              <a:gs pos="100000">
                <a:srgbClr val="FF9933">
                  <a:gamma/>
                  <a:tint val="0"/>
                  <a:invGamma/>
                </a:srgbClr>
              </a:gs>
            </a:gsLst>
            <a:path path="shape">
              <a:fillToRect l="50000" t="50000" r="50000" b="50000"/>
            </a:path>
          </a:gradFill>
          <a:ln w="28575">
            <a:solidFill>
              <a:srgbClr val="FF0000"/>
            </a:solidFill>
            <a:miter lim="800000"/>
            <a:headEnd/>
            <a:tailEnd/>
          </a:ln>
          <a:effectLst/>
        </p:spPr>
        <p:txBody>
          <a:bodyPr anchor="ctr">
            <a:spAutoFit/>
          </a:bodyPr>
          <a:lstStyle/>
          <a:p>
            <a:endParaRPr lang="zh-CN" altLang="en-US"/>
          </a:p>
        </p:txBody>
      </p:sp>
      <p:sp>
        <p:nvSpPr>
          <p:cNvPr id="148484" name="Line 4"/>
          <p:cNvSpPr>
            <a:spLocks noChangeShapeType="1"/>
          </p:cNvSpPr>
          <p:nvPr/>
        </p:nvSpPr>
        <p:spPr bwMode="auto">
          <a:xfrm>
            <a:off x="228600" y="4343400"/>
            <a:ext cx="32766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8485" name="Line 5"/>
          <p:cNvSpPr>
            <a:spLocks noChangeShapeType="1"/>
          </p:cNvSpPr>
          <p:nvPr/>
        </p:nvSpPr>
        <p:spPr bwMode="auto">
          <a:xfrm>
            <a:off x="228600" y="4495800"/>
            <a:ext cx="3276600" cy="0"/>
          </a:xfrm>
          <a:prstGeom prst="line">
            <a:avLst/>
          </a:prstGeom>
          <a:noFill/>
          <a:ln w="28575">
            <a:solidFill>
              <a:srgbClr val="FF0000"/>
            </a:solidFill>
            <a:round/>
            <a:headEnd/>
            <a:tailEnd/>
          </a:ln>
          <a:effectLst/>
        </p:spPr>
        <p:txBody>
          <a:bodyPr anchor="ctr">
            <a:spAutoFit/>
          </a:bodyPr>
          <a:lstStyle/>
          <a:p>
            <a:endParaRPr lang="zh-CN" altLang="en-US"/>
          </a:p>
        </p:txBody>
      </p:sp>
      <p:sp>
        <p:nvSpPr>
          <p:cNvPr id="148486" name="Text Box 6"/>
          <p:cNvSpPr txBox="1">
            <a:spLocks noChangeArrowheads="1"/>
          </p:cNvSpPr>
          <p:nvPr/>
        </p:nvSpPr>
        <p:spPr bwMode="auto">
          <a:xfrm>
            <a:off x="762000" y="3352800"/>
            <a:ext cx="1447800" cy="896938"/>
          </a:xfrm>
          <a:prstGeom prst="rect">
            <a:avLst/>
          </a:prstGeom>
          <a:noFill/>
          <a:ln w="9525">
            <a:noFill/>
            <a:miter lim="800000"/>
            <a:headEnd/>
            <a:tailEnd/>
          </a:ln>
          <a:effectLst/>
        </p:spPr>
        <p:txBody>
          <a:bodyPr>
            <a:spAutoFit/>
          </a:bodyPr>
          <a:lstStyle/>
          <a:p>
            <a:pPr>
              <a:lnSpc>
                <a:spcPct val="110000"/>
              </a:lnSpc>
              <a:spcBef>
                <a:spcPct val="50000"/>
              </a:spcBef>
            </a:pPr>
            <a:r>
              <a:rPr kumimoji="1" lang="zh-TW" altLang="en-US" sz="4800" u="sng">
                <a:solidFill>
                  <a:srgbClr val="000099"/>
                </a:solidFill>
                <a:latin typeface="Times New Roman" pitchFamily="18" charset="0"/>
                <a:ea typeface="華康新儷粗黑" pitchFamily="34" charset="-120"/>
              </a:rPr>
              <a:t>孔明</a:t>
            </a:r>
            <a:endParaRPr kumimoji="1" lang="zh-TW" altLang="en-US" sz="10000">
              <a:latin typeface="Times New Roman" pitchFamily="18" charset="0"/>
              <a:ea typeface="PMingLiU" pitchFamily="18" charset="-120"/>
            </a:endParaRPr>
          </a:p>
        </p:txBody>
      </p:sp>
      <p:sp>
        <p:nvSpPr>
          <p:cNvPr id="148487" name="Oval 7"/>
          <p:cNvSpPr>
            <a:spLocks noChangeArrowheads="1"/>
          </p:cNvSpPr>
          <p:nvPr/>
        </p:nvSpPr>
        <p:spPr bwMode="auto">
          <a:xfrm>
            <a:off x="304800" y="47244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8488" name="Rectangle 8"/>
          <p:cNvSpPr>
            <a:spLocks noChangeArrowheads="1"/>
          </p:cNvSpPr>
          <p:nvPr/>
        </p:nvSpPr>
        <p:spPr bwMode="auto">
          <a:xfrm>
            <a:off x="609600" y="44958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拟定策略</a:t>
            </a:r>
            <a:endParaRPr kumimoji="1" lang="zh-TW" altLang="en-US" sz="2800" u="sng" dirty="0">
              <a:solidFill>
                <a:schemeClr val="bg2"/>
              </a:solidFill>
              <a:latin typeface="Times New Roman" pitchFamily="18" charset="0"/>
              <a:ea typeface="黑体" pitchFamily="2" charset="-122"/>
            </a:endParaRPr>
          </a:p>
        </p:txBody>
      </p:sp>
      <p:sp>
        <p:nvSpPr>
          <p:cNvPr id="148489" name="Oval 9"/>
          <p:cNvSpPr>
            <a:spLocks noChangeArrowheads="1"/>
          </p:cNvSpPr>
          <p:nvPr/>
        </p:nvSpPr>
        <p:spPr bwMode="auto">
          <a:xfrm>
            <a:off x="304800" y="53340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8490" name="Oval 10"/>
          <p:cNvSpPr>
            <a:spLocks noChangeArrowheads="1"/>
          </p:cNvSpPr>
          <p:nvPr/>
        </p:nvSpPr>
        <p:spPr bwMode="auto">
          <a:xfrm>
            <a:off x="304800" y="6019800"/>
            <a:ext cx="228600" cy="228600"/>
          </a:xfrm>
          <a:prstGeom prst="ellipse">
            <a:avLst/>
          </a:prstGeom>
          <a:solidFill>
            <a:srgbClr val="000099"/>
          </a:solidFill>
          <a:ln w="9525">
            <a:noFill/>
            <a:round/>
            <a:headEnd/>
            <a:tailEnd/>
          </a:ln>
          <a:effectLst/>
        </p:spPr>
        <p:txBody>
          <a:bodyPr wrap="none" anchor="ctr">
            <a:spAutoFit/>
          </a:bodyPr>
          <a:lstStyle/>
          <a:p>
            <a:endParaRPr lang="zh-CN" altLang="en-US"/>
          </a:p>
        </p:txBody>
      </p:sp>
      <p:sp>
        <p:nvSpPr>
          <p:cNvPr id="148491" name="Rectangle 11"/>
          <p:cNvSpPr>
            <a:spLocks noChangeArrowheads="1"/>
          </p:cNvSpPr>
          <p:nvPr/>
        </p:nvSpPr>
        <p:spPr bwMode="auto">
          <a:xfrm>
            <a:off x="609600" y="5105400"/>
            <a:ext cx="26670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联合孙权</a:t>
            </a:r>
            <a:endParaRPr kumimoji="1" lang="zh-TW" altLang="en-US" sz="2800" u="sng" dirty="0">
              <a:solidFill>
                <a:schemeClr val="bg2"/>
              </a:solidFill>
              <a:latin typeface="Times New Roman" pitchFamily="18" charset="0"/>
              <a:ea typeface="黑体" pitchFamily="2" charset="-122"/>
            </a:endParaRPr>
          </a:p>
        </p:txBody>
      </p:sp>
      <p:sp>
        <p:nvSpPr>
          <p:cNvPr id="148492" name="Rectangle 12"/>
          <p:cNvSpPr>
            <a:spLocks noChangeArrowheads="1"/>
          </p:cNvSpPr>
          <p:nvPr/>
        </p:nvSpPr>
        <p:spPr bwMode="auto">
          <a:xfrm>
            <a:off x="609600" y="5791200"/>
            <a:ext cx="2971800" cy="714170"/>
          </a:xfrm>
          <a:prstGeom prst="rect">
            <a:avLst/>
          </a:prstGeom>
          <a:noFill/>
          <a:ln w="9525">
            <a:noFill/>
            <a:miter lim="800000"/>
            <a:headEnd/>
            <a:tailEnd/>
          </a:ln>
          <a:effectLst/>
        </p:spPr>
        <p:txBody>
          <a:bodyPr>
            <a:spAutoFit/>
          </a:bodyPr>
          <a:lstStyle/>
          <a:p>
            <a:pPr>
              <a:lnSpc>
                <a:spcPct val="110000"/>
              </a:lnSpc>
            </a:pPr>
            <a:r>
              <a:rPr kumimoji="1" lang="zh-CN" altLang="en-US" sz="4000" dirty="0">
                <a:solidFill>
                  <a:schemeClr val="bg2"/>
                </a:solidFill>
                <a:latin typeface="Times New Roman" pitchFamily="18" charset="0"/>
                <a:ea typeface="黑体" pitchFamily="2" charset="-122"/>
              </a:rPr>
              <a:t>借东风火攻</a:t>
            </a:r>
            <a:endParaRPr kumimoji="1" lang="zh-TW" altLang="en-US" sz="2800" u="sng" dirty="0">
              <a:solidFill>
                <a:schemeClr val="bg2"/>
              </a:solidFill>
              <a:latin typeface="Times New Roman" pitchFamily="18" charset="0"/>
              <a:ea typeface="黑体" pitchFamily="2" charset="-122"/>
            </a:endParaRPr>
          </a:p>
        </p:txBody>
      </p:sp>
      <p:sp>
        <p:nvSpPr>
          <p:cNvPr id="148493" name="Text Box 13"/>
          <p:cNvSpPr txBox="1">
            <a:spLocks noChangeArrowheads="1"/>
          </p:cNvSpPr>
          <p:nvPr/>
        </p:nvSpPr>
        <p:spPr bwMode="auto">
          <a:xfrm>
            <a:off x="0" y="0"/>
            <a:ext cx="9144000" cy="519113"/>
          </a:xfrm>
          <a:prstGeom prst="rect">
            <a:avLst/>
          </a:prstGeom>
          <a:gradFill rotWithShape="0">
            <a:gsLst>
              <a:gs pos="0">
                <a:srgbClr val="FF00FF"/>
              </a:gs>
              <a:gs pos="100000">
                <a:schemeClr val="tx1"/>
              </a:gs>
            </a:gsLst>
            <a:lin ang="5400000" scaled="1"/>
          </a:gradFill>
          <a:ln w="9525">
            <a:noFill/>
            <a:miter lim="800000"/>
            <a:headEnd/>
            <a:tailEnd/>
          </a:ln>
          <a:effectLst/>
        </p:spPr>
        <p:txBody>
          <a:bodyPr>
            <a:spAutoFit/>
          </a:bodyPr>
          <a:lstStyle/>
          <a:p>
            <a:pPr algn="ctr"/>
            <a:endParaRPr kumimoji="1" lang="zh-CN" altLang="zh-CN" sz="2800" i="1">
              <a:solidFill>
                <a:schemeClr val="bg1"/>
              </a:solidFill>
              <a:latin typeface="華康新儷粗黑" pitchFamily="34" charset="-120"/>
              <a:ea typeface="華康新儷粗黑" pitchFamily="34" charset="-120"/>
            </a:endParaRPr>
          </a:p>
        </p:txBody>
      </p:sp>
      <p:sp>
        <p:nvSpPr>
          <p:cNvPr id="148494" name="AutoShape 14"/>
          <p:cNvSpPr>
            <a:spLocks noChangeArrowheads="1"/>
          </p:cNvSpPr>
          <p:nvPr/>
        </p:nvSpPr>
        <p:spPr bwMode="auto">
          <a:xfrm rot="3450949" flipV="1">
            <a:off x="2603500" y="2730500"/>
            <a:ext cx="2152650" cy="2330450"/>
          </a:xfrm>
          <a:prstGeom prst="downArrow">
            <a:avLst>
              <a:gd name="adj1" fmla="val 71194"/>
              <a:gd name="adj2" fmla="val 25912"/>
            </a:avLst>
          </a:prstGeom>
          <a:gradFill rotWithShape="0">
            <a:gsLst>
              <a:gs pos="0">
                <a:srgbClr val="993300"/>
              </a:gs>
              <a:gs pos="100000">
                <a:srgbClr val="993300">
                  <a:gamma/>
                  <a:shade val="46275"/>
                  <a:invGamma/>
                </a:srgbClr>
              </a:gs>
            </a:gsLst>
            <a:lin ang="5400000" scaled="1"/>
          </a:gradFill>
          <a:ln w="28575">
            <a:solidFill>
              <a:srgbClr val="FFFF00"/>
            </a:solidFill>
            <a:miter lim="800000"/>
            <a:headEnd/>
            <a:tailEnd/>
          </a:ln>
          <a:effectLst/>
        </p:spPr>
        <p:txBody>
          <a:bodyPr vert="eaVert" wrap="none" anchor="ctr"/>
          <a:lstStyle/>
          <a:p>
            <a:pPr algn="ctr"/>
            <a:r>
              <a:rPr kumimoji="1" lang="zh-CN" altLang="en-US" sz="4000">
                <a:solidFill>
                  <a:srgbClr val="00FFFF"/>
                </a:solidFill>
                <a:latin typeface="黑体" pitchFamily="2" charset="-122"/>
                <a:ea typeface="黑体" pitchFamily="2" charset="-122"/>
              </a:rPr>
              <a:t>写</a:t>
            </a:r>
            <a:r>
              <a:rPr kumimoji="1" lang="en-US" altLang="zh-CN" sz="4000">
                <a:solidFill>
                  <a:srgbClr val="00FFFF"/>
                </a:solidFill>
                <a:latin typeface="黑体" pitchFamily="2" charset="-122"/>
                <a:ea typeface="黑体" pitchFamily="2" charset="-122"/>
              </a:rPr>
              <a:t>C#</a:t>
            </a:r>
          </a:p>
          <a:p>
            <a:pPr algn="ctr"/>
            <a:r>
              <a:rPr kumimoji="1" lang="zh-CN" altLang="en-US" sz="4000">
                <a:solidFill>
                  <a:srgbClr val="00FFFF"/>
                </a:solidFill>
                <a:latin typeface="黑体" pitchFamily="2" charset="-122"/>
                <a:ea typeface="黑体" pitchFamily="2" charset="-122"/>
              </a:rPr>
              <a:t>程序</a:t>
            </a:r>
            <a:endParaRPr kumimoji="1" lang="zh-TW" altLang="en-US" sz="2400">
              <a:latin typeface="黑体" pitchFamily="2" charset="-122"/>
              <a:ea typeface="黑体" pitchFamily="2" charset="-122"/>
            </a:endParaRPr>
          </a:p>
        </p:txBody>
      </p:sp>
      <p:sp>
        <p:nvSpPr>
          <p:cNvPr id="148495" name="Rectangle 15"/>
          <p:cNvSpPr>
            <a:spLocks noChangeArrowheads="1"/>
          </p:cNvSpPr>
          <p:nvPr/>
        </p:nvSpPr>
        <p:spPr bwMode="auto">
          <a:xfrm>
            <a:off x="4876800" y="609600"/>
            <a:ext cx="4038600" cy="6210300"/>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pPr>
            <a:r>
              <a:rPr kumimoji="1" lang="en-US" altLang="zh-CN" sz="2800" dirty="0">
                <a:solidFill>
                  <a:schemeClr val="bg2"/>
                </a:solidFill>
                <a:latin typeface="華康新儷粗黑" pitchFamily="34" charset="-120"/>
                <a:ea typeface="華康新儷粗黑" pitchFamily="34" charset="-120"/>
              </a:rPr>
              <a:t>c</a:t>
            </a:r>
            <a:r>
              <a:rPr kumimoji="1" lang="en-US" altLang="zh-TW" sz="2800" dirty="0">
                <a:solidFill>
                  <a:schemeClr val="bg2"/>
                </a:solidFill>
                <a:latin typeface="華康新儷粗黑" pitchFamily="34" charset="-120"/>
                <a:ea typeface="華康新儷粗黑" pitchFamily="34" charset="-120"/>
              </a:rPr>
              <a:t>lass </a:t>
            </a:r>
            <a:r>
              <a:rPr kumimoji="1" lang="zh-TW" altLang="zh-TW" sz="2800" dirty="0">
                <a:solidFill>
                  <a:srgbClr val="0000CC"/>
                </a:solidFill>
                <a:latin typeface="華康新儷粗黑" pitchFamily="34" charset="-120"/>
                <a:ea typeface="華康新儷粗黑" pitchFamily="34" charset="-120"/>
              </a:rPr>
              <a:t>孔明</a:t>
            </a:r>
            <a:r>
              <a:rPr kumimoji="1" lang="zh-TW" altLang="en-US" sz="2800" dirty="0">
                <a:solidFill>
                  <a:srgbClr val="0000CC"/>
                </a:solidFill>
                <a:latin typeface="華康新儷粗黑" pitchFamily="34" charset="-120"/>
                <a:ea typeface="華康新儷粗黑" pitchFamily="34" charset="-120"/>
              </a:rPr>
              <a:t>{</a:t>
            </a:r>
            <a:endParaRPr kumimoji="1" lang="en-US" altLang="zh-TW" sz="2800" dirty="0">
              <a:latin typeface="華康新儷粗黑" pitchFamily="34" charset="-120"/>
              <a:ea typeface="華康新儷粗黑" pitchFamily="34" charset="-120"/>
            </a:endParaRPr>
          </a:p>
          <a:p>
            <a:pPr>
              <a:lnSpc>
                <a:spcPct val="110000"/>
              </a:lnSpc>
            </a:pPr>
            <a:r>
              <a:rPr kumimoji="1" lang="en-US" altLang="zh-CN" sz="2800" dirty="0">
                <a:solidFill>
                  <a:srgbClr val="FF0000"/>
                </a:solidFill>
                <a:latin typeface="華康新儷粗黑" pitchFamily="34" charset="-120"/>
                <a:ea typeface="華康新儷粗黑" pitchFamily="34" charset="-120"/>
              </a:rPr>
              <a:t>p</a:t>
            </a:r>
            <a:r>
              <a:rPr kumimoji="1" lang="en-US" altLang="zh-TW" sz="2800" dirty="0">
                <a:solidFill>
                  <a:srgbClr val="FF0000"/>
                </a:solidFill>
                <a:latin typeface="華康新儷粗黑" pitchFamily="34" charset="-120"/>
                <a:ea typeface="華康新儷粗黑" pitchFamily="34" charset="-120"/>
              </a:rPr>
              <a:t>ublic</a:t>
            </a:r>
            <a:r>
              <a:rPr kumimoji="1" lang="en-US" altLang="zh-TW" sz="2800" dirty="0">
                <a:latin typeface="華康新儷粗黑" pitchFamily="34" charset="-120"/>
                <a:ea typeface="華康新儷粗黑" pitchFamily="34" charset="-120"/>
              </a:rPr>
              <a:t> </a:t>
            </a:r>
            <a:r>
              <a:rPr kumimoji="1" lang="zh-CN" altLang="en-US" sz="2800" dirty="0">
                <a:solidFill>
                  <a:schemeClr val="bg2"/>
                </a:solidFill>
                <a:latin typeface="華康新儷粗黑" pitchFamily="34" charset="-120"/>
                <a:ea typeface="黑体" pitchFamily="2" charset="-122"/>
              </a:rPr>
              <a:t>拟定策略</a:t>
            </a:r>
            <a:r>
              <a:rPr kumimoji="1" lang="zh-TW" altLang="zh-TW" sz="2800" dirty="0">
                <a:solidFill>
                  <a:schemeClr val="bg2"/>
                </a:solidFill>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rPr>
              <a:t>{</a:t>
            </a:r>
            <a:endParaRPr kumimoji="1" lang="zh-TW" altLang="zh-TW" sz="2800" dirty="0">
              <a:solidFill>
                <a:schemeClr val="bg2"/>
              </a:solidFill>
              <a:latin typeface="華康新儷粗黑" pitchFamily="34" charset="-120"/>
            </a:endParaRPr>
          </a:p>
          <a:p>
            <a:pPr>
              <a:lnSpc>
                <a:spcPct val="110000"/>
              </a:lnSpc>
            </a:pPr>
            <a:r>
              <a:rPr kumimoji="1" lang="zh-TW" altLang="zh-TW" sz="2800" dirty="0">
                <a:solidFill>
                  <a:schemeClr val="bg2"/>
                </a:solidFill>
                <a:latin typeface="華康新儷粗黑" pitchFamily="34" charset="-120"/>
                <a:ea typeface="華康新儷粗黑" pitchFamily="34" charset="-120"/>
              </a:rPr>
              <a:t>       </a:t>
            </a:r>
            <a:r>
              <a:rPr kumimoji="1" lang="zh-TW" altLang="zh-TW" sz="2800" dirty="0">
                <a:solidFill>
                  <a:schemeClr val="bg2"/>
                </a:solidFill>
                <a:latin typeface="Times New Roman"/>
                <a:ea typeface="華康新儷粗黑" pitchFamily="34" charset="-120"/>
              </a:rPr>
              <a:t>……</a:t>
            </a:r>
            <a:endParaRPr kumimoji="1" lang="zh-TW"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ea typeface="華康新儷粗黑" pitchFamily="34" charset="-120"/>
              </a:rPr>
              <a:t>}</a:t>
            </a:r>
          </a:p>
          <a:p>
            <a:pPr>
              <a:lnSpc>
                <a:spcPct val="110000"/>
              </a:lnSpc>
            </a:pPr>
            <a:r>
              <a:rPr kumimoji="1" lang="en-US" altLang="zh-CN" sz="2800" dirty="0">
                <a:solidFill>
                  <a:srgbClr val="FF0000"/>
                </a:solidFill>
                <a:latin typeface="華康新儷粗黑" pitchFamily="34" charset="-120"/>
                <a:ea typeface="華康新儷粗黑" pitchFamily="34" charset="-120"/>
              </a:rPr>
              <a:t>p</a:t>
            </a:r>
            <a:r>
              <a:rPr kumimoji="1" lang="en-US" altLang="zh-TW" sz="2800" dirty="0">
                <a:solidFill>
                  <a:srgbClr val="FF0000"/>
                </a:solidFill>
                <a:latin typeface="華康新儷粗黑" pitchFamily="34" charset="-120"/>
                <a:ea typeface="華康新儷粗黑" pitchFamily="34" charset="-120"/>
              </a:rPr>
              <a:t>ublic</a:t>
            </a:r>
            <a:r>
              <a:rPr kumimoji="1" lang="en-US" altLang="zh-TW" sz="2800" dirty="0">
                <a:latin typeface="華康新儷粗黑" pitchFamily="34" charset="-120"/>
                <a:ea typeface="華康新儷粗黑" pitchFamily="34" charset="-120"/>
              </a:rPr>
              <a:t> </a:t>
            </a:r>
            <a:r>
              <a:rPr kumimoji="1" lang="zh-CN" altLang="en-US" sz="2800" dirty="0">
                <a:solidFill>
                  <a:schemeClr val="bg2"/>
                </a:solidFill>
                <a:latin typeface="華康新儷粗黑" pitchFamily="34" charset="-120"/>
                <a:ea typeface="黑体" pitchFamily="2" charset="-122"/>
              </a:rPr>
              <a:t>联合孙权</a:t>
            </a:r>
            <a:r>
              <a:rPr kumimoji="1" lang="zh-TW" altLang="zh-TW" sz="2800" dirty="0">
                <a:solidFill>
                  <a:schemeClr val="bg2"/>
                </a:solidFill>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ea typeface="華康新儷粗黑" pitchFamily="34" charset="-120"/>
              </a:rPr>
              <a:t>{</a:t>
            </a:r>
            <a:endParaRPr kumimoji="1" lang="zh-TW" altLang="zh-TW" sz="2800" dirty="0">
              <a:solidFill>
                <a:schemeClr val="bg2"/>
              </a:solidFill>
              <a:latin typeface="華康新儷粗黑" pitchFamily="34" charset="-120"/>
              <a:ea typeface="華康新儷粗黑" pitchFamily="34" charset="-120"/>
            </a:endParaRPr>
          </a:p>
          <a:p>
            <a:pPr>
              <a:lnSpc>
                <a:spcPct val="110000"/>
              </a:lnSpc>
            </a:pPr>
            <a:r>
              <a:rPr kumimoji="1" lang="zh-TW" altLang="zh-TW" sz="2800" dirty="0">
                <a:solidFill>
                  <a:schemeClr val="bg2"/>
                </a:solidFill>
                <a:latin typeface="華康新儷粗黑" pitchFamily="34" charset="-120"/>
                <a:ea typeface="華康新儷粗黑" pitchFamily="34" charset="-120"/>
              </a:rPr>
              <a:t>       </a:t>
            </a:r>
            <a:r>
              <a:rPr kumimoji="1" lang="zh-TW" altLang="zh-TW" sz="2800" dirty="0">
                <a:solidFill>
                  <a:schemeClr val="bg2"/>
                </a:solidFill>
                <a:latin typeface="Times New Roman"/>
                <a:ea typeface="華康新儷粗黑" pitchFamily="34" charset="-120"/>
              </a:rPr>
              <a:t>……</a:t>
            </a:r>
            <a:endParaRPr kumimoji="1" lang="zh-TW"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ea typeface="華康新儷粗黑" pitchFamily="34" charset="-120"/>
              </a:rPr>
              <a:t>}</a:t>
            </a:r>
          </a:p>
          <a:p>
            <a:pPr>
              <a:lnSpc>
                <a:spcPct val="110000"/>
              </a:lnSpc>
            </a:pPr>
            <a:r>
              <a:rPr kumimoji="1" lang="en-US" altLang="zh-CN" sz="2800" dirty="0">
                <a:solidFill>
                  <a:srgbClr val="FF0000"/>
                </a:solidFill>
                <a:latin typeface="華康新儷粗黑" pitchFamily="34" charset="-120"/>
              </a:rPr>
              <a:t>private</a:t>
            </a:r>
            <a:r>
              <a:rPr kumimoji="1" lang="en-US" altLang="zh-TW" sz="2800" dirty="0">
                <a:latin typeface="黑体" pitchFamily="2" charset="-122"/>
                <a:ea typeface="黑体" pitchFamily="2" charset="-122"/>
              </a:rPr>
              <a:t> </a:t>
            </a:r>
            <a:r>
              <a:rPr kumimoji="1" lang="zh-CN" altLang="en-US" sz="2800" dirty="0">
                <a:solidFill>
                  <a:schemeClr val="bg2"/>
                </a:solidFill>
                <a:latin typeface="黑体" pitchFamily="2" charset="-122"/>
                <a:ea typeface="黑体" pitchFamily="2" charset="-122"/>
              </a:rPr>
              <a:t>借东风火攻</a:t>
            </a:r>
            <a:r>
              <a:rPr kumimoji="1" lang="zh-TW" altLang="zh-TW" sz="2800" dirty="0">
                <a:solidFill>
                  <a:schemeClr val="bg2"/>
                </a:solidFill>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rPr>
              <a:t>{</a:t>
            </a:r>
            <a:endParaRPr kumimoji="1" lang="zh-TW" altLang="zh-TW" sz="2800" dirty="0">
              <a:solidFill>
                <a:schemeClr val="bg2"/>
              </a:solidFill>
              <a:latin typeface="華康新儷粗黑" pitchFamily="34" charset="-120"/>
            </a:endParaRPr>
          </a:p>
          <a:p>
            <a:pPr>
              <a:lnSpc>
                <a:spcPct val="110000"/>
              </a:lnSpc>
            </a:pPr>
            <a:r>
              <a:rPr kumimoji="1" lang="zh-TW" altLang="zh-TW" sz="2800" dirty="0">
                <a:solidFill>
                  <a:schemeClr val="bg2"/>
                </a:solidFill>
                <a:latin typeface="華康新儷粗黑" pitchFamily="34" charset="-120"/>
                <a:ea typeface="華康新儷粗黑" pitchFamily="34" charset="-120"/>
              </a:rPr>
              <a:t>       </a:t>
            </a:r>
            <a:r>
              <a:rPr kumimoji="1" lang="zh-TW" altLang="zh-TW" sz="2800" dirty="0">
                <a:solidFill>
                  <a:schemeClr val="bg2"/>
                </a:solidFill>
                <a:latin typeface="Times New Roman"/>
                <a:ea typeface="華康新儷粗黑" pitchFamily="34" charset="-120"/>
              </a:rPr>
              <a:t>……</a:t>
            </a:r>
            <a:endParaRPr kumimoji="1" lang="zh-TW"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ea typeface="華康新儷粗黑" pitchFamily="34" charset="-120"/>
              </a:rPr>
              <a:t>}</a:t>
            </a:r>
            <a:r>
              <a:rPr kumimoji="1" lang="en-US" altLang="zh-CN" sz="2800" dirty="0">
                <a:solidFill>
                  <a:schemeClr val="bg2"/>
                </a:solidFill>
                <a:latin typeface="華康新儷粗黑" pitchFamily="34" charset="-120"/>
                <a:ea typeface="華康新儷粗黑" pitchFamily="34" charset="-120"/>
              </a:rPr>
              <a:t>}</a:t>
            </a:r>
            <a:endParaRPr kumimoji="1" lang="en-US" altLang="zh-TW" sz="2800" u="sng" dirty="0">
              <a:solidFill>
                <a:schemeClr val="bg2"/>
              </a:solidFill>
              <a:latin typeface="華康新儷粗黑" pitchFamily="34" charset="-120"/>
              <a:ea typeface="華康新儷粗黑"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8493"/>
                                        </p:tgtEl>
                                        <p:attrNameLst>
                                          <p:attrName>style.visibility</p:attrName>
                                        </p:attrNameLst>
                                      </p:cBhvr>
                                      <p:to>
                                        <p:strVal val="visible"/>
                                      </p:to>
                                    </p:set>
                                    <p:anim calcmode="lin" valueType="num">
                                      <p:cBhvr additive="base">
                                        <p:cTn id="7" dur="500" fill="hold"/>
                                        <p:tgtEl>
                                          <p:spTgt spid="148493"/>
                                        </p:tgtEl>
                                        <p:attrNameLst>
                                          <p:attrName>ppt_x</p:attrName>
                                        </p:attrNameLst>
                                      </p:cBhvr>
                                      <p:tavLst>
                                        <p:tav tm="0">
                                          <p:val>
                                            <p:strVal val="#ppt_x"/>
                                          </p:val>
                                        </p:tav>
                                        <p:tav tm="100000">
                                          <p:val>
                                            <p:strVal val="#ppt_x"/>
                                          </p:val>
                                        </p:tav>
                                      </p:tavLst>
                                    </p:anim>
                                    <p:anim calcmode="lin" valueType="num">
                                      <p:cBhvr additive="base">
                                        <p:cTn id="8" dur="500" fill="hold"/>
                                        <p:tgtEl>
                                          <p:spTgt spid="14849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148494"/>
                                        </p:tgtEl>
                                        <p:attrNameLst>
                                          <p:attrName>style.visibility</p:attrName>
                                        </p:attrNameLst>
                                      </p:cBhvr>
                                      <p:to>
                                        <p:strVal val="visible"/>
                                      </p:to>
                                    </p:set>
                                    <p:anim calcmode="lin" valueType="num">
                                      <p:cBhvr additive="base">
                                        <p:cTn id="12" dur="500" fill="hold"/>
                                        <p:tgtEl>
                                          <p:spTgt spid="148494"/>
                                        </p:tgtEl>
                                        <p:attrNameLst>
                                          <p:attrName>ppt_x</p:attrName>
                                        </p:attrNameLst>
                                      </p:cBhvr>
                                      <p:tavLst>
                                        <p:tav tm="0">
                                          <p:val>
                                            <p:strVal val="0-#ppt_w/2"/>
                                          </p:val>
                                        </p:tav>
                                        <p:tav tm="100000">
                                          <p:val>
                                            <p:strVal val="#ppt_x"/>
                                          </p:val>
                                        </p:tav>
                                      </p:tavLst>
                                    </p:anim>
                                    <p:anim calcmode="lin" valueType="num">
                                      <p:cBhvr additive="base">
                                        <p:cTn id="13" dur="500" fill="hold"/>
                                        <p:tgtEl>
                                          <p:spTgt spid="14849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4" fill="hold">
                            <p:stCondLst>
                              <p:cond delay="1000"/>
                            </p:stCondLst>
                            <p:childTnLst>
                              <p:par>
                                <p:cTn id="15" presetID="4" presetClass="entr" presetSubtype="32" fill="hold" grpId="0" nodeType="afterEffect">
                                  <p:stCondLst>
                                    <p:cond delay="2000"/>
                                  </p:stCondLst>
                                  <p:childTnLst>
                                    <p:set>
                                      <p:cBhvr>
                                        <p:cTn id="16" dur="1" fill="hold">
                                          <p:stCondLst>
                                            <p:cond delay="0"/>
                                          </p:stCondLst>
                                        </p:cTn>
                                        <p:tgtEl>
                                          <p:spTgt spid="148495"/>
                                        </p:tgtEl>
                                        <p:attrNameLst>
                                          <p:attrName>style.visibility</p:attrName>
                                        </p:attrNameLst>
                                      </p:cBhvr>
                                      <p:to>
                                        <p:strVal val="visible"/>
                                      </p:to>
                                    </p:set>
                                    <p:animEffect transition="in" filter="box(out)">
                                      <p:cBhvr>
                                        <p:cTn id="17" dur="500"/>
                                        <p:tgtEl>
                                          <p:spTgt spid="14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3" grpId="0" animBg="1" autoUpdateAnimBg="0"/>
      <p:bldP spid="148494" grpId="0" animBg="1" autoUpdateAnimBg="0"/>
      <p:bldP spid="14849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p:cNvSpPr>
          <p:nvPr/>
        </p:nvSpPr>
        <p:spPr bwMode="auto">
          <a:xfrm>
            <a:off x="762000" y="609600"/>
            <a:ext cx="3048000" cy="1927225"/>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r>
              <a:rPr kumimoji="1" lang="en-US" altLang="zh-CN" sz="2400" dirty="0">
                <a:solidFill>
                  <a:schemeClr val="bg2"/>
                </a:solidFill>
                <a:latin typeface="華康新儷粗黑" pitchFamily="34" charset="-120"/>
                <a:ea typeface="華康新儷粗黑" pitchFamily="34" charset="-120"/>
              </a:rPr>
              <a:t>c</a:t>
            </a:r>
            <a:r>
              <a:rPr kumimoji="1" lang="en-US" altLang="zh-TW" sz="2400" dirty="0">
                <a:solidFill>
                  <a:schemeClr val="bg2"/>
                </a:solidFill>
                <a:latin typeface="華康新儷粗黑" pitchFamily="34" charset="-120"/>
                <a:ea typeface="華康新儷粗黑" pitchFamily="34" charset="-120"/>
              </a:rPr>
              <a:t>lass </a:t>
            </a:r>
            <a:r>
              <a:rPr kumimoji="1" lang="zh-CN" altLang="en-US" sz="2400" dirty="0">
                <a:solidFill>
                  <a:schemeClr val="bg2"/>
                </a:solidFill>
                <a:latin typeface="華康新儷粗黑" pitchFamily="34" charset="-120"/>
                <a:ea typeface="黑体" pitchFamily="2" charset="-122"/>
              </a:rPr>
              <a:t>刘备</a:t>
            </a:r>
            <a:r>
              <a:rPr kumimoji="1" lang="en-US" altLang="zh-CN" sz="2400" dirty="0">
                <a:solidFill>
                  <a:schemeClr val="bg2"/>
                </a:solidFill>
                <a:latin typeface="華康新儷粗黑" pitchFamily="34" charset="-120"/>
                <a:ea typeface="黑体" pitchFamily="2" charset="-122"/>
              </a:rPr>
              <a:t>{</a:t>
            </a:r>
            <a:endParaRPr kumimoji="1" lang="en-US" altLang="zh-TW" sz="2400" dirty="0">
              <a:solidFill>
                <a:schemeClr val="bg2"/>
              </a:solidFill>
              <a:latin typeface="華康新儷粗黑" pitchFamily="34" charset="-120"/>
              <a:ea typeface="黑体" pitchFamily="2" charset="-122"/>
            </a:endParaRPr>
          </a:p>
          <a:p>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黑体" pitchFamily="2" charset="-122"/>
                <a:ea typeface="黑体" pitchFamily="2" charset="-122"/>
              </a:rPr>
              <a:t>迎战曹操</a:t>
            </a:r>
            <a:r>
              <a:rPr kumimoji="1" lang="zh-TW" altLang="zh-TW" sz="2400" dirty="0">
                <a:solidFill>
                  <a:schemeClr val="bg2"/>
                </a:solidFill>
                <a:latin typeface="黑体" pitchFamily="2" charset="-122"/>
                <a:ea typeface="黑体" pitchFamily="2" charset="-122"/>
              </a:rPr>
              <a:t>(</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
        <p:nvSpPr>
          <p:cNvPr id="149507" name="Text Box 3"/>
          <p:cNvSpPr txBox="1">
            <a:spLocks noChangeArrowheads="1"/>
          </p:cNvSpPr>
          <p:nvPr/>
        </p:nvSpPr>
        <p:spPr bwMode="auto">
          <a:xfrm>
            <a:off x="0" y="0"/>
            <a:ext cx="9144000" cy="579438"/>
          </a:xfrm>
          <a:prstGeom prst="rect">
            <a:avLst/>
          </a:prstGeom>
          <a:gradFill rotWithShape="0">
            <a:gsLst>
              <a:gs pos="0">
                <a:srgbClr val="FF00FF"/>
              </a:gs>
              <a:gs pos="100000">
                <a:schemeClr val="tx1"/>
              </a:gs>
            </a:gsLst>
            <a:lin ang="5400000" scaled="1"/>
          </a:gradFill>
          <a:ln w="9525">
            <a:noFill/>
            <a:miter lim="800000"/>
            <a:headEnd/>
            <a:tailEnd/>
          </a:ln>
          <a:effectLst/>
        </p:spPr>
        <p:txBody>
          <a:bodyPr>
            <a:spAutoFit/>
          </a:bodyPr>
          <a:lstStyle/>
          <a:p>
            <a:pPr algn="ctr"/>
            <a:r>
              <a:rPr kumimoji="1" lang="zh-TW" altLang="zh-TW" sz="3200" i="1" dirty="0">
                <a:solidFill>
                  <a:schemeClr val="bg2"/>
                </a:solidFill>
                <a:latin typeface="華康新儷粗黑" pitchFamily="34" charset="-120"/>
                <a:ea typeface="華康新儷粗黑" pitchFamily="34" charset="-120"/>
              </a:rPr>
              <a:t>使用</a:t>
            </a:r>
            <a:r>
              <a:rPr kumimoji="1" lang="en-US" altLang="zh-CN" sz="3200" i="1" dirty="0">
                <a:solidFill>
                  <a:schemeClr val="bg2"/>
                </a:solidFill>
                <a:latin typeface="華康新儷粗黑" pitchFamily="34" charset="-120"/>
              </a:rPr>
              <a:t>C#</a:t>
            </a:r>
            <a:endParaRPr kumimoji="1" lang="zh-TW" altLang="en-US" sz="2800" i="1" dirty="0">
              <a:solidFill>
                <a:schemeClr val="bg2"/>
              </a:solidFill>
              <a:latin typeface="華康新儷粗黑" pitchFamily="34" charset="-120"/>
            </a:endParaRPr>
          </a:p>
        </p:txBody>
      </p:sp>
      <p:sp>
        <p:nvSpPr>
          <p:cNvPr id="149508" name="Rectangle 4"/>
          <p:cNvSpPr>
            <a:spLocks noChangeArrowheads="1"/>
          </p:cNvSpPr>
          <p:nvPr/>
        </p:nvSpPr>
        <p:spPr bwMode="auto">
          <a:xfrm>
            <a:off x="4876800" y="914400"/>
            <a:ext cx="4038600" cy="5322888"/>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pPr>
            <a:r>
              <a:rPr kumimoji="1" lang="en-US" altLang="zh-CN" sz="2400" dirty="0">
                <a:solidFill>
                  <a:schemeClr val="bg2"/>
                </a:solidFill>
                <a:latin typeface="華康新儷粗黑" pitchFamily="34" charset="-120"/>
                <a:ea typeface="華康新儷粗黑" pitchFamily="34" charset="-120"/>
              </a:rPr>
              <a:t>c</a:t>
            </a:r>
            <a:r>
              <a:rPr kumimoji="1" lang="en-US" altLang="zh-TW" sz="2400" dirty="0">
                <a:solidFill>
                  <a:schemeClr val="bg2"/>
                </a:solidFill>
                <a:latin typeface="華康新儷粗黑" pitchFamily="34" charset="-120"/>
                <a:ea typeface="華康新儷粗黑" pitchFamily="34" charset="-120"/>
              </a:rPr>
              <a:t>lass</a:t>
            </a:r>
            <a:r>
              <a:rPr kumimoji="1" lang="en-US" altLang="zh-TW" sz="2400" dirty="0">
                <a:latin typeface="華康新儷粗黑" pitchFamily="34" charset="-120"/>
                <a:ea typeface="華康新儷粗黑" pitchFamily="34" charset="-120"/>
              </a:rPr>
              <a:t> </a:t>
            </a:r>
            <a:r>
              <a:rPr kumimoji="1" lang="zh-TW" altLang="zh-TW" sz="2400" dirty="0">
                <a:solidFill>
                  <a:srgbClr val="0000CC"/>
                </a:solidFill>
                <a:latin typeface="華康新儷粗黑" pitchFamily="34" charset="-120"/>
                <a:ea typeface="華康新儷粗黑" pitchFamily="34" charset="-120"/>
              </a:rPr>
              <a:t>孔明</a:t>
            </a:r>
            <a:r>
              <a:rPr kumimoji="1" lang="zh-TW" altLang="en-US" sz="2400" dirty="0">
                <a:solidFill>
                  <a:srgbClr val="0000CC"/>
                </a:solidFill>
                <a:latin typeface="華康新儷粗黑" pitchFamily="34" charset="-120"/>
                <a:ea typeface="華康新儷粗黑" pitchFamily="34" charset="-120"/>
              </a:rPr>
              <a:t>{</a:t>
            </a:r>
            <a:endParaRPr kumimoji="1" lang="en-US" altLang="zh-TW" sz="2400" dirty="0">
              <a:latin typeface="華康新儷粗黑" pitchFamily="34" charset="-120"/>
              <a:ea typeface="華康新儷粗黑" pitchFamily="34" charset="-120"/>
            </a:endParaRPr>
          </a:p>
          <a:p>
            <a:pPr>
              <a:lnSpc>
                <a:spcPct val="110000"/>
              </a:lnSpc>
            </a:pPr>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黑体" pitchFamily="2" charset="-122"/>
                <a:ea typeface="黑体" pitchFamily="2" charset="-122"/>
              </a:rPr>
              <a:t>拟定策略</a:t>
            </a:r>
            <a:r>
              <a:rPr kumimoji="1" lang="zh-TW" altLang="zh-TW" sz="2400" dirty="0">
                <a:solidFill>
                  <a:schemeClr val="bg2"/>
                </a:solidFill>
                <a:latin typeface="黑体" pitchFamily="2" charset="-122"/>
                <a:ea typeface="黑体" pitchFamily="2" charset="-122"/>
              </a:rPr>
              <a:t>()</a:t>
            </a:r>
            <a:endParaRPr kumimoji="1" lang="en-US" altLang="zh-TW" sz="2400" dirty="0">
              <a:solidFill>
                <a:schemeClr val="bg2"/>
              </a:solidFill>
              <a:latin typeface="黑体" pitchFamily="2" charset="-122"/>
              <a:ea typeface="黑体" pitchFamily="2" charset="-122"/>
            </a:endParaRPr>
          </a:p>
          <a:p>
            <a:pPr>
              <a:lnSpc>
                <a:spcPct val="110000"/>
              </a:lnSpc>
            </a:pPr>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pPr>
              <a:lnSpc>
                <a:spcPct val="110000"/>
              </a:lnSpc>
            </a:pPr>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110000"/>
              </a:lnSpc>
            </a:pPr>
            <a:r>
              <a:rPr kumimoji="1" lang="en-US" altLang="zh-TW" sz="2400" dirty="0">
                <a:solidFill>
                  <a:schemeClr val="bg2"/>
                </a:solidFill>
                <a:latin typeface="華康新儷粗黑" pitchFamily="34" charset="-120"/>
                <a:ea typeface="華康新儷粗黑" pitchFamily="34" charset="-120"/>
              </a:rPr>
              <a:t>}</a:t>
            </a:r>
          </a:p>
          <a:p>
            <a:pPr>
              <a:lnSpc>
                <a:spcPct val="110000"/>
              </a:lnSpc>
            </a:pPr>
            <a:r>
              <a:rPr kumimoji="1" lang="en-US" altLang="zh-CN" sz="2400" dirty="0">
                <a:solidFill>
                  <a:schemeClr val="bg2"/>
                </a:solidFill>
                <a:latin typeface="華康新儷粗黑" pitchFamily="34" charset="-120"/>
                <a:ea typeface="華康新儷粗黑" pitchFamily="34" charset="-120"/>
              </a:rPr>
              <a:t>p</a:t>
            </a:r>
            <a:r>
              <a:rPr kumimoji="1" lang="en-US" altLang="zh-TW" sz="2400" dirty="0">
                <a:solidFill>
                  <a:schemeClr val="bg2"/>
                </a:solidFill>
                <a:latin typeface="華康新儷粗黑" pitchFamily="34" charset="-120"/>
                <a:ea typeface="華康新儷粗黑" pitchFamily="34" charset="-120"/>
              </a:rPr>
              <a:t>ublic </a:t>
            </a:r>
            <a:r>
              <a:rPr kumimoji="1" lang="zh-CN" altLang="en-US" sz="2400" dirty="0">
                <a:solidFill>
                  <a:schemeClr val="bg2"/>
                </a:solidFill>
                <a:latin typeface="黑体" pitchFamily="2" charset="-122"/>
                <a:ea typeface="黑体" pitchFamily="2" charset="-122"/>
              </a:rPr>
              <a:t>联合孙权</a:t>
            </a:r>
            <a:r>
              <a:rPr kumimoji="1" lang="zh-TW" altLang="zh-TW" sz="2400" dirty="0">
                <a:solidFill>
                  <a:schemeClr val="bg2"/>
                </a:solidFill>
                <a:latin typeface="黑体" pitchFamily="2" charset="-122"/>
                <a:ea typeface="黑体" pitchFamily="2" charset="-122"/>
              </a:rPr>
              <a:t>()</a:t>
            </a:r>
            <a:endParaRPr kumimoji="1" lang="en-US" altLang="zh-TW" sz="2400" dirty="0">
              <a:solidFill>
                <a:schemeClr val="bg2"/>
              </a:solidFill>
              <a:latin typeface="黑体" pitchFamily="2" charset="-122"/>
              <a:ea typeface="黑体" pitchFamily="2" charset="-122"/>
            </a:endParaRPr>
          </a:p>
          <a:p>
            <a:pPr>
              <a:lnSpc>
                <a:spcPct val="110000"/>
              </a:lnSpc>
            </a:pPr>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pPr>
              <a:lnSpc>
                <a:spcPct val="110000"/>
              </a:lnSpc>
            </a:pPr>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110000"/>
              </a:lnSpc>
            </a:pPr>
            <a:r>
              <a:rPr kumimoji="1" lang="en-US" altLang="zh-TW" sz="2400" dirty="0">
                <a:solidFill>
                  <a:schemeClr val="bg2"/>
                </a:solidFill>
                <a:latin typeface="華康新儷粗黑" pitchFamily="34" charset="-120"/>
                <a:ea typeface="華康新儷粗黑" pitchFamily="34" charset="-120"/>
              </a:rPr>
              <a:t>}</a:t>
            </a:r>
          </a:p>
          <a:p>
            <a:pPr>
              <a:lnSpc>
                <a:spcPct val="110000"/>
              </a:lnSpc>
            </a:pPr>
            <a:r>
              <a:rPr kumimoji="1" lang="en-US" altLang="zh-CN" sz="2400" dirty="0">
                <a:solidFill>
                  <a:schemeClr val="bg2"/>
                </a:solidFill>
                <a:latin typeface="華康新儷粗黑" pitchFamily="34" charset="-120"/>
                <a:ea typeface="華康新儷粗黑" pitchFamily="34" charset="-120"/>
              </a:rPr>
              <a:t>private</a:t>
            </a:r>
            <a:r>
              <a:rPr kumimoji="1" lang="en-US" altLang="zh-TW" sz="2400" dirty="0">
                <a:solidFill>
                  <a:schemeClr val="bg2"/>
                </a:solidFill>
                <a:latin typeface="華康新儷粗黑" pitchFamily="34" charset="-120"/>
                <a:ea typeface="華康新儷粗黑" pitchFamily="34" charset="-120"/>
              </a:rPr>
              <a:t> </a:t>
            </a:r>
            <a:r>
              <a:rPr kumimoji="1" lang="zh-CN" altLang="en-US" sz="2400" dirty="0">
                <a:solidFill>
                  <a:schemeClr val="bg2"/>
                </a:solidFill>
                <a:latin typeface="黑体" pitchFamily="2" charset="-122"/>
                <a:ea typeface="黑体" pitchFamily="2" charset="-122"/>
              </a:rPr>
              <a:t>借东风火攻</a:t>
            </a:r>
            <a:r>
              <a:rPr kumimoji="1" lang="zh-TW" altLang="zh-TW" sz="2400" dirty="0">
                <a:solidFill>
                  <a:schemeClr val="bg2"/>
                </a:solidFill>
                <a:latin typeface="黑体" pitchFamily="2" charset="-122"/>
                <a:ea typeface="黑体" pitchFamily="2" charset="-122"/>
              </a:rPr>
              <a:t>()</a:t>
            </a:r>
            <a:endParaRPr kumimoji="1" lang="en-US" altLang="zh-TW" sz="2400" dirty="0">
              <a:solidFill>
                <a:schemeClr val="bg2"/>
              </a:solidFill>
              <a:latin typeface="黑体" pitchFamily="2" charset="-122"/>
              <a:ea typeface="黑体" pitchFamily="2" charset="-122"/>
            </a:endParaRPr>
          </a:p>
          <a:p>
            <a:pPr>
              <a:lnSpc>
                <a:spcPct val="110000"/>
              </a:lnSpc>
            </a:pPr>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pPr>
              <a:lnSpc>
                <a:spcPct val="110000"/>
              </a:lnSpc>
            </a:pPr>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110000"/>
              </a:lnSpc>
            </a:pPr>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
        <p:nvSpPr>
          <p:cNvPr id="149509" name="Rectangle 5"/>
          <p:cNvSpPr>
            <a:spLocks noChangeArrowheads="1"/>
          </p:cNvSpPr>
          <p:nvPr/>
        </p:nvSpPr>
        <p:spPr bwMode="auto">
          <a:xfrm>
            <a:off x="762000" y="2743200"/>
            <a:ext cx="3048000" cy="1927225"/>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r>
              <a:rPr kumimoji="1" lang="en-US" altLang="zh-CN" sz="2400" dirty="0">
                <a:solidFill>
                  <a:schemeClr val="bg2"/>
                </a:solidFill>
                <a:latin typeface="華康新儷粗黑" pitchFamily="34" charset="-120"/>
                <a:ea typeface="華康新儷粗黑" pitchFamily="34" charset="-120"/>
              </a:rPr>
              <a:t>c</a:t>
            </a:r>
            <a:r>
              <a:rPr kumimoji="1" lang="en-US" altLang="zh-TW" sz="2400" dirty="0">
                <a:solidFill>
                  <a:schemeClr val="bg2"/>
                </a:solidFill>
                <a:latin typeface="華康新儷粗黑" pitchFamily="34" charset="-120"/>
                <a:ea typeface="華康新儷粗黑" pitchFamily="34" charset="-120"/>
              </a:rPr>
              <a:t>lass </a:t>
            </a:r>
            <a:r>
              <a:rPr kumimoji="1" lang="zh-CN" altLang="en-US" sz="2400" dirty="0">
                <a:solidFill>
                  <a:srgbClr val="0000CC"/>
                </a:solidFill>
                <a:latin typeface="華康新儷粗黑" pitchFamily="34" charset="-120"/>
                <a:ea typeface="黑体" pitchFamily="2" charset="-122"/>
              </a:rPr>
              <a:t>关羽</a:t>
            </a:r>
            <a:r>
              <a:rPr kumimoji="1" lang="en-US" altLang="zh-CN" sz="2400" dirty="0">
                <a:solidFill>
                  <a:srgbClr val="0000CC"/>
                </a:solidFill>
                <a:latin typeface="華康新儷粗黑" pitchFamily="34" charset="-120"/>
                <a:ea typeface="黑体" pitchFamily="2" charset="-122"/>
              </a:rPr>
              <a:t>{</a:t>
            </a:r>
            <a:endParaRPr kumimoji="1" lang="en-US" altLang="zh-TW" sz="2400" dirty="0">
              <a:latin typeface="華康新儷粗黑" pitchFamily="34" charset="-120"/>
              <a:ea typeface="黑体" pitchFamily="2" charset="-122"/>
            </a:endParaRPr>
          </a:p>
          <a:p>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TW" altLang="en-US" sz="2400" dirty="0">
                <a:solidFill>
                  <a:schemeClr val="bg2"/>
                </a:solidFill>
                <a:latin typeface="黑体" pitchFamily="2" charset="-122"/>
                <a:ea typeface="黑体" pitchFamily="2" charset="-122"/>
              </a:rPr>
              <a:t>防守荊州</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
        <p:nvSpPr>
          <p:cNvPr id="149510" name="Rectangle 6"/>
          <p:cNvSpPr>
            <a:spLocks noChangeArrowheads="1"/>
          </p:cNvSpPr>
          <p:nvPr/>
        </p:nvSpPr>
        <p:spPr bwMode="auto">
          <a:xfrm>
            <a:off x="762000" y="4800600"/>
            <a:ext cx="3048000" cy="1927225"/>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r>
              <a:rPr kumimoji="1" lang="en-US" altLang="zh-CN" sz="2400" dirty="0">
                <a:solidFill>
                  <a:schemeClr val="bg2"/>
                </a:solidFill>
                <a:latin typeface="華康新儷粗黑" pitchFamily="34" charset="-120"/>
                <a:ea typeface="華康新儷粗黑" pitchFamily="34" charset="-120"/>
              </a:rPr>
              <a:t>c</a:t>
            </a:r>
            <a:r>
              <a:rPr kumimoji="1" lang="en-US" altLang="zh-TW" sz="2400" dirty="0">
                <a:solidFill>
                  <a:schemeClr val="bg2"/>
                </a:solidFill>
                <a:latin typeface="華康新儷粗黑" pitchFamily="34" charset="-120"/>
                <a:ea typeface="華康新儷粗黑" pitchFamily="34" charset="-120"/>
              </a:rPr>
              <a:t>lass </a:t>
            </a:r>
            <a:r>
              <a:rPr kumimoji="1" lang="zh-CN" altLang="en-US" sz="2400" dirty="0">
                <a:solidFill>
                  <a:srgbClr val="0000CC"/>
                </a:solidFill>
                <a:latin typeface="華康新儷粗黑" pitchFamily="34" charset="-120"/>
                <a:ea typeface="黑体" pitchFamily="2" charset="-122"/>
              </a:rPr>
              <a:t>张飞</a:t>
            </a:r>
            <a:r>
              <a:rPr kumimoji="1" lang="en-US" altLang="zh-CN" sz="2400" dirty="0">
                <a:solidFill>
                  <a:srgbClr val="0000CC"/>
                </a:solidFill>
                <a:latin typeface="華康新儷粗黑" pitchFamily="34" charset="-120"/>
                <a:ea typeface="黑体" pitchFamily="2" charset="-122"/>
              </a:rPr>
              <a:t>{</a:t>
            </a:r>
            <a:endParaRPr kumimoji="1" lang="en-US" altLang="zh-TW" sz="2400" dirty="0">
              <a:latin typeface="華康新儷粗黑" pitchFamily="34" charset="-120"/>
              <a:ea typeface="黑体" pitchFamily="2" charset="-122"/>
            </a:endParaRPr>
          </a:p>
          <a:p>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華康新儷粗黑" pitchFamily="34" charset="-120"/>
                <a:ea typeface="黑体" pitchFamily="2" charset="-122"/>
              </a:rPr>
              <a:t>防守前线</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
        <p:nvSpPr>
          <p:cNvPr id="149511" name="AutoShape 7"/>
          <p:cNvSpPr>
            <a:spLocks noChangeArrowheads="1"/>
          </p:cNvSpPr>
          <p:nvPr/>
        </p:nvSpPr>
        <p:spPr bwMode="auto">
          <a:xfrm>
            <a:off x="3894138" y="2695575"/>
            <a:ext cx="5249862" cy="4162425"/>
          </a:xfrm>
          <a:prstGeom prst="star4">
            <a:avLst>
              <a:gd name="adj" fmla="val 25597"/>
            </a:avLst>
          </a:prstGeom>
          <a:gradFill rotWithShape="0">
            <a:gsLst>
              <a:gs pos="0">
                <a:srgbClr val="00FFFF">
                  <a:alpha val="46000"/>
                </a:srgbClr>
              </a:gs>
              <a:gs pos="100000">
                <a:schemeClr val="accent2"/>
              </a:gs>
            </a:gsLst>
            <a:lin ang="5400000" scaled="1"/>
          </a:gradFill>
          <a:ln w="9525">
            <a:noFill/>
            <a:miter lim="800000"/>
            <a:headEnd/>
            <a:tailEnd/>
          </a:ln>
          <a:effectLst/>
        </p:spPr>
        <p:txBody>
          <a:bodyPr anchor="ctr">
            <a:spAutoFit/>
          </a:bodyPr>
          <a:lstStyle/>
          <a:p>
            <a:pPr algn="ctr">
              <a:lnSpc>
                <a:spcPct val="110000"/>
              </a:lnSpc>
            </a:pPr>
            <a:r>
              <a:rPr kumimoji="1" lang="zh-CN" altLang="en-US" sz="4400" i="1">
                <a:solidFill>
                  <a:schemeClr val="bg1"/>
                </a:solidFill>
                <a:effectLst>
                  <a:outerShdw blurRad="38100" dist="38100" dir="2700000" algn="tl">
                    <a:srgbClr val="000000"/>
                  </a:outerShdw>
                </a:effectLst>
                <a:latin typeface="Times New Roman" pitchFamily="18" charset="0"/>
                <a:ea typeface="黑体" pitchFamily="2" charset="-122"/>
              </a:rPr>
              <a:t>依样画葫芦</a:t>
            </a:r>
            <a:endParaRPr kumimoji="1" lang="zh-TW" altLang="en-US" sz="10000" i="1">
              <a:solidFill>
                <a:srgbClr val="FF0000"/>
              </a:solidFill>
              <a:latin typeface="Times New Roman" pitchFamily="18" charset="0"/>
              <a:ea typeface="黑体" pitchFamily="2" charset="-122"/>
            </a:endParaRPr>
          </a:p>
        </p:txBody>
      </p:sp>
      <p:sp>
        <p:nvSpPr>
          <p:cNvPr id="149512" name="AutoShape 8"/>
          <p:cNvSpPr>
            <a:spLocks noChangeArrowheads="1"/>
          </p:cNvSpPr>
          <p:nvPr/>
        </p:nvSpPr>
        <p:spPr bwMode="auto">
          <a:xfrm>
            <a:off x="1619250" y="549275"/>
            <a:ext cx="5711825" cy="5106988"/>
          </a:xfrm>
          <a:prstGeom prst="star4">
            <a:avLst>
              <a:gd name="adj" fmla="val 25597"/>
            </a:avLst>
          </a:prstGeom>
          <a:gradFill rotWithShape="0">
            <a:gsLst>
              <a:gs pos="0">
                <a:srgbClr val="00FFFF">
                  <a:alpha val="48000"/>
                </a:srgbClr>
              </a:gs>
              <a:gs pos="100000">
                <a:schemeClr val="accent2"/>
              </a:gs>
            </a:gsLst>
            <a:lin ang="5400000" scaled="1"/>
          </a:gradFill>
          <a:ln w="9525">
            <a:noFill/>
            <a:miter lim="800000"/>
            <a:headEnd/>
            <a:tailEnd/>
          </a:ln>
          <a:effectLst/>
        </p:spPr>
        <p:txBody>
          <a:bodyPr anchor="ctr">
            <a:spAutoFit/>
          </a:bodyPr>
          <a:lstStyle/>
          <a:p>
            <a:pPr algn="ctr">
              <a:lnSpc>
                <a:spcPct val="110000"/>
              </a:lnSpc>
            </a:pPr>
            <a:r>
              <a:rPr kumimoji="1" lang="zh-CN" altLang="en-US" sz="3600" i="1">
                <a:solidFill>
                  <a:schemeClr val="bg1"/>
                </a:solidFill>
                <a:effectLst>
                  <a:outerShdw blurRad="38100" dist="38100" dir="2700000" algn="tl">
                    <a:srgbClr val="000000"/>
                  </a:outerShdw>
                </a:effectLst>
                <a:latin typeface="黑体" pitchFamily="2" charset="-122"/>
                <a:ea typeface="黑体" pitchFamily="2" charset="-122"/>
              </a:rPr>
              <a:t>准备填写</a:t>
            </a:r>
            <a:r>
              <a:rPr kumimoji="1" lang="en-US" altLang="zh-CN" sz="3600" i="1">
                <a:solidFill>
                  <a:schemeClr val="bg1"/>
                </a:solidFill>
                <a:effectLst>
                  <a:outerShdw blurRad="38100" dist="38100" dir="2700000" algn="tl">
                    <a:srgbClr val="000000"/>
                  </a:outerShdw>
                </a:effectLst>
                <a:latin typeface="黑体" pitchFamily="2" charset="-122"/>
                <a:ea typeface="黑体" pitchFamily="2" charset="-122"/>
              </a:rPr>
              <a:t>public</a:t>
            </a:r>
            <a:r>
              <a:rPr kumimoji="1" lang="zh-CN" altLang="en-US" sz="3600" i="1">
                <a:solidFill>
                  <a:schemeClr val="bg1"/>
                </a:solidFill>
                <a:effectLst>
                  <a:outerShdw blurRad="38100" dist="38100" dir="2700000" algn="tl">
                    <a:srgbClr val="000000"/>
                  </a:outerShdw>
                </a:effectLst>
                <a:latin typeface="黑体" pitchFamily="2" charset="-122"/>
                <a:ea typeface="黑体" pitchFamily="2" charset="-122"/>
              </a:rPr>
              <a:t>方法内容</a:t>
            </a:r>
            <a:endParaRPr kumimoji="1" lang="zh-TW" altLang="en-US" sz="3600" i="1">
              <a:solidFill>
                <a:srgbClr val="FF000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 calcmode="lin" valueType="num">
                                      <p:cBhvr>
                                        <p:cTn id="7" dur="1000" fill="hold"/>
                                        <p:tgtEl>
                                          <p:spTgt spid="149511"/>
                                        </p:tgtEl>
                                        <p:attrNameLst>
                                          <p:attrName>ppt_w</p:attrName>
                                        </p:attrNameLst>
                                      </p:cBhvr>
                                      <p:tavLst>
                                        <p:tav tm="0">
                                          <p:val>
                                            <p:fltVal val="0"/>
                                          </p:val>
                                        </p:tav>
                                        <p:tav tm="100000">
                                          <p:val>
                                            <p:strVal val="#ppt_w"/>
                                          </p:val>
                                        </p:tav>
                                      </p:tavLst>
                                    </p:anim>
                                    <p:anim calcmode="lin" valueType="num">
                                      <p:cBhvr>
                                        <p:cTn id="8" dur="1000" fill="hold"/>
                                        <p:tgtEl>
                                          <p:spTgt spid="149511"/>
                                        </p:tgtEl>
                                        <p:attrNameLst>
                                          <p:attrName>ppt_h</p:attrName>
                                        </p:attrNameLst>
                                      </p:cBhvr>
                                      <p:tavLst>
                                        <p:tav tm="0">
                                          <p:val>
                                            <p:fltVal val="0"/>
                                          </p:val>
                                        </p:tav>
                                        <p:tav tm="100000">
                                          <p:val>
                                            <p:strVal val="#ppt_h"/>
                                          </p:val>
                                        </p:tav>
                                      </p:tavLst>
                                    </p:anim>
                                    <p:anim calcmode="lin" valueType="num">
                                      <p:cBhvr>
                                        <p:cTn id="9" dur="1000" fill="hold"/>
                                        <p:tgtEl>
                                          <p:spTgt spid="1495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951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495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149506"/>
                                        </p:tgtEl>
                                        <p:attrNameLst>
                                          <p:attrName>style.visibility</p:attrName>
                                        </p:attrNameLst>
                                      </p:cBhvr>
                                      <p:to>
                                        <p:strVal val="visible"/>
                                      </p:to>
                                    </p:set>
                                    <p:animEffect transition="in" filter="slide(fromTop)">
                                      <p:cBhvr>
                                        <p:cTn id="15" dur="500"/>
                                        <p:tgtEl>
                                          <p:spTgt spid="149506"/>
                                        </p:tgtEl>
                                      </p:cBhvr>
                                    </p:animEffect>
                                  </p:childTnLst>
                                </p:cTn>
                              </p:par>
                            </p:childTnLst>
                          </p:cTn>
                        </p:par>
                        <p:par>
                          <p:cTn id="16" fill="hold">
                            <p:stCondLst>
                              <p:cond delay="500"/>
                            </p:stCondLst>
                            <p:childTnLst>
                              <p:par>
                                <p:cTn id="17" presetID="12" presetClass="entr" presetSubtype="1" fill="hold" grpId="0" nodeType="afterEffect">
                                  <p:stCondLst>
                                    <p:cond delay="0"/>
                                  </p:stCondLst>
                                  <p:childTnLst>
                                    <p:set>
                                      <p:cBhvr>
                                        <p:cTn id="18" dur="1" fill="hold">
                                          <p:stCondLst>
                                            <p:cond delay="0"/>
                                          </p:stCondLst>
                                        </p:cTn>
                                        <p:tgtEl>
                                          <p:spTgt spid="149509"/>
                                        </p:tgtEl>
                                        <p:attrNameLst>
                                          <p:attrName>style.visibility</p:attrName>
                                        </p:attrNameLst>
                                      </p:cBhvr>
                                      <p:to>
                                        <p:strVal val="visible"/>
                                      </p:to>
                                    </p:set>
                                    <p:animEffect transition="in" filter="slide(fromTop)">
                                      <p:cBhvr>
                                        <p:cTn id="19" dur="500"/>
                                        <p:tgtEl>
                                          <p:spTgt spid="149509"/>
                                        </p:tgtEl>
                                      </p:cBhvr>
                                    </p:animEffect>
                                  </p:childTnLst>
                                </p:cTn>
                              </p:par>
                            </p:childTnLst>
                          </p:cTn>
                        </p:par>
                        <p:par>
                          <p:cTn id="20" fill="hold">
                            <p:stCondLst>
                              <p:cond delay="1000"/>
                            </p:stCondLst>
                            <p:childTnLst>
                              <p:par>
                                <p:cTn id="21" presetID="12" presetClass="entr" presetSubtype="1" fill="hold" grpId="0" nodeType="afterEffect">
                                  <p:stCondLst>
                                    <p:cond delay="0"/>
                                  </p:stCondLst>
                                  <p:childTnLst>
                                    <p:set>
                                      <p:cBhvr>
                                        <p:cTn id="22" dur="1" fill="hold">
                                          <p:stCondLst>
                                            <p:cond delay="0"/>
                                          </p:stCondLst>
                                        </p:cTn>
                                        <p:tgtEl>
                                          <p:spTgt spid="149510"/>
                                        </p:tgtEl>
                                        <p:attrNameLst>
                                          <p:attrName>style.visibility</p:attrName>
                                        </p:attrNameLst>
                                      </p:cBhvr>
                                      <p:to>
                                        <p:strVal val="visible"/>
                                      </p:to>
                                    </p:set>
                                    <p:animEffect transition="in" filter="slide(fromTop)">
                                      <p:cBhvr>
                                        <p:cTn id="23" dur="500"/>
                                        <p:tgtEl>
                                          <p:spTgt spid="149510"/>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49512"/>
                                        </p:tgtEl>
                                        <p:attrNameLst>
                                          <p:attrName>style.visibility</p:attrName>
                                        </p:attrNameLst>
                                      </p:cBhvr>
                                      <p:to>
                                        <p:strVal val="visible"/>
                                      </p:to>
                                    </p:set>
                                    <p:anim calcmode="lin" valueType="num">
                                      <p:cBhvr>
                                        <p:cTn id="28" dur="1000" fill="hold"/>
                                        <p:tgtEl>
                                          <p:spTgt spid="149512"/>
                                        </p:tgtEl>
                                        <p:attrNameLst>
                                          <p:attrName>ppt_w</p:attrName>
                                        </p:attrNameLst>
                                      </p:cBhvr>
                                      <p:tavLst>
                                        <p:tav tm="0">
                                          <p:val>
                                            <p:fltVal val="0"/>
                                          </p:val>
                                        </p:tav>
                                        <p:tav tm="100000">
                                          <p:val>
                                            <p:strVal val="#ppt_w"/>
                                          </p:val>
                                        </p:tav>
                                      </p:tavLst>
                                    </p:anim>
                                    <p:anim calcmode="lin" valueType="num">
                                      <p:cBhvr>
                                        <p:cTn id="29" dur="1000" fill="hold"/>
                                        <p:tgtEl>
                                          <p:spTgt spid="149512"/>
                                        </p:tgtEl>
                                        <p:attrNameLst>
                                          <p:attrName>ppt_h</p:attrName>
                                        </p:attrNameLst>
                                      </p:cBhvr>
                                      <p:tavLst>
                                        <p:tav tm="0">
                                          <p:val>
                                            <p:fltVal val="0"/>
                                          </p:val>
                                        </p:tav>
                                        <p:tav tm="100000">
                                          <p:val>
                                            <p:strVal val="#ppt_h"/>
                                          </p:val>
                                        </p:tav>
                                      </p:tavLst>
                                    </p:anim>
                                    <p:anim calcmode="lin" valueType="num">
                                      <p:cBhvr>
                                        <p:cTn id="30" dur="1000" fill="hold"/>
                                        <p:tgtEl>
                                          <p:spTgt spid="149512"/>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4951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495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nimBg="1" autoUpdateAnimBg="0"/>
      <p:bldP spid="149509" grpId="0" animBg="1" autoUpdateAnimBg="0"/>
      <p:bldP spid="149510" grpId="0" animBg="1" autoUpdateAnimBg="0"/>
      <p:bldP spid="149511" grpId="0" animBg="1" autoUpdateAnimBg="0"/>
      <p:bldP spid="149512"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0" y="0"/>
            <a:ext cx="9144000" cy="585788"/>
          </a:xfrm>
          <a:prstGeom prst="rect">
            <a:avLst/>
          </a:prstGeom>
          <a:gradFill rotWithShape="0">
            <a:gsLst>
              <a:gs pos="0">
                <a:srgbClr val="FF00FF"/>
              </a:gs>
              <a:gs pos="100000">
                <a:srgbClr val="000000"/>
              </a:gs>
            </a:gsLst>
            <a:lin ang="5400000" scaled="1"/>
          </a:gradFill>
          <a:ln w="9525">
            <a:noFill/>
            <a:miter lim="800000"/>
            <a:headEnd/>
            <a:tailEnd/>
          </a:ln>
          <a:effectLst/>
        </p:spPr>
        <p:txBody>
          <a:bodyPr>
            <a:spAutoFit/>
          </a:bodyPr>
          <a:lstStyle/>
          <a:p>
            <a:pPr algn="ctr">
              <a:lnSpc>
                <a:spcPct val="90000"/>
              </a:lnSpc>
            </a:pPr>
            <a:r>
              <a:rPr kumimoji="1" lang="zh-CN" altLang="zh-TW" sz="3600" i="1" dirty="0">
                <a:solidFill>
                  <a:schemeClr val="bg2"/>
                </a:solidFill>
                <a:latin typeface="黑体" pitchFamily="2" charset="-122"/>
                <a:ea typeface="黑体" pitchFamily="2" charset="-122"/>
              </a:rPr>
              <a:t>写</a:t>
            </a:r>
            <a:r>
              <a:rPr kumimoji="1" lang="zh-CN" altLang="zh-CN" sz="3600" i="1" dirty="0">
                <a:solidFill>
                  <a:schemeClr val="bg2"/>
                </a:solidFill>
                <a:latin typeface="黑体" pitchFamily="2" charset="-122"/>
                <a:ea typeface="黑体" pitchFamily="2" charset="-122"/>
              </a:rPr>
              <a:t>C</a:t>
            </a:r>
            <a:r>
              <a:rPr kumimoji="1" lang="en-US" altLang="zh-CN" sz="3600" i="1" dirty="0">
                <a:solidFill>
                  <a:schemeClr val="bg2"/>
                </a:solidFill>
                <a:latin typeface="黑体" pitchFamily="2" charset="-122"/>
                <a:ea typeface="黑体" pitchFamily="2" charset="-122"/>
              </a:rPr>
              <a:t>#</a:t>
            </a:r>
            <a:r>
              <a:rPr kumimoji="1" lang="zh-CN" altLang="zh-CN" sz="3600" i="1" dirty="0">
                <a:solidFill>
                  <a:schemeClr val="bg2"/>
                </a:solidFill>
                <a:latin typeface="黑体" pitchFamily="2" charset="-122"/>
                <a:ea typeface="黑体" pitchFamily="2" charset="-122"/>
              </a:rPr>
              <a:t>程序内容</a:t>
            </a:r>
            <a:r>
              <a:rPr kumimoji="1" lang="zh-TW" altLang="zh-TW" sz="1400" i="1" dirty="0">
                <a:solidFill>
                  <a:schemeClr val="bg2"/>
                </a:solidFill>
                <a:latin typeface="華康新儷粗黑" pitchFamily="34" charset="-120"/>
                <a:ea typeface="華康新儷粗黑" pitchFamily="34" charset="-120"/>
              </a:rPr>
              <a:t>                                                 </a:t>
            </a:r>
            <a:endParaRPr kumimoji="1" lang="zh-TW" altLang="en-US" sz="3600" i="1" dirty="0">
              <a:solidFill>
                <a:schemeClr val="bg2"/>
              </a:solidFill>
              <a:latin typeface="華康新儷粗黑" pitchFamily="34" charset="-120"/>
              <a:ea typeface="華康新儷粗黑" pitchFamily="34" charset="-120"/>
            </a:endParaRPr>
          </a:p>
        </p:txBody>
      </p:sp>
      <p:sp>
        <p:nvSpPr>
          <p:cNvPr id="150531" name="Text Box 3"/>
          <p:cNvSpPr txBox="1">
            <a:spLocks noChangeArrowheads="1"/>
          </p:cNvSpPr>
          <p:nvPr/>
        </p:nvSpPr>
        <p:spPr bwMode="auto">
          <a:xfrm>
            <a:off x="0" y="6096000"/>
            <a:ext cx="9144000" cy="762000"/>
          </a:xfrm>
          <a:prstGeom prst="rect">
            <a:avLst/>
          </a:prstGeom>
          <a:gradFill rotWithShape="0">
            <a:gsLst>
              <a:gs pos="0">
                <a:schemeClr val="tx1"/>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50532" name="Text Box 4"/>
          <p:cNvSpPr txBox="1">
            <a:spLocks noChangeArrowheads="1"/>
          </p:cNvSpPr>
          <p:nvPr/>
        </p:nvSpPr>
        <p:spPr bwMode="auto">
          <a:xfrm>
            <a:off x="1143000" y="10668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CN" altLang="en-US" sz="2800" u="sng">
                <a:solidFill>
                  <a:srgbClr val="FFCC00"/>
                </a:solidFill>
                <a:latin typeface="Times New Roman" pitchFamily="18" charset="0"/>
                <a:ea typeface="黑体" pitchFamily="2" charset="-122"/>
              </a:rPr>
              <a:t>刘备</a:t>
            </a:r>
            <a:endParaRPr kumimoji="1" lang="zh-TW" altLang="en-US" sz="10000">
              <a:latin typeface="Times New Roman" pitchFamily="18" charset="0"/>
              <a:ea typeface="黑体" pitchFamily="2" charset="-122"/>
            </a:endParaRPr>
          </a:p>
        </p:txBody>
      </p:sp>
      <p:sp>
        <p:nvSpPr>
          <p:cNvPr id="150533" name="Line 5"/>
          <p:cNvSpPr>
            <a:spLocks noChangeShapeType="1"/>
          </p:cNvSpPr>
          <p:nvPr/>
        </p:nvSpPr>
        <p:spPr bwMode="auto">
          <a:xfrm>
            <a:off x="1600200" y="17526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0534" name="Rectangle 6"/>
          <p:cNvSpPr>
            <a:spLocks noChangeArrowheads="1"/>
          </p:cNvSpPr>
          <p:nvPr/>
        </p:nvSpPr>
        <p:spPr bwMode="auto">
          <a:xfrm>
            <a:off x="1447800" y="2438400"/>
            <a:ext cx="228600" cy="24384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0535" name="Line 7"/>
          <p:cNvSpPr>
            <a:spLocks noChangeShapeType="1"/>
          </p:cNvSpPr>
          <p:nvPr/>
        </p:nvSpPr>
        <p:spPr bwMode="auto">
          <a:xfrm>
            <a:off x="228600" y="2667000"/>
            <a:ext cx="1143000" cy="0"/>
          </a:xfrm>
          <a:prstGeom prst="line">
            <a:avLst/>
          </a:prstGeom>
          <a:noFill/>
          <a:ln w="57150">
            <a:solidFill>
              <a:srgbClr val="00FFFF"/>
            </a:solidFill>
            <a:round/>
            <a:headEnd/>
            <a:tailEnd type="triangle" w="med" len="med"/>
          </a:ln>
          <a:effectLst/>
        </p:spPr>
        <p:txBody>
          <a:bodyPr anchor="ctr">
            <a:spAutoFit/>
          </a:bodyPr>
          <a:lstStyle/>
          <a:p>
            <a:endParaRPr lang="zh-CN" altLang="en-US"/>
          </a:p>
        </p:txBody>
      </p:sp>
      <p:sp>
        <p:nvSpPr>
          <p:cNvPr id="150536" name="Line 8"/>
          <p:cNvSpPr>
            <a:spLocks noChangeShapeType="1"/>
          </p:cNvSpPr>
          <p:nvPr/>
        </p:nvSpPr>
        <p:spPr bwMode="auto">
          <a:xfrm>
            <a:off x="1676400" y="2667000"/>
            <a:ext cx="20574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0537" name="Line 9"/>
          <p:cNvSpPr>
            <a:spLocks noChangeShapeType="1"/>
          </p:cNvSpPr>
          <p:nvPr/>
        </p:nvSpPr>
        <p:spPr bwMode="auto">
          <a:xfrm flipH="1" flipV="1">
            <a:off x="1676400" y="3733800"/>
            <a:ext cx="2133600" cy="0"/>
          </a:xfrm>
          <a:prstGeom prst="line">
            <a:avLst/>
          </a:prstGeom>
          <a:noFill/>
          <a:ln w="28575">
            <a:solidFill>
              <a:srgbClr val="00FFFF"/>
            </a:solidFill>
            <a:round/>
            <a:headEnd type="triangle" w="med" len="med"/>
            <a:tailEnd/>
          </a:ln>
          <a:effectLst/>
        </p:spPr>
        <p:txBody>
          <a:bodyPr anchor="ctr">
            <a:spAutoFit/>
          </a:bodyPr>
          <a:lstStyle/>
          <a:p>
            <a:endParaRPr lang="zh-CN" altLang="en-US"/>
          </a:p>
        </p:txBody>
      </p:sp>
      <p:sp>
        <p:nvSpPr>
          <p:cNvPr id="150538" name="Line 10"/>
          <p:cNvSpPr>
            <a:spLocks noChangeShapeType="1"/>
          </p:cNvSpPr>
          <p:nvPr/>
        </p:nvSpPr>
        <p:spPr bwMode="auto">
          <a:xfrm>
            <a:off x="1752600" y="4800600"/>
            <a:ext cx="1981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0539" name="Rectangle 11"/>
          <p:cNvSpPr>
            <a:spLocks noChangeArrowheads="1"/>
          </p:cNvSpPr>
          <p:nvPr/>
        </p:nvSpPr>
        <p:spPr bwMode="auto">
          <a:xfrm>
            <a:off x="304800" y="2043113"/>
            <a:ext cx="895350" cy="561975"/>
          </a:xfrm>
          <a:prstGeom prst="rect">
            <a:avLst/>
          </a:prstGeom>
          <a:noFill/>
          <a:ln w="9525">
            <a:noFill/>
            <a:miter lim="800000"/>
            <a:headEnd/>
            <a:tailEnd/>
          </a:ln>
          <a:effectLst/>
        </p:spPr>
        <p:txBody>
          <a:bodyPr wrap="none">
            <a:spAutoFit/>
          </a:bodyPr>
          <a:lstStyle/>
          <a:p>
            <a:pPr>
              <a:lnSpc>
                <a:spcPct val="110000"/>
              </a:lnSpc>
            </a:pPr>
            <a:r>
              <a:rPr kumimoji="1" lang="zh-CN" altLang="en-US" sz="2800">
                <a:solidFill>
                  <a:srgbClr val="FF9933"/>
                </a:solidFill>
                <a:latin typeface="Times New Roman" pitchFamily="18" charset="0"/>
                <a:ea typeface="黑体" pitchFamily="2" charset="-122"/>
              </a:rPr>
              <a:t>求战</a:t>
            </a:r>
            <a:endParaRPr kumimoji="1" lang="zh-TW" altLang="en-US" sz="2800" u="sng">
              <a:solidFill>
                <a:srgbClr val="FF9933"/>
              </a:solidFill>
              <a:latin typeface="Times New Roman" pitchFamily="18" charset="0"/>
              <a:ea typeface="黑体" pitchFamily="2" charset="-122"/>
            </a:endParaRPr>
          </a:p>
        </p:txBody>
      </p:sp>
      <p:sp>
        <p:nvSpPr>
          <p:cNvPr id="150540" name="Rectangle 12"/>
          <p:cNvSpPr>
            <a:spLocks noChangeArrowheads="1"/>
          </p:cNvSpPr>
          <p:nvPr/>
        </p:nvSpPr>
        <p:spPr bwMode="auto">
          <a:xfrm>
            <a:off x="1752600" y="2057400"/>
            <a:ext cx="19812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请拟定策略</a:t>
            </a:r>
            <a:endParaRPr kumimoji="1" lang="zh-TW" altLang="en-US" sz="2800" u="sng">
              <a:solidFill>
                <a:srgbClr val="FF9933"/>
              </a:solidFill>
              <a:latin typeface="Times New Roman" pitchFamily="18" charset="0"/>
              <a:ea typeface="黑体" pitchFamily="2" charset="-122"/>
            </a:endParaRPr>
          </a:p>
        </p:txBody>
      </p:sp>
      <p:sp>
        <p:nvSpPr>
          <p:cNvPr id="150541" name="Rectangle 13"/>
          <p:cNvSpPr>
            <a:spLocks noChangeArrowheads="1"/>
          </p:cNvSpPr>
          <p:nvPr/>
        </p:nvSpPr>
        <p:spPr bwMode="auto">
          <a:xfrm>
            <a:off x="1752600" y="32004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请防守荆州</a:t>
            </a:r>
            <a:endParaRPr kumimoji="1" lang="zh-TW" altLang="en-US" sz="2800" u="sng">
              <a:solidFill>
                <a:srgbClr val="FF9933"/>
              </a:solidFill>
              <a:latin typeface="Times New Roman" pitchFamily="18" charset="0"/>
              <a:ea typeface="黑体" pitchFamily="2" charset="-122"/>
            </a:endParaRPr>
          </a:p>
        </p:txBody>
      </p:sp>
      <p:sp>
        <p:nvSpPr>
          <p:cNvPr id="150542" name="Rectangle 14"/>
          <p:cNvSpPr>
            <a:spLocks noChangeArrowheads="1"/>
          </p:cNvSpPr>
          <p:nvPr/>
        </p:nvSpPr>
        <p:spPr bwMode="auto">
          <a:xfrm>
            <a:off x="1676400" y="41910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请联络孙权</a:t>
            </a:r>
            <a:endParaRPr kumimoji="1" lang="zh-TW" altLang="en-US" sz="2800" u="sng">
              <a:solidFill>
                <a:srgbClr val="FF9933"/>
              </a:solidFill>
              <a:latin typeface="Times New Roman" pitchFamily="18" charset="0"/>
              <a:ea typeface="黑体" pitchFamily="2" charset="-122"/>
            </a:endParaRPr>
          </a:p>
        </p:txBody>
      </p:sp>
      <p:sp>
        <p:nvSpPr>
          <p:cNvPr id="150543" name="Line 15"/>
          <p:cNvSpPr>
            <a:spLocks noChangeShapeType="1"/>
          </p:cNvSpPr>
          <p:nvPr/>
        </p:nvSpPr>
        <p:spPr bwMode="auto">
          <a:xfrm>
            <a:off x="1676400" y="2667000"/>
            <a:ext cx="21336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
        <p:nvSpPr>
          <p:cNvPr id="150544" name="Line 16"/>
          <p:cNvSpPr>
            <a:spLocks noChangeShapeType="1"/>
          </p:cNvSpPr>
          <p:nvPr/>
        </p:nvSpPr>
        <p:spPr bwMode="auto">
          <a:xfrm>
            <a:off x="1676400" y="2667000"/>
            <a:ext cx="2057400" cy="0"/>
          </a:xfrm>
          <a:prstGeom prst="line">
            <a:avLst/>
          </a:prstGeom>
          <a:noFill/>
          <a:ln w="57150">
            <a:solidFill>
              <a:srgbClr val="FF0000"/>
            </a:solidFill>
            <a:round/>
            <a:headEnd/>
            <a:tailEnd type="triangle" w="med" len="med"/>
          </a:ln>
          <a:effectLst/>
        </p:spPr>
        <p:txBody>
          <a:bodyPr anchor="ctr">
            <a:spAutoFit/>
          </a:bodyPr>
          <a:lstStyle/>
          <a:p>
            <a:endParaRPr lang="zh-CN" altLang="en-US"/>
          </a:p>
        </p:txBody>
      </p:sp>
      <p:sp>
        <p:nvSpPr>
          <p:cNvPr id="150545" name="Line 17"/>
          <p:cNvSpPr>
            <a:spLocks noChangeShapeType="1"/>
          </p:cNvSpPr>
          <p:nvPr/>
        </p:nvSpPr>
        <p:spPr bwMode="auto">
          <a:xfrm>
            <a:off x="1676400" y="3733800"/>
            <a:ext cx="2133600" cy="0"/>
          </a:xfrm>
          <a:prstGeom prst="line">
            <a:avLst/>
          </a:prstGeom>
          <a:noFill/>
          <a:ln w="57150">
            <a:solidFill>
              <a:srgbClr val="FFFF00"/>
            </a:solidFill>
            <a:round/>
            <a:headEnd/>
            <a:tailEnd type="triangle" w="med" len="med"/>
          </a:ln>
          <a:effectLst/>
        </p:spPr>
        <p:txBody>
          <a:bodyPr anchor="ctr">
            <a:spAutoFit/>
          </a:bodyPr>
          <a:lstStyle/>
          <a:p>
            <a:endParaRPr lang="zh-CN" altLang="en-US"/>
          </a:p>
        </p:txBody>
      </p:sp>
      <p:sp>
        <p:nvSpPr>
          <p:cNvPr id="150546" name="Line 18"/>
          <p:cNvSpPr>
            <a:spLocks noChangeShapeType="1"/>
          </p:cNvSpPr>
          <p:nvPr/>
        </p:nvSpPr>
        <p:spPr bwMode="auto">
          <a:xfrm>
            <a:off x="1676400" y="2667000"/>
            <a:ext cx="2133600" cy="0"/>
          </a:xfrm>
          <a:prstGeom prst="line">
            <a:avLst/>
          </a:prstGeom>
          <a:noFill/>
          <a:ln w="57150">
            <a:solidFill>
              <a:srgbClr val="FFCC00"/>
            </a:solidFill>
            <a:round/>
            <a:headEnd/>
            <a:tailEnd type="triangle" w="med" len="med"/>
          </a:ln>
          <a:effectLst/>
        </p:spPr>
        <p:txBody>
          <a:bodyPr anchor="ctr">
            <a:spAutoFit/>
          </a:bodyPr>
          <a:lstStyle/>
          <a:p>
            <a:endParaRPr lang="zh-CN" altLang="en-US"/>
          </a:p>
        </p:txBody>
      </p:sp>
      <p:sp>
        <p:nvSpPr>
          <p:cNvPr id="150547" name="Line 19"/>
          <p:cNvSpPr>
            <a:spLocks noChangeShapeType="1"/>
          </p:cNvSpPr>
          <p:nvPr/>
        </p:nvSpPr>
        <p:spPr bwMode="auto">
          <a:xfrm>
            <a:off x="1676400" y="3733800"/>
            <a:ext cx="2209800" cy="0"/>
          </a:xfrm>
          <a:prstGeom prst="line">
            <a:avLst/>
          </a:prstGeom>
          <a:noFill/>
          <a:ln w="57150">
            <a:solidFill>
              <a:schemeClr val="accent1"/>
            </a:solidFill>
            <a:round/>
            <a:headEnd/>
            <a:tailEnd type="triangle" w="med" len="med"/>
          </a:ln>
          <a:effectLst/>
        </p:spPr>
        <p:txBody>
          <a:bodyPr anchor="ctr">
            <a:spAutoFit/>
          </a:bodyPr>
          <a:lstStyle/>
          <a:p>
            <a:endParaRPr lang="zh-CN" altLang="en-US"/>
          </a:p>
        </p:txBody>
      </p:sp>
      <p:sp>
        <p:nvSpPr>
          <p:cNvPr id="150548" name="Line 20"/>
          <p:cNvSpPr>
            <a:spLocks noChangeShapeType="1"/>
          </p:cNvSpPr>
          <p:nvPr/>
        </p:nvSpPr>
        <p:spPr bwMode="auto">
          <a:xfrm>
            <a:off x="1752600" y="4800600"/>
            <a:ext cx="1981200" cy="0"/>
          </a:xfrm>
          <a:prstGeom prst="line">
            <a:avLst/>
          </a:prstGeom>
          <a:noFill/>
          <a:ln w="57150">
            <a:solidFill>
              <a:srgbClr val="FF00FF"/>
            </a:solidFill>
            <a:round/>
            <a:headEnd/>
            <a:tailEnd type="triangle" w="med" len="med"/>
          </a:ln>
          <a:effectLst/>
        </p:spPr>
        <p:txBody>
          <a:bodyPr anchor="ctr">
            <a:spAutoFit/>
          </a:bodyPr>
          <a:lstStyle/>
          <a:p>
            <a:endParaRPr lang="zh-CN" altLang="en-US"/>
          </a:p>
        </p:txBody>
      </p:sp>
      <p:sp>
        <p:nvSpPr>
          <p:cNvPr id="150549" name="Line 21"/>
          <p:cNvSpPr>
            <a:spLocks noChangeShapeType="1"/>
          </p:cNvSpPr>
          <p:nvPr/>
        </p:nvSpPr>
        <p:spPr bwMode="auto">
          <a:xfrm>
            <a:off x="1676400" y="3733800"/>
            <a:ext cx="22098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
        <p:nvSpPr>
          <p:cNvPr id="150550" name="AutoShape 22"/>
          <p:cNvSpPr>
            <a:spLocks noChangeArrowheads="1"/>
          </p:cNvSpPr>
          <p:nvPr/>
        </p:nvSpPr>
        <p:spPr bwMode="auto">
          <a:xfrm rot="3929082" flipV="1">
            <a:off x="3021013" y="2254250"/>
            <a:ext cx="2152650" cy="2057400"/>
          </a:xfrm>
          <a:prstGeom prst="downArrow">
            <a:avLst>
              <a:gd name="adj1" fmla="val 71194"/>
              <a:gd name="adj2" fmla="val 23935"/>
            </a:avLst>
          </a:prstGeom>
          <a:gradFill rotWithShape="0">
            <a:gsLst>
              <a:gs pos="0">
                <a:srgbClr val="993300"/>
              </a:gs>
              <a:gs pos="100000">
                <a:srgbClr val="993300">
                  <a:gamma/>
                  <a:shade val="46275"/>
                  <a:invGamma/>
                </a:srgbClr>
              </a:gs>
            </a:gsLst>
            <a:lin ang="5400000" scaled="1"/>
          </a:gradFill>
          <a:ln w="28575">
            <a:solidFill>
              <a:srgbClr val="FFFF00"/>
            </a:solidFill>
            <a:miter lim="800000"/>
            <a:headEnd/>
            <a:tailEnd/>
          </a:ln>
          <a:effectLst/>
        </p:spPr>
        <p:txBody>
          <a:bodyPr vert="eaVert" wrap="none" anchor="ctr"/>
          <a:lstStyle/>
          <a:p>
            <a:pPr algn="ctr"/>
            <a:r>
              <a:rPr kumimoji="1" lang="zh-CN" altLang="zh-TW" sz="4000" dirty="0">
                <a:solidFill>
                  <a:srgbClr val="00FFFF"/>
                </a:solidFill>
                <a:latin typeface="黑体" pitchFamily="2" charset="-122"/>
                <a:ea typeface="黑体" pitchFamily="2" charset="-122"/>
              </a:rPr>
              <a:t>写</a:t>
            </a:r>
            <a:r>
              <a:rPr kumimoji="1" lang="zh-CN" altLang="zh-CN" sz="4000" dirty="0">
                <a:solidFill>
                  <a:srgbClr val="00FFFF"/>
                </a:solidFill>
                <a:latin typeface="黑体" pitchFamily="2" charset="-122"/>
                <a:ea typeface="黑体" pitchFamily="2" charset="-122"/>
              </a:rPr>
              <a:t>C</a:t>
            </a:r>
            <a:r>
              <a:rPr kumimoji="1" lang="en-US" altLang="zh-CN" sz="4000" dirty="0">
                <a:solidFill>
                  <a:srgbClr val="00FFFF"/>
                </a:solidFill>
                <a:latin typeface="黑体" pitchFamily="2" charset="-122"/>
                <a:ea typeface="黑体" pitchFamily="2" charset="-122"/>
              </a:rPr>
              <a:t>#</a:t>
            </a:r>
          </a:p>
          <a:p>
            <a:pPr algn="ctr"/>
            <a:r>
              <a:rPr kumimoji="1" lang="zh-CN" altLang="zh-CN" sz="4000" dirty="0">
                <a:solidFill>
                  <a:srgbClr val="00FFFF"/>
                </a:solidFill>
                <a:latin typeface="黑体" pitchFamily="2" charset="-122"/>
                <a:ea typeface="黑体" pitchFamily="2" charset="-122"/>
              </a:rPr>
              <a:t>程序</a:t>
            </a:r>
            <a:endParaRPr kumimoji="1" lang="zh-TW" altLang="en-US" sz="2400" dirty="0">
              <a:latin typeface="黑体" pitchFamily="2" charset="-122"/>
              <a:ea typeface="黑体" pitchFamily="2" charset="-122"/>
            </a:endParaRPr>
          </a:p>
        </p:txBody>
      </p:sp>
      <p:sp>
        <p:nvSpPr>
          <p:cNvPr id="150551" name="Rectangle 23"/>
          <p:cNvSpPr>
            <a:spLocks noChangeArrowheads="1"/>
          </p:cNvSpPr>
          <p:nvPr/>
        </p:nvSpPr>
        <p:spPr bwMode="auto">
          <a:xfrm>
            <a:off x="5181600" y="914400"/>
            <a:ext cx="3733800" cy="4800600"/>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pPr>
            <a:r>
              <a:rPr kumimoji="1" lang="en-US" altLang="zh-CN" sz="2800" dirty="0">
                <a:latin typeface="華康新儷粗黑" pitchFamily="34" charset="-120"/>
                <a:ea typeface="華康新儷粗黑" pitchFamily="34" charset="-120"/>
              </a:rPr>
              <a:t>c</a:t>
            </a:r>
            <a:r>
              <a:rPr kumimoji="1" lang="en-US" altLang="zh-TW" sz="2800" dirty="0">
                <a:latin typeface="華康新儷粗黑" pitchFamily="34" charset="-120"/>
                <a:ea typeface="華康新儷粗黑" pitchFamily="34" charset="-120"/>
              </a:rPr>
              <a:t>lass </a:t>
            </a:r>
            <a:r>
              <a:rPr kumimoji="1" lang="zh-CN" altLang="en-US" sz="2800" dirty="0">
                <a:solidFill>
                  <a:srgbClr val="0000CC"/>
                </a:solidFill>
                <a:latin typeface="華康新儷粗黑" pitchFamily="34" charset="-120"/>
                <a:ea typeface="黑体" pitchFamily="2" charset="-122"/>
              </a:rPr>
              <a:t>刘备</a:t>
            </a:r>
            <a:r>
              <a:rPr kumimoji="1" lang="en-US" altLang="zh-CN" sz="2800" dirty="0">
                <a:solidFill>
                  <a:srgbClr val="0000CC"/>
                </a:solidFill>
                <a:latin typeface="華康新儷粗黑" pitchFamily="34" charset="-120"/>
                <a:ea typeface="黑体" pitchFamily="2" charset="-122"/>
              </a:rPr>
              <a:t>{</a:t>
            </a:r>
            <a:endParaRPr kumimoji="1" lang="en-US" altLang="zh-TW" sz="2800" dirty="0">
              <a:solidFill>
                <a:srgbClr val="0000CC"/>
              </a:solidFill>
              <a:latin typeface="華康新儷粗黑" pitchFamily="34" charset="-120"/>
              <a:ea typeface="黑体" pitchFamily="2" charset="-122"/>
            </a:endParaRPr>
          </a:p>
          <a:p>
            <a:pPr>
              <a:lnSpc>
                <a:spcPct val="110000"/>
              </a:lnSpc>
            </a:pPr>
            <a:r>
              <a:rPr kumimoji="1" lang="zh-CN" altLang="en-US" sz="2800" i="1" dirty="0">
                <a:solidFill>
                  <a:srgbClr val="0000CC"/>
                </a:solidFill>
                <a:latin typeface="華康新儷粗黑" pitchFamily="34" charset="-120"/>
                <a:ea typeface="黑体" pitchFamily="2" charset="-122"/>
              </a:rPr>
              <a:t>孔明</a:t>
            </a:r>
            <a:r>
              <a:rPr kumimoji="1" lang="zh-CN" altLang="en-US" sz="2800" i="1" dirty="0">
                <a:solidFill>
                  <a:srgbClr val="0000CC"/>
                </a:solidFill>
                <a:latin typeface="華康新儷粗黑" pitchFamily="34" charset="-120"/>
              </a:rPr>
              <a:t>  </a:t>
            </a:r>
            <a:r>
              <a:rPr kumimoji="1" lang="en-US" altLang="zh-CN" sz="2800" i="1" dirty="0">
                <a:solidFill>
                  <a:srgbClr val="0000CC"/>
                </a:solidFill>
                <a:latin typeface="華康新儷粗黑" pitchFamily="34" charset="-120"/>
              </a:rPr>
              <a:t>k </a:t>
            </a:r>
            <a:r>
              <a:rPr kumimoji="1" lang="zh-CN" altLang="en-US" sz="2800" i="1" dirty="0">
                <a:solidFill>
                  <a:srgbClr val="0000CC"/>
                </a:solidFill>
                <a:latin typeface="華康新儷粗黑" pitchFamily="34" charset="-120"/>
              </a:rPr>
              <a:t>＝ </a:t>
            </a:r>
            <a:r>
              <a:rPr kumimoji="1" lang="en-US" altLang="zh-CN" sz="2800" i="1" dirty="0">
                <a:solidFill>
                  <a:srgbClr val="0000CC"/>
                </a:solidFill>
                <a:latin typeface="華康新儷粗黑" pitchFamily="34" charset="-120"/>
                <a:ea typeface="華康新儷粗黑" pitchFamily="34" charset="-120"/>
              </a:rPr>
              <a:t>n</a:t>
            </a:r>
            <a:r>
              <a:rPr kumimoji="1" lang="en-US" altLang="zh-TW" sz="2800" i="1" dirty="0">
                <a:solidFill>
                  <a:srgbClr val="0000CC"/>
                </a:solidFill>
                <a:latin typeface="華康新儷粗黑" pitchFamily="34" charset="-120"/>
                <a:ea typeface="華康新儷粗黑" pitchFamily="34" charset="-120"/>
              </a:rPr>
              <a:t>ew </a:t>
            </a:r>
            <a:r>
              <a:rPr kumimoji="1" lang="zh-TW" altLang="zh-TW" sz="2800" i="1" dirty="0">
                <a:solidFill>
                  <a:srgbClr val="0000CC"/>
                </a:solidFill>
                <a:latin typeface="華康新儷粗黑" pitchFamily="34" charset="-120"/>
                <a:ea typeface="華康新儷粗黑" pitchFamily="34" charset="-120"/>
              </a:rPr>
              <a:t>孔明</a:t>
            </a:r>
          </a:p>
          <a:p>
            <a:pPr>
              <a:lnSpc>
                <a:spcPct val="110000"/>
              </a:lnSpc>
            </a:pPr>
            <a:r>
              <a:rPr kumimoji="1" lang="zh-CN" altLang="en-US" sz="2800" i="1" dirty="0">
                <a:solidFill>
                  <a:srgbClr val="0000CC"/>
                </a:solidFill>
                <a:latin typeface="黑体" pitchFamily="2" charset="-122"/>
                <a:ea typeface="黑体" pitchFamily="2" charset="-122"/>
              </a:rPr>
              <a:t>关羽</a:t>
            </a:r>
            <a:r>
              <a:rPr kumimoji="1" lang="zh-TW" altLang="en-US" sz="2800" i="1" dirty="0">
                <a:solidFill>
                  <a:srgbClr val="0000CC"/>
                </a:solidFill>
                <a:latin typeface="黑体" pitchFamily="2" charset="-122"/>
                <a:ea typeface="黑体" pitchFamily="2" charset="-122"/>
              </a:rPr>
              <a:t> </a:t>
            </a:r>
            <a:r>
              <a:rPr kumimoji="1" lang="en-US" altLang="zh-TW" sz="2800" i="1" dirty="0">
                <a:solidFill>
                  <a:srgbClr val="0000CC"/>
                </a:solidFill>
                <a:latin typeface="華康新儷粗黑" pitchFamily="34" charset="-120"/>
                <a:ea typeface="華康新儷粗黑" pitchFamily="34" charset="-120"/>
              </a:rPr>
              <a:t>g </a:t>
            </a:r>
            <a:r>
              <a:rPr kumimoji="1" lang="zh-CN" altLang="en-US" sz="2800" i="1" dirty="0">
                <a:solidFill>
                  <a:srgbClr val="0000CC"/>
                </a:solidFill>
                <a:latin typeface="華康新儷粗黑" pitchFamily="34" charset="-120"/>
              </a:rPr>
              <a:t>＝</a:t>
            </a:r>
            <a:r>
              <a:rPr kumimoji="1" lang="zh-TW" altLang="en-US" sz="2800" i="1" dirty="0">
                <a:solidFill>
                  <a:srgbClr val="0000CC"/>
                </a:solidFill>
                <a:latin typeface="華康新儷粗黑" pitchFamily="34" charset="-120"/>
                <a:ea typeface="華康新儷粗黑" pitchFamily="34" charset="-120"/>
              </a:rPr>
              <a:t> </a:t>
            </a:r>
            <a:r>
              <a:rPr kumimoji="1" lang="en-US" altLang="zh-CN" sz="2800" i="1" dirty="0">
                <a:solidFill>
                  <a:srgbClr val="0000CC"/>
                </a:solidFill>
                <a:latin typeface="華康新儷粗黑" pitchFamily="34" charset="-120"/>
                <a:ea typeface="華康新儷粗黑" pitchFamily="34" charset="-120"/>
              </a:rPr>
              <a:t>n</a:t>
            </a:r>
            <a:r>
              <a:rPr kumimoji="1" lang="en-US" altLang="zh-TW" sz="2800" i="1" dirty="0">
                <a:solidFill>
                  <a:srgbClr val="0000CC"/>
                </a:solidFill>
                <a:latin typeface="華康新儷粗黑" pitchFamily="34" charset="-120"/>
                <a:ea typeface="華康新儷粗黑" pitchFamily="34" charset="-120"/>
              </a:rPr>
              <a:t>ew </a:t>
            </a:r>
            <a:r>
              <a:rPr kumimoji="1" lang="zh-CN" altLang="en-US" sz="2800" i="1" dirty="0">
                <a:solidFill>
                  <a:srgbClr val="0000CC"/>
                </a:solidFill>
                <a:latin typeface="華康新儷粗黑" pitchFamily="34" charset="-120"/>
                <a:ea typeface="黑体" pitchFamily="2" charset="-122"/>
              </a:rPr>
              <a:t>关羽</a:t>
            </a:r>
            <a:r>
              <a:rPr kumimoji="1" lang="en-US" altLang="zh-CN" sz="2800" dirty="0">
                <a:solidFill>
                  <a:srgbClr val="FF0000"/>
                </a:solidFill>
                <a:latin typeface="華康新儷粗黑" pitchFamily="34" charset="-120"/>
              </a:rPr>
              <a:t>public</a:t>
            </a:r>
            <a:r>
              <a:rPr kumimoji="1" lang="en-US" altLang="zh-TW" sz="2800" dirty="0">
                <a:latin typeface="華康新儷粗黑" pitchFamily="34" charset="-120"/>
                <a:ea typeface="華康新儷粗黑" pitchFamily="34" charset="-120"/>
              </a:rPr>
              <a:t> </a:t>
            </a:r>
            <a:r>
              <a:rPr kumimoji="1" lang="zh-CN" altLang="zh-TW" sz="2800" dirty="0">
                <a:solidFill>
                  <a:schemeClr val="bg2"/>
                </a:solidFill>
                <a:latin typeface="華康新儷粗黑" pitchFamily="34" charset="-120"/>
                <a:ea typeface="黑体" pitchFamily="2" charset="-122"/>
              </a:rPr>
              <a:t>迎战曹操</a:t>
            </a:r>
            <a:r>
              <a:rPr kumimoji="1" lang="zh-TW" altLang="zh-TW" sz="2800" dirty="0">
                <a:solidFill>
                  <a:schemeClr val="bg2"/>
                </a:solidFill>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pPr>
              <a:lnSpc>
                <a:spcPct val="110000"/>
              </a:lnSpc>
            </a:pPr>
            <a:r>
              <a:rPr kumimoji="1" lang="en-US" altLang="zh-TW" sz="2800" dirty="0">
                <a:solidFill>
                  <a:schemeClr val="bg2"/>
                </a:solidFill>
                <a:latin typeface="華康新儷粗黑" pitchFamily="34" charset="-120"/>
              </a:rPr>
              <a:t>{</a:t>
            </a:r>
            <a:endParaRPr kumimoji="1" lang="zh-TW" altLang="zh-TW" sz="2800" dirty="0">
              <a:solidFill>
                <a:schemeClr val="bg2"/>
              </a:solidFill>
              <a:latin typeface="華康新儷粗黑" pitchFamily="34" charset="-120"/>
            </a:endParaRPr>
          </a:p>
          <a:p>
            <a:pPr>
              <a:lnSpc>
                <a:spcPct val="110000"/>
              </a:lnSpc>
            </a:pPr>
            <a:r>
              <a:rPr kumimoji="1" lang="zh-TW" altLang="zh-TW" sz="2800" dirty="0">
                <a:latin typeface="華康新儷粗黑" pitchFamily="34" charset="-120"/>
                <a:ea typeface="華康新儷粗黑" pitchFamily="34" charset="-120"/>
              </a:rPr>
              <a:t>        </a:t>
            </a:r>
            <a:r>
              <a:rPr kumimoji="1" lang="en-US" altLang="zh-TW" sz="2800" i="1" u="sng" dirty="0">
                <a:solidFill>
                  <a:srgbClr val="0000CC"/>
                </a:solidFill>
                <a:latin typeface="黑体" pitchFamily="2" charset="-122"/>
                <a:ea typeface="黑体" pitchFamily="2" charset="-122"/>
              </a:rPr>
              <a:t>k.</a:t>
            </a:r>
            <a:r>
              <a:rPr kumimoji="1" lang="zh-CN" altLang="en-US" sz="2800" i="1" u="sng" dirty="0">
                <a:solidFill>
                  <a:srgbClr val="0000CC"/>
                </a:solidFill>
                <a:latin typeface="黑体" pitchFamily="2" charset="-122"/>
                <a:ea typeface="黑体" pitchFamily="2" charset="-122"/>
              </a:rPr>
              <a:t>拟定策略</a:t>
            </a:r>
            <a:endParaRPr kumimoji="1" lang="zh-TW" altLang="zh-TW" sz="2800" i="1" dirty="0">
              <a:solidFill>
                <a:srgbClr val="0000CC"/>
              </a:solidFill>
              <a:latin typeface="黑体" pitchFamily="2" charset="-122"/>
              <a:ea typeface="黑体" pitchFamily="2" charset="-122"/>
            </a:endParaRPr>
          </a:p>
          <a:p>
            <a:pPr>
              <a:lnSpc>
                <a:spcPct val="110000"/>
              </a:lnSpc>
            </a:pPr>
            <a:r>
              <a:rPr kumimoji="1" lang="zh-TW" altLang="zh-TW" sz="2800" i="1" dirty="0">
                <a:solidFill>
                  <a:srgbClr val="0000CC"/>
                </a:solidFill>
                <a:latin typeface="黑体" pitchFamily="2" charset="-122"/>
                <a:ea typeface="黑体" pitchFamily="2" charset="-122"/>
              </a:rPr>
              <a:t>     </a:t>
            </a:r>
            <a:r>
              <a:rPr kumimoji="1" lang="en-US" altLang="zh-TW" sz="2800" i="1" u="sng" dirty="0">
                <a:solidFill>
                  <a:srgbClr val="0000CC"/>
                </a:solidFill>
                <a:latin typeface="黑体" pitchFamily="2" charset="-122"/>
                <a:ea typeface="黑体" pitchFamily="2" charset="-122"/>
              </a:rPr>
              <a:t>g.</a:t>
            </a:r>
            <a:r>
              <a:rPr kumimoji="1" lang="zh-CN" altLang="en-US" sz="2800" i="1" u="sng" dirty="0">
                <a:solidFill>
                  <a:srgbClr val="0000CC"/>
                </a:solidFill>
                <a:latin typeface="黑体" pitchFamily="2" charset="-122"/>
                <a:ea typeface="黑体" pitchFamily="2" charset="-122"/>
              </a:rPr>
              <a:t>防守荆州</a:t>
            </a:r>
            <a:endParaRPr kumimoji="1" lang="zh-TW" altLang="zh-TW" sz="2800" i="1" dirty="0">
              <a:solidFill>
                <a:srgbClr val="0000CC"/>
              </a:solidFill>
              <a:latin typeface="黑体" pitchFamily="2" charset="-122"/>
              <a:ea typeface="黑体" pitchFamily="2" charset="-122"/>
            </a:endParaRPr>
          </a:p>
          <a:p>
            <a:pPr>
              <a:lnSpc>
                <a:spcPct val="110000"/>
              </a:lnSpc>
            </a:pPr>
            <a:r>
              <a:rPr kumimoji="1" lang="zh-TW" altLang="en-US" sz="2800" i="1" dirty="0">
                <a:solidFill>
                  <a:srgbClr val="0000CC"/>
                </a:solidFill>
                <a:latin typeface="黑体" pitchFamily="2" charset="-122"/>
                <a:ea typeface="黑体" pitchFamily="2" charset="-122"/>
              </a:rPr>
              <a:t> </a:t>
            </a:r>
            <a:r>
              <a:rPr kumimoji="1" lang="zh-TW" altLang="zh-TW" sz="2800" i="1" dirty="0">
                <a:solidFill>
                  <a:srgbClr val="0000CC"/>
                </a:solidFill>
                <a:latin typeface="黑体" pitchFamily="2" charset="-122"/>
                <a:ea typeface="黑体" pitchFamily="2" charset="-122"/>
              </a:rPr>
              <a:t>    </a:t>
            </a:r>
            <a:r>
              <a:rPr kumimoji="1" lang="en-US" altLang="zh-TW" sz="2800" i="1" u="sng" dirty="0">
                <a:solidFill>
                  <a:srgbClr val="0000CC"/>
                </a:solidFill>
                <a:latin typeface="黑体" pitchFamily="2" charset="-122"/>
                <a:ea typeface="黑体" pitchFamily="2" charset="-122"/>
              </a:rPr>
              <a:t>k.</a:t>
            </a:r>
            <a:r>
              <a:rPr kumimoji="1" lang="zh-CN" altLang="en-US" sz="2800" i="1" u="sng" dirty="0">
                <a:solidFill>
                  <a:srgbClr val="0000CC"/>
                </a:solidFill>
                <a:latin typeface="黑体" pitchFamily="2" charset="-122"/>
                <a:ea typeface="黑体" pitchFamily="2" charset="-122"/>
              </a:rPr>
              <a:t>联合孙权</a:t>
            </a:r>
            <a:endParaRPr kumimoji="1" lang="zh-TW" altLang="zh-TW" sz="2800" dirty="0">
              <a:solidFill>
                <a:srgbClr val="0000CC"/>
              </a:solidFill>
              <a:latin typeface="黑体" pitchFamily="2" charset="-122"/>
              <a:ea typeface="黑体" pitchFamily="2" charset="-122"/>
            </a:endParaRPr>
          </a:p>
          <a:p>
            <a:pPr>
              <a:lnSpc>
                <a:spcPct val="110000"/>
              </a:lnSpc>
            </a:pPr>
            <a:r>
              <a:rPr kumimoji="1" lang="en-US" altLang="zh-TW" sz="2800" dirty="0">
                <a:latin typeface="華康新儷粗黑" pitchFamily="34" charset="-120"/>
                <a:ea typeface="華康新儷粗黑" pitchFamily="34" charset="-120"/>
              </a:rPr>
              <a:t>}</a:t>
            </a:r>
            <a:r>
              <a:rPr kumimoji="1" lang="en-US" altLang="zh-CN" sz="2800" dirty="0">
                <a:latin typeface="華康新儷粗黑" pitchFamily="34" charset="-120"/>
                <a:ea typeface="華康新儷粗黑" pitchFamily="34" charset="-120"/>
              </a:rPr>
              <a:t>}</a:t>
            </a:r>
            <a:endParaRPr kumimoji="1" lang="en-US" altLang="zh-TW" sz="2800" dirty="0">
              <a:solidFill>
                <a:schemeClr val="bg2"/>
              </a:solidFill>
              <a:latin typeface="華康新儷粗黑" pitchFamily="34" charset="-120"/>
              <a:ea typeface="華康新儷粗黑" pitchFamily="34" charset="-120"/>
            </a:endParaRPr>
          </a:p>
          <a:p>
            <a:pPr>
              <a:lnSpc>
                <a:spcPct val="110000"/>
              </a:lnSpc>
            </a:pPr>
            <a:endParaRPr kumimoji="1" lang="zh-TW" altLang="en-US" sz="2800" u="sng" dirty="0">
              <a:solidFill>
                <a:schemeClr val="bg2"/>
              </a:solidFill>
              <a:latin typeface="華康新儷粗黑" pitchFamily="34" charset="-120"/>
              <a:ea typeface="華康新儷粗黑"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0543"/>
                                        </p:tgtEl>
                                        <p:attrNameLst>
                                          <p:attrName>style.visibility</p:attrName>
                                        </p:attrNameLst>
                                      </p:cBhvr>
                                      <p:to>
                                        <p:strVal val="visible"/>
                                      </p:to>
                                    </p:set>
                                    <p:animEffect transition="in" filter="slide(fromLeft)">
                                      <p:cBhvr>
                                        <p:cTn id="12" dur="500"/>
                                        <p:tgtEl>
                                          <p:spTgt spid="150543"/>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50544"/>
                                        </p:tgtEl>
                                        <p:attrNameLst>
                                          <p:attrName>style.visibility</p:attrName>
                                        </p:attrNameLst>
                                      </p:cBhvr>
                                      <p:to>
                                        <p:strVal val="visible"/>
                                      </p:to>
                                    </p:set>
                                    <p:animEffect transition="in" filter="slide(fromLeft)">
                                      <p:cBhvr>
                                        <p:cTn id="16" dur="500"/>
                                        <p:tgtEl>
                                          <p:spTgt spid="150544"/>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 fill="hold">
                                          <p:stCondLst>
                                            <p:cond delay="0"/>
                                          </p:stCondLst>
                                        </p:cTn>
                                        <p:tgtEl>
                                          <p:spTgt spid="150545"/>
                                        </p:tgtEl>
                                        <p:attrNameLst>
                                          <p:attrName>style.visibility</p:attrName>
                                        </p:attrNameLst>
                                      </p:cBhvr>
                                      <p:to>
                                        <p:strVal val="visible"/>
                                      </p:to>
                                    </p:set>
                                    <p:animEffect transition="in" filter="slide(fromLeft)">
                                      <p:cBhvr>
                                        <p:cTn id="20" dur="500"/>
                                        <p:tgtEl>
                                          <p:spTgt spid="150545"/>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0546"/>
                                        </p:tgtEl>
                                        <p:attrNameLst>
                                          <p:attrName>style.visibility</p:attrName>
                                        </p:attrNameLst>
                                      </p:cBhvr>
                                      <p:to>
                                        <p:strVal val="visible"/>
                                      </p:to>
                                    </p:set>
                                    <p:animEffect transition="in" filter="slide(fromLeft)">
                                      <p:cBhvr>
                                        <p:cTn id="24" dur="500"/>
                                        <p:tgtEl>
                                          <p:spTgt spid="150546"/>
                                        </p:tgtEl>
                                      </p:cBhvr>
                                    </p:animEffect>
                                  </p:childTnLst>
                                </p:cTn>
                              </p:par>
                            </p:childTnLst>
                          </p:cTn>
                        </p:par>
                        <p:par>
                          <p:cTn id="25" fill="hold">
                            <p:stCondLst>
                              <p:cond delay="2500"/>
                            </p:stCondLst>
                            <p:childTnLst>
                              <p:par>
                                <p:cTn id="26" presetID="12" presetClass="entr" presetSubtype="8" fill="hold" grpId="0" nodeType="afterEffect">
                                  <p:stCondLst>
                                    <p:cond delay="0"/>
                                  </p:stCondLst>
                                  <p:childTnLst>
                                    <p:set>
                                      <p:cBhvr>
                                        <p:cTn id="27" dur="1" fill="hold">
                                          <p:stCondLst>
                                            <p:cond delay="0"/>
                                          </p:stCondLst>
                                        </p:cTn>
                                        <p:tgtEl>
                                          <p:spTgt spid="150547"/>
                                        </p:tgtEl>
                                        <p:attrNameLst>
                                          <p:attrName>style.visibility</p:attrName>
                                        </p:attrNameLst>
                                      </p:cBhvr>
                                      <p:to>
                                        <p:strVal val="visible"/>
                                      </p:to>
                                    </p:set>
                                    <p:animEffect transition="in" filter="slide(fromLeft)">
                                      <p:cBhvr>
                                        <p:cTn id="28" dur="500"/>
                                        <p:tgtEl>
                                          <p:spTgt spid="150547"/>
                                        </p:tgtEl>
                                      </p:cBhvr>
                                    </p:animEffect>
                                  </p:childTnLst>
                                </p:cTn>
                              </p:par>
                            </p:childTnLst>
                          </p:cTn>
                        </p:par>
                        <p:par>
                          <p:cTn id="29" fill="hold">
                            <p:stCondLst>
                              <p:cond delay="3000"/>
                            </p:stCondLst>
                            <p:childTnLst>
                              <p:par>
                                <p:cTn id="30" presetID="12" presetClass="entr" presetSubtype="8" fill="hold" grpId="0" nodeType="afterEffect">
                                  <p:stCondLst>
                                    <p:cond delay="0"/>
                                  </p:stCondLst>
                                  <p:childTnLst>
                                    <p:set>
                                      <p:cBhvr>
                                        <p:cTn id="31" dur="1" fill="hold">
                                          <p:stCondLst>
                                            <p:cond delay="0"/>
                                          </p:stCondLst>
                                        </p:cTn>
                                        <p:tgtEl>
                                          <p:spTgt spid="150548"/>
                                        </p:tgtEl>
                                        <p:attrNameLst>
                                          <p:attrName>style.visibility</p:attrName>
                                        </p:attrNameLst>
                                      </p:cBhvr>
                                      <p:to>
                                        <p:strVal val="visible"/>
                                      </p:to>
                                    </p:set>
                                    <p:animEffect transition="in" filter="slide(fromLeft)">
                                      <p:cBhvr>
                                        <p:cTn id="32" dur="500"/>
                                        <p:tgtEl>
                                          <p:spTgt spid="150548"/>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50549"/>
                                        </p:tgtEl>
                                        <p:attrNameLst>
                                          <p:attrName>style.visibility</p:attrName>
                                        </p:attrNameLst>
                                      </p:cBhvr>
                                      <p:to>
                                        <p:strVal val="visible"/>
                                      </p:to>
                                    </p:set>
                                    <p:animEffect transition="in" filter="slide(fromLeft)">
                                      <p:cBhvr>
                                        <p:cTn id="36" dur="500"/>
                                        <p:tgtEl>
                                          <p:spTgt spid="150549"/>
                                        </p:tgtEl>
                                      </p:cBhvr>
                                    </p:animEffect>
                                  </p:childTnLst>
                                </p:cTn>
                              </p:par>
                            </p:childTnLst>
                          </p:cTn>
                        </p:par>
                        <p:par>
                          <p:cTn id="37" fill="hold">
                            <p:stCondLst>
                              <p:cond delay="4000"/>
                            </p:stCondLst>
                            <p:childTnLst>
                              <p:par>
                                <p:cTn id="38" presetID="2" presetClass="entr" presetSubtype="12" fill="hold" grpId="0" nodeType="afterEffect">
                                  <p:stCondLst>
                                    <p:cond delay="0"/>
                                  </p:stCondLst>
                                  <p:childTnLst>
                                    <p:set>
                                      <p:cBhvr>
                                        <p:cTn id="39" dur="1" fill="hold">
                                          <p:stCondLst>
                                            <p:cond delay="0"/>
                                          </p:stCondLst>
                                        </p:cTn>
                                        <p:tgtEl>
                                          <p:spTgt spid="150550"/>
                                        </p:tgtEl>
                                        <p:attrNameLst>
                                          <p:attrName>style.visibility</p:attrName>
                                        </p:attrNameLst>
                                      </p:cBhvr>
                                      <p:to>
                                        <p:strVal val="visible"/>
                                      </p:to>
                                    </p:set>
                                    <p:anim calcmode="lin" valueType="num">
                                      <p:cBhvr additive="base">
                                        <p:cTn id="40" dur="500" fill="hold"/>
                                        <p:tgtEl>
                                          <p:spTgt spid="150550"/>
                                        </p:tgtEl>
                                        <p:attrNameLst>
                                          <p:attrName>ppt_x</p:attrName>
                                        </p:attrNameLst>
                                      </p:cBhvr>
                                      <p:tavLst>
                                        <p:tav tm="0">
                                          <p:val>
                                            <p:strVal val="0-#ppt_w/2"/>
                                          </p:val>
                                        </p:tav>
                                        <p:tav tm="100000">
                                          <p:val>
                                            <p:strVal val="#ppt_x"/>
                                          </p:val>
                                        </p:tav>
                                      </p:tavLst>
                                    </p:anim>
                                    <p:anim calcmode="lin" valueType="num">
                                      <p:cBhvr additive="base">
                                        <p:cTn id="41" dur="500" fill="hold"/>
                                        <p:tgtEl>
                                          <p:spTgt spid="15055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2" fill="hold">
                            <p:stCondLst>
                              <p:cond delay="4500"/>
                            </p:stCondLst>
                            <p:childTnLst>
                              <p:par>
                                <p:cTn id="43" presetID="4" presetClass="entr" presetSubtype="32" fill="hold" grpId="0" nodeType="afterEffect">
                                  <p:stCondLst>
                                    <p:cond delay="2000"/>
                                  </p:stCondLst>
                                  <p:childTnLst>
                                    <p:set>
                                      <p:cBhvr>
                                        <p:cTn id="44" dur="1" fill="hold">
                                          <p:stCondLst>
                                            <p:cond delay="0"/>
                                          </p:stCondLst>
                                        </p:cTn>
                                        <p:tgtEl>
                                          <p:spTgt spid="150551"/>
                                        </p:tgtEl>
                                        <p:attrNameLst>
                                          <p:attrName>style.visibility</p:attrName>
                                        </p:attrNameLst>
                                      </p:cBhvr>
                                      <p:to>
                                        <p:strVal val="visible"/>
                                      </p:to>
                                    </p:set>
                                    <p:animEffect transition="in" filter="box(out)">
                                      <p:cBhvr>
                                        <p:cTn id="45" dur="500"/>
                                        <p:tgtEl>
                                          <p:spTgt spid="15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nimBg="1" autoUpdateAnimBg="0"/>
      <p:bldP spid="150543" grpId="0" animBg="1"/>
      <p:bldP spid="150544" grpId="0" animBg="1"/>
      <p:bldP spid="150545" grpId="0" animBg="1"/>
      <p:bldP spid="150546" grpId="0" animBg="1"/>
      <p:bldP spid="150547" grpId="0" animBg="1"/>
      <p:bldP spid="150548" grpId="0" animBg="1"/>
      <p:bldP spid="150549" grpId="0" animBg="1"/>
      <p:bldP spid="150550" grpId="0" animBg="1" autoUpdateAnimBg="0"/>
      <p:bldP spid="15055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0" y="0"/>
            <a:ext cx="9144000" cy="641350"/>
          </a:xfrm>
          <a:prstGeom prst="rect">
            <a:avLst/>
          </a:prstGeom>
          <a:gradFill rotWithShape="0">
            <a:gsLst>
              <a:gs pos="0">
                <a:srgbClr val="FF00FF"/>
              </a:gs>
              <a:gs pos="100000">
                <a:srgbClr val="000000"/>
              </a:gs>
            </a:gsLst>
            <a:lin ang="5400000" scaled="1"/>
          </a:gradFill>
          <a:ln w="9525">
            <a:noFill/>
            <a:miter lim="800000"/>
            <a:headEnd/>
            <a:tailEnd/>
          </a:ln>
          <a:effectLst/>
        </p:spPr>
        <p:txBody>
          <a:bodyPr>
            <a:spAutoFit/>
          </a:bodyPr>
          <a:lstStyle/>
          <a:p>
            <a:pPr algn="ctr"/>
            <a:r>
              <a:rPr kumimoji="1" lang="zh-CN" altLang="zh-TW" sz="3600" i="1" dirty="0">
                <a:solidFill>
                  <a:schemeClr val="bg2"/>
                </a:solidFill>
                <a:latin typeface="黑体" pitchFamily="2" charset="-122"/>
                <a:ea typeface="黑体" pitchFamily="2" charset="-122"/>
              </a:rPr>
              <a:t>写</a:t>
            </a:r>
            <a:r>
              <a:rPr kumimoji="1" lang="zh-CN" altLang="zh-CN" sz="3600" i="1" dirty="0">
                <a:solidFill>
                  <a:schemeClr val="bg2"/>
                </a:solidFill>
                <a:latin typeface="黑体" pitchFamily="2" charset="-122"/>
                <a:ea typeface="黑体" pitchFamily="2" charset="-122"/>
              </a:rPr>
              <a:t>C</a:t>
            </a:r>
            <a:r>
              <a:rPr kumimoji="1" lang="en-US" altLang="zh-CN" sz="3600" i="1" dirty="0">
                <a:solidFill>
                  <a:schemeClr val="bg2"/>
                </a:solidFill>
                <a:latin typeface="黑体" pitchFamily="2" charset="-122"/>
                <a:ea typeface="黑体" pitchFamily="2" charset="-122"/>
              </a:rPr>
              <a:t>#</a:t>
            </a:r>
            <a:r>
              <a:rPr kumimoji="1" lang="zh-CN" altLang="zh-CN" sz="3600" i="1" dirty="0">
                <a:solidFill>
                  <a:schemeClr val="bg2"/>
                </a:solidFill>
                <a:latin typeface="黑体" pitchFamily="2" charset="-122"/>
                <a:ea typeface="黑体" pitchFamily="2" charset="-122"/>
              </a:rPr>
              <a:t>程序内容</a:t>
            </a:r>
            <a:endParaRPr kumimoji="1" lang="zh-TW" altLang="en-US" sz="3600" i="1" dirty="0">
              <a:solidFill>
                <a:schemeClr val="bg2"/>
              </a:solidFill>
              <a:latin typeface="黑体" pitchFamily="2" charset="-122"/>
              <a:ea typeface="黑体" pitchFamily="2" charset="-122"/>
            </a:endParaRPr>
          </a:p>
        </p:txBody>
      </p:sp>
      <p:sp>
        <p:nvSpPr>
          <p:cNvPr id="151555" name="Text Box 3"/>
          <p:cNvSpPr txBox="1">
            <a:spLocks noChangeArrowheads="1"/>
          </p:cNvSpPr>
          <p:nvPr/>
        </p:nvSpPr>
        <p:spPr bwMode="auto">
          <a:xfrm>
            <a:off x="0" y="6096000"/>
            <a:ext cx="9144000" cy="762000"/>
          </a:xfrm>
          <a:prstGeom prst="rect">
            <a:avLst/>
          </a:prstGeom>
          <a:gradFill rotWithShape="0">
            <a:gsLst>
              <a:gs pos="0">
                <a:schemeClr val="tx1"/>
              </a:gs>
              <a:gs pos="100000">
                <a:srgbClr val="FF0000"/>
              </a:gs>
            </a:gsLst>
            <a:lin ang="5400000" scaled="1"/>
          </a:gradFill>
          <a:ln w="9525">
            <a:noFill/>
            <a:miter lim="800000"/>
            <a:headEnd/>
            <a:tailEnd/>
          </a:ln>
          <a:effectLst/>
        </p:spPr>
        <p:txBody>
          <a:bodyPr>
            <a:spAutoFit/>
          </a:bodyPr>
          <a:lstStyle/>
          <a:p>
            <a:r>
              <a:rPr kumimoji="1" lang="zh-TW" altLang="zh-TW" sz="4400" i="1">
                <a:solidFill>
                  <a:schemeClr val="bg1"/>
                </a:solidFill>
                <a:latin typeface="華康新儷粗黑" pitchFamily="34" charset="-120"/>
                <a:ea typeface="華康新儷粗黑" pitchFamily="34" charset="-120"/>
              </a:rPr>
              <a:t>            </a:t>
            </a:r>
            <a:endParaRPr kumimoji="1" lang="zh-TW" altLang="en-US" sz="3600" i="1">
              <a:solidFill>
                <a:schemeClr val="bg1"/>
              </a:solidFill>
              <a:latin typeface="華康新儷粗黑" pitchFamily="34" charset="-120"/>
              <a:ea typeface="華康新儷粗黑" pitchFamily="34" charset="-120"/>
            </a:endParaRPr>
          </a:p>
        </p:txBody>
      </p:sp>
      <p:sp>
        <p:nvSpPr>
          <p:cNvPr id="151556" name="Text Box 4"/>
          <p:cNvSpPr txBox="1">
            <a:spLocks noChangeArrowheads="1"/>
          </p:cNvSpPr>
          <p:nvPr/>
        </p:nvSpPr>
        <p:spPr bwMode="auto">
          <a:xfrm>
            <a:off x="1905000" y="914400"/>
            <a:ext cx="914400" cy="571500"/>
          </a:xfrm>
          <a:prstGeom prst="rect">
            <a:avLst/>
          </a:prstGeom>
          <a:noFill/>
          <a:ln w="9525">
            <a:solidFill>
              <a:srgbClr val="FF0000"/>
            </a:solidFill>
            <a:miter lim="800000"/>
            <a:headEnd/>
            <a:tailEnd/>
          </a:ln>
          <a:effectLst/>
        </p:spPr>
        <p:txBody>
          <a:bodyPr>
            <a:spAutoFit/>
          </a:bodyPr>
          <a:lstStyle/>
          <a:p>
            <a:pPr>
              <a:lnSpc>
                <a:spcPct val="110000"/>
              </a:lnSpc>
              <a:spcBef>
                <a:spcPct val="50000"/>
              </a:spcBef>
            </a:pPr>
            <a:r>
              <a:rPr kumimoji="1" lang="zh-TW" altLang="en-US" sz="2800" u="sng">
                <a:solidFill>
                  <a:srgbClr val="FF9933"/>
                </a:solidFill>
                <a:latin typeface="Times New Roman" pitchFamily="18" charset="0"/>
                <a:ea typeface="華康新儷粗黑" pitchFamily="34" charset="-120"/>
              </a:rPr>
              <a:t>孔明</a:t>
            </a:r>
            <a:endParaRPr kumimoji="1" lang="zh-TW" altLang="en-US" sz="10000">
              <a:solidFill>
                <a:srgbClr val="FF9933"/>
              </a:solidFill>
              <a:latin typeface="Times New Roman" pitchFamily="18" charset="0"/>
              <a:ea typeface="PMingLiU" pitchFamily="18" charset="-120"/>
            </a:endParaRPr>
          </a:p>
        </p:txBody>
      </p:sp>
      <p:sp>
        <p:nvSpPr>
          <p:cNvPr id="151557" name="Line 5"/>
          <p:cNvSpPr>
            <a:spLocks noChangeShapeType="1"/>
          </p:cNvSpPr>
          <p:nvPr/>
        </p:nvSpPr>
        <p:spPr bwMode="auto">
          <a:xfrm>
            <a:off x="2514600" y="1524000"/>
            <a:ext cx="0" cy="4724400"/>
          </a:xfrm>
          <a:prstGeom prst="line">
            <a:avLst/>
          </a:prstGeom>
          <a:noFill/>
          <a:ln w="9525">
            <a:solidFill>
              <a:srgbClr val="FFFF00"/>
            </a:solidFill>
            <a:prstDash val="dash"/>
            <a:round/>
            <a:headEnd/>
            <a:tailEnd/>
          </a:ln>
          <a:effectLst/>
        </p:spPr>
        <p:txBody>
          <a:bodyPr anchor="ctr">
            <a:spAutoFit/>
          </a:bodyPr>
          <a:lstStyle/>
          <a:p>
            <a:endParaRPr lang="zh-CN" altLang="en-US"/>
          </a:p>
        </p:txBody>
      </p:sp>
      <p:sp>
        <p:nvSpPr>
          <p:cNvPr id="151558" name="Line 6"/>
          <p:cNvSpPr>
            <a:spLocks noChangeShapeType="1"/>
          </p:cNvSpPr>
          <p:nvPr/>
        </p:nvSpPr>
        <p:spPr bwMode="auto">
          <a:xfrm>
            <a:off x="304800" y="2514600"/>
            <a:ext cx="20574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1559" name="Rectangle 7"/>
          <p:cNvSpPr>
            <a:spLocks noChangeArrowheads="1"/>
          </p:cNvSpPr>
          <p:nvPr/>
        </p:nvSpPr>
        <p:spPr bwMode="auto">
          <a:xfrm>
            <a:off x="2362200" y="24384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1560" name="Rectangle 8"/>
          <p:cNvSpPr>
            <a:spLocks noChangeArrowheads="1"/>
          </p:cNvSpPr>
          <p:nvPr/>
        </p:nvSpPr>
        <p:spPr bwMode="auto">
          <a:xfrm>
            <a:off x="2362200" y="4572000"/>
            <a:ext cx="228600" cy="6096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wrap="none" anchor="ctr">
            <a:spAutoFit/>
          </a:bodyPr>
          <a:lstStyle/>
          <a:p>
            <a:endParaRPr lang="zh-CN" altLang="en-US"/>
          </a:p>
        </p:txBody>
      </p:sp>
      <p:sp>
        <p:nvSpPr>
          <p:cNvPr id="151561" name="Line 9"/>
          <p:cNvSpPr>
            <a:spLocks noChangeShapeType="1"/>
          </p:cNvSpPr>
          <p:nvPr/>
        </p:nvSpPr>
        <p:spPr bwMode="auto">
          <a:xfrm>
            <a:off x="381000" y="4648200"/>
            <a:ext cx="1981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1562" name="Rectangle 10"/>
          <p:cNvSpPr>
            <a:spLocks noChangeArrowheads="1"/>
          </p:cNvSpPr>
          <p:nvPr/>
        </p:nvSpPr>
        <p:spPr bwMode="auto">
          <a:xfrm>
            <a:off x="2362200" y="5715000"/>
            <a:ext cx="228600" cy="381000"/>
          </a:xfrm>
          <a:prstGeom prst="rect">
            <a:avLst/>
          </a:prstGeom>
          <a:gradFill rotWithShape="0">
            <a:gsLst>
              <a:gs pos="0">
                <a:srgbClr val="FFFF00">
                  <a:gamma/>
                  <a:tint val="0"/>
                  <a:invGamma/>
                </a:srgbClr>
              </a:gs>
              <a:gs pos="100000">
                <a:srgbClr val="FFFF00"/>
              </a:gs>
            </a:gsLst>
            <a:path path="shape">
              <a:fillToRect l="50000" t="50000" r="50000" b="50000"/>
            </a:path>
          </a:gradFill>
          <a:ln w="9525">
            <a:solidFill>
              <a:srgbClr val="FF0000"/>
            </a:solidFill>
            <a:miter lim="800000"/>
            <a:headEnd/>
            <a:tailEnd/>
          </a:ln>
          <a:effectLst/>
        </p:spPr>
        <p:txBody>
          <a:bodyPr anchor="ctr">
            <a:spAutoFit/>
          </a:bodyPr>
          <a:lstStyle/>
          <a:p>
            <a:endParaRPr lang="zh-CN" altLang="en-US"/>
          </a:p>
        </p:txBody>
      </p:sp>
      <p:sp>
        <p:nvSpPr>
          <p:cNvPr id="151563" name="Line 11"/>
          <p:cNvSpPr>
            <a:spLocks noChangeShapeType="1"/>
          </p:cNvSpPr>
          <p:nvPr/>
        </p:nvSpPr>
        <p:spPr bwMode="auto">
          <a:xfrm>
            <a:off x="2590800" y="5029200"/>
            <a:ext cx="457200" cy="0"/>
          </a:xfrm>
          <a:prstGeom prst="line">
            <a:avLst/>
          </a:prstGeom>
          <a:noFill/>
          <a:ln w="28575">
            <a:solidFill>
              <a:srgbClr val="00FFFF"/>
            </a:solidFill>
            <a:round/>
            <a:headEnd/>
            <a:tailEnd/>
          </a:ln>
          <a:effectLst/>
        </p:spPr>
        <p:txBody>
          <a:bodyPr wrap="none" anchor="ctr">
            <a:spAutoFit/>
          </a:bodyPr>
          <a:lstStyle/>
          <a:p>
            <a:endParaRPr lang="zh-CN" altLang="en-US"/>
          </a:p>
        </p:txBody>
      </p:sp>
      <p:sp>
        <p:nvSpPr>
          <p:cNvPr id="151564" name="Line 12"/>
          <p:cNvSpPr>
            <a:spLocks noChangeShapeType="1"/>
          </p:cNvSpPr>
          <p:nvPr/>
        </p:nvSpPr>
        <p:spPr bwMode="auto">
          <a:xfrm>
            <a:off x="3048000" y="5029200"/>
            <a:ext cx="0" cy="762000"/>
          </a:xfrm>
          <a:prstGeom prst="line">
            <a:avLst/>
          </a:prstGeom>
          <a:noFill/>
          <a:ln w="28575">
            <a:solidFill>
              <a:srgbClr val="00FFFF"/>
            </a:solidFill>
            <a:round/>
            <a:headEnd/>
            <a:tailEnd/>
          </a:ln>
          <a:effectLst/>
        </p:spPr>
        <p:txBody>
          <a:bodyPr anchor="ctr">
            <a:spAutoFit/>
          </a:bodyPr>
          <a:lstStyle/>
          <a:p>
            <a:endParaRPr lang="zh-CN" altLang="en-US"/>
          </a:p>
        </p:txBody>
      </p:sp>
      <p:sp>
        <p:nvSpPr>
          <p:cNvPr id="151565" name="Line 13"/>
          <p:cNvSpPr>
            <a:spLocks noChangeShapeType="1"/>
          </p:cNvSpPr>
          <p:nvPr/>
        </p:nvSpPr>
        <p:spPr bwMode="auto">
          <a:xfrm flipH="1">
            <a:off x="2590800" y="5791200"/>
            <a:ext cx="4572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1566" name="Rectangle 14"/>
          <p:cNvSpPr>
            <a:spLocks noChangeArrowheads="1"/>
          </p:cNvSpPr>
          <p:nvPr/>
        </p:nvSpPr>
        <p:spPr bwMode="auto">
          <a:xfrm>
            <a:off x="304800" y="1905000"/>
            <a:ext cx="19812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请拟定策略</a:t>
            </a:r>
            <a:endParaRPr kumimoji="1" lang="zh-TW" altLang="en-US" sz="2800" u="sng">
              <a:solidFill>
                <a:srgbClr val="FF9933"/>
              </a:solidFill>
              <a:latin typeface="Times New Roman" pitchFamily="18" charset="0"/>
              <a:ea typeface="黑体" pitchFamily="2" charset="-122"/>
            </a:endParaRPr>
          </a:p>
        </p:txBody>
      </p:sp>
      <p:sp>
        <p:nvSpPr>
          <p:cNvPr id="151567" name="Rectangle 15"/>
          <p:cNvSpPr>
            <a:spLocks noChangeArrowheads="1"/>
          </p:cNvSpPr>
          <p:nvPr/>
        </p:nvSpPr>
        <p:spPr bwMode="auto">
          <a:xfrm>
            <a:off x="304800" y="40386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请联络孙权</a:t>
            </a:r>
            <a:endParaRPr kumimoji="1" lang="zh-TW" altLang="en-US" sz="2800" u="sng">
              <a:solidFill>
                <a:srgbClr val="FF9933"/>
              </a:solidFill>
              <a:latin typeface="Times New Roman" pitchFamily="18" charset="0"/>
              <a:ea typeface="黑体" pitchFamily="2" charset="-122"/>
            </a:endParaRPr>
          </a:p>
        </p:txBody>
      </p:sp>
      <p:sp>
        <p:nvSpPr>
          <p:cNvPr id="151568" name="Line 16"/>
          <p:cNvSpPr>
            <a:spLocks noChangeShapeType="1"/>
          </p:cNvSpPr>
          <p:nvPr/>
        </p:nvSpPr>
        <p:spPr bwMode="auto">
          <a:xfrm>
            <a:off x="2590800" y="4800600"/>
            <a:ext cx="25908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1569" name="Line 17"/>
          <p:cNvSpPr>
            <a:spLocks noChangeShapeType="1"/>
          </p:cNvSpPr>
          <p:nvPr/>
        </p:nvSpPr>
        <p:spPr bwMode="auto">
          <a:xfrm flipH="1">
            <a:off x="152400" y="5943600"/>
            <a:ext cx="2209800" cy="0"/>
          </a:xfrm>
          <a:prstGeom prst="line">
            <a:avLst/>
          </a:prstGeom>
          <a:noFill/>
          <a:ln w="28575">
            <a:solidFill>
              <a:srgbClr val="00FFFF"/>
            </a:solidFill>
            <a:round/>
            <a:headEnd/>
            <a:tailEnd type="triangle" w="med" len="med"/>
          </a:ln>
          <a:effectLst/>
        </p:spPr>
        <p:txBody>
          <a:bodyPr anchor="ctr">
            <a:spAutoFit/>
          </a:bodyPr>
          <a:lstStyle/>
          <a:p>
            <a:endParaRPr lang="zh-CN" altLang="en-US"/>
          </a:p>
        </p:txBody>
      </p:sp>
      <p:sp>
        <p:nvSpPr>
          <p:cNvPr id="151570" name="Rectangle 18"/>
          <p:cNvSpPr>
            <a:spLocks noChangeArrowheads="1"/>
          </p:cNvSpPr>
          <p:nvPr/>
        </p:nvSpPr>
        <p:spPr bwMode="auto">
          <a:xfrm>
            <a:off x="2590800" y="4191000"/>
            <a:ext cx="2895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请孙权领兵相助</a:t>
            </a:r>
            <a:endParaRPr kumimoji="1" lang="zh-TW" altLang="en-US" sz="2800" u="sng">
              <a:solidFill>
                <a:srgbClr val="FF9933"/>
              </a:solidFill>
              <a:latin typeface="Times New Roman" pitchFamily="18" charset="0"/>
              <a:ea typeface="黑体" pitchFamily="2" charset="-122"/>
            </a:endParaRPr>
          </a:p>
        </p:txBody>
      </p:sp>
      <p:sp>
        <p:nvSpPr>
          <p:cNvPr id="151571" name="Rectangle 19"/>
          <p:cNvSpPr>
            <a:spLocks noChangeArrowheads="1"/>
          </p:cNvSpPr>
          <p:nvPr/>
        </p:nvSpPr>
        <p:spPr bwMode="auto">
          <a:xfrm>
            <a:off x="2971800" y="5181600"/>
            <a:ext cx="21336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借东风火攻</a:t>
            </a:r>
            <a:endParaRPr kumimoji="1" lang="zh-TW" altLang="en-US" sz="2800" u="sng">
              <a:solidFill>
                <a:srgbClr val="FF9933"/>
              </a:solidFill>
              <a:latin typeface="Times New Roman" pitchFamily="18" charset="0"/>
              <a:ea typeface="黑体" pitchFamily="2" charset="-122"/>
            </a:endParaRPr>
          </a:p>
        </p:txBody>
      </p:sp>
      <p:sp>
        <p:nvSpPr>
          <p:cNvPr id="151572" name="Rectangle 20"/>
          <p:cNvSpPr>
            <a:spLocks noChangeArrowheads="1"/>
          </p:cNvSpPr>
          <p:nvPr/>
        </p:nvSpPr>
        <p:spPr bwMode="auto">
          <a:xfrm>
            <a:off x="228600" y="5410200"/>
            <a:ext cx="1981200" cy="561975"/>
          </a:xfrm>
          <a:prstGeom prst="rect">
            <a:avLst/>
          </a:prstGeom>
          <a:noFill/>
          <a:ln w="9525">
            <a:noFill/>
            <a:miter lim="800000"/>
            <a:headEnd/>
            <a:tailEnd/>
          </a:ln>
          <a:effectLst/>
        </p:spPr>
        <p:txBody>
          <a:bodyPr>
            <a:spAutoFit/>
          </a:bodyPr>
          <a:lstStyle/>
          <a:p>
            <a:pPr>
              <a:lnSpc>
                <a:spcPct val="110000"/>
              </a:lnSpc>
            </a:pPr>
            <a:r>
              <a:rPr kumimoji="1" lang="zh-CN" altLang="en-US" sz="2800">
                <a:solidFill>
                  <a:srgbClr val="FF9933"/>
                </a:solidFill>
                <a:latin typeface="Times New Roman" pitchFamily="18" charset="0"/>
                <a:ea typeface="黑体" pitchFamily="2" charset="-122"/>
              </a:rPr>
              <a:t>借东风火攻</a:t>
            </a:r>
            <a:endParaRPr kumimoji="1" lang="zh-TW" altLang="en-US" sz="2800" u="sng">
              <a:solidFill>
                <a:srgbClr val="FF9933"/>
              </a:solidFill>
              <a:latin typeface="Times New Roman" pitchFamily="18" charset="0"/>
              <a:ea typeface="黑体" pitchFamily="2" charset="-122"/>
            </a:endParaRPr>
          </a:p>
        </p:txBody>
      </p:sp>
      <p:sp>
        <p:nvSpPr>
          <p:cNvPr id="151573" name="Line 21"/>
          <p:cNvSpPr>
            <a:spLocks noChangeShapeType="1"/>
          </p:cNvSpPr>
          <p:nvPr/>
        </p:nvSpPr>
        <p:spPr bwMode="auto">
          <a:xfrm>
            <a:off x="2895600" y="4800600"/>
            <a:ext cx="24384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
        <p:nvSpPr>
          <p:cNvPr id="151574" name="Line 22"/>
          <p:cNvSpPr>
            <a:spLocks noChangeShapeType="1"/>
          </p:cNvSpPr>
          <p:nvPr/>
        </p:nvSpPr>
        <p:spPr bwMode="auto">
          <a:xfrm>
            <a:off x="2743200" y="4800600"/>
            <a:ext cx="2590800" cy="0"/>
          </a:xfrm>
          <a:prstGeom prst="line">
            <a:avLst/>
          </a:prstGeom>
          <a:noFill/>
          <a:ln w="57150">
            <a:solidFill>
              <a:srgbClr val="FF0000"/>
            </a:solidFill>
            <a:round/>
            <a:headEnd/>
            <a:tailEnd type="triangle" w="med" len="med"/>
          </a:ln>
          <a:effectLst/>
        </p:spPr>
        <p:txBody>
          <a:bodyPr anchor="ctr">
            <a:spAutoFit/>
          </a:bodyPr>
          <a:lstStyle/>
          <a:p>
            <a:endParaRPr lang="zh-CN" altLang="en-US"/>
          </a:p>
        </p:txBody>
      </p:sp>
      <p:sp>
        <p:nvSpPr>
          <p:cNvPr id="151575" name="Line 23"/>
          <p:cNvSpPr>
            <a:spLocks noChangeShapeType="1"/>
          </p:cNvSpPr>
          <p:nvPr/>
        </p:nvSpPr>
        <p:spPr bwMode="auto">
          <a:xfrm>
            <a:off x="2590800" y="5029200"/>
            <a:ext cx="457200" cy="0"/>
          </a:xfrm>
          <a:prstGeom prst="line">
            <a:avLst/>
          </a:prstGeom>
          <a:noFill/>
          <a:ln w="57150">
            <a:solidFill>
              <a:srgbClr val="FFFF00"/>
            </a:solidFill>
            <a:round/>
            <a:headEnd/>
            <a:tailEnd type="triangle" w="med" len="med"/>
          </a:ln>
          <a:effectLst/>
        </p:spPr>
        <p:txBody>
          <a:bodyPr anchor="ctr">
            <a:spAutoFit/>
          </a:bodyPr>
          <a:lstStyle/>
          <a:p>
            <a:endParaRPr lang="zh-CN" altLang="en-US"/>
          </a:p>
        </p:txBody>
      </p:sp>
      <p:sp>
        <p:nvSpPr>
          <p:cNvPr id="151576" name="Line 24"/>
          <p:cNvSpPr>
            <a:spLocks noChangeShapeType="1"/>
          </p:cNvSpPr>
          <p:nvPr/>
        </p:nvSpPr>
        <p:spPr bwMode="auto">
          <a:xfrm>
            <a:off x="2590800" y="5029200"/>
            <a:ext cx="457200" cy="0"/>
          </a:xfrm>
          <a:prstGeom prst="line">
            <a:avLst/>
          </a:prstGeom>
          <a:noFill/>
          <a:ln w="57150">
            <a:solidFill>
              <a:srgbClr val="33CC33"/>
            </a:solidFill>
            <a:round/>
            <a:headEnd/>
            <a:tailEnd type="triangle" w="med" len="med"/>
          </a:ln>
          <a:effectLst/>
        </p:spPr>
        <p:txBody>
          <a:bodyPr anchor="ctr">
            <a:spAutoFit/>
          </a:bodyPr>
          <a:lstStyle/>
          <a:p>
            <a:endParaRPr lang="zh-CN" altLang="en-US"/>
          </a:p>
        </p:txBody>
      </p:sp>
      <p:sp>
        <p:nvSpPr>
          <p:cNvPr id="151577" name="Line 25"/>
          <p:cNvSpPr>
            <a:spLocks noChangeShapeType="1"/>
          </p:cNvSpPr>
          <p:nvPr/>
        </p:nvSpPr>
        <p:spPr bwMode="auto">
          <a:xfrm flipH="1">
            <a:off x="3048000" y="5029200"/>
            <a:ext cx="0" cy="762000"/>
          </a:xfrm>
          <a:prstGeom prst="line">
            <a:avLst/>
          </a:prstGeom>
          <a:noFill/>
          <a:ln w="57150">
            <a:solidFill>
              <a:schemeClr val="accent1"/>
            </a:solidFill>
            <a:round/>
            <a:headEnd/>
            <a:tailEnd type="triangle" w="med" len="med"/>
          </a:ln>
          <a:effectLst/>
        </p:spPr>
        <p:txBody>
          <a:bodyPr anchor="ctr">
            <a:spAutoFit/>
          </a:bodyPr>
          <a:lstStyle/>
          <a:p>
            <a:endParaRPr lang="zh-CN" altLang="en-US"/>
          </a:p>
        </p:txBody>
      </p:sp>
      <p:sp>
        <p:nvSpPr>
          <p:cNvPr id="151578" name="Line 26"/>
          <p:cNvSpPr>
            <a:spLocks noChangeShapeType="1"/>
          </p:cNvSpPr>
          <p:nvPr/>
        </p:nvSpPr>
        <p:spPr bwMode="auto">
          <a:xfrm flipH="1">
            <a:off x="3048000" y="5029200"/>
            <a:ext cx="0" cy="762000"/>
          </a:xfrm>
          <a:prstGeom prst="line">
            <a:avLst/>
          </a:prstGeom>
          <a:noFill/>
          <a:ln w="57150">
            <a:solidFill>
              <a:srgbClr val="FF00FF"/>
            </a:solidFill>
            <a:round/>
            <a:headEnd/>
            <a:tailEnd type="triangle" w="med" len="med"/>
          </a:ln>
          <a:effectLst/>
        </p:spPr>
        <p:txBody>
          <a:bodyPr anchor="ctr">
            <a:spAutoFit/>
          </a:bodyPr>
          <a:lstStyle/>
          <a:p>
            <a:endParaRPr lang="zh-CN" altLang="en-US"/>
          </a:p>
        </p:txBody>
      </p:sp>
      <p:sp>
        <p:nvSpPr>
          <p:cNvPr id="151579" name="Line 27"/>
          <p:cNvSpPr>
            <a:spLocks noChangeShapeType="1"/>
          </p:cNvSpPr>
          <p:nvPr/>
        </p:nvSpPr>
        <p:spPr bwMode="auto">
          <a:xfrm flipH="1">
            <a:off x="2590800" y="5791200"/>
            <a:ext cx="457200" cy="0"/>
          </a:xfrm>
          <a:prstGeom prst="line">
            <a:avLst/>
          </a:prstGeom>
          <a:noFill/>
          <a:ln w="57150">
            <a:solidFill>
              <a:schemeClr val="bg1"/>
            </a:solidFill>
            <a:round/>
            <a:headEnd/>
            <a:tailEnd type="triangle" w="med" len="med"/>
          </a:ln>
          <a:effectLst/>
        </p:spPr>
        <p:txBody>
          <a:bodyPr anchor="ctr">
            <a:spAutoFit/>
          </a:bodyPr>
          <a:lstStyle/>
          <a:p>
            <a:endParaRPr lang="zh-CN" altLang="en-US"/>
          </a:p>
        </p:txBody>
      </p:sp>
      <p:sp>
        <p:nvSpPr>
          <p:cNvPr id="151580" name="Line 28"/>
          <p:cNvSpPr>
            <a:spLocks noChangeShapeType="1"/>
          </p:cNvSpPr>
          <p:nvPr/>
        </p:nvSpPr>
        <p:spPr bwMode="auto">
          <a:xfrm flipH="1">
            <a:off x="2590800" y="5791200"/>
            <a:ext cx="457200" cy="0"/>
          </a:xfrm>
          <a:prstGeom prst="line">
            <a:avLst/>
          </a:prstGeom>
          <a:noFill/>
          <a:ln w="57150">
            <a:solidFill>
              <a:srgbClr val="FFFF00"/>
            </a:solidFill>
            <a:round/>
            <a:headEnd/>
            <a:tailEnd type="triangle" w="med" len="med"/>
          </a:ln>
          <a:effectLst/>
        </p:spPr>
        <p:txBody>
          <a:bodyPr anchor="ctr">
            <a:spAutoFit/>
          </a:bodyPr>
          <a:lstStyle/>
          <a:p>
            <a:endParaRPr lang="zh-CN" altLang="en-US"/>
          </a:p>
        </p:txBody>
      </p:sp>
      <p:sp>
        <p:nvSpPr>
          <p:cNvPr id="151581" name="Line 29"/>
          <p:cNvSpPr>
            <a:spLocks noChangeShapeType="1"/>
          </p:cNvSpPr>
          <p:nvPr/>
        </p:nvSpPr>
        <p:spPr bwMode="auto">
          <a:xfrm>
            <a:off x="2590800" y="4800600"/>
            <a:ext cx="2667000" cy="0"/>
          </a:xfrm>
          <a:prstGeom prst="line">
            <a:avLst/>
          </a:prstGeom>
          <a:noFill/>
          <a:ln w="57150">
            <a:solidFill>
              <a:schemeClr val="accent1"/>
            </a:solidFill>
            <a:round/>
            <a:headEnd/>
            <a:tailEnd type="triangle" w="med" len="med"/>
          </a:ln>
          <a:effectLst/>
        </p:spPr>
        <p:txBody>
          <a:bodyPr anchor="ctr">
            <a:spAutoFit/>
          </a:bodyPr>
          <a:lstStyle/>
          <a:p>
            <a:endParaRPr lang="zh-CN" altLang="en-US"/>
          </a:p>
        </p:txBody>
      </p:sp>
      <p:sp>
        <p:nvSpPr>
          <p:cNvPr id="151582" name="AutoShape 30"/>
          <p:cNvSpPr>
            <a:spLocks noChangeArrowheads="1"/>
          </p:cNvSpPr>
          <p:nvPr/>
        </p:nvSpPr>
        <p:spPr bwMode="auto">
          <a:xfrm rot="3929082" flipV="1">
            <a:off x="2314575" y="2333625"/>
            <a:ext cx="2152650" cy="2057400"/>
          </a:xfrm>
          <a:prstGeom prst="downArrow">
            <a:avLst>
              <a:gd name="adj1" fmla="val 71194"/>
              <a:gd name="adj2" fmla="val 23935"/>
            </a:avLst>
          </a:prstGeom>
          <a:gradFill rotWithShape="0">
            <a:gsLst>
              <a:gs pos="0">
                <a:srgbClr val="993300"/>
              </a:gs>
              <a:gs pos="100000">
                <a:srgbClr val="993300">
                  <a:gamma/>
                  <a:shade val="46275"/>
                  <a:invGamma/>
                </a:srgbClr>
              </a:gs>
            </a:gsLst>
            <a:lin ang="5400000" scaled="1"/>
          </a:gradFill>
          <a:ln w="28575">
            <a:solidFill>
              <a:srgbClr val="FFFF00"/>
            </a:solidFill>
            <a:miter lim="800000"/>
            <a:headEnd/>
            <a:tailEnd/>
          </a:ln>
          <a:effectLst/>
        </p:spPr>
        <p:txBody>
          <a:bodyPr vert="eaVert" wrap="none" anchor="ctr"/>
          <a:lstStyle/>
          <a:p>
            <a:pPr algn="ctr"/>
            <a:r>
              <a:rPr kumimoji="1" lang="zh-CN" altLang="en-US" sz="4000">
                <a:solidFill>
                  <a:srgbClr val="00FFFF"/>
                </a:solidFill>
                <a:latin typeface="黑体" pitchFamily="2" charset="-122"/>
                <a:ea typeface="黑体" pitchFamily="2" charset="-122"/>
              </a:rPr>
              <a:t>写</a:t>
            </a:r>
            <a:r>
              <a:rPr kumimoji="1" lang="en-US" altLang="zh-CN" sz="4000">
                <a:solidFill>
                  <a:srgbClr val="00FFFF"/>
                </a:solidFill>
                <a:latin typeface="黑体" pitchFamily="2" charset="-122"/>
                <a:ea typeface="黑体" pitchFamily="2" charset="-122"/>
              </a:rPr>
              <a:t>C#</a:t>
            </a:r>
          </a:p>
          <a:p>
            <a:pPr algn="ctr"/>
            <a:r>
              <a:rPr kumimoji="1" lang="zh-CN" altLang="en-US" sz="4000">
                <a:solidFill>
                  <a:srgbClr val="00FFFF"/>
                </a:solidFill>
                <a:latin typeface="黑体" pitchFamily="2" charset="-122"/>
                <a:ea typeface="黑体" pitchFamily="2" charset="-122"/>
              </a:rPr>
              <a:t>程序</a:t>
            </a:r>
            <a:endParaRPr kumimoji="1" lang="zh-TW" altLang="en-US" sz="2400">
              <a:latin typeface="黑体" pitchFamily="2" charset="-122"/>
              <a:ea typeface="黑体" pitchFamily="2" charset="-122"/>
            </a:endParaRPr>
          </a:p>
        </p:txBody>
      </p:sp>
      <p:sp>
        <p:nvSpPr>
          <p:cNvPr id="151583" name="Rectangle 31"/>
          <p:cNvSpPr>
            <a:spLocks noChangeArrowheads="1"/>
          </p:cNvSpPr>
          <p:nvPr/>
        </p:nvSpPr>
        <p:spPr bwMode="auto">
          <a:xfrm>
            <a:off x="5334000" y="692150"/>
            <a:ext cx="3505200" cy="5316538"/>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95000"/>
              </a:lnSpc>
            </a:pPr>
            <a:r>
              <a:rPr kumimoji="1" lang="en-US" altLang="zh-CN" sz="2400" dirty="0">
                <a:latin typeface="華康新儷粗黑" pitchFamily="34" charset="-120"/>
                <a:ea typeface="華康新儷粗黑" pitchFamily="34" charset="-120"/>
              </a:rPr>
              <a:t>c</a:t>
            </a:r>
            <a:r>
              <a:rPr kumimoji="1" lang="en-US" altLang="zh-TW" sz="2400" dirty="0">
                <a:latin typeface="華康新儷粗黑" pitchFamily="34" charset="-120"/>
                <a:ea typeface="華康新儷粗黑" pitchFamily="34" charset="-120"/>
              </a:rPr>
              <a:t>lass </a:t>
            </a:r>
            <a:r>
              <a:rPr kumimoji="1" lang="zh-TW" altLang="zh-TW" sz="2400" dirty="0">
                <a:solidFill>
                  <a:srgbClr val="0000CC"/>
                </a:solidFill>
                <a:latin typeface="華康新儷粗黑" pitchFamily="34" charset="-120"/>
                <a:ea typeface="華康新儷粗黑" pitchFamily="34" charset="-120"/>
              </a:rPr>
              <a:t>孔明</a:t>
            </a:r>
            <a:r>
              <a:rPr kumimoji="1" lang="zh-TW" altLang="en-US" sz="2400" dirty="0">
                <a:solidFill>
                  <a:srgbClr val="0000CC"/>
                </a:solidFill>
                <a:latin typeface="華康新儷粗黑" pitchFamily="34" charset="-120"/>
                <a:ea typeface="華康新儷粗黑" pitchFamily="34" charset="-120"/>
              </a:rPr>
              <a:t>{</a:t>
            </a:r>
            <a:endParaRPr kumimoji="1" lang="zh-TW" altLang="zh-TW" sz="2400" dirty="0">
              <a:solidFill>
                <a:srgbClr val="0000CC"/>
              </a:solidFill>
              <a:latin typeface="華康新儷粗黑" pitchFamily="34" charset="-120"/>
              <a:ea typeface="華康新儷粗黑" pitchFamily="34" charset="-120"/>
            </a:endParaRPr>
          </a:p>
          <a:p>
            <a:pPr>
              <a:lnSpc>
                <a:spcPct val="95000"/>
              </a:lnSpc>
            </a:pPr>
            <a:r>
              <a:rPr kumimoji="1" lang="zh-CN" altLang="en-US" sz="2400" i="1" dirty="0">
                <a:solidFill>
                  <a:srgbClr val="0000CC"/>
                </a:solidFill>
                <a:latin typeface="華康新儷粗黑" pitchFamily="34" charset="-120"/>
                <a:ea typeface="黑体" pitchFamily="2" charset="-122"/>
              </a:rPr>
              <a:t>孙权</a:t>
            </a:r>
            <a:r>
              <a:rPr kumimoji="1" lang="zh-CN" altLang="en-US" sz="2400" i="1" dirty="0">
                <a:solidFill>
                  <a:srgbClr val="0000CC"/>
                </a:solidFill>
                <a:latin typeface="華康新儷粗黑" pitchFamily="34" charset="-120"/>
              </a:rPr>
              <a:t> </a:t>
            </a:r>
            <a:r>
              <a:rPr kumimoji="1" lang="en-US" altLang="zh-TW" sz="2400" i="1" dirty="0">
                <a:solidFill>
                  <a:srgbClr val="0000CC"/>
                </a:solidFill>
                <a:latin typeface="華康新儷粗黑" pitchFamily="34" charset="-120"/>
                <a:ea typeface="華康新儷粗黑" pitchFamily="34" charset="-120"/>
              </a:rPr>
              <a:t>s </a:t>
            </a:r>
            <a:r>
              <a:rPr kumimoji="1" lang="zh-CN" altLang="en-US" sz="2400" i="1" dirty="0">
                <a:solidFill>
                  <a:srgbClr val="0000CC"/>
                </a:solidFill>
                <a:latin typeface="華康新儷粗黑" pitchFamily="34" charset="-120"/>
              </a:rPr>
              <a:t>＝ </a:t>
            </a:r>
            <a:r>
              <a:rPr kumimoji="1" lang="en-US" altLang="zh-CN" sz="2400" i="1" dirty="0">
                <a:solidFill>
                  <a:srgbClr val="0000CC"/>
                </a:solidFill>
                <a:latin typeface="華康新儷粗黑" pitchFamily="34" charset="-120"/>
              </a:rPr>
              <a:t>new </a:t>
            </a:r>
            <a:r>
              <a:rPr kumimoji="1" lang="zh-CN" altLang="en-US" sz="2400" i="1" dirty="0">
                <a:solidFill>
                  <a:srgbClr val="0000CC"/>
                </a:solidFill>
                <a:latin typeface="華康新儷粗黑" pitchFamily="34" charset="-120"/>
                <a:ea typeface="黑体" pitchFamily="2" charset="-122"/>
              </a:rPr>
              <a:t>孙权</a:t>
            </a:r>
            <a:endParaRPr kumimoji="1" lang="zh-TW" altLang="en-US" sz="2400" i="1" dirty="0">
              <a:latin typeface="華康新儷粗黑" pitchFamily="34" charset="-120"/>
              <a:ea typeface="黑体" pitchFamily="2" charset="-122"/>
            </a:endParaRPr>
          </a:p>
          <a:p>
            <a:pPr>
              <a:lnSpc>
                <a:spcPct val="95000"/>
              </a:lnSpc>
            </a:pPr>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華康新儷粗黑" pitchFamily="34" charset="-120"/>
                <a:ea typeface="黑体" pitchFamily="2" charset="-122"/>
              </a:rPr>
              <a:t>拟定策略</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pPr>
              <a:lnSpc>
                <a:spcPct val="95000"/>
              </a:lnSpc>
            </a:pPr>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pPr>
              <a:lnSpc>
                <a:spcPct val="95000"/>
              </a:lnSpc>
            </a:pPr>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95000"/>
              </a:lnSpc>
            </a:pPr>
            <a:r>
              <a:rPr kumimoji="1" lang="en-US" altLang="zh-TW" sz="2400" dirty="0">
                <a:solidFill>
                  <a:schemeClr val="bg2"/>
                </a:solidFill>
                <a:latin typeface="華康新儷粗黑" pitchFamily="34" charset="-120"/>
                <a:ea typeface="華康新儷粗黑" pitchFamily="34" charset="-120"/>
              </a:rPr>
              <a:t>}</a:t>
            </a:r>
          </a:p>
          <a:p>
            <a:pPr>
              <a:lnSpc>
                <a:spcPct val="95000"/>
              </a:lnSpc>
            </a:pPr>
            <a:r>
              <a:rPr kumimoji="1" lang="en-US" altLang="zh-CN" sz="2400" dirty="0">
                <a:solidFill>
                  <a:srgbClr val="FF0000"/>
                </a:solidFill>
                <a:latin typeface="華康新儷粗黑" pitchFamily="34" charset="-120"/>
                <a:ea typeface="華康新儷粗黑" pitchFamily="34" charset="-120"/>
              </a:rPr>
              <a:t>p</a:t>
            </a:r>
            <a:r>
              <a:rPr kumimoji="1" lang="en-US" altLang="zh-TW" sz="2400" dirty="0">
                <a:solidFill>
                  <a:srgbClr val="FF0000"/>
                </a:solidFill>
                <a:latin typeface="華康新儷粗黑" pitchFamily="34" charset="-120"/>
                <a:ea typeface="華康新儷粗黑" pitchFamily="34" charset="-120"/>
              </a:rPr>
              <a:t>ublic</a:t>
            </a:r>
            <a:r>
              <a:rPr kumimoji="1" lang="en-US" altLang="zh-TW" sz="2400" dirty="0">
                <a:latin typeface="華康新儷粗黑" pitchFamily="34" charset="-120"/>
                <a:ea typeface="華康新儷粗黑" pitchFamily="34" charset="-120"/>
              </a:rPr>
              <a:t> </a:t>
            </a:r>
            <a:r>
              <a:rPr kumimoji="1" lang="zh-CN" altLang="zh-TW" sz="2400" dirty="0">
                <a:solidFill>
                  <a:schemeClr val="bg2"/>
                </a:solidFill>
                <a:latin typeface="華康新儷粗黑" pitchFamily="34" charset="-120"/>
                <a:ea typeface="黑体" pitchFamily="2" charset="-122"/>
              </a:rPr>
              <a:t>联合孙权</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pPr>
              <a:lnSpc>
                <a:spcPct val="95000"/>
              </a:lnSpc>
            </a:pPr>
            <a:r>
              <a:rPr kumimoji="1" lang="en-US" altLang="zh-TW" sz="2400" dirty="0">
                <a:solidFill>
                  <a:schemeClr val="bg2"/>
                </a:solidFill>
                <a:latin typeface="華康新儷粗黑" pitchFamily="34" charset="-120"/>
              </a:rPr>
              <a:t>{</a:t>
            </a:r>
            <a:endParaRPr kumimoji="1" lang="zh-TW" altLang="zh-TW" sz="2400" dirty="0">
              <a:solidFill>
                <a:schemeClr val="bg2"/>
              </a:solidFill>
              <a:latin typeface="華康新儷粗黑" pitchFamily="34" charset="-120"/>
            </a:endParaRPr>
          </a:p>
          <a:p>
            <a:pPr>
              <a:lnSpc>
                <a:spcPct val="95000"/>
              </a:lnSpc>
            </a:pPr>
            <a:r>
              <a:rPr kumimoji="1" lang="zh-TW" altLang="zh-TW" sz="2400" dirty="0">
                <a:latin typeface="華康新儷粗黑" pitchFamily="34" charset="-120"/>
                <a:ea typeface="華康新儷粗黑" pitchFamily="34" charset="-120"/>
              </a:rPr>
              <a:t>         </a:t>
            </a:r>
            <a:r>
              <a:rPr kumimoji="1" lang="en-US" altLang="zh-TW" sz="2400" i="1" u="sng" dirty="0">
                <a:solidFill>
                  <a:srgbClr val="0000CC"/>
                </a:solidFill>
                <a:latin typeface="華康新儷粗黑" pitchFamily="34" charset="-120"/>
                <a:ea typeface="華康新儷粗黑" pitchFamily="34" charset="-120"/>
              </a:rPr>
              <a:t>s.</a:t>
            </a:r>
            <a:r>
              <a:rPr kumimoji="1" lang="zh-CN" altLang="en-US" sz="2400" i="1" u="sng" dirty="0">
                <a:solidFill>
                  <a:srgbClr val="0000CC"/>
                </a:solidFill>
                <a:latin typeface="華康新儷粗黑" pitchFamily="34" charset="-120"/>
              </a:rPr>
              <a:t>请领兵相助</a:t>
            </a:r>
            <a:endParaRPr kumimoji="1" lang="zh-TW" altLang="zh-TW" sz="2400" i="1" dirty="0">
              <a:solidFill>
                <a:srgbClr val="0000CC"/>
              </a:solidFill>
              <a:latin typeface="華康新儷粗黑" pitchFamily="34" charset="-120"/>
              <a:ea typeface="華康新儷粗黑" pitchFamily="34" charset="-120"/>
            </a:endParaRPr>
          </a:p>
          <a:p>
            <a:pPr>
              <a:lnSpc>
                <a:spcPct val="95000"/>
              </a:lnSpc>
            </a:pPr>
            <a:r>
              <a:rPr kumimoji="1" lang="zh-TW" altLang="zh-TW" sz="2400" i="1" dirty="0">
                <a:solidFill>
                  <a:srgbClr val="0000CC"/>
                </a:solidFill>
                <a:latin typeface="華康新儷粗黑" pitchFamily="34" charset="-120"/>
                <a:ea typeface="華康新儷粗黑" pitchFamily="34" charset="-120"/>
              </a:rPr>
              <a:t>         </a:t>
            </a:r>
            <a:r>
              <a:rPr kumimoji="1" lang="zh-CN" altLang="en-US" sz="2400" i="1" u="sng" dirty="0">
                <a:solidFill>
                  <a:srgbClr val="0000CC"/>
                </a:solidFill>
                <a:latin typeface="華康新儷粗黑" pitchFamily="34" charset="-120"/>
              </a:rPr>
              <a:t>借东风火攻</a:t>
            </a:r>
            <a:r>
              <a:rPr kumimoji="1" lang="en-US" altLang="zh-CN" sz="2400" i="1" u="sng" dirty="0">
                <a:solidFill>
                  <a:srgbClr val="0000CC"/>
                </a:solidFill>
                <a:latin typeface="華康新儷粗黑" pitchFamily="34" charset="-120"/>
              </a:rPr>
              <a:t>()</a:t>
            </a:r>
            <a:endParaRPr kumimoji="1" lang="zh-TW" altLang="zh-TW" sz="2400" dirty="0">
              <a:latin typeface="華康新儷粗黑" pitchFamily="34" charset="-120"/>
              <a:ea typeface="華康新儷粗黑" pitchFamily="34" charset="-120"/>
            </a:endParaRPr>
          </a:p>
          <a:p>
            <a:pPr>
              <a:lnSpc>
                <a:spcPct val="95000"/>
              </a:lnSpc>
            </a:pPr>
            <a:r>
              <a:rPr kumimoji="1" lang="en-US" altLang="zh-TW" sz="2400" dirty="0">
                <a:solidFill>
                  <a:schemeClr val="bg2"/>
                </a:solidFill>
                <a:latin typeface="華康新儷粗黑" pitchFamily="34" charset="-120"/>
                <a:ea typeface="華康新儷粗黑" pitchFamily="34" charset="-120"/>
              </a:rPr>
              <a:t>}</a:t>
            </a:r>
          </a:p>
          <a:p>
            <a:pPr>
              <a:lnSpc>
                <a:spcPct val="95000"/>
              </a:lnSpc>
            </a:pPr>
            <a:r>
              <a:rPr kumimoji="1" lang="en-US" altLang="zh-CN" sz="2400" dirty="0">
                <a:solidFill>
                  <a:srgbClr val="FF0000"/>
                </a:solidFill>
                <a:latin typeface="華康新儷粗黑" pitchFamily="34" charset="-120"/>
                <a:ea typeface="華康新儷粗黑" pitchFamily="34" charset="-120"/>
              </a:rPr>
              <a:t>p</a:t>
            </a:r>
            <a:r>
              <a:rPr kumimoji="1" lang="en-US" altLang="zh-TW" sz="2400" dirty="0">
                <a:solidFill>
                  <a:srgbClr val="FF0000"/>
                </a:solidFill>
                <a:latin typeface="華康新儷粗黑" pitchFamily="34" charset="-120"/>
                <a:ea typeface="華康新儷粗黑" pitchFamily="34" charset="-120"/>
              </a:rPr>
              <a:t>rivate</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黑体" pitchFamily="2" charset="-122"/>
                <a:ea typeface="黑体" pitchFamily="2" charset="-122"/>
              </a:rPr>
              <a:t>借东风火攻</a:t>
            </a:r>
            <a:r>
              <a:rPr kumimoji="1" lang="zh-TW" altLang="zh-TW" sz="2400" dirty="0">
                <a:solidFill>
                  <a:schemeClr val="bg2"/>
                </a:solidFill>
                <a:latin typeface="黑体" pitchFamily="2" charset="-122"/>
                <a:ea typeface="黑体" pitchFamily="2" charset="-122"/>
              </a:rPr>
              <a:t>()</a:t>
            </a:r>
            <a:endParaRPr kumimoji="1" lang="en-US" altLang="zh-TW" sz="2400" dirty="0">
              <a:solidFill>
                <a:schemeClr val="bg2"/>
              </a:solidFill>
              <a:latin typeface="黑体" pitchFamily="2" charset="-122"/>
              <a:ea typeface="黑体" pitchFamily="2" charset="-122"/>
            </a:endParaRPr>
          </a:p>
          <a:p>
            <a:pPr>
              <a:lnSpc>
                <a:spcPct val="95000"/>
              </a:lnSpc>
            </a:pPr>
            <a:r>
              <a:rPr kumimoji="1" lang="en-US" altLang="zh-CN" sz="2400" dirty="0">
                <a:solidFill>
                  <a:schemeClr val="bg2"/>
                </a:solidFill>
                <a:latin typeface="華康新儷粗黑" pitchFamily="34" charset="-120"/>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95000"/>
              </a:lnSpc>
            </a:pPr>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pPr>
              <a:lnSpc>
                <a:spcPct val="95000"/>
              </a:lnSpc>
            </a:pPr>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ppt_x"/>
                                          </p:val>
                                        </p:tav>
                                        <p:tav tm="100000">
                                          <p:val>
                                            <p:strVal val="#ppt_x"/>
                                          </p:val>
                                        </p:tav>
                                      </p:tavLst>
                                    </p:anim>
                                    <p:anim calcmode="lin" valueType="num">
                                      <p:cBhvr additive="base">
                                        <p:cTn id="8" dur="500" fill="hold"/>
                                        <p:tgtEl>
                                          <p:spTgt spid="15155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1573"/>
                                        </p:tgtEl>
                                        <p:attrNameLst>
                                          <p:attrName>style.visibility</p:attrName>
                                        </p:attrNameLst>
                                      </p:cBhvr>
                                      <p:to>
                                        <p:strVal val="visible"/>
                                      </p:to>
                                    </p:set>
                                    <p:animEffect transition="in" filter="slide(fromLeft)">
                                      <p:cBhvr>
                                        <p:cTn id="12" dur="500"/>
                                        <p:tgtEl>
                                          <p:spTgt spid="151573"/>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51574"/>
                                        </p:tgtEl>
                                        <p:attrNameLst>
                                          <p:attrName>style.visibility</p:attrName>
                                        </p:attrNameLst>
                                      </p:cBhvr>
                                      <p:to>
                                        <p:strVal val="visible"/>
                                      </p:to>
                                    </p:set>
                                    <p:animEffect transition="in" filter="slide(fromLeft)">
                                      <p:cBhvr>
                                        <p:cTn id="16" dur="500"/>
                                        <p:tgtEl>
                                          <p:spTgt spid="151574"/>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 fill="hold">
                                          <p:stCondLst>
                                            <p:cond delay="0"/>
                                          </p:stCondLst>
                                        </p:cTn>
                                        <p:tgtEl>
                                          <p:spTgt spid="151575"/>
                                        </p:tgtEl>
                                        <p:attrNameLst>
                                          <p:attrName>style.visibility</p:attrName>
                                        </p:attrNameLst>
                                      </p:cBhvr>
                                      <p:to>
                                        <p:strVal val="visible"/>
                                      </p:to>
                                    </p:set>
                                    <p:animEffect transition="in" filter="slide(fromLeft)">
                                      <p:cBhvr>
                                        <p:cTn id="20" dur="500"/>
                                        <p:tgtEl>
                                          <p:spTgt spid="151575"/>
                                        </p:tgtEl>
                                      </p:cBhvr>
                                    </p:animEffect>
                                  </p:childTnLst>
                                </p:cTn>
                              </p:par>
                            </p:childTnLst>
                          </p:cTn>
                        </p:par>
                        <p:par>
                          <p:cTn id="21" fill="hold">
                            <p:stCondLst>
                              <p:cond delay="2000"/>
                            </p:stCondLst>
                            <p:childTnLst>
                              <p:par>
                                <p:cTn id="22" presetID="12" presetClass="entr" presetSubtype="1" fill="hold" grpId="0" nodeType="afterEffect">
                                  <p:stCondLst>
                                    <p:cond delay="0"/>
                                  </p:stCondLst>
                                  <p:childTnLst>
                                    <p:set>
                                      <p:cBhvr>
                                        <p:cTn id="23" dur="1" fill="hold">
                                          <p:stCondLst>
                                            <p:cond delay="0"/>
                                          </p:stCondLst>
                                        </p:cTn>
                                        <p:tgtEl>
                                          <p:spTgt spid="151577"/>
                                        </p:tgtEl>
                                        <p:attrNameLst>
                                          <p:attrName>style.visibility</p:attrName>
                                        </p:attrNameLst>
                                      </p:cBhvr>
                                      <p:to>
                                        <p:strVal val="visible"/>
                                      </p:to>
                                    </p:set>
                                    <p:animEffect transition="in" filter="slide(fromTop)">
                                      <p:cBhvr>
                                        <p:cTn id="24" dur="500"/>
                                        <p:tgtEl>
                                          <p:spTgt spid="151577"/>
                                        </p:tgtEl>
                                      </p:cBhvr>
                                    </p:animEffect>
                                  </p:childTnLst>
                                </p:cTn>
                              </p:par>
                            </p:childTnLst>
                          </p:cTn>
                        </p:par>
                        <p:par>
                          <p:cTn id="25" fill="hold">
                            <p:stCondLst>
                              <p:cond delay="2500"/>
                            </p:stCondLst>
                            <p:childTnLst>
                              <p:par>
                                <p:cTn id="26" presetID="12" presetClass="entr" presetSubtype="2" fill="hold" grpId="0" nodeType="afterEffect">
                                  <p:stCondLst>
                                    <p:cond delay="0"/>
                                  </p:stCondLst>
                                  <p:childTnLst>
                                    <p:set>
                                      <p:cBhvr>
                                        <p:cTn id="27" dur="1" fill="hold">
                                          <p:stCondLst>
                                            <p:cond delay="0"/>
                                          </p:stCondLst>
                                        </p:cTn>
                                        <p:tgtEl>
                                          <p:spTgt spid="151580"/>
                                        </p:tgtEl>
                                        <p:attrNameLst>
                                          <p:attrName>style.visibility</p:attrName>
                                        </p:attrNameLst>
                                      </p:cBhvr>
                                      <p:to>
                                        <p:strVal val="visible"/>
                                      </p:to>
                                    </p:set>
                                    <p:animEffect transition="in" filter="slide(fromRight)">
                                      <p:cBhvr>
                                        <p:cTn id="28" dur="500"/>
                                        <p:tgtEl>
                                          <p:spTgt spid="151580"/>
                                        </p:tgtEl>
                                      </p:cBhvr>
                                    </p:animEffect>
                                  </p:childTnLst>
                                </p:cTn>
                              </p:par>
                            </p:childTnLst>
                          </p:cTn>
                        </p:par>
                        <p:par>
                          <p:cTn id="29" fill="hold">
                            <p:stCondLst>
                              <p:cond delay="3000"/>
                            </p:stCondLst>
                            <p:childTnLst>
                              <p:par>
                                <p:cTn id="30" presetID="12" presetClass="entr" presetSubtype="8" fill="hold" grpId="0" nodeType="afterEffect">
                                  <p:stCondLst>
                                    <p:cond delay="0"/>
                                  </p:stCondLst>
                                  <p:childTnLst>
                                    <p:set>
                                      <p:cBhvr>
                                        <p:cTn id="31" dur="1" fill="hold">
                                          <p:stCondLst>
                                            <p:cond delay="0"/>
                                          </p:stCondLst>
                                        </p:cTn>
                                        <p:tgtEl>
                                          <p:spTgt spid="151581"/>
                                        </p:tgtEl>
                                        <p:attrNameLst>
                                          <p:attrName>style.visibility</p:attrName>
                                        </p:attrNameLst>
                                      </p:cBhvr>
                                      <p:to>
                                        <p:strVal val="visible"/>
                                      </p:to>
                                    </p:set>
                                    <p:animEffect transition="in" filter="slide(fromLeft)">
                                      <p:cBhvr>
                                        <p:cTn id="32" dur="500"/>
                                        <p:tgtEl>
                                          <p:spTgt spid="151581"/>
                                        </p:tgtEl>
                                      </p:cBhvr>
                                    </p:animEffect>
                                  </p:childTnLst>
                                </p:cTn>
                              </p:par>
                            </p:childTnLst>
                          </p:cTn>
                        </p:par>
                        <p:par>
                          <p:cTn id="33" fill="hold">
                            <p:stCondLst>
                              <p:cond delay="3500"/>
                            </p:stCondLst>
                            <p:childTnLst>
                              <p:par>
                                <p:cTn id="34" presetID="12" presetClass="entr" presetSubtype="8" fill="hold" grpId="0" nodeType="afterEffect">
                                  <p:stCondLst>
                                    <p:cond delay="0"/>
                                  </p:stCondLst>
                                  <p:childTnLst>
                                    <p:set>
                                      <p:cBhvr>
                                        <p:cTn id="35" dur="1" fill="hold">
                                          <p:stCondLst>
                                            <p:cond delay="0"/>
                                          </p:stCondLst>
                                        </p:cTn>
                                        <p:tgtEl>
                                          <p:spTgt spid="151576"/>
                                        </p:tgtEl>
                                        <p:attrNameLst>
                                          <p:attrName>style.visibility</p:attrName>
                                        </p:attrNameLst>
                                      </p:cBhvr>
                                      <p:to>
                                        <p:strVal val="visible"/>
                                      </p:to>
                                    </p:set>
                                    <p:animEffect transition="in" filter="slide(fromLeft)">
                                      <p:cBhvr>
                                        <p:cTn id="36" dur="500"/>
                                        <p:tgtEl>
                                          <p:spTgt spid="151576"/>
                                        </p:tgtEl>
                                      </p:cBhvr>
                                    </p:animEffect>
                                  </p:childTnLst>
                                </p:cTn>
                              </p:par>
                            </p:childTnLst>
                          </p:cTn>
                        </p:par>
                        <p:par>
                          <p:cTn id="37" fill="hold">
                            <p:stCondLst>
                              <p:cond delay="4000"/>
                            </p:stCondLst>
                            <p:childTnLst>
                              <p:par>
                                <p:cTn id="38" presetID="12" presetClass="entr" presetSubtype="1" fill="hold" grpId="0" nodeType="afterEffect">
                                  <p:stCondLst>
                                    <p:cond delay="0"/>
                                  </p:stCondLst>
                                  <p:childTnLst>
                                    <p:set>
                                      <p:cBhvr>
                                        <p:cTn id="39" dur="1" fill="hold">
                                          <p:stCondLst>
                                            <p:cond delay="0"/>
                                          </p:stCondLst>
                                        </p:cTn>
                                        <p:tgtEl>
                                          <p:spTgt spid="151578"/>
                                        </p:tgtEl>
                                        <p:attrNameLst>
                                          <p:attrName>style.visibility</p:attrName>
                                        </p:attrNameLst>
                                      </p:cBhvr>
                                      <p:to>
                                        <p:strVal val="visible"/>
                                      </p:to>
                                    </p:set>
                                    <p:animEffect transition="in" filter="slide(fromTop)">
                                      <p:cBhvr>
                                        <p:cTn id="40" dur="500"/>
                                        <p:tgtEl>
                                          <p:spTgt spid="151578"/>
                                        </p:tgtEl>
                                      </p:cBhvr>
                                    </p:animEffect>
                                  </p:childTnLst>
                                </p:cTn>
                              </p:par>
                            </p:childTnLst>
                          </p:cTn>
                        </p:par>
                        <p:par>
                          <p:cTn id="41" fill="hold">
                            <p:stCondLst>
                              <p:cond delay="4500"/>
                            </p:stCondLst>
                            <p:childTnLst>
                              <p:par>
                                <p:cTn id="42" presetID="12" presetClass="entr" presetSubtype="2" fill="hold" grpId="0" nodeType="afterEffect">
                                  <p:stCondLst>
                                    <p:cond delay="0"/>
                                  </p:stCondLst>
                                  <p:childTnLst>
                                    <p:set>
                                      <p:cBhvr>
                                        <p:cTn id="43" dur="1" fill="hold">
                                          <p:stCondLst>
                                            <p:cond delay="0"/>
                                          </p:stCondLst>
                                        </p:cTn>
                                        <p:tgtEl>
                                          <p:spTgt spid="151579"/>
                                        </p:tgtEl>
                                        <p:attrNameLst>
                                          <p:attrName>style.visibility</p:attrName>
                                        </p:attrNameLst>
                                      </p:cBhvr>
                                      <p:to>
                                        <p:strVal val="visible"/>
                                      </p:to>
                                    </p:set>
                                    <p:animEffect transition="in" filter="slide(fromRight)">
                                      <p:cBhvr>
                                        <p:cTn id="44" dur="500"/>
                                        <p:tgtEl>
                                          <p:spTgt spid="151579"/>
                                        </p:tgtEl>
                                      </p:cBhvr>
                                    </p:animEffect>
                                  </p:childTnLst>
                                </p:cTn>
                              </p:par>
                            </p:childTnLst>
                          </p:cTn>
                        </p:par>
                        <p:par>
                          <p:cTn id="45" fill="hold">
                            <p:stCondLst>
                              <p:cond delay="5000"/>
                            </p:stCondLst>
                            <p:childTnLst>
                              <p:par>
                                <p:cTn id="46" presetID="2" presetClass="entr" presetSubtype="12" fill="hold" grpId="0" nodeType="afterEffect">
                                  <p:stCondLst>
                                    <p:cond delay="0"/>
                                  </p:stCondLst>
                                  <p:childTnLst>
                                    <p:set>
                                      <p:cBhvr>
                                        <p:cTn id="47" dur="1" fill="hold">
                                          <p:stCondLst>
                                            <p:cond delay="0"/>
                                          </p:stCondLst>
                                        </p:cTn>
                                        <p:tgtEl>
                                          <p:spTgt spid="151582"/>
                                        </p:tgtEl>
                                        <p:attrNameLst>
                                          <p:attrName>style.visibility</p:attrName>
                                        </p:attrNameLst>
                                      </p:cBhvr>
                                      <p:to>
                                        <p:strVal val="visible"/>
                                      </p:to>
                                    </p:set>
                                    <p:anim calcmode="lin" valueType="num">
                                      <p:cBhvr additive="base">
                                        <p:cTn id="48" dur="500" fill="hold"/>
                                        <p:tgtEl>
                                          <p:spTgt spid="151582"/>
                                        </p:tgtEl>
                                        <p:attrNameLst>
                                          <p:attrName>ppt_x</p:attrName>
                                        </p:attrNameLst>
                                      </p:cBhvr>
                                      <p:tavLst>
                                        <p:tav tm="0">
                                          <p:val>
                                            <p:strVal val="0-#ppt_w/2"/>
                                          </p:val>
                                        </p:tav>
                                        <p:tav tm="100000">
                                          <p:val>
                                            <p:strVal val="#ppt_x"/>
                                          </p:val>
                                        </p:tav>
                                      </p:tavLst>
                                    </p:anim>
                                    <p:anim calcmode="lin" valueType="num">
                                      <p:cBhvr additive="base">
                                        <p:cTn id="49" dur="500" fill="hold"/>
                                        <p:tgtEl>
                                          <p:spTgt spid="1515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50" fill="hold">
                            <p:stCondLst>
                              <p:cond delay="5500"/>
                            </p:stCondLst>
                            <p:childTnLst>
                              <p:par>
                                <p:cTn id="51" presetID="4" presetClass="entr" presetSubtype="32" fill="hold" grpId="0" nodeType="afterEffect">
                                  <p:stCondLst>
                                    <p:cond delay="2000"/>
                                  </p:stCondLst>
                                  <p:childTnLst>
                                    <p:set>
                                      <p:cBhvr>
                                        <p:cTn id="52" dur="1" fill="hold">
                                          <p:stCondLst>
                                            <p:cond delay="0"/>
                                          </p:stCondLst>
                                        </p:cTn>
                                        <p:tgtEl>
                                          <p:spTgt spid="151583"/>
                                        </p:tgtEl>
                                        <p:attrNameLst>
                                          <p:attrName>style.visibility</p:attrName>
                                        </p:attrNameLst>
                                      </p:cBhvr>
                                      <p:to>
                                        <p:strVal val="visible"/>
                                      </p:to>
                                    </p:set>
                                    <p:animEffect transition="in" filter="box(out)">
                                      <p:cBhvr>
                                        <p:cTn id="53" dur="500"/>
                                        <p:tgtEl>
                                          <p:spTgt spid="151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autoUpdateAnimBg="0"/>
      <p:bldP spid="151573" grpId="0" animBg="1"/>
      <p:bldP spid="151574" grpId="0" animBg="1"/>
      <p:bldP spid="151575" grpId="0" animBg="1"/>
      <p:bldP spid="151576" grpId="0" animBg="1"/>
      <p:bldP spid="151577" grpId="0" animBg="1"/>
      <p:bldP spid="151578" grpId="0" animBg="1"/>
      <p:bldP spid="151579" grpId="0" animBg="1"/>
      <p:bldP spid="151580" grpId="0" animBg="1"/>
      <p:bldP spid="151581" grpId="0" animBg="1"/>
      <p:bldP spid="151582" grpId="0" animBg="1" autoUpdateAnimBg="0"/>
      <p:bldP spid="15158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0" y="0"/>
            <a:ext cx="9144000" cy="641350"/>
          </a:xfrm>
          <a:prstGeom prst="rect">
            <a:avLst/>
          </a:prstGeom>
          <a:gradFill rotWithShape="0">
            <a:gsLst>
              <a:gs pos="0">
                <a:srgbClr val="FF00FF"/>
              </a:gs>
              <a:gs pos="100000">
                <a:srgbClr val="000000"/>
              </a:gs>
            </a:gsLst>
            <a:lin ang="5400000" scaled="1"/>
          </a:gradFill>
          <a:ln w="9525">
            <a:noFill/>
            <a:miter lim="800000"/>
            <a:headEnd/>
            <a:tailEnd/>
          </a:ln>
          <a:effectLst/>
        </p:spPr>
        <p:txBody>
          <a:bodyPr>
            <a:spAutoFit/>
          </a:bodyPr>
          <a:lstStyle/>
          <a:p>
            <a:pPr algn="ctr"/>
            <a:r>
              <a:rPr kumimoji="1" lang="zh-CN" altLang="zh-TW" sz="3600" i="1" dirty="0">
                <a:solidFill>
                  <a:schemeClr val="bg2"/>
                </a:solidFill>
                <a:latin typeface="黑体" pitchFamily="2" charset="-122"/>
                <a:ea typeface="黑体" pitchFamily="2" charset="-122"/>
              </a:rPr>
              <a:t>写</a:t>
            </a:r>
            <a:r>
              <a:rPr kumimoji="1" lang="zh-CN" altLang="zh-CN" sz="3600" i="1" dirty="0">
                <a:solidFill>
                  <a:schemeClr val="bg2"/>
                </a:solidFill>
                <a:latin typeface="黑体" pitchFamily="2" charset="-122"/>
                <a:ea typeface="黑体" pitchFamily="2" charset="-122"/>
              </a:rPr>
              <a:t>C</a:t>
            </a:r>
            <a:r>
              <a:rPr kumimoji="1" lang="en-US" altLang="zh-CN" sz="3600" i="1" dirty="0">
                <a:solidFill>
                  <a:schemeClr val="bg2"/>
                </a:solidFill>
                <a:latin typeface="黑体" pitchFamily="2" charset="-122"/>
                <a:ea typeface="黑体" pitchFamily="2" charset="-122"/>
              </a:rPr>
              <a:t>#</a:t>
            </a:r>
            <a:r>
              <a:rPr kumimoji="1" lang="zh-CN" altLang="zh-CN" sz="3600" i="1" dirty="0">
                <a:solidFill>
                  <a:schemeClr val="bg2"/>
                </a:solidFill>
                <a:latin typeface="黑体" pitchFamily="2" charset="-122"/>
                <a:ea typeface="黑体" pitchFamily="2" charset="-122"/>
              </a:rPr>
              <a:t>程序内容</a:t>
            </a:r>
            <a:endParaRPr kumimoji="1" lang="zh-TW" altLang="en-US" sz="3600" i="1" dirty="0">
              <a:solidFill>
                <a:schemeClr val="bg2"/>
              </a:solidFill>
              <a:latin typeface="華康新儷粗黑" pitchFamily="34" charset="-120"/>
              <a:ea typeface="華康新儷粗黑" pitchFamily="34" charset="-120"/>
            </a:endParaRPr>
          </a:p>
        </p:txBody>
      </p:sp>
      <p:sp>
        <p:nvSpPr>
          <p:cNvPr id="152579" name="Text Box 3"/>
          <p:cNvSpPr txBox="1">
            <a:spLocks noChangeArrowheads="1"/>
          </p:cNvSpPr>
          <p:nvPr/>
        </p:nvSpPr>
        <p:spPr bwMode="auto">
          <a:xfrm>
            <a:off x="0" y="6096000"/>
            <a:ext cx="9144000" cy="646331"/>
          </a:xfrm>
          <a:prstGeom prst="rect">
            <a:avLst/>
          </a:prstGeom>
          <a:gradFill rotWithShape="0">
            <a:gsLst>
              <a:gs pos="0">
                <a:schemeClr val="tx1"/>
              </a:gs>
              <a:gs pos="100000">
                <a:srgbClr val="FF0000"/>
              </a:gs>
            </a:gsLst>
            <a:lin ang="5400000" scaled="1"/>
          </a:gradFill>
          <a:ln w="9525">
            <a:noFill/>
            <a:miter lim="800000"/>
            <a:headEnd/>
            <a:tailEnd/>
          </a:ln>
          <a:effectLst/>
        </p:spPr>
        <p:txBody>
          <a:bodyPr>
            <a:spAutoFit/>
          </a:bodyPr>
          <a:lstStyle/>
          <a:p>
            <a:endParaRPr kumimoji="1" lang="en-US" altLang="zh-TW" sz="3600" i="1" dirty="0">
              <a:solidFill>
                <a:schemeClr val="bg1"/>
              </a:solidFill>
              <a:latin typeface="華康新儷粗黑" pitchFamily="34" charset="-120"/>
              <a:ea typeface="華康新儷粗黑" pitchFamily="34" charset="-120"/>
            </a:endParaRPr>
          </a:p>
        </p:txBody>
      </p:sp>
      <p:sp>
        <p:nvSpPr>
          <p:cNvPr id="152580" name="Rectangle 4"/>
          <p:cNvSpPr>
            <a:spLocks noChangeArrowheads="1"/>
          </p:cNvSpPr>
          <p:nvPr/>
        </p:nvSpPr>
        <p:spPr bwMode="auto">
          <a:xfrm>
            <a:off x="4716463" y="981075"/>
            <a:ext cx="3738562" cy="5270500"/>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pPr>
              <a:lnSpc>
                <a:spcPct val="110000"/>
              </a:lnSpc>
            </a:pPr>
            <a:r>
              <a:rPr kumimoji="1" lang="en-US" altLang="zh-CN" sz="2800" dirty="0">
                <a:latin typeface="華康新儷粗黑" pitchFamily="34" charset="-120"/>
                <a:ea typeface="華康新儷粗黑" pitchFamily="34" charset="-120"/>
              </a:rPr>
              <a:t>c</a:t>
            </a:r>
            <a:r>
              <a:rPr kumimoji="1" lang="en-US" altLang="zh-TW" sz="2800" dirty="0">
                <a:latin typeface="華康新儷粗黑" pitchFamily="34" charset="-120"/>
                <a:ea typeface="華康新儷粗黑" pitchFamily="34" charset="-120"/>
              </a:rPr>
              <a:t>lass </a:t>
            </a:r>
            <a:r>
              <a:rPr kumimoji="1" lang="zh-CN" altLang="en-US" sz="2800" dirty="0">
                <a:solidFill>
                  <a:srgbClr val="0000CC"/>
                </a:solidFill>
                <a:latin typeface="華康新儷粗黑" pitchFamily="34" charset="-120"/>
              </a:rPr>
              <a:t>刘备</a:t>
            </a:r>
          </a:p>
          <a:p>
            <a:pPr>
              <a:lnSpc>
                <a:spcPct val="110000"/>
              </a:lnSpc>
            </a:pPr>
            <a:r>
              <a:rPr kumimoji="1" lang="en-US" altLang="zh-CN" sz="2800" dirty="0">
                <a:solidFill>
                  <a:srgbClr val="0000CC"/>
                </a:solidFill>
                <a:latin typeface="華康新儷粗黑" pitchFamily="34" charset="-120"/>
              </a:rPr>
              <a:t>{</a:t>
            </a:r>
            <a:endParaRPr kumimoji="1" lang="en-US" altLang="zh-TW" sz="2800" dirty="0">
              <a:solidFill>
                <a:srgbClr val="0000CC"/>
              </a:solidFill>
              <a:latin typeface="華康新儷粗黑" pitchFamily="34" charset="-120"/>
              <a:ea typeface="華康新儷粗黑" pitchFamily="34" charset="-120"/>
            </a:endParaRPr>
          </a:p>
          <a:p>
            <a:pPr>
              <a:lnSpc>
                <a:spcPct val="110000"/>
              </a:lnSpc>
            </a:pPr>
            <a:r>
              <a:rPr kumimoji="1" lang="zh-CN" altLang="en-US" sz="2800" i="1" dirty="0">
                <a:solidFill>
                  <a:srgbClr val="0000CC"/>
                </a:solidFill>
                <a:latin typeface="華康新儷粗黑" pitchFamily="34" charset="-120"/>
              </a:rPr>
              <a:t>孔明</a:t>
            </a:r>
            <a:r>
              <a:rPr kumimoji="1" lang="zh-TW" altLang="en-US" sz="2800" i="1" dirty="0">
                <a:solidFill>
                  <a:srgbClr val="0000CC"/>
                </a:solidFill>
                <a:latin typeface="華康新儷粗黑" pitchFamily="34" charset="-120"/>
                <a:ea typeface="華康新儷粗黑" pitchFamily="34" charset="-120"/>
              </a:rPr>
              <a:t> </a:t>
            </a:r>
            <a:r>
              <a:rPr kumimoji="1" lang="en-US" altLang="zh-TW" sz="2800" i="1" dirty="0">
                <a:solidFill>
                  <a:srgbClr val="0000CC"/>
                </a:solidFill>
                <a:latin typeface="華康新儷粗黑" pitchFamily="34" charset="-120"/>
                <a:ea typeface="華康新儷粗黑" pitchFamily="34" charset="-120"/>
              </a:rPr>
              <a:t>k</a:t>
            </a:r>
            <a:r>
              <a:rPr kumimoji="1" lang="en-US" altLang="zh-CN" sz="2800" i="1" dirty="0">
                <a:solidFill>
                  <a:srgbClr val="0000CC"/>
                </a:solidFill>
                <a:latin typeface="華康新儷粗黑" pitchFamily="34" charset="-120"/>
              </a:rPr>
              <a:t> = new</a:t>
            </a:r>
            <a:r>
              <a:rPr kumimoji="1" lang="en-US" altLang="zh-TW" sz="2800" i="1" dirty="0">
                <a:solidFill>
                  <a:srgbClr val="0000CC"/>
                </a:solidFill>
                <a:latin typeface="華康新儷粗黑" pitchFamily="34" charset="-120"/>
                <a:ea typeface="華康新儷粗黑" pitchFamily="34" charset="-120"/>
              </a:rPr>
              <a:t> </a:t>
            </a:r>
            <a:r>
              <a:rPr kumimoji="1" lang="zh-TW" altLang="zh-TW" sz="2800" i="1" dirty="0">
                <a:solidFill>
                  <a:srgbClr val="0000CC"/>
                </a:solidFill>
                <a:latin typeface="華康新儷粗黑" pitchFamily="34" charset="-120"/>
                <a:ea typeface="華康新儷粗黑" pitchFamily="34" charset="-120"/>
              </a:rPr>
              <a:t>孔明</a:t>
            </a:r>
          </a:p>
          <a:p>
            <a:pPr>
              <a:lnSpc>
                <a:spcPct val="110000"/>
              </a:lnSpc>
            </a:pPr>
            <a:r>
              <a:rPr kumimoji="1" lang="zh-CN" altLang="en-US" sz="2800" i="1" dirty="0">
                <a:solidFill>
                  <a:srgbClr val="0000CC"/>
                </a:solidFill>
                <a:latin typeface="華康新儷粗黑" pitchFamily="34" charset="-120"/>
              </a:rPr>
              <a:t>关羽</a:t>
            </a:r>
            <a:r>
              <a:rPr kumimoji="1" lang="zh-TW" altLang="en-US" sz="2800" i="1" dirty="0">
                <a:solidFill>
                  <a:srgbClr val="0000CC"/>
                </a:solidFill>
                <a:latin typeface="華康新儷粗黑" pitchFamily="34" charset="-120"/>
                <a:ea typeface="華康新儷粗黑" pitchFamily="34" charset="-120"/>
              </a:rPr>
              <a:t> </a:t>
            </a:r>
            <a:r>
              <a:rPr kumimoji="1" lang="en-US" altLang="zh-TW" sz="2800" i="1" dirty="0">
                <a:solidFill>
                  <a:srgbClr val="0000CC"/>
                </a:solidFill>
                <a:latin typeface="華康新儷粗黑" pitchFamily="34" charset="-120"/>
                <a:ea typeface="華康新儷粗黑" pitchFamily="34" charset="-120"/>
              </a:rPr>
              <a:t>g = new </a:t>
            </a:r>
            <a:r>
              <a:rPr kumimoji="1" lang="zh-CN" altLang="en-US" sz="2800" i="1" dirty="0">
                <a:solidFill>
                  <a:srgbClr val="0000CC"/>
                </a:solidFill>
                <a:latin typeface="華康新儷粗黑" pitchFamily="34" charset="-120"/>
              </a:rPr>
              <a:t>关羽</a:t>
            </a:r>
            <a:r>
              <a:rPr kumimoji="1" lang="en-US" altLang="zh-CN" sz="2800" dirty="0">
                <a:solidFill>
                  <a:srgbClr val="FF0000"/>
                </a:solidFill>
                <a:latin typeface="華康新儷粗黑" pitchFamily="34" charset="-120"/>
              </a:rPr>
              <a:t>public</a:t>
            </a:r>
            <a:r>
              <a:rPr kumimoji="1" lang="en-US" altLang="zh-TW" sz="2800" dirty="0">
                <a:latin typeface="華康新儷粗黑" pitchFamily="34" charset="-120"/>
                <a:ea typeface="華康新儷粗黑" pitchFamily="34" charset="-120"/>
              </a:rPr>
              <a:t> </a:t>
            </a:r>
            <a:r>
              <a:rPr kumimoji="1" lang="zh-CN" altLang="zh-TW" sz="2800" dirty="0">
                <a:solidFill>
                  <a:schemeClr val="bg2"/>
                </a:solidFill>
                <a:latin typeface="黑体" pitchFamily="2" charset="-122"/>
                <a:ea typeface="黑体" pitchFamily="2" charset="-122"/>
              </a:rPr>
              <a:t>迎战曹操</a:t>
            </a:r>
            <a:r>
              <a:rPr kumimoji="1" lang="zh-TW" altLang="zh-TW" sz="2800" dirty="0">
                <a:solidFill>
                  <a:schemeClr val="bg2"/>
                </a:solidFill>
                <a:latin typeface="黑体" pitchFamily="2" charset="-122"/>
                <a:ea typeface="黑体" pitchFamily="2" charset="-122"/>
              </a:rPr>
              <a:t>()</a:t>
            </a:r>
            <a:endParaRPr kumimoji="1" lang="en-US" altLang="zh-TW" sz="2800" dirty="0">
              <a:solidFill>
                <a:schemeClr val="bg2"/>
              </a:solidFill>
              <a:latin typeface="黑体" pitchFamily="2" charset="-122"/>
              <a:ea typeface="黑体" pitchFamily="2" charset="-122"/>
            </a:endParaRPr>
          </a:p>
          <a:p>
            <a:pPr>
              <a:lnSpc>
                <a:spcPct val="110000"/>
              </a:lnSpc>
            </a:pPr>
            <a:r>
              <a:rPr kumimoji="1" lang="en-US" altLang="zh-TW" sz="2800" dirty="0">
                <a:latin typeface="華康新儷粗黑" pitchFamily="34" charset="-120"/>
                <a:ea typeface="華康新儷粗黑" pitchFamily="34" charset="-120"/>
              </a:rPr>
              <a:t>{</a:t>
            </a:r>
            <a:endParaRPr kumimoji="1" lang="zh-TW" altLang="zh-TW" sz="2800" dirty="0">
              <a:latin typeface="黑体" pitchFamily="2" charset="-122"/>
              <a:ea typeface="黑体" pitchFamily="2" charset="-122"/>
            </a:endParaRPr>
          </a:p>
          <a:p>
            <a:pPr>
              <a:lnSpc>
                <a:spcPct val="110000"/>
              </a:lnSpc>
            </a:pPr>
            <a:r>
              <a:rPr kumimoji="1" lang="zh-TW" altLang="zh-TW" sz="2800" dirty="0">
                <a:latin typeface="華康新儷粗黑" pitchFamily="34" charset="-120"/>
                <a:ea typeface="華康新儷粗黑" pitchFamily="34" charset="-120"/>
              </a:rPr>
              <a:t>        </a:t>
            </a:r>
            <a:r>
              <a:rPr kumimoji="1" lang="en-US" altLang="zh-TW" sz="2800" i="1" dirty="0">
                <a:solidFill>
                  <a:srgbClr val="0000CC"/>
                </a:solidFill>
                <a:latin typeface="華康新儷粗黑" pitchFamily="34" charset="-120"/>
                <a:ea typeface="華康新儷粗黑" pitchFamily="34" charset="-120"/>
              </a:rPr>
              <a:t>k.</a:t>
            </a:r>
            <a:r>
              <a:rPr kumimoji="1" lang="zh-CN" altLang="zh-TW" sz="2800" i="1" dirty="0">
                <a:solidFill>
                  <a:srgbClr val="0000CC"/>
                </a:solidFill>
                <a:latin typeface="華康新儷粗黑" pitchFamily="34" charset="-120"/>
              </a:rPr>
              <a:t>拟定策略</a:t>
            </a:r>
            <a:endParaRPr kumimoji="1" lang="zh-TW" altLang="zh-TW" sz="2800" i="1" dirty="0">
              <a:solidFill>
                <a:srgbClr val="0000CC"/>
              </a:solidFill>
              <a:latin typeface="華康新儷粗黑" pitchFamily="34" charset="-120"/>
            </a:endParaRPr>
          </a:p>
          <a:p>
            <a:pPr>
              <a:lnSpc>
                <a:spcPct val="110000"/>
              </a:lnSpc>
            </a:pPr>
            <a:r>
              <a:rPr kumimoji="1" lang="zh-TW" altLang="zh-TW" sz="2800" i="1" dirty="0">
                <a:solidFill>
                  <a:srgbClr val="0000CC"/>
                </a:solidFill>
                <a:latin typeface="華康新儷粗黑" pitchFamily="34" charset="-120"/>
                <a:ea typeface="華康新儷粗黑" pitchFamily="34" charset="-120"/>
              </a:rPr>
              <a:t>        </a:t>
            </a:r>
            <a:r>
              <a:rPr kumimoji="1" lang="en-US" altLang="zh-TW" sz="2800" i="1" dirty="0">
                <a:solidFill>
                  <a:srgbClr val="0000CC"/>
                </a:solidFill>
                <a:latin typeface="華康新儷粗黑" pitchFamily="34" charset="-120"/>
                <a:ea typeface="華康新儷粗黑" pitchFamily="34" charset="-120"/>
              </a:rPr>
              <a:t>g.</a:t>
            </a:r>
            <a:r>
              <a:rPr kumimoji="1" lang="zh-CN" altLang="en-US" sz="2800" i="1" dirty="0">
                <a:solidFill>
                  <a:srgbClr val="0000CC"/>
                </a:solidFill>
                <a:latin typeface="華康新儷粗黑" pitchFamily="34" charset="-120"/>
              </a:rPr>
              <a:t>防守荆州</a:t>
            </a:r>
            <a:endParaRPr kumimoji="1" lang="zh-TW" altLang="zh-TW" sz="2800" i="1" dirty="0">
              <a:solidFill>
                <a:srgbClr val="0000CC"/>
              </a:solidFill>
              <a:latin typeface="華康新儷粗黑" pitchFamily="34" charset="-120"/>
              <a:ea typeface="華康新儷粗黑" pitchFamily="34" charset="-120"/>
            </a:endParaRPr>
          </a:p>
          <a:p>
            <a:pPr>
              <a:lnSpc>
                <a:spcPct val="110000"/>
              </a:lnSpc>
            </a:pPr>
            <a:r>
              <a:rPr kumimoji="1" lang="zh-TW" altLang="zh-TW" sz="2800" i="1" dirty="0">
                <a:solidFill>
                  <a:srgbClr val="0000CC"/>
                </a:solidFill>
                <a:latin typeface="華康新儷粗黑" pitchFamily="34" charset="-120"/>
                <a:ea typeface="華康新儷粗黑" pitchFamily="34" charset="-120"/>
              </a:rPr>
              <a:t>        </a:t>
            </a:r>
            <a:r>
              <a:rPr kumimoji="1" lang="en-US" altLang="zh-TW" sz="2800" i="1" dirty="0">
                <a:solidFill>
                  <a:srgbClr val="0000CC"/>
                </a:solidFill>
                <a:latin typeface="華康新儷粗黑" pitchFamily="34" charset="-120"/>
                <a:ea typeface="華康新儷粗黑" pitchFamily="34" charset="-120"/>
              </a:rPr>
              <a:t>k.</a:t>
            </a:r>
            <a:r>
              <a:rPr kumimoji="1" lang="zh-CN" altLang="en-US" sz="2800" i="1" dirty="0">
                <a:solidFill>
                  <a:srgbClr val="0000CC"/>
                </a:solidFill>
                <a:latin typeface="華康新儷粗黑" pitchFamily="34" charset="-120"/>
              </a:rPr>
              <a:t>联合孙权</a:t>
            </a:r>
            <a:endParaRPr kumimoji="1" lang="zh-TW" altLang="zh-TW" sz="2800" dirty="0">
              <a:solidFill>
                <a:srgbClr val="0000CC"/>
              </a:solidFill>
              <a:latin typeface="華康新儷粗黑" pitchFamily="34" charset="-120"/>
              <a:ea typeface="華康新儷粗黑" pitchFamily="34" charset="-120"/>
            </a:endParaRPr>
          </a:p>
          <a:p>
            <a:pPr>
              <a:lnSpc>
                <a:spcPct val="110000"/>
              </a:lnSpc>
            </a:pPr>
            <a:r>
              <a:rPr kumimoji="1" lang="en-US" altLang="zh-TW" sz="2800" dirty="0">
                <a:latin typeface="華康新儷粗黑" pitchFamily="34" charset="-120"/>
                <a:ea typeface="華康新儷粗黑" pitchFamily="34" charset="-120"/>
              </a:rPr>
              <a:t>}</a:t>
            </a:r>
          </a:p>
          <a:p>
            <a:pPr>
              <a:lnSpc>
                <a:spcPct val="110000"/>
              </a:lnSpc>
            </a:pPr>
            <a:r>
              <a:rPr kumimoji="1" lang="en-US" altLang="zh-CN" sz="2800" u="sng" dirty="0">
                <a:solidFill>
                  <a:srgbClr val="FF0000"/>
                </a:solidFill>
                <a:latin typeface="華康新儷粗黑" pitchFamily="34" charset="-120"/>
                <a:ea typeface="華康新儷粗黑" pitchFamily="34" charset="-120"/>
              </a:rPr>
              <a:t>}</a:t>
            </a:r>
            <a:endParaRPr kumimoji="1" lang="en-US" altLang="zh-TW" sz="2800" u="sng" dirty="0">
              <a:solidFill>
                <a:srgbClr val="FF0000"/>
              </a:solidFill>
              <a:latin typeface="華康新儷粗黑" pitchFamily="34" charset="-120"/>
              <a:ea typeface="華康新儷粗黑" pitchFamily="34" charset="-120"/>
            </a:endParaRPr>
          </a:p>
        </p:txBody>
      </p:sp>
      <p:sp>
        <p:nvSpPr>
          <p:cNvPr id="152581" name="Rectangle 5"/>
          <p:cNvSpPr>
            <a:spLocks noChangeArrowheads="1"/>
          </p:cNvSpPr>
          <p:nvPr/>
        </p:nvSpPr>
        <p:spPr bwMode="auto">
          <a:xfrm>
            <a:off x="684213" y="692150"/>
            <a:ext cx="3505200" cy="5578475"/>
          </a:xfrm>
          <a:prstGeom prst="rect">
            <a:avLst/>
          </a:prstGeom>
          <a:gradFill rotWithShape="0">
            <a:gsLst>
              <a:gs pos="0">
                <a:srgbClr val="FFCC00"/>
              </a:gs>
              <a:gs pos="100000">
                <a:srgbClr val="FFCC00">
                  <a:gamma/>
                  <a:tint val="0"/>
                  <a:invGamma/>
                </a:srgbClr>
              </a:gs>
            </a:gsLst>
            <a:path path="shape">
              <a:fillToRect l="50000" t="50000" r="50000" b="50000"/>
            </a:path>
          </a:gradFill>
          <a:ln w="9525">
            <a:solidFill>
              <a:srgbClr val="FF0000"/>
            </a:solidFill>
            <a:miter lim="800000"/>
            <a:headEnd/>
            <a:tailEnd/>
          </a:ln>
          <a:effectLst/>
        </p:spPr>
        <p:txBody>
          <a:bodyPr>
            <a:spAutoFit/>
          </a:bodyPr>
          <a:lstStyle/>
          <a:p>
            <a:r>
              <a:rPr kumimoji="1" lang="en-US" altLang="zh-CN" sz="2400" dirty="0">
                <a:latin typeface="華康新儷粗黑" pitchFamily="34" charset="-120"/>
                <a:ea typeface="華康新儷粗黑" pitchFamily="34" charset="-120"/>
              </a:rPr>
              <a:t>c</a:t>
            </a:r>
            <a:r>
              <a:rPr kumimoji="1" lang="en-US" altLang="zh-TW" sz="2400" dirty="0">
                <a:latin typeface="華康新儷粗黑" pitchFamily="34" charset="-120"/>
                <a:ea typeface="華康新儷粗黑" pitchFamily="34" charset="-120"/>
              </a:rPr>
              <a:t>lass </a:t>
            </a:r>
            <a:r>
              <a:rPr kumimoji="1" lang="zh-TW" altLang="zh-TW" sz="2400" dirty="0">
                <a:solidFill>
                  <a:srgbClr val="0000CC"/>
                </a:solidFill>
                <a:latin typeface="華康新儷粗黑" pitchFamily="34" charset="-120"/>
                <a:ea typeface="華康新儷粗黑" pitchFamily="34" charset="-120"/>
              </a:rPr>
              <a:t>孔明</a:t>
            </a:r>
            <a:r>
              <a:rPr kumimoji="1" lang="zh-TW" altLang="en-US" sz="2400" dirty="0">
                <a:solidFill>
                  <a:srgbClr val="0000CC"/>
                </a:solidFill>
                <a:latin typeface="華康新儷粗黑" pitchFamily="34" charset="-120"/>
                <a:ea typeface="華康新儷粗黑" pitchFamily="34" charset="-120"/>
              </a:rPr>
              <a:t>{</a:t>
            </a:r>
            <a:endParaRPr kumimoji="1" lang="zh-TW" altLang="zh-TW" sz="2400" dirty="0">
              <a:solidFill>
                <a:srgbClr val="0000CC"/>
              </a:solidFill>
              <a:latin typeface="華康新儷粗黑" pitchFamily="34" charset="-120"/>
              <a:ea typeface="華康新儷粗黑" pitchFamily="34" charset="-120"/>
            </a:endParaRPr>
          </a:p>
          <a:p>
            <a:r>
              <a:rPr kumimoji="1" lang="zh-CN" altLang="en-US" sz="2400" i="1" dirty="0">
                <a:solidFill>
                  <a:srgbClr val="0000CC"/>
                </a:solidFill>
                <a:latin typeface="華康新儷粗黑" pitchFamily="34" charset="-120"/>
              </a:rPr>
              <a:t>孙权</a:t>
            </a:r>
            <a:r>
              <a:rPr kumimoji="1" lang="zh-TW" altLang="en-US" sz="2400" i="1" dirty="0">
                <a:solidFill>
                  <a:srgbClr val="0000CC"/>
                </a:solidFill>
                <a:latin typeface="華康新儷粗黑" pitchFamily="34" charset="-120"/>
                <a:ea typeface="華康新儷粗黑" pitchFamily="34" charset="-120"/>
              </a:rPr>
              <a:t> </a:t>
            </a:r>
            <a:r>
              <a:rPr kumimoji="1" lang="en-US" altLang="zh-TW" sz="2400" i="1" dirty="0">
                <a:solidFill>
                  <a:srgbClr val="0000CC"/>
                </a:solidFill>
                <a:latin typeface="華康新儷粗黑" pitchFamily="34" charset="-120"/>
                <a:ea typeface="華康新儷粗黑" pitchFamily="34" charset="-120"/>
              </a:rPr>
              <a:t>s </a:t>
            </a:r>
            <a:r>
              <a:rPr kumimoji="1" lang="zh-CN" altLang="en-US" sz="2400" i="1" dirty="0">
                <a:solidFill>
                  <a:srgbClr val="0000CC"/>
                </a:solidFill>
                <a:latin typeface="華康新儷粗黑" pitchFamily="34" charset="-120"/>
              </a:rPr>
              <a:t>＝ </a:t>
            </a:r>
            <a:r>
              <a:rPr kumimoji="1" lang="en-US" altLang="zh-CN" sz="2400" i="1" dirty="0">
                <a:solidFill>
                  <a:srgbClr val="0000CC"/>
                </a:solidFill>
                <a:latin typeface="華康新儷粗黑" pitchFamily="34" charset="-120"/>
              </a:rPr>
              <a:t>new </a:t>
            </a:r>
            <a:r>
              <a:rPr kumimoji="1" lang="zh-CN" altLang="en-US" sz="2400" i="1" dirty="0">
                <a:solidFill>
                  <a:srgbClr val="0000CC"/>
                </a:solidFill>
                <a:latin typeface="華康新儷粗黑" pitchFamily="34" charset="-120"/>
              </a:rPr>
              <a:t>孙权</a:t>
            </a:r>
            <a:endParaRPr kumimoji="1" lang="zh-TW" altLang="en-US" sz="2400" i="1" dirty="0">
              <a:latin typeface="華康新儷粗黑" pitchFamily="34" charset="-120"/>
              <a:ea typeface="華康新儷粗黑" pitchFamily="34" charset="-120"/>
            </a:endParaRPr>
          </a:p>
          <a:p>
            <a:r>
              <a:rPr kumimoji="1" lang="en-US" altLang="zh-CN" sz="2400" dirty="0">
                <a:solidFill>
                  <a:srgbClr val="FF0000"/>
                </a:solidFill>
                <a:latin typeface="華康新儷粗黑" pitchFamily="34" charset="-120"/>
              </a:rPr>
              <a:t>public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華康新儷粗黑" pitchFamily="34" charset="-120"/>
                <a:ea typeface="黑体" pitchFamily="2" charset="-122"/>
              </a:rPr>
              <a:t>拟定策略</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en-US" altLang="zh-TW" sz="2400" dirty="0">
                <a:latin typeface="華康新儷粗黑" pitchFamily="34" charset="-120"/>
                <a:ea typeface="華康新儷粗黑" pitchFamily="34" charset="-120"/>
              </a:rPr>
              <a:t>}</a:t>
            </a:r>
          </a:p>
          <a:p>
            <a:r>
              <a:rPr kumimoji="1" lang="en-US" altLang="zh-CN" sz="2400" dirty="0">
                <a:solidFill>
                  <a:srgbClr val="FF0000"/>
                </a:solidFill>
                <a:latin typeface="華康新儷粗黑" pitchFamily="34" charset="-120"/>
                <a:ea typeface="華康新儷粗黑" pitchFamily="34" charset="-120"/>
              </a:rPr>
              <a:t>p</a:t>
            </a:r>
            <a:r>
              <a:rPr kumimoji="1" lang="en-US" altLang="zh-TW" sz="2400" dirty="0">
                <a:solidFill>
                  <a:srgbClr val="FF0000"/>
                </a:solidFill>
                <a:latin typeface="華康新儷粗黑" pitchFamily="34" charset="-120"/>
                <a:ea typeface="華康新儷粗黑" pitchFamily="34" charset="-120"/>
              </a:rPr>
              <a:t>ublic</a:t>
            </a:r>
            <a:r>
              <a:rPr kumimoji="1" lang="en-US" altLang="zh-TW" sz="2400" dirty="0">
                <a:latin typeface="華康新儷粗黑" pitchFamily="34" charset="-120"/>
                <a:ea typeface="華康新儷粗黑" pitchFamily="34" charset="-120"/>
              </a:rPr>
              <a:t> </a:t>
            </a:r>
            <a:r>
              <a:rPr kumimoji="1" lang="zh-CN" altLang="en-US" sz="2400" dirty="0">
                <a:solidFill>
                  <a:schemeClr val="bg2"/>
                </a:solidFill>
                <a:latin typeface="華康新儷粗黑" pitchFamily="34" charset="-120"/>
                <a:ea typeface="黑体" pitchFamily="2" charset="-122"/>
              </a:rPr>
              <a:t>联合孙权</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latin typeface="華康新儷粗黑" pitchFamily="34" charset="-120"/>
                <a:ea typeface="華康新儷粗黑" pitchFamily="34" charset="-120"/>
              </a:rPr>
              <a:t>{</a:t>
            </a:r>
            <a:endParaRPr kumimoji="1" lang="zh-TW" altLang="zh-TW" sz="2400" dirty="0">
              <a:latin typeface="華康新儷粗黑" pitchFamily="34" charset="-120"/>
              <a:ea typeface="華康新儷粗黑" pitchFamily="34" charset="-120"/>
            </a:endParaRPr>
          </a:p>
          <a:p>
            <a:r>
              <a:rPr kumimoji="1" lang="zh-TW" altLang="zh-TW" sz="2400" dirty="0">
                <a:latin typeface="華康新儷粗黑" pitchFamily="34" charset="-120"/>
                <a:ea typeface="華康新儷粗黑" pitchFamily="34" charset="-120"/>
              </a:rPr>
              <a:t>         </a:t>
            </a:r>
            <a:r>
              <a:rPr kumimoji="1" lang="en-US" altLang="zh-TW" sz="2400" i="1" dirty="0">
                <a:solidFill>
                  <a:srgbClr val="0000CC"/>
                </a:solidFill>
                <a:latin typeface="華康新儷粗黑" pitchFamily="34" charset="-120"/>
                <a:ea typeface="華康新儷粗黑" pitchFamily="34" charset="-120"/>
              </a:rPr>
              <a:t>s.</a:t>
            </a:r>
            <a:r>
              <a:rPr kumimoji="1" lang="zh-CN" altLang="en-US" sz="2400" i="1" dirty="0">
                <a:solidFill>
                  <a:srgbClr val="0000CC"/>
                </a:solidFill>
                <a:latin typeface="華康新儷粗黑" pitchFamily="34" charset="-120"/>
              </a:rPr>
              <a:t>请领兵相助</a:t>
            </a:r>
            <a:endParaRPr kumimoji="1" lang="zh-TW" altLang="zh-TW" sz="2400" i="1" dirty="0">
              <a:solidFill>
                <a:srgbClr val="0000CC"/>
              </a:solidFill>
              <a:latin typeface="華康新儷粗黑" pitchFamily="34" charset="-120"/>
              <a:ea typeface="華康新儷粗黑" pitchFamily="34" charset="-120"/>
            </a:endParaRPr>
          </a:p>
          <a:p>
            <a:r>
              <a:rPr kumimoji="1" lang="zh-TW" altLang="zh-TW" sz="2400" i="1" dirty="0">
                <a:solidFill>
                  <a:srgbClr val="0000CC"/>
                </a:solidFill>
                <a:latin typeface="華康新儷粗黑" pitchFamily="34" charset="-120"/>
                <a:ea typeface="華康新儷粗黑" pitchFamily="34" charset="-120"/>
              </a:rPr>
              <a:t>         </a:t>
            </a:r>
            <a:r>
              <a:rPr kumimoji="1" lang="zh-CN" altLang="en-US" sz="2400" i="1" dirty="0">
                <a:solidFill>
                  <a:srgbClr val="0000CC"/>
                </a:solidFill>
                <a:latin typeface="華康新儷粗黑" pitchFamily="34" charset="-120"/>
              </a:rPr>
              <a:t>借东风火攻</a:t>
            </a:r>
            <a:r>
              <a:rPr kumimoji="1" lang="en-US" altLang="zh-CN" sz="2400" i="1" dirty="0">
                <a:solidFill>
                  <a:srgbClr val="0000CC"/>
                </a:solidFill>
                <a:latin typeface="華康新儷粗黑" pitchFamily="34" charset="-120"/>
              </a:rPr>
              <a:t>()</a:t>
            </a:r>
            <a:endParaRPr kumimoji="1" lang="zh-TW" altLang="zh-TW" sz="2400" dirty="0">
              <a:latin typeface="華康新儷粗黑" pitchFamily="34" charset="-120"/>
              <a:ea typeface="華康新儷粗黑" pitchFamily="34" charset="-120"/>
            </a:endParaRPr>
          </a:p>
          <a:p>
            <a:r>
              <a:rPr kumimoji="1" lang="en-US" altLang="zh-TW" sz="2400" dirty="0">
                <a:latin typeface="華康新儷粗黑" pitchFamily="34" charset="-120"/>
                <a:ea typeface="華康新儷粗黑" pitchFamily="34" charset="-120"/>
              </a:rPr>
              <a:t>}</a:t>
            </a:r>
          </a:p>
          <a:p>
            <a:r>
              <a:rPr kumimoji="1" lang="en-US" altLang="zh-CN" sz="2400" dirty="0">
                <a:solidFill>
                  <a:srgbClr val="FF0000"/>
                </a:solidFill>
                <a:latin typeface="華康新儷粗黑" pitchFamily="34" charset="-120"/>
                <a:ea typeface="華康新儷粗黑" pitchFamily="34" charset="-120"/>
              </a:rPr>
              <a:t>private</a:t>
            </a:r>
            <a:r>
              <a:rPr kumimoji="1" lang="en-US" altLang="zh-TW" sz="2400" dirty="0">
                <a:solidFill>
                  <a:srgbClr val="FF0000"/>
                </a:solidFill>
                <a:latin typeface="華康新儷粗黑" pitchFamily="34" charset="-120"/>
                <a:ea typeface="華康新儷粗黑" pitchFamily="34" charset="-120"/>
              </a:rPr>
              <a:t> </a:t>
            </a:r>
            <a:r>
              <a:rPr kumimoji="1" lang="zh-CN" altLang="en-US" sz="2400" dirty="0">
                <a:solidFill>
                  <a:schemeClr val="bg2"/>
                </a:solidFill>
                <a:latin typeface="華康新儷粗黑" pitchFamily="34" charset="-120"/>
                <a:ea typeface="黑体" pitchFamily="2" charset="-122"/>
              </a:rPr>
              <a:t>借东风火攻</a:t>
            </a:r>
            <a:r>
              <a:rPr kumimoji="1" lang="zh-TW" altLang="zh-TW" sz="2400" dirty="0">
                <a:solidFill>
                  <a:schemeClr val="bg2"/>
                </a:solidFill>
                <a:latin typeface="華康新儷粗黑" pitchFamily="34" charset="-120"/>
                <a:ea typeface="華康新儷粗黑" pitchFamily="34" charset="-120"/>
              </a:rPr>
              <a:t>()</a:t>
            </a:r>
            <a:endParaRPr kumimoji="1" lang="en-US"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zh-TW" altLang="zh-TW" sz="2400" dirty="0">
                <a:solidFill>
                  <a:schemeClr val="bg2"/>
                </a:solidFill>
                <a:latin typeface="華康新儷粗黑" pitchFamily="34" charset="-120"/>
                <a:ea typeface="華康新儷粗黑" pitchFamily="34" charset="-120"/>
              </a:rPr>
              <a:t>       </a:t>
            </a:r>
            <a:r>
              <a:rPr kumimoji="1" lang="zh-TW" altLang="zh-TW" sz="2400" dirty="0">
                <a:solidFill>
                  <a:schemeClr val="bg2"/>
                </a:solidFill>
                <a:latin typeface="Times New Roman"/>
                <a:ea typeface="華康新儷粗黑" pitchFamily="34" charset="-120"/>
              </a:rPr>
              <a:t>……</a:t>
            </a:r>
            <a:endParaRPr kumimoji="1" lang="zh-TW" altLang="zh-TW" sz="2400" dirty="0">
              <a:solidFill>
                <a:schemeClr val="bg2"/>
              </a:solidFill>
              <a:latin typeface="華康新儷粗黑" pitchFamily="34" charset="-120"/>
              <a:ea typeface="華康新儷粗黑" pitchFamily="34" charset="-120"/>
            </a:endParaRPr>
          </a:p>
          <a:p>
            <a:r>
              <a:rPr kumimoji="1" lang="en-US" altLang="zh-TW" sz="2400" dirty="0">
                <a:solidFill>
                  <a:schemeClr val="bg2"/>
                </a:solidFill>
                <a:latin typeface="華康新儷粗黑" pitchFamily="34" charset="-120"/>
                <a:ea typeface="華康新儷粗黑" pitchFamily="34" charset="-120"/>
              </a:rPr>
              <a:t>}</a:t>
            </a:r>
            <a:r>
              <a:rPr kumimoji="1" lang="en-US" altLang="zh-CN" sz="2400" dirty="0">
                <a:solidFill>
                  <a:schemeClr val="bg2"/>
                </a:solidFill>
                <a:latin typeface="華康新儷粗黑" pitchFamily="34" charset="-120"/>
                <a:ea typeface="華康新儷粗黑" pitchFamily="34" charset="-120"/>
              </a:rPr>
              <a:t>}</a:t>
            </a:r>
            <a:endParaRPr kumimoji="1" lang="en-US" altLang="zh-TW" sz="2400" u="sng" dirty="0">
              <a:solidFill>
                <a:schemeClr val="bg2"/>
              </a:solidFill>
              <a:latin typeface="華康新儷粗黑" pitchFamily="34" charset="-120"/>
              <a:ea typeface="華康新儷粗黑" pitchFamily="34"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additive="base">
                                        <p:cTn id="7" dur="500" fill="hold"/>
                                        <p:tgtEl>
                                          <p:spTgt spid="152578"/>
                                        </p:tgtEl>
                                        <p:attrNameLst>
                                          <p:attrName>ppt_x</p:attrName>
                                        </p:attrNameLst>
                                      </p:cBhvr>
                                      <p:tavLst>
                                        <p:tav tm="0">
                                          <p:val>
                                            <p:strVal val="#ppt_x"/>
                                          </p:val>
                                        </p:tav>
                                        <p:tav tm="100000">
                                          <p:val>
                                            <p:strVal val="#ppt_x"/>
                                          </p:val>
                                        </p:tav>
                                      </p:tavLst>
                                    </p:anim>
                                    <p:anim calcmode="lin" valueType="num">
                                      <p:cBhvr additive="base">
                                        <p:cTn id="8" dur="500" fill="hold"/>
                                        <p:tgtEl>
                                          <p:spTgt spid="15257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52580"/>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autoUpdateAnimBg="0"/>
      <p:bldP spid="152580" grpId="0" animBg="1" autoUpdateAnimBg="0"/>
      <p:bldP spid="15258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建模过程简介</a:t>
            </a:r>
            <a:endParaRPr lang="zh-CN" altLang="en-US" dirty="0"/>
          </a:p>
        </p:txBody>
      </p:sp>
      <p:pic>
        <p:nvPicPr>
          <p:cNvPr id="93186" name="Picture 2" descr="D:\HanksDocument\学院工作\教学\软件系统建模与设计\资料\电子文档\大象\图例\图1.9面向对象分析设计完整过程.TIF"/>
          <p:cNvPicPr>
            <a:picLocks noChangeAspect="1" noChangeArrowheads="1"/>
          </p:cNvPicPr>
          <p:nvPr/>
        </p:nvPicPr>
        <p:blipFill>
          <a:blip r:embed="rId2" cstate="print"/>
          <a:srcRect/>
          <a:stretch>
            <a:fillRect/>
          </a:stretch>
        </p:blipFill>
        <p:spPr bwMode="auto">
          <a:xfrm>
            <a:off x="2057091" y="1171575"/>
            <a:ext cx="5267325" cy="56864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用例驱动</a:t>
            </a:r>
            <a:endParaRPr lang="zh-CN" altLang="en-US" dirty="0"/>
          </a:p>
        </p:txBody>
      </p:sp>
      <p:sp>
        <p:nvSpPr>
          <p:cNvPr id="3" name="内容占位符 2"/>
          <p:cNvSpPr>
            <a:spLocks noGrp="1"/>
          </p:cNvSpPr>
          <p:nvPr>
            <p:ph idx="1"/>
          </p:nvPr>
        </p:nvSpPr>
        <p:spPr/>
        <p:txBody>
          <a:bodyPr/>
          <a:lstStyle/>
          <a:p>
            <a:r>
              <a:rPr lang="zh-CN" altLang="en-US" sz="2400" dirty="0" smtClean="0"/>
              <a:t>整个软件生产过程就是用例驱动的。</a:t>
            </a:r>
            <a:endParaRPr lang="en-US" altLang="zh-CN" sz="2400" dirty="0" smtClean="0"/>
          </a:p>
          <a:p>
            <a:r>
              <a:rPr lang="zh-CN" altLang="en-US" sz="2400" dirty="0" smtClean="0"/>
              <a:t>用例驱动原理：实现用例是软件生产的必要工作，一旦用例实现了，问题领域就解决了。</a:t>
            </a:r>
            <a:endParaRPr lang="en-US" altLang="zh-CN" sz="2400" dirty="0" smtClean="0"/>
          </a:p>
          <a:p>
            <a:r>
              <a:rPr lang="zh-CN" altLang="en-US" sz="2400" dirty="0" smtClean="0"/>
              <a:t>用例捕获了系统的功能性需求，可以驱动所有视图。</a:t>
            </a:r>
            <a:endParaRPr lang="zh-CN" altLang="en-US" sz="2400" dirty="0"/>
          </a:p>
        </p:txBody>
      </p:sp>
      <p:pic>
        <p:nvPicPr>
          <p:cNvPr id="73729" name="Picture 1" descr="D:\HanksDocument\学院工作\教学\软件系统建模与设计\资料\电子文档\大象\图例\图2.2用例驱动视图.TIF"/>
          <p:cNvPicPr>
            <a:picLocks noChangeAspect="1" noChangeArrowheads="1"/>
          </p:cNvPicPr>
          <p:nvPr/>
        </p:nvPicPr>
        <p:blipFill>
          <a:blip r:embed="rId3" cstate="print"/>
          <a:srcRect/>
          <a:stretch>
            <a:fillRect/>
          </a:stretch>
        </p:blipFill>
        <p:spPr bwMode="auto">
          <a:xfrm>
            <a:off x="2808020" y="3493820"/>
            <a:ext cx="3124200"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统一过程抽象层次</a:t>
            </a:r>
            <a:endParaRPr lang="zh-CN" altLang="en-US" dirty="0"/>
          </a:p>
        </p:txBody>
      </p:sp>
      <p:sp>
        <p:nvSpPr>
          <p:cNvPr id="3" name="内容占位符 2"/>
          <p:cNvSpPr>
            <a:spLocks noGrp="1"/>
          </p:cNvSpPr>
          <p:nvPr>
            <p:ph idx="1"/>
          </p:nvPr>
        </p:nvSpPr>
        <p:spPr/>
        <p:txBody>
          <a:bodyPr/>
          <a:lstStyle/>
          <a:p>
            <a:r>
              <a:rPr lang="zh-CN" altLang="en-US" sz="2400" dirty="0" smtClean="0"/>
              <a:t>抽象有两种方法，一种是自顶向下，一种是自底向上。</a:t>
            </a:r>
            <a:endParaRPr lang="en-US" altLang="zh-CN" sz="2400" dirty="0" smtClean="0"/>
          </a:p>
          <a:p>
            <a:r>
              <a:rPr lang="zh-CN" altLang="en-US" sz="2400" dirty="0" smtClean="0"/>
              <a:t>软件开发过程中，主体上应采用自顶向下的方法，用少量的概念覆盖系统需求，再逐步降低抽象层次，直到代码编写。同时应当辅以自底向上的方法，通过总结在较低抽象层次的实践经验来改进较高层次的概念以提升软件质量。</a:t>
            </a:r>
            <a:endParaRPr lang="zh-CN" altLang="en-US" sz="2400" dirty="0"/>
          </a:p>
        </p:txBody>
      </p:sp>
      <p:pic>
        <p:nvPicPr>
          <p:cNvPr id="72705" name="Picture 1" descr="D:\HanksDocument\学院工作\教学\软件系统建模与设计\资料\电子文档\大象\图例\图2.3统一过程一般抽象层次.TIF"/>
          <p:cNvPicPr>
            <a:picLocks noChangeAspect="1" noChangeArrowheads="1"/>
          </p:cNvPicPr>
          <p:nvPr/>
        </p:nvPicPr>
        <p:blipFill>
          <a:blip r:embed="rId3" cstate="print"/>
          <a:srcRect/>
          <a:stretch>
            <a:fillRect/>
          </a:stretch>
        </p:blipFill>
        <p:spPr bwMode="auto">
          <a:xfrm>
            <a:off x="3099646" y="3666471"/>
            <a:ext cx="2944895" cy="309652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视图</a:t>
            </a:r>
            <a:endParaRPr lang="zh-CN" altLang="en-US" dirty="0"/>
          </a:p>
        </p:txBody>
      </p:sp>
      <p:sp>
        <p:nvSpPr>
          <p:cNvPr id="3" name="内容占位符 2"/>
          <p:cNvSpPr>
            <a:spLocks noGrp="1"/>
          </p:cNvSpPr>
          <p:nvPr>
            <p:ph idx="1"/>
          </p:nvPr>
        </p:nvSpPr>
        <p:spPr/>
        <p:txBody>
          <a:bodyPr/>
          <a:lstStyle/>
          <a:p>
            <a:r>
              <a:rPr lang="zh-CN" altLang="en-US" sz="2800" dirty="0" smtClean="0"/>
              <a:t>视图用于组织</a:t>
            </a:r>
            <a:r>
              <a:rPr lang="en-US" altLang="zh-CN" sz="2800" dirty="0" smtClean="0"/>
              <a:t>UML</a:t>
            </a:r>
            <a:r>
              <a:rPr lang="zh-CN" altLang="en-US" sz="2800" dirty="0" smtClean="0"/>
              <a:t>元素，表达出模型某一方面的含义。</a:t>
            </a:r>
            <a:endParaRPr lang="en-US" altLang="zh-CN" sz="2800" dirty="0" smtClean="0"/>
          </a:p>
          <a:p>
            <a:pPr lvl="1"/>
            <a:r>
              <a:rPr lang="zh-CN" altLang="en-US" sz="2400" dirty="0" smtClean="0"/>
              <a:t>建模最主要的工作就是为软件绘制那些表达软件含义的视图来完整地表达软件的含义。</a:t>
            </a:r>
            <a:endParaRPr lang="en-US" altLang="zh-CN" sz="2400" dirty="0" smtClean="0"/>
          </a:p>
          <a:p>
            <a:pPr lvl="1"/>
            <a:r>
              <a:rPr lang="zh-CN" altLang="en-US" sz="2400" dirty="0" smtClean="0"/>
              <a:t>建模另一项重要工作就是用视图为不同的参与者展示他们所关心的那部分视角。</a:t>
            </a:r>
            <a:endParaRPr lang="en-US" altLang="zh-CN" sz="2400" dirty="0" smtClean="0"/>
          </a:p>
          <a:p>
            <a:pPr lvl="1"/>
            <a:endParaRPr lang="en-US" altLang="zh-CN" sz="2400" dirty="0" smtClean="0"/>
          </a:p>
          <a:p>
            <a:r>
              <a:rPr lang="zh-CN" altLang="en-US" sz="2800" dirty="0" smtClean="0"/>
              <a:t>思考题：</a:t>
            </a:r>
            <a:endParaRPr lang="en-US" altLang="zh-CN" sz="2800" dirty="0" smtClean="0"/>
          </a:p>
          <a:p>
            <a:pPr lvl="1"/>
            <a:r>
              <a:rPr lang="zh-CN" altLang="en-US" sz="2400" dirty="0" smtClean="0"/>
              <a:t>应该为哪些软件信息绘制哪些视图？</a:t>
            </a:r>
            <a:endParaRPr lang="en-US" altLang="zh-CN" sz="2400" dirty="0" smtClean="0"/>
          </a:p>
          <a:p>
            <a:pPr lvl="1"/>
            <a:r>
              <a:rPr lang="zh-CN" altLang="en-US" sz="2400" dirty="0" smtClean="0"/>
              <a:t>应该给哪些参与者展示哪些视图？</a:t>
            </a:r>
            <a:endParaRPr lang="zh-CN" altLang="en-US" sz="2400" dirty="0"/>
          </a:p>
        </p:txBody>
      </p:sp>
    </p:spTree>
  </p:cSld>
  <p:clrMapOvr>
    <a:masterClrMapping/>
  </p:clrMapOvr>
</p:sld>
</file>

<file path=ppt/theme/theme1.xml><?xml version="1.0" encoding="utf-8"?>
<a:theme xmlns:a="http://schemas.openxmlformats.org/drawingml/2006/main" name="Globe">
  <a:themeElements>
    <a:clrScheme name="主题">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2678</TotalTime>
  <Words>2822</Words>
  <Application>Microsoft Office PowerPoint</Application>
  <PresentationFormat>全屏显示(4:3)</PresentationFormat>
  <Paragraphs>431</Paragraphs>
  <Slides>59</Slides>
  <Notes>43</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Globe</vt:lpstr>
      <vt:lpstr>PowerPoint 演示文稿</vt:lpstr>
      <vt:lpstr>建模关键概念</vt:lpstr>
      <vt:lpstr>建模</vt:lpstr>
      <vt:lpstr>怎么建？</vt:lpstr>
      <vt:lpstr>“模”是什么？</vt:lpstr>
      <vt:lpstr>建模过程简介</vt:lpstr>
      <vt:lpstr>用例驱动</vt:lpstr>
      <vt:lpstr>统一过程抽象层次</vt:lpstr>
      <vt:lpstr>视图</vt:lpstr>
      <vt:lpstr>建模关键概念</vt:lpstr>
      <vt:lpstr>PowerPoint 演示文稿</vt:lpstr>
      <vt:lpstr>PowerPoint 演示文稿</vt:lpstr>
      <vt:lpstr>换一个思路认识OO</vt:lpstr>
      <vt:lpstr>讨论要点</vt:lpstr>
      <vt:lpstr>世界 World</vt:lpstr>
      <vt:lpstr>过程论与对象论的共识</vt:lpstr>
      <vt:lpstr>过程论认为</vt:lpstr>
      <vt:lpstr>对象论认为</vt:lpstr>
      <vt:lpstr>一道智力题引发的思考</vt:lpstr>
      <vt:lpstr>过程论看待这件事情</vt:lpstr>
      <vt:lpstr>对象论看待这件事情</vt:lpstr>
      <vt:lpstr>总结</vt:lpstr>
      <vt:lpstr>抽象 Abstraction</vt:lpstr>
      <vt:lpstr>类是怎么来的</vt:lpstr>
      <vt:lpstr>为什么要有类</vt:lpstr>
      <vt:lpstr>层次 Arrangement</vt:lpstr>
      <vt:lpstr>世界是一棵树</vt:lpstr>
      <vt:lpstr>从树中我们可以认识到</vt:lpstr>
      <vt:lpstr>继承 Inheritance</vt:lpstr>
      <vt:lpstr>原来是先有儿子才有父亲</vt:lpstr>
      <vt:lpstr>继承的作用</vt:lpstr>
      <vt:lpstr>开放-关闭</vt:lpstr>
      <vt:lpstr>儿子，你要能完全替代老爹才行</vt:lpstr>
      <vt:lpstr>耦合 Couple</vt:lpstr>
      <vt:lpstr>形形色色的耦合</vt:lpstr>
      <vt:lpstr>耦合示例</vt:lpstr>
      <vt:lpstr>运作 Moving</vt:lpstr>
      <vt:lpstr>世界本没有类</vt:lpstr>
      <vt:lpstr>程序世界——大同的和谐世界</vt:lpstr>
      <vt:lpstr>两个世界中依赖的区别</vt:lpstr>
      <vt:lpstr>程序世界——封建的专制世界</vt:lpstr>
      <vt:lpstr>接口横空出世</vt:lpstr>
      <vt:lpstr>依赖是如何被倒置的</vt:lpstr>
      <vt:lpstr>依赖是如何被倒置的</vt:lpstr>
      <vt:lpstr>依赖是如何被倒置的</vt:lpstr>
      <vt:lpstr>神秘的统治者</vt:lpstr>
      <vt:lpstr>建模关键概念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游戏编程概述</dc:title>
  <dc:creator>Geng</dc:creator>
  <cp:lastModifiedBy>HanksLau</cp:lastModifiedBy>
  <cp:revision>235</cp:revision>
  <dcterms:created xsi:type="dcterms:W3CDTF">2005-02-26T07:25:10Z</dcterms:created>
  <dcterms:modified xsi:type="dcterms:W3CDTF">2013-03-09T02:04:49Z</dcterms:modified>
</cp:coreProperties>
</file>