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63"/>
  </p:notesMasterIdLst>
  <p:sldIdLst>
    <p:sldId id="334" r:id="rId2"/>
    <p:sldId id="346" r:id="rId3"/>
    <p:sldId id="336" r:id="rId4"/>
    <p:sldId id="283" r:id="rId5"/>
    <p:sldId id="335" r:id="rId6"/>
    <p:sldId id="296" r:id="rId7"/>
    <p:sldId id="355" r:id="rId8"/>
    <p:sldId id="281" r:id="rId9"/>
    <p:sldId id="332" r:id="rId10"/>
    <p:sldId id="361" r:id="rId11"/>
    <p:sldId id="299" r:id="rId12"/>
    <p:sldId id="362" r:id="rId13"/>
    <p:sldId id="356" r:id="rId14"/>
    <p:sldId id="320" r:id="rId15"/>
    <p:sldId id="291" r:id="rId16"/>
    <p:sldId id="269" r:id="rId17"/>
    <p:sldId id="293" r:id="rId18"/>
    <p:sldId id="275" r:id="rId19"/>
    <p:sldId id="321" r:id="rId20"/>
    <p:sldId id="295" r:id="rId21"/>
    <p:sldId id="288" r:id="rId22"/>
    <p:sldId id="373" r:id="rId23"/>
    <p:sldId id="363" r:id="rId24"/>
    <p:sldId id="364" r:id="rId25"/>
    <p:sldId id="365" r:id="rId26"/>
    <p:sldId id="264" r:id="rId27"/>
    <p:sldId id="312" r:id="rId28"/>
    <p:sldId id="378" r:id="rId29"/>
    <p:sldId id="337" r:id="rId30"/>
    <p:sldId id="357" r:id="rId31"/>
    <p:sldId id="316" r:id="rId32"/>
    <p:sldId id="333" r:id="rId33"/>
    <p:sldId id="317" r:id="rId34"/>
    <p:sldId id="319" r:id="rId35"/>
    <p:sldId id="318" r:id="rId36"/>
    <p:sldId id="366" r:id="rId37"/>
    <p:sldId id="368" r:id="rId38"/>
    <p:sldId id="377" r:id="rId39"/>
    <p:sldId id="358" r:id="rId40"/>
    <p:sldId id="282" r:id="rId41"/>
    <p:sldId id="305" r:id="rId42"/>
    <p:sldId id="314" r:id="rId43"/>
    <p:sldId id="372" r:id="rId44"/>
    <p:sldId id="359" r:id="rId45"/>
    <p:sldId id="354" r:id="rId46"/>
    <p:sldId id="374" r:id="rId47"/>
    <p:sldId id="376" r:id="rId48"/>
    <p:sldId id="375" r:id="rId49"/>
    <p:sldId id="360" r:id="rId50"/>
    <p:sldId id="380" r:id="rId51"/>
    <p:sldId id="381" r:id="rId52"/>
    <p:sldId id="382" r:id="rId53"/>
    <p:sldId id="383" r:id="rId54"/>
    <p:sldId id="384" r:id="rId55"/>
    <p:sldId id="385" r:id="rId56"/>
    <p:sldId id="386" r:id="rId57"/>
    <p:sldId id="392" r:id="rId58"/>
    <p:sldId id="393" r:id="rId59"/>
    <p:sldId id="394" r:id="rId60"/>
    <p:sldId id="400" r:id="rId61"/>
    <p:sldId id="395" r:id="rId62"/>
  </p:sldIdLst>
  <p:sldSz cx="9144000" cy="6858000" type="screen4x3"/>
  <p:notesSz cx="6858000" cy="9144000"/>
  <p:defaultTextStyle>
    <a:defPPr>
      <a:defRPr lang="zh-CN"/>
    </a:defPPr>
    <a:lvl1pPr algn="l" rtl="0" eaLnBrk="0" fontAlgn="base" hangingPunct="0">
      <a:lnSpc>
        <a:spcPct val="90000"/>
      </a:lnSpc>
      <a:spcBef>
        <a:spcPct val="50000"/>
      </a:spcBef>
      <a:spcAft>
        <a:spcPct val="0"/>
      </a:spcAft>
      <a:defRPr sz="1600" b="1" kern="1200">
        <a:solidFill>
          <a:schemeClr val="tx1"/>
        </a:solidFill>
        <a:latin typeface="Arial" charset="0"/>
        <a:ea typeface="宋体" charset="-122"/>
        <a:cs typeface="+mn-cs"/>
      </a:defRPr>
    </a:lvl1pPr>
    <a:lvl2pPr marL="457200" algn="l" rtl="0" eaLnBrk="0" fontAlgn="base" hangingPunct="0">
      <a:lnSpc>
        <a:spcPct val="90000"/>
      </a:lnSpc>
      <a:spcBef>
        <a:spcPct val="50000"/>
      </a:spcBef>
      <a:spcAft>
        <a:spcPct val="0"/>
      </a:spcAft>
      <a:defRPr sz="1600" b="1" kern="1200">
        <a:solidFill>
          <a:schemeClr val="tx1"/>
        </a:solidFill>
        <a:latin typeface="Arial" charset="0"/>
        <a:ea typeface="宋体" charset="-122"/>
        <a:cs typeface="+mn-cs"/>
      </a:defRPr>
    </a:lvl2pPr>
    <a:lvl3pPr marL="914400" algn="l" rtl="0" eaLnBrk="0" fontAlgn="base" hangingPunct="0">
      <a:lnSpc>
        <a:spcPct val="90000"/>
      </a:lnSpc>
      <a:spcBef>
        <a:spcPct val="50000"/>
      </a:spcBef>
      <a:spcAft>
        <a:spcPct val="0"/>
      </a:spcAft>
      <a:defRPr sz="1600" b="1" kern="1200">
        <a:solidFill>
          <a:schemeClr val="tx1"/>
        </a:solidFill>
        <a:latin typeface="Arial" charset="0"/>
        <a:ea typeface="宋体" charset="-122"/>
        <a:cs typeface="+mn-cs"/>
      </a:defRPr>
    </a:lvl3pPr>
    <a:lvl4pPr marL="1371600" algn="l" rtl="0" eaLnBrk="0" fontAlgn="base" hangingPunct="0">
      <a:lnSpc>
        <a:spcPct val="90000"/>
      </a:lnSpc>
      <a:spcBef>
        <a:spcPct val="50000"/>
      </a:spcBef>
      <a:spcAft>
        <a:spcPct val="0"/>
      </a:spcAft>
      <a:defRPr sz="1600" b="1" kern="1200">
        <a:solidFill>
          <a:schemeClr val="tx1"/>
        </a:solidFill>
        <a:latin typeface="Arial" charset="0"/>
        <a:ea typeface="宋体" charset="-122"/>
        <a:cs typeface="+mn-cs"/>
      </a:defRPr>
    </a:lvl4pPr>
    <a:lvl5pPr marL="1828800" algn="l" rtl="0" eaLnBrk="0" fontAlgn="base" hangingPunct="0">
      <a:lnSpc>
        <a:spcPct val="90000"/>
      </a:lnSpc>
      <a:spcBef>
        <a:spcPct val="50000"/>
      </a:spcBef>
      <a:spcAft>
        <a:spcPct val="0"/>
      </a:spcAft>
      <a:defRPr sz="1600" b="1" kern="1200">
        <a:solidFill>
          <a:schemeClr val="tx1"/>
        </a:solidFill>
        <a:latin typeface="Arial" charset="0"/>
        <a:ea typeface="宋体" charset="-122"/>
        <a:cs typeface="+mn-cs"/>
      </a:defRPr>
    </a:lvl5pPr>
    <a:lvl6pPr marL="2286000" algn="l" defTabSz="914400" rtl="0" eaLnBrk="1" latinLnBrk="0" hangingPunct="1">
      <a:defRPr sz="1600" b="1" kern="1200">
        <a:solidFill>
          <a:schemeClr val="tx1"/>
        </a:solidFill>
        <a:latin typeface="Arial" charset="0"/>
        <a:ea typeface="宋体" charset="-122"/>
        <a:cs typeface="+mn-cs"/>
      </a:defRPr>
    </a:lvl6pPr>
    <a:lvl7pPr marL="2743200" algn="l" defTabSz="914400" rtl="0" eaLnBrk="1" latinLnBrk="0" hangingPunct="1">
      <a:defRPr sz="1600" b="1" kern="1200">
        <a:solidFill>
          <a:schemeClr val="tx1"/>
        </a:solidFill>
        <a:latin typeface="Arial" charset="0"/>
        <a:ea typeface="宋体" charset="-122"/>
        <a:cs typeface="+mn-cs"/>
      </a:defRPr>
    </a:lvl7pPr>
    <a:lvl8pPr marL="3200400" algn="l" defTabSz="914400" rtl="0" eaLnBrk="1" latinLnBrk="0" hangingPunct="1">
      <a:defRPr sz="1600" b="1" kern="1200">
        <a:solidFill>
          <a:schemeClr val="tx1"/>
        </a:solidFill>
        <a:latin typeface="Arial" charset="0"/>
        <a:ea typeface="宋体" charset="-122"/>
        <a:cs typeface="+mn-cs"/>
      </a:defRPr>
    </a:lvl8pPr>
    <a:lvl9pPr marL="3657600" algn="l" defTabSz="914400" rtl="0" eaLnBrk="1" latinLnBrk="0" hangingPunct="1">
      <a:defRPr sz="1600" b="1"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60" autoAdjust="0"/>
    <p:restoredTop sz="49300" autoAdjust="0"/>
  </p:normalViewPr>
  <p:slideViewPr>
    <p:cSldViewPr>
      <p:cViewPr varScale="1">
        <p:scale>
          <a:sx n="45" d="100"/>
          <a:sy n="45" d="100"/>
        </p:scale>
        <p:origin x="-2688"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8" d="100"/>
          <a:sy n="68" d="100"/>
        </p:scale>
        <p:origin x="-280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矩形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defRPr sz="1200" b="0">
                <a:ea typeface="宋体" pitchFamily="2" charset="-122"/>
              </a:defRPr>
            </a:lvl1pPr>
          </a:lstStyle>
          <a:p>
            <a:pPr>
              <a:defRPr/>
            </a:pPr>
            <a:endParaRPr lang="en-US" altLang="zh-CN"/>
          </a:p>
        </p:txBody>
      </p:sp>
      <p:sp>
        <p:nvSpPr>
          <p:cNvPr id="8195" name="矩形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defRPr sz="1200" b="0">
                <a:ea typeface="宋体" pitchFamily="2" charset="-122"/>
              </a:defRPr>
            </a:lvl1pPr>
          </a:lstStyle>
          <a:p>
            <a:pPr>
              <a:defRPr/>
            </a:pPr>
            <a:endParaRPr lang="en-US" altLang="zh-CN"/>
          </a:p>
        </p:txBody>
      </p:sp>
      <p:sp>
        <p:nvSpPr>
          <p:cNvPr id="44036" name="矩形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矩形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8198" name="矩形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defRPr sz="1200" b="0">
                <a:ea typeface="宋体" pitchFamily="2" charset="-122"/>
              </a:defRPr>
            </a:lvl1pPr>
          </a:lstStyle>
          <a:p>
            <a:pPr>
              <a:defRPr/>
            </a:pPr>
            <a:endParaRPr lang="en-US" altLang="zh-CN"/>
          </a:p>
        </p:txBody>
      </p:sp>
      <p:sp>
        <p:nvSpPr>
          <p:cNvPr id="8199" name="矩形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defRPr sz="1200" b="0">
                <a:ea typeface="宋体" pitchFamily="2" charset="-122"/>
              </a:defRPr>
            </a:lvl1pPr>
          </a:lstStyle>
          <a:p>
            <a:pPr>
              <a:defRPr/>
            </a:pPr>
            <a:fld id="{51A2DD28-460B-433E-8B9B-03F219572E6D}" type="slidenum">
              <a:rPr lang="en-US" altLang="zh-CN"/>
              <a:pPr>
                <a:defRPr/>
              </a:pPr>
              <a:t>‹#›</a:t>
            </a:fld>
            <a:endParaRPr lang="en-US" altLang="zh-CN"/>
          </a:p>
        </p:txBody>
      </p:sp>
    </p:spTree>
    <p:extLst>
      <p:ext uri="{BB962C8B-B14F-4D97-AF65-F5344CB8AC3E}">
        <p14:creationId xmlns:p14="http://schemas.microsoft.com/office/powerpoint/2010/main" val="1528489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矩形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fld id="{AFC9FA75-2693-4BA1-B111-9DFBC1C73C6D}" type="slidenum">
              <a:rPr lang="en-US" altLang="zh-CN" sz="1200" b="0" smtClean="0"/>
              <a:pPr/>
              <a:t>1</a:t>
            </a:fld>
            <a:endParaRPr lang="en-US" altLang="zh-CN" sz="1200" b="0" smtClean="0"/>
          </a:p>
        </p:txBody>
      </p:sp>
      <p:sp>
        <p:nvSpPr>
          <p:cNvPr id="45059" name="矩形 2"/>
          <p:cNvSpPr>
            <a:spLocks noGrp="1" noRot="1" noChangeAspect="1" noChangeArrowheads="1" noTextEdit="1"/>
          </p:cNvSpPr>
          <p:nvPr>
            <p:ph type="sldImg"/>
          </p:nvPr>
        </p:nvSpPr>
        <p:spPr>
          <a:ln/>
        </p:spPr>
      </p:sp>
      <p:sp>
        <p:nvSpPr>
          <p:cNvPr id="45060" name="矩形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10</a:t>
            </a:fld>
            <a:endParaRPr lang="en-US" altLang="zh-CN"/>
          </a:p>
        </p:txBody>
      </p:sp>
    </p:spTree>
    <p:extLst>
      <p:ext uri="{BB962C8B-B14F-4D97-AF65-F5344CB8AC3E}">
        <p14:creationId xmlns:p14="http://schemas.microsoft.com/office/powerpoint/2010/main" val="1620574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矩形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fld id="{388CD5A2-96C3-4041-A4C2-2FF4345B8CAC}" type="slidenum">
              <a:rPr lang="en-US" altLang="zh-CN" sz="1200" b="0" smtClean="0"/>
              <a:pPr/>
              <a:t>11</a:t>
            </a:fld>
            <a:endParaRPr lang="en-US" altLang="zh-CN" sz="1200" b="0" smtClean="0"/>
          </a:p>
        </p:txBody>
      </p:sp>
      <p:sp>
        <p:nvSpPr>
          <p:cNvPr id="62467" name="矩形 2"/>
          <p:cNvSpPr>
            <a:spLocks noGrp="1" noRot="1" noChangeAspect="1" noChangeArrowheads="1" noTextEdit="1"/>
          </p:cNvSpPr>
          <p:nvPr>
            <p:ph type="sldImg"/>
          </p:nvPr>
        </p:nvSpPr>
        <p:spPr>
          <a:ln/>
        </p:spPr>
      </p:sp>
      <p:sp>
        <p:nvSpPr>
          <p:cNvPr id="62468" name="矩形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12</a:t>
            </a:fld>
            <a:endParaRPr lang="en-US" altLang="zh-CN"/>
          </a:p>
        </p:txBody>
      </p:sp>
    </p:spTree>
    <p:extLst>
      <p:ext uri="{BB962C8B-B14F-4D97-AF65-F5344CB8AC3E}">
        <p14:creationId xmlns:p14="http://schemas.microsoft.com/office/powerpoint/2010/main" val="743566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矩形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fld id="{5932276F-8941-4E05-8B16-1270B226298E}" type="slidenum">
              <a:rPr lang="en-US" altLang="zh-CN" sz="1200" b="0" smtClean="0"/>
              <a:pPr/>
              <a:t>14</a:t>
            </a:fld>
            <a:endParaRPr lang="en-US" altLang="zh-CN" sz="1200" b="0" smtClean="0"/>
          </a:p>
        </p:txBody>
      </p:sp>
      <p:sp>
        <p:nvSpPr>
          <p:cNvPr id="47107" name="矩形 2"/>
          <p:cNvSpPr>
            <a:spLocks noGrp="1" noRot="1" noChangeAspect="1" noChangeArrowheads="1" noTextEdit="1"/>
          </p:cNvSpPr>
          <p:nvPr>
            <p:ph type="sldImg"/>
          </p:nvPr>
        </p:nvSpPr>
        <p:spPr>
          <a:ln/>
        </p:spPr>
      </p:sp>
      <p:sp>
        <p:nvSpPr>
          <p:cNvPr id="47108" name="矩形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矩形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fld id="{48410B51-01B6-4EC8-B9E5-8FE01E769B0B}" type="slidenum">
              <a:rPr lang="en-US" altLang="zh-CN" sz="1200" b="0" smtClean="0"/>
              <a:pPr/>
              <a:t>15</a:t>
            </a:fld>
            <a:endParaRPr lang="en-US" altLang="zh-CN" sz="1200" b="0" smtClean="0"/>
          </a:p>
        </p:txBody>
      </p:sp>
      <p:sp>
        <p:nvSpPr>
          <p:cNvPr id="46083" name="矩形 2"/>
          <p:cNvSpPr>
            <a:spLocks noGrp="1" noRot="1" noChangeAspect="1" noChangeArrowheads="1" noTextEdit="1"/>
          </p:cNvSpPr>
          <p:nvPr>
            <p:ph type="sldImg"/>
          </p:nvPr>
        </p:nvSpPr>
        <p:spPr>
          <a:ln/>
        </p:spPr>
      </p:sp>
      <p:sp>
        <p:nvSpPr>
          <p:cNvPr id="46084" name="矩形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矩形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fld id="{93F8608A-0C78-4553-9066-10A503FF2AAE}" type="slidenum">
              <a:rPr lang="en-US" altLang="zh-CN" sz="1200" b="0" smtClean="0"/>
              <a:pPr/>
              <a:t>16</a:t>
            </a:fld>
            <a:endParaRPr lang="en-US" altLang="zh-CN" sz="1200" b="0" smtClean="0"/>
          </a:p>
        </p:txBody>
      </p:sp>
      <p:sp>
        <p:nvSpPr>
          <p:cNvPr id="51203" name="矩形 2"/>
          <p:cNvSpPr>
            <a:spLocks noGrp="1" noRot="1" noChangeAspect="1" noChangeArrowheads="1" noTextEdit="1"/>
          </p:cNvSpPr>
          <p:nvPr>
            <p:ph type="sldImg"/>
          </p:nvPr>
        </p:nvSpPr>
        <p:spPr>
          <a:ln/>
        </p:spPr>
      </p:sp>
      <p:sp>
        <p:nvSpPr>
          <p:cNvPr id="51204" name="矩形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矩形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fld id="{701329DF-7EBE-4502-A2FC-DB6EC8B7E46A}" type="slidenum">
              <a:rPr lang="en-US" altLang="zh-CN" sz="1200" b="0" smtClean="0"/>
              <a:pPr/>
              <a:t>17</a:t>
            </a:fld>
            <a:endParaRPr lang="en-US" altLang="zh-CN" sz="1200" b="0" smtClean="0"/>
          </a:p>
        </p:txBody>
      </p:sp>
      <p:sp>
        <p:nvSpPr>
          <p:cNvPr id="50179" name="矩形 2"/>
          <p:cNvSpPr>
            <a:spLocks noGrp="1" noRot="1" noChangeAspect="1" noChangeArrowheads="1" noTextEdit="1"/>
          </p:cNvSpPr>
          <p:nvPr>
            <p:ph type="sldImg"/>
          </p:nvPr>
        </p:nvSpPr>
        <p:spPr>
          <a:ln/>
        </p:spPr>
      </p:sp>
      <p:sp>
        <p:nvSpPr>
          <p:cNvPr id="50180" name="矩形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矩形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fld id="{75FC8927-3B0B-48D4-983B-AB24F65C71AA}" type="slidenum">
              <a:rPr lang="en-US" altLang="zh-CN" sz="1200" b="0" smtClean="0"/>
              <a:pPr/>
              <a:t>18</a:t>
            </a:fld>
            <a:endParaRPr lang="en-US" altLang="zh-CN" sz="1200" b="0" smtClean="0"/>
          </a:p>
        </p:txBody>
      </p:sp>
      <p:sp>
        <p:nvSpPr>
          <p:cNvPr id="56323" name="矩形 2"/>
          <p:cNvSpPr>
            <a:spLocks noGrp="1" noRot="1" noChangeAspect="1" noChangeArrowheads="1" noTextEdit="1"/>
          </p:cNvSpPr>
          <p:nvPr>
            <p:ph type="sldImg"/>
          </p:nvPr>
        </p:nvSpPr>
        <p:spPr>
          <a:ln/>
        </p:spPr>
      </p:sp>
      <p:sp>
        <p:nvSpPr>
          <p:cNvPr id="56324" name="矩形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矩形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fld id="{B91BBDFB-5A4A-42E6-8897-0797B4DD2844}" type="slidenum">
              <a:rPr lang="en-US" altLang="zh-CN" sz="1200" b="0" smtClean="0"/>
              <a:pPr/>
              <a:t>19</a:t>
            </a:fld>
            <a:endParaRPr lang="en-US" altLang="zh-CN" sz="1200" b="0" smtClean="0"/>
          </a:p>
        </p:txBody>
      </p:sp>
      <p:sp>
        <p:nvSpPr>
          <p:cNvPr id="49155" name="矩形 2"/>
          <p:cNvSpPr>
            <a:spLocks noGrp="1" noRot="1" noChangeAspect="1" noChangeArrowheads="1" noTextEdit="1"/>
          </p:cNvSpPr>
          <p:nvPr>
            <p:ph type="sldImg"/>
          </p:nvPr>
        </p:nvSpPr>
        <p:spPr>
          <a:ln/>
        </p:spPr>
      </p:sp>
      <p:sp>
        <p:nvSpPr>
          <p:cNvPr id="49156" name="矩形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smtClean="0">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矩形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fld id="{BF9F742B-7B7E-43F6-B04A-1B53539B0816}" type="slidenum">
              <a:rPr lang="en-US" altLang="zh-CN" sz="1200" b="0" smtClean="0"/>
              <a:pPr/>
              <a:t>20</a:t>
            </a:fld>
            <a:endParaRPr lang="en-US" altLang="zh-CN" sz="1200" b="0" smtClean="0"/>
          </a:p>
        </p:txBody>
      </p:sp>
      <p:sp>
        <p:nvSpPr>
          <p:cNvPr id="55299" name="矩形 2"/>
          <p:cNvSpPr>
            <a:spLocks noGrp="1" noRot="1" noChangeAspect="1" noChangeArrowheads="1" noTextEdit="1"/>
          </p:cNvSpPr>
          <p:nvPr>
            <p:ph type="sldImg"/>
          </p:nvPr>
        </p:nvSpPr>
        <p:spPr>
          <a:ln/>
        </p:spPr>
      </p:sp>
      <p:sp>
        <p:nvSpPr>
          <p:cNvPr id="55300" name="矩形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2</a:t>
            </a:fld>
            <a:endParaRPr lang="en-US" altLang="zh-CN"/>
          </a:p>
        </p:txBody>
      </p:sp>
    </p:spTree>
    <p:extLst>
      <p:ext uri="{BB962C8B-B14F-4D97-AF65-F5344CB8AC3E}">
        <p14:creationId xmlns:p14="http://schemas.microsoft.com/office/powerpoint/2010/main" val="38940991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矩形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fld id="{2D86BF40-E9FE-4228-8F79-D6A130A40B4B}" type="slidenum">
              <a:rPr lang="en-US" altLang="zh-CN" sz="1200" b="0" smtClean="0"/>
              <a:pPr/>
              <a:t>21</a:t>
            </a:fld>
            <a:endParaRPr lang="en-US" altLang="zh-CN" sz="1200" b="0" smtClean="0"/>
          </a:p>
        </p:txBody>
      </p:sp>
      <p:sp>
        <p:nvSpPr>
          <p:cNvPr id="77827" name="矩形 2"/>
          <p:cNvSpPr>
            <a:spLocks noGrp="1" noRot="1" noChangeAspect="1" noChangeArrowheads="1" noTextEdit="1"/>
          </p:cNvSpPr>
          <p:nvPr>
            <p:ph type="sldImg"/>
          </p:nvPr>
        </p:nvSpPr>
        <p:spPr>
          <a:ln/>
        </p:spPr>
      </p:sp>
      <p:sp>
        <p:nvSpPr>
          <p:cNvPr id="77828" name="矩形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22</a:t>
            </a:fld>
            <a:endParaRPr lang="en-US" altLang="zh-CN"/>
          </a:p>
        </p:txBody>
      </p:sp>
    </p:spTree>
    <p:extLst>
      <p:ext uri="{BB962C8B-B14F-4D97-AF65-F5344CB8AC3E}">
        <p14:creationId xmlns:p14="http://schemas.microsoft.com/office/powerpoint/2010/main" val="9498554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23</a:t>
            </a:fld>
            <a:endParaRPr lang="en-US" altLang="zh-CN"/>
          </a:p>
        </p:txBody>
      </p:sp>
    </p:spTree>
    <p:extLst>
      <p:ext uri="{BB962C8B-B14F-4D97-AF65-F5344CB8AC3E}">
        <p14:creationId xmlns:p14="http://schemas.microsoft.com/office/powerpoint/2010/main" val="31605716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24</a:t>
            </a:fld>
            <a:endParaRPr lang="en-US" altLang="zh-CN"/>
          </a:p>
        </p:txBody>
      </p:sp>
    </p:spTree>
    <p:extLst>
      <p:ext uri="{BB962C8B-B14F-4D97-AF65-F5344CB8AC3E}">
        <p14:creationId xmlns:p14="http://schemas.microsoft.com/office/powerpoint/2010/main" val="4193526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矩形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fld id="{F5CA4FB1-10B5-40BC-902F-EE6BF6D78694}" type="slidenum">
              <a:rPr lang="en-US" altLang="zh-CN" sz="1200" b="0" smtClean="0"/>
              <a:pPr/>
              <a:t>26</a:t>
            </a:fld>
            <a:endParaRPr lang="en-US" altLang="zh-CN" sz="1200" b="0" smtClean="0"/>
          </a:p>
        </p:txBody>
      </p:sp>
      <p:sp>
        <p:nvSpPr>
          <p:cNvPr id="61443" name="矩形 2"/>
          <p:cNvSpPr>
            <a:spLocks noGrp="1" noRot="1" noChangeAspect="1" noChangeArrowheads="1" noTextEdit="1"/>
          </p:cNvSpPr>
          <p:nvPr>
            <p:ph type="sldImg"/>
          </p:nvPr>
        </p:nvSpPr>
        <p:spPr>
          <a:ln/>
        </p:spPr>
      </p:sp>
      <p:sp>
        <p:nvSpPr>
          <p:cNvPr id="61444" name="矩形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矩形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fld id="{1ADAC188-0F3A-496A-89D8-0E285380F7BF}" type="slidenum">
              <a:rPr lang="en-US" altLang="zh-CN" sz="1200" b="0" smtClean="0"/>
              <a:pPr/>
              <a:t>27</a:t>
            </a:fld>
            <a:endParaRPr lang="en-US" altLang="zh-CN" sz="1200" b="0" smtClean="0"/>
          </a:p>
        </p:txBody>
      </p:sp>
      <p:sp>
        <p:nvSpPr>
          <p:cNvPr id="63491" name="矩形 2"/>
          <p:cNvSpPr>
            <a:spLocks noGrp="1" noRot="1" noChangeAspect="1" noChangeArrowheads="1" noTextEdit="1"/>
          </p:cNvSpPr>
          <p:nvPr>
            <p:ph type="sldImg"/>
          </p:nvPr>
        </p:nvSpPr>
        <p:spPr>
          <a:ln/>
        </p:spPr>
      </p:sp>
      <p:sp>
        <p:nvSpPr>
          <p:cNvPr id="63492" name="矩形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28</a:t>
            </a:fld>
            <a:endParaRPr lang="en-US" altLang="zh-CN"/>
          </a:p>
        </p:txBody>
      </p:sp>
    </p:spTree>
    <p:extLst>
      <p:ext uri="{BB962C8B-B14F-4D97-AF65-F5344CB8AC3E}">
        <p14:creationId xmlns:p14="http://schemas.microsoft.com/office/powerpoint/2010/main" val="29959255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矩形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fld id="{215C869E-C2F6-4BC6-B0D1-78A166A23F0C}" type="slidenum">
              <a:rPr lang="en-US" altLang="zh-CN" sz="1200" b="0" smtClean="0"/>
              <a:pPr/>
              <a:t>29</a:t>
            </a:fld>
            <a:endParaRPr lang="en-US" altLang="zh-CN" sz="1200" b="0" smtClean="0"/>
          </a:p>
        </p:txBody>
      </p:sp>
      <p:sp>
        <p:nvSpPr>
          <p:cNvPr id="60419" name="矩形 2"/>
          <p:cNvSpPr>
            <a:spLocks noGrp="1" noRot="1" noChangeAspect="1" noChangeArrowheads="1" noTextEdit="1"/>
          </p:cNvSpPr>
          <p:nvPr>
            <p:ph type="sldImg"/>
          </p:nvPr>
        </p:nvSpPr>
        <p:spPr>
          <a:xfrm>
            <a:off x="2463800" y="833438"/>
            <a:ext cx="4038600" cy="3028950"/>
          </a:xfrm>
          <a:ln/>
        </p:spPr>
      </p:sp>
      <p:sp>
        <p:nvSpPr>
          <p:cNvPr id="60420" name="矩形 3"/>
          <p:cNvSpPr>
            <a:spLocks noGrp="1" noChangeArrowheads="1"/>
          </p:cNvSpPr>
          <p:nvPr>
            <p:ph type="body" idx="1"/>
          </p:nvPr>
        </p:nvSpPr>
        <p:spPr>
          <a:xfrm>
            <a:off x="2487613" y="4095750"/>
            <a:ext cx="3971925" cy="402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z="1000" dirty="0" smtClean="0">
              <a:latin typeface="ZapfHumnst BT" pitchFamily="34" charset="0"/>
              <a:ea typeface="宋体" charset="-122"/>
            </a:endParaRPr>
          </a:p>
        </p:txBody>
      </p:sp>
      <p:sp>
        <p:nvSpPr>
          <p:cNvPr id="60421" name="文本框 4"/>
          <p:cNvSpPr txBox="1">
            <a:spLocks noChangeArrowheads="1"/>
          </p:cNvSpPr>
          <p:nvPr/>
        </p:nvSpPr>
        <p:spPr bwMode="auto">
          <a:xfrm>
            <a:off x="569913" y="1204913"/>
            <a:ext cx="1781175" cy="682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471" tIns="53236" rIns="106471" bIns="53236"/>
          <a:lstStyle>
            <a:lvl1pPr marL="112713" indent="-112713" defTabSz="901700">
              <a:defRPr sz="1600" b="1">
                <a:solidFill>
                  <a:schemeClr val="tx1"/>
                </a:solidFill>
                <a:latin typeface="Arial" charset="0"/>
                <a:ea typeface="宋体" charset="-122"/>
              </a:defRPr>
            </a:lvl1pPr>
            <a:lvl2pPr marL="742950" indent="-285750" defTabSz="901700">
              <a:defRPr sz="1600" b="1">
                <a:solidFill>
                  <a:schemeClr val="tx1"/>
                </a:solidFill>
                <a:latin typeface="Arial" charset="0"/>
                <a:ea typeface="宋体" charset="-122"/>
              </a:defRPr>
            </a:lvl2pPr>
            <a:lvl3pPr marL="1143000" indent="-228600" defTabSz="901700">
              <a:defRPr sz="1600" b="1">
                <a:solidFill>
                  <a:schemeClr val="tx1"/>
                </a:solidFill>
                <a:latin typeface="Arial" charset="0"/>
                <a:ea typeface="宋体" charset="-122"/>
              </a:defRPr>
            </a:lvl3pPr>
            <a:lvl4pPr marL="1600200" indent="-228600" defTabSz="901700">
              <a:defRPr sz="1600" b="1">
                <a:solidFill>
                  <a:schemeClr val="tx1"/>
                </a:solidFill>
                <a:latin typeface="Arial" charset="0"/>
                <a:ea typeface="宋体" charset="-122"/>
              </a:defRPr>
            </a:lvl4pPr>
            <a:lvl5pPr marL="2057400" indent="-228600" defTabSz="901700">
              <a:defRPr sz="1600" b="1">
                <a:solidFill>
                  <a:schemeClr val="tx1"/>
                </a:solidFill>
                <a:latin typeface="Arial" charset="0"/>
                <a:ea typeface="宋体" charset="-122"/>
              </a:defRPr>
            </a:lvl5pPr>
            <a:lvl6pPr marL="2514600" indent="-228600" defTabSz="9017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defTabSz="9017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defTabSz="9017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defTabSz="9017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pPr>
              <a:lnSpc>
                <a:spcPct val="87000"/>
              </a:lnSpc>
              <a:spcBef>
                <a:spcPct val="40000"/>
              </a:spcBef>
              <a:buFontTx/>
              <a:buChar char="•"/>
            </a:pPr>
            <a:r>
              <a:rPr lang="en-US" altLang="zh-CN" sz="1000" b="0">
                <a:latin typeface="ZapfHumnst BT" pitchFamily="34" charset="0"/>
              </a:rPr>
              <a:t>The </a:t>
            </a:r>
            <a:r>
              <a:rPr lang="en-GB" altLang="zh-CN" sz="1000" b="0">
                <a:latin typeface="ZapfHumnst BT" pitchFamily="34" charset="0"/>
              </a:rPr>
              <a:t>flow of events is </a:t>
            </a:r>
            <a:r>
              <a:rPr lang="en-US" altLang="zh-CN" sz="1000" b="0">
                <a:latin typeface="ZapfHumnst BT" pitchFamily="34" charset="0"/>
              </a:rPr>
              <a:t>understood by the customer. </a:t>
            </a:r>
          </a:p>
          <a:p>
            <a:pPr>
              <a:lnSpc>
                <a:spcPct val="87000"/>
              </a:lnSpc>
              <a:spcBef>
                <a:spcPct val="40000"/>
              </a:spcBef>
              <a:buFontTx/>
              <a:buChar char="•"/>
            </a:pPr>
            <a:r>
              <a:rPr lang="en-US" altLang="zh-CN" sz="1000" b="0">
                <a:latin typeface="ZapfHumnst BT" pitchFamily="34" charset="0"/>
              </a:rPr>
              <a:t>The flow of events describes how and when the use case starts and ends, when the use case interacts with the actors, and what information is exchanged between an actor and the use case.  </a:t>
            </a:r>
          </a:p>
          <a:p>
            <a:pPr>
              <a:lnSpc>
                <a:spcPct val="87000"/>
              </a:lnSpc>
              <a:spcBef>
                <a:spcPct val="40000"/>
              </a:spcBef>
              <a:buFontTx/>
              <a:buChar char="•"/>
            </a:pPr>
            <a:r>
              <a:rPr lang="en-US" altLang="zh-CN" sz="1000" b="0">
                <a:latin typeface="ZapfHumnst BT" pitchFamily="34" charset="0"/>
              </a:rPr>
              <a:t>The flow of events does </a:t>
            </a:r>
            <a:r>
              <a:rPr lang="en-US" altLang="zh-CN" sz="1000">
                <a:latin typeface="ZapfHumnst BT" pitchFamily="34" charset="0"/>
              </a:rPr>
              <a:t>not</a:t>
            </a:r>
            <a:r>
              <a:rPr lang="en-US" altLang="zh-CN" sz="1000" b="0">
                <a:latin typeface="ZapfHumnst BT" pitchFamily="34" charset="0"/>
              </a:rPr>
              <a:t> describe user interface details.</a:t>
            </a:r>
          </a:p>
          <a:p>
            <a:pPr>
              <a:lnSpc>
                <a:spcPct val="87000"/>
              </a:lnSpc>
              <a:spcBef>
                <a:spcPct val="40000"/>
              </a:spcBef>
              <a:buFontTx/>
              <a:buChar char="•"/>
            </a:pPr>
            <a:r>
              <a:rPr lang="en-AU" altLang="zh-CN" sz="1000" b="0">
                <a:latin typeface="ZapfHumnst BT" pitchFamily="34" charset="0"/>
              </a:rPr>
              <a:t>A Use-Case Specification contains all textual information for a use case.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30</a:t>
            </a:fld>
            <a:endParaRPr lang="en-US" altLang="zh-CN"/>
          </a:p>
        </p:txBody>
      </p:sp>
    </p:spTree>
    <p:extLst>
      <p:ext uri="{BB962C8B-B14F-4D97-AF65-F5344CB8AC3E}">
        <p14:creationId xmlns:p14="http://schemas.microsoft.com/office/powerpoint/2010/main" val="37338543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矩形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fld id="{DFC543FC-6A83-494B-99C9-8BD24384980C}" type="slidenum">
              <a:rPr lang="en-US" altLang="zh-CN" sz="1200" b="0" smtClean="0"/>
              <a:pPr/>
              <a:t>31</a:t>
            </a:fld>
            <a:endParaRPr lang="en-US" altLang="zh-CN" sz="1200" b="0" smtClean="0"/>
          </a:p>
        </p:txBody>
      </p:sp>
      <p:sp>
        <p:nvSpPr>
          <p:cNvPr id="72707" name="矩形 2"/>
          <p:cNvSpPr>
            <a:spLocks noGrp="1" noRot="1" noChangeAspect="1" noChangeArrowheads="1" noTextEdit="1"/>
          </p:cNvSpPr>
          <p:nvPr>
            <p:ph type="sldImg"/>
          </p:nvPr>
        </p:nvSpPr>
        <p:spPr>
          <a:ln/>
        </p:spPr>
      </p:sp>
      <p:sp>
        <p:nvSpPr>
          <p:cNvPr id="72708" name="矩形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矩形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fld id="{9E4B6FE8-8766-4EB9-AA21-AF7EA07F7E32}" type="slidenum">
              <a:rPr lang="en-US" altLang="zh-CN" sz="1200" b="0" smtClean="0"/>
              <a:pPr/>
              <a:t>3</a:t>
            </a:fld>
            <a:endParaRPr lang="en-US" altLang="zh-CN" sz="1200" b="0" smtClean="0"/>
          </a:p>
        </p:txBody>
      </p:sp>
      <p:sp>
        <p:nvSpPr>
          <p:cNvPr id="59395" name="矩形 2"/>
          <p:cNvSpPr>
            <a:spLocks noGrp="1" noRot="1" noChangeAspect="1" noChangeArrowheads="1" noTextEdit="1"/>
          </p:cNvSpPr>
          <p:nvPr>
            <p:ph type="sldImg"/>
          </p:nvPr>
        </p:nvSpPr>
        <p:spPr>
          <a:xfrm>
            <a:off x="2463800" y="833438"/>
            <a:ext cx="4038600" cy="3028950"/>
          </a:xfrm>
          <a:ln/>
        </p:spPr>
      </p:sp>
      <p:sp>
        <p:nvSpPr>
          <p:cNvPr id="91140" name="矩形 3"/>
          <p:cNvSpPr>
            <a:spLocks noGrp="1" noChangeArrowheads="1"/>
          </p:cNvSpPr>
          <p:nvPr>
            <p:ph type="body" idx="1"/>
          </p:nvPr>
        </p:nvSpPr>
        <p:spPr>
          <a:xfrm>
            <a:off x="2487613" y="4095750"/>
            <a:ext cx="3971925" cy="4021138"/>
          </a:xfrm>
        </p:spPr>
        <p:txBody>
          <a:bodyPr/>
          <a:lstStyle/>
          <a:p>
            <a:pPr marL="114300" indent="-114300" eaLnBrk="1" hangingPunct="1">
              <a:buFontTx/>
              <a:buChar char="•"/>
              <a:defRPr/>
            </a:pPr>
            <a:endParaRPr lang="en-US" altLang="zh-CN" sz="1000" dirty="0" smtClean="0">
              <a:latin typeface="ZapfHumnst BT" pitchFamily="34" charset="0"/>
            </a:endParaRPr>
          </a:p>
        </p:txBody>
      </p:sp>
      <p:sp>
        <p:nvSpPr>
          <p:cNvPr id="59397" name="文本框 4"/>
          <p:cNvSpPr txBox="1">
            <a:spLocks noChangeArrowheads="1"/>
          </p:cNvSpPr>
          <p:nvPr/>
        </p:nvSpPr>
        <p:spPr bwMode="auto">
          <a:xfrm>
            <a:off x="569913" y="1201738"/>
            <a:ext cx="1855787" cy="682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471" tIns="53236" rIns="106471" bIns="53236"/>
          <a:lstStyle>
            <a:lvl1pPr defTabSz="901700">
              <a:defRPr sz="1600" b="1">
                <a:solidFill>
                  <a:schemeClr val="tx1"/>
                </a:solidFill>
                <a:latin typeface="Arial" charset="0"/>
                <a:ea typeface="宋体" charset="-122"/>
              </a:defRPr>
            </a:lvl1pPr>
            <a:lvl2pPr marL="742950" indent="-285750" defTabSz="901700">
              <a:defRPr sz="1600" b="1">
                <a:solidFill>
                  <a:schemeClr val="tx1"/>
                </a:solidFill>
                <a:latin typeface="Arial" charset="0"/>
                <a:ea typeface="宋体" charset="-122"/>
              </a:defRPr>
            </a:lvl2pPr>
            <a:lvl3pPr marL="1143000" indent="-228600" defTabSz="901700">
              <a:defRPr sz="1600" b="1">
                <a:solidFill>
                  <a:schemeClr val="tx1"/>
                </a:solidFill>
                <a:latin typeface="Arial" charset="0"/>
                <a:ea typeface="宋体" charset="-122"/>
              </a:defRPr>
            </a:lvl3pPr>
            <a:lvl4pPr marL="1600200" indent="-228600" defTabSz="901700">
              <a:defRPr sz="1600" b="1">
                <a:solidFill>
                  <a:schemeClr val="tx1"/>
                </a:solidFill>
                <a:latin typeface="Arial" charset="0"/>
                <a:ea typeface="宋体" charset="-122"/>
              </a:defRPr>
            </a:lvl4pPr>
            <a:lvl5pPr marL="2057400" indent="-228600" defTabSz="901700">
              <a:defRPr sz="1600" b="1">
                <a:solidFill>
                  <a:schemeClr val="tx1"/>
                </a:solidFill>
                <a:latin typeface="Arial" charset="0"/>
                <a:ea typeface="宋体" charset="-122"/>
              </a:defRPr>
            </a:lvl5pPr>
            <a:lvl6pPr marL="2514600" indent="-228600" defTabSz="9017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defTabSz="9017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defTabSz="9017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defTabSz="9017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pPr>
              <a:lnSpc>
                <a:spcPct val="87000"/>
              </a:lnSpc>
              <a:spcBef>
                <a:spcPct val="40000"/>
              </a:spcBef>
            </a:pPr>
            <a:r>
              <a:rPr lang="en-US" altLang="zh-CN" sz="1000" b="0">
                <a:latin typeface="ZapfHumnst BT" pitchFamily="34" charset="0"/>
              </a:rPr>
              <a:t>Use this slide to begin a discussion regarding actors and use cases.</a:t>
            </a:r>
          </a:p>
          <a:p>
            <a:pPr>
              <a:lnSpc>
                <a:spcPct val="87000"/>
              </a:lnSpc>
              <a:spcBef>
                <a:spcPct val="40000"/>
              </a:spcBef>
            </a:pPr>
            <a:r>
              <a:rPr lang="en-US" altLang="zh-CN" sz="1000" b="0">
                <a:latin typeface="ZapfHumnst BT" pitchFamily="34" charset="0"/>
              </a:rPr>
              <a:t>You might describe a Use-Case Model as a menu. The person can place themselves in a role (actor) and see the options available to them on this system.  </a:t>
            </a:r>
          </a:p>
          <a:p>
            <a:pPr>
              <a:lnSpc>
                <a:spcPct val="87000"/>
              </a:lnSpc>
              <a:spcBef>
                <a:spcPct val="40000"/>
              </a:spcBef>
            </a:pPr>
            <a:r>
              <a:rPr lang="en-US" altLang="zh-CN" sz="1000" b="0">
                <a:latin typeface="ZapfHumnst BT" pitchFamily="34" charset="0"/>
              </a:rPr>
              <a:t>A Use-Case Model does </a:t>
            </a:r>
            <a:r>
              <a:rPr lang="en-US" altLang="zh-CN" sz="1000" b="0" i="1">
                <a:latin typeface="ZapfHumnst BT" pitchFamily="34" charset="0"/>
              </a:rPr>
              <a:t>not</a:t>
            </a:r>
            <a:r>
              <a:rPr lang="en-US" altLang="zh-CN" sz="1000" b="0">
                <a:latin typeface="ZapfHumnst BT" pitchFamily="34" charset="0"/>
              </a:rPr>
              <a:t> imply the order that use cases will execute.</a:t>
            </a:r>
          </a:p>
          <a:p>
            <a:pPr>
              <a:lnSpc>
                <a:spcPct val="87000"/>
              </a:lnSpc>
              <a:spcBef>
                <a:spcPct val="40000"/>
              </a:spcBef>
            </a:pPr>
            <a:r>
              <a:rPr lang="en-US" altLang="zh-CN" sz="1000" b="0" u="sng">
                <a:latin typeface="ZapfHumnst BT" pitchFamily="34" charset="0"/>
              </a:rPr>
              <a:t>Disclaimer:</a:t>
            </a:r>
            <a:r>
              <a:rPr lang="en-US" altLang="zh-CN" sz="1000" b="0">
                <a:latin typeface="ZapfHumnst BT" pitchFamily="34" charset="0"/>
              </a:rPr>
              <a:t>  Login is a controversial use case.  The goal of this course is not to determine when/how/why one should use the Login use case, it is part of the OOAD curriculum so that instructors can have a short use case to demonstrate exercises.  It is only here for instructional purposes.</a:t>
            </a:r>
          </a:p>
          <a:p>
            <a:pPr>
              <a:lnSpc>
                <a:spcPct val="87000"/>
              </a:lnSpc>
              <a:spcBef>
                <a:spcPct val="40000"/>
              </a:spcBef>
            </a:pPr>
            <a:endParaRPr lang="en-US" altLang="zh-CN" sz="1000" b="0">
              <a:latin typeface="ZapfHumnst BT" pitchFamily="34" charset="0"/>
            </a:endParaRPr>
          </a:p>
          <a:p>
            <a:pPr>
              <a:lnSpc>
                <a:spcPct val="87000"/>
              </a:lnSpc>
              <a:spcBef>
                <a:spcPct val="40000"/>
              </a:spcBef>
            </a:pPr>
            <a:endParaRPr lang="en-US" altLang="zh-CN" sz="1000" b="0">
              <a:latin typeface="ZapfHumnst BT"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矩形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fld id="{3C93F218-2322-46CF-8D6D-F975F77D2E18}" type="slidenum">
              <a:rPr lang="en-US" altLang="zh-CN" sz="1200" b="0" smtClean="0"/>
              <a:pPr/>
              <a:t>32</a:t>
            </a:fld>
            <a:endParaRPr lang="en-US" altLang="zh-CN" sz="1200" b="0" smtClean="0"/>
          </a:p>
        </p:txBody>
      </p:sp>
      <p:sp>
        <p:nvSpPr>
          <p:cNvPr id="73731" name="矩形 2"/>
          <p:cNvSpPr>
            <a:spLocks noGrp="1" noRot="1" noChangeAspect="1" noChangeArrowheads="1" noTextEdit="1"/>
          </p:cNvSpPr>
          <p:nvPr>
            <p:ph type="sldImg"/>
          </p:nvPr>
        </p:nvSpPr>
        <p:spPr>
          <a:ln/>
        </p:spPr>
      </p:sp>
      <p:sp>
        <p:nvSpPr>
          <p:cNvPr id="73732" name="矩形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 typeface="Arial" pitchFamily="34" charset="0"/>
              <a:buChar char="•"/>
            </a:pPr>
            <a:endParaRPr lang="zh-CN" altLang="zh-CN" dirty="0" smtClean="0">
              <a:ea typeface="宋体"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矩形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fld id="{7109B7E7-1DF3-40CE-86EE-0BAC7806502A}" type="slidenum">
              <a:rPr lang="en-US" altLang="zh-CN" sz="1200" b="0" smtClean="0"/>
              <a:pPr/>
              <a:t>33</a:t>
            </a:fld>
            <a:endParaRPr lang="en-US" altLang="zh-CN" sz="1200" b="0" smtClean="0"/>
          </a:p>
        </p:txBody>
      </p:sp>
      <p:sp>
        <p:nvSpPr>
          <p:cNvPr id="74755" name="矩形 2"/>
          <p:cNvSpPr>
            <a:spLocks noGrp="1" noRot="1" noChangeAspect="1" noChangeArrowheads="1" noTextEdit="1"/>
          </p:cNvSpPr>
          <p:nvPr>
            <p:ph type="sldImg"/>
          </p:nvPr>
        </p:nvSpPr>
        <p:spPr>
          <a:ln/>
        </p:spPr>
      </p:sp>
      <p:sp>
        <p:nvSpPr>
          <p:cNvPr id="74756" name="矩形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smtClean="0">
              <a:ea typeface="宋体"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矩形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fld id="{5E350BD7-188E-4362-B25B-3D94777904B6}" type="slidenum">
              <a:rPr lang="en-US" altLang="zh-CN" sz="1200" b="0" smtClean="0"/>
              <a:pPr/>
              <a:t>34</a:t>
            </a:fld>
            <a:endParaRPr lang="en-US" altLang="zh-CN" sz="1200" b="0" smtClean="0"/>
          </a:p>
        </p:txBody>
      </p:sp>
      <p:sp>
        <p:nvSpPr>
          <p:cNvPr id="75779" name="矩形 2"/>
          <p:cNvSpPr>
            <a:spLocks noGrp="1" noRot="1" noChangeAspect="1" noChangeArrowheads="1" noTextEdit="1"/>
          </p:cNvSpPr>
          <p:nvPr>
            <p:ph type="sldImg"/>
          </p:nvPr>
        </p:nvSpPr>
        <p:spPr>
          <a:ln/>
        </p:spPr>
      </p:sp>
      <p:sp>
        <p:nvSpPr>
          <p:cNvPr id="75780" name="矩形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矩形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fld id="{9358388A-AD74-4DD3-9C60-A9B0D57A2A18}" type="slidenum">
              <a:rPr lang="en-US" altLang="zh-CN" sz="1200" b="0" smtClean="0"/>
              <a:pPr/>
              <a:t>35</a:t>
            </a:fld>
            <a:endParaRPr lang="en-US" altLang="zh-CN" sz="1200" b="0" smtClean="0"/>
          </a:p>
        </p:txBody>
      </p:sp>
      <p:sp>
        <p:nvSpPr>
          <p:cNvPr id="76803" name="矩形 2"/>
          <p:cNvSpPr>
            <a:spLocks noGrp="1" noRot="1" noChangeAspect="1" noChangeArrowheads="1" noTextEdit="1"/>
          </p:cNvSpPr>
          <p:nvPr>
            <p:ph type="sldImg"/>
          </p:nvPr>
        </p:nvSpPr>
        <p:spPr>
          <a:ln/>
        </p:spPr>
      </p:sp>
      <p:sp>
        <p:nvSpPr>
          <p:cNvPr id="76804" name="矩形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矩形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fld id="{7109B7E7-1DF3-40CE-86EE-0BAC7806502A}" type="slidenum">
              <a:rPr lang="en-US" altLang="zh-CN" sz="1200" b="0" smtClean="0"/>
              <a:pPr/>
              <a:t>36</a:t>
            </a:fld>
            <a:endParaRPr lang="en-US" altLang="zh-CN" sz="1200" b="0" smtClean="0"/>
          </a:p>
        </p:txBody>
      </p:sp>
      <p:sp>
        <p:nvSpPr>
          <p:cNvPr id="74755" name="矩形 2"/>
          <p:cNvSpPr>
            <a:spLocks noGrp="1" noRot="1" noChangeAspect="1" noChangeArrowheads="1" noTextEdit="1"/>
          </p:cNvSpPr>
          <p:nvPr>
            <p:ph type="sldImg"/>
          </p:nvPr>
        </p:nvSpPr>
        <p:spPr>
          <a:ln/>
        </p:spPr>
      </p:sp>
      <p:sp>
        <p:nvSpPr>
          <p:cNvPr id="74756" name="矩形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smtClean="0">
              <a:ea typeface="宋体"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37</a:t>
            </a:fld>
            <a:endParaRPr lang="en-US" altLang="zh-CN"/>
          </a:p>
        </p:txBody>
      </p:sp>
    </p:spTree>
    <p:extLst>
      <p:ext uri="{BB962C8B-B14F-4D97-AF65-F5344CB8AC3E}">
        <p14:creationId xmlns:p14="http://schemas.microsoft.com/office/powerpoint/2010/main" val="26364476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38</a:t>
            </a:fld>
            <a:endParaRPr lang="en-US" altLang="zh-CN"/>
          </a:p>
        </p:txBody>
      </p:sp>
    </p:spTree>
    <p:extLst>
      <p:ext uri="{BB962C8B-B14F-4D97-AF65-F5344CB8AC3E}">
        <p14:creationId xmlns:p14="http://schemas.microsoft.com/office/powerpoint/2010/main" val="19893511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矩形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fld id="{0A3FFF65-B686-4765-9023-C92FE763187C}" type="slidenum">
              <a:rPr lang="en-US" altLang="zh-CN" sz="1200" b="0" smtClean="0"/>
              <a:pPr/>
              <a:t>40</a:t>
            </a:fld>
            <a:endParaRPr lang="en-US" altLang="zh-CN" sz="1200" b="0" smtClean="0"/>
          </a:p>
        </p:txBody>
      </p:sp>
      <p:sp>
        <p:nvSpPr>
          <p:cNvPr id="69635" name="矩形 2"/>
          <p:cNvSpPr>
            <a:spLocks noGrp="1" noRot="1" noChangeAspect="1" noChangeArrowheads="1" noTextEdit="1"/>
          </p:cNvSpPr>
          <p:nvPr>
            <p:ph type="sldImg"/>
          </p:nvPr>
        </p:nvSpPr>
        <p:spPr>
          <a:ln/>
        </p:spPr>
      </p:sp>
      <p:sp>
        <p:nvSpPr>
          <p:cNvPr id="69636" name="矩形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矩形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fld id="{08E6C478-1D7C-4D3B-A1F4-5FF60D52280F}" type="slidenum">
              <a:rPr lang="en-US" altLang="zh-CN" sz="1200" b="0" smtClean="0"/>
              <a:pPr/>
              <a:t>41</a:t>
            </a:fld>
            <a:endParaRPr lang="en-US" altLang="zh-CN" sz="1200" b="0" smtClean="0"/>
          </a:p>
        </p:txBody>
      </p:sp>
      <p:sp>
        <p:nvSpPr>
          <p:cNvPr id="70659" name="矩形 2"/>
          <p:cNvSpPr>
            <a:spLocks noGrp="1" noRot="1" noChangeAspect="1" noChangeArrowheads="1" noTextEdit="1"/>
          </p:cNvSpPr>
          <p:nvPr>
            <p:ph type="sldImg"/>
          </p:nvPr>
        </p:nvSpPr>
        <p:spPr>
          <a:ln/>
        </p:spPr>
      </p:sp>
      <p:sp>
        <p:nvSpPr>
          <p:cNvPr id="70660" name="矩形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矩形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fld id="{AB8E05D8-70F0-401F-AB8D-BD0ED2CAD602}" type="slidenum">
              <a:rPr lang="en-US" altLang="zh-CN" sz="1200" b="0" smtClean="0"/>
              <a:pPr/>
              <a:t>42</a:t>
            </a:fld>
            <a:endParaRPr lang="en-US" altLang="zh-CN" sz="1200" b="0" smtClean="0"/>
          </a:p>
        </p:txBody>
      </p:sp>
      <p:sp>
        <p:nvSpPr>
          <p:cNvPr id="78851" name="矩形 2"/>
          <p:cNvSpPr>
            <a:spLocks noGrp="1" noRot="1" noChangeAspect="1" noChangeArrowheads="1" noTextEdit="1"/>
          </p:cNvSpPr>
          <p:nvPr>
            <p:ph type="sldImg"/>
          </p:nvPr>
        </p:nvSpPr>
        <p:spPr>
          <a:ln/>
        </p:spPr>
      </p:sp>
      <p:sp>
        <p:nvSpPr>
          <p:cNvPr id="78852" name="矩形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矩形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fld id="{07A0F7C7-3478-4E16-AD94-2C43D0A080F7}" type="slidenum">
              <a:rPr lang="en-US" altLang="zh-CN" sz="1200" b="0" smtClean="0"/>
              <a:pPr/>
              <a:t>4</a:t>
            </a:fld>
            <a:endParaRPr lang="en-US" altLang="zh-CN" sz="1200" b="0" smtClean="0"/>
          </a:p>
        </p:txBody>
      </p:sp>
      <p:sp>
        <p:nvSpPr>
          <p:cNvPr id="71683" name="矩形 2"/>
          <p:cNvSpPr>
            <a:spLocks noGrp="1" noRot="1" noChangeAspect="1" noChangeArrowheads="1" noTextEdit="1"/>
          </p:cNvSpPr>
          <p:nvPr>
            <p:ph type="sldImg"/>
          </p:nvPr>
        </p:nvSpPr>
        <p:spPr>
          <a:ln/>
        </p:spPr>
      </p:sp>
      <p:sp>
        <p:nvSpPr>
          <p:cNvPr id="71684" name="矩形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43</a:t>
            </a:fld>
            <a:endParaRPr lang="en-US" altLang="zh-CN"/>
          </a:p>
        </p:txBody>
      </p:sp>
    </p:spTree>
    <p:extLst>
      <p:ext uri="{BB962C8B-B14F-4D97-AF65-F5344CB8AC3E}">
        <p14:creationId xmlns:p14="http://schemas.microsoft.com/office/powerpoint/2010/main" val="37013556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44</a:t>
            </a:fld>
            <a:endParaRPr lang="en-US" altLang="zh-CN"/>
          </a:p>
        </p:txBody>
      </p:sp>
    </p:spTree>
    <p:extLst>
      <p:ext uri="{BB962C8B-B14F-4D97-AF65-F5344CB8AC3E}">
        <p14:creationId xmlns:p14="http://schemas.microsoft.com/office/powerpoint/2010/main" val="19187588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45</a:t>
            </a:fld>
            <a:endParaRPr lang="en-US" altLang="zh-CN"/>
          </a:p>
        </p:txBody>
      </p:sp>
    </p:spTree>
    <p:extLst>
      <p:ext uri="{BB962C8B-B14F-4D97-AF65-F5344CB8AC3E}">
        <p14:creationId xmlns:p14="http://schemas.microsoft.com/office/powerpoint/2010/main" val="6439765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46</a:t>
            </a:fld>
            <a:endParaRPr lang="en-US" altLang="zh-CN"/>
          </a:p>
        </p:txBody>
      </p:sp>
    </p:spTree>
    <p:extLst>
      <p:ext uri="{BB962C8B-B14F-4D97-AF65-F5344CB8AC3E}">
        <p14:creationId xmlns:p14="http://schemas.microsoft.com/office/powerpoint/2010/main" val="31010078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47</a:t>
            </a:fld>
            <a:endParaRPr lang="en-US" altLang="zh-CN"/>
          </a:p>
        </p:txBody>
      </p:sp>
    </p:spTree>
    <p:extLst>
      <p:ext uri="{BB962C8B-B14F-4D97-AF65-F5344CB8AC3E}">
        <p14:creationId xmlns:p14="http://schemas.microsoft.com/office/powerpoint/2010/main" val="32213559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48</a:t>
            </a:fld>
            <a:endParaRPr lang="en-US" altLang="zh-CN"/>
          </a:p>
        </p:txBody>
      </p:sp>
    </p:spTree>
    <p:extLst>
      <p:ext uri="{BB962C8B-B14F-4D97-AF65-F5344CB8AC3E}">
        <p14:creationId xmlns:p14="http://schemas.microsoft.com/office/powerpoint/2010/main" val="27531176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57</a:t>
            </a:fld>
            <a:endParaRPr lang="en-US" altLang="zh-CN"/>
          </a:p>
        </p:txBody>
      </p:sp>
    </p:spTree>
    <p:extLst>
      <p:ext uri="{BB962C8B-B14F-4D97-AF65-F5344CB8AC3E}">
        <p14:creationId xmlns:p14="http://schemas.microsoft.com/office/powerpoint/2010/main" val="12646421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59</a:t>
            </a:fld>
            <a:endParaRPr lang="en-US" altLang="zh-CN"/>
          </a:p>
        </p:txBody>
      </p:sp>
    </p:spTree>
    <p:extLst>
      <p:ext uri="{BB962C8B-B14F-4D97-AF65-F5344CB8AC3E}">
        <p14:creationId xmlns:p14="http://schemas.microsoft.com/office/powerpoint/2010/main" val="2969538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矩形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fld id="{507B0F5F-5046-4D7A-97E3-9DE917A7260F}" type="slidenum">
              <a:rPr lang="en-US" altLang="zh-CN" sz="1200" b="0" smtClean="0"/>
              <a:pPr/>
              <a:t>5</a:t>
            </a:fld>
            <a:endParaRPr lang="en-US" altLang="zh-CN" sz="1200" b="0" smtClean="0"/>
          </a:p>
        </p:txBody>
      </p:sp>
      <p:sp>
        <p:nvSpPr>
          <p:cNvPr id="48131" name="矩形 2"/>
          <p:cNvSpPr>
            <a:spLocks noGrp="1" noRot="1" noChangeAspect="1" noChangeArrowheads="1" noTextEdit="1"/>
          </p:cNvSpPr>
          <p:nvPr>
            <p:ph type="sldImg"/>
          </p:nvPr>
        </p:nvSpPr>
        <p:spPr>
          <a:xfrm>
            <a:off x="2463800" y="833438"/>
            <a:ext cx="4038600" cy="3028950"/>
          </a:xfrm>
          <a:ln/>
        </p:spPr>
      </p:sp>
      <p:sp>
        <p:nvSpPr>
          <p:cNvPr id="48132" name="矩形 3"/>
          <p:cNvSpPr>
            <a:spLocks noGrp="1" noChangeArrowheads="1"/>
          </p:cNvSpPr>
          <p:nvPr>
            <p:ph type="body" idx="1"/>
          </p:nvPr>
        </p:nvSpPr>
        <p:spPr>
          <a:xfrm>
            <a:off x="2487613" y="4095750"/>
            <a:ext cx="3971925" cy="402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z="1000" dirty="0" smtClean="0">
              <a:latin typeface="ZapfHumnst BT" pitchFamily="34" charset="0"/>
              <a:ea typeface="宋体" charset="-122"/>
            </a:endParaRPr>
          </a:p>
        </p:txBody>
      </p:sp>
      <p:sp>
        <p:nvSpPr>
          <p:cNvPr id="48133" name="文本框 4"/>
          <p:cNvSpPr txBox="1">
            <a:spLocks noChangeArrowheads="1"/>
          </p:cNvSpPr>
          <p:nvPr/>
        </p:nvSpPr>
        <p:spPr bwMode="auto">
          <a:xfrm>
            <a:off x="569913" y="1204913"/>
            <a:ext cx="1731962" cy="682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471" tIns="53236" rIns="106471" bIns="53236"/>
          <a:lstStyle>
            <a:lvl1pPr defTabSz="901700">
              <a:defRPr sz="1600" b="1">
                <a:solidFill>
                  <a:schemeClr val="tx1"/>
                </a:solidFill>
                <a:latin typeface="Arial" charset="0"/>
                <a:ea typeface="宋体" charset="-122"/>
              </a:defRPr>
            </a:lvl1pPr>
            <a:lvl2pPr marL="742950" indent="-285750" defTabSz="901700">
              <a:defRPr sz="1600" b="1">
                <a:solidFill>
                  <a:schemeClr val="tx1"/>
                </a:solidFill>
                <a:latin typeface="Arial" charset="0"/>
                <a:ea typeface="宋体" charset="-122"/>
              </a:defRPr>
            </a:lvl2pPr>
            <a:lvl3pPr marL="1143000" indent="-228600" defTabSz="901700">
              <a:defRPr sz="1600" b="1">
                <a:solidFill>
                  <a:schemeClr val="tx1"/>
                </a:solidFill>
                <a:latin typeface="Arial" charset="0"/>
                <a:ea typeface="宋体" charset="-122"/>
              </a:defRPr>
            </a:lvl3pPr>
            <a:lvl4pPr marL="1600200" indent="-228600" defTabSz="901700">
              <a:defRPr sz="1600" b="1">
                <a:solidFill>
                  <a:schemeClr val="tx1"/>
                </a:solidFill>
                <a:latin typeface="Arial" charset="0"/>
                <a:ea typeface="宋体" charset="-122"/>
              </a:defRPr>
            </a:lvl4pPr>
            <a:lvl5pPr marL="2057400" indent="-228600" defTabSz="901700">
              <a:defRPr sz="1600" b="1">
                <a:solidFill>
                  <a:schemeClr val="tx1"/>
                </a:solidFill>
                <a:latin typeface="Arial" charset="0"/>
                <a:ea typeface="宋体" charset="-122"/>
              </a:defRPr>
            </a:lvl5pPr>
            <a:lvl6pPr marL="2514600" indent="-228600" defTabSz="9017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defTabSz="9017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defTabSz="9017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defTabSz="9017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pPr>
              <a:lnSpc>
                <a:spcPct val="100000"/>
              </a:lnSpc>
              <a:spcBef>
                <a:spcPct val="0"/>
              </a:spcBef>
            </a:pPr>
            <a:r>
              <a:rPr lang="en-US" altLang="zh-CN" sz="1000" b="0">
                <a:latin typeface="ZapfHumnst BT" pitchFamily="34" charset="0"/>
              </a:rPr>
              <a:t>This is a good place to remind students that in UML 2, actors are usually named and to put the name of the use case in the icon when space permits.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矩形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fld id="{81511906-961C-4008-821B-A8BF9BEE0292}" type="slidenum">
              <a:rPr lang="en-US" altLang="zh-CN" sz="1200" b="0" smtClean="0"/>
              <a:pPr/>
              <a:t>6</a:t>
            </a:fld>
            <a:endParaRPr lang="en-US" altLang="zh-CN" sz="1200" b="0" smtClean="0"/>
          </a:p>
        </p:txBody>
      </p:sp>
      <p:sp>
        <p:nvSpPr>
          <p:cNvPr id="58371" name="矩形 2"/>
          <p:cNvSpPr>
            <a:spLocks noGrp="1" noRot="1" noChangeAspect="1" noChangeArrowheads="1" noTextEdit="1"/>
          </p:cNvSpPr>
          <p:nvPr>
            <p:ph type="sldImg"/>
          </p:nvPr>
        </p:nvSpPr>
        <p:spPr>
          <a:ln/>
        </p:spPr>
      </p:sp>
      <p:sp>
        <p:nvSpPr>
          <p:cNvPr id="58372" name="矩形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smtClean="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7</a:t>
            </a:fld>
            <a:endParaRPr lang="en-US" altLang="zh-CN"/>
          </a:p>
        </p:txBody>
      </p:sp>
    </p:spTree>
    <p:extLst>
      <p:ext uri="{BB962C8B-B14F-4D97-AF65-F5344CB8AC3E}">
        <p14:creationId xmlns:p14="http://schemas.microsoft.com/office/powerpoint/2010/main" val="2887682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矩形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fld id="{7DDA6D50-49D8-4DCC-9DD1-D888D2F1CF2F}" type="slidenum">
              <a:rPr lang="en-US" altLang="zh-CN" sz="1200" b="0" smtClean="0"/>
              <a:pPr/>
              <a:t>8</a:t>
            </a:fld>
            <a:endParaRPr lang="en-US" altLang="zh-CN" sz="1200" b="0" smtClean="0"/>
          </a:p>
        </p:txBody>
      </p:sp>
      <p:sp>
        <p:nvSpPr>
          <p:cNvPr id="53251" name="矩形 2"/>
          <p:cNvSpPr>
            <a:spLocks noGrp="1" noRot="1" noChangeAspect="1" noChangeArrowheads="1" noTextEdit="1"/>
          </p:cNvSpPr>
          <p:nvPr>
            <p:ph type="sldImg"/>
          </p:nvPr>
        </p:nvSpPr>
        <p:spPr>
          <a:ln/>
        </p:spPr>
      </p:sp>
      <p:sp>
        <p:nvSpPr>
          <p:cNvPr id="53252" name="矩形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fld id="{F3C76CE6-A2D3-4DE2-A08F-60525CB9E7CA}" type="slidenum">
              <a:rPr lang="en-US" altLang="zh-CN" sz="1200" b="0" smtClean="0"/>
              <a:pPr/>
              <a:t>9</a:t>
            </a:fld>
            <a:endParaRPr lang="en-US" altLang="zh-CN" sz="1200" b="0" smtClean="0"/>
          </a:p>
        </p:txBody>
      </p:sp>
      <p:sp>
        <p:nvSpPr>
          <p:cNvPr id="54275" name="矩形 2"/>
          <p:cNvSpPr>
            <a:spLocks noGrp="1" noRot="1" noChangeAspect="1" noChangeArrowheads="1" noTextEdit="1"/>
          </p:cNvSpPr>
          <p:nvPr>
            <p:ph type="sldImg"/>
          </p:nvPr>
        </p:nvSpPr>
        <p:spPr>
          <a:ln/>
        </p:spPr>
      </p:sp>
      <p:sp>
        <p:nvSpPr>
          <p:cNvPr id="54276" name="矩形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260691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27164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6250" y="76200"/>
            <a:ext cx="2249488" cy="6019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200" y="76200"/>
            <a:ext cx="6597650" cy="6019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81095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 y="76200"/>
            <a:ext cx="8999538"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61950" y="1052513"/>
            <a:ext cx="4168775" cy="50434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3125" y="1052513"/>
            <a:ext cx="4168775" cy="50434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4116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 y="76200"/>
            <a:ext cx="8999538"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61950" y="1052513"/>
            <a:ext cx="4168775" cy="50434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3125" y="1052513"/>
            <a:ext cx="4168775" cy="24447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3125" y="3649663"/>
            <a:ext cx="4168775" cy="2446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83045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06084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788497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61950"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3125"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62289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16110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553113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4568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39273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654100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22" name="矩形 2"/>
          <p:cNvSpPr>
            <a:spLocks noGrp="1" noChangeArrowheads="1"/>
          </p:cNvSpPr>
          <p:nvPr>
            <p:ph type="title"/>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smtClean="0"/>
              <a:t>Slide Title</a:t>
            </a:r>
          </a:p>
        </p:txBody>
      </p:sp>
      <p:sp>
        <p:nvSpPr>
          <p:cNvPr id="5123" name="矩形 3"/>
          <p:cNvSpPr>
            <a:spLocks noGrp="1" noChangeArrowheads="1"/>
          </p:cNvSpPr>
          <p:nvPr>
            <p:ph type="body" idx="1"/>
          </p:nvPr>
        </p:nvSpPr>
        <p:spPr bwMode="auto">
          <a:xfrm>
            <a:off x="361950" y="1052513"/>
            <a:ext cx="8489950" cy="504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p>
            <a:pPr lvl="0"/>
            <a:r>
              <a:rPr lang="en-US" altLang="zh-CN" smtClean="0"/>
              <a:t>Articles and prepositions are not caps in titles</a:t>
            </a:r>
          </a:p>
          <a:p>
            <a:pPr lvl="1"/>
            <a:r>
              <a:rPr lang="en-US" altLang="zh-CN" smtClean="0"/>
              <a:t>Unless, of course, the title starts with one</a:t>
            </a:r>
          </a:p>
          <a:p>
            <a:pPr lvl="2"/>
            <a:r>
              <a:rPr lang="en-US" altLang="zh-CN" smtClean="0"/>
              <a:t>Proper names always have leading caps</a:t>
            </a:r>
          </a:p>
          <a:p>
            <a:pPr lvl="3"/>
            <a:r>
              <a:rPr lang="en-US" altLang="zh-CN" smtClean="0"/>
              <a:t>Acronyms are always all caps</a:t>
            </a:r>
          </a:p>
          <a:p>
            <a:pPr lvl="4"/>
            <a:r>
              <a:rPr lang="en-US" altLang="zh-CN" smtClean="0"/>
              <a:t>Fifth level</a:t>
            </a:r>
          </a:p>
          <a:p>
            <a:pPr lvl="0"/>
            <a:r>
              <a:rPr lang="en-US" altLang="zh-CN" smtClean="0"/>
              <a:t>Capitalize the first word of all bullet items</a:t>
            </a:r>
          </a:p>
          <a:p>
            <a:pPr lvl="1"/>
            <a:r>
              <a:rPr lang="en-US" altLang="zh-CN" smtClean="0"/>
              <a:t>This applies to sub-bullets too</a:t>
            </a:r>
          </a:p>
          <a:p>
            <a:pPr lvl="0"/>
            <a:r>
              <a:rPr lang="en-US" altLang="zh-CN" smtClean="0"/>
              <a:t>Rose, Apex, and Ada, not ROSE, APEX, and ADA</a:t>
            </a:r>
          </a:p>
        </p:txBody>
      </p:sp>
      <p:sp>
        <p:nvSpPr>
          <p:cNvPr id="1028" name="矩形 4"/>
          <p:cNvSpPr>
            <a:spLocks noGrp="1" noChangeArrowheads="1"/>
          </p:cNvSpPr>
          <p:nvPr/>
        </p:nvSpPr>
        <p:spPr bwMode="auto">
          <a:xfrm>
            <a:off x="3124200" y="6384925"/>
            <a:ext cx="2895600" cy="457200"/>
          </a:xfrm>
          <a:prstGeom prst="rect">
            <a:avLst/>
          </a:prstGeom>
          <a:noFill/>
          <a:ln w="9525">
            <a:noFill/>
            <a:miter lim="800000"/>
            <a:headEnd/>
            <a:tailEnd/>
          </a:ln>
          <a:effectLst/>
        </p:spPr>
        <p:txBody>
          <a:bodyPr wrap="none" lIns="92075" tIns="46038" rIns="92075" bIns="46038" anchor="ctr"/>
          <a:lstStyle/>
          <a:p>
            <a:pPr algn="ctr">
              <a:lnSpc>
                <a:spcPct val="100000"/>
              </a:lnSpc>
              <a:spcBef>
                <a:spcPct val="0"/>
              </a:spcBef>
              <a:buClr>
                <a:srgbClr val="73E1FF"/>
              </a:buClr>
              <a:defRPr/>
            </a:pPr>
            <a:fld id="{315280E8-33DE-4B8D-9700-3BDB0F3D45D7}" type="slidenum">
              <a:rPr lang="en-US" altLang="zh-CN" sz="800" b="0">
                <a:solidFill>
                  <a:srgbClr val="73E1FF"/>
                </a:solidFill>
                <a:ea typeface="宋体" pitchFamily="2" charset="-122"/>
              </a:rPr>
              <a:pPr algn="ctr">
                <a:lnSpc>
                  <a:spcPct val="100000"/>
                </a:lnSpc>
                <a:spcBef>
                  <a:spcPct val="0"/>
                </a:spcBef>
                <a:buClr>
                  <a:srgbClr val="73E1FF"/>
                </a:buClr>
                <a:defRPr/>
              </a:pPr>
              <a:t>‹#›</a:t>
            </a:fld>
            <a:endParaRPr lang="en-US" altLang="zh-CN" sz="800">
              <a:solidFill>
                <a:srgbClr val="73E1FF"/>
              </a:solidFill>
              <a:ea typeface="宋体" pitchFamily="2" charset="-122"/>
            </a:endParaRPr>
          </a:p>
        </p:txBody>
      </p:sp>
      <p:sp>
        <p:nvSpPr>
          <p:cNvPr id="1029" name="文本框 5"/>
          <p:cNvSpPr txBox="1">
            <a:spLocks noChangeArrowheads="1"/>
          </p:cNvSpPr>
          <p:nvPr/>
        </p:nvSpPr>
        <p:spPr bwMode="auto">
          <a:xfrm>
            <a:off x="7696200" y="5943600"/>
            <a:ext cx="1371600" cy="260350"/>
          </a:xfrm>
          <a:prstGeom prst="rect">
            <a:avLst/>
          </a:prstGeom>
          <a:noFill/>
          <a:ln>
            <a:noFill/>
          </a:ln>
          <a:effectLst/>
          <a:extLst/>
        </p:spPr>
        <p:txBody>
          <a:bodyPr lIns="107950" tIns="53975" rIns="107950" bIns="53975">
            <a:spAutoFit/>
          </a:bodyPr>
          <a:lstStyle>
            <a:lvl1pPr>
              <a:defRPr sz="1600" b="1">
                <a:solidFill>
                  <a:schemeClr val="tx1"/>
                </a:solidFill>
                <a:latin typeface="Arial" charset="0"/>
                <a:ea typeface="宋体" pitchFamily="2" charset="-122"/>
              </a:defRPr>
            </a:lvl1pPr>
            <a:lvl2pPr marL="742950" indent="-285750">
              <a:defRPr sz="1600" b="1">
                <a:solidFill>
                  <a:schemeClr val="tx1"/>
                </a:solidFill>
                <a:latin typeface="Arial" charset="0"/>
                <a:ea typeface="宋体" pitchFamily="2" charset="-122"/>
              </a:defRPr>
            </a:lvl2pPr>
            <a:lvl3pPr marL="1143000" indent="-228600">
              <a:defRPr sz="1600" b="1">
                <a:solidFill>
                  <a:schemeClr val="tx1"/>
                </a:solidFill>
                <a:latin typeface="Arial" charset="0"/>
                <a:ea typeface="宋体" pitchFamily="2" charset="-122"/>
              </a:defRPr>
            </a:lvl3pPr>
            <a:lvl4pPr marL="1600200" indent="-228600">
              <a:defRPr sz="1600" b="1">
                <a:solidFill>
                  <a:schemeClr val="tx1"/>
                </a:solidFill>
                <a:latin typeface="Arial" charset="0"/>
                <a:ea typeface="宋体" pitchFamily="2" charset="-122"/>
              </a:defRPr>
            </a:lvl4pPr>
            <a:lvl5pPr marL="2057400" indent="-228600">
              <a:defRPr sz="1600" b="1">
                <a:solidFill>
                  <a:schemeClr val="tx1"/>
                </a:solidFill>
                <a:latin typeface="Arial" charset="0"/>
                <a:ea typeface="宋体" pitchFamily="2"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pitchFamily="2"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pitchFamily="2"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pitchFamily="2"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pitchFamily="2" charset="-122"/>
              </a:defRPr>
            </a:lvl9pPr>
          </a:lstStyle>
          <a:p>
            <a:pPr>
              <a:lnSpc>
                <a:spcPct val="100000"/>
              </a:lnSpc>
              <a:buClr>
                <a:srgbClr val="73E1FF"/>
              </a:buClr>
              <a:buFontTx/>
              <a:buChar char="•"/>
              <a:defRPr/>
            </a:pPr>
            <a:endParaRPr lang="zh-CN" altLang="zh-CN" sz="1000" b="0" smtClean="0">
              <a:latin typeface="ZapfHumnst BT" pitchFamily="34" charset="0"/>
            </a:endParaRPr>
          </a:p>
        </p:txBody>
      </p:sp>
      <p:sp>
        <p:nvSpPr>
          <p:cNvPr id="1030" name="直线 6"/>
          <p:cNvSpPr>
            <a:spLocks noChangeShapeType="1"/>
          </p:cNvSpPr>
          <p:nvPr/>
        </p:nvSpPr>
        <p:spPr bwMode="auto">
          <a:xfrm flipV="1">
            <a:off x="0" y="6705600"/>
            <a:ext cx="8772525" cy="0"/>
          </a:xfrm>
          <a:prstGeom prst="line">
            <a:avLst/>
          </a:prstGeom>
          <a:noFill/>
          <a:ln w="9525">
            <a:solidFill>
              <a:srgbClr val="007E9F"/>
            </a:solidFill>
            <a:round/>
            <a:headEnd/>
            <a:tailEnd/>
          </a:ln>
          <a:effectLst/>
        </p:spPr>
        <p:txBody>
          <a:bodyPr wrap="none" anchor="ctr"/>
          <a:lstStyle/>
          <a:p>
            <a:pPr>
              <a:defRPr/>
            </a:pPr>
            <a:endParaRPr lang="zh-CN" altLang="en-US">
              <a:ea typeface="宋体" pitchFamily="2" charset="-122"/>
            </a:endParaRPr>
          </a:p>
        </p:txBody>
      </p:sp>
      <p:sp>
        <p:nvSpPr>
          <p:cNvPr id="1031" name="直线 7"/>
          <p:cNvSpPr>
            <a:spLocks noChangeShapeType="1"/>
          </p:cNvSpPr>
          <p:nvPr/>
        </p:nvSpPr>
        <p:spPr bwMode="auto">
          <a:xfrm>
            <a:off x="0" y="698500"/>
            <a:ext cx="9144000" cy="0"/>
          </a:xfrm>
          <a:prstGeom prst="line">
            <a:avLst/>
          </a:prstGeom>
          <a:noFill/>
          <a:ln w="9525">
            <a:solidFill>
              <a:srgbClr val="73E1FF"/>
            </a:solidFill>
            <a:round/>
            <a:headEnd/>
            <a:tailEnd/>
          </a:ln>
          <a:effectLst/>
        </p:spPr>
        <p:txBody>
          <a:bodyPr wrap="none" anchor="ctr"/>
          <a:lstStyle/>
          <a:p>
            <a:pPr>
              <a:defRPr/>
            </a:pPr>
            <a:endParaRPr lang="zh-CN" altLang="en-US">
              <a:ea typeface="宋体" pitchFamily="2" charset="-122"/>
            </a:endParaRPr>
          </a:p>
        </p:txBody>
      </p:sp>
      <p:pic>
        <p:nvPicPr>
          <p:cNvPr id="5128" name="图片 8" descr="yunanuni"/>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97925" y="6510338"/>
            <a:ext cx="40957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txStyles>
    <p:titleStyle>
      <a:lvl1pPr algn="l" rtl="0" eaLnBrk="0" fontAlgn="base" hangingPunct="0">
        <a:spcBef>
          <a:spcPct val="0"/>
        </a:spcBef>
        <a:spcAft>
          <a:spcPct val="0"/>
        </a:spcAft>
        <a:buClr>
          <a:srgbClr val="73E1FF"/>
        </a:buClr>
        <a:defRPr sz="3600">
          <a:solidFill>
            <a:srgbClr val="FFFF99"/>
          </a:solidFill>
          <a:latin typeface="+mj-lt"/>
          <a:ea typeface="+mj-ea"/>
          <a:cs typeface="+mj-cs"/>
        </a:defRPr>
      </a:lvl1pPr>
      <a:lvl2pPr algn="l" rtl="0" eaLnBrk="0" fontAlgn="base" hangingPunct="0">
        <a:spcBef>
          <a:spcPct val="0"/>
        </a:spcBef>
        <a:spcAft>
          <a:spcPct val="0"/>
        </a:spcAft>
        <a:buClr>
          <a:srgbClr val="73E1FF"/>
        </a:buClr>
        <a:defRPr sz="3600">
          <a:solidFill>
            <a:srgbClr val="FFFF99"/>
          </a:solidFill>
          <a:latin typeface="Arial Narrow" pitchFamily="34" charset="0"/>
        </a:defRPr>
      </a:lvl2pPr>
      <a:lvl3pPr algn="l" rtl="0" eaLnBrk="0" fontAlgn="base" hangingPunct="0">
        <a:spcBef>
          <a:spcPct val="0"/>
        </a:spcBef>
        <a:spcAft>
          <a:spcPct val="0"/>
        </a:spcAft>
        <a:buClr>
          <a:srgbClr val="73E1FF"/>
        </a:buClr>
        <a:defRPr sz="3600">
          <a:solidFill>
            <a:srgbClr val="FFFF99"/>
          </a:solidFill>
          <a:latin typeface="Arial Narrow" pitchFamily="34" charset="0"/>
        </a:defRPr>
      </a:lvl3pPr>
      <a:lvl4pPr algn="l" rtl="0" eaLnBrk="0" fontAlgn="base" hangingPunct="0">
        <a:spcBef>
          <a:spcPct val="0"/>
        </a:spcBef>
        <a:spcAft>
          <a:spcPct val="0"/>
        </a:spcAft>
        <a:buClr>
          <a:srgbClr val="73E1FF"/>
        </a:buClr>
        <a:defRPr sz="3600">
          <a:solidFill>
            <a:srgbClr val="FFFF99"/>
          </a:solidFill>
          <a:latin typeface="Arial Narrow" pitchFamily="34" charset="0"/>
        </a:defRPr>
      </a:lvl4pPr>
      <a:lvl5pPr algn="l" rtl="0" eaLnBrk="0" fontAlgn="base" hangingPunct="0">
        <a:spcBef>
          <a:spcPct val="0"/>
        </a:spcBef>
        <a:spcAft>
          <a:spcPct val="0"/>
        </a:spcAft>
        <a:buClr>
          <a:srgbClr val="73E1FF"/>
        </a:buClr>
        <a:defRPr sz="3600">
          <a:solidFill>
            <a:srgbClr val="FFFF99"/>
          </a:solidFill>
          <a:latin typeface="Arial Narrow" pitchFamily="34" charset="0"/>
        </a:defRPr>
      </a:lvl5pPr>
      <a:lvl6pPr marL="457200" algn="l" rtl="0" fontAlgn="base">
        <a:spcBef>
          <a:spcPct val="0"/>
        </a:spcBef>
        <a:spcAft>
          <a:spcPct val="0"/>
        </a:spcAft>
        <a:buClr>
          <a:srgbClr val="73E1FF"/>
        </a:buClr>
        <a:defRPr sz="3600">
          <a:solidFill>
            <a:srgbClr val="FFFF99"/>
          </a:solidFill>
          <a:latin typeface="Arial Narrow" pitchFamily="34" charset="0"/>
        </a:defRPr>
      </a:lvl6pPr>
      <a:lvl7pPr marL="914400" algn="l" rtl="0" fontAlgn="base">
        <a:spcBef>
          <a:spcPct val="0"/>
        </a:spcBef>
        <a:spcAft>
          <a:spcPct val="0"/>
        </a:spcAft>
        <a:buClr>
          <a:srgbClr val="73E1FF"/>
        </a:buClr>
        <a:defRPr sz="3600">
          <a:solidFill>
            <a:srgbClr val="FFFF99"/>
          </a:solidFill>
          <a:latin typeface="Arial Narrow" pitchFamily="34" charset="0"/>
        </a:defRPr>
      </a:lvl7pPr>
      <a:lvl8pPr marL="1371600" algn="l" rtl="0" fontAlgn="base">
        <a:spcBef>
          <a:spcPct val="0"/>
        </a:spcBef>
        <a:spcAft>
          <a:spcPct val="0"/>
        </a:spcAft>
        <a:buClr>
          <a:srgbClr val="73E1FF"/>
        </a:buClr>
        <a:defRPr sz="3600">
          <a:solidFill>
            <a:srgbClr val="FFFF99"/>
          </a:solidFill>
          <a:latin typeface="Arial Narrow" pitchFamily="34" charset="0"/>
        </a:defRPr>
      </a:lvl8pPr>
      <a:lvl9pPr marL="1828800" algn="l" rtl="0" fontAlgn="base">
        <a:spcBef>
          <a:spcPct val="0"/>
        </a:spcBef>
        <a:spcAft>
          <a:spcPct val="0"/>
        </a:spcAft>
        <a:buClr>
          <a:srgbClr val="73E1FF"/>
        </a:buClr>
        <a:defRPr sz="3600">
          <a:solidFill>
            <a:srgbClr val="FFFF99"/>
          </a:solidFill>
          <a:latin typeface="Arial Narrow" pitchFamily="34" charset="0"/>
        </a:defRPr>
      </a:lvl9pPr>
    </p:titleStyle>
    <p:body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tiff"/><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5.tiff"/></Relationships>
</file>

<file path=ppt/slides/_rels/slide24.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tiff"/></Relationships>
</file>

<file path=ppt/slides/_rels/slide25.xml.rels><?xml version="1.0" encoding="UTF-8" standalone="yes"?>
<Relationships xmlns="http://schemas.openxmlformats.org/package/2006/relationships"><Relationship Id="rId2" Type="http://schemas.openxmlformats.org/officeDocument/2006/relationships/image" Target="../media/image18.tif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tif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29.tiff"/><Relationship Id="rId2" Type="http://schemas.openxmlformats.org/officeDocument/2006/relationships/notesSlide" Target="../notesSlides/notesSlide43.xml"/><Relationship Id="rId1" Type="http://schemas.openxmlformats.org/officeDocument/2006/relationships/slideLayout" Target="../slideLayouts/slideLayout12.xml"/><Relationship Id="rId4" Type="http://schemas.openxmlformats.org/officeDocument/2006/relationships/image" Target="../media/image30.tiff"/></Relationships>
</file>

<file path=ppt/slides/_rels/slide47.xml.rels><?xml version="1.0" encoding="UTF-8" standalone="yes"?>
<Relationships xmlns="http://schemas.openxmlformats.org/package/2006/relationships"><Relationship Id="rId3" Type="http://schemas.openxmlformats.org/officeDocument/2006/relationships/image" Target="../media/image31.tiff"/><Relationship Id="rId2" Type="http://schemas.openxmlformats.org/officeDocument/2006/relationships/notesSlide" Target="../notesSlides/notesSlide44.xml"/><Relationship Id="rId1" Type="http://schemas.openxmlformats.org/officeDocument/2006/relationships/slideLayout" Target="../slideLayouts/slideLayout12.xml"/><Relationship Id="rId4" Type="http://schemas.openxmlformats.org/officeDocument/2006/relationships/image" Target="../media/image32.tiff"/></Relationships>
</file>

<file path=ppt/slides/_rels/slide48.xml.rels><?xml version="1.0" encoding="UTF-8" standalone="yes"?>
<Relationships xmlns="http://schemas.openxmlformats.org/package/2006/relationships"><Relationship Id="rId3" Type="http://schemas.openxmlformats.org/officeDocument/2006/relationships/image" Target="../media/image33.tiff"/><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2"/>
          <p:cNvSpPr>
            <a:spLocks noGrp="1" noChangeArrowheads="1"/>
          </p:cNvSpPr>
          <p:nvPr>
            <p:ph type="ctrTitle"/>
          </p:nvPr>
        </p:nvSpPr>
        <p:spPr/>
        <p:txBody>
          <a:bodyPr/>
          <a:lstStyle/>
          <a:p>
            <a:pPr eaLnBrk="1" hangingPunct="1"/>
            <a:r>
              <a:rPr lang="en-US" altLang="zh-CN" sz="3200" b="1" smtClean="0">
                <a:ea typeface="宋体" charset="-122"/>
              </a:rPr>
              <a:t>Use-case Model: Writing Requirements In Context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Actor Stereotype</a:t>
            </a:r>
            <a:endParaRPr lang="zh-CN" altLang="en-US" dirty="0"/>
          </a:p>
        </p:txBody>
      </p:sp>
      <p:sp>
        <p:nvSpPr>
          <p:cNvPr id="3" name="内容占位符 2"/>
          <p:cNvSpPr>
            <a:spLocks noGrp="1"/>
          </p:cNvSpPr>
          <p:nvPr>
            <p:ph idx="1"/>
          </p:nvPr>
        </p:nvSpPr>
        <p:spPr/>
        <p:txBody>
          <a:bodyPr/>
          <a:lstStyle/>
          <a:p>
            <a:r>
              <a:rPr lang="en-US" altLang="zh-CN" dirty="0" smtClean="0"/>
              <a:t>Business Actor</a:t>
            </a:r>
          </a:p>
          <a:p>
            <a:r>
              <a:rPr lang="en-US" altLang="zh-CN" dirty="0" smtClean="0"/>
              <a:t>Business Worker</a:t>
            </a:r>
            <a:endParaRPr lang="zh-CN"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2252" y="1052736"/>
            <a:ext cx="923925" cy="10382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1008438"/>
            <a:ext cx="1085850" cy="1066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descr="D:\HanksDocument\学院工作\教学\软件系统建模与设计\资料\电子文档\大象\图例\图3.6业务工人的尴尬.T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5" y="2629272"/>
            <a:ext cx="7046059" cy="388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80741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2"/>
          <p:cNvSpPr>
            <a:spLocks noGrp="1" noChangeArrowheads="1"/>
          </p:cNvSpPr>
          <p:nvPr>
            <p:ph type="title"/>
          </p:nvPr>
        </p:nvSpPr>
        <p:spPr>
          <a:xfrm>
            <a:off x="76200" y="76200"/>
            <a:ext cx="8999538" cy="544513"/>
          </a:xfrm>
        </p:spPr>
        <p:txBody>
          <a:bodyPr/>
          <a:lstStyle/>
          <a:p>
            <a:pPr eaLnBrk="1" hangingPunct="1"/>
            <a:r>
              <a:rPr lang="en-US" altLang="zh-CN" smtClean="0">
                <a:ea typeface="宋体" charset="-122"/>
              </a:rPr>
              <a:t>Identifying Actors</a:t>
            </a:r>
          </a:p>
        </p:txBody>
      </p:sp>
      <p:sp>
        <p:nvSpPr>
          <p:cNvPr id="22531" name="矩形 3"/>
          <p:cNvSpPr>
            <a:spLocks noGrp="1" noChangeArrowheads="1"/>
          </p:cNvSpPr>
          <p:nvPr>
            <p:ph type="body" idx="1"/>
          </p:nvPr>
        </p:nvSpPr>
        <p:spPr>
          <a:xfrm>
            <a:off x="301625" y="1125538"/>
            <a:ext cx="8540750" cy="4973637"/>
          </a:xfrm>
        </p:spPr>
        <p:txBody>
          <a:bodyPr/>
          <a:lstStyle/>
          <a:p>
            <a:pPr eaLnBrk="1" hangingPunct="1"/>
            <a:r>
              <a:rPr lang="en-US" altLang="zh-CN" sz="2800" smtClean="0">
                <a:ea typeface="宋体" charset="-122"/>
              </a:rPr>
              <a:t>When developing a use case model, identify the different roles played by the potential human users of the system</a:t>
            </a:r>
          </a:p>
          <a:p>
            <a:pPr lvl="1" eaLnBrk="1" hangingPunct="1"/>
            <a:r>
              <a:rPr lang="en-US" altLang="zh-CN" sz="2400" smtClean="0">
                <a:ea typeface="宋体" charset="-122"/>
              </a:rPr>
              <a:t>People play different roles at different times</a:t>
            </a:r>
          </a:p>
          <a:p>
            <a:pPr lvl="1" eaLnBrk="1" hangingPunct="1"/>
            <a:r>
              <a:rPr lang="en-US" altLang="zh-CN" sz="2400" smtClean="0">
                <a:ea typeface="宋体" charset="-122"/>
              </a:rPr>
              <a:t>E.g. A person can play the role of book borrower, librarian, browser or journal borrower at different times</a:t>
            </a:r>
          </a:p>
          <a:p>
            <a:pPr lvl="1" eaLnBrk="1" hangingPunct="1"/>
            <a:r>
              <a:rPr lang="en-US" altLang="zh-CN" sz="2400" smtClean="0">
                <a:ea typeface="宋体" charset="-122"/>
              </a:rPr>
              <a:t>Any person who interacts with the system will be represented by at least one actor in use case model </a:t>
            </a:r>
          </a:p>
          <a:p>
            <a:pPr eaLnBrk="1" hangingPunct="1"/>
            <a:endParaRPr lang="en-US" altLang="zh-CN" sz="2400" smtClean="0">
              <a:ea typeface="宋体" charset="-122"/>
            </a:endParaRPr>
          </a:p>
          <a:p>
            <a:pPr eaLnBrk="1" hangingPunct="1"/>
            <a:r>
              <a:rPr lang="en-US" altLang="zh-CN" sz="2800" smtClean="0">
                <a:ea typeface="宋体" charset="-122"/>
              </a:rPr>
              <a:t>Typical Actors:</a:t>
            </a:r>
          </a:p>
          <a:p>
            <a:pPr lvl="1" eaLnBrk="1" hangingPunct="1"/>
            <a:r>
              <a:rPr lang="en-US" altLang="zh-CN" sz="2400" smtClean="0">
                <a:ea typeface="宋体" charset="-122"/>
              </a:rPr>
              <a:t>Roles that people play</a:t>
            </a:r>
          </a:p>
          <a:p>
            <a:pPr lvl="1" eaLnBrk="1" hangingPunct="1"/>
            <a:r>
              <a:rPr lang="en-US" altLang="zh-CN" sz="2400" smtClean="0">
                <a:ea typeface="宋体" charset="-122"/>
              </a:rPr>
              <a:t>Computer systems</a:t>
            </a:r>
          </a:p>
          <a:p>
            <a:pPr lvl="1" eaLnBrk="1" hangingPunct="1"/>
            <a:r>
              <a:rPr lang="en-US" altLang="zh-CN" sz="2400" smtClean="0">
                <a:ea typeface="宋体" charset="-122"/>
              </a:rPr>
              <a:t>Electrical or mechanical devices</a:t>
            </a:r>
          </a:p>
          <a:p>
            <a:pPr eaLnBrk="1" hangingPunct="1"/>
            <a:endParaRPr lang="en-US" altLang="zh-CN" sz="2400" smtClean="0">
              <a:ea typeface="宋体"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Actor Stakeholder User Role</a:t>
            </a:r>
            <a:endParaRPr lang="zh-CN" altLang="en-US" dirty="0"/>
          </a:p>
        </p:txBody>
      </p:sp>
      <p:pic>
        <p:nvPicPr>
          <p:cNvPr id="5122" name="Picture 2" descr="D:\HanksDocument\学院工作\教学\软件系统建模与设计\资料\电子文档\大象\图例\图3.7参与者、涉众、用户和角色关系.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836712"/>
            <a:ext cx="5616624" cy="5781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6250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Main Points</a:t>
            </a:r>
            <a:endParaRPr lang="zh-CN" altLang="en-US" dirty="0"/>
          </a:p>
        </p:txBody>
      </p:sp>
      <p:sp>
        <p:nvSpPr>
          <p:cNvPr id="3" name="文本占位符 2"/>
          <p:cNvSpPr>
            <a:spLocks noGrp="1"/>
          </p:cNvSpPr>
          <p:nvPr>
            <p:ph type="body" sz="half" idx="1"/>
          </p:nvPr>
        </p:nvSpPr>
        <p:spPr>
          <a:xfrm>
            <a:off x="1043608" y="1052513"/>
            <a:ext cx="7776864" cy="5043487"/>
          </a:xfrm>
        </p:spPr>
        <p:txBody>
          <a:bodyPr/>
          <a:lstStyle/>
          <a:p>
            <a:r>
              <a:rPr lang="en-US" altLang="zh-CN" dirty="0" smtClean="0">
                <a:ea typeface="宋体" charset="-122"/>
              </a:rPr>
              <a:t>Use-Case Modeling</a:t>
            </a:r>
          </a:p>
          <a:p>
            <a:r>
              <a:rPr lang="en-US" altLang="zh-CN" dirty="0" smtClean="0">
                <a:ea typeface="宋体" charset="-122"/>
              </a:rPr>
              <a:t>Actors</a:t>
            </a:r>
          </a:p>
          <a:p>
            <a:r>
              <a:rPr lang="en-US" altLang="zh-CN" dirty="0" smtClean="0">
                <a:ea typeface="宋体" charset="-122"/>
              </a:rPr>
              <a:t>Use Case</a:t>
            </a:r>
          </a:p>
          <a:p>
            <a:r>
              <a:rPr lang="en-US" altLang="zh-CN" dirty="0" smtClean="0">
                <a:ea typeface="宋体" charset="-122"/>
              </a:rPr>
              <a:t>Relationship</a:t>
            </a:r>
          </a:p>
          <a:p>
            <a:r>
              <a:rPr lang="en-US" altLang="zh-CN" dirty="0" smtClean="0">
                <a:ea typeface="宋体" charset="-122"/>
              </a:rPr>
              <a:t>Steps to write a use case</a:t>
            </a:r>
          </a:p>
          <a:p>
            <a:r>
              <a:rPr lang="en-US" altLang="zh-CN" dirty="0"/>
              <a:t>Three main types of use cases</a:t>
            </a:r>
            <a:endParaRPr lang="en-US" altLang="zh-CN" dirty="0" smtClean="0">
              <a:ea typeface="宋体" charset="-122"/>
            </a:endParaRPr>
          </a:p>
          <a:p>
            <a:r>
              <a:rPr lang="en-US" altLang="zh-CN" dirty="0" smtClean="0">
                <a:ea typeface="宋体" charset="-122"/>
              </a:rPr>
              <a:t>Case Study</a:t>
            </a:r>
          </a:p>
          <a:p>
            <a:endParaRPr lang="zh-CN" altLang="en-US" dirty="0"/>
          </a:p>
        </p:txBody>
      </p:sp>
      <p:sp>
        <p:nvSpPr>
          <p:cNvPr id="5" name="AutoShape 5"/>
          <p:cNvSpPr>
            <a:spLocks noChangeArrowheads="1"/>
          </p:cNvSpPr>
          <p:nvPr/>
        </p:nvSpPr>
        <p:spPr bwMode="auto">
          <a:xfrm>
            <a:off x="539552" y="2111896"/>
            <a:ext cx="352425" cy="381000"/>
          </a:xfrm>
          <a:prstGeom prst="star5">
            <a:avLst/>
          </a:prstGeom>
          <a:solidFill>
            <a:srgbClr val="FFFF99"/>
          </a:solidFill>
          <a:ln w="12700">
            <a:solidFill>
              <a:schemeClr val="bg2"/>
            </a:solidFill>
            <a:miter lim="800000"/>
            <a:headEnd/>
            <a:tailEnd/>
          </a:ln>
          <a:effectLst/>
        </p:spPr>
        <p:txBody>
          <a:bodyPr wrap="none" lIns="107950" tIns="53975" rIns="107950" bIns="53975" anchor="ctr"/>
          <a:lstStyle/>
          <a:p>
            <a:pPr>
              <a:defRPr/>
            </a:pPr>
            <a:endParaRPr lang="zh-CN" altLang="en-US"/>
          </a:p>
        </p:txBody>
      </p:sp>
    </p:spTree>
    <p:extLst>
      <p:ext uri="{BB962C8B-B14F-4D97-AF65-F5344CB8AC3E}">
        <p14:creationId xmlns:p14="http://schemas.microsoft.com/office/powerpoint/2010/main" val="1401487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2"/>
          <p:cNvSpPr>
            <a:spLocks noGrp="1" noChangeArrowheads="1"/>
          </p:cNvSpPr>
          <p:nvPr>
            <p:ph type="title"/>
          </p:nvPr>
        </p:nvSpPr>
        <p:spPr>
          <a:xfrm>
            <a:off x="76200" y="76200"/>
            <a:ext cx="8999538" cy="544513"/>
          </a:xfrm>
        </p:spPr>
        <p:txBody>
          <a:bodyPr/>
          <a:lstStyle/>
          <a:p>
            <a:pPr eaLnBrk="1" hangingPunct="1"/>
            <a:r>
              <a:rPr lang="en-US" altLang="zh-CN" smtClean="0">
                <a:ea typeface="宋体" charset="-122"/>
              </a:rPr>
              <a:t>What is use case?</a:t>
            </a:r>
          </a:p>
        </p:txBody>
      </p:sp>
      <p:sp>
        <p:nvSpPr>
          <p:cNvPr id="8195" name="矩形 3"/>
          <p:cNvSpPr>
            <a:spLocks noGrp="1" noChangeArrowheads="1"/>
          </p:cNvSpPr>
          <p:nvPr>
            <p:ph type="body" idx="1"/>
          </p:nvPr>
        </p:nvSpPr>
        <p:spPr>
          <a:xfrm>
            <a:off x="301625" y="1052513"/>
            <a:ext cx="8540750" cy="5472112"/>
          </a:xfrm>
        </p:spPr>
        <p:txBody>
          <a:bodyPr/>
          <a:lstStyle/>
          <a:p>
            <a:pPr eaLnBrk="1" hangingPunct="1"/>
            <a:r>
              <a:rPr lang="en-US" altLang="zh-CN" sz="2800" smtClean="0">
                <a:ea typeface="宋体" charset="-122"/>
              </a:rPr>
              <a:t>Use Cases are to discover and record functional requirements.  </a:t>
            </a:r>
          </a:p>
          <a:p>
            <a:pPr eaLnBrk="1" hangingPunct="1"/>
            <a:r>
              <a:rPr lang="en-US" altLang="zh-CN" sz="2800" smtClean="0">
                <a:ea typeface="宋体" charset="-122"/>
              </a:rPr>
              <a:t>A use case captures </a:t>
            </a:r>
            <a:r>
              <a:rPr lang="en-US" altLang="zh-CN" sz="2800" b="1" smtClean="0">
                <a:ea typeface="宋体" charset="-122"/>
              </a:rPr>
              <a:t>a contract between the stakeholders of a system about its behavior</a:t>
            </a:r>
            <a:r>
              <a:rPr lang="en-US" altLang="zh-CN" sz="2800" smtClean="0">
                <a:ea typeface="宋体" charset="-122"/>
              </a:rPr>
              <a:t>. </a:t>
            </a:r>
          </a:p>
          <a:p>
            <a:pPr eaLnBrk="1" hangingPunct="1"/>
            <a:r>
              <a:rPr lang="en-US" altLang="zh-CN" sz="2800" smtClean="0">
                <a:ea typeface="宋体" charset="-122"/>
              </a:rPr>
              <a:t>The use case describes the system’s behavior under various conditions as it responds to a request from one of the stakeholders, called the </a:t>
            </a:r>
            <a:r>
              <a:rPr lang="en-US" altLang="zh-CN" sz="2800" b="1" i="1" smtClean="0">
                <a:ea typeface="宋体" charset="-122"/>
              </a:rPr>
              <a:t>primary actor</a:t>
            </a:r>
            <a:r>
              <a:rPr lang="en-US" altLang="zh-CN" sz="2800" smtClean="0">
                <a:ea typeface="宋体" charset="-122"/>
              </a:rPr>
              <a:t>. </a:t>
            </a:r>
          </a:p>
          <a:p>
            <a:pPr eaLnBrk="1" hangingPunct="1"/>
            <a:r>
              <a:rPr lang="en-US" altLang="zh-CN" sz="2800" smtClean="0">
                <a:ea typeface="宋体" charset="-122"/>
              </a:rPr>
              <a:t>A Use Case is a collection of related success and failure scenarios that describe actors using a system to fulfill (or support) a goal.</a:t>
            </a:r>
          </a:p>
          <a:p>
            <a:pPr eaLnBrk="1" hangingPunct="1"/>
            <a:r>
              <a:rPr lang="en-US" altLang="zh-CN" sz="2800" smtClean="0">
                <a:ea typeface="宋体" charset="-122"/>
              </a:rPr>
              <a:t>A scenario is a specific sequence of actions and interactions between actors and the system under discussion.  </a:t>
            </a:r>
          </a:p>
          <a:p>
            <a:pPr eaLnBrk="1" hangingPunct="1"/>
            <a:endParaRPr lang="en-US" altLang="zh-CN" sz="2800" smtClean="0">
              <a:ea typeface="宋体" charset="-122"/>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2"/>
          <p:cNvSpPr>
            <a:spLocks noGrp="1" noChangeArrowheads="1"/>
          </p:cNvSpPr>
          <p:nvPr>
            <p:ph type="title"/>
          </p:nvPr>
        </p:nvSpPr>
        <p:spPr/>
        <p:txBody>
          <a:bodyPr/>
          <a:lstStyle/>
          <a:p>
            <a:pPr eaLnBrk="1" hangingPunct="1"/>
            <a:r>
              <a:rPr lang="en-US" altLang="zh-CN" smtClean="0">
                <a:ea typeface="宋体" charset="-122"/>
              </a:rPr>
              <a:t>Use case = “Story”</a:t>
            </a:r>
          </a:p>
        </p:txBody>
      </p:sp>
      <p:sp>
        <p:nvSpPr>
          <p:cNvPr id="7171" name="矩形 3"/>
          <p:cNvSpPr>
            <a:spLocks noGrp="1" noChangeArrowheads="1"/>
          </p:cNvSpPr>
          <p:nvPr>
            <p:ph type="body" idx="1"/>
          </p:nvPr>
        </p:nvSpPr>
        <p:spPr>
          <a:xfrm>
            <a:off x="361950" y="836712"/>
            <a:ext cx="8489950" cy="5043487"/>
          </a:xfrm>
        </p:spPr>
        <p:txBody>
          <a:bodyPr/>
          <a:lstStyle/>
          <a:p>
            <a:pPr eaLnBrk="1" hangingPunct="1">
              <a:lnSpc>
                <a:spcPct val="90000"/>
              </a:lnSpc>
            </a:pPr>
            <a:r>
              <a:rPr lang="en-US" altLang="zh-CN" sz="2800" dirty="0" smtClean="0">
                <a:ea typeface="宋体" charset="-122"/>
              </a:rPr>
              <a:t>Writing use cases—stories of using a system—is an excellent technique to understand and describe requirements. </a:t>
            </a:r>
          </a:p>
        </p:txBody>
      </p:sp>
      <p:pic>
        <p:nvPicPr>
          <p:cNvPr id="7172" name="Picture 5" descr="显示用例图的插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2060848"/>
            <a:ext cx="5472608" cy="4631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2"/>
          <p:cNvSpPr>
            <a:spLocks noGrp="1" noChangeArrowheads="1"/>
          </p:cNvSpPr>
          <p:nvPr>
            <p:ph type="title"/>
          </p:nvPr>
        </p:nvSpPr>
        <p:spPr>
          <a:xfrm>
            <a:off x="76200" y="76200"/>
            <a:ext cx="8999538" cy="544513"/>
          </a:xfrm>
        </p:spPr>
        <p:txBody>
          <a:bodyPr/>
          <a:lstStyle/>
          <a:p>
            <a:pPr eaLnBrk="1" hangingPunct="1"/>
            <a:r>
              <a:rPr lang="en-US" altLang="zh-CN" smtClean="0">
                <a:ea typeface="宋体" charset="-122"/>
              </a:rPr>
              <a:t>Use Cases and Functional Requirements</a:t>
            </a:r>
          </a:p>
        </p:txBody>
      </p:sp>
      <p:sp>
        <p:nvSpPr>
          <p:cNvPr id="12291" name="矩形 3"/>
          <p:cNvSpPr>
            <a:spLocks noGrp="1" noChangeArrowheads="1"/>
          </p:cNvSpPr>
          <p:nvPr>
            <p:ph type="body" idx="1"/>
          </p:nvPr>
        </p:nvSpPr>
        <p:spPr>
          <a:xfrm>
            <a:off x="301625" y="1125538"/>
            <a:ext cx="8540750" cy="4973637"/>
          </a:xfrm>
        </p:spPr>
        <p:txBody>
          <a:bodyPr/>
          <a:lstStyle/>
          <a:p>
            <a:pPr eaLnBrk="1" hangingPunct="1"/>
            <a:r>
              <a:rPr lang="en-US" altLang="zh-CN" sz="2800" smtClean="0">
                <a:ea typeface="宋体" charset="-122"/>
              </a:rPr>
              <a:t>Use cases are requirements (not all requirements).</a:t>
            </a:r>
          </a:p>
          <a:p>
            <a:pPr eaLnBrk="1" hangingPunct="1"/>
            <a:r>
              <a:rPr lang="en-US" altLang="zh-CN" sz="2800" smtClean="0">
                <a:ea typeface="宋体" charset="-122"/>
              </a:rPr>
              <a:t>Primarily they are functional requirements that indicate what the system will do. Use cases define a promise or contract of how a system will behave.</a:t>
            </a:r>
          </a:p>
          <a:p>
            <a:pPr eaLnBrk="1" hangingPunct="1"/>
            <a:r>
              <a:rPr lang="en-US" altLang="zh-CN" sz="2800" smtClean="0">
                <a:ea typeface="宋体" charset="-122"/>
              </a:rPr>
              <a:t>Use cases provide a structured way to help with requirements capture</a:t>
            </a:r>
          </a:p>
          <a:p>
            <a:pPr lvl="1" eaLnBrk="1" hangingPunct="1"/>
            <a:r>
              <a:rPr lang="en-US" altLang="zh-CN" smtClean="0">
                <a:ea typeface="宋体" charset="-122"/>
              </a:rPr>
              <a:t>Identify the actors</a:t>
            </a:r>
          </a:p>
          <a:p>
            <a:pPr lvl="1" eaLnBrk="1" hangingPunct="1"/>
            <a:r>
              <a:rPr lang="en-US" altLang="zh-CN" smtClean="0">
                <a:ea typeface="宋体" charset="-122"/>
              </a:rPr>
              <a:t>Find out what actors need from the system</a:t>
            </a:r>
          </a:p>
          <a:p>
            <a:pPr lvl="1" eaLnBrk="1" hangingPunct="1"/>
            <a:r>
              <a:rPr lang="en-US" altLang="zh-CN" smtClean="0">
                <a:ea typeface="宋体" charset="-122"/>
              </a:rPr>
              <a:t>Find out any other interactions the actors expect to have with the system</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2"/>
          <p:cNvSpPr>
            <a:spLocks noGrp="1" noChangeArrowheads="1"/>
          </p:cNvSpPr>
          <p:nvPr>
            <p:ph type="title"/>
          </p:nvPr>
        </p:nvSpPr>
        <p:spPr>
          <a:xfrm>
            <a:off x="76200" y="76200"/>
            <a:ext cx="8999538" cy="544513"/>
          </a:xfrm>
        </p:spPr>
        <p:txBody>
          <a:bodyPr/>
          <a:lstStyle/>
          <a:p>
            <a:pPr eaLnBrk="1" hangingPunct="1"/>
            <a:r>
              <a:rPr lang="en-US" altLang="zh-CN" smtClean="0">
                <a:ea typeface="宋体" charset="-122"/>
              </a:rPr>
              <a:t>Use Cases</a:t>
            </a:r>
          </a:p>
        </p:txBody>
      </p:sp>
      <p:sp>
        <p:nvSpPr>
          <p:cNvPr id="11267" name="矩形 3"/>
          <p:cNvSpPr>
            <a:spLocks noGrp="1" noChangeArrowheads="1"/>
          </p:cNvSpPr>
          <p:nvPr>
            <p:ph type="body" idx="1"/>
          </p:nvPr>
        </p:nvSpPr>
        <p:spPr>
          <a:xfrm>
            <a:off x="301625" y="1125538"/>
            <a:ext cx="8540750" cy="4973637"/>
          </a:xfrm>
        </p:spPr>
        <p:txBody>
          <a:bodyPr/>
          <a:lstStyle/>
          <a:p>
            <a:pPr eaLnBrk="1" hangingPunct="1"/>
            <a:r>
              <a:rPr lang="en-US" altLang="zh-CN" sz="2800" dirty="0" smtClean="0">
                <a:ea typeface="宋体" charset="-122"/>
              </a:rPr>
              <a:t>Use cases document system behavior from point of view of the user</a:t>
            </a:r>
            <a:endParaRPr lang="en-US" altLang="zh-CN" dirty="0" smtClean="0">
              <a:ea typeface="宋体" charset="-122"/>
            </a:endParaRPr>
          </a:p>
          <a:p>
            <a:pPr eaLnBrk="1" hangingPunct="1"/>
            <a:endParaRPr lang="en-US" altLang="zh-CN" sz="2800" dirty="0" smtClean="0">
              <a:ea typeface="宋体" charset="-122"/>
            </a:endParaRPr>
          </a:p>
        </p:txBody>
      </p:sp>
      <p:pic>
        <p:nvPicPr>
          <p:cNvPr id="7170" name="Picture 2" descr="D:\HanksDocument\学院工作\教学\软件系统建模与设计\资料\电子文档\大象\图例\图3.8用例的构成.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2996952"/>
            <a:ext cx="7089515" cy="25922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2"/>
          <p:cNvSpPr>
            <a:spLocks noGrp="1" noChangeArrowheads="1"/>
          </p:cNvSpPr>
          <p:nvPr>
            <p:ph type="title"/>
          </p:nvPr>
        </p:nvSpPr>
        <p:spPr>
          <a:xfrm>
            <a:off x="76200" y="76200"/>
            <a:ext cx="8999538" cy="544513"/>
          </a:xfrm>
        </p:spPr>
        <p:txBody>
          <a:bodyPr/>
          <a:lstStyle/>
          <a:p>
            <a:pPr eaLnBrk="1" hangingPunct="1"/>
            <a:r>
              <a:rPr lang="en-US" altLang="zh-CN" smtClean="0">
                <a:ea typeface="宋体" charset="-122"/>
              </a:rPr>
              <a:t>Goals and Brief Format Use Cases</a:t>
            </a:r>
          </a:p>
        </p:txBody>
      </p:sp>
      <p:sp>
        <p:nvSpPr>
          <p:cNvPr id="17411" name="矩形 3"/>
          <p:cNvSpPr>
            <a:spLocks noGrp="1" noChangeArrowheads="1"/>
          </p:cNvSpPr>
          <p:nvPr>
            <p:ph type="body" idx="1"/>
          </p:nvPr>
        </p:nvSpPr>
        <p:spPr>
          <a:xfrm>
            <a:off x="301625" y="1052513"/>
            <a:ext cx="8540750" cy="5046662"/>
          </a:xfrm>
        </p:spPr>
        <p:txBody>
          <a:bodyPr/>
          <a:lstStyle/>
          <a:p>
            <a:pPr eaLnBrk="1" hangingPunct="1">
              <a:lnSpc>
                <a:spcPct val="90000"/>
              </a:lnSpc>
            </a:pPr>
            <a:r>
              <a:rPr lang="en-US" altLang="zh-CN" sz="2000" smtClean="0">
                <a:ea typeface="宋体" charset="-122"/>
              </a:rPr>
              <a:t>Customers and end users have </a:t>
            </a:r>
            <a:r>
              <a:rPr lang="en-US" altLang="zh-CN" sz="2000" b="1" smtClean="0">
                <a:solidFill>
                  <a:schemeClr val="accent2"/>
                </a:solidFill>
                <a:ea typeface="宋体" charset="-122"/>
              </a:rPr>
              <a:t>goals</a:t>
            </a:r>
            <a:r>
              <a:rPr lang="en-US" altLang="zh-CN" sz="2000" smtClean="0">
                <a:ea typeface="宋体" charset="-122"/>
              </a:rPr>
              <a:t> (</a:t>
            </a:r>
            <a:r>
              <a:rPr lang="en-US" altLang="zh-CN" sz="2000" i="1" smtClean="0">
                <a:ea typeface="宋体" charset="-122"/>
              </a:rPr>
              <a:t>needs/requirements</a:t>
            </a:r>
            <a:r>
              <a:rPr lang="en-US" altLang="zh-CN" sz="2000" smtClean="0">
                <a:ea typeface="宋体" charset="-122"/>
              </a:rPr>
              <a:t>) and want computer systems to help meet them. The goals are primarily the starting point of finding out use case</a:t>
            </a:r>
          </a:p>
          <a:p>
            <a:pPr eaLnBrk="1" hangingPunct="1">
              <a:lnSpc>
                <a:spcPct val="90000"/>
              </a:lnSpc>
            </a:pPr>
            <a:endParaRPr lang="en-US" altLang="zh-CN" sz="2000" smtClean="0">
              <a:ea typeface="宋体" charset="-122"/>
            </a:endParaRPr>
          </a:p>
          <a:p>
            <a:pPr eaLnBrk="1" hangingPunct="1">
              <a:lnSpc>
                <a:spcPct val="90000"/>
              </a:lnSpc>
            </a:pPr>
            <a:r>
              <a:rPr lang="en-US" altLang="zh-CN" sz="2000" i="1" smtClean="0">
                <a:ea typeface="宋体" charset="-122"/>
              </a:rPr>
              <a:t>Brief format </a:t>
            </a:r>
            <a:r>
              <a:rPr lang="en-US" altLang="zh-CN" sz="2000" smtClean="0">
                <a:ea typeface="宋体" charset="-122"/>
              </a:rPr>
              <a:t>Use cases are a mechanism to help keep it simple and understandable for all stakeholders. </a:t>
            </a:r>
          </a:p>
          <a:p>
            <a:pPr lvl="1" eaLnBrk="1" hangingPunct="1">
              <a:lnSpc>
                <a:spcPct val="90000"/>
              </a:lnSpc>
            </a:pPr>
            <a:r>
              <a:rPr lang="en-US" altLang="zh-CN" sz="1800" smtClean="0">
                <a:ea typeface="宋体" charset="-122"/>
              </a:rPr>
              <a:t>Informally, they are stories of using a system to meet goals. </a:t>
            </a:r>
          </a:p>
          <a:p>
            <a:pPr eaLnBrk="1" hangingPunct="1">
              <a:lnSpc>
                <a:spcPct val="90000"/>
              </a:lnSpc>
            </a:pPr>
            <a:endParaRPr lang="en-US" altLang="zh-CN" sz="2000" smtClean="0">
              <a:ea typeface="宋体" charset="-122"/>
            </a:endParaRPr>
          </a:p>
          <a:p>
            <a:pPr eaLnBrk="1" hangingPunct="1">
              <a:lnSpc>
                <a:spcPct val="90000"/>
              </a:lnSpc>
              <a:buFont typeface="Wingdings" pitchFamily="2" charset="2"/>
              <a:buNone/>
            </a:pPr>
            <a:r>
              <a:rPr lang="en-US" altLang="zh-CN" sz="2000" smtClean="0">
                <a:ea typeface="宋体" charset="-122"/>
              </a:rPr>
              <a:t>Here is an example </a:t>
            </a:r>
            <a:r>
              <a:rPr lang="en-US" altLang="zh-CN" sz="2000" i="1" smtClean="0">
                <a:ea typeface="宋体" charset="-122"/>
              </a:rPr>
              <a:t>brief format </a:t>
            </a:r>
            <a:r>
              <a:rPr lang="en-US" altLang="zh-CN" sz="2000" smtClean="0">
                <a:ea typeface="宋体" charset="-122"/>
              </a:rPr>
              <a:t>use case:</a:t>
            </a:r>
          </a:p>
          <a:p>
            <a:pPr eaLnBrk="1" hangingPunct="1">
              <a:lnSpc>
                <a:spcPct val="90000"/>
              </a:lnSpc>
              <a:buFont typeface="Wingdings" pitchFamily="2" charset="2"/>
              <a:buNone/>
            </a:pPr>
            <a:r>
              <a:rPr lang="en-US" altLang="zh-CN" sz="2000" b="1" smtClean="0">
                <a:ea typeface="宋体" charset="-122"/>
              </a:rPr>
              <a:t>Process Sale:</a:t>
            </a:r>
            <a:r>
              <a:rPr lang="en-US" altLang="zh-CN" sz="2000" smtClean="0">
                <a:ea typeface="宋体" charset="-122"/>
              </a:rPr>
              <a:t> A customer arrives at a checkout with items to purchase. The cashier uses the POS system to record each purchased item. The system presents a running total and line-item details. The customer enters payment information, which the system validates and records. The system updates inventory. The customer receives a receipt from the system and then leaves with the items.</a:t>
            </a:r>
          </a:p>
          <a:p>
            <a:pPr eaLnBrk="1" hangingPunct="1">
              <a:lnSpc>
                <a:spcPct val="90000"/>
              </a:lnSpc>
            </a:pPr>
            <a:endParaRPr lang="en-US" altLang="zh-CN" sz="2000" smtClean="0">
              <a:ea typeface="宋体" charset="-122"/>
            </a:endParaRPr>
          </a:p>
          <a:p>
            <a:pPr eaLnBrk="1" hangingPunct="1">
              <a:lnSpc>
                <a:spcPct val="90000"/>
              </a:lnSpc>
            </a:pPr>
            <a:endParaRPr lang="en-US" altLang="zh-CN" sz="2000" smtClean="0">
              <a:ea typeface="宋体"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2"/>
          <p:cNvSpPr>
            <a:spLocks noGrp="1" noChangeArrowheads="1"/>
          </p:cNvSpPr>
          <p:nvPr>
            <p:ph type="title"/>
          </p:nvPr>
        </p:nvSpPr>
        <p:spPr>
          <a:xfrm>
            <a:off x="76200" y="76200"/>
            <a:ext cx="8999538" cy="544513"/>
          </a:xfrm>
        </p:spPr>
        <p:txBody>
          <a:bodyPr/>
          <a:lstStyle/>
          <a:p>
            <a:pPr eaLnBrk="1" hangingPunct="1"/>
            <a:r>
              <a:rPr lang="en-US" altLang="zh-CN" smtClean="0">
                <a:ea typeface="宋体" charset="-122"/>
              </a:rPr>
              <a:t>Use Case</a:t>
            </a:r>
          </a:p>
        </p:txBody>
      </p:sp>
      <p:sp>
        <p:nvSpPr>
          <p:cNvPr id="10243" name="矩形 3"/>
          <p:cNvSpPr>
            <a:spLocks noGrp="1" noChangeArrowheads="1"/>
          </p:cNvSpPr>
          <p:nvPr>
            <p:ph type="body" idx="1"/>
          </p:nvPr>
        </p:nvSpPr>
        <p:spPr>
          <a:xfrm>
            <a:off x="301625" y="1196975"/>
            <a:ext cx="8540750" cy="4902200"/>
          </a:xfrm>
        </p:spPr>
        <p:txBody>
          <a:bodyPr/>
          <a:lstStyle/>
          <a:p>
            <a:pPr eaLnBrk="1" hangingPunct="1"/>
            <a:r>
              <a:rPr lang="en-US" altLang="zh-CN" sz="2800" smtClean="0">
                <a:ea typeface="宋体" charset="-122"/>
              </a:rPr>
              <a:t>The </a:t>
            </a:r>
            <a:r>
              <a:rPr lang="en-US" altLang="zh-CN" sz="2800" u="sng" smtClean="0">
                <a:ea typeface="宋体" charset="-122"/>
              </a:rPr>
              <a:t>name</a:t>
            </a:r>
            <a:r>
              <a:rPr lang="en-US" altLang="zh-CN" sz="2800" smtClean="0">
                <a:ea typeface="宋体" charset="-122"/>
              </a:rPr>
              <a:t> of a Use Case should be the main goal of the Use Case.  </a:t>
            </a:r>
          </a:p>
          <a:p>
            <a:pPr eaLnBrk="1" hangingPunct="1"/>
            <a:r>
              <a:rPr lang="en-US" altLang="zh-CN" sz="2800" smtClean="0">
                <a:ea typeface="宋体" charset="-122"/>
              </a:rPr>
              <a:t>Use cases are fundamentally </a:t>
            </a:r>
            <a:r>
              <a:rPr lang="en-US" altLang="zh-CN" sz="2800" b="1" smtClean="0">
                <a:solidFill>
                  <a:schemeClr val="accent2"/>
                </a:solidFill>
                <a:ea typeface="宋体" charset="-122"/>
              </a:rPr>
              <a:t>a text form</a:t>
            </a:r>
            <a:r>
              <a:rPr lang="en-US" altLang="zh-CN" sz="2800" smtClean="0">
                <a:ea typeface="宋体" charset="-122"/>
              </a:rPr>
              <a:t>, although they can be written using graphic form. </a:t>
            </a:r>
          </a:p>
          <a:p>
            <a:pPr eaLnBrk="1" hangingPunct="1"/>
            <a:r>
              <a:rPr lang="en-US" altLang="zh-CN" sz="2800" smtClean="0">
                <a:ea typeface="宋体" charset="-122"/>
              </a:rPr>
              <a:t>In UML use-case diagrams, a use case is rendered as an ellipse.</a:t>
            </a:r>
          </a:p>
          <a:p>
            <a:pPr eaLnBrk="1" hangingPunct="1"/>
            <a:endParaRPr lang="en-US" altLang="zh-CN" sz="2800" smtClean="0">
              <a:ea typeface="宋体" charset="-122"/>
            </a:endParaRPr>
          </a:p>
        </p:txBody>
      </p:sp>
      <p:grpSp>
        <p:nvGrpSpPr>
          <p:cNvPr id="10244" name="组合 4"/>
          <p:cNvGrpSpPr>
            <a:grpSpLocks/>
          </p:cNvGrpSpPr>
          <p:nvPr/>
        </p:nvGrpSpPr>
        <p:grpSpPr bwMode="auto">
          <a:xfrm>
            <a:off x="3419475" y="4076700"/>
            <a:ext cx="2286000" cy="1336675"/>
            <a:chOff x="2381" y="2931"/>
            <a:chExt cx="1440" cy="842"/>
          </a:xfrm>
        </p:grpSpPr>
        <p:sp>
          <p:nvSpPr>
            <p:cNvPr id="10245" name="椭圆 5"/>
            <p:cNvSpPr>
              <a:spLocks noChangeArrowheads="1"/>
            </p:cNvSpPr>
            <p:nvPr/>
          </p:nvSpPr>
          <p:spPr bwMode="auto">
            <a:xfrm>
              <a:off x="2381" y="2931"/>
              <a:ext cx="1440" cy="842"/>
            </a:xfrm>
            <a:prstGeom prst="ellipse">
              <a:avLst/>
            </a:prstGeom>
            <a:solidFill>
              <a:schemeClr val="bg1"/>
            </a:solidFill>
            <a:ln w="12700">
              <a:solidFill>
                <a:srgbClr val="000000"/>
              </a:solidFill>
              <a:round/>
              <a:headEnd/>
              <a:tailEnd/>
            </a:ln>
          </p:spPr>
          <p:txBody>
            <a:bodyPr wrap="none" anchor="ctr"/>
            <a:lstStyle/>
            <a:p>
              <a:pPr algn="ctr" eaLnBrk="1" hangingPunct="1">
                <a:lnSpc>
                  <a:spcPct val="100000"/>
                </a:lnSpc>
                <a:spcBef>
                  <a:spcPct val="0"/>
                </a:spcBef>
              </a:pPr>
              <a:endParaRPr lang="zh-CN" altLang="zh-CN" sz="1800" b="0"/>
            </a:p>
          </p:txBody>
        </p:sp>
        <p:sp>
          <p:nvSpPr>
            <p:cNvPr id="10246" name="文本框 6"/>
            <p:cNvSpPr txBox="1">
              <a:spLocks noChangeArrowheads="1"/>
            </p:cNvSpPr>
            <p:nvPr/>
          </p:nvSpPr>
          <p:spPr bwMode="auto">
            <a:xfrm>
              <a:off x="2562" y="3217"/>
              <a:ext cx="105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1272" tIns="40636" rIns="81272" bIns="40636">
              <a:spAutoFit/>
            </a:bodyPr>
            <a:lstStyle>
              <a:lvl1pPr defTabSz="812800">
                <a:defRPr sz="1600" b="1">
                  <a:solidFill>
                    <a:schemeClr val="tx1"/>
                  </a:solidFill>
                  <a:latin typeface="Arial" charset="0"/>
                  <a:ea typeface="宋体" charset="-122"/>
                </a:defRPr>
              </a:lvl1pPr>
              <a:lvl2pPr marL="742950" indent="-285750" defTabSz="812800">
                <a:defRPr sz="1600" b="1">
                  <a:solidFill>
                    <a:schemeClr val="tx1"/>
                  </a:solidFill>
                  <a:latin typeface="Arial" charset="0"/>
                  <a:ea typeface="宋体" charset="-122"/>
                </a:defRPr>
              </a:lvl2pPr>
              <a:lvl3pPr marL="1143000" indent="-228600" defTabSz="812800">
                <a:defRPr sz="1600" b="1">
                  <a:solidFill>
                    <a:schemeClr val="tx1"/>
                  </a:solidFill>
                  <a:latin typeface="Arial" charset="0"/>
                  <a:ea typeface="宋体" charset="-122"/>
                </a:defRPr>
              </a:lvl3pPr>
              <a:lvl4pPr marL="1600200" indent="-228600" defTabSz="812800">
                <a:defRPr sz="1600" b="1">
                  <a:solidFill>
                    <a:schemeClr val="tx1"/>
                  </a:solidFill>
                  <a:latin typeface="Arial" charset="0"/>
                  <a:ea typeface="宋体" charset="-122"/>
                </a:defRPr>
              </a:lvl4pPr>
              <a:lvl5pPr marL="2057400" indent="-228600" defTabSz="812800">
                <a:defRPr sz="1600" b="1">
                  <a:solidFill>
                    <a:schemeClr val="tx1"/>
                  </a:solidFill>
                  <a:latin typeface="Arial" charset="0"/>
                  <a:ea typeface="宋体" charset="-122"/>
                </a:defRPr>
              </a:lvl5pPr>
              <a:lvl6pPr marL="2514600" indent="-228600" defTabSz="8128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defTabSz="8128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defTabSz="8128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defTabSz="8128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pPr>
                <a:lnSpc>
                  <a:spcPct val="100000"/>
                </a:lnSpc>
                <a:spcBef>
                  <a:spcPct val="0"/>
                </a:spcBef>
              </a:pPr>
              <a:r>
                <a:rPr lang="en-US" altLang="zh-CN" sz="2100" u="sng">
                  <a:latin typeface="Times New Roman" pitchFamily="18" charset="0"/>
                </a:rPr>
                <a:t>Process Loan</a:t>
              </a:r>
              <a:endParaRPr lang="en-US" altLang="zh-CN" sz="2100">
                <a:latin typeface="Times New Roman" pitchFamily="18" charset="0"/>
              </a:endParaRPr>
            </a:p>
          </p:txBody>
        </p:sp>
      </p:gr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Main Points</a:t>
            </a:r>
            <a:endParaRPr lang="zh-CN" altLang="en-US" dirty="0"/>
          </a:p>
        </p:txBody>
      </p:sp>
      <p:sp>
        <p:nvSpPr>
          <p:cNvPr id="3" name="文本占位符 2"/>
          <p:cNvSpPr>
            <a:spLocks noGrp="1"/>
          </p:cNvSpPr>
          <p:nvPr>
            <p:ph type="body" sz="half" idx="1"/>
          </p:nvPr>
        </p:nvSpPr>
        <p:spPr>
          <a:xfrm>
            <a:off x="1043608" y="1052513"/>
            <a:ext cx="7776864" cy="5043487"/>
          </a:xfrm>
        </p:spPr>
        <p:txBody>
          <a:bodyPr/>
          <a:lstStyle/>
          <a:p>
            <a:r>
              <a:rPr lang="en-US" altLang="zh-CN" dirty="0" smtClean="0">
                <a:ea typeface="宋体" charset="-122"/>
              </a:rPr>
              <a:t>Use-Case Modeling</a:t>
            </a:r>
          </a:p>
          <a:p>
            <a:r>
              <a:rPr lang="en-US" altLang="zh-CN" dirty="0" smtClean="0">
                <a:ea typeface="宋体" charset="-122"/>
              </a:rPr>
              <a:t>Actors</a:t>
            </a:r>
          </a:p>
          <a:p>
            <a:r>
              <a:rPr lang="en-US" altLang="zh-CN" dirty="0" smtClean="0">
                <a:ea typeface="宋体" charset="-122"/>
              </a:rPr>
              <a:t>Use Case</a:t>
            </a:r>
          </a:p>
          <a:p>
            <a:r>
              <a:rPr lang="en-US" altLang="zh-CN" dirty="0" smtClean="0">
                <a:ea typeface="宋体" charset="-122"/>
              </a:rPr>
              <a:t>Relationship</a:t>
            </a:r>
          </a:p>
          <a:p>
            <a:r>
              <a:rPr lang="en-US" altLang="zh-CN" dirty="0" smtClean="0">
                <a:ea typeface="宋体" charset="-122"/>
              </a:rPr>
              <a:t>Steps to write a use case</a:t>
            </a:r>
          </a:p>
          <a:p>
            <a:r>
              <a:rPr lang="en-US" altLang="zh-CN" dirty="0"/>
              <a:t>Three main types of use cases</a:t>
            </a:r>
            <a:endParaRPr lang="en-US" altLang="zh-CN" dirty="0" smtClean="0">
              <a:ea typeface="宋体" charset="-122"/>
            </a:endParaRPr>
          </a:p>
          <a:p>
            <a:r>
              <a:rPr lang="en-US" altLang="zh-CN" dirty="0" smtClean="0">
                <a:ea typeface="宋体" charset="-122"/>
              </a:rPr>
              <a:t>Case Study</a:t>
            </a:r>
          </a:p>
          <a:p>
            <a:endParaRPr lang="zh-CN" altLang="en-US" dirty="0"/>
          </a:p>
        </p:txBody>
      </p:sp>
      <p:sp>
        <p:nvSpPr>
          <p:cNvPr id="5" name="AutoShape 5"/>
          <p:cNvSpPr>
            <a:spLocks noChangeArrowheads="1"/>
          </p:cNvSpPr>
          <p:nvPr/>
        </p:nvSpPr>
        <p:spPr bwMode="auto">
          <a:xfrm>
            <a:off x="539552" y="1052736"/>
            <a:ext cx="352425" cy="381000"/>
          </a:xfrm>
          <a:prstGeom prst="star5">
            <a:avLst/>
          </a:prstGeom>
          <a:solidFill>
            <a:srgbClr val="FFFF99"/>
          </a:solidFill>
          <a:ln w="12700">
            <a:solidFill>
              <a:schemeClr val="bg2"/>
            </a:solidFill>
            <a:miter lim="800000"/>
            <a:headEnd/>
            <a:tailEnd/>
          </a:ln>
          <a:effectLst/>
        </p:spPr>
        <p:txBody>
          <a:bodyPr wrap="none" lIns="107950" tIns="53975" rIns="107950" bIns="53975" anchor="ctr"/>
          <a:lstStyle/>
          <a:p>
            <a:pPr>
              <a:defRPr/>
            </a:pPr>
            <a:endParaRPr lang="zh-CN" altLang="en-US"/>
          </a:p>
        </p:txBody>
      </p:sp>
    </p:spTree>
    <p:extLst>
      <p:ext uri="{BB962C8B-B14F-4D97-AF65-F5344CB8AC3E}">
        <p14:creationId xmlns:p14="http://schemas.microsoft.com/office/powerpoint/2010/main" val="16537158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2"/>
          <p:cNvSpPr>
            <a:spLocks noGrp="1" noChangeArrowheads="1"/>
          </p:cNvSpPr>
          <p:nvPr>
            <p:ph type="title"/>
          </p:nvPr>
        </p:nvSpPr>
        <p:spPr>
          <a:xfrm>
            <a:off x="76200" y="76200"/>
            <a:ext cx="8999538" cy="407988"/>
          </a:xfrm>
        </p:spPr>
        <p:txBody>
          <a:bodyPr/>
          <a:lstStyle/>
          <a:p>
            <a:pPr eaLnBrk="1" hangingPunct="1"/>
            <a:r>
              <a:rPr lang="en-US" altLang="zh-CN" dirty="0" smtClean="0">
                <a:ea typeface="宋体" charset="-122"/>
              </a:rPr>
              <a:t>UC Names</a:t>
            </a:r>
          </a:p>
        </p:txBody>
      </p:sp>
      <p:sp>
        <p:nvSpPr>
          <p:cNvPr id="16387" name="矩形 3"/>
          <p:cNvSpPr>
            <a:spLocks noGrp="1" noChangeArrowheads="1"/>
          </p:cNvSpPr>
          <p:nvPr>
            <p:ph type="body" idx="1"/>
          </p:nvPr>
        </p:nvSpPr>
        <p:spPr>
          <a:xfrm>
            <a:off x="301625" y="1052513"/>
            <a:ext cx="8540750" cy="5046662"/>
          </a:xfrm>
        </p:spPr>
        <p:txBody>
          <a:bodyPr/>
          <a:lstStyle/>
          <a:p>
            <a:pPr eaLnBrk="1" hangingPunct="1"/>
            <a:r>
              <a:rPr lang="en-US" altLang="zh-CN" sz="2400" smtClean="0">
                <a:ea typeface="宋体" charset="-122"/>
              </a:rPr>
              <a:t>Every use case must have a name that distinguishes it from other use cases.</a:t>
            </a:r>
          </a:p>
          <a:p>
            <a:pPr eaLnBrk="1" hangingPunct="1"/>
            <a:r>
              <a:rPr lang="en-US" altLang="zh-CN" sz="2400" smtClean="0">
                <a:ea typeface="宋体" charset="-122"/>
              </a:rPr>
              <a:t>Rules of naming Use Case:</a:t>
            </a:r>
          </a:p>
          <a:p>
            <a:pPr eaLnBrk="1" hangingPunct="1">
              <a:buFont typeface="Wingdings" pitchFamily="2" charset="2"/>
              <a:buNone/>
            </a:pPr>
            <a:r>
              <a:rPr lang="en-US" altLang="zh-CN" sz="2400" smtClean="0">
                <a:ea typeface="宋体" charset="-122"/>
              </a:rPr>
              <a:t>	</a:t>
            </a:r>
            <a:r>
              <a:rPr lang="en-US" altLang="zh-CN" sz="2400" b="1" smtClean="0">
                <a:solidFill>
                  <a:schemeClr val="accent2"/>
                </a:solidFill>
                <a:ea typeface="宋体" charset="-122"/>
              </a:rPr>
              <a:t>Verb + Noun</a:t>
            </a:r>
          </a:p>
          <a:p>
            <a:pPr eaLnBrk="1" hangingPunct="1"/>
            <a:endParaRPr lang="en-US" altLang="zh-CN" sz="2400" b="1" smtClean="0">
              <a:solidFill>
                <a:schemeClr val="accent2"/>
              </a:solidFill>
              <a:ea typeface="宋体" charset="-122"/>
            </a:endParaRPr>
          </a:p>
        </p:txBody>
      </p:sp>
      <p:sp>
        <p:nvSpPr>
          <p:cNvPr id="16388" name="椭圆 4"/>
          <p:cNvSpPr>
            <a:spLocks noChangeArrowheads="1"/>
          </p:cNvSpPr>
          <p:nvPr/>
        </p:nvSpPr>
        <p:spPr bwMode="auto">
          <a:xfrm flipH="1" flipV="1">
            <a:off x="1258888" y="4005263"/>
            <a:ext cx="2438400" cy="1489075"/>
          </a:xfrm>
          <a:prstGeom prst="ellipse">
            <a:avLst/>
          </a:prstGeom>
          <a:noFill/>
          <a:ln w="127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389" name="文本框 5"/>
          <p:cNvSpPr txBox="1">
            <a:spLocks noChangeArrowheads="1"/>
          </p:cNvSpPr>
          <p:nvPr/>
        </p:nvSpPr>
        <p:spPr bwMode="auto">
          <a:xfrm>
            <a:off x="1725613" y="4508500"/>
            <a:ext cx="1550987"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1272" tIns="40636" rIns="81272" bIns="40636">
            <a:spAutoFit/>
          </a:bodyPr>
          <a:lstStyle>
            <a:lvl1pPr defTabSz="812800">
              <a:defRPr sz="1600" b="1">
                <a:solidFill>
                  <a:schemeClr val="tx1"/>
                </a:solidFill>
                <a:latin typeface="Arial" charset="0"/>
                <a:ea typeface="宋体" charset="-122"/>
              </a:defRPr>
            </a:lvl1pPr>
            <a:lvl2pPr marL="742950" indent="-285750" defTabSz="812800">
              <a:defRPr sz="1600" b="1">
                <a:solidFill>
                  <a:schemeClr val="tx1"/>
                </a:solidFill>
                <a:latin typeface="Arial" charset="0"/>
                <a:ea typeface="宋体" charset="-122"/>
              </a:defRPr>
            </a:lvl2pPr>
            <a:lvl3pPr marL="1143000" indent="-228600" defTabSz="812800">
              <a:defRPr sz="1600" b="1">
                <a:solidFill>
                  <a:schemeClr val="tx1"/>
                </a:solidFill>
                <a:latin typeface="Arial" charset="0"/>
                <a:ea typeface="宋体" charset="-122"/>
              </a:defRPr>
            </a:lvl3pPr>
            <a:lvl4pPr marL="1600200" indent="-228600" defTabSz="812800">
              <a:defRPr sz="1600" b="1">
                <a:solidFill>
                  <a:schemeClr val="tx1"/>
                </a:solidFill>
                <a:latin typeface="Arial" charset="0"/>
                <a:ea typeface="宋体" charset="-122"/>
              </a:defRPr>
            </a:lvl4pPr>
            <a:lvl5pPr marL="2057400" indent="-228600" defTabSz="812800">
              <a:defRPr sz="1600" b="1">
                <a:solidFill>
                  <a:schemeClr val="tx1"/>
                </a:solidFill>
                <a:latin typeface="Arial" charset="0"/>
                <a:ea typeface="宋体" charset="-122"/>
              </a:defRPr>
            </a:lvl5pPr>
            <a:lvl6pPr marL="2514600" indent="-228600" defTabSz="8128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defTabSz="8128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defTabSz="8128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defTabSz="8128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pPr>
              <a:lnSpc>
                <a:spcPct val="100000"/>
              </a:lnSpc>
              <a:spcBef>
                <a:spcPct val="0"/>
              </a:spcBef>
            </a:pPr>
            <a:r>
              <a:rPr lang="en-US" altLang="zh-CN" sz="2100" u="sng">
                <a:latin typeface="Times New Roman" pitchFamily="18" charset="0"/>
              </a:rPr>
              <a:t>Place Order</a:t>
            </a:r>
            <a:endParaRPr lang="en-US" altLang="zh-CN" sz="2100">
              <a:latin typeface="Times New Roman" pitchFamily="18" charset="0"/>
            </a:endParaRPr>
          </a:p>
        </p:txBody>
      </p:sp>
      <p:grpSp>
        <p:nvGrpSpPr>
          <p:cNvPr id="16390" name="组合 9"/>
          <p:cNvGrpSpPr>
            <a:grpSpLocks/>
          </p:cNvGrpSpPr>
          <p:nvPr/>
        </p:nvGrpSpPr>
        <p:grpSpPr bwMode="auto">
          <a:xfrm>
            <a:off x="4859338" y="4029075"/>
            <a:ext cx="2438400" cy="1489075"/>
            <a:chOff x="3061" y="2659"/>
            <a:chExt cx="1536" cy="938"/>
          </a:xfrm>
        </p:grpSpPr>
        <p:sp>
          <p:nvSpPr>
            <p:cNvPr id="16391" name="椭圆 6"/>
            <p:cNvSpPr>
              <a:spLocks noChangeArrowheads="1"/>
            </p:cNvSpPr>
            <p:nvPr/>
          </p:nvSpPr>
          <p:spPr bwMode="auto">
            <a:xfrm flipH="1" flipV="1">
              <a:off x="3061" y="2659"/>
              <a:ext cx="1536" cy="938"/>
            </a:xfrm>
            <a:prstGeom prst="ellipse">
              <a:avLst/>
            </a:prstGeom>
            <a:noFill/>
            <a:ln w="127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392" name="文本框 8"/>
            <p:cNvSpPr txBox="1">
              <a:spLocks noChangeArrowheads="1"/>
            </p:cNvSpPr>
            <p:nvPr/>
          </p:nvSpPr>
          <p:spPr bwMode="auto">
            <a:xfrm>
              <a:off x="3288" y="2976"/>
              <a:ext cx="108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1272" tIns="40636" rIns="81272" bIns="40636">
              <a:spAutoFit/>
            </a:bodyPr>
            <a:lstStyle>
              <a:lvl1pPr defTabSz="812800">
                <a:defRPr sz="1600" b="1">
                  <a:solidFill>
                    <a:schemeClr val="tx1"/>
                  </a:solidFill>
                  <a:latin typeface="Arial" charset="0"/>
                  <a:ea typeface="宋体" charset="-122"/>
                </a:defRPr>
              </a:lvl1pPr>
              <a:lvl2pPr marL="742950" indent="-285750" defTabSz="812800">
                <a:defRPr sz="1600" b="1">
                  <a:solidFill>
                    <a:schemeClr val="tx1"/>
                  </a:solidFill>
                  <a:latin typeface="Arial" charset="0"/>
                  <a:ea typeface="宋体" charset="-122"/>
                </a:defRPr>
              </a:lvl2pPr>
              <a:lvl3pPr marL="1143000" indent="-228600" defTabSz="812800">
                <a:defRPr sz="1600" b="1">
                  <a:solidFill>
                    <a:schemeClr val="tx1"/>
                  </a:solidFill>
                  <a:latin typeface="Arial" charset="0"/>
                  <a:ea typeface="宋体" charset="-122"/>
                </a:defRPr>
              </a:lvl3pPr>
              <a:lvl4pPr marL="1600200" indent="-228600" defTabSz="812800">
                <a:defRPr sz="1600" b="1">
                  <a:solidFill>
                    <a:schemeClr val="tx1"/>
                  </a:solidFill>
                  <a:latin typeface="Arial" charset="0"/>
                  <a:ea typeface="宋体" charset="-122"/>
                </a:defRPr>
              </a:lvl4pPr>
              <a:lvl5pPr marL="2057400" indent="-228600" defTabSz="812800">
                <a:defRPr sz="1600" b="1">
                  <a:solidFill>
                    <a:schemeClr val="tx1"/>
                  </a:solidFill>
                  <a:latin typeface="Arial" charset="0"/>
                  <a:ea typeface="宋体" charset="-122"/>
                </a:defRPr>
              </a:lvl5pPr>
              <a:lvl6pPr marL="2514600" indent="-228600" defTabSz="8128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defTabSz="8128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defTabSz="8128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defTabSz="8128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pPr>
                <a:lnSpc>
                  <a:spcPct val="100000"/>
                </a:lnSpc>
                <a:spcBef>
                  <a:spcPct val="0"/>
                </a:spcBef>
              </a:pPr>
              <a:r>
                <a:rPr lang="en-US" altLang="zh-CN" sz="2100" u="sng">
                  <a:latin typeface="Times New Roman" pitchFamily="18" charset="0"/>
                </a:rPr>
                <a:t>Validate User</a:t>
              </a:r>
              <a:endParaRPr lang="en-US" altLang="zh-CN" sz="2100">
                <a:latin typeface="Times New Roman" pitchFamily="18" charset="0"/>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矩形 2"/>
          <p:cNvSpPr>
            <a:spLocks noGrp="1" noChangeArrowheads="1"/>
          </p:cNvSpPr>
          <p:nvPr>
            <p:ph type="title"/>
          </p:nvPr>
        </p:nvSpPr>
        <p:spPr>
          <a:xfrm>
            <a:off x="76200" y="76200"/>
            <a:ext cx="8999538" cy="544513"/>
          </a:xfrm>
        </p:spPr>
        <p:txBody>
          <a:bodyPr/>
          <a:lstStyle/>
          <a:p>
            <a:pPr eaLnBrk="1" hangingPunct="1"/>
            <a:r>
              <a:rPr lang="en-US" altLang="zh-CN" dirty="0" smtClean="0">
                <a:ea typeface="宋体" charset="-122"/>
              </a:rPr>
              <a:t>Business Use Case</a:t>
            </a:r>
          </a:p>
        </p:txBody>
      </p:sp>
      <p:sp>
        <p:nvSpPr>
          <p:cNvPr id="35843" name="矩形 3"/>
          <p:cNvSpPr>
            <a:spLocks noGrp="1" noChangeArrowheads="1"/>
          </p:cNvSpPr>
          <p:nvPr>
            <p:ph type="body" idx="1"/>
          </p:nvPr>
        </p:nvSpPr>
        <p:spPr>
          <a:xfrm>
            <a:off x="301625" y="1052513"/>
            <a:ext cx="8540750" cy="5046662"/>
          </a:xfrm>
        </p:spPr>
        <p:txBody>
          <a:bodyPr/>
          <a:lstStyle/>
          <a:p>
            <a:pPr eaLnBrk="1" hangingPunct="1"/>
            <a:r>
              <a:rPr lang="en-US" altLang="zh-CN" sz="2400" b="1" smtClean="0">
                <a:ea typeface="宋体" charset="-122"/>
              </a:rPr>
              <a:t>Business use cases </a:t>
            </a:r>
            <a:r>
              <a:rPr lang="en-US" altLang="zh-CN" sz="2400" smtClean="0">
                <a:ea typeface="宋体" charset="-122"/>
              </a:rPr>
              <a:t>are less commonly written. If done, they are created in the </a:t>
            </a:r>
            <a:r>
              <a:rPr lang="en-US" altLang="zh-CN" sz="2400" b="1" smtClean="0">
                <a:solidFill>
                  <a:schemeClr val="accent2"/>
                </a:solidFill>
                <a:ea typeface="宋体" charset="-122"/>
              </a:rPr>
              <a:t>Business Modeling</a:t>
            </a:r>
            <a:r>
              <a:rPr lang="en-US" altLang="zh-CN" sz="2400" smtClean="0">
                <a:ea typeface="宋体" charset="-122"/>
              </a:rPr>
              <a:t> discipline as part of a large-scale business process reengineering effort, or to help understand the context of a new system in the business. </a:t>
            </a:r>
          </a:p>
          <a:p>
            <a:pPr eaLnBrk="1" hangingPunct="1"/>
            <a:r>
              <a:rPr lang="en-US" altLang="zh-CN" sz="2400" smtClean="0">
                <a:ea typeface="宋体" charset="-122"/>
              </a:rPr>
              <a:t>Business use case describes </a:t>
            </a:r>
            <a:r>
              <a:rPr lang="en-US" altLang="zh-CN" sz="2400" b="1" smtClean="0">
                <a:solidFill>
                  <a:schemeClr val="accent2"/>
                </a:solidFill>
                <a:ea typeface="宋体" charset="-122"/>
              </a:rPr>
              <a:t>a sequence of actions of a business</a:t>
            </a:r>
            <a:r>
              <a:rPr lang="en-US" altLang="zh-CN" sz="2400" smtClean="0">
                <a:ea typeface="宋体" charset="-122"/>
              </a:rPr>
              <a:t> as a whole to </a:t>
            </a:r>
            <a:r>
              <a:rPr lang="en-US" altLang="zh-CN" sz="2400" smtClean="0">
                <a:solidFill>
                  <a:schemeClr val="accent2"/>
                </a:solidFill>
                <a:ea typeface="宋体" charset="-122"/>
              </a:rPr>
              <a:t>fulfill a goal of a business actor</a:t>
            </a:r>
            <a:r>
              <a:rPr lang="en-US" altLang="zh-CN" sz="2400" b="1" smtClean="0">
                <a:ea typeface="宋体" charset="-122"/>
              </a:rPr>
              <a:t> </a:t>
            </a:r>
            <a:r>
              <a:rPr lang="en-US" altLang="zh-CN" sz="2400" smtClean="0">
                <a:ea typeface="宋体" charset="-122"/>
              </a:rPr>
              <a:t>(an actor in the business environment, such as a customer or supplier). </a:t>
            </a:r>
          </a:p>
          <a:p>
            <a:pPr eaLnBrk="1" hangingPunct="1"/>
            <a:endParaRPr lang="en-US" altLang="zh-CN" sz="2400" smtClean="0">
              <a:ea typeface="宋体" charset="-122"/>
            </a:endParaRPr>
          </a:p>
          <a:p>
            <a:pPr eaLnBrk="1" hangingPunct="1">
              <a:buFont typeface="Wingdings" pitchFamily="2" charset="2"/>
              <a:buNone/>
            </a:pPr>
            <a:r>
              <a:rPr lang="en-US" altLang="zh-CN" sz="2400" smtClean="0">
                <a:ea typeface="宋体" charset="-122"/>
              </a:rPr>
              <a:t>For example, in a restaurant, one business use case is</a:t>
            </a:r>
          </a:p>
          <a:p>
            <a:pPr eaLnBrk="1" hangingPunct="1">
              <a:buFont typeface="Wingdings" pitchFamily="2" charset="2"/>
              <a:buNone/>
            </a:pPr>
            <a:r>
              <a:rPr lang="en-US" altLang="zh-CN" sz="2400" i="1" smtClean="0">
                <a:ea typeface="宋体" charset="-122"/>
              </a:rPr>
              <a:t>	Serve a Meal.</a:t>
            </a:r>
            <a:endParaRPr lang="en-US" altLang="zh-CN" sz="2400" smtClean="0">
              <a:ea typeface="宋体" charset="-122"/>
            </a:endParaRPr>
          </a:p>
          <a:p>
            <a:pPr eaLnBrk="1" hangingPunct="1"/>
            <a:endParaRPr lang="en-US" altLang="zh-CN" sz="2400" smtClean="0">
              <a:ea typeface="宋体"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Use Case </a:t>
            </a:r>
            <a:r>
              <a:rPr lang="en-US" altLang="zh-CN" dirty="0"/>
              <a:t>Stereotype</a:t>
            </a:r>
            <a:endParaRPr lang="zh-CN" altLang="en-US" dirty="0"/>
          </a:p>
        </p:txBody>
      </p:sp>
      <p:sp>
        <p:nvSpPr>
          <p:cNvPr id="3" name="内容占位符 2"/>
          <p:cNvSpPr>
            <a:spLocks noGrp="1"/>
          </p:cNvSpPr>
          <p:nvPr>
            <p:ph idx="1"/>
          </p:nvPr>
        </p:nvSpPr>
        <p:spPr>
          <a:xfrm>
            <a:off x="361950" y="1052513"/>
            <a:ext cx="4282058" cy="5043487"/>
          </a:xfrm>
        </p:spPr>
        <p:txBody>
          <a:bodyPr/>
          <a:lstStyle/>
          <a:p>
            <a:r>
              <a:rPr lang="en-US" altLang="zh-CN" dirty="0" smtClean="0"/>
              <a:t>Business use case</a:t>
            </a:r>
          </a:p>
          <a:p>
            <a:r>
              <a:rPr lang="en-US" altLang="zh-CN" dirty="0" smtClean="0"/>
              <a:t>Business use case realization</a:t>
            </a:r>
          </a:p>
          <a:p>
            <a:r>
              <a:rPr lang="en-US" altLang="zh-CN" dirty="0" smtClean="0"/>
              <a:t>Use case realization</a:t>
            </a:r>
            <a:endParaRPr lang="zh-CN" altLang="en-US" dirty="0"/>
          </a:p>
        </p:txBody>
      </p:sp>
      <p:pic>
        <p:nvPicPr>
          <p:cNvPr id="5122" name="Picture 2" descr="D:\HanksDocument\学院工作\教学\软件系统建模与设计\资料\电子文档\大象\图例\图3.20业务用例实现.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450" y="3212976"/>
            <a:ext cx="8114006" cy="3384376"/>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2" y="1321748"/>
            <a:ext cx="1383491" cy="1228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0152" y="1321748"/>
            <a:ext cx="1469849" cy="12431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9329" y="1321748"/>
            <a:ext cx="1495159" cy="1228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99973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UC Characteristics</a:t>
            </a:r>
            <a:endParaRPr lang="zh-CN" altLang="en-US" dirty="0"/>
          </a:p>
        </p:txBody>
      </p:sp>
      <p:sp>
        <p:nvSpPr>
          <p:cNvPr id="3" name="内容占位符 2"/>
          <p:cNvSpPr>
            <a:spLocks noGrp="1"/>
          </p:cNvSpPr>
          <p:nvPr>
            <p:ph idx="1"/>
          </p:nvPr>
        </p:nvSpPr>
        <p:spPr/>
        <p:txBody>
          <a:bodyPr/>
          <a:lstStyle/>
          <a:p>
            <a:r>
              <a:rPr lang="zh-CN" altLang="en-US" dirty="0" smtClean="0"/>
              <a:t>用例是相对独立的；</a:t>
            </a:r>
            <a:endParaRPr lang="en-US" altLang="zh-CN" dirty="0" smtClean="0"/>
          </a:p>
          <a:p>
            <a:r>
              <a:rPr lang="zh-CN" altLang="en-US" dirty="0" smtClean="0"/>
              <a:t>用例的执行结果对参与者来说是可观测的和有意义的；</a:t>
            </a:r>
            <a:endParaRPr lang="en-US" altLang="zh-CN" dirty="0" smtClean="0"/>
          </a:p>
        </p:txBody>
      </p:sp>
      <p:pic>
        <p:nvPicPr>
          <p:cNvPr id="8194" name="Picture 2" descr="D:\HanksDocument\学院工作\教学\软件系统建模与设计\资料\电子文档\大象\图例\图3.9填写取款单不是取款人的目的，因此不是用例.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0321" y="3071935"/>
            <a:ext cx="6696744" cy="1346973"/>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D:\HanksDocument\学院工作\教学\软件系统建模与设计\资料\电子文档\大象\图例\图3.10后台监控和输入密码对操作者是没有意义的，因此不是用例.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4752568"/>
            <a:ext cx="6696744" cy="1268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5093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UC Characteristics</a:t>
            </a:r>
            <a:endParaRPr lang="zh-CN" altLang="en-US" dirty="0"/>
          </a:p>
        </p:txBody>
      </p:sp>
      <p:sp>
        <p:nvSpPr>
          <p:cNvPr id="3" name="内容占位符 2"/>
          <p:cNvSpPr>
            <a:spLocks noGrp="1"/>
          </p:cNvSpPr>
          <p:nvPr>
            <p:ph idx="1"/>
          </p:nvPr>
        </p:nvSpPr>
        <p:spPr/>
        <p:txBody>
          <a:bodyPr/>
          <a:lstStyle/>
          <a:p>
            <a:r>
              <a:rPr lang="zh-CN" altLang="en-US" dirty="0"/>
              <a:t>这件事必须由一个参与者发起。不存在没有参与者的用例，用例不应该自动启动，也不应该主动启动另一个用例</a:t>
            </a:r>
            <a:r>
              <a:rPr lang="zh-CN" altLang="en-US" dirty="0" smtClean="0"/>
              <a:t>；</a:t>
            </a:r>
            <a:endParaRPr lang="en-US" altLang="zh-CN" dirty="0" smtClean="0"/>
          </a:p>
          <a:p>
            <a:endParaRPr lang="en-US" altLang="zh-CN" dirty="0"/>
          </a:p>
          <a:p>
            <a:endParaRPr lang="en-US" altLang="zh-CN" dirty="0" smtClean="0"/>
          </a:p>
          <a:p>
            <a:endParaRPr lang="en-US" altLang="zh-CN" dirty="0"/>
          </a:p>
          <a:p>
            <a:r>
              <a:rPr lang="zh-CN" altLang="en-US" dirty="0"/>
              <a:t>用例必然是以动宾短语形式出现的；</a:t>
            </a:r>
            <a:endParaRPr lang="en-US" altLang="zh-CN" dirty="0"/>
          </a:p>
          <a:p>
            <a:endParaRPr lang="zh-CN" altLang="en-US" dirty="0"/>
          </a:p>
        </p:txBody>
      </p:sp>
      <p:pic>
        <p:nvPicPr>
          <p:cNvPr id="9218" name="Picture 2" descr="D:\HanksDocument\学院工作\教学\软件系统建模与设计\资料\电子文档\大象\图例\图3.11ATM是没有吐钞的愿望的，因此不能驱动用例.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420888"/>
            <a:ext cx="6336421" cy="1391528"/>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D:\HanksDocument\学院工作\教学\软件系统建模与设计\资料\电子文档\大象\图例\图3.12“喝”不能构成一个完整的事件，因此不能用来命名用例.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4725144"/>
            <a:ext cx="6231965" cy="1224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1645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UC Characteristics</a:t>
            </a:r>
            <a:endParaRPr lang="zh-CN" altLang="en-US" dirty="0"/>
          </a:p>
        </p:txBody>
      </p:sp>
      <p:sp>
        <p:nvSpPr>
          <p:cNvPr id="3" name="内容占位符 2"/>
          <p:cNvSpPr>
            <a:spLocks noGrp="1"/>
          </p:cNvSpPr>
          <p:nvPr>
            <p:ph idx="1"/>
          </p:nvPr>
        </p:nvSpPr>
        <p:spPr/>
        <p:txBody>
          <a:bodyPr/>
          <a:lstStyle/>
          <a:p>
            <a:r>
              <a:rPr lang="zh-CN" altLang="en-US" dirty="0"/>
              <a:t>一个用例就是一个需求单元，分析单元，设计单元，开发单元，测试单元，甚至部署单元；</a:t>
            </a:r>
          </a:p>
          <a:p>
            <a:endParaRPr lang="zh-CN" altLang="en-US" dirty="0"/>
          </a:p>
        </p:txBody>
      </p:sp>
      <p:pic>
        <p:nvPicPr>
          <p:cNvPr id="10242" name="Picture 2" descr="D:\HanksDocument\学院工作\教学\软件系统建模与设计\资料\电子文档\大象\图例\图3.13用例驱动.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348880"/>
            <a:ext cx="5328592" cy="405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6743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矩形 2"/>
          <p:cNvSpPr>
            <a:spLocks noGrp="1" noChangeArrowheads="1"/>
          </p:cNvSpPr>
          <p:nvPr>
            <p:ph type="title"/>
          </p:nvPr>
        </p:nvSpPr>
        <p:spPr>
          <a:xfrm>
            <a:off x="76200" y="76200"/>
            <a:ext cx="8999538" cy="544513"/>
          </a:xfrm>
        </p:spPr>
        <p:txBody>
          <a:bodyPr/>
          <a:lstStyle/>
          <a:p>
            <a:pPr eaLnBrk="1" hangingPunct="1"/>
            <a:r>
              <a:rPr lang="en-US" altLang="zh-CN" smtClean="0">
                <a:ea typeface="宋体" charset="-122"/>
              </a:rPr>
              <a:t>How to Find Use Cases</a:t>
            </a:r>
          </a:p>
        </p:txBody>
      </p:sp>
      <p:sp>
        <p:nvSpPr>
          <p:cNvPr id="21507" name="矩形 3"/>
          <p:cNvSpPr>
            <a:spLocks noGrp="1" noChangeArrowheads="1"/>
          </p:cNvSpPr>
          <p:nvPr>
            <p:ph type="body" idx="1"/>
          </p:nvPr>
        </p:nvSpPr>
        <p:spPr>
          <a:xfrm>
            <a:off x="301625" y="1125538"/>
            <a:ext cx="8540750" cy="4973637"/>
          </a:xfrm>
        </p:spPr>
        <p:txBody>
          <a:bodyPr/>
          <a:lstStyle/>
          <a:p>
            <a:pPr eaLnBrk="1" hangingPunct="1">
              <a:lnSpc>
                <a:spcPct val="90000"/>
              </a:lnSpc>
            </a:pPr>
            <a:r>
              <a:rPr lang="en-US" altLang="zh-CN" sz="2400" smtClean="0">
                <a:ea typeface="宋体" charset="-122"/>
              </a:rPr>
              <a:t>1. </a:t>
            </a:r>
            <a:r>
              <a:rPr lang="en-US" altLang="zh-CN" sz="2400" b="1" smtClean="0">
                <a:solidFill>
                  <a:schemeClr val="accent2"/>
                </a:solidFill>
                <a:ea typeface="宋体" charset="-122"/>
              </a:rPr>
              <a:t>Choose the system boundary</a:t>
            </a:r>
            <a:r>
              <a:rPr lang="en-US" altLang="zh-CN" sz="2400" smtClean="0">
                <a:ea typeface="宋体" charset="-122"/>
              </a:rPr>
              <a:t>. Is it just a software application, the hardware and application as a unit, that plus a person using it, or an entire organization?</a:t>
            </a:r>
          </a:p>
          <a:p>
            <a:pPr eaLnBrk="1" hangingPunct="1">
              <a:lnSpc>
                <a:spcPct val="90000"/>
              </a:lnSpc>
            </a:pPr>
            <a:endParaRPr lang="en-US" altLang="zh-CN" sz="2400" smtClean="0">
              <a:ea typeface="宋体" charset="-122"/>
            </a:endParaRPr>
          </a:p>
          <a:p>
            <a:pPr eaLnBrk="1" hangingPunct="1">
              <a:lnSpc>
                <a:spcPct val="90000"/>
              </a:lnSpc>
            </a:pPr>
            <a:r>
              <a:rPr lang="en-US" altLang="zh-CN" sz="2400" smtClean="0">
                <a:ea typeface="宋体" charset="-122"/>
              </a:rPr>
              <a:t>2. </a:t>
            </a:r>
            <a:r>
              <a:rPr lang="en-US" altLang="zh-CN" sz="2400" b="1" smtClean="0">
                <a:solidFill>
                  <a:schemeClr val="accent2"/>
                </a:solidFill>
                <a:ea typeface="宋体" charset="-122"/>
              </a:rPr>
              <a:t>Identify the primary actors</a:t>
            </a:r>
            <a:r>
              <a:rPr lang="en-US" altLang="zh-CN" sz="2400" smtClean="0">
                <a:ea typeface="宋体" charset="-122"/>
              </a:rPr>
              <a:t>. Those that have user goals fulfilled through using services of the system.</a:t>
            </a:r>
          </a:p>
          <a:p>
            <a:pPr eaLnBrk="1" hangingPunct="1">
              <a:lnSpc>
                <a:spcPct val="90000"/>
              </a:lnSpc>
            </a:pPr>
            <a:endParaRPr lang="en-US" altLang="zh-CN" sz="2400" smtClean="0">
              <a:ea typeface="宋体" charset="-122"/>
            </a:endParaRPr>
          </a:p>
          <a:p>
            <a:pPr eaLnBrk="1" hangingPunct="1">
              <a:lnSpc>
                <a:spcPct val="90000"/>
              </a:lnSpc>
            </a:pPr>
            <a:r>
              <a:rPr lang="en-US" altLang="zh-CN" sz="2400" smtClean="0">
                <a:ea typeface="宋体" charset="-122"/>
              </a:rPr>
              <a:t>3. For each, </a:t>
            </a:r>
            <a:r>
              <a:rPr lang="en-US" altLang="zh-CN" sz="2400" b="1" smtClean="0">
                <a:solidFill>
                  <a:schemeClr val="accent2"/>
                </a:solidFill>
                <a:ea typeface="宋体" charset="-122"/>
              </a:rPr>
              <a:t>identify their user goals</a:t>
            </a:r>
            <a:r>
              <a:rPr lang="en-US" altLang="zh-CN" sz="2400" smtClean="0">
                <a:ea typeface="宋体" charset="-122"/>
              </a:rPr>
              <a:t>. Raise them to the highest user goal level that satisfies the EBP guideline.</a:t>
            </a:r>
          </a:p>
          <a:p>
            <a:pPr eaLnBrk="1" hangingPunct="1">
              <a:lnSpc>
                <a:spcPct val="90000"/>
              </a:lnSpc>
            </a:pPr>
            <a:endParaRPr lang="en-US" altLang="zh-CN" sz="2400" smtClean="0">
              <a:ea typeface="宋体" charset="-122"/>
            </a:endParaRPr>
          </a:p>
          <a:p>
            <a:pPr eaLnBrk="1" hangingPunct="1">
              <a:lnSpc>
                <a:spcPct val="90000"/>
              </a:lnSpc>
            </a:pPr>
            <a:r>
              <a:rPr lang="en-US" altLang="zh-CN" sz="2400" smtClean="0">
                <a:ea typeface="宋体" charset="-122"/>
              </a:rPr>
              <a:t>4. </a:t>
            </a:r>
            <a:r>
              <a:rPr lang="en-US" altLang="zh-CN" sz="2400" b="1" smtClean="0">
                <a:solidFill>
                  <a:schemeClr val="accent2"/>
                </a:solidFill>
                <a:ea typeface="宋体" charset="-122"/>
              </a:rPr>
              <a:t>Define use cases that satisfy user goals</a:t>
            </a:r>
            <a:r>
              <a:rPr lang="en-US" altLang="zh-CN" sz="2400" smtClean="0">
                <a:ea typeface="宋体" charset="-122"/>
              </a:rPr>
              <a:t>; name them according to their goal. Usually, user goal-level use cases will be one-to-one with user goals, but there is at least one exception, as will be examined.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2"/>
          <p:cNvSpPr>
            <a:spLocks noGrp="1" noChangeArrowheads="1"/>
          </p:cNvSpPr>
          <p:nvPr>
            <p:ph type="title"/>
          </p:nvPr>
        </p:nvSpPr>
        <p:spPr>
          <a:xfrm>
            <a:off x="76200" y="76200"/>
            <a:ext cx="8999538" cy="544513"/>
          </a:xfrm>
        </p:spPr>
        <p:txBody>
          <a:bodyPr/>
          <a:lstStyle/>
          <a:p>
            <a:pPr eaLnBrk="1" hangingPunct="1"/>
            <a:r>
              <a:rPr lang="en-US" altLang="zh-CN" dirty="0" smtClean="0">
                <a:ea typeface="宋体" charset="-122"/>
              </a:rPr>
              <a:t>Identifying Use Cases</a:t>
            </a:r>
          </a:p>
        </p:txBody>
      </p:sp>
      <p:sp>
        <p:nvSpPr>
          <p:cNvPr id="23555" name="矩形 3"/>
          <p:cNvSpPr>
            <a:spLocks noGrp="1" noChangeArrowheads="1"/>
          </p:cNvSpPr>
          <p:nvPr>
            <p:ph type="body" idx="1"/>
          </p:nvPr>
        </p:nvSpPr>
        <p:spPr>
          <a:xfrm>
            <a:off x="301625" y="1268413"/>
            <a:ext cx="8540750" cy="4830762"/>
          </a:xfrm>
        </p:spPr>
        <p:txBody>
          <a:bodyPr/>
          <a:lstStyle/>
          <a:p>
            <a:pPr eaLnBrk="1" hangingPunct="1"/>
            <a:r>
              <a:rPr lang="en-US" altLang="zh-CN" sz="2800" smtClean="0">
                <a:ea typeface="宋体" charset="-122"/>
              </a:rPr>
              <a:t>Actor-Based Approach:</a:t>
            </a:r>
          </a:p>
          <a:p>
            <a:pPr lvl="1" eaLnBrk="1" hangingPunct="1"/>
            <a:r>
              <a:rPr lang="en-US" altLang="zh-CN" sz="2400" smtClean="0">
                <a:ea typeface="宋体" charset="-122"/>
              </a:rPr>
              <a:t>Identify actors related to a system or organization</a:t>
            </a:r>
          </a:p>
          <a:p>
            <a:pPr lvl="1" eaLnBrk="1" hangingPunct="1"/>
            <a:r>
              <a:rPr lang="en-US" altLang="zh-CN" sz="2400" smtClean="0">
                <a:ea typeface="宋体" charset="-122"/>
              </a:rPr>
              <a:t>Then, for each actor, identify the process they initiate or participate in</a:t>
            </a:r>
          </a:p>
          <a:p>
            <a:pPr eaLnBrk="1" hangingPunct="1"/>
            <a:r>
              <a:rPr lang="en-US" altLang="zh-CN" sz="2800" smtClean="0">
                <a:ea typeface="宋体" charset="-122"/>
              </a:rPr>
              <a:t>Event-Based Approach:</a:t>
            </a:r>
          </a:p>
          <a:p>
            <a:pPr lvl="1" eaLnBrk="1" hangingPunct="1"/>
            <a:r>
              <a:rPr lang="en-US" altLang="zh-CN" sz="2400" smtClean="0">
                <a:ea typeface="宋体" charset="-122"/>
              </a:rPr>
              <a:t>Identify external events that a system must respond to</a:t>
            </a:r>
          </a:p>
          <a:p>
            <a:pPr lvl="1" eaLnBrk="1" hangingPunct="1"/>
            <a:r>
              <a:rPr lang="en-US" altLang="zh-CN" sz="2400" smtClean="0">
                <a:ea typeface="宋体" charset="-122"/>
              </a:rPr>
              <a:t>Relate events to actors and use cases</a:t>
            </a:r>
          </a:p>
          <a:p>
            <a:pPr eaLnBrk="1" hangingPunct="1"/>
            <a:r>
              <a:rPr lang="en-US" altLang="zh-CN" sz="2800" smtClean="0">
                <a:ea typeface="宋体" charset="-122"/>
              </a:rPr>
              <a:t>Yet Another approach:</a:t>
            </a:r>
          </a:p>
          <a:p>
            <a:pPr lvl="1" eaLnBrk="1" hangingPunct="1"/>
            <a:r>
              <a:rPr lang="en-US" altLang="zh-CN" sz="2400" smtClean="0">
                <a:ea typeface="宋体" charset="-122"/>
              </a:rPr>
              <a:t>Express business processes in terms of specific scenarios, then generalize</a:t>
            </a:r>
          </a:p>
          <a:p>
            <a:pPr eaLnBrk="1" hangingPunct="1">
              <a:buFont typeface="Wingdings" pitchFamily="2" charset="2"/>
              <a:buNone/>
            </a:pPr>
            <a:endParaRPr lang="en-US" altLang="zh-CN" sz="2400" smtClean="0">
              <a:ea typeface="宋体" charset="-122"/>
            </a:endParaRPr>
          </a:p>
          <a:p>
            <a:pPr eaLnBrk="1" hangingPunct="1"/>
            <a:endParaRPr lang="en-US" altLang="zh-CN" sz="2800" smtClean="0">
              <a:ea typeface="宋体"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charset="-122"/>
              </a:rPr>
              <a:t>Identifying Use Cases</a:t>
            </a:r>
            <a:endParaRPr lang="zh-CN" altLang="en-US" dirty="0"/>
          </a:p>
        </p:txBody>
      </p:sp>
      <p:sp>
        <p:nvSpPr>
          <p:cNvPr id="4" name="Rectangle 3"/>
          <p:cNvSpPr txBox="1">
            <a:spLocks noChangeArrowheads="1"/>
          </p:cNvSpPr>
          <p:nvPr/>
        </p:nvSpPr>
        <p:spPr bwMode="auto">
          <a:xfrm>
            <a:off x="468313" y="1556544"/>
            <a:ext cx="6157912"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a:buFont typeface="Wingdings" pitchFamily="2" charset="2"/>
              <a:buChar char="Ø"/>
            </a:pPr>
            <a:r>
              <a:rPr lang="zh-CN" altLang="en-US" sz="2400" smtClean="0"/>
              <a:t>与用户交互</a:t>
            </a:r>
          </a:p>
          <a:p>
            <a:pPr>
              <a:buFont typeface="Wingdings" pitchFamily="2" charset="2"/>
              <a:buChar char="Ø"/>
            </a:pPr>
            <a:r>
              <a:rPr lang="zh-CN" altLang="en-US" sz="2400" smtClean="0"/>
              <a:t>假设自己是参与者</a:t>
            </a:r>
            <a:r>
              <a:rPr lang="en-US" altLang="zh-CN" sz="2400" smtClean="0"/>
              <a:t>, </a:t>
            </a:r>
            <a:r>
              <a:rPr lang="zh-CN" altLang="en-US" sz="2400" smtClean="0"/>
              <a:t>与系统进行交互</a:t>
            </a:r>
          </a:p>
          <a:p>
            <a:pPr>
              <a:buFont typeface="Wingdings" pitchFamily="2" charset="2"/>
              <a:buChar char="Ø"/>
            </a:pPr>
            <a:r>
              <a:rPr lang="zh-CN" altLang="en-US" sz="2400" smtClean="0"/>
              <a:t>确定用例和确定参与者不能截然分开</a:t>
            </a:r>
            <a:endParaRPr lang="zh-CN" altLang="en-US" sz="2400"/>
          </a:p>
        </p:txBody>
      </p:sp>
      <p:sp>
        <p:nvSpPr>
          <p:cNvPr id="5" name="Text Box 4"/>
          <p:cNvSpPr txBox="1">
            <a:spLocks noChangeArrowheads="1"/>
          </p:cNvSpPr>
          <p:nvPr/>
        </p:nvSpPr>
        <p:spPr bwMode="auto">
          <a:xfrm>
            <a:off x="179388" y="980281"/>
            <a:ext cx="61515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0000"/>
              </a:spcBef>
            </a:pPr>
            <a:r>
              <a:rPr lang="zh-CN" altLang="en-US" sz="2800" b="1" dirty="0">
                <a:latin typeface="Arial Narrow" pitchFamily="34" charset="0"/>
                <a:ea typeface="华文中宋" pitchFamily="2" charset="-122"/>
              </a:rPr>
              <a:t>发现用例的一般原则：</a:t>
            </a:r>
          </a:p>
        </p:txBody>
      </p:sp>
      <p:sp>
        <p:nvSpPr>
          <p:cNvPr id="6" name="Rectangle 5"/>
          <p:cNvSpPr>
            <a:spLocks noChangeArrowheads="1"/>
          </p:cNvSpPr>
          <p:nvPr/>
        </p:nvSpPr>
        <p:spPr bwMode="auto">
          <a:xfrm>
            <a:off x="468312" y="3790156"/>
            <a:ext cx="8675687"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0000FF"/>
              </a:buClr>
              <a:buFont typeface="Wingdings" pitchFamily="2" charset="2"/>
              <a:buChar char="Ø"/>
            </a:pPr>
            <a:r>
              <a:rPr lang="zh-CN" altLang="en-US" sz="2400" b="1" dirty="0">
                <a:latin typeface="Arial Narrow" pitchFamily="34" charset="0"/>
                <a:ea typeface="华文中宋" pitchFamily="2" charset="-122"/>
              </a:rPr>
              <a:t>参与者的主要任务是什么</a:t>
            </a:r>
            <a:r>
              <a:rPr lang="en-US" altLang="zh-CN" sz="2400" b="1" dirty="0">
                <a:latin typeface="Arial Narrow" pitchFamily="34" charset="0"/>
                <a:ea typeface="华文中宋" pitchFamily="2" charset="-122"/>
              </a:rPr>
              <a:t>?</a:t>
            </a:r>
          </a:p>
          <a:p>
            <a:pPr marL="342900" indent="-342900">
              <a:spcBef>
                <a:spcPct val="20000"/>
              </a:spcBef>
              <a:buClr>
                <a:srgbClr val="0000FF"/>
              </a:buClr>
              <a:buFont typeface="Wingdings" pitchFamily="2" charset="2"/>
              <a:buChar char="Ø"/>
            </a:pPr>
            <a:r>
              <a:rPr lang="zh-CN" altLang="en-US" sz="2400" b="1" dirty="0">
                <a:latin typeface="Arial Narrow" pitchFamily="34" charset="0"/>
                <a:ea typeface="华文中宋" pitchFamily="2" charset="-122"/>
              </a:rPr>
              <a:t>参与者需要了解系统的什么信息</a:t>
            </a:r>
            <a:r>
              <a:rPr lang="en-US" altLang="zh-CN" sz="2400" b="1" dirty="0">
                <a:latin typeface="Arial Narrow" pitchFamily="34" charset="0"/>
                <a:ea typeface="华文中宋" pitchFamily="2" charset="-122"/>
              </a:rPr>
              <a:t>? </a:t>
            </a:r>
            <a:r>
              <a:rPr lang="zh-CN" altLang="en-US" sz="2400" b="1" dirty="0">
                <a:latin typeface="Arial Narrow" pitchFamily="34" charset="0"/>
                <a:ea typeface="华文中宋" pitchFamily="2" charset="-122"/>
              </a:rPr>
              <a:t>需要修改系统的什么信息</a:t>
            </a:r>
            <a:r>
              <a:rPr lang="en-US" altLang="zh-CN" sz="2400" b="1" dirty="0">
                <a:latin typeface="Arial Narrow" pitchFamily="34" charset="0"/>
                <a:ea typeface="华文中宋" pitchFamily="2" charset="-122"/>
              </a:rPr>
              <a:t>?</a:t>
            </a:r>
          </a:p>
          <a:p>
            <a:pPr marL="342900" indent="-342900">
              <a:spcBef>
                <a:spcPct val="20000"/>
              </a:spcBef>
              <a:buClr>
                <a:srgbClr val="0000FF"/>
              </a:buClr>
              <a:buFont typeface="Wingdings" pitchFamily="2" charset="2"/>
              <a:buChar char="Ø"/>
            </a:pPr>
            <a:r>
              <a:rPr lang="zh-CN" altLang="en-US" sz="2400" b="1" dirty="0">
                <a:latin typeface="Arial Narrow" pitchFamily="34" charset="0"/>
                <a:ea typeface="华文中宋" pitchFamily="2" charset="-122"/>
              </a:rPr>
              <a:t>参与者是否需要把系统外部的变化通知系统</a:t>
            </a:r>
            <a:r>
              <a:rPr lang="en-US" altLang="zh-CN" sz="2400" b="1" dirty="0">
                <a:latin typeface="Arial Narrow" pitchFamily="34" charset="0"/>
                <a:ea typeface="华文中宋" pitchFamily="2" charset="-122"/>
              </a:rPr>
              <a:t>?</a:t>
            </a:r>
          </a:p>
          <a:p>
            <a:pPr marL="342900" indent="-342900">
              <a:spcBef>
                <a:spcPct val="20000"/>
              </a:spcBef>
              <a:buClr>
                <a:srgbClr val="0000FF"/>
              </a:buClr>
              <a:buFont typeface="Wingdings" pitchFamily="2" charset="2"/>
              <a:buChar char="Ø"/>
            </a:pPr>
            <a:r>
              <a:rPr lang="zh-CN" altLang="en-US" sz="2400" b="1" dirty="0">
                <a:latin typeface="Arial Narrow" pitchFamily="34" charset="0"/>
                <a:ea typeface="华文中宋" pitchFamily="2" charset="-122"/>
              </a:rPr>
              <a:t>参与者是否希望系统把异常情况通知自己</a:t>
            </a:r>
            <a:r>
              <a:rPr lang="en-US" altLang="zh-CN" sz="2400" b="1" dirty="0">
                <a:latin typeface="Arial Narrow" pitchFamily="34" charset="0"/>
                <a:ea typeface="华文中宋" pitchFamily="2" charset="-122"/>
              </a:rPr>
              <a:t>?</a:t>
            </a:r>
          </a:p>
        </p:txBody>
      </p:sp>
      <p:sp>
        <p:nvSpPr>
          <p:cNvPr id="7" name="Text Box 6"/>
          <p:cNvSpPr txBox="1">
            <a:spLocks noChangeArrowheads="1"/>
          </p:cNvSpPr>
          <p:nvPr/>
        </p:nvSpPr>
        <p:spPr bwMode="auto">
          <a:xfrm>
            <a:off x="179388" y="3213894"/>
            <a:ext cx="8569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0000"/>
              </a:spcBef>
            </a:pPr>
            <a:r>
              <a:rPr lang="en-US" altLang="zh-CN" sz="2800" b="1">
                <a:latin typeface="Arial Narrow" pitchFamily="34" charset="0"/>
                <a:ea typeface="华文中宋" pitchFamily="2" charset="-122"/>
              </a:rPr>
              <a:t>Jacobson</a:t>
            </a:r>
            <a:r>
              <a:rPr lang="zh-CN" altLang="en-US" sz="2800" b="1">
                <a:latin typeface="Arial Narrow" pitchFamily="34" charset="0"/>
                <a:ea typeface="华文中宋" pitchFamily="2" charset="-122"/>
              </a:rPr>
              <a:t>提供的一些原则</a:t>
            </a:r>
            <a:r>
              <a:rPr lang="en-US" altLang="zh-CN" sz="2800" b="1">
                <a:latin typeface="Arial Narrow" pitchFamily="34" charset="0"/>
                <a:ea typeface="华文中宋" pitchFamily="2" charset="-122"/>
              </a:rPr>
              <a:t>:</a:t>
            </a:r>
          </a:p>
        </p:txBody>
      </p:sp>
    </p:spTree>
    <p:extLst>
      <p:ext uri="{BB962C8B-B14F-4D97-AF65-F5344CB8AC3E}">
        <p14:creationId xmlns:p14="http://schemas.microsoft.com/office/powerpoint/2010/main" val="1301405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2"/>
          <p:cNvSpPr>
            <a:spLocks noGrp="1" noChangeArrowheads="1"/>
          </p:cNvSpPr>
          <p:nvPr>
            <p:ph type="title"/>
          </p:nvPr>
        </p:nvSpPr>
        <p:spPr/>
        <p:txBody>
          <a:bodyPr/>
          <a:lstStyle/>
          <a:p>
            <a:pPr eaLnBrk="1" hangingPunct="1"/>
            <a:r>
              <a:rPr lang="en-US" altLang="zh-CN" smtClean="0">
                <a:ea typeface="宋体" charset="-122"/>
              </a:rPr>
              <a:t>Use-Case Specifications</a:t>
            </a:r>
          </a:p>
        </p:txBody>
      </p:sp>
      <p:sp>
        <p:nvSpPr>
          <p:cNvPr id="20483" name="矩形 3"/>
          <p:cNvSpPr>
            <a:spLocks noGrp="1" noChangeArrowheads="1"/>
          </p:cNvSpPr>
          <p:nvPr>
            <p:ph type="body" idx="1"/>
          </p:nvPr>
        </p:nvSpPr>
        <p:spPr>
          <a:xfrm>
            <a:off x="361950" y="1052513"/>
            <a:ext cx="3829050" cy="5043487"/>
          </a:xfrm>
          <a:noFill/>
        </p:spPr>
        <p:txBody>
          <a:bodyPr/>
          <a:lstStyle/>
          <a:p>
            <a:pPr eaLnBrk="1" hangingPunct="1"/>
            <a:r>
              <a:rPr lang="en-US" altLang="zh-CN" sz="2800" smtClean="0">
                <a:ea typeface="宋体" charset="-122"/>
              </a:rPr>
              <a:t>Name</a:t>
            </a:r>
          </a:p>
          <a:p>
            <a:pPr eaLnBrk="1" hangingPunct="1"/>
            <a:r>
              <a:rPr lang="en-US" altLang="zh-CN" sz="2800" smtClean="0">
                <a:ea typeface="宋体" charset="-122"/>
              </a:rPr>
              <a:t>Brief description</a:t>
            </a:r>
          </a:p>
          <a:p>
            <a:pPr eaLnBrk="1" hangingPunct="1"/>
            <a:r>
              <a:rPr lang="en-GB" altLang="zh-CN" sz="2800" smtClean="0">
                <a:ea typeface="宋体" charset="-122"/>
              </a:rPr>
              <a:t>Flow of Events</a:t>
            </a:r>
          </a:p>
          <a:p>
            <a:pPr eaLnBrk="1" hangingPunct="1"/>
            <a:r>
              <a:rPr lang="en-GB" altLang="zh-CN" sz="2800" smtClean="0">
                <a:ea typeface="宋体" charset="-122"/>
              </a:rPr>
              <a:t>Relationships</a:t>
            </a:r>
          </a:p>
          <a:p>
            <a:pPr eaLnBrk="1" hangingPunct="1"/>
            <a:r>
              <a:rPr lang="en-GB" altLang="zh-CN" sz="2800" smtClean="0">
                <a:ea typeface="宋体" charset="-122"/>
              </a:rPr>
              <a:t>Activity diagrams</a:t>
            </a:r>
          </a:p>
          <a:p>
            <a:pPr eaLnBrk="1" hangingPunct="1"/>
            <a:r>
              <a:rPr lang="en-GB" altLang="zh-CN" sz="2800" smtClean="0">
                <a:ea typeface="宋体" charset="-122"/>
              </a:rPr>
              <a:t>Use-Case diagrams</a:t>
            </a:r>
          </a:p>
          <a:p>
            <a:pPr eaLnBrk="1" hangingPunct="1"/>
            <a:r>
              <a:rPr lang="en-GB" altLang="zh-CN" sz="2800" smtClean="0">
                <a:ea typeface="宋体" charset="-122"/>
              </a:rPr>
              <a:t>Special requirements</a:t>
            </a:r>
          </a:p>
          <a:p>
            <a:pPr eaLnBrk="1" hangingPunct="1"/>
            <a:r>
              <a:rPr lang="en-GB" altLang="zh-CN" sz="2800" smtClean="0">
                <a:ea typeface="宋体" charset="-122"/>
              </a:rPr>
              <a:t>Pre-conditions</a:t>
            </a:r>
          </a:p>
          <a:p>
            <a:pPr eaLnBrk="1" hangingPunct="1"/>
            <a:r>
              <a:rPr lang="en-GB" altLang="zh-CN" sz="2800" smtClean="0">
                <a:ea typeface="宋体" charset="-122"/>
              </a:rPr>
              <a:t>Post-conditions</a:t>
            </a:r>
          </a:p>
          <a:p>
            <a:pPr eaLnBrk="1" hangingPunct="1"/>
            <a:r>
              <a:rPr lang="en-GB" altLang="zh-CN" sz="2800" smtClean="0">
                <a:ea typeface="宋体" charset="-122"/>
              </a:rPr>
              <a:t>Other diagrams</a:t>
            </a:r>
            <a:endParaRPr lang="en-US" altLang="zh-CN" sz="2800" smtClean="0">
              <a:ea typeface="宋体" charset="-122"/>
            </a:endParaRPr>
          </a:p>
        </p:txBody>
      </p:sp>
      <p:sp>
        <p:nvSpPr>
          <p:cNvPr id="20484" name="矩形 4"/>
          <p:cNvSpPr>
            <a:spLocks noChangeArrowheads="1"/>
          </p:cNvSpPr>
          <p:nvPr/>
        </p:nvSpPr>
        <p:spPr bwMode="auto">
          <a:xfrm>
            <a:off x="4381500" y="1143000"/>
            <a:ext cx="4343400" cy="4816475"/>
          </a:xfrm>
          <a:prstGeom prst="rect">
            <a:avLst/>
          </a:prstGeom>
          <a:noFill/>
          <a:ln w="28575">
            <a:solidFill>
              <a:srgbClr val="DDDDDD"/>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20485" name="组合 5"/>
          <p:cNvGrpSpPr>
            <a:grpSpLocks/>
          </p:cNvGrpSpPr>
          <p:nvPr/>
        </p:nvGrpSpPr>
        <p:grpSpPr bwMode="auto">
          <a:xfrm>
            <a:off x="5334000" y="3746500"/>
            <a:ext cx="1162050" cy="1600200"/>
            <a:chOff x="365" y="2533"/>
            <a:chExt cx="754" cy="1008"/>
          </a:xfrm>
        </p:grpSpPr>
        <p:sp>
          <p:nvSpPr>
            <p:cNvPr id="20529" name="椭圆 6"/>
            <p:cNvSpPr>
              <a:spLocks noChangeArrowheads="1"/>
            </p:cNvSpPr>
            <p:nvPr/>
          </p:nvSpPr>
          <p:spPr bwMode="auto">
            <a:xfrm>
              <a:off x="365" y="2533"/>
              <a:ext cx="624" cy="288"/>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530" name="矩形 7"/>
            <p:cNvSpPr>
              <a:spLocks noChangeArrowheads="1"/>
            </p:cNvSpPr>
            <p:nvPr/>
          </p:nvSpPr>
          <p:spPr bwMode="auto">
            <a:xfrm>
              <a:off x="687" y="2821"/>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531" name="直线 8"/>
            <p:cNvSpPr>
              <a:spLocks noChangeShapeType="1"/>
            </p:cNvSpPr>
            <p:nvPr/>
          </p:nvSpPr>
          <p:spPr bwMode="auto">
            <a:xfrm>
              <a:off x="975" y="2821"/>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32" name="直线 9"/>
            <p:cNvSpPr>
              <a:spLocks noChangeShapeType="1"/>
            </p:cNvSpPr>
            <p:nvPr/>
          </p:nvSpPr>
          <p:spPr bwMode="auto">
            <a:xfrm>
              <a:off x="975" y="2821"/>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33" name="直线 10"/>
            <p:cNvSpPr>
              <a:spLocks noChangeShapeType="1"/>
            </p:cNvSpPr>
            <p:nvPr/>
          </p:nvSpPr>
          <p:spPr bwMode="auto">
            <a:xfrm flipH="1">
              <a:off x="975" y="2965"/>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34" name="直线 11"/>
            <p:cNvSpPr>
              <a:spLocks noChangeShapeType="1"/>
            </p:cNvSpPr>
            <p:nvPr/>
          </p:nvSpPr>
          <p:spPr bwMode="auto">
            <a:xfrm>
              <a:off x="735" y="3061"/>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35" name="直线 12"/>
            <p:cNvSpPr>
              <a:spLocks noChangeShapeType="1"/>
            </p:cNvSpPr>
            <p:nvPr/>
          </p:nvSpPr>
          <p:spPr bwMode="auto">
            <a:xfrm>
              <a:off x="735" y="3109"/>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36" name="直线 13"/>
            <p:cNvSpPr>
              <a:spLocks noChangeShapeType="1"/>
            </p:cNvSpPr>
            <p:nvPr/>
          </p:nvSpPr>
          <p:spPr bwMode="auto">
            <a:xfrm>
              <a:off x="735" y="3157"/>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37" name="直线 14"/>
            <p:cNvSpPr>
              <a:spLocks noChangeShapeType="1"/>
            </p:cNvSpPr>
            <p:nvPr/>
          </p:nvSpPr>
          <p:spPr bwMode="auto">
            <a:xfrm>
              <a:off x="735" y="325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38" name="直线 15"/>
            <p:cNvSpPr>
              <a:spLocks noChangeShapeType="1"/>
            </p:cNvSpPr>
            <p:nvPr/>
          </p:nvSpPr>
          <p:spPr bwMode="auto">
            <a:xfrm>
              <a:off x="735" y="3205"/>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39" name="直线 16"/>
            <p:cNvSpPr>
              <a:spLocks noChangeShapeType="1"/>
            </p:cNvSpPr>
            <p:nvPr/>
          </p:nvSpPr>
          <p:spPr bwMode="auto">
            <a:xfrm>
              <a:off x="735" y="3301"/>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40" name="直线 17"/>
            <p:cNvSpPr>
              <a:spLocks noChangeShapeType="1"/>
            </p:cNvSpPr>
            <p:nvPr/>
          </p:nvSpPr>
          <p:spPr bwMode="auto">
            <a:xfrm>
              <a:off x="735" y="3349"/>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41" name="直线 18"/>
            <p:cNvSpPr>
              <a:spLocks noChangeShapeType="1"/>
            </p:cNvSpPr>
            <p:nvPr/>
          </p:nvSpPr>
          <p:spPr bwMode="auto">
            <a:xfrm>
              <a:off x="735" y="3397"/>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42" name="直线 19"/>
            <p:cNvSpPr>
              <a:spLocks noChangeShapeType="1"/>
            </p:cNvSpPr>
            <p:nvPr/>
          </p:nvSpPr>
          <p:spPr bwMode="auto">
            <a:xfrm>
              <a:off x="735" y="3445"/>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43" name="直线 20"/>
            <p:cNvSpPr>
              <a:spLocks noChangeShapeType="1"/>
            </p:cNvSpPr>
            <p:nvPr/>
          </p:nvSpPr>
          <p:spPr bwMode="auto">
            <a:xfrm>
              <a:off x="735" y="349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44" name="直线 21"/>
            <p:cNvSpPr>
              <a:spLocks noChangeShapeType="1"/>
            </p:cNvSpPr>
            <p:nvPr/>
          </p:nvSpPr>
          <p:spPr bwMode="auto">
            <a:xfrm>
              <a:off x="735" y="301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45" name="直线 22"/>
            <p:cNvSpPr>
              <a:spLocks noChangeShapeType="1"/>
            </p:cNvSpPr>
            <p:nvPr/>
          </p:nvSpPr>
          <p:spPr bwMode="auto">
            <a:xfrm>
              <a:off x="735" y="2917"/>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46" name="直线 23"/>
            <p:cNvSpPr>
              <a:spLocks noChangeShapeType="1"/>
            </p:cNvSpPr>
            <p:nvPr/>
          </p:nvSpPr>
          <p:spPr bwMode="auto">
            <a:xfrm>
              <a:off x="735" y="2869"/>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47" name="直线 24"/>
            <p:cNvSpPr>
              <a:spLocks noChangeShapeType="1"/>
            </p:cNvSpPr>
            <p:nvPr/>
          </p:nvSpPr>
          <p:spPr bwMode="auto">
            <a:xfrm>
              <a:off x="735" y="2965"/>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486" name="文本框 25"/>
          <p:cNvSpPr txBox="1">
            <a:spLocks noChangeArrowheads="1"/>
          </p:cNvSpPr>
          <p:nvPr/>
        </p:nvSpPr>
        <p:spPr bwMode="auto">
          <a:xfrm>
            <a:off x="5311775" y="5422900"/>
            <a:ext cx="2673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spAutoFit/>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pPr algn="ctr">
              <a:lnSpc>
                <a:spcPct val="100000"/>
              </a:lnSpc>
              <a:spcBef>
                <a:spcPct val="0"/>
              </a:spcBef>
            </a:pPr>
            <a:r>
              <a:rPr lang="en-US" altLang="zh-CN" sz="1800" b="0"/>
              <a:t>Use-Case Specifications</a:t>
            </a:r>
          </a:p>
        </p:txBody>
      </p:sp>
      <p:grpSp>
        <p:nvGrpSpPr>
          <p:cNvPr id="20487" name="组合 26"/>
          <p:cNvGrpSpPr>
            <a:grpSpLocks/>
          </p:cNvGrpSpPr>
          <p:nvPr/>
        </p:nvGrpSpPr>
        <p:grpSpPr bwMode="auto">
          <a:xfrm>
            <a:off x="6591300" y="3746500"/>
            <a:ext cx="1160463" cy="1600200"/>
            <a:chOff x="365" y="2533"/>
            <a:chExt cx="754" cy="1008"/>
          </a:xfrm>
        </p:grpSpPr>
        <p:sp>
          <p:nvSpPr>
            <p:cNvPr id="20510" name="椭圆 27"/>
            <p:cNvSpPr>
              <a:spLocks noChangeArrowheads="1"/>
            </p:cNvSpPr>
            <p:nvPr/>
          </p:nvSpPr>
          <p:spPr bwMode="auto">
            <a:xfrm>
              <a:off x="365" y="2533"/>
              <a:ext cx="624" cy="288"/>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511" name="矩形 28"/>
            <p:cNvSpPr>
              <a:spLocks noChangeArrowheads="1"/>
            </p:cNvSpPr>
            <p:nvPr/>
          </p:nvSpPr>
          <p:spPr bwMode="auto">
            <a:xfrm>
              <a:off x="687" y="2821"/>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512" name="直线 29"/>
            <p:cNvSpPr>
              <a:spLocks noChangeShapeType="1"/>
            </p:cNvSpPr>
            <p:nvPr/>
          </p:nvSpPr>
          <p:spPr bwMode="auto">
            <a:xfrm>
              <a:off x="975" y="2821"/>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3" name="直线 30"/>
            <p:cNvSpPr>
              <a:spLocks noChangeShapeType="1"/>
            </p:cNvSpPr>
            <p:nvPr/>
          </p:nvSpPr>
          <p:spPr bwMode="auto">
            <a:xfrm>
              <a:off x="975" y="2821"/>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4" name="直线 31"/>
            <p:cNvSpPr>
              <a:spLocks noChangeShapeType="1"/>
            </p:cNvSpPr>
            <p:nvPr/>
          </p:nvSpPr>
          <p:spPr bwMode="auto">
            <a:xfrm flipH="1">
              <a:off x="975" y="2965"/>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5" name="直线 32"/>
            <p:cNvSpPr>
              <a:spLocks noChangeShapeType="1"/>
            </p:cNvSpPr>
            <p:nvPr/>
          </p:nvSpPr>
          <p:spPr bwMode="auto">
            <a:xfrm>
              <a:off x="735" y="3061"/>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6" name="直线 33"/>
            <p:cNvSpPr>
              <a:spLocks noChangeShapeType="1"/>
            </p:cNvSpPr>
            <p:nvPr/>
          </p:nvSpPr>
          <p:spPr bwMode="auto">
            <a:xfrm>
              <a:off x="735" y="3109"/>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7" name="直线 34"/>
            <p:cNvSpPr>
              <a:spLocks noChangeShapeType="1"/>
            </p:cNvSpPr>
            <p:nvPr/>
          </p:nvSpPr>
          <p:spPr bwMode="auto">
            <a:xfrm>
              <a:off x="735" y="3157"/>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8" name="直线 35"/>
            <p:cNvSpPr>
              <a:spLocks noChangeShapeType="1"/>
            </p:cNvSpPr>
            <p:nvPr/>
          </p:nvSpPr>
          <p:spPr bwMode="auto">
            <a:xfrm>
              <a:off x="735" y="325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9" name="直线 36"/>
            <p:cNvSpPr>
              <a:spLocks noChangeShapeType="1"/>
            </p:cNvSpPr>
            <p:nvPr/>
          </p:nvSpPr>
          <p:spPr bwMode="auto">
            <a:xfrm>
              <a:off x="735" y="3205"/>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20" name="直线 37"/>
            <p:cNvSpPr>
              <a:spLocks noChangeShapeType="1"/>
            </p:cNvSpPr>
            <p:nvPr/>
          </p:nvSpPr>
          <p:spPr bwMode="auto">
            <a:xfrm>
              <a:off x="735" y="3301"/>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21" name="直线 38"/>
            <p:cNvSpPr>
              <a:spLocks noChangeShapeType="1"/>
            </p:cNvSpPr>
            <p:nvPr/>
          </p:nvSpPr>
          <p:spPr bwMode="auto">
            <a:xfrm>
              <a:off x="735" y="3349"/>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22" name="直线 39"/>
            <p:cNvSpPr>
              <a:spLocks noChangeShapeType="1"/>
            </p:cNvSpPr>
            <p:nvPr/>
          </p:nvSpPr>
          <p:spPr bwMode="auto">
            <a:xfrm>
              <a:off x="735" y="3397"/>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23" name="直线 40"/>
            <p:cNvSpPr>
              <a:spLocks noChangeShapeType="1"/>
            </p:cNvSpPr>
            <p:nvPr/>
          </p:nvSpPr>
          <p:spPr bwMode="auto">
            <a:xfrm>
              <a:off x="735" y="3445"/>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24" name="直线 41"/>
            <p:cNvSpPr>
              <a:spLocks noChangeShapeType="1"/>
            </p:cNvSpPr>
            <p:nvPr/>
          </p:nvSpPr>
          <p:spPr bwMode="auto">
            <a:xfrm>
              <a:off x="735" y="349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25" name="直线 42"/>
            <p:cNvSpPr>
              <a:spLocks noChangeShapeType="1"/>
            </p:cNvSpPr>
            <p:nvPr/>
          </p:nvSpPr>
          <p:spPr bwMode="auto">
            <a:xfrm>
              <a:off x="735" y="301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26" name="直线 43"/>
            <p:cNvSpPr>
              <a:spLocks noChangeShapeType="1"/>
            </p:cNvSpPr>
            <p:nvPr/>
          </p:nvSpPr>
          <p:spPr bwMode="auto">
            <a:xfrm>
              <a:off x="735" y="2917"/>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27" name="直线 44"/>
            <p:cNvSpPr>
              <a:spLocks noChangeShapeType="1"/>
            </p:cNvSpPr>
            <p:nvPr/>
          </p:nvSpPr>
          <p:spPr bwMode="auto">
            <a:xfrm>
              <a:off x="735" y="2869"/>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28" name="直线 45"/>
            <p:cNvSpPr>
              <a:spLocks noChangeShapeType="1"/>
            </p:cNvSpPr>
            <p:nvPr/>
          </p:nvSpPr>
          <p:spPr bwMode="auto">
            <a:xfrm>
              <a:off x="735" y="2965"/>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488" name="文本框 46"/>
          <p:cNvSpPr txBox="1">
            <a:spLocks noChangeArrowheads="1"/>
          </p:cNvSpPr>
          <p:nvPr/>
        </p:nvSpPr>
        <p:spPr bwMode="auto">
          <a:xfrm>
            <a:off x="6591300" y="4660900"/>
            <a:ext cx="442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pPr algn="ctr">
              <a:lnSpc>
                <a:spcPct val="100000"/>
              </a:lnSpc>
            </a:pPr>
            <a:r>
              <a:rPr lang="en-US" altLang="zh-CN" sz="2400"/>
              <a:t>...</a:t>
            </a:r>
          </a:p>
        </p:txBody>
      </p:sp>
      <p:grpSp>
        <p:nvGrpSpPr>
          <p:cNvPr id="20489" name="组合 47"/>
          <p:cNvGrpSpPr>
            <a:grpSpLocks/>
          </p:cNvGrpSpPr>
          <p:nvPr/>
        </p:nvGrpSpPr>
        <p:grpSpPr bwMode="auto">
          <a:xfrm>
            <a:off x="4632325" y="1778000"/>
            <a:ext cx="681038" cy="801688"/>
            <a:chOff x="7654" y="3380"/>
            <a:chExt cx="554" cy="754"/>
          </a:xfrm>
        </p:grpSpPr>
        <p:sp>
          <p:nvSpPr>
            <p:cNvPr id="20506" name="椭圆 48"/>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07" name="直线 49"/>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8" name="直线 50"/>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9" name="任意多边形 51"/>
            <p:cNvSpPr>
              <a:spLocks/>
            </p:cNvSpPr>
            <p:nvPr/>
          </p:nvSpPr>
          <p:spPr bwMode="auto">
            <a:xfrm>
              <a:off x="7654" y="3862"/>
              <a:ext cx="554" cy="272"/>
            </a:xfrm>
            <a:custGeom>
              <a:avLst/>
              <a:gdLst>
                <a:gd name="T0" fmla="*/ 0 w 108"/>
                <a:gd name="T1" fmla="*/ 2147483647 h 54"/>
                <a:gd name="T2" fmla="*/ 2147483647 w 108"/>
                <a:gd name="T3" fmla="*/ 0 h 54"/>
                <a:gd name="T4" fmla="*/ 2147483647 w 108"/>
                <a:gd name="T5" fmla="*/ 2147483647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0490" name="椭圆 52"/>
          <p:cNvSpPr>
            <a:spLocks noChangeArrowheads="1"/>
          </p:cNvSpPr>
          <p:nvPr/>
        </p:nvSpPr>
        <p:spPr bwMode="auto">
          <a:xfrm>
            <a:off x="6110288" y="1625600"/>
            <a:ext cx="962025" cy="457200"/>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491" name="椭圆 53"/>
          <p:cNvSpPr>
            <a:spLocks noChangeArrowheads="1"/>
          </p:cNvSpPr>
          <p:nvPr/>
        </p:nvSpPr>
        <p:spPr bwMode="auto">
          <a:xfrm>
            <a:off x="5554663" y="2540000"/>
            <a:ext cx="962025" cy="457200"/>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492" name="直线 54"/>
          <p:cNvSpPr>
            <a:spLocks noChangeShapeType="1"/>
          </p:cNvSpPr>
          <p:nvPr/>
        </p:nvSpPr>
        <p:spPr bwMode="auto">
          <a:xfrm flipV="1">
            <a:off x="5445125" y="1854200"/>
            <a:ext cx="665163" cy="30480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3" name="直线 55"/>
          <p:cNvSpPr>
            <a:spLocks noChangeShapeType="1"/>
          </p:cNvSpPr>
          <p:nvPr/>
        </p:nvSpPr>
        <p:spPr bwMode="auto">
          <a:xfrm>
            <a:off x="5343525" y="2311400"/>
            <a:ext cx="592138" cy="22860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4" name="文本框 56"/>
          <p:cNvSpPr txBox="1">
            <a:spLocks noChangeArrowheads="1"/>
          </p:cNvSpPr>
          <p:nvPr/>
        </p:nvSpPr>
        <p:spPr bwMode="auto">
          <a:xfrm>
            <a:off x="5256213" y="1143000"/>
            <a:ext cx="2701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pPr algn="ctr">
              <a:lnSpc>
                <a:spcPct val="100000"/>
              </a:lnSpc>
            </a:pPr>
            <a:r>
              <a:rPr lang="en-US" altLang="zh-CN" sz="2400" b="0">
                <a:solidFill>
                  <a:srgbClr val="00CCFF"/>
                </a:solidFill>
              </a:rPr>
              <a:t>Use-Case Model</a:t>
            </a:r>
          </a:p>
        </p:txBody>
      </p:sp>
      <p:sp>
        <p:nvSpPr>
          <p:cNvPr id="20495" name="文本框 57"/>
          <p:cNvSpPr txBox="1">
            <a:spLocks noChangeArrowheads="1"/>
          </p:cNvSpPr>
          <p:nvPr/>
        </p:nvSpPr>
        <p:spPr bwMode="auto">
          <a:xfrm>
            <a:off x="4503738" y="2590800"/>
            <a:ext cx="9318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pPr algn="ctr">
              <a:lnSpc>
                <a:spcPct val="100000"/>
              </a:lnSpc>
            </a:pPr>
            <a:r>
              <a:rPr lang="en-US" altLang="zh-CN" sz="1800" b="0"/>
              <a:t>Actors</a:t>
            </a:r>
          </a:p>
        </p:txBody>
      </p:sp>
      <p:sp>
        <p:nvSpPr>
          <p:cNvPr id="20496" name="文本框 58"/>
          <p:cNvSpPr txBox="1">
            <a:spLocks noChangeArrowheads="1"/>
          </p:cNvSpPr>
          <p:nvPr/>
        </p:nvSpPr>
        <p:spPr bwMode="auto">
          <a:xfrm>
            <a:off x="5859463" y="3098800"/>
            <a:ext cx="14049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pPr algn="ctr">
              <a:lnSpc>
                <a:spcPct val="100000"/>
              </a:lnSpc>
            </a:pPr>
            <a:r>
              <a:rPr lang="en-US" altLang="zh-CN" sz="1800" b="0"/>
              <a:t>Use Cases</a:t>
            </a:r>
          </a:p>
        </p:txBody>
      </p:sp>
      <p:sp>
        <p:nvSpPr>
          <p:cNvPr id="20497" name="自选图形 59"/>
          <p:cNvSpPr>
            <a:spLocks noChangeArrowheads="1"/>
          </p:cNvSpPr>
          <p:nvPr/>
        </p:nvSpPr>
        <p:spPr bwMode="auto">
          <a:xfrm>
            <a:off x="4778375" y="3632200"/>
            <a:ext cx="3563938" cy="2171700"/>
          </a:xfrm>
          <a:prstGeom prst="roundRect">
            <a:avLst>
              <a:gd name="adj" fmla="val 16667"/>
            </a:avLst>
          </a:prstGeom>
          <a:noFill/>
          <a:ln w="28575">
            <a:solidFill>
              <a:srgbClr val="00CC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498" name="自选图形 60"/>
          <p:cNvSpPr>
            <a:spLocks noChangeArrowheads="1"/>
          </p:cNvSpPr>
          <p:nvPr/>
        </p:nvSpPr>
        <p:spPr bwMode="auto">
          <a:xfrm>
            <a:off x="5486400" y="2436813"/>
            <a:ext cx="1090613" cy="661987"/>
          </a:xfrm>
          <a:prstGeom prst="roundRect">
            <a:avLst>
              <a:gd name="adj" fmla="val 16667"/>
            </a:avLst>
          </a:prstGeom>
          <a:noFill/>
          <a:ln w="28575">
            <a:solidFill>
              <a:srgbClr val="00CC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499" name="椭圆 61"/>
          <p:cNvSpPr>
            <a:spLocks noChangeArrowheads="1"/>
          </p:cNvSpPr>
          <p:nvPr/>
        </p:nvSpPr>
        <p:spPr bwMode="auto">
          <a:xfrm flipH="1">
            <a:off x="6638925" y="2540000"/>
            <a:ext cx="962025" cy="457200"/>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500" name="直线 62"/>
          <p:cNvSpPr>
            <a:spLocks noChangeShapeType="1"/>
          </p:cNvSpPr>
          <p:nvPr/>
        </p:nvSpPr>
        <p:spPr bwMode="auto">
          <a:xfrm flipH="1">
            <a:off x="7219950" y="2311400"/>
            <a:ext cx="592138" cy="22860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0501" name="组合 63"/>
          <p:cNvGrpSpPr>
            <a:grpSpLocks/>
          </p:cNvGrpSpPr>
          <p:nvPr/>
        </p:nvGrpSpPr>
        <p:grpSpPr bwMode="auto">
          <a:xfrm>
            <a:off x="7820025" y="1778000"/>
            <a:ext cx="681038" cy="801688"/>
            <a:chOff x="7654" y="3380"/>
            <a:chExt cx="554" cy="754"/>
          </a:xfrm>
        </p:grpSpPr>
        <p:sp>
          <p:nvSpPr>
            <p:cNvPr id="20502" name="椭圆 64"/>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03" name="直线 65"/>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4" name="直线 66"/>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5" name="任意多边形 67"/>
            <p:cNvSpPr>
              <a:spLocks/>
            </p:cNvSpPr>
            <p:nvPr/>
          </p:nvSpPr>
          <p:spPr bwMode="auto">
            <a:xfrm>
              <a:off x="7654" y="3862"/>
              <a:ext cx="554" cy="272"/>
            </a:xfrm>
            <a:custGeom>
              <a:avLst/>
              <a:gdLst>
                <a:gd name="T0" fmla="*/ 0 w 108"/>
                <a:gd name="T1" fmla="*/ 2147483647 h 54"/>
                <a:gd name="T2" fmla="*/ 2147483647 w 108"/>
                <a:gd name="T3" fmla="*/ 0 h 54"/>
                <a:gd name="T4" fmla="*/ 2147483647 w 108"/>
                <a:gd name="T5" fmla="*/ 2147483647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2"/>
          <p:cNvSpPr>
            <a:spLocks noGrp="1" noChangeArrowheads="1"/>
          </p:cNvSpPr>
          <p:nvPr>
            <p:ph type="title"/>
          </p:nvPr>
        </p:nvSpPr>
        <p:spPr/>
        <p:txBody>
          <a:bodyPr/>
          <a:lstStyle/>
          <a:p>
            <a:pPr eaLnBrk="1" hangingPunct="1"/>
            <a:r>
              <a:rPr lang="en-US" altLang="zh-CN" smtClean="0">
                <a:ea typeface="宋体" charset="-122"/>
              </a:rPr>
              <a:t>What Is a Use-Case Model?</a:t>
            </a:r>
          </a:p>
        </p:txBody>
      </p:sp>
      <p:sp>
        <p:nvSpPr>
          <p:cNvPr id="19459" name="矩形 3"/>
          <p:cNvSpPr>
            <a:spLocks noGrp="1" noChangeArrowheads="1"/>
          </p:cNvSpPr>
          <p:nvPr>
            <p:ph type="body" sz="half" idx="1"/>
          </p:nvPr>
        </p:nvSpPr>
        <p:spPr>
          <a:xfrm>
            <a:off x="361950" y="1052513"/>
            <a:ext cx="8372475" cy="5043487"/>
          </a:xfrm>
        </p:spPr>
        <p:txBody>
          <a:bodyPr/>
          <a:lstStyle/>
          <a:p>
            <a:pPr eaLnBrk="1" hangingPunct="1"/>
            <a:r>
              <a:rPr lang="en-US" altLang="zh-CN" sz="2800" dirty="0" smtClean="0">
                <a:ea typeface="宋体" charset="-122"/>
              </a:rPr>
              <a:t>A model that describes a system’s functional requirements in terms of use cases</a:t>
            </a:r>
          </a:p>
          <a:p>
            <a:pPr eaLnBrk="1" hangingPunct="1"/>
            <a:r>
              <a:rPr lang="en-US" altLang="zh-CN" sz="2800" dirty="0" smtClean="0">
                <a:ea typeface="宋体" charset="-122"/>
              </a:rPr>
              <a:t>A model of the system’s intended functionality (use cases) and its environment (actors)</a:t>
            </a:r>
          </a:p>
          <a:p>
            <a:pPr eaLnBrk="1" hangingPunct="1"/>
            <a:endParaRPr lang="en-US" altLang="zh-CN" sz="2800" dirty="0" smtClean="0">
              <a:ea typeface="宋体" charset="-122"/>
            </a:endParaRPr>
          </a:p>
        </p:txBody>
      </p:sp>
      <p:grpSp>
        <p:nvGrpSpPr>
          <p:cNvPr id="19460" name="组合 4"/>
          <p:cNvGrpSpPr>
            <a:grpSpLocks/>
          </p:cNvGrpSpPr>
          <p:nvPr/>
        </p:nvGrpSpPr>
        <p:grpSpPr bwMode="auto">
          <a:xfrm>
            <a:off x="1885950" y="2914650"/>
            <a:ext cx="5432425" cy="3062288"/>
            <a:chOff x="1188" y="1836"/>
            <a:chExt cx="3422" cy="1929"/>
          </a:xfrm>
        </p:grpSpPr>
        <p:sp>
          <p:nvSpPr>
            <p:cNvPr id="19461" name="椭圆 5"/>
            <p:cNvSpPr>
              <a:spLocks noChangeArrowheads="1"/>
            </p:cNvSpPr>
            <p:nvPr/>
          </p:nvSpPr>
          <p:spPr bwMode="auto">
            <a:xfrm>
              <a:off x="3088" y="1836"/>
              <a:ext cx="1522" cy="556"/>
            </a:xfrm>
            <a:prstGeom prst="ellipse">
              <a:avLst/>
            </a:prstGeom>
            <a:solidFill>
              <a:srgbClr val="FFFFCC"/>
            </a:solidFill>
            <a:ln w="12700">
              <a:solidFill>
                <a:srgbClr val="990033"/>
              </a:solidFill>
              <a:round/>
              <a:headEnd/>
              <a:tailEnd/>
            </a:ln>
          </p:spPr>
          <p:txBody>
            <a:bodyPr wrap="none" anchor="ctr"/>
            <a:lstStyle/>
            <a:p>
              <a:endParaRPr lang="zh-CN" altLang="en-US"/>
            </a:p>
          </p:txBody>
        </p:sp>
        <p:sp>
          <p:nvSpPr>
            <p:cNvPr id="19462" name="矩形 6"/>
            <p:cNvSpPr>
              <a:spLocks noChangeArrowheads="1"/>
            </p:cNvSpPr>
            <p:nvPr/>
          </p:nvSpPr>
          <p:spPr bwMode="auto">
            <a:xfrm>
              <a:off x="3232" y="1996"/>
              <a:ext cx="12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nSpc>
                  <a:spcPct val="100000"/>
                </a:lnSpc>
                <a:spcBef>
                  <a:spcPct val="0"/>
                </a:spcBef>
              </a:pPr>
              <a:r>
                <a:rPr lang="en-US" altLang="zh-CN" sz="1800" b="0" dirty="0">
                  <a:solidFill>
                    <a:schemeClr val="bg2"/>
                  </a:solidFill>
                </a:rPr>
                <a:t>View Report Card</a:t>
              </a:r>
            </a:p>
          </p:txBody>
        </p:sp>
        <p:sp>
          <p:nvSpPr>
            <p:cNvPr id="19463" name="椭圆 7"/>
            <p:cNvSpPr>
              <a:spLocks noChangeArrowheads="1"/>
            </p:cNvSpPr>
            <p:nvPr/>
          </p:nvSpPr>
          <p:spPr bwMode="auto">
            <a:xfrm>
              <a:off x="1360" y="2352"/>
              <a:ext cx="272" cy="27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p>
              <a:endParaRPr lang="zh-CN" altLang="en-US"/>
            </a:p>
          </p:txBody>
        </p:sp>
        <p:sp>
          <p:nvSpPr>
            <p:cNvPr id="19464" name="直线 8"/>
            <p:cNvSpPr>
              <a:spLocks noChangeShapeType="1"/>
            </p:cNvSpPr>
            <p:nvPr/>
          </p:nvSpPr>
          <p:spPr bwMode="auto">
            <a:xfrm>
              <a:off x="1496" y="2624"/>
              <a:ext cx="1" cy="28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19465" name="直线 9"/>
            <p:cNvSpPr>
              <a:spLocks noChangeShapeType="1"/>
            </p:cNvSpPr>
            <p:nvPr/>
          </p:nvSpPr>
          <p:spPr bwMode="auto">
            <a:xfrm>
              <a:off x="1256" y="2736"/>
              <a:ext cx="480"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19466" name="文本框 10"/>
            <p:cNvSpPr txBox="1">
              <a:spLocks noChangeArrowheads="1"/>
            </p:cNvSpPr>
            <p:nvPr/>
          </p:nvSpPr>
          <p:spPr bwMode="auto">
            <a:xfrm>
              <a:off x="1188" y="3188"/>
              <a:ext cx="63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pPr>
                <a:lnSpc>
                  <a:spcPct val="100000"/>
                </a:lnSpc>
                <a:spcBef>
                  <a:spcPct val="0"/>
                </a:spcBef>
              </a:pPr>
              <a:r>
                <a:rPr lang="en-US" altLang="zh-CN" sz="1800" b="0"/>
                <a:t>Student</a:t>
              </a:r>
            </a:p>
          </p:txBody>
        </p:sp>
        <p:sp>
          <p:nvSpPr>
            <p:cNvPr id="19467" name="任意多边形 11"/>
            <p:cNvSpPr>
              <a:spLocks/>
            </p:cNvSpPr>
            <p:nvPr/>
          </p:nvSpPr>
          <p:spPr bwMode="auto">
            <a:xfrm>
              <a:off x="1254" y="2912"/>
              <a:ext cx="488" cy="248"/>
            </a:xfrm>
            <a:custGeom>
              <a:avLst/>
              <a:gdLst>
                <a:gd name="T0" fmla="*/ 0 w 488"/>
                <a:gd name="T1" fmla="*/ 240 h 248"/>
                <a:gd name="T2" fmla="*/ 240 w 488"/>
                <a:gd name="T3" fmla="*/ 0 h 248"/>
                <a:gd name="T4" fmla="*/ 488 w 488"/>
                <a:gd name="T5" fmla="*/ 248 h 248"/>
                <a:gd name="T6" fmla="*/ 0 60000 65536"/>
                <a:gd name="T7" fmla="*/ 0 60000 65536"/>
                <a:gd name="T8" fmla="*/ 0 60000 65536"/>
                <a:gd name="T9" fmla="*/ 0 w 488"/>
                <a:gd name="T10" fmla="*/ 0 h 248"/>
                <a:gd name="T11" fmla="*/ 488 w 488"/>
                <a:gd name="T12" fmla="*/ 248 h 248"/>
              </a:gdLst>
              <a:ahLst/>
              <a:cxnLst>
                <a:cxn ang="T6">
                  <a:pos x="T0" y="T1"/>
                </a:cxn>
                <a:cxn ang="T7">
                  <a:pos x="T2" y="T3"/>
                </a:cxn>
                <a:cxn ang="T8">
                  <a:pos x="T4" y="T5"/>
                </a:cxn>
              </a:cxnLst>
              <a:rect l="T9" t="T10" r="T11" b="T12"/>
              <a:pathLst>
                <a:path w="488" h="248">
                  <a:moveTo>
                    <a:pt x="0" y="240"/>
                  </a:moveTo>
                  <a:lnTo>
                    <a:pt x="240" y="0"/>
                  </a:lnTo>
                  <a:lnTo>
                    <a:pt x="488" y="248"/>
                  </a:lnTo>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zh-CN" altLang="en-US"/>
            </a:p>
          </p:txBody>
        </p:sp>
        <p:sp>
          <p:nvSpPr>
            <p:cNvPr id="19468" name="椭圆 12"/>
            <p:cNvSpPr>
              <a:spLocks noChangeArrowheads="1"/>
            </p:cNvSpPr>
            <p:nvPr/>
          </p:nvSpPr>
          <p:spPr bwMode="auto">
            <a:xfrm>
              <a:off x="3088" y="2516"/>
              <a:ext cx="1522" cy="556"/>
            </a:xfrm>
            <a:prstGeom prst="ellipse">
              <a:avLst/>
            </a:prstGeom>
            <a:solidFill>
              <a:srgbClr val="FFFFCC"/>
            </a:solidFill>
            <a:ln w="12700">
              <a:solidFill>
                <a:srgbClr val="990033"/>
              </a:solidFill>
              <a:round/>
              <a:headEnd/>
              <a:tailEnd/>
            </a:ln>
          </p:spPr>
          <p:txBody>
            <a:bodyPr wrap="none" anchor="ctr"/>
            <a:lstStyle/>
            <a:p>
              <a:endParaRPr lang="zh-CN" altLang="en-US"/>
            </a:p>
          </p:txBody>
        </p:sp>
        <p:sp>
          <p:nvSpPr>
            <p:cNvPr id="19469" name="矩形 13"/>
            <p:cNvSpPr>
              <a:spLocks noChangeArrowheads="1"/>
            </p:cNvSpPr>
            <p:nvPr/>
          </p:nvSpPr>
          <p:spPr bwMode="auto">
            <a:xfrm>
              <a:off x="3140" y="2679"/>
              <a:ext cx="14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nSpc>
                  <a:spcPct val="100000"/>
                </a:lnSpc>
                <a:spcBef>
                  <a:spcPct val="0"/>
                </a:spcBef>
              </a:pPr>
              <a:r>
                <a:rPr lang="en-US" altLang="zh-CN" sz="1800" b="0">
                  <a:solidFill>
                    <a:schemeClr val="bg2"/>
                  </a:solidFill>
                </a:rPr>
                <a:t>Register for Courses</a:t>
              </a:r>
            </a:p>
          </p:txBody>
        </p:sp>
        <p:sp>
          <p:nvSpPr>
            <p:cNvPr id="19470" name="椭圆 14"/>
            <p:cNvSpPr>
              <a:spLocks noChangeArrowheads="1"/>
            </p:cNvSpPr>
            <p:nvPr/>
          </p:nvSpPr>
          <p:spPr bwMode="auto">
            <a:xfrm>
              <a:off x="3088" y="3209"/>
              <a:ext cx="1522" cy="556"/>
            </a:xfrm>
            <a:prstGeom prst="ellipse">
              <a:avLst/>
            </a:prstGeom>
            <a:solidFill>
              <a:srgbClr val="FFFFCC"/>
            </a:solidFill>
            <a:ln w="12700">
              <a:solidFill>
                <a:srgbClr val="990033"/>
              </a:solidFill>
              <a:round/>
              <a:headEnd/>
              <a:tailEnd/>
            </a:ln>
          </p:spPr>
          <p:txBody>
            <a:bodyPr wrap="none" anchor="ctr"/>
            <a:lstStyle/>
            <a:p>
              <a:endParaRPr lang="zh-CN" altLang="en-US"/>
            </a:p>
          </p:txBody>
        </p:sp>
        <p:sp>
          <p:nvSpPr>
            <p:cNvPr id="19471" name="矩形 15"/>
            <p:cNvSpPr>
              <a:spLocks noChangeArrowheads="1"/>
            </p:cNvSpPr>
            <p:nvPr/>
          </p:nvSpPr>
          <p:spPr bwMode="auto">
            <a:xfrm>
              <a:off x="3624" y="3372"/>
              <a:ext cx="4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nSpc>
                  <a:spcPct val="100000"/>
                </a:lnSpc>
                <a:spcBef>
                  <a:spcPct val="0"/>
                </a:spcBef>
              </a:pPr>
              <a:r>
                <a:rPr lang="en-US" altLang="zh-CN" sz="1800" b="0">
                  <a:solidFill>
                    <a:schemeClr val="bg2"/>
                  </a:solidFill>
                </a:rPr>
                <a:t>Login</a:t>
              </a:r>
            </a:p>
          </p:txBody>
        </p:sp>
        <p:sp>
          <p:nvSpPr>
            <p:cNvPr id="19472" name="直线 16"/>
            <p:cNvSpPr>
              <a:spLocks noChangeShapeType="1"/>
            </p:cNvSpPr>
            <p:nvPr/>
          </p:nvSpPr>
          <p:spPr bwMode="auto">
            <a:xfrm flipH="1">
              <a:off x="1832" y="2804"/>
              <a:ext cx="1232" cy="1"/>
            </a:xfrm>
            <a:prstGeom prst="line">
              <a:avLst/>
            </a:prstGeom>
            <a:noFill/>
            <a:ln w="12700">
              <a:solidFill>
                <a:schemeClr val="tx1"/>
              </a:solidFill>
              <a:round/>
              <a:headEnd type="arrow" w="lg" len="lg"/>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19473" name="直线 17"/>
            <p:cNvSpPr>
              <a:spLocks noChangeShapeType="1"/>
            </p:cNvSpPr>
            <p:nvPr/>
          </p:nvSpPr>
          <p:spPr bwMode="auto">
            <a:xfrm flipH="1">
              <a:off x="1824" y="2184"/>
              <a:ext cx="1264" cy="536"/>
            </a:xfrm>
            <a:prstGeom prst="line">
              <a:avLst/>
            </a:prstGeom>
            <a:noFill/>
            <a:ln w="12700">
              <a:solidFill>
                <a:schemeClr val="tx1"/>
              </a:solidFill>
              <a:round/>
              <a:headEnd type="arrow" w="lg" len="lg"/>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19474" name="直线 18"/>
            <p:cNvSpPr>
              <a:spLocks noChangeShapeType="1"/>
            </p:cNvSpPr>
            <p:nvPr/>
          </p:nvSpPr>
          <p:spPr bwMode="auto">
            <a:xfrm flipH="1" flipV="1">
              <a:off x="1824" y="2880"/>
              <a:ext cx="1264" cy="536"/>
            </a:xfrm>
            <a:prstGeom prst="line">
              <a:avLst/>
            </a:prstGeom>
            <a:noFill/>
            <a:ln w="12700">
              <a:solidFill>
                <a:schemeClr val="tx1"/>
              </a:solidFill>
              <a:round/>
              <a:headEnd type="arrow" w="lg" len="lg"/>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Main Points</a:t>
            </a:r>
            <a:endParaRPr lang="zh-CN" altLang="en-US" dirty="0"/>
          </a:p>
        </p:txBody>
      </p:sp>
      <p:sp>
        <p:nvSpPr>
          <p:cNvPr id="3" name="文本占位符 2"/>
          <p:cNvSpPr>
            <a:spLocks noGrp="1"/>
          </p:cNvSpPr>
          <p:nvPr>
            <p:ph type="body" sz="half" idx="1"/>
          </p:nvPr>
        </p:nvSpPr>
        <p:spPr>
          <a:xfrm>
            <a:off x="1043608" y="1052513"/>
            <a:ext cx="7776864" cy="5043487"/>
          </a:xfrm>
        </p:spPr>
        <p:txBody>
          <a:bodyPr/>
          <a:lstStyle/>
          <a:p>
            <a:r>
              <a:rPr lang="en-US" altLang="zh-CN" dirty="0" smtClean="0">
                <a:ea typeface="宋体" charset="-122"/>
              </a:rPr>
              <a:t>Use-Case Modeling</a:t>
            </a:r>
          </a:p>
          <a:p>
            <a:r>
              <a:rPr lang="en-US" altLang="zh-CN" dirty="0" smtClean="0">
                <a:ea typeface="宋体" charset="-122"/>
              </a:rPr>
              <a:t>Actors</a:t>
            </a:r>
          </a:p>
          <a:p>
            <a:r>
              <a:rPr lang="en-US" altLang="zh-CN" dirty="0" smtClean="0">
                <a:ea typeface="宋体" charset="-122"/>
              </a:rPr>
              <a:t>Use Case</a:t>
            </a:r>
          </a:p>
          <a:p>
            <a:r>
              <a:rPr lang="en-US" altLang="zh-CN" dirty="0" smtClean="0">
                <a:ea typeface="宋体" charset="-122"/>
              </a:rPr>
              <a:t>Relationship</a:t>
            </a:r>
          </a:p>
          <a:p>
            <a:r>
              <a:rPr lang="en-US" altLang="zh-CN" dirty="0" smtClean="0">
                <a:ea typeface="宋体" charset="-122"/>
              </a:rPr>
              <a:t>Steps to write a use case</a:t>
            </a:r>
          </a:p>
          <a:p>
            <a:r>
              <a:rPr lang="en-US" altLang="zh-CN" dirty="0"/>
              <a:t>Three main types of use cases</a:t>
            </a:r>
            <a:endParaRPr lang="en-US" altLang="zh-CN" dirty="0" smtClean="0">
              <a:ea typeface="宋体" charset="-122"/>
            </a:endParaRPr>
          </a:p>
          <a:p>
            <a:r>
              <a:rPr lang="en-US" altLang="zh-CN" dirty="0" smtClean="0">
                <a:ea typeface="宋体" charset="-122"/>
              </a:rPr>
              <a:t>Case Study</a:t>
            </a:r>
          </a:p>
          <a:p>
            <a:endParaRPr lang="zh-CN" altLang="en-US" dirty="0"/>
          </a:p>
        </p:txBody>
      </p:sp>
      <p:sp>
        <p:nvSpPr>
          <p:cNvPr id="5" name="AutoShape 5"/>
          <p:cNvSpPr>
            <a:spLocks noChangeArrowheads="1"/>
          </p:cNvSpPr>
          <p:nvPr/>
        </p:nvSpPr>
        <p:spPr bwMode="auto">
          <a:xfrm>
            <a:off x="539552" y="2636912"/>
            <a:ext cx="352425" cy="381000"/>
          </a:xfrm>
          <a:prstGeom prst="star5">
            <a:avLst/>
          </a:prstGeom>
          <a:solidFill>
            <a:srgbClr val="FFFF99"/>
          </a:solidFill>
          <a:ln w="12700">
            <a:solidFill>
              <a:schemeClr val="bg2"/>
            </a:solidFill>
            <a:miter lim="800000"/>
            <a:headEnd/>
            <a:tailEnd/>
          </a:ln>
          <a:effectLst/>
        </p:spPr>
        <p:txBody>
          <a:bodyPr wrap="none" lIns="107950" tIns="53975" rIns="107950" bIns="53975" anchor="ctr"/>
          <a:lstStyle/>
          <a:p>
            <a:pPr>
              <a:defRPr/>
            </a:pPr>
            <a:endParaRPr lang="zh-CN" altLang="en-US"/>
          </a:p>
        </p:txBody>
      </p:sp>
    </p:spTree>
    <p:extLst>
      <p:ext uri="{BB962C8B-B14F-4D97-AF65-F5344CB8AC3E}">
        <p14:creationId xmlns:p14="http://schemas.microsoft.com/office/powerpoint/2010/main" val="1401487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矩形 2"/>
          <p:cNvSpPr>
            <a:spLocks noGrp="1" noChangeArrowheads="1"/>
          </p:cNvSpPr>
          <p:nvPr>
            <p:ph type="title"/>
          </p:nvPr>
        </p:nvSpPr>
        <p:spPr>
          <a:xfrm>
            <a:off x="76200" y="76200"/>
            <a:ext cx="8999538" cy="544513"/>
          </a:xfrm>
        </p:spPr>
        <p:txBody>
          <a:bodyPr/>
          <a:lstStyle/>
          <a:p>
            <a:pPr eaLnBrk="1" hangingPunct="1"/>
            <a:r>
              <a:rPr lang="en-US" altLang="zh-CN" dirty="0" smtClean="0">
                <a:ea typeface="宋体" charset="-122"/>
              </a:rPr>
              <a:t>UML: Include Relationship</a:t>
            </a:r>
          </a:p>
        </p:txBody>
      </p:sp>
      <p:grpSp>
        <p:nvGrpSpPr>
          <p:cNvPr id="30723" name="组合 4"/>
          <p:cNvGrpSpPr>
            <a:grpSpLocks/>
          </p:cNvGrpSpPr>
          <p:nvPr/>
        </p:nvGrpSpPr>
        <p:grpSpPr bwMode="auto">
          <a:xfrm>
            <a:off x="1042988" y="3357563"/>
            <a:ext cx="7127875" cy="2663825"/>
            <a:chOff x="96" y="1344"/>
            <a:chExt cx="5028" cy="2160"/>
          </a:xfrm>
        </p:grpSpPr>
        <p:sp>
          <p:nvSpPr>
            <p:cNvPr id="30725" name="椭圆 5"/>
            <p:cNvSpPr>
              <a:spLocks noChangeArrowheads="1"/>
            </p:cNvSpPr>
            <p:nvPr/>
          </p:nvSpPr>
          <p:spPr bwMode="auto">
            <a:xfrm>
              <a:off x="2016" y="1824"/>
              <a:ext cx="918" cy="378"/>
            </a:xfrm>
            <a:prstGeom prst="ellipse">
              <a:avLst/>
            </a:prstGeom>
            <a:noFill/>
            <a:ln w="12700" cap="sq">
              <a:solidFill>
                <a:srgbClr val="4D4D4D"/>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lnSpc>
                  <a:spcPct val="100000"/>
                </a:lnSpc>
                <a:spcBef>
                  <a:spcPct val="0"/>
                </a:spcBef>
              </a:pPr>
              <a:r>
                <a:rPr lang="en-US" altLang="zh-CN" sz="1800" b="0">
                  <a:latin typeface="Tahoma" pitchFamily="34" charset="0"/>
                </a:rPr>
                <a:t>Buy Items</a:t>
              </a:r>
            </a:p>
          </p:txBody>
        </p:sp>
        <p:grpSp>
          <p:nvGrpSpPr>
            <p:cNvPr id="30726" name="组合 6"/>
            <p:cNvGrpSpPr>
              <a:grpSpLocks/>
            </p:cNvGrpSpPr>
            <p:nvPr/>
          </p:nvGrpSpPr>
          <p:grpSpPr bwMode="auto">
            <a:xfrm>
              <a:off x="96" y="2016"/>
              <a:ext cx="776" cy="1039"/>
              <a:chOff x="288" y="1776"/>
              <a:chExt cx="776" cy="1039"/>
            </a:xfrm>
          </p:grpSpPr>
          <p:grpSp>
            <p:nvGrpSpPr>
              <p:cNvPr id="30748" name="组合 7"/>
              <p:cNvGrpSpPr>
                <a:grpSpLocks/>
              </p:cNvGrpSpPr>
              <p:nvPr/>
            </p:nvGrpSpPr>
            <p:grpSpPr bwMode="auto">
              <a:xfrm>
                <a:off x="480" y="1776"/>
                <a:ext cx="270" cy="648"/>
                <a:chOff x="1171" y="2016"/>
                <a:chExt cx="270" cy="648"/>
              </a:xfrm>
            </p:grpSpPr>
            <p:sp>
              <p:nvSpPr>
                <p:cNvPr id="30750" name="椭圆 8"/>
                <p:cNvSpPr>
                  <a:spLocks noChangeArrowheads="1"/>
                </p:cNvSpPr>
                <p:nvPr/>
              </p:nvSpPr>
              <p:spPr bwMode="auto">
                <a:xfrm>
                  <a:off x="1225" y="2016"/>
                  <a:ext cx="162" cy="162"/>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51" name="直线 9"/>
                <p:cNvSpPr>
                  <a:spLocks noChangeShapeType="1"/>
                </p:cNvSpPr>
                <p:nvPr/>
              </p:nvSpPr>
              <p:spPr bwMode="auto">
                <a:xfrm>
                  <a:off x="1315" y="2178"/>
                  <a:ext cx="0" cy="27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0752" name="直线 10"/>
                <p:cNvSpPr>
                  <a:spLocks noChangeShapeType="1"/>
                </p:cNvSpPr>
                <p:nvPr/>
              </p:nvSpPr>
              <p:spPr bwMode="auto">
                <a:xfrm>
                  <a:off x="1171" y="2286"/>
                  <a:ext cx="27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0753" name="直线 11"/>
                <p:cNvSpPr>
                  <a:spLocks noChangeShapeType="1"/>
                </p:cNvSpPr>
                <p:nvPr/>
              </p:nvSpPr>
              <p:spPr bwMode="auto">
                <a:xfrm flipH="1">
                  <a:off x="1207" y="2448"/>
                  <a:ext cx="108" cy="21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0754" name="直线 12"/>
                <p:cNvSpPr>
                  <a:spLocks noChangeShapeType="1"/>
                </p:cNvSpPr>
                <p:nvPr/>
              </p:nvSpPr>
              <p:spPr bwMode="auto">
                <a:xfrm>
                  <a:off x="1324" y="2448"/>
                  <a:ext cx="108" cy="21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30749" name="文本框 13"/>
              <p:cNvSpPr txBox="1">
                <a:spLocks noChangeArrowheads="1"/>
              </p:cNvSpPr>
              <p:nvPr/>
            </p:nvSpPr>
            <p:spPr bwMode="auto">
              <a:xfrm>
                <a:off x="288" y="2448"/>
                <a:ext cx="776"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102850" tIns="51424" rIns="102850" bIns="51424">
                <a:spAutoFit/>
              </a:bodyPr>
              <a:lstStyle>
                <a:lvl1pPr defTabSz="1028700">
                  <a:defRPr sz="1600" b="1">
                    <a:solidFill>
                      <a:schemeClr val="tx1"/>
                    </a:solidFill>
                    <a:latin typeface="Arial" charset="0"/>
                    <a:ea typeface="宋体" charset="-122"/>
                  </a:defRPr>
                </a:lvl1pPr>
                <a:lvl2pPr marL="742950" indent="-285750" defTabSz="1028700">
                  <a:defRPr sz="1600" b="1">
                    <a:solidFill>
                      <a:schemeClr val="tx1"/>
                    </a:solidFill>
                    <a:latin typeface="Arial" charset="0"/>
                    <a:ea typeface="宋体" charset="-122"/>
                  </a:defRPr>
                </a:lvl2pPr>
                <a:lvl3pPr marL="1143000" indent="-228600" defTabSz="1028700">
                  <a:defRPr sz="1600" b="1">
                    <a:solidFill>
                      <a:schemeClr val="tx1"/>
                    </a:solidFill>
                    <a:latin typeface="Arial" charset="0"/>
                    <a:ea typeface="宋体" charset="-122"/>
                  </a:defRPr>
                </a:lvl3pPr>
                <a:lvl4pPr marL="1600200" indent="-228600" defTabSz="1028700">
                  <a:defRPr sz="1600" b="1">
                    <a:solidFill>
                      <a:schemeClr val="tx1"/>
                    </a:solidFill>
                    <a:latin typeface="Arial" charset="0"/>
                    <a:ea typeface="宋体" charset="-122"/>
                  </a:defRPr>
                </a:lvl4pPr>
                <a:lvl5pPr marL="2057400" indent="-228600" defTabSz="1028700">
                  <a:defRPr sz="1600" b="1">
                    <a:solidFill>
                      <a:schemeClr val="tx1"/>
                    </a:solidFill>
                    <a:latin typeface="Arial" charset="0"/>
                    <a:ea typeface="宋体" charset="-122"/>
                  </a:defRPr>
                </a:lvl5pPr>
                <a:lvl6pPr marL="2514600" indent="-228600" defTabSz="10287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defTabSz="10287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defTabSz="10287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defTabSz="10287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pPr eaLnBrk="1" hangingPunct="1">
                  <a:lnSpc>
                    <a:spcPct val="100000"/>
                  </a:lnSpc>
                  <a:spcBef>
                    <a:spcPct val="0"/>
                  </a:spcBef>
                </a:pPr>
                <a:r>
                  <a:rPr lang="en-US" altLang="zh-CN" sz="2300" b="0">
                    <a:latin typeface="Times New Roman" pitchFamily="18" charset="0"/>
                  </a:rPr>
                  <a:t>Cashier</a:t>
                </a:r>
              </a:p>
            </p:txBody>
          </p:sp>
        </p:grpSp>
        <p:grpSp>
          <p:nvGrpSpPr>
            <p:cNvPr id="30727" name="组合 14"/>
            <p:cNvGrpSpPr>
              <a:grpSpLocks/>
            </p:cNvGrpSpPr>
            <p:nvPr/>
          </p:nvGrpSpPr>
          <p:grpSpPr bwMode="auto">
            <a:xfrm>
              <a:off x="4176" y="1968"/>
              <a:ext cx="948" cy="1039"/>
              <a:chOff x="288" y="1776"/>
              <a:chExt cx="948" cy="1039"/>
            </a:xfrm>
          </p:grpSpPr>
          <p:grpSp>
            <p:nvGrpSpPr>
              <p:cNvPr id="30741" name="组合 15"/>
              <p:cNvGrpSpPr>
                <a:grpSpLocks/>
              </p:cNvGrpSpPr>
              <p:nvPr/>
            </p:nvGrpSpPr>
            <p:grpSpPr bwMode="auto">
              <a:xfrm>
                <a:off x="480" y="1776"/>
                <a:ext cx="270" cy="648"/>
                <a:chOff x="1171" y="2016"/>
                <a:chExt cx="270" cy="648"/>
              </a:xfrm>
            </p:grpSpPr>
            <p:sp>
              <p:nvSpPr>
                <p:cNvPr id="30743" name="椭圆 16"/>
                <p:cNvSpPr>
                  <a:spLocks noChangeArrowheads="1"/>
                </p:cNvSpPr>
                <p:nvPr/>
              </p:nvSpPr>
              <p:spPr bwMode="auto">
                <a:xfrm>
                  <a:off x="1225" y="2016"/>
                  <a:ext cx="162" cy="162"/>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44" name="直线 17"/>
                <p:cNvSpPr>
                  <a:spLocks noChangeShapeType="1"/>
                </p:cNvSpPr>
                <p:nvPr/>
              </p:nvSpPr>
              <p:spPr bwMode="auto">
                <a:xfrm>
                  <a:off x="1315" y="2178"/>
                  <a:ext cx="0" cy="27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0745" name="直线 18"/>
                <p:cNvSpPr>
                  <a:spLocks noChangeShapeType="1"/>
                </p:cNvSpPr>
                <p:nvPr/>
              </p:nvSpPr>
              <p:spPr bwMode="auto">
                <a:xfrm>
                  <a:off x="1171" y="2286"/>
                  <a:ext cx="27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0746" name="直线 19"/>
                <p:cNvSpPr>
                  <a:spLocks noChangeShapeType="1"/>
                </p:cNvSpPr>
                <p:nvPr/>
              </p:nvSpPr>
              <p:spPr bwMode="auto">
                <a:xfrm flipH="1">
                  <a:off x="1207" y="2448"/>
                  <a:ext cx="108" cy="21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0747" name="直线 20"/>
                <p:cNvSpPr>
                  <a:spLocks noChangeShapeType="1"/>
                </p:cNvSpPr>
                <p:nvPr/>
              </p:nvSpPr>
              <p:spPr bwMode="auto">
                <a:xfrm>
                  <a:off x="1324" y="2448"/>
                  <a:ext cx="108" cy="21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30742" name="文本框 21"/>
              <p:cNvSpPr txBox="1">
                <a:spLocks noChangeArrowheads="1"/>
              </p:cNvSpPr>
              <p:nvPr/>
            </p:nvSpPr>
            <p:spPr bwMode="auto">
              <a:xfrm>
                <a:off x="288" y="2448"/>
                <a:ext cx="948"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102850" tIns="51424" rIns="102850" bIns="51424">
                <a:spAutoFit/>
              </a:bodyPr>
              <a:lstStyle>
                <a:lvl1pPr defTabSz="1028700">
                  <a:defRPr sz="1600" b="1">
                    <a:solidFill>
                      <a:schemeClr val="tx1"/>
                    </a:solidFill>
                    <a:latin typeface="Arial" charset="0"/>
                    <a:ea typeface="宋体" charset="-122"/>
                  </a:defRPr>
                </a:lvl1pPr>
                <a:lvl2pPr marL="742950" indent="-285750" defTabSz="1028700">
                  <a:defRPr sz="1600" b="1">
                    <a:solidFill>
                      <a:schemeClr val="tx1"/>
                    </a:solidFill>
                    <a:latin typeface="Arial" charset="0"/>
                    <a:ea typeface="宋体" charset="-122"/>
                  </a:defRPr>
                </a:lvl2pPr>
                <a:lvl3pPr marL="1143000" indent="-228600" defTabSz="1028700">
                  <a:defRPr sz="1600" b="1">
                    <a:solidFill>
                      <a:schemeClr val="tx1"/>
                    </a:solidFill>
                    <a:latin typeface="Arial" charset="0"/>
                    <a:ea typeface="宋体" charset="-122"/>
                  </a:defRPr>
                </a:lvl3pPr>
                <a:lvl4pPr marL="1600200" indent="-228600" defTabSz="1028700">
                  <a:defRPr sz="1600" b="1">
                    <a:solidFill>
                      <a:schemeClr val="tx1"/>
                    </a:solidFill>
                    <a:latin typeface="Arial" charset="0"/>
                    <a:ea typeface="宋体" charset="-122"/>
                  </a:defRPr>
                </a:lvl4pPr>
                <a:lvl5pPr marL="2057400" indent="-228600" defTabSz="1028700">
                  <a:defRPr sz="1600" b="1">
                    <a:solidFill>
                      <a:schemeClr val="tx1"/>
                    </a:solidFill>
                    <a:latin typeface="Arial" charset="0"/>
                    <a:ea typeface="宋体" charset="-122"/>
                  </a:defRPr>
                </a:lvl5pPr>
                <a:lvl6pPr marL="2514600" indent="-228600" defTabSz="10287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defTabSz="10287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defTabSz="10287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defTabSz="10287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pPr eaLnBrk="1" hangingPunct="1">
                  <a:lnSpc>
                    <a:spcPct val="100000"/>
                  </a:lnSpc>
                  <a:spcBef>
                    <a:spcPct val="0"/>
                  </a:spcBef>
                </a:pPr>
                <a:r>
                  <a:rPr lang="en-US" altLang="zh-CN" sz="2300" b="0">
                    <a:latin typeface="Times New Roman" pitchFamily="18" charset="0"/>
                  </a:rPr>
                  <a:t>Customer</a:t>
                </a:r>
              </a:p>
            </p:txBody>
          </p:sp>
        </p:grpSp>
        <p:sp>
          <p:nvSpPr>
            <p:cNvPr id="30728" name="椭圆 22"/>
            <p:cNvSpPr>
              <a:spLocks noChangeArrowheads="1"/>
            </p:cNvSpPr>
            <p:nvPr/>
          </p:nvSpPr>
          <p:spPr bwMode="auto">
            <a:xfrm>
              <a:off x="1152" y="2544"/>
              <a:ext cx="768" cy="234"/>
            </a:xfrm>
            <a:prstGeom prst="ellipse">
              <a:avLst/>
            </a:prstGeom>
            <a:noFill/>
            <a:ln w="12700" cap="sq">
              <a:solidFill>
                <a:srgbClr val="4D4D4D"/>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lnSpc>
                  <a:spcPct val="100000"/>
                </a:lnSpc>
                <a:spcBef>
                  <a:spcPct val="0"/>
                </a:spcBef>
              </a:pPr>
              <a:r>
                <a:rPr lang="en-US" altLang="zh-CN" sz="1400" b="0">
                  <a:latin typeface="Tahoma" pitchFamily="34" charset="0"/>
                </a:rPr>
                <a:t>Pay By Credit</a:t>
              </a:r>
            </a:p>
          </p:txBody>
        </p:sp>
        <p:sp>
          <p:nvSpPr>
            <p:cNvPr id="30729" name="矩形 23"/>
            <p:cNvSpPr>
              <a:spLocks noChangeArrowheads="1"/>
            </p:cNvSpPr>
            <p:nvPr/>
          </p:nvSpPr>
          <p:spPr bwMode="auto">
            <a:xfrm>
              <a:off x="1056" y="1344"/>
              <a:ext cx="2976" cy="21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30" name="直线 24"/>
            <p:cNvSpPr>
              <a:spLocks noChangeShapeType="1"/>
            </p:cNvSpPr>
            <p:nvPr/>
          </p:nvSpPr>
          <p:spPr bwMode="auto">
            <a:xfrm flipH="1" flipV="1">
              <a:off x="2928" y="2064"/>
              <a:ext cx="1440" cy="9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731" name="直线 25"/>
            <p:cNvSpPr>
              <a:spLocks noChangeShapeType="1"/>
            </p:cNvSpPr>
            <p:nvPr/>
          </p:nvSpPr>
          <p:spPr bwMode="auto">
            <a:xfrm flipV="1">
              <a:off x="576" y="2016"/>
              <a:ext cx="1392"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32" name="文本框 26"/>
            <p:cNvSpPr txBox="1">
              <a:spLocks noChangeArrowheads="1"/>
            </p:cNvSpPr>
            <p:nvPr/>
          </p:nvSpPr>
          <p:spPr bwMode="auto">
            <a:xfrm>
              <a:off x="2198" y="1461"/>
              <a:ext cx="646"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pPr eaLnBrk="1" hangingPunct="1">
                <a:lnSpc>
                  <a:spcPct val="100000"/>
                </a:lnSpc>
                <a:spcBef>
                  <a:spcPct val="0"/>
                </a:spcBef>
              </a:pPr>
              <a:r>
                <a:rPr lang="en-US" altLang="zh-CN" sz="2400" b="0">
                  <a:latin typeface="Tahoma" pitchFamily="34" charset="0"/>
                </a:rPr>
                <a:t>POST</a:t>
              </a:r>
            </a:p>
          </p:txBody>
        </p:sp>
        <p:sp>
          <p:nvSpPr>
            <p:cNvPr id="30733" name="椭圆 27"/>
            <p:cNvSpPr>
              <a:spLocks noChangeArrowheads="1"/>
            </p:cNvSpPr>
            <p:nvPr/>
          </p:nvSpPr>
          <p:spPr bwMode="auto">
            <a:xfrm>
              <a:off x="2064" y="2592"/>
              <a:ext cx="816" cy="282"/>
            </a:xfrm>
            <a:prstGeom prst="ellipse">
              <a:avLst/>
            </a:prstGeom>
            <a:noFill/>
            <a:ln w="12700" cap="sq">
              <a:solidFill>
                <a:srgbClr val="4D4D4D"/>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lnSpc>
                  <a:spcPct val="100000"/>
                </a:lnSpc>
                <a:spcBef>
                  <a:spcPct val="0"/>
                </a:spcBef>
              </a:pPr>
              <a:r>
                <a:rPr lang="en-US" altLang="zh-CN" sz="1400" b="0">
                  <a:latin typeface="Tahoma" pitchFamily="34" charset="0"/>
                </a:rPr>
                <a:t>Pay By Cash</a:t>
              </a:r>
            </a:p>
          </p:txBody>
        </p:sp>
        <p:sp>
          <p:nvSpPr>
            <p:cNvPr id="30734" name="椭圆 28"/>
            <p:cNvSpPr>
              <a:spLocks noChangeArrowheads="1"/>
            </p:cNvSpPr>
            <p:nvPr/>
          </p:nvSpPr>
          <p:spPr bwMode="auto">
            <a:xfrm>
              <a:off x="3168" y="2640"/>
              <a:ext cx="768" cy="234"/>
            </a:xfrm>
            <a:prstGeom prst="ellipse">
              <a:avLst/>
            </a:prstGeom>
            <a:noFill/>
            <a:ln w="12700" cap="sq">
              <a:solidFill>
                <a:srgbClr val="4D4D4D"/>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lnSpc>
                  <a:spcPct val="100000"/>
                </a:lnSpc>
                <a:spcBef>
                  <a:spcPct val="0"/>
                </a:spcBef>
              </a:pPr>
              <a:r>
                <a:rPr lang="en-US" altLang="zh-CN" sz="1400" b="0">
                  <a:latin typeface="Tahoma" pitchFamily="34" charset="0"/>
                </a:rPr>
                <a:t>Pay By Check</a:t>
              </a:r>
            </a:p>
          </p:txBody>
        </p:sp>
        <p:sp>
          <p:nvSpPr>
            <p:cNvPr id="30735" name="直线 29"/>
            <p:cNvSpPr>
              <a:spLocks noChangeShapeType="1"/>
            </p:cNvSpPr>
            <p:nvPr/>
          </p:nvSpPr>
          <p:spPr bwMode="auto">
            <a:xfrm flipH="1">
              <a:off x="1632" y="2160"/>
              <a:ext cx="480" cy="384"/>
            </a:xfrm>
            <a:prstGeom prst="line">
              <a:avLst/>
            </a:prstGeom>
            <a:noFill/>
            <a:ln w="9525">
              <a:solidFill>
                <a:schemeClr val="tx1"/>
              </a:solidFill>
              <a:prstDash val="sysDot"/>
              <a:miter lim="800000"/>
              <a:headEnd/>
              <a:tail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736" name="直线 30"/>
            <p:cNvSpPr>
              <a:spLocks noChangeShapeType="1"/>
            </p:cNvSpPr>
            <p:nvPr/>
          </p:nvSpPr>
          <p:spPr bwMode="auto">
            <a:xfrm flipH="1">
              <a:off x="2448" y="2208"/>
              <a:ext cx="0" cy="384"/>
            </a:xfrm>
            <a:prstGeom prst="line">
              <a:avLst/>
            </a:prstGeom>
            <a:noFill/>
            <a:ln w="9525">
              <a:solidFill>
                <a:schemeClr val="tx1"/>
              </a:solidFill>
              <a:prstDash val="sysDot"/>
              <a:miter lim="800000"/>
              <a:headEnd/>
              <a:tail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737" name="直线 31"/>
            <p:cNvSpPr>
              <a:spLocks noChangeShapeType="1"/>
            </p:cNvSpPr>
            <p:nvPr/>
          </p:nvSpPr>
          <p:spPr bwMode="auto">
            <a:xfrm>
              <a:off x="2784" y="2160"/>
              <a:ext cx="768" cy="480"/>
            </a:xfrm>
            <a:prstGeom prst="line">
              <a:avLst/>
            </a:prstGeom>
            <a:noFill/>
            <a:ln w="9525">
              <a:solidFill>
                <a:schemeClr val="tx1"/>
              </a:solidFill>
              <a:prstDash val="sysDot"/>
              <a:miter lim="800000"/>
              <a:headEnd/>
              <a:tail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738" name="文本框 32"/>
            <p:cNvSpPr txBox="1">
              <a:spLocks noChangeArrowheads="1"/>
            </p:cNvSpPr>
            <p:nvPr/>
          </p:nvSpPr>
          <p:spPr bwMode="auto">
            <a:xfrm>
              <a:off x="2784" y="2304"/>
              <a:ext cx="779"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pPr eaLnBrk="1" hangingPunct="1">
                <a:lnSpc>
                  <a:spcPct val="100000"/>
                </a:lnSpc>
                <a:spcBef>
                  <a:spcPct val="0"/>
                </a:spcBef>
              </a:pPr>
              <a:r>
                <a:rPr lang="en-US" altLang="zh-CN" sz="1200" b="0">
                  <a:latin typeface="Tahoma" pitchFamily="34" charset="0"/>
                </a:rPr>
                <a:t>&lt;&lt;include&gt;&gt;</a:t>
              </a:r>
            </a:p>
          </p:txBody>
        </p:sp>
        <p:sp>
          <p:nvSpPr>
            <p:cNvPr id="30739" name="文本框 33"/>
            <p:cNvSpPr txBox="1">
              <a:spLocks noChangeArrowheads="1"/>
            </p:cNvSpPr>
            <p:nvPr/>
          </p:nvSpPr>
          <p:spPr bwMode="auto">
            <a:xfrm>
              <a:off x="2063" y="2304"/>
              <a:ext cx="78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pPr eaLnBrk="1" hangingPunct="1">
                <a:lnSpc>
                  <a:spcPct val="100000"/>
                </a:lnSpc>
                <a:spcBef>
                  <a:spcPct val="0"/>
                </a:spcBef>
              </a:pPr>
              <a:r>
                <a:rPr lang="en-US" altLang="zh-CN" sz="1200" b="0">
                  <a:latin typeface="Tahoma" pitchFamily="34" charset="0"/>
                </a:rPr>
                <a:t>&lt;&lt;include&gt;&gt;</a:t>
              </a:r>
            </a:p>
          </p:txBody>
        </p:sp>
        <p:sp>
          <p:nvSpPr>
            <p:cNvPr id="30740" name="文本框 34"/>
            <p:cNvSpPr txBox="1">
              <a:spLocks noChangeArrowheads="1"/>
            </p:cNvSpPr>
            <p:nvPr/>
          </p:nvSpPr>
          <p:spPr bwMode="auto">
            <a:xfrm>
              <a:off x="1343" y="2255"/>
              <a:ext cx="78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pPr eaLnBrk="1" hangingPunct="1">
                <a:lnSpc>
                  <a:spcPct val="100000"/>
                </a:lnSpc>
                <a:spcBef>
                  <a:spcPct val="0"/>
                </a:spcBef>
              </a:pPr>
              <a:r>
                <a:rPr lang="en-US" altLang="zh-CN" sz="1200" b="0">
                  <a:latin typeface="Tahoma" pitchFamily="34" charset="0"/>
                </a:rPr>
                <a:t>&lt;&lt;include&gt;&gt;</a:t>
              </a:r>
            </a:p>
          </p:txBody>
        </p:sp>
      </p:grpSp>
      <p:sp>
        <p:nvSpPr>
          <p:cNvPr id="30724" name="矩形 35"/>
          <p:cNvSpPr>
            <a:spLocks noChangeArrowheads="1"/>
          </p:cNvSpPr>
          <p:nvPr/>
        </p:nvSpPr>
        <p:spPr bwMode="auto">
          <a:xfrm>
            <a:off x="179388" y="1052513"/>
            <a:ext cx="856932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00000"/>
              </a:lnSpc>
              <a:spcBef>
                <a:spcPct val="0"/>
              </a:spcBef>
              <a:buFontTx/>
              <a:buChar char="•"/>
            </a:pPr>
            <a:r>
              <a:rPr lang="en-US" altLang="zh-CN" sz="2400" b="0" dirty="0">
                <a:solidFill>
                  <a:srgbClr val="FFFF99"/>
                </a:solidFill>
              </a:rPr>
              <a:t> A include relationship from use case A to use case B indicates that A will also include the behavior as specified by B</a:t>
            </a:r>
          </a:p>
          <a:p>
            <a:pPr eaLnBrk="1" hangingPunct="1">
              <a:lnSpc>
                <a:spcPct val="100000"/>
              </a:lnSpc>
              <a:spcBef>
                <a:spcPct val="0"/>
              </a:spcBef>
              <a:buFontTx/>
              <a:buChar char="•"/>
            </a:pPr>
            <a:r>
              <a:rPr lang="en-US" altLang="zh-CN" sz="2400" b="0" dirty="0">
                <a:solidFill>
                  <a:srgbClr val="FFFF99"/>
                </a:solidFill>
              </a:rPr>
              <a:t> similar behavior across use cases is identified after the use cases are specified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2"/>
          <p:cNvSpPr>
            <a:spLocks noGrp="1" noChangeArrowheads="1"/>
          </p:cNvSpPr>
          <p:nvPr>
            <p:ph type="title"/>
          </p:nvPr>
        </p:nvSpPr>
        <p:spPr>
          <a:xfrm>
            <a:off x="0" y="0"/>
            <a:ext cx="8540750" cy="692150"/>
          </a:xfrm>
        </p:spPr>
        <p:txBody>
          <a:bodyPr/>
          <a:lstStyle/>
          <a:p>
            <a:pPr eaLnBrk="1" hangingPunct="1"/>
            <a:r>
              <a:rPr lang="en-US" altLang="zh-CN" smtClean="0">
                <a:ea typeface="宋体" charset="-122"/>
              </a:rPr>
              <a:t>Another Example</a:t>
            </a:r>
          </a:p>
        </p:txBody>
      </p:sp>
      <p:pic>
        <p:nvPicPr>
          <p:cNvPr id="4098" name="Picture 2" descr="http://pic002.cnblogs.com/img/fan0136/200812/200812141536015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124744"/>
            <a:ext cx="8168564" cy="50405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矩形 2"/>
          <p:cNvSpPr>
            <a:spLocks noGrp="1" noChangeArrowheads="1"/>
          </p:cNvSpPr>
          <p:nvPr>
            <p:ph type="title"/>
          </p:nvPr>
        </p:nvSpPr>
        <p:spPr>
          <a:xfrm>
            <a:off x="76200" y="76200"/>
            <a:ext cx="8999538" cy="544513"/>
          </a:xfrm>
        </p:spPr>
        <p:txBody>
          <a:bodyPr/>
          <a:lstStyle/>
          <a:p>
            <a:pPr eaLnBrk="1" hangingPunct="1"/>
            <a:r>
              <a:rPr lang="en-US" altLang="zh-CN" smtClean="0">
                <a:ea typeface="宋体" charset="-122"/>
              </a:rPr>
              <a:t>UML: Extend Relationship</a:t>
            </a:r>
          </a:p>
        </p:txBody>
      </p:sp>
      <p:sp>
        <p:nvSpPr>
          <p:cNvPr id="32771" name="矩形 3"/>
          <p:cNvSpPr>
            <a:spLocks noGrp="1" noChangeArrowheads="1"/>
          </p:cNvSpPr>
          <p:nvPr>
            <p:ph type="body" idx="1"/>
          </p:nvPr>
        </p:nvSpPr>
        <p:spPr>
          <a:xfrm>
            <a:off x="301625" y="1125538"/>
            <a:ext cx="8540750" cy="4973637"/>
          </a:xfrm>
        </p:spPr>
        <p:txBody>
          <a:bodyPr/>
          <a:lstStyle/>
          <a:p>
            <a:pPr eaLnBrk="1" hangingPunct="1"/>
            <a:r>
              <a:rPr lang="en-US" altLang="zh-CN" sz="2800" smtClean="0">
                <a:ea typeface="宋体" charset="-122"/>
              </a:rPr>
              <a:t>sometimes use cases are complex because they have many steps</a:t>
            </a:r>
            <a:endParaRPr lang="en-US" altLang="zh-CN" sz="2800" smtClean="0">
              <a:ea typeface="宋体" charset="-122"/>
              <a:cs typeface="Arial" charset="0"/>
            </a:endParaRPr>
          </a:p>
          <a:p>
            <a:pPr eaLnBrk="1" hangingPunct="1"/>
            <a:r>
              <a:rPr lang="en-US" altLang="zh-CN" sz="2800" smtClean="0">
                <a:ea typeface="宋体" charset="-122"/>
                <a:cs typeface="Arial" charset="0"/>
              </a:rPr>
              <a:t>Used when a second use case story follows the story of a prior use case</a:t>
            </a:r>
          </a:p>
          <a:p>
            <a:pPr eaLnBrk="1" hangingPunct="1"/>
            <a:r>
              <a:rPr lang="en-US" altLang="zh-CN" sz="2800" smtClean="0">
                <a:ea typeface="宋体" charset="-122"/>
                <a:cs typeface="Arial" charset="0"/>
              </a:rPr>
              <a:t>Extending a use case is, effectively, an </a:t>
            </a:r>
            <a:r>
              <a:rPr lang="en-US" altLang="zh-CN" sz="2800" b="1" smtClean="0">
                <a:solidFill>
                  <a:schemeClr val="accent2"/>
                </a:solidFill>
                <a:ea typeface="宋体" charset="-122"/>
                <a:cs typeface="Arial" charset="0"/>
              </a:rPr>
              <a:t>alternate</a:t>
            </a:r>
            <a:r>
              <a:rPr lang="en-US" altLang="zh-CN" sz="2800" smtClean="0">
                <a:ea typeface="宋体" charset="-122"/>
                <a:cs typeface="Arial" charset="0"/>
              </a:rPr>
              <a:t> course of base use case</a:t>
            </a:r>
          </a:p>
          <a:p>
            <a:pPr eaLnBrk="1" hangingPunct="1"/>
            <a:r>
              <a:rPr lang="en-US" altLang="zh-CN" sz="2800" smtClean="0">
                <a:ea typeface="宋体" charset="-122"/>
                <a:cs typeface="Arial" charset="0"/>
              </a:rPr>
              <a:t>Introduce an extending use case whenever logic for an alternate course of action is at a complexity level similar to that of your basic course of action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矩形 2"/>
          <p:cNvSpPr>
            <a:spLocks noGrp="1" noChangeArrowheads="1"/>
          </p:cNvSpPr>
          <p:nvPr>
            <p:ph type="title"/>
          </p:nvPr>
        </p:nvSpPr>
        <p:spPr>
          <a:xfrm>
            <a:off x="76200" y="76200"/>
            <a:ext cx="8999538" cy="544513"/>
          </a:xfrm>
        </p:spPr>
        <p:txBody>
          <a:bodyPr/>
          <a:lstStyle/>
          <a:p>
            <a:pPr eaLnBrk="1" hangingPunct="1"/>
            <a:r>
              <a:rPr lang="en-US" altLang="zh-CN" smtClean="0">
                <a:ea typeface="宋体" charset="-122"/>
              </a:rPr>
              <a:t>(Continue)</a:t>
            </a:r>
          </a:p>
        </p:txBody>
      </p:sp>
      <p:sp>
        <p:nvSpPr>
          <p:cNvPr id="33795" name="矩形 3"/>
          <p:cNvSpPr>
            <a:spLocks noGrp="1" noChangeArrowheads="1"/>
          </p:cNvSpPr>
          <p:nvPr>
            <p:ph type="body" idx="1"/>
          </p:nvPr>
        </p:nvSpPr>
        <p:spPr>
          <a:xfrm>
            <a:off x="301625" y="1125538"/>
            <a:ext cx="8540750" cy="4973637"/>
          </a:xfrm>
        </p:spPr>
        <p:txBody>
          <a:bodyPr/>
          <a:lstStyle/>
          <a:p>
            <a:pPr eaLnBrk="1" hangingPunct="1"/>
            <a:r>
              <a:rPr lang="en-US" altLang="zh-CN" sz="2400" smtClean="0">
                <a:ea typeface="宋体" charset="-122"/>
              </a:rPr>
              <a:t>An extends relationship from use case A to use case B indicates that an instance of B may include (subject to specific conditions) the behavior specified by A</a:t>
            </a:r>
          </a:p>
        </p:txBody>
      </p:sp>
      <p:pic>
        <p:nvPicPr>
          <p:cNvPr id="52" name="图片 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6291" y="2238944"/>
            <a:ext cx="5111973" cy="4286400"/>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矩形 2"/>
          <p:cNvSpPr>
            <a:spLocks noGrp="1" noChangeArrowheads="1"/>
          </p:cNvSpPr>
          <p:nvPr>
            <p:ph type="title"/>
          </p:nvPr>
        </p:nvSpPr>
        <p:spPr/>
        <p:txBody>
          <a:bodyPr/>
          <a:lstStyle/>
          <a:p>
            <a:pPr eaLnBrk="1" hangingPunct="1"/>
            <a:r>
              <a:rPr lang="en-US" altLang="zh-CN" smtClean="0">
                <a:ea typeface="宋体" charset="-122"/>
              </a:rPr>
              <a:t>Another Example</a:t>
            </a:r>
          </a:p>
        </p:txBody>
      </p:sp>
      <p:pic>
        <p:nvPicPr>
          <p:cNvPr id="5122" name="Picture 2" descr="http://pic002.cnblogs.com/img/fan0136/200812/200812141536398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396" y="1628800"/>
            <a:ext cx="8029052" cy="40324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矩形 2"/>
          <p:cNvSpPr>
            <a:spLocks noGrp="1" noChangeArrowheads="1"/>
          </p:cNvSpPr>
          <p:nvPr>
            <p:ph type="title"/>
          </p:nvPr>
        </p:nvSpPr>
        <p:spPr>
          <a:xfrm>
            <a:off x="76200" y="76200"/>
            <a:ext cx="8999538" cy="544513"/>
          </a:xfrm>
        </p:spPr>
        <p:txBody>
          <a:bodyPr/>
          <a:lstStyle/>
          <a:p>
            <a:pPr eaLnBrk="1" hangingPunct="1"/>
            <a:r>
              <a:rPr lang="en-US" altLang="zh-CN" dirty="0" smtClean="0">
                <a:ea typeface="宋体" charset="-122"/>
              </a:rPr>
              <a:t>UML: </a:t>
            </a:r>
            <a:r>
              <a:rPr lang="en-US" altLang="zh-CN" dirty="0" smtClean="0"/>
              <a:t>Generalization</a:t>
            </a:r>
            <a:r>
              <a:rPr lang="en-US" altLang="zh-CN" dirty="0" smtClean="0">
                <a:ea typeface="宋体" charset="-122"/>
              </a:rPr>
              <a:t> Relationship</a:t>
            </a:r>
          </a:p>
        </p:txBody>
      </p:sp>
      <p:pic>
        <p:nvPicPr>
          <p:cNvPr id="6146" name="Picture 2" descr="http://pic002.cnblogs.com/img/fan0136/200812/200812141537166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569684"/>
            <a:ext cx="7947400" cy="4091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4137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distinction of the three relationships</a:t>
            </a:r>
            <a:endParaRPr lang="zh-CN" altLang="en-US" dirty="0"/>
          </a:p>
        </p:txBody>
      </p:sp>
      <p:sp>
        <p:nvSpPr>
          <p:cNvPr id="3" name="内容占位符 2"/>
          <p:cNvSpPr>
            <a:spLocks noGrp="1"/>
          </p:cNvSpPr>
          <p:nvPr>
            <p:ph idx="1"/>
          </p:nvPr>
        </p:nvSpPr>
        <p:spPr>
          <a:xfrm>
            <a:off x="323528" y="977801"/>
            <a:ext cx="8530530" cy="5043487"/>
          </a:xfrm>
        </p:spPr>
        <p:txBody>
          <a:bodyPr/>
          <a:lstStyle/>
          <a:p>
            <a:r>
              <a:rPr lang="zh-CN" altLang="en-US" dirty="0"/>
              <a:t>三者对用例关系的优化侧重点是不同</a:t>
            </a:r>
            <a:r>
              <a:rPr lang="zh-CN" altLang="en-US" dirty="0" smtClean="0"/>
              <a:t>的：</a:t>
            </a:r>
            <a:endParaRPr lang="en-US" altLang="zh-CN" dirty="0" smtClean="0"/>
          </a:p>
          <a:p>
            <a:pPr lvl="1"/>
            <a:r>
              <a:rPr lang="zh-CN" altLang="en-US" dirty="0"/>
              <a:t>泛化侧重表示子用例间的互斥性；</a:t>
            </a:r>
            <a:endParaRPr lang="en-US" altLang="zh-CN" dirty="0"/>
          </a:p>
          <a:p>
            <a:pPr lvl="1"/>
            <a:r>
              <a:rPr lang="zh-CN" altLang="en-US" dirty="0"/>
              <a:t>包含侧重表示被包含用例对</a:t>
            </a:r>
            <a:r>
              <a:rPr lang="en-US" altLang="zh-CN" dirty="0"/>
              <a:t>Actor</a:t>
            </a:r>
            <a:r>
              <a:rPr lang="zh-CN" altLang="en-US" dirty="0"/>
              <a:t>提供服务的间接性；</a:t>
            </a:r>
            <a:endParaRPr lang="en-US" altLang="zh-CN" dirty="0"/>
          </a:p>
          <a:p>
            <a:pPr lvl="1"/>
            <a:r>
              <a:rPr lang="zh-CN" altLang="en-US" dirty="0"/>
              <a:t>扩展侧重表示扩展用例的触发不定性；</a:t>
            </a:r>
          </a:p>
          <a:p>
            <a:pPr marL="0" indent="0">
              <a:buNone/>
            </a:pPr>
            <a:endParaRPr lang="en-US" altLang="zh-CN" dirty="0" smtClean="0"/>
          </a:p>
          <a:p>
            <a:r>
              <a:rPr lang="zh-CN" altLang="en-US" sz="2800" dirty="0"/>
              <a:t>泛化与包含用例属于无条件发生的用例，而扩展属于有条件发生的用例。进一步，用例的存在是为</a:t>
            </a:r>
            <a:r>
              <a:rPr lang="en-US" altLang="zh-CN" sz="2800" dirty="0"/>
              <a:t>Actor</a:t>
            </a:r>
            <a:r>
              <a:rPr lang="zh-CN" altLang="en-US" sz="2800" dirty="0"/>
              <a:t>提供服务，但用例提供服务的方式可分为间接和直接两种，依据于此，泛化中的子用例提供的是直接服务，而包含中的被包含用例提供的是间接服务。同样，扩展用例提供的也是直接服务，但扩展用例的发生是有条件的</a:t>
            </a:r>
            <a:r>
              <a:rPr lang="zh-CN" altLang="en-US" sz="2800" dirty="0" smtClean="0"/>
              <a:t>。</a:t>
            </a:r>
            <a:endParaRPr lang="en-US" altLang="zh-CN" sz="2800" dirty="0"/>
          </a:p>
        </p:txBody>
      </p:sp>
    </p:spTree>
    <p:extLst>
      <p:ext uri="{BB962C8B-B14F-4D97-AF65-F5344CB8AC3E}">
        <p14:creationId xmlns:p14="http://schemas.microsoft.com/office/powerpoint/2010/main" val="25165491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43"/>
          <p:cNvGraphicFramePr>
            <a:graphicFrameLocks noGrp="1"/>
          </p:cNvGraphicFramePr>
          <p:nvPr>
            <p:ph idx="1"/>
            <p:extLst>
              <p:ext uri="{D42A27DB-BD31-4B8C-83A1-F6EECF244321}">
                <p14:modId xmlns:p14="http://schemas.microsoft.com/office/powerpoint/2010/main" val="274841140"/>
              </p:ext>
            </p:extLst>
          </p:nvPr>
        </p:nvGraphicFramePr>
        <p:xfrm>
          <a:off x="250825" y="1196975"/>
          <a:ext cx="8642350" cy="4852988"/>
        </p:xfrm>
        <a:graphic>
          <a:graphicData uri="http://schemas.openxmlformats.org/drawingml/2006/table">
            <a:tbl>
              <a:tblPr/>
              <a:tblGrid>
                <a:gridCol w="1728788"/>
                <a:gridCol w="3455987"/>
                <a:gridCol w="3457575"/>
              </a:tblGrid>
              <a:tr h="647700">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0" lang="zh-CN" altLang="en-US" sz="2400" b="1" i="0" u="none" strike="noStrike" cap="none" normalizeH="0" baseline="0" dirty="0" smtClean="0">
                          <a:ln>
                            <a:noFill/>
                          </a:ln>
                          <a:solidFill>
                            <a:schemeClr val="tx1"/>
                          </a:solidFill>
                          <a:effectLst/>
                          <a:latin typeface="Arial Narrow" pitchFamily="34" charset="0"/>
                          <a:ea typeface="华文中宋" pitchFamily="2" charset="-122"/>
                        </a:rPr>
                        <a:t>关系类型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0" lang="zh-CN" altLang="en-US" sz="2400" b="1" i="0" u="none" strike="noStrike" cap="none" normalizeH="0" baseline="0" dirty="0" smtClean="0">
                          <a:ln>
                            <a:noFill/>
                          </a:ln>
                          <a:solidFill>
                            <a:schemeClr val="tx1"/>
                          </a:solidFill>
                          <a:effectLst/>
                          <a:latin typeface="Arial Narrow" pitchFamily="34" charset="0"/>
                          <a:ea typeface="华文中宋" pitchFamily="2" charset="-122"/>
                        </a:rPr>
                        <a:t>说明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Arial Narrow" pitchFamily="34" charset="0"/>
                          <a:ea typeface="华文中宋" pitchFamily="2" charset="-122"/>
                        </a:rPr>
                        <a:t>表示符号</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50925">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Arial Narrow" pitchFamily="34" charset="0"/>
                          <a:ea typeface="华文中宋" pitchFamily="2" charset="-122"/>
                        </a:rPr>
                        <a:t>关联</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Arial Narrow" pitchFamily="34" charset="0"/>
                          <a:ea typeface="华文中宋" pitchFamily="2" charset="-122"/>
                        </a:rPr>
                        <a:t>actor</a:t>
                      </a:r>
                      <a:r>
                        <a:rPr kumimoji="0" lang="zh-CN" altLang="en-US" sz="2400" b="1" i="0" u="none" strike="noStrike" cap="none" normalizeH="0" baseline="0" smtClean="0">
                          <a:ln>
                            <a:noFill/>
                          </a:ln>
                          <a:solidFill>
                            <a:schemeClr val="tx1"/>
                          </a:solidFill>
                          <a:effectLst/>
                          <a:latin typeface="Arial Narrow" pitchFamily="34" charset="0"/>
                          <a:ea typeface="华文中宋" pitchFamily="2" charset="-122"/>
                        </a:rPr>
                        <a:t>与</a:t>
                      </a:r>
                      <a:r>
                        <a:rPr kumimoji="0" lang="en-US" altLang="zh-CN" sz="2400" b="1" i="0" u="none" strike="noStrike" cap="none" normalizeH="0" baseline="0" smtClean="0">
                          <a:ln>
                            <a:noFill/>
                          </a:ln>
                          <a:solidFill>
                            <a:schemeClr val="tx1"/>
                          </a:solidFill>
                          <a:effectLst/>
                          <a:latin typeface="Arial Narrow" pitchFamily="34" charset="0"/>
                          <a:ea typeface="华文中宋" pitchFamily="2" charset="-122"/>
                        </a:rPr>
                        <a:t>use case</a:t>
                      </a:r>
                      <a:r>
                        <a:rPr kumimoji="0" lang="zh-CN" altLang="en-US" sz="2400" b="1" i="0" u="none" strike="noStrike" cap="none" normalizeH="0" baseline="0" smtClean="0">
                          <a:ln>
                            <a:noFill/>
                          </a:ln>
                          <a:solidFill>
                            <a:schemeClr val="tx1"/>
                          </a:solidFill>
                          <a:effectLst/>
                          <a:latin typeface="Arial Narrow" pitchFamily="34" charset="0"/>
                          <a:ea typeface="华文中宋" pitchFamily="2" charset="-122"/>
                        </a:rPr>
                        <a:t>之间</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endParaRPr kumimoji="0" lang="zh-CN" altLang="zh-CN" sz="2400" b="1" i="0" u="none" strike="noStrike" cap="none" normalizeH="0" baseline="0" smtClean="0">
                        <a:ln>
                          <a:noFill/>
                        </a:ln>
                        <a:solidFill>
                          <a:schemeClr val="tx1"/>
                        </a:solidFill>
                        <a:effectLst/>
                        <a:latin typeface="Arial Narrow" pitchFamily="34" charset="0"/>
                        <a:ea typeface="华文中宋"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52513">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Arial Narrow" pitchFamily="34" charset="0"/>
                          <a:ea typeface="华文中宋" pitchFamily="2" charset="-122"/>
                        </a:rPr>
                        <a:t>泛化</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Arial Narrow" pitchFamily="34" charset="0"/>
                          <a:ea typeface="华文中宋" pitchFamily="2" charset="-122"/>
                        </a:rPr>
                        <a:t>actor</a:t>
                      </a:r>
                      <a:r>
                        <a:rPr kumimoji="0" lang="zh-CN" altLang="en-US" sz="2400" b="1" i="0" u="none" strike="noStrike" cap="none" normalizeH="0" baseline="0" smtClean="0">
                          <a:ln>
                            <a:noFill/>
                          </a:ln>
                          <a:solidFill>
                            <a:schemeClr val="tx1"/>
                          </a:solidFill>
                          <a:effectLst/>
                          <a:latin typeface="Arial Narrow" pitchFamily="34" charset="0"/>
                          <a:ea typeface="华文中宋" pitchFamily="2" charset="-122"/>
                        </a:rPr>
                        <a:t>之间或</a:t>
                      </a:r>
                      <a:r>
                        <a:rPr kumimoji="0" lang="en-US" altLang="zh-CN" sz="2400" b="1" i="0" u="none" strike="noStrike" cap="none" normalizeH="0" baseline="0" smtClean="0">
                          <a:ln>
                            <a:noFill/>
                          </a:ln>
                          <a:solidFill>
                            <a:schemeClr val="tx1"/>
                          </a:solidFill>
                          <a:effectLst/>
                          <a:latin typeface="Arial Narrow" pitchFamily="34" charset="0"/>
                          <a:ea typeface="华文中宋" pitchFamily="2" charset="-122"/>
                        </a:rPr>
                        <a:t>use case</a:t>
                      </a:r>
                      <a:r>
                        <a:rPr kumimoji="0" lang="zh-CN" altLang="en-US" sz="2400" b="1" i="0" u="none" strike="noStrike" cap="none" normalizeH="0" baseline="0" smtClean="0">
                          <a:ln>
                            <a:noFill/>
                          </a:ln>
                          <a:solidFill>
                            <a:schemeClr val="tx1"/>
                          </a:solidFill>
                          <a:effectLst/>
                          <a:latin typeface="Arial Narrow" pitchFamily="34" charset="0"/>
                          <a:ea typeface="华文中宋" pitchFamily="2" charset="-122"/>
                        </a:rPr>
                        <a:t>之间</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endParaRPr kumimoji="0" lang="zh-CN" altLang="zh-CN" sz="2400" b="1" i="0" u="none" strike="noStrike" cap="none" normalizeH="0" baseline="0" smtClean="0">
                        <a:ln>
                          <a:noFill/>
                        </a:ln>
                        <a:solidFill>
                          <a:schemeClr val="tx1"/>
                        </a:solidFill>
                        <a:effectLst/>
                        <a:latin typeface="Arial Narrow" pitchFamily="34" charset="0"/>
                        <a:ea typeface="华文中宋"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50925">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Arial Narrow" pitchFamily="34" charset="0"/>
                          <a:ea typeface="华文中宋" pitchFamily="2" charset="-122"/>
                        </a:rPr>
                        <a:t>包含</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Arial Narrow" pitchFamily="34" charset="0"/>
                          <a:ea typeface="华文中宋" pitchFamily="2" charset="-122"/>
                        </a:rPr>
                        <a:t>use case</a:t>
                      </a:r>
                      <a:r>
                        <a:rPr kumimoji="0" lang="zh-CN" altLang="en-US" sz="2400" b="1" i="0" u="none" strike="noStrike" cap="none" normalizeH="0" baseline="0" smtClean="0">
                          <a:ln>
                            <a:noFill/>
                          </a:ln>
                          <a:solidFill>
                            <a:schemeClr val="tx1"/>
                          </a:solidFill>
                          <a:effectLst/>
                          <a:latin typeface="Arial Narrow" pitchFamily="34" charset="0"/>
                          <a:ea typeface="华文中宋" pitchFamily="2" charset="-122"/>
                        </a:rPr>
                        <a:t>之间</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endParaRPr kumimoji="0" lang="zh-CN" altLang="zh-CN" sz="2400" b="1" i="0" u="none" strike="noStrike" cap="none" normalizeH="0" baseline="0" smtClean="0">
                        <a:ln>
                          <a:noFill/>
                        </a:ln>
                        <a:solidFill>
                          <a:schemeClr val="tx1"/>
                        </a:solidFill>
                        <a:effectLst/>
                        <a:latin typeface="Arial Narrow" pitchFamily="34" charset="0"/>
                        <a:ea typeface="华文中宋"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50925">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Arial Narrow" pitchFamily="34" charset="0"/>
                          <a:ea typeface="华文中宋" pitchFamily="2" charset="-122"/>
                        </a:rPr>
                        <a:t>扩展</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Arial Narrow" pitchFamily="34" charset="0"/>
                          <a:ea typeface="华文中宋" pitchFamily="2" charset="-122"/>
                        </a:rPr>
                        <a:t>use case</a:t>
                      </a:r>
                      <a:r>
                        <a:rPr kumimoji="0" lang="zh-CN" altLang="en-US" sz="2400" b="1" i="0" u="none" strike="noStrike" cap="none" normalizeH="0" baseline="0" smtClean="0">
                          <a:ln>
                            <a:noFill/>
                          </a:ln>
                          <a:solidFill>
                            <a:schemeClr val="tx1"/>
                          </a:solidFill>
                          <a:effectLst/>
                          <a:latin typeface="Arial Narrow" pitchFamily="34" charset="0"/>
                          <a:ea typeface="华文中宋" pitchFamily="2" charset="-122"/>
                        </a:rPr>
                        <a:t>之间</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endParaRPr kumimoji="0" lang="zh-CN" altLang="zh-CN" sz="2400" b="1" i="0" u="none" strike="noStrike" cap="none" normalizeH="0" baseline="0" dirty="0" smtClean="0">
                        <a:ln>
                          <a:noFill/>
                        </a:ln>
                        <a:solidFill>
                          <a:schemeClr val="tx1"/>
                        </a:solidFill>
                        <a:effectLst/>
                        <a:latin typeface="Arial Narrow" pitchFamily="34" charset="0"/>
                        <a:ea typeface="华文中宋"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5" name="Picture 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060848"/>
            <a:ext cx="2376488" cy="3333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2656160"/>
            <a:ext cx="2305050" cy="1555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5963" y="3357835"/>
            <a:ext cx="2447925" cy="4000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5963" y="4294460"/>
            <a:ext cx="2519362" cy="6365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24525" y="5302523"/>
            <a:ext cx="2592388" cy="62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6736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Main Points</a:t>
            </a:r>
            <a:endParaRPr lang="zh-CN" altLang="en-US" dirty="0"/>
          </a:p>
        </p:txBody>
      </p:sp>
      <p:sp>
        <p:nvSpPr>
          <p:cNvPr id="3" name="文本占位符 2"/>
          <p:cNvSpPr>
            <a:spLocks noGrp="1"/>
          </p:cNvSpPr>
          <p:nvPr>
            <p:ph type="body" sz="half" idx="1"/>
          </p:nvPr>
        </p:nvSpPr>
        <p:spPr>
          <a:xfrm>
            <a:off x="1043608" y="1052513"/>
            <a:ext cx="7776864" cy="5043487"/>
          </a:xfrm>
        </p:spPr>
        <p:txBody>
          <a:bodyPr/>
          <a:lstStyle/>
          <a:p>
            <a:r>
              <a:rPr lang="en-US" altLang="zh-CN" dirty="0" smtClean="0">
                <a:ea typeface="宋体" charset="-122"/>
              </a:rPr>
              <a:t>Use-Case Modeling</a:t>
            </a:r>
          </a:p>
          <a:p>
            <a:r>
              <a:rPr lang="en-US" altLang="zh-CN" dirty="0" smtClean="0">
                <a:ea typeface="宋体" charset="-122"/>
              </a:rPr>
              <a:t>Actors</a:t>
            </a:r>
          </a:p>
          <a:p>
            <a:r>
              <a:rPr lang="en-US" altLang="zh-CN" dirty="0" smtClean="0">
                <a:ea typeface="宋体" charset="-122"/>
              </a:rPr>
              <a:t>Use Case</a:t>
            </a:r>
          </a:p>
          <a:p>
            <a:r>
              <a:rPr lang="en-US" altLang="zh-CN" dirty="0" smtClean="0">
                <a:ea typeface="宋体" charset="-122"/>
              </a:rPr>
              <a:t>Relationship</a:t>
            </a:r>
          </a:p>
          <a:p>
            <a:r>
              <a:rPr lang="en-US" altLang="zh-CN" dirty="0" smtClean="0">
                <a:ea typeface="宋体" charset="-122"/>
              </a:rPr>
              <a:t>Steps to write a use case</a:t>
            </a:r>
          </a:p>
          <a:p>
            <a:r>
              <a:rPr lang="en-US" altLang="zh-CN" dirty="0"/>
              <a:t>Three main types of use cases</a:t>
            </a:r>
            <a:endParaRPr lang="en-US" altLang="zh-CN" dirty="0" smtClean="0">
              <a:ea typeface="宋体" charset="-122"/>
            </a:endParaRPr>
          </a:p>
          <a:p>
            <a:r>
              <a:rPr lang="en-US" altLang="zh-CN" dirty="0" smtClean="0">
                <a:ea typeface="宋体" charset="-122"/>
              </a:rPr>
              <a:t>Case Study</a:t>
            </a:r>
          </a:p>
          <a:p>
            <a:endParaRPr lang="zh-CN" altLang="en-US" dirty="0"/>
          </a:p>
        </p:txBody>
      </p:sp>
      <p:sp>
        <p:nvSpPr>
          <p:cNvPr id="5" name="AutoShape 5"/>
          <p:cNvSpPr>
            <a:spLocks noChangeArrowheads="1"/>
          </p:cNvSpPr>
          <p:nvPr/>
        </p:nvSpPr>
        <p:spPr bwMode="auto">
          <a:xfrm>
            <a:off x="539552" y="3192016"/>
            <a:ext cx="352425" cy="381000"/>
          </a:xfrm>
          <a:prstGeom prst="star5">
            <a:avLst/>
          </a:prstGeom>
          <a:solidFill>
            <a:srgbClr val="FFFF99"/>
          </a:solidFill>
          <a:ln w="12700">
            <a:solidFill>
              <a:schemeClr val="bg2"/>
            </a:solidFill>
            <a:miter lim="800000"/>
            <a:headEnd/>
            <a:tailEnd/>
          </a:ln>
          <a:effectLst/>
        </p:spPr>
        <p:txBody>
          <a:bodyPr wrap="none" lIns="107950" tIns="53975" rIns="107950" bIns="53975" anchor="ctr"/>
          <a:lstStyle/>
          <a:p>
            <a:pPr>
              <a:defRPr/>
            </a:pPr>
            <a:endParaRPr lang="zh-CN" altLang="en-US"/>
          </a:p>
        </p:txBody>
      </p:sp>
    </p:spTree>
    <p:extLst>
      <p:ext uri="{BB962C8B-B14F-4D97-AF65-F5344CB8AC3E}">
        <p14:creationId xmlns:p14="http://schemas.microsoft.com/office/powerpoint/2010/main" val="140148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矩形 2"/>
          <p:cNvSpPr>
            <a:spLocks noGrp="1" noChangeArrowheads="1"/>
          </p:cNvSpPr>
          <p:nvPr>
            <p:ph type="title"/>
          </p:nvPr>
        </p:nvSpPr>
        <p:spPr>
          <a:xfrm>
            <a:off x="76200" y="76200"/>
            <a:ext cx="8999538" cy="544513"/>
          </a:xfrm>
        </p:spPr>
        <p:txBody>
          <a:bodyPr/>
          <a:lstStyle/>
          <a:p>
            <a:pPr eaLnBrk="1" hangingPunct="1"/>
            <a:r>
              <a:rPr lang="en-US" altLang="zh-CN" smtClean="0">
                <a:ea typeface="宋体" charset="-122"/>
              </a:rPr>
              <a:t>Use Case Diagrams</a:t>
            </a:r>
          </a:p>
        </p:txBody>
      </p:sp>
      <p:sp>
        <p:nvSpPr>
          <p:cNvPr id="3076" name="矩形 3"/>
          <p:cNvSpPr>
            <a:spLocks noGrp="1" noChangeArrowheads="1"/>
          </p:cNvSpPr>
          <p:nvPr>
            <p:ph type="body" sz="half" idx="1"/>
          </p:nvPr>
        </p:nvSpPr>
        <p:spPr>
          <a:xfrm>
            <a:off x="-108520" y="1052736"/>
            <a:ext cx="3273315" cy="4757737"/>
          </a:xfrm>
        </p:spPr>
        <p:txBody>
          <a:bodyPr/>
          <a:lstStyle/>
          <a:p>
            <a:pPr eaLnBrk="1" hangingPunct="1"/>
            <a:r>
              <a:rPr lang="en-US" altLang="zh-CN" sz="2800" dirty="0" smtClean="0">
                <a:ea typeface="宋体" charset="-122"/>
              </a:rPr>
              <a:t>The UML provides use case diagram notation to illustrate the names of use cases, actors, and the relationships between them</a:t>
            </a:r>
          </a:p>
          <a:p>
            <a:pPr eaLnBrk="1" hangingPunct="1">
              <a:buFont typeface="Wingdings" pitchFamily="2" charset="2"/>
              <a:buNone/>
            </a:pPr>
            <a:endParaRPr lang="en-US" altLang="zh-CN" sz="2800" dirty="0" smtClean="0">
              <a:ea typeface="宋体" charset="-122"/>
            </a:endParaRPr>
          </a:p>
        </p:txBody>
      </p:sp>
      <p:graphicFrame>
        <p:nvGraphicFramePr>
          <p:cNvPr id="3074" name="对象 4"/>
          <p:cNvGraphicFramePr>
            <a:graphicFrameLocks noGrp="1" noChangeAspect="1"/>
          </p:cNvGraphicFramePr>
          <p:nvPr>
            <p:ph sz="half" idx="2"/>
            <p:extLst>
              <p:ext uri="{D42A27DB-BD31-4B8C-83A1-F6EECF244321}">
                <p14:modId xmlns:p14="http://schemas.microsoft.com/office/powerpoint/2010/main" val="1912272209"/>
              </p:ext>
            </p:extLst>
          </p:nvPr>
        </p:nvGraphicFramePr>
        <p:xfrm>
          <a:off x="2555776" y="980728"/>
          <a:ext cx="6625598" cy="5616624"/>
        </p:xfrm>
        <a:graphic>
          <a:graphicData uri="http://schemas.openxmlformats.org/presentationml/2006/ole">
            <mc:AlternateContent xmlns:mc="http://schemas.openxmlformats.org/markup-compatibility/2006">
              <mc:Choice xmlns:v="urn:schemas-microsoft-com:vml" Requires="v">
                <p:oleObj spid="_x0000_s3142" name="Visio" r:id="rId4" imgW="4891250" imgH="4144439" progId="Visio.Drawing.6">
                  <p:embed/>
                </p:oleObj>
              </mc:Choice>
              <mc:Fallback>
                <p:oleObj name="Visio" r:id="rId4" imgW="4891250" imgH="4144439" progId="Visio.Drawing.6">
                  <p:embed/>
                  <p:pic>
                    <p:nvPicPr>
                      <p:cNvPr id="0"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776" y="980728"/>
                        <a:ext cx="6625598" cy="5616624"/>
                      </a:xfrm>
                      <a:prstGeom prst="rect">
                        <a:avLst/>
                      </a:prstGeom>
                      <a:solidFill>
                        <a:schemeClr val="tx1"/>
                      </a:solid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2"/>
          <p:cNvSpPr>
            <a:spLocks noGrp="1" noChangeArrowheads="1"/>
          </p:cNvSpPr>
          <p:nvPr>
            <p:ph type="title"/>
          </p:nvPr>
        </p:nvSpPr>
        <p:spPr>
          <a:xfrm>
            <a:off x="76200" y="80963"/>
            <a:ext cx="8999538" cy="539750"/>
          </a:xfrm>
        </p:spPr>
        <p:txBody>
          <a:bodyPr/>
          <a:lstStyle/>
          <a:p>
            <a:pPr eaLnBrk="1" hangingPunct="1"/>
            <a:r>
              <a:rPr lang="en-US" altLang="zh-CN" dirty="0" smtClean="0">
                <a:ea typeface="宋体" charset="-122"/>
              </a:rPr>
              <a:t>Steps to write a use case (Important)</a:t>
            </a:r>
          </a:p>
        </p:txBody>
      </p:sp>
      <p:sp>
        <p:nvSpPr>
          <p:cNvPr id="28675" name="矩形 3"/>
          <p:cNvSpPr>
            <a:spLocks noGrp="1" noChangeArrowheads="1"/>
          </p:cNvSpPr>
          <p:nvPr>
            <p:ph type="body" idx="1"/>
          </p:nvPr>
        </p:nvSpPr>
        <p:spPr>
          <a:xfrm>
            <a:off x="301625" y="1052513"/>
            <a:ext cx="8540750" cy="5046662"/>
          </a:xfrm>
        </p:spPr>
        <p:txBody>
          <a:bodyPr/>
          <a:lstStyle/>
          <a:p>
            <a:pPr eaLnBrk="1" hangingPunct="1"/>
            <a:r>
              <a:rPr lang="en-US" altLang="zh-CN" sz="2800" i="1" smtClean="0">
                <a:ea typeface="宋体" charset="-122"/>
              </a:rPr>
              <a:t>Step 1: </a:t>
            </a:r>
            <a:r>
              <a:rPr lang="en-US" altLang="zh-CN" sz="2800" smtClean="0">
                <a:ea typeface="宋体" charset="-122"/>
              </a:rPr>
              <a:t>Find the boundaries of the system (Context diagram, In/out list).</a:t>
            </a:r>
          </a:p>
          <a:p>
            <a:pPr eaLnBrk="1" hangingPunct="1"/>
            <a:r>
              <a:rPr lang="en-US" altLang="zh-CN" sz="2800" i="1" smtClean="0">
                <a:ea typeface="宋体" charset="-122"/>
              </a:rPr>
              <a:t>Step 2: </a:t>
            </a:r>
            <a:r>
              <a:rPr lang="en-US" altLang="zh-CN" sz="2800" smtClean="0">
                <a:ea typeface="宋体" charset="-122"/>
              </a:rPr>
              <a:t>Brainstorm and list the primary actors. (Actor List)</a:t>
            </a:r>
          </a:p>
          <a:p>
            <a:pPr eaLnBrk="1" hangingPunct="1"/>
            <a:r>
              <a:rPr lang="en-US" altLang="zh-CN" sz="2800" i="1" smtClean="0">
                <a:ea typeface="宋体" charset="-122"/>
              </a:rPr>
              <a:t>Step 3: </a:t>
            </a:r>
            <a:r>
              <a:rPr lang="en-US" altLang="zh-CN" sz="2800" smtClean="0">
                <a:ea typeface="宋体" charset="-122"/>
              </a:rPr>
              <a:t>Brainstorm and list the primary actors' goals against the system. (Actor-Goal List)</a:t>
            </a:r>
          </a:p>
          <a:p>
            <a:pPr eaLnBrk="1" hangingPunct="1"/>
            <a:r>
              <a:rPr lang="en-US" altLang="zh-CN" sz="2800" i="1" smtClean="0">
                <a:ea typeface="宋体" charset="-122"/>
              </a:rPr>
              <a:t>Step 4: </a:t>
            </a:r>
            <a:r>
              <a:rPr lang="en-US" altLang="zh-CN" sz="2800" smtClean="0">
                <a:ea typeface="宋体" charset="-122"/>
              </a:rPr>
              <a:t>Write the outermost summary level use cases covering all the above.</a:t>
            </a:r>
          </a:p>
          <a:p>
            <a:pPr eaLnBrk="1" hangingPunct="1"/>
            <a:r>
              <a:rPr lang="en-US" altLang="zh-CN" sz="2800" i="1" smtClean="0">
                <a:ea typeface="宋体" charset="-122"/>
              </a:rPr>
              <a:t>Step 5: </a:t>
            </a:r>
            <a:r>
              <a:rPr lang="en-US" altLang="zh-CN" sz="2800" smtClean="0">
                <a:ea typeface="宋体" charset="-122"/>
              </a:rPr>
              <a:t>Reconsider &amp; revise the strategic use cases. Add, subtract, merge goals.</a:t>
            </a:r>
          </a:p>
          <a:p>
            <a:pPr eaLnBrk="1" hangingPunct="1"/>
            <a:r>
              <a:rPr lang="en-US" altLang="zh-CN" sz="2800" i="1" smtClean="0">
                <a:ea typeface="宋体" charset="-122"/>
              </a:rPr>
              <a:t>Step 6: </a:t>
            </a:r>
            <a:r>
              <a:rPr lang="en-US" altLang="zh-CN" sz="2800" smtClean="0">
                <a:ea typeface="宋体" charset="-122"/>
              </a:rPr>
              <a:t>Pick a use case to expand or write a narrative to get acquainted with the material.</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矩形 2"/>
          <p:cNvSpPr>
            <a:spLocks noGrp="1" noChangeArrowheads="1"/>
          </p:cNvSpPr>
          <p:nvPr>
            <p:ph type="title"/>
          </p:nvPr>
        </p:nvSpPr>
        <p:spPr>
          <a:xfrm>
            <a:off x="76200" y="80963"/>
            <a:ext cx="8999538" cy="539750"/>
          </a:xfrm>
        </p:spPr>
        <p:txBody>
          <a:bodyPr/>
          <a:lstStyle/>
          <a:p>
            <a:pPr eaLnBrk="1" hangingPunct="1"/>
            <a:r>
              <a:rPr lang="en-US" altLang="zh-CN" smtClean="0">
                <a:ea typeface="宋体" charset="-122"/>
              </a:rPr>
              <a:t>Steps to write a use case (Continue)</a:t>
            </a:r>
          </a:p>
        </p:txBody>
      </p:sp>
      <p:sp>
        <p:nvSpPr>
          <p:cNvPr id="29699" name="矩形 3"/>
          <p:cNvSpPr>
            <a:spLocks noGrp="1" noChangeArrowheads="1"/>
          </p:cNvSpPr>
          <p:nvPr>
            <p:ph type="body" idx="1"/>
          </p:nvPr>
        </p:nvSpPr>
        <p:spPr>
          <a:xfrm>
            <a:off x="301625" y="1052513"/>
            <a:ext cx="8540750" cy="5046662"/>
          </a:xfrm>
        </p:spPr>
        <p:txBody>
          <a:bodyPr/>
          <a:lstStyle/>
          <a:p>
            <a:pPr eaLnBrk="1" hangingPunct="1"/>
            <a:r>
              <a:rPr lang="en-US" altLang="zh-CN" sz="2800" i="1" dirty="0" smtClean="0">
                <a:ea typeface="宋体" charset="-122"/>
              </a:rPr>
              <a:t>Step 7: </a:t>
            </a:r>
            <a:r>
              <a:rPr lang="en-US" altLang="zh-CN" sz="2800" dirty="0" smtClean="0">
                <a:ea typeface="宋体" charset="-122"/>
              </a:rPr>
              <a:t>Fill in the stakeholders, interests, preconditions and guarantees. Double check them.</a:t>
            </a:r>
          </a:p>
          <a:p>
            <a:pPr eaLnBrk="1" hangingPunct="1"/>
            <a:r>
              <a:rPr lang="en-US" altLang="zh-CN" sz="2800" i="1" dirty="0" smtClean="0">
                <a:ea typeface="宋体" charset="-122"/>
              </a:rPr>
              <a:t>Step 8: </a:t>
            </a:r>
            <a:r>
              <a:rPr lang="en-US" altLang="zh-CN" sz="2800" dirty="0" smtClean="0">
                <a:ea typeface="宋体" charset="-122"/>
              </a:rPr>
              <a:t>Write the main success scenario. Check it against the interests and the guarantees.</a:t>
            </a:r>
          </a:p>
          <a:p>
            <a:pPr eaLnBrk="1" hangingPunct="1"/>
            <a:r>
              <a:rPr lang="en-US" altLang="zh-CN" sz="2800" i="1" dirty="0" smtClean="0">
                <a:ea typeface="宋体" charset="-122"/>
              </a:rPr>
              <a:t>Step 9: </a:t>
            </a:r>
            <a:r>
              <a:rPr lang="en-US" altLang="zh-CN" sz="2800" dirty="0" smtClean="0">
                <a:ea typeface="宋体" charset="-122"/>
              </a:rPr>
              <a:t>Brainstorm and list possible failure conditions and alternate success conditions.</a:t>
            </a:r>
          </a:p>
          <a:p>
            <a:pPr eaLnBrk="1" hangingPunct="1"/>
            <a:r>
              <a:rPr lang="en-US" altLang="zh-CN" sz="2800" i="1" dirty="0" smtClean="0">
                <a:ea typeface="宋体" charset="-122"/>
              </a:rPr>
              <a:t>Step 10: </a:t>
            </a:r>
            <a:r>
              <a:rPr lang="en-US" altLang="zh-CN" sz="2800" dirty="0" smtClean="0">
                <a:ea typeface="宋体" charset="-122"/>
              </a:rPr>
              <a:t>Write how the actors and system should behave in each extension.</a:t>
            </a:r>
          </a:p>
          <a:p>
            <a:pPr eaLnBrk="1" hangingPunct="1"/>
            <a:r>
              <a:rPr lang="en-US" altLang="zh-CN" sz="2800" i="1" dirty="0" smtClean="0">
                <a:ea typeface="宋体" charset="-122"/>
              </a:rPr>
              <a:t>Step 11: </a:t>
            </a:r>
            <a:r>
              <a:rPr lang="en-US" altLang="zh-CN" sz="2800" dirty="0" smtClean="0">
                <a:ea typeface="宋体" charset="-122"/>
              </a:rPr>
              <a:t>Break out any sub use case that needs its own space.</a:t>
            </a:r>
          </a:p>
          <a:p>
            <a:pPr eaLnBrk="1" hangingPunct="1"/>
            <a:r>
              <a:rPr lang="en-US" altLang="zh-CN" sz="2800" i="1" dirty="0" smtClean="0">
                <a:ea typeface="宋体" charset="-122"/>
              </a:rPr>
              <a:t>Step 12: </a:t>
            </a:r>
            <a:r>
              <a:rPr lang="en-US" altLang="zh-CN" sz="2800" dirty="0" smtClean="0">
                <a:ea typeface="宋体" charset="-122"/>
              </a:rPr>
              <a:t>Start from the top and readjust the use cases. Add, subtract, merge. Double check for completeness, readability, failure conditions.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矩形 2"/>
          <p:cNvSpPr>
            <a:spLocks noGrp="1" noChangeArrowheads="1"/>
          </p:cNvSpPr>
          <p:nvPr>
            <p:ph type="title"/>
          </p:nvPr>
        </p:nvSpPr>
        <p:spPr>
          <a:xfrm>
            <a:off x="76200" y="76200"/>
            <a:ext cx="8999538" cy="544513"/>
          </a:xfrm>
        </p:spPr>
        <p:txBody>
          <a:bodyPr/>
          <a:lstStyle/>
          <a:p>
            <a:pPr eaLnBrk="1" hangingPunct="1"/>
            <a:r>
              <a:rPr lang="en-US" altLang="zh-CN" smtClean="0">
                <a:ea typeface="宋体" charset="-122"/>
              </a:rPr>
              <a:t>Use Case Traps</a:t>
            </a:r>
          </a:p>
        </p:txBody>
      </p:sp>
      <p:sp>
        <p:nvSpPr>
          <p:cNvPr id="36867" name="矩形 3"/>
          <p:cNvSpPr>
            <a:spLocks noGrp="1" noChangeArrowheads="1"/>
          </p:cNvSpPr>
          <p:nvPr>
            <p:ph type="body" idx="1"/>
          </p:nvPr>
        </p:nvSpPr>
        <p:spPr>
          <a:xfrm>
            <a:off x="301625" y="1196975"/>
            <a:ext cx="8540750" cy="4902200"/>
          </a:xfrm>
        </p:spPr>
        <p:txBody>
          <a:bodyPr/>
          <a:lstStyle/>
          <a:p>
            <a:pPr eaLnBrk="1" hangingPunct="1"/>
            <a:r>
              <a:rPr lang="en-US" altLang="zh-CN" sz="2800" smtClean="0">
                <a:ea typeface="宋体" charset="-122"/>
              </a:rPr>
              <a:t>Too many use cases</a:t>
            </a:r>
          </a:p>
          <a:p>
            <a:pPr eaLnBrk="1" hangingPunct="1"/>
            <a:r>
              <a:rPr lang="en-US" altLang="zh-CN" sz="2800" smtClean="0">
                <a:ea typeface="宋体" charset="-122"/>
              </a:rPr>
              <a:t>Highly complex use cases</a:t>
            </a:r>
          </a:p>
          <a:p>
            <a:pPr eaLnBrk="1" hangingPunct="1"/>
            <a:r>
              <a:rPr lang="en-US" altLang="zh-CN" sz="2800" smtClean="0">
                <a:ea typeface="宋体" charset="-122"/>
              </a:rPr>
              <a:t>GUI-containing use cases</a:t>
            </a:r>
          </a:p>
          <a:p>
            <a:pPr eaLnBrk="1" hangingPunct="1"/>
            <a:r>
              <a:rPr lang="en-US" altLang="zh-CN" sz="2800" smtClean="0">
                <a:ea typeface="宋体" charset="-122"/>
              </a:rPr>
              <a:t>Data definitions or algorithms in use cases</a:t>
            </a:r>
          </a:p>
          <a:p>
            <a:pPr eaLnBrk="1" hangingPunct="1"/>
            <a:r>
              <a:rPr lang="en-US" altLang="zh-CN" sz="2800" smtClean="0">
                <a:ea typeface="宋体" charset="-122"/>
              </a:rPr>
              <a:t>Use cases users don</a:t>
            </a:r>
            <a:r>
              <a:rPr lang="en-US" altLang="zh-CN" sz="2800" smtClean="0">
                <a:latin typeface="Tahoma" pitchFamily="34" charset="0"/>
                <a:ea typeface="宋体" charset="-122"/>
              </a:rPr>
              <a:t>’</a:t>
            </a:r>
            <a:r>
              <a:rPr lang="en-US" altLang="zh-CN" sz="2800" smtClean="0">
                <a:ea typeface="宋体" charset="-122"/>
              </a:rPr>
              <a:t>t understand</a:t>
            </a:r>
          </a:p>
          <a:p>
            <a:pPr eaLnBrk="1" hangingPunct="1"/>
            <a:r>
              <a:rPr lang="en-US" altLang="zh-CN" sz="2800" smtClean="0">
                <a:ea typeface="宋体" charset="-122"/>
              </a:rPr>
              <a:t>New business processes</a:t>
            </a:r>
          </a:p>
          <a:p>
            <a:pPr eaLnBrk="1" hangingPunct="1"/>
            <a:endParaRPr lang="en-US" altLang="zh-CN" sz="2800" smtClean="0">
              <a:ea typeface="宋体"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difference between </a:t>
            </a:r>
            <a:r>
              <a:rPr lang="en-US" altLang="zh-CN" dirty="0" smtClean="0"/>
              <a:t>UC </a:t>
            </a:r>
            <a:r>
              <a:rPr lang="en-US" altLang="zh-CN" dirty="0"/>
              <a:t>and functions</a:t>
            </a:r>
            <a:endParaRPr lang="zh-CN" altLang="en-US" dirty="0"/>
          </a:p>
        </p:txBody>
      </p:sp>
      <p:sp>
        <p:nvSpPr>
          <p:cNvPr id="3" name="内容占位符 2"/>
          <p:cNvSpPr>
            <a:spLocks noGrp="1"/>
          </p:cNvSpPr>
          <p:nvPr>
            <p:ph idx="1"/>
          </p:nvPr>
        </p:nvSpPr>
        <p:spPr/>
        <p:txBody>
          <a:bodyPr/>
          <a:lstStyle/>
          <a:p>
            <a:r>
              <a:rPr lang="zh-CN" altLang="en-US" dirty="0" smtClean="0"/>
              <a:t>功能性观点，说明事物可利用的价值</a:t>
            </a:r>
            <a:endParaRPr lang="en-US" altLang="zh-CN" dirty="0" smtClean="0"/>
          </a:p>
          <a:p>
            <a:r>
              <a:rPr lang="zh-CN" altLang="en-US" dirty="0" smtClean="0"/>
              <a:t>用例观点，是使用者的观点，说明事物对于使用者的意义，以及使用者可以怎么使用它，得到什么样的利益。</a:t>
            </a:r>
            <a:endParaRPr lang="zh-CN" altLang="en-US" dirty="0"/>
          </a:p>
        </p:txBody>
      </p:sp>
      <p:pic>
        <p:nvPicPr>
          <p:cNvPr id="4098" name="Picture 2" descr="D:\HanksDocument\学院工作\教学\软件系统建模与设计\资料\电子文档\大象\图例\图3.15描述事物的三种观点.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3284984"/>
            <a:ext cx="8901036" cy="2736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7937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Main Points</a:t>
            </a:r>
            <a:endParaRPr lang="zh-CN" altLang="en-US" dirty="0"/>
          </a:p>
        </p:txBody>
      </p:sp>
      <p:sp>
        <p:nvSpPr>
          <p:cNvPr id="3" name="文本占位符 2"/>
          <p:cNvSpPr>
            <a:spLocks noGrp="1"/>
          </p:cNvSpPr>
          <p:nvPr>
            <p:ph type="body" sz="half" idx="1"/>
          </p:nvPr>
        </p:nvSpPr>
        <p:spPr>
          <a:xfrm>
            <a:off x="1043608" y="1052513"/>
            <a:ext cx="7776864" cy="5043487"/>
          </a:xfrm>
        </p:spPr>
        <p:txBody>
          <a:bodyPr/>
          <a:lstStyle/>
          <a:p>
            <a:r>
              <a:rPr lang="en-US" altLang="zh-CN" dirty="0" smtClean="0">
                <a:ea typeface="宋体" charset="-122"/>
              </a:rPr>
              <a:t>Use-Case Modeling</a:t>
            </a:r>
          </a:p>
          <a:p>
            <a:r>
              <a:rPr lang="en-US" altLang="zh-CN" dirty="0" smtClean="0">
                <a:ea typeface="宋体" charset="-122"/>
              </a:rPr>
              <a:t>Actors</a:t>
            </a:r>
          </a:p>
          <a:p>
            <a:r>
              <a:rPr lang="en-US" altLang="zh-CN" dirty="0" smtClean="0">
                <a:ea typeface="宋体" charset="-122"/>
              </a:rPr>
              <a:t>Use Case</a:t>
            </a:r>
          </a:p>
          <a:p>
            <a:r>
              <a:rPr lang="en-US" altLang="zh-CN" dirty="0" smtClean="0">
                <a:ea typeface="宋体" charset="-122"/>
              </a:rPr>
              <a:t>Relationship</a:t>
            </a:r>
          </a:p>
          <a:p>
            <a:r>
              <a:rPr lang="en-US" altLang="zh-CN" dirty="0" smtClean="0">
                <a:ea typeface="宋体" charset="-122"/>
              </a:rPr>
              <a:t>Steps to write a use case</a:t>
            </a:r>
          </a:p>
          <a:p>
            <a:r>
              <a:rPr lang="en-US" altLang="zh-CN" dirty="0"/>
              <a:t>Three main types of use cases</a:t>
            </a:r>
            <a:endParaRPr lang="en-US" altLang="zh-CN" dirty="0" smtClean="0">
              <a:ea typeface="宋体" charset="-122"/>
            </a:endParaRPr>
          </a:p>
          <a:p>
            <a:r>
              <a:rPr lang="en-US" altLang="zh-CN" dirty="0" smtClean="0">
                <a:ea typeface="宋体" charset="-122"/>
              </a:rPr>
              <a:t>Case Study</a:t>
            </a:r>
          </a:p>
          <a:p>
            <a:endParaRPr lang="zh-CN" altLang="en-US" dirty="0"/>
          </a:p>
        </p:txBody>
      </p:sp>
      <p:sp>
        <p:nvSpPr>
          <p:cNvPr id="5" name="AutoShape 5"/>
          <p:cNvSpPr>
            <a:spLocks noChangeArrowheads="1"/>
          </p:cNvSpPr>
          <p:nvPr/>
        </p:nvSpPr>
        <p:spPr bwMode="auto">
          <a:xfrm>
            <a:off x="539552" y="3696072"/>
            <a:ext cx="352425" cy="381000"/>
          </a:xfrm>
          <a:prstGeom prst="star5">
            <a:avLst/>
          </a:prstGeom>
          <a:solidFill>
            <a:srgbClr val="FFFF99"/>
          </a:solidFill>
          <a:ln w="12700">
            <a:solidFill>
              <a:schemeClr val="bg2"/>
            </a:solidFill>
            <a:miter lim="800000"/>
            <a:headEnd/>
            <a:tailEnd/>
          </a:ln>
          <a:effectLst/>
        </p:spPr>
        <p:txBody>
          <a:bodyPr wrap="none" lIns="107950" tIns="53975" rIns="107950" bIns="53975" anchor="ctr"/>
          <a:lstStyle/>
          <a:p>
            <a:pPr>
              <a:defRPr/>
            </a:pPr>
            <a:endParaRPr lang="zh-CN" altLang="en-US"/>
          </a:p>
        </p:txBody>
      </p:sp>
    </p:spTree>
    <p:extLst>
      <p:ext uri="{BB962C8B-B14F-4D97-AF65-F5344CB8AC3E}">
        <p14:creationId xmlns:p14="http://schemas.microsoft.com/office/powerpoint/2010/main" val="1401487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Three main types of use cases </a:t>
            </a:r>
            <a:endParaRPr lang="zh-CN" altLang="en-US" dirty="0"/>
          </a:p>
        </p:txBody>
      </p:sp>
      <p:sp>
        <p:nvSpPr>
          <p:cNvPr id="3" name="文本占位符 2"/>
          <p:cNvSpPr>
            <a:spLocks noGrp="1"/>
          </p:cNvSpPr>
          <p:nvPr>
            <p:ph type="body" sz="half" idx="1"/>
          </p:nvPr>
        </p:nvSpPr>
        <p:spPr>
          <a:xfrm>
            <a:off x="361950" y="1052513"/>
            <a:ext cx="8386514" cy="5043487"/>
          </a:xfrm>
        </p:spPr>
        <p:txBody>
          <a:bodyPr/>
          <a:lstStyle/>
          <a:p>
            <a:r>
              <a:rPr lang="en-US" altLang="zh-CN" dirty="0" smtClean="0"/>
              <a:t>Business </a:t>
            </a:r>
            <a:r>
              <a:rPr lang="en-US" altLang="zh-CN" dirty="0"/>
              <a:t>use case </a:t>
            </a:r>
            <a:r>
              <a:rPr lang="en-US" altLang="zh-CN" dirty="0" smtClean="0"/>
              <a:t>diagram</a:t>
            </a:r>
          </a:p>
          <a:p>
            <a:pPr lvl="1"/>
            <a:r>
              <a:rPr lang="zh-CN" altLang="en-US" dirty="0" smtClean="0"/>
              <a:t>使用业务主角和业务用例展现业务建模的结果。</a:t>
            </a:r>
            <a:endParaRPr lang="en-US" altLang="zh-CN" dirty="0" smtClean="0"/>
          </a:p>
          <a:p>
            <a:r>
              <a:rPr lang="en-US" altLang="zh-CN" dirty="0"/>
              <a:t>Conception </a:t>
            </a:r>
            <a:r>
              <a:rPr lang="en-US" altLang="zh-CN" dirty="0" smtClean="0"/>
              <a:t>use </a:t>
            </a:r>
            <a:r>
              <a:rPr lang="en-US" altLang="zh-CN" dirty="0"/>
              <a:t>case </a:t>
            </a:r>
            <a:r>
              <a:rPr lang="en-US" altLang="zh-CN" dirty="0" smtClean="0"/>
              <a:t>diagram</a:t>
            </a:r>
          </a:p>
          <a:p>
            <a:pPr lvl="1"/>
            <a:r>
              <a:rPr lang="zh-CN" altLang="en-US" dirty="0" smtClean="0"/>
              <a:t>用于展现从业务用例中经过分析分解出来的关键概念用例，并表示概念用例和业务用例之间的关系。一般来说这些关系有扩展、包含和精化。</a:t>
            </a:r>
            <a:endParaRPr lang="en-US" altLang="zh-CN" dirty="0" smtClean="0"/>
          </a:p>
          <a:p>
            <a:r>
              <a:rPr lang="en-US" altLang="zh-CN" dirty="0" smtClean="0"/>
              <a:t>System use case diagram</a:t>
            </a:r>
          </a:p>
          <a:p>
            <a:pPr lvl="1"/>
            <a:r>
              <a:rPr lang="zh-CN" altLang="en-US" dirty="0" smtClean="0"/>
              <a:t>展现系统范围，将对业务用例进行分析以后得到的系统用例展现出来，系统用例视图即是系统的开发范围。</a:t>
            </a:r>
            <a:endParaRPr lang="zh-CN" altLang="en-US" dirty="0"/>
          </a:p>
        </p:txBody>
      </p:sp>
    </p:spTree>
    <p:extLst>
      <p:ext uri="{BB962C8B-B14F-4D97-AF65-F5344CB8AC3E}">
        <p14:creationId xmlns:p14="http://schemas.microsoft.com/office/powerpoint/2010/main" val="30733013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Business use case </a:t>
            </a:r>
            <a:r>
              <a:rPr lang="en-US" altLang="zh-CN" dirty="0" smtClean="0"/>
              <a:t>diagram</a:t>
            </a:r>
            <a:endParaRPr lang="zh-CN" altLang="en-US" dirty="0"/>
          </a:p>
        </p:txBody>
      </p:sp>
      <p:pic>
        <p:nvPicPr>
          <p:cNvPr id="6146" name="Picture 2" descr="D:\HanksDocument\学院工作\教学\软件系统建模与设计\资料\电子文档\大象\图例\图4.1业务用例视图之业务主角视角.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871095"/>
            <a:ext cx="5832648" cy="2940831"/>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D:\HanksDocument\学院工作\教学\软件系统建模与设计\资料\电子文档\大象\图例\图4.2业务用例视图之业务视角.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5" y="3933056"/>
            <a:ext cx="5858661" cy="2664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6332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Conception use case </a:t>
            </a:r>
            <a:r>
              <a:rPr lang="en-US" altLang="zh-CN" dirty="0" smtClean="0"/>
              <a:t>diagram</a:t>
            </a:r>
            <a:endParaRPr lang="zh-CN" altLang="en-US" dirty="0"/>
          </a:p>
        </p:txBody>
      </p:sp>
      <p:pic>
        <p:nvPicPr>
          <p:cNvPr id="7170" name="Picture 2" descr="D:\HanksDocument\学院工作\教学\软件系统建模与设计\资料\电子文档\大象\图例\图4.4借阅图书概念用例视图.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836712"/>
            <a:ext cx="7488832" cy="3431194"/>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D:\HanksDocument\学院工作\教学\软件系统建模与设计\资料\电子文档\大象\图例\图4.3业务用例实现视图.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4382533"/>
            <a:ext cx="5472608" cy="2308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6865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System use case </a:t>
            </a:r>
            <a:r>
              <a:rPr lang="en-US" altLang="zh-CN" dirty="0" smtClean="0"/>
              <a:t>diagram</a:t>
            </a:r>
            <a:endParaRPr lang="zh-CN" altLang="en-US" dirty="0"/>
          </a:p>
        </p:txBody>
      </p:sp>
      <p:pic>
        <p:nvPicPr>
          <p:cNvPr id="8194" name="Picture 2" descr="D:\HanksDocument\学院工作\教学\软件系统建模与设计\资料\电子文档\大象\图例\图4.5借阅图书系统用例.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1340768"/>
            <a:ext cx="9039421" cy="446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0966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Main Points</a:t>
            </a:r>
            <a:endParaRPr lang="zh-CN" altLang="en-US" dirty="0"/>
          </a:p>
        </p:txBody>
      </p:sp>
      <p:sp>
        <p:nvSpPr>
          <p:cNvPr id="3" name="文本占位符 2"/>
          <p:cNvSpPr>
            <a:spLocks noGrp="1"/>
          </p:cNvSpPr>
          <p:nvPr>
            <p:ph type="body" sz="half" idx="1"/>
          </p:nvPr>
        </p:nvSpPr>
        <p:spPr>
          <a:xfrm>
            <a:off x="1043608" y="1052513"/>
            <a:ext cx="7776864" cy="5043487"/>
          </a:xfrm>
        </p:spPr>
        <p:txBody>
          <a:bodyPr/>
          <a:lstStyle/>
          <a:p>
            <a:r>
              <a:rPr lang="en-US" altLang="zh-CN" dirty="0" smtClean="0">
                <a:ea typeface="宋体" charset="-122"/>
              </a:rPr>
              <a:t>Use-Case Modeling</a:t>
            </a:r>
          </a:p>
          <a:p>
            <a:r>
              <a:rPr lang="en-US" altLang="zh-CN" dirty="0" smtClean="0">
                <a:ea typeface="宋体" charset="-122"/>
              </a:rPr>
              <a:t>Actors</a:t>
            </a:r>
          </a:p>
          <a:p>
            <a:r>
              <a:rPr lang="en-US" altLang="zh-CN" dirty="0" smtClean="0">
                <a:ea typeface="宋体" charset="-122"/>
              </a:rPr>
              <a:t>Use Case</a:t>
            </a:r>
          </a:p>
          <a:p>
            <a:r>
              <a:rPr lang="en-US" altLang="zh-CN" dirty="0" smtClean="0">
                <a:ea typeface="宋体" charset="-122"/>
              </a:rPr>
              <a:t>Relationship</a:t>
            </a:r>
          </a:p>
          <a:p>
            <a:r>
              <a:rPr lang="en-US" altLang="zh-CN" dirty="0" smtClean="0">
                <a:ea typeface="宋体" charset="-122"/>
              </a:rPr>
              <a:t>Steps to write a use case</a:t>
            </a:r>
          </a:p>
          <a:p>
            <a:r>
              <a:rPr lang="en-US" altLang="zh-CN" dirty="0"/>
              <a:t>Three main types of use cases</a:t>
            </a:r>
            <a:endParaRPr lang="en-US" altLang="zh-CN" dirty="0" smtClean="0">
              <a:ea typeface="宋体" charset="-122"/>
            </a:endParaRPr>
          </a:p>
          <a:p>
            <a:r>
              <a:rPr lang="en-US" altLang="zh-CN" dirty="0" smtClean="0">
                <a:ea typeface="宋体" charset="-122"/>
              </a:rPr>
              <a:t>Case Study</a:t>
            </a:r>
          </a:p>
          <a:p>
            <a:endParaRPr lang="zh-CN" altLang="en-US" dirty="0"/>
          </a:p>
        </p:txBody>
      </p:sp>
      <p:sp>
        <p:nvSpPr>
          <p:cNvPr id="5" name="AutoShape 5"/>
          <p:cNvSpPr>
            <a:spLocks noChangeArrowheads="1"/>
          </p:cNvSpPr>
          <p:nvPr/>
        </p:nvSpPr>
        <p:spPr bwMode="auto">
          <a:xfrm>
            <a:off x="539552" y="4221088"/>
            <a:ext cx="352425" cy="381000"/>
          </a:xfrm>
          <a:prstGeom prst="star5">
            <a:avLst/>
          </a:prstGeom>
          <a:solidFill>
            <a:srgbClr val="FFFF99"/>
          </a:solidFill>
          <a:ln w="12700">
            <a:solidFill>
              <a:schemeClr val="bg2"/>
            </a:solidFill>
            <a:miter lim="800000"/>
            <a:headEnd/>
            <a:tailEnd/>
          </a:ln>
          <a:effectLst/>
        </p:spPr>
        <p:txBody>
          <a:bodyPr wrap="none" lIns="107950" tIns="53975" rIns="107950" bIns="53975" anchor="ctr"/>
          <a:lstStyle/>
          <a:p>
            <a:pPr>
              <a:defRPr/>
            </a:pPr>
            <a:endParaRPr lang="zh-CN" altLang="en-US"/>
          </a:p>
        </p:txBody>
      </p:sp>
    </p:spTree>
    <p:extLst>
      <p:ext uri="{BB962C8B-B14F-4D97-AF65-F5344CB8AC3E}">
        <p14:creationId xmlns:p14="http://schemas.microsoft.com/office/powerpoint/2010/main" val="140148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2"/>
          <p:cNvSpPr>
            <a:spLocks noGrp="1" noChangeArrowheads="1"/>
          </p:cNvSpPr>
          <p:nvPr>
            <p:ph type="title"/>
          </p:nvPr>
        </p:nvSpPr>
        <p:spPr/>
        <p:txBody>
          <a:bodyPr/>
          <a:lstStyle/>
          <a:p>
            <a:pPr eaLnBrk="1" hangingPunct="1"/>
            <a:r>
              <a:rPr lang="en-US" altLang="zh-CN" dirty="0" smtClean="0">
                <a:ea typeface="宋体" charset="-122"/>
              </a:rPr>
              <a:t>Major Concepts in Use-Case Modeling</a:t>
            </a:r>
          </a:p>
        </p:txBody>
      </p:sp>
      <p:sp>
        <p:nvSpPr>
          <p:cNvPr id="9219" name="矩形 3"/>
          <p:cNvSpPr>
            <a:spLocks noGrp="1" noChangeArrowheads="1"/>
          </p:cNvSpPr>
          <p:nvPr>
            <p:ph type="body" sz="half" idx="1"/>
          </p:nvPr>
        </p:nvSpPr>
        <p:spPr>
          <a:xfrm>
            <a:off x="349250" y="1052513"/>
            <a:ext cx="8258175" cy="5043487"/>
          </a:xfrm>
        </p:spPr>
        <p:txBody>
          <a:bodyPr/>
          <a:lstStyle/>
          <a:p>
            <a:pPr eaLnBrk="1" hangingPunct="1"/>
            <a:r>
              <a:rPr lang="en-US" altLang="zh-CN" sz="2800" smtClean="0">
                <a:ea typeface="宋体" charset="-122"/>
              </a:rPr>
              <a:t>An actor represents anything that interacts with the system.</a:t>
            </a:r>
          </a:p>
          <a:p>
            <a:pPr eaLnBrk="1" hangingPunct="1">
              <a:buFont typeface="Wingdings" pitchFamily="2" charset="2"/>
              <a:buNone/>
            </a:pPr>
            <a:endParaRPr lang="en-US" altLang="zh-CN" sz="2800" smtClean="0">
              <a:ea typeface="宋体" charset="-122"/>
            </a:endParaRPr>
          </a:p>
          <a:p>
            <a:pPr eaLnBrk="1" hangingPunct="1">
              <a:buFont typeface="Wingdings" pitchFamily="2" charset="2"/>
              <a:buNone/>
            </a:pPr>
            <a:endParaRPr lang="en-US" altLang="zh-CN" sz="2800" smtClean="0">
              <a:ea typeface="宋体" charset="-122"/>
            </a:endParaRPr>
          </a:p>
          <a:p>
            <a:pPr eaLnBrk="1" hangingPunct="1">
              <a:buFont typeface="Wingdings" pitchFamily="2" charset="2"/>
              <a:buNone/>
            </a:pPr>
            <a:endParaRPr lang="en-US" altLang="zh-CN" sz="2800" smtClean="0">
              <a:ea typeface="宋体" charset="-122"/>
            </a:endParaRPr>
          </a:p>
          <a:p>
            <a:pPr eaLnBrk="1" hangingPunct="1">
              <a:buFont typeface="Wingdings" pitchFamily="2" charset="2"/>
              <a:buNone/>
            </a:pPr>
            <a:endParaRPr lang="en-US" altLang="zh-CN" sz="2800" smtClean="0">
              <a:ea typeface="宋体" charset="-122"/>
            </a:endParaRPr>
          </a:p>
          <a:p>
            <a:pPr eaLnBrk="1" hangingPunct="1"/>
            <a:r>
              <a:rPr lang="en-US" altLang="zh-CN" sz="2800" smtClean="0">
                <a:ea typeface="宋体" charset="-122"/>
              </a:rPr>
              <a:t>A use case is a sequence of actions a system performs that yields an observable result of value to a particular actor.</a:t>
            </a:r>
          </a:p>
        </p:txBody>
      </p:sp>
      <p:sp>
        <p:nvSpPr>
          <p:cNvPr id="9220" name="椭圆 4"/>
          <p:cNvSpPr>
            <a:spLocks noChangeArrowheads="1"/>
          </p:cNvSpPr>
          <p:nvPr/>
        </p:nvSpPr>
        <p:spPr bwMode="auto">
          <a:xfrm>
            <a:off x="3581400" y="5073650"/>
            <a:ext cx="1958975" cy="984250"/>
          </a:xfrm>
          <a:prstGeom prst="ellipse">
            <a:avLst/>
          </a:prstGeom>
          <a:solidFill>
            <a:srgbClr val="FFFFCC"/>
          </a:solidFill>
          <a:ln w="12700">
            <a:solidFill>
              <a:srgbClr val="990033"/>
            </a:solidFill>
            <a:round/>
            <a:headEnd/>
            <a:tailEnd/>
          </a:ln>
        </p:spPr>
        <p:txBody>
          <a:bodyPr wrap="none" anchor="ctr"/>
          <a:lstStyle/>
          <a:p>
            <a:endParaRPr lang="zh-CN" altLang="en-US"/>
          </a:p>
        </p:txBody>
      </p:sp>
      <p:sp>
        <p:nvSpPr>
          <p:cNvPr id="9221" name="矩形 5"/>
          <p:cNvSpPr>
            <a:spLocks noChangeArrowheads="1"/>
          </p:cNvSpPr>
          <p:nvPr/>
        </p:nvSpPr>
        <p:spPr bwMode="auto">
          <a:xfrm>
            <a:off x="3829050" y="5338763"/>
            <a:ext cx="1558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nSpc>
                <a:spcPct val="100000"/>
              </a:lnSpc>
              <a:spcBef>
                <a:spcPct val="0"/>
              </a:spcBef>
            </a:pPr>
            <a:r>
              <a:rPr lang="en-US" altLang="zh-CN" sz="2400">
                <a:solidFill>
                  <a:schemeClr val="bg2"/>
                </a:solidFill>
              </a:rPr>
              <a:t>Use Case</a:t>
            </a:r>
          </a:p>
        </p:txBody>
      </p:sp>
      <p:sp>
        <p:nvSpPr>
          <p:cNvPr id="9222" name="椭圆 6"/>
          <p:cNvSpPr>
            <a:spLocks noChangeArrowheads="1"/>
          </p:cNvSpPr>
          <p:nvPr/>
        </p:nvSpPr>
        <p:spPr bwMode="auto">
          <a:xfrm>
            <a:off x="4343400" y="1790700"/>
            <a:ext cx="431800" cy="4318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p>
            <a:endParaRPr lang="zh-CN" altLang="en-US"/>
          </a:p>
        </p:txBody>
      </p:sp>
      <p:sp>
        <p:nvSpPr>
          <p:cNvPr id="9223" name="直线 7"/>
          <p:cNvSpPr>
            <a:spLocks noChangeShapeType="1"/>
          </p:cNvSpPr>
          <p:nvPr/>
        </p:nvSpPr>
        <p:spPr bwMode="auto">
          <a:xfrm>
            <a:off x="4559300" y="2222500"/>
            <a:ext cx="0" cy="458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9224" name="直线 8"/>
          <p:cNvSpPr>
            <a:spLocks noChangeShapeType="1"/>
          </p:cNvSpPr>
          <p:nvPr/>
        </p:nvSpPr>
        <p:spPr bwMode="auto">
          <a:xfrm>
            <a:off x="4178300" y="2400300"/>
            <a:ext cx="762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9225" name="文本框 9"/>
          <p:cNvSpPr txBox="1">
            <a:spLocks noChangeArrowheads="1"/>
          </p:cNvSpPr>
          <p:nvPr/>
        </p:nvSpPr>
        <p:spPr bwMode="auto">
          <a:xfrm>
            <a:off x="4184650" y="3117850"/>
            <a:ext cx="7493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pPr>
              <a:lnSpc>
                <a:spcPct val="100000"/>
              </a:lnSpc>
              <a:spcBef>
                <a:spcPct val="0"/>
              </a:spcBef>
            </a:pPr>
            <a:r>
              <a:rPr lang="en-US" altLang="zh-CN" sz="1800" b="0"/>
              <a:t>Actor</a:t>
            </a:r>
          </a:p>
        </p:txBody>
      </p:sp>
      <p:sp>
        <p:nvSpPr>
          <p:cNvPr id="9226" name="任意多边形 10"/>
          <p:cNvSpPr>
            <a:spLocks/>
          </p:cNvSpPr>
          <p:nvPr/>
        </p:nvSpPr>
        <p:spPr bwMode="auto">
          <a:xfrm>
            <a:off x="4175125" y="2679700"/>
            <a:ext cx="774700" cy="393700"/>
          </a:xfrm>
          <a:custGeom>
            <a:avLst/>
            <a:gdLst>
              <a:gd name="T0" fmla="*/ 0 w 488"/>
              <a:gd name="T1" fmla="*/ 2147483647 h 248"/>
              <a:gd name="T2" fmla="*/ 2147483647 w 488"/>
              <a:gd name="T3" fmla="*/ 0 h 248"/>
              <a:gd name="T4" fmla="*/ 2147483647 w 488"/>
              <a:gd name="T5" fmla="*/ 2147483647 h 248"/>
              <a:gd name="T6" fmla="*/ 0 60000 65536"/>
              <a:gd name="T7" fmla="*/ 0 60000 65536"/>
              <a:gd name="T8" fmla="*/ 0 60000 65536"/>
              <a:gd name="T9" fmla="*/ 0 w 488"/>
              <a:gd name="T10" fmla="*/ 0 h 248"/>
              <a:gd name="T11" fmla="*/ 488 w 488"/>
              <a:gd name="T12" fmla="*/ 248 h 248"/>
            </a:gdLst>
            <a:ahLst/>
            <a:cxnLst>
              <a:cxn ang="T6">
                <a:pos x="T0" y="T1"/>
              </a:cxn>
              <a:cxn ang="T7">
                <a:pos x="T2" y="T3"/>
              </a:cxn>
              <a:cxn ang="T8">
                <a:pos x="T4" y="T5"/>
              </a:cxn>
            </a:cxnLst>
            <a:rect l="T9" t="T10" r="T11" b="T12"/>
            <a:pathLst>
              <a:path w="488" h="248">
                <a:moveTo>
                  <a:pt x="0" y="240"/>
                </a:moveTo>
                <a:lnTo>
                  <a:pt x="240" y="0"/>
                </a:lnTo>
                <a:lnTo>
                  <a:pt x="488" y="248"/>
                </a:lnTo>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7596188" y="6524625"/>
            <a:ext cx="1584325" cy="314325"/>
          </a:xfrm>
          <a:prstGeom prst="rect">
            <a:avLst/>
          </a:prstGeom>
        </p:spPr>
        <p:txBody>
          <a:bodyPr/>
          <a:lstStyle/>
          <a:p>
            <a:fld id="{7DC0DF51-69CE-4FF9-8BF1-415666BEB0E8}" type="slidenum">
              <a:rPr lang="en-US" altLang="ko-KR"/>
              <a:pPr/>
              <a:t>50</a:t>
            </a:fld>
            <a:endParaRPr lang="en-US" altLang="ko-KR"/>
          </a:p>
        </p:txBody>
      </p:sp>
      <p:sp>
        <p:nvSpPr>
          <p:cNvPr id="201730" name="Rectangle 2"/>
          <p:cNvSpPr>
            <a:spLocks noGrp="1" noChangeArrowheads="1"/>
          </p:cNvSpPr>
          <p:nvPr>
            <p:ph type="body" idx="1"/>
          </p:nvPr>
        </p:nvSpPr>
        <p:spPr>
          <a:xfrm>
            <a:off x="296863" y="1295400"/>
            <a:ext cx="8596312" cy="5086350"/>
          </a:xfrm>
        </p:spPr>
        <p:txBody>
          <a:bodyPr/>
          <a:lstStyle/>
          <a:p>
            <a:pPr marL="381000" indent="-381000">
              <a:lnSpc>
                <a:spcPct val="90000"/>
              </a:lnSpc>
            </a:pPr>
            <a:r>
              <a:rPr lang="zh-CN" altLang="en-US" sz="3200" b="1" dirty="0">
                <a:solidFill>
                  <a:srgbClr val="FF3300"/>
                </a:solidFill>
                <a:latin typeface="楷体_GB2312" pitchFamily="49" charset="-122"/>
                <a:ea typeface="楷体_GB2312" pitchFamily="49" charset="-122"/>
              </a:rPr>
              <a:t>确定系统涉及的总体信息</a:t>
            </a:r>
          </a:p>
          <a:p>
            <a:pPr marL="381000" indent="-381000">
              <a:lnSpc>
                <a:spcPct val="90000"/>
              </a:lnSpc>
              <a:buFontTx/>
              <a:buNone/>
            </a:pPr>
            <a:r>
              <a:rPr lang="zh-CN" altLang="en-US" sz="2400" b="1" dirty="0">
                <a:latin typeface="楷体_GB2312" pitchFamily="49" charset="-122"/>
                <a:ea typeface="楷体_GB2312" pitchFamily="49" charset="-122"/>
              </a:rPr>
              <a:t>   图书馆管理系统是对书籍的借阅及读者信息进行统一管理的系统，具体包括：</a:t>
            </a:r>
          </a:p>
          <a:p>
            <a:pPr marL="381000" indent="-381000">
              <a:lnSpc>
                <a:spcPct val="90000"/>
              </a:lnSpc>
              <a:buFontTx/>
              <a:buNone/>
            </a:pPr>
            <a:r>
              <a:rPr lang="zh-CN" altLang="en-US" sz="2400" b="1" dirty="0">
                <a:latin typeface="楷体_GB2312" pitchFamily="49" charset="-122"/>
                <a:ea typeface="楷体_GB2312" pitchFamily="49" charset="-122"/>
              </a:rPr>
              <a:t>   </a:t>
            </a:r>
            <a:r>
              <a:rPr lang="zh-CN" altLang="en-US" sz="2400" b="1" dirty="0">
                <a:solidFill>
                  <a:srgbClr val="FF3300"/>
                </a:solidFill>
                <a:latin typeface="楷体_GB2312" pitchFamily="49" charset="-122"/>
                <a:ea typeface="楷体_GB2312" pitchFamily="49" charset="-122"/>
              </a:rPr>
              <a:t>借阅者</a:t>
            </a:r>
            <a:r>
              <a:rPr lang="zh-CN" altLang="en-US" sz="2400" b="1" dirty="0">
                <a:latin typeface="楷体_GB2312" pitchFamily="49" charset="-122"/>
                <a:ea typeface="楷体_GB2312" pitchFamily="49" charset="-122"/>
              </a:rPr>
              <a:t>的借书、还书、书籍预订；</a:t>
            </a:r>
          </a:p>
          <a:p>
            <a:pPr marL="381000" indent="-381000">
              <a:lnSpc>
                <a:spcPct val="90000"/>
              </a:lnSpc>
              <a:buFontTx/>
              <a:buNone/>
            </a:pPr>
            <a:r>
              <a:rPr lang="zh-CN" altLang="en-US" sz="2400" b="1" dirty="0">
                <a:latin typeface="楷体_GB2312" pitchFamily="49" charset="-122"/>
                <a:ea typeface="楷体_GB2312" pitchFamily="49" charset="-122"/>
              </a:rPr>
              <a:t>   </a:t>
            </a:r>
            <a:r>
              <a:rPr lang="zh-CN" altLang="en-US" sz="2400" b="1" dirty="0">
                <a:solidFill>
                  <a:srgbClr val="FF3300"/>
                </a:solidFill>
                <a:latin typeface="楷体_GB2312" pitchFamily="49" charset="-122"/>
                <a:ea typeface="楷体_GB2312" pitchFamily="49" charset="-122"/>
              </a:rPr>
              <a:t>图书馆管理员</a:t>
            </a:r>
            <a:r>
              <a:rPr lang="zh-CN" altLang="en-US" sz="2400" b="1" dirty="0">
                <a:latin typeface="楷体_GB2312" pitchFamily="49" charset="-122"/>
                <a:ea typeface="楷体_GB2312" pitchFamily="49" charset="-122"/>
              </a:rPr>
              <a:t>的书籍借出处理、书籍归还处理、预订信息处理；</a:t>
            </a:r>
          </a:p>
          <a:p>
            <a:pPr marL="381000" indent="-381000">
              <a:lnSpc>
                <a:spcPct val="90000"/>
              </a:lnSpc>
              <a:buFontTx/>
              <a:buNone/>
            </a:pPr>
            <a:r>
              <a:rPr lang="zh-CN" altLang="en-US" sz="2400" b="1" dirty="0">
                <a:latin typeface="楷体_GB2312" pitchFamily="49" charset="-122"/>
                <a:ea typeface="楷体_GB2312" pitchFamily="49" charset="-122"/>
              </a:rPr>
              <a:t>   </a:t>
            </a:r>
            <a:r>
              <a:rPr lang="zh-CN" altLang="en-US" sz="2400" b="1" dirty="0">
                <a:solidFill>
                  <a:srgbClr val="FF3300"/>
                </a:solidFill>
                <a:latin typeface="楷体_GB2312" pitchFamily="49" charset="-122"/>
                <a:ea typeface="楷体_GB2312" pitchFamily="49" charset="-122"/>
              </a:rPr>
              <a:t>系统管理员</a:t>
            </a:r>
            <a:r>
              <a:rPr lang="zh-CN" altLang="en-US" sz="2400" b="1" dirty="0">
                <a:latin typeface="楷体_GB2312" pitchFamily="49" charset="-122"/>
                <a:ea typeface="楷体_GB2312" pitchFamily="49" charset="-122"/>
              </a:rPr>
              <a:t>的系统维护，包括增加书目、删除或更新书目、增加书籍、减少书籍、增加读者账户信息、删除或更新读者账户信息、书籍信息查询、读者信息查询等。</a:t>
            </a:r>
          </a:p>
        </p:txBody>
      </p:sp>
      <p:sp>
        <p:nvSpPr>
          <p:cNvPr id="7" name="标题 1"/>
          <p:cNvSpPr>
            <a:spLocks noGrp="1"/>
          </p:cNvSpPr>
          <p:nvPr>
            <p:ph type="title"/>
          </p:nvPr>
        </p:nvSpPr>
        <p:spPr/>
        <p:txBody>
          <a:bodyPr/>
          <a:lstStyle/>
          <a:p>
            <a:r>
              <a:rPr lang="en-US" altLang="zh-CN" dirty="0" smtClean="0"/>
              <a:t>Case Study: Library </a:t>
            </a:r>
            <a:r>
              <a:rPr lang="en-US" altLang="zh-CN" dirty="0"/>
              <a:t>Management System</a:t>
            </a:r>
            <a:r>
              <a:rPr lang="en-US" altLang="zh-CN" dirty="0" smtClean="0"/>
              <a:t> </a:t>
            </a:r>
            <a:endParaRPr lang="zh-CN" altLang="en-US" dirty="0"/>
          </a:p>
        </p:txBody>
      </p:sp>
    </p:spTree>
    <p:extLst>
      <p:ext uri="{BB962C8B-B14F-4D97-AF65-F5344CB8AC3E}">
        <p14:creationId xmlns:p14="http://schemas.microsoft.com/office/powerpoint/2010/main" val="22223394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7596188" y="6524625"/>
            <a:ext cx="1584325" cy="314325"/>
          </a:xfrm>
          <a:prstGeom prst="rect">
            <a:avLst/>
          </a:prstGeom>
        </p:spPr>
        <p:txBody>
          <a:bodyPr/>
          <a:lstStyle/>
          <a:p>
            <a:fld id="{D430DC95-1E7F-4EA0-BDDF-251C504C85D7}" type="slidenum">
              <a:rPr lang="en-US" altLang="ko-KR"/>
              <a:pPr/>
              <a:t>51</a:t>
            </a:fld>
            <a:endParaRPr lang="en-US" altLang="ko-KR"/>
          </a:p>
        </p:txBody>
      </p:sp>
      <p:sp>
        <p:nvSpPr>
          <p:cNvPr id="202754" name="Rectangle 2"/>
          <p:cNvSpPr>
            <a:spLocks noGrp="1" noChangeArrowheads="1"/>
          </p:cNvSpPr>
          <p:nvPr>
            <p:ph type="body" idx="1"/>
          </p:nvPr>
        </p:nvSpPr>
        <p:spPr>
          <a:xfrm>
            <a:off x="296863" y="1295400"/>
            <a:ext cx="8596312" cy="5086350"/>
          </a:xfrm>
        </p:spPr>
        <p:txBody>
          <a:bodyPr/>
          <a:lstStyle/>
          <a:p>
            <a:pPr marL="381000" indent="-381000">
              <a:lnSpc>
                <a:spcPct val="90000"/>
              </a:lnSpc>
            </a:pPr>
            <a:r>
              <a:rPr lang="zh-CN" altLang="en-US" sz="3200" b="1">
                <a:solidFill>
                  <a:srgbClr val="FF3300"/>
                </a:solidFill>
                <a:latin typeface="楷体_GB2312" pitchFamily="49" charset="-122"/>
                <a:ea typeface="楷体_GB2312" pitchFamily="49" charset="-122"/>
              </a:rPr>
              <a:t>确定系统的参与者</a:t>
            </a:r>
            <a:endParaRPr lang="zh-CN" altLang="en-US" sz="2400" b="1">
              <a:latin typeface="楷体_GB2312" pitchFamily="49" charset="-122"/>
              <a:ea typeface="楷体_GB2312" pitchFamily="49" charset="-122"/>
            </a:endParaRPr>
          </a:p>
          <a:p>
            <a:pPr marL="381000" indent="-381000">
              <a:lnSpc>
                <a:spcPct val="90000"/>
              </a:lnSpc>
              <a:buFontTx/>
              <a:buNone/>
            </a:pPr>
            <a:r>
              <a:rPr lang="zh-CN" altLang="en-US" sz="2400" b="1">
                <a:latin typeface="楷体_GB2312" pitchFamily="49" charset="-122"/>
                <a:ea typeface="楷体_GB2312" pitchFamily="49" charset="-122"/>
              </a:rPr>
              <a:t>   确定参与者首先需要分析系统所涉及的问题领域，明确系统运行的主要任务：分析使用该系统主要功能的是哪些人，谁需要该系统的支持以完成其工作，还有系统的管理者与维护者。或更新读者账户信息、书籍信息查询、读者信息查询等。</a:t>
            </a:r>
          </a:p>
        </p:txBody>
      </p:sp>
      <p:sp>
        <p:nvSpPr>
          <p:cNvPr id="7" name="标题 1"/>
          <p:cNvSpPr>
            <a:spLocks noGrp="1"/>
          </p:cNvSpPr>
          <p:nvPr>
            <p:ph type="title"/>
          </p:nvPr>
        </p:nvSpPr>
        <p:spPr/>
        <p:txBody>
          <a:bodyPr/>
          <a:lstStyle/>
          <a:p>
            <a:r>
              <a:rPr lang="en-US" altLang="zh-CN" dirty="0" smtClean="0"/>
              <a:t>Case Study: Library </a:t>
            </a:r>
            <a:r>
              <a:rPr lang="en-US" altLang="zh-CN" dirty="0"/>
              <a:t>Management System</a:t>
            </a:r>
            <a:r>
              <a:rPr lang="en-US" altLang="zh-CN" dirty="0" smtClean="0"/>
              <a:t> </a:t>
            </a:r>
            <a:endParaRPr lang="zh-CN" altLang="en-US" dirty="0"/>
          </a:p>
        </p:txBody>
      </p:sp>
    </p:spTree>
    <p:extLst>
      <p:ext uri="{BB962C8B-B14F-4D97-AF65-F5344CB8AC3E}">
        <p14:creationId xmlns:p14="http://schemas.microsoft.com/office/powerpoint/2010/main" val="38229770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7596188" y="6524625"/>
            <a:ext cx="1584325" cy="314325"/>
          </a:xfrm>
          <a:prstGeom prst="rect">
            <a:avLst/>
          </a:prstGeom>
        </p:spPr>
        <p:txBody>
          <a:bodyPr/>
          <a:lstStyle/>
          <a:p>
            <a:fld id="{BE83F1DD-FCBD-4DBC-8BE8-C48C4E9BFCBB}" type="slidenum">
              <a:rPr lang="en-US" altLang="ko-KR"/>
              <a:pPr/>
              <a:t>52</a:t>
            </a:fld>
            <a:endParaRPr lang="en-US" altLang="ko-KR"/>
          </a:p>
        </p:txBody>
      </p:sp>
      <p:sp>
        <p:nvSpPr>
          <p:cNvPr id="203778" name="Rectangle 2"/>
          <p:cNvSpPr>
            <a:spLocks noGrp="1" noChangeArrowheads="1"/>
          </p:cNvSpPr>
          <p:nvPr>
            <p:ph type="body" idx="1"/>
          </p:nvPr>
        </p:nvSpPr>
        <p:spPr>
          <a:xfrm>
            <a:off x="296863" y="1295400"/>
            <a:ext cx="8596312" cy="5086350"/>
          </a:xfrm>
        </p:spPr>
        <p:txBody>
          <a:bodyPr/>
          <a:lstStyle/>
          <a:p>
            <a:pPr marL="381000" indent="-381000">
              <a:lnSpc>
                <a:spcPct val="90000"/>
              </a:lnSpc>
            </a:pPr>
            <a:r>
              <a:rPr lang="zh-CN" altLang="en-US" sz="3200" b="1">
                <a:solidFill>
                  <a:srgbClr val="FF3300"/>
                </a:solidFill>
                <a:latin typeface="楷体_GB2312" pitchFamily="49" charset="-122"/>
                <a:ea typeface="楷体_GB2312" pitchFamily="49" charset="-122"/>
              </a:rPr>
              <a:t>确定系统的参与者</a:t>
            </a:r>
            <a:endParaRPr lang="zh-CN" altLang="en-US" sz="2400" b="1">
              <a:latin typeface="楷体_GB2312" pitchFamily="49" charset="-122"/>
              <a:ea typeface="楷体_GB2312" pitchFamily="49" charset="-122"/>
            </a:endParaRPr>
          </a:p>
          <a:p>
            <a:pPr marL="381000" indent="-381000">
              <a:lnSpc>
                <a:spcPct val="90000"/>
              </a:lnSpc>
              <a:buFontTx/>
              <a:buNone/>
            </a:pPr>
            <a:r>
              <a:rPr lang="zh-CN" altLang="en-US" sz="2400" b="1">
                <a:latin typeface="楷体_GB2312" pitchFamily="49" charset="-122"/>
                <a:ea typeface="楷体_GB2312" pitchFamily="49" charset="-122"/>
              </a:rPr>
              <a:t>   ⑴ 作为一个图书馆管理系统，首先需要读者（借阅者）的参与，读者可以登录系统查询所需要的书籍，查到所需书籍后可以考虑预订，当然最重要的是借书、还书操作。</a:t>
            </a:r>
          </a:p>
          <a:p>
            <a:pPr marL="381000" indent="-381000">
              <a:lnSpc>
                <a:spcPct val="90000"/>
              </a:lnSpc>
              <a:buFontTx/>
              <a:buNone/>
            </a:pPr>
            <a:r>
              <a:rPr lang="zh-CN" altLang="en-US" sz="2400" b="1">
                <a:latin typeface="楷体_GB2312" pitchFamily="49" charset="-122"/>
                <a:ea typeface="楷体_GB2312" pitchFamily="49" charset="-122"/>
              </a:rPr>
              <a:t>   ⑵ 对于系统来说，读者发起的借书、还书等操作最终还需要图书馆管理员来处理，他们还可以负责图书的预订和预订取消。</a:t>
            </a:r>
          </a:p>
          <a:p>
            <a:pPr marL="381000" indent="-381000">
              <a:lnSpc>
                <a:spcPct val="90000"/>
              </a:lnSpc>
              <a:buFontTx/>
              <a:buNone/>
            </a:pPr>
            <a:r>
              <a:rPr lang="zh-CN" altLang="en-US" sz="2400" b="1">
                <a:latin typeface="楷体_GB2312" pitchFamily="49" charset="-122"/>
                <a:ea typeface="楷体_GB2312" pitchFamily="49" charset="-122"/>
              </a:rPr>
              <a:t>   ⑶ 对于图书馆管理系统来说，系统的维护操作也是相当重要的，维护操作主要包括增加书目、删除或更新书目、增加书籍、减少书籍等操作。</a:t>
            </a:r>
          </a:p>
          <a:p>
            <a:pPr marL="381000" indent="-381000">
              <a:lnSpc>
                <a:spcPct val="90000"/>
              </a:lnSpc>
            </a:pPr>
            <a:r>
              <a:rPr lang="zh-CN" altLang="en-US" sz="2400" b="1">
                <a:latin typeface="楷体_GB2312" pitchFamily="49" charset="-122"/>
                <a:ea typeface="楷体_GB2312" pitchFamily="49" charset="-122"/>
              </a:rPr>
              <a:t>由以上分析可以得出，系统的参与者主要有</a:t>
            </a:r>
            <a:r>
              <a:rPr lang="en-US" altLang="zh-CN" sz="2400" b="1">
                <a:latin typeface="楷体_GB2312" pitchFamily="49" charset="-122"/>
                <a:ea typeface="楷体_GB2312" pitchFamily="49" charset="-122"/>
              </a:rPr>
              <a:t>3</a:t>
            </a:r>
            <a:r>
              <a:rPr lang="zh-CN" altLang="en-US" sz="2400" b="1">
                <a:latin typeface="楷体_GB2312" pitchFamily="49" charset="-122"/>
                <a:ea typeface="楷体_GB2312" pitchFamily="49" charset="-122"/>
              </a:rPr>
              <a:t>类：读者（也可称为借阅者）、图书馆管理员、图书馆管理系统维护者。</a:t>
            </a:r>
          </a:p>
        </p:txBody>
      </p:sp>
      <p:sp>
        <p:nvSpPr>
          <p:cNvPr id="8" name="标题 1"/>
          <p:cNvSpPr>
            <a:spLocks noGrp="1"/>
          </p:cNvSpPr>
          <p:nvPr>
            <p:ph type="title"/>
          </p:nvPr>
        </p:nvSpPr>
        <p:spPr/>
        <p:txBody>
          <a:bodyPr/>
          <a:lstStyle/>
          <a:p>
            <a:r>
              <a:rPr lang="en-US" altLang="zh-CN" dirty="0" smtClean="0"/>
              <a:t>Case Study: Library </a:t>
            </a:r>
            <a:r>
              <a:rPr lang="en-US" altLang="zh-CN" dirty="0"/>
              <a:t>Management System</a:t>
            </a:r>
            <a:r>
              <a:rPr lang="en-US" altLang="zh-CN" dirty="0" smtClean="0"/>
              <a:t> </a:t>
            </a:r>
            <a:endParaRPr lang="zh-CN" altLang="en-US" dirty="0"/>
          </a:p>
        </p:txBody>
      </p:sp>
    </p:spTree>
    <p:extLst>
      <p:ext uri="{BB962C8B-B14F-4D97-AF65-F5344CB8AC3E}">
        <p14:creationId xmlns:p14="http://schemas.microsoft.com/office/powerpoint/2010/main" val="1814165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7596188" y="6524625"/>
            <a:ext cx="1584325" cy="314325"/>
          </a:xfrm>
          <a:prstGeom prst="rect">
            <a:avLst/>
          </a:prstGeom>
        </p:spPr>
        <p:txBody>
          <a:bodyPr/>
          <a:lstStyle/>
          <a:p>
            <a:fld id="{AE40A899-689A-4D7A-9D43-3D923A5DEE75}" type="slidenum">
              <a:rPr lang="en-US" altLang="ko-KR"/>
              <a:pPr/>
              <a:t>53</a:t>
            </a:fld>
            <a:endParaRPr lang="en-US" altLang="ko-KR"/>
          </a:p>
        </p:txBody>
      </p:sp>
      <p:sp>
        <p:nvSpPr>
          <p:cNvPr id="204802" name="Rectangle 2"/>
          <p:cNvSpPr>
            <a:spLocks noGrp="1" noChangeArrowheads="1"/>
          </p:cNvSpPr>
          <p:nvPr>
            <p:ph type="body" idx="1"/>
          </p:nvPr>
        </p:nvSpPr>
        <p:spPr>
          <a:xfrm>
            <a:off x="296863" y="1295400"/>
            <a:ext cx="8596312" cy="5086350"/>
          </a:xfrm>
        </p:spPr>
        <p:txBody>
          <a:bodyPr/>
          <a:lstStyle/>
          <a:p>
            <a:pPr marL="381000" indent="-381000">
              <a:lnSpc>
                <a:spcPct val="90000"/>
              </a:lnSpc>
            </a:pPr>
            <a:r>
              <a:rPr lang="zh-CN" altLang="en-US" sz="3200" b="1">
                <a:solidFill>
                  <a:srgbClr val="FF3300"/>
                </a:solidFill>
                <a:latin typeface="楷体_GB2312" pitchFamily="49" charset="-122"/>
                <a:ea typeface="楷体_GB2312" pitchFamily="49" charset="-122"/>
              </a:rPr>
              <a:t>确定系统用例</a:t>
            </a:r>
            <a:endParaRPr lang="zh-CN" altLang="en-US" sz="2400" b="1">
              <a:latin typeface="楷体_GB2312" pitchFamily="49" charset="-122"/>
              <a:ea typeface="楷体_GB2312" pitchFamily="49" charset="-122"/>
            </a:endParaRPr>
          </a:p>
          <a:p>
            <a:pPr marL="381000" indent="-381000">
              <a:lnSpc>
                <a:spcPct val="90000"/>
              </a:lnSpc>
              <a:buFontTx/>
              <a:buNone/>
            </a:pPr>
            <a:r>
              <a:rPr lang="zh-CN" altLang="en-US" sz="2400" b="1">
                <a:latin typeface="楷体_GB2312" pitchFamily="49" charset="-122"/>
                <a:ea typeface="楷体_GB2312" pitchFamily="49" charset="-122"/>
              </a:rPr>
              <a:t>   ⑴ 用例是系统参与者与系统在交互过程中所需要完成的事务，一个完整的需求分析，要求必须找出所有的用例。</a:t>
            </a:r>
          </a:p>
          <a:p>
            <a:pPr marL="381000" indent="-381000">
              <a:lnSpc>
                <a:spcPct val="90000"/>
              </a:lnSpc>
              <a:buFontTx/>
              <a:buNone/>
            </a:pPr>
            <a:r>
              <a:rPr lang="zh-CN" altLang="en-US" sz="2400" b="1">
                <a:latin typeface="楷体_GB2312" pitchFamily="49" charset="-122"/>
                <a:ea typeface="楷体_GB2312" pitchFamily="49" charset="-122"/>
              </a:rPr>
              <a:t>   ⑵ 识别用例最好的方法就是从分析系统的参与者开始，考虑每个参与者是如何使用系统的。</a:t>
            </a:r>
          </a:p>
          <a:p>
            <a:pPr marL="381000" indent="-381000">
              <a:lnSpc>
                <a:spcPct val="90000"/>
              </a:lnSpc>
              <a:buFontTx/>
              <a:buNone/>
            </a:pPr>
            <a:r>
              <a:rPr lang="zh-CN" altLang="en-US" sz="2400" b="1">
                <a:latin typeface="楷体_GB2312" pitchFamily="49" charset="-122"/>
                <a:ea typeface="楷体_GB2312" pitchFamily="49" charset="-122"/>
              </a:rPr>
              <a:t>   ⑶ 由于系统存在借阅者、图书馆管理员、系统维护人员</a:t>
            </a:r>
            <a:r>
              <a:rPr lang="en-US" altLang="zh-CN" sz="2400" b="1">
                <a:latin typeface="楷体_GB2312" pitchFamily="49" charset="-122"/>
                <a:ea typeface="楷体_GB2312" pitchFamily="49" charset="-122"/>
              </a:rPr>
              <a:t>3</a:t>
            </a:r>
            <a:r>
              <a:rPr lang="zh-CN" altLang="en-US" sz="2400" b="1">
                <a:latin typeface="楷体_GB2312" pitchFamily="49" charset="-122"/>
                <a:ea typeface="楷体_GB2312" pitchFamily="49" charset="-122"/>
              </a:rPr>
              <a:t>个参与者，所以在识别用例的过程中，可以将系统分为</a:t>
            </a:r>
            <a:r>
              <a:rPr lang="en-US" altLang="zh-CN" sz="2400" b="1">
                <a:latin typeface="楷体_GB2312" pitchFamily="49" charset="-122"/>
                <a:ea typeface="楷体_GB2312" pitchFamily="49" charset="-122"/>
              </a:rPr>
              <a:t>3</a:t>
            </a:r>
            <a:r>
              <a:rPr lang="zh-CN" altLang="en-US" sz="2400" b="1">
                <a:latin typeface="楷体_GB2312" pitchFamily="49" charset="-122"/>
                <a:ea typeface="楷体_GB2312" pitchFamily="49" charset="-122"/>
              </a:rPr>
              <a:t>个用例图分别考虑。</a:t>
            </a:r>
          </a:p>
          <a:p>
            <a:pPr marL="381000" indent="-381000">
              <a:lnSpc>
                <a:spcPct val="90000"/>
              </a:lnSpc>
              <a:buFontTx/>
              <a:buNone/>
            </a:pPr>
            <a:r>
              <a:rPr lang="zh-CN" altLang="en-US" sz="2400" b="1">
                <a:latin typeface="楷体_GB2312" pitchFamily="49" charset="-122"/>
                <a:ea typeface="楷体_GB2312" pitchFamily="49" charset="-122"/>
              </a:rPr>
              <a:t>   ⑷ 根据参与者之间的关系也可以将系统的用例图合为一张，这样画出的用例图略显复杂，为简单起见，我们将系统的用例图分为</a:t>
            </a:r>
            <a:r>
              <a:rPr lang="en-US" altLang="zh-CN" sz="2400" b="1">
                <a:latin typeface="楷体_GB2312" pitchFamily="49" charset="-122"/>
                <a:ea typeface="楷体_GB2312" pitchFamily="49" charset="-122"/>
              </a:rPr>
              <a:t>3</a:t>
            </a:r>
            <a:r>
              <a:rPr lang="zh-CN" altLang="en-US" sz="2400" b="1">
                <a:latin typeface="楷体_GB2312" pitchFamily="49" charset="-122"/>
                <a:ea typeface="楷体_GB2312" pitchFamily="49" charset="-122"/>
              </a:rPr>
              <a:t>个分别介绍。 </a:t>
            </a:r>
          </a:p>
        </p:txBody>
      </p:sp>
      <p:sp>
        <p:nvSpPr>
          <p:cNvPr id="7" name="标题 1"/>
          <p:cNvSpPr>
            <a:spLocks noGrp="1"/>
          </p:cNvSpPr>
          <p:nvPr>
            <p:ph type="title"/>
          </p:nvPr>
        </p:nvSpPr>
        <p:spPr/>
        <p:txBody>
          <a:bodyPr/>
          <a:lstStyle/>
          <a:p>
            <a:r>
              <a:rPr lang="en-US" altLang="zh-CN" dirty="0" smtClean="0"/>
              <a:t>Case Study: Library </a:t>
            </a:r>
            <a:r>
              <a:rPr lang="en-US" altLang="zh-CN" dirty="0"/>
              <a:t>Management System</a:t>
            </a:r>
            <a:r>
              <a:rPr lang="en-US" altLang="zh-CN" dirty="0" smtClean="0"/>
              <a:t> </a:t>
            </a:r>
            <a:endParaRPr lang="zh-CN" altLang="en-US" dirty="0"/>
          </a:p>
        </p:txBody>
      </p:sp>
    </p:spTree>
    <p:extLst>
      <p:ext uri="{BB962C8B-B14F-4D97-AF65-F5344CB8AC3E}">
        <p14:creationId xmlns:p14="http://schemas.microsoft.com/office/powerpoint/2010/main" val="403865200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7596188" y="6524625"/>
            <a:ext cx="1584325" cy="314325"/>
          </a:xfrm>
          <a:prstGeom prst="rect">
            <a:avLst/>
          </a:prstGeom>
        </p:spPr>
        <p:txBody>
          <a:bodyPr/>
          <a:lstStyle/>
          <a:p>
            <a:fld id="{9A6329A0-32F4-4717-9688-F082C281D095}" type="slidenum">
              <a:rPr lang="en-US" altLang="ko-KR"/>
              <a:pPr/>
              <a:t>54</a:t>
            </a:fld>
            <a:endParaRPr lang="en-US" altLang="ko-KR"/>
          </a:p>
        </p:txBody>
      </p:sp>
      <p:sp>
        <p:nvSpPr>
          <p:cNvPr id="205826" name="Rectangle 2"/>
          <p:cNvSpPr>
            <a:spLocks noGrp="1" noChangeArrowheads="1"/>
          </p:cNvSpPr>
          <p:nvPr>
            <p:ph type="body" idx="1"/>
          </p:nvPr>
        </p:nvSpPr>
        <p:spPr>
          <a:xfrm>
            <a:off x="296863" y="1295400"/>
            <a:ext cx="8596312" cy="5086350"/>
          </a:xfrm>
        </p:spPr>
        <p:txBody>
          <a:bodyPr/>
          <a:lstStyle/>
          <a:p>
            <a:pPr marL="381000" indent="-381000">
              <a:lnSpc>
                <a:spcPct val="90000"/>
              </a:lnSpc>
            </a:pPr>
            <a:r>
              <a:rPr lang="zh-CN" altLang="en-US" sz="3200" b="1">
                <a:solidFill>
                  <a:srgbClr val="FF3300"/>
                </a:solidFill>
                <a:latin typeface="楷体_GB2312" pitchFamily="49" charset="-122"/>
                <a:ea typeface="楷体_GB2312" pitchFamily="49" charset="-122"/>
              </a:rPr>
              <a:t>确定系统用例</a:t>
            </a:r>
            <a:endParaRPr lang="zh-CN" altLang="en-US" sz="2400" b="1">
              <a:latin typeface="楷体_GB2312" pitchFamily="49" charset="-122"/>
              <a:ea typeface="楷体_GB2312" pitchFamily="49" charset="-122"/>
            </a:endParaRPr>
          </a:p>
          <a:p>
            <a:pPr marL="381000" indent="-381000">
              <a:lnSpc>
                <a:spcPct val="90000"/>
              </a:lnSpc>
              <a:buFontTx/>
              <a:buNone/>
            </a:pPr>
            <a:r>
              <a:rPr lang="zh-CN" altLang="en-US" sz="2400" b="1">
                <a:latin typeface="楷体_GB2312" pitchFamily="49" charset="-122"/>
                <a:ea typeface="楷体_GB2312" pitchFamily="49" charset="-122"/>
              </a:rPr>
              <a:t>   ⑴ 借阅者请求服务的用例</a:t>
            </a:r>
          </a:p>
          <a:p>
            <a:pPr marL="381000" indent="-381000">
              <a:lnSpc>
                <a:spcPct val="90000"/>
              </a:lnSpc>
              <a:buFontTx/>
              <a:buNone/>
            </a:pPr>
            <a:r>
              <a:rPr lang="zh-CN" altLang="en-US" sz="2400" b="1">
                <a:latin typeface="楷体_GB2312" pitchFamily="49" charset="-122"/>
                <a:ea typeface="楷体_GB2312" pitchFamily="49" charset="-122"/>
              </a:rPr>
              <a:t>      ① 登录系统；</a:t>
            </a:r>
          </a:p>
          <a:p>
            <a:pPr marL="381000" indent="-381000">
              <a:lnSpc>
                <a:spcPct val="90000"/>
              </a:lnSpc>
              <a:buFontTx/>
              <a:buNone/>
            </a:pPr>
            <a:r>
              <a:rPr lang="zh-CN" altLang="en-US" sz="2400" b="1">
                <a:latin typeface="楷体_GB2312" pitchFamily="49" charset="-122"/>
                <a:ea typeface="楷体_GB2312" pitchFamily="49" charset="-122"/>
              </a:rPr>
              <a:t>      ② 查询自己的借阅信息；</a:t>
            </a:r>
          </a:p>
          <a:p>
            <a:pPr marL="381000" indent="-381000">
              <a:lnSpc>
                <a:spcPct val="90000"/>
              </a:lnSpc>
              <a:buFontTx/>
              <a:buNone/>
            </a:pPr>
            <a:r>
              <a:rPr lang="zh-CN" altLang="en-US" sz="2400" b="1">
                <a:latin typeface="楷体_GB2312" pitchFamily="49" charset="-122"/>
                <a:ea typeface="楷体_GB2312" pitchFamily="49" charset="-122"/>
              </a:rPr>
              <a:t>      ③ 查询书籍信息；</a:t>
            </a:r>
          </a:p>
          <a:p>
            <a:pPr marL="381000" indent="-381000">
              <a:lnSpc>
                <a:spcPct val="90000"/>
              </a:lnSpc>
              <a:buFontTx/>
              <a:buNone/>
            </a:pPr>
            <a:r>
              <a:rPr lang="zh-CN" altLang="en-US" sz="2400" b="1">
                <a:latin typeface="楷体_GB2312" pitchFamily="49" charset="-122"/>
                <a:ea typeface="楷体_GB2312" pitchFamily="49" charset="-122"/>
              </a:rPr>
              <a:t>      ④ 预订书籍；</a:t>
            </a:r>
          </a:p>
          <a:p>
            <a:pPr marL="381000" indent="-381000">
              <a:lnSpc>
                <a:spcPct val="90000"/>
              </a:lnSpc>
              <a:buFontTx/>
              <a:buNone/>
            </a:pPr>
            <a:r>
              <a:rPr lang="zh-CN" altLang="en-US" sz="2400" b="1">
                <a:latin typeface="楷体_GB2312" pitchFamily="49" charset="-122"/>
                <a:ea typeface="楷体_GB2312" pitchFamily="49" charset="-122"/>
              </a:rPr>
              <a:t>      ⑤ 借阅书籍；</a:t>
            </a:r>
          </a:p>
          <a:p>
            <a:pPr marL="381000" indent="-381000">
              <a:lnSpc>
                <a:spcPct val="90000"/>
              </a:lnSpc>
              <a:buFontTx/>
              <a:buNone/>
            </a:pPr>
            <a:r>
              <a:rPr lang="zh-CN" altLang="en-US" sz="2400" b="1">
                <a:latin typeface="楷体_GB2312" pitchFamily="49" charset="-122"/>
                <a:ea typeface="楷体_GB2312" pitchFamily="49" charset="-122"/>
              </a:rPr>
              <a:t>      ⑥ 归还书籍。</a:t>
            </a:r>
          </a:p>
        </p:txBody>
      </p:sp>
      <p:sp>
        <p:nvSpPr>
          <p:cNvPr id="7" name="标题 1"/>
          <p:cNvSpPr>
            <a:spLocks noGrp="1"/>
          </p:cNvSpPr>
          <p:nvPr>
            <p:ph type="title"/>
          </p:nvPr>
        </p:nvSpPr>
        <p:spPr/>
        <p:txBody>
          <a:bodyPr/>
          <a:lstStyle/>
          <a:p>
            <a:r>
              <a:rPr lang="en-US" altLang="zh-CN" dirty="0" smtClean="0"/>
              <a:t>Case Study: Library </a:t>
            </a:r>
            <a:r>
              <a:rPr lang="en-US" altLang="zh-CN" dirty="0"/>
              <a:t>Management System</a:t>
            </a:r>
            <a:r>
              <a:rPr lang="en-US" altLang="zh-CN" dirty="0" smtClean="0"/>
              <a:t> </a:t>
            </a:r>
            <a:endParaRPr lang="zh-CN" altLang="en-US" dirty="0"/>
          </a:p>
        </p:txBody>
      </p:sp>
    </p:spTree>
    <p:extLst>
      <p:ext uri="{BB962C8B-B14F-4D97-AF65-F5344CB8AC3E}">
        <p14:creationId xmlns:p14="http://schemas.microsoft.com/office/powerpoint/2010/main" val="39009260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7596188" y="6524625"/>
            <a:ext cx="1584325" cy="314325"/>
          </a:xfrm>
          <a:prstGeom prst="rect">
            <a:avLst/>
          </a:prstGeom>
        </p:spPr>
        <p:txBody>
          <a:bodyPr/>
          <a:lstStyle/>
          <a:p>
            <a:fld id="{0891C9DA-EA4C-4FBC-8D9C-14F2A93FEB66}" type="slidenum">
              <a:rPr lang="en-US" altLang="ko-KR"/>
              <a:pPr/>
              <a:t>55</a:t>
            </a:fld>
            <a:endParaRPr lang="en-US" altLang="ko-KR"/>
          </a:p>
        </p:txBody>
      </p:sp>
      <p:sp>
        <p:nvSpPr>
          <p:cNvPr id="206850" name="Rectangle 2"/>
          <p:cNvSpPr>
            <a:spLocks noGrp="1" noChangeArrowheads="1"/>
          </p:cNvSpPr>
          <p:nvPr>
            <p:ph type="body" idx="1"/>
          </p:nvPr>
        </p:nvSpPr>
        <p:spPr>
          <a:xfrm>
            <a:off x="296863" y="1295400"/>
            <a:ext cx="8596312" cy="5086350"/>
          </a:xfrm>
        </p:spPr>
        <p:txBody>
          <a:bodyPr/>
          <a:lstStyle/>
          <a:p>
            <a:pPr marL="381000" indent="-381000">
              <a:lnSpc>
                <a:spcPct val="90000"/>
              </a:lnSpc>
            </a:pPr>
            <a:r>
              <a:rPr lang="zh-CN" altLang="en-US" sz="3200" b="1">
                <a:solidFill>
                  <a:srgbClr val="FF3300"/>
                </a:solidFill>
                <a:latin typeface="楷体_GB2312" pitchFamily="49" charset="-122"/>
                <a:ea typeface="楷体_GB2312" pitchFamily="49" charset="-122"/>
              </a:rPr>
              <a:t>确定系统用例</a:t>
            </a:r>
            <a:endParaRPr lang="zh-CN" altLang="en-US" sz="2400" b="1">
              <a:latin typeface="楷体_GB2312" pitchFamily="49" charset="-122"/>
              <a:ea typeface="楷体_GB2312" pitchFamily="49" charset="-122"/>
            </a:endParaRPr>
          </a:p>
          <a:p>
            <a:pPr marL="381000" indent="-381000">
              <a:lnSpc>
                <a:spcPct val="90000"/>
              </a:lnSpc>
              <a:buFontTx/>
              <a:buNone/>
            </a:pPr>
            <a:r>
              <a:rPr lang="zh-CN" altLang="en-US" sz="2400" b="1">
                <a:latin typeface="楷体_GB2312" pitchFamily="49" charset="-122"/>
                <a:ea typeface="楷体_GB2312" pitchFamily="49" charset="-122"/>
              </a:rPr>
              <a:t>   ⑵ 图书馆管理员处理借书、还书等的用例</a:t>
            </a:r>
          </a:p>
          <a:p>
            <a:pPr marL="381000" indent="-381000">
              <a:lnSpc>
                <a:spcPct val="90000"/>
              </a:lnSpc>
              <a:buFontTx/>
              <a:buNone/>
            </a:pPr>
            <a:r>
              <a:rPr lang="zh-CN" altLang="en-US" sz="2400" b="1">
                <a:latin typeface="楷体_GB2312" pitchFamily="49" charset="-122"/>
                <a:ea typeface="楷体_GB2312" pitchFamily="49" charset="-122"/>
              </a:rPr>
              <a:t>      ① 处理书籍借阅；</a:t>
            </a:r>
          </a:p>
          <a:p>
            <a:pPr marL="381000" indent="-381000">
              <a:lnSpc>
                <a:spcPct val="90000"/>
              </a:lnSpc>
              <a:buFontTx/>
              <a:buNone/>
            </a:pPr>
            <a:r>
              <a:rPr lang="zh-CN" altLang="en-US" sz="2400" b="1">
                <a:latin typeface="楷体_GB2312" pitchFamily="49" charset="-122"/>
                <a:ea typeface="楷体_GB2312" pitchFamily="49" charset="-122"/>
              </a:rPr>
              <a:t>      ② 处理书籍归还；</a:t>
            </a:r>
          </a:p>
          <a:p>
            <a:pPr marL="381000" indent="-381000">
              <a:lnSpc>
                <a:spcPct val="90000"/>
              </a:lnSpc>
              <a:buFontTx/>
              <a:buNone/>
            </a:pPr>
            <a:r>
              <a:rPr lang="zh-CN" altLang="en-US" sz="2400" b="1">
                <a:latin typeface="楷体_GB2312" pitchFamily="49" charset="-122"/>
                <a:ea typeface="楷体_GB2312" pitchFamily="49" charset="-122"/>
              </a:rPr>
              <a:t>      ③ 删除预订信息。</a:t>
            </a:r>
          </a:p>
        </p:txBody>
      </p:sp>
      <p:sp>
        <p:nvSpPr>
          <p:cNvPr id="7" name="标题 1"/>
          <p:cNvSpPr>
            <a:spLocks noGrp="1"/>
          </p:cNvSpPr>
          <p:nvPr>
            <p:ph type="title"/>
          </p:nvPr>
        </p:nvSpPr>
        <p:spPr/>
        <p:txBody>
          <a:bodyPr/>
          <a:lstStyle/>
          <a:p>
            <a:r>
              <a:rPr lang="en-US" altLang="zh-CN" dirty="0" smtClean="0"/>
              <a:t>Case Study: Library </a:t>
            </a:r>
            <a:r>
              <a:rPr lang="en-US" altLang="zh-CN" dirty="0"/>
              <a:t>Management System</a:t>
            </a:r>
            <a:r>
              <a:rPr lang="en-US" altLang="zh-CN" dirty="0" smtClean="0"/>
              <a:t> </a:t>
            </a:r>
            <a:endParaRPr lang="zh-CN" altLang="en-US" dirty="0"/>
          </a:p>
        </p:txBody>
      </p:sp>
    </p:spTree>
    <p:extLst>
      <p:ext uri="{BB962C8B-B14F-4D97-AF65-F5344CB8AC3E}">
        <p14:creationId xmlns:p14="http://schemas.microsoft.com/office/powerpoint/2010/main" val="350951735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7596188" y="6524625"/>
            <a:ext cx="1584325" cy="314325"/>
          </a:xfrm>
          <a:prstGeom prst="rect">
            <a:avLst/>
          </a:prstGeom>
        </p:spPr>
        <p:txBody>
          <a:bodyPr/>
          <a:lstStyle/>
          <a:p>
            <a:fld id="{3A6CEDA8-687A-4C4A-89F0-12827842E8D7}" type="slidenum">
              <a:rPr lang="en-US" altLang="ko-KR"/>
              <a:pPr/>
              <a:t>56</a:t>
            </a:fld>
            <a:endParaRPr lang="en-US" altLang="ko-KR"/>
          </a:p>
        </p:txBody>
      </p:sp>
      <p:sp>
        <p:nvSpPr>
          <p:cNvPr id="207874" name="Rectangle 2"/>
          <p:cNvSpPr>
            <a:spLocks noGrp="1" noChangeArrowheads="1"/>
          </p:cNvSpPr>
          <p:nvPr>
            <p:ph type="body" idx="1"/>
          </p:nvPr>
        </p:nvSpPr>
        <p:spPr>
          <a:xfrm>
            <a:off x="296863" y="1295400"/>
            <a:ext cx="8596312" cy="5086350"/>
          </a:xfrm>
        </p:spPr>
        <p:txBody>
          <a:bodyPr/>
          <a:lstStyle/>
          <a:p>
            <a:pPr marL="381000" indent="-381000">
              <a:lnSpc>
                <a:spcPct val="90000"/>
              </a:lnSpc>
            </a:pPr>
            <a:r>
              <a:rPr lang="zh-CN" altLang="en-US" sz="3200" b="1">
                <a:solidFill>
                  <a:srgbClr val="FF3300"/>
                </a:solidFill>
                <a:latin typeface="楷体_GB2312" pitchFamily="49" charset="-122"/>
                <a:ea typeface="楷体_GB2312" pitchFamily="49" charset="-122"/>
              </a:rPr>
              <a:t>确定系统用例</a:t>
            </a:r>
            <a:endParaRPr lang="zh-CN" altLang="en-US" sz="2400" b="1">
              <a:latin typeface="楷体_GB2312" pitchFamily="49" charset="-122"/>
              <a:ea typeface="楷体_GB2312" pitchFamily="49" charset="-122"/>
            </a:endParaRPr>
          </a:p>
          <a:p>
            <a:pPr marL="381000" indent="-381000">
              <a:lnSpc>
                <a:spcPct val="90000"/>
              </a:lnSpc>
              <a:buFontTx/>
              <a:buNone/>
            </a:pPr>
            <a:r>
              <a:rPr lang="zh-CN" altLang="en-US" sz="2400" b="1">
                <a:latin typeface="楷体_GB2312" pitchFamily="49" charset="-122"/>
                <a:ea typeface="楷体_GB2312" pitchFamily="49" charset="-122"/>
              </a:rPr>
              <a:t>   ⑶ 系统管理员进行系统维护的用例</a:t>
            </a:r>
          </a:p>
          <a:p>
            <a:pPr marL="381000" indent="-381000">
              <a:lnSpc>
                <a:spcPct val="90000"/>
              </a:lnSpc>
              <a:buFontTx/>
              <a:buNone/>
            </a:pPr>
            <a:r>
              <a:rPr lang="zh-CN" altLang="en-US" sz="2400" b="1">
                <a:latin typeface="楷体_GB2312" pitchFamily="49" charset="-122"/>
                <a:ea typeface="楷体_GB2312" pitchFamily="49" charset="-122"/>
              </a:rPr>
              <a:t>      ① 查询借阅者信息；</a:t>
            </a:r>
          </a:p>
          <a:p>
            <a:pPr marL="381000" indent="-381000">
              <a:lnSpc>
                <a:spcPct val="90000"/>
              </a:lnSpc>
              <a:buFontTx/>
              <a:buNone/>
            </a:pPr>
            <a:r>
              <a:rPr lang="zh-CN" altLang="en-US" sz="2400" b="1">
                <a:latin typeface="楷体_GB2312" pitchFamily="49" charset="-122"/>
                <a:ea typeface="楷体_GB2312" pitchFamily="49" charset="-122"/>
              </a:rPr>
              <a:t>      ② 查询书籍信息；</a:t>
            </a:r>
          </a:p>
          <a:p>
            <a:pPr marL="381000" indent="-381000">
              <a:lnSpc>
                <a:spcPct val="90000"/>
              </a:lnSpc>
              <a:buFontTx/>
              <a:buNone/>
            </a:pPr>
            <a:r>
              <a:rPr lang="zh-CN" altLang="en-US" sz="2400" b="1">
                <a:latin typeface="楷体_GB2312" pitchFamily="49" charset="-122"/>
                <a:ea typeface="楷体_GB2312" pitchFamily="49" charset="-122"/>
              </a:rPr>
              <a:t>      ③ 增加书目；</a:t>
            </a:r>
          </a:p>
          <a:p>
            <a:pPr marL="381000" indent="-381000">
              <a:lnSpc>
                <a:spcPct val="90000"/>
              </a:lnSpc>
              <a:buFontTx/>
              <a:buNone/>
            </a:pPr>
            <a:r>
              <a:rPr lang="zh-CN" altLang="en-US" sz="2400" b="1">
                <a:latin typeface="楷体_GB2312" pitchFamily="49" charset="-122"/>
                <a:ea typeface="楷体_GB2312" pitchFamily="49" charset="-122"/>
              </a:rPr>
              <a:t>      ④ 删除或更新书目；</a:t>
            </a:r>
          </a:p>
          <a:p>
            <a:pPr marL="381000" indent="-381000">
              <a:lnSpc>
                <a:spcPct val="90000"/>
              </a:lnSpc>
              <a:buFontTx/>
              <a:buNone/>
            </a:pPr>
            <a:r>
              <a:rPr lang="zh-CN" altLang="en-US" sz="2400" b="1">
                <a:latin typeface="楷体_GB2312" pitchFamily="49" charset="-122"/>
                <a:ea typeface="楷体_GB2312" pitchFamily="49" charset="-122"/>
              </a:rPr>
              <a:t>      ⑤ 增加书籍；</a:t>
            </a:r>
          </a:p>
          <a:p>
            <a:pPr marL="381000" indent="-381000">
              <a:lnSpc>
                <a:spcPct val="90000"/>
              </a:lnSpc>
              <a:buFontTx/>
              <a:buNone/>
            </a:pPr>
            <a:r>
              <a:rPr lang="zh-CN" altLang="en-US" sz="2400" b="1">
                <a:latin typeface="楷体_GB2312" pitchFamily="49" charset="-122"/>
                <a:ea typeface="楷体_GB2312" pitchFamily="49" charset="-122"/>
              </a:rPr>
              <a:t>      ⑥ 删除书籍；</a:t>
            </a:r>
          </a:p>
          <a:p>
            <a:pPr marL="381000" indent="-381000">
              <a:lnSpc>
                <a:spcPct val="90000"/>
              </a:lnSpc>
              <a:buFontTx/>
              <a:buNone/>
            </a:pPr>
            <a:r>
              <a:rPr lang="zh-CN" altLang="en-US" sz="2400" b="1">
                <a:latin typeface="楷体_GB2312" pitchFamily="49" charset="-122"/>
                <a:ea typeface="楷体_GB2312" pitchFamily="49" charset="-122"/>
              </a:rPr>
              <a:t>      ⑦ 添加借阅者账户；</a:t>
            </a:r>
          </a:p>
          <a:p>
            <a:pPr marL="381000" indent="-381000">
              <a:lnSpc>
                <a:spcPct val="90000"/>
              </a:lnSpc>
              <a:buFontTx/>
              <a:buNone/>
            </a:pPr>
            <a:r>
              <a:rPr lang="zh-CN" altLang="en-US" sz="2400" b="1">
                <a:latin typeface="楷体_GB2312" pitchFamily="49" charset="-122"/>
                <a:ea typeface="楷体_GB2312" pitchFamily="49" charset="-122"/>
              </a:rPr>
              <a:t>      ⑧ 删除或更新借阅者账户。</a:t>
            </a:r>
          </a:p>
        </p:txBody>
      </p:sp>
      <p:sp>
        <p:nvSpPr>
          <p:cNvPr id="7" name="标题 1"/>
          <p:cNvSpPr>
            <a:spLocks noGrp="1"/>
          </p:cNvSpPr>
          <p:nvPr>
            <p:ph type="title"/>
          </p:nvPr>
        </p:nvSpPr>
        <p:spPr/>
        <p:txBody>
          <a:bodyPr/>
          <a:lstStyle/>
          <a:p>
            <a:r>
              <a:rPr lang="en-US" altLang="zh-CN" dirty="0" smtClean="0"/>
              <a:t>Case Study: Library </a:t>
            </a:r>
            <a:r>
              <a:rPr lang="en-US" altLang="zh-CN" dirty="0"/>
              <a:t>Management System</a:t>
            </a:r>
            <a:r>
              <a:rPr lang="en-US" altLang="zh-CN" dirty="0" smtClean="0"/>
              <a:t> </a:t>
            </a:r>
            <a:endParaRPr lang="zh-CN" altLang="en-US" dirty="0"/>
          </a:p>
        </p:txBody>
      </p:sp>
    </p:spTree>
    <p:extLst>
      <p:ext uri="{BB962C8B-B14F-4D97-AF65-F5344CB8AC3E}">
        <p14:creationId xmlns:p14="http://schemas.microsoft.com/office/powerpoint/2010/main" val="30545454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4294967295"/>
          </p:nvPr>
        </p:nvSpPr>
        <p:spPr>
          <a:xfrm>
            <a:off x="7596188" y="6524625"/>
            <a:ext cx="1584325" cy="314325"/>
          </a:xfrm>
          <a:prstGeom prst="rect">
            <a:avLst/>
          </a:prstGeom>
        </p:spPr>
        <p:txBody>
          <a:bodyPr/>
          <a:lstStyle/>
          <a:p>
            <a:fld id="{C5BF27D6-EABF-4200-BFA2-C792FCA0092E}" type="slidenum">
              <a:rPr lang="en-US" altLang="ko-KR"/>
              <a:pPr/>
              <a:t>57</a:t>
            </a:fld>
            <a:endParaRPr lang="en-US" altLang="ko-KR"/>
          </a:p>
        </p:txBody>
      </p:sp>
      <p:sp>
        <p:nvSpPr>
          <p:cNvPr id="218115" name="Rectangle 3"/>
          <p:cNvSpPr>
            <a:spLocks noGrp="1" noChangeArrowheads="1"/>
          </p:cNvSpPr>
          <p:nvPr>
            <p:ph type="body" sz="half" idx="1"/>
          </p:nvPr>
        </p:nvSpPr>
        <p:spPr>
          <a:xfrm>
            <a:off x="295275" y="1295400"/>
            <a:ext cx="8237538" cy="4572000"/>
          </a:xfrm>
        </p:spPr>
        <p:txBody>
          <a:bodyPr/>
          <a:lstStyle/>
          <a:p>
            <a:pPr marL="381000" indent="-381000">
              <a:lnSpc>
                <a:spcPct val="90000"/>
              </a:lnSpc>
            </a:pPr>
            <a:r>
              <a:rPr lang="zh-CN" altLang="en-US" sz="3200" b="1">
                <a:solidFill>
                  <a:srgbClr val="FF3300"/>
                </a:solidFill>
                <a:latin typeface="楷体_GB2312" pitchFamily="49" charset="-122"/>
                <a:ea typeface="楷体_GB2312" pitchFamily="49" charset="-122"/>
              </a:rPr>
              <a:t>图书馆管理系统中的用例图</a:t>
            </a:r>
          </a:p>
          <a:p>
            <a:pPr marL="381000" indent="-381000">
              <a:lnSpc>
                <a:spcPct val="90000"/>
              </a:lnSpc>
              <a:buFontTx/>
              <a:buNone/>
            </a:pPr>
            <a:r>
              <a:rPr lang="zh-CN" altLang="en-US" sz="1800" b="1">
                <a:ea typeface="宋体" charset="-122"/>
              </a:rPr>
              <a:t>      </a:t>
            </a:r>
            <a:r>
              <a:rPr lang="zh-CN" altLang="en-US" sz="2400" b="1">
                <a:latin typeface="楷体_GB2312" pitchFamily="49" charset="-122"/>
                <a:ea typeface="楷体_GB2312" pitchFamily="49" charset="-122"/>
              </a:rPr>
              <a:t>⑴ 借阅者请求服务的用例图</a:t>
            </a:r>
          </a:p>
        </p:txBody>
      </p:sp>
      <p:sp>
        <p:nvSpPr>
          <p:cNvPr id="8" name="标题 1"/>
          <p:cNvSpPr>
            <a:spLocks noGrp="1"/>
          </p:cNvSpPr>
          <p:nvPr>
            <p:ph type="title"/>
          </p:nvPr>
        </p:nvSpPr>
        <p:spPr/>
        <p:txBody>
          <a:bodyPr/>
          <a:lstStyle/>
          <a:p>
            <a:r>
              <a:rPr lang="en-US" altLang="zh-CN" dirty="0" smtClean="0"/>
              <a:t>Case Study: Library </a:t>
            </a:r>
            <a:r>
              <a:rPr lang="en-US" altLang="zh-CN" dirty="0"/>
              <a:t>Management System</a:t>
            </a:r>
            <a:r>
              <a:rPr lang="en-US" altLang="zh-CN" dirty="0" smtClean="0"/>
              <a:t> </a:t>
            </a:r>
            <a:endParaRPr lang="zh-CN"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348880"/>
            <a:ext cx="6398294" cy="4128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503120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4294967295"/>
          </p:nvPr>
        </p:nvSpPr>
        <p:spPr>
          <a:xfrm>
            <a:off x="7596188" y="6524625"/>
            <a:ext cx="1584325" cy="314325"/>
          </a:xfrm>
          <a:prstGeom prst="rect">
            <a:avLst/>
          </a:prstGeom>
        </p:spPr>
        <p:txBody>
          <a:bodyPr/>
          <a:lstStyle/>
          <a:p>
            <a:fld id="{863EC612-14A8-40C6-AFB3-6290C8318C4E}" type="slidenum">
              <a:rPr lang="en-US" altLang="ko-KR"/>
              <a:pPr/>
              <a:t>58</a:t>
            </a:fld>
            <a:endParaRPr lang="en-US" altLang="ko-KR"/>
          </a:p>
        </p:txBody>
      </p:sp>
      <p:sp>
        <p:nvSpPr>
          <p:cNvPr id="219139" name="Rectangle 3"/>
          <p:cNvSpPr>
            <a:spLocks noGrp="1" noChangeArrowheads="1"/>
          </p:cNvSpPr>
          <p:nvPr>
            <p:ph type="body" sz="half" idx="1"/>
          </p:nvPr>
        </p:nvSpPr>
        <p:spPr>
          <a:xfrm>
            <a:off x="295275" y="1295400"/>
            <a:ext cx="8237538" cy="4572000"/>
          </a:xfrm>
        </p:spPr>
        <p:txBody>
          <a:bodyPr/>
          <a:lstStyle/>
          <a:p>
            <a:pPr marL="381000" indent="-381000">
              <a:lnSpc>
                <a:spcPct val="90000"/>
              </a:lnSpc>
            </a:pPr>
            <a:r>
              <a:rPr lang="zh-CN" altLang="en-US" sz="3200" b="1">
                <a:solidFill>
                  <a:srgbClr val="FF3300"/>
                </a:solidFill>
                <a:latin typeface="楷体_GB2312" pitchFamily="49" charset="-122"/>
                <a:ea typeface="楷体_GB2312" pitchFamily="49" charset="-122"/>
              </a:rPr>
              <a:t>图书馆管理系统中的用例图</a:t>
            </a:r>
          </a:p>
          <a:p>
            <a:pPr marL="381000" indent="-381000">
              <a:lnSpc>
                <a:spcPct val="90000"/>
              </a:lnSpc>
              <a:buFontTx/>
              <a:buNone/>
            </a:pPr>
            <a:r>
              <a:rPr lang="zh-CN" altLang="en-US" sz="1800" b="1">
                <a:ea typeface="宋体" charset="-122"/>
              </a:rPr>
              <a:t>    </a:t>
            </a:r>
            <a:r>
              <a:rPr lang="zh-CN" altLang="en-US" sz="2400" b="1">
                <a:latin typeface="楷体_GB2312" pitchFamily="49" charset="-122"/>
                <a:ea typeface="楷体_GB2312" pitchFamily="49" charset="-122"/>
              </a:rPr>
              <a:t> ⑵ 图书馆管理员处理借书、还书等的用例图</a:t>
            </a:r>
          </a:p>
        </p:txBody>
      </p:sp>
      <p:sp>
        <p:nvSpPr>
          <p:cNvPr id="8" name="标题 1"/>
          <p:cNvSpPr>
            <a:spLocks noGrp="1"/>
          </p:cNvSpPr>
          <p:nvPr>
            <p:ph type="title"/>
          </p:nvPr>
        </p:nvSpPr>
        <p:spPr/>
        <p:txBody>
          <a:bodyPr/>
          <a:lstStyle/>
          <a:p>
            <a:r>
              <a:rPr lang="en-US" altLang="zh-CN" dirty="0" smtClean="0"/>
              <a:t>Case Study: Library </a:t>
            </a:r>
            <a:r>
              <a:rPr lang="en-US" altLang="zh-CN" dirty="0"/>
              <a:t>Management System</a:t>
            </a:r>
            <a:r>
              <a:rPr lang="en-US" altLang="zh-CN" dirty="0" smtClean="0"/>
              <a:t> </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420888"/>
            <a:ext cx="6778316" cy="3963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09472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4294967295"/>
          </p:nvPr>
        </p:nvSpPr>
        <p:spPr>
          <a:xfrm>
            <a:off x="7596188" y="6524625"/>
            <a:ext cx="1584325" cy="314325"/>
          </a:xfrm>
          <a:prstGeom prst="rect">
            <a:avLst/>
          </a:prstGeom>
        </p:spPr>
        <p:txBody>
          <a:bodyPr/>
          <a:lstStyle/>
          <a:p>
            <a:fld id="{8CAA694E-7BB9-47DF-8B16-DFBE51CDC248}" type="slidenum">
              <a:rPr lang="en-US" altLang="ko-KR"/>
              <a:pPr/>
              <a:t>59</a:t>
            </a:fld>
            <a:endParaRPr lang="en-US" altLang="ko-KR"/>
          </a:p>
        </p:txBody>
      </p:sp>
      <p:sp>
        <p:nvSpPr>
          <p:cNvPr id="220163" name="Rectangle 3"/>
          <p:cNvSpPr>
            <a:spLocks noGrp="1" noChangeArrowheads="1"/>
          </p:cNvSpPr>
          <p:nvPr>
            <p:ph type="body" sz="half" idx="1"/>
          </p:nvPr>
        </p:nvSpPr>
        <p:spPr>
          <a:xfrm>
            <a:off x="295275" y="1295400"/>
            <a:ext cx="8237538" cy="4572000"/>
          </a:xfrm>
        </p:spPr>
        <p:txBody>
          <a:bodyPr/>
          <a:lstStyle/>
          <a:p>
            <a:pPr marL="381000" indent="-381000">
              <a:lnSpc>
                <a:spcPct val="90000"/>
              </a:lnSpc>
            </a:pPr>
            <a:r>
              <a:rPr lang="zh-CN" altLang="en-US" sz="3200" b="1">
                <a:solidFill>
                  <a:srgbClr val="FF3300"/>
                </a:solidFill>
                <a:latin typeface="楷体_GB2312" pitchFamily="49" charset="-122"/>
                <a:ea typeface="楷体_GB2312" pitchFamily="49" charset="-122"/>
              </a:rPr>
              <a:t>图书馆管理系统中的用例图</a:t>
            </a:r>
          </a:p>
          <a:p>
            <a:pPr marL="381000" indent="-381000">
              <a:lnSpc>
                <a:spcPct val="90000"/>
              </a:lnSpc>
              <a:buFontTx/>
              <a:buNone/>
            </a:pPr>
            <a:r>
              <a:rPr lang="zh-CN" altLang="en-US" sz="1800" b="1">
                <a:ea typeface="宋体" charset="-122"/>
              </a:rPr>
              <a:t>    </a:t>
            </a:r>
            <a:r>
              <a:rPr lang="zh-CN" altLang="en-US" sz="2400" b="1">
                <a:latin typeface="楷体_GB2312" pitchFamily="49" charset="-122"/>
                <a:ea typeface="楷体_GB2312" pitchFamily="49" charset="-122"/>
              </a:rPr>
              <a:t> ⑶ 系统管理员进行系统维护的用例图</a:t>
            </a:r>
          </a:p>
        </p:txBody>
      </p:sp>
      <p:sp>
        <p:nvSpPr>
          <p:cNvPr id="8" name="标题 1"/>
          <p:cNvSpPr>
            <a:spLocks noGrp="1"/>
          </p:cNvSpPr>
          <p:nvPr>
            <p:ph type="title"/>
          </p:nvPr>
        </p:nvSpPr>
        <p:spPr/>
        <p:txBody>
          <a:bodyPr/>
          <a:lstStyle/>
          <a:p>
            <a:r>
              <a:rPr lang="en-US" altLang="zh-CN" dirty="0" smtClean="0"/>
              <a:t>Case Study: Library </a:t>
            </a:r>
            <a:r>
              <a:rPr lang="en-US" altLang="zh-CN" dirty="0"/>
              <a:t>Management System</a:t>
            </a:r>
            <a:r>
              <a:rPr lang="en-US" altLang="zh-CN" dirty="0" smtClean="0"/>
              <a:t> </a:t>
            </a:r>
            <a:endParaRPr lang="zh-CN"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492896"/>
            <a:ext cx="8289199" cy="3782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43823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55"/>
          <p:cNvSpPr txBox="1">
            <a:spLocks noChangeArrowheads="1"/>
          </p:cNvSpPr>
          <p:nvPr/>
        </p:nvSpPr>
        <p:spPr bwMode="auto">
          <a:xfrm>
            <a:off x="5510213" y="1938338"/>
            <a:ext cx="1295400" cy="33178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r>
              <a:rPr lang="en-US" altLang="zh-CN"/>
              <a:t>Browse</a:t>
            </a:r>
          </a:p>
        </p:txBody>
      </p:sp>
      <p:sp>
        <p:nvSpPr>
          <p:cNvPr id="18435" name="文本框 56"/>
          <p:cNvSpPr txBox="1">
            <a:spLocks noChangeArrowheads="1"/>
          </p:cNvSpPr>
          <p:nvPr/>
        </p:nvSpPr>
        <p:spPr bwMode="auto">
          <a:xfrm>
            <a:off x="7262813" y="2624138"/>
            <a:ext cx="1371600" cy="32543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r>
              <a:rPr lang="en-US" altLang="zh-CN"/>
              <a:t>Browser</a:t>
            </a:r>
          </a:p>
        </p:txBody>
      </p:sp>
      <p:sp>
        <p:nvSpPr>
          <p:cNvPr id="18436" name="文本框 57"/>
          <p:cNvSpPr txBox="1">
            <a:spLocks noChangeArrowheads="1"/>
          </p:cNvSpPr>
          <p:nvPr/>
        </p:nvSpPr>
        <p:spPr bwMode="auto">
          <a:xfrm>
            <a:off x="7186613" y="5138738"/>
            <a:ext cx="1143000" cy="33178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r>
              <a:rPr lang="en-US" altLang="zh-CN"/>
              <a:t>Librarian</a:t>
            </a:r>
          </a:p>
        </p:txBody>
      </p:sp>
      <p:sp>
        <p:nvSpPr>
          <p:cNvPr id="18437" name="文本框 60"/>
          <p:cNvSpPr txBox="1">
            <a:spLocks noChangeArrowheads="1"/>
          </p:cNvSpPr>
          <p:nvPr/>
        </p:nvSpPr>
        <p:spPr bwMode="auto">
          <a:xfrm>
            <a:off x="5434013" y="4148138"/>
            <a:ext cx="1295400" cy="5524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r>
              <a:rPr lang="en-US" altLang="zh-CN"/>
              <a:t>Update Catalog</a:t>
            </a:r>
          </a:p>
        </p:txBody>
      </p:sp>
      <p:sp>
        <p:nvSpPr>
          <p:cNvPr id="18438" name="文本框 49"/>
          <p:cNvSpPr txBox="1">
            <a:spLocks noChangeArrowheads="1"/>
          </p:cNvSpPr>
          <p:nvPr/>
        </p:nvSpPr>
        <p:spPr bwMode="auto">
          <a:xfrm>
            <a:off x="2995613" y="1709738"/>
            <a:ext cx="1625600" cy="33178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r>
              <a:rPr lang="en-US" altLang="zh-CN"/>
              <a:t>Reserve book</a:t>
            </a:r>
          </a:p>
        </p:txBody>
      </p:sp>
      <p:sp>
        <p:nvSpPr>
          <p:cNvPr id="18439" name="文本框 50"/>
          <p:cNvSpPr txBox="1">
            <a:spLocks noChangeArrowheads="1"/>
          </p:cNvSpPr>
          <p:nvPr/>
        </p:nvSpPr>
        <p:spPr bwMode="auto">
          <a:xfrm>
            <a:off x="3071813" y="2319338"/>
            <a:ext cx="1549400" cy="5524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r>
              <a:rPr lang="en-US" altLang="zh-CN"/>
              <a:t>Borrow copy of book</a:t>
            </a:r>
          </a:p>
        </p:txBody>
      </p:sp>
      <p:sp>
        <p:nvSpPr>
          <p:cNvPr id="18440" name="文本框 51"/>
          <p:cNvSpPr txBox="1">
            <a:spLocks noChangeArrowheads="1"/>
          </p:cNvSpPr>
          <p:nvPr/>
        </p:nvSpPr>
        <p:spPr bwMode="auto">
          <a:xfrm>
            <a:off x="2995613" y="3081338"/>
            <a:ext cx="1701800" cy="5524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r>
              <a:rPr lang="en-US" altLang="zh-CN"/>
              <a:t>Return copy of book</a:t>
            </a:r>
          </a:p>
        </p:txBody>
      </p:sp>
      <p:sp>
        <p:nvSpPr>
          <p:cNvPr id="18441" name="文本框 53"/>
          <p:cNvSpPr txBox="1">
            <a:spLocks noChangeArrowheads="1"/>
          </p:cNvSpPr>
          <p:nvPr/>
        </p:nvSpPr>
        <p:spPr bwMode="auto">
          <a:xfrm>
            <a:off x="3071813" y="4605338"/>
            <a:ext cx="1549400" cy="5524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r>
              <a:rPr lang="en-US" altLang="zh-CN"/>
              <a:t>Borrow Journal</a:t>
            </a:r>
          </a:p>
        </p:txBody>
      </p:sp>
      <p:sp>
        <p:nvSpPr>
          <p:cNvPr id="18442" name="文本框 54"/>
          <p:cNvSpPr txBox="1">
            <a:spLocks noChangeArrowheads="1"/>
          </p:cNvSpPr>
          <p:nvPr/>
        </p:nvSpPr>
        <p:spPr bwMode="auto">
          <a:xfrm>
            <a:off x="3148013" y="5367338"/>
            <a:ext cx="1473200" cy="5524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r>
              <a:rPr lang="en-US" altLang="zh-CN"/>
              <a:t>Return Journal</a:t>
            </a:r>
          </a:p>
        </p:txBody>
      </p:sp>
      <p:sp>
        <p:nvSpPr>
          <p:cNvPr id="18443" name="文本框 52"/>
          <p:cNvSpPr txBox="1">
            <a:spLocks noChangeArrowheads="1"/>
          </p:cNvSpPr>
          <p:nvPr/>
        </p:nvSpPr>
        <p:spPr bwMode="auto">
          <a:xfrm>
            <a:off x="2919413" y="3919538"/>
            <a:ext cx="1701800" cy="33178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r>
              <a:rPr lang="en-US" altLang="zh-CN"/>
              <a:t>Extend loan</a:t>
            </a:r>
          </a:p>
        </p:txBody>
      </p:sp>
      <p:sp>
        <p:nvSpPr>
          <p:cNvPr id="18444" name="矩形 5"/>
          <p:cNvSpPr>
            <a:spLocks noGrp="1" noChangeArrowheads="1"/>
          </p:cNvSpPr>
          <p:nvPr>
            <p:ph type="title"/>
          </p:nvPr>
        </p:nvSpPr>
        <p:spPr>
          <a:xfrm>
            <a:off x="77788" y="114300"/>
            <a:ext cx="8597900" cy="506413"/>
          </a:xfrm>
          <a:noFill/>
        </p:spPr>
        <p:txBody>
          <a:bodyPr lIns="0" tIns="0" rIns="0" bIns="0"/>
          <a:lstStyle/>
          <a:p>
            <a:pPr eaLnBrk="1" hangingPunct="1"/>
            <a:r>
              <a:rPr lang="en-US" altLang="zh-CN" smtClean="0">
                <a:ea typeface="宋体" charset="-122"/>
              </a:rPr>
              <a:t>Use Case Diagram (a Library System)</a:t>
            </a:r>
          </a:p>
        </p:txBody>
      </p:sp>
      <p:sp>
        <p:nvSpPr>
          <p:cNvPr id="18445" name="直线 6"/>
          <p:cNvSpPr>
            <a:spLocks noChangeShapeType="1"/>
          </p:cNvSpPr>
          <p:nvPr/>
        </p:nvSpPr>
        <p:spPr bwMode="auto">
          <a:xfrm>
            <a:off x="1166813" y="1862138"/>
            <a:ext cx="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6" name="直线 7"/>
          <p:cNvSpPr>
            <a:spLocks noChangeShapeType="1"/>
          </p:cNvSpPr>
          <p:nvPr/>
        </p:nvSpPr>
        <p:spPr bwMode="auto">
          <a:xfrm flipH="1">
            <a:off x="1547813" y="1938338"/>
            <a:ext cx="1371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8447" name="组合 8"/>
          <p:cNvGrpSpPr>
            <a:grpSpLocks/>
          </p:cNvGrpSpPr>
          <p:nvPr/>
        </p:nvGrpSpPr>
        <p:grpSpPr bwMode="auto">
          <a:xfrm>
            <a:off x="1014413" y="1633538"/>
            <a:ext cx="457200" cy="838200"/>
            <a:chOff x="288" y="624"/>
            <a:chExt cx="288" cy="528"/>
          </a:xfrm>
        </p:grpSpPr>
        <p:sp>
          <p:nvSpPr>
            <p:cNvPr id="18484" name="自选图形 9"/>
            <p:cNvSpPr>
              <a:spLocks noChangeArrowheads="1"/>
            </p:cNvSpPr>
            <p:nvPr/>
          </p:nvSpPr>
          <p:spPr bwMode="auto">
            <a:xfrm>
              <a:off x="336" y="624"/>
              <a:ext cx="192" cy="192"/>
            </a:xfrm>
            <a:prstGeom prst="flowChartConnector">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85" name="直线 10"/>
            <p:cNvSpPr>
              <a:spLocks noChangeShapeType="1"/>
            </p:cNvSpPr>
            <p:nvPr/>
          </p:nvSpPr>
          <p:spPr bwMode="auto">
            <a:xfrm>
              <a:off x="432" y="816"/>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86" name="直线 11"/>
            <p:cNvSpPr>
              <a:spLocks noChangeShapeType="1"/>
            </p:cNvSpPr>
            <p:nvPr/>
          </p:nvSpPr>
          <p:spPr bwMode="auto">
            <a:xfrm flipH="1">
              <a:off x="288" y="91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87" name="直线 12"/>
            <p:cNvSpPr>
              <a:spLocks noChangeShapeType="1"/>
            </p:cNvSpPr>
            <p:nvPr/>
          </p:nvSpPr>
          <p:spPr bwMode="auto">
            <a:xfrm flipH="1" flipV="1">
              <a:off x="432" y="1056"/>
              <a:ext cx="144"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88" name="直线 13"/>
            <p:cNvSpPr>
              <a:spLocks noChangeShapeType="1"/>
            </p:cNvSpPr>
            <p:nvPr/>
          </p:nvSpPr>
          <p:spPr bwMode="auto">
            <a:xfrm flipV="1">
              <a:off x="288" y="1056"/>
              <a:ext cx="144"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89" name="直线 14"/>
            <p:cNvSpPr>
              <a:spLocks noChangeShapeType="1"/>
            </p:cNvSpPr>
            <p:nvPr/>
          </p:nvSpPr>
          <p:spPr bwMode="auto">
            <a:xfrm>
              <a:off x="432" y="816"/>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48" name="直线 15"/>
          <p:cNvSpPr>
            <a:spLocks noChangeShapeType="1"/>
          </p:cNvSpPr>
          <p:nvPr/>
        </p:nvSpPr>
        <p:spPr bwMode="auto">
          <a:xfrm>
            <a:off x="1700213" y="4681538"/>
            <a:ext cx="1295400" cy="152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9" name="直线 16"/>
          <p:cNvSpPr>
            <a:spLocks noChangeShapeType="1"/>
          </p:cNvSpPr>
          <p:nvPr/>
        </p:nvSpPr>
        <p:spPr bwMode="auto">
          <a:xfrm>
            <a:off x="1624013" y="2243138"/>
            <a:ext cx="1143000" cy="914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0" name="直线 17"/>
          <p:cNvSpPr>
            <a:spLocks noChangeShapeType="1"/>
          </p:cNvSpPr>
          <p:nvPr/>
        </p:nvSpPr>
        <p:spPr bwMode="auto">
          <a:xfrm>
            <a:off x="1547813" y="2090738"/>
            <a:ext cx="121920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1" name="直线 18"/>
          <p:cNvSpPr>
            <a:spLocks noChangeShapeType="1"/>
          </p:cNvSpPr>
          <p:nvPr/>
        </p:nvSpPr>
        <p:spPr bwMode="auto">
          <a:xfrm flipH="1">
            <a:off x="6729413" y="2090738"/>
            <a:ext cx="609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2" name="自选图形 19"/>
          <p:cNvSpPr>
            <a:spLocks noChangeArrowheads="1"/>
          </p:cNvSpPr>
          <p:nvPr/>
        </p:nvSpPr>
        <p:spPr bwMode="auto">
          <a:xfrm>
            <a:off x="1243013" y="4376738"/>
            <a:ext cx="304800" cy="304800"/>
          </a:xfrm>
          <a:prstGeom prst="flowChartConnector">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53" name="直线 20"/>
          <p:cNvSpPr>
            <a:spLocks noChangeShapeType="1"/>
          </p:cNvSpPr>
          <p:nvPr/>
        </p:nvSpPr>
        <p:spPr bwMode="auto">
          <a:xfrm>
            <a:off x="1395413" y="4681538"/>
            <a:ext cx="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4" name="直线 21"/>
          <p:cNvSpPr>
            <a:spLocks noChangeShapeType="1"/>
          </p:cNvSpPr>
          <p:nvPr/>
        </p:nvSpPr>
        <p:spPr bwMode="auto">
          <a:xfrm flipH="1">
            <a:off x="1166813" y="4833938"/>
            <a:ext cx="4572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5" name="直线 22"/>
          <p:cNvSpPr>
            <a:spLocks noChangeShapeType="1"/>
          </p:cNvSpPr>
          <p:nvPr/>
        </p:nvSpPr>
        <p:spPr bwMode="auto">
          <a:xfrm flipH="1" flipV="1">
            <a:off x="1395413" y="5062538"/>
            <a:ext cx="228600" cy="152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6" name="直线 23"/>
          <p:cNvSpPr>
            <a:spLocks noChangeShapeType="1"/>
          </p:cNvSpPr>
          <p:nvPr/>
        </p:nvSpPr>
        <p:spPr bwMode="auto">
          <a:xfrm flipV="1">
            <a:off x="1166813" y="5062538"/>
            <a:ext cx="228600" cy="152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7" name="直线 24"/>
          <p:cNvSpPr>
            <a:spLocks noChangeShapeType="1"/>
          </p:cNvSpPr>
          <p:nvPr/>
        </p:nvSpPr>
        <p:spPr bwMode="auto">
          <a:xfrm>
            <a:off x="1395413" y="4681538"/>
            <a:ext cx="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8458" name="组合 25"/>
          <p:cNvGrpSpPr>
            <a:grpSpLocks/>
          </p:cNvGrpSpPr>
          <p:nvPr/>
        </p:nvGrpSpPr>
        <p:grpSpPr bwMode="auto">
          <a:xfrm>
            <a:off x="7491413" y="1557338"/>
            <a:ext cx="457200" cy="838200"/>
            <a:chOff x="4368" y="576"/>
            <a:chExt cx="288" cy="528"/>
          </a:xfrm>
        </p:grpSpPr>
        <p:sp>
          <p:nvSpPr>
            <p:cNvPr id="18478" name="自选图形 26"/>
            <p:cNvSpPr>
              <a:spLocks noChangeArrowheads="1"/>
            </p:cNvSpPr>
            <p:nvPr/>
          </p:nvSpPr>
          <p:spPr bwMode="auto">
            <a:xfrm>
              <a:off x="4416" y="576"/>
              <a:ext cx="192" cy="192"/>
            </a:xfrm>
            <a:prstGeom prst="flowChartConnector">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79" name="直线 27"/>
            <p:cNvSpPr>
              <a:spLocks noChangeShapeType="1"/>
            </p:cNvSpPr>
            <p:nvPr/>
          </p:nvSpPr>
          <p:spPr bwMode="auto">
            <a:xfrm>
              <a:off x="4512" y="768"/>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80" name="直线 28"/>
            <p:cNvSpPr>
              <a:spLocks noChangeShapeType="1"/>
            </p:cNvSpPr>
            <p:nvPr/>
          </p:nvSpPr>
          <p:spPr bwMode="auto">
            <a:xfrm flipH="1">
              <a:off x="4368" y="864"/>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81" name="直线 29"/>
            <p:cNvSpPr>
              <a:spLocks noChangeShapeType="1"/>
            </p:cNvSpPr>
            <p:nvPr/>
          </p:nvSpPr>
          <p:spPr bwMode="auto">
            <a:xfrm flipH="1" flipV="1">
              <a:off x="4512" y="1008"/>
              <a:ext cx="144"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82" name="直线 30"/>
            <p:cNvSpPr>
              <a:spLocks noChangeShapeType="1"/>
            </p:cNvSpPr>
            <p:nvPr/>
          </p:nvSpPr>
          <p:spPr bwMode="auto">
            <a:xfrm flipV="1">
              <a:off x="4368" y="1008"/>
              <a:ext cx="144"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83" name="直线 31"/>
            <p:cNvSpPr>
              <a:spLocks noChangeShapeType="1"/>
            </p:cNvSpPr>
            <p:nvPr/>
          </p:nvSpPr>
          <p:spPr bwMode="auto">
            <a:xfrm>
              <a:off x="4512" y="768"/>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59" name="自选图形 32"/>
          <p:cNvSpPr>
            <a:spLocks noChangeArrowheads="1"/>
          </p:cNvSpPr>
          <p:nvPr/>
        </p:nvSpPr>
        <p:spPr bwMode="auto">
          <a:xfrm>
            <a:off x="7643813" y="4148138"/>
            <a:ext cx="304800" cy="304800"/>
          </a:xfrm>
          <a:prstGeom prst="flowChartConnector">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60" name="直线 33"/>
          <p:cNvSpPr>
            <a:spLocks noChangeShapeType="1"/>
          </p:cNvSpPr>
          <p:nvPr/>
        </p:nvSpPr>
        <p:spPr bwMode="auto">
          <a:xfrm>
            <a:off x="7796213" y="4452938"/>
            <a:ext cx="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1" name="直线 34"/>
          <p:cNvSpPr>
            <a:spLocks noChangeShapeType="1"/>
          </p:cNvSpPr>
          <p:nvPr/>
        </p:nvSpPr>
        <p:spPr bwMode="auto">
          <a:xfrm flipH="1">
            <a:off x="7567613" y="4605338"/>
            <a:ext cx="4572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2" name="直线 35"/>
          <p:cNvSpPr>
            <a:spLocks noChangeShapeType="1"/>
          </p:cNvSpPr>
          <p:nvPr/>
        </p:nvSpPr>
        <p:spPr bwMode="auto">
          <a:xfrm flipH="1" flipV="1">
            <a:off x="7796213" y="4833938"/>
            <a:ext cx="228600" cy="152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3" name="直线 36"/>
          <p:cNvSpPr>
            <a:spLocks noChangeShapeType="1"/>
          </p:cNvSpPr>
          <p:nvPr/>
        </p:nvSpPr>
        <p:spPr bwMode="auto">
          <a:xfrm flipV="1">
            <a:off x="7567613" y="4833938"/>
            <a:ext cx="228600" cy="152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4" name="直线 37"/>
          <p:cNvSpPr>
            <a:spLocks noChangeShapeType="1"/>
          </p:cNvSpPr>
          <p:nvPr/>
        </p:nvSpPr>
        <p:spPr bwMode="auto">
          <a:xfrm>
            <a:off x="7796213" y="4452938"/>
            <a:ext cx="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5" name="直线 38"/>
          <p:cNvSpPr>
            <a:spLocks noChangeShapeType="1"/>
          </p:cNvSpPr>
          <p:nvPr/>
        </p:nvSpPr>
        <p:spPr bwMode="auto">
          <a:xfrm>
            <a:off x="1624013" y="2471738"/>
            <a:ext cx="1143000" cy="1524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6" name="直线 39"/>
          <p:cNvSpPr>
            <a:spLocks noChangeShapeType="1"/>
          </p:cNvSpPr>
          <p:nvPr/>
        </p:nvSpPr>
        <p:spPr bwMode="auto">
          <a:xfrm>
            <a:off x="1776413" y="4833938"/>
            <a:ext cx="1295400" cy="685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7" name="直线 40"/>
          <p:cNvSpPr>
            <a:spLocks noChangeShapeType="1"/>
          </p:cNvSpPr>
          <p:nvPr/>
        </p:nvSpPr>
        <p:spPr bwMode="auto">
          <a:xfrm flipH="1" flipV="1">
            <a:off x="6653213" y="4452938"/>
            <a:ext cx="7620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8" name="椭圆 41"/>
          <p:cNvSpPr>
            <a:spLocks noChangeArrowheads="1"/>
          </p:cNvSpPr>
          <p:nvPr/>
        </p:nvSpPr>
        <p:spPr bwMode="auto">
          <a:xfrm>
            <a:off x="2995613" y="1557338"/>
            <a:ext cx="1625600" cy="6096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69" name="椭圆 42"/>
          <p:cNvSpPr>
            <a:spLocks noChangeArrowheads="1"/>
          </p:cNvSpPr>
          <p:nvPr/>
        </p:nvSpPr>
        <p:spPr bwMode="auto">
          <a:xfrm>
            <a:off x="2843213" y="2243138"/>
            <a:ext cx="1701800" cy="6858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70" name="椭圆 43"/>
          <p:cNvSpPr>
            <a:spLocks noChangeArrowheads="1"/>
          </p:cNvSpPr>
          <p:nvPr/>
        </p:nvSpPr>
        <p:spPr bwMode="auto">
          <a:xfrm>
            <a:off x="2995613" y="4529138"/>
            <a:ext cx="1219200" cy="6858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71" name="椭圆 44"/>
          <p:cNvSpPr>
            <a:spLocks noChangeArrowheads="1"/>
          </p:cNvSpPr>
          <p:nvPr/>
        </p:nvSpPr>
        <p:spPr bwMode="auto">
          <a:xfrm>
            <a:off x="3071813" y="5291138"/>
            <a:ext cx="1143000" cy="6858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72" name="椭圆 45"/>
          <p:cNvSpPr>
            <a:spLocks noChangeArrowheads="1"/>
          </p:cNvSpPr>
          <p:nvPr/>
        </p:nvSpPr>
        <p:spPr bwMode="auto">
          <a:xfrm>
            <a:off x="5205413" y="4071938"/>
            <a:ext cx="1371600" cy="6858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73" name="椭圆 46"/>
          <p:cNvSpPr>
            <a:spLocks noChangeArrowheads="1"/>
          </p:cNvSpPr>
          <p:nvPr/>
        </p:nvSpPr>
        <p:spPr bwMode="auto">
          <a:xfrm>
            <a:off x="2843213" y="3767138"/>
            <a:ext cx="1371600" cy="6096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74" name="椭圆 47"/>
          <p:cNvSpPr>
            <a:spLocks noChangeArrowheads="1"/>
          </p:cNvSpPr>
          <p:nvPr/>
        </p:nvSpPr>
        <p:spPr bwMode="auto">
          <a:xfrm>
            <a:off x="5357813" y="1785938"/>
            <a:ext cx="1219200" cy="6096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75" name="椭圆 48"/>
          <p:cNvSpPr>
            <a:spLocks noChangeArrowheads="1"/>
          </p:cNvSpPr>
          <p:nvPr/>
        </p:nvSpPr>
        <p:spPr bwMode="auto">
          <a:xfrm>
            <a:off x="2843213" y="2928938"/>
            <a:ext cx="1778000" cy="762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76" name="文本框 58"/>
          <p:cNvSpPr txBox="1">
            <a:spLocks noChangeArrowheads="1"/>
          </p:cNvSpPr>
          <p:nvPr/>
        </p:nvSpPr>
        <p:spPr bwMode="auto">
          <a:xfrm>
            <a:off x="862013" y="2624138"/>
            <a:ext cx="1371600" cy="552450"/>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r>
              <a:rPr lang="en-US" altLang="zh-CN"/>
              <a:t>Book Borrower</a:t>
            </a:r>
          </a:p>
        </p:txBody>
      </p:sp>
      <p:sp>
        <p:nvSpPr>
          <p:cNvPr id="18477" name="文本框 59"/>
          <p:cNvSpPr txBox="1">
            <a:spLocks noChangeArrowheads="1"/>
          </p:cNvSpPr>
          <p:nvPr/>
        </p:nvSpPr>
        <p:spPr bwMode="auto">
          <a:xfrm>
            <a:off x="938213" y="5291138"/>
            <a:ext cx="1371600" cy="552450"/>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b="1">
                <a:solidFill>
                  <a:schemeClr val="tx1"/>
                </a:solidFill>
                <a:latin typeface="Arial" charset="0"/>
                <a:ea typeface="宋体" charset="-122"/>
              </a:defRPr>
            </a:lvl1pPr>
            <a:lvl2pPr marL="742950" indent="-285750">
              <a:defRPr sz="1600" b="1">
                <a:solidFill>
                  <a:schemeClr val="tx1"/>
                </a:solidFill>
                <a:latin typeface="Arial" charset="0"/>
                <a:ea typeface="宋体" charset="-122"/>
              </a:defRPr>
            </a:lvl2pPr>
            <a:lvl3pPr marL="1143000" indent="-228600">
              <a:defRPr sz="1600" b="1">
                <a:solidFill>
                  <a:schemeClr val="tx1"/>
                </a:solidFill>
                <a:latin typeface="Arial" charset="0"/>
                <a:ea typeface="宋体" charset="-122"/>
              </a:defRPr>
            </a:lvl3pPr>
            <a:lvl4pPr marL="1600200" indent="-228600">
              <a:defRPr sz="1600" b="1">
                <a:solidFill>
                  <a:schemeClr val="tx1"/>
                </a:solidFill>
                <a:latin typeface="Arial" charset="0"/>
                <a:ea typeface="宋体" charset="-122"/>
              </a:defRPr>
            </a:lvl4pPr>
            <a:lvl5pPr marL="2057400" indent="-228600">
              <a:defRPr sz="1600" b="1">
                <a:solidFill>
                  <a:schemeClr val="tx1"/>
                </a:solidFill>
                <a:latin typeface="Arial" charset="0"/>
                <a:ea typeface="宋体"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charset="-122"/>
              </a:defRPr>
            </a:lvl9pPr>
          </a:lstStyle>
          <a:p>
            <a:r>
              <a:rPr lang="en-US" altLang="zh-CN"/>
              <a:t>Journal Borrower</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Practice</a:t>
            </a:r>
            <a:r>
              <a:rPr lang="zh-CN" altLang="en-US" dirty="0" smtClean="0"/>
              <a:t>：</a:t>
            </a:r>
            <a:r>
              <a:rPr lang="en-US" altLang="zh-CN" dirty="0"/>
              <a:t>Online shopping system</a:t>
            </a:r>
            <a:endParaRPr lang="zh-CN" altLang="en-US" dirty="0"/>
          </a:p>
        </p:txBody>
      </p:sp>
      <p:sp>
        <p:nvSpPr>
          <p:cNvPr id="3" name="内容占位符 2"/>
          <p:cNvSpPr>
            <a:spLocks noGrp="1"/>
          </p:cNvSpPr>
          <p:nvPr>
            <p:ph idx="1"/>
          </p:nvPr>
        </p:nvSpPr>
        <p:spPr/>
        <p:txBody>
          <a:bodyPr/>
          <a:lstStyle/>
          <a:p>
            <a:r>
              <a:rPr lang="zh-CN" altLang="en-US" dirty="0" smtClean="0"/>
              <a:t>以</a:t>
            </a:r>
            <a:r>
              <a:rPr lang="zh-CN" altLang="zh-CN" dirty="0" smtClean="0"/>
              <a:t>在线</a:t>
            </a:r>
            <a:r>
              <a:rPr lang="zh-CN" altLang="zh-CN" dirty="0"/>
              <a:t>购物</a:t>
            </a:r>
            <a:r>
              <a:rPr lang="en-US" altLang="zh-CN" dirty="0"/>
              <a:t>(Online Shopping) </a:t>
            </a:r>
            <a:r>
              <a:rPr lang="zh-CN" altLang="zh-CN" dirty="0" smtClean="0"/>
              <a:t>进行</a:t>
            </a:r>
            <a:r>
              <a:rPr lang="zh-CN" altLang="zh-CN" dirty="0"/>
              <a:t>领域</a:t>
            </a:r>
            <a:r>
              <a:rPr lang="zh-CN" altLang="zh-CN" dirty="0" smtClean="0"/>
              <a:t>分析</a:t>
            </a:r>
            <a:r>
              <a:rPr lang="zh-CN" altLang="en-US" dirty="0" smtClean="0"/>
              <a:t>构系统用例图；</a:t>
            </a:r>
            <a:endParaRPr lang="en-US" altLang="zh-CN" dirty="0" smtClean="0"/>
          </a:p>
          <a:p>
            <a:endParaRPr lang="en-US" altLang="zh-CN" dirty="0" smtClean="0"/>
          </a:p>
          <a:p>
            <a:r>
              <a:rPr lang="zh-CN" altLang="zh-CN" dirty="0" smtClean="0"/>
              <a:t>在线</a:t>
            </a:r>
            <a:r>
              <a:rPr lang="zh-CN" altLang="zh-CN" dirty="0"/>
              <a:t>购物</a:t>
            </a:r>
            <a:r>
              <a:rPr lang="zh-CN" altLang="zh-CN" dirty="0" smtClean="0"/>
              <a:t>通过</a:t>
            </a:r>
            <a:r>
              <a:rPr lang="zh-CN" altLang="en-US" dirty="0" smtClean="0"/>
              <a:t>会员机制维护客户，</a:t>
            </a:r>
            <a:r>
              <a:rPr lang="zh-CN" altLang="zh-CN" dirty="0" smtClean="0"/>
              <a:t>客户</a:t>
            </a:r>
            <a:r>
              <a:rPr lang="zh-CN" altLang="zh-CN" dirty="0"/>
              <a:t>登录系统，分类浏览商品信息，选择多个目标商品形成订单，最后选择配送方式，并通过银行在线支付完成</a:t>
            </a:r>
            <a:r>
              <a:rPr lang="zh-CN" altLang="zh-CN" dirty="0" smtClean="0"/>
              <a:t>交易</a:t>
            </a:r>
            <a:r>
              <a:rPr lang="zh-CN" altLang="en-US" dirty="0" smtClean="0"/>
              <a:t>；</a:t>
            </a:r>
            <a:endParaRPr lang="en-US" altLang="zh-CN" dirty="0" smtClean="0"/>
          </a:p>
          <a:p>
            <a:endParaRPr lang="en-US" altLang="zh-CN" dirty="0" smtClean="0"/>
          </a:p>
          <a:p>
            <a:r>
              <a:rPr lang="zh-CN" altLang="en-US" dirty="0" smtClean="0"/>
              <a:t>同时满足游客，会员，管理员的应用；</a:t>
            </a:r>
            <a:endParaRPr lang="zh-CN" altLang="en-US" dirty="0"/>
          </a:p>
        </p:txBody>
      </p:sp>
    </p:spTree>
    <p:extLst>
      <p:ext uri="{BB962C8B-B14F-4D97-AF65-F5344CB8AC3E}">
        <p14:creationId xmlns:p14="http://schemas.microsoft.com/office/powerpoint/2010/main" val="37201700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Homework</a:t>
            </a:r>
            <a:endParaRPr lang="zh-CN" altLang="en-US" dirty="0"/>
          </a:p>
        </p:txBody>
      </p:sp>
      <p:sp>
        <p:nvSpPr>
          <p:cNvPr id="6" name="Rectangle 4"/>
          <p:cNvSpPr>
            <a:spLocks noChangeArrowheads="1"/>
          </p:cNvSpPr>
          <p:nvPr/>
        </p:nvSpPr>
        <p:spPr bwMode="auto">
          <a:xfrm>
            <a:off x="323850" y="908050"/>
            <a:ext cx="8424863"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spcBef>
                <a:spcPct val="15000"/>
              </a:spcBef>
            </a:pPr>
            <a:r>
              <a:rPr lang="zh-CN" altLang="en-US" sz="2400" b="1" dirty="0">
                <a:solidFill>
                  <a:schemeClr val="accent5">
                    <a:lumMod val="75000"/>
                  </a:schemeClr>
                </a:solidFill>
                <a:latin typeface="Arial Narrow" pitchFamily="34" charset="0"/>
                <a:ea typeface="华文中宋" pitchFamily="2" charset="-122"/>
              </a:rPr>
              <a:t>目标：</a:t>
            </a:r>
            <a:r>
              <a:rPr lang="zh-CN" altLang="en-US" sz="2400" b="1" dirty="0">
                <a:latin typeface="Arial Narrow" pitchFamily="34" charset="0"/>
                <a:ea typeface="华文中宋" pitchFamily="2" charset="-122"/>
              </a:rPr>
              <a:t>构建一个语音邮箱系统</a:t>
            </a:r>
          </a:p>
          <a:p>
            <a:pPr>
              <a:lnSpc>
                <a:spcPct val="105000"/>
              </a:lnSpc>
              <a:spcBef>
                <a:spcPct val="15000"/>
              </a:spcBef>
            </a:pPr>
            <a:r>
              <a:rPr lang="zh-CN" altLang="en-US" sz="2400" b="1" dirty="0">
                <a:solidFill>
                  <a:schemeClr val="accent5">
                    <a:lumMod val="75000"/>
                  </a:schemeClr>
                </a:solidFill>
                <a:latin typeface="Arial Narrow" pitchFamily="34" charset="0"/>
                <a:ea typeface="华文中宋" pitchFamily="2" charset="-122"/>
              </a:rPr>
              <a:t>问题描述：</a:t>
            </a:r>
          </a:p>
          <a:p>
            <a:pPr>
              <a:lnSpc>
                <a:spcPct val="105000"/>
              </a:lnSpc>
              <a:spcBef>
                <a:spcPct val="15000"/>
              </a:spcBef>
            </a:pPr>
            <a:r>
              <a:rPr lang="zh-CN" altLang="en-US" sz="2400" b="1" dirty="0">
                <a:latin typeface="Arial Narrow" pitchFamily="34" charset="0"/>
                <a:ea typeface="华文中宋" pitchFamily="2" charset="-122"/>
              </a:rPr>
              <a:t>    语音邮箱系统中</a:t>
            </a:r>
            <a:r>
              <a:rPr lang="en-US" altLang="zh-CN" sz="2400" b="1" dirty="0">
                <a:latin typeface="Arial Narrow" pitchFamily="34" charset="0"/>
                <a:ea typeface="华文中宋" pitchFamily="2" charset="-122"/>
              </a:rPr>
              <a:t>,</a:t>
            </a:r>
            <a:r>
              <a:rPr lang="zh-CN" altLang="en-US" sz="2400" b="1" dirty="0">
                <a:latin typeface="Arial Narrow" pitchFamily="34" charset="0"/>
                <a:ea typeface="华文中宋" pitchFamily="2" charset="-122"/>
              </a:rPr>
              <a:t>可以为每个系统用户</a:t>
            </a:r>
            <a:r>
              <a:rPr lang="en-US" altLang="zh-CN" sz="2400" b="1" dirty="0">
                <a:latin typeface="Arial Narrow" pitchFamily="34" charset="0"/>
                <a:ea typeface="华文中宋" pitchFamily="2" charset="-122"/>
              </a:rPr>
              <a:t>(</a:t>
            </a:r>
            <a:r>
              <a:rPr lang="zh-CN" altLang="en-US" sz="2400" b="1" dirty="0">
                <a:latin typeface="Arial Narrow" pitchFamily="34" charset="0"/>
                <a:ea typeface="华文中宋" pitchFamily="2" charset="-122"/>
              </a:rPr>
              <a:t>邮箱主人</a:t>
            </a:r>
            <a:r>
              <a:rPr lang="en-US" altLang="zh-CN" sz="2400" b="1" dirty="0">
                <a:latin typeface="Arial Narrow" pitchFamily="34" charset="0"/>
                <a:ea typeface="华文中宋" pitchFamily="2" charset="-122"/>
              </a:rPr>
              <a:t>)</a:t>
            </a:r>
            <a:r>
              <a:rPr lang="zh-CN" altLang="en-US" sz="2400" b="1" dirty="0">
                <a:latin typeface="Arial Narrow" pitchFamily="34" charset="0"/>
                <a:ea typeface="华文中宋" pitchFamily="2" charset="-122"/>
              </a:rPr>
              <a:t>分配一个语音邮箱号码</a:t>
            </a:r>
            <a:r>
              <a:rPr lang="en-US" altLang="zh-CN" sz="2400" b="1" dirty="0">
                <a:latin typeface="Arial Narrow" pitchFamily="34" charset="0"/>
                <a:ea typeface="华文中宋" pitchFamily="2" charset="-122"/>
              </a:rPr>
              <a:t>.</a:t>
            </a:r>
          </a:p>
          <a:p>
            <a:pPr>
              <a:lnSpc>
                <a:spcPct val="105000"/>
              </a:lnSpc>
              <a:spcBef>
                <a:spcPct val="15000"/>
              </a:spcBef>
            </a:pPr>
            <a:r>
              <a:rPr lang="en-US" altLang="zh-CN" sz="2400" b="1" dirty="0">
                <a:latin typeface="Arial Narrow" pitchFamily="34" charset="0"/>
                <a:ea typeface="华文中宋" pitchFamily="2" charset="-122"/>
              </a:rPr>
              <a:t>    </a:t>
            </a:r>
            <a:r>
              <a:rPr lang="zh-CN" altLang="en-US" sz="2400" b="1" dirty="0">
                <a:latin typeface="Arial Narrow" pitchFamily="34" charset="0"/>
                <a:ea typeface="华文中宋" pitchFamily="2" charset="-122"/>
              </a:rPr>
              <a:t>进行留言时</a:t>
            </a:r>
            <a:r>
              <a:rPr lang="en-US" altLang="zh-CN" sz="2400" b="1" dirty="0">
                <a:latin typeface="Arial Narrow" pitchFamily="34" charset="0"/>
                <a:ea typeface="华文中宋" pitchFamily="2" charset="-122"/>
              </a:rPr>
              <a:t>, </a:t>
            </a:r>
            <a:r>
              <a:rPr lang="zh-CN" altLang="en-US" sz="2400" b="1" dirty="0">
                <a:latin typeface="Arial Narrow" pitchFamily="34" charset="0"/>
                <a:ea typeface="华文中宋" pitchFamily="2" charset="-122"/>
              </a:rPr>
              <a:t>拨打语音邮箱系统的主号码</a:t>
            </a:r>
            <a:r>
              <a:rPr lang="en-US" altLang="zh-CN" sz="2400" b="1" dirty="0">
                <a:latin typeface="Arial Narrow" pitchFamily="34" charset="0"/>
                <a:ea typeface="华文中宋" pitchFamily="2" charset="-122"/>
              </a:rPr>
              <a:t>, </a:t>
            </a:r>
            <a:r>
              <a:rPr lang="zh-CN" altLang="en-US" sz="2400" b="1" dirty="0">
                <a:latin typeface="Arial Narrow" pitchFamily="34" charset="0"/>
                <a:ea typeface="华文中宋" pitchFamily="2" charset="-122"/>
              </a:rPr>
              <a:t>在听到提示音”请输入邮箱号”后</a:t>
            </a:r>
            <a:r>
              <a:rPr lang="en-US" altLang="zh-CN" sz="2400" b="1" dirty="0">
                <a:latin typeface="Arial Narrow" pitchFamily="34" charset="0"/>
                <a:ea typeface="华文中宋" pitchFamily="2" charset="-122"/>
              </a:rPr>
              <a:t>,</a:t>
            </a:r>
            <a:r>
              <a:rPr lang="zh-CN" altLang="en-US" sz="2400" b="1" dirty="0">
                <a:latin typeface="Arial Narrow" pitchFamily="34" charset="0"/>
                <a:ea typeface="华文中宋" pitchFamily="2" charset="-122"/>
              </a:rPr>
              <a:t>输入要语音邮箱号</a:t>
            </a:r>
            <a:r>
              <a:rPr lang="en-US" altLang="zh-CN" sz="2400" b="1" dirty="0">
                <a:latin typeface="Arial Narrow" pitchFamily="34" charset="0"/>
                <a:ea typeface="华文中宋" pitchFamily="2" charset="-122"/>
              </a:rPr>
              <a:t>,</a:t>
            </a:r>
            <a:r>
              <a:rPr lang="zh-CN" altLang="en-US" sz="2400" b="1" dirty="0">
                <a:latin typeface="Arial Narrow" pitchFamily="34" charset="0"/>
                <a:ea typeface="华文中宋" pitchFamily="2" charset="-122"/>
              </a:rPr>
              <a:t>听到主人设定的问候语后</a:t>
            </a:r>
            <a:r>
              <a:rPr lang="en-US" altLang="zh-CN" sz="2400" b="1" dirty="0">
                <a:latin typeface="Arial Narrow" pitchFamily="34" charset="0"/>
                <a:ea typeface="华文中宋" pitchFamily="2" charset="-122"/>
              </a:rPr>
              <a:t>,</a:t>
            </a:r>
            <a:r>
              <a:rPr lang="zh-CN" altLang="en-US" sz="2400" b="1" dirty="0">
                <a:latin typeface="Arial Narrow" pitchFamily="34" charset="0"/>
                <a:ea typeface="华文中宋" pitchFamily="2" charset="-122"/>
              </a:rPr>
              <a:t>进行留言然后挂断电话</a:t>
            </a:r>
            <a:r>
              <a:rPr lang="en-US" altLang="zh-CN" sz="2400" b="1" dirty="0">
                <a:latin typeface="Arial Narrow" pitchFamily="34" charset="0"/>
                <a:ea typeface="华文中宋" pitchFamily="2" charset="-122"/>
              </a:rPr>
              <a:t>.</a:t>
            </a:r>
          </a:p>
          <a:p>
            <a:pPr>
              <a:lnSpc>
                <a:spcPct val="105000"/>
              </a:lnSpc>
              <a:spcBef>
                <a:spcPct val="15000"/>
              </a:spcBef>
            </a:pPr>
            <a:r>
              <a:rPr lang="en-US" altLang="zh-CN" sz="2400" b="1" dirty="0">
                <a:latin typeface="Arial Narrow" pitchFamily="34" charset="0"/>
                <a:ea typeface="华文中宋" pitchFamily="2" charset="-122"/>
              </a:rPr>
              <a:t>    </a:t>
            </a:r>
            <a:r>
              <a:rPr lang="zh-CN" altLang="en-US" sz="2400" b="1" dirty="0">
                <a:latin typeface="Arial Narrow" pitchFamily="34" charset="0"/>
                <a:ea typeface="华文中宋" pitchFamily="2" charset="-122"/>
              </a:rPr>
              <a:t>邮箱主人拨打语音邮箱系统的主号码</a:t>
            </a:r>
            <a:r>
              <a:rPr lang="en-US" altLang="zh-CN" sz="2400" b="1" dirty="0">
                <a:latin typeface="Arial Narrow" pitchFamily="34" charset="0"/>
                <a:ea typeface="华文中宋" pitchFamily="2" charset="-122"/>
              </a:rPr>
              <a:t>,</a:t>
            </a:r>
            <a:r>
              <a:rPr lang="zh-CN" altLang="en-US" sz="2400" b="1" dirty="0">
                <a:latin typeface="Arial Narrow" pitchFamily="34" charset="0"/>
                <a:ea typeface="华文中宋" pitchFamily="2" charset="-122"/>
              </a:rPr>
              <a:t>在听到提示音”请输入邮箱号”后</a:t>
            </a:r>
            <a:r>
              <a:rPr lang="en-US" altLang="zh-CN" sz="2400" b="1" dirty="0">
                <a:latin typeface="Arial Narrow" pitchFamily="34" charset="0"/>
                <a:ea typeface="华文中宋" pitchFamily="2" charset="-122"/>
              </a:rPr>
              <a:t>,</a:t>
            </a:r>
            <a:r>
              <a:rPr lang="zh-CN" altLang="en-US" sz="2400" b="1" dirty="0">
                <a:latin typeface="Arial Narrow" pitchFamily="34" charset="0"/>
                <a:ea typeface="华文中宋" pitchFamily="2" charset="-122"/>
              </a:rPr>
              <a:t>输入要语音邮箱号</a:t>
            </a:r>
            <a:r>
              <a:rPr lang="en-US" altLang="zh-CN" sz="2400" b="1" dirty="0">
                <a:latin typeface="Arial Narrow" pitchFamily="34" charset="0"/>
                <a:ea typeface="华文中宋" pitchFamily="2" charset="-122"/>
              </a:rPr>
              <a:t>,</a:t>
            </a:r>
            <a:r>
              <a:rPr lang="zh-CN" altLang="en-US" sz="2400" b="1" dirty="0">
                <a:latin typeface="Arial Narrow" pitchFamily="34" charset="0"/>
                <a:ea typeface="华文中宋" pitchFamily="2" charset="-122"/>
              </a:rPr>
              <a:t>听到主人设定的问候语后</a:t>
            </a:r>
            <a:r>
              <a:rPr lang="en-US" altLang="zh-CN" sz="2400" b="1" dirty="0">
                <a:latin typeface="Arial Narrow" pitchFamily="34" charset="0"/>
                <a:ea typeface="华文中宋" pitchFamily="2" charset="-122"/>
              </a:rPr>
              <a:t>, </a:t>
            </a:r>
            <a:r>
              <a:rPr lang="zh-CN" altLang="en-US" sz="2400" b="1" dirty="0">
                <a:latin typeface="Arial Narrow" pitchFamily="34" charset="0"/>
                <a:ea typeface="华文中宋" pitchFamily="2" charset="-122"/>
              </a:rPr>
              <a:t>输入密码</a:t>
            </a:r>
            <a:r>
              <a:rPr lang="en-US" altLang="zh-CN" sz="2400" b="1" dirty="0">
                <a:latin typeface="Arial Narrow" pitchFamily="34" charset="0"/>
                <a:ea typeface="华文中宋" pitchFamily="2" charset="-122"/>
              </a:rPr>
              <a:t>+#</a:t>
            </a:r>
            <a:r>
              <a:rPr lang="zh-CN" altLang="en-US" sz="2400" b="1" dirty="0">
                <a:latin typeface="Arial Narrow" pitchFamily="34" charset="0"/>
                <a:ea typeface="华文中宋" pitchFamily="2" charset="-122"/>
              </a:rPr>
              <a:t>进行邮箱管理</a:t>
            </a:r>
            <a:r>
              <a:rPr lang="en-US" altLang="zh-CN" sz="2400" b="1" dirty="0">
                <a:latin typeface="Arial Narrow" pitchFamily="34" charset="0"/>
                <a:ea typeface="华文中宋" pitchFamily="2" charset="-122"/>
              </a:rPr>
              <a:t>. </a:t>
            </a:r>
            <a:r>
              <a:rPr lang="zh-CN" altLang="en-US" sz="2400" b="1" dirty="0">
                <a:latin typeface="Arial Narrow" pitchFamily="34" charset="0"/>
                <a:ea typeface="华文中宋" pitchFamily="2" charset="-122"/>
              </a:rPr>
              <a:t>此时系统提供三种服务</a:t>
            </a:r>
            <a:r>
              <a:rPr lang="en-US" altLang="zh-CN" sz="2400" b="1" dirty="0">
                <a:latin typeface="Arial Narrow" pitchFamily="34" charset="0"/>
                <a:ea typeface="华文中宋" pitchFamily="2" charset="-122"/>
              </a:rPr>
              <a:t>:1.</a:t>
            </a:r>
            <a:r>
              <a:rPr lang="zh-CN" altLang="en-US" sz="2400" b="1" dirty="0">
                <a:latin typeface="Arial Narrow" pitchFamily="34" charset="0"/>
                <a:ea typeface="华文中宋" pitchFamily="2" charset="-122"/>
              </a:rPr>
              <a:t>接收信息</a:t>
            </a:r>
            <a:r>
              <a:rPr lang="en-US" altLang="zh-CN" sz="2400" b="1" dirty="0">
                <a:latin typeface="Arial Narrow" pitchFamily="34" charset="0"/>
                <a:ea typeface="华文中宋" pitchFamily="2" charset="-122"/>
              </a:rPr>
              <a:t>; 2.</a:t>
            </a:r>
            <a:r>
              <a:rPr lang="zh-CN" altLang="en-US" sz="2400" b="1" dirty="0">
                <a:latin typeface="Arial Narrow" pitchFamily="34" charset="0"/>
                <a:ea typeface="华文中宋" pitchFamily="2" charset="-122"/>
              </a:rPr>
              <a:t>更改问候语</a:t>
            </a:r>
            <a:r>
              <a:rPr lang="en-US" altLang="zh-CN" sz="2400" b="1" dirty="0">
                <a:latin typeface="Arial Narrow" pitchFamily="34" charset="0"/>
                <a:ea typeface="华文中宋" pitchFamily="2" charset="-122"/>
              </a:rPr>
              <a:t>; 3.</a:t>
            </a:r>
            <a:r>
              <a:rPr lang="zh-CN" altLang="en-US" sz="2400" b="1" dirty="0">
                <a:latin typeface="Arial Narrow" pitchFamily="34" charset="0"/>
                <a:ea typeface="华文中宋" pitchFamily="2" charset="-122"/>
              </a:rPr>
              <a:t>更改密码</a:t>
            </a:r>
            <a:r>
              <a:rPr lang="en-US" altLang="zh-CN" sz="2400" b="1" dirty="0">
                <a:latin typeface="Arial Narrow" pitchFamily="34" charset="0"/>
                <a:ea typeface="华文中宋" pitchFamily="2" charset="-122"/>
              </a:rPr>
              <a:t>.</a:t>
            </a:r>
            <a:r>
              <a:rPr lang="zh-CN" altLang="en-US" sz="2400" b="1" dirty="0">
                <a:latin typeface="Arial Narrow" pitchFamily="34" charset="0"/>
                <a:ea typeface="华文中宋" pitchFamily="2" charset="-122"/>
              </a:rPr>
              <a:t>其中接收留言包括收听新留言、存储留言、删除留言等。</a:t>
            </a:r>
          </a:p>
        </p:txBody>
      </p:sp>
    </p:spTree>
    <p:extLst>
      <p:ext uri="{BB962C8B-B14F-4D97-AF65-F5344CB8AC3E}">
        <p14:creationId xmlns:p14="http://schemas.microsoft.com/office/powerpoint/2010/main" val="2593757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Main Points</a:t>
            </a:r>
            <a:endParaRPr lang="zh-CN" altLang="en-US" dirty="0"/>
          </a:p>
        </p:txBody>
      </p:sp>
      <p:sp>
        <p:nvSpPr>
          <p:cNvPr id="3" name="文本占位符 2"/>
          <p:cNvSpPr>
            <a:spLocks noGrp="1"/>
          </p:cNvSpPr>
          <p:nvPr>
            <p:ph type="body" sz="half" idx="1"/>
          </p:nvPr>
        </p:nvSpPr>
        <p:spPr>
          <a:xfrm>
            <a:off x="1043608" y="1052513"/>
            <a:ext cx="7776864" cy="5043487"/>
          </a:xfrm>
        </p:spPr>
        <p:txBody>
          <a:bodyPr/>
          <a:lstStyle/>
          <a:p>
            <a:r>
              <a:rPr lang="en-US" altLang="zh-CN" dirty="0" smtClean="0">
                <a:ea typeface="宋体" charset="-122"/>
              </a:rPr>
              <a:t>Use-Case Modeling</a:t>
            </a:r>
          </a:p>
          <a:p>
            <a:r>
              <a:rPr lang="en-US" altLang="zh-CN" dirty="0" smtClean="0">
                <a:ea typeface="宋体" charset="-122"/>
              </a:rPr>
              <a:t>Actors</a:t>
            </a:r>
          </a:p>
          <a:p>
            <a:r>
              <a:rPr lang="en-US" altLang="zh-CN" dirty="0" smtClean="0">
                <a:ea typeface="宋体" charset="-122"/>
              </a:rPr>
              <a:t>Use Case</a:t>
            </a:r>
          </a:p>
          <a:p>
            <a:r>
              <a:rPr lang="en-US" altLang="zh-CN" dirty="0" smtClean="0">
                <a:ea typeface="宋体" charset="-122"/>
              </a:rPr>
              <a:t>Relationship</a:t>
            </a:r>
          </a:p>
          <a:p>
            <a:r>
              <a:rPr lang="en-US" altLang="zh-CN" dirty="0" smtClean="0">
                <a:ea typeface="宋体" charset="-122"/>
              </a:rPr>
              <a:t>Steps to write a use case</a:t>
            </a:r>
          </a:p>
          <a:p>
            <a:r>
              <a:rPr lang="en-US" altLang="zh-CN" dirty="0"/>
              <a:t>Three main types of use cases</a:t>
            </a:r>
            <a:endParaRPr lang="en-US" altLang="zh-CN" dirty="0" smtClean="0">
              <a:ea typeface="宋体" charset="-122"/>
            </a:endParaRPr>
          </a:p>
          <a:p>
            <a:r>
              <a:rPr lang="en-US" altLang="zh-CN" dirty="0" smtClean="0">
                <a:ea typeface="宋体" charset="-122"/>
              </a:rPr>
              <a:t>Case Study</a:t>
            </a:r>
          </a:p>
          <a:p>
            <a:endParaRPr lang="zh-CN" altLang="en-US" dirty="0"/>
          </a:p>
        </p:txBody>
      </p:sp>
      <p:sp>
        <p:nvSpPr>
          <p:cNvPr id="5" name="AutoShape 5"/>
          <p:cNvSpPr>
            <a:spLocks noChangeArrowheads="1"/>
          </p:cNvSpPr>
          <p:nvPr/>
        </p:nvSpPr>
        <p:spPr bwMode="auto">
          <a:xfrm>
            <a:off x="539552" y="1556792"/>
            <a:ext cx="352425" cy="381000"/>
          </a:xfrm>
          <a:prstGeom prst="star5">
            <a:avLst/>
          </a:prstGeom>
          <a:solidFill>
            <a:srgbClr val="FFFF99"/>
          </a:solidFill>
          <a:ln w="12700">
            <a:solidFill>
              <a:schemeClr val="bg2"/>
            </a:solidFill>
            <a:miter lim="800000"/>
            <a:headEnd/>
            <a:tailEnd/>
          </a:ln>
          <a:effectLst/>
        </p:spPr>
        <p:txBody>
          <a:bodyPr wrap="none" lIns="107950" tIns="53975" rIns="107950" bIns="53975" anchor="ctr"/>
          <a:lstStyle/>
          <a:p>
            <a:pPr>
              <a:defRPr/>
            </a:pPr>
            <a:endParaRPr lang="zh-CN" altLang="en-US"/>
          </a:p>
        </p:txBody>
      </p:sp>
    </p:spTree>
    <p:extLst>
      <p:ext uri="{BB962C8B-B14F-4D97-AF65-F5344CB8AC3E}">
        <p14:creationId xmlns:p14="http://schemas.microsoft.com/office/powerpoint/2010/main" val="140148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2"/>
          <p:cNvSpPr>
            <a:spLocks noGrp="1" noChangeArrowheads="1"/>
          </p:cNvSpPr>
          <p:nvPr>
            <p:ph type="title"/>
          </p:nvPr>
        </p:nvSpPr>
        <p:spPr>
          <a:xfrm>
            <a:off x="76200" y="76200"/>
            <a:ext cx="8999538" cy="544513"/>
          </a:xfrm>
        </p:spPr>
        <p:txBody>
          <a:bodyPr/>
          <a:lstStyle/>
          <a:p>
            <a:pPr eaLnBrk="1" hangingPunct="1"/>
            <a:r>
              <a:rPr lang="en-US" altLang="zh-CN" dirty="0" smtClean="0">
                <a:ea typeface="宋体" charset="-122"/>
              </a:rPr>
              <a:t>Actors</a:t>
            </a:r>
          </a:p>
        </p:txBody>
      </p:sp>
      <p:sp>
        <p:nvSpPr>
          <p:cNvPr id="14339" name="矩形 3"/>
          <p:cNvSpPr>
            <a:spLocks noGrp="1" noChangeArrowheads="1"/>
          </p:cNvSpPr>
          <p:nvPr>
            <p:ph type="body" idx="1"/>
          </p:nvPr>
        </p:nvSpPr>
        <p:spPr>
          <a:xfrm>
            <a:off x="301625" y="759495"/>
            <a:ext cx="8540750" cy="4757737"/>
          </a:xfrm>
        </p:spPr>
        <p:txBody>
          <a:bodyPr/>
          <a:lstStyle/>
          <a:p>
            <a:pPr eaLnBrk="1" hangingPunct="1"/>
            <a:r>
              <a:rPr lang="en-US" altLang="zh-CN" sz="2800" dirty="0" smtClean="0">
                <a:ea typeface="宋体" charset="-122"/>
              </a:rPr>
              <a:t>An actor is anything with behavior, including the system under discussion itself when it calls upon the services of other systems.</a:t>
            </a:r>
          </a:p>
          <a:p>
            <a:pPr eaLnBrk="1" hangingPunct="1"/>
            <a:r>
              <a:rPr lang="en-US" altLang="zh-CN" sz="2800" dirty="0" smtClean="0">
                <a:ea typeface="宋体" charset="-122"/>
              </a:rPr>
              <a:t>Primary and supporting actors will appear in the action steps of the use case text. </a:t>
            </a:r>
          </a:p>
          <a:p>
            <a:pPr eaLnBrk="1" hangingPunct="1"/>
            <a:r>
              <a:rPr lang="en-US" altLang="zh-CN" sz="2800" dirty="0" smtClean="0">
                <a:ea typeface="宋体" charset="-122"/>
              </a:rPr>
              <a:t>Actors are not only roles played by people, but organizations, software, and machines.</a:t>
            </a:r>
          </a:p>
          <a:p>
            <a:pPr eaLnBrk="1" hangingPunct="1"/>
            <a:endParaRPr lang="en-US" altLang="zh-CN" sz="2800" dirty="0" smtClean="0">
              <a:ea typeface="宋体" charset="-122"/>
            </a:endParaRPr>
          </a:p>
        </p:txBody>
      </p:sp>
      <p:pic>
        <p:nvPicPr>
          <p:cNvPr id="6146" name="Picture 2" descr="D:\HanksDocument\学院工作\教学\软件系统建模与设计\资料\电子文档\大象\图例\图3.1参与者.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789040"/>
            <a:ext cx="5267325" cy="2524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2"/>
          <p:cNvSpPr>
            <a:spLocks noGrp="1" noChangeArrowheads="1"/>
          </p:cNvSpPr>
          <p:nvPr>
            <p:ph type="title"/>
          </p:nvPr>
        </p:nvSpPr>
        <p:spPr>
          <a:xfrm>
            <a:off x="76200" y="76200"/>
            <a:ext cx="8999538" cy="544513"/>
          </a:xfrm>
        </p:spPr>
        <p:txBody>
          <a:bodyPr/>
          <a:lstStyle/>
          <a:p>
            <a:pPr eaLnBrk="1" hangingPunct="1"/>
            <a:r>
              <a:rPr lang="en-US" altLang="zh-CN" smtClean="0">
                <a:ea typeface="宋体" charset="-122"/>
              </a:rPr>
              <a:t>Type of Actors</a:t>
            </a:r>
          </a:p>
        </p:txBody>
      </p:sp>
      <p:sp>
        <p:nvSpPr>
          <p:cNvPr id="15363" name="矩形 3"/>
          <p:cNvSpPr>
            <a:spLocks noGrp="1" noChangeArrowheads="1"/>
          </p:cNvSpPr>
          <p:nvPr>
            <p:ph type="body" idx="1"/>
          </p:nvPr>
        </p:nvSpPr>
        <p:spPr>
          <a:xfrm>
            <a:off x="301625" y="1052513"/>
            <a:ext cx="8540750" cy="5046662"/>
          </a:xfrm>
        </p:spPr>
        <p:txBody>
          <a:bodyPr/>
          <a:lstStyle/>
          <a:p>
            <a:pPr eaLnBrk="1" hangingPunct="1"/>
            <a:r>
              <a:rPr lang="en-US" altLang="zh-CN" sz="2800" b="1" smtClean="0">
                <a:solidFill>
                  <a:schemeClr val="accent2"/>
                </a:solidFill>
                <a:ea typeface="宋体" charset="-122"/>
              </a:rPr>
              <a:t>Primary actor</a:t>
            </a:r>
            <a:r>
              <a:rPr lang="en-US" altLang="zh-CN" sz="2800" b="1" smtClean="0">
                <a:ea typeface="宋体" charset="-122"/>
              </a:rPr>
              <a:t> </a:t>
            </a:r>
            <a:r>
              <a:rPr lang="en-US" altLang="zh-CN" sz="2800" smtClean="0">
                <a:ea typeface="宋体" charset="-122"/>
              </a:rPr>
              <a:t>has user goals fulfilled through using services of the system. </a:t>
            </a:r>
          </a:p>
          <a:p>
            <a:pPr lvl="1" eaLnBrk="1" hangingPunct="1">
              <a:lnSpc>
                <a:spcPct val="80000"/>
              </a:lnSpc>
            </a:pPr>
            <a:r>
              <a:rPr lang="en-US" altLang="zh-CN" sz="2400" smtClean="0">
                <a:ea typeface="宋体" charset="-122"/>
              </a:rPr>
              <a:t>For example, the cashier.</a:t>
            </a:r>
          </a:p>
          <a:p>
            <a:pPr eaLnBrk="1" hangingPunct="1">
              <a:buFont typeface="Wingdings" pitchFamily="2" charset="2"/>
              <a:buNone/>
            </a:pPr>
            <a:endParaRPr lang="en-US" altLang="zh-CN" sz="2400" smtClean="0">
              <a:ea typeface="宋体" charset="-122"/>
            </a:endParaRPr>
          </a:p>
          <a:p>
            <a:pPr eaLnBrk="1" hangingPunct="1"/>
            <a:r>
              <a:rPr lang="en-US" altLang="zh-CN" sz="2800" b="1" smtClean="0">
                <a:solidFill>
                  <a:schemeClr val="accent2"/>
                </a:solidFill>
                <a:ea typeface="宋体" charset="-122"/>
              </a:rPr>
              <a:t>Supporting actor</a:t>
            </a:r>
            <a:r>
              <a:rPr lang="en-US" altLang="zh-CN" sz="2800" b="1" smtClean="0">
                <a:ea typeface="宋体" charset="-122"/>
              </a:rPr>
              <a:t> </a:t>
            </a:r>
            <a:r>
              <a:rPr lang="en-US" altLang="zh-CN" sz="2800" smtClean="0">
                <a:ea typeface="宋体" charset="-122"/>
              </a:rPr>
              <a:t>provides a service (for example, information) to the system. Often a computer system, but could be an organization or person.</a:t>
            </a:r>
          </a:p>
          <a:p>
            <a:pPr lvl="1" eaLnBrk="1" hangingPunct="1">
              <a:lnSpc>
                <a:spcPct val="80000"/>
              </a:lnSpc>
            </a:pPr>
            <a:r>
              <a:rPr lang="en-US" altLang="zh-CN" sz="2400" smtClean="0">
                <a:ea typeface="宋体" charset="-122"/>
              </a:rPr>
              <a:t>For example, the automated payment authorization service</a:t>
            </a:r>
          </a:p>
          <a:p>
            <a:pPr eaLnBrk="1" hangingPunct="1">
              <a:buFont typeface="Wingdings" pitchFamily="2" charset="2"/>
              <a:buNone/>
            </a:pPr>
            <a:r>
              <a:rPr lang="en-US" altLang="zh-CN" sz="2800" smtClean="0">
                <a:ea typeface="宋体" charset="-122"/>
              </a:rPr>
              <a:t> </a:t>
            </a:r>
          </a:p>
          <a:p>
            <a:pPr eaLnBrk="1" hangingPunct="1"/>
            <a:r>
              <a:rPr lang="en-US" altLang="zh-CN" sz="2800" b="1" smtClean="0">
                <a:solidFill>
                  <a:schemeClr val="accent2"/>
                </a:solidFill>
                <a:ea typeface="宋体" charset="-122"/>
              </a:rPr>
              <a:t>Offstage actor</a:t>
            </a:r>
            <a:r>
              <a:rPr lang="en-US" altLang="zh-CN" sz="2800" b="1" smtClean="0">
                <a:ea typeface="宋体" charset="-122"/>
              </a:rPr>
              <a:t> </a:t>
            </a:r>
            <a:r>
              <a:rPr lang="en-US" altLang="zh-CN" sz="2800" smtClean="0">
                <a:ea typeface="宋体" charset="-122"/>
              </a:rPr>
              <a:t>has an interest in the behavior of the use case, but is not primary or supporting</a:t>
            </a:r>
          </a:p>
          <a:p>
            <a:pPr lvl="1" eaLnBrk="1" hangingPunct="1">
              <a:lnSpc>
                <a:spcPct val="80000"/>
              </a:lnSpc>
            </a:pPr>
            <a:r>
              <a:rPr lang="en-US" altLang="zh-CN" sz="2400" smtClean="0">
                <a:ea typeface="宋体" charset="-122"/>
              </a:rPr>
              <a:t>For example, a government tax agency.</a:t>
            </a:r>
          </a:p>
          <a:p>
            <a:pPr eaLnBrk="1" hangingPunct="1"/>
            <a:endParaRPr lang="en-US" altLang="zh-CN" sz="2400" smtClean="0">
              <a:solidFill>
                <a:srgbClr val="DDDDDD"/>
              </a:solidFill>
              <a:ea typeface="宋体"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U_SlideStandard_v3.0_">
  <a:themeElements>
    <a:clrScheme name="RU_SlideStandard_v3.0_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fontScheme name="RU_SlideStandard_v3.0_">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90000"/>
          </a:lnSpc>
          <a:spcBef>
            <a:spcPct val="50000"/>
          </a:spcBef>
          <a:spcAft>
            <a:spcPct val="0"/>
          </a:spcAft>
          <a:buClrTx/>
          <a:buSzTx/>
          <a:buFontTx/>
          <a:buNone/>
          <a:tabLst/>
          <a:defRPr kumimoji="0" lang="zh-CN" altLang="en-US" sz="16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1905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90000"/>
          </a:lnSpc>
          <a:spcBef>
            <a:spcPct val="50000"/>
          </a:spcBef>
          <a:spcAft>
            <a:spcPct val="0"/>
          </a:spcAft>
          <a:buClrTx/>
          <a:buSzTx/>
          <a:buFontTx/>
          <a:buNone/>
          <a:tabLst/>
          <a:defRPr kumimoji="0" lang="zh-CN" altLang="en-US" sz="16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RU_SlideStandard_v3.0_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RU_SlideStandard_v3.0_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RU_SlideStandard_v3.0_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RU_SlideStandard_v3.0_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RU_SlideStandard_v3.0_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RU_SlideStandard_v3.0_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RU_SlideStandard_v3.0_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OOAD</Template>
  <TotalTime>6313</TotalTime>
  <Words>3357</Words>
  <Application>Microsoft Office PowerPoint</Application>
  <PresentationFormat>全屏显示(4:3)</PresentationFormat>
  <Paragraphs>424</Paragraphs>
  <Slides>61</Slides>
  <Notes>47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61</vt:i4>
      </vt:variant>
    </vt:vector>
  </HeadingPairs>
  <TitlesOfParts>
    <vt:vector size="63" baseType="lpstr">
      <vt:lpstr>RU_SlideStandard_v3.0_</vt:lpstr>
      <vt:lpstr>Visio</vt:lpstr>
      <vt:lpstr>Use-case Model: Writing Requirements In Context</vt:lpstr>
      <vt:lpstr>Main Points</vt:lpstr>
      <vt:lpstr>What Is a Use-Case Model?</vt:lpstr>
      <vt:lpstr>Use Case Diagrams</vt:lpstr>
      <vt:lpstr>Major Concepts in Use-Case Modeling</vt:lpstr>
      <vt:lpstr>Use Case Diagram (a Library System)</vt:lpstr>
      <vt:lpstr>Main Points</vt:lpstr>
      <vt:lpstr>Actors</vt:lpstr>
      <vt:lpstr>Type of Actors</vt:lpstr>
      <vt:lpstr>Actor Stereotype</vt:lpstr>
      <vt:lpstr>Identifying Actors</vt:lpstr>
      <vt:lpstr>Actor Stakeholder User Role</vt:lpstr>
      <vt:lpstr>Main Points</vt:lpstr>
      <vt:lpstr>What is use case?</vt:lpstr>
      <vt:lpstr>Use case = “Story”</vt:lpstr>
      <vt:lpstr>Use Cases and Functional Requirements</vt:lpstr>
      <vt:lpstr>Use Cases</vt:lpstr>
      <vt:lpstr>Goals and Brief Format Use Cases</vt:lpstr>
      <vt:lpstr>Use Case</vt:lpstr>
      <vt:lpstr>UC Names</vt:lpstr>
      <vt:lpstr>Business Use Case</vt:lpstr>
      <vt:lpstr>Use Case Stereotype</vt:lpstr>
      <vt:lpstr>UC Characteristics</vt:lpstr>
      <vt:lpstr>UC Characteristics</vt:lpstr>
      <vt:lpstr>UC Characteristics</vt:lpstr>
      <vt:lpstr>How to Find Use Cases</vt:lpstr>
      <vt:lpstr>Identifying Use Cases</vt:lpstr>
      <vt:lpstr>Identifying Use Cases</vt:lpstr>
      <vt:lpstr>Use-Case Specifications</vt:lpstr>
      <vt:lpstr>Main Points</vt:lpstr>
      <vt:lpstr>UML: Include Relationship</vt:lpstr>
      <vt:lpstr>Another Example</vt:lpstr>
      <vt:lpstr>UML: Extend Relationship</vt:lpstr>
      <vt:lpstr>(Continue)</vt:lpstr>
      <vt:lpstr>Another Example</vt:lpstr>
      <vt:lpstr>UML: Generalization Relationship</vt:lpstr>
      <vt:lpstr>The distinction of the three relationships</vt:lpstr>
      <vt:lpstr>PowerPoint 演示文稿</vt:lpstr>
      <vt:lpstr>Main Points</vt:lpstr>
      <vt:lpstr>Steps to write a use case (Important)</vt:lpstr>
      <vt:lpstr>Steps to write a use case (Continue)</vt:lpstr>
      <vt:lpstr>Use Case Traps</vt:lpstr>
      <vt:lpstr>The difference between UC and functions</vt:lpstr>
      <vt:lpstr>Main Points</vt:lpstr>
      <vt:lpstr>Three main types of use cases </vt:lpstr>
      <vt:lpstr>Business use case diagram</vt:lpstr>
      <vt:lpstr>Conception use case diagram</vt:lpstr>
      <vt:lpstr>System use case diagram</vt:lpstr>
      <vt:lpstr>Main Points</vt:lpstr>
      <vt:lpstr>Case Study: Library Management System </vt:lpstr>
      <vt:lpstr>Case Study: Library Management System </vt:lpstr>
      <vt:lpstr>Case Study: Library Management System </vt:lpstr>
      <vt:lpstr>Case Study: Library Management System </vt:lpstr>
      <vt:lpstr>Case Study: Library Management System </vt:lpstr>
      <vt:lpstr>Case Study: Library Management System </vt:lpstr>
      <vt:lpstr>Case Study: Library Management System </vt:lpstr>
      <vt:lpstr>Case Study: Library Management System </vt:lpstr>
      <vt:lpstr>Case Study: Library Management System </vt:lpstr>
      <vt:lpstr>Case Study: Library Management System </vt:lpstr>
      <vt:lpstr>Practice：Online shopping system</vt:lpstr>
      <vt:lpstr>Homework</vt:lpstr>
    </vt:vector>
  </TitlesOfParts>
  <Company>IBM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5 - USE-CASE MODEL: WRITING REQUIREMENTS IN CONTEXT</dc:title>
  <dc:creator>Qian</dc:creator>
  <cp:lastModifiedBy>Hanks</cp:lastModifiedBy>
  <cp:revision>417</cp:revision>
  <dcterms:created xsi:type="dcterms:W3CDTF">2003-08-17T03:38:10Z</dcterms:created>
  <dcterms:modified xsi:type="dcterms:W3CDTF">2012-03-31T02:19:04Z</dcterms:modified>
</cp:coreProperties>
</file>