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1.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5"/>
  </p:notesMasterIdLst>
  <p:sldIdLst>
    <p:sldId id="356" r:id="rId2"/>
    <p:sldId id="357" r:id="rId3"/>
    <p:sldId id="383" r:id="rId4"/>
    <p:sldId id="340" r:id="rId5"/>
    <p:sldId id="346" r:id="rId6"/>
    <p:sldId id="347" r:id="rId7"/>
    <p:sldId id="341" r:id="rId8"/>
    <p:sldId id="360" r:id="rId9"/>
    <p:sldId id="391" r:id="rId10"/>
    <p:sldId id="382" r:id="rId11"/>
    <p:sldId id="392" r:id="rId12"/>
    <p:sldId id="362" r:id="rId13"/>
    <p:sldId id="363" r:id="rId14"/>
    <p:sldId id="393" r:id="rId15"/>
    <p:sldId id="404" r:id="rId16"/>
    <p:sldId id="402" r:id="rId17"/>
    <p:sldId id="403" r:id="rId18"/>
    <p:sldId id="364" r:id="rId19"/>
    <p:sldId id="394" r:id="rId20"/>
    <p:sldId id="406" r:id="rId21"/>
    <p:sldId id="407" r:id="rId22"/>
    <p:sldId id="366" r:id="rId23"/>
    <p:sldId id="367" r:id="rId24"/>
    <p:sldId id="405" r:id="rId25"/>
    <p:sldId id="368" r:id="rId26"/>
    <p:sldId id="369" r:id="rId27"/>
    <p:sldId id="370" r:id="rId28"/>
    <p:sldId id="371" r:id="rId29"/>
    <p:sldId id="408" r:id="rId30"/>
    <p:sldId id="372" r:id="rId31"/>
    <p:sldId id="384" r:id="rId32"/>
    <p:sldId id="373" r:id="rId33"/>
    <p:sldId id="385" r:id="rId34"/>
    <p:sldId id="374" r:id="rId35"/>
    <p:sldId id="375" r:id="rId36"/>
    <p:sldId id="409" r:id="rId37"/>
    <p:sldId id="386" r:id="rId38"/>
    <p:sldId id="395" r:id="rId39"/>
    <p:sldId id="377" r:id="rId40"/>
    <p:sldId id="387" r:id="rId41"/>
    <p:sldId id="388" r:id="rId42"/>
    <p:sldId id="379" r:id="rId43"/>
    <p:sldId id="380" r:id="rId44"/>
    <p:sldId id="396" r:id="rId45"/>
    <p:sldId id="410" r:id="rId46"/>
    <p:sldId id="381" r:id="rId47"/>
    <p:sldId id="389" r:id="rId48"/>
    <p:sldId id="390" r:id="rId49"/>
    <p:sldId id="397" r:id="rId50"/>
    <p:sldId id="398" r:id="rId51"/>
    <p:sldId id="399" r:id="rId52"/>
    <p:sldId id="400" r:id="rId53"/>
    <p:sldId id="401" r:id="rId54"/>
  </p:sldIdLst>
  <p:sldSz cx="9144000" cy="6858000" type="screen4x3"/>
  <p:notesSz cx="6858000" cy="9144000"/>
  <p:defaultTextStyle>
    <a:defPPr>
      <a:defRPr lang="zh-CN"/>
    </a:defPPr>
    <a:lvl1pPr algn="l" rtl="0" eaLnBrk="0" fontAlgn="base" hangingPunct="0">
      <a:lnSpc>
        <a:spcPct val="90000"/>
      </a:lnSpc>
      <a:spcBef>
        <a:spcPct val="50000"/>
      </a:spcBef>
      <a:spcAft>
        <a:spcPct val="0"/>
      </a:spcAft>
      <a:defRPr sz="1600" b="1" kern="1200">
        <a:solidFill>
          <a:schemeClr val="tx1"/>
        </a:solidFill>
        <a:latin typeface="Arial" charset="0"/>
        <a:ea typeface="宋体" charset="-122"/>
        <a:cs typeface="+mn-cs"/>
      </a:defRPr>
    </a:lvl1pPr>
    <a:lvl2pPr marL="457200" algn="l" rtl="0" eaLnBrk="0" fontAlgn="base" hangingPunct="0">
      <a:lnSpc>
        <a:spcPct val="90000"/>
      </a:lnSpc>
      <a:spcBef>
        <a:spcPct val="50000"/>
      </a:spcBef>
      <a:spcAft>
        <a:spcPct val="0"/>
      </a:spcAft>
      <a:defRPr sz="1600" b="1" kern="1200">
        <a:solidFill>
          <a:schemeClr val="tx1"/>
        </a:solidFill>
        <a:latin typeface="Arial" charset="0"/>
        <a:ea typeface="宋体" charset="-122"/>
        <a:cs typeface="+mn-cs"/>
      </a:defRPr>
    </a:lvl2pPr>
    <a:lvl3pPr marL="914400" algn="l" rtl="0" eaLnBrk="0" fontAlgn="base" hangingPunct="0">
      <a:lnSpc>
        <a:spcPct val="90000"/>
      </a:lnSpc>
      <a:spcBef>
        <a:spcPct val="50000"/>
      </a:spcBef>
      <a:spcAft>
        <a:spcPct val="0"/>
      </a:spcAft>
      <a:defRPr sz="1600" b="1" kern="1200">
        <a:solidFill>
          <a:schemeClr val="tx1"/>
        </a:solidFill>
        <a:latin typeface="Arial" charset="0"/>
        <a:ea typeface="宋体" charset="-122"/>
        <a:cs typeface="+mn-cs"/>
      </a:defRPr>
    </a:lvl3pPr>
    <a:lvl4pPr marL="1371600" algn="l" rtl="0" eaLnBrk="0" fontAlgn="base" hangingPunct="0">
      <a:lnSpc>
        <a:spcPct val="90000"/>
      </a:lnSpc>
      <a:spcBef>
        <a:spcPct val="50000"/>
      </a:spcBef>
      <a:spcAft>
        <a:spcPct val="0"/>
      </a:spcAft>
      <a:defRPr sz="1600" b="1" kern="1200">
        <a:solidFill>
          <a:schemeClr val="tx1"/>
        </a:solidFill>
        <a:latin typeface="Arial" charset="0"/>
        <a:ea typeface="宋体" charset="-122"/>
        <a:cs typeface="+mn-cs"/>
      </a:defRPr>
    </a:lvl4pPr>
    <a:lvl5pPr marL="1828800" algn="l" rtl="0" eaLnBrk="0" fontAlgn="base" hangingPunct="0">
      <a:lnSpc>
        <a:spcPct val="90000"/>
      </a:lnSpc>
      <a:spcBef>
        <a:spcPct val="50000"/>
      </a:spcBef>
      <a:spcAft>
        <a:spcPct val="0"/>
      </a:spcAft>
      <a:defRPr sz="1600" b="1" kern="1200">
        <a:solidFill>
          <a:schemeClr val="tx1"/>
        </a:solidFill>
        <a:latin typeface="Arial" charset="0"/>
        <a:ea typeface="宋体" charset="-122"/>
        <a:cs typeface="+mn-cs"/>
      </a:defRPr>
    </a:lvl5pPr>
    <a:lvl6pPr marL="2286000" algn="l" defTabSz="914400" rtl="0" eaLnBrk="1" latinLnBrk="0" hangingPunct="1">
      <a:defRPr sz="1600" b="1" kern="1200">
        <a:solidFill>
          <a:schemeClr val="tx1"/>
        </a:solidFill>
        <a:latin typeface="Arial" charset="0"/>
        <a:ea typeface="宋体" charset="-122"/>
        <a:cs typeface="+mn-cs"/>
      </a:defRPr>
    </a:lvl6pPr>
    <a:lvl7pPr marL="2743200" algn="l" defTabSz="914400" rtl="0" eaLnBrk="1" latinLnBrk="0" hangingPunct="1">
      <a:defRPr sz="1600" b="1" kern="1200">
        <a:solidFill>
          <a:schemeClr val="tx1"/>
        </a:solidFill>
        <a:latin typeface="Arial" charset="0"/>
        <a:ea typeface="宋体" charset="-122"/>
        <a:cs typeface="+mn-cs"/>
      </a:defRPr>
    </a:lvl7pPr>
    <a:lvl8pPr marL="3200400" algn="l" defTabSz="914400" rtl="0" eaLnBrk="1" latinLnBrk="0" hangingPunct="1">
      <a:defRPr sz="1600" b="1" kern="1200">
        <a:solidFill>
          <a:schemeClr val="tx1"/>
        </a:solidFill>
        <a:latin typeface="Arial" charset="0"/>
        <a:ea typeface="宋体" charset="-122"/>
        <a:cs typeface="+mn-cs"/>
      </a:defRPr>
    </a:lvl8pPr>
    <a:lvl9pPr marL="3657600" algn="l" defTabSz="914400" rtl="0" eaLnBrk="1" latinLnBrk="0" hangingPunct="1">
      <a:defRPr sz="1600" b="1"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0" autoAdjust="0"/>
    <p:restoredTop sz="76190" autoAdjust="0"/>
  </p:normalViewPr>
  <p:slideViewPr>
    <p:cSldViewPr>
      <p:cViewPr varScale="1">
        <p:scale>
          <a:sx n="71" d="100"/>
          <a:sy n="71" d="100"/>
        </p:scale>
        <p:origin x="-1926"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8" d="100"/>
          <a:sy n="68" d="100"/>
        </p:scale>
        <p:origin x="-280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矩形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defRPr sz="1200" b="0">
                <a:ea typeface="宋体" pitchFamily="2" charset="-122"/>
              </a:defRPr>
            </a:lvl1pPr>
          </a:lstStyle>
          <a:p>
            <a:pPr>
              <a:defRPr/>
            </a:pPr>
            <a:endParaRPr lang="en-US" altLang="zh-CN"/>
          </a:p>
        </p:txBody>
      </p:sp>
      <p:sp>
        <p:nvSpPr>
          <p:cNvPr id="8195" name="矩形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defRPr sz="1200" b="0">
                <a:ea typeface="宋体" pitchFamily="2" charset="-122"/>
              </a:defRPr>
            </a:lvl1pPr>
          </a:lstStyle>
          <a:p>
            <a:pPr>
              <a:defRPr/>
            </a:pPr>
            <a:endParaRPr lang="en-US" altLang="zh-CN"/>
          </a:p>
        </p:txBody>
      </p:sp>
      <p:sp>
        <p:nvSpPr>
          <p:cNvPr id="44036" name="矩形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矩形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8198" name="矩形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defRPr sz="1200" b="0">
                <a:ea typeface="宋体" pitchFamily="2" charset="-122"/>
              </a:defRPr>
            </a:lvl1pPr>
          </a:lstStyle>
          <a:p>
            <a:pPr>
              <a:defRPr/>
            </a:pPr>
            <a:endParaRPr lang="en-US" altLang="zh-CN"/>
          </a:p>
        </p:txBody>
      </p:sp>
      <p:sp>
        <p:nvSpPr>
          <p:cNvPr id="8199" name="矩形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defRPr sz="1200" b="0">
                <a:ea typeface="宋体" pitchFamily="2" charset="-122"/>
              </a:defRPr>
            </a:lvl1pPr>
          </a:lstStyle>
          <a:p>
            <a:pPr>
              <a:defRPr/>
            </a:pPr>
            <a:fld id="{51A2DD28-460B-433E-8B9B-03F219572E6D}" type="slidenum">
              <a:rPr lang="en-US" altLang="zh-CN"/>
              <a:pPr>
                <a:defRPr/>
              </a:pPr>
              <a:t>‹#›</a:t>
            </a:fld>
            <a:endParaRPr lang="en-US" altLang="zh-CN"/>
          </a:p>
        </p:txBody>
      </p:sp>
    </p:spTree>
    <p:extLst>
      <p:ext uri="{BB962C8B-B14F-4D97-AF65-F5344CB8AC3E}">
        <p14:creationId xmlns:p14="http://schemas.microsoft.com/office/powerpoint/2010/main" val="1528489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2</a:t>
            </a:fld>
            <a:endParaRPr lang="en-US" altLang="zh-CN"/>
          </a:p>
        </p:txBody>
      </p:sp>
    </p:spTree>
    <p:extLst>
      <p:ext uri="{BB962C8B-B14F-4D97-AF65-F5344CB8AC3E}">
        <p14:creationId xmlns:p14="http://schemas.microsoft.com/office/powerpoint/2010/main" val="1669214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11</a:t>
            </a:fld>
            <a:endParaRPr lang="en-US" altLang="zh-CN"/>
          </a:p>
        </p:txBody>
      </p:sp>
    </p:spTree>
    <p:extLst>
      <p:ext uri="{BB962C8B-B14F-4D97-AF65-F5344CB8AC3E}">
        <p14:creationId xmlns:p14="http://schemas.microsoft.com/office/powerpoint/2010/main" val="1547161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12</a:t>
            </a:fld>
            <a:endParaRPr lang="en-US" altLang="zh-CN"/>
          </a:p>
        </p:txBody>
      </p:sp>
    </p:spTree>
    <p:extLst>
      <p:ext uri="{BB962C8B-B14F-4D97-AF65-F5344CB8AC3E}">
        <p14:creationId xmlns:p14="http://schemas.microsoft.com/office/powerpoint/2010/main" val="2062607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13</a:t>
            </a:fld>
            <a:endParaRPr lang="en-US" altLang="zh-CN"/>
          </a:p>
        </p:txBody>
      </p:sp>
    </p:spTree>
    <p:extLst>
      <p:ext uri="{BB962C8B-B14F-4D97-AF65-F5344CB8AC3E}">
        <p14:creationId xmlns:p14="http://schemas.microsoft.com/office/powerpoint/2010/main" val="3579826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14</a:t>
            </a:fld>
            <a:endParaRPr lang="en-US" altLang="zh-CN"/>
          </a:p>
        </p:txBody>
      </p:sp>
    </p:spTree>
    <p:extLst>
      <p:ext uri="{BB962C8B-B14F-4D97-AF65-F5344CB8AC3E}">
        <p14:creationId xmlns:p14="http://schemas.microsoft.com/office/powerpoint/2010/main" val="2673143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16</a:t>
            </a:fld>
            <a:endParaRPr lang="en-US" altLang="zh-CN"/>
          </a:p>
        </p:txBody>
      </p:sp>
    </p:spTree>
    <p:extLst>
      <p:ext uri="{BB962C8B-B14F-4D97-AF65-F5344CB8AC3E}">
        <p14:creationId xmlns:p14="http://schemas.microsoft.com/office/powerpoint/2010/main" val="2581572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17</a:t>
            </a:fld>
            <a:endParaRPr lang="en-US" altLang="zh-CN"/>
          </a:p>
        </p:txBody>
      </p:sp>
    </p:spTree>
    <p:extLst>
      <p:ext uri="{BB962C8B-B14F-4D97-AF65-F5344CB8AC3E}">
        <p14:creationId xmlns:p14="http://schemas.microsoft.com/office/powerpoint/2010/main" val="122695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18</a:t>
            </a:fld>
            <a:endParaRPr lang="en-US" altLang="zh-CN"/>
          </a:p>
        </p:txBody>
      </p:sp>
    </p:spTree>
    <p:extLst>
      <p:ext uri="{BB962C8B-B14F-4D97-AF65-F5344CB8AC3E}">
        <p14:creationId xmlns:p14="http://schemas.microsoft.com/office/powerpoint/2010/main" val="1537604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19</a:t>
            </a:fld>
            <a:endParaRPr lang="en-US" altLang="zh-CN"/>
          </a:p>
        </p:txBody>
      </p:sp>
    </p:spTree>
    <p:extLst>
      <p:ext uri="{BB962C8B-B14F-4D97-AF65-F5344CB8AC3E}">
        <p14:creationId xmlns:p14="http://schemas.microsoft.com/office/powerpoint/2010/main" val="2054473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20</a:t>
            </a:fld>
            <a:endParaRPr lang="en-US" altLang="zh-CN"/>
          </a:p>
        </p:txBody>
      </p:sp>
    </p:spTree>
    <p:extLst>
      <p:ext uri="{BB962C8B-B14F-4D97-AF65-F5344CB8AC3E}">
        <p14:creationId xmlns:p14="http://schemas.microsoft.com/office/powerpoint/2010/main" val="3751935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21</a:t>
            </a:fld>
            <a:endParaRPr lang="en-US" altLang="zh-CN"/>
          </a:p>
        </p:txBody>
      </p:sp>
    </p:spTree>
    <p:extLst>
      <p:ext uri="{BB962C8B-B14F-4D97-AF65-F5344CB8AC3E}">
        <p14:creationId xmlns:p14="http://schemas.microsoft.com/office/powerpoint/2010/main" val="7703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lgn="l" eaLnBrk="1" hangingPunct="1">
              <a:lnSpc>
                <a:spcPct val="125000"/>
              </a:lnSpc>
              <a:spcBef>
                <a:spcPct val="20000"/>
              </a:spcBef>
              <a:buClr>
                <a:srgbClr val="FF0000"/>
              </a:buClr>
              <a:buSzPct val="200000"/>
              <a:buFontTx/>
              <a:buChar char="•"/>
            </a:pPr>
            <a:endParaRPr kumimoji="1" lang="zh-CN" altLang="en-US" b="1" dirty="0" smtClean="0">
              <a:solidFill>
                <a:schemeClr val="tx1"/>
              </a:solidFill>
              <a:ea typeface="楷体_GB2312" pitchFamily="49"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a:t>
            </a:fld>
            <a:endParaRPr lang="en-US" altLang="zh-CN"/>
          </a:p>
        </p:txBody>
      </p:sp>
    </p:spTree>
    <p:extLst>
      <p:ext uri="{BB962C8B-B14F-4D97-AF65-F5344CB8AC3E}">
        <p14:creationId xmlns:p14="http://schemas.microsoft.com/office/powerpoint/2010/main" val="38940991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en-US" dirty="0" smtClean="0">
              <a:solidFill>
                <a:schemeClr val="tx1"/>
              </a:solidFill>
              <a:effectLst>
                <a:outerShdw blurRad="38100" dist="38100" dir="2700000" algn="tl">
                  <a:srgbClr val="C0C0C0"/>
                </a:outerShdw>
              </a:effectLst>
              <a:ea typeface="黑体" pitchFamily="2"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22</a:t>
            </a:fld>
            <a:endParaRPr lang="en-US" altLang="zh-CN"/>
          </a:p>
        </p:txBody>
      </p:sp>
    </p:spTree>
    <p:extLst>
      <p:ext uri="{BB962C8B-B14F-4D97-AF65-F5344CB8AC3E}">
        <p14:creationId xmlns:p14="http://schemas.microsoft.com/office/powerpoint/2010/main" val="19038301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23</a:t>
            </a:fld>
            <a:endParaRPr lang="en-US" altLang="zh-CN"/>
          </a:p>
        </p:txBody>
      </p:sp>
    </p:spTree>
    <p:extLst>
      <p:ext uri="{BB962C8B-B14F-4D97-AF65-F5344CB8AC3E}">
        <p14:creationId xmlns:p14="http://schemas.microsoft.com/office/powerpoint/2010/main" val="3552794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en-US" dirty="0" smtClean="0">
              <a:solidFill>
                <a:schemeClr val="tx1"/>
              </a:solidFill>
              <a:effectLst>
                <a:outerShdw blurRad="38100" dist="38100" dir="2700000" algn="tl">
                  <a:srgbClr val="C0C0C0"/>
                </a:outerShdw>
              </a:effectLst>
              <a:ea typeface="黑体" pitchFamily="2"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25</a:t>
            </a:fld>
            <a:endParaRPr lang="en-US" altLang="zh-CN"/>
          </a:p>
        </p:txBody>
      </p:sp>
    </p:spTree>
    <p:extLst>
      <p:ext uri="{BB962C8B-B14F-4D97-AF65-F5344CB8AC3E}">
        <p14:creationId xmlns:p14="http://schemas.microsoft.com/office/powerpoint/2010/main" val="39727107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26</a:t>
            </a:fld>
            <a:endParaRPr lang="en-US" altLang="zh-CN"/>
          </a:p>
        </p:txBody>
      </p:sp>
    </p:spTree>
    <p:extLst>
      <p:ext uri="{BB962C8B-B14F-4D97-AF65-F5344CB8AC3E}">
        <p14:creationId xmlns:p14="http://schemas.microsoft.com/office/powerpoint/2010/main" val="1964294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28</a:t>
            </a:fld>
            <a:endParaRPr lang="en-US" altLang="zh-CN"/>
          </a:p>
        </p:txBody>
      </p:sp>
    </p:spTree>
    <p:extLst>
      <p:ext uri="{BB962C8B-B14F-4D97-AF65-F5344CB8AC3E}">
        <p14:creationId xmlns:p14="http://schemas.microsoft.com/office/powerpoint/2010/main" val="39711733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34</a:t>
            </a:fld>
            <a:endParaRPr lang="en-US" altLang="zh-CN"/>
          </a:p>
        </p:txBody>
      </p:sp>
    </p:spTree>
    <p:extLst>
      <p:ext uri="{BB962C8B-B14F-4D97-AF65-F5344CB8AC3E}">
        <p14:creationId xmlns:p14="http://schemas.microsoft.com/office/powerpoint/2010/main" val="414260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35</a:t>
            </a:fld>
            <a:endParaRPr lang="en-US" altLang="zh-CN"/>
          </a:p>
        </p:txBody>
      </p:sp>
    </p:spTree>
    <p:extLst>
      <p:ext uri="{BB962C8B-B14F-4D97-AF65-F5344CB8AC3E}">
        <p14:creationId xmlns:p14="http://schemas.microsoft.com/office/powerpoint/2010/main" val="2561447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36</a:t>
            </a:fld>
            <a:endParaRPr lang="en-US" altLang="zh-CN"/>
          </a:p>
        </p:txBody>
      </p:sp>
    </p:spTree>
    <p:extLst>
      <p:ext uri="{BB962C8B-B14F-4D97-AF65-F5344CB8AC3E}">
        <p14:creationId xmlns:p14="http://schemas.microsoft.com/office/powerpoint/2010/main" val="2311177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lgn="l" eaLnBrk="1" hangingPunct="1">
              <a:lnSpc>
                <a:spcPct val="125000"/>
              </a:lnSpc>
              <a:spcBef>
                <a:spcPct val="20000"/>
              </a:spcBef>
              <a:buClr>
                <a:srgbClr val="FF0000"/>
              </a:buClr>
              <a:buSzPct val="200000"/>
              <a:buFontTx/>
              <a:buChar char="•"/>
            </a:pPr>
            <a:endParaRPr kumimoji="1" lang="zh-CN" altLang="en-US" b="1" dirty="0" smtClean="0">
              <a:solidFill>
                <a:schemeClr val="tx1"/>
              </a:solidFill>
              <a:ea typeface="楷体_GB2312" pitchFamily="49"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37</a:t>
            </a:fld>
            <a:endParaRPr lang="en-US" altLang="zh-CN"/>
          </a:p>
        </p:txBody>
      </p:sp>
    </p:spTree>
    <p:extLst>
      <p:ext uri="{BB962C8B-B14F-4D97-AF65-F5344CB8AC3E}">
        <p14:creationId xmlns:p14="http://schemas.microsoft.com/office/powerpoint/2010/main" val="3894099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38</a:t>
            </a:fld>
            <a:endParaRPr lang="en-US" altLang="zh-CN"/>
          </a:p>
        </p:txBody>
      </p:sp>
    </p:spTree>
    <p:extLst>
      <p:ext uri="{BB962C8B-B14F-4D97-AF65-F5344CB8AC3E}">
        <p14:creationId xmlns:p14="http://schemas.microsoft.com/office/powerpoint/2010/main" val="4013847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矩形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fld id="{DB4443EA-BBE2-4F97-B0BF-5855C7C657AD}" type="slidenum">
              <a:rPr lang="en-US" altLang="zh-CN" sz="1200" b="0" smtClean="0"/>
              <a:pPr/>
              <a:t>4</a:t>
            </a:fld>
            <a:endParaRPr lang="en-US" altLang="zh-CN" sz="1200" b="0" smtClean="0"/>
          </a:p>
        </p:txBody>
      </p:sp>
      <p:sp>
        <p:nvSpPr>
          <p:cNvPr id="79875" name="矩形 2"/>
          <p:cNvSpPr>
            <a:spLocks noGrp="1" noRot="1" noChangeAspect="1" noChangeArrowheads="1" noTextEdit="1"/>
          </p:cNvSpPr>
          <p:nvPr>
            <p:ph type="sldImg"/>
          </p:nvPr>
        </p:nvSpPr>
        <p:spPr>
          <a:xfrm>
            <a:off x="2474913" y="833438"/>
            <a:ext cx="4038600" cy="3028950"/>
          </a:xfrm>
          <a:ln/>
        </p:spPr>
      </p:sp>
      <p:sp>
        <p:nvSpPr>
          <p:cNvPr id="139268" name="矩形 3"/>
          <p:cNvSpPr>
            <a:spLocks noGrp="1" noChangeArrowheads="1"/>
          </p:cNvSpPr>
          <p:nvPr>
            <p:ph type="body" idx="1"/>
          </p:nvPr>
        </p:nvSpPr>
        <p:spPr>
          <a:xfrm>
            <a:off x="2487613" y="4095750"/>
            <a:ext cx="3971925" cy="4021138"/>
          </a:xfrm>
        </p:spPr>
        <p:txBody>
          <a:bodyPr/>
          <a:lstStyle/>
          <a:p>
            <a:pPr marL="114300" indent="-114300" eaLnBrk="1" fontAlgn="t" hangingPunct="1">
              <a:buFontTx/>
              <a:buChar char="•"/>
              <a:defRPr/>
            </a:pPr>
            <a:endParaRPr lang="en-US" altLang="zh-CN" sz="1000" dirty="0" smtClean="0">
              <a:latin typeface="ZapfHumnst BT" pitchFamily="34" charset="0"/>
            </a:endParaRPr>
          </a:p>
        </p:txBody>
      </p:sp>
      <p:sp>
        <p:nvSpPr>
          <p:cNvPr id="79877" name="文本框 4"/>
          <p:cNvSpPr txBox="1">
            <a:spLocks noChangeArrowheads="1"/>
          </p:cNvSpPr>
          <p:nvPr/>
        </p:nvSpPr>
        <p:spPr bwMode="auto">
          <a:xfrm>
            <a:off x="569913" y="1204913"/>
            <a:ext cx="1855787" cy="682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471" tIns="53236" rIns="106471" bIns="53236"/>
          <a:lstStyle>
            <a:lvl1pPr defTabSz="901700">
              <a:defRPr sz="1600" b="1">
                <a:solidFill>
                  <a:schemeClr val="tx1"/>
                </a:solidFill>
                <a:latin typeface="Arial" charset="0"/>
                <a:ea typeface="宋体" charset="-122"/>
              </a:defRPr>
            </a:lvl1pPr>
            <a:lvl2pPr marL="742950" indent="-285750" defTabSz="901700">
              <a:defRPr sz="1600" b="1">
                <a:solidFill>
                  <a:schemeClr val="tx1"/>
                </a:solidFill>
                <a:latin typeface="Arial" charset="0"/>
                <a:ea typeface="宋体" charset="-122"/>
              </a:defRPr>
            </a:lvl2pPr>
            <a:lvl3pPr marL="1143000" indent="-228600" defTabSz="901700">
              <a:defRPr sz="1600" b="1">
                <a:solidFill>
                  <a:schemeClr val="tx1"/>
                </a:solidFill>
                <a:latin typeface="Arial" charset="0"/>
                <a:ea typeface="宋体" charset="-122"/>
              </a:defRPr>
            </a:lvl3pPr>
            <a:lvl4pPr marL="1600200" indent="-228600" defTabSz="901700">
              <a:defRPr sz="1600" b="1">
                <a:solidFill>
                  <a:schemeClr val="tx1"/>
                </a:solidFill>
                <a:latin typeface="Arial" charset="0"/>
                <a:ea typeface="宋体" charset="-122"/>
              </a:defRPr>
            </a:lvl4pPr>
            <a:lvl5pPr marL="2057400" indent="-228600" defTabSz="901700">
              <a:defRPr sz="1600" b="1">
                <a:solidFill>
                  <a:schemeClr val="tx1"/>
                </a:solidFill>
                <a:latin typeface="Arial" charset="0"/>
                <a:ea typeface="宋体" charset="-122"/>
              </a:defRPr>
            </a:lvl5pPr>
            <a:lvl6pPr marL="2514600" indent="-228600" defTabSz="9017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defTabSz="9017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defTabSz="9017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defTabSz="9017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pPr>
              <a:lnSpc>
                <a:spcPct val="87000"/>
              </a:lnSpc>
              <a:spcBef>
                <a:spcPct val="40000"/>
              </a:spcBef>
            </a:pPr>
            <a:r>
              <a:rPr lang="en-US" altLang="zh-CN" sz="1000" b="0">
                <a:latin typeface="ZapfHumnst BT" pitchFamily="34" charset="0"/>
              </a:rPr>
              <a:t>Activity diagrams can also be used to model the workings of an operation, an object, a business model, or anything that involves modeling the sequential steps in a computational process.  </a:t>
            </a:r>
          </a:p>
          <a:p>
            <a:pPr>
              <a:lnSpc>
                <a:spcPct val="87000"/>
              </a:lnSpc>
              <a:spcBef>
                <a:spcPct val="40000"/>
              </a:spcBef>
            </a:pPr>
            <a:r>
              <a:rPr lang="en-US" altLang="zh-CN" sz="1000" b="0">
                <a:latin typeface="ZapfHumnst BT" pitchFamily="34" charset="0"/>
              </a:rPr>
              <a:t>This course will focus on using activity diagrams to model the flow of events in a use case.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39</a:t>
            </a:fld>
            <a:endParaRPr lang="en-US" altLang="zh-CN"/>
          </a:p>
        </p:txBody>
      </p:sp>
    </p:spTree>
    <p:extLst>
      <p:ext uri="{BB962C8B-B14F-4D97-AF65-F5344CB8AC3E}">
        <p14:creationId xmlns:p14="http://schemas.microsoft.com/office/powerpoint/2010/main" val="31792679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lgn="l" eaLnBrk="1" hangingPunct="1">
              <a:lnSpc>
                <a:spcPct val="125000"/>
              </a:lnSpc>
              <a:spcBef>
                <a:spcPct val="20000"/>
              </a:spcBef>
              <a:buClr>
                <a:srgbClr val="FF0000"/>
              </a:buClr>
              <a:buSzPct val="200000"/>
              <a:buFontTx/>
              <a:buChar char="•"/>
            </a:pPr>
            <a:endParaRPr kumimoji="1" lang="zh-CN" altLang="en-US" b="1" dirty="0" smtClean="0">
              <a:solidFill>
                <a:schemeClr val="tx1"/>
              </a:solidFill>
              <a:ea typeface="楷体_GB2312" pitchFamily="49"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40</a:t>
            </a:fld>
            <a:endParaRPr lang="en-US" altLang="zh-CN"/>
          </a:p>
        </p:txBody>
      </p:sp>
    </p:spTree>
    <p:extLst>
      <p:ext uri="{BB962C8B-B14F-4D97-AF65-F5344CB8AC3E}">
        <p14:creationId xmlns:p14="http://schemas.microsoft.com/office/powerpoint/2010/main" val="38940991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itchFamily="2" charset="2"/>
              <a:buNone/>
            </a:pPr>
            <a:endParaRPr lang="zh-CN" altLang="zh-CN" sz="2400" dirty="0" smtClean="0">
              <a:latin typeface="Arial" pitchFamily="34" charset="0"/>
              <a:ea typeface="黑体" pitchFamily="49"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41</a:t>
            </a:fld>
            <a:endParaRPr lang="en-US" altLang="zh-CN"/>
          </a:p>
        </p:txBody>
      </p:sp>
    </p:spTree>
    <p:extLst>
      <p:ext uri="{BB962C8B-B14F-4D97-AF65-F5344CB8AC3E}">
        <p14:creationId xmlns:p14="http://schemas.microsoft.com/office/powerpoint/2010/main" val="27717662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44</a:t>
            </a:fld>
            <a:endParaRPr lang="en-US" altLang="zh-CN"/>
          </a:p>
        </p:txBody>
      </p:sp>
    </p:spTree>
    <p:extLst>
      <p:ext uri="{BB962C8B-B14F-4D97-AF65-F5344CB8AC3E}">
        <p14:creationId xmlns:p14="http://schemas.microsoft.com/office/powerpoint/2010/main" val="26236825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46</a:t>
            </a:fld>
            <a:endParaRPr lang="en-US" altLang="zh-CN"/>
          </a:p>
        </p:txBody>
      </p:sp>
    </p:spTree>
    <p:extLst>
      <p:ext uri="{BB962C8B-B14F-4D97-AF65-F5344CB8AC3E}">
        <p14:creationId xmlns:p14="http://schemas.microsoft.com/office/powerpoint/2010/main" val="42581157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47</a:t>
            </a:fld>
            <a:endParaRPr lang="en-US" altLang="zh-CN"/>
          </a:p>
        </p:txBody>
      </p:sp>
    </p:spTree>
    <p:extLst>
      <p:ext uri="{BB962C8B-B14F-4D97-AF65-F5344CB8AC3E}">
        <p14:creationId xmlns:p14="http://schemas.microsoft.com/office/powerpoint/2010/main" val="34687461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lgn="l" eaLnBrk="1" hangingPunct="1">
              <a:lnSpc>
                <a:spcPct val="125000"/>
              </a:lnSpc>
              <a:spcBef>
                <a:spcPct val="20000"/>
              </a:spcBef>
              <a:buClr>
                <a:srgbClr val="FF0000"/>
              </a:buClr>
              <a:buSzPct val="200000"/>
              <a:buFontTx/>
              <a:buChar char="•"/>
            </a:pPr>
            <a:endParaRPr kumimoji="1" lang="zh-CN" altLang="en-US" b="1" dirty="0" smtClean="0">
              <a:solidFill>
                <a:schemeClr val="tx1"/>
              </a:solidFill>
              <a:ea typeface="楷体_GB2312" pitchFamily="49"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49</a:t>
            </a:fld>
            <a:endParaRPr lang="en-US" altLang="zh-CN"/>
          </a:p>
        </p:txBody>
      </p:sp>
    </p:spTree>
    <p:extLst>
      <p:ext uri="{BB962C8B-B14F-4D97-AF65-F5344CB8AC3E}">
        <p14:creationId xmlns:p14="http://schemas.microsoft.com/office/powerpoint/2010/main" val="38940991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50</a:t>
            </a:fld>
            <a:endParaRPr lang="en-US" altLang="zh-CN"/>
          </a:p>
        </p:txBody>
      </p:sp>
    </p:spTree>
    <p:extLst>
      <p:ext uri="{BB962C8B-B14F-4D97-AF65-F5344CB8AC3E}">
        <p14:creationId xmlns:p14="http://schemas.microsoft.com/office/powerpoint/2010/main" val="31649836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51</a:t>
            </a:fld>
            <a:endParaRPr lang="en-US" altLang="zh-CN"/>
          </a:p>
        </p:txBody>
      </p:sp>
    </p:spTree>
    <p:extLst>
      <p:ext uri="{BB962C8B-B14F-4D97-AF65-F5344CB8AC3E}">
        <p14:creationId xmlns:p14="http://schemas.microsoft.com/office/powerpoint/2010/main" val="29074066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53</a:t>
            </a:fld>
            <a:endParaRPr lang="en-US" altLang="zh-CN"/>
          </a:p>
        </p:txBody>
      </p:sp>
    </p:spTree>
    <p:extLst>
      <p:ext uri="{BB962C8B-B14F-4D97-AF65-F5344CB8AC3E}">
        <p14:creationId xmlns:p14="http://schemas.microsoft.com/office/powerpoint/2010/main" val="3178444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
        <p:nvSpPr>
          <p:cNvPr id="337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CBA1147-21EA-452C-9F35-A803492EE435}" type="slidenum">
              <a:rPr lang="zh-CN" altLang="en-US">
                <a:latin typeface="Tahoma" pitchFamily="34" charset="0"/>
              </a:rPr>
              <a:pPr eaLnBrk="1" hangingPunct="1"/>
              <a:t>5</a:t>
            </a:fld>
            <a:endParaRPr lang="en-US" altLang="zh-CN">
              <a:latin typeface="Tahoma"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ln/>
        </p:spPr>
      </p:sp>
      <p:sp>
        <p:nvSpPr>
          <p:cNvPr id="348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
        <p:nvSpPr>
          <p:cNvPr id="348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D1F67EA-2C67-45F0-B388-2805D985DA73}" type="slidenum">
              <a:rPr lang="zh-CN" altLang="en-US">
                <a:latin typeface="Tahoma" pitchFamily="34" charset="0"/>
              </a:rPr>
              <a:pPr eaLnBrk="1" hangingPunct="1"/>
              <a:t>6</a:t>
            </a:fld>
            <a:endParaRPr lang="en-US" altLang="zh-CN">
              <a:latin typeface="Tahoma"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矩形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fld id="{48D7E34E-0F26-4FA8-911A-54E1FBAB5614}" type="slidenum">
              <a:rPr lang="en-US" altLang="zh-CN" sz="1200" b="0" smtClean="0"/>
              <a:pPr/>
              <a:t>7</a:t>
            </a:fld>
            <a:endParaRPr lang="en-US" altLang="zh-CN" sz="1200" b="0" smtClean="0"/>
          </a:p>
        </p:txBody>
      </p:sp>
      <p:sp>
        <p:nvSpPr>
          <p:cNvPr id="80899" name="矩形 2"/>
          <p:cNvSpPr>
            <a:spLocks noGrp="1" noRot="1" noChangeAspect="1" noChangeArrowheads="1" noTextEdit="1"/>
          </p:cNvSpPr>
          <p:nvPr>
            <p:ph type="sldImg"/>
          </p:nvPr>
        </p:nvSpPr>
        <p:spPr>
          <a:xfrm>
            <a:off x="2463800" y="833438"/>
            <a:ext cx="4038600" cy="3028950"/>
          </a:xfrm>
          <a:ln/>
        </p:spPr>
      </p:sp>
      <p:sp>
        <p:nvSpPr>
          <p:cNvPr id="140292" name="矩形 3"/>
          <p:cNvSpPr>
            <a:spLocks noGrp="1" noChangeArrowheads="1"/>
          </p:cNvSpPr>
          <p:nvPr>
            <p:ph type="body" idx="1"/>
          </p:nvPr>
        </p:nvSpPr>
        <p:spPr>
          <a:xfrm>
            <a:off x="2487613" y="4095750"/>
            <a:ext cx="3971925" cy="4021138"/>
          </a:xfrm>
        </p:spPr>
        <p:txBody>
          <a:bodyPr/>
          <a:lstStyle/>
          <a:p>
            <a:pPr marL="114300" indent="-114300" eaLnBrk="1" fontAlgn="t" hangingPunct="1">
              <a:defRPr/>
            </a:pPr>
            <a:endParaRPr lang="zh-CN" altLang="zh-CN" sz="1000" dirty="0" smtClean="0"/>
          </a:p>
        </p:txBody>
      </p:sp>
      <p:sp>
        <p:nvSpPr>
          <p:cNvPr id="80901" name="文本框 4"/>
          <p:cNvSpPr txBox="1">
            <a:spLocks noChangeArrowheads="1"/>
          </p:cNvSpPr>
          <p:nvPr/>
        </p:nvSpPr>
        <p:spPr bwMode="auto">
          <a:xfrm>
            <a:off x="569913" y="1204913"/>
            <a:ext cx="1855787" cy="682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471" tIns="53236" rIns="106471" bIns="53236"/>
          <a:lstStyle>
            <a:lvl1pPr defTabSz="901700">
              <a:defRPr sz="1600" b="1">
                <a:solidFill>
                  <a:schemeClr val="tx1"/>
                </a:solidFill>
                <a:latin typeface="Arial" charset="0"/>
                <a:ea typeface="宋体" charset="-122"/>
              </a:defRPr>
            </a:lvl1pPr>
            <a:lvl2pPr marL="742950" indent="-285750" defTabSz="901700">
              <a:defRPr sz="1600" b="1">
                <a:solidFill>
                  <a:schemeClr val="tx1"/>
                </a:solidFill>
                <a:latin typeface="Arial" charset="0"/>
                <a:ea typeface="宋体" charset="-122"/>
              </a:defRPr>
            </a:lvl2pPr>
            <a:lvl3pPr marL="1143000" indent="-228600" defTabSz="901700">
              <a:defRPr sz="1600" b="1">
                <a:solidFill>
                  <a:schemeClr val="tx1"/>
                </a:solidFill>
                <a:latin typeface="Arial" charset="0"/>
                <a:ea typeface="宋体" charset="-122"/>
              </a:defRPr>
            </a:lvl3pPr>
            <a:lvl4pPr marL="1600200" indent="-228600" defTabSz="901700">
              <a:defRPr sz="1600" b="1">
                <a:solidFill>
                  <a:schemeClr val="tx1"/>
                </a:solidFill>
                <a:latin typeface="Arial" charset="0"/>
                <a:ea typeface="宋体" charset="-122"/>
              </a:defRPr>
            </a:lvl4pPr>
            <a:lvl5pPr marL="2057400" indent="-228600" defTabSz="901700">
              <a:defRPr sz="1600" b="1">
                <a:solidFill>
                  <a:schemeClr val="tx1"/>
                </a:solidFill>
                <a:latin typeface="Arial" charset="0"/>
                <a:ea typeface="宋体" charset="-122"/>
              </a:defRPr>
            </a:lvl5pPr>
            <a:lvl6pPr marL="2514600" indent="-228600" defTabSz="9017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defTabSz="9017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defTabSz="9017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defTabSz="9017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pPr>
              <a:lnSpc>
                <a:spcPct val="87000"/>
              </a:lnSpc>
              <a:spcBef>
                <a:spcPct val="40000"/>
              </a:spcBef>
            </a:pPr>
            <a:r>
              <a:rPr lang="en-US" altLang="zh-CN" sz="1000" b="0">
                <a:latin typeface="ZapfHumnst BT" pitchFamily="34" charset="0"/>
              </a:rPr>
              <a:t>Walk the students through the activity diagram and explain each component (decision, fork, join, and so 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8</a:t>
            </a:fld>
            <a:endParaRPr lang="en-US" altLang="zh-CN"/>
          </a:p>
        </p:txBody>
      </p:sp>
    </p:spTree>
    <p:extLst>
      <p:ext uri="{BB962C8B-B14F-4D97-AF65-F5344CB8AC3E}">
        <p14:creationId xmlns:p14="http://schemas.microsoft.com/office/powerpoint/2010/main" val="3330447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9</a:t>
            </a:fld>
            <a:endParaRPr lang="en-US" altLang="zh-CN"/>
          </a:p>
        </p:txBody>
      </p:sp>
    </p:spTree>
    <p:extLst>
      <p:ext uri="{BB962C8B-B14F-4D97-AF65-F5344CB8AC3E}">
        <p14:creationId xmlns:p14="http://schemas.microsoft.com/office/powerpoint/2010/main" val="3611238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lgn="l" eaLnBrk="1" hangingPunct="1">
              <a:lnSpc>
                <a:spcPct val="125000"/>
              </a:lnSpc>
              <a:spcBef>
                <a:spcPct val="20000"/>
              </a:spcBef>
              <a:buClr>
                <a:srgbClr val="FF0000"/>
              </a:buClr>
              <a:buSzPct val="200000"/>
              <a:buFontTx/>
              <a:buChar char="•"/>
            </a:pPr>
            <a:endParaRPr kumimoji="1" lang="zh-CN" altLang="en-US" b="1" dirty="0" smtClean="0">
              <a:solidFill>
                <a:schemeClr val="tx1"/>
              </a:solidFill>
              <a:ea typeface="楷体_GB2312" pitchFamily="49"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10</a:t>
            </a:fld>
            <a:endParaRPr lang="en-US" altLang="zh-CN"/>
          </a:p>
        </p:txBody>
      </p:sp>
    </p:spTree>
    <p:extLst>
      <p:ext uri="{BB962C8B-B14F-4D97-AF65-F5344CB8AC3E}">
        <p14:creationId xmlns:p14="http://schemas.microsoft.com/office/powerpoint/2010/main" val="3894099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260691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27164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76200"/>
            <a:ext cx="2249488"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 y="76200"/>
            <a:ext cx="6597650" cy="6019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81095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61950" y="1052513"/>
            <a:ext cx="4168775" cy="50434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3125" y="1052513"/>
            <a:ext cx="4168775" cy="50434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4116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61950" y="1052513"/>
            <a:ext cx="4168775" cy="50434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3125" y="1052513"/>
            <a:ext cx="4168775" cy="2444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3125" y="3649663"/>
            <a:ext cx="4168775" cy="2446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83045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76200"/>
            <a:ext cx="8610600" cy="617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6199947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0608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788497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61950"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3125"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62289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16110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553113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4568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39273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654100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22" name="矩形 2"/>
          <p:cNvSpPr>
            <a:spLocks noGrp="1" noChangeArrowheads="1"/>
          </p:cNvSpPr>
          <p:nvPr>
            <p:ph type="title"/>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smtClean="0"/>
              <a:t>Slide Title</a:t>
            </a:r>
          </a:p>
        </p:txBody>
      </p:sp>
      <p:sp>
        <p:nvSpPr>
          <p:cNvPr id="5123" name="矩形 3"/>
          <p:cNvSpPr>
            <a:spLocks noGrp="1" noChangeArrowheads="1"/>
          </p:cNvSpPr>
          <p:nvPr>
            <p:ph type="body" idx="1"/>
          </p:nvPr>
        </p:nvSpPr>
        <p:spPr bwMode="auto">
          <a:xfrm>
            <a:off x="361950" y="1052513"/>
            <a:ext cx="8489950" cy="504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p>
            <a:pPr lvl="0"/>
            <a:r>
              <a:rPr lang="en-US" altLang="zh-CN" smtClean="0"/>
              <a:t>Articles and prepositions are not caps in titles</a:t>
            </a:r>
          </a:p>
          <a:p>
            <a:pPr lvl="1"/>
            <a:r>
              <a:rPr lang="en-US" altLang="zh-CN" smtClean="0"/>
              <a:t>Unless, of course, the title starts with one</a:t>
            </a:r>
          </a:p>
          <a:p>
            <a:pPr lvl="2"/>
            <a:r>
              <a:rPr lang="en-US" altLang="zh-CN" smtClean="0"/>
              <a:t>Proper names always have leading caps</a:t>
            </a:r>
          </a:p>
          <a:p>
            <a:pPr lvl="3"/>
            <a:r>
              <a:rPr lang="en-US" altLang="zh-CN" smtClean="0"/>
              <a:t>Acronyms are always all caps</a:t>
            </a:r>
          </a:p>
          <a:p>
            <a:pPr lvl="4"/>
            <a:r>
              <a:rPr lang="en-US" altLang="zh-CN" smtClean="0"/>
              <a:t>Fifth level</a:t>
            </a:r>
          </a:p>
          <a:p>
            <a:pPr lvl="0"/>
            <a:r>
              <a:rPr lang="en-US" altLang="zh-CN" smtClean="0"/>
              <a:t>Capitalize the first word of all bullet items</a:t>
            </a:r>
          </a:p>
          <a:p>
            <a:pPr lvl="1"/>
            <a:r>
              <a:rPr lang="en-US" altLang="zh-CN" smtClean="0"/>
              <a:t>This applies to sub-bullets too</a:t>
            </a:r>
          </a:p>
          <a:p>
            <a:pPr lvl="0"/>
            <a:r>
              <a:rPr lang="en-US" altLang="zh-CN" smtClean="0"/>
              <a:t>Rose, Apex, and Ada, not ROSE, APEX, and ADA</a:t>
            </a:r>
          </a:p>
        </p:txBody>
      </p:sp>
      <p:sp>
        <p:nvSpPr>
          <p:cNvPr id="1028" name="矩形 4"/>
          <p:cNvSpPr>
            <a:spLocks noGrp="1" noChangeArrowheads="1"/>
          </p:cNvSpPr>
          <p:nvPr/>
        </p:nvSpPr>
        <p:spPr bwMode="auto">
          <a:xfrm>
            <a:off x="3124200" y="6384925"/>
            <a:ext cx="2895600" cy="457200"/>
          </a:xfrm>
          <a:prstGeom prst="rect">
            <a:avLst/>
          </a:prstGeom>
          <a:noFill/>
          <a:ln w="9525">
            <a:noFill/>
            <a:miter lim="800000"/>
            <a:headEnd/>
            <a:tailEnd/>
          </a:ln>
          <a:effectLst/>
        </p:spPr>
        <p:txBody>
          <a:bodyPr wrap="none" lIns="92075" tIns="46038" rIns="92075" bIns="46038" anchor="ctr"/>
          <a:lstStyle/>
          <a:p>
            <a:pPr algn="ctr">
              <a:lnSpc>
                <a:spcPct val="100000"/>
              </a:lnSpc>
              <a:spcBef>
                <a:spcPct val="0"/>
              </a:spcBef>
              <a:buClr>
                <a:srgbClr val="73E1FF"/>
              </a:buClr>
              <a:defRPr/>
            </a:pPr>
            <a:fld id="{315280E8-33DE-4B8D-9700-3BDB0F3D45D7}" type="slidenum">
              <a:rPr lang="en-US" altLang="zh-CN" sz="800" b="0">
                <a:solidFill>
                  <a:srgbClr val="73E1FF"/>
                </a:solidFill>
                <a:ea typeface="宋体" pitchFamily="2" charset="-122"/>
              </a:rPr>
              <a:pPr algn="ctr">
                <a:lnSpc>
                  <a:spcPct val="100000"/>
                </a:lnSpc>
                <a:spcBef>
                  <a:spcPct val="0"/>
                </a:spcBef>
                <a:buClr>
                  <a:srgbClr val="73E1FF"/>
                </a:buClr>
                <a:defRPr/>
              </a:pPr>
              <a:t>‹#›</a:t>
            </a:fld>
            <a:endParaRPr lang="en-US" altLang="zh-CN" sz="800">
              <a:solidFill>
                <a:srgbClr val="73E1FF"/>
              </a:solidFill>
              <a:ea typeface="宋体" pitchFamily="2" charset="-122"/>
            </a:endParaRPr>
          </a:p>
        </p:txBody>
      </p:sp>
      <p:sp>
        <p:nvSpPr>
          <p:cNvPr id="1029" name="文本框 5"/>
          <p:cNvSpPr txBox="1">
            <a:spLocks noChangeArrowheads="1"/>
          </p:cNvSpPr>
          <p:nvPr/>
        </p:nvSpPr>
        <p:spPr bwMode="auto">
          <a:xfrm>
            <a:off x="7696200" y="5943600"/>
            <a:ext cx="1371600" cy="260350"/>
          </a:xfrm>
          <a:prstGeom prst="rect">
            <a:avLst/>
          </a:prstGeom>
          <a:noFill/>
          <a:ln>
            <a:noFill/>
          </a:ln>
          <a:effectLst/>
          <a:extLst/>
        </p:spPr>
        <p:txBody>
          <a:bodyPr lIns="107950" tIns="53975" rIns="107950" bIns="53975">
            <a:spAutoFit/>
          </a:bodyPr>
          <a:lstStyle>
            <a:lvl1pPr>
              <a:defRPr sz="1600" b="1">
                <a:solidFill>
                  <a:schemeClr val="tx1"/>
                </a:solidFill>
                <a:latin typeface="Arial" charset="0"/>
                <a:ea typeface="宋体" pitchFamily="2" charset="-122"/>
              </a:defRPr>
            </a:lvl1pPr>
            <a:lvl2pPr marL="742950" indent="-285750">
              <a:defRPr sz="1600" b="1">
                <a:solidFill>
                  <a:schemeClr val="tx1"/>
                </a:solidFill>
                <a:latin typeface="Arial" charset="0"/>
                <a:ea typeface="宋体" pitchFamily="2" charset="-122"/>
              </a:defRPr>
            </a:lvl2pPr>
            <a:lvl3pPr marL="1143000" indent="-228600">
              <a:defRPr sz="1600" b="1">
                <a:solidFill>
                  <a:schemeClr val="tx1"/>
                </a:solidFill>
                <a:latin typeface="Arial" charset="0"/>
                <a:ea typeface="宋体" pitchFamily="2" charset="-122"/>
              </a:defRPr>
            </a:lvl3pPr>
            <a:lvl4pPr marL="1600200" indent="-228600">
              <a:defRPr sz="1600" b="1">
                <a:solidFill>
                  <a:schemeClr val="tx1"/>
                </a:solidFill>
                <a:latin typeface="Arial" charset="0"/>
                <a:ea typeface="宋体" pitchFamily="2" charset="-122"/>
              </a:defRPr>
            </a:lvl4pPr>
            <a:lvl5pPr marL="2057400" indent="-228600">
              <a:defRPr sz="1600" b="1">
                <a:solidFill>
                  <a:schemeClr val="tx1"/>
                </a:solidFill>
                <a:latin typeface="Arial" charset="0"/>
                <a:ea typeface="宋体" pitchFamily="2"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pitchFamily="2"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pitchFamily="2"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pitchFamily="2"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pitchFamily="2" charset="-122"/>
              </a:defRPr>
            </a:lvl9pPr>
          </a:lstStyle>
          <a:p>
            <a:pPr>
              <a:lnSpc>
                <a:spcPct val="100000"/>
              </a:lnSpc>
              <a:buClr>
                <a:srgbClr val="73E1FF"/>
              </a:buClr>
              <a:buFontTx/>
              <a:buChar char="•"/>
              <a:defRPr/>
            </a:pPr>
            <a:endParaRPr lang="zh-CN" altLang="zh-CN" sz="1000" b="0" smtClean="0">
              <a:latin typeface="ZapfHumnst BT" pitchFamily="34" charset="0"/>
            </a:endParaRPr>
          </a:p>
        </p:txBody>
      </p:sp>
      <p:sp>
        <p:nvSpPr>
          <p:cNvPr id="1030" name="直线 6"/>
          <p:cNvSpPr>
            <a:spLocks noChangeShapeType="1"/>
          </p:cNvSpPr>
          <p:nvPr/>
        </p:nvSpPr>
        <p:spPr bwMode="auto">
          <a:xfrm flipV="1">
            <a:off x="0" y="6705600"/>
            <a:ext cx="8772525" cy="0"/>
          </a:xfrm>
          <a:prstGeom prst="line">
            <a:avLst/>
          </a:prstGeom>
          <a:noFill/>
          <a:ln w="9525">
            <a:solidFill>
              <a:srgbClr val="007E9F"/>
            </a:solidFill>
            <a:round/>
            <a:headEnd/>
            <a:tailEnd/>
          </a:ln>
          <a:effectLst/>
        </p:spPr>
        <p:txBody>
          <a:bodyPr wrap="none" anchor="ctr"/>
          <a:lstStyle/>
          <a:p>
            <a:pPr>
              <a:defRPr/>
            </a:pPr>
            <a:endParaRPr lang="zh-CN" altLang="en-US">
              <a:ea typeface="宋体" pitchFamily="2" charset="-122"/>
            </a:endParaRPr>
          </a:p>
        </p:txBody>
      </p:sp>
      <p:sp>
        <p:nvSpPr>
          <p:cNvPr id="1031" name="直线 7"/>
          <p:cNvSpPr>
            <a:spLocks noChangeShapeType="1"/>
          </p:cNvSpPr>
          <p:nvPr/>
        </p:nvSpPr>
        <p:spPr bwMode="auto">
          <a:xfrm>
            <a:off x="0" y="698500"/>
            <a:ext cx="9144000" cy="0"/>
          </a:xfrm>
          <a:prstGeom prst="line">
            <a:avLst/>
          </a:prstGeom>
          <a:noFill/>
          <a:ln w="9525">
            <a:solidFill>
              <a:srgbClr val="73E1FF"/>
            </a:solidFill>
            <a:round/>
            <a:headEnd/>
            <a:tailEnd/>
          </a:ln>
          <a:effectLst/>
        </p:spPr>
        <p:txBody>
          <a:bodyPr wrap="none" anchor="ctr"/>
          <a:lstStyle/>
          <a:p>
            <a:pPr>
              <a:defRPr/>
            </a:pPr>
            <a:endParaRPr lang="zh-CN" altLang="en-US">
              <a:ea typeface="宋体" pitchFamily="2" charset="-122"/>
            </a:endParaRPr>
          </a:p>
        </p:txBody>
      </p:sp>
      <p:pic>
        <p:nvPicPr>
          <p:cNvPr id="5128" name="图片 8" descr="yunanuni"/>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797925" y="6510338"/>
            <a:ext cx="4095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txStyles>
    <p:titleStyle>
      <a:lvl1pPr algn="l" rtl="0" eaLnBrk="0" fontAlgn="base" hangingPunct="0">
        <a:spcBef>
          <a:spcPct val="0"/>
        </a:spcBef>
        <a:spcAft>
          <a:spcPct val="0"/>
        </a:spcAft>
        <a:buClr>
          <a:srgbClr val="73E1FF"/>
        </a:buClr>
        <a:defRPr sz="3600">
          <a:solidFill>
            <a:srgbClr val="FFFF99"/>
          </a:solidFill>
          <a:latin typeface="+mj-lt"/>
          <a:ea typeface="+mj-ea"/>
          <a:cs typeface="+mj-cs"/>
        </a:defRPr>
      </a:lvl1pPr>
      <a:lvl2pPr algn="l" rtl="0" eaLnBrk="0" fontAlgn="base" hangingPunct="0">
        <a:spcBef>
          <a:spcPct val="0"/>
        </a:spcBef>
        <a:spcAft>
          <a:spcPct val="0"/>
        </a:spcAft>
        <a:buClr>
          <a:srgbClr val="73E1FF"/>
        </a:buClr>
        <a:defRPr sz="3600">
          <a:solidFill>
            <a:srgbClr val="FFFF99"/>
          </a:solidFill>
          <a:latin typeface="Arial Narrow" pitchFamily="34" charset="0"/>
        </a:defRPr>
      </a:lvl2pPr>
      <a:lvl3pPr algn="l" rtl="0" eaLnBrk="0" fontAlgn="base" hangingPunct="0">
        <a:spcBef>
          <a:spcPct val="0"/>
        </a:spcBef>
        <a:spcAft>
          <a:spcPct val="0"/>
        </a:spcAft>
        <a:buClr>
          <a:srgbClr val="73E1FF"/>
        </a:buClr>
        <a:defRPr sz="3600">
          <a:solidFill>
            <a:srgbClr val="FFFF99"/>
          </a:solidFill>
          <a:latin typeface="Arial Narrow" pitchFamily="34" charset="0"/>
        </a:defRPr>
      </a:lvl3pPr>
      <a:lvl4pPr algn="l" rtl="0" eaLnBrk="0" fontAlgn="base" hangingPunct="0">
        <a:spcBef>
          <a:spcPct val="0"/>
        </a:spcBef>
        <a:spcAft>
          <a:spcPct val="0"/>
        </a:spcAft>
        <a:buClr>
          <a:srgbClr val="73E1FF"/>
        </a:buClr>
        <a:defRPr sz="3600">
          <a:solidFill>
            <a:srgbClr val="FFFF99"/>
          </a:solidFill>
          <a:latin typeface="Arial Narrow" pitchFamily="34" charset="0"/>
        </a:defRPr>
      </a:lvl4pPr>
      <a:lvl5pPr algn="l" rtl="0" eaLnBrk="0" fontAlgn="base" hangingPunct="0">
        <a:spcBef>
          <a:spcPct val="0"/>
        </a:spcBef>
        <a:spcAft>
          <a:spcPct val="0"/>
        </a:spcAft>
        <a:buClr>
          <a:srgbClr val="73E1FF"/>
        </a:buClr>
        <a:defRPr sz="3600">
          <a:solidFill>
            <a:srgbClr val="FFFF99"/>
          </a:solidFill>
          <a:latin typeface="Arial Narrow" pitchFamily="34" charset="0"/>
        </a:defRPr>
      </a:lvl5pPr>
      <a:lvl6pPr marL="457200" algn="l" rtl="0" fontAlgn="base">
        <a:spcBef>
          <a:spcPct val="0"/>
        </a:spcBef>
        <a:spcAft>
          <a:spcPct val="0"/>
        </a:spcAft>
        <a:buClr>
          <a:srgbClr val="73E1FF"/>
        </a:buClr>
        <a:defRPr sz="3600">
          <a:solidFill>
            <a:srgbClr val="FFFF99"/>
          </a:solidFill>
          <a:latin typeface="Arial Narrow" pitchFamily="34" charset="0"/>
        </a:defRPr>
      </a:lvl6pPr>
      <a:lvl7pPr marL="914400" algn="l" rtl="0" fontAlgn="base">
        <a:spcBef>
          <a:spcPct val="0"/>
        </a:spcBef>
        <a:spcAft>
          <a:spcPct val="0"/>
        </a:spcAft>
        <a:buClr>
          <a:srgbClr val="73E1FF"/>
        </a:buClr>
        <a:defRPr sz="3600">
          <a:solidFill>
            <a:srgbClr val="FFFF99"/>
          </a:solidFill>
          <a:latin typeface="Arial Narrow" pitchFamily="34" charset="0"/>
        </a:defRPr>
      </a:lvl7pPr>
      <a:lvl8pPr marL="1371600" algn="l" rtl="0" fontAlgn="base">
        <a:spcBef>
          <a:spcPct val="0"/>
        </a:spcBef>
        <a:spcAft>
          <a:spcPct val="0"/>
        </a:spcAft>
        <a:buClr>
          <a:srgbClr val="73E1FF"/>
        </a:buClr>
        <a:defRPr sz="3600">
          <a:solidFill>
            <a:srgbClr val="FFFF99"/>
          </a:solidFill>
          <a:latin typeface="Arial Narrow" pitchFamily="34" charset="0"/>
        </a:defRPr>
      </a:lvl8pPr>
      <a:lvl9pPr marL="1828800" algn="l" rtl="0" fontAlgn="base">
        <a:spcBef>
          <a:spcPct val="0"/>
        </a:spcBef>
        <a:spcAft>
          <a:spcPct val="0"/>
        </a:spcAft>
        <a:buClr>
          <a:srgbClr val="73E1FF"/>
        </a:buClr>
        <a:defRPr sz="3600">
          <a:solidFill>
            <a:srgbClr val="FFFF99"/>
          </a:solidFill>
          <a:latin typeface="Arial Narrow" pitchFamily="34" charset="0"/>
        </a:defRPr>
      </a:lvl9pPr>
    </p:titleStyle>
    <p:body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8.emf"/></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tif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26.emf"/><Relationship Id="rId4" Type="http://schemas.openxmlformats.org/officeDocument/2006/relationships/oleObject" Target="../embeddings/oleObject2.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en-US" altLang="zh-CN" dirty="0">
                <a:ea typeface="宋体" charset="-122"/>
              </a:rPr>
              <a:t>Activity Diagram</a:t>
            </a:r>
            <a:endParaRPr lang="zh-CN" altLang="en-US" dirty="0"/>
          </a:p>
        </p:txBody>
      </p:sp>
    </p:spTree>
    <p:extLst>
      <p:ext uri="{BB962C8B-B14F-4D97-AF65-F5344CB8AC3E}">
        <p14:creationId xmlns:p14="http://schemas.microsoft.com/office/powerpoint/2010/main" val="3960719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Points</a:t>
            </a:r>
            <a:endParaRPr lang="zh-CN" altLang="en-US" dirty="0"/>
          </a:p>
        </p:txBody>
      </p:sp>
      <p:sp>
        <p:nvSpPr>
          <p:cNvPr id="3" name="文本占位符 2"/>
          <p:cNvSpPr>
            <a:spLocks noGrp="1"/>
          </p:cNvSpPr>
          <p:nvPr>
            <p:ph type="body" sz="half" idx="1"/>
          </p:nvPr>
        </p:nvSpPr>
        <p:spPr>
          <a:xfrm>
            <a:off x="1043608" y="1265833"/>
            <a:ext cx="7776864" cy="5043487"/>
          </a:xfrm>
        </p:spPr>
        <p:txBody>
          <a:bodyPr/>
          <a:lstStyle/>
          <a:p>
            <a:r>
              <a:rPr lang="en-US" altLang="zh-CN" dirty="0">
                <a:ea typeface="宋体" charset="-122"/>
              </a:rPr>
              <a:t>Activity Diagram </a:t>
            </a:r>
            <a:endParaRPr lang="en-US" altLang="zh-CN" dirty="0" smtClean="0">
              <a:ea typeface="宋体" charset="-122"/>
            </a:endParaRPr>
          </a:p>
          <a:p>
            <a:r>
              <a:rPr lang="en-US" altLang="zh-CN" dirty="0"/>
              <a:t>How to read the </a:t>
            </a:r>
            <a:r>
              <a:rPr lang="en-US" altLang="zh-CN" dirty="0" smtClean="0"/>
              <a:t>Activity Diagram </a:t>
            </a:r>
          </a:p>
          <a:p>
            <a:r>
              <a:rPr lang="en-US" altLang="zh-CN" dirty="0"/>
              <a:t>How to draw the </a:t>
            </a:r>
            <a:r>
              <a:rPr lang="en-US" altLang="zh-CN" dirty="0" smtClean="0"/>
              <a:t>Activity Diagram </a:t>
            </a:r>
          </a:p>
          <a:p>
            <a:r>
              <a:rPr lang="en-US" altLang="zh-CN" dirty="0"/>
              <a:t>Application Notes </a:t>
            </a:r>
            <a:endParaRPr lang="en-US" altLang="zh-CN" dirty="0" smtClean="0"/>
          </a:p>
          <a:p>
            <a:r>
              <a:rPr lang="en-US" altLang="zh-CN" dirty="0" smtClean="0">
                <a:ea typeface="宋体" charset="-122"/>
              </a:rPr>
              <a:t>Case Study</a:t>
            </a:r>
          </a:p>
          <a:p>
            <a:endParaRPr lang="zh-CN" altLang="en-US" dirty="0"/>
          </a:p>
        </p:txBody>
      </p:sp>
      <p:sp>
        <p:nvSpPr>
          <p:cNvPr id="5" name="AutoShape 5"/>
          <p:cNvSpPr>
            <a:spLocks noChangeArrowheads="1"/>
          </p:cNvSpPr>
          <p:nvPr/>
        </p:nvSpPr>
        <p:spPr bwMode="auto">
          <a:xfrm>
            <a:off x="539552" y="1772816"/>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p>
        </p:txBody>
      </p:sp>
    </p:spTree>
    <p:extLst>
      <p:ext uri="{BB962C8B-B14F-4D97-AF65-F5344CB8AC3E}">
        <p14:creationId xmlns:p14="http://schemas.microsoft.com/office/powerpoint/2010/main" val="115842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Basic</a:t>
            </a:r>
            <a:r>
              <a:rPr lang="en-US" altLang="zh-CN" dirty="0"/>
              <a:t> </a:t>
            </a:r>
            <a:r>
              <a:rPr lang="en-US" altLang="zh-CN" dirty="0" smtClean="0"/>
              <a:t>Concepts</a:t>
            </a:r>
            <a:endParaRPr lang="zh-CN" altLang="en-US" dirty="0"/>
          </a:p>
        </p:txBody>
      </p:sp>
      <p:sp>
        <p:nvSpPr>
          <p:cNvPr id="3" name="文本占位符 2"/>
          <p:cNvSpPr>
            <a:spLocks noGrp="1"/>
          </p:cNvSpPr>
          <p:nvPr>
            <p:ph type="body" sz="half" idx="1"/>
          </p:nvPr>
        </p:nvSpPr>
        <p:spPr>
          <a:xfrm>
            <a:off x="971600" y="1484784"/>
            <a:ext cx="6946354" cy="4824759"/>
          </a:xfrm>
        </p:spPr>
        <p:txBody>
          <a:bodyPr/>
          <a:lstStyle/>
          <a:p>
            <a:r>
              <a:rPr lang="zh-CN" altLang="zh-CN" dirty="0">
                <a:latin typeface="Arial" pitchFamily="34" charset="0"/>
                <a:ea typeface="黑体" pitchFamily="49" charset="-122"/>
              </a:rPr>
              <a:t>activity (活动)</a:t>
            </a:r>
          </a:p>
          <a:p>
            <a:r>
              <a:rPr lang="zh-CN" altLang="zh-CN" dirty="0">
                <a:latin typeface="Arial" pitchFamily="34" charset="0"/>
                <a:ea typeface="黑体" pitchFamily="49" charset="-122"/>
              </a:rPr>
              <a:t>transition (转移)</a:t>
            </a:r>
          </a:p>
          <a:p>
            <a:r>
              <a:rPr lang="zh-CN" altLang="zh-CN" dirty="0">
                <a:latin typeface="Arial" pitchFamily="34" charset="0"/>
                <a:ea typeface="黑体" pitchFamily="49" charset="-122"/>
              </a:rPr>
              <a:t>swimlane (泳道)</a:t>
            </a:r>
          </a:p>
          <a:p>
            <a:r>
              <a:rPr lang="zh-CN" altLang="zh-CN" dirty="0">
                <a:latin typeface="Arial" pitchFamily="34" charset="0"/>
                <a:ea typeface="黑体" pitchFamily="49" charset="-122"/>
              </a:rPr>
              <a:t>branch (分支) </a:t>
            </a:r>
          </a:p>
          <a:p>
            <a:r>
              <a:rPr lang="zh-CN" altLang="zh-CN" dirty="0">
                <a:latin typeface="Arial" pitchFamily="34" charset="0"/>
                <a:ea typeface="黑体" pitchFamily="49" charset="-122"/>
              </a:rPr>
              <a:t>fork and join (分叉和汇合)</a:t>
            </a:r>
          </a:p>
          <a:p>
            <a:r>
              <a:rPr lang="zh-CN" altLang="zh-CN" dirty="0">
                <a:latin typeface="Arial" pitchFamily="34" charset="0"/>
                <a:ea typeface="黑体" pitchFamily="49" charset="-122"/>
              </a:rPr>
              <a:t>object flow (对象流)</a:t>
            </a:r>
          </a:p>
          <a:p>
            <a:endParaRPr lang="zh-CN" altLang="en-US" dirty="0"/>
          </a:p>
        </p:txBody>
      </p:sp>
    </p:spTree>
    <p:extLst>
      <p:ext uri="{BB962C8B-B14F-4D97-AF65-F5344CB8AC3E}">
        <p14:creationId xmlns:p14="http://schemas.microsoft.com/office/powerpoint/2010/main" val="4051766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buNone/>
            </a:pPr>
            <a:r>
              <a:rPr lang="en-US" altLang="zh-CN" b="0" dirty="0"/>
              <a:t>Simple </a:t>
            </a:r>
            <a:r>
              <a:rPr lang="en-US" altLang="zh-CN" b="0" dirty="0" smtClean="0"/>
              <a:t>Activity Diagram</a:t>
            </a:r>
            <a:endParaRPr lang="zh-CN" altLang="en-US" dirty="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96" y="692696"/>
            <a:ext cx="8141060" cy="6144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64968"/>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3843" name="Rectangle 3"/>
          <p:cNvSpPr>
            <a:spLocks noChangeArrowheads="1"/>
          </p:cNvSpPr>
          <p:nvPr/>
        </p:nvSpPr>
        <p:spPr bwMode="auto">
          <a:xfrm>
            <a:off x="468313" y="1150069"/>
            <a:ext cx="8070850" cy="537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eaLnBrk="1" hangingPunct="1">
              <a:lnSpc>
                <a:spcPct val="125000"/>
              </a:lnSpc>
              <a:spcBef>
                <a:spcPct val="20000"/>
              </a:spcBef>
              <a:buClr>
                <a:srgbClr val="FF0000"/>
              </a:buClr>
              <a:buSzPct val="200000"/>
              <a:buFontTx/>
              <a:buChar char="•"/>
            </a:pPr>
            <a:r>
              <a:rPr kumimoji="1" lang="zh-CN" altLang="en-US" sz="2400" dirty="0">
                <a:ea typeface="楷体_GB2312" pitchFamily="49" charset="-122"/>
              </a:rPr>
              <a:t>初始节点和活动终点：用一个实心圆表示初始节点，用一个圆圈内加一个实心圆来表示活动</a:t>
            </a:r>
            <a:r>
              <a:rPr kumimoji="1" lang="zh-CN" altLang="en-US" sz="2400" dirty="0" smtClean="0">
                <a:ea typeface="楷体_GB2312" pitchFamily="49" charset="-122"/>
              </a:rPr>
              <a:t>终点</a:t>
            </a:r>
            <a:endParaRPr kumimoji="1" lang="en-US" altLang="zh-CN" sz="2400" dirty="0" smtClean="0">
              <a:ea typeface="楷体_GB2312" pitchFamily="49" charset="-122"/>
            </a:endParaRPr>
          </a:p>
          <a:p>
            <a:pPr marL="457200" indent="-457200" eaLnBrk="1" hangingPunct="1">
              <a:lnSpc>
                <a:spcPct val="125000"/>
              </a:lnSpc>
              <a:spcBef>
                <a:spcPct val="20000"/>
              </a:spcBef>
              <a:buClr>
                <a:srgbClr val="FF0000"/>
              </a:buClr>
              <a:buSzPct val="200000"/>
              <a:buFontTx/>
              <a:buChar char="•"/>
            </a:pPr>
            <a:endParaRPr kumimoji="1" lang="zh-CN" altLang="en-US" sz="2400" dirty="0">
              <a:ea typeface="楷体_GB2312" pitchFamily="49" charset="-122"/>
            </a:endParaRPr>
          </a:p>
          <a:p>
            <a:pPr marL="457200" indent="-457200" eaLnBrk="1" hangingPunct="1">
              <a:lnSpc>
                <a:spcPct val="125000"/>
              </a:lnSpc>
              <a:spcBef>
                <a:spcPct val="20000"/>
              </a:spcBef>
              <a:buClr>
                <a:srgbClr val="FF0000"/>
              </a:buClr>
              <a:buSzPct val="200000"/>
              <a:buFontTx/>
              <a:buChar char="•"/>
            </a:pPr>
            <a:r>
              <a:rPr kumimoji="1" lang="zh-CN" altLang="en-US" sz="2400" dirty="0">
                <a:ea typeface="楷体_GB2312" pitchFamily="49" charset="-122"/>
              </a:rPr>
              <a:t>活动节点：是活动图中最主要的元素之一，它用来表示一个活动。所描述的活动可以是原子的动作，也可以是能进一步分解的一系列操作。 </a:t>
            </a:r>
          </a:p>
          <a:p>
            <a:pPr marL="457200" indent="-457200" eaLnBrk="1" hangingPunct="1">
              <a:lnSpc>
                <a:spcPct val="125000"/>
              </a:lnSpc>
              <a:spcBef>
                <a:spcPct val="20000"/>
              </a:spcBef>
              <a:buClr>
                <a:srgbClr val="FF0000"/>
              </a:buClr>
              <a:buSzPct val="200000"/>
              <a:buFontTx/>
              <a:buChar char="•"/>
            </a:pPr>
            <a:endParaRPr kumimoji="1" lang="zh-CN" altLang="en-US" sz="2400" dirty="0">
              <a:ea typeface="楷体_GB2312" pitchFamily="49" charset="-122"/>
            </a:endParaRPr>
          </a:p>
          <a:p>
            <a:pPr marL="457200" indent="-457200" eaLnBrk="1" hangingPunct="1">
              <a:lnSpc>
                <a:spcPct val="125000"/>
              </a:lnSpc>
              <a:spcBef>
                <a:spcPct val="20000"/>
              </a:spcBef>
              <a:buClr>
                <a:srgbClr val="FF0000"/>
              </a:buClr>
              <a:buSzPct val="200000"/>
              <a:buFontTx/>
              <a:buChar char="•"/>
            </a:pPr>
            <a:endParaRPr kumimoji="1" lang="zh-CN" altLang="en-US" sz="2400" dirty="0">
              <a:ea typeface="楷体_GB2312" pitchFamily="49" charset="-122"/>
            </a:endParaRPr>
          </a:p>
          <a:p>
            <a:pPr marL="457200" indent="-457200" eaLnBrk="1" hangingPunct="1">
              <a:lnSpc>
                <a:spcPct val="125000"/>
              </a:lnSpc>
              <a:spcBef>
                <a:spcPct val="20000"/>
              </a:spcBef>
              <a:buClr>
                <a:srgbClr val="FF0000"/>
              </a:buClr>
              <a:buSzPct val="200000"/>
              <a:buFontTx/>
              <a:buChar char="•"/>
            </a:pPr>
            <a:endParaRPr kumimoji="1" lang="zh-CN" altLang="en-US" sz="2400" dirty="0">
              <a:ea typeface="楷体_GB2312" pitchFamily="49" charset="-122"/>
            </a:endParaRPr>
          </a:p>
        </p:txBody>
      </p:sp>
      <p:pic>
        <p:nvPicPr>
          <p:cNvPr id="20838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4365104"/>
            <a:ext cx="7634287" cy="1150938"/>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txBox="1">
            <a:spLocks/>
          </p:cNvSpPr>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buNone/>
            </a:pPr>
            <a:r>
              <a:rPr lang="en-US" altLang="zh-CN" b="0" dirty="0"/>
              <a:t>The main elements</a:t>
            </a:r>
            <a:endParaRPr lang="zh-CN" altLang="en-US" dirty="0"/>
          </a:p>
        </p:txBody>
      </p:sp>
    </p:spTree>
    <p:extLst>
      <p:ext uri="{BB962C8B-B14F-4D97-AF65-F5344CB8AC3E}">
        <p14:creationId xmlns:p14="http://schemas.microsoft.com/office/powerpoint/2010/main" val="3077163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A</a:t>
            </a:r>
            <a:r>
              <a:rPr lang="zh-CN" altLang="zh-CN" b="1" dirty="0" smtClean="0"/>
              <a:t>ctivity</a:t>
            </a:r>
            <a:r>
              <a:rPr lang="en-US" altLang="zh-CN" b="1" dirty="0" smtClean="0"/>
              <a:t> and Action</a:t>
            </a:r>
            <a:endParaRPr lang="zh-CN" altLang="en-US" dirty="0"/>
          </a:p>
        </p:txBody>
      </p:sp>
      <p:sp>
        <p:nvSpPr>
          <p:cNvPr id="3" name="内容占位符 2"/>
          <p:cNvSpPr>
            <a:spLocks noGrp="1"/>
          </p:cNvSpPr>
          <p:nvPr>
            <p:ph idx="1"/>
          </p:nvPr>
        </p:nvSpPr>
        <p:spPr>
          <a:xfrm>
            <a:off x="323528" y="1049809"/>
            <a:ext cx="8352928" cy="5043487"/>
          </a:xfrm>
        </p:spPr>
        <p:txBody>
          <a:bodyPr/>
          <a:lstStyle/>
          <a:p>
            <a:pPr>
              <a:lnSpc>
                <a:spcPct val="90000"/>
              </a:lnSpc>
              <a:buNone/>
            </a:pPr>
            <a:r>
              <a:rPr lang="zh-CN" altLang="zh-CN" dirty="0" smtClean="0">
                <a:solidFill>
                  <a:schemeClr val="tx1"/>
                </a:solidFill>
                <a:latin typeface="Arial" pitchFamily="34" charset="0"/>
                <a:ea typeface="黑体" pitchFamily="49" charset="-122"/>
              </a:rPr>
              <a:t>动作</a:t>
            </a:r>
            <a:r>
              <a:rPr lang="en-US" altLang="zh-CN" dirty="0" smtClean="0">
                <a:solidFill>
                  <a:schemeClr val="tx1"/>
                </a:solidFill>
                <a:latin typeface="Arial" pitchFamily="34" charset="0"/>
                <a:ea typeface="黑体" pitchFamily="49" charset="-122"/>
              </a:rPr>
              <a:t>(Action)</a:t>
            </a:r>
            <a:r>
              <a:rPr lang="zh-CN" altLang="zh-CN" dirty="0" smtClean="0">
                <a:solidFill>
                  <a:schemeClr val="tx1"/>
                </a:solidFill>
                <a:latin typeface="Arial" pitchFamily="34" charset="0"/>
                <a:ea typeface="黑体" pitchFamily="49" charset="-122"/>
              </a:rPr>
              <a:t>特点</a:t>
            </a:r>
            <a:r>
              <a:rPr lang="zh-CN" altLang="zh-CN" dirty="0">
                <a:solidFill>
                  <a:schemeClr val="tx1"/>
                </a:solidFill>
                <a:latin typeface="Arial" pitchFamily="34" charset="0"/>
                <a:ea typeface="黑体" pitchFamily="49" charset="-122"/>
              </a:rPr>
              <a:t>：</a:t>
            </a:r>
          </a:p>
          <a:p>
            <a:pPr>
              <a:lnSpc>
                <a:spcPct val="90000"/>
              </a:lnSpc>
              <a:buNone/>
            </a:pPr>
            <a:r>
              <a:rPr lang="zh-CN" altLang="zh-CN" sz="2400" dirty="0">
                <a:latin typeface="Arial" pitchFamily="34" charset="0"/>
                <a:ea typeface="黑体" pitchFamily="49" charset="-122"/>
              </a:rPr>
              <a:t>1）是原子的，无法分解。</a:t>
            </a:r>
          </a:p>
          <a:p>
            <a:pPr>
              <a:lnSpc>
                <a:spcPct val="90000"/>
              </a:lnSpc>
              <a:buNone/>
            </a:pPr>
            <a:r>
              <a:rPr lang="zh-CN" altLang="zh-CN" sz="2400" dirty="0">
                <a:latin typeface="Arial" pitchFamily="34" charset="0"/>
                <a:ea typeface="黑体" pitchFamily="49" charset="-122"/>
              </a:rPr>
              <a:t>2）不可中断，一旦开始运行就不能中断，一直运行到结束。</a:t>
            </a:r>
          </a:p>
          <a:p>
            <a:pPr>
              <a:lnSpc>
                <a:spcPct val="90000"/>
              </a:lnSpc>
              <a:buNone/>
            </a:pPr>
            <a:r>
              <a:rPr lang="zh-CN" altLang="zh-CN" sz="2400" dirty="0">
                <a:latin typeface="Arial" pitchFamily="34" charset="0"/>
                <a:ea typeface="黑体" pitchFamily="49" charset="-122"/>
              </a:rPr>
              <a:t>3）瞬时的，它所占用的处理时间极短，有时甚至可以忽略</a:t>
            </a:r>
            <a:r>
              <a:rPr lang="zh-CN" altLang="zh-CN" sz="2400" dirty="0" smtClean="0">
                <a:latin typeface="Arial" pitchFamily="34" charset="0"/>
                <a:ea typeface="黑体" pitchFamily="49" charset="-122"/>
              </a:rPr>
              <a:t>。</a:t>
            </a:r>
            <a:endParaRPr lang="en-US" altLang="zh-CN" sz="2400" dirty="0" smtClean="0">
              <a:latin typeface="Arial" pitchFamily="34" charset="0"/>
              <a:ea typeface="黑体" pitchFamily="49" charset="-122"/>
            </a:endParaRPr>
          </a:p>
          <a:p>
            <a:pPr>
              <a:lnSpc>
                <a:spcPct val="90000"/>
              </a:lnSpc>
              <a:buNone/>
            </a:pPr>
            <a:endParaRPr lang="en-US" altLang="zh-CN" sz="2400" dirty="0" smtClean="0">
              <a:latin typeface="Arial" pitchFamily="34" charset="0"/>
              <a:ea typeface="黑体" pitchFamily="49" charset="-122"/>
            </a:endParaRPr>
          </a:p>
          <a:p>
            <a:pPr>
              <a:buNone/>
            </a:pPr>
            <a:r>
              <a:rPr lang="zh-CN" altLang="zh-CN" dirty="0" smtClean="0">
                <a:solidFill>
                  <a:schemeClr val="tx1"/>
                </a:solidFill>
                <a:latin typeface="Arial" pitchFamily="34" charset="0"/>
                <a:ea typeface="黑体" pitchFamily="49" charset="-122"/>
              </a:rPr>
              <a:t>活动</a:t>
            </a:r>
            <a:r>
              <a:rPr lang="en-US" altLang="zh-CN" dirty="0" smtClean="0">
                <a:solidFill>
                  <a:schemeClr val="tx1"/>
                </a:solidFill>
                <a:latin typeface="Arial" pitchFamily="34" charset="0"/>
                <a:ea typeface="黑体" pitchFamily="49" charset="-122"/>
              </a:rPr>
              <a:t>(Activity)</a:t>
            </a:r>
            <a:r>
              <a:rPr lang="zh-CN" altLang="zh-CN" dirty="0" smtClean="0">
                <a:solidFill>
                  <a:schemeClr val="tx1"/>
                </a:solidFill>
                <a:latin typeface="Arial" pitchFamily="34" charset="0"/>
                <a:ea typeface="黑体" pitchFamily="49" charset="-122"/>
              </a:rPr>
              <a:t>特点</a:t>
            </a:r>
            <a:r>
              <a:rPr lang="zh-CN" altLang="zh-CN" dirty="0">
                <a:solidFill>
                  <a:schemeClr val="tx1"/>
                </a:solidFill>
                <a:latin typeface="Arial" pitchFamily="34" charset="0"/>
                <a:ea typeface="黑体" pitchFamily="49" charset="-122"/>
              </a:rPr>
              <a:t>：</a:t>
            </a:r>
          </a:p>
          <a:p>
            <a:pPr>
              <a:lnSpc>
                <a:spcPct val="90000"/>
              </a:lnSpc>
              <a:buNone/>
            </a:pPr>
            <a:r>
              <a:rPr lang="zh-CN" altLang="zh-CN" sz="2400" dirty="0">
                <a:latin typeface="Arial" pitchFamily="34" charset="0"/>
                <a:ea typeface="黑体" pitchFamily="49" charset="-122"/>
              </a:rPr>
              <a:t>1）可以分解成其他子活动或动作。由于它是一组不可中断的动作或操作的组合，所以可以被中断。</a:t>
            </a:r>
          </a:p>
          <a:p>
            <a:pPr>
              <a:lnSpc>
                <a:spcPct val="90000"/>
              </a:lnSpc>
              <a:buNone/>
            </a:pPr>
            <a:r>
              <a:rPr lang="zh-CN" altLang="zh-CN" sz="2400" dirty="0">
                <a:latin typeface="Arial" pitchFamily="34" charset="0"/>
                <a:ea typeface="黑体" pitchFamily="49" charset="-122"/>
              </a:rPr>
              <a:t>2）活动的内部活动可以用另一个活动图来表示。</a:t>
            </a:r>
          </a:p>
          <a:p>
            <a:pPr>
              <a:lnSpc>
                <a:spcPct val="90000"/>
              </a:lnSpc>
              <a:buNone/>
            </a:pPr>
            <a:endParaRPr lang="zh-CN" altLang="zh-CN" dirty="0">
              <a:latin typeface="Arial" pitchFamily="34" charset="0"/>
              <a:ea typeface="黑体" pitchFamily="49" charset="-122"/>
            </a:endParaRPr>
          </a:p>
          <a:p>
            <a:endParaRPr lang="zh-CN" altLang="en-US" dirty="0"/>
          </a:p>
        </p:txBody>
      </p:sp>
    </p:spTree>
    <p:extLst>
      <p:ext uri="{BB962C8B-B14F-4D97-AF65-F5344CB8AC3E}">
        <p14:creationId xmlns:p14="http://schemas.microsoft.com/office/powerpoint/2010/main" val="2592171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468313" y="646013"/>
            <a:ext cx="8070850" cy="537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eaLnBrk="1" hangingPunct="1">
              <a:lnSpc>
                <a:spcPct val="125000"/>
              </a:lnSpc>
              <a:spcBef>
                <a:spcPct val="20000"/>
              </a:spcBef>
              <a:buClr>
                <a:srgbClr val="FF0000"/>
              </a:buClr>
              <a:buSzPct val="200000"/>
              <a:buFontTx/>
              <a:buChar char="•"/>
            </a:pPr>
            <a:endParaRPr kumimoji="1" lang="zh-CN" altLang="en-US" sz="2400" dirty="0" smtClean="0">
              <a:ea typeface="楷体_GB2312" pitchFamily="49" charset="-122"/>
            </a:endParaRPr>
          </a:p>
          <a:p>
            <a:pPr marL="457200" indent="-457200" eaLnBrk="1" hangingPunct="1">
              <a:lnSpc>
                <a:spcPct val="125000"/>
              </a:lnSpc>
              <a:spcBef>
                <a:spcPct val="20000"/>
              </a:spcBef>
              <a:buClr>
                <a:srgbClr val="FF0000"/>
              </a:buClr>
              <a:buSzPct val="200000"/>
              <a:buFontTx/>
              <a:buChar char="•"/>
            </a:pPr>
            <a:r>
              <a:rPr kumimoji="1" lang="zh-CN" altLang="en-US" sz="2400" dirty="0" smtClean="0">
                <a:ea typeface="楷体_GB2312" pitchFamily="49" charset="-122"/>
              </a:rPr>
              <a:t>转换：当一个活动结束时，控制流就会马上传递给下一个活动节点，在活动图中称之为“转换”，用一条带箭头的直线来表示 （无触发转换）</a:t>
            </a:r>
            <a:endParaRPr kumimoji="1" lang="en-US" altLang="zh-CN" sz="2400" dirty="0" smtClean="0">
              <a:ea typeface="楷体_GB2312" pitchFamily="49" charset="-122"/>
            </a:endParaRPr>
          </a:p>
          <a:p>
            <a:pPr marL="457200" indent="-457200" eaLnBrk="1" hangingPunct="1">
              <a:lnSpc>
                <a:spcPct val="125000"/>
              </a:lnSpc>
              <a:spcBef>
                <a:spcPct val="20000"/>
              </a:spcBef>
              <a:buClr>
                <a:srgbClr val="FF0000"/>
              </a:buClr>
              <a:buSzPct val="200000"/>
              <a:buFontTx/>
              <a:buChar char="•"/>
            </a:pPr>
            <a:r>
              <a:rPr kumimoji="1" lang="zh-CN" altLang="en-US" sz="2400" dirty="0">
                <a:ea typeface="楷体_GB2312" pitchFamily="49" charset="-122"/>
              </a:rPr>
              <a:t>分支与监护条件（</a:t>
            </a:r>
            <a:r>
              <a:rPr lang="zh-CN" altLang="zh-CN" sz="2400" dirty="0">
                <a:solidFill>
                  <a:srgbClr val="CC3300"/>
                </a:solidFill>
                <a:latin typeface="Arial" pitchFamily="34" charset="0"/>
              </a:rPr>
              <a:t> guard condition </a:t>
            </a:r>
            <a:r>
              <a:rPr kumimoji="1" lang="zh-CN" altLang="en-US" sz="2400" dirty="0">
                <a:ea typeface="楷体_GB2312" pitchFamily="49" charset="-122"/>
              </a:rPr>
              <a:t>）：分支是用菱形表示的，它有一个进入转换（箭头从外指向分支符号），</a:t>
            </a:r>
            <a:br>
              <a:rPr kumimoji="1" lang="zh-CN" altLang="en-US" sz="2400" dirty="0">
                <a:ea typeface="楷体_GB2312" pitchFamily="49" charset="-122"/>
              </a:rPr>
            </a:br>
            <a:r>
              <a:rPr kumimoji="1" lang="zh-CN" altLang="en-US" sz="2400" dirty="0">
                <a:ea typeface="楷体_GB2312" pitchFamily="49" charset="-122"/>
              </a:rPr>
              <a:t>一个或多个离开转换（箭头从分支符</a:t>
            </a:r>
            <a:br>
              <a:rPr kumimoji="1" lang="zh-CN" altLang="en-US" sz="2400" dirty="0">
                <a:ea typeface="楷体_GB2312" pitchFamily="49" charset="-122"/>
              </a:rPr>
            </a:br>
            <a:r>
              <a:rPr kumimoji="1" lang="zh-CN" altLang="en-US" sz="2400" dirty="0">
                <a:ea typeface="楷体_GB2312" pitchFamily="49" charset="-122"/>
              </a:rPr>
              <a:t>号指向外）。而每个离开转换上都会</a:t>
            </a:r>
            <a:br>
              <a:rPr kumimoji="1" lang="zh-CN" altLang="en-US" sz="2400" dirty="0">
                <a:ea typeface="楷体_GB2312" pitchFamily="49" charset="-122"/>
              </a:rPr>
            </a:br>
            <a:r>
              <a:rPr kumimoji="1" lang="zh-CN" altLang="en-US" sz="2400" dirty="0">
                <a:ea typeface="楷体_GB2312" pitchFamily="49" charset="-122"/>
              </a:rPr>
              <a:t>有一个监护条件，用来表示满足什么</a:t>
            </a:r>
            <a:br>
              <a:rPr kumimoji="1" lang="zh-CN" altLang="en-US" sz="2400" dirty="0">
                <a:ea typeface="楷体_GB2312" pitchFamily="49" charset="-122"/>
              </a:rPr>
            </a:br>
            <a:r>
              <a:rPr kumimoji="1" lang="zh-CN" altLang="en-US" sz="2400" dirty="0">
                <a:ea typeface="楷体_GB2312" pitchFamily="49" charset="-122"/>
              </a:rPr>
              <a:t>条件的时候执行该转换。</a:t>
            </a:r>
            <a:endParaRPr kumimoji="1" lang="en-US" altLang="zh-CN" sz="2400" dirty="0">
              <a:ea typeface="楷体_GB2312" pitchFamily="49" charset="-122"/>
            </a:endParaRPr>
          </a:p>
          <a:p>
            <a:pPr marL="457200" indent="-457200" eaLnBrk="1" hangingPunct="1">
              <a:lnSpc>
                <a:spcPct val="125000"/>
              </a:lnSpc>
              <a:spcBef>
                <a:spcPct val="20000"/>
              </a:spcBef>
              <a:buClr>
                <a:srgbClr val="FF0000"/>
              </a:buClr>
              <a:buSzPct val="200000"/>
              <a:buFontTx/>
              <a:buChar char="•"/>
            </a:pPr>
            <a:endParaRPr kumimoji="1" lang="zh-CN" altLang="en-US" sz="2400" dirty="0">
              <a:ea typeface="楷体_GB2312" pitchFamily="49" charset="-122"/>
            </a:endParaRPr>
          </a:p>
        </p:txBody>
      </p:sp>
      <p:sp>
        <p:nvSpPr>
          <p:cNvPr id="5" name="标题 1"/>
          <p:cNvSpPr txBox="1">
            <a:spLocks/>
          </p:cNvSpPr>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buNone/>
            </a:pPr>
            <a:r>
              <a:rPr lang="en-US" altLang="zh-CN" b="0" dirty="0"/>
              <a:t>The main elements</a:t>
            </a:r>
            <a:endParaRPr lang="zh-CN" altLang="en-US"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027" y="3717032"/>
            <a:ext cx="1944687" cy="192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377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ym typeface="Wingdings 2" pitchFamily="18" charset="2"/>
              </a:rPr>
              <a:t>Action Flow</a:t>
            </a:r>
            <a:endParaRPr lang="zh-CN" altLang="en-US" b="1" dirty="0"/>
          </a:p>
        </p:txBody>
      </p:sp>
      <p:sp>
        <p:nvSpPr>
          <p:cNvPr id="4" name="Rectangle 2"/>
          <p:cNvSpPr txBox="1">
            <a:spLocks noChangeArrowheads="1"/>
          </p:cNvSpPr>
          <p:nvPr/>
        </p:nvSpPr>
        <p:spPr bwMode="auto">
          <a:xfrm>
            <a:off x="533400" y="1196752"/>
            <a:ext cx="7924800" cy="475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r>
              <a:rPr lang="zh-CN" altLang="en-US" sz="2400" dirty="0" smtClean="0">
                <a:solidFill>
                  <a:schemeClr val="tx1"/>
                </a:solidFill>
                <a:ea typeface="宋体" pitchFamily="2" charset="-122"/>
                <a:sym typeface="Wingdings 2" pitchFamily="18" charset="2"/>
              </a:rPr>
              <a:t>动作流（</a:t>
            </a:r>
            <a:r>
              <a:rPr lang="en-US" altLang="zh-CN" sz="2400" dirty="0" smtClean="0">
                <a:solidFill>
                  <a:schemeClr val="tx1"/>
                </a:solidFill>
                <a:ea typeface="宋体" pitchFamily="2" charset="-122"/>
                <a:sym typeface="Wingdings 2" pitchFamily="18" charset="2"/>
              </a:rPr>
              <a:t>Action Flow</a:t>
            </a:r>
            <a:r>
              <a:rPr lang="zh-CN" altLang="en-US" sz="2400" dirty="0" smtClean="0">
                <a:solidFill>
                  <a:schemeClr val="tx1"/>
                </a:solidFill>
                <a:ea typeface="宋体" pitchFamily="2" charset="-122"/>
                <a:sym typeface="Wingdings 2" pitchFamily="18" charset="2"/>
              </a:rPr>
              <a:t>）是一个实体的不同动作状态之间的联系，说明状态之间的控制流。</a:t>
            </a:r>
            <a:r>
              <a:rPr lang="zh-CN" altLang="en-US" sz="2400" dirty="0" smtClean="0">
                <a:solidFill>
                  <a:schemeClr val="tx1"/>
                </a:solidFill>
                <a:sym typeface="Wingdings 2" pitchFamily="18" charset="2"/>
              </a:rPr>
              <a:t> </a:t>
            </a:r>
          </a:p>
          <a:p>
            <a:r>
              <a:rPr lang="zh-CN" altLang="en-US" sz="2400" dirty="0" smtClean="0">
                <a:solidFill>
                  <a:schemeClr val="tx1"/>
                </a:solidFill>
                <a:ea typeface="宋体" pitchFamily="2" charset="-122"/>
                <a:sym typeface="Wingdings 2" pitchFamily="18" charset="2"/>
              </a:rPr>
              <a:t>在活动图中动作流用实箭线表示，箭线从一个动作状态出发指向另一个动作状态。动作流相当于状态机图中的转移。</a:t>
            </a:r>
            <a:r>
              <a:rPr lang="zh-CN" altLang="en-US" sz="2400" dirty="0" smtClean="0">
                <a:solidFill>
                  <a:schemeClr val="tx1"/>
                </a:solidFill>
                <a:sym typeface="Wingdings 2" pitchFamily="18" charset="2"/>
              </a:rPr>
              <a:t> </a:t>
            </a:r>
          </a:p>
          <a:p>
            <a:r>
              <a:rPr lang="zh-CN" altLang="en-US" sz="2400" dirty="0" smtClean="0">
                <a:solidFill>
                  <a:schemeClr val="tx1"/>
                </a:solidFill>
                <a:ea typeface="宋体" pitchFamily="2" charset="-122"/>
                <a:sym typeface="Wingdings 2" pitchFamily="18" charset="2"/>
              </a:rPr>
              <a:t>动作流可以是无条件的，也可以是有条件的。</a:t>
            </a:r>
            <a:r>
              <a:rPr lang="zh-CN" altLang="en-US" sz="2400" dirty="0" smtClean="0">
                <a:solidFill>
                  <a:schemeClr val="tx1"/>
                </a:solidFill>
                <a:sym typeface="Wingdings 2" pitchFamily="18" charset="2"/>
              </a:rPr>
              <a:t> </a:t>
            </a:r>
            <a:endParaRPr lang="zh-CN" altLang="en-US" sz="2400" dirty="0" smtClean="0">
              <a:solidFill>
                <a:schemeClr val="tx1"/>
              </a:solidFill>
              <a:ea typeface="宋体" pitchFamily="2" charset="-122"/>
              <a:sym typeface="Wingdings 2" pitchFamily="18" charset="2"/>
            </a:endParaRPr>
          </a:p>
          <a:p>
            <a:r>
              <a:rPr lang="zh-CN" altLang="en-US" sz="2400" dirty="0" smtClean="0">
                <a:solidFill>
                  <a:schemeClr val="tx1"/>
                </a:solidFill>
                <a:ea typeface="宋体" pitchFamily="2" charset="-122"/>
                <a:sym typeface="Wingdings 2" pitchFamily="18" charset="2"/>
              </a:rPr>
              <a:t>一个无条件的动作流代表无触发转移或完成转移，对它不附加监护条件，在一个动作状态的动作完成后自动发生动作状态的转移，激活下一个动作状态。</a:t>
            </a:r>
            <a:r>
              <a:rPr lang="zh-CN" altLang="en-US" sz="2400" dirty="0" smtClean="0">
                <a:solidFill>
                  <a:schemeClr val="tx1"/>
                </a:solidFill>
                <a:sym typeface="Wingdings 2" pitchFamily="18" charset="2"/>
              </a:rPr>
              <a:t> </a:t>
            </a:r>
          </a:p>
          <a:p>
            <a:r>
              <a:rPr lang="zh-CN" altLang="en-US" sz="2400" dirty="0" smtClean="0">
                <a:solidFill>
                  <a:schemeClr val="tx1"/>
                </a:solidFill>
                <a:ea typeface="宋体" pitchFamily="2" charset="-122"/>
                <a:sym typeface="Wingdings 2" pitchFamily="18" charset="2"/>
              </a:rPr>
              <a:t>在表示一个有条件的动作流的实箭线上需要标出“</a:t>
            </a:r>
            <a:r>
              <a:rPr lang="en-US" altLang="zh-CN" sz="2400" dirty="0" smtClean="0">
                <a:solidFill>
                  <a:schemeClr val="tx1"/>
                </a:solidFill>
                <a:ea typeface="宋体" pitchFamily="2" charset="-122"/>
                <a:sym typeface="Wingdings 2" pitchFamily="18" charset="2"/>
              </a:rPr>
              <a:t>[</a:t>
            </a:r>
            <a:r>
              <a:rPr lang="zh-CN" altLang="en-US" sz="2400" dirty="0" smtClean="0">
                <a:solidFill>
                  <a:schemeClr val="tx1"/>
                </a:solidFill>
                <a:ea typeface="宋体" pitchFamily="2" charset="-122"/>
                <a:sym typeface="Wingdings 2" pitchFamily="18" charset="2"/>
              </a:rPr>
              <a:t>监护条件</a:t>
            </a:r>
            <a:r>
              <a:rPr lang="en-US" altLang="zh-CN" sz="2400" dirty="0" smtClean="0">
                <a:solidFill>
                  <a:schemeClr val="tx1"/>
                </a:solidFill>
                <a:ea typeface="宋体" pitchFamily="2" charset="-122"/>
                <a:sym typeface="Wingdings 2" pitchFamily="18" charset="2"/>
              </a:rPr>
              <a:t>]/ </a:t>
            </a:r>
            <a:r>
              <a:rPr lang="zh-CN" altLang="en-US" sz="2400" dirty="0" smtClean="0">
                <a:solidFill>
                  <a:schemeClr val="tx1"/>
                </a:solidFill>
                <a:ea typeface="宋体" pitchFamily="2" charset="-122"/>
                <a:sym typeface="Wingdings 2" pitchFamily="18" charset="2"/>
              </a:rPr>
              <a:t>动作”（动作部分可以缺省）。其中方括号中的监护条件是一个布尔表达式，当其值为真时，执行斜杠“</a:t>
            </a:r>
            <a:r>
              <a:rPr lang="en-US" altLang="zh-CN" sz="2400" dirty="0" smtClean="0">
                <a:solidFill>
                  <a:schemeClr val="tx1"/>
                </a:solidFill>
                <a:ea typeface="宋体" pitchFamily="2" charset="-122"/>
                <a:sym typeface="Wingdings 2" pitchFamily="18" charset="2"/>
              </a:rPr>
              <a:t>/”</a:t>
            </a:r>
            <a:r>
              <a:rPr lang="zh-CN" altLang="en-US" sz="2400" dirty="0" smtClean="0">
                <a:solidFill>
                  <a:schemeClr val="tx1"/>
                </a:solidFill>
                <a:ea typeface="宋体" pitchFamily="2" charset="-122"/>
                <a:sym typeface="Wingdings 2" pitchFamily="18" charset="2"/>
              </a:rPr>
              <a:t>后面的动作，发生动作状态的转移，进入下一个动作状态。</a:t>
            </a:r>
            <a:r>
              <a:rPr lang="zh-CN" altLang="en-US" sz="2400" dirty="0" smtClean="0">
                <a:solidFill>
                  <a:schemeClr val="tx1"/>
                </a:solidFill>
                <a:sym typeface="Wingdings 2" pitchFamily="18" charset="2"/>
              </a:rPr>
              <a:t> </a:t>
            </a:r>
            <a:endParaRPr lang="zh-CN" altLang="en-US" sz="2400" dirty="0">
              <a:solidFill>
                <a:schemeClr val="tx1"/>
              </a:solidFill>
              <a:sym typeface="Wingdings 2" pitchFamily="18" charset="2"/>
            </a:endParaRPr>
          </a:p>
        </p:txBody>
      </p:sp>
    </p:spTree>
    <p:extLst>
      <p:ext uri="{BB962C8B-B14F-4D97-AF65-F5344CB8AC3E}">
        <p14:creationId xmlns:p14="http://schemas.microsoft.com/office/powerpoint/2010/main" val="727905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ym typeface="Wingdings 2" pitchFamily="18" charset="2"/>
              </a:rPr>
              <a:t>Action Flow</a:t>
            </a:r>
            <a:endParaRPr lang="zh-CN" altLang="en-US" dirty="0"/>
          </a:p>
        </p:txBody>
      </p:sp>
      <p:sp>
        <p:nvSpPr>
          <p:cNvPr id="3" name="内容占位符 2"/>
          <p:cNvSpPr>
            <a:spLocks noGrp="1"/>
          </p:cNvSpPr>
          <p:nvPr>
            <p:ph idx="1"/>
          </p:nvPr>
        </p:nvSpPr>
        <p:spPr>
          <a:xfrm>
            <a:off x="361950" y="800338"/>
            <a:ext cx="8489950" cy="5547836"/>
          </a:xfrm>
        </p:spPr>
        <p:txBody>
          <a:bodyPr/>
          <a:lstStyle/>
          <a:p>
            <a:r>
              <a:rPr lang="zh-CN" altLang="en-US" sz="2400" dirty="0">
                <a:ea typeface="宋体" pitchFamily="2" charset="-122"/>
                <a:sym typeface="Wingdings 2" pitchFamily="18" charset="2"/>
              </a:rPr>
              <a:t>条件行为用分支（</a:t>
            </a:r>
            <a:r>
              <a:rPr lang="en-US" altLang="zh-CN" sz="2400" dirty="0">
                <a:ea typeface="宋体" pitchFamily="2" charset="-122"/>
                <a:sym typeface="Wingdings 2" pitchFamily="18" charset="2"/>
              </a:rPr>
              <a:t>Branch</a:t>
            </a:r>
            <a:r>
              <a:rPr lang="zh-CN" altLang="en-US" sz="2400" dirty="0">
                <a:ea typeface="宋体" pitchFamily="2" charset="-122"/>
                <a:sym typeface="Wingdings 2" pitchFamily="18" charset="2"/>
              </a:rPr>
              <a:t>）和合并（</a:t>
            </a:r>
            <a:r>
              <a:rPr lang="en-US" altLang="zh-CN" sz="2400" dirty="0">
                <a:ea typeface="宋体" pitchFamily="2" charset="-122"/>
                <a:sym typeface="Wingdings 2" pitchFamily="18" charset="2"/>
              </a:rPr>
              <a:t>Merge</a:t>
            </a:r>
            <a:r>
              <a:rPr lang="zh-CN" altLang="en-US" sz="2400" dirty="0">
                <a:ea typeface="宋体" pitchFamily="2" charset="-122"/>
                <a:sym typeface="Wingdings 2" pitchFamily="18" charset="2"/>
              </a:rPr>
              <a:t>）表达。</a:t>
            </a:r>
            <a:r>
              <a:rPr lang="zh-CN" altLang="en-US" sz="2400" dirty="0">
                <a:sym typeface="Wingdings 2" pitchFamily="18" charset="2"/>
              </a:rPr>
              <a:t> </a:t>
            </a:r>
          </a:p>
          <a:p>
            <a:r>
              <a:rPr lang="zh-CN" altLang="en-US" sz="2400" dirty="0" smtClean="0">
                <a:ea typeface="宋体" pitchFamily="2" charset="-122"/>
                <a:sym typeface="Wingdings 2" pitchFamily="18" charset="2"/>
              </a:rPr>
              <a:t>在</a:t>
            </a:r>
            <a:r>
              <a:rPr lang="zh-CN" altLang="en-US" sz="2400" dirty="0">
                <a:ea typeface="宋体" pitchFamily="2" charset="-122"/>
                <a:sym typeface="Wingdings 2" pitchFamily="18" charset="2"/>
              </a:rPr>
              <a:t>活动图中分支和合并用小空心菱形表示。</a:t>
            </a:r>
            <a:r>
              <a:rPr lang="zh-CN" altLang="en-US" sz="2400" dirty="0">
                <a:sym typeface="Wingdings 2" pitchFamily="18" charset="2"/>
              </a:rPr>
              <a:t> </a:t>
            </a:r>
          </a:p>
          <a:p>
            <a:r>
              <a:rPr lang="zh-CN" altLang="en-US" sz="2400" dirty="0" smtClean="0">
                <a:ea typeface="宋体" pitchFamily="2" charset="-122"/>
                <a:sym typeface="Wingdings 2" pitchFamily="18" charset="2"/>
              </a:rPr>
              <a:t>一</a:t>
            </a:r>
            <a:r>
              <a:rPr lang="zh-CN" altLang="en-US" sz="2400" dirty="0">
                <a:ea typeface="宋体" pitchFamily="2" charset="-122"/>
                <a:sym typeface="Wingdings 2" pitchFamily="18" charset="2"/>
              </a:rPr>
              <a:t>个分支有一个入转移和两个或多个带条件的出转移，而且只有其中一条出转移能被触发。</a:t>
            </a:r>
            <a:r>
              <a:rPr lang="zh-CN" altLang="en-US" sz="2400" dirty="0">
                <a:sym typeface="Wingdings 2" pitchFamily="18" charset="2"/>
              </a:rPr>
              <a:t> </a:t>
            </a:r>
            <a:endParaRPr lang="zh-CN" altLang="en-US" sz="2400" dirty="0">
              <a:ea typeface="宋体" pitchFamily="2" charset="-122"/>
              <a:sym typeface="Wingdings 2" pitchFamily="18" charset="2"/>
            </a:endParaRPr>
          </a:p>
          <a:p>
            <a:r>
              <a:rPr lang="zh-CN" altLang="en-US" sz="2400" dirty="0" smtClean="0">
                <a:ea typeface="宋体" pitchFamily="2" charset="-122"/>
                <a:sym typeface="Wingdings 2" pitchFamily="18" charset="2"/>
              </a:rPr>
              <a:t>一</a:t>
            </a:r>
            <a:r>
              <a:rPr lang="zh-CN" altLang="en-US" sz="2400" dirty="0">
                <a:ea typeface="宋体" pitchFamily="2" charset="-122"/>
                <a:sym typeface="Wingdings 2" pitchFamily="18" charset="2"/>
              </a:rPr>
              <a:t>个合并有两个或多个带条件的入转移和一个出转移。合并表示从对应的分支开始的条件行为的结束。</a:t>
            </a:r>
            <a:r>
              <a:rPr lang="zh-CN" altLang="en-US" sz="2400" dirty="0">
                <a:sym typeface="Wingdings 2" pitchFamily="18" charset="2"/>
              </a:rPr>
              <a:t> </a:t>
            </a:r>
          </a:p>
          <a:p>
            <a:endParaRPr lang="zh-CN" altLang="en-US" dirty="0"/>
          </a:p>
        </p:txBody>
      </p:sp>
      <p:pic>
        <p:nvPicPr>
          <p:cNvPr id="4" name="Picture 7" descr="未命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501008"/>
            <a:ext cx="7297854"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506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4867" name="Rectangle 3"/>
          <p:cNvSpPr>
            <a:spLocks noChangeArrowheads="1"/>
          </p:cNvSpPr>
          <p:nvPr/>
        </p:nvSpPr>
        <p:spPr bwMode="auto">
          <a:xfrm>
            <a:off x="468313" y="1097433"/>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lnSpc>
                <a:spcPct val="125000"/>
              </a:lnSpc>
              <a:spcBef>
                <a:spcPct val="20000"/>
              </a:spcBef>
              <a:buClr>
                <a:srgbClr val="FF0000"/>
              </a:buClr>
              <a:buSzPct val="200000"/>
            </a:pPr>
            <a:endParaRPr kumimoji="1" lang="zh-CN" altLang="en-US" sz="2400" dirty="0">
              <a:ea typeface="楷体_GB2312" pitchFamily="49" charset="-122"/>
            </a:endParaRPr>
          </a:p>
          <a:p>
            <a:pPr marL="457200" indent="-457200" eaLnBrk="1" hangingPunct="1">
              <a:lnSpc>
                <a:spcPct val="125000"/>
              </a:lnSpc>
              <a:spcBef>
                <a:spcPct val="20000"/>
              </a:spcBef>
              <a:buClr>
                <a:srgbClr val="FF0000"/>
              </a:buClr>
              <a:buSzPct val="200000"/>
              <a:buFontTx/>
              <a:buChar char="•"/>
            </a:pPr>
            <a:r>
              <a:rPr kumimoji="1" lang="zh-CN" altLang="en-US" sz="2400" dirty="0" smtClean="0">
                <a:ea typeface="楷体_GB2312" pitchFamily="49" charset="-122"/>
              </a:rPr>
              <a:t>分叉与</a:t>
            </a:r>
            <a:r>
              <a:rPr kumimoji="1" lang="zh-CN" altLang="en-US" sz="2400" dirty="0">
                <a:ea typeface="楷体_GB2312" pitchFamily="49" charset="-122"/>
              </a:rPr>
              <a:t>汇合：描述并发的事件流，用同步线描述</a:t>
            </a:r>
          </a:p>
        </p:txBody>
      </p:sp>
      <p:pic>
        <p:nvPicPr>
          <p:cNvPr id="20848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3068960"/>
            <a:ext cx="5472112" cy="1609725"/>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p:cNvSpPr txBox="1">
            <a:spLocks/>
          </p:cNvSpPr>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buNone/>
            </a:pPr>
            <a:r>
              <a:rPr lang="en-US" altLang="zh-CN" b="0" dirty="0"/>
              <a:t>The main elements</a:t>
            </a:r>
            <a:endParaRPr lang="zh-CN" altLang="en-US" dirty="0"/>
          </a:p>
        </p:txBody>
      </p:sp>
    </p:spTree>
    <p:extLst>
      <p:ext uri="{BB962C8B-B14F-4D97-AF65-F5344CB8AC3E}">
        <p14:creationId xmlns:p14="http://schemas.microsoft.com/office/powerpoint/2010/main" val="1745728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F</a:t>
            </a:r>
            <a:r>
              <a:rPr lang="zh-CN" altLang="zh-CN" b="1" dirty="0" smtClean="0"/>
              <a:t>ork </a:t>
            </a:r>
            <a:r>
              <a:rPr lang="zh-CN" altLang="zh-CN" b="1" dirty="0"/>
              <a:t>and </a:t>
            </a:r>
            <a:r>
              <a:rPr lang="en-US" altLang="zh-CN" b="1" dirty="0" smtClean="0"/>
              <a:t>J</a:t>
            </a:r>
            <a:r>
              <a:rPr lang="zh-CN" altLang="zh-CN" b="1" dirty="0" smtClean="0"/>
              <a:t>oin</a:t>
            </a:r>
            <a:endParaRPr lang="zh-CN" altLang="en-US" dirty="0"/>
          </a:p>
        </p:txBody>
      </p:sp>
      <p:sp>
        <p:nvSpPr>
          <p:cNvPr id="4" name="Rectangle 3"/>
          <p:cNvSpPr txBox="1">
            <a:spLocks noChangeArrowheads="1"/>
          </p:cNvSpPr>
          <p:nvPr/>
        </p:nvSpPr>
        <p:spPr bwMode="auto">
          <a:xfrm>
            <a:off x="611560" y="1124744"/>
            <a:ext cx="7992888"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r>
              <a:rPr lang="zh-CN" dirty="0" smtClean="0"/>
              <a:t>在建模的时候可能会遇到对象在运行时存在两个或多个并发运行的控制流；</a:t>
            </a:r>
            <a:endParaRPr lang="en-US" altLang="zh-CN" dirty="0" smtClean="0"/>
          </a:p>
          <a:p>
            <a:endParaRPr lang="zh-CN" dirty="0" smtClean="0"/>
          </a:p>
          <a:p>
            <a:r>
              <a:rPr lang="zh-CN" dirty="0" smtClean="0"/>
              <a:t>在</a:t>
            </a:r>
            <a:r>
              <a:rPr lang="zh-CN" altLang="zh-CN" dirty="0" smtClean="0"/>
              <a:t>UML</a:t>
            </a:r>
            <a:r>
              <a:rPr lang="zh-CN" dirty="0" smtClean="0"/>
              <a:t>中可以使用</a:t>
            </a:r>
            <a:r>
              <a:rPr lang="zh-CN" dirty="0" smtClean="0">
                <a:latin typeface="Arial"/>
              </a:rPr>
              <a:t>“</a:t>
            </a:r>
            <a:r>
              <a:rPr lang="zh-CN" dirty="0" smtClean="0"/>
              <a:t>分叉</a:t>
            </a:r>
            <a:r>
              <a:rPr lang="zh-CN" dirty="0" smtClean="0">
                <a:latin typeface="Arial"/>
              </a:rPr>
              <a:t>”</a:t>
            </a:r>
            <a:r>
              <a:rPr lang="zh-CN" dirty="0" smtClean="0"/>
              <a:t>把路径分为两个或多个的并发运行控制流，然后使用</a:t>
            </a:r>
            <a:r>
              <a:rPr lang="zh-CN" dirty="0" smtClean="0">
                <a:latin typeface="Arial"/>
              </a:rPr>
              <a:t>“</a:t>
            </a:r>
            <a:r>
              <a:rPr lang="zh-CN" dirty="0" smtClean="0"/>
              <a:t>汇合</a:t>
            </a:r>
            <a:r>
              <a:rPr lang="zh-CN" dirty="0" smtClean="0">
                <a:latin typeface="Arial"/>
              </a:rPr>
              <a:t>”</a:t>
            </a:r>
            <a:r>
              <a:rPr lang="zh-CN" dirty="0" smtClean="0"/>
              <a:t>同步这些并发流</a:t>
            </a:r>
            <a:r>
              <a:rPr lang="zh-CN" altLang="en-US" dirty="0" smtClean="0"/>
              <a:t>；</a:t>
            </a:r>
            <a:endParaRPr lang="en-US" altLang="zh-CN" dirty="0" smtClean="0"/>
          </a:p>
          <a:p>
            <a:endParaRPr lang="zh-CN" dirty="0" smtClean="0"/>
          </a:p>
          <a:p>
            <a:r>
              <a:rPr lang="zh-CN" dirty="0" smtClean="0"/>
              <a:t>从概念上说，分叉的每一个控制流都是并发的，但实际中，这些流可以是真正的并发，也可以是时序交替的</a:t>
            </a:r>
            <a:r>
              <a:rPr lang="zh-CN" altLang="en-US" dirty="0" smtClean="0"/>
              <a:t>；</a:t>
            </a:r>
            <a:endParaRPr lang="zh-CN" dirty="0"/>
          </a:p>
        </p:txBody>
      </p:sp>
    </p:spTree>
    <p:extLst>
      <p:ext uri="{BB962C8B-B14F-4D97-AF65-F5344CB8AC3E}">
        <p14:creationId xmlns:p14="http://schemas.microsoft.com/office/powerpoint/2010/main" val="916749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872" name="Rectangle 8"/>
          <p:cNvSpPr>
            <a:spLocks noChangeArrowheads="1"/>
          </p:cNvSpPr>
          <p:nvPr/>
        </p:nvSpPr>
        <p:spPr bwMode="auto">
          <a:xfrm>
            <a:off x="0" y="2071688"/>
            <a:ext cx="9144000" cy="0"/>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FF6600">
                        <a:gamma/>
                        <a:shade val="46275"/>
                        <a:invGamma/>
                      </a:srgbClr>
                    </a:gs>
                  </a:gsLst>
                  <a:path path="shape">
                    <a:fillToRect l="50000" t="50000" r="50000" b="50000"/>
                  </a:path>
                </a:gra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157287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196752"/>
            <a:ext cx="7058025" cy="46291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5" name="Rectangle 2"/>
          <p:cNvSpPr>
            <a:spLocks noGrp="1" noChangeArrowheads="1"/>
          </p:cNvSpPr>
          <p:nvPr>
            <p:ph type="title"/>
          </p:nvPr>
        </p:nvSpPr>
        <p:spPr>
          <a:xfrm>
            <a:off x="76200" y="76200"/>
            <a:ext cx="8999538" cy="533400"/>
          </a:xfrm>
        </p:spPr>
        <p:txBody>
          <a:bodyPr/>
          <a:lstStyle/>
          <a:p>
            <a:pPr eaLnBrk="1" hangingPunct="1"/>
            <a:r>
              <a:rPr lang="en-US" altLang="zh-CN" sz="4000" dirty="0"/>
              <a:t>Knowledge structure</a:t>
            </a:r>
            <a:endParaRPr lang="en-US" altLang="zh-CN" sz="4000" dirty="0" smtClean="0"/>
          </a:p>
        </p:txBody>
      </p:sp>
    </p:spTree>
    <p:extLst>
      <p:ext uri="{BB962C8B-B14F-4D97-AF65-F5344CB8AC3E}">
        <p14:creationId xmlns:p14="http://schemas.microsoft.com/office/powerpoint/2010/main" val="3368753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未命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6602" y="980727"/>
            <a:ext cx="5688632" cy="5567597"/>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a:spLocks noGrp="1"/>
          </p:cNvSpPr>
          <p:nvPr>
            <p:ph type="title"/>
          </p:nvPr>
        </p:nvSpPr>
        <p:spPr>
          <a:xfrm>
            <a:off x="76200" y="76200"/>
            <a:ext cx="8999538" cy="533400"/>
          </a:xfrm>
        </p:spPr>
        <p:txBody>
          <a:bodyPr/>
          <a:lstStyle/>
          <a:p>
            <a:r>
              <a:rPr lang="en-US" altLang="zh-CN" b="1" dirty="0" smtClean="0"/>
              <a:t>F</a:t>
            </a:r>
            <a:r>
              <a:rPr lang="zh-CN" altLang="zh-CN" b="1" dirty="0" smtClean="0"/>
              <a:t>ork </a:t>
            </a:r>
            <a:r>
              <a:rPr lang="zh-CN" altLang="zh-CN" b="1" dirty="0"/>
              <a:t>and </a:t>
            </a:r>
            <a:r>
              <a:rPr lang="en-US" altLang="zh-CN" b="1" dirty="0" smtClean="0"/>
              <a:t>J</a:t>
            </a:r>
            <a:r>
              <a:rPr lang="zh-CN" altLang="zh-CN" b="1" dirty="0" smtClean="0"/>
              <a:t>oin</a:t>
            </a:r>
            <a:endParaRPr lang="zh-CN" altLang="en-US" dirty="0"/>
          </a:p>
        </p:txBody>
      </p:sp>
    </p:spTree>
    <p:extLst>
      <p:ext uri="{BB962C8B-B14F-4D97-AF65-F5344CB8AC3E}">
        <p14:creationId xmlns:p14="http://schemas.microsoft.com/office/powerpoint/2010/main" val="39902663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tu8-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99392"/>
            <a:ext cx="5400600" cy="7072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5680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8179" name="Rectangle 3"/>
          <p:cNvSpPr>
            <a:spLocks noGrp="1" noChangeArrowheads="1"/>
          </p:cNvSpPr>
          <p:nvPr>
            <p:ph type="body" idx="1"/>
          </p:nvPr>
        </p:nvSpPr>
        <p:spPr>
          <a:xfrm>
            <a:off x="611188" y="1341438"/>
            <a:ext cx="7772400" cy="4114800"/>
          </a:xfrm>
        </p:spPr>
        <p:txBody>
          <a:bodyPr/>
          <a:lstStyle/>
          <a:p>
            <a:pPr marL="457200" indent="-457200" eaLnBrk="1" hangingPunct="1">
              <a:lnSpc>
                <a:spcPct val="125000"/>
              </a:lnSpc>
              <a:spcBef>
                <a:spcPct val="20000"/>
              </a:spcBef>
              <a:buClr>
                <a:srgbClr val="FF0000"/>
              </a:buClr>
              <a:buSzPct val="200000"/>
              <a:buFontTx/>
              <a:buChar char="•"/>
            </a:pPr>
            <a:r>
              <a:rPr lang="zh-CN" altLang="zh-CN" sz="2400" dirty="0">
                <a:latin typeface="Arial" pitchFamily="34" charset="0"/>
              </a:rPr>
              <a:t>A </a:t>
            </a:r>
            <a:r>
              <a:rPr lang="zh-CN" altLang="zh-CN" sz="2400" b="1" dirty="0">
                <a:solidFill>
                  <a:schemeClr val="accent2"/>
                </a:solidFill>
                <a:latin typeface="Arial" pitchFamily="34" charset="0"/>
              </a:rPr>
              <a:t>swimlane</a:t>
            </a:r>
            <a:r>
              <a:rPr lang="zh-CN" altLang="zh-CN" sz="2400" dirty="0">
                <a:latin typeface="Arial" pitchFamily="34" charset="0"/>
              </a:rPr>
              <a:t> is a partition on activity graphics for organizing responsibilities for activities.</a:t>
            </a:r>
          </a:p>
          <a:p>
            <a:pPr marL="457200" indent="-457200" eaLnBrk="1" hangingPunct="1">
              <a:lnSpc>
                <a:spcPct val="125000"/>
              </a:lnSpc>
              <a:spcBef>
                <a:spcPct val="20000"/>
              </a:spcBef>
              <a:buClr>
                <a:srgbClr val="FF0000"/>
              </a:buClr>
              <a:buSzPct val="200000"/>
              <a:buFontTx/>
              <a:buChar char="•"/>
            </a:pPr>
            <a:endParaRPr kumimoji="1" lang="en-US" altLang="zh-CN" sz="2400" b="1" kern="1200" dirty="0" smtClean="0">
              <a:solidFill>
                <a:schemeClr val="tx1"/>
              </a:solidFill>
              <a:latin typeface="Arial" charset="0"/>
              <a:ea typeface="楷体_GB2312" pitchFamily="49" charset="-122"/>
            </a:endParaRPr>
          </a:p>
          <a:p>
            <a:pPr marL="457200" indent="-457200" eaLnBrk="1" hangingPunct="1">
              <a:lnSpc>
                <a:spcPct val="125000"/>
              </a:lnSpc>
              <a:spcBef>
                <a:spcPct val="20000"/>
              </a:spcBef>
              <a:buClr>
                <a:srgbClr val="FF0000"/>
              </a:buClr>
              <a:buSzPct val="200000"/>
              <a:buFontTx/>
              <a:buChar char="•"/>
            </a:pPr>
            <a:r>
              <a:rPr kumimoji="1" lang="zh-CN" altLang="en-US" sz="2400" b="1" kern="1200" dirty="0" smtClean="0">
                <a:solidFill>
                  <a:schemeClr val="tx1"/>
                </a:solidFill>
                <a:latin typeface="Arial" charset="0"/>
                <a:ea typeface="楷体_GB2312" pitchFamily="49" charset="-122"/>
              </a:rPr>
              <a:t>对应</a:t>
            </a:r>
            <a:r>
              <a:rPr kumimoji="1" lang="zh-CN" altLang="en-US" sz="2400" b="1" kern="1200" dirty="0">
                <a:solidFill>
                  <a:schemeClr val="tx1"/>
                </a:solidFill>
                <a:latin typeface="Arial" charset="0"/>
                <a:ea typeface="楷体_GB2312" pitchFamily="49" charset="-122"/>
              </a:rPr>
              <a:t>到编程，简单活动图中没有明确表示出每个活动是由什么类来负责的</a:t>
            </a:r>
            <a:r>
              <a:rPr kumimoji="1" lang="zh-CN" altLang="en-US" sz="2400" b="1" kern="1200" dirty="0" smtClean="0">
                <a:solidFill>
                  <a:schemeClr val="tx1"/>
                </a:solidFill>
                <a:latin typeface="Arial" charset="0"/>
                <a:ea typeface="楷体_GB2312" pitchFamily="49" charset="-122"/>
              </a:rPr>
              <a:t>。</a:t>
            </a:r>
            <a:endParaRPr kumimoji="1" lang="en-US" altLang="zh-CN" sz="2400" b="1" kern="1200" dirty="0" smtClean="0">
              <a:solidFill>
                <a:schemeClr val="tx1"/>
              </a:solidFill>
              <a:latin typeface="Arial" charset="0"/>
              <a:ea typeface="楷体_GB2312" pitchFamily="49" charset="-122"/>
            </a:endParaRPr>
          </a:p>
          <a:p>
            <a:pPr marL="457200" indent="-457200" eaLnBrk="1" hangingPunct="1">
              <a:lnSpc>
                <a:spcPct val="125000"/>
              </a:lnSpc>
              <a:spcBef>
                <a:spcPct val="20000"/>
              </a:spcBef>
              <a:buClr>
                <a:srgbClr val="FF0000"/>
              </a:buClr>
              <a:buSzPct val="200000"/>
              <a:buFontTx/>
              <a:buChar char="•"/>
            </a:pPr>
            <a:endParaRPr kumimoji="1" lang="zh-CN" altLang="en-US" sz="2400" b="1" kern="1200" dirty="0">
              <a:solidFill>
                <a:schemeClr val="tx1"/>
              </a:solidFill>
              <a:latin typeface="Arial" charset="0"/>
              <a:ea typeface="楷体_GB2312" pitchFamily="49" charset="-122"/>
            </a:endParaRPr>
          </a:p>
          <a:p>
            <a:pPr marL="457200" indent="-457200" eaLnBrk="1" hangingPunct="1">
              <a:lnSpc>
                <a:spcPct val="125000"/>
              </a:lnSpc>
              <a:spcBef>
                <a:spcPct val="20000"/>
              </a:spcBef>
              <a:buClr>
                <a:srgbClr val="FF0000"/>
              </a:buClr>
              <a:buSzPct val="200000"/>
              <a:buFontTx/>
              <a:buChar char="•"/>
            </a:pPr>
            <a:r>
              <a:rPr kumimoji="1" lang="zh-CN" altLang="en-US" sz="2400" b="1" kern="1200" dirty="0">
                <a:solidFill>
                  <a:schemeClr val="tx1"/>
                </a:solidFill>
                <a:latin typeface="Arial" charset="0"/>
                <a:ea typeface="楷体_GB2312" pitchFamily="49" charset="-122"/>
              </a:rPr>
              <a:t>对应到业务建模，简单活动图没有明确地表示出机构中的哪个部门负责实施什么操作。</a:t>
            </a:r>
          </a:p>
        </p:txBody>
      </p:sp>
      <p:sp>
        <p:nvSpPr>
          <p:cNvPr id="4" name="标题 1"/>
          <p:cNvSpPr txBox="1">
            <a:spLocks/>
          </p:cNvSpPr>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buNone/>
            </a:pPr>
            <a:r>
              <a:rPr lang="en-US" altLang="zh-CN" dirty="0" err="1" smtClean="0">
                <a:ea typeface="宋体" charset="-122"/>
                <a:sym typeface="Wingdings 2" pitchFamily="18" charset="2"/>
              </a:rPr>
              <a:t>Swimlane</a:t>
            </a:r>
            <a:endParaRPr lang="zh-CN" altLang="en-US" dirty="0"/>
          </a:p>
        </p:txBody>
      </p:sp>
    </p:spTree>
    <p:extLst>
      <p:ext uri="{BB962C8B-B14F-4D97-AF65-F5344CB8AC3E}">
        <p14:creationId xmlns:p14="http://schemas.microsoft.com/office/powerpoint/2010/main" val="3212677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08589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 y="1124744"/>
            <a:ext cx="6588804" cy="5184576"/>
          </a:xfrm>
          <a:prstGeom prst="rect">
            <a:avLst/>
          </a:prstGeom>
          <a:noFill/>
          <a:extLst>
            <a:ext uri="{909E8E84-426E-40DD-AFC4-6F175D3DCCD1}">
              <a14:hiddenFill xmlns:a14="http://schemas.microsoft.com/office/drawing/2010/main">
                <a:solidFill>
                  <a:srgbClr val="FFFFFF"/>
                </a:solidFill>
              </a14:hiddenFill>
            </a:ext>
          </a:extLst>
        </p:spPr>
      </p:pic>
      <p:sp>
        <p:nvSpPr>
          <p:cNvPr id="2085895" name="Text Box 7"/>
          <p:cNvSpPr txBox="1">
            <a:spLocks noChangeArrowheads="1"/>
          </p:cNvSpPr>
          <p:nvPr/>
        </p:nvSpPr>
        <p:spPr bwMode="auto">
          <a:xfrm>
            <a:off x="6521450" y="1410215"/>
            <a:ext cx="2554288" cy="4395049"/>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FF6600">
                        <a:gamma/>
                        <a:shade val="46275"/>
                        <a:invGamma/>
                      </a:srgbClr>
                    </a:gs>
                  </a:gsLst>
                  <a:path path="shape">
                    <a:fillToRect l="50000" t="50000" r="50000" b="50000"/>
                  </a:path>
                </a:gra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1" hangingPunct="1">
              <a:lnSpc>
                <a:spcPct val="125000"/>
              </a:lnSpc>
              <a:spcBef>
                <a:spcPct val="20000"/>
              </a:spcBef>
              <a:buClr>
                <a:srgbClr val="FF0000"/>
              </a:buClr>
              <a:buSzPct val="200000"/>
              <a:buFont typeface="Arial" pitchFamily="34" charset="0"/>
              <a:buChar char="•"/>
            </a:pPr>
            <a:r>
              <a:rPr kumimoji="1" lang="zh-CN" altLang="en-US" sz="2400" dirty="0">
                <a:ea typeface="楷体_GB2312" pitchFamily="49" charset="-122"/>
              </a:rPr>
              <a:t>每个泳道都必须</a:t>
            </a:r>
            <a:r>
              <a:rPr kumimoji="1" lang="zh-CN" altLang="en-US" sz="2400" dirty="0" smtClean="0">
                <a:ea typeface="楷体_GB2312" pitchFamily="49" charset="-122"/>
              </a:rPr>
              <a:t>有一</a:t>
            </a:r>
            <a:r>
              <a:rPr kumimoji="1" lang="zh-CN" altLang="en-US" sz="2400" dirty="0">
                <a:ea typeface="楷体_GB2312" pitchFamily="49" charset="-122"/>
              </a:rPr>
              <a:t>个唯一的名称</a:t>
            </a:r>
            <a:r>
              <a:rPr kumimoji="1" lang="zh-CN" altLang="en-US" sz="2400" dirty="0" smtClean="0">
                <a:ea typeface="楷体_GB2312" pitchFamily="49" charset="-122"/>
              </a:rPr>
              <a:t>。</a:t>
            </a:r>
            <a:endParaRPr kumimoji="1" lang="en-US" altLang="zh-CN" sz="2400" dirty="0" smtClean="0">
              <a:ea typeface="楷体_GB2312" pitchFamily="49" charset="-122"/>
            </a:endParaRPr>
          </a:p>
          <a:p>
            <a:pPr marL="342900" indent="-342900" eaLnBrk="1" hangingPunct="1">
              <a:lnSpc>
                <a:spcPct val="125000"/>
              </a:lnSpc>
              <a:spcBef>
                <a:spcPct val="20000"/>
              </a:spcBef>
              <a:buClr>
                <a:srgbClr val="FF0000"/>
              </a:buClr>
              <a:buSzPct val="200000"/>
              <a:buFont typeface="Arial" pitchFamily="34" charset="0"/>
              <a:buChar char="•"/>
            </a:pPr>
            <a:r>
              <a:rPr kumimoji="1" lang="zh-CN" altLang="en-US" sz="2400" dirty="0" smtClean="0">
                <a:ea typeface="楷体_GB2312" pitchFamily="49" charset="-122"/>
              </a:rPr>
              <a:t>每个</a:t>
            </a:r>
            <a:r>
              <a:rPr kumimoji="1" lang="zh-CN" altLang="en-US" sz="2400" dirty="0">
                <a:ea typeface="楷体_GB2312" pitchFamily="49" charset="-122"/>
              </a:rPr>
              <a:t>活动节点、</a:t>
            </a:r>
            <a:r>
              <a:rPr kumimoji="1" lang="zh-CN" altLang="en-US" sz="2400" dirty="0" smtClean="0">
                <a:ea typeface="楷体_GB2312" pitchFamily="49" charset="-122"/>
              </a:rPr>
              <a:t>分支</a:t>
            </a:r>
            <a:r>
              <a:rPr kumimoji="1" lang="zh-CN" altLang="en-US" sz="2400" dirty="0">
                <a:ea typeface="楷体_GB2312" pitchFamily="49" charset="-122"/>
              </a:rPr>
              <a:t>必须只属于一</a:t>
            </a:r>
            <a:r>
              <a:rPr kumimoji="1" lang="zh-CN" altLang="en-US" sz="2400" dirty="0" smtClean="0">
                <a:ea typeface="楷体_GB2312" pitchFamily="49" charset="-122"/>
              </a:rPr>
              <a:t>个泳道。</a:t>
            </a:r>
            <a:endParaRPr kumimoji="1" lang="en-US" altLang="zh-CN" sz="2400" dirty="0" smtClean="0">
              <a:ea typeface="楷体_GB2312" pitchFamily="49" charset="-122"/>
            </a:endParaRPr>
          </a:p>
          <a:p>
            <a:pPr marL="342900" indent="-342900" eaLnBrk="1" hangingPunct="1">
              <a:lnSpc>
                <a:spcPct val="125000"/>
              </a:lnSpc>
              <a:spcBef>
                <a:spcPct val="20000"/>
              </a:spcBef>
              <a:buClr>
                <a:srgbClr val="FF0000"/>
              </a:buClr>
              <a:buSzPct val="200000"/>
              <a:buFont typeface="Arial" pitchFamily="34" charset="0"/>
              <a:buChar char="•"/>
            </a:pPr>
            <a:r>
              <a:rPr kumimoji="1" lang="zh-CN" altLang="en-US" sz="2400" dirty="0" smtClean="0">
                <a:ea typeface="楷体_GB2312" pitchFamily="49" charset="-122"/>
              </a:rPr>
              <a:t>转换、分叉与汇合可以</a:t>
            </a:r>
            <a:r>
              <a:rPr kumimoji="1" lang="zh-CN" altLang="en-US" sz="2400" dirty="0">
                <a:ea typeface="楷体_GB2312" pitchFamily="49" charset="-122"/>
              </a:rPr>
              <a:t>跨泳道。</a:t>
            </a:r>
          </a:p>
        </p:txBody>
      </p:sp>
      <p:sp>
        <p:nvSpPr>
          <p:cNvPr id="6" name="标题 1"/>
          <p:cNvSpPr txBox="1">
            <a:spLocks/>
          </p:cNvSpPr>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buNone/>
            </a:pPr>
            <a:r>
              <a:rPr lang="en-US" altLang="zh-CN" dirty="0" err="1" smtClean="0">
                <a:ea typeface="宋体" charset="-122"/>
                <a:sym typeface="Wingdings 2" pitchFamily="18" charset="2"/>
              </a:rPr>
              <a:t>Swimlane</a:t>
            </a:r>
            <a:endParaRPr lang="zh-CN" altLang="en-US" dirty="0"/>
          </a:p>
        </p:txBody>
      </p:sp>
    </p:spTree>
    <p:extLst>
      <p:ext uri="{BB962C8B-B14F-4D97-AF65-F5344CB8AC3E}">
        <p14:creationId xmlns:p14="http://schemas.microsoft.com/office/powerpoint/2010/main" val="1101643181"/>
      </p:ext>
    </p:extLst>
  </p:cSld>
  <p:clrMapOvr>
    <a:overrideClrMapping bg1="dk2" tx1="lt1" bg2="dk1"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1950" y="1119748"/>
            <a:ext cx="8530530" cy="5043487"/>
          </a:xfrm>
        </p:spPr>
        <p:txBody>
          <a:bodyPr/>
          <a:lstStyle/>
          <a:p>
            <a:pPr>
              <a:lnSpc>
                <a:spcPct val="90000"/>
              </a:lnSpc>
            </a:pPr>
            <a:r>
              <a:rPr lang="zh-CN" altLang="en-US" sz="2400" dirty="0">
                <a:ea typeface="宋体" pitchFamily="2" charset="-122"/>
                <a:sym typeface="Wingdings 2" pitchFamily="18" charset="2"/>
              </a:rPr>
              <a:t>对象流（</a:t>
            </a:r>
            <a:r>
              <a:rPr lang="en-US" altLang="zh-CN" sz="2400" dirty="0">
                <a:ea typeface="宋体" pitchFamily="2" charset="-122"/>
                <a:sym typeface="Wingdings 2" pitchFamily="18" charset="2"/>
              </a:rPr>
              <a:t>Object Flow</a:t>
            </a:r>
            <a:r>
              <a:rPr lang="zh-CN" altLang="en-US" sz="2400" dirty="0">
                <a:ea typeface="宋体" pitchFamily="2" charset="-122"/>
                <a:sym typeface="Wingdings 2" pitchFamily="18" charset="2"/>
              </a:rPr>
              <a:t>）是动作状态（或活动状态）与对象之间的依赖联系，表示动作使用对象或动作对对象的影响。</a:t>
            </a:r>
            <a:r>
              <a:rPr lang="zh-CN" altLang="en-US" sz="2400" dirty="0">
                <a:sym typeface="Wingdings 2" pitchFamily="18" charset="2"/>
              </a:rPr>
              <a:t> </a:t>
            </a:r>
          </a:p>
          <a:p>
            <a:pPr>
              <a:lnSpc>
                <a:spcPct val="90000"/>
              </a:lnSpc>
            </a:pPr>
            <a:r>
              <a:rPr lang="zh-CN" altLang="en-US" sz="2400" dirty="0" smtClean="0">
                <a:ea typeface="宋体" pitchFamily="2" charset="-122"/>
                <a:sym typeface="Wingdings 2" pitchFamily="18" charset="2"/>
              </a:rPr>
              <a:t>在</a:t>
            </a:r>
            <a:r>
              <a:rPr lang="zh-CN" altLang="en-US" sz="2400" dirty="0">
                <a:ea typeface="宋体" pitchFamily="2" charset="-122"/>
                <a:sym typeface="Wingdings 2" pitchFamily="18" charset="2"/>
              </a:rPr>
              <a:t>活动图中对象流用虚箭线表示。</a:t>
            </a:r>
          </a:p>
          <a:p>
            <a:pPr>
              <a:lnSpc>
                <a:spcPct val="90000"/>
              </a:lnSpc>
            </a:pPr>
            <a:r>
              <a:rPr lang="zh-CN" altLang="en-US" sz="2400" dirty="0" smtClean="0">
                <a:ea typeface="宋体" pitchFamily="2" charset="-122"/>
                <a:sym typeface="Wingdings 2" pitchFamily="18" charset="2"/>
              </a:rPr>
              <a:t>虚</a:t>
            </a:r>
            <a:r>
              <a:rPr lang="zh-CN" altLang="en-US" sz="2400" dirty="0">
                <a:ea typeface="宋体" pitchFamily="2" charset="-122"/>
                <a:sym typeface="Wingdings 2" pitchFamily="18" charset="2"/>
              </a:rPr>
              <a:t>箭线可以是从动作状态出发指向对象，表示该动作创建或更新了对象流所指向的对象，该对象是动作的输出。</a:t>
            </a:r>
          </a:p>
          <a:p>
            <a:pPr>
              <a:lnSpc>
                <a:spcPct val="90000"/>
              </a:lnSpc>
            </a:pPr>
            <a:r>
              <a:rPr lang="zh-CN" altLang="en-US" sz="2400" dirty="0" smtClean="0">
                <a:ea typeface="宋体" pitchFamily="2" charset="-122"/>
                <a:sym typeface="Wingdings 2" pitchFamily="18" charset="2"/>
              </a:rPr>
              <a:t>虚</a:t>
            </a:r>
            <a:r>
              <a:rPr lang="zh-CN" altLang="en-US" sz="2400" dirty="0">
                <a:ea typeface="宋体" pitchFamily="2" charset="-122"/>
                <a:sym typeface="Wingdings 2" pitchFamily="18" charset="2"/>
              </a:rPr>
              <a:t>箭线也可以是从对象出发指向动作状态，表示该动作使用对象流所指向的对象，该对象是动作的输入。</a:t>
            </a:r>
            <a:r>
              <a:rPr lang="zh-CN" altLang="en-US" sz="2400" dirty="0">
                <a:sym typeface="Wingdings 2" pitchFamily="18" charset="2"/>
              </a:rPr>
              <a:t> </a:t>
            </a:r>
          </a:p>
          <a:p>
            <a:pPr>
              <a:lnSpc>
                <a:spcPct val="90000"/>
              </a:lnSpc>
            </a:pPr>
            <a:r>
              <a:rPr lang="zh-CN" altLang="en-US" sz="2400" dirty="0" smtClean="0">
                <a:ea typeface="宋体" pitchFamily="2" charset="-122"/>
                <a:sym typeface="Wingdings 2" pitchFamily="18" charset="2"/>
              </a:rPr>
              <a:t>一</a:t>
            </a:r>
            <a:r>
              <a:rPr lang="zh-CN" altLang="en-US" sz="2400" dirty="0">
                <a:ea typeface="宋体" pitchFamily="2" charset="-122"/>
                <a:sym typeface="Wingdings 2" pitchFamily="18" charset="2"/>
              </a:rPr>
              <a:t>个对象可以由多个动作操纵。一个动作输出的对象可以是另一个动作的输入。</a:t>
            </a:r>
            <a:r>
              <a:rPr lang="zh-CN" altLang="en-US" sz="2400" dirty="0">
                <a:sym typeface="Wingdings 2" pitchFamily="18" charset="2"/>
              </a:rPr>
              <a:t> </a:t>
            </a:r>
            <a:endParaRPr lang="zh-CN" altLang="en-US" sz="2400" dirty="0">
              <a:ea typeface="宋体" pitchFamily="2" charset="-122"/>
              <a:sym typeface="Wingdings 2" pitchFamily="18" charset="2"/>
            </a:endParaRPr>
          </a:p>
          <a:p>
            <a:pPr>
              <a:lnSpc>
                <a:spcPct val="90000"/>
              </a:lnSpc>
            </a:pPr>
            <a:r>
              <a:rPr lang="zh-CN" altLang="en-US" sz="2400" dirty="0" smtClean="0">
                <a:ea typeface="宋体" pitchFamily="2" charset="-122"/>
                <a:sym typeface="Wingdings 2" pitchFamily="18" charset="2"/>
              </a:rPr>
              <a:t>在</a:t>
            </a:r>
            <a:r>
              <a:rPr lang="zh-CN" altLang="en-US" sz="2400" dirty="0">
                <a:ea typeface="宋体" pitchFamily="2" charset="-122"/>
                <a:sym typeface="Wingdings 2" pitchFamily="18" charset="2"/>
              </a:rPr>
              <a:t>活动图中同一个对象可以多次出现，它的每一次出现表明该对象处于生存期的不同的时间点。</a:t>
            </a:r>
            <a:r>
              <a:rPr lang="zh-CN" altLang="en-US" sz="2400" dirty="0">
                <a:sym typeface="Wingdings 2" pitchFamily="18" charset="2"/>
              </a:rPr>
              <a:t> </a:t>
            </a:r>
          </a:p>
        </p:txBody>
      </p:sp>
      <p:sp>
        <p:nvSpPr>
          <p:cNvPr id="4" name="标题 1"/>
          <p:cNvSpPr txBox="1">
            <a:spLocks/>
          </p:cNvSpPr>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buNone/>
            </a:pPr>
            <a:r>
              <a:rPr lang="en-US" altLang="zh-CN" dirty="0">
                <a:ea typeface="宋体" charset="-122"/>
                <a:sym typeface="Wingdings 2" pitchFamily="18" charset="2"/>
              </a:rPr>
              <a:t>Object Flow</a:t>
            </a:r>
            <a:endParaRPr lang="zh-CN" altLang="en-US" dirty="0"/>
          </a:p>
        </p:txBody>
      </p:sp>
    </p:spTree>
    <p:extLst>
      <p:ext uri="{BB962C8B-B14F-4D97-AF65-F5344CB8AC3E}">
        <p14:creationId xmlns:p14="http://schemas.microsoft.com/office/powerpoint/2010/main" val="3069032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89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4581128"/>
            <a:ext cx="2286000" cy="1800225"/>
          </a:xfrm>
          <a:prstGeom prst="rect">
            <a:avLst/>
          </a:prstGeom>
          <a:noFill/>
          <a:extLst>
            <a:ext uri="{909E8E84-426E-40DD-AFC4-6F175D3DCCD1}">
              <a14:hiddenFill xmlns:a14="http://schemas.microsoft.com/office/drawing/2010/main">
                <a:solidFill>
                  <a:srgbClr val="FFFFFF"/>
                </a:solidFill>
              </a14:hiddenFill>
            </a:ext>
          </a:extLst>
        </p:spPr>
      </p:pic>
      <p:pic>
        <p:nvPicPr>
          <p:cNvPr id="20889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1034515"/>
            <a:ext cx="6804248" cy="5352578"/>
          </a:xfrm>
          <a:prstGeom prst="rect">
            <a:avLst/>
          </a:prstGeom>
          <a:noFill/>
          <a:extLst>
            <a:ext uri="{909E8E84-426E-40DD-AFC4-6F175D3DCCD1}">
              <a14:hiddenFill xmlns:a14="http://schemas.microsoft.com/office/drawing/2010/main">
                <a:solidFill>
                  <a:srgbClr val="FFFFFF"/>
                </a:solidFill>
              </a14:hiddenFill>
            </a:ext>
          </a:extLst>
        </p:spPr>
      </p:pic>
      <p:sp>
        <p:nvSpPr>
          <p:cNvPr id="2088966" name="Text Box 6"/>
          <p:cNvSpPr txBox="1">
            <a:spLocks noChangeArrowheads="1"/>
          </p:cNvSpPr>
          <p:nvPr/>
        </p:nvSpPr>
        <p:spPr bwMode="auto">
          <a:xfrm>
            <a:off x="-36512" y="1113125"/>
            <a:ext cx="2232943" cy="3323987"/>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FF6600">
                        <a:gamma/>
                        <a:shade val="46275"/>
                        <a:invGamma/>
                      </a:srgbClr>
                    </a:gs>
                  </a:gsLst>
                  <a:path path="shape">
                    <a:fillToRect l="50000" t="50000" r="50000" b="50000"/>
                  </a:path>
                </a:gra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1" hangingPunct="1">
              <a:lnSpc>
                <a:spcPct val="125000"/>
              </a:lnSpc>
              <a:spcBef>
                <a:spcPct val="20000"/>
              </a:spcBef>
              <a:buClr>
                <a:srgbClr val="FF0000"/>
              </a:buClr>
              <a:buSzPct val="200000"/>
              <a:buFontTx/>
              <a:buChar char="•"/>
            </a:pPr>
            <a:r>
              <a:rPr kumimoji="1" lang="zh-CN" altLang="en-US" sz="2400" dirty="0">
                <a:ea typeface="楷体_GB2312" pitchFamily="49" charset="-122"/>
              </a:rPr>
              <a:t>相关的对象在</a:t>
            </a:r>
            <a:r>
              <a:rPr kumimoji="1" lang="zh-CN" altLang="en-US" sz="2400" dirty="0" smtClean="0">
                <a:ea typeface="楷体_GB2312" pitchFamily="49" charset="-122"/>
              </a:rPr>
              <a:t>活动图中</a:t>
            </a:r>
            <a:r>
              <a:rPr kumimoji="1" lang="zh-CN" altLang="en-US" sz="2400" dirty="0">
                <a:ea typeface="楷体_GB2312" pitchFamily="49" charset="-122"/>
              </a:rPr>
              <a:t>体现出来，会</a:t>
            </a:r>
            <a:r>
              <a:rPr kumimoji="1" lang="zh-CN" altLang="en-US" sz="2400" dirty="0" smtClean="0">
                <a:ea typeface="楷体_GB2312" pitchFamily="49" charset="-122"/>
              </a:rPr>
              <a:t>使得活动图</a:t>
            </a:r>
            <a:r>
              <a:rPr kumimoji="1" lang="zh-CN" altLang="en-US" sz="2400" dirty="0">
                <a:ea typeface="楷体_GB2312" pitchFamily="49" charset="-122"/>
              </a:rPr>
              <a:t>对编程实现</a:t>
            </a:r>
            <a:r>
              <a:rPr kumimoji="1" lang="zh-CN" altLang="en-US" sz="2400" dirty="0" smtClean="0">
                <a:ea typeface="楷体_GB2312" pitchFamily="49" charset="-122"/>
              </a:rPr>
              <a:t>更具有</a:t>
            </a:r>
            <a:r>
              <a:rPr kumimoji="1" lang="zh-CN" altLang="en-US" sz="2400" dirty="0">
                <a:ea typeface="楷体_GB2312" pitchFamily="49" charset="-122"/>
              </a:rPr>
              <a:t>指导意义。</a:t>
            </a:r>
          </a:p>
        </p:txBody>
      </p:sp>
      <p:sp>
        <p:nvSpPr>
          <p:cNvPr id="6" name="标题 1"/>
          <p:cNvSpPr txBox="1">
            <a:spLocks/>
          </p:cNvSpPr>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buNone/>
            </a:pPr>
            <a:r>
              <a:rPr lang="en-US" altLang="zh-CN" dirty="0">
                <a:ea typeface="宋体" charset="-122"/>
                <a:sym typeface="Wingdings 2" pitchFamily="18" charset="2"/>
              </a:rPr>
              <a:t>Object Flow</a:t>
            </a:r>
            <a:endParaRPr lang="zh-CN" altLang="en-US" dirty="0"/>
          </a:p>
        </p:txBody>
      </p:sp>
    </p:spTree>
    <p:extLst>
      <p:ext uri="{BB962C8B-B14F-4D97-AF65-F5344CB8AC3E}">
        <p14:creationId xmlns:p14="http://schemas.microsoft.com/office/powerpoint/2010/main" val="3334492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99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708920"/>
            <a:ext cx="6408738" cy="2359025"/>
          </a:xfrm>
          <a:prstGeom prst="rect">
            <a:avLst/>
          </a:prstGeom>
          <a:noFill/>
          <a:extLst>
            <a:ext uri="{909E8E84-426E-40DD-AFC4-6F175D3DCCD1}">
              <a14:hiddenFill xmlns:a14="http://schemas.microsoft.com/office/drawing/2010/main">
                <a:solidFill>
                  <a:srgbClr val="FFFFFF"/>
                </a:solidFill>
              </a14:hiddenFill>
            </a:ext>
          </a:extLst>
        </p:spPr>
      </p:pic>
      <p:pic>
        <p:nvPicPr>
          <p:cNvPr id="208999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5765824"/>
            <a:ext cx="5257800" cy="471488"/>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p:cNvSpPr txBox="1">
            <a:spLocks/>
          </p:cNvSpPr>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buNone/>
            </a:pPr>
            <a:r>
              <a:rPr lang="en-US" altLang="zh-CN" b="0" dirty="0"/>
              <a:t>Complex </a:t>
            </a:r>
            <a:r>
              <a:rPr lang="en-US" altLang="zh-CN" b="0" dirty="0" smtClean="0"/>
              <a:t>Activity Diagram</a:t>
            </a:r>
            <a:endParaRPr lang="zh-CN" altLang="en-US" dirty="0"/>
          </a:p>
        </p:txBody>
      </p:sp>
      <p:sp>
        <p:nvSpPr>
          <p:cNvPr id="7" name="Rectangle 3"/>
          <p:cNvSpPr>
            <a:spLocks noChangeArrowheads="1"/>
          </p:cNvSpPr>
          <p:nvPr/>
        </p:nvSpPr>
        <p:spPr bwMode="auto">
          <a:xfrm>
            <a:off x="468313" y="980157"/>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eaLnBrk="1" hangingPunct="1">
              <a:lnSpc>
                <a:spcPct val="125000"/>
              </a:lnSpc>
              <a:spcBef>
                <a:spcPct val="20000"/>
              </a:spcBef>
              <a:buClr>
                <a:srgbClr val="FF0000"/>
              </a:buClr>
              <a:buSzPct val="200000"/>
              <a:buFontTx/>
              <a:buChar char="•"/>
            </a:pPr>
            <a:r>
              <a:rPr kumimoji="1" lang="zh-CN" altLang="en-US" sz="2400" dirty="0">
                <a:ea typeface="楷体_GB2312" pitchFamily="49" charset="-122"/>
              </a:rPr>
              <a:t>辅助活动图</a:t>
            </a:r>
            <a:r>
              <a:rPr kumimoji="1" lang="zh-CN" altLang="en-US" sz="2400" dirty="0" smtClean="0">
                <a:ea typeface="楷体_GB2312" pitchFamily="49" charset="-122"/>
              </a:rPr>
              <a:t>：</a:t>
            </a:r>
            <a:endParaRPr kumimoji="1" lang="en-US" altLang="zh-CN" sz="2400" dirty="0" smtClean="0">
              <a:ea typeface="楷体_GB2312" pitchFamily="49" charset="-122"/>
            </a:endParaRPr>
          </a:p>
          <a:p>
            <a:pPr lvl="1" eaLnBrk="1" hangingPunct="1">
              <a:lnSpc>
                <a:spcPct val="125000"/>
              </a:lnSpc>
              <a:spcBef>
                <a:spcPct val="20000"/>
              </a:spcBef>
              <a:buClr>
                <a:srgbClr val="FF0000"/>
              </a:buClr>
              <a:buSzPct val="200000"/>
            </a:pPr>
            <a:r>
              <a:rPr kumimoji="1" lang="zh-CN" altLang="en-US" sz="2400" dirty="0" smtClean="0">
                <a:ea typeface="楷体_GB2312" pitchFamily="49" charset="-122"/>
              </a:rPr>
              <a:t>如果</a:t>
            </a:r>
            <a:r>
              <a:rPr kumimoji="1" lang="zh-CN" altLang="en-US" sz="2400" dirty="0">
                <a:ea typeface="楷体_GB2312" pitchFamily="49" charset="-122"/>
              </a:rPr>
              <a:t>一个活动图过于复杂或者活动图中某一组活动与主控制流关联不大，就可以借助辅助活动图来描述。</a:t>
            </a:r>
          </a:p>
          <a:p>
            <a:pPr lvl="1" indent="-457200" eaLnBrk="1" hangingPunct="1">
              <a:lnSpc>
                <a:spcPct val="125000"/>
              </a:lnSpc>
              <a:spcBef>
                <a:spcPct val="20000"/>
              </a:spcBef>
              <a:buClr>
                <a:srgbClr val="FF0000"/>
              </a:buClr>
              <a:buSzPct val="200000"/>
              <a:buFontTx/>
              <a:buChar char="•"/>
            </a:pPr>
            <a:endParaRPr kumimoji="1" lang="zh-CN" altLang="en-US" sz="2400" dirty="0">
              <a:ea typeface="楷体_GB2312" pitchFamily="49" charset="-122"/>
            </a:endParaRPr>
          </a:p>
          <a:p>
            <a:pPr lvl="1" indent="-457200" eaLnBrk="1" hangingPunct="1">
              <a:lnSpc>
                <a:spcPct val="125000"/>
              </a:lnSpc>
              <a:spcBef>
                <a:spcPct val="20000"/>
              </a:spcBef>
              <a:buClr>
                <a:srgbClr val="FF0000"/>
              </a:buClr>
              <a:buSzPct val="200000"/>
              <a:buFontTx/>
              <a:buChar char="•"/>
            </a:pPr>
            <a:endParaRPr kumimoji="1" lang="zh-CN" altLang="en-US" sz="2400" dirty="0">
              <a:ea typeface="楷体_GB2312" pitchFamily="49" charset="-122"/>
            </a:endParaRPr>
          </a:p>
          <a:p>
            <a:pPr lvl="1" indent="-457200" eaLnBrk="1" hangingPunct="1">
              <a:lnSpc>
                <a:spcPct val="125000"/>
              </a:lnSpc>
              <a:spcBef>
                <a:spcPct val="20000"/>
              </a:spcBef>
              <a:buClr>
                <a:srgbClr val="FF0000"/>
              </a:buClr>
              <a:buSzPct val="200000"/>
              <a:buFontTx/>
              <a:buChar char="•"/>
            </a:pPr>
            <a:endParaRPr kumimoji="1" lang="zh-CN" altLang="en-US" sz="2400" dirty="0">
              <a:ea typeface="楷体_GB2312" pitchFamily="49" charset="-122"/>
            </a:endParaRPr>
          </a:p>
          <a:p>
            <a:pPr lvl="1" indent="-457200" eaLnBrk="1" hangingPunct="1">
              <a:lnSpc>
                <a:spcPct val="125000"/>
              </a:lnSpc>
              <a:spcBef>
                <a:spcPct val="20000"/>
              </a:spcBef>
              <a:buClr>
                <a:srgbClr val="FF0000"/>
              </a:buClr>
              <a:buSzPct val="200000"/>
              <a:buFontTx/>
              <a:buChar char="•"/>
            </a:pPr>
            <a:endParaRPr kumimoji="1" lang="zh-CN" altLang="en-US" sz="2400" dirty="0" smtClean="0">
              <a:ea typeface="楷体_GB2312" pitchFamily="49" charset="-122"/>
            </a:endParaRPr>
          </a:p>
          <a:p>
            <a:pPr marL="0" lvl="1" eaLnBrk="1" hangingPunct="1">
              <a:lnSpc>
                <a:spcPct val="125000"/>
              </a:lnSpc>
              <a:spcBef>
                <a:spcPct val="20000"/>
              </a:spcBef>
              <a:buClr>
                <a:srgbClr val="FF0000"/>
              </a:buClr>
              <a:buSzPct val="200000"/>
            </a:pPr>
            <a:endParaRPr kumimoji="1" lang="zh-CN" altLang="en-US" sz="2400" dirty="0">
              <a:ea typeface="楷体_GB2312" pitchFamily="49" charset="-122"/>
            </a:endParaRPr>
          </a:p>
          <a:p>
            <a:pPr lvl="1" indent="-457200" eaLnBrk="1" hangingPunct="1">
              <a:lnSpc>
                <a:spcPct val="125000"/>
              </a:lnSpc>
              <a:spcBef>
                <a:spcPct val="20000"/>
              </a:spcBef>
              <a:buClr>
                <a:srgbClr val="FF0000"/>
              </a:buClr>
              <a:buSzPct val="200000"/>
              <a:buFontTx/>
              <a:buChar char="•"/>
            </a:pPr>
            <a:r>
              <a:rPr kumimoji="1" lang="zh-CN" altLang="en-US" sz="2400" dirty="0">
                <a:ea typeface="楷体_GB2312" pitchFamily="49" charset="-122"/>
              </a:rPr>
              <a:t>通过连接符可实现</a:t>
            </a:r>
            <a:r>
              <a:rPr kumimoji="1" lang="zh-CN" altLang="en-US" sz="2400" dirty="0" smtClean="0">
                <a:ea typeface="楷体_GB2312" pitchFamily="49" charset="-122"/>
              </a:rPr>
              <a:t>不同活动图</a:t>
            </a:r>
            <a:r>
              <a:rPr kumimoji="1" lang="zh-CN" altLang="en-US" sz="2400" dirty="0">
                <a:ea typeface="楷体_GB2312" pitchFamily="49" charset="-122"/>
              </a:rPr>
              <a:t>之间的连接</a:t>
            </a:r>
          </a:p>
        </p:txBody>
      </p:sp>
    </p:spTree>
    <p:extLst>
      <p:ext uri="{BB962C8B-B14F-4D97-AF65-F5344CB8AC3E}">
        <p14:creationId xmlns:p14="http://schemas.microsoft.com/office/powerpoint/2010/main" val="2478991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03" name="Rectangle 3"/>
          <p:cNvSpPr>
            <a:spLocks noGrp="1" noChangeArrowheads="1"/>
          </p:cNvSpPr>
          <p:nvPr>
            <p:ph type="body" idx="1"/>
          </p:nvPr>
        </p:nvSpPr>
        <p:spPr>
          <a:xfrm>
            <a:off x="611188" y="1341438"/>
            <a:ext cx="7772400" cy="4114800"/>
          </a:xfrm>
        </p:spPr>
        <p:txBody>
          <a:bodyPr/>
          <a:lstStyle/>
          <a:p>
            <a:pPr marL="457200" indent="-457200" eaLnBrk="1" hangingPunct="1">
              <a:lnSpc>
                <a:spcPct val="125000"/>
              </a:lnSpc>
              <a:spcBef>
                <a:spcPct val="20000"/>
              </a:spcBef>
              <a:buClr>
                <a:srgbClr val="FF0000"/>
              </a:buClr>
              <a:buSzPct val="200000"/>
              <a:buFontTx/>
              <a:buChar char="•"/>
            </a:pPr>
            <a:r>
              <a:rPr kumimoji="1" lang="zh-CN" altLang="en-US" sz="2400" b="1" kern="1200" dirty="0">
                <a:solidFill>
                  <a:schemeClr val="tx1"/>
                </a:solidFill>
                <a:latin typeface="Arial" charset="0"/>
                <a:ea typeface="楷体_GB2312" pitchFamily="49" charset="-122"/>
              </a:rPr>
              <a:t>汇合描述：当汇合的所有入流均</a:t>
            </a:r>
            <a:r>
              <a:rPr kumimoji="1" lang="zh-CN" altLang="en-US" sz="2400" b="1" kern="1200" dirty="0" smtClean="0">
                <a:solidFill>
                  <a:schemeClr val="tx1"/>
                </a:solidFill>
                <a:latin typeface="Arial" charset="0"/>
                <a:ea typeface="楷体_GB2312" pitchFamily="49" charset="-122"/>
              </a:rPr>
              <a:t>到汇合</a:t>
            </a:r>
            <a:r>
              <a:rPr kumimoji="1" lang="zh-CN" altLang="en-US" sz="2400" b="1" kern="1200" dirty="0">
                <a:solidFill>
                  <a:schemeClr val="tx1"/>
                </a:solidFill>
                <a:latin typeface="Arial" charset="0"/>
                <a:ea typeface="楷体_GB2312" pitchFamily="49" charset="-122"/>
              </a:rPr>
              <a:t>点时，就将执行汇合点指向的活动节点。但是有些时候，你希望对其做一些约束，这时就可以借助汇合描述来完成。汇合描述实际上是一个约束，其格式就是“</a:t>
            </a:r>
            <a:r>
              <a:rPr kumimoji="1" lang="en-US" altLang="zh-CN" sz="2400" b="1" kern="1200" dirty="0">
                <a:solidFill>
                  <a:schemeClr val="tx1"/>
                </a:solidFill>
                <a:latin typeface="Arial" charset="0"/>
                <a:ea typeface="楷体_GB2312" pitchFamily="49" charset="-122"/>
              </a:rPr>
              <a:t>{</a:t>
            </a:r>
            <a:r>
              <a:rPr kumimoji="1" lang="zh-CN" altLang="en-US" sz="2400" b="1" kern="1200" dirty="0">
                <a:solidFill>
                  <a:schemeClr val="tx1"/>
                </a:solidFill>
                <a:latin typeface="Arial" charset="0"/>
                <a:ea typeface="楷体_GB2312" pitchFamily="49" charset="-122"/>
              </a:rPr>
              <a:t>约束条件</a:t>
            </a:r>
            <a:r>
              <a:rPr kumimoji="1" lang="en-US" altLang="zh-CN" sz="2400" b="1" kern="1200" dirty="0">
                <a:solidFill>
                  <a:schemeClr val="tx1"/>
                </a:solidFill>
                <a:latin typeface="Arial" charset="0"/>
                <a:ea typeface="楷体_GB2312" pitchFamily="49" charset="-122"/>
              </a:rPr>
              <a:t>}”</a:t>
            </a:r>
            <a:r>
              <a:rPr kumimoji="1" lang="zh-CN" altLang="en-US" sz="2400" b="1" kern="1200" dirty="0">
                <a:solidFill>
                  <a:schemeClr val="tx1"/>
                </a:solidFill>
                <a:latin typeface="Arial" charset="0"/>
                <a:ea typeface="楷体_GB2312" pitchFamily="49" charset="-122"/>
              </a:rPr>
              <a:t>。</a:t>
            </a:r>
          </a:p>
          <a:p>
            <a:pPr marL="342900" lvl="1" indent="0" eaLnBrk="1" hangingPunct="1">
              <a:lnSpc>
                <a:spcPct val="125000"/>
              </a:lnSpc>
              <a:spcBef>
                <a:spcPct val="20000"/>
              </a:spcBef>
              <a:buClr>
                <a:srgbClr val="FF0000"/>
              </a:buClr>
              <a:buSzPct val="200000"/>
              <a:buNone/>
            </a:pPr>
            <a:endParaRPr kumimoji="1" lang="en-US" altLang="zh-CN" sz="2000" b="1" kern="1200" dirty="0" smtClean="0">
              <a:solidFill>
                <a:schemeClr val="tx1"/>
              </a:solidFill>
              <a:latin typeface="Arial" charset="0"/>
              <a:ea typeface="楷体_GB2312" pitchFamily="49" charset="-122"/>
            </a:endParaRPr>
          </a:p>
          <a:p>
            <a:pPr marL="342900" lvl="1" indent="0" eaLnBrk="1" hangingPunct="1">
              <a:lnSpc>
                <a:spcPct val="125000"/>
              </a:lnSpc>
              <a:spcBef>
                <a:spcPct val="20000"/>
              </a:spcBef>
              <a:buClr>
                <a:srgbClr val="FF0000"/>
              </a:buClr>
              <a:buSzPct val="200000"/>
              <a:buNone/>
            </a:pPr>
            <a:r>
              <a:rPr kumimoji="1" lang="zh-CN" altLang="en-US" sz="2000" b="1" kern="1200" dirty="0" smtClean="0">
                <a:solidFill>
                  <a:schemeClr val="tx1"/>
                </a:solidFill>
                <a:latin typeface="Arial" charset="0"/>
                <a:ea typeface="楷体_GB2312" pitchFamily="49" charset="-122"/>
              </a:rPr>
              <a:t>例如</a:t>
            </a:r>
            <a:r>
              <a:rPr kumimoji="1" lang="en-US" altLang="zh-CN" sz="2000" b="1" kern="1200" dirty="0">
                <a:solidFill>
                  <a:schemeClr val="tx1"/>
                </a:solidFill>
                <a:latin typeface="Arial" charset="0"/>
                <a:ea typeface="楷体_GB2312" pitchFamily="49" charset="-122"/>
              </a:rPr>
              <a:t>{</a:t>
            </a:r>
            <a:r>
              <a:rPr kumimoji="1" lang="en-US" altLang="zh-CN" sz="2000" b="1" kern="1200" dirty="0" err="1">
                <a:solidFill>
                  <a:schemeClr val="tx1"/>
                </a:solidFill>
                <a:latin typeface="Arial" charset="0"/>
                <a:ea typeface="楷体_GB2312" pitchFamily="49" charset="-122"/>
              </a:rPr>
              <a:t>Order.State</a:t>
            </a:r>
            <a:r>
              <a:rPr kumimoji="1" lang="en-US" altLang="zh-CN" sz="2000" b="1" kern="1200" dirty="0">
                <a:solidFill>
                  <a:schemeClr val="tx1"/>
                </a:solidFill>
                <a:latin typeface="Arial" charset="0"/>
                <a:ea typeface="楷体_GB2312" pitchFamily="49" charset="-122"/>
              </a:rPr>
              <a:t>=</a:t>
            </a:r>
            <a:r>
              <a:rPr kumimoji="1" lang="en-US" altLang="zh-CN" sz="2000" b="1" kern="1200" dirty="0" err="1">
                <a:solidFill>
                  <a:schemeClr val="tx1"/>
                </a:solidFill>
                <a:latin typeface="Arial" charset="0"/>
                <a:ea typeface="楷体_GB2312" pitchFamily="49" charset="-122"/>
              </a:rPr>
              <a:t>Payed</a:t>
            </a:r>
            <a:r>
              <a:rPr kumimoji="1" lang="en-US" altLang="zh-CN" sz="2000" b="1" kern="1200" dirty="0">
                <a:solidFill>
                  <a:schemeClr val="tx1"/>
                </a:solidFill>
                <a:latin typeface="Arial" charset="0"/>
                <a:ea typeface="楷体_GB2312" pitchFamily="49" charset="-122"/>
              </a:rPr>
              <a:t>}</a:t>
            </a:r>
            <a:r>
              <a:rPr kumimoji="1" lang="zh-CN" altLang="en-US" sz="2000" b="1" kern="1200" dirty="0">
                <a:solidFill>
                  <a:schemeClr val="tx1"/>
                </a:solidFill>
                <a:latin typeface="Arial" charset="0"/>
                <a:ea typeface="楷体_GB2312" pitchFamily="49" charset="-122"/>
              </a:rPr>
              <a:t>：只有当订单状态为已付款时才开始执行下一个活动节点“供应商送货”。</a:t>
            </a:r>
          </a:p>
        </p:txBody>
      </p:sp>
      <p:sp>
        <p:nvSpPr>
          <p:cNvPr id="4" name="标题 1"/>
          <p:cNvSpPr txBox="1">
            <a:spLocks/>
          </p:cNvSpPr>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buNone/>
            </a:pPr>
            <a:r>
              <a:rPr lang="en-US" altLang="zh-CN" b="0" dirty="0"/>
              <a:t>Complex Activity Diagram</a:t>
            </a:r>
            <a:endParaRPr lang="zh-CN" altLang="en-US" dirty="0"/>
          </a:p>
        </p:txBody>
      </p:sp>
    </p:spTree>
    <p:extLst>
      <p:ext uri="{BB962C8B-B14F-4D97-AF65-F5344CB8AC3E}">
        <p14:creationId xmlns:p14="http://schemas.microsoft.com/office/powerpoint/2010/main" val="1496435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1011" name="Rectangle 3"/>
          <p:cNvSpPr>
            <a:spLocks noChangeArrowheads="1"/>
          </p:cNvSpPr>
          <p:nvPr/>
        </p:nvSpPr>
        <p:spPr bwMode="auto">
          <a:xfrm>
            <a:off x="468313" y="980728"/>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eaLnBrk="1" hangingPunct="1">
              <a:lnSpc>
                <a:spcPct val="125000"/>
              </a:lnSpc>
              <a:spcBef>
                <a:spcPct val="20000"/>
              </a:spcBef>
              <a:buClr>
                <a:srgbClr val="FF0000"/>
              </a:buClr>
              <a:buSzPct val="200000"/>
              <a:buFontTx/>
              <a:buChar char="•"/>
            </a:pPr>
            <a:r>
              <a:rPr kumimoji="1" lang="zh-CN" altLang="en-US" sz="2400" dirty="0">
                <a:ea typeface="楷体_GB2312" pitchFamily="49" charset="-122"/>
              </a:rPr>
              <a:t>发送信号与接收信号：</a:t>
            </a:r>
          </a:p>
          <a:p>
            <a:pPr lvl="2" indent="-457200" eaLnBrk="1" hangingPunct="1">
              <a:lnSpc>
                <a:spcPct val="125000"/>
              </a:lnSpc>
              <a:spcBef>
                <a:spcPct val="20000"/>
              </a:spcBef>
              <a:buClr>
                <a:srgbClr val="FF0000"/>
              </a:buClr>
              <a:buSzPct val="200000"/>
              <a:buFontTx/>
              <a:buChar char="•"/>
            </a:pPr>
            <a:r>
              <a:rPr kumimoji="1" lang="zh-CN" altLang="en-US" sz="2400" dirty="0">
                <a:ea typeface="楷体_GB2312" pitchFamily="49" charset="-122"/>
              </a:rPr>
              <a:t>信号是表示两个对象之间异步通信信息包的方法，当一个对象接受到一个信号时，信号事件将发生。</a:t>
            </a:r>
          </a:p>
          <a:p>
            <a:pPr marL="914400" lvl="3" eaLnBrk="1" hangingPunct="1">
              <a:lnSpc>
                <a:spcPct val="125000"/>
              </a:lnSpc>
              <a:spcBef>
                <a:spcPct val="20000"/>
              </a:spcBef>
              <a:buClr>
                <a:srgbClr val="FF0000"/>
              </a:buClr>
              <a:buSzPct val="200000"/>
            </a:pPr>
            <a:endParaRPr kumimoji="1" lang="en-US" altLang="zh-CN" sz="2400" dirty="0" smtClean="0">
              <a:ea typeface="楷体_GB2312" pitchFamily="49" charset="-122"/>
            </a:endParaRPr>
          </a:p>
          <a:p>
            <a:pPr marL="914400" lvl="3" eaLnBrk="1" hangingPunct="1">
              <a:lnSpc>
                <a:spcPct val="125000"/>
              </a:lnSpc>
              <a:spcBef>
                <a:spcPct val="20000"/>
              </a:spcBef>
              <a:buClr>
                <a:srgbClr val="FF0000"/>
              </a:buClr>
              <a:buSzPct val="200000"/>
            </a:pPr>
            <a:r>
              <a:rPr kumimoji="1" lang="zh-CN" altLang="en-US" sz="2400" dirty="0" smtClean="0">
                <a:ea typeface="楷体_GB2312" pitchFamily="49" charset="-122"/>
              </a:rPr>
              <a:t>时间</a:t>
            </a:r>
            <a:r>
              <a:rPr kumimoji="1" lang="zh-CN" altLang="en-US" sz="2400" dirty="0">
                <a:ea typeface="楷体_GB2312" pitchFamily="49" charset="-122"/>
              </a:rPr>
              <a:t>信号：随着时间的推移而自动发出的信号（定时器类）</a:t>
            </a:r>
          </a:p>
          <a:p>
            <a:pPr marL="0" lvl="1" eaLnBrk="1" hangingPunct="1">
              <a:lnSpc>
                <a:spcPct val="125000"/>
              </a:lnSpc>
              <a:spcBef>
                <a:spcPct val="20000"/>
              </a:spcBef>
              <a:buClr>
                <a:srgbClr val="FF0000"/>
              </a:buClr>
              <a:buSzPct val="200000"/>
            </a:pPr>
            <a:r>
              <a:rPr kumimoji="1" lang="en-US" altLang="zh-CN" sz="2400" dirty="0" smtClean="0">
                <a:ea typeface="楷体_GB2312" pitchFamily="49" charset="-122"/>
              </a:rPr>
              <a:t>	</a:t>
            </a:r>
            <a:r>
              <a:rPr kumimoji="1" lang="zh-CN" altLang="en-US" sz="2400" dirty="0" smtClean="0">
                <a:ea typeface="楷体_GB2312" pitchFamily="49" charset="-122"/>
              </a:rPr>
              <a:t>发送</a:t>
            </a:r>
            <a:r>
              <a:rPr kumimoji="1" lang="zh-CN" altLang="en-US" sz="2400" dirty="0">
                <a:ea typeface="楷体_GB2312" pitchFamily="49" charset="-122"/>
              </a:rPr>
              <a:t>信号：发出一个异步消息</a:t>
            </a:r>
          </a:p>
          <a:p>
            <a:pPr marL="0" lvl="1" eaLnBrk="1" hangingPunct="1">
              <a:lnSpc>
                <a:spcPct val="125000"/>
              </a:lnSpc>
              <a:spcBef>
                <a:spcPct val="20000"/>
              </a:spcBef>
              <a:buClr>
                <a:srgbClr val="FF0000"/>
              </a:buClr>
              <a:buSzPct val="200000"/>
            </a:pPr>
            <a:r>
              <a:rPr kumimoji="1" lang="en-US" altLang="zh-CN" sz="2400" dirty="0" smtClean="0">
                <a:ea typeface="楷体_GB2312" pitchFamily="49" charset="-122"/>
              </a:rPr>
              <a:t>	</a:t>
            </a:r>
            <a:r>
              <a:rPr kumimoji="1" lang="zh-CN" altLang="en-US" sz="2400" dirty="0" smtClean="0">
                <a:ea typeface="楷体_GB2312" pitchFamily="49" charset="-122"/>
              </a:rPr>
              <a:t>接收</a:t>
            </a:r>
            <a:r>
              <a:rPr kumimoji="1" lang="zh-CN" altLang="en-US" sz="2400" dirty="0">
                <a:ea typeface="楷体_GB2312" pitchFamily="49" charset="-122"/>
              </a:rPr>
              <a:t>信号：等待一个外部信号的发出</a:t>
            </a:r>
          </a:p>
        </p:txBody>
      </p:sp>
      <p:pic>
        <p:nvPicPr>
          <p:cNvPr id="20910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5229225"/>
            <a:ext cx="5184775" cy="138430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txBox="1">
            <a:spLocks/>
          </p:cNvSpPr>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buNone/>
            </a:pPr>
            <a:r>
              <a:rPr lang="en-US" altLang="zh-CN" b="0" dirty="0"/>
              <a:t>Complex Activity Diagram</a:t>
            </a:r>
            <a:endParaRPr lang="zh-CN" altLang="en-US" dirty="0"/>
          </a:p>
        </p:txBody>
      </p:sp>
    </p:spTree>
    <p:extLst>
      <p:ext uri="{BB962C8B-B14F-4D97-AF65-F5344CB8AC3E}">
        <p14:creationId xmlns:p14="http://schemas.microsoft.com/office/powerpoint/2010/main" val="2748841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Rectangle 2"/>
          <p:cNvSpPr>
            <a:spLocks noGrp="1" noChangeArrowheads="1"/>
          </p:cNvSpPr>
          <p:nvPr>
            <p:ph idx="1"/>
          </p:nvPr>
        </p:nvSpPr>
        <p:spPr>
          <a:xfrm>
            <a:off x="361950" y="1052513"/>
            <a:ext cx="8489950" cy="792311"/>
          </a:xfrm>
        </p:spPr>
        <p:txBody>
          <a:bodyPr/>
          <a:lstStyle/>
          <a:p>
            <a:r>
              <a:rPr lang="zh-CN" altLang="en-US" dirty="0" smtClean="0">
                <a:latin typeface="宋体" pitchFamily="2" charset="-122"/>
                <a:ea typeface="宋体" pitchFamily="2" charset="-122"/>
                <a:sym typeface="Wingdings 2" pitchFamily="18" charset="2"/>
              </a:rPr>
              <a:t>时间</a:t>
            </a:r>
            <a:r>
              <a:rPr lang="zh-CN" altLang="en-US" dirty="0">
                <a:latin typeface="宋体" pitchFamily="2" charset="-122"/>
                <a:ea typeface="宋体" pitchFamily="2" charset="-122"/>
                <a:sym typeface="Wingdings 2" pitchFamily="18" charset="2"/>
              </a:rPr>
              <a:t>信号与接受信号的一个简单的</a:t>
            </a:r>
            <a:r>
              <a:rPr lang="zh-CN" altLang="en-US" dirty="0" smtClean="0">
                <a:latin typeface="宋体" pitchFamily="2" charset="-122"/>
                <a:ea typeface="宋体" pitchFamily="2" charset="-122"/>
                <a:sym typeface="Wingdings 2" pitchFamily="18" charset="2"/>
              </a:rPr>
              <a:t>示例</a:t>
            </a:r>
            <a:endParaRPr lang="zh-CN" altLang="en-US" dirty="0">
              <a:sym typeface="Wingdings 2" pitchFamily="18" charset="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844824"/>
            <a:ext cx="7723973" cy="40697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0872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Points</a:t>
            </a:r>
            <a:endParaRPr lang="zh-CN" altLang="en-US" dirty="0"/>
          </a:p>
        </p:txBody>
      </p:sp>
      <p:sp>
        <p:nvSpPr>
          <p:cNvPr id="3" name="文本占位符 2"/>
          <p:cNvSpPr>
            <a:spLocks noGrp="1"/>
          </p:cNvSpPr>
          <p:nvPr>
            <p:ph type="body" sz="half" idx="1"/>
          </p:nvPr>
        </p:nvSpPr>
        <p:spPr>
          <a:xfrm>
            <a:off x="1043608" y="1265833"/>
            <a:ext cx="7776864" cy="5043487"/>
          </a:xfrm>
        </p:spPr>
        <p:txBody>
          <a:bodyPr/>
          <a:lstStyle/>
          <a:p>
            <a:r>
              <a:rPr lang="en-US" altLang="zh-CN" dirty="0">
                <a:ea typeface="宋体" charset="-122"/>
              </a:rPr>
              <a:t>Activity Diagram </a:t>
            </a:r>
            <a:endParaRPr lang="en-US" altLang="zh-CN" dirty="0" smtClean="0">
              <a:ea typeface="宋体" charset="-122"/>
            </a:endParaRPr>
          </a:p>
          <a:p>
            <a:r>
              <a:rPr lang="en-US" altLang="zh-CN" dirty="0"/>
              <a:t>How to read the </a:t>
            </a:r>
            <a:r>
              <a:rPr lang="en-US" altLang="zh-CN" dirty="0" smtClean="0"/>
              <a:t>Activity Diagram </a:t>
            </a:r>
          </a:p>
          <a:p>
            <a:r>
              <a:rPr lang="en-US" altLang="zh-CN" dirty="0"/>
              <a:t>How to draw the </a:t>
            </a:r>
            <a:r>
              <a:rPr lang="en-US" altLang="zh-CN" dirty="0" smtClean="0"/>
              <a:t>Activity Diagram </a:t>
            </a:r>
          </a:p>
          <a:p>
            <a:r>
              <a:rPr lang="en-US" altLang="zh-CN" dirty="0"/>
              <a:t>Application Notes </a:t>
            </a:r>
            <a:endParaRPr lang="en-US" altLang="zh-CN" dirty="0" smtClean="0"/>
          </a:p>
          <a:p>
            <a:r>
              <a:rPr lang="en-US" altLang="zh-CN" dirty="0" smtClean="0">
                <a:ea typeface="宋体" charset="-122"/>
              </a:rPr>
              <a:t>Case Study</a:t>
            </a:r>
          </a:p>
          <a:p>
            <a:endParaRPr lang="zh-CN" altLang="en-US" dirty="0"/>
          </a:p>
        </p:txBody>
      </p:sp>
      <p:sp>
        <p:nvSpPr>
          <p:cNvPr id="5" name="AutoShape 5"/>
          <p:cNvSpPr>
            <a:spLocks noChangeArrowheads="1"/>
          </p:cNvSpPr>
          <p:nvPr/>
        </p:nvSpPr>
        <p:spPr bwMode="auto">
          <a:xfrm>
            <a:off x="539552" y="1266056"/>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p>
        </p:txBody>
      </p:sp>
    </p:spTree>
    <p:extLst>
      <p:ext uri="{BB962C8B-B14F-4D97-AF65-F5344CB8AC3E}">
        <p14:creationId xmlns:p14="http://schemas.microsoft.com/office/powerpoint/2010/main" val="17317560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0227" name="Rectangle 3"/>
          <p:cNvSpPr>
            <a:spLocks noChangeArrowheads="1"/>
          </p:cNvSpPr>
          <p:nvPr/>
        </p:nvSpPr>
        <p:spPr bwMode="auto">
          <a:xfrm>
            <a:off x="899592" y="1412776"/>
            <a:ext cx="7344816"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eaLnBrk="1" hangingPunct="1">
              <a:lnSpc>
                <a:spcPct val="125000"/>
              </a:lnSpc>
              <a:spcBef>
                <a:spcPct val="20000"/>
              </a:spcBef>
              <a:buClr>
                <a:srgbClr val="FF0000"/>
              </a:buClr>
              <a:buSzPct val="200000"/>
              <a:buFontTx/>
              <a:buChar char="•"/>
            </a:pPr>
            <a:r>
              <a:rPr kumimoji="1" lang="zh-CN" altLang="en-US" sz="2400" dirty="0">
                <a:ea typeface="楷体_GB2312" pitchFamily="49" charset="-122"/>
              </a:rPr>
              <a:t>小张到必胜客吃饭，发现没有位子，决定如果</a:t>
            </a:r>
            <a:r>
              <a:rPr kumimoji="1" lang="en-US" altLang="zh-CN" sz="2400" dirty="0">
                <a:ea typeface="楷体_GB2312" pitchFamily="49" charset="-122"/>
              </a:rPr>
              <a:t>15</a:t>
            </a:r>
            <a:r>
              <a:rPr kumimoji="1" lang="zh-CN" altLang="en-US" sz="2400" dirty="0">
                <a:ea typeface="楷体_GB2312" pitchFamily="49" charset="-122"/>
              </a:rPr>
              <a:t>分钟还找不到位子就去隔壁肯德基吃饭。</a:t>
            </a:r>
          </a:p>
          <a:p>
            <a:pPr marL="457200" indent="-457200" eaLnBrk="1" hangingPunct="1">
              <a:lnSpc>
                <a:spcPct val="125000"/>
              </a:lnSpc>
              <a:spcBef>
                <a:spcPct val="20000"/>
              </a:spcBef>
              <a:buClr>
                <a:srgbClr val="FF0000"/>
              </a:buClr>
              <a:buSzPct val="200000"/>
              <a:buFontTx/>
              <a:buChar char="•"/>
            </a:pPr>
            <a:endParaRPr kumimoji="1" lang="zh-CN" altLang="en-US" sz="2400" dirty="0">
              <a:ea typeface="楷体_GB2312" pitchFamily="49" charset="-122"/>
            </a:endParaRPr>
          </a:p>
          <a:p>
            <a:pPr marL="457200" indent="-457200" eaLnBrk="1" hangingPunct="1">
              <a:lnSpc>
                <a:spcPct val="125000"/>
              </a:lnSpc>
              <a:spcBef>
                <a:spcPct val="20000"/>
              </a:spcBef>
              <a:buClr>
                <a:srgbClr val="FF0000"/>
              </a:buClr>
              <a:buSzPct val="200000"/>
              <a:buFontTx/>
              <a:buChar char="•"/>
            </a:pPr>
            <a:endParaRPr kumimoji="1" lang="zh-CN" altLang="en-US" sz="2400" dirty="0">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zh-CN" altLang="en-US" b="1" dirty="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zh-CN" altLang="en-US" b="1" dirty="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zh-CN" altLang="en-US" b="1" dirty="0">
              <a:solidFill>
                <a:schemeClr val="tx1"/>
              </a:solidFill>
              <a:ea typeface="楷体_GB2312" pitchFamily="49" charset="-122"/>
            </a:endParaRPr>
          </a:p>
        </p:txBody>
      </p:sp>
      <p:sp>
        <p:nvSpPr>
          <p:cNvPr id="5" name="标题 1"/>
          <p:cNvSpPr txBox="1">
            <a:spLocks/>
          </p:cNvSpPr>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buNone/>
            </a:pPr>
            <a:r>
              <a:rPr lang="en-US" altLang="zh-CN" dirty="0"/>
              <a:t>Practice</a:t>
            </a:r>
            <a:endParaRPr lang="zh-CN" altLang="en-US" dirty="0"/>
          </a:p>
        </p:txBody>
      </p:sp>
    </p:spTree>
    <p:extLst>
      <p:ext uri="{BB962C8B-B14F-4D97-AF65-F5344CB8AC3E}">
        <p14:creationId xmlns:p14="http://schemas.microsoft.com/office/powerpoint/2010/main" val="251402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911" y="1124744"/>
            <a:ext cx="8849585" cy="496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3389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1251" name="Rectangle 3"/>
          <p:cNvSpPr>
            <a:spLocks noChangeArrowheads="1"/>
          </p:cNvSpPr>
          <p:nvPr/>
        </p:nvSpPr>
        <p:spPr bwMode="auto">
          <a:xfrm>
            <a:off x="683568" y="1482725"/>
            <a:ext cx="7560071"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eaLnBrk="1" hangingPunct="1">
              <a:lnSpc>
                <a:spcPct val="125000"/>
              </a:lnSpc>
              <a:spcBef>
                <a:spcPct val="20000"/>
              </a:spcBef>
              <a:buClr>
                <a:srgbClr val="FF0000"/>
              </a:buClr>
              <a:buSzPct val="200000"/>
              <a:buFontTx/>
              <a:buChar char="•"/>
            </a:pPr>
            <a:r>
              <a:rPr kumimoji="1" lang="zh-CN" altLang="en-US" sz="2400" dirty="0">
                <a:ea typeface="楷体_GB2312" pitchFamily="49" charset="-122"/>
              </a:rPr>
              <a:t>一个信息管理系统要实现一个“事项提醒”功能，就是在计划的事项预定时间到达前一个小时弹出系统对话框告知用户，直到用户关闭该对话框才隐藏。</a:t>
            </a:r>
          </a:p>
          <a:p>
            <a:pPr marL="457200" indent="-457200" eaLnBrk="1" hangingPunct="1">
              <a:lnSpc>
                <a:spcPct val="125000"/>
              </a:lnSpc>
              <a:spcBef>
                <a:spcPct val="20000"/>
              </a:spcBef>
              <a:buClr>
                <a:srgbClr val="FF0000"/>
              </a:buClr>
              <a:buSzPct val="200000"/>
              <a:buFontTx/>
              <a:buChar char="•"/>
            </a:pPr>
            <a:endParaRPr kumimoji="1" lang="zh-CN" altLang="en-US" sz="2400" dirty="0">
              <a:ea typeface="楷体_GB2312" pitchFamily="49" charset="-122"/>
            </a:endParaRPr>
          </a:p>
          <a:p>
            <a:pPr marL="457200" indent="-457200" eaLnBrk="1" hangingPunct="1">
              <a:lnSpc>
                <a:spcPct val="125000"/>
              </a:lnSpc>
              <a:spcBef>
                <a:spcPct val="20000"/>
              </a:spcBef>
              <a:buClr>
                <a:srgbClr val="FF0000"/>
              </a:buClr>
              <a:buSzPct val="200000"/>
              <a:buFontTx/>
              <a:buChar char="•"/>
            </a:pPr>
            <a:endParaRPr kumimoji="1" lang="zh-CN" altLang="en-US" sz="2400" dirty="0">
              <a:ea typeface="楷体_GB2312" pitchFamily="49" charset="-122"/>
            </a:endParaRPr>
          </a:p>
          <a:p>
            <a:pPr marL="457200" indent="-457200" eaLnBrk="1" hangingPunct="1">
              <a:lnSpc>
                <a:spcPct val="125000"/>
              </a:lnSpc>
              <a:spcBef>
                <a:spcPct val="20000"/>
              </a:spcBef>
              <a:buClr>
                <a:srgbClr val="FF0000"/>
              </a:buClr>
              <a:buSzPct val="200000"/>
              <a:buFontTx/>
              <a:buChar char="•"/>
            </a:pPr>
            <a:endParaRPr kumimoji="1" lang="zh-CN" altLang="en-US" sz="2400" dirty="0">
              <a:ea typeface="楷体_GB2312" pitchFamily="49" charset="-122"/>
            </a:endParaRPr>
          </a:p>
          <a:p>
            <a:pPr marL="457200" indent="-457200" eaLnBrk="1" hangingPunct="1">
              <a:lnSpc>
                <a:spcPct val="125000"/>
              </a:lnSpc>
              <a:spcBef>
                <a:spcPct val="20000"/>
              </a:spcBef>
              <a:buClr>
                <a:srgbClr val="FF0000"/>
              </a:buClr>
              <a:buSzPct val="200000"/>
              <a:buFontTx/>
              <a:buChar char="•"/>
            </a:pPr>
            <a:endParaRPr kumimoji="1" lang="zh-CN" altLang="en-US" sz="2400" dirty="0">
              <a:ea typeface="楷体_GB2312" pitchFamily="49" charset="-122"/>
            </a:endParaRPr>
          </a:p>
          <a:p>
            <a:pPr marL="457200" indent="-457200" eaLnBrk="1" hangingPunct="1">
              <a:lnSpc>
                <a:spcPct val="125000"/>
              </a:lnSpc>
              <a:spcBef>
                <a:spcPct val="20000"/>
              </a:spcBef>
              <a:buClr>
                <a:srgbClr val="FF0000"/>
              </a:buClr>
              <a:buSzPct val="200000"/>
              <a:buFontTx/>
              <a:buChar char="•"/>
            </a:pPr>
            <a:endParaRPr kumimoji="1" lang="zh-CN" altLang="en-US" sz="2400" dirty="0">
              <a:ea typeface="楷体_GB2312" pitchFamily="49" charset="-122"/>
            </a:endParaRPr>
          </a:p>
        </p:txBody>
      </p:sp>
      <p:sp>
        <p:nvSpPr>
          <p:cNvPr id="6" name="标题 1"/>
          <p:cNvSpPr txBox="1">
            <a:spLocks/>
          </p:cNvSpPr>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buNone/>
            </a:pPr>
            <a:r>
              <a:rPr lang="en-US" altLang="zh-CN" dirty="0"/>
              <a:t>Practice</a:t>
            </a:r>
            <a:endParaRPr lang="zh-CN" altLang="en-US" dirty="0"/>
          </a:p>
        </p:txBody>
      </p:sp>
    </p:spTree>
    <p:extLst>
      <p:ext uri="{BB962C8B-B14F-4D97-AF65-F5344CB8AC3E}">
        <p14:creationId xmlns:p14="http://schemas.microsoft.com/office/powerpoint/2010/main" val="2203645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1375461719"/>
              </p:ext>
            </p:extLst>
          </p:nvPr>
        </p:nvGraphicFramePr>
        <p:xfrm>
          <a:off x="467544" y="2132856"/>
          <a:ext cx="8172450" cy="2339975"/>
        </p:xfrm>
        <a:graphic>
          <a:graphicData uri="http://schemas.openxmlformats.org/presentationml/2006/ole">
            <mc:AlternateContent xmlns:mc="http://schemas.openxmlformats.org/markup-compatibility/2006">
              <mc:Choice xmlns:v="urn:schemas-microsoft-com:vml" Requires="v">
                <p:oleObj spid="_x0000_s7193" name="Visio" r:id="rId3" imgW="4872465" imgH="1393852" progId="Visio.Drawing.11">
                  <p:embed/>
                </p:oleObj>
              </mc:Choice>
              <mc:Fallback>
                <p:oleObj name="Visio" r:id="rId3" imgW="4872465" imgH="1393852"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2132856"/>
                        <a:ext cx="8172450" cy="23399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7730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2035" name="Rectangle 3"/>
          <p:cNvSpPr>
            <a:spLocks noChangeArrowheads="1"/>
          </p:cNvSpPr>
          <p:nvPr/>
        </p:nvSpPr>
        <p:spPr bwMode="auto">
          <a:xfrm>
            <a:off x="468313" y="1482725"/>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eaLnBrk="1" hangingPunct="1">
              <a:lnSpc>
                <a:spcPct val="125000"/>
              </a:lnSpc>
              <a:spcBef>
                <a:spcPct val="20000"/>
              </a:spcBef>
              <a:buClr>
                <a:srgbClr val="FF0000"/>
              </a:buClr>
              <a:buSzPct val="200000"/>
              <a:buFontTx/>
              <a:buChar char="•"/>
            </a:pPr>
            <a:r>
              <a:rPr kumimoji="1" lang="zh-CN" altLang="en-US" sz="2400" dirty="0">
                <a:ea typeface="楷体_GB2312" pitchFamily="49" charset="-122"/>
              </a:rPr>
              <a:t>引脚：表示活动节点的相应参数</a:t>
            </a:r>
          </a:p>
          <a:p>
            <a:pPr marL="457200" indent="-457200" eaLnBrk="1" hangingPunct="1">
              <a:lnSpc>
                <a:spcPct val="125000"/>
              </a:lnSpc>
              <a:spcBef>
                <a:spcPct val="20000"/>
              </a:spcBef>
              <a:buClr>
                <a:srgbClr val="FF0000"/>
              </a:buClr>
              <a:buSzPct val="200000"/>
              <a:buFontTx/>
              <a:buChar char="•"/>
            </a:pPr>
            <a:r>
              <a:rPr kumimoji="1" lang="zh-CN" altLang="en-US" sz="2400" dirty="0">
                <a:ea typeface="楷体_GB2312" pitchFamily="49" charset="-122"/>
              </a:rPr>
              <a:t>引脚是一个对象节点，代表活动连接输入、输出值的连接点。每隔一个输入输出都对应一个引脚。</a:t>
            </a:r>
          </a:p>
          <a:p>
            <a:pPr marL="457200" indent="-457200" eaLnBrk="1" hangingPunct="1">
              <a:lnSpc>
                <a:spcPct val="125000"/>
              </a:lnSpc>
              <a:spcBef>
                <a:spcPct val="20000"/>
              </a:spcBef>
              <a:buClr>
                <a:srgbClr val="FF0000"/>
              </a:buClr>
              <a:buSzPct val="200000"/>
              <a:buFontTx/>
              <a:buChar char="•"/>
            </a:pPr>
            <a:endParaRPr kumimoji="1" lang="zh-CN" altLang="en-US" sz="2400" dirty="0">
              <a:ea typeface="楷体_GB2312" pitchFamily="49" charset="-122"/>
            </a:endParaRPr>
          </a:p>
          <a:p>
            <a:pPr marL="457200" indent="-457200" eaLnBrk="1" hangingPunct="1">
              <a:lnSpc>
                <a:spcPct val="125000"/>
              </a:lnSpc>
              <a:spcBef>
                <a:spcPct val="20000"/>
              </a:spcBef>
              <a:buClr>
                <a:srgbClr val="FF0000"/>
              </a:buClr>
              <a:buSzPct val="200000"/>
              <a:buFontTx/>
              <a:buChar char="•"/>
            </a:pPr>
            <a:endParaRPr kumimoji="1" lang="zh-CN" altLang="en-US" sz="2400" dirty="0">
              <a:ea typeface="楷体_GB2312" pitchFamily="49" charset="-122"/>
            </a:endParaRPr>
          </a:p>
        </p:txBody>
      </p:sp>
      <p:pic>
        <p:nvPicPr>
          <p:cNvPr id="209203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3644900"/>
            <a:ext cx="5616575" cy="2066925"/>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p:cNvSpPr txBox="1">
            <a:spLocks/>
          </p:cNvSpPr>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buNone/>
            </a:pPr>
            <a:r>
              <a:rPr lang="en-US" altLang="zh-CN" b="0" dirty="0"/>
              <a:t>Complex Activity Diagram</a:t>
            </a:r>
            <a:endParaRPr lang="zh-CN" altLang="en-US" dirty="0"/>
          </a:p>
        </p:txBody>
      </p:sp>
    </p:spTree>
    <p:extLst>
      <p:ext uri="{BB962C8B-B14F-4D97-AF65-F5344CB8AC3E}">
        <p14:creationId xmlns:p14="http://schemas.microsoft.com/office/powerpoint/2010/main" val="2089504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2275" name="Rectangle 3"/>
          <p:cNvSpPr>
            <a:spLocks noChangeArrowheads="1"/>
          </p:cNvSpPr>
          <p:nvPr/>
        </p:nvSpPr>
        <p:spPr bwMode="auto">
          <a:xfrm>
            <a:off x="468313" y="836141"/>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eaLnBrk="1" hangingPunct="1">
              <a:lnSpc>
                <a:spcPct val="125000"/>
              </a:lnSpc>
              <a:spcBef>
                <a:spcPct val="20000"/>
              </a:spcBef>
              <a:buClr>
                <a:srgbClr val="FF0000"/>
              </a:buClr>
              <a:buSzPct val="200000"/>
              <a:buFontTx/>
              <a:buChar char="•"/>
            </a:pPr>
            <a:r>
              <a:rPr kumimoji="1" lang="zh-CN" altLang="en-US" sz="2400" dirty="0">
                <a:ea typeface="楷体_GB2312" pitchFamily="49" charset="-122"/>
              </a:rPr>
              <a:t>扩展区：表示某个活动需要多次执行</a:t>
            </a:r>
          </a:p>
        </p:txBody>
      </p:sp>
      <p:pic>
        <p:nvPicPr>
          <p:cNvPr id="21022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340768"/>
            <a:ext cx="7134410" cy="792088"/>
          </a:xfrm>
          <a:prstGeom prst="rect">
            <a:avLst/>
          </a:prstGeom>
          <a:noFill/>
          <a:extLst>
            <a:ext uri="{909E8E84-426E-40DD-AFC4-6F175D3DCCD1}">
              <a14:hiddenFill xmlns:a14="http://schemas.microsoft.com/office/drawing/2010/main">
                <a:solidFill>
                  <a:srgbClr val="FFFFFF"/>
                </a:solidFill>
              </a14:hiddenFill>
            </a:ext>
          </a:extLst>
        </p:spPr>
      </p:pic>
      <p:pic>
        <p:nvPicPr>
          <p:cNvPr id="21022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2177361"/>
            <a:ext cx="5328592" cy="4564007"/>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p:cNvSpPr txBox="1">
            <a:spLocks/>
          </p:cNvSpPr>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buNone/>
            </a:pPr>
            <a:r>
              <a:rPr lang="en-US" altLang="zh-CN" b="0" dirty="0"/>
              <a:t>Complex Activity Diagram</a:t>
            </a:r>
            <a:endParaRPr lang="zh-CN" altLang="en-US" dirty="0"/>
          </a:p>
        </p:txBody>
      </p:sp>
    </p:spTree>
    <p:extLst>
      <p:ext uri="{BB962C8B-B14F-4D97-AF65-F5344CB8AC3E}">
        <p14:creationId xmlns:p14="http://schemas.microsoft.com/office/powerpoint/2010/main" val="2801944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532" y="980728"/>
            <a:ext cx="8693931" cy="46805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3621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Points</a:t>
            </a:r>
            <a:endParaRPr lang="zh-CN" altLang="en-US" dirty="0"/>
          </a:p>
        </p:txBody>
      </p:sp>
      <p:sp>
        <p:nvSpPr>
          <p:cNvPr id="3" name="文本占位符 2"/>
          <p:cNvSpPr>
            <a:spLocks noGrp="1"/>
          </p:cNvSpPr>
          <p:nvPr>
            <p:ph type="body" sz="half" idx="1"/>
          </p:nvPr>
        </p:nvSpPr>
        <p:spPr>
          <a:xfrm>
            <a:off x="1043608" y="1265833"/>
            <a:ext cx="7776864" cy="5043487"/>
          </a:xfrm>
        </p:spPr>
        <p:txBody>
          <a:bodyPr/>
          <a:lstStyle/>
          <a:p>
            <a:r>
              <a:rPr lang="en-US" altLang="zh-CN" dirty="0">
                <a:ea typeface="宋体" charset="-122"/>
              </a:rPr>
              <a:t>Activity Diagram </a:t>
            </a:r>
            <a:endParaRPr lang="en-US" altLang="zh-CN" dirty="0" smtClean="0">
              <a:ea typeface="宋体" charset="-122"/>
            </a:endParaRPr>
          </a:p>
          <a:p>
            <a:r>
              <a:rPr lang="en-US" altLang="zh-CN" dirty="0"/>
              <a:t>How to read the </a:t>
            </a:r>
            <a:r>
              <a:rPr lang="en-US" altLang="zh-CN" dirty="0" smtClean="0"/>
              <a:t>Activity Diagram </a:t>
            </a:r>
          </a:p>
          <a:p>
            <a:r>
              <a:rPr lang="en-US" altLang="zh-CN" dirty="0"/>
              <a:t>How to draw the </a:t>
            </a:r>
            <a:r>
              <a:rPr lang="en-US" altLang="zh-CN" dirty="0" smtClean="0"/>
              <a:t>Activity Diagram </a:t>
            </a:r>
          </a:p>
          <a:p>
            <a:r>
              <a:rPr lang="en-US" altLang="zh-CN" dirty="0"/>
              <a:t>Application Notes </a:t>
            </a:r>
            <a:endParaRPr lang="en-US" altLang="zh-CN" dirty="0" smtClean="0"/>
          </a:p>
          <a:p>
            <a:r>
              <a:rPr lang="en-US" altLang="zh-CN" dirty="0" smtClean="0">
                <a:ea typeface="宋体" charset="-122"/>
              </a:rPr>
              <a:t>Case Study</a:t>
            </a:r>
          </a:p>
          <a:p>
            <a:endParaRPr lang="zh-CN" altLang="en-US" dirty="0"/>
          </a:p>
        </p:txBody>
      </p:sp>
      <p:sp>
        <p:nvSpPr>
          <p:cNvPr id="5" name="AutoShape 5"/>
          <p:cNvSpPr>
            <a:spLocks noChangeArrowheads="1"/>
          </p:cNvSpPr>
          <p:nvPr/>
        </p:nvSpPr>
        <p:spPr bwMode="auto">
          <a:xfrm>
            <a:off x="539552" y="2276872"/>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p>
        </p:txBody>
      </p:sp>
    </p:spTree>
    <p:extLst>
      <p:ext uri="{BB962C8B-B14F-4D97-AF65-F5344CB8AC3E}">
        <p14:creationId xmlns:p14="http://schemas.microsoft.com/office/powerpoint/2010/main" val="20324099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Steps to draw the Activity </a:t>
            </a:r>
            <a:r>
              <a:rPr lang="en-US" altLang="zh-CN" dirty="0" smtClean="0"/>
              <a:t>Diagram</a:t>
            </a:r>
            <a:endParaRPr lang="zh-CN" altLang="en-US" dirty="0"/>
          </a:p>
        </p:txBody>
      </p:sp>
      <p:sp>
        <p:nvSpPr>
          <p:cNvPr id="3" name="内容占位符 2"/>
          <p:cNvSpPr>
            <a:spLocks noGrp="1"/>
          </p:cNvSpPr>
          <p:nvPr>
            <p:ph idx="1"/>
          </p:nvPr>
        </p:nvSpPr>
        <p:spPr/>
        <p:txBody>
          <a:bodyPr/>
          <a:lstStyle/>
          <a:p>
            <a:pPr>
              <a:spcBef>
                <a:spcPct val="60000"/>
              </a:spcBef>
              <a:buNone/>
            </a:pPr>
            <a:r>
              <a:rPr lang="zh-CN" altLang="zh-CN" dirty="0"/>
              <a:t>下面这些步骤描述了绘制活动图的基本任务，这些任务都以迭代的方式执行</a:t>
            </a:r>
            <a:r>
              <a:rPr lang="zh-CN" altLang="zh-CN" dirty="0" smtClean="0"/>
              <a:t>。</a:t>
            </a:r>
            <a:endParaRPr lang="en-US" altLang="zh-CN" dirty="0" smtClean="0"/>
          </a:p>
          <a:p>
            <a:pPr>
              <a:spcBef>
                <a:spcPct val="60000"/>
              </a:spcBef>
              <a:buNone/>
            </a:pPr>
            <a:r>
              <a:rPr lang="en-US" altLang="zh-CN" dirty="0">
                <a:solidFill>
                  <a:schemeClr val="tx1"/>
                </a:solidFill>
              </a:rPr>
              <a:t>	</a:t>
            </a:r>
            <a:r>
              <a:rPr lang="zh-CN" altLang="zh-CN" dirty="0" smtClean="0">
                <a:solidFill>
                  <a:schemeClr val="tx1"/>
                </a:solidFill>
              </a:rPr>
              <a:t>1</a:t>
            </a:r>
            <a:r>
              <a:rPr lang="zh-CN" altLang="zh-CN" dirty="0">
                <a:solidFill>
                  <a:schemeClr val="tx1"/>
                </a:solidFill>
              </a:rPr>
              <a:t>．确定活动图的范围。</a:t>
            </a:r>
          </a:p>
          <a:p>
            <a:pPr>
              <a:spcBef>
                <a:spcPct val="60000"/>
              </a:spcBef>
              <a:buNone/>
            </a:pPr>
            <a:r>
              <a:rPr lang="zh-CN" altLang="zh-CN" dirty="0">
                <a:solidFill>
                  <a:schemeClr val="tx1"/>
                </a:solidFill>
              </a:rPr>
              <a:t>    2．增加起点和终点。</a:t>
            </a:r>
          </a:p>
          <a:p>
            <a:pPr>
              <a:spcBef>
                <a:spcPct val="60000"/>
              </a:spcBef>
              <a:buNone/>
            </a:pPr>
            <a:r>
              <a:rPr lang="zh-CN" altLang="zh-CN" dirty="0">
                <a:solidFill>
                  <a:schemeClr val="tx1"/>
                </a:solidFill>
              </a:rPr>
              <a:t>    3.  添加活动 </a:t>
            </a:r>
          </a:p>
          <a:p>
            <a:pPr>
              <a:spcBef>
                <a:spcPct val="60000"/>
              </a:spcBef>
              <a:buNone/>
            </a:pPr>
            <a:r>
              <a:rPr lang="zh-CN" altLang="zh-CN" dirty="0">
                <a:solidFill>
                  <a:schemeClr val="tx1"/>
                </a:solidFill>
              </a:rPr>
              <a:t>    4. 添加活动间的转变</a:t>
            </a:r>
          </a:p>
          <a:p>
            <a:pPr>
              <a:spcBef>
                <a:spcPct val="60000"/>
              </a:spcBef>
              <a:buNone/>
            </a:pPr>
            <a:r>
              <a:rPr lang="zh-CN" altLang="zh-CN" dirty="0">
                <a:solidFill>
                  <a:schemeClr val="tx1"/>
                </a:solidFill>
              </a:rPr>
              <a:t>    5. 添加决策点</a:t>
            </a:r>
          </a:p>
          <a:p>
            <a:pPr>
              <a:spcBef>
                <a:spcPct val="60000"/>
              </a:spcBef>
              <a:buNone/>
            </a:pPr>
            <a:r>
              <a:rPr lang="zh-CN" altLang="zh-CN" dirty="0">
                <a:solidFill>
                  <a:schemeClr val="tx1"/>
                </a:solidFill>
              </a:rPr>
              <a:t>    6. 找出可并行活动之处</a:t>
            </a:r>
            <a:endParaRPr lang="zh-CN" altLang="en-US" dirty="0">
              <a:solidFill>
                <a:schemeClr val="tx1"/>
              </a:solidFill>
            </a:endParaRPr>
          </a:p>
        </p:txBody>
      </p:sp>
    </p:spTree>
    <p:extLst>
      <p:ext uri="{BB962C8B-B14F-4D97-AF65-F5344CB8AC3E}">
        <p14:creationId xmlns:p14="http://schemas.microsoft.com/office/powerpoint/2010/main" val="153460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3059" name="Rectangle 3"/>
          <p:cNvSpPr>
            <a:spLocks noChangeArrowheads="1"/>
          </p:cNvSpPr>
          <p:nvPr/>
        </p:nvSpPr>
        <p:spPr bwMode="auto">
          <a:xfrm>
            <a:off x="468313" y="764704"/>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lnSpc>
                <a:spcPct val="125000"/>
              </a:lnSpc>
              <a:spcBef>
                <a:spcPct val="20000"/>
              </a:spcBef>
              <a:buClr>
                <a:srgbClr val="FF0000"/>
              </a:buClr>
              <a:buSzPct val="200000"/>
            </a:pPr>
            <a:r>
              <a:rPr kumimoji="1" lang="zh-CN" altLang="en-US" sz="2400" dirty="0">
                <a:ea typeface="楷体_GB2312" pitchFamily="49" charset="-122"/>
              </a:rPr>
              <a:t>“活动图” 比较直观易懂；与传统的流程图十分的相近，只要能够读懂活动图，就不难画出</a:t>
            </a:r>
            <a:r>
              <a:rPr kumimoji="1" lang="zh-CN" altLang="en-US" sz="2400" dirty="0" smtClean="0">
                <a:ea typeface="楷体_GB2312" pitchFamily="49" charset="-122"/>
              </a:rPr>
              <a:t>活动图</a:t>
            </a:r>
            <a:endParaRPr kumimoji="1" lang="en-US" altLang="zh-CN" sz="2400" dirty="0" smtClean="0">
              <a:ea typeface="楷体_GB2312" pitchFamily="49" charset="-122"/>
            </a:endParaRPr>
          </a:p>
          <a:p>
            <a:pPr eaLnBrk="1" hangingPunct="1">
              <a:lnSpc>
                <a:spcPct val="125000"/>
              </a:lnSpc>
              <a:spcBef>
                <a:spcPct val="20000"/>
              </a:spcBef>
              <a:buClr>
                <a:srgbClr val="FF0000"/>
              </a:buClr>
              <a:buSzPct val="200000"/>
            </a:pPr>
            <a:endParaRPr kumimoji="1" lang="zh-CN" altLang="en-US" sz="2400" dirty="0">
              <a:ea typeface="楷体_GB2312" pitchFamily="49" charset="-122"/>
            </a:endParaRPr>
          </a:p>
          <a:p>
            <a:pPr marL="457200" indent="-457200" eaLnBrk="1" hangingPunct="1">
              <a:lnSpc>
                <a:spcPct val="125000"/>
              </a:lnSpc>
              <a:spcBef>
                <a:spcPct val="20000"/>
              </a:spcBef>
              <a:buClr>
                <a:srgbClr val="FF0000"/>
              </a:buClr>
              <a:buSzPct val="200000"/>
              <a:buFontTx/>
              <a:buChar char="•"/>
            </a:pPr>
            <a:r>
              <a:rPr kumimoji="1" lang="zh-CN" altLang="en-US" sz="2400" dirty="0">
                <a:ea typeface="楷体_GB2312" pitchFamily="49" charset="-122"/>
              </a:rPr>
              <a:t>绘制时首先决定是否采用泳道：主要根据活动图中是否要体现出活动的不同实施者</a:t>
            </a:r>
          </a:p>
          <a:p>
            <a:pPr marL="457200" indent="-457200" eaLnBrk="1" hangingPunct="1">
              <a:lnSpc>
                <a:spcPct val="125000"/>
              </a:lnSpc>
              <a:spcBef>
                <a:spcPct val="20000"/>
              </a:spcBef>
              <a:buClr>
                <a:srgbClr val="FF0000"/>
              </a:buClr>
              <a:buSzPct val="200000"/>
              <a:buFontTx/>
              <a:buChar char="•"/>
            </a:pPr>
            <a:r>
              <a:rPr kumimoji="1" lang="zh-CN" altLang="en-US" sz="2400" dirty="0">
                <a:ea typeface="楷体_GB2312" pitchFamily="49" charset="-122"/>
              </a:rPr>
              <a:t>然后尽量使用分支</a:t>
            </a:r>
            <a:r>
              <a:rPr kumimoji="1" lang="zh-CN" altLang="en-US" sz="2400" dirty="0" smtClean="0">
                <a:ea typeface="楷体_GB2312" pitchFamily="49" charset="-122"/>
              </a:rPr>
              <a:t>、分叉和</a:t>
            </a:r>
            <a:r>
              <a:rPr kumimoji="1" lang="zh-CN" altLang="en-US" sz="2400" dirty="0">
                <a:ea typeface="楷体_GB2312" pitchFamily="49" charset="-122"/>
              </a:rPr>
              <a:t>汇合等基本的建模元素来描述活动控制流程</a:t>
            </a:r>
          </a:p>
          <a:p>
            <a:pPr marL="457200" indent="-457200" eaLnBrk="1" hangingPunct="1">
              <a:lnSpc>
                <a:spcPct val="125000"/>
              </a:lnSpc>
              <a:spcBef>
                <a:spcPct val="20000"/>
              </a:spcBef>
              <a:buClr>
                <a:srgbClr val="FF0000"/>
              </a:buClr>
              <a:buSzPct val="200000"/>
              <a:buFontTx/>
              <a:buChar char="•"/>
            </a:pPr>
            <a:r>
              <a:rPr kumimoji="1" lang="zh-CN" altLang="en-US" sz="2400" dirty="0">
                <a:ea typeface="楷体_GB2312" pitchFamily="49" charset="-122"/>
              </a:rPr>
              <a:t>如果需要，加入对象流以及对象的状态变化，利用一些高级的建模元素（如辅助活动图、汇合描述、发送信号与接收信号、引脚、扩展区）来表示更多的信息</a:t>
            </a:r>
          </a:p>
          <a:p>
            <a:pPr marL="457200" indent="-457200" eaLnBrk="1" hangingPunct="1">
              <a:lnSpc>
                <a:spcPct val="125000"/>
              </a:lnSpc>
              <a:spcBef>
                <a:spcPct val="20000"/>
              </a:spcBef>
              <a:buClr>
                <a:srgbClr val="FF0000"/>
              </a:buClr>
              <a:buSzPct val="200000"/>
              <a:buFontTx/>
              <a:buChar char="•"/>
            </a:pPr>
            <a:r>
              <a:rPr kumimoji="1" lang="zh-CN" altLang="en-US" sz="2400" dirty="0">
                <a:ea typeface="楷体_GB2312" pitchFamily="49" charset="-122"/>
              </a:rPr>
              <a:t>活动图的建模关键是表示出控制流，其它的建模元素都是围绕这一宗旨所进行的补充</a:t>
            </a:r>
          </a:p>
        </p:txBody>
      </p:sp>
      <p:sp>
        <p:nvSpPr>
          <p:cNvPr id="4" name="标题 1"/>
          <p:cNvSpPr txBox="1">
            <a:spLocks/>
          </p:cNvSpPr>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buNone/>
            </a:pPr>
            <a:r>
              <a:rPr lang="en-US" altLang="zh-CN" b="0" dirty="0"/>
              <a:t>Steps to draw the Activity Diagram</a:t>
            </a:r>
            <a:endParaRPr lang="zh-CN" altLang="en-US" dirty="0"/>
          </a:p>
        </p:txBody>
      </p:sp>
    </p:spTree>
    <p:extLst>
      <p:ext uri="{BB962C8B-B14F-4D97-AF65-F5344CB8AC3E}">
        <p14:creationId xmlns:p14="http://schemas.microsoft.com/office/powerpoint/2010/main" val="1204438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2"/>
          <p:cNvSpPr>
            <a:spLocks noGrp="1" noChangeArrowheads="1"/>
          </p:cNvSpPr>
          <p:nvPr>
            <p:ph type="title"/>
          </p:nvPr>
        </p:nvSpPr>
        <p:spPr/>
        <p:txBody>
          <a:bodyPr/>
          <a:lstStyle/>
          <a:p>
            <a:pPr eaLnBrk="1" hangingPunct="1"/>
            <a:r>
              <a:rPr lang="en-US" altLang="zh-CN" dirty="0" smtClean="0">
                <a:ea typeface="宋体" charset="-122"/>
              </a:rPr>
              <a:t>What Is an Activity Diagram?</a:t>
            </a:r>
          </a:p>
        </p:txBody>
      </p:sp>
      <p:sp>
        <p:nvSpPr>
          <p:cNvPr id="37891" name="矩形 3"/>
          <p:cNvSpPr>
            <a:spLocks noGrp="1" noChangeArrowheads="1"/>
          </p:cNvSpPr>
          <p:nvPr>
            <p:ph type="body" sz="half" idx="1"/>
          </p:nvPr>
        </p:nvSpPr>
        <p:spPr>
          <a:xfrm>
            <a:off x="361950" y="1052513"/>
            <a:ext cx="8474075" cy="5043487"/>
          </a:xfrm>
        </p:spPr>
        <p:txBody>
          <a:bodyPr/>
          <a:lstStyle/>
          <a:p>
            <a:pPr eaLnBrk="1" hangingPunct="1"/>
            <a:r>
              <a:rPr lang="en-US" altLang="zh-CN" sz="2400" smtClean="0">
                <a:ea typeface="宋体" charset="-122"/>
              </a:rPr>
              <a:t>An activity diagram in the Use-Case Model can be used to capture the activities in a use case.</a:t>
            </a:r>
          </a:p>
          <a:p>
            <a:pPr eaLnBrk="1" hangingPunct="1"/>
            <a:r>
              <a:rPr lang="en-US" altLang="zh-CN" sz="2400" smtClean="0">
                <a:ea typeface="宋体" charset="-122"/>
              </a:rPr>
              <a:t>It is essentially a flow chart, showing flow of control from one activity or action to another.</a:t>
            </a:r>
          </a:p>
          <a:p>
            <a:pPr eaLnBrk="1" hangingPunct="1"/>
            <a:endParaRPr lang="en-US" altLang="zh-CN" sz="2400" smtClean="0">
              <a:ea typeface="宋体" charset="-122"/>
            </a:endParaRPr>
          </a:p>
        </p:txBody>
      </p:sp>
      <p:sp>
        <p:nvSpPr>
          <p:cNvPr id="37892" name="矩形 4"/>
          <p:cNvSpPr>
            <a:spLocks noChangeArrowheads="1"/>
          </p:cNvSpPr>
          <p:nvPr/>
        </p:nvSpPr>
        <p:spPr bwMode="auto">
          <a:xfrm>
            <a:off x="304800" y="3079750"/>
            <a:ext cx="4419600" cy="3275013"/>
          </a:xfrm>
          <a:prstGeom prst="rect">
            <a:avLst/>
          </a:prstGeom>
          <a:solidFill>
            <a:srgbClr val="00CCFF"/>
          </a:solidFill>
          <a:ln w="9525">
            <a:solidFill>
              <a:schemeClr val="tx1"/>
            </a:solidFill>
            <a:miter lim="800000"/>
            <a:headEnd/>
            <a:tailEnd/>
          </a:ln>
        </p:spPr>
        <p:txBody>
          <a:bodyPr lIns="107950" tIns="53975" rIns="107950" bIns="53975">
            <a:spAutoFit/>
          </a:bodyPr>
          <a:lstStyle/>
          <a:p>
            <a:pPr lvl="1">
              <a:lnSpc>
                <a:spcPct val="100000"/>
              </a:lnSpc>
              <a:spcBef>
                <a:spcPts val="1200"/>
              </a:spcBef>
              <a:spcAft>
                <a:spcPts val="300"/>
              </a:spcAft>
            </a:pPr>
            <a:r>
              <a:rPr lang="en-GB" altLang="zh-CN" sz="1400" i="1" dirty="0">
                <a:solidFill>
                  <a:schemeClr val="bg2"/>
                </a:solidFill>
              </a:rPr>
              <a:t>Flow of Events</a:t>
            </a:r>
          </a:p>
          <a:p>
            <a:pPr lvl="1">
              <a:lnSpc>
                <a:spcPct val="100000"/>
              </a:lnSpc>
              <a:spcBef>
                <a:spcPts val="1200"/>
              </a:spcBef>
              <a:spcAft>
                <a:spcPts val="300"/>
              </a:spcAft>
            </a:pPr>
            <a:r>
              <a:rPr lang="en-US" altLang="zh-CN" sz="1200" b="0" dirty="0">
                <a:solidFill>
                  <a:schemeClr val="bg2"/>
                </a:solidFill>
                <a:cs typeface="Times New Roman" pitchFamily="18" charset="0"/>
              </a:rPr>
              <a:t>This use case starts when the Registrar requests that the system close registration.</a:t>
            </a:r>
          </a:p>
          <a:p>
            <a:pPr lvl="1">
              <a:lnSpc>
                <a:spcPct val="100000"/>
              </a:lnSpc>
              <a:spcBef>
                <a:spcPts val="1200"/>
              </a:spcBef>
              <a:spcAft>
                <a:spcPts val="300"/>
              </a:spcAft>
            </a:pPr>
            <a:r>
              <a:rPr lang="en-US" altLang="zh-CN" sz="1200" b="0" dirty="0">
                <a:solidFill>
                  <a:schemeClr val="bg2"/>
                </a:solidFill>
                <a:cs typeface="Times New Roman" pitchFamily="18" charset="0"/>
              </a:rPr>
              <a:t>1. The system checks to see if registration is in progress.  If it is, then a message is displayed to the Registrar and the use case terminates.  The Close Registration processing cannot be performed if registration is in progress.</a:t>
            </a:r>
          </a:p>
          <a:p>
            <a:pPr lvl="1">
              <a:lnSpc>
                <a:spcPct val="100000"/>
              </a:lnSpc>
              <a:spcBef>
                <a:spcPts val="1200"/>
              </a:spcBef>
              <a:spcAft>
                <a:spcPts val="300"/>
              </a:spcAft>
            </a:pPr>
            <a:r>
              <a:rPr lang="en-US" altLang="zh-CN" sz="1200" b="0" dirty="0">
                <a:solidFill>
                  <a:schemeClr val="bg2"/>
                </a:solidFill>
                <a:cs typeface="Times New Roman" pitchFamily="18" charset="0"/>
              </a:rPr>
              <a:t>2. For each course offering, the system checks if a professor has signed up to teach the course offering and at least three students have registered.  If so, the system commits the course offering for each schedule that contains it.</a:t>
            </a:r>
            <a:br>
              <a:rPr lang="en-US" altLang="zh-CN" sz="1200" b="0" dirty="0">
                <a:solidFill>
                  <a:schemeClr val="bg2"/>
                </a:solidFill>
                <a:cs typeface="Times New Roman" pitchFamily="18" charset="0"/>
              </a:rPr>
            </a:br>
            <a:endParaRPr lang="en-US" altLang="zh-CN" sz="1200" b="0" dirty="0">
              <a:solidFill>
                <a:schemeClr val="bg2"/>
              </a:solidFill>
              <a:cs typeface="Times New Roman" pitchFamily="18" charset="0"/>
            </a:endParaRPr>
          </a:p>
        </p:txBody>
      </p:sp>
      <p:sp>
        <p:nvSpPr>
          <p:cNvPr id="37893" name="椭圆 5"/>
          <p:cNvSpPr>
            <a:spLocks noChangeArrowheads="1"/>
          </p:cNvSpPr>
          <p:nvPr/>
        </p:nvSpPr>
        <p:spPr bwMode="auto">
          <a:xfrm>
            <a:off x="6286500" y="4103688"/>
            <a:ext cx="223838" cy="223837"/>
          </a:xfrm>
          <a:prstGeom prst="ellipse">
            <a:avLst/>
          </a:prstGeom>
          <a:solidFill>
            <a:srgbClr val="C0C0C0"/>
          </a:solidFill>
          <a:ln w="0">
            <a:solidFill>
              <a:schemeClr val="tx1"/>
            </a:solidFill>
            <a:round/>
            <a:headEnd/>
            <a:tailEnd/>
          </a:ln>
        </p:spPr>
        <p:txBody>
          <a:bodyPr/>
          <a:lstStyle/>
          <a:p>
            <a:endParaRPr lang="zh-CN" altLang="en-US"/>
          </a:p>
        </p:txBody>
      </p:sp>
      <p:sp>
        <p:nvSpPr>
          <p:cNvPr id="37894" name="自选图形 6"/>
          <p:cNvSpPr>
            <a:spLocks noChangeArrowheads="1"/>
          </p:cNvSpPr>
          <p:nvPr/>
        </p:nvSpPr>
        <p:spPr bwMode="auto">
          <a:xfrm>
            <a:off x="5864225" y="4775200"/>
            <a:ext cx="1081088" cy="484188"/>
          </a:xfrm>
          <a:prstGeom prst="roundRect">
            <a:avLst>
              <a:gd name="adj" fmla="val 16667"/>
            </a:avLst>
          </a:prstGeom>
          <a:solidFill>
            <a:srgbClr val="FFFFCC"/>
          </a:solidFill>
          <a:ln w="0">
            <a:solidFill>
              <a:srgbClr val="990033"/>
            </a:solidFill>
            <a:round/>
            <a:headEnd/>
            <a:tailEnd/>
          </a:ln>
        </p:spPr>
        <p:txBody>
          <a:bodyPr/>
          <a:lstStyle/>
          <a:p>
            <a:endParaRPr lang="zh-CN" altLang="en-US"/>
          </a:p>
        </p:txBody>
      </p:sp>
      <p:sp>
        <p:nvSpPr>
          <p:cNvPr id="37895" name="任意多边形 7"/>
          <p:cNvSpPr>
            <a:spLocks/>
          </p:cNvSpPr>
          <p:nvPr/>
        </p:nvSpPr>
        <p:spPr bwMode="auto">
          <a:xfrm>
            <a:off x="6397625" y="4314825"/>
            <a:ext cx="63500" cy="460375"/>
          </a:xfrm>
          <a:custGeom>
            <a:avLst/>
            <a:gdLst>
              <a:gd name="T0" fmla="*/ 0 w 5"/>
              <a:gd name="T1" fmla="*/ 0 h 37"/>
              <a:gd name="T2" fmla="*/ 0 w 5"/>
              <a:gd name="T3" fmla="*/ 2147483647 h 37"/>
              <a:gd name="T4" fmla="*/ 2147483647 w 5"/>
              <a:gd name="T5" fmla="*/ 2147483647 h 37"/>
              <a:gd name="T6" fmla="*/ 0 60000 65536"/>
              <a:gd name="T7" fmla="*/ 0 60000 65536"/>
              <a:gd name="T8" fmla="*/ 0 60000 65536"/>
              <a:gd name="T9" fmla="*/ 0 w 5"/>
              <a:gd name="T10" fmla="*/ 0 h 37"/>
              <a:gd name="T11" fmla="*/ 5 w 5"/>
              <a:gd name="T12" fmla="*/ 37 h 37"/>
            </a:gdLst>
            <a:ahLst/>
            <a:cxnLst>
              <a:cxn ang="T6">
                <a:pos x="T0" y="T1"/>
              </a:cxn>
              <a:cxn ang="T7">
                <a:pos x="T2" y="T3"/>
              </a:cxn>
              <a:cxn ang="T8">
                <a:pos x="T4" y="T5"/>
              </a:cxn>
            </a:cxnLst>
            <a:rect l="T9" t="T10" r="T11" b="T12"/>
            <a:pathLst>
              <a:path w="5" h="37">
                <a:moveTo>
                  <a:pt x="0" y="0"/>
                </a:moveTo>
                <a:lnTo>
                  <a:pt x="0" y="37"/>
                </a:lnTo>
                <a:lnTo>
                  <a:pt x="5" y="27"/>
                </a:lnTo>
              </a:path>
            </a:pathLst>
          </a:custGeom>
          <a:noFill/>
          <a:ln w="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896" name="直线 8"/>
          <p:cNvSpPr>
            <a:spLocks noChangeShapeType="1"/>
          </p:cNvSpPr>
          <p:nvPr/>
        </p:nvSpPr>
        <p:spPr bwMode="auto">
          <a:xfrm flipH="1" flipV="1">
            <a:off x="6348413" y="4651375"/>
            <a:ext cx="49212" cy="123825"/>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7" name="任意多边形 9"/>
          <p:cNvSpPr>
            <a:spLocks/>
          </p:cNvSpPr>
          <p:nvPr/>
        </p:nvSpPr>
        <p:spPr bwMode="auto">
          <a:xfrm>
            <a:off x="7205663" y="4886325"/>
            <a:ext cx="522287" cy="249238"/>
          </a:xfrm>
          <a:custGeom>
            <a:avLst/>
            <a:gdLst>
              <a:gd name="T0" fmla="*/ 0 w 329"/>
              <a:gd name="T1" fmla="*/ 2147483647 h 157"/>
              <a:gd name="T2" fmla="*/ 2147483647 w 329"/>
              <a:gd name="T3" fmla="*/ 0 h 157"/>
              <a:gd name="T4" fmla="*/ 2147483647 w 329"/>
              <a:gd name="T5" fmla="*/ 2147483647 h 157"/>
              <a:gd name="T6" fmla="*/ 2147483647 w 329"/>
              <a:gd name="T7" fmla="*/ 2147483647 h 157"/>
              <a:gd name="T8" fmla="*/ 0 w 329"/>
              <a:gd name="T9" fmla="*/ 2147483647 h 157"/>
              <a:gd name="T10" fmla="*/ 0 60000 65536"/>
              <a:gd name="T11" fmla="*/ 0 60000 65536"/>
              <a:gd name="T12" fmla="*/ 0 60000 65536"/>
              <a:gd name="T13" fmla="*/ 0 60000 65536"/>
              <a:gd name="T14" fmla="*/ 0 60000 65536"/>
              <a:gd name="T15" fmla="*/ 0 w 329"/>
              <a:gd name="T16" fmla="*/ 0 h 157"/>
              <a:gd name="T17" fmla="*/ 329 w 329"/>
              <a:gd name="T18" fmla="*/ 157 h 157"/>
            </a:gdLst>
            <a:ahLst/>
            <a:cxnLst>
              <a:cxn ang="T10">
                <a:pos x="T0" y="T1"/>
              </a:cxn>
              <a:cxn ang="T11">
                <a:pos x="T2" y="T3"/>
              </a:cxn>
              <a:cxn ang="T12">
                <a:pos x="T4" y="T5"/>
              </a:cxn>
              <a:cxn ang="T13">
                <a:pos x="T6" y="T7"/>
              </a:cxn>
              <a:cxn ang="T14">
                <a:pos x="T8" y="T9"/>
              </a:cxn>
            </a:cxnLst>
            <a:rect l="T15" t="T16" r="T17" b="T18"/>
            <a:pathLst>
              <a:path w="329" h="157">
                <a:moveTo>
                  <a:pt x="0" y="86"/>
                </a:moveTo>
                <a:lnTo>
                  <a:pt x="172" y="0"/>
                </a:lnTo>
                <a:lnTo>
                  <a:pt x="329" y="86"/>
                </a:lnTo>
                <a:lnTo>
                  <a:pt x="172" y="157"/>
                </a:lnTo>
                <a:lnTo>
                  <a:pt x="0" y="86"/>
                </a:lnTo>
                <a:close/>
              </a:path>
            </a:pathLst>
          </a:custGeom>
          <a:solidFill>
            <a:srgbClr val="FFFFCC"/>
          </a:solidFill>
          <a:ln w="0">
            <a:solidFill>
              <a:srgbClr val="990033"/>
            </a:solidFill>
            <a:prstDash val="solid"/>
            <a:round/>
            <a:headEnd/>
            <a:tailEnd/>
          </a:ln>
        </p:spPr>
        <p:txBody>
          <a:bodyPr/>
          <a:lstStyle/>
          <a:p>
            <a:endParaRPr lang="zh-CN" altLang="en-US"/>
          </a:p>
        </p:txBody>
      </p:sp>
      <p:sp>
        <p:nvSpPr>
          <p:cNvPr id="37898" name="任意多边形 10"/>
          <p:cNvSpPr>
            <a:spLocks/>
          </p:cNvSpPr>
          <p:nvPr/>
        </p:nvSpPr>
        <p:spPr bwMode="auto">
          <a:xfrm>
            <a:off x="6945313" y="4960938"/>
            <a:ext cx="260350" cy="61912"/>
          </a:xfrm>
          <a:custGeom>
            <a:avLst/>
            <a:gdLst>
              <a:gd name="T0" fmla="*/ 0 w 21"/>
              <a:gd name="T1" fmla="*/ 2147483647 h 5"/>
              <a:gd name="T2" fmla="*/ 2147483647 w 21"/>
              <a:gd name="T3" fmla="*/ 2147483647 h 5"/>
              <a:gd name="T4" fmla="*/ 2147483647 w 21"/>
              <a:gd name="T5" fmla="*/ 0 h 5"/>
              <a:gd name="T6" fmla="*/ 0 60000 65536"/>
              <a:gd name="T7" fmla="*/ 0 60000 65536"/>
              <a:gd name="T8" fmla="*/ 0 60000 65536"/>
              <a:gd name="T9" fmla="*/ 0 w 21"/>
              <a:gd name="T10" fmla="*/ 0 h 5"/>
              <a:gd name="T11" fmla="*/ 21 w 21"/>
              <a:gd name="T12" fmla="*/ 5 h 5"/>
            </a:gdLst>
            <a:ahLst/>
            <a:cxnLst>
              <a:cxn ang="T6">
                <a:pos x="T0" y="T1"/>
              </a:cxn>
              <a:cxn ang="T7">
                <a:pos x="T2" y="T3"/>
              </a:cxn>
              <a:cxn ang="T8">
                <a:pos x="T4" y="T5"/>
              </a:cxn>
            </a:cxnLst>
            <a:rect l="T9" t="T10" r="T11" b="T12"/>
            <a:pathLst>
              <a:path w="21" h="5">
                <a:moveTo>
                  <a:pt x="0" y="4"/>
                </a:moveTo>
                <a:lnTo>
                  <a:pt x="21" y="5"/>
                </a:lnTo>
                <a:lnTo>
                  <a:pt x="11" y="0"/>
                </a:lnTo>
              </a:path>
            </a:pathLst>
          </a:custGeom>
          <a:noFill/>
          <a:ln w="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899" name="直线 11"/>
          <p:cNvSpPr>
            <a:spLocks noChangeShapeType="1"/>
          </p:cNvSpPr>
          <p:nvPr/>
        </p:nvSpPr>
        <p:spPr bwMode="auto">
          <a:xfrm flipH="1">
            <a:off x="7081838" y="5022850"/>
            <a:ext cx="123825" cy="5080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0" name="自选图形 12"/>
          <p:cNvSpPr>
            <a:spLocks noChangeArrowheads="1"/>
          </p:cNvSpPr>
          <p:nvPr/>
        </p:nvSpPr>
        <p:spPr bwMode="auto">
          <a:xfrm>
            <a:off x="7913688" y="4775200"/>
            <a:ext cx="1068387" cy="484188"/>
          </a:xfrm>
          <a:prstGeom prst="roundRect">
            <a:avLst>
              <a:gd name="adj" fmla="val 16667"/>
            </a:avLst>
          </a:prstGeom>
          <a:solidFill>
            <a:srgbClr val="FFFFCC"/>
          </a:solidFill>
          <a:ln w="0">
            <a:solidFill>
              <a:srgbClr val="990033"/>
            </a:solidFill>
            <a:round/>
            <a:headEnd/>
            <a:tailEnd/>
          </a:ln>
        </p:spPr>
        <p:txBody>
          <a:bodyPr/>
          <a:lstStyle/>
          <a:p>
            <a:endParaRPr lang="zh-CN" altLang="en-US"/>
          </a:p>
        </p:txBody>
      </p:sp>
      <p:sp>
        <p:nvSpPr>
          <p:cNvPr id="37901" name="自选图形 13"/>
          <p:cNvSpPr>
            <a:spLocks noChangeArrowheads="1"/>
          </p:cNvSpPr>
          <p:nvPr/>
        </p:nvSpPr>
        <p:spPr bwMode="auto">
          <a:xfrm>
            <a:off x="7913688" y="3868738"/>
            <a:ext cx="1068387" cy="471487"/>
          </a:xfrm>
          <a:prstGeom prst="roundRect">
            <a:avLst>
              <a:gd name="adj" fmla="val 17106"/>
            </a:avLst>
          </a:prstGeom>
          <a:solidFill>
            <a:srgbClr val="FFFFCC"/>
          </a:solidFill>
          <a:ln w="0">
            <a:solidFill>
              <a:srgbClr val="990033"/>
            </a:solidFill>
            <a:round/>
            <a:headEnd/>
            <a:tailEnd/>
          </a:ln>
        </p:spPr>
        <p:txBody>
          <a:bodyPr/>
          <a:lstStyle/>
          <a:p>
            <a:endParaRPr lang="zh-CN" altLang="en-US"/>
          </a:p>
        </p:txBody>
      </p:sp>
      <p:sp>
        <p:nvSpPr>
          <p:cNvPr id="37902" name="任意多边形 14"/>
          <p:cNvSpPr>
            <a:spLocks/>
          </p:cNvSpPr>
          <p:nvPr/>
        </p:nvSpPr>
        <p:spPr bwMode="auto">
          <a:xfrm>
            <a:off x="7751763" y="5011738"/>
            <a:ext cx="161925" cy="61912"/>
          </a:xfrm>
          <a:custGeom>
            <a:avLst/>
            <a:gdLst>
              <a:gd name="T0" fmla="*/ 0 w 13"/>
              <a:gd name="T1" fmla="*/ 2147483647 h 5"/>
              <a:gd name="T2" fmla="*/ 2147483647 w 13"/>
              <a:gd name="T3" fmla="*/ 0 h 5"/>
              <a:gd name="T4" fmla="*/ 2147483647 w 13"/>
              <a:gd name="T5" fmla="*/ 2147483647 h 5"/>
              <a:gd name="T6" fmla="*/ 0 60000 65536"/>
              <a:gd name="T7" fmla="*/ 0 60000 65536"/>
              <a:gd name="T8" fmla="*/ 0 60000 65536"/>
              <a:gd name="T9" fmla="*/ 0 w 13"/>
              <a:gd name="T10" fmla="*/ 0 h 5"/>
              <a:gd name="T11" fmla="*/ 13 w 13"/>
              <a:gd name="T12" fmla="*/ 5 h 5"/>
            </a:gdLst>
            <a:ahLst/>
            <a:cxnLst>
              <a:cxn ang="T6">
                <a:pos x="T0" y="T1"/>
              </a:cxn>
              <a:cxn ang="T7">
                <a:pos x="T2" y="T3"/>
              </a:cxn>
              <a:cxn ang="T8">
                <a:pos x="T4" y="T5"/>
              </a:cxn>
            </a:cxnLst>
            <a:rect l="T9" t="T10" r="T11" b="T12"/>
            <a:pathLst>
              <a:path w="13" h="5">
                <a:moveTo>
                  <a:pt x="0" y="1"/>
                </a:moveTo>
                <a:lnTo>
                  <a:pt x="13" y="0"/>
                </a:lnTo>
                <a:lnTo>
                  <a:pt x="3" y="5"/>
                </a:lnTo>
              </a:path>
            </a:pathLst>
          </a:custGeom>
          <a:noFill/>
          <a:ln w="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03" name="直线 15"/>
          <p:cNvSpPr>
            <a:spLocks noChangeShapeType="1"/>
          </p:cNvSpPr>
          <p:nvPr/>
        </p:nvSpPr>
        <p:spPr bwMode="auto">
          <a:xfrm flipH="1" flipV="1">
            <a:off x="7789863" y="4960938"/>
            <a:ext cx="123825" cy="5080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4" name="任意多边形 16"/>
          <p:cNvSpPr>
            <a:spLocks/>
          </p:cNvSpPr>
          <p:nvPr/>
        </p:nvSpPr>
        <p:spPr bwMode="auto">
          <a:xfrm>
            <a:off x="7478713" y="4041775"/>
            <a:ext cx="434975" cy="844550"/>
          </a:xfrm>
          <a:custGeom>
            <a:avLst/>
            <a:gdLst>
              <a:gd name="T0" fmla="*/ 0 w 35"/>
              <a:gd name="T1" fmla="*/ 2147483647 h 68"/>
              <a:gd name="T2" fmla="*/ 0 w 35"/>
              <a:gd name="T3" fmla="*/ 2147483647 h 68"/>
              <a:gd name="T4" fmla="*/ 2147483647 w 35"/>
              <a:gd name="T5" fmla="*/ 2147483647 h 68"/>
              <a:gd name="T6" fmla="*/ 2147483647 w 35"/>
              <a:gd name="T7" fmla="*/ 0 h 68"/>
              <a:gd name="T8" fmla="*/ 0 60000 65536"/>
              <a:gd name="T9" fmla="*/ 0 60000 65536"/>
              <a:gd name="T10" fmla="*/ 0 60000 65536"/>
              <a:gd name="T11" fmla="*/ 0 60000 65536"/>
              <a:gd name="T12" fmla="*/ 0 w 35"/>
              <a:gd name="T13" fmla="*/ 0 h 68"/>
              <a:gd name="T14" fmla="*/ 35 w 35"/>
              <a:gd name="T15" fmla="*/ 68 h 68"/>
            </a:gdLst>
            <a:ahLst/>
            <a:cxnLst>
              <a:cxn ang="T8">
                <a:pos x="T0" y="T1"/>
              </a:cxn>
              <a:cxn ang="T9">
                <a:pos x="T2" y="T3"/>
              </a:cxn>
              <a:cxn ang="T10">
                <a:pos x="T4" y="T5"/>
              </a:cxn>
              <a:cxn ang="T11">
                <a:pos x="T6" y="T7"/>
              </a:cxn>
            </a:cxnLst>
            <a:rect l="T12" t="T13" r="T14" b="T15"/>
            <a:pathLst>
              <a:path w="35" h="68">
                <a:moveTo>
                  <a:pt x="0" y="68"/>
                </a:moveTo>
                <a:lnTo>
                  <a:pt x="0" y="4"/>
                </a:lnTo>
                <a:lnTo>
                  <a:pt x="35" y="4"/>
                </a:lnTo>
                <a:lnTo>
                  <a:pt x="25" y="0"/>
                </a:lnTo>
              </a:path>
            </a:pathLst>
          </a:custGeom>
          <a:noFill/>
          <a:ln w="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05" name="直线 17"/>
          <p:cNvSpPr>
            <a:spLocks noChangeShapeType="1"/>
          </p:cNvSpPr>
          <p:nvPr/>
        </p:nvSpPr>
        <p:spPr bwMode="auto">
          <a:xfrm flipH="1">
            <a:off x="7789863" y="4092575"/>
            <a:ext cx="123825" cy="61913"/>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6" name="直线 18"/>
          <p:cNvSpPr>
            <a:spLocks noChangeShapeType="1"/>
          </p:cNvSpPr>
          <p:nvPr/>
        </p:nvSpPr>
        <p:spPr bwMode="auto">
          <a:xfrm>
            <a:off x="4724400" y="4724400"/>
            <a:ext cx="990600" cy="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sp>
        <p:nvSpPr>
          <p:cNvPr id="37907" name="文本框 19"/>
          <p:cNvSpPr txBox="1">
            <a:spLocks noChangeArrowheads="1"/>
          </p:cNvSpPr>
          <p:nvPr/>
        </p:nvSpPr>
        <p:spPr bwMode="auto">
          <a:xfrm>
            <a:off x="5867400" y="4829175"/>
            <a:ext cx="9858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pPr>
              <a:lnSpc>
                <a:spcPct val="100000"/>
              </a:lnSpc>
            </a:pPr>
            <a:r>
              <a:rPr lang="en-US" altLang="zh-CN" b="0">
                <a:solidFill>
                  <a:schemeClr val="bg2"/>
                </a:solidFill>
              </a:rPr>
              <a:t>Activity1</a:t>
            </a:r>
          </a:p>
        </p:txBody>
      </p:sp>
      <p:sp>
        <p:nvSpPr>
          <p:cNvPr id="37908" name="文本框 20"/>
          <p:cNvSpPr txBox="1">
            <a:spLocks noChangeArrowheads="1"/>
          </p:cNvSpPr>
          <p:nvPr/>
        </p:nvSpPr>
        <p:spPr bwMode="auto">
          <a:xfrm>
            <a:off x="7937500" y="4841875"/>
            <a:ext cx="9858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pPr>
              <a:lnSpc>
                <a:spcPct val="100000"/>
              </a:lnSpc>
            </a:pPr>
            <a:r>
              <a:rPr lang="en-US" altLang="zh-CN" b="0">
                <a:solidFill>
                  <a:schemeClr val="bg2"/>
                </a:solidFill>
              </a:rPr>
              <a:t>Activity3</a:t>
            </a:r>
          </a:p>
        </p:txBody>
      </p:sp>
      <p:sp>
        <p:nvSpPr>
          <p:cNvPr id="37909" name="文本框 21"/>
          <p:cNvSpPr txBox="1">
            <a:spLocks noChangeArrowheads="1"/>
          </p:cNvSpPr>
          <p:nvPr/>
        </p:nvSpPr>
        <p:spPr bwMode="auto">
          <a:xfrm>
            <a:off x="7924800" y="3924300"/>
            <a:ext cx="9858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pPr>
              <a:lnSpc>
                <a:spcPct val="100000"/>
              </a:lnSpc>
            </a:pPr>
            <a:r>
              <a:rPr lang="en-US" altLang="zh-CN" b="0">
                <a:solidFill>
                  <a:schemeClr val="bg2"/>
                </a:solidFill>
              </a:rPr>
              <a:t>Activity2</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Points</a:t>
            </a:r>
            <a:endParaRPr lang="zh-CN" altLang="en-US" dirty="0"/>
          </a:p>
        </p:txBody>
      </p:sp>
      <p:sp>
        <p:nvSpPr>
          <p:cNvPr id="3" name="文本占位符 2"/>
          <p:cNvSpPr>
            <a:spLocks noGrp="1"/>
          </p:cNvSpPr>
          <p:nvPr>
            <p:ph type="body" sz="half" idx="1"/>
          </p:nvPr>
        </p:nvSpPr>
        <p:spPr>
          <a:xfrm>
            <a:off x="1043608" y="1265833"/>
            <a:ext cx="7776864" cy="5043487"/>
          </a:xfrm>
        </p:spPr>
        <p:txBody>
          <a:bodyPr/>
          <a:lstStyle/>
          <a:p>
            <a:r>
              <a:rPr lang="en-US" altLang="zh-CN" dirty="0">
                <a:ea typeface="宋体" charset="-122"/>
              </a:rPr>
              <a:t>Activity Diagram </a:t>
            </a:r>
            <a:endParaRPr lang="en-US" altLang="zh-CN" dirty="0" smtClean="0">
              <a:ea typeface="宋体" charset="-122"/>
            </a:endParaRPr>
          </a:p>
          <a:p>
            <a:r>
              <a:rPr lang="en-US" altLang="zh-CN" dirty="0"/>
              <a:t>How to read the </a:t>
            </a:r>
            <a:r>
              <a:rPr lang="en-US" altLang="zh-CN" dirty="0" smtClean="0"/>
              <a:t>Activity Diagram </a:t>
            </a:r>
          </a:p>
          <a:p>
            <a:r>
              <a:rPr lang="en-US" altLang="zh-CN" dirty="0"/>
              <a:t>How to draw the </a:t>
            </a:r>
            <a:r>
              <a:rPr lang="en-US" altLang="zh-CN" dirty="0" smtClean="0"/>
              <a:t>Activity Diagram </a:t>
            </a:r>
          </a:p>
          <a:p>
            <a:r>
              <a:rPr lang="en-US" altLang="zh-CN" dirty="0"/>
              <a:t>Application Notes </a:t>
            </a:r>
            <a:endParaRPr lang="en-US" altLang="zh-CN" dirty="0" smtClean="0"/>
          </a:p>
          <a:p>
            <a:r>
              <a:rPr lang="en-US" altLang="zh-CN" dirty="0" smtClean="0">
                <a:ea typeface="宋体" charset="-122"/>
              </a:rPr>
              <a:t>Case Study</a:t>
            </a:r>
          </a:p>
          <a:p>
            <a:endParaRPr lang="zh-CN" altLang="en-US" dirty="0"/>
          </a:p>
        </p:txBody>
      </p:sp>
      <p:sp>
        <p:nvSpPr>
          <p:cNvPr id="5" name="AutoShape 5"/>
          <p:cNvSpPr>
            <a:spLocks noChangeArrowheads="1"/>
          </p:cNvSpPr>
          <p:nvPr/>
        </p:nvSpPr>
        <p:spPr bwMode="auto">
          <a:xfrm>
            <a:off x="539552" y="2831976"/>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p>
        </p:txBody>
      </p:sp>
    </p:spTree>
    <p:extLst>
      <p:ext uri="{BB962C8B-B14F-4D97-AF65-F5344CB8AC3E}">
        <p14:creationId xmlns:p14="http://schemas.microsoft.com/office/powerpoint/2010/main" val="24508893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827584" y="1484785"/>
            <a:ext cx="7200800" cy="3456384"/>
          </a:xfrm>
        </p:spPr>
        <p:txBody>
          <a:bodyPr/>
          <a:lstStyle/>
          <a:p>
            <a:r>
              <a:rPr lang="en-US" altLang="zh-CN" dirty="0"/>
              <a:t>Purpose of the activity </a:t>
            </a:r>
            <a:r>
              <a:rPr lang="en-US" altLang="zh-CN" dirty="0" smtClean="0"/>
              <a:t>diagram</a:t>
            </a:r>
          </a:p>
          <a:p>
            <a:endParaRPr lang="en-US" altLang="zh-CN" dirty="0" smtClean="0"/>
          </a:p>
          <a:p>
            <a:pPr lvl="1"/>
            <a:r>
              <a:rPr lang="en-US" altLang="zh-CN" dirty="0" smtClean="0"/>
              <a:t>Workflow Modeling</a:t>
            </a:r>
          </a:p>
          <a:p>
            <a:endParaRPr lang="en-US" altLang="zh-CN" dirty="0" smtClean="0"/>
          </a:p>
          <a:p>
            <a:pPr lvl="1"/>
            <a:r>
              <a:rPr lang="en-US" altLang="zh-CN" dirty="0"/>
              <a:t>Operation modeling</a:t>
            </a:r>
          </a:p>
          <a:p>
            <a:endParaRPr lang="zh-CN" altLang="en-US" dirty="0"/>
          </a:p>
        </p:txBody>
      </p:sp>
      <p:sp>
        <p:nvSpPr>
          <p:cNvPr id="6" name="标题 1"/>
          <p:cNvSpPr txBox="1">
            <a:spLocks/>
          </p:cNvSpPr>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buNone/>
            </a:pPr>
            <a:r>
              <a:rPr lang="en-US" altLang="zh-CN" dirty="0"/>
              <a:t>Application Notes</a:t>
            </a:r>
            <a:endParaRPr lang="zh-CN" altLang="en-US" dirty="0"/>
          </a:p>
        </p:txBody>
      </p:sp>
    </p:spTree>
    <p:extLst>
      <p:ext uri="{BB962C8B-B14F-4D97-AF65-F5344CB8AC3E}">
        <p14:creationId xmlns:p14="http://schemas.microsoft.com/office/powerpoint/2010/main" val="14227176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4083" name="Rectangle 3"/>
          <p:cNvSpPr>
            <a:spLocks noChangeArrowheads="1"/>
          </p:cNvSpPr>
          <p:nvPr/>
        </p:nvSpPr>
        <p:spPr bwMode="auto">
          <a:xfrm>
            <a:off x="468313" y="1052736"/>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lnSpc>
                <a:spcPct val="125000"/>
              </a:lnSpc>
              <a:spcBef>
                <a:spcPct val="20000"/>
              </a:spcBef>
              <a:buClr>
                <a:srgbClr val="FF0000"/>
              </a:buClr>
              <a:buSzPct val="200000"/>
            </a:pPr>
            <a:r>
              <a:rPr kumimoji="1" lang="zh-CN" altLang="en-US" sz="2400" dirty="0" smtClean="0">
                <a:solidFill>
                  <a:srgbClr val="FFC000"/>
                </a:solidFill>
                <a:ea typeface="楷体_GB2312" pitchFamily="49" charset="-122"/>
              </a:rPr>
              <a:t>工作</a:t>
            </a:r>
            <a:r>
              <a:rPr kumimoji="1" lang="zh-CN" altLang="en-US" sz="2400" dirty="0">
                <a:solidFill>
                  <a:srgbClr val="FFC000"/>
                </a:solidFill>
                <a:ea typeface="楷体_GB2312" pitchFamily="49" charset="-122"/>
              </a:rPr>
              <a:t>流建模</a:t>
            </a:r>
            <a:r>
              <a:rPr kumimoji="1" lang="zh-CN" altLang="en-US" sz="2400" dirty="0">
                <a:ea typeface="楷体_GB2312" pitchFamily="49" charset="-122"/>
              </a:rPr>
              <a:t>：用于业务建模的时候，每一条泳道表示一个职责单位，</a:t>
            </a:r>
            <a:r>
              <a:rPr kumimoji="1" lang="zh-CN" altLang="en-US" sz="2400" dirty="0" smtClean="0">
                <a:ea typeface="楷体_GB2312" pitchFamily="49" charset="-122"/>
              </a:rPr>
              <a:t>该活动图</a:t>
            </a:r>
            <a:r>
              <a:rPr kumimoji="1" lang="zh-CN" altLang="en-US" sz="2400" dirty="0">
                <a:ea typeface="楷体_GB2312" pitchFamily="49" charset="-122"/>
              </a:rPr>
              <a:t>能够有效地体现出所有职责单位之间的工作职责，业务范围及之间的交互</a:t>
            </a:r>
            <a:r>
              <a:rPr kumimoji="1" lang="zh-CN" altLang="en-US" sz="2400" dirty="0" smtClean="0">
                <a:ea typeface="楷体_GB2312" pitchFamily="49" charset="-122"/>
              </a:rPr>
              <a:t>关系和信息流程。 </a:t>
            </a:r>
            <a:endParaRPr kumimoji="1" lang="zh-CN" altLang="en-US" sz="2400" dirty="0">
              <a:ea typeface="楷体_GB2312" pitchFamily="49" charset="-122"/>
            </a:endParaRPr>
          </a:p>
          <a:p>
            <a:pPr marL="457200" indent="-457200" eaLnBrk="1" hangingPunct="1">
              <a:lnSpc>
                <a:spcPct val="125000"/>
              </a:lnSpc>
              <a:spcBef>
                <a:spcPct val="20000"/>
              </a:spcBef>
              <a:buClr>
                <a:srgbClr val="FF0000"/>
              </a:buClr>
              <a:buSzPct val="200000"/>
              <a:buFontTx/>
              <a:buChar char="•"/>
            </a:pPr>
            <a:r>
              <a:rPr kumimoji="1" lang="zh-CN" altLang="en-US" sz="2400" dirty="0">
                <a:ea typeface="楷体_GB2312" pitchFamily="49" charset="-122"/>
              </a:rPr>
              <a:t>建模时应遵循以下策略：</a:t>
            </a:r>
          </a:p>
          <a:p>
            <a:pPr marL="914400" lvl="1" indent="-457200" eaLnBrk="1" hangingPunct="1">
              <a:lnSpc>
                <a:spcPct val="125000"/>
              </a:lnSpc>
              <a:spcBef>
                <a:spcPct val="20000"/>
              </a:spcBef>
              <a:buClr>
                <a:srgbClr val="FF0000"/>
              </a:buClr>
              <a:buSzPct val="200000"/>
              <a:buFontTx/>
              <a:buChar char="•"/>
            </a:pPr>
            <a:r>
              <a:rPr kumimoji="1" lang="zh-CN" altLang="en-US" sz="2400" dirty="0">
                <a:ea typeface="楷体_GB2312" pitchFamily="49" charset="-122"/>
              </a:rPr>
              <a:t>为工作流建立一个焦点，除非你所涉及的系统很小，否则不可能在一张图中显示出系统中所有的</a:t>
            </a:r>
            <a:r>
              <a:rPr kumimoji="1" lang="zh-CN" altLang="en-US" sz="2400" dirty="0" smtClean="0">
                <a:ea typeface="楷体_GB2312" pitchFamily="49" charset="-122"/>
              </a:rPr>
              <a:t>控制流；</a:t>
            </a:r>
            <a:endParaRPr kumimoji="1" lang="zh-CN" altLang="en-US" sz="2400" dirty="0">
              <a:ea typeface="楷体_GB2312" pitchFamily="49" charset="-122"/>
            </a:endParaRPr>
          </a:p>
          <a:p>
            <a:pPr marL="914400" lvl="1" indent="-457200" eaLnBrk="1" hangingPunct="1">
              <a:lnSpc>
                <a:spcPct val="125000"/>
              </a:lnSpc>
              <a:spcBef>
                <a:spcPct val="20000"/>
              </a:spcBef>
              <a:buClr>
                <a:srgbClr val="FF0000"/>
              </a:buClr>
              <a:buSzPct val="200000"/>
              <a:buFontTx/>
              <a:buChar char="•"/>
            </a:pPr>
            <a:r>
              <a:rPr kumimoji="1" lang="zh-CN" altLang="en-US" sz="2400" dirty="0">
                <a:ea typeface="楷体_GB2312" pitchFamily="49" charset="-122"/>
              </a:rPr>
              <a:t>选择对全部工作流中的一部分有高层职责的业务对象，并为每个重要的业务对象创建一条</a:t>
            </a:r>
            <a:r>
              <a:rPr kumimoji="1" lang="zh-CN" altLang="en-US" sz="2400" dirty="0" smtClean="0">
                <a:ea typeface="楷体_GB2312" pitchFamily="49" charset="-122"/>
              </a:rPr>
              <a:t>泳道；</a:t>
            </a:r>
            <a:endParaRPr kumimoji="1" lang="zh-CN" altLang="en-US" sz="2400" dirty="0">
              <a:ea typeface="楷体_GB2312" pitchFamily="49" charset="-122"/>
            </a:endParaRPr>
          </a:p>
          <a:p>
            <a:pPr marL="914400" lvl="1" indent="-457200" eaLnBrk="1" hangingPunct="1">
              <a:lnSpc>
                <a:spcPct val="125000"/>
              </a:lnSpc>
              <a:spcBef>
                <a:spcPct val="20000"/>
              </a:spcBef>
              <a:buClr>
                <a:srgbClr val="FF0000"/>
              </a:buClr>
              <a:buSzPct val="200000"/>
              <a:buFontTx/>
              <a:buChar char="•"/>
            </a:pPr>
            <a:r>
              <a:rPr kumimoji="1" lang="zh-CN" altLang="en-US" sz="2400" dirty="0">
                <a:ea typeface="楷体_GB2312" pitchFamily="49" charset="-122"/>
              </a:rPr>
              <a:t>识别工作流初始节点的前置条件和活动</a:t>
            </a:r>
            <a:r>
              <a:rPr kumimoji="1" lang="zh-CN" altLang="en-US" sz="2400" dirty="0" smtClean="0">
                <a:ea typeface="楷体_GB2312" pitchFamily="49" charset="-122"/>
              </a:rPr>
              <a:t>终点</a:t>
            </a:r>
            <a:r>
              <a:rPr kumimoji="1" lang="zh-CN" altLang="en-US" sz="2400" dirty="0">
                <a:ea typeface="楷体_GB2312" pitchFamily="49" charset="-122"/>
              </a:rPr>
              <a:t>的后置条件，这可有效地实现对工作</a:t>
            </a:r>
            <a:r>
              <a:rPr kumimoji="1" lang="zh-CN" altLang="en-US" sz="2400" dirty="0" smtClean="0">
                <a:ea typeface="楷体_GB2312" pitchFamily="49" charset="-122"/>
              </a:rPr>
              <a:t>流的</a:t>
            </a:r>
            <a:r>
              <a:rPr kumimoji="1" lang="zh-CN" altLang="en-US" sz="2400" dirty="0">
                <a:ea typeface="楷体_GB2312" pitchFamily="49" charset="-122"/>
              </a:rPr>
              <a:t>边界进行建模。</a:t>
            </a:r>
          </a:p>
        </p:txBody>
      </p:sp>
      <p:sp>
        <p:nvSpPr>
          <p:cNvPr id="5" name="标题 1"/>
          <p:cNvSpPr txBox="1">
            <a:spLocks/>
          </p:cNvSpPr>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buNone/>
            </a:pPr>
            <a:r>
              <a:rPr lang="en-US" altLang="zh-CN" dirty="0"/>
              <a:t>Workflow Modeling</a:t>
            </a:r>
          </a:p>
        </p:txBody>
      </p:sp>
    </p:spTree>
    <p:extLst>
      <p:ext uri="{BB962C8B-B14F-4D97-AF65-F5344CB8AC3E}">
        <p14:creationId xmlns:p14="http://schemas.microsoft.com/office/powerpoint/2010/main" val="1115836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5107" name="Rectangle 3"/>
          <p:cNvSpPr>
            <a:spLocks noChangeArrowheads="1"/>
          </p:cNvSpPr>
          <p:nvPr/>
        </p:nvSpPr>
        <p:spPr bwMode="auto">
          <a:xfrm>
            <a:off x="468313" y="1268413"/>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eaLnBrk="1" hangingPunct="1">
              <a:lnSpc>
                <a:spcPct val="125000"/>
              </a:lnSpc>
              <a:spcBef>
                <a:spcPct val="20000"/>
              </a:spcBef>
              <a:buClr>
                <a:srgbClr val="FF0000"/>
              </a:buClr>
              <a:buSzPct val="200000"/>
              <a:buFontTx/>
              <a:buChar char="•"/>
            </a:pPr>
            <a:r>
              <a:rPr kumimoji="1" lang="zh-CN" altLang="en-US" sz="2400" dirty="0">
                <a:ea typeface="楷体_GB2312" pitchFamily="49" charset="-122"/>
              </a:rPr>
              <a:t>从该工作流的初始节点开始，说明随时间发生的动作和活动，并在活动图中把它们表示成活动</a:t>
            </a:r>
            <a:r>
              <a:rPr kumimoji="1" lang="zh-CN" altLang="en-US" sz="2400" dirty="0" smtClean="0">
                <a:ea typeface="楷体_GB2312" pitchFamily="49" charset="-122"/>
              </a:rPr>
              <a:t>节点；</a:t>
            </a:r>
            <a:endParaRPr kumimoji="1" lang="zh-CN" altLang="en-US" sz="2400" dirty="0">
              <a:ea typeface="楷体_GB2312" pitchFamily="49" charset="-122"/>
            </a:endParaRPr>
          </a:p>
          <a:p>
            <a:pPr marL="457200" indent="-457200" eaLnBrk="1" hangingPunct="1">
              <a:lnSpc>
                <a:spcPct val="125000"/>
              </a:lnSpc>
              <a:spcBef>
                <a:spcPct val="20000"/>
              </a:spcBef>
              <a:buClr>
                <a:srgbClr val="FF0000"/>
              </a:buClr>
              <a:buSzPct val="200000"/>
              <a:buFontTx/>
              <a:buChar char="•"/>
            </a:pPr>
            <a:r>
              <a:rPr kumimoji="1" lang="zh-CN" altLang="en-US" sz="2400" dirty="0">
                <a:ea typeface="楷体_GB2312" pitchFamily="49" charset="-122"/>
              </a:rPr>
              <a:t>将复杂的活动或多次出现的活动集合归到一个活动节点，并通过辅助活动图或子活动图来表示</a:t>
            </a:r>
            <a:r>
              <a:rPr kumimoji="1" lang="zh-CN" altLang="en-US" sz="2400" dirty="0" smtClean="0">
                <a:ea typeface="楷体_GB2312" pitchFamily="49" charset="-122"/>
              </a:rPr>
              <a:t>它们；</a:t>
            </a:r>
            <a:endParaRPr kumimoji="1" lang="zh-CN" altLang="en-US" sz="2400" dirty="0">
              <a:ea typeface="楷体_GB2312" pitchFamily="49" charset="-122"/>
            </a:endParaRPr>
          </a:p>
          <a:p>
            <a:pPr marL="457200" indent="-457200" eaLnBrk="1" hangingPunct="1">
              <a:lnSpc>
                <a:spcPct val="125000"/>
              </a:lnSpc>
              <a:spcBef>
                <a:spcPct val="20000"/>
              </a:spcBef>
              <a:buClr>
                <a:srgbClr val="FF0000"/>
              </a:buClr>
              <a:buSzPct val="200000"/>
              <a:buFontTx/>
              <a:buChar char="•"/>
            </a:pPr>
            <a:r>
              <a:rPr kumimoji="1" lang="zh-CN" altLang="en-US" sz="2400" dirty="0">
                <a:ea typeface="楷体_GB2312" pitchFamily="49" charset="-122"/>
              </a:rPr>
              <a:t>找出连接这些活动节点的转换，首先从工作流的顺序开始，然后考虑分支，接着再</a:t>
            </a:r>
            <a:r>
              <a:rPr kumimoji="1" lang="zh-CN" altLang="en-US" sz="2400" dirty="0" smtClean="0">
                <a:ea typeface="楷体_GB2312" pitchFamily="49" charset="-122"/>
              </a:rPr>
              <a:t>考虑分叉和汇合；</a:t>
            </a:r>
            <a:endParaRPr kumimoji="1" lang="zh-CN" altLang="en-US" sz="2400" dirty="0">
              <a:ea typeface="楷体_GB2312" pitchFamily="49" charset="-122"/>
            </a:endParaRPr>
          </a:p>
          <a:p>
            <a:pPr marL="457200" indent="-457200" eaLnBrk="1" hangingPunct="1">
              <a:lnSpc>
                <a:spcPct val="125000"/>
              </a:lnSpc>
              <a:spcBef>
                <a:spcPct val="20000"/>
              </a:spcBef>
              <a:buClr>
                <a:srgbClr val="FF0000"/>
              </a:buClr>
              <a:buSzPct val="200000"/>
              <a:buFontTx/>
              <a:buChar char="•"/>
            </a:pPr>
            <a:r>
              <a:rPr kumimoji="1" lang="zh-CN" altLang="en-US" sz="2400" dirty="0">
                <a:ea typeface="楷体_GB2312" pitchFamily="49" charset="-122"/>
              </a:rPr>
              <a:t>如果工作流中涉及重要的对象，则也可以将它们加入到活动图</a:t>
            </a:r>
            <a:r>
              <a:rPr kumimoji="1" lang="zh-CN" altLang="en-US" sz="2400" dirty="0" smtClean="0">
                <a:ea typeface="楷体_GB2312" pitchFamily="49" charset="-122"/>
              </a:rPr>
              <a:t>中；</a:t>
            </a:r>
            <a:endParaRPr kumimoji="1" lang="zh-CN" altLang="en-US" sz="2400" dirty="0">
              <a:ea typeface="楷体_GB2312" pitchFamily="49" charset="-122"/>
            </a:endParaRPr>
          </a:p>
          <a:p>
            <a:pPr marL="457200" indent="-457200" eaLnBrk="1" hangingPunct="1">
              <a:lnSpc>
                <a:spcPct val="125000"/>
              </a:lnSpc>
              <a:spcBef>
                <a:spcPct val="20000"/>
              </a:spcBef>
              <a:buClr>
                <a:srgbClr val="FF0000"/>
              </a:buClr>
              <a:buSzPct val="200000"/>
              <a:buFontTx/>
              <a:buChar char="•"/>
            </a:pPr>
            <a:r>
              <a:rPr kumimoji="1" lang="zh-CN" altLang="en-US" sz="2400" dirty="0">
                <a:ea typeface="楷体_GB2312" pitchFamily="49" charset="-122"/>
              </a:rPr>
              <a:t>若工作流中有多次启用的，则可</a:t>
            </a:r>
            <a:r>
              <a:rPr kumimoji="1" lang="zh-CN" altLang="en-US" sz="2400" dirty="0" smtClean="0">
                <a:ea typeface="楷体_GB2312" pitchFamily="49" charset="-122"/>
              </a:rPr>
              <a:t>采用扩展</a:t>
            </a:r>
            <a:r>
              <a:rPr kumimoji="1" lang="zh-CN" altLang="en-US" sz="2400" dirty="0">
                <a:ea typeface="楷体_GB2312" pitchFamily="49" charset="-122"/>
              </a:rPr>
              <a:t>区</a:t>
            </a:r>
            <a:r>
              <a:rPr kumimoji="1" lang="zh-CN" altLang="en-US" sz="2400" dirty="0" smtClean="0">
                <a:ea typeface="楷体_GB2312" pitchFamily="49" charset="-122"/>
              </a:rPr>
              <a:t>表示；</a:t>
            </a:r>
            <a:endParaRPr kumimoji="1" lang="zh-CN" altLang="en-US" sz="2400" dirty="0">
              <a:ea typeface="楷体_GB2312" pitchFamily="49" charset="-122"/>
            </a:endParaRPr>
          </a:p>
        </p:txBody>
      </p:sp>
      <p:sp>
        <p:nvSpPr>
          <p:cNvPr id="5" name="标题 1"/>
          <p:cNvSpPr txBox="1">
            <a:spLocks/>
          </p:cNvSpPr>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buNone/>
            </a:pPr>
            <a:r>
              <a:rPr lang="en-US" altLang="zh-CN" dirty="0"/>
              <a:t>Workflow Modeling</a:t>
            </a:r>
          </a:p>
        </p:txBody>
      </p:sp>
    </p:spTree>
    <p:extLst>
      <p:ext uri="{BB962C8B-B14F-4D97-AF65-F5344CB8AC3E}">
        <p14:creationId xmlns:p14="http://schemas.microsoft.com/office/powerpoint/2010/main" val="4177468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latin typeface="黑体" pitchFamily="49" charset="-122"/>
                <a:ea typeface="黑体" pitchFamily="49" charset="-122"/>
              </a:rPr>
              <a:t>Example</a:t>
            </a:r>
            <a:endParaRPr lang="zh-CN" altLang="en-US" dirty="0"/>
          </a:p>
        </p:txBody>
      </p:sp>
      <p:pic>
        <p:nvPicPr>
          <p:cNvPr id="4" name="Picture 3" descr="6T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321" y="764703"/>
            <a:ext cx="8187135" cy="6012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94437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6200" y="76200"/>
            <a:ext cx="8999538" cy="533400"/>
          </a:xfrm>
        </p:spPr>
        <p:txBody>
          <a:bodyPr/>
          <a:lstStyle/>
          <a:p>
            <a:r>
              <a:rPr lang="zh-CN" altLang="zh-CN" b="1" dirty="0">
                <a:latin typeface="黑体" pitchFamily="49" charset="-122"/>
                <a:ea typeface="黑体" pitchFamily="49" charset="-122"/>
              </a:rPr>
              <a:t>Example</a:t>
            </a:r>
            <a:endParaRPr lang="zh-CN" altLang="en-US" dirty="0"/>
          </a:p>
        </p:txBody>
      </p:sp>
      <p:pic>
        <p:nvPicPr>
          <p:cNvPr id="9218" name="Picture 2" descr="D:\HanksDocument\学院工作\教学\软件系统建模与设计\资料\电子文档\大象\图例\图4.12登机手续用例场景活动图示例.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099" y="72008"/>
            <a:ext cx="6272333" cy="681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8905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6131" name="Rectangle 3"/>
          <p:cNvSpPr>
            <a:spLocks noChangeArrowheads="1"/>
          </p:cNvSpPr>
          <p:nvPr/>
        </p:nvSpPr>
        <p:spPr bwMode="auto">
          <a:xfrm>
            <a:off x="415776" y="764704"/>
            <a:ext cx="8404696" cy="5949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lnSpc>
                <a:spcPct val="125000"/>
              </a:lnSpc>
              <a:spcBef>
                <a:spcPct val="20000"/>
              </a:spcBef>
              <a:buClr>
                <a:srgbClr val="FF0000"/>
              </a:buClr>
              <a:buSzPct val="200000"/>
            </a:pPr>
            <a:r>
              <a:rPr kumimoji="1" lang="zh-CN" altLang="en-US" sz="2400" dirty="0" smtClean="0">
                <a:solidFill>
                  <a:srgbClr val="FFC000"/>
                </a:solidFill>
                <a:ea typeface="楷体_GB2312" pitchFamily="49" charset="-122"/>
              </a:rPr>
              <a:t>操作</a:t>
            </a:r>
            <a:r>
              <a:rPr kumimoji="1" lang="zh-CN" altLang="en-US" sz="2400" dirty="0">
                <a:solidFill>
                  <a:srgbClr val="FFC000"/>
                </a:solidFill>
                <a:ea typeface="楷体_GB2312" pitchFamily="49" charset="-122"/>
              </a:rPr>
              <a:t>建模</a:t>
            </a:r>
            <a:r>
              <a:rPr kumimoji="1" lang="zh-CN" altLang="en-US" sz="2400" dirty="0">
                <a:ea typeface="楷体_GB2312" pitchFamily="49" charset="-122"/>
              </a:rPr>
              <a:t>：每一个对象占据一个泳道，而活动则是该对象的成员方法 </a:t>
            </a:r>
          </a:p>
          <a:p>
            <a:pPr marL="457200" indent="-457200" eaLnBrk="1" hangingPunct="1">
              <a:lnSpc>
                <a:spcPct val="125000"/>
              </a:lnSpc>
              <a:spcBef>
                <a:spcPct val="20000"/>
              </a:spcBef>
              <a:buClr>
                <a:srgbClr val="FF0000"/>
              </a:buClr>
              <a:buSzPct val="200000"/>
              <a:buFontTx/>
              <a:buChar char="•"/>
            </a:pPr>
            <a:r>
              <a:rPr kumimoji="1" lang="zh-CN" altLang="en-US" sz="2400" dirty="0">
                <a:ea typeface="楷体_GB2312" pitchFamily="49" charset="-122"/>
              </a:rPr>
              <a:t>建模时应遵循以下策略</a:t>
            </a:r>
            <a:r>
              <a:rPr kumimoji="1" lang="zh-CN" altLang="en-US" sz="2400" dirty="0" smtClean="0">
                <a:ea typeface="楷体_GB2312" pitchFamily="49" charset="-122"/>
              </a:rPr>
              <a:t>：</a:t>
            </a:r>
            <a:endParaRPr kumimoji="1" lang="en-US" altLang="zh-CN" sz="2400" dirty="0" smtClean="0">
              <a:ea typeface="楷体_GB2312" pitchFamily="49" charset="-122"/>
            </a:endParaRPr>
          </a:p>
          <a:p>
            <a:pPr marL="914400" lvl="1" indent="-457200" eaLnBrk="1" hangingPunct="1">
              <a:lnSpc>
                <a:spcPct val="125000"/>
              </a:lnSpc>
              <a:spcBef>
                <a:spcPct val="20000"/>
              </a:spcBef>
              <a:buClr>
                <a:srgbClr val="FF0000"/>
              </a:buClr>
              <a:buSzPct val="200000"/>
              <a:buFontTx/>
              <a:buChar char="•"/>
            </a:pPr>
            <a:r>
              <a:rPr kumimoji="1" lang="zh-CN" altLang="en-US" sz="2400" dirty="0" smtClean="0">
                <a:ea typeface="楷体_GB2312" pitchFamily="49" charset="-122"/>
              </a:rPr>
              <a:t>收集</a:t>
            </a:r>
            <a:r>
              <a:rPr kumimoji="1" lang="zh-CN" altLang="en-US" sz="2400" dirty="0">
                <a:ea typeface="楷体_GB2312" pitchFamily="49" charset="-122"/>
              </a:rPr>
              <a:t>操作所涉及的抽象概念，包括操作的参数、返回类型、所属类的属性以及某些邻近的</a:t>
            </a:r>
            <a:r>
              <a:rPr kumimoji="1" lang="zh-CN" altLang="en-US" sz="2400" dirty="0" smtClean="0">
                <a:ea typeface="楷体_GB2312" pitchFamily="49" charset="-122"/>
              </a:rPr>
              <a:t>类；</a:t>
            </a:r>
            <a:endParaRPr kumimoji="1" lang="en-US" altLang="zh-CN" sz="2400" dirty="0" smtClean="0">
              <a:ea typeface="楷体_GB2312" pitchFamily="49" charset="-122"/>
            </a:endParaRPr>
          </a:p>
          <a:p>
            <a:pPr marL="914400" lvl="1" indent="-457200" eaLnBrk="1" hangingPunct="1">
              <a:lnSpc>
                <a:spcPct val="125000"/>
              </a:lnSpc>
              <a:spcBef>
                <a:spcPct val="20000"/>
              </a:spcBef>
              <a:buClr>
                <a:srgbClr val="FF0000"/>
              </a:buClr>
              <a:buSzPct val="200000"/>
              <a:buFontTx/>
              <a:buChar char="•"/>
            </a:pPr>
            <a:r>
              <a:rPr kumimoji="1" lang="zh-CN" altLang="en-US" sz="2400" dirty="0" smtClean="0">
                <a:ea typeface="楷体_GB2312" pitchFamily="49" charset="-122"/>
              </a:rPr>
              <a:t>识别</a:t>
            </a:r>
            <a:r>
              <a:rPr kumimoji="1" lang="zh-CN" altLang="en-US" sz="2400" dirty="0">
                <a:ea typeface="楷体_GB2312" pitchFamily="49" charset="-122"/>
              </a:rPr>
              <a:t>该操作的初始节点的前置条件和活动终点的后置条件。也要识别在操作执行过程中必须保持的</a:t>
            </a:r>
            <a:r>
              <a:rPr kumimoji="1" lang="zh-CN" altLang="en-US" sz="2400" dirty="0" smtClean="0">
                <a:ea typeface="楷体_GB2312" pitchFamily="49" charset="-122"/>
              </a:rPr>
              <a:t>信息；</a:t>
            </a:r>
            <a:endParaRPr kumimoji="1" lang="en-US" altLang="zh-CN" sz="2400" dirty="0" smtClean="0">
              <a:ea typeface="楷体_GB2312" pitchFamily="49" charset="-122"/>
            </a:endParaRPr>
          </a:p>
          <a:p>
            <a:pPr marL="914400" lvl="1" indent="-457200" eaLnBrk="1" hangingPunct="1">
              <a:lnSpc>
                <a:spcPct val="125000"/>
              </a:lnSpc>
              <a:spcBef>
                <a:spcPct val="20000"/>
              </a:spcBef>
              <a:buClr>
                <a:srgbClr val="FF0000"/>
              </a:buClr>
              <a:buSzPct val="200000"/>
              <a:buFontTx/>
              <a:buChar char="•"/>
            </a:pPr>
            <a:r>
              <a:rPr kumimoji="1" lang="zh-CN" altLang="en-US" sz="2400" dirty="0" smtClean="0">
                <a:ea typeface="楷体_GB2312" pitchFamily="49" charset="-122"/>
              </a:rPr>
              <a:t>从</a:t>
            </a:r>
            <a:r>
              <a:rPr kumimoji="1" lang="zh-CN" altLang="en-US" sz="2400" dirty="0">
                <a:ea typeface="楷体_GB2312" pitchFamily="49" charset="-122"/>
              </a:rPr>
              <a:t>该操作的初始节点开始，说明随着时间发生的活动，并在活动图中将它们表示为活动</a:t>
            </a:r>
            <a:r>
              <a:rPr kumimoji="1" lang="zh-CN" altLang="en-US" sz="2400" dirty="0" smtClean="0">
                <a:ea typeface="楷体_GB2312" pitchFamily="49" charset="-122"/>
              </a:rPr>
              <a:t>节点；</a:t>
            </a:r>
            <a:endParaRPr kumimoji="1" lang="en-US" altLang="zh-CN" sz="2400" dirty="0" smtClean="0">
              <a:ea typeface="楷体_GB2312" pitchFamily="49" charset="-122"/>
            </a:endParaRPr>
          </a:p>
          <a:p>
            <a:pPr marL="914400" lvl="1" indent="-457200" eaLnBrk="1" hangingPunct="1">
              <a:lnSpc>
                <a:spcPct val="125000"/>
              </a:lnSpc>
              <a:spcBef>
                <a:spcPct val="20000"/>
              </a:spcBef>
              <a:buClr>
                <a:srgbClr val="FF0000"/>
              </a:buClr>
              <a:buSzPct val="200000"/>
              <a:buFontTx/>
              <a:buChar char="•"/>
            </a:pPr>
            <a:r>
              <a:rPr kumimoji="1" lang="zh-CN" altLang="en-US" sz="2400" dirty="0" smtClean="0">
                <a:ea typeface="楷体_GB2312" pitchFamily="49" charset="-122"/>
              </a:rPr>
              <a:t>如果</a:t>
            </a:r>
            <a:r>
              <a:rPr kumimoji="1" lang="zh-CN" altLang="en-US" sz="2400" dirty="0">
                <a:ea typeface="楷体_GB2312" pitchFamily="49" charset="-122"/>
              </a:rPr>
              <a:t>需要，使用分支来说明条件语句及循环</a:t>
            </a:r>
            <a:r>
              <a:rPr kumimoji="1" lang="zh-CN" altLang="en-US" sz="2400" dirty="0" smtClean="0">
                <a:ea typeface="楷体_GB2312" pitchFamily="49" charset="-122"/>
              </a:rPr>
              <a:t>语句；</a:t>
            </a:r>
            <a:endParaRPr kumimoji="1" lang="en-US" altLang="zh-CN" sz="2400" dirty="0" smtClean="0">
              <a:ea typeface="楷体_GB2312" pitchFamily="49" charset="-122"/>
            </a:endParaRPr>
          </a:p>
          <a:p>
            <a:pPr marL="914400" lvl="1" indent="-457200" eaLnBrk="1" hangingPunct="1">
              <a:lnSpc>
                <a:spcPct val="125000"/>
              </a:lnSpc>
              <a:spcBef>
                <a:spcPct val="20000"/>
              </a:spcBef>
              <a:buClr>
                <a:srgbClr val="FF0000"/>
              </a:buClr>
              <a:buSzPct val="200000"/>
              <a:buFontTx/>
              <a:buChar char="•"/>
            </a:pPr>
            <a:r>
              <a:rPr kumimoji="1" lang="zh-CN" altLang="en-US" sz="2400" dirty="0" smtClean="0">
                <a:ea typeface="楷体_GB2312" pitchFamily="49" charset="-122"/>
              </a:rPr>
              <a:t>仅</a:t>
            </a:r>
            <a:r>
              <a:rPr kumimoji="1" lang="zh-CN" altLang="en-US" sz="2400" dirty="0">
                <a:ea typeface="楷体_GB2312" pitchFamily="49" charset="-122"/>
              </a:rPr>
              <a:t>当这个操作属于一个主动类时，才在必要时</a:t>
            </a:r>
            <a:r>
              <a:rPr kumimoji="1" lang="zh-CN" altLang="en-US" sz="2400" dirty="0" smtClean="0">
                <a:ea typeface="楷体_GB2312" pitchFamily="49" charset="-122"/>
              </a:rPr>
              <a:t>用分叉和</a:t>
            </a:r>
            <a:r>
              <a:rPr kumimoji="1" lang="zh-CN" altLang="en-US" sz="2400" dirty="0">
                <a:ea typeface="楷体_GB2312" pitchFamily="49" charset="-122"/>
              </a:rPr>
              <a:t>汇合来说明并行的控制</a:t>
            </a:r>
            <a:r>
              <a:rPr kumimoji="1" lang="zh-CN" altLang="en-US" sz="2400" dirty="0" smtClean="0">
                <a:ea typeface="楷体_GB2312" pitchFamily="49" charset="-122"/>
              </a:rPr>
              <a:t>流程；</a:t>
            </a:r>
            <a:endParaRPr kumimoji="1" lang="zh-CN" altLang="en-US" sz="2400" dirty="0">
              <a:ea typeface="楷体_GB2312" pitchFamily="49" charset="-122"/>
            </a:endParaRPr>
          </a:p>
        </p:txBody>
      </p:sp>
      <p:sp>
        <p:nvSpPr>
          <p:cNvPr id="4" name="标题 1"/>
          <p:cNvSpPr txBox="1">
            <a:spLocks/>
          </p:cNvSpPr>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buNone/>
            </a:pPr>
            <a:r>
              <a:rPr lang="en-US" altLang="zh-CN" dirty="0"/>
              <a:t>Operation modeling</a:t>
            </a:r>
          </a:p>
        </p:txBody>
      </p:sp>
    </p:spTree>
    <p:extLst>
      <p:ext uri="{BB962C8B-B14F-4D97-AF65-F5344CB8AC3E}">
        <p14:creationId xmlns:p14="http://schemas.microsoft.com/office/powerpoint/2010/main" val="4207115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latin typeface="黑体" pitchFamily="49" charset="-122"/>
                <a:ea typeface="黑体" pitchFamily="49" charset="-122"/>
              </a:rPr>
              <a:t>Example</a:t>
            </a:r>
            <a:r>
              <a:rPr lang="zh-CN" altLang="en-US" b="1" dirty="0" smtClean="0">
                <a:latin typeface="黑体" pitchFamily="49" charset="-122"/>
                <a:ea typeface="黑体" pitchFamily="49" charset="-122"/>
              </a:rPr>
              <a:t>：</a:t>
            </a:r>
            <a:r>
              <a:rPr lang="zh-CN" altLang="zh-CN" b="1" dirty="0" smtClean="0">
                <a:latin typeface="黑体" pitchFamily="49" charset="-122"/>
                <a:ea typeface="黑体" pitchFamily="49" charset="-122"/>
              </a:rPr>
              <a:t>handleThread</a:t>
            </a:r>
            <a:endParaRPr lang="zh-CN" altLang="en-US" dirty="0"/>
          </a:p>
        </p:txBody>
      </p:sp>
      <p:sp>
        <p:nvSpPr>
          <p:cNvPr id="4" name="Text Box 3"/>
          <p:cNvSpPr txBox="1">
            <a:spLocks noChangeArrowheads="1"/>
          </p:cNvSpPr>
          <p:nvPr/>
        </p:nvSpPr>
        <p:spPr bwMode="auto">
          <a:xfrm>
            <a:off x="611560" y="1052736"/>
            <a:ext cx="7560840" cy="479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zh-CN" dirty="0"/>
              <a:t>Public void handleThread(int state){</a:t>
            </a:r>
          </a:p>
          <a:p>
            <a:r>
              <a:rPr lang="zh-CN" altLang="zh-CN" dirty="0"/>
              <a:t>     for(int i=0;i&lt;controls.length;i++){</a:t>
            </a:r>
          </a:p>
          <a:p>
            <a:r>
              <a:rPr lang="zh-CN" altLang="zh-CN" dirty="0"/>
              <a:t>         if(state==CustomControlsContext.START){</a:t>
            </a:r>
          </a:p>
          <a:p>
            <a:r>
              <a:rPr lang="zh-CN" altLang="zh-CN" dirty="0"/>
              <a:t>             if(controls[i]instanceof CustomControls){</a:t>
            </a:r>
          </a:p>
          <a:p>
            <a:r>
              <a:rPr lang="zh-CN" altLang="zh-CN" dirty="0"/>
              <a:t>                 ((CustomControls)controls[i]).start();            </a:t>
            </a:r>
          </a:p>
          <a:p>
            <a:r>
              <a:rPr lang="zh-CN" altLang="zh-CN" dirty="0"/>
              <a:t>              }</a:t>
            </a:r>
          </a:p>
          <a:p>
            <a:r>
              <a:rPr lang="zh-CN" altLang="zh-CN" dirty="0"/>
              <a:t>          </a:t>
            </a:r>
            <a:r>
              <a:rPr lang="zh-CN" altLang="zh-CN" dirty="0" smtClean="0"/>
              <a:t>}</a:t>
            </a:r>
            <a:endParaRPr lang="en-US" altLang="zh-CN" dirty="0" smtClean="0"/>
          </a:p>
          <a:p>
            <a:r>
              <a:rPr lang="en-US" altLang="zh-CN" dirty="0" smtClean="0"/>
              <a:t>          </a:t>
            </a:r>
            <a:r>
              <a:rPr lang="zh-CN" altLang="zh-CN" dirty="0" smtClean="0"/>
              <a:t>else </a:t>
            </a:r>
            <a:r>
              <a:rPr lang="zh-CN" altLang="zh-CN" dirty="0"/>
              <a:t>if(state==CustomControlsContext.STOP){</a:t>
            </a:r>
          </a:p>
          <a:p>
            <a:r>
              <a:rPr lang="zh-CN" altLang="zh-CN" dirty="0"/>
              <a:t>               if (controls[i] instanceof CustomControls){</a:t>
            </a:r>
          </a:p>
          <a:p>
            <a:r>
              <a:rPr lang="zh-CN" altLang="zh-CN" dirty="0"/>
              <a:t>                  ((CustomControls)controls[i]).stop();  </a:t>
            </a:r>
          </a:p>
          <a:p>
            <a:r>
              <a:rPr lang="zh-CN" altLang="zh-CN" dirty="0"/>
              <a:t>                  }</a:t>
            </a:r>
          </a:p>
          <a:p>
            <a:r>
              <a:rPr lang="zh-CN" altLang="zh-CN" dirty="0"/>
              <a:t>          </a:t>
            </a:r>
            <a:r>
              <a:rPr lang="zh-CN" altLang="zh-CN" dirty="0" smtClean="0"/>
              <a:t>}</a:t>
            </a:r>
            <a:endParaRPr lang="zh-CN" altLang="zh-CN" dirty="0"/>
          </a:p>
          <a:p>
            <a:r>
              <a:rPr lang="zh-CN" altLang="zh-CN" dirty="0"/>
              <a:t>      }</a:t>
            </a:r>
          </a:p>
          <a:p>
            <a:r>
              <a:rPr lang="zh-CN" altLang="zh-CN" dirty="0"/>
              <a:t>}</a:t>
            </a:r>
          </a:p>
        </p:txBody>
      </p:sp>
    </p:spTree>
    <p:extLst>
      <p:ext uri="{BB962C8B-B14F-4D97-AF65-F5344CB8AC3E}">
        <p14:creationId xmlns:p14="http://schemas.microsoft.com/office/powerpoint/2010/main" val="18523801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ln/>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20386380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Points</a:t>
            </a:r>
            <a:endParaRPr lang="zh-CN" altLang="en-US" dirty="0"/>
          </a:p>
        </p:txBody>
      </p:sp>
      <p:sp>
        <p:nvSpPr>
          <p:cNvPr id="3" name="文本占位符 2"/>
          <p:cNvSpPr>
            <a:spLocks noGrp="1"/>
          </p:cNvSpPr>
          <p:nvPr>
            <p:ph type="body" sz="half" idx="1"/>
          </p:nvPr>
        </p:nvSpPr>
        <p:spPr>
          <a:xfrm>
            <a:off x="1043608" y="1265833"/>
            <a:ext cx="7776864" cy="5043487"/>
          </a:xfrm>
        </p:spPr>
        <p:txBody>
          <a:bodyPr/>
          <a:lstStyle/>
          <a:p>
            <a:r>
              <a:rPr lang="en-US" altLang="zh-CN" dirty="0">
                <a:ea typeface="宋体" charset="-122"/>
              </a:rPr>
              <a:t>Activity Diagram </a:t>
            </a:r>
            <a:endParaRPr lang="en-US" altLang="zh-CN" dirty="0" smtClean="0">
              <a:ea typeface="宋体" charset="-122"/>
            </a:endParaRPr>
          </a:p>
          <a:p>
            <a:r>
              <a:rPr lang="en-US" altLang="zh-CN" dirty="0"/>
              <a:t>How to read the </a:t>
            </a:r>
            <a:r>
              <a:rPr lang="en-US" altLang="zh-CN" dirty="0" smtClean="0"/>
              <a:t>Activity Diagram </a:t>
            </a:r>
          </a:p>
          <a:p>
            <a:r>
              <a:rPr lang="en-US" altLang="zh-CN" dirty="0"/>
              <a:t>How to draw the </a:t>
            </a:r>
            <a:r>
              <a:rPr lang="en-US" altLang="zh-CN" dirty="0" smtClean="0"/>
              <a:t>Activity Diagram </a:t>
            </a:r>
          </a:p>
          <a:p>
            <a:r>
              <a:rPr lang="en-US" altLang="zh-CN" dirty="0"/>
              <a:t>Application Notes </a:t>
            </a:r>
            <a:endParaRPr lang="en-US" altLang="zh-CN" dirty="0" smtClean="0"/>
          </a:p>
          <a:p>
            <a:r>
              <a:rPr lang="en-US" altLang="zh-CN" dirty="0" smtClean="0">
                <a:ea typeface="宋体" charset="-122"/>
              </a:rPr>
              <a:t>Case Study</a:t>
            </a:r>
          </a:p>
          <a:p>
            <a:endParaRPr lang="zh-CN" altLang="en-US" dirty="0"/>
          </a:p>
        </p:txBody>
      </p:sp>
      <p:sp>
        <p:nvSpPr>
          <p:cNvPr id="5" name="AutoShape 5"/>
          <p:cNvSpPr>
            <a:spLocks noChangeArrowheads="1"/>
          </p:cNvSpPr>
          <p:nvPr/>
        </p:nvSpPr>
        <p:spPr bwMode="auto">
          <a:xfrm>
            <a:off x="539552" y="3356992"/>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p>
        </p:txBody>
      </p:sp>
    </p:spTree>
    <p:extLst>
      <p:ext uri="{BB962C8B-B14F-4D97-AF65-F5344CB8AC3E}">
        <p14:creationId xmlns:p14="http://schemas.microsoft.com/office/powerpoint/2010/main" val="9299991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56C3FEE-F85B-4D5C-BE85-9D70D0BAB736}" type="slidenum">
              <a:rPr lang="zh-CN" altLang="en-US"/>
              <a:pPr eaLnBrk="1" hangingPunct="1"/>
              <a:t>5</a:t>
            </a:fld>
            <a:endParaRPr lang="en-US" altLang="zh-CN"/>
          </a:p>
        </p:txBody>
      </p:sp>
      <p:sp>
        <p:nvSpPr>
          <p:cNvPr id="9219" name="Rectangle 2"/>
          <p:cNvSpPr>
            <a:spLocks noGrp="1" noChangeArrowheads="1"/>
          </p:cNvSpPr>
          <p:nvPr>
            <p:ph type="title"/>
          </p:nvPr>
        </p:nvSpPr>
        <p:spPr/>
        <p:txBody>
          <a:bodyPr/>
          <a:lstStyle/>
          <a:p>
            <a:pPr eaLnBrk="1" hangingPunct="1"/>
            <a:r>
              <a:rPr lang="en-US" altLang="zh-CN" sz="4000" dirty="0" smtClean="0"/>
              <a:t>Activity Diagram</a:t>
            </a:r>
          </a:p>
        </p:txBody>
      </p:sp>
      <p:sp>
        <p:nvSpPr>
          <p:cNvPr id="9220" name="Rectangle 3"/>
          <p:cNvSpPr>
            <a:spLocks noGrp="1" noChangeArrowheads="1"/>
          </p:cNvSpPr>
          <p:nvPr>
            <p:ph type="body" idx="1"/>
          </p:nvPr>
        </p:nvSpPr>
        <p:spPr/>
        <p:txBody>
          <a:bodyPr/>
          <a:lstStyle/>
          <a:p>
            <a:pPr eaLnBrk="1" hangingPunct="1">
              <a:lnSpc>
                <a:spcPct val="90000"/>
              </a:lnSpc>
            </a:pPr>
            <a:r>
              <a:rPr lang="en-US" altLang="zh-CN" sz="2800" smtClean="0"/>
              <a:t>Activity diagrams provide a way to model the workflow of a business process.  You can also use activity diagrams to model code-specific information such as a class operation.  Activity diagrams are very similar to a flowchart because you can model a workflow from activity to activity.  An activity diagram is basically a special case of a state machine in which most of the states are activities and most of the transitions are implicitly triggered by completion of the actions in the source activities.</a:t>
            </a:r>
            <a:endParaRPr lang="zh-CN" altLang="en-US" sz="2800" smtClean="0"/>
          </a:p>
        </p:txBody>
      </p:sp>
    </p:spTree>
    <p:extLst>
      <p:ext uri="{BB962C8B-B14F-4D97-AF65-F5344CB8AC3E}">
        <p14:creationId xmlns:p14="http://schemas.microsoft.com/office/powerpoint/2010/main" val="35251933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charset="-122"/>
              </a:rPr>
              <a:t>Case </a:t>
            </a:r>
            <a:r>
              <a:rPr lang="en-US" altLang="zh-CN" dirty="0" smtClean="0">
                <a:ea typeface="宋体" charset="-122"/>
              </a:rPr>
              <a:t>Study</a:t>
            </a:r>
            <a:r>
              <a:rPr lang="zh-CN" altLang="en-US" dirty="0" smtClean="0">
                <a:ea typeface="宋体" charset="-122"/>
              </a:rPr>
              <a:t>：</a:t>
            </a:r>
            <a:r>
              <a:rPr lang="en-US" altLang="zh-CN" dirty="0"/>
              <a:t> Take the elevator</a:t>
            </a:r>
            <a:endParaRPr lang="zh-CN" altLang="en-US" dirty="0"/>
          </a:p>
        </p:txBody>
      </p:sp>
      <p:sp>
        <p:nvSpPr>
          <p:cNvPr id="5" name="Rectangle 3"/>
          <p:cNvSpPr>
            <a:spLocks noGrp="1" noChangeArrowheads="1"/>
          </p:cNvSpPr>
          <p:nvPr>
            <p:ph type="body" idx="1"/>
          </p:nvPr>
        </p:nvSpPr>
        <p:spPr>
          <a:xfrm>
            <a:off x="467544" y="908720"/>
            <a:ext cx="8216081" cy="5492081"/>
          </a:xfrm>
        </p:spPr>
        <p:txBody>
          <a:bodyPr/>
          <a:lstStyle/>
          <a:p>
            <a:pPr>
              <a:lnSpc>
                <a:spcPct val="90000"/>
              </a:lnSpc>
              <a:buFont typeface="Wingdings" pitchFamily="2" charset="2"/>
              <a:buNone/>
            </a:pPr>
            <a:r>
              <a:rPr lang="zh-CN" altLang="zh-CN" sz="2800" dirty="0"/>
              <a:t>1</a:t>
            </a:r>
            <a:r>
              <a:rPr lang="zh-CN" sz="2800" dirty="0"/>
              <a:t>、 用户（</a:t>
            </a:r>
            <a:r>
              <a:rPr lang="zh-CN" altLang="zh-CN" sz="2800" dirty="0"/>
              <a:t>user</a:t>
            </a:r>
            <a:r>
              <a:rPr lang="zh-CN" sz="2800" dirty="0"/>
              <a:t>）想乘电梯，按下电梯外的按钮（</a:t>
            </a:r>
            <a:r>
              <a:rPr lang="zh-CN" altLang="zh-CN" sz="2800" dirty="0"/>
              <a:t>Press button</a:t>
            </a:r>
            <a:r>
              <a:rPr lang="zh-CN" sz="2800" dirty="0"/>
              <a:t>）。</a:t>
            </a:r>
          </a:p>
          <a:p>
            <a:pPr>
              <a:lnSpc>
                <a:spcPct val="90000"/>
              </a:lnSpc>
              <a:buFont typeface="Wingdings" pitchFamily="2" charset="2"/>
              <a:buNone/>
            </a:pPr>
            <a:r>
              <a:rPr lang="zh-CN" altLang="zh-CN" sz="2800" dirty="0"/>
              <a:t>2</a:t>
            </a:r>
            <a:r>
              <a:rPr lang="zh-CN" sz="2800" dirty="0"/>
              <a:t>、如果电梯在当前楼层，则电梯门打开（</a:t>
            </a:r>
            <a:r>
              <a:rPr lang="zh-CN" altLang="zh-CN" sz="2800" dirty="0"/>
              <a:t>Open the door</a:t>
            </a:r>
            <a:r>
              <a:rPr lang="zh-CN" sz="2800" dirty="0"/>
              <a:t>）；否则，电梯移到当前楼层（</a:t>
            </a:r>
            <a:r>
              <a:rPr lang="zh-CN" altLang="zh-CN" sz="2800" dirty="0"/>
              <a:t>Lift move to the current floor</a:t>
            </a:r>
            <a:r>
              <a:rPr lang="zh-CN" sz="2800" dirty="0"/>
              <a:t>），然后电梯门打开。</a:t>
            </a:r>
          </a:p>
          <a:p>
            <a:pPr>
              <a:lnSpc>
                <a:spcPct val="90000"/>
              </a:lnSpc>
              <a:buFont typeface="Wingdings" pitchFamily="2" charset="2"/>
              <a:buNone/>
            </a:pPr>
            <a:r>
              <a:rPr lang="zh-CN" altLang="zh-CN" sz="2800" dirty="0"/>
              <a:t>3</a:t>
            </a:r>
            <a:r>
              <a:rPr lang="zh-CN" sz="2800" dirty="0"/>
              <a:t>、电梯门打开后，用户进入（</a:t>
            </a:r>
            <a:r>
              <a:rPr lang="zh-CN" altLang="zh-CN" sz="2800" dirty="0"/>
              <a:t>enter</a:t>
            </a:r>
            <a:r>
              <a:rPr lang="zh-CN" sz="2800" dirty="0"/>
              <a:t>），电梯门关闭（</a:t>
            </a:r>
            <a:r>
              <a:rPr lang="zh-CN" altLang="zh-CN" sz="2800" dirty="0"/>
              <a:t>close the door</a:t>
            </a:r>
            <a:r>
              <a:rPr lang="zh-CN" sz="2800" dirty="0"/>
              <a:t>）</a:t>
            </a:r>
          </a:p>
          <a:p>
            <a:pPr>
              <a:lnSpc>
                <a:spcPct val="90000"/>
              </a:lnSpc>
              <a:buFont typeface="Wingdings" pitchFamily="2" charset="2"/>
              <a:buNone/>
            </a:pPr>
            <a:r>
              <a:rPr lang="zh-CN" altLang="zh-CN" sz="2800" dirty="0"/>
              <a:t>4</a:t>
            </a:r>
            <a:r>
              <a:rPr lang="zh-CN" sz="2800" dirty="0"/>
              <a:t>、用户按想去的楼层按钮（</a:t>
            </a:r>
            <a:r>
              <a:rPr lang="zh-CN" altLang="zh-CN" sz="2800" dirty="0"/>
              <a:t>Press desired floor button</a:t>
            </a:r>
            <a:r>
              <a:rPr lang="zh-CN" sz="2800" dirty="0"/>
              <a:t>）</a:t>
            </a:r>
          </a:p>
          <a:p>
            <a:pPr>
              <a:lnSpc>
                <a:spcPct val="90000"/>
              </a:lnSpc>
              <a:buFont typeface="Wingdings" pitchFamily="2" charset="2"/>
              <a:buNone/>
            </a:pPr>
            <a:r>
              <a:rPr lang="zh-CN" altLang="zh-CN" sz="2800" dirty="0"/>
              <a:t>5</a:t>
            </a:r>
            <a:r>
              <a:rPr lang="zh-CN" sz="2800" dirty="0"/>
              <a:t>、电梯移到那个楼层（</a:t>
            </a:r>
            <a:r>
              <a:rPr lang="zh-CN" altLang="zh-CN" sz="2800" dirty="0"/>
              <a:t>Go to the floor</a:t>
            </a:r>
            <a:r>
              <a:rPr lang="zh-CN" sz="2800" dirty="0"/>
              <a:t>）</a:t>
            </a:r>
          </a:p>
          <a:p>
            <a:pPr>
              <a:lnSpc>
                <a:spcPct val="90000"/>
              </a:lnSpc>
              <a:buFont typeface="Wingdings" pitchFamily="2" charset="2"/>
              <a:buNone/>
            </a:pPr>
            <a:r>
              <a:rPr lang="zh-CN" altLang="zh-CN" sz="2800" dirty="0"/>
              <a:t>6</a:t>
            </a:r>
            <a:r>
              <a:rPr lang="zh-CN" sz="2800" dirty="0"/>
              <a:t>、电梯门打开（</a:t>
            </a:r>
            <a:r>
              <a:rPr lang="zh-CN" altLang="zh-CN" sz="2800" dirty="0"/>
              <a:t>The door open</a:t>
            </a:r>
            <a:r>
              <a:rPr lang="zh-CN" sz="2800" dirty="0"/>
              <a:t>），用户离开（</a:t>
            </a:r>
            <a:r>
              <a:rPr lang="zh-CN" altLang="zh-CN" sz="2800" dirty="0"/>
              <a:t>leave</a:t>
            </a:r>
            <a:r>
              <a:rPr lang="zh-CN" sz="2800" dirty="0"/>
              <a:t>）</a:t>
            </a:r>
          </a:p>
          <a:p>
            <a:pPr>
              <a:lnSpc>
                <a:spcPct val="90000"/>
              </a:lnSpc>
              <a:buFont typeface="Wingdings" pitchFamily="2" charset="2"/>
              <a:buNone/>
            </a:pPr>
            <a:r>
              <a:rPr lang="zh-CN" altLang="zh-CN" sz="2800" dirty="0"/>
              <a:t>7</a:t>
            </a:r>
            <a:r>
              <a:rPr lang="zh-CN" sz="2800" dirty="0"/>
              <a:t>、电梯门关闭（ </a:t>
            </a:r>
            <a:r>
              <a:rPr lang="zh-CN" altLang="zh-CN" sz="2800" dirty="0"/>
              <a:t>close</a:t>
            </a:r>
            <a:r>
              <a:rPr lang="zh-CN" sz="2800" dirty="0"/>
              <a:t>）。</a:t>
            </a:r>
          </a:p>
        </p:txBody>
      </p:sp>
    </p:spTree>
    <p:extLst>
      <p:ext uri="{BB962C8B-B14F-4D97-AF65-F5344CB8AC3E}">
        <p14:creationId xmlns:p14="http://schemas.microsoft.com/office/powerpoint/2010/main" val="22728875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ext uri="{D42A27DB-BD31-4B8C-83A1-F6EECF244321}">
                <p14:modId xmlns:p14="http://schemas.microsoft.com/office/powerpoint/2010/main" val="1883953533"/>
              </p:ext>
            </p:extLst>
          </p:nvPr>
        </p:nvGraphicFramePr>
        <p:xfrm>
          <a:off x="2051720" y="107576"/>
          <a:ext cx="5218113" cy="6705600"/>
        </p:xfrm>
        <a:graphic>
          <a:graphicData uri="http://schemas.openxmlformats.org/presentationml/2006/ole">
            <mc:AlternateContent xmlns:mc="http://schemas.openxmlformats.org/markup-compatibility/2006">
              <mc:Choice xmlns:v="urn:schemas-microsoft-com:vml" Requires="v">
                <p:oleObj spid="_x0000_s8208" r:id="rId4" imgW="6185520" imgH="7949880" progId="Visio.Drawing.11">
                  <p:embed/>
                </p:oleObj>
              </mc:Choice>
              <mc:Fallback>
                <p:oleObj r:id="rId4" imgW="6185520" imgH="7949880"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720" y="107576"/>
                        <a:ext cx="5218113"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471104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Practice</a:t>
            </a:r>
            <a:endParaRPr lang="zh-CN" altLang="en-US" dirty="0"/>
          </a:p>
        </p:txBody>
      </p:sp>
      <p:sp>
        <p:nvSpPr>
          <p:cNvPr id="5" name="Rectangle 3"/>
          <p:cNvSpPr>
            <a:spLocks noGrp="1" noChangeArrowheads="1"/>
          </p:cNvSpPr>
          <p:nvPr>
            <p:ph type="body" idx="1"/>
          </p:nvPr>
        </p:nvSpPr>
        <p:spPr>
          <a:xfrm>
            <a:off x="539552" y="980728"/>
            <a:ext cx="8001000" cy="5105400"/>
          </a:xfrm>
        </p:spPr>
        <p:txBody>
          <a:bodyPr/>
          <a:lstStyle/>
          <a:p>
            <a:pPr>
              <a:buNone/>
            </a:pPr>
            <a:r>
              <a:rPr lang="zh-CN" altLang="zh-CN" b="1" dirty="0"/>
              <a:t>创建一个</a:t>
            </a:r>
            <a:r>
              <a:rPr lang="zh-CN" altLang="zh-CN" b="1" dirty="0" smtClean="0"/>
              <a:t>文档</a:t>
            </a:r>
            <a:endParaRPr lang="zh-CN" altLang="zh-CN" dirty="0"/>
          </a:p>
          <a:p>
            <a:pPr marL="0" indent="0">
              <a:lnSpc>
                <a:spcPct val="90000"/>
              </a:lnSpc>
              <a:buNone/>
            </a:pPr>
            <a:r>
              <a:rPr lang="zh-CN" altLang="zh-CN" sz="2500" dirty="0">
                <a:solidFill>
                  <a:schemeClr val="tx1"/>
                </a:solidFill>
                <a:latin typeface="Arial" pitchFamily="34" charset="0"/>
              </a:rPr>
              <a:t>1</a:t>
            </a:r>
            <a:r>
              <a:rPr lang="zh-CN" sz="2500" dirty="0">
                <a:solidFill>
                  <a:schemeClr val="tx1"/>
                </a:solidFill>
                <a:latin typeface="Arial" pitchFamily="34" charset="0"/>
              </a:rPr>
              <a:t>、打开</a:t>
            </a:r>
            <a:r>
              <a:rPr lang="zh-CN" altLang="zh-CN" sz="2500" dirty="0">
                <a:solidFill>
                  <a:schemeClr val="tx1"/>
                </a:solidFill>
                <a:latin typeface="Arial" pitchFamily="34" charset="0"/>
              </a:rPr>
              <a:t>Word</a:t>
            </a:r>
            <a:r>
              <a:rPr lang="zh-CN" sz="2500" dirty="0">
                <a:solidFill>
                  <a:schemeClr val="tx1"/>
                </a:solidFill>
                <a:latin typeface="Arial" pitchFamily="34" charset="0"/>
              </a:rPr>
              <a:t>字处理软件包。</a:t>
            </a:r>
          </a:p>
          <a:p>
            <a:pPr marL="0" indent="0">
              <a:lnSpc>
                <a:spcPct val="90000"/>
              </a:lnSpc>
              <a:buNone/>
            </a:pPr>
            <a:r>
              <a:rPr lang="zh-CN" altLang="zh-CN" sz="2500" dirty="0">
                <a:solidFill>
                  <a:schemeClr val="tx1"/>
                </a:solidFill>
                <a:latin typeface="Arial" pitchFamily="34" charset="0"/>
              </a:rPr>
              <a:t>2</a:t>
            </a:r>
            <a:r>
              <a:rPr lang="zh-CN" sz="2500" dirty="0">
                <a:solidFill>
                  <a:schemeClr val="tx1"/>
                </a:solidFill>
                <a:latin typeface="Arial" pitchFamily="34" charset="0"/>
              </a:rPr>
              <a:t>、新建一个文件。</a:t>
            </a:r>
          </a:p>
          <a:p>
            <a:pPr marL="0" indent="0">
              <a:lnSpc>
                <a:spcPct val="90000"/>
              </a:lnSpc>
              <a:buNone/>
            </a:pPr>
            <a:r>
              <a:rPr lang="zh-CN" altLang="zh-CN" sz="2500" dirty="0">
                <a:solidFill>
                  <a:schemeClr val="tx1"/>
                </a:solidFill>
                <a:latin typeface="Arial" pitchFamily="34" charset="0"/>
              </a:rPr>
              <a:t>3</a:t>
            </a:r>
            <a:r>
              <a:rPr lang="zh-CN" sz="2500" dirty="0">
                <a:solidFill>
                  <a:schemeClr val="tx1"/>
                </a:solidFill>
                <a:latin typeface="Arial" pitchFamily="34" charset="0"/>
              </a:rPr>
              <a:t>、命名该文档并为该文档指定一个存放目录</a:t>
            </a:r>
          </a:p>
          <a:p>
            <a:pPr marL="0" indent="0">
              <a:lnSpc>
                <a:spcPct val="90000"/>
              </a:lnSpc>
              <a:buNone/>
            </a:pPr>
            <a:r>
              <a:rPr lang="zh-CN" altLang="zh-CN" sz="2500" dirty="0">
                <a:solidFill>
                  <a:schemeClr val="tx1"/>
                </a:solidFill>
                <a:latin typeface="Arial" pitchFamily="34" charset="0"/>
              </a:rPr>
              <a:t>4</a:t>
            </a:r>
            <a:r>
              <a:rPr lang="zh-CN" sz="2500" dirty="0">
                <a:solidFill>
                  <a:schemeClr val="tx1"/>
                </a:solidFill>
                <a:latin typeface="Arial" pitchFamily="34" charset="0"/>
              </a:rPr>
              <a:t>、键入文档的内容。</a:t>
            </a:r>
          </a:p>
          <a:p>
            <a:pPr marL="0" indent="0">
              <a:lnSpc>
                <a:spcPct val="90000"/>
              </a:lnSpc>
              <a:buNone/>
            </a:pPr>
            <a:r>
              <a:rPr lang="zh-CN" altLang="zh-CN" sz="2500" dirty="0">
                <a:solidFill>
                  <a:schemeClr val="tx1"/>
                </a:solidFill>
                <a:latin typeface="Arial" pitchFamily="34" charset="0"/>
              </a:rPr>
              <a:t>5</a:t>
            </a:r>
            <a:r>
              <a:rPr lang="zh-CN" sz="2500" dirty="0">
                <a:solidFill>
                  <a:schemeClr val="tx1"/>
                </a:solidFill>
                <a:latin typeface="Arial" pitchFamily="34" charset="0"/>
              </a:rPr>
              <a:t>、如果文档中需要图形，则打开图形软件包，创建图形，将图粘贴到文档中。</a:t>
            </a:r>
          </a:p>
          <a:p>
            <a:pPr marL="0" indent="0">
              <a:lnSpc>
                <a:spcPct val="90000"/>
              </a:lnSpc>
              <a:buNone/>
            </a:pPr>
            <a:r>
              <a:rPr lang="zh-CN" altLang="zh-CN" sz="2500" dirty="0">
                <a:solidFill>
                  <a:schemeClr val="tx1"/>
                </a:solidFill>
                <a:latin typeface="Arial" pitchFamily="34" charset="0"/>
              </a:rPr>
              <a:t>6</a:t>
            </a:r>
            <a:r>
              <a:rPr lang="zh-CN" sz="2500" dirty="0">
                <a:solidFill>
                  <a:schemeClr val="tx1"/>
                </a:solidFill>
                <a:latin typeface="Arial" pitchFamily="34" charset="0"/>
              </a:rPr>
              <a:t>、如果文档中需要电子表格，在打开电子表格软件包，建立电子表格，将电子表格粘贴到文档中。</a:t>
            </a:r>
          </a:p>
          <a:p>
            <a:pPr marL="0" indent="0">
              <a:lnSpc>
                <a:spcPct val="90000"/>
              </a:lnSpc>
              <a:buNone/>
            </a:pPr>
            <a:r>
              <a:rPr lang="zh-CN" altLang="zh-CN" sz="2500" dirty="0">
                <a:solidFill>
                  <a:schemeClr val="tx1"/>
                </a:solidFill>
                <a:latin typeface="Arial" pitchFamily="34" charset="0"/>
              </a:rPr>
              <a:t>7</a:t>
            </a:r>
            <a:r>
              <a:rPr lang="zh-CN" sz="2500" dirty="0">
                <a:solidFill>
                  <a:schemeClr val="tx1"/>
                </a:solidFill>
                <a:latin typeface="Arial" pitchFamily="34" charset="0"/>
              </a:rPr>
              <a:t>、保存该文件。</a:t>
            </a:r>
          </a:p>
          <a:p>
            <a:pPr marL="0" indent="0">
              <a:lnSpc>
                <a:spcPct val="90000"/>
              </a:lnSpc>
              <a:buNone/>
            </a:pPr>
            <a:r>
              <a:rPr lang="zh-CN" altLang="zh-CN" sz="2500" dirty="0">
                <a:solidFill>
                  <a:schemeClr val="tx1"/>
                </a:solidFill>
                <a:latin typeface="Arial" pitchFamily="34" charset="0"/>
              </a:rPr>
              <a:t>8</a:t>
            </a:r>
            <a:r>
              <a:rPr lang="zh-CN" sz="2500" dirty="0">
                <a:solidFill>
                  <a:schemeClr val="tx1"/>
                </a:solidFill>
                <a:latin typeface="Arial" pitchFamily="34" charset="0"/>
              </a:rPr>
              <a:t>、打印一份该文档的硬拷贝</a:t>
            </a:r>
          </a:p>
          <a:p>
            <a:pPr marL="0" indent="0">
              <a:lnSpc>
                <a:spcPct val="90000"/>
              </a:lnSpc>
              <a:buNone/>
            </a:pPr>
            <a:r>
              <a:rPr lang="zh-CN" altLang="zh-CN" sz="2500" dirty="0">
                <a:solidFill>
                  <a:schemeClr val="tx1"/>
                </a:solidFill>
                <a:latin typeface="Arial" pitchFamily="34" charset="0"/>
              </a:rPr>
              <a:t>9</a:t>
            </a:r>
            <a:r>
              <a:rPr lang="zh-CN" sz="2500" dirty="0">
                <a:solidFill>
                  <a:schemeClr val="tx1"/>
                </a:solidFill>
                <a:latin typeface="Arial" pitchFamily="34" charset="0"/>
              </a:rPr>
              <a:t>、退出</a:t>
            </a:r>
            <a:r>
              <a:rPr lang="zh-CN" altLang="zh-CN" sz="2500" dirty="0">
                <a:solidFill>
                  <a:schemeClr val="tx1"/>
                </a:solidFill>
                <a:latin typeface="Arial" pitchFamily="34" charset="0"/>
              </a:rPr>
              <a:t>Office</a:t>
            </a:r>
            <a:r>
              <a:rPr lang="zh-CN" sz="2500" dirty="0">
                <a:solidFill>
                  <a:schemeClr val="tx1"/>
                </a:solidFill>
                <a:latin typeface="Arial" pitchFamily="34" charset="0"/>
              </a:rPr>
              <a:t>软件包。</a:t>
            </a:r>
          </a:p>
          <a:p>
            <a:pPr>
              <a:lnSpc>
                <a:spcPct val="90000"/>
              </a:lnSpc>
              <a:buFont typeface="Wingdings" pitchFamily="2" charset="2"/>
              <a:buNone/>
            </a:pPr>
            <a:endParaRPr lang="zh-CN" sz="2500" dirty="0">
              <a:latin typeface="Arial" pitchFamily="34" charset="0"/>
            </a:endParaRPr>
          </a:p>
          <a:p>
            <a:pPr>
              <a:lnSpc>
                <a:spcPct val="90000"/>
              </a:lnSpc>
              <a:buFont typeface="Wingdings" pitchFamily="2" charset="2"/>
              <a:buChar char="n"/>
            </a:pPr>
            <a:endParaRPr lang="zh-CN" altLang="zh-CN" sz="2500" dirty="0"/>
          </a:p>
        </p:txBody>
      </p:sp>
    </p:spTree>
    <p:extLst>
      <p:ext uri="{BB962C8B-B14F-4D97-AF65-F5344CB8AC3E}">
        <p14:creationId xmlns:p14="http://schemas.microsoft.com/office/powerpoint/2010/main" val="24390523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Practice</a:t>
            </a:r>
            <a:endParaRPr lang="zh-CN" altLang="en-US" dirty="0"/>
          </a:p>
        </p:txBody>
      </p:sp>
      <p:sp>
        <p:nvSpPr>
          <p:cNvPr id="5" name="Rectangle 3"/>
          <p:cNvSpPr>
            <a:spLocks noGrp="1" noChangeArrowheads="1"/>
          </p:cNvSpPr>
          <p:nvPr>
            <p:ph type="body" idx="1"/>
          </p:nvPr>
        </p:nvSpPr>
        <p:spPr>
          <a:xfrm>
            <a:off x="533400" y="1268760"/>
            <a:ext cx="8143056" cy="5208240"/>
          </a:xfrm>
        </p:spPr>
        <p:txBody>
          <a:bodyPr/>
          <a:lstStyle/>
          <a:p>
            <a:pPr>
              <a:buNone/>
            </a:pPr>
            <a:r>
              <a:rPr lang="zh-CN" altLang="zh-CN" b="1" dirty="0"/>
              <a:t>一个咨询公司会见一个客户时的业务</a:t>
            </a:r>
            <a:r>
              <a:rPr lang="zh-CN" altLang="zh-CN" b="1" dirty="0" smtClean="0"/>
              <a:t>过程</a:t>
            </a:r>
            <a:endParaRPr lang="en-US" altLang="zh-CN" b="1" dirty="0" smtClean="0"/>
          </a:p>
          <a:p>
            <a:pPr>
              <a:buNone/>
            </a:pPr>
            <a:endParaRPr lang="zh-CN" altLang="zh-CN" sz="1500" dirty="0"/>
          </a:p>
          <a:p>
            <a:pPr marL="0" indent="0">
              <a:buNone/>
            </a:pPr>
            <a:r>
              <a:rPr lang="zh-CN" altLang="zh-CN" sz="2500" dirty="0">
                <a:solidFill>
                  <a:schemeClr val="tx1"/>
                </a:solidFill>
                <a:latin typeface="Arial" pitchFamily="34" charset="0"/>
              </a:rPr>
              <a:t>1、公司业务员打电话给客户，确立约定。</a:t>
            </a:r>
          </a:p>
          <a:p>
            <a:pPr marL="0" indent="0">
              <a:buNone/>
            </a:pPr>
            <a:r>
              <a:rPr lang="zh-CN" altLang="zh-CN" sz="2500" dirty="0">
                <a:solidFill>
                  <a:schemeClr val="tx1"/>
                </a:solidFill>
                <a:latin typeface="Arial" pitchFamily="34" charset="0"/>
              </a:rPr>
              <a:t>2、如果约定在公司内，</a:t>
            </a:r>
            <a:r>
              <a:rPr lang="zh-CN" altLang="zh-CN" sz="2500" dirty="0" smtClean="0">
                <a:solidFill>
                  <a:schemeClr val="tx1"/>
                </a:solidFill>
                <a:latin typeface="Arial" pitchFamily="34" charset="0"/>
              </a:rPr>
              <a:t>公司</a:t>
            </a:r>
            <a:r>
              <a:rPr lang="zh-CN" altLang="en-US" sz="2500" dirty="0" smtClean="0">
                <a:solidFill>
                  <a:schemeClr val="tx1"/>
                </a:solidFill>
                <a:latin typeface="Arial" pitchFamily="34" charset="0"/>
              </a:rPr>
              <a:t>业务</a:t>
            </a:r>
            <a:r>
              <a:rPr lang="zh-CN" altLang="zh-CN" sz="2500" dirty="0" smtClean="0">
                <a:solidFill>
                  <a:schemeClr val="tx1"/>
                </a:solidFill>
                <a:latin typeface="Arial" pitchFamily="34" charset="0"/>
              </a:rPr>
              <a:t>员</a:t>
            </a:r>
            <a:r>
              <a:rPr lang="zh-CN" altLang="zh-CN" sz="2500" dirty="0">
                <a:solidFill>
                  <a:schemeClr val="tx1"/>
                </a:solidFill>
                <a:latin typeface="Arial" pitchFamily="34" charset="0"/>
              </a:rPr>
              <a:t>为会议准备会议室。</a:t>
            </a:r>
          </a:p>
          <a:p>
            <a:pPr marL="0" indent="0">
              <a:buNone/>
            </a:pPr>
            <a:r>
              <a:rPr lang="zh-CN" altLang="zh-CN" sz="2500" dirty="0">
                <a:solidFill>
                  <a:schemeClr val="tx1"/>
                </a:solidFill>
                <a:latin typeface="Arial" pitchFamily="34" charset="0"/>
              </a:rPr>
              <a:t>3、如果约定在公司之外，咨询顾问就要用电脑准备一份陈述</a:t>
            </a:r>
            <a:r>
              <a:rPr lang="zh-CN" altLang="zh-CN" sz="2500" dirty="0" smtClean="0">
                <a:solidFill>
                  <a:schemeClr val="tx1"/>
                </a:solidFill>
                <a:latin typeface="Arial" pitchFamily="34" charset="0"/>
              </a:rPr>
              <a:t>报告</a:t>
            </a:r>
            <a:r>
              <a:rPr lang="zh-CN" altLang="en-US" sz="2500" dirty="0" smtClean="0">
                <a:solidFill>
                  <a:schemeClr val="tx1"/>
                </a:solidFill>
                <a:latin typeface="Arial" pitchFamily="34" charset="0"/>
              </a:rPr>
              <a:t>。</a:t>
            </a:r>
            <a:endParaRPr lang="zh-CN" altLang="zh-CN" sz="2500" dirty="0">
              <a:solidFill>
                <a:schemeClr val="tx1"/>
              </a:solidFill>
              <a:latin typeface="Arial" pitchFamily="34" charset="0"/>
            </a:endParaRPr>
          </a:p>
          <a:p>
            <a:pPr marL="0" indent="0">
              <a:buNone/>
            </a:pPr>
            <a:r>
              <a:rPr lang="zh-CN" altLang="zh-CN" sz="2500" dirty="0">
                <a:solidFill>
                  <a:schemeClr val="tx1"/>
                </a:solidFill>
                <a:latin typeface="Arial" pitchFamily="34" charset="0"/>
              </a:rPr>
              <a:t>4、咨询顾问和业务员与客户在约定的时间和地点见面。</a:t>
            </a:r>
          </a:p>
          <a:p>
            <a:pPr marL="0" indent="0">
              <a:buNone/>
            </a:pPr>
            <a:r>
              <a:rPr lang="zh-CN" altLang="zh-CN" sz="2500" dirty="0">
                <a:solidFill>
                  <a:schemeClr val="tx1"/>
                </a:solidFill>
                <a:latin typeface="Arial" pitchFamily="34" charset="0"/>
              </a:rPr>
              <a:t>5、业务员随后给他们准备好会议用</a:t>
            </a:r>
            <a:r>
              <a:rPr lang="zh-CN" altLang="zh-CN" sz="2500" dirty="0" smtClean="0">
                <a:solidFill>
                  <a:schemeClr val="tx1"/>
                </a:solidFill>
                <a:latin typeface="Arial" pitchFamily="34" charset="0"/>
              </a:rPr>
              <a:t>纸</a:t>
            </a:r>
            <a:r>
              <a:rPr lang="zh-CN" altLang="en-US" sz="2500" dirty="0" smtClean="0">
                <a:solidFill>
                  <a:schemeClr val="tx1"/>
                </a:solidFill>
                <a:latin typeface="Arial" pitchFamily="34" charset="0"/>
              </a:rPr>
              <a:t>。</a:t>
            </a:r>
            <a:endParaRPr lang="zh-CN" altLang="zh-CN" sz="2500" dirty="0">
              <a:solidFill>
                <a:schemeClr val="tx1"/>
              </a:solidFill>
              <a:latin typeface="Arial" pitchFamily="34" charset="0"/>
            </a:endParaRPr>
          </a:p>
          <a:p>
            <a:pPr marL="0" indent="0">
              <a:buNone/>
            </a:pPr>
            <a:r>
              <a:rPr lang="zh-CN" altLang="zh-CN" sz="2500" dirty="0">
                <a:solidFill>
                  <a:schemeClr val="tx1"/>
                </a:solidFill>
                <a:latin typeface="Arial" pitchFamily="34" charset="0"/>
              </a:rPr>
              <a:t>6、如果会议产生了一个问题陈述，咨询顾问就根据问题陈述建立编写一个提案并把该提案发给客户。</a:t>
            </a:r>
          </a:p>
          <a:p>
            <a:pPr>
              <a:buFont typeface="Wingdings" pitchFamily="2" charset="2"/>
              <a:buNone/>
            </a:pPr>
            <a:endParaRPr lang="zh-CN" sz="2500" dirty="0">
              <a:latin typeface="Arial" pitchFamily="34" charset="0"/>
            </a:endParaRPr>
          </a:p>
          <a:p>
            <a:pPr>
              <a:buFont typeface="Wingdings" pitchFamily="2" charset="2"/>
              <a:buChar char="n"/>
            </a:pPr>
            <a:endParaRPr lang="zh-CN" altLang="zh-CN" sz="2500" dirty="0"/>
          </a:p>
        </p:txBody>
      </p:sp>
    </p:spTree>
    <p:extLst>
      <p:ext uri="{BB962C8B-B14F-4D97-AF65-F5344CB8AC3E}">
        <p14:creationId xmlns:p14="http://schemas.microsoft.com/office/powerpoint/2010/main" val="1092395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5A9B345-1380-400E-8938-D6CDD73497A4}" type="slidenum">
              <a:rPr lang="zh-CN" altLang="en-US"/>
              <a:pPr eaLnBrk="1" hangingPunct="1"/>
              <a:t>6</a:t>
            </a:fld>
            <a:endParaRPr lang="en-US" altLang="zh-CN"/>
          </a:p>
        </p:txBody>
      </p:sp>
      <p:sp>
        <p:nvSpPr>
          <p:cNvPr id="10243" name="Rectangle 3"/>
          <p:cNvSpPr>
            <a:spLocks noGrp="1" noChangeArrowheads="1"/>
          </p:cNvSpPr>
          <p:nvPr>
            <p:ph type="body" idx="1"/>
          </p:nvPr>
        </p:nvSpPr>
        <p:spPr>
          <a:xfrm>
            <a:off x="467544" y="1196752"/>
            <a:ext cx="8208962" cy="4752975"/>
          </a:xfrm>
        </p:spPr>
        <p:txBody>
          <a:bodyPr/>
          <a:lstStyle/>
          <a:p>
            <a:pPr eaLnBrk="1" hangingPunct="1">
              <a:lnSpc>
                <a:spcPct val="90000"/>
              </a:lnSpc>
            </a:pPr>
            <a:r>
              <a:rPr lang="en-US" altLang="zh-CN" sz="2800" dirty="0" smtClean="0"/>
              <a:t>The main difference between activity diagrams and state diagrams is activity diagrams are activity centric, while state diagrams are state centric.  An activity diagram is typically used for modeling the sequence of activities in a process, whereas a state diagram is better suited to model the discrete stages of an object’s</a:t>
            </a:r>
            <a:r>
              <a:rPr lang="zh-CN" altLang="en-US" sz="2800" dirty="0" smtClean="0"/>
              <a:t> </a:t>
            </a:r>
            <a:r>
              <a:rPr lang="en-US" altLang="zh-CN" sz="2800" dirty="0" smtClean="0"/>
              <a:t>lifetime. </a:t>
            </a:r>
            <a:endParaRPr lang="zh-CN" altLang="en-US" sz="2800" dirty="0" smtClean="0"/>
          </a:p>
        </p:txBody>
      </p:sp>
    </p:spTree>
    <p:extLst>
      <p:ext uri="{BB962C8B-B14F-4D97-AF65-F5344CB8AC3E}">
        <p14:creationId xmlns:p14="http://schemas.microsoft.com/office/powerpoint/2010/main" val="42400230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自选图形 2"/>
          <p:cNvSpPr>
            <a:spLocks noChangeArrowheads="1"/>
          </p:cNvSpPr>
          <p:nvPr/>
        </p:nvSpPr>
        <p:spPr bwMode="auto">
          <a:xfrm>
            <a:off x="5626100" y="1917700"/>
            <a:ext cx="1081088" cy="436563"/>
          </a:xfrm>
          <a:prstGeom prst="roundRect">
            <a:avLst>
              <a:gd name="adj" fmla="val 16667"/>
            </a:avLst>
          </a:prstGeom>
          <a:solidFill>
            <a:srgbClr val="FFFFCC"/>
          </a:solidFill>
          <a:ln w="0">
            <a:solidFill>
              <a:srgbClr val="990033"/>
            </a:solidFill>
            <a:round/>
            <a:headEnd/>
            <a:tailEnd/>
          </a:ln>
        </p:spPr>
        <p:txBody>
          <a:bodyPr/>
          <a:lstStyle/>
          <a:p>
            <a:endParaRPr lang="zh-CN" altLang="en-US"/>
          </a:p>
        </p:txBody>
      </p:sp>
      <p:sp>
        <p:nvSpPr>
          <p:cNvPr id="38915" name="自选图形 3"/>
          <p:cNvSpPr>
            <a:spLocks noChangeArrowheads="1"/>
          </p:cNvSpPr>
          <p:nvPr/>
        </p:nvSpPr>
        <p:spPr bwMode="auto">
          <a:xfrm>
            <a:off x="3282950" y="1327150"/>
            <a:ext cx="1081088" cy="436563"/>
          </a:xfrm>
          <a:prstGeom prst="roundRect">
            <a:avLst>
              <a:gd name="adj" fmla="val 16667"/>
            </a:avLst>
          </a:prstGeom>
          <a:solidFill>
            <a:srgbClr val="FFFFCC"/>
          </a:solidFill>
          <a:ln w="0">
            <a:solidFill>
              <a:srgbClr val="990033"/>
            </a:solidFill>
            <a:round/>
            <a:headEnd/>
            <a:tailEnd/>
          </a:ln>
        </p:spPr>
        <p:txBody>
          <a:bodyPr/>
          <a:lstStyle/>
          <a:p>
            <a:endParaRPr lang="zh-CN" altLang="en-US"/>
          </a:p>
        </p:txBody>
      </p:sp>
      <p:sp>
        <p:nvSpPr>
          <p:cNvPr id="38916" name="任意多边形 4"/>
          <p:cNvSpPr>
            <a:spLocks/>
          </p:cNvSpPr>
          <p:nvPr/>
        </p:nvSpPr>
        <p:spPr bwMode="auto">
          <a:xfrm>
            <a:off x="3822700" y="1717675"/>
            <a:ext cx="1588" cy="282575"/>
          </a:xfrm>
          <a:custGeom>
            <a:avLst/>
            <a:gdLst>
              <a:gd name="T0" fmla="*/ 0 w 1"/>
              <a:gd name="T1" fmla="*/ 0 h 178"/>
              <a:gd name="T2" fmla="*/ 0 w 1"/>
              <a:gd name="T3" fmla="*/ 2147483647 h 178"/>
              <a:gd name="T4" fmla="*/ 0 60000 65536"/>
              <a:gd name="T5" fmla="*/ 0 60000 65536"/>
              <a:gd name="T6" fmla="*/ 0 w 1"/>
              <a:gd name="T7" fmla="*/ 0 h 178"/>
              <a:gd name="T8" fmla="*/ 1 w 1"/>
              <a:gd name="T9" fmla="*/ 178 h 178"/>
            </a:gdLst>
            <a:ahLst/>
            <a:cxnLst>
              <a:cxn ang="T4">
                <a:pos x="T0" y="T1"/>
              </a:cxn>
              <a:cxn ang="T5">
                <a:pos x="T2" y="T3"/>
              </a:cxn>
            </a:cxnLst>
            <a:rect l="T6" t="T7" r="T8" b="T9"/>
            <a:pathLst>
              <a:path w="1" h="178">
                <a:moveTo>
                  <a:pt x="0" y="0"/>
                </a:moveTo>
                <a:lnTo>
                  <a:pt x="0" y="178"/>
                </a:lnTo>
              </a:path>
            </a:pathLst>
          </a:custGeom>
          <a:noFill/>
          <a:ln w="1270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17" name="任意多边形 5"/>
          <p:cNvSpPr>
            <a:spLocks/>
          </p:cNvSpPr>
          <p:nvPr/>
        </p:nvSpPr>
        <p:spPr bwMode="auto">
          <a:xfrm flipH="1">
            <a:off x="3303588" y="3338513"/>
            <a:ext cx="325437" cy="334962"/>
          </a:xfrm>
          <a:custGeom>
            <a:avLst/>
            <a:gdLst>
              <a:gd name="T0" fmla="*/ 2147483647 w 316"/>
              <a:gd name="T1" fmla="*/ 0 h 211"/>
              <a:gd name="T2" fmla="*/ 0 w 316"/>
              <a:gd name="T3" fmla="*/ 2147483647 h 211"/>
              <a:gd name="T4" fmla="*/ 0 60000 65536"/>
              <a:gd name="T5" fmla="*/ 0 60000 65536"/>
              <a:gd name="T6" fmla="*/ 0 w 316"/>
              <a:gd name="T7" fmla="*/ 0 h 211"/>
              <a:gd name="T8" fmla="*/ 316 w 316"/>
              <a:gd name="T9" fmla="*/ 211 h 211"/>
            </a:gdLst>
            <a:ahLst/>
            <a:cxnLst>
              <a:cxn ang="T4">
                <a:pos x="T0" y="T1"/>
              </a:cxn>
              <a:cxn ang="T5">
                <a:pos x="T2" y="T3"/>
              </a:cxn>
            </a:cxnLst>
            <a:rect l="T6" t="T7" r="T8" b="T9"/>
            <a:pathLst>
              <a:path w="316" h="211">
                <a:moveTo>
                  <a:pt x="316" y="0"/>
                </a:moveTo>
                <a:lnTo>
                  <a:pt x="0" y="211"/>
                </a:lnTo>
              </a:path>
            </a:pathLst>
          </a:custGeom>
          <a:noFill/>
          <a:ln w="1270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18" name="任意多边形 6"/>
          <p:cNvSpPr>
            <a:spLocks/>
          </p:cNvSpPr>
          <p:nvPr/>
        </p:nvSpPr>
        <p:spPr bwMode="auto">
          <a:xfrm>
            <a:off x="3208338" y="5594350"/>
            <a:ext cx="533400" cy="312738"/>
          </a:xfrm>
          <a:custGeom>
            <a:avLst/>
            <a:gdLst>
              <a:gd name="T0" fmla="*/ 0 w 303"/>
              <a:gd name="T1" fmla="*/ 0 h 178"/>
              <a:gd name="T2" fmla="*/ 2147483647 w 303"/>
              <a:gd name="T3" fmla="*/ 2147483647 h 178"/>
              <a:gd name="T4" fmla="*/ 0 60000 65536"/>
              <a:gd name="T5" fmla="*/ 0 60000 65536"/>
              <a:gd name="T6" fmla="*/ 0 w 303"/>
              <a:gd name="T7" fmla="*/ 0 h 178"/>
              <a:gd name="T8" fmla="*/ 303 w 303"/>
              <a:gd name="T9" fmla="*/ 178 h 178"/>
            </a:gdLst>
            <a:ahLst/>
            <a:cxnLst>
              <a:cxn ang="T4">
                <a:pos x="T0" y="T1"/>
              </a:cxn>
              <a:cxn ang="T5">
                <a:pos x="T2" y="T3"/>
              </a:cxn>
            </a:cxnLst>
            <a:rect l="T6" t="T7" r="T8" b="T9"/>
            <a:pathLst>
              <a:path w="303" h="178">
                <a:moveTo>
                  <a:pt x="0" y="0"/>
                </a:moveTo>
                <a:lnTo>
                  <a:pt x="303" y="178"/>
                </a:lnTo>
              </a:path>
            </a:pathLst>
          </a:custGeom>
          <a:noFill/>
          <a:ln w="1270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19" name="任意多边形 7"/>
          <p:cNvSpPr>
            <a:spLocks/>
          </p:cNvSpPr>
          <p:nvPr/>
        </p:nvSpPr>
        <p:spPr bwMode="auto">
          <a:xfrm>
            <a:off x="4002088" y="5006975"/>
            <a:ext cx="892175" cy="887413"/>
          </a:xfrm>
          <a:custGeom>
            <a:avLst/>
            <a:gdLst>
              <a:gd name="T0" fmla="*/ 2147483647 w 490"/>
              <a:gd name="T1" fmla="*/ 0 h 529"/>
              <a:gd name="T2" fmla="*/ 0 w 490"/>
              <a:gd name="T3" fmla="*/ 2147483647 h 529"/>
              <a:gd name="T4" fmla="*/ 0 60000 65536"/>
              <a:gd name="T5" fmla="*/ 0 60000 65536"/>
              <a:gd name="T6" fmla="*/ 0 w 490"/>
              <a:gd name="T7" fmla="*/ 0 h 529"/>
              <a:gd name="T8" fmla="*/ 490 w 490"/>
              <a:gd name="T9" fmla="*/ 529 h 529"/>
            </a:gdLst>
            <a:ahLst/>
            <a:cxnLst>
              <a:cxn ang="T4">
                <a:pos x="T0" y="T1"/>
              </a:cxn>
              <a:cxn ang="T5">
                <a:pos x="T2" y="T3"/>
              </a:cxn>
            </a:cxnLst>
            <a:rect l="T6" t="T7" r="T8" b="T9"/>
            <a:pathLst>
              <a:path w="490" h="529">
                <a:moveTo>
                  <a:pt x="490" y="0"/>
                </a:moveTo>
                <a:lnTo>
                  <a:pt x="0" y="529"/>
                </a:lnTo>
              </a:path>
            </a:pathLst>
          </a:custGeom>
          <a:noFill/>
          <a:ln w="1270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20" name="任意多边形 8"/>
          <p:cNvSpPr>
            <a:spLocks/>
          </p:cNvSpPr>
          <p:nvPr/>
        </p:nvSpPr>
        <p:spPr bwMode="auto">
          <a:xfrm flipH="1">
            <a:off x="3343275" y="2549525"/>
            <a:ext cx="400050" cy="400050"/>
          </a:xfrm>
          <a:custGeom>
            <a:avLst/>
            <a:gdLst>
              <a:gd name="T0" fmla="*/ 0 w 270"/>
              <a:gd name="T1" fmla="*/ 0 h 140"/>
              <a:gd name="T2" fmla="*/ 2147483647 w 270"/>
              <a:gd name="T3" fmla="*/ 2147483647 h 140"/>
              <a:gd name="T4" fmla="*/ 0 60000 65536"/>
              <a:gd name="T5" fmla="*/ 0 60000 65536"/>
              <a:gd name="T6" fmla="*/ 0 w 270"/>
              <a:gd name="T7" fmla="*/ 0 h 140"/>
              <a:gd name="T8" fmla="*/ 270 w 270"/>
              <a:gd name="T9" fmla="*/ 140 h 140"/>
            </a:gdLst>
            <a:ahLst/>
            <a:cxnLst>
              <a:cxn ang="T4">
                <a:pos x="T0" y="T1"/>
              </a:cxn>
              <a:cxn ang="T5">
                <a:pos x="T2" y="T3"/>
              </a:cxn>
            </a:cxnLst>
            <a:rect l="T6" t="T7" r="T8" b="T9"/>
            <a:pathLst>
              <a:path w="270" h="140">
                <a:moveTo>
                  <a:pt x="0" y="0"/>
                </a:moveTo>
                <a:lnTo>
                  <a:pt x="270" y="140"/>
                </a:lnTo>
              </a:path>
            </a:pathLst>
          </a:custGeom>
          <a:noFill/>
          <a:ln w="1270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21" name="矩形 9"/>
          <p:cNvSpPr>
            <a:spLocks noGrp="1" noChangeArrowheads="1"/>
          </p:cNvSpPr>
          <p:nvPr>
            <p:ph type="title"/>
          </p:nvPr>
        </p:nvSpPr>
        <p:spPr/>
        <p:txBody>
          <a:bodyPr/>
          <a:lstStyle/>
          <a:p>
            <a:pPr eaLnBrk="1" hangingPunct="1"/>
            <a:r>
              <a:rPr lang="en-US" altLang="zh-CN" dirty="0" smtClean="0">
                <a:ea typeface="宋体" charset="-122"/>
              </a:rPr>
              <a:t>Example: Activity Diagram</a:t>
            </a:r>
          </a:p>
        </p:txBody>
      </p:sp>
      <p:sp>
        <p:nvSpPr>
          <p:cNvPr id="38922" name="任意多边形 10"/>
          <p:cNvSpPr>
            <a:spLocks/>
          </p:cNvSpPr>
          <p:nvPr/>
        </p:nvSpPr>
        <p:spPr bwMode="auto">
          <a:xfrm>
            <a:off x="3873500" y="3729038"/>
            <a:ext cx="1588" cy="319087"/>
          </a:xfrm>
          <a:custGeom>
            <a:avLst/>
            <a:gdLst>
              <a:gd name="T0" fmla="*/ 0 w 1"/>
              <a:gd name="T1" fmla="*/ 0 h 201"/>
              <a:gd name="T2" fmla="*/ 2147483647 w 1"/>
              <a:gd name="T3" fmla="*/ 2147483647 h 201"/>
              <a:gd name="T4" fmla="*/ 0 60000 65536"/>
              <a:gd name="T5" fmla="*/ 0 60000 65536"/>
              <a:gd name="T6" fmla="*/ 0 w 1"/>
              <a:gd name="T7" fmla="*/ 0 h 201"/>
              <a:gd name="T8" fmla="*/ 1 w 1"/>
              <a:gd name="T9" fmla="*/ 201 h 201"/>
            </a:gdLst>
            <a:ahLst/>
            <a:cxnLst>
              <a:cxn ang="T4">
                <a:pos x="T0" y="T1"/>
              </a:cxn>
              <a:cxn ang="T5">
                <a:pos x="T2" y="T3"/>
              </a:cxn>
            </a:cxnLst>
            <a:rect l="T6" t="T7" r="T8" b="T9"/>
            <a:pathLst>
              <a:path w="1" h="201">
                <a:moveTo>
                  <a:pt x="0" y="0"/>
                </a:moveTo>
                <a:lnTo>
                  <a:pt x="1" y="201"/>
                </a:lnTo>
              </a:path>
            </a:pathLst>
          </a:custGeom>
          <a:noFill/>
          <a:ln w="1270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23" name="任意多边形 11"/>
          <p:cNvSpPr>
            <a:spLocks/>
          </p:cNvSpPr>
          <p:nvPr/>
        </p:nvSpPr>
        <p:spPr bwMode="auto">
          <a:xfrm>
            <a:off x="3819525" y="2219325"/>
            <a:ext cx="1588" cy="282575"/>
          </a:xfrm>
          <a:custGeom>
            <a:avLst/>
            <a:gdLst>
              <a:gd name="T0" fmla="*/ 0 w 1"/>
              <a:gd name="T1" fmla="*/ 0 h 178"/>
              <a:gd name="T2" fmla="*/ 0 w 1"/>
              <a:gd name="T3" fmla="*/ 2147483647 h 178"/>
              <a:gd name="T4" fmla="*/ 0 60000 65536"/>
              <a:gd name="T5" fmla="*/ 0 60000 65536"/>
              <a:gd name="T6" fmla="*/ 0 w 1"/>
              <a:gd name="T7" fmla="*/ 0 h 178"/>
              <a:gd name="T8" fmla="*/ 1 w 1"/>
              <a:gd name="T9" fmla="*/ 178 h 178"/>
            </a:gdLst>
            <a:ahLst/>
            <a:cxnLst>
              <a:cxn ang="T4">
                <a:pos x="T0" y="T1"/>
              </a:cxn>
              <a:cxn ang="T5">
                <a:pos x="T2" y="T3"/>
              </a:cxn>
            </a:cxnLst>
            <a:rect l="T6" t="T7" r="T8" b="T9"/>
            <a:pathLst>
              <a:path w="1" h="178">
                <a:moveTo>
                  <a:pt x="0" y="0"/>
                </a:moveTo>
                <a:lnTo>
                  <a:pt x="0" y="178"/>
                </a:lnTo>
              </a:path>
            </a:pathLst>
          </a:custGeom>
          <a:noFill/>
          <a:ln w="1270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24" name="直线 12"/>
          <p:cNvSpPr>
            <a:spLocks noChangeShapeType="1"/>
          </p:cNvSpPr>
          <p:nvPr/>
        </p:nvSpPr>
        <p:spPr bwMode="auto">
          <a:xfrm flipV="1">
            <a:off x="6832600" y="1454150"/>
            <a:ext cx="584200" cy="584200"/>
          </a:xfrm>
          <a:prstGeom prst="line">
            <a:avLst/>
          </a:prstGeom>
          <a:noFill/>
          <a:ln w="28575">
            <a:solidFill>
              <a:schemeClr val="hlink"/>
            </a:solidFill>
            <a:round/>
            <a:headEnd type="triangle" w="med" len="me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38925" name="文本框 13"/>
          <p:cNvSpPr txBox="1">
            <a:spLocks noChangeArrowheads="1"/>
          </p:cNvSpPr>
          <p:nvPr/>
        </p:nvSpPr>
        <p:spPr bwMode="auto">
          <a:xfrm>
            <a:off x="7375525" y="1270000"/>
            <a:ext cx="17684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pPr>
              <a:lnSpc>
                <a:spcPct val="100000"/>
              </a:lnSpc>
              <a:spcBef>
                <a:spcPct val="0"/>
              </a:spcBef>
            </a:pPr>
            <a:r>
              <a:rPr lang="en-US" altLang="zh-CN" sz="1800" b="0">
                <a:solidFill>
                  <a:schemeClr val="hlink"/>
                </a:solidFill>
              </a:rPr>
              <a:t>Activity/Action</a:t>
            </a:r>
          </a:p>
        </p:txBody>
      </p:sp>
      <p:sp>
        <p:nvSpPr>
          <p:cNvPr id="38926" name="直线 14"/>
          <p:cNvSpPr>
            <a:spLocks noChangeShapeType="1"/>
          </p:cNvSpPr>
          <p:nvPr/>
        </p:nvSpPr>
        <p:spPr bwMode="auto">
          <a:xfrm flipV="1">
            <a:off x="4425950" y="2541588"/>
            <a:ext cx="2419350" cy="0"/>
          </a:xfrm>
          <a:prstGeom prst="line">
            <a:avLst/>
          </a:prstGeom>
          <a:noFill/>
          <a:ln w="28575">
            <a:solidFill>
              <a:schemeClr val="hlink"/>
            </a:solidFill>
            <a:round/>
            <a:headEnd type="triangle" w="med" len="me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38927" name="文本框 15"/>
          <p:cNvSpPr txBox="1">
            <a:spLocks noChangeArrowheads="1"/>
          </p:cNvSpPr>
          <p:nvPr/>
        </p:nvSpPr>
        <p:spPr bwMode="auto">
          <a:xfrm>
            <a:off x="6800850" y="2366963"/>
            <a:ext cx="18732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pPr>
              <a:lnSpc>
                <a:spcPct val="100000"/>
              </a:lnSpc>
              <a:spcBef>
                <a:spcPct val="0"/>
              </a:spcBef>
            </a:pPr>
            <a:r>
              <a:rPr lang="en-US" altLang="zh-CN" sz="1800" b="0">
                <a:solidFill>
                  <a:schemeClr val="hlink"/>
                </a:solidFill>
              </a:rPr>
              <a:t>Synchronization</a:t>
            </a:r>
            <a:endParaRPr lang="fr-FR" altLang="zh-CN" sz="1800" b="0">
              <a:solidFill>
                <a:schemeClr val="hlink"/>
              </a:solidFill>
            </a:endParaRPr>
          </a:p>
          <a:p>
            <a:pPr>
              <a:lnSpc>
                <a:spcPct val="100000"/>
              </a:lnSpc>
              <a:spcBef>
                <a:spcPct val="0"/>
              </a:spcBef>
            </a:pPr>
            <a:r>
              <a:rPr lang="en-US" altLang="zh-CN" sz="1800" b="0">
                <a:solidFill>
                  <a:schemeClr val="hlink"/>
                </a:solidFill>
              </a:rPr>
              <a:t>Bar (Fork)</a:t>
            </a:r>
          </a:p>
        </p:txBody>
      </p:sp>
      <p:sp>
        <p:nvSpPr>
          <p:cNvPr id="38928" name="直线 16"/>
          <p:cNvSpPr>
            <a:spLocks noChangeShapeType="1"/>
          </p:cNvSpPr>
          <p:nvPr/>
        </p:nvSpPr>
        <p:spPr bwMode="auto">
          <a:xfrm flipH="1" flipV="1">
            <a:off x="1771650" y="3494088"/>
            <a:ext cx="449263" cy="454025"/>
          </a:xfrm>
          <a:prstGeom prst="line">
            <a:avLst/>
          </a:prstGeom>
          <a:noFill/>
          <a:ln w="28575">
            <a:solidFill>
              <a:schemeClr val="hlink"/>
            </a:solidFill>
            <a:round/>
            <a:headEnd type="triangle" w="med" len="me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38929" name="文本框 17"/>
          <p:cNvSpPr txBox="1">
            <a:spLocks noChangeArrowheads="1"/>
          </p:cNvSpPr>
          <p:nvPr/>
        </p:nvSpPr>
        <p:spPr bwMode="auto">
          <a:xfrm>
            <a:off x="644525" y="2957513"/>
            <a:ext cx="1198563"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pPr>
              <a:lnSpc>
                <a:spcPct val="100000"/>
              </a:lnSpc>
              <a:spcBef>
                <a:spcPct val="0"/>
              </a:spcBef>
            </a:pPr>
            <a:r>
              <a:rPr lang="en-US" altLang="zh-CN" sz="1800" b="0">
                <a:solidFill>
                  <a:schemeClr val="hlink"/>
                </a:solidFill>
              </a:rPr>
              <a:t>Guard</a:t>
            </a:r>
          </a:p>
          <a:p>
            <a:pPr>
              <a:lnSpc>
                <a:spcPct val="100000"/>
              </a:lnSpc>
              <a:spcBef>
                <a:spcPct val="0"/>
              </a:spcBef>
            </a:pPr>
            <a:r>
              <a:rPr lang="en-US" altLang="zh-CN" sz="1800" b="0">
                <a:solidFill>
                  <a:schemeClr val="hlink"/>
                </a:solidFill>
              </a:rPr>
              <a:t>Condition</a:t>
            </a:r>
          </a:p>
        </p:txBody>
      </p:sp>
      <p:sp>
        <p:nvSpPr>
          <p:cNvPr id="38930" name="文本框 18"/>
          <p:cNvSpPr txBox="1">
            <a:spLocks noChangeArrowheads="1"/>
          </p:cNvSpPr>
          <p:nvPr/>
        </p:nvSpPr>
        <p:spPr bwMode="auto">
          <a:xfrm>
            <a:off x="6800850" y="3530600"/>
            <a:ext cx="18732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pPr>
              <a:lnSpc>
                <a:spcPct val="100000"/>
              </a:lnSpc>
              <a:spcBef>
                <a:spcPct val="0"/>
              </a:spcBef>
            </a:pPr>
            <a:r>
              <a:rPr lang="en-US" altLang="zh-CN" sz="1800" b="0" dirty="0">
                <a:solidFill>
                  <a:schemeClr val="hlink"/>
                </a:solidFill>
              </a:rPr>
              <a:t>Synchronization</a:t>
            </a:r>
            <a:endParaRPr lang="fr-FR" altLang="zh-CN" sz="1800" b="0" dirty="0">
              <a:solidFill>
                <a:schemeClr val="hlink"/>
              </a:solidFill>
            </a:endParaRPr>
          </a:p>
          <a:p>
            <a:pPr>
              <a:lnSpc>
                <a:spcPct val="100000"/>
              </a:lnSpc>
              <a:spcBef>
                <a:spcPct val="0"/>
              </a:spcBef>
            </a:pPr>
            <a:r>
              <a:rPr lang="en-US" altLang="zh-CN" sz="1800" b="0" dirty="0">
                <a:solidFill>
                  <a:schemeClr val="hlink"/>
                </a:solidFill>
              </a:rPr>
              <a:t>Bar (Join)</a:t>
            </a:r>
          </a:p>
        </p:txBody>
      </p:sp>
      <p:sp>
        <p:nvSpPr>
          <p:cNvPr id="38931" name="直线 19"/>
          <p:cNvSpPr>
            <a:spLocks noChangeShapeType="1"/>
          </p:cNvSpPr>
          <p:nvPr/>
        </p:nvSpPr>
        <p:spPr bwMode="auto">
          <a:xfrm flipV="1">
            <a:off x="3987800" y="1295400"/>
            <a:ext cx="1079500" cy="762000"/>
          </a:xfrm>
          <a:prstGeom prst="line">
            <a:avLst/>
          </a:prstGeom>
          <a:noFill/>
          <a:ln w="28575">
            <a:solidFill>
              <a:schemeClr val="hlink"/>
            </a:solidFill>
            <a:round/>
            <a:headEnd type="triangle" w="med" len="me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38932" name="文本框 20"/>
          <p:cNvSpPr txBox="1">
            <a:spLocks noChangeArrowheads="1"/>
          </p:cNvSpPr>
          <p:nvPr/>
        </p:nvSpPr>
        <p:spPr bwMode="auto">
          <a:xfrm>
            <a:off x="5003800" y="1092200"/>
            <a:ext cx="111125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pPr>
              <a:lnSpc>
                <a:spcPct val="100000"/>
              </a:lnSpc>
              <a:spcBef>
                <a:spcPct val="0"/>
              </a:spcBef>
            </a:pPr>
            <a:r>
              <a:rPr lang="en-US" altLang="zh-CN" sz="1800" b="0">
                <a:solidFill>
                  <a:schemeClr val="hlink"/>
                </a:solidFill>
              </a:rPr>
              <a:t>Decision</a:t>
            </a:r>
          </a:p>
        </p:txBody>
      </p:sp>
      <p:sp>
        <p:nvSpPr>
          <p:cNvPr id="38933" name="文本框 21"/>
          <p:cNvSpPr txBox="1">
            <a:spLocks noChangeArrowheads="1"/>
          </p:cNvSpPr>
          <p:nvPr/>
        </p:nvSpPr>
        <p:spPr bwMode="auto">
          <a:xfrm>
            <a:off x="482600" y="1476375"/>
            <a:ext cx="15240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pPr algn="r">
              <a:lnSpc>
                <a:spcPct val="100000"/>
              </a:lnSpc>
              <a:spcBef>
                <a:spcPct val="0"/>
              </a:spcBef>
            </a:pPr>
            <a:r>
              <a:rPr lang="en-US" altLang="zh-CN" sz="1800" b="0">
                <a:solidFill>
                  <a:schemeClr val="hlink"/>
                </a:solidFill>
              </a:rPr>
              <a:t>Concurrent Threads</a:t>
            </a:r>
          </a:p>
        </p:txBody>
      </p:sp>
      <p:sp>
        <p:nvSpPr>
          <p:cNvPr id="38934" name="直线 22"/>
          <p:cNvSpPr>
            <a:spLocks noChangeShapeType="1"/>
          </p:cNvSpPr>
          <p:nvPr/>
        </p:nvSpPr>
        <p:spPr bwMode="auto">
          <a:xfrm flipV="1">
            <a:off x="6197600" y="4768850"/>
            <a:ext cx="1219200" cy="0"/>
          </a:xfrm>
          <a:prstGeom prst="line">
            <a:avLst/>
          </a:prstGeom>
          <a:noFill/>
          <a:ln w="28575">
            <a:solidFill>
              <a:schemeClr val="hlink"/>
            </a:solidFill>
            <a:round/>
            <a:headEnd type="triangle" w="med" len="me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38935" name="文本框 23"/>
          <p:cNvSpPr txBox="1">
            <a:spLocks noChangeArrowheads="1"/>
          </p:cNvSpPr>
          <p:nvPr/>
        </p:nvSpPr>
        <p:spPr bwMode="auto">
          <a:xfrm>
            <a:off x="7378700" y="4572000"/>
            <a:ext cx="12954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pPr>
              <a:lnSpc>
                <a:spcPct val="100000"/>
              </a:lnSpc>
              <a:spcBef>
                <a:spcPct val="0"/>
              </a:spcBef>
            </a:pPr>
            <a:r>
              <a:rPr lang="en-US" altLang="zh-CN" sz="1800" b="0">
                <a:solidFill>
                  <a:schemeClr val="hlink"/>
                </a:solidFill>
              </a:rPr>
              <a:t>Transition</a:t>
            </a:r>
          </a:p>
        </p:txBody>
      </p:sp>
      <p:sp>
        <p:nvSpPr>
          <p:cNvPr id="38936" name="椭圆 24"/>
          <p:cNvSpPr>
            <a:spLocks noChangeArrowheads="1"/>
          </p:cNvSpPr>
          <p:nvPr/>
        </p:nvSpPr>
        <p:spPr bwMode="auto">
          <a:xfrm>
            <a:off x="3721100" y="838200"/>
            <a:ext cx="204788" cy="192088"/>
          </a:xfrm>
          <a:prstGeom prst="ellipse">
            <a:avLst/>
          </a:prstGeom>
          <a:solidFill>
            <a:srgbClr val="C0C0C0"/>
          </a:solidFill>
          <a:ln w="12700">
            <a:solidFill>
              <a:schemeClr val="tx1"/>
            </a:solidFill>
            <a:round/>
            <a:headEnd/>
            <a:tailEnd/>
          </a:ln>
        </p:spPr>
        <p:txBody>
          <a:bodyPr/>
          <a:lstStyle/>
          <a:p>
            <a:endParaRPr lang="zh-CN" altLang="en-US"/>
          </a:p>
        </p:txBody>
      </p:sp>
      <p:sp>
        <p:nvSpPr>
          <p:cNvPr id="38937" name="任意多边形 25"/>
          <p:cNvSpPr>
            <a:spLocks/>
          </p:cNvSpPr>
          <p:nvPr/>
        </p:nvSpPr>
        <p:spPr bwMode="auto">
          <a:xfrm>
            <a:off x="3822700" y="1030288"/>
            <a:ext cx="52388" cy="303212"/>
          </a:xfrm>
          <a:custGeom>
            <a:avLst/>
            <a:gdLst>
              <a:gd name="T0" fmla="*/ 0 w 5"/>
              <a:gd name="T1" fmla="*/ 0 h 30"/>
              <a:gd name="T2" fmla="*/ 0 w 5"/>
              <a:gd name="T3" fmla="*/ 2147483647 h 30"/>
              <a:gd name="T4" fmla="*/ 2147483647 w 5"/>
              <a:gd name="T5" fmla="*/ 2147483647 h 30"/>
              <a:gd name="T6" fmla="*/ 0 60000 65536"/>
              <a:gd name="T7" fmla="*/ 0 60000 65536"/>
              <a:gd name="T8" fmla="*/ 0 60000 65536"/>
              <a:gd name="T9" fmla="*/ 0 w 5"/>
              <a:gd name="T10" fmla="*/ 0 h 30"/>
              <a:gd name="T11" fmla="*/ 5 w 5"/>
              <a:gd name="T12" fmla="*/ 30 h 30"/>
            </a:gdLst>
            <a:ahLst/>
            <a:cxnLst>
              <a:cxn ang="T6">
                <a:pos x="T0" y="T1"/>
              </a:cxn>
              <a:cxn ang="T7">
                <a:pos x="T2" y="T3"/>
              </a:cxn>
              <a:cxn ang="T8">
                <a:pos x="T4" y="T5"/>
              </a:cxn>
            </a:cxnLst>
            <a:rect l="T9" t="T10" r="T11" b="T12"/>
            <a:pathLst>
              <a:path w="5" h="30">
                <a:moveTo>
                  <a:pt x="0" y="0"/>
                </a:moveTo>
                <a:lnTo>
                  <a:pt x="0" y="30"/>
                </a:lnTo>
                <a:lnTo>
                  <a:pt x="5" y="18"/>
                </a:lnTo>
              </a:path>
            </a:pathLst>
          </a:custGeom>
          <a:noFill/>
          <a:ln w="127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38" name="直线 26"/>
          <p:cNvSpPr>
            <a:spLocks noChangeShapeType="1"/>
          </p:cNvSpPr>
          <p:nvPr/>
        </p:nvSpPr>
        <p:spPr bwMode="auto">
          <a:xfrm flipH="1" flipV="1">
            <a:off x="3771900" y="1212850"/>
            <a:ext cx="50800" cy="1206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9" name="任意多边形 27"/>
          <p:cNvSpPr>
            <a:spLocks/>
          </p:cNvSpPr>
          <p:nvPr/>
        </p:nvSpPr>
        <p:spPr bwMode="auto">
          <a:xfrm>
            <a:off x="3578225" y="2019300"/>
            <a:ext cx="469900" cy="212725"/>
          </a:xfrm>
          <a:custGeom>
            <a:avLst/>
            <a:gdLst>
              <a:gd name="T0" fmla="*/ 0 w 326"/>
              <a:gd name="T1" fmla="*/ 2147483647 h 149"/>
              <a:gd name="T2" fmla="*/ 2147483647 w 326"/>
              <a:gd name="T3" fmla="*/ 0 h 149"/>
              <a:gd name="T4" fmla="*/ 2147483647 w 326"/>
              <a:gd name="T5" fmla="*/ 2147483647 h 149"/>
              <a:gd name="T6" fmla="*/ 2147483647 w 326"/>
              <a:gd name="T7" fmla="*/ 2147483647 h 149"/>
              <a:gd name="T8" fmla="*/ 0 w 326"/>
              <a:gd name="T9" fmla="*/ 2147483647 h 149"/>
              <a:gd name="T10" fmla="*/ 0 60000 65536"/>
              <a:gd name="T11" fmla="*/ 0 60000 65536"/>
              <a:gd name="T12" fmla="*/ 0 60000 65536"/>
              <a:gd name="T13" fmla="*/ 0 60000 65536"/>
              <a:gd name="T14" fmla="*/ 0 60000 65536"/>
              <a:gd name="T15" fmla="*/ 0 w 326"/>
              <a:gd name="T16" fmla="*/ 0 h 149"/>
              <a:gd name="T17" fmla="*/ 326 w 326"/>
              <a:gd name="T18" fmla="*/ 149 h 149"/>
            </a:gdLst>
            <a:ahLst/>
            <a:cxnLst>
              <a:cxn ang="T10">
                <a:pos x="T0" y="T1"/>
              </a:cxn>
              <a:cxn ang="T11">
                <a:pos x="T2" y="T3"/>
              </a:cxn>
              <a:cxn ang="T12">
                <a:pos x="T4" y="T5"/>
              </a:cxn>
              <a:cxn ang="T13">
                <a:pos x="T6" y="T7"/>
              </a:cxn>
              <a:cxn ang="T14">
                <a:pos x="T8" y="T9"/>
              </a:cxn>
            </a:cxnLst>
            <a:rect l="T15" t="T16" r="T17" b="T18"/>
            <a:pathLst>
              <a:path w="326" h="149">
                <a:moveTo>
                  <a:pt x="0" y="78"/>
                </a:moveTo>
                <a:lnTo>
                  <a:pt x="170" y="0"/>
                </a:lnTo>
                <a:lnTo>
                  <a:pt x="326" y="78"/>
                </a:lnTo>
                <a:lnTo>
                  <a:pt x="170" y="149"/>
                </a:lnTo>
                <a:lnTo>
                  <a:pt x="0" y="78"/>
                </a:lnTo>
                <a:close/>
              </a:path>
            </a:pathLst>
          </a:custGeom>
          <a:solidFill>
            <a:srgbClr val="FFFFCC"/>
          </a:solidFill>
          <a:ln w="12700">
            <a:solidFill>
              <a:srgbClr val="990033"/>
            </a:solidFill>
            <a:prstDash val="solid"/>
            <a:round/>
            <a:headEnd/>
            <a:tailEnd/>
          </a:ln>
        </p:spPr>
        <p:txBody>
          <a:bodyPr/>
          <a:lstStyle/>
          <a:p>
            <a:endParaRPr lang="zh-CN" altLang="en-US"/>
          </a:p>
        </p:txBody>
      </p:sp>
      <p:sp>
        <p:nvSpPr>
          <p:cNvPr id="38940" name="任意多边形 28"/>
          <p:cNvSpPr>
            <a:spLocks/>
          </p:cNvSpPr>
          <p:nvPr/>
        </p:nvSpPr>
        <p:spPr bwMode="auto">
          <a:xfrm>
            <a:off x="3822700" y="1030288"/>
            <a:ext cx="52388" cy="303212"/>
          </a:xfrm>
          <a:custGeom>
            <a:avLst/>
            <a:gdLst>
              <a:gd name="T0" fmla="*/ 0 w 5"/>
              <a:gd name="T1" fmla="*/ 0 h 30"/>
              <a:gd name="T2" fmla="*/ 0 w 5"/>
              <a:gd name="T3" fmla="*/ 2147483647 h 30"/>
              <a:gd name="T4" fmla="*/ 2147483647 w 5"/>
              <a:gd name="T5" fmla="*/ 2147483647 h 30"/>
              <a:gd name="T6" fmla="*/ 0 60000 65536"/>
              <a:gd name="T7" fmla="*/ 0 60000 65536"/>
              <a:gd name="T8" fmla="*/ 0 60000 65536"/>
              <a:gd name="T9" fmla="*/ 0 w 5"/>
              <a:gd name="T10" fmla="*/ 0 h 30"/>
              <a:gd name="T11" fmla="*/ 5 w 5"/>
              <a:gd name="T12" fmla="*/ 30 h 30"/>
            </a:gdLst>
            <a:ahLst/>
            <a:cxnLst>
              <a:cxn ang="T6">
                <a:pos x="T0" y="T1"/>
              </a:cxn>
              <a:cxn ang="T7">
                <a:pos x="T2" y="T3"/>
              </a:cxn>
              <a:cxn ang="T8">
                <a:pos x="T4" y="T5"/>
              </a:cxn>
            </a:cxnLst>
            <a:rect l="T9" t="T10" r="T11" b="T12"/>
            <a:pathLst>
              <a:path w="5" h="30">
                <a:moveTo>
                  <a:pt x="0" y="0"/>
                </a:moveTo>
                <a:lnTo>
                  <a:pt x="0" y="30"/>
                </a:lnTo>
                <a:lnTo>
                  <a:pt x="5" y="18"/>
                </a:lnTo>
              </a:path>
            </a:pathLst>
          </a:custGeom>
          <a:noFill/>
          <a:ln w="127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41" name="直线 29"/>
          <p:cNvSpPr>
            <a:spLocks noChangeShapeType="1"/>
          </p:cNvSpPr>
          <p:nvPr/>
        </p:nvSpPr>
        <p:spPr bwMode="auto">
          <a:xfrm flipH="1" flipV="1">
            <a:off x="3771900" y="1212850"/>
            <a:ext cx="50800" cy="1206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2" name="矩形 30"/>
          <p:cNvSpPr>
            <a:spLocks noChangeArrowheads="1"/>
          </p:cNvSpPr>
          <p:nvPr/>
        </p:nvSpPr>
        <p:spPr bwMode="auto">
          <a:xfrm>
            <a:off x="3349625" y="1377950"/>
            <a:ext cx="95408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gn="ctr">
              <a:lnSpc>
                <a:spcPct val="100000"/>
              </a:lnSpc>
              <a:spcBef>
                <a:spcPct val="0"/>
              </a:spcBef>
            </a:pPr>
            <a:r>
              <a:rPr lang="en-US" altLang="zh-CN" sz="1200" b="0">
                <a:solidFill>
                  <a:srgbClr val="000000"/>
                </a:solidFill>
              </a:rPr>
              <a:t>Select Course</a:t>
            </a:r>
            <a:endParaRPr lang="en-US" altLang="zh-CN" sz="1000" b="0"/>
          </a:p>
        </p:txBody>
      </p:sp>
      <p:sp>
        <p:nvSpPr>
          <p:cNvPr id="38943" name="矩形 31"/>
          <p:cNvSpPr>
            <a:spLocks noChangeArrowheads="1"/>
          </p:cNvSpPr>
          <p:nvPr/>
        </p:nvSpPr>
        <p:spPr bwMode="auto">
          <a:xfrm>
            <a:off x="3435350" y="2189163"/>
            <a:ext cx="100806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nSpc>
                <a:spcPct val="100000"/>
              </a:lnSpc>
              <a:spcBef>
                <a:spcPct val="0"/>
              </a:spcBef>
            </a:pPr>
            <a:r>
              <a:rPr lang="en-US" altLang="zh-CN" sz="1200" b="0"/>
              <a:t>[ add  course ] </a:t>
            </a:r>
            <a:endParaRPr lang="en-US" altLang="zh-CN" sz="1000" b="0"/>
          </a:p>
        </p:txBody>
      </p:sp>
      <p:grpSp>
        <p:nvGrpSpPr>
          <p:cNvPr id="38944" name="组合 32"/>
          <p:cNvGrpSpPr>
            <a:grpSpLocks/>
          </p:cNvGrpSpPr>
          <p:nvPr/>
        </p:nvGrpSpPr>
        <p:grpSpPr bwMode="auto">
          <a:xfrm>
            <a:off x="2401888" y="2936875"/>
            <a:ext cx="1081087" cy="436563"/>
            <a:chOff x="1630" y="1850"/>
            <a:chExt cx="681" cy="275"/>
          </a:xfrm>
        </p:grpSpPr>
        <p:sp>
          <p:nvSpPr>
            <p:cNvPr id="38981" name="自选图形 33"/>
            <p:cNvSpPr>
              <a:spLocks noChangeArrowheads="1"/>
            </p:cNvSpPr>
            <p:nvPr/>
          </p:nvSpPr>
          <p:spPr bwMode="auto">
            <a:xfrm>
              <a:off x="1630" y="1850"/>
              <a:ext cx="681" cy="275"/>
            </a:xfrm>
            <a:prstGeom prst="roundRect">
              <a:avLst>
                <a:gd name="adj" fmla="val 16667"/>
              </a:avLst>
            </a:prstGeom>
            <a:solidFill>
              <a:srgbClr val="FFFFCC"/>
            </a:solidFill>
            <a:ln w="0">
              <a:solidFill>
                <a:srgbClr val="990033"/>
              </a:solidFill>
              <a:round/>
              <a:headEnd/>
              <a:tailEnd/>
            </a:ln>
          </p:spPr>
          <p:txBody>
            <a:bodyPr/>
            <a:lstStyle/>
            <a:p>
              <a:endParaRPr lang="zh-CN" altLang="en-US"/>
            </a:p>
          </p:txBody>
        </p:sp>
        <p:sp>
          <p:nvSpPr>
            <p:cNvPr id="38982" name="矩形 34"/>
            <p:cNvSpPr>
              <a:spLocks noChangeArrowheads="1"/>
            </p:cNvSpPr>
            <p:nvPr/>
          </p:nvSpPr>
          <p:spPr bwMode="auto">
            <a:xfrm>
              <a:off x="1824" y="1873"/>
              <a:ext cx="29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nSpc>
                  <a:spcPct val="100000"/>
                </a:lnSpc>
                <a:spcBef>
                  <a:spcPct val="0"/>
                </a:spcBef>
              </a:pPr>
              <a:r>
                <a:rPr lang="en-US" altLang="zh-CN" sz="1200" b="0">
                  <a:solidFill>
                    <a:srgbClr val="000000"/>
                  </a:solidFill>
                </a:rPr>
                <a:t>Check </a:t>
              </a:r>
              <a:endParaRPr lang="en-US" altLang="zh-CN" sz="1000" b="0"/>
            </a:p>
          </p:txBody>
        </p:sp>
        <p:sp>
          <p:nvSpPr>
            <p:cNvPr id="38983" name="矩形 35"/>
            <p:cNvSpPr>
              <a:spLocks noChangeArrowheads="1"/>
            </p:cNvSpPr>
            <p:nvPr/>
          </p:nvSpPr>
          <p:spPr bwMode="auto">
            <a:xfrm>
              <a:off x="1779" y="1975"/>
              <a:ext cx="39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nSpc>
                  <a:spcPct val="100000"/>
                </a:lnSpc>
                <a:spcBef>
                  <a:spcPct val="0"/>
                </a:spcBef>
              </a:pPr>
              <a:r>
                <a:rPr lang="en-US" altLang="zh-CN" sz="1200" b="0" dirty="0">
                  <a:solidFill>
                    <a:srgbClr val="000000"/>
                  </a:solidFill>
                </a:rPr>
                <a:t>Schedule</a:t>
              </a:r>
              <a:endParaRPr lang="en-US" altLang="zh-CN" sz="1000" b="0" dirty="0"/>
            </a:p>
          </p:txBody>
        </p:sp>
      </p:grpSp>
      <p:grpSp>
        <p:nvGrpSpPr>
          <p:cNvPr id="38945" name="组合 36"/>
          <p:cNvGrpSpPr>
            <a:grpSpLocks/>
          </p:cNvGrpSpPr>
          <p:nvPr/>
        </p:nvGrpSpPr>
        <p:grpSpPr bwMode="auto">
          <a:xfrm>
            <a:off x="4330700" y="2936875"/>
            <a:ext cx="1081088" cy="436563"/>
            <a:chOff x="2626" y="1850"/>
            <a:chExt cx="681" cy="275"/>
          </a:xfrm>
        </p:grpSpPr>
        <p:sp>
          <p:nvSpPr>
            <p:cNvPr id="38978" name="自选图形 37"/>
            <p:cNvSpPr>
              <a:spLocks noChangeArrowheads="1"/>
            </p:cNvSpPr>
            <p:nvPr/>
          </p:nvSpPr>
          <p:spPr bwMode="auto">
            <a:xfrm>
              <a:off x="2626" y="1850"/>
              <a:ext cx="681" cy="275"/>
            </a:xfrm>
            <a:prstGeom prst="roundRect">
              <a:avLst>
                <a:gd name="adj" fmla="val 16667"/>
              </a:avLst>
            </a:prstGeom>
            <a:solidFill>
              <a:srgbClr val="FFFFCC"/>
            </a:solidFill>
            <a:ln w="0">
              <a:solidFill>
                <a:srgbClr val="990033"/>
              </a:solidFill>
              <a:round/>
              <a:headEnd/>
              <a:tailEnd/>
            </a:ln>
          </p:spPr>
          <p:txBody>
            <a:bodyPr/>
            <a:lstStyle/>
            <a:p>
              <a:endParaRPr lang="zh-CN" altLang="en-US"/>
            </a:p>
          </p:txBody>
        </p:sp>
        <p:sp>
          <p:nvSpPr>
            <p:cNvPr id="38979" name="矩形 38"/>
            <p:cNvSpPr>
              <a:spLocks noChangeArrowheads="1"/>
            </p:cNvSpPr>
            <p:nvPr/>
          </p:nvSpPr>
          <p:spPr bwMode="auto">
            <a:xfrm>
              <a:off x="2797" y="1873"/>
              <a:ext cx="29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nSpc>
                  <a:spcPct val="100000"/>
                </a:lnSpc>
                <a:spcBef>
                  <a:spcPct val="0"/>
                </a:spcBef>
              </a:pPr>
              <a:r>
                <a:rPr lang="en-US" altLang="zh-CN" sz="1200" b="0">
                  <a:solidFill>
                    <a:srgbClr val="000000"/>
                  </a:solidFill>
                </a:rPr>
                <a:t>Check </a:t>
              </a:r>
              <a:endParaRPr lang="en-US" altLang="zh-CN" sz="1000" b="0"/>
            </a:p>
          </p:txBody>
        </p:sp>
        <p:sp>
          <p:nvSpPr>
            <p:cNvPr id="38980" name="矩形 39"/>
            <p:cNvSpPr>
              <a:spLocks noChangeArrowheads="1"/>
            </p:cNvSpPr>
            <p:nvPr/>
          </p:nvSpPr>
          <p:spPr bwMode="auto">
            <a:xfrm>
              <a:off x="2675" y="1975"/>
              <a:ext cx="59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nSpc>
                  <a:spcPct val="100000"/>
                </a:lnSpc>
                <a:spcBef>
                  <a:spcPct val="0"/>
                </a:spcBef>
              </a:pPr>
              <a:r>
                <a:rPr lang="en-US" altLang="zh-CN" sz="1200" b="0">
                  <a:solidFill>
                    <a:srgbClr val="000000"/>
                  </a:solidFill>
                </a:rPr>
                <a:t>Pre-requisites</a:t>
              </a:r>
              <a:endParaRPr lang="en-US" altLang="zh-CN" sz="1000" b="0"/>
            </a:p>
          </p:txBody>
        </p:sp>
      </p:grpSp>
      <p:grpSp>
        <p:nvGrpSpPr>
          <p:cNvPr id="38946" name="组合 40"/>
          <p:cNvGrpSpPr>
            <a:grpSpLocks/>
          </p:cNvGrpSpPr>
          <p:nvPr/>
        </p:nvGrpSpPr>
        <p:grpSpPr bwMode="auto">
          <a:xfrm>
            <a:off x="2401888" y="4594225"/>
            <a:ext cx="1081087" cy="436563"/>
            <a:chOff x="1540" y="2894"/>
            <a:chExt cx="681" cy="275"/>
          </a:xfrm>
        </p:grpSpPr>
        <p:sp>
          <p:nvSpPr>
            <p:cNvPr id="38975" name="自选图形 41"/>
            <p:cNvSpPr>
              <a:spLocks noChangeArrowheads="1"/>
            </p:cNvSpPr>
            <p:nvPr/>
          </p:nvSpPr>
          <p:spPr bwMode="auto">
            <a:xfrm>
              <a:off x="1540" y="2894"/>
              <a:ext cx="681" cy="275"/>
            </a:xfrm>
            <a:prstGeom prst="roundRect">
              <a:avLst>
                <a:gd name="adj" fmla="val 16667"/>
              </a:avLst>
            </a:prstGeom>
            <a:solidFill>
              <a:srgbClr val="FFFFCC"/>
            </a:solidFill>
            <a:ln w="0">
              <a:solidFill>
                <a:srgbClr val="990033"/>
              </a:solidFill>
              <a:round/>
              <a:headEnd/>
              <a:tailEnd/>
            </a:ln>
          </p:spPr>
          <p:txBody>
            <a:bodyPr/>
            <a:lstStyle/>
            <a:p>
              <a:endParaRPr lang="zh-CN" altLang="en-US"/>
            </a:p>
          </p:txBody>
        </p:sp>
        <p:sp>
          <p:nvSpPr>
            <p:cNvPr id="38976" name="矩形 42"/>
            <p:cNvSpPr>
              <a:spLocks noChangeArrowheads="1"/>
            </p:cNvSpPr>
            <p:nvPr/>
          </p:nvSpPr>
          <p:spPr bwMode="auto">
            <a:xfrm>
              <a:off x="1661" y="2911"/>
              <a:ext cx="42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nSpc>
                  <a:spcPct val="100000"/>
                </a:lnSpc>
                <a:spcBef>
                  <a:spcPct val="0"/>
                </a:spcBef>
              </a:pPr>
              <a:r>
                <a:rPr lang="en-US" altLang="zh-CN" sz="1200" b="0">
                  <a:solidFill>
                    <a:srgbClr val="000000"/>
                  </a:solidFill>
                </a:rPr>
                <a:t>Assign to </a:t>
              </a:r>
              <a:endParaRPr lang="en-US" altLang="zh-CN" sz="1000" b="0"/>
            </a:p>
          </p:txBody>
        </p:sp>
        <p:sp>
          <p:nvSpPr>
            <p:cNvPr id="38977" name="矩形 43"/>
            <p:cNvSpPr>
              <a:spLocks noChangeArrowheads="1"/>
            </p:cNvSpPr>
            <p:nvPr/>
          </p:nvSpPr>
          <p:spPr bwMode="auto">
            <a:xfrm>
              <a:off x="1713" y="3014"/>
              <a:ext cx="30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nSpc>
                  <a:spcPct val="100000"/>
                </a:lnSpc>
                <a:spcBef>
                  <a:spcPct val="0"/>
                </a:spcBef>
              </a:pPr>
              <a:r>
                <a:rPr lang="en-US" altLang="zh-CN" sz="1200" b="0">
                  <a:solidFill>
                    <a:srgbClr val="000000"/>
                  </a:solidFill>
                </a:rPr>
                <a:t>Course</a:t>
              </a:r>
              <a:endParaRPr lang="en-US" altLang="zh-CN" sz="1000" b="0"/>
            </a:p>
          </p:txBody>
        </p:sp>
      </p:grpSp>
      <p:sp>
        <p:nvSpPr>
          <p:cNvPr id="38947" name="任意多边形 44"/>
          <p:cNvSpPr>
            <a:spLocks/>
          </p:cNvSpPr>
          <p:nvPr/>
        </p:nvSpPr>
        <p:spPr bwMode="auto">
          <a:xfrm>
            <a:off x="2933700" y="5006975"/>
            <a:ext cx="1588" cy="222250"/>
          </a:xfrm>
          <a:custGeom>
            <a:avLst/>
            <a:gdLst>
              <a:gd name="T0" fmla="*/ 0 w 1"/>
              <a:gd name="T1" fmla="*/ 0 h 140"/>
              <a:gd name="T2" fmla="*/ 0 w 1"/>
              <a:gd name="T3" fmla="*/ 2147483647 h 140"/>
              <a:gd name="T4" fmla="*/ 0 60000 65536"/>
              <a:gd name="T5" fmla="*/ 0 60000 65536"/>
              <a:gd name="T6" fmla="*/ 0 w 1"/>
              <a:gd name="T7" fmla="*/ 0 h 140"/>
              <a:gd name="T8" fmla="*/ 1 w 1"/>
              <a:gd name="T9" fmla="*/ 140 h 140"/>
            </a:gdLst>
            <a:ahLst/>
            <a:cxnLst>
              <a:cxn ang="T4">
                <a:pos x="T0" y="T1"/>
              </a:cxn>
              <a:cxn ang="T5">
                <a:pos x="T2" y="T3"/>
              </a:cxn>
            </a:cxnLst>
            <a:rect l="T6" t="T7" r="T8" b="T9"/>
            <a:pathLst>
              <a:path w="1" h="140">
                <a:moveTo>
                  <a:pt x="0" y="0"/>
                </a:moveTo>
                <a:lnTo>
                  <a:pt x="0" y="140"/>
                </a:lnTo>
              </a:path>
            </a:pathLst>
          </a:custGeom>
          <a:noFill/>
          <a:ln w="1270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48" name="任意多边形 45"/>
          <p:cNvSpPr>
            <a:spLocks/>
          </p:cNvSpPr>
          <p:nvPr/>
        </p:nvSpPr>
        <p:spPr bwMode="auto">
          <a:xfrm>
            <a:off x="2943225" y="4187825"/>
            <a:ext cx="687388" cy="423863"/>
          </a:xfrm>
          <a:custGeom>
            <a:avLst/>
            <a:gdLst>
              <a:gd name="T0" fmla="*/ 2147483647 w 433"/>
              <a:gd name="T1" fmla="*/ 0 h 267"/>
              <a:gd name="T2" fmla="*/ 0 w 433"/>
              <a:gd name="T3" fmla="*/ 0 h 267"/>
              <a:gd name="T4" fmla="*/ 0 w 433"/>
              <a:gd name="T5" fmla="*/ 2147483647 h 267"/>
              <a:gd name="T6" fmla="*/ 0 60000 65536"/>
              <a:gd name="T7" fmla="*/ 0 60000 65536"/>
              <a:gd name="T8" fmla="*/ 0 60000 65536"/>
              <a:gd name="T9" fmla="*/ 0 w 433"/>
              <a:gd name="T10" fmla="*/ 0 h 267"/>
              <a:gd name="T11" fmla="*/ 433 w 433"/>
              <a:gd name="T12" fmla="*/ 267 h 267"/>
            </a:gdLst>
            <a:ahLst/>
            <a:cxnLst>
              <a:cxn ang="T6">
                <a:pos x="T0" y="T1"/>
              </a:cxn>
              <a:cxn ang="T7">
                <a:pos x="T2" y="T3"/>
              </a:cxn>
              <a:cxn ang="T8">
                <a:pos x="T4" y="T5"/>
              </a:cxn>
            </a:cxnLst>
            <a:rect l="T9" t="T10" r="T11" b="T12"/>
            <a:pathLst>
              <a:path w="433" h="267">
                <a:moveTo>
                  <a:pt x="433" y="0"/>
                </a:moveTo>
                <a:lnTo>
                  <a:pt x="0" y="0"/>
                </a:lnTo>
                <a:lnTo>
                  <a:pt x="0" y="267"/>
                </a:lnTo>
              </a:path>
            </a:pathLst>
          </a:custGeom>
          <a:noFill/>
          <a:ln w="1270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8949" name="组合 46"/>
          <p:cNvGrpSpPr>
            <a:grpSpLocks/>
          </p:cNvGrpSpPr>
          <p:nvPr/>
        </p:nvGrpSpPr>
        <p:grpSpPr bwMode="auto">
          <a:xfrm>
            <a:off x="4330700" y="4594225"/>
            <a:ext cx="1081088" cy="436563"/>
            <a:chOff x="2722" y="2894"/>
            <a:chExt cx="681" cy="275"/>
          </a:xfrm>
        </p:grpSpPr>
        <p:sp>
          <p:nvSpPr>
            <p:cNvPr id="38972" name="自选图形 47"/>
            <p:cNvSpPr>
              <a:spLocks noChangeArrowheads="1"/>
            </p:cNvSpPr>
            <p:nvPr/>
          </p:nvSpPr>
          <p:spPr bwMode="auto">
            <a:xfrm>
              <a:off x="2722" y="2894"/>
              <a:ext cx="681" cy="275"/>
            </a:xfrm>
            <a:prstGeom prst="roundRect">
              <a:avLst>
                <a:gd name="adj" fmla="val 16667"/>
              </a:avLst>
            </a:prstGeom>
            <a:solidFill>
              <a:srgbClr val="FFFFCC"/>
            </a:solidFill>
            <a:ln w="0">
              <a:solidFill>
                <a:srgbClr val="990033"/>
              </a:solidFill>
              <a:round/>
              <a:headEnd/>
              <a:tailEnd/>
            </a:ln>
          </p:spPr>
          <p:txBody>
            <a:bodyPr/>
            <a:lstStyle/>
            <a:p>
              <a:endParaRPr lang="zh-CN" altLang="en-US"/>
            </a:p>
          </p:txBody>
        </p:sp>
        <p:sp>
          <p:nvSpPr>
            <p:cNvPr id="38973" name="矩形 48"/>
            <p:cNvSpPr>
              <a:spLocks noChangeArrowheads="1"/>
            </p:cNvSpPr>
            <p:nvPr/>
          </p:nvSpPr>
          <p:spPr bwMode="auto">
            <a:xfrm>
              <a:off x="2888" y="2911"/>
              <a:ext cx="37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nSpc>
                  <a:spcPct val="100000"/>
                </a:lnSpc>
                <a:spcBef>
                  <a:spcPct val="0"/>
                </a:spcBef>
              </a:pPr>
              <a:r>
                <a:rPr lang="en-US" altLang="zh-CN" sz="1200" b="0">
                  <a:solidFill>
                    <a:srgbClr val="000000"/>
                  </a:solidFill>
                </a:rPr>
                <a:t>Resolve </a:t>
              </a:r>
              <a:endParaRPr lang="en-US" altLang="zh-CN" sz="1000" b="0"/>
            </a:p>
          </p:txBody>
        </p:sp>
        <p:sp>
          <p:nvSpPr>
            <p:cNvPr id="38974" name="矩形 49"/>
            <p:cNvSpPr>
              <a:spLocks noChangeArrowheads="1"/>
            </p:cNvSpPr>
            <p:nvPr/>
          </p:nvSpPr>
          <p:spPr bwMode="auto">
            <a:xfrm>
              <a:off x="2888" y="3014"/>
              <a:ext cx="36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nSpc>
                  <a:spcPct val="100000"/>
                </a:lnSpc>
                <a:spcBef>
                  <a:spcPct val="0"/>
                </a:spcBef>
              </a:pPr>
              <a:r>
                <a:rPr lang="en-US" altLang="zh-CN" sz="1200" b="0">
                  <a:solidFill>
                    <a:srgbClr val="000000"/>
                  </a:solidFill>
                </a:rPr>
                <a:t>Conflicts</a:t>
              </a:r>
              <a:endParaRPr lang="en-US" altLang="zh-CN" sz="1000" b="0"/>
            </a:p>
          </p:txBody>
        </p:sp>
      </p:grpSp>
      <p:sp>
        <p:nvSpPr>
          <p:cNvPr id="38950" name="任意多边形 50"/>
          <p:cNvSpPr>
            <a:spLocks/>
          </p:cNvSpPr>
          <p:nvPr/>
        </p:nvSpPr>
        <p:spPr bwMode="auto">
          <a:xfrm>
            <a:off x="4119563" y="4187825"/>
            <a:ext cx="755650" cy="423863"/>
          </a:xfrm>
          <a:custGeom>
            <a:avLst/>
            <a:gdLst>
              <a:gd name="T0" fmla="*/ 0 w 476"/>
              <a:gd name="T1" fmla="*/ 0 h 267"/>
              <a:gd name="T2" fmla="*/ 2147483647 w 476"/>
              <a:gd name="T3" fmla="*/ 0 h 267"/>
              <a:gd name="T4" fmla="*/ 2147483647 w 476"/>
              <a:gd name="T5" fmla="*/ 2147483647 h 267"/>
              <a:gd name="T6" fmla="*/ 0 60000 65536"/>
              <a:gd name="T7" fmla="*/ 0 60000 65536"/>
              <a:gd name="T8" fmla="*/ 0 60000 65536"/>
              <a:gd name="T9" fmla="*/ 0 w 476"/>
              <a:gd name="T10" fmla="*/ 0 h 267"/>
              <a:gd name="T11" fmla="*/ 476 w 476"/>
              <a:gd name="T12" fmla="*/ 267 h 267"/>
            </a:gdLst>
            <a:ahLst/>
            <a:cxnLst>
              <a:cxn ang="T6">
                <a:pos x="T0" y="T1"/>
              </a:cxn>
              <a:cxn ang="T7">
                <a:pos x="T2" y="T3"/>
              </a:cxn>
              <a:cxn ang="T8">
                <a:pos x="T4" y="T5"/>
              </a:cxn>
            </a:cxnLst>
            <a:rect l="T9" t="T10" r="T11" b="T12"/>
            <a:pathLst>
              <a:path w="476" h="267">
                <a:moveTo>
                  <a:pt x="0" y="0"/>
                </a:moveTo>
                <a:lnTo>
                  <a:pt x="476" y="0"/>
                </a:lnTo>
                <a:lnTo>
                  <a:pt x="476" y="267"/>
                </a:lnTo>
              </a:path>
            </a:pathLst>
          </a:custGeom>
          <a:noFill/>
          <a:ln w="1270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8951" name="组合 51"/>
          <p:cNvGrpSpPr>
            <a:grpSpLocks/>
          </p:cNvGrpSpPr>
          <p:nvPr/>
        </p:nvGrpSpPr>
        <p:grpSpPr bwMode="auto">
          <a:xfrm>
            <a:off x="2401888" y="5222875"/>
            <a:ext cx="1081087" cy="436563"/>
            <a:chOff x="1540" y="3290"/>
            <a:chExt cx="681" cy="275"/>
          </a:xfrm>
        </p:grpSpPr>
        <p:sp>
          <p:nvSpPr>
            <p:cNvPr id="38969" name="自选图形 52"/>
            <p:cNvSpPr>
              <a:spLocks noChangeArrowheads="1"/>
            </p:cNvSpPr>
            <p:nvPr/>
          </p:nvSpPr>
          <p:spPr bwMode="auto">
            <a:xfrm>
              <a:off x="1540" y="3290"/>
              <a:ext cx="681" cy="275"/>
            </a:xfrm>
            <a:prstGeom prst="roundRect">
              <a:avLst>
                <a:gd name="adj" fmla="val 16667"/>
              </a:avLst>
            </a:prstGeom>
            <a:solidFill>
              <a:srgbClr val="FFFFCC"/>
            </a:solidFill>
            <a:ln w="0">
              <a:solidFill>
                <a:srgbClr val="990033"/>
              </a:solidFill>
              <a:round/>
              <a:headEnd/>
              <a:tailEnd/>
            </a:ln>
          </p:spPr>
          <p:txBody>
            <a:bodyPr/>
            <a:lstStyle/>
            <a:p>
              <a:endParaRPr lang="zh-CN" altLang="en-US"/>
            </a:p>
          </p:txBody>
        </p:sp>
        <p:sp>
          <p:nvSpPr>
            <p:cNvPr id="38970" name="矩形 53"/>
            <p:cNvSpPr>
              <a:spLocks noChangeArrowheads="1"/>
            </p:cNvSpPr>
            <p:nvPr/>
          </p:nvSpPr>
          <p:spPr bwMode="auto">
            <a:xfrm>
              <a:off x="1707" y="3307"/>
              <a:ext cx="33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nSpc>
                  <a:spcPct val="100000"/>
                </a:lnSpc>
                <a:spcBef>
                  <a:spcPct val="0"/>
                </a:spcBef>
              </a:pPr>
              <a:r>
                <a:rPr lang="en-US" altLang="zh-CN" sz="1200" b="0">
                  <a:solidFill>
                    <a:srgbClr val="000000"/>
                  </a:solidFill>
                </a:rPr>
                <a:t>Update </a:t>
              </a:r>
              <a:endParaRPr lang="en-US" altLang="zh-CN" sz="1000" b="0"/>
            </a:p>
          </p:txBody>
        </p:sp>
        <p:sp>
          <p:nvSpPr>
            <p:cNvPr id="38971" name="矩形 54"/>
            <p:cNvSpPr>
              <a:spLocks noChangeArrowheads="1"/>
            </p:cNvSpPr>
            <p:nvPr/>
          </p:nvSpPr>
          <p:spPr bwMode="auto">
            <a:xfrm>
              <a:off x="1675" y="3409"/>
              <a:ext cx="39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nSpc>
                  <a:spcPct val="100000"/>
                </a:lnSpc>
                <a:spcBef>
                  <a:spcPct val="0"/>
                </a:spcBef>
              </a:pPr>
              <a:r>
                <a:rPr lang="en-US" altLang="zh-CN" sz="1200" b="0">
                  <a:solidFill>
                    <a:srgbClr val="000000"/>
                  </a:solidFill>
                </a:rPr>
                <a:t>Schedule</a:t>
              </a:r>
              <a:endParaRPr lang="en-US" altLang="zh-CN" sz="1000" b="0"/>
            </a:p>
          </p:txBody>
        </p:sp>
      </p:grpSp>
      <p:sp>
        <p:nvSpPr>
          <p:cNvPr id="38952" name="矩形 55"/>
          <p:cNvSpPr>
            <a:spLocks noChangeArrowheads="1"/>
          </p:cNvSpPr>
          <p:nvPr/>
        </p:nvSpPr>
        <p:spPr bwMode="auto">
          <a:xfrm>
            <a:off x="5689600" y="1987550"/>
            <a:ext cx="9699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nSpc>
                <a:spcPct val="100000"/>
              </a:lnSpc>
              <a:spcBef>
                <a:spcPct val="0"/>
              </a:spcBef>
            </a:pPr>
            <a:r>
              <a:rPr lang="en-US" altLang="zh-CN" sz="1200" b="0">
                <a:solidFill>
                  <a:srgbClr val="000000"/>
                </a:solidFill>
              </a:rPr>
              <a:t>Delete Course</a:t>
            </a:r>
            <a:endParaRPr lang="en-US" altLang="zh-CN" sz="1000" b="0"/>
          </a:p>
        </p:txBody>
      </p:sp>
      <p:sp>
        <p:nvSpPr>
          <p:cNvPr id="38953" name="椭圆 56"/>
          <p:cNvSpPr>
            <a:spLocks noChangeArrowheads="1"/>
          </p:cNvSpPr>
          <p:nvPr/>
        </p:nvSpPr>
        <p:spPr bwMode="auto">
          <a:xfrm>
            <a:off x="3741738" y="5867400"/>
            <a:ext cx="265112" cy="26193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54" name="椭圆 57"/>
          <p:cNvSpPr>
            <a:spLocks noChangeArrowheads="1"/>
          </p:cNvSpPr>
          <p:nvPr/>
        </p:nvSpPr>
        <p:spPr bwMode="auto">
          <a:xfrm>
            <a:off x="3771900" y="5895975"/>
            <a:ext cx="204788" cy="203200"/>
          </a:xfrm>
          <a:prstGeom prst="ellipse">
            <a:avLst/>
          </a:prstGeom>
          <a:solidFill>
            <a:srgbClr val="C0C0C0"/>
          </a:solidFill>
          <a:ln w="12700">
            <a:solidFill>
              <a:schemeClr val="tx1"/>
            </a:solidFill>
            <a:round/>
            <a:headEnd/>
            <a:tailEnd/>
          </a:ln>
        </p:spPr>
        <p:txBody>
          <a:bodyPr/>
          <a:lstStyle/>
          <a:p>
            <a:endParaRPr lang="zh-CN" altLang="en-US"/>
          </a:p>
        </p:txBody>
      </p:sp>
      <p:sp>
        <p:nvSpPr>
          <p:cNvPr id="38955" name="任意多边形 58"/>
          <p:cNvSpPr>
            <a:spLocks/>
          </p:cNvSpPr>
          <p:nvPr/>
        </p:nvSpPr>
        <p:spPr bwMode="auto">
          <a:xfrm>
            <a:off x="3630613" y="4065588"/>
            <a:ext cx="468312" cy="223837"/>
          </a:xfrm>
          <a:custGeom>
            <a:avLst/>
            <a:gdLst>
              <a:gd name="T0" fmla="*/ 0 w 326"/>
              <a:gd name="T1" fmla="*/ 2147483647 h 156"/>
              <a:gd name="T2" fmla="*/ 2147483647 w 326"/>
              <a:gd name="T3" fmla="*/ 0 h 156"/>
              <a:gd name="T4" fmla="*/ 2147483647 w 326"/>
              <a:gd name="T5" fmla="*/ 2147483647 h 156"/>
              <a:gd name="T6" fmla="*/ 2147483647 w 326"/>
              <a:gd name="T7" fmla="*/ 2147483647 h 156"/>
              <a:gd name="T8" fmla="*/ 0 w 326"/>
              <a:gd name="T9" fmla="*/ 2147483647 h 156"/>
              <a:gd name="T10" fmla="*/ 0 60000 65536"/>
              <a:gd name="T11" fmla="*/ 0 60000 65536"/>
              <a:gd name="T12" fmla="*/ 0 60000 65536"/>
              <a:gd name="T13" fmla="*/ 0 60000 65536"/>
              <a:gd name="T14" fmla="*/ 0 60000 65536"/>
              <a:gd name="T15" fmla="*/ 0 w 326"/>
              <a:gd name="T16" fmla="*/ 0 h 156"/>
              <a:gd name="T17" fmla="*/ 326 w 326"/>
              <a:gd name="T18" fmla="*/ 156 h 156"/>
            </a:gdLst>
            <a:ahLst/>
            <a:cxnLst>
              <a:cxn ang="T10">
                <a:pos x="T0" y="T1"/>
              </a:cxn>
              <a:cxn ang="T11">
                <a:pos x="T2" y="T3"/>
              </a:cxn>
              <a:cxn ang="T12">
                <a:pos x="T4" y="T5"/>
              </a:cxn>
              <a:cxn ang="T13">
                <a:pos x="T6" y="T7"/>
              </a:cxn>
              <a:cxn ang="T14">
                <a:pos x="T8" y="T9"/>
              </a:cxn>
            </a:cxnLst>
            <a:rect l="T15" t="T16" r="T17" b="T18"/>
            <a:pathLst>
              <a:path w="326" h="156">
                <a:moveTo>
                  <a:pt x="0" y="85"/>
                </a:moveTo>
                <a:lnTo>
                  <a:pt x="170" y="0"/>
                </a:lnTo>
                <a:lnTo>
                  <a:pt x="326" y="85"/>
                </a:lnTo>
                <a:lnTo>
                  <a:pt x="170" y="156"/>
                </a:lnTo>
                <a:lnTo>
                  <a:pt x="0" y="85"/>
                </a:lnTo>
                <a:close/>
              </a:path>
            </a:pathLst>
          </a:custGeom>
          <a:solidFill>
            <a:srgbClr val="FFFFCC"/>
          </a:solidFill>
          <a:ln w="12700">
            <a:solidFill>
              <a:srgbClr val="990033"/>
            </a:solidFill>
            <a:prstDash val="solid"/>
            <a:round/>
            <a:headEnd/>
            <a:tailEnd/>
          </a:ln>
        </p:spPr>
        <p:txBody>
          <a:bodyPr/>
          <a:lstStyle/>
          <a:p>
            <a:endParaRPr lang="zh-CN" altLang="en-US"/>
          </a:p>
        </p:txBody>
      </p:sp>
      <p:sp>
        <p:nvSpPr>
          <p:cNvPr id="38956" name="矩形 59"/>
          <p:cNvSpPr>
            <a:spLocks noChangeArrowheads="1"/>
          </p:cNvSpPr>
          <p:nvPr/>
        </p:nvSpPr>
        <p:spPr bwMode="auto">
          <a:xfrm>
            <a:off x="3343275" y="2517775"/>
            <a:ext cx="981075" cy="60325"/>
          </a:xfrm>
          <a:prstGeom prst="rect">
            <a:avLst/>
          </a:prstGeom>
          <a:solidFill>
            <a:srgbClr val="C0C0C0"/>
          </a:solidFill>
          <a:ln w="12700">
            <a:solidFill>
              <a:srgbClr val="C0C0C0"/>
            </a:solidFill>
            <a:miter lim="800000"/>
            <a:headEnd/>
            <a:tailEnd/>
          </a:ln>
        </p:spPr>
        <p:txBody>
          <a:bodyPr/>
          <a:lstStyle/>
          <a:p>
            <a:endParaRPr lang="zh-CN" altLang="en-US"/>
          </a:p>
        </p:txBody>
      </p:sp>
      <p:sp>
        <p:nvSpPr>
          <p:cNvPr id="38957" name="矩形 60"/>
          <p:cNvSpPr>
            <a:spLocks noChangeArrowheads="1"/>
          </p:cNvSpPr>
          <p:nvPr/>
        </p:nvSpPr>
        <p:spPr bwMode="auto">
          <a:xfrm>
            <a:off x="3382963" y="3692525"/>
            <a:ext cx="981075" cy="58738"/>
          </a:xfrm>
          <a:prstGeom prst="rect">
            <a:avLst/>
          </a:prstGeom>
          <a:solidFill>
            <a:srgbClr val="C0C0C0"/>
          </a:solidFill>
          <a:ln w="12700">
            <a:solidFill>
              <a:srgbClr val="C0C0C0"/>
            </a:solidFill>
            <a:miter lim="800000"/>
            <a:headEnd/>
            <a:tailEnd/>
          </a:ln>
        </p:spPr>
        <p:txBody>
          <a:bodyPr/>
          <a:lstStyle/>
          <a:p>
            <a:endParaRPr lang="zh-CN" altLang="en-US"/>
          </a:p>
        </p:txBody>
      </p:sp>
      <p:sp>
        <p:nvSpPr>
          <p:cNvPr id="38958" name="矩形 61"/>
          <p:cNvSpPr>
            <a:spLocks noChangeArrowheads="1"/>
          </p:cNvSpPr>
          <p:nvPr/>
        </p:nvSpPr>
        <p:spPr bwMode="auto">
          <a:xfrm>
            <a:off x="2268538" y="3957638"/>
            <a:ext cx="13874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nSpc>
                <a:spcPct val="100000"/>
              </a:lnSpc>
              <a:spcBef>
                <a:spcPct val="0"/>
              </a:spcBef>
            </a:pPr>
            <a:r>
              <a:rPr lang="en-US" altLang="zh-CN" sz="1200" b="0"/>
              <a:t>[ checks completed ]</a:t>
            </a:r>
            <a:endParaRPr lang="en-US" altLang="zh-CN" sz="1000" b="0"/>
          </a:p>
        </p:txBody>
      </p:sp>
      <p:sp>
        <p:nvSpPr>
          <p:cNvPr id="38959" name="矩形 62"/>
          <p:cNvSpPr>
            <a:spLocks noChangeArrowheads="1"/>
          </p:cNvSpPr>
          <p:nvPr/>
        </p:nvSpPr>
        <p:spPr bwMode="auto">
          <a:xfrm>
            <a:off x="4108450" y="3957638"/>
            <a:ext cx="10493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nSpc>
                <a:spcPct val="100000"/>
              </a:lnSpc>
              <a:spcBef>
                <a:spcPct val="0"/>
              </a:spcBef>
            </a:pPr>
            <a:r>
              <a:rPr lang="en-US" altLang="zh-CN" sz="1200" b="0"/>
              <a:t>[ checks failed ]</a:t>
            </a:r>
            <a:endParaRPr lang="en-US" altLang="zh-CN" sz="1000" b="0"/>
          </a:p>
        </p:txBody>
      </p:sp>
      <p:sp>
        <p:nvSpPr>
          <p:cNvPr id="38960" name="矩形 63"/>
          <p:cNvSpPr>
            <a:spLocks noChangeArrowheads="1"/>
          </p:cNvSpPr>
          <p:nvPr/>
        </p:nvSpPr>
        <p:spPr bwMode="auto">
          <a:xfrm>
            <a:off x="4425950" y="1889125"/>
            <a:ext cx="10826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nSpc>
                <a:spcPct val="100000"/>
              </a:lnSpc>
              <a:spcBef>
                <a:spcPct val="0"/>
              </a:spcBef>
            </a:pPr>
            <a:r>
              <a:rPr lang="en-US" altLang="zh-CN" sz="1200" b="0"/>
              <a:t>[ delete course ]</a:t>
            </a:r>
            <a:endParaRPr lang="en-US" altLang="zh-CN" sz="1000" b="0"/>
          </a:p>
        </p:txBody>
      </p:sp>
      <p:sp>
        <p:nvSpPr>
          <p:cNvPr id="38961" name="直线 64"/>
          <p:cNvSpPr>
            <a:spLocks noChangeShapeType="1"/>
          </p:cNvSpPr>
          <p:nvPr/>
        </p:nvSpPr>
        <p:spPr bwMode="auto">
          <a:xfrm flipH="1" flipV="1">
            <a:off x="1946275" y="1958975"/>
            <a:ext cx="1541463" cy="788988"/>
          </a:xfrm>
          <a:prstGeom prst="line">
            <a:avLst/>
          </a:prstGeom>
          <a:noFill/>
          <a:ln w="28575">
            <a:solidFill>
              <a:schemeClr val="hlink"/>
            </a:solidFill>
            <a:round/>
            <a:headEnd type="triangle" w="med" len="me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38962" name="直线 65"/>
          <p:cNvSpPr>
            <a:spLocks noChangeShapeType="1"/>
          </p:cNvSpPr>
          <p:nvPr/>
        </p:nvSpPr>
        <p:spPr bwMode="auto">
          <a:xfrm>
            <a:off x="4470400" y="3733800"/>
            <a:ext cx="2352675" cy="3175"/>
          </a:xfrm>
          <a:prstGeom prst="line">
            <a:avLst/>
          </a:prstGeom>
          <a:noFill/>
          <a:ln w="28575">
            <a:solidFill>
              <a:schemeClr val="hlink"/>
            </a:solidFill>
            <a:round/>
            <a:headEnd type="triangle" w="med" len="me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38963" name="任意多边形 66"/>
          <p:cNvSpPr>
            <a:spLocks/>
          </p:cNvSpPr>
          <p:nvPr/>
        </p:nvSpPr>
        <p:spPr bwMode="auto">
          <a:xfrm>
            <a:off x="4117975" y="3338513"/>
            <a:ext cx="325438" cy="334962"/>
          </a:xfrm>
          <a:custGeom>
            <a:avLst/>
            <a:gdLst>
              <a:gd name="T0" fmla="*/ 2147483647 w 316"/>
              <a:gd name="T1" fmla="*/ 0 h 211"/>
              <a:gd name="T2" fmla="*/ 0 w 316"/>
              <a:gd name="T3" fmla="*/ 2147483647 h 211"/>
              <a:gd name="T4" fmla="*/ 0 60000 65536"/>
              <a:gd name="T5" fmla="*/ 0 60000 65536"/>
              <a:gd name="T6" fmla="*/ 0 w 316"/>
              <a:gd name="T7" fmla="*/ 0 h 211"/>
              <a:gd name="T8" fmla="*/ 316 w 316"/>
              <a:gd name="T9" fmla="*/ 211 h 211"/>
            </a:gdLst>
            <a:ahLst/>
            <a:cxnLst>
              <a:cxn ang="T4">
                <a:pos x="T0" y="T1"/>
              </a:cxn>
              <a:cxn ang="T5">
                <a:pos x="T2" y="T3"/>
              </a:cxn>
            </a:cxnLst>
            <a:rect l="T6" t="T7" r="T8" b="T9"/>
            <a:pathLst>
              <a:path w="316" h="211">
                <a:moveTo>
                  <a:pt x="316" y="0"/>
                </a:moveTo>
                <a:lnTo>
                  <a:pt x="0" y="211"/>
                </a:lnTo>
              </a:path>
            </a:pathLst>
          </a:custGeom>
          <a:noFill/>
          <a:ln w="1270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64" name="直线 67"/>
          <p:cNvSpPr>
            <a:spLocks noChangeShapeType="1"/>
          </p:cNvSpPr>
          <p:nvPr/>
        </p:nvSpPr>
        <p:spPr bwMode="auto">
          <a:xfrm>
            <a:off x="4038600" y="2124075"/>
            <a:ext cx="1571625" cy="0"/>
          </a:xfrm>
          <a:prstGeom prst="line">
            <a:avLst/>
          </a:prstGeom>
          <a:noFill/>
          <a:ln w="12700">
            <a:solidFill>
              <a:schemeClr val="tx1"/>
            </a:solidFill>
            <a:round/>
            <a:headEnd/>
            <a:tailEnd type="arrow" w="lg" len="lg"/>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38965" name="直线 68"/>
          <p:cNvSpPr>
            <a:spLocks noChangeShapeType="1"/>
          </p:cNvSpPr>
          <p:nvPr/>
        </p:nvSpPr>
        <p:spPr bwMode="auto">
          <a:xfrm>
            <a:off x="3943350" y="2571750"/>
            <a:ext cx="466725" cy="361950"/>
          </a:xfrm>
          <a:prstGeom prst="line">
            <a:avLst/>
          </a:prstGeom>
          <a:noFill/>
          <a:ln w="12700">
            <a:solidFill>
              <a:schemeClr val="tx1"/>
            </a:solidFill>
            <a:round/>
            <a:headEnd/>
            <a:tailEnd type="arrow" w="lg" len="lg"/>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38966" name="直线 69"/>
          <p:cNvSpPr>
            <a:spLocks noChangeShapeType="1"/>
          </p:cNvSpPr>
          <p:nvPr/>
        </p:nvSpPr>
        <p:spPr bwMode="auto">
          <a:xfrm flipH="1" flipV="1">
            <a:off x="1943100" y="1955800"/>
            <a:ext cx="2139950" cy="782638"/>
          </a:xfrm>
          <a:prstGeom prst="line">
            <a:avLst/>
          </a:prstGeom>
          <a:noFill/>
          <a:ln w="28575">
            <a:solidFill>
              <a:schemeClr val="hlink"/>
            </a:solidFill>
            <a:round/>
            <a:headEnd type="triangle" w="med" len="me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38967" name="直线 70"/>
          <p:cNvSpPr>
            <a:spLocks noChangeShapeType="1"/>
          </p:cNvSpPr>
          <p:nvPr/>
        </p:nvSpPr>
        <p:spPr bwMode="auto">
          <a:xfrm>
            <a:off x="6181725" y="2343150"/>
            <a:ext cx="0" cy="36671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38968" name="直线 71"/>
          <p:cNvSpPr>
            <a:spLocks noChangeShapeType="1"/>
          </p:cNvSpPr>
          <p:nvPr/>
        </p:nvSpPr>
        <p:spPr bwMode="auto">
          <a:xfrm flipH="1">
            <a:off x="4048125" y="6019800"/>
            <a:ext cx="2133600" cy="0"/>
          </a:xfrm>
          <a:prstGeom prst="line">
            <a:avLst/>
          </a:prstGeom>
          <a:noFill/>
          <a:ln w="9525">
            <a:solidFill>
              <a:schemeClr val="tx1"/>
            </a:solidFill>
            <a:round/>
            <a:headEnd/>
            <a:tailEnd type="arrow" w="lg"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1795" name="Rectangle 3"/>
          <p:cNvSpPr>
            <a:spLocks noChangeArrowheads="1"/>
          </p:cNvSpPr>
          <p:nvPr/>
        </p:nvSpPr>
        <p:spPr bwMode="auto">
          <a:xfrm>
            <a:off x="468313" y="980728"/>
            <a:ext cx="8070850" cy="537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活动图和交互图是</a:t>
            </a:r>
            <a:r>
              <a:rPr kumimoji="1" lang="en-US" altLang="zh-CN" sz="2400" b="1" dirty="0">
                <a:solidFill>
                  <a:schemeClr val="tx1"/>
                </a:solidFill>
                <a:ea typeface="楷体_GB2312" pitchFamily="49" charset="-122"/>
              </a:rPr>
              <a:t>UML</a:t>
            </a:r>
            <a:r>
              <a:rPr kumimoji="1" lang="zh-CN" altLang="en-US" sz="2400" b="1" dirty="0">
                <a:solidFill>
                  <a:schemeClr val="tx1"/>
                </a:solidFill>
                <a:ea typeface="楷体_GB2312" pitchFamily="49" charset="-122"/>
              </a:rPr>
              <a:t>中对系统动态方面建模的两种主要形式</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交互图强调的是对象到对象的控制流，而活动图则强调的是从活动到活动的控制流 </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活动图是一种表述过程基理、业务过程以及工作流的技术。它可以用来对业务过程、工作流建模，也可以对用例实现甚至是程序实现来建模 </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活动图跟流程图十分相似，区别在于活动图能够支持并行行为</a:t>
            </a:r>
          </a:p>
          <a:p>
            <a:pPr marL="457200" indent="-457200" algn="l" eaLnBrk="1" hangingPunct="1">
              <a:lnSpc>
                <a:spcPct val="125000"/>
              </a:lnSpc>
              <a:spcBef>
                <a:spcPct val="20000"/>
              </a:spcBef>
              <a:buClr>
                <a:srgbClr val="FF0000"/>
              </a:buClr>
              <a:buSzPct val="200000"/>
              <a:buFontTx/>
              <a:buChar char="•"/>
            </a:pPr>
            <a:r>
              <a:rPr kumimoji="1" lang="en-US" altLang="zh-CN" sz="2400" b="1" dirty="0">
                <a:solidFill>
                  <a:schemeClr val="tx1"/>
                </a:solidFill>
                <a:ea typeface="楷体_GB2312" pitchFamily="49" charset="-122"/>
              </a:rPr>
              <a:t>UML 2.0</a:t>
            </a:r>
            <a:r>
              <a:rPr kumimoji="1" lang="zh-CN" altLang="en-US" sz="2400" b="1" dirty="0">
                <a:solidFill>
                  <a:schemeClr val="tx1"/>
                </a:solidFill>
                <a:ea typeface="楷体_GB2312" pitchFamily="49" charset="-122"/>
              </a:rPr>
              <a:t>而言，去除了“活动图是</a:t>
            </a:r>
            <a:r>
              <a:rPr kumimoji="1" lang="zh-CN" altLang="en-US" sz="2400" b="1" dirty="0" smtClean="0">
                <a:solidFill>
                  <a:schemeClr val="tx1"/>
                </a:solidFill>
                <a:ea typeface="楷体_GB2312" pitchFamily="49" charset="-122"/>
              </a:rPr>
              <a:t>状态图的</a:t>
            </a:r>
            <a:r>
              <a:rPr kumimoji="1" lang="zh-CN" altLang="en-US" sz="2400" b="1" dirty="0">
                <a:solidFill>
                  <a:schemeClr val="tx1"/>
                </a:solidFill>
                <a:ea typeface="楷体_GB2312" pitchFamily="49" charset="-122"/>
              </a:rPr>
              <a:t>一种特例”这一规定 </a:t>
            </a:r>
          </a:p>
        </p:txBody>
      </p:sp>
      <p:sp>
        <p:nvSpPr>
          <p:cNvPr id="6" name="矩形 9"/>
          <p:cNvSpPr>
            <a:spLocks noGrp="1" noChangeArrowheads="1"/>
          </p:cNvSpPr>
          <p:nvPr>
            <p:ph type="title"/>
          </p:nvPr>
        </p:nvSpPr>
        <p:spPr>
          <a:xfrm>
            <a:off x="76200" y="76200"/>
            <a:ext cx="8999538" cy="533400"/>
          </a:xfrm>
        </p:spPr>
        <p:txBody>
          <a:bodyPr/>
          <a:lstStyle/>
          <a:p>
            <a:pPr eaLnBrk="1" hangingPunct="1"/>
            <a:r>
              <a:rPr lang="en-US" altLang="zh-CN" dirty="0"/>
              <a:t>Overview</a:t>
            </a:r>
            <a:endParaRPr lang="en-US" altLang="zh-CN" dirty="0" smtClean="0">
              <a:ea typeface="宋体" charset="-122"/>
            </a:endParaRPr>
          </a:p>
        </p:txBody>
      </p:sp>
    </p:spTree>
    <p:extLst>
      <p:ext uri="{BB962C8B-B14F-4D97-AF65-F5344CB8AC3E}">
        <p14:creationId xmlns:p14="http://schemas.microsoft.com/office/powerpoint/2010/main" val="279397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Difference between activity diagram and flowchart</a:t>
            </a:r>
            <a:endParaRPr lang="zh-CN" altLang="en-US" dirty="0"/>
          </a:p>
        </p:txBody>
      </p:sp>
      <p:sp>
        <p:nvSpPr>
          <p:cNvPr id="3" name="内容占位符 2"/>
          <p:cNvSpPr>
            <a:spLocks noGrp="1"/>
          </p:cNvSpPr>
          <p:nvPr>
            <p:ph idx="1"/>
          </p:nvPr>
        </p:nvSpPr>
        <p:spPr>
          <a:xfrm>
            <a:off x="72008" y="1412553"/>
            <a:ext cx="8964488" cy="5400823"/>
          </a:xfrm>
        </p:spPr>
        <p:txBody>
          <a:bodyPr/>
          <a:lstStyle/>
          <a:p>
            <a:pPr>
              <a:buNone/>
            </a:pPr>
            <a:r>
              <a:rPr lang="zh-CN" altLang="zh-CN" sz="2800" dirty="0">
                <a:solidFill>
                  <a:schemeClr val="tx1"/>
                </a:solidFill>
                <a:latin typeface="Arial" pitchFamily="34" charset="0"/>
                <a:ea typeface="黑体" pitchFamily="49" charset="-122"/>
              </a:rPr>
              <a:t>（1）流程图着重描述处理过程，它的主要控制结构是顺序、分支和循环，各个处理过程之间有严格的顺序和时间关系；而活动图描述的是对象活动的顺序关系所遵循的规则，它着重表现的是系统的行为，而非系统的处理过程</a:t>
            </a:r>
            <a:r>
              <a:rPr lang="zh-CN" altLang="zh-CN" sz="2800" dirty="0" smtClean="0">
                <a:solidFill>
                  <a:schemeClr val="tx1"/>
                </a:solidFill>
                <a:latin typeface="Arial" pitchFamily="34" charset="0"/>
                <a:ea typeface="黑体" pitchFamily="49" charset="-122"/>
              </a:rPr>
              <a:t>。</a:t>
            </a:r>
            <a:endParaRPr lang="en-US" altLang="zh-CN" sz="2800" dirty="0" smtClean="0">
              <a:solidFill>
                <a:schemeClr val="tx1"/>
              </a:solidFill>
              <a:latin typeface="Arial" pitchFamily="34" charset="0"/>
              <a:ea typeface="黑体" pitchFamily="49" charset="-122"/>
            </a:endParaRPr>
          </a:p>
          <a:p>
            <a:pPr>
              <a:buNone/>
            </a:pPr>
            <a:endParaRPr lang="zh-CN" altLang="zh-CN" sz="2800" dirty="0">
              <a:solidFill>
                <a:schemeClr val="tx1"/>
              </a:solidFill>
              <a:latin typeface="Arial" pitchFamily="34" charset="0"/>
              <a:ea typeface="黑体" pitchFamily="49" charset="-122"/>
            </a:endParaRPr>
          </a:p>
          <a:p>
            <a:pPr>
              <a:buNone/>
            </a:pPr>
            <a:r>
              <a:rPr lang="zh-CN" altLang="zh-CN" sz="2800" dirty="0">
                <a:solidFill>
                  <a:schemeClr val="tx1"/>
                </a:solidFill>
                <a:latin typeface="Arial" pitchFamily="34" charset="0"/>
                <a:ea typeface="黑体" pitchFamily="49" charset="-122"/>
              </a:rPr>
              <a:t>（2）活动图能够表示并发活动的情形，而流程图不能</a:t>
            </a:r>
            <a:r>
              <a:rPr lang="zh-CN" altLang="zh-CN" sz="2800" dirty="0" smtClean="0">
                <a:solidFill>
                  <a:schemeClr val="tx1"/>
                </a:solidFill>
                <a:latin typeface="Arial" pitchFamily="34" charset="0"/>
                <a:ea typeface="黑体" pitchFamily="49" charset="-122"/>
              </a:rPr>
              <a:t>。</a:t>
            </a:r>
            <a:endParaRPr lang="en-US" altLang="zh-CN" sz="2800" dirty="0" smtClean="0">
              <a:solidFill>
                <a:schemeClr val="tx1"/>
              </a:solidFill>
              <a:latin typeface="Arial" pitchFamily="34" charset="0"/>
              <a:ea typeface="黑体" pitchFamily="49" charset="-122"/>
            </a:endParaRPr>
          </a:p>
          <a:p>
            <a:pPr>
              <a:buNone/>
            </a:pPr>
            <a:endParaRPr lang="zh-CN" altLang="zh-CN" sz="2800" dirty="0">
              <a:solidFill>
                <a:schemeClr val="tx1"/>
              </a:solidFill>
              <a:latin typeface="Arial" pitchFamily="34" charset="0"/>
              <a:ea typeface="黑体" pitchFamily="49" charset="-122"/>
            </a:endParaRPr>
          </a:p>
          <a:p>
            <a:pPr>
              <a:buNone/>
            </a:pPr>
            <a:r>
              <a:rPr lang="zh-CN" altLang="zh-CN" sz="2800" dirty="0">
                <a:solidFill>
                  <a:schemeClr val="tx1"/>
                </a:solidFill>
                <a:latin typeface="Arial" pitchFamily="34" charset="0"/>
                <a:ea typeface="黑体" pitchFamily="49" charset="-122"/>
              </a:rPr>
              <a:t>（3）活动图是面向对象的，流程图是面向过程的</a:t>
            </a:r>
            <a:r>
              <a:rPr lang="zh-CN" altLang="zh-CN" sz="2800" dirty="0">
                <a:latin typeface="Arial" pitchFamily="34" charset="0"/>
                <a:ea typeface="黑体" pitchFamily="49" charset="-122"/>
              </a:rPr>
              <a:t>。</a:t>
            </a:r>
          </a:p>
          <a:p>
            <a:endParaRPr lang="zh-CN" altLang="en-US" dirty="0"/>
          </a:p>
        </p:txBody>
      </p:sp>
    </p:spTree>
    <p:extLst>
      <p:ext uri="{BB962C8B-B14F-4D97-AF65-F5344CB8AC3E}">
        <p14:creationId xmlns:p14="http://schemas.microsoft.com/office/powerpoint/2010/main" val="4107736193"/>
      </p:ext>
    </p:extLst>
  </p:cSld>
  <p:clrMapOvr>
    <a:masterClrMapping/>
  </p:clrMapOvr>
</p:sld>
</file>

<file path=ppt/theme/theme1.xml><?xml version="1.0" encoding="utf-8"?>
<a:theme xmlns:a="http://schemas.openxmlformats.org/drawingml/2006/main" name="RU_SlideStandard_v3.0_">
  <a:themeElements>
    <a:clrScheme name="RU_SlideStandard_v3.0_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fontScheme name="RU_SlideStandard_v3.0_">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90000"/>
          </a:lnSpc>
          <a:spcBef>
            <a:spcPct val="50000"/>
          </a:spcBef>
          <a:spcAft>
            <a:spcPct val="0"/>
          </a:spcAft>
          <a:buClrTx/>
          <a:buSzTx/>
          <a:buFontTx/>
          <a:buNone/>
          <a:tabLst/>
          <a:defRPr kumimoji="0" lang="zh-CN" altLang="en-US" sz="16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1905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90000"/>
          </a:lnSpc>
          <a:spcBef>
            <a:spcPct val="50000"/>
          </a:spcBef>
          <a:spcAft>
            <a:spcPct val="0"/>
          </a:spcAft>
          <a:buClrTx/>
          <a:buSzTx/>
          <a:buFontTx/>
          <a:buNone/>
          <a:tabLst/>
          <a:defRPr kumimoji="0" lang="zh-CN" altLang="en-US" sz="16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RU_SlideStandard_v3.0_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RU_SlideStandard_v3.0_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RU_SlideStandard_v3.0_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RU_SlideStandard_v3.0_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RU_SlideStandard_v3.0_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RU_SlideStandard_v3.0_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RU_SlideStandard_v3.0_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RU_SlideStandard_v3.0_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themeOverride>
</file>

<file path=docProps/app.xml><?xml version="1.0" encoding="utf-8"?>
<Properties xmlns="http://schemas.openxmlformats.org/officeDocument/2006/extended-properties" xmlns:vt="http://schemas.openxmlformats.org/officeDocument/2006/docPropsVTypes">
  <Template/>
  <TotalTime>6959</TotalTime>
  <Words>2868</Words>
  <Application>Microsoft Office PowerPoint</Application>
  <PresentationFormat>全屏显示(4:3)</PresentationFormat>
  <Paragraphs>316</Paragraphs>
  <Slides>53</Slides>
  <Notes>39</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53</vt:i4>
      </vt:variant>
    </vt:vector>
  </HeadingPairs>
  <TitlesOfParts>
    <vt:vector size="56" baseType="lpstr">
      <vt:lpstr>RU_SlideStandard_v3.0_</vt:lpstr>
      <vt:lpstr>Visio</vt:lpstr>
      <vt:lpstr>Visio.Drawing.11</vt:lpstr>
      <vt:lpstr>Activity Diagram</vt:lpstr>
      <vt:lpstr>Knowledge structure</vt:lpstr>
      <vt:lpstr>Main Points</vt:lpstr>
      <vt:lpstr>What Is an Activity Diagram?</vt:lpstr>
      <vt:lpstr>Activity Diagram</vt:lpstr>
      <vt:lpstr>PowerPoint 演示文稿</vt:lpstr>
      <vt:lpstr>Example: Activity Diagram</vt:lpstr>
      <vt:lpstr>Overview</vt:lpstr>
      <vt:lpstr>Difference between activity diagram and flowchart</vt:lpstr>
      <vt:lpstr>Main Points</vt:lpstr>
      <vt:lpstr>Basic Concepts</vt:lpstr>
      <vt:lpstr>PowerPoint 演示文稿</vt:lpstr>
      <vt:lpstr>PowerPoint 演示文稿</vt:lpstr>
      <vt:lpstr>Activity and Action</vt:lpstr>
      <vt:lpstr>PowerPoint 演示文稿</vt:lpstr>
      <vt:lpstr>Action Flow</vt:lpstr>
      <vt:lpstr>Action Flow</vt:lpstr>
      <vt:lpstr>PowerPoint 演示文稿</vt:lpstr>
      <vt:lpstr>Fork and Join</vt:lpstr>
      <vt:lpstr>Fork and Join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Main Points</vt:lpstr>
      <vt:lpstr>Steps to draw the Activity Diagram</vt:lpstr>
      <vt:lpstr>PowerPoint 演示文稿</vt:lpstr>
      <vt:lpstr>Main Points</vt:lpstr>
      <vt:lpstr>PowerPoint 演示文稿</vt:lpstr>
      <vt:lpstr>PowerPoint 演示文稿</vt:lpstr>
      <vt:lpstr>PowerPoint 演示文稿</vt:lpstr>
      <vt:lpstr>Example</vt:lpstr>
      <vt:lpstr>Example</vt:lpstr>
      <vt:lpstr>PowerPoint 演示文稿</vt:lpstr>
      <vt:lpstr>Example：handleThread</vt:lpstr>
      <vt:lpstr>PowerPoint 演示文稿</vt:lpstr>
      <vt:lpstr>Main Points</vt:lpstr>
      <vt:lpstr>Case Study： Take the elevator</vt:lpstr>
      <vt:lpstr>PowerPoint 演示文稿</vt:lpstr>
      <vt:lpstr>Practice</vt:lpstr>
      <vt:lpstr>Practice</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5 - USE-CASE MODEL: WRITING REQUIREMENTS IN CONTEXT</dc:title>
  <dc:creator>Qian</dc:creator>
  <cp:lastModifiedBy>Hanks</cp:lastModifiedBy>
  <cp:revision>398</cp:revision>
  <dcterms:created xsi:type="dcterms:W3CDTF">2003-08-17T03:38:10Z</dcterms:created>
  <dcterms:modified xsi:type="dcterms:W3CDTF">2012-04-08T11:20:48Z</dcterms:modified>
</cp:coreProperties>
</file>