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6"/>
  </p:notesMasterIdLst>
  <p:sldIdLst>
    <p:sldId id="384" r:id="rId2"/>
    <p:sldId id="402" r:id="rId3"/>
    <p:sldId id="403" r:id="rId4"/>
    <p:sldId id="453" r:id="rId5"/>
    <p:sldId id="441" r:id="rId6"/>
    <p:sldId id="416" r:id="rId7"/>
    <p:sldId id="442" r:id="rId8"/>
    <p:sldId id="433" r:id="rId9"/>
    <p:sldId id="432" r:id="rId10"/>
    <p:sldId id="430" r:id="rId11"/>
    <p:sldId id="431" r:id="rId12"/>
    <p:sldId id="429" r:id="rId13"/>
    <p:sldId id="404" r:id="rId14"/>
    <p:sldId id="443" r:id="rId15"/>
    <p:sldId id="444" r:id="rId16"/>
    <p:sldId id="446" r:id="rId17"/>
    <p:sldId id="447" r:id="rId18"/>
    <p:sldId id="455" r:id="rId19"/>
    <p:sldId id="456" r:id="rId20"/>
    <p:sldId id="457" r:id="rId21"/>
    <p:sldId id="458" r:id="rId22"/>
    <p:sldId id="405" r:id="rId23"/>
    <p:sldId id="406" r:id="rId24"/>
    <p:sldId id="407" r:id="rId25"/>
    <p:sldId id="408" r:id="rId26"/>
    <p:sldId id="409" r:id="rId27"/>
    <p:sldId id="410" r:id="rId28"/>
    <p:sldId id="454" r:id="rId29"/>
    <p:sldId id="411" r:id="rId30"/>
    <p:sldId id="412" r:id="rId31"/>
    <p:sldId id="413" r:id="rId32"/>
    <p:sldId id="414" r:id="rId33"/>
    <p:sldId id="460" r:id="rId34"/>
    <p:sldId id="415" r:id="rId35"/>
    <p:sldId id="427" r:id="rId36"/>
    <p:sldId id="417" r:id="rId37"/>
    <p:sldId id="459" r:id="rId38"/>
    <p:sldId id="426" r:id="rId39"/>
    <p:sldId id="434" r:id="rId40"/>
    <p:sldId id="435" r:id="rId41"/>
    <p:sldId id="436" r:id="rId42"/>
    <p:sldId id="437" r:id="rId43"/>
    <p:sldId id="438" r:id="rId44"/>
    <p:sldId id="439" r:id="rId45"/>
    <p:sldId id="440" r:id="rId46"/>
    <p:sldId id="424" r:id="rId47"/>
    <p:sldId id="428" r:id="rId48"/>
    <p:sldId id="418" r:id="rId49"/>
    <p:sldId id="419" r:id="rId50"/>
    <p:sldId id="420" r:id="rId51"/>
    <p:sldId id="421" r:id="rId52"/>
    <p:sldId id="422" r:id="rId53"/>
    <p:sldId id="449" r:id="rId54"/>
    <p:sldId id="451" r:id="rId55"/>
  </p:sldIdLst>
  <p:sldSz cx="9144000" cy="6858000" type="screen4x3"/>
  <p:notesSz cx="6858000" cy="9144000"/>
  <p:defaultTextStyle>
    <a:defPPr>
      <a:defRPr lang="zh-CN"/>
    </a:defPPr>
    <a:lvl1pPr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1pPr>
    <a:lvl2pPr marL="4572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2pPr>
    <a:lvl3pPr marL="9144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3pPr>
    <a:lvl4pPr marL="13716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4pPr>
    <a:lvl5pPr marL="1828800" algn="l" rtl="0" eaLnBrk="0" fontAlgn="base" hangingPunct="0">
      <a:lnSpc>
        <a:spcPct val="90000"/>
      </a:lnSpc>
      <a:spcBef>
        <a:spcPct val="50000"/>
      </a:spcBef>
      <a:spcAft>
        <a:spcPct val="0"/>
      </a:spcAft>
      <a:defRPr sz="1600" b="1" kern="1200">
        <a:solidFill>
          <a:schemeClr val="tx1"/>
        </a:solidFill>
        <a:latin typeface="Arial" charset="0"/>
        <a:ea typeface="宋体" charset="-122"/>
        <a:cs typeface="+mn-cs"/>
      </a:defRPr>
    </a:lvl5pPr>
    <a:lvl6pPr marL="2286000" algn="l" defTabSz="914400" rtl="0" eaLnBrk="1" latinLnBrk="0" hangingPunct="1">
      <a:defRPr sz="1600" b="1" kern="1200">
        <a:solidFill>
          <a:schemeClr val="tx1"/>
        </a:solidFill>
        <a:latin typeface="Arial" charset="0"/>
        <a:ea typeface="宋体" charset="-122"/>
        <a:cs typeface="+mn-cs"/>
      </a:defRPr>
    </a:lvl6pPr>
    <a:lvl7pPr marL="2743200" algn="l" defTabSz="914400" rtl="0" eaLnBrk="1" latinLnBrk="0" hangingPunct="1">
      <a:defRPr sz="1600" b="1" kern="1200">
        <a:solidFill>
          <a:schemeClr val="tx1"/>
        </a:solidFill>
        <a:latin typeface="Arial" charset="0"/>
        <a:ea typeface="宋体" charset="-122"/>
        <a:cs typeface="+mn-cs"/>
      </a:defRPr>
    </a:lvl7pPr>
    <a:lvl8pPr marL="3200400" algn="l" defTabSz="914400" rtl="0" eaLnBrk="1" latinLnBrk="0" hangingPunct="1">
      <a:defRPr sz="1600" b="1" kern="1200">
        <a:solidFill>
          <a:schemeClr val="tx1"/>
        </a:solidFill>
        <a:latin typeface="Arial" charset="0"/>
        <a:ea typeface="宋体" charset="-122"/>
        <a:cs typeface="+mn-cs"/>
      </a:defRPr>
    </a:lvl8pPr>
    <a:lvl9pPr marL="3657600" algn="l" defTabSz="914400" rtl="0" eaLnBrk="1" latinLnBrk="0" hangingPunct="1">
      <a:defRPr sz="1600"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autoAdjust="0"/>
    <p:restoredTop sz="76190" autoAdjust="0"/>
  </p:normalViewPr>
  <p:slideViewPr>
    <p:cSldViewPr>
      <p:cViewPr varScale="1">
        <p:scale>
          <a:sx n="57" d="100"/>
          <a:sy n="57" d="100"/>
        </p:scale>
        <p:origin x="-1740"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8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矩形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5" name="矩形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endParaRPr lang="en-US" altLang="zh-CN"/>
          </a:p>
        </p:txBody>
      </p:sp>
      <p:sp>
        <p:nvSpPr>
          <p:cNvPr id="44036" name="矩形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矩形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8198" name="矩形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defRPr sz="1200" b="0">
                <a:ea typeface="宋体" pitchFamily="2" charset="-122"/>
              </a:defRPr>
            </a:lvl1pPr>
          </a:lstStyle>
          <a:p>
            <a:pPr>
              <a:defRPr/>
            </a:pPr>
            <a:endParaRPr lang="en-US" altLang="zh-CN"/>
          </a:p>
        </p:txBody>
      </p:sp>
      <p:sp>
        <p:nvSpPr>
          <p:cNvPr id="8199" name="矩形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defRPr sz="1200" b="0">
                <a:ea typeface="宋体" pitchFamily="2" charset="-122"/>
              </a:defRPr>
            </a:lvl1pPr>
          </a:lstStyle>
          <a:p>
            <a:pPr>
              <a:defRPr/>
            </a:pPr>
            <a:fld id="{51A2DD28-460B-433E-8B9B-03F219572E6D}" type="slidenum">
              <a:rPr lang="en-US" altLang="zh-CN"/>
              <a:pPr>
                <a:defRPr/>
              </a:pPr>
              <a:t>‹#›</a:t>
            </a:fld>
            <a:endParaRPr lang="en-US" altLang="zh-CN"/>
          </a:p>
        </p:txBody>
      </p:sp>
    </p:spTree>
    <p:extLst>
      <p:ext uri="{BB962C8B-B14F-4D97-AF65-F5344CB8AC3E}">
        <p14:creationId xmlns:p14="http://schemas.microsoft.com/office/powerpoint/2010/main" val="152848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F3A516E-1135-47CF-8979-A1DC39E48838}" type="slidenum">
              <a:rPr lang="en-US" altLang="zh-CN" smtClean="0"/>
              <a:pPr eaLnBrk="1" hangingPunct="1"/>
              <a:t>1</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13</a:t>
            </a:fld>
            <a:endParaRPr lang="en-US" altLang="zh-CN"/>
          </a:p>
        </p:txBody>
      </p:sp>
    </p:spTree>
    <p:extLst>
      <p:ext uri="{BB962C8B-B14F-4D97-AF65-F5344CB8AC3E}">
        <p14:creationId xmlns:p14="http://schemas.microsoft.com/office/powerpoint/2010/main" val="14914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14</a:t>
            </a:fld>
            <a:endParaRPr lang="en-US" altLang="zh-CN"/>
          </a:p>
        </p:txBody>
      </p:sp>
    </p:spTree>
    <p:extLst>
      <p:ext uri="{BB962C8B-B14F-4D97-AF65-F5344CB8AC3E}">
        <p14:creationId xmlns:p14="http://schemas.microsoft.com/office/powerpoint/2010/main" val="23062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15</a:t>
            </a:fld>
            <a:endParaRPr lang="en-US" altLang="zh-CN"/>
          </a:p>
        </p:txBody>
      </p:sp>
    </p:spTree>
    <p:extLst>
      <p:ext uri="{BB962C8B-B14F-4D97-AF65-F5344CB8AC3E}">
        <p14:creationId xmlns:p14="http://schemas.microsoft.com/office/powerpoint/2010/main" val="4021283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16</a:t>
            </a:fld>
            <a:endParaRPr lang="en-US" altLang="zh-CN"/>
          </a:p>
        </p:txBody>
      </p:sp>
    </p:spTree>
    <p:extLst>
      <p:ext uri="{BB962C8B-B14F-4D97-AF65-F5344CB8AC3E}">
        <p14:creationId xmlns:p14="http://schemas.microsoft.com/office/powerpoint/2010/main" val="1543252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17</a:t>
            </a:fld>
            <a:endParaRPr lang="en-US" altLang="zh-CN"/>
          </a:p>
        </p:txBody>
      </p:sp>
    </p:spTree>
    <p:extLst>
      <p:ext uri="{BB962C8B-B14F-4D97-AF65-F5344CB8AC3E}">
        <p14:creationId xmlns:p14="http://schemas.microsoft.com/office/powerpoint/2010/main" val="171905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18</a:t>
            </a:fld>
            <a:endParaRPr lang="en-US" altLang="zh-CN"/>
          </a:p>
        </p:txBody>
      </p:sp>
    </p:spTree>
    <p:extLst>
      <p:ext uri="{BB962C8B-B14F-4D97-AF65-F5344CB8AC3E}">
        <p14:creationId xmlns:p14="http://schemas.microsoft.com/office/powerpoint/2010/main" val="1433903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22</a:t>
            </a:fld>
            <a:endParaRPr lang="en-US" altLang="zh-CN"/>
          </a:p>
        </p:txBody>
      </p:sp>
    </p:spTree>
    <p:extLst>
      <p:ext uri="{BB962C8B-B14F-4D97-AF65-F5344CB8AC3E}">
        <p14:creationId xmlns:p14="http://schemas.microsoft.com/office/powerpoint/2010/main" val="1702772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23</a:t>
            </a:fld>
            <a:endParaRPr lang="en-US" altLang="zh-CN"/>
          </a:p>
        </p:txBody>
      </p:sp>
    </p:spTree>
    <p:extLst>
      <p:ext uri="{BB962C8B-B14F-4D97-AF65-F5344CB8AC3E}">
        <p14:creationId xmlns:p14="http://schemas.microsoft.com/office/powerpoint/2010/main" val="2033112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24</a:t>
            </a:fld>
            <a:endParaRPr lang="en-US" altLang="zh-CN"/>
          </a:p>
        </p:txBody>
      </p:sp>
    </p:spTree>
    <p:extLst>
      <p:ext uri="{BB962C8B-B14F-4D97-AF65-F5344CB8AC3E}">
        <p14:creationId xmlns:p14="http://schemas.microsoft.com/office/powerpoint/2010/main" val="3374842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25</a:t>
            </a:fld>
            <a:endParaRPr lang="en-US" altLang="zh-CN"/>
          </a:p>
        </p:txBody>
      </p:sp>
    </p:spTree>
    <p:extLst>
      <p:ext uri="{BB962C8B-B14F-4D97-AF65-F5344CB8AC3E}">
        <p14:creationId xmlns:p14="http://schemas.microsoft.com/office/powerpoint/2010/main" val="199693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eaLnBrk="1" hangingPunct="1">
              <a:lnSpc>
                <a:spcPct val="125000"/>
              </a:lnSpc>
              <a:spcBef>
                <a:spcPct val="20000"/>
              </a:spcBef>
              <a:buClr>
                <a:srgbClr val="FF0000"/>
              </a:buClr>
              <a:buSzPct val="200000"/>
              <a:buFontTx/>
              <a:buNone/>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solidFill>
                <a:schemeClr val="tx1"/>
              </a:solidFill>
              <a:effectLst>
                <a:outerShdw blurRad="38100" dist="38100" dir="2700000" algn="tl">
                  <a:srgbClr val="C0C0C0"/>
                </a:outerShdw>
              </a:effectLst>
              <a:ea typeface="黑体" pitchFamily="2"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26</a:t>
            </a:fld>
            <a:endParaRPr lang="en-US" altLang="zh-CN"/>
          </a:p>
        </p:txBody>
      </p:sp>
    </p:spTree>
    <p:extLst>
      <p:ext uri="{BB962C8B-B14F-4D97-AF65-F5344CB8AC3E}">
        <p14:creationId xmlns:p14="http://schemas.microsoft.com/office/powerpoint/2010/main" val="559949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27</a:t>
            </a:fld>
            <a:endParaRPr lang="en-US" altLang="zh-CN"/>
          </a:p>
        </p:txBody>
      </p:sp>
    </p:spTree>
    <p:extLst>
      <p:ext uri="{BB962C8B-B14F-4D97-AF65-F5344CB8AC3E}">
        <p14:creationId xmlns:p14="http://schemas.microsoft.com/office/powerpoint/2010/main" val="3290784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endParaRPr lang="zh-CN" altLang="en-US" sz="1200" dirty="0" smtClean="0">
              <a:sym typeface="Wingdings 2" pitchFamily="18" charset="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28</a:t>
            </a:fld>
            <a:endParaRPr lang="en-US" altLang="zh-CN"/>
          </a:p>
        </p:txBody>
      </p:sp>
    </p:spTree>
    <p:extLst>
      <p:ext uri="{BB962C8B-B14F-4D97-AF65-F5344CB8AC3E}">
        <p14:creationId xmlns:p14="http://schemas.microsoft.com/office/powerpoint/2010/main" val="4217775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29</a:t>
            </a:fld>
            <a:endParaRPr lang="en-US" altLang="zh-CN"/>
          </a:p>
        </p:txBody>
      </p:sp>
    </p:spTree>
    <p:extLst>
      <p:ext uri="{BB962C8B-B14F-4D97-AF65-F5344CB8AC3E}">
        <p14:creationId xmlns:p14="http://schemas.microsoft.com/office/powerpoint/2010/main" val="246293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endParaRPr lang="zh-CN" altLang="en-US" dirty="0" smtClean="0">
              <a:sym typeface="Wingdings 2" pitchFamily="18" charset="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30</a:t>
            </a:fld>
            <a:endParaRPr lang="en-US" altLang="zh-CN"/>
          </a:p>
        </p:txBody>
      </p:sp>
    </p:spTree>
    <p:extLst>
      <p:ext uri="{BB962C8B-B14F-4D97-AF65-F5344CB8AC3E}">
        <p14:creationId xmlns:p14="http://schemas.microsoft.com/office/powerpoint/2010/main" val="1426885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31</a:t>
            </a:fld>
            <a:endParaRPr lang="en-US" altLang="zh-CN"/>
          </a:p>
        </p:txBody>
      </p:sp>
    </p:spTree>
    <p:extLst>
      <p:ext uri="{BB962C8B-B14F-4D97-AF65-F5344CB8AC3E}">
        <p14:creationId xmlns:p14="http://schemas.microsoft.com/office/powerpoint/2010/main" val="72461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32</a:t>
            </a:fld>
            <a:endParaRPr lang="en-US" altLang="zh-CN"/>
          </a:p>
        </p:txBody>
      </p:sp>
    </p:spTree>
    <p:extLst>
      <p:ext uri="{BB962C8B-B14F-4D97-AF65-F5344CB8AC3E}">
        <p14:creationId xmlns:p14="http://schemas.microsoft.com/office/powerpoint/2010/main" val="29075505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33</a:t>
            </a:fld>
            <a:endParaRPr lang="en-US" altLang="zh-CN"/>
          </a:p>
        </p:txBody>
      </p:sp>
    </p:spTree>
    <p:extLst>
      <p:ext uri="{BB962C8B-B14F-4D97-AF65-F5344CB8AC3E}">
        <p14:creationId xmlns:p14="http://schemas.microsoft.com/office/powerpoint/2010/main" val="1671166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34</a:t>
            </a:fld>
            <a:endParaRPr lang="en-US" altLang="zh-CN"/>
          </a:p>
        </p:txBody>
      </p:sp>
    </p:spTree>
    <p:extLst>
      <p:ext uri="{BB962C8B-B14F-4D97-AF65-F5344CB8AC3E}">
        <p14:creationId xmlns:p14="http://schemas.microsoft.com/office/powerpoint/2010/main" val="871251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eaLnBrk="1" hangingPunct="1">
              <a:lnSpc>
                <a:spcPct val="125000"/>
              </a:lnSpc>
              <a:spcBef>
                <a:spcPct val="20000"/>
              </a:spcBef>
              <a:buClr>
                <a:srgbClr val="FF0000"/>
              </a:buClr>
              <a:buSzPct val="200000"/>
              <a:buFontTx/>
              <a:buNone/>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35</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a:t>
            </a:fld>
            <a:endParaRPr lang="en-US" altLang="zh-CN"/>
          </a:p>
        </p:txBody>
      </p:sp>
    </p:spTree>
    <p:extLst>
      <p:ext uri="{BB962C8B-B14F-4D97-AF65-F5344CB8AC3E}">
        <p14:creationId xmlns:p14="http://schemas.microsoft.com/office/powerpoint/2010/main" val="246547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36</a:t>
            </a:fld>
            <a:endParaRPr lang="en-US" altLang="zh-CN"/>
          </a:p>
        </p:txBody>
      </p:sp>
    </p:spTree>
    <p:extLst>
      <p:ext uri="{BB962C8B-B14F-4D97-AF65-F5344CB8AC3E}">
        <p14:creationId xmlns:p14="http://schemas.microsoft.com/office/powerpoint/2010/main" val="1814044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37</a:t>
            </a:fld>
            <a:endParaRPr lang="en-US" altLang="zh-CN"/>
          </a:p>
        </p:txBody>
      </p:sp>
    </p:spTree>
    <p:extLst>
      <p:ext uri="{BB962C8B-B14F-4D97-AF65-F5344CB8AC3E}">
        <p14:creationId xmlns:p14="http://schemas.microsoft.com/office/powerpoint/2010/main" val="3614867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eaLnBrk="1" hangingPunct="1">
              <a:lnSpc>
                <a:spcPct val="125000"/>
              </a:lnSpc>
              <a:spcBef>
                <a:spcPct val="20000"/>
              </a:spcBef>
              <a:buClr>
                <a:srgbClr val="FF0000"/>
              </a:buClr>
              <a:buSzPct val="200000"/>
              <a:buFontTx/>
              <a:buNone/>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38</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F12654C-6C92-404E-A36E-57F19EEBECBE}" type="slidenum">
              <a:rPr lang="en-US" altLang="zh-CN" smtClean="0"/>
              <a:pPr eaLnBrk="1" hangingPunct="1"/>
              <a:t>39</a:t>
            </a:fld>
            <a:endParaRPr lang="en-US"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76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2420857-CC45-4491-B2A7-ADE035784501}" type="slidenum">
              <a:rPr lang="en-US" altLang="zh-CN" smtClean="0"/>
              <a:pPr eaLnBrk="1" hangingPunct="1"/>
              <a:t>40</a:t>
            </a:fld>
            <a:endParaRPr lang="en-US"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4559236-7AEA-4CE8-BEB9-A7D06FF68C58}" type="slidenum">
              <a:rPr lang="en-US" altLang="zh-CN" smtClean="0"/>
              <a:pPr eaLnBrk="1" hangingPunct="1"/>
              <a:t>41</a:t>
            </a:fld>
            <a:endParaRPr lang="en-US"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FB6C868-FAC3-427A-9F52-354FD6B97E83}" type="slidenum">
              <a:rPr lang="en-US" altLang="zh-CN" smtClean="0"/>
              <a:pPr eaLnBrk="1" hangingPunct="1"/>
              <a:t>42</a:t>
            </a:fld>
            <a:endParaRPr lang="en-US"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5A539A-E83A-434E-80AC-A00ACD3FEF61}" type="slidenum">
              <a:rPr lang="en-US" altLang="zh-CN" smtClean="0"/>
              <a:pPr eaLnBrk="1" hangingPunct="1"/>
              <a:t>43</a:t>
            </a:fld>
            <a:endParaRPr lang="en-US"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D036CBD-234D-43E2-9B36-A0A9CCCFB27C}" type="slidenum">
              <a:rPr lang="en-US" altLang="zh-CN" smtClean="0"/>
              <a:pPr eaLnBrk="1" hangingPunct="1"/>
              <a:t>44</a:t>
            </a:fld>
            <a:endParaRPr lang="en-US"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D96B8F0-D232-40F8-8AFA-86C8A1739664}" type="slidenum">
              <a:rPr lang="en-US" altLang="zh-CN" smtClean="0"/>
              <a:pPr eaLnBrk="1" hangingPunct="1"/>
              <a:t>45</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smtClean="0">
              <a:ea typeface="宋体" pitchFamily="2" charset="-122"/>
              <a:sym typeface="Wingdings 2" pitchFamily="18" charset="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5</a:t>
            </a:fld>
            <a:endParaRPr lang="en-US" altLang="zh-CN"/>
          </a:p>
        </p:txBody>
      </p:sp>
    </p:spTree>
    <p:extLst>
      <p:ext uri="{BB962C8B-B14F-4D97-AF65-F5344CB8AC3E}">
        <p14:creationId xmlns:p14="http://schemas.microsoft.com/office/powerpoint/2010/main" val="2994388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46</a:t>
            </a:fld>
            <a:endParaRPr lang="en-US" altLang="zh-CN"/>
          </a:p>
        </p:txBody>
      </p:sp>
    </p:spTree>
    <p:extLst>
      <p:ext uri="{BB962C8B-B14F-4D97-AF65-F5344CB8AC3E}">
        <p14:creationId xmlns:p14="http://schemas.microsoft.com/office/powerpoint/2010/main" val="2240330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eaLnBrk="1" hangingPunct="1">
              <a:lnSpc>
                <a:spcPct val="125000"/>
              </a:lnSpc>
              <a:spcBef>
                <a:spcPct val="20000"/>
              </a:spcBef>
              <a:buClr>
                <a:srgbClr val="FF0000"/>
              </a:buClr>
              <a:buSzPct val="200000"/>
              <a:buFontTx/>
              <a:buNone/>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47</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eaLnBrk="1" hangingPunct="1">
              <a:lnSpc>
                <a:spcPct val="125000"/>
              </a:lnSpc>
              <a:spcBef>
                <a:spcPct val="20000"/>
              </a:spcBef>
              <a:buClr>
                <a:srgbClr val="FF0000"/>
              </a:buClr>
              <a:buSzPct val="200000"/>
              <a:buFontTx/>
              <a:buNone/>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6</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86605DF-F707-478B-8A71-0A5D21C8FA59}" type="slidenum">
              <a:rPr lang="en-US" altLang="zh-CN" smtClean="0"/>
              <a:pPr eaLnBrk="1" hangingPunct="1"/>
              <a:t>8</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A839D6D-D330-4483-9B81-73B35CCFED00}" type="slidenum">
              <a:rPr lang="zh-CN" altLang="en-US" smtClean="0">
                <a:latin typeface="Tahoma" pitchFamily="34" charset="0"/>
              </a:rPr>
              <a:pPr eaLnBrk="1" hangingPunct="1"/>
              <a:t>10</a:t>
            </a:fld>
            <a:endParaRPr lang="en-US" altLang="zh-CN" smtClean="0">
              <a:latin typeface="Tahom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Arial" pitchFamily="34" charset="0"/>
              <a:buNone/>
            </a:pPr>
            <a:endParaRPr lang="zh-CN" altLang="en-US" dirty="0" smtClean="0"/>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83C65AD-F0BF-4624-ADBE-5D854E70FC21}" type="slidenum">
              <a:rPr lang="zh-CN" altLang="en-US" smtClean="0">
                <a:latin typeface="Tahoma" pitchFamily="34" charset="0"/>
              </a:rPr>
              <a:pPr eaLnBrk="1" hangingPunct="1"/>
              <a:t>11</a:t>
            </a:fld>
            <a:endParaRPr lang="en-US" altLang="zh-CN" smtClean="0">
              <a:latin typeface="Tahom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eaLnBrk="1" hangingPunct="1">
              <a:lnSpc>
                <a:spcPct val="125000"/>
              </a:lnSpc>
              <a:spcBef>
                <a:spcPct val="20000"/>
              </a:spcBef>
              <a:buClr>
                <a:srgbClr val="FF0000"/>
              </a:buClr>
              <a:buSzPct val="200000"/>
              <a:buFontTx/>
              <a:buNone/>
            </a:pPr>
            <a:endParaRPr kumimoji="1" lang="zh-CN" altLang="en-US" b="1" dirty="0" smtClean="0">
              <a:solidFill>
                <a:schemeClr val="tx1"/>
              </a:solidFill>
              <a:ea typeface="楷体_GB2312" pitchFamily="49" charset="-122"/>
            </a:endParaRPr>
          </a:p>
        </p:txBody>
      </p:sp>
      <p:sp>
        <p:nvSpPr>
          <p:cNvPr id="4" name="灯片编号占位符 3"/>
          <p:cNvSpPr>
            <a:spLocks noGrp="1"/>
          </p:cNvSpPr>
          <p:nvPr>
            <p:ph type="sldNum" sz="quarter" idx="10"/>
          </p:nvPr>
        </p:nvSpPr>
        <p:spPr/>
        <p:txBody>
          <a:bodyPr/>
          <a:lstStyle/>
          <a:p>
            <a:pPr>
              <a:defRPr/>
            </a:pPr>
            <a:fld id="{51A2DD28-460B-433E-8B9B-03F219572E6D}" type="slidenum">
              <a:rPr lang="en-US" altLang="zh-CN" smtClean="0"/>
              <a:pPr>
                <a:defRPr/>
              </a:pPr>
              <a:t>12</a:t>
            </a:fld>
            <a:endParaRPr lang="en-US" altLang="zh-CN"/>
          </a:p>
        </p:txBody>
      </p:sp>
    </p:spTree>
    <p:extLst>
      <p:ext uri="{BB962C8B-B14F-4D97-AF65-F5344CB8AC3E}">
        <p14:creationId xmlns:p14="http://schemas.microsoft.com/office/powerpoint/2010/main" val="389409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6069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71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76200"/>
            <a:ext cx="2249488"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76200"/>
            <a:ext cx="6597650"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8109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11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 y="76200"/>
            <a:ext cx="8999538"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61950" y="1052513"/>
            <a:ext cx="4168775" cy="5043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3125" y="1052513"/>
            <a:ext cx="4168775"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3125" y="3649663"/>
            <a:ext cx="4168775" cy="2446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3045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76200"/>
            <a:ext cx="8610600" cy="617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9436303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0608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78849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61950"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052513"/>
            <a:ext cx="4168775" cy="5043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6228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1611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55311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568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392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5410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2" name="矩形 2"/>
          <p:cNvSpPr>
            <a:spLocks noGrp="1" noChangeArrowheads="1"/>
          </p:cNvSpPr>
          <p:nvPr>
            <p:ph type="title"/>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smtClean="0"/>
              <a:t>Slide Title</a:t>
            </a:r>
          </a:p>
        </p:txBody>
      </p:sp>
      <p:sp>
        <p:nvSpPr>
          <p:cNvPr id="5123" name="矩形 3"/>
          <p:cNvSpPr>
            <a:spLocks noGrp="1" noChangeArrowheads="1"/>
          </p:cNvSpPr>
          <p:nvPr>
            <p:ph type="body" idx="1"/>
          </p:nvPr>
        </p:nvSpPr>
        <p:spPr bwMode="auto">
          <a:xfrm>
            <a:off x="361950" y="1052513"/>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p>
            <a:pPr lvl="0"/>
            <a:r>
              <a:rPr lang="en-US" altLang="zh-CN" smtClean="0"/>
              <a:t>Articles and prepositions are not caps in titles</a:t>
            </a:r>
          </a:p>
          <a:p>
            <a:pPr lvl="1"/>
            <a:r>
              <a:rPr lang="en-US" altLang="zh-CN" smtClean="0"/>
              <a:t>Unless, of course, the title starts with one</a:t>
            </a:r>
          </a:p>
          <a:p>
            <a:pPr lvl="2"/>
            <a:r>
              <a:rPr lang="en-US" altLang="zh-CN" smtClean="0"/>
              <a:t>Proper names always have leading caps</a:t>
            </a:r>
          </a:p>
          <a:p>
            <a:pPr lvl="3"/>
            <a:r>
              <a:rPr lang="en-US" altLang="zh-CN" smtClean="0"/>
              <a:t>Acronyms are always all caps</a:t>
            </a:r>
          </a:p>
          <a:p>
            <a:pPr lvl="4"/>
            <a:r>
              <a:rPr lang="en-US" altLang="zh-CN" smtClean="0"/>
              <a:t>Fifth level</a:t>
            </a:r>
          </a:p>
          <a:p>
            <a:pPr lvl="0"/>
            <a:r>
              <a:rPr lang="en-US" altLang="zh-CN" smtClean="0"/>
              <a:t>Capitalize the first word of all bullet items</a:t>
            </a:r>
          </a:p>
          <a:p>
            <a:pPr lvl="1"/>
            <a:r>
              <a:rPr lang="en-US" altLang="zh-CN" smtClean="0"/>
              <a:t>This applies to sub-bullets too</a:t>
            </a:r>
          </a:p>
          <a:p>
            <a:pPr lvl="0"/>
            <a:r>
              <a:rPr lang="en-US" altLang="zh-CN" smtClean="0"/>
              <a:t>Rose, Apex, and Ada, not ROSE, APEX, and ADA</a:t>
            </a:r>
          </a:p>
        </p:txBody>
      </p:sp>
      <p:sp>
        <p:nvSpPr>
          <p:cNvPr id="1028" name="矩形 4"/>
          <p:cNvSpPr>
            <a:spLocks noGrp="1" noChangeArrowheads="1"/>
          </p:cNvSpPr>
          <p:nvPr/>
        </p:nvSpPr>
        <p:spPr bwMode="auto">
          <a:xfrm>
            <a:off x="3124200" y="6384925"/>
            <a:ext cx="2895600" cy="457200"/>
          </a:xfrm>
          <a:prstGeom prst="rect">
            <a:avLst/>
          </a:prstGeom>
          <a:noFill/>
          <a:ln w="9525">
            <a:noFill/>
            <a:miter lim="800000"/>
            <a:headEnd/>
            <a:tailEnd/>
          </a:ln>
          <a:effectLst/>
        </p:spPr>
        <p:txBody>
          <a:bodyPr wrap="none" lIns="92075" tIns="46038" rIns="92075" bIns="46038" anchor="ctr"/>
          <a:lstStyle/>
          <a:p>
            <a:pPr algn="ctr">
              <a:lnSpc>
                <a:spcPct val="100000"/>
              </a:lnSpc>
              <a:spcBef>
                <a:spcPct val="0"/>
              </a:spcBef>
              <a:buClr>
                <a:srgbClr val="73E1FF"/>
              </a:buClr>
              <a:defRPr/>
            </a:pPr>
            <a:fld id="{315280E8-33DE-4B8D-9700-3BDB0F3D45D7}" type="slidenum">
              <a:rPr lang="en-US" altLang="zh-CN" sz="800" b="0">
                <a:solidFill>
                  <a:srgbClr val="73E1FF"/>
                </a:solidFill>
                <a:ea typeface="宋体" pitchFamily="2" charset="-122"/>
              </a:rPr>
              <a:pPr algn="ctr">
                <a:lnSpc>
                  <a:spcPct val="100000"/>
                </a:lnSpc>
                <a:spcBef>
                  <a:spcPct val="0"/>
                </a:spcBef>
                <a:buClr>
                  <a:srgbClr val="73E1FF"/>
                </a:buClr>
                <a:defRPr/>
              </a:pPr>
              <a:t>‹#›</a:t>
            </a:fld>
            <a:endParaRPr lang="en-US" altLang="zh-CN" sz="800">
              <a:solidFill>
                <a:srgbClr val="73E1FF"/>
              </a:solidFill>
              <a:ea typeface="宋体" pitchFamily="2" charset="-122"/>
            </a:endParaRPr>
          </a:p>
        </p:txBody>
      </p:sp>
      <p:sp>
        <p:nvSpPr>
          <p:cNvPr id="1029" name="文本框 5"/>
          <p:cNvSpPr txBox="1">
            <a:spLocks noChangeArrowheads="1"/>
          </p:cNvSpPr>
          <p:nvPr/>
        </p:nvSpPr>
        <p:spPr bwMode="auto">
          <a:xfrm>
            <a:off x="7696200" y="5943600"/>
            <a:ext cx="1371600" cy="260350"/>
          </a:xfrm>
          <a:prstGeom prst="rect">
            <a:avLst/>
          </a:prstGeom>
          <a:noFill/>
          <a:ln>
            <a:noFill/>
          </a:ln>
          <a:effectLst/>
          <a:extLst/>
        </p:spPr>
        <p:txBody>
          <a:bodyPr lIns="107950" tIns="53975" rIns="107950" bIns="53975">
            <a:spAutoFit/>
          </a:bodyPr>
          <a:lstStyle>
            <a:lvl1pPr>
              <a:defRPr sz="1600" b="1">
                <a:solidFill>
                  <a:schemeClr val="tx1"/>
                </a:solidFill>
                <a:latin typeface="Arial" charset="0"/>
                <a:ea typeface="宋体" pitchFamily="2" charset="-122"/>
              </a:defRPr>
            </a:lvl1pPr>
            <a:lvl2pPr marL="742950" indent="-285750">
              <a:defRPr sz="1600" b="1">
                <a:solidFill>
                  <a:schemeClr val="tx1"/>
                </a:solidFill>
                <a:latin typeface="Arial" charset="0"/>
                <a:ea typeface="宋体" pitchFamily="2" charset="-122"/>
              </a:defRPr>
            </a:lvl2pPr>
            <a:lvl3pPr marL="1143000" indent="-228600">
              <a:defRPr sz="1600" b="1">
                <a:solidFill>
                  <a:schemeClr val="tx1"/>
                </a:solidFill>
                <a:latin typeface="Arial" charset="0"/>
                <a:ea typeface="宋体" pitchFamily="2" charset="-122"/>
              </a:defRPr>
            </a:lvl3pPr>
            <a:lvl4pPr marL="1600200" indent="-228600">
              <a:defRPr sz="1600" b="1">
                <a:solidFill>
                  <a:schemeClr val="tx1"/>
                </a:solidFill>
                <a:latin typeface="Arial" charset="0"/>
                <a:ea typeface="宋体" pitchFamily="2" charset="-122"/>
              </a:defRPr>
            </a:lvl4pPr>
            <a:lvl5pPr marL="2057400" indent="-228600">
              <a:defRPr sz="1600" b="1">
                <a:solidFill>
                  <a:schemeClr val="tx1"/>
                </a:solidFill>
                <a:latin typeface="Arial" charset="0"/>
                <a:ea typeface="宋体" pitchFamily="2" charset="-122"/>
              </a:defRPr>
            </a:lvl5pPr>
            <a:lvl6pPr marL="25146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6pPr>
            <a:lvl7pPr marL="29718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7pPr>
            <a:lvl8pPr marL="34290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8pPr>
            <a:lvl9pPr marL="3886200" indent="-228600" eaLnBrk="0" fontAlgn="base" hangingPunct="0">
              <a:lnSpc>
                <a:spcPct val="90000"/>
              </a:lnSpc>
              <a:spcBef>
                <a:spcPct val="50000"/>
              </a:spcBef>
              <a:spcAft>
                <a:spcPct val="0"/>
              </a:spcAft>
              <a:defRPr sz="1600" b="1">
                <a:solidFill>
                  <a:schemeClr val="tx1"/>
                </a:solidFill>
                <a:latin typeface="Arial" charset="0"/>
                <a:ea typeface="宋体" pitchFamily="2" charset="-122"/>
              </a:defRPr>
            </a:lvl9pPr>
          </a:lstStyle>
          <a:p>
            <a:pPr>
              <a:lnSpc>
                <a:spcPct val="100000"/>
              </a:lnSpc>
              <a:buClr>
                <a:srgbClr val="73E1FF"/>
              </a:buClr>
              <a:buFontTx/>
              <a:buChar char="•"/>
              <a:defRPr/>
            </a:pPr>
            <a:endParaRPr lang="zh-CN" altLang="zh-CN" sz="1000" b="0" smtClean="0">
              <a:latin typeface="ZapfHumnst BT" pitchFamily="34" charset="0"/>
            </a:endParaRPr>
          </a:p>
        </p:txBody>
      </p:sp>
      <p:sp>
        <p:nvSpPr>
          <p:cNvPr id="1030" name="直线 6"/>
          <p:cNvSpPr>
            <a:spLocks noChangeShapeType="1"/>
          </p:cNvSpPr>
          <p:nvPr/>
        </p:nvSpPr>
        <p:spPr bwMode="auto">
          <a:xfrm flipV="1">
            <a:off x="0" y="6705600"/>
            <a:ext cx="8772525" cy="0"/>
          </a:xfrm>
          <a:prstGeom prst="line">
            <a:avLst/>
          </a:prstGeom>
          <a:noFill/>
          <a:ln w="9525">
            <a:solidFill>
              <a:srgbClr val="007E9F"/>
            </a:solidFill>
            <a:round/>
            <a:headEnd/>
            <a:tailEnd/>
          </a:ln>
          <a:effectLst/>
        </p:spPr>
        <p:txBody>
          <a:bodyPr wrap="none" anchor="ctr"/>
          <a:lstStyle/>
          <a:p>
            <a:pPr>
              <a:defRPr/>
            </a:pPr>
            <a:endParaRPr lang="zh-CN" altLang="en-US">
              <a:ea typeface="宋体" pitchFamily="2" charset="-122"/>
            </a:endParaRPr>
          </a:p>
        </p:txBody>
      </p:sp>
      <p:sp>
        <p:nvSpPr>
          <p:cNvPr id="1031" name="直线 7"/>
          <p:cNvSpPr>
            <a:spLocks noChangeShapeType="1"/>
          </p:cNvSpPr>
          <p:nvPr/>
        </p:nvSpPr>
        <p:spPr bwMode="auto">
          <a:xfrm>
            <a:off x="0" y="698500"/>
            <a:ext cx="9144000" cy="0"/>
          </a:xfrm>
          <a:prstGeom prst="line">
            <a:avLst/>
          </a:prstGeom>
          <a:noFill/>
          <a:ln w="9525">
            <a:solidFill>
              <a:srgbClr val="73E1FF"/>
            </a:solidFill>
            <a:round/>
            <a:headEnd/>
            <a:tailEnd/>
          </a:ln>
          <a:effectLst/>
        </p:spPr>
        <p:txBody>
          <a:bodyPr wrap="none" anchor="ctr"/>
          <a:lstStyle/>
          <a:p>
            <a:pPr>
              <a:defRPr/>
            </a:pPr>
            <a:endParaRPr lang="zh-CN" altLang="en-US">
              <a:ea typeface="宋体" pitchFamily="2" charset="-122"/>
            </a:endParaRPr>
          </a:p>
        </p:txBody>
      </p:sp>
      <p:pic>
        <p:nvPicPr>
          <p:cNvPr id="5128" name="图片 8" descr="yunanuni"/>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797925" y="6510338"/>
            <a:ext cx="4095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itchFamily="34" charset="0"/>
        </a:defRPr>
      </a:lvl2pPr>
      <a:lvl3pPr algn="l" rtl="0" eaLnBrk="0" fontAlgn="base" hangingPunct="0">
        <a:spcBef>
          <a:spcPct val="0"/>
        </a:spcBef>
        <a:spcAft>
          <a:spcPct val="0"/>
        </a:spcAft>
        <a:buClr>
          <a:srgbClr val="73E1FF"/>
        </a:buClr>
        <a:defRPr sz="3600">
          <a:solidFill>
            <a:srgbClr val="FFFF99"/>
          </a:solidFill>
          <a:latin typeface="Arial Narrow" pitchFamily="34" charset="0"/>
        </a:defRPr>
      </a:lvl3pPr>
      <a:lvl4pPr algn="l" rtl="0" eaLnBrk="0" fontAlgn="base" hangingPunct="0">
        <a:spcBef>
          <a:spcPct val="0"/>
        </a:spcBef>
        <a:spcAft>
          <a:spcPct val="0"/>
        </a:spcAft>
        <a:buClr>
          <a:srgbClr val="73E1FF"/>
        </a:buClr>
        <a:defRPr sz="3600">
          <a:solidFill>
            <a:srgbClr val="FFFF99"/>
          </a:solidFill>
          <a:latin typeface="Arial Narrow" pitchFamily="34" charset="0"/>
        </a:defRPr>
      </a:lvl4pPr>
      <a:lvl5pPr algn="l" rtl="0" eaLnBrk="0" fontAlgn="base" hangingPunct="0">
        <a:spcBef>
          <a:spcPct val="0"/>
        </a:spcBef>
        <a:spcAft>
          <a:spcPct val="0"/>
        </a:spcAft>
        <a:buClr>
          <a:srgbClr val="73E1FF"/>
        </a:buClr>
        <a:defRPr sz="3600">
          <a:solidFill>
            <a:srgbClr val="FFFF99"/>
          </a:solidFill>
          <a:latin typeface="Arial Narrow" pitchFamily="34" charset="0"/>
        </a:defRPr>
      </a:lvl5pPr>
      <a:lvl6pPr marL="457200" algn="l" rtl="0" fontAlgn="base">
        <a:spcBef>
          <a:spcPct val="0"/>
        </a:spcBef>
        <a:spcAft>
          <a:spcPct val="0"/>
        </a:spcAft>
        <a:buClr>
          <a:srgbClr val="73E1FF"/>
        </a:buClr>
        <a:defRPr sz="3600">
          <a:solidFill>
            <a:srgbClr val="FFFF99"/>
          </a:solidFill>
          <a:latin typeface="Arial Narrow" pitchFamily="34" charset="0"/>
        </a:defRPr>
      </a:lvl6pPr>
      <a:lvl7pPr marL="914400" algn="l" rtl="0" fontAlgn="base">
        <a:spcBef>
          <a:spcPct val="0"/>
        </a:spcBef>
        <a:spcAft>
          <a:spcPct val="0"/>
        </a:spcAft>
        <a:buClr>
          <a:srgbClr val="73E1FF"/>
        </a:buClr>
        <a:defRPr sz="3600">
          <a:solidFill>
            <a:srgbClr val="FFFF99"/>
          </a:solidFill>
          <a:latin typeface="Arial Narrow" pitchFamily="34" charset="0"/>
        </a:defRPr>
      </a:lvl7pPr>
      <a:lvl8pPr marL="1371600" algn="l" rtl="0" fontAlgn="base">
        <a:spcBef>
          <a:spcPct val="0"/>
        </a:spcBef>
        <a:spcAft>
          <a:spcPct val="0"/>
        </a:spcAft>
        <a:buClr>
          <a:srgbClr val="73E1FF"/>
        </a:buClr>
        <a:defRPr sz="3600">
          <a:solidFill>
            <a:srgbClr val="FFFF99"/>
          </a:solidFill>
          <a:latin typeface="Arial Narrow" pitchFamily="34" charset="0"/>
        </a:defRPr>
      </a:lvl8pPr>
      <a:lvl9pPr marL="1828800" algn="l" rtl="0" fontAlgn="base">
        <a:spcBef>
          <a:spcPct val="0"/>
        </a:spcBef>
        <a:spcAft>
          <a:spcPct val="0"/>
        </a:spcAft>
        <a:buClr>
          <a:srgbClr val="73E1FF"/>
        </a:buClr>
        <a:defRPr sz="3600">
          <a:solidFill>
            <a:srgbClr val="FFFF99"/>
          </a:solidFill>
          <a:latin typeface="Arial Narrow" pitchFamily="34" charset="0"/>
        </a:defRPr>
      </a:lvl9pPr>
    </p:titleStyle>
    <p:body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1.e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1484313"/>
            <a:ext cx="9144000" cy="3457575"/>
          </a:xfrm>
        </p:spPr>
        <p:txBody>
          <a:bodyPr/>
          <a:lstStyle/>
          <a:p>
            <a:pPr algn="ctr" eaLnBrk="1" hangingPunct="1"/>
            <a:r>
              <a:rPr lang="en-US" altLang="zh-CN" sz="4000" b="1" dirty="0" smtClean="0"/>
              <a:t>MODELING BEHAVIOR IN </a:t>
            </a:r>
            <a:br>
              <a:rPr lang="en-US" altLang="zh-CN" sz="4000" b="1" dirty="0" smtClean="0"/>
            </a:br>
            <a:r>
              <a:rPr lang="en-US" altLang="zh-CN" sz="4000" b="1" dirty="0" err="1" smtClean="0"/>
              <a:t>Statechart</a:t>
            </a:r>
            <a:r>
              <a:rPr lang="en-US" altLang="zh-CN" sz="4000" b="1" dirty="0" smtClean="0"/>
              <a:t> diagrams</a:t>
            </a:r>
            <a:r>
              <a:rPr lang="en-US" altLang="zh-CN" sz="4000" dirty="0" smtClean="0"/>
              <a:t/>
            </a:r>
            <a:br>
              <a:rPr lang="en-US" altLang="zh-CN" sz="4000" dirty="0" smtClean="0"/>
            </a:br>
            <a:r>
              <a:rPr lang="en-US" altLang="zh-CN" sz="4000" dirty="0" smtClean="0"/>
              <a:t/>
            </a:r>
            <a:br>
              <a:rPr lang="en-US" altLang="zh-CN" sz="4000" dirty="0" smtClean="0"/>
            </a:br>
            <a:r>
              <a:rPr lang="en-US" altLang="zh-CN" sz="4000" b="1" dirty="0" smtClean="0"/>
              <a:t>Objectives: </a:t>
            </a:r>
            <a:br>
              <a:rPr lang="en-US" altLang="zh-CN" sz="4000" b="1" dirty="0" smtClean="0"/>
            </a:br>
            <a:r>
              <a:rPr lang="en-US" altLang="zh-CN" sz="2800" b="1" dirty="0" smtClean="0"/>
              <a:t>Create </a:t>
            </a:r>
            <a:r>
              <a:rPr lang="en-US" altLang="zh-CN" sz="2800" b="1" dirty="0" err="1" smtClean="0"/>
              <a:t>Statechart</a:t>
            </a:r>
            <a:r>
              <a:rPr lang="en-US" altLang="zh-CN" sz="2800" b="1" dirty="0" smtClean="0"/>
              <a:t> diagrams for classes and use cases</a:t>
            </a:r>
            <a:r>
              <a:rPr lang="en-US" altLang="zh-CN" sz="4000" b="1" dirty="0" smtClean="0"/>
              <a:t/>
            </a:r>
            <a:br>
              <a:rPr lang="en-US" altLang="zh-CN" sz="4000" b="1" dirty="0" smtClean="0"/>
            </a:br>
            <a:endParaRPr lang="en-US" altLang="zh-CN" sz="4000" b="1" dirty="0" smtClean="0"/>
          </a:p>
        </p:txBody>
      </p:sp>
    </p:spTree>
    <p:extLst>
      <p:ext uri="{BB962C8B-B14F-4D97-AF65-F5344CB8AC3E}">
        <p14:creationId xmlns:p14="http://schemas.microsoft.com/office/powerpoint/2010/main" val="649312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DC654AF-8B38-44F4-8DEF-BD855A3CD14F}" type="slidenum">
              <a:rPr lang="zh-CN" altLang="en-US" smtClean="0"/>
              <a:pPr eaLnBrk="1" hangingPunct="1"/>
              <a:t>10</a:t>
            </a:fld>
            <a:endParaRPr lang="en-US" altLang="zh-CN" smtClean="0"/>
          </a:p>
        </p:txBody>
      </p:sp>
      <p:sp>
        <p:nvSpPr>
          <p:cNvPr id="3075" name="Rectangle 2"/>
          <p:cNvSpPr>
            <a:spLocks noGrp="1" noChangeArrowheads="1"/>
          </p:cNvSpPr>
          <p:nvPr>
            <p:ph type="title"/>
          </p:nvPr>
        </p:nvSpPr>
        <p:spPr/>
        <p:txBody>
          <a:bodyPr/>
          <a:lstStyle/>
          <a:p>
            <a:pPr eaLnBrk="1" hangingPunct="1"/>
            <a:r>
              <a:rPr lang="en-US" altLang="zh-CN" dirty="0" err="1" smtClean="0"/>
              <a:t>Statechart</a:t>
            </a:r>
            <a:r>
              <a:rPr lang="en-US" altLang="zh-CN" dirty="0" smtClean="0"/>
              <a:t> diagram</a:t>
            </a:r>
            <a:endParaRPr lang="zh-CN" altLang="en-US" dirty="0" smtClean="0"/>
          </a:p>
        </p:txBody>
      </p:sp>
      <p:sp>
        <p:nvSpPr>
          <p:cNvPr id="3076" name="Rectangle 3"/>
          <p:cNvSpPr>
            <a:spLocks noGrp="1" noChangeArrowheads="1"/>
          </p:cNvSpPr>
          <p:nvPr>
            <p:ph type="body" idx="1"/>
          </p:nvPr>
        </p:nvSpPr>
        <p:spPr/>
        <p:txBody>
          <a:bodyPr/>
          <a:lstStyle/>
          <a:p>
            <a:pPr eaLnBrk="1" hangingPunct="1">
              <a:lnSpc>
                <a:spcPct val="90000"/>
              </a:lnSpc>
            </a:pPr>
            <a:r>
              <a:rPr lang="en-US" altLang="zh-CN" sz="2800" dirty="0" err="1" smtClean="0"/>
              <a:t>Statechart</a:t>
            </a:r>
            <a:r>
              <a:rPr lang="en-US" altLang="zh-CN" sz="2800" dirty="0" smtClean="0"/>
              <a:t> diagrams model the dynamic behavior of individual classes or any other kind of object.  </a:t>
            </a:r>
          </a:p>
          <a:p>
            <a:pPr eaLnBrk="1" hangingPunct="1">
              <a:lnSpc>
                <a:spcPct val="90000"/>
              </a:lnSpc>
            </a:pPr>
            <a:endParaRPr lang="en-US" altLang="zh-CN" sz="2800" dirty="0" smtClean="0"/>
          </a:p>
          <a:p>
            <a:pPr eaLnBrk="1" hangingPunct="1">
              <a:lnSpc>
                <a:spcPct val="90000"/>
              </a:lnSpc>
            </a:pPr>
            <a:r>
              <a:rPr lang="en-US" altLang="zh-CN" sz="2800" dirty="0" smtClean="0"/>
              <a:t>They show the sequences of states that an object goes through, the events that cause a transition from one state to another, and the actions that result from a state change. </a:t>
            </a:r>
          </a:p>
          <a:p>
            <a:pPr eaLnBrk="1" hangingPunct="1">
              <a:lnSpc>
                <a:spcPct val="90000"/>
              </a:lnSpc>
            </a:pPr>
            <a:endParaRPr lang="en-US" altLang="zh-CN" sz="2800" dirty="0"/>
          </a:p>
          <a:p>
            <a:pPr eaLnBrk="1" hangingPunct="1">
              <a:lnSpc>
                <a:spcPct val="90000"/>
              </a:lnSpc>
            </a:pPr>
            <a:r>
              <a:rPr lang="en-US" altLang="zh-CN" sz="2800" dirty="0"/>
              <a:t>A </a:t>
            </a:r>
            <a:r>
              <a:rPr lang="en-US" altLang="zh-CN" sz="2800" dirty="0" err="1"/>
              <a:t>statechart</a:t>
            </a:r>
            <a:r>
              <a:rPr lang="en-US" altLang="zh-CN" sz="2800" dirty="0"/>
              <a:t> diagram is typically used to model the discrete stages of an object’s</a:t>
            </a:r>
            <a:r>
              <a:rPr lang="zh-CN" altLang="en-US" sz="2800" dirty="0"/>
              <a:t> </a:t>
            </a:r>
            <a:r>
              <a:rPr lang="en-US" altLang="zh-CN" sz="2800" dirty="0"/>
              <a:t>lifetime, whereas an activity diagram is better suited to model the sequence of activities in a process.</a:t>
            </a:r>
          </a:p>
          <a:p>
            <a:pPr eaLnBrk="1" hangingPunct="1">
              <a:lnSpc>
                <a:spcPct val="90000"/>
              </a:lnSpc>
            </a:pPr>
            <a:endParaRPr lang="en-US" altLang="zh-CN" sz="2800" dirty="0" smtClean="0"/>
          </a:p>
        </p:txBody>
      </p:sp>
    </p:spTree>
    <p:extLst>
      <p:ext uri="{BB962C8B-B14F-4D97-AF65-F5344CB8AC3E}">
        <p14:creationId xmlns:p14="http://schemas.microsoft.com/office/powerpoint/2010/main" val="116939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FA96244-CF05-4630-98D0-72F0BB492773}" type="slidenum">
              <a:rPr lang="zh-CN" altLang="en-US" smtClean="0"/>
              <a:pPr eaLnBrk="1" hangingPunct="1"/>
              <a:t>11</a:t>
            </a:fld>
            <a:endParaRPr lang="en-US" altLang="zh-CN" smtClean="0"/>
          </a:p>
        </p:txBody>
      </p:sp>
      <p:sp>
        <p:nvSpPr>
          <p:cNvPr id="4099" name="Rectangle 2"/>
          <p:cNvSpPr>
            <a:spLocks noGrp="1" noChangeArrowheads="1"/>
          </p:cNvSpPr>
          <p:nvPr>
            <p:ph type="body" idx="1"/>
          </p:nvPr>
        </p:nvSpPr>
        <p:spPr>
          <a:xfrm>
            <a:off x="395288" y="476250"/>
            <a:ext cx="8062912" cy="5619750"/>
          </a:xfrm>
        </p:spPr>
        <p:txBody>
          <a:bodyPr/>
          <a:lstStyle/>
          <a:p>
            <a:pPr eaLnBrk="1" hangingPunct="1">
              <a:lnSpc>
                <a:spcPct val="90000"/>
              </a:lnSpc>
              <a:buFontTx/>
              <a:buNone/>
            </a:pPr>
            <a:endParaRPr lang="en-US" altLang="zh-CN" sz="2800" dirty="0" smtClean="0"/>
          </a:p>
          <a:p>
            <a:pPr eaLnBrk="1" hangingPunct="1">
              <a:lnSpc>
                <a:spcPct val="90000"/>
              </a:lnSpc>
            </a:pPr>
            <a:r>
              <a:rPr lang="en-US" altLang="zh-CN" sz="2800" dirty="0" smtClean="0"/>
              <a:t>Each state represents a named condition during the life of an object during which it satisfies some condition or waits for some event. </a:t>
            </a:r>
          </a:p>
          <a:p>
            <a:pPr eaLnBrk="1" hangingPunct="1">
              <a:lnSpc>
                <a:spcPct val="90000"/>
              </a:lnSpc>
            </a:pPr>
            <a:r>
              <a:rPr lang="en-US" altLang="zh-CN" sz="2800" dirty="0" smtClean="0"/>
              <a:t> A </a:t>
            </a:r>
            <a:r>
              <a:rPr lang="en-US" altLang="zh-CN" sz="2800" dirty="0" err="1" smtClean="0"/>
              <a:t>statechart</a:t>
            </a:r>
            <a:r>
              <a:rPr lang="en-US" altLang="zh-CN" sz="2800" dirty="0" smtClean="0"/>
              <a:t> diagram typically contains one start state and multiple end states.  Transitions connect the various states on the diagram.  As with activity diagrams, decisions, synchronizations, and activities may also appear on </a:t>
            </a:r>
            <a:r>
              <a:rPr lang="en-US" altLang="zh-CN" sz="2800" dirty="0" err="1" smtClean="0"/>
              <a:t>statechart</a:t>
            </a:r>
            <a:r>
              <a:rPr lang="en-US" altLang="zh-CN" sz="2800" dirty="0" smtClean="0"/>
              <a:t> diagrams.</a:t>
            </a:r>
            <a:r>
              <a:rPr lang="zh-CN" altLang="en-US" sz="2800" dirty="0" smtClean="0"/>
              <a:t>　</a:t>
            </a:r>
          </a:p>
        </p:txBody>
      </p:sp>
    </p:spTree>
    <p:extLst>
      <p:ext uri="{BB962C8B-B14F-4D97-AF65-F5344CB8AC3E}">
        <p14:creationId xmlns:p14="http://schemas.microsoft.com/office/powerpoint/2010/main" val="40617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265833"/>
            <a:ext cx="7776864" cy="5043487"/>
          </a:xfrm>
        </p:spPr>
        <p:txBody>
          <a:bodyPr/>
          <a:lstStyle/>
          <a:p>
            <a:r>
              <a:rPr lang="en-US" altLang="zh-CN" dirty="0"/>
              <a:t>State </a:t>
            </a:r>
            <a:r>
              <a:rPr lang="en-US" altLang="zh-CN" dirty="0" smtClean="0"/>
              <a:t>and</a:t>
            </a:r>
            <a:r>
              <a:rPr lang="en-US" altLang="zh-CN" dirty="0"/>
              <a:t> </a:t>
            </a:r>
            <a:r>
              <a:rPr lang="en-US" altLang="zh-CN" dirty="0" smtClean="0"/>
              <a:t>State </a:t>
            </a:r>
            <a:r>
              <a:rPr lang="en-US" altLang="zh-CN" dirty="0"/>
              <a:t>machine</a:t>
            </a:r>
            <a:endParaRPr lang="en-US" altLang="zh-CN" dirty="0" smtClean="0">
              <a:ea typeface="宋体" charset="-122"/>
            </a:endParaRPr>
          </a:p>
          <a:p>
            <a:r>
              <a:rPr lang="en-US" altLang="zh-CN" dirty="0" err="1" smtClean="0"/>
              <a:t>Statechart</a:t>
            </a:r>
            <a:r>
              <a:rPr lang="en-US" altLang="zh-CN" dirty="0" smtClean="0"/>
              <a:t> diagram</a:t>
            </a:r>
            <a:r>
              <a:rPr lang="en-US" altLang="zh-CN" dirty="0" smtClean="0">
                <a:ea typeface="宋体" charset="-122"/>
              </a:rPr>
              <a:t> </a:t>
            </a:r>
          </a:p>
          <a:p>
            <a:r>
              <a:rPr lang="en-US" altLang="zh-CN" dirty="0"/>
              <a:t>How to read the </a:t>
            </a:r>
            <a:r>
              <a:rPr lang="en-US" altLang="zh-CN" dirty="0" err="1" smtClean="0"/>
              <a:t>Statechart</a:t>
            </a:r>
            <a:r>
              <a:rPr lang="en-US" altLang="zh-CN" dirty="0" smtClean="0"/>
              <a:t> diagram </a:t>
            </a:r>
          </a:p>
          <a:p>
            <a:r>
              <a:rPr lang="en-US" altLang="zh-CN" dirty="0"/>
              <a:t>How to draw the </a:t>
            </a:r>
            <a:r>
              <a:rPr lang="en-US" altLang="zh-CN" dirty="0" err="1" smtClean="0"/>
              <a:t>Statechart</a:t>
            </a:r>
            <a:r>
              <a:rPr lang="en-US" altLang="zh-CN" dirty="0" smtClean="0"/>
              <a:t> diagram</a:t>
            </a:r>
          </a:p>
          <a:p>
            <a:r>
              <a:rPr lang="en-US" altLang="zh-CN" dirty="0"/>
              <a:t>Application Notes </a:t>
            </a:r>
            <a:endParaRPr lang="en-US" altLang="zh-CN" dirty="0" smtClean="0"/>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2327920"/>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2579230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55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573463"/>
            <a:ext cx="7056437" cy="231140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76200" y="76200"/>
            <a:ext cx="8999538" cy="533400"/>
          </a:xfrm>
        </p:spPr>
        <p:txBody>
          <a:bodyPr/>
          <a:lstStyle/>
          <a:p>
            <a:r>
              <a:rPr lang="en-US" altLang="zh-CN" dirty="0" smtClean="0"/>
              <a:t>Simple</a:t>
            </a:r>
            <a:r>
              <a:rPr lang="en-US" altLang="zh-CN" dirty="0"/>
              <a:t> </a:t>
            </a:r>
            <a:r>
              <a:rPr lang="en-US" altLang="zh-CN" dirty="0" err="1" smtClean="0"/>
              <a:t>Statechart</a:t>
            </a:r>
            <a:r>
              <a:rPr lang="en-US" altLang="zh-CN" dirty="0" smtClean="0"/>
              <a:t> diagram</a:t>
            </a:r>
            <a:endParaRPr lang="zh-CN" altLang="en-US" dirty="0"/>
          </a:p>
        </p:txBody>
      </p:sp>
      <p:sp>
        <p:nvSpPr>
          <p:cNvPr id="8" name="Rectangle 3"/>
          <p:cNvSpPr>
            <a:spLocks noChangeArrowheads="1"/>
          </p:cNvSpPr>
          <p:nvPr/>
        </p:nvSpPr>
        <p:spPr bwMode="auto">
          <a:xfrm>
            <a:off x="536575" y="116046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最为核心的元素无外乎是两个：一个是用圆角矩形表示的状态（初态和终态例外）；另一个则是在状态之间的、包含一些文字描述的有向箭头线，这些箭头线称为</a:t>
            </a:r>
            <a:r>
              <a:rPr kumimoji="1" lang="zh-CN" altLang="en-US" b="1" dirty="0" smtClean="0">
                <a:solidFill>
                  <a:schemeClr val="tx1"/>
                </a:solidFill>
                <a:ea typeface="楷体_GB2312" pitchFamily="49" charset="-122"/>
              </a:rPr>
              <a:t>转换。</a:t>
            </a:r>
            <a:endParaRPr kumimoji="1" lang="zh-CN" altLang="en-US" b="1" dirty="0">
              <a:solidFill>
                <a:schemeClr val="tx1"/>
              </a:solidFill>
              <a:ea typeface="楷体_GB2312" pitchFamily="49" charset="-122"/>
            </a:endParaRPr>
          </a:p>
        </p:txBody>
      </p:sp>
    </p:spTree>
    <p:extLst>
      <p:ext uri="{BB962C8B-B14F-4D97-AF65-F5344CB8AC3E}">
        <p14:creationId xmlns:p14="http://schemas.microsoft.com/office/powerpoint/2010/main" val="518651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63688" y="1052736"/>
            <a:ext cx="6010250" cy="5043487"/>
          </a:xfrm>
        </p:spPr>
        <p:txBody>
          <a:bodyPr/>
          <a:lstStyle/>
          <a:p>
            <a:endParaRPr lang="en-US" altLang="zh-CN" dirty="0" smtClean="0"/>
          </a:p>
          <a:p>
            <a:r>
              <a:rPr lang="zh-CN" altLang="zh-CN" b="1" dirty="0">
                <a:latin typeface="Arial" pitchFamily="34" charset="0"/>
                <a:ea typeface="黑体" pitchFamily="49" charset="-122"/>
              </a:rPr>
              <a:t>State (状态</a:t>
            </a:r>
            <a:r>
              <a:rPr lang="zh-CN" altLang="zh-CN" b="1" dirty="0" smtClean="0">
                <a:latin typeface="Arial" pitchFamily="34" charset="0"/>
                <a:ea typeface="黑体" pitchFamily="49" charset="-122"/>
              </a:rPr>
              <a:t>)</a:t>
            </a:r>
            <a:endParaRPr lang="en-US" altLang="zh-CN" b="1" dirty="0" smtClean="0">
              <a:latin typeface="Arial" pitchFamily="34" charset="0"/>
              <a:ea typeface="黑体" pitchFamily="49" charset="-122"/>
            </a:endParaRPr>
          </a:p>
          <a:p>
            <a:endParaRPr lang="zh-CN" altLang="zh-CN" b="1" dirty="0">
              <a:latin typeface="Arial" pitchFamily="34" charset="0"/>
              <a:ea typeface="黑体" pitchFamily="49" charset="-122"/>
            </a:endParaRPr>
          </a:p>
          <a:p>
            <a:r>
              <a:rPr lang="zh-CN" altLang="zh-CN" b="1" dirty="0">
                <a:latin typeface="Arial" pitchFamily="34" charset="0"/>
                <a:ea typeface="黑体" pitchFamily="49" charset="-122"/>
              </a:rPr>
              <a:t>Action (动作</a:t>
            </a:r>
            <a:r>
              <a:rPr lang="zh-CN" altLang="zh-CN" b="1" dirty="0" smtClean="0">
                <a:latin typeface="Arial" pitchFamily="34" charset="0"/>
                <a:ea typeface="黑体" pitchFamily="49" charset="-122"/>
              </a:rPr>
              <a:t>)</a:t>
            </a:r>
            <a:endParaRPr lang="en-US" altLang="zh-CN" b="1" dirty="0" smtClean="0">
              <a:latin typeface="Arial" pitchFamily="34" charset="0"/>
              <a:ea typeface="黑体" pitchFamily="49" charset="-122"/>
            </a:endParaRPr>
          </a:p>
          <a:p>
            <a:endParaRPr lang="zh-CN" altLang="zh-CN" b="1" dirty="0">
              <a:latin typeface="Arial" pitchFamily="34" charset="0"/>
              <a:ea typeface="黑体" pitchFamily="49" charset="-122"/>
            </a:endParaRPr>
          </a:p>
          <a:p>
            <a:r>
              <a:rPr lang="zh-CN" altLang="zh-CN" b="1" dirty="0">
                <a:latin typeface="Arial" pitchFamily="34" charset="0"/>
                <a:ea typeface="黑体" pitchFamily="49" charset="-122"/>
              </a:rPr>
              <a:t>Transition (转移</a:t>
            </a:r>
            <a:r>
              <a:rPr lang="zh-CN" altLang="zh-CN" b="1" dirty="0" smtClean="0">
                <a:latin typeface="Arial" pitchFamily="34" charset="0"/>
                <a:ea typeface="黑体" pitchFamily="49" charset="-122"/>
              </a:rPr>
              <a:t>)</a:t>
            </a:r>
            <a:endParaRPr lang="en-US" altLang="zh-CN" b="1" dirty="0" smtClean="0">
              <a:latin typeface="Arial" pitchFamily="34" charset="0"/>
              <a:ea typeface="黑体" pitchFamily="49" charset="-122"/>
            </a:endParaRPr>
          </a:p>
          <a:p>
            <a:endParaRPr lang="zh-CN" altLang="zh-CN" b="1" dirty="0">
              <a:latin typeface="Arial" pitchFamily="34" charset="0"/>
              <a:ea typeface="黑体" pitchFamily="49" charset="-122"/>
            </a:endParaRPr>
          </a:p>
          <a:p>
            <a:r>
              <a:rPr lang="zh-CN" altLang="zh-CN" b="1" dirty="0">
                <a:latin typeface="Arial" pitchFamily="34" charset="0"/>
                <a:ea typeface="黑体" pitchFamily="49" charset="-122"/>
              </a:rPr>
              <a:t>Event (事件)</a:t>
            </a:r>
          </a:p>
          <a:p>
            <a:endParaRPr lang="zh-CN" altLang="en-US" dirty="0"/>
          </a:p>
        </p:txBody>
      </p:sp>
      <p:sp>
        <p:nvSpPr>
          <p:cNvPr id="4" name="标题 1"/>
          <p:cNvSpPr>
            <a:spLocks noGrp="1"/>
          </p:cNvSpPr>
          <p:nvPr>
            <p:ph type="title"/>
          </p:nvPr>
        </p:nvSpPr>
        <p:spPr/>
        <p:txBody>
          <a:bodyPr/>
          <a:lstStyle/>
          <a:p>
            <a:r>
              <a:rPr lang="en-US" altLang="zh-CN" dirty="0" smtClean="0"/>
              <a:t>Basic</a:t>
            </a:r>
            <a:r>
              <a:rPr lang="en-US" altLang="zh-CN" dirty="0"/>
              <a:t> </a:t>
            </a:r>
            <a:r>
              <a:rPr lang="en-US" altLang="zh-CN" dirty="0" smtClean="0"/>
              <a:t>Concepts</a:t>
            </a:r>
            <a:endParaRPr lang="zh-CN" altLang="en-US" dirty="0"/>
          </a:p>
        </p:txBody>
      </p:sp>
    </p:spTree>
    <p:extLst>
      <p:ext uri="{BB962C8B-B14F-4D97-AF65-F5344CB8AC3E}">
        <p14:creationId xmlns:p14="http://schemas.microsoft.com/office/powerpoint/2010/main" val="4233600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effectLst>
            <a:outerShdw dist="17961" dir="2700000" algn="ctr" rotWithShape="0">
              <a:schemeClr val="bg2"/>
            </a:outerShdw>
          </a:effectLst>
        </p:spPr>
        <p:txBody>
          <a:bodyPr/>
          <a:lstStyle/>
          <a:p>
            <a:r>
              <a:rPr lang="zh-CN" altLang="zh-CN" sz="4000" b="1" dirty="0" smtClean="0"/>
              <a:t>State</a:t>
            </a:r>
            <a:endParaRPr lang="zh-CN" altLang="zh-CN" sz="4000" b="1" dirty="0"/>
          </a:p>
        </p:txBody>
      </p:sp>
      <p:sp>
        <p:nvSpPr>
          <p:cNvPr id="4" name="Rectangle 3"/>
          <p:cNvSpPr txBox="1">
            <a:spLocks noChangeArrowheads="1"/>
          </p:cNvSpPr>
          <p:nvPr/>
        </p:nvSpPr>
        <p:spPr bwMode="auto">
          <a:xfrm>
            <a:off x="179512" y="908720"/>
            <a:ext cx="8424936"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r>
              <a:rPr lang="zh-CN" altLang="zh-CN" dirty="0">
                <a:ea typeface="黑体" pitchFamily="49" charset="-122"/>
              </a:rPr>
              <a:t>一个</a:t>
            </a:r>
            <a:r>
              <a:rPr lang="zh-CN" altLang="zh-CN" dirty="0">
                <a:solidFill>
                  <a:srgbClr val="FF3300"/>
                </a:solidFill>
                <a:ea typeface="黑体" pitchFamily="49" charset="-122"/>
              </a:rPr>
              <a:t>状态</a:t>
            </a:r>
            <a:r>
              <a:rPr lang="zh-CN" altLang="zh-CN" dirty="0">
                <a:ea typeface="黑体" pitchFamily="49" charset="-122"/>
              </a:rPr>
              <a:t>是指在对象的生命期中的一个条件或状况，在此期间对象将满足某些条件、执行某些活动或等待某些事件</a:t>
            </a:r>
            <a:r>
              <a:rPr lang="zh-CN" altLang="zh-CN" dirty="0" smtClean="0">
                <a:ea typeface="黑体" pitchFamily="49" charset="-122"/>
              </a:rPr>
              <a:t>。</a:t>
            </a:r>
            <a:endParaRPr lang="en-US" altLang="zh-CN" dirty="0" smtClean="0">
              <a:ea typeface="黑体" pitchFamily="49" charset="-122"/>
            </a:endParaRPr>
          </a:p>
          <a:p>
            <a:endParaRPr lang="en-US" altLang="zh-CN" b="1" dirty="0" smtClean="0">
              <a:latin typeface="Arial" pitchFamily="34" charset="0"/>
              <a:ea typeface="黑体" pitchFamily="49" charset="-122"/>
            </a:endParaRPr>
          </a:p>
          <a:p>
            <a:r>
              <a:rPr lang="zh-CN" b="1" dirty="0" smtClean="0">
                <a:latin typeface="Arial" pitchFamily="34" charset="0"/>
                <a:ea typeface="黑体" pitchFamily="49" charset="-122"/>
              </a:rPr>
              <a:t>一个状态图只能有一个初态，而终态可以有多个，也可以没有终态。</a:t>
            </a:r>
          </a:p>
          <a:p>
            <a:r>
              <a:rPr lang="zh-CN" b="1" dirty="0" smtClean="0">
                <a:latin typeface="Arial" pitchFamily="34" charset="0"/>
                <a:ea typeface="黑体" pitchFamily="49" charset="-122"/>
              </a:rPr>
              <a:t>一个状态有以下几个部分：</a:t>
            </a:r>
          </a:p>
          <a:p>
            <a:pPr lvl="1">
              <a:buClr>
                <a:schemeClr val="hlink"/>
              </a:buClr>
              <a:buFont typeface="Wingdings" pitchFamily="2" charset="2"/>
              <a:buChar char="Ø"/>
            </a:pPr>
            <a:r>
              <a:rPr lang="zh-CN" b="1" dirty="0" smtClean="0">
                <a:solidFill>
                  <a:schemeClr val="hlink"/>
                </a:solidFill>
                <a:latin typeface="Arial" pitchFamily="34" charset="0"/>
                <a:ea typeface="黑体" pitchFamily="49" charset="-122"/>
              </a:rPr>
              <a:t>状态名</a:t>
            </a:r>
            <a:endParaRPr lang="zh-CN" dirty="0" smtClean="0">
              <a:solidFill>
                <a:schemeClr val="hlink"/>
              </a:solidFill>
              <a:latin typeface="Arial" pitchFamily="34" charset="0"/>
              <a:ea typeface="黑体" pitchFamily="49" charset="-122"/>
            </a:endParaRPr>
          </a:p>
          <a:p>
            <a:pPr lvl="1">
              <a:buClr>
                <a:schemeClr val="hlink"/>
              </a:buClr>
              <a:buFont typeface="Wingdings" pitchFamily="2" charset="2"/>
              <a:buChar char="Ø"/>
            </a:pPr>
            <a:r>
              <a:rPr lang="zh-CN" b="1" dirty="0" smtClean="0">
                <a:solidFill>
                  <a:schemeClr val="hlink"/>
                </a:solidFill>
                <a:latin typeface="Arial" pitchFamily="34" charset="0"/>
                <a:ea typeface="黑体" pitchFamily="49" charset="-122"/>
              </a:rPr>
              <a:t>入口动作</a:t>
            </a:r>
            <a:r>
              <a:rPr lang="zh-CN" altLang="zh-CN" b="1" dirty="0" smtClean="0">
                <a:solidFill>
                  <a:schemeClr val="hlink"/>
                </a:solidFill>
                <a:latin typeface="Arial" pitchFamily="34" charset="0"/>
                <a:ea typeface="黑体" pitchFamily="49" charset="-122"/>
              </a:rPr>
              <a:t>(entry)</a:t>
            </a:r>
          </a:p>
          <a:p>
            <a:pPr lvl="1">
              <a:buClr>
                <a:schemeClr val="hlink"/>
              </a:buClr>
              <a:buFont typeface="Wingdings" pitchFamily="2" charset="2"/>
              <a:buChar char="Ø"/>
            </a:pPr>
            <a:r>
              <a:rPr lang="zh-CN" b="1" dirty="0" smtClean="0">
                <a:solidFill>
                  <a:schemeClr val="hlink"/>
                </a:solidFill>
                <a:latin typeface="Arial" pitchFamily="34" charset="0"/>
                <a:ea typeface="黑体" pitchFamily="49" charset="-122"/>
              </a:rPr>
              <a:t>出口动作</a:t>
            </a:r>
            <a:r>
              <a:rPr lang="zh-CN" altLang="zh-CN" b="1" dirty="0" smtClean="0">
                <a:solidFill>
                  <a:schemeClr val="hlink"/>
                </a:solidFill>
                <a:latin typeface="Arial" pitchFamily="34" charset="0"/>
                <a:ea typeface="黑体" pitchFamily="49" charset="-122"/>
              </a:rPr>
              <a:t>(exit)</a:t>
            </a:r>
          </a:p>
          <a:p>
            <a:pPr lvl="1">
              <a:buClr>
                <a:schemeClr val="hlink"/>
              </a:buClr>
              <a:buFont typeface="Wingdings" pitchFamily="2" charset="2"/>
              <a:buChar char="Ø"/>
            </a:pPr>
            <a:r>
              <a:rPr lang="zh-CN" b="1" dirty="0" smtClean="0">
                <a:solidFill>
                  <a:schemeClr val="hlink"/>
                </a:solidFill>
                <a:latin typeface="Arial" pitchFamily="34" charset="0"/>
                <a:ea typeface="黑体" pitchFamily="49" charset="-122"/>
              </a:rPr>
              <a:t>动作</a:t>
            </a:r>
            <a:r>
              <a:rPr lang="zh-CN" altLang="zh-CN" b="1" dirty="0" smtClean="0">
                <a:solidFill>
                  <a:schemeClr val="hlink"/>
                </a:solidFill>
                <a:latin typeface="Arial" pitchFamily="34" charset="0"/>
                <a:ea typeface="黑体" pitchFamily="49" charset="-122"/>
              </a:rPr>
              <a:t>(do)</a:t>
            </a:r>
            <a:endParaRPr lang="zh-CN" altLang="zh-CN" dirty="0">
              <a:solidFill>
                <a:schemeClr val="hlink"/>
              </a:solidFill>
              <a:latin typeface="Arial" pitchFamily="34" charset="0"/>
              <a:ea typeface="黑体" pitchFamily="49" charset="-122"/>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400" y="4192736"/>
            <a:ext cx="4918075"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78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effectLst>
            <a:outerShdw dist="17961" dir="2700000" algn="ctr" rotWithShape="0">
              <a:schemeClr val="bg2"/>
            </a:outerShdw>
          </a:effectLst>
        </p:spPr>
        <p:txBody>
          <a:bodyPr/>
          <a:lstStyle/>
          <a:p>
            <a:r>
              <a:rPr lang="zh-CN" altLang="zh-CN" sz="4000" b="1" dirty="0" smtClean="0"/>
              <a:t>Transition</a:t>
            </a:r>
            <a:endParaRPr lang="zh-CN" altLang="zh-CN" sz="4000" b="1" dirty="0"/>
          </a:p>
        </p:txBody>
      </p:sp>
      <p:sp>
        <p:nvSpPr>
          <p:cNvPr id="15363" name="Rectangle 3"/>
          <p:cNvSpPr>
            <a:spLocks noGrp="1" noChangeArrowheads="1"/>
          </p:cNvSpPr>
          <p:nvPr>
            <p:ph type="body" idx="1"/>
          </p:nvPr>
        </p:nvSpPr>
        <p:spPr>
          <a:xfrm>
            <a:off x="827584" y="1340768"/>
            <a:ext cx="7200800" cy="4755232"/>
          </a:xfrm>
        </p:spPr>
        <p:txBody>
          <a:bodyPr/>
          <a:lstStyle/>
          <a:p>
            <a:r>
              <a:rPr lang="zh-CN" sz="3200" dirty="0">
                <a:latin typeface="Arial" pitchFamily="34" charset="0"/>
                <a:ea typeface="黑体" pitchFamily="49" charset="-122"/>
              </a:rPr>
              <a:t>一个</a:t>
            </a:r>
            <a:r>
              <a:rPr lang="zh-CN" sz="3200" b="1" dirty="0">
                <a:solidFill>
                  <a:schemeClr val="hlink"/>
                </a:solidFill>
                <a:latin typeface="Arial" pitchFamily="34" charset="0"/>
                <a:ea typeface="黑体" pitchFamily="49" charset="-122"/>
              </a:rPr>
              <a:t>转移</a:t>
            </a:r>
            <a:r>
              <a:rPr lang="zh-CN" sz="3200" dirty="0">
                <a:latin typeface="Arial" pitchFamily="34" charset="0"/>
                <a:ea typeface="黑体" pitchFamily="49" charset="-122"/>
              </a:rPr>
              <a:t>是两个状态之间的一种关系，表示对象将在第一个状态中执行一定的</a:t>
            </a:r>
            <a:r>
              <a:rPr lang="zh-CN" sz="3200" b="1" dirty="0">
                <a:solidFill>
                  <a:srgbClr val="CC3300"/>
                </a:solidFill>
                <a:latin typeface="Arial" pitchFamily="34" charset="0"/>
                <a:ea typeface="黑体" pitchFamily="49" charset="-122"/>
              </a:rPr>
              <a:t>动作</a:t>
            </a:r>
            <a:r>
              <a:rPr lang="zh-CN" sz="3200" dirty="0">
                <a:latin typeface="Arial" pitchFamily="34" charset="0"/>
                <a:ea typeface="黑体" pitchFamily="49" charset="-122"/>
              </a:rPr>
              <a:t>，并在某个特定</a:t>
            </a:r>
            <a:r>
              <a:rPr lang="zh-CN" sz="3200" b="1" dirty="0">
                <a:solidFill>
                  <a:srgbClr val="CC3300"/>
                </a:solidFill>
                <a:latin typeface="Arial" pitchFamily="34" charset="0"/>
                <a:ea typeface="黑体" pitchFamily="49" charset="-122"/>
              </a:rPr>
              <a:t>事件</a:t>
            </a:r>
            <a:r>
              <a:rPr lang="zh-CN" sz="3200" dirty="0">
                <a:latin typeface="Arial" pitchFamily="34" charset="0"/>
                <a:ea typeface="黑体" pitchFamily="49" charset="-122"/>
              </a:rPr>
              <a:t>发生时进入第二个状态。</a:t>
            </a:r>
          </a:p>
          <a:p>
            <a:endParaRPr lang="zh-CN" altLang="zh-CN" sz="3200" dirty="0"/>
          </a:p>
        </p:txBody>
      </p:sp>
      <p:grpSp>
        <p:nvGrpSpPr>
          <p:cNvPr id="15364" name="Group 4"/>
          <p:cNvGrpSpPr>
            <a:grpSpLocks/>
          </p:cNvGrpSpPr>
          <p:nvPr/>
        </p:nvGrpSpPr>
        <p:grpSpPr bwMode="auto">
          <a:xfrm>
            <a:off x="1447800" y="4343400"/>
            <a:ext cx="6172200" cy="1149350"/>
            <a:chOff x="0" y="0"/>
            <a:chExt cx="3888" cy="724"/>
          </a:xfrm>
        </p:grpSpPr>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8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6" name="Line 6"/>
            <p:cNvSpPr>
              <a:spLocks noChangeShapeType="1"/>
            </p:cNvSpPr>
            <p:nvPr/>
          </p:nvSpPr>
          <p:spPr bwMode="auto">
            <a:xfrm>
              <a:off x="1296" y="336"/>
              <a:ext cx="1248"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zh-CN" altLang="en-US"/>
            </a:p>
          </p:txBody>
        </p:sp>
      </p:grpSp>
    </p:spTree>
    <p:extLst>
      <p:ext uri="{BB962C8B-B14F-4D97-AF65-F5344CB8AC3E}">
        <p14:creationId xmlns:p14="http://schemas.microsoft.com/office/powerpoint/2010/main" val="3705311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effectLst>
            <a:outerShdw dist="17961" dir="2700000" algn="ctr" rotWithShape="0">
              <a:schemeClr val="bg2"/>
            </a:outerShdw>
          </a:effectLst>
        </p:spPr>
        <p:txBody>
          <a:bodyPr/>
          <a:lstStyle/>
          <a:p>
            <a:r>
              <a:rPr lang="zh-CN" altLang="zh-CN" sz="4000" b="1" dirty="0" smtClean="0"/>
              <a:t>Event</a:t>
            </a:r>
            <a:endParaRPr lang="zh-CN" altLang="zh-CN" sz="4000" b="1" dirty="0"/>
          </a:p>
        </p:txBody>
      </p:sp>
      <p:sp>
        <p:nvSpPr>
          <p:cNvPr id="16387" name="Rectangle 3"/>
          <p:cNvSpPr>
            <a:spLocks noGrp="1" noChangeArrowheads="1"/>
          </p:cNvSpPr>
          <p:nvPr>
            <p:ph type="body" idx="1"/>
          </p:nvPr>
        </p:nvSpPr>
        <p:spPr>
          <a:xfrm>
            <a:off x="24698" y="764704"/>
            <a:ext cx="9011798" cy="4114800"/>
          </a:xfrm>
        </p:spPr>
        <p:txBody>
          <a:bodyPr/>
          <a:lstStyle/>
          <a:p>
            <a:r>
              <a:rPr lang="zh-CN" sz="2800" dirty="0">
                <a:latin typeface="Arial" pitchFamily="34" charset="0"/>
                <a:ea typeface="黑体" pitchFamily="49" charset="-122"/>
              </a:rPr>
              <a:t>一个</a:t>
            </a:r>
            <a:r>
              <a:rPr lang="zh-CN" sz="2800" b="1" dirty="0">
                <a:solidFill>
                  <a:schemeClr val="hlink"/>
                </a:solidFill>
                <a:latin typeface="Arial" pitchFamily="34" charset="0"/>
                <a:ea typeface="黑体" pitchFamily="49" charset="-122"/>
              </a:rPr>
              <a:t>事件</a:t>
            </a:r>
            <a:r>
              <a:rPr lang="zh-CN" sz="2800" dirty="0">
                <a:latin typeface="Arial" pitchFamily="34" charset="0"/>
                <a:ea typeface="黑体" pitchFamily="49" charset="-122"/>
              </a:rPr>
              <a:t>是对一个在时间和空间上占有一定位置的有意义的事情的详细说明。</a:t>
            </a:r>
          </a:p>
          <a:p>
            <a:r>
              <a:rPr lang="zh-CN" sz="2800" dirty="0">
                <a:latin typeface="Arial" pitchFamily="34" charset="0"/>
                <a:ea typeface="黑体" pitchFamily="49" charset="-122"/>
              </a:rPr>
              <a:t>事件产生的原因包括：调用、满足条件的状态的出现、到达时间点或经历某一时间段、发送信号等</a:t>
            </a:r>
            <a:r>
              <a:rPr lang="zh-CN" sz="2800" dirty="0" smtClean="0">
                <a:latin typeface="Arial" pitchFamily="34" charset="0"/>
                <a:ea typeface="黑体" pitchFamily="49" charset="-122"/>
              </a:rPr>
              <a:t>。</a:t>
            </a:r>
            <a:endParaRPr lang="en-US" altLang="zh-CN" sz="2800" dirty="0" smtClean="0">
              <a:latin typeface="Arial" pitchFamily="34" charset="0"/>
              <a:ea typeface="黑体" pitchFamily="49" charset="-122"/>
            </a:endParaRPr>
          </a:p>
          <a:p>
            <a:r>
              <a:rPr lang="zh-CN" altLang="zh-CN" sz="2800" dirty="0">
                <a:latin typeface="Arial" pitchFamily="34" charset="0"/>
                <a:ea typeface="黑体" pitchFamily="49" charset="-122"/>
              </a:rPr>
              <a:t>对于一个给定的状态，最终只能产生一个转移，因此从相同的状态出来的、事件相同的几个转移之间的条件应该是互斥的。</a:t>
            </a:r>
          </a:p>
          <a:p>
            <a:endParaRPr lang="zh-CN"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501008"/>
            <a:ext cx="5328592" cy="331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80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a:t>
            </a:r>
            <a:r>
              <a:rPr lang="en-US" altLang="zh-CN" dirty="0" smtClean="0"/>
              <a:t>Events</a:t>
            </a:r>
            <a:endParaRPr lang="zh-CN" altLang="en-US" dirty="0"/>
          </a:p>
        </p:txBody>
      </p:sp>
      <p:sp>
        <p:nvSpPr>
          <p:cNvPr id="4" name="Rectangle 2"/>
          <p:cNvSpPr txBox="1">
            <a:spLocks noChangeArrowheads="1"/>
          </p:cNvSpPr>
          <p:nvPr/>
        </p:nvSpPr>
        <p:spPr bwMode="auto">
          <a:xfrm>
            <a:off x="323528" y="1434430"/>
            <a:ext cx="8424936"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zh-CN" altLang="en-US" sz="2800" dirty="0" smtClean="0">
                <a:ea typeface="宋体" pitchFamily="2" charset="-122"/>
                <a:sym typeface="Wingdings 2" pitchFamily="18" charset="2"/>
              </a:rPr>
              <a:t>事件的种类有：入口事件、出口事件、</a:t>
            </a:r>
            <a:r>
              <a:rPr lang="en-US" altLang="zh-CN" sz="2800" dirty="0" smtClean="0">
                <a:ea typeface="宋体" pitchFamily="2" charset="-122"/>
                <a:sym typeface="Wingdings 2" pitchFamily="18" charset="2"/>
              </a:rPr>
              <a:t>DO</a:t>
            </a:r>
            <a:r>
              <a:rPr lang="zh-CN" altLang="en-US" sz="2800" dirty="0" smtClean="0">
                <a:ea typeface="宋体" pitchFamily="2" charset="-122"/>
                <a:sym typeface="Wingdings 2" pitchFamily="18" charset="2"/>
              </a:rPr>
              <a:t>事件、信号事件、调用事件、改变事件、时间事件等。</a:t>
            </a:r>
          </a:p>
          <a:p>
            <a:pPr marL="0" indent="0">
              <a:buNone/>
            </a:pPr>
            <a:r>
              <a:rPr lang="zh-CN" altLang="en-US" sz="2800" dirty="0" smtClean="0">
                <a:ea typeface="宋体" pitchFamily="2" charset="-122"/>
                <a:sym typeface="Wingdings 2" pitchFamily="18" charset="2"/>
              </a:rPr>
              <a:t>（</a:t>
            </a:r>
            <a:r>
              <a:rPr lang="en-US" altLang="zh-CN" sz="2800" dirty="0" smtClean="0">
                <a:ea typeface="宋体" pitchFamily="2" charset="-122"/>
                <a:sym typeface="Wingdings 2" pitchFamily="18" charset="2"/>
              </a:rPr>
              <a:t>1</a:t>
            </a:r>
            <a:r>
              <a:rPr lang="zh-CN" altLang="en-US" sz="2800" dirty="0" smtClean="0">
                <a:ea typeface="宋体" pitchFamily="2" charset="-122"/>
                <a:sym typeface="Wingdings 2" pitchFamily="18" charset="2"/>
              </a:rPr>
              <a:t>）入口事件（</a:t>
            </a:r>
            <a:r>
              <a:rPr lang="en-US" altLang="zh-CN" sz="2800" dirty="0" smtClean="0">
                <a:ea typeface="宋体" pitchFamily="2" charset="-122"/>
                <a:sym typeface="Wingdings 2" pitchFamily="18" charset="2"/>
              </a:rPr>
              <a:t>Entry Event</a:t>
            </a:r>
            <a:r>
              <a:rPr lang="zh-CN" altLang="en-US" sz="2800" dirty="0" smtClean="0">
                <a:ea typeface="宋体" pitchFamily="2" charset="-122"/>
                <a:sym typeface="Wingdings 2" pitchFamily="18" charset="2"/>
              </a:rPr>
              <a:t>）</a:t>
            </a:r>
            <a:r>
              <a:rPr lang="zh-CN" altLang="en-US" sz="2800" dirty="0" smtClean="0">
                <a:sym typeface="Wingdings 2" pitchFamily="18" charset="2"/>
              </a:rPr>
              <a:t> </a:t>
            </a:r>
          </a:p>
          <a:p>
            <a:pPr marL="0" indent="0">
              <a:buNone/>
            </a:pPr>
            <a:r>
              <a:rPr lang="zh-CN" altLang="en-US" sz="2800" dirty="0" smtClean="0">
                <a:sym typeface="Wingdings 2" pitchFamily="18" charset="2"/>
              </a:rPr>
              <a:t></a:t>
            </a:r>
            <a:r>
              <a:rPr lang="zh-CN" altLang="en-US" sz="2800" dirty="0" smtClean="0">
                <a:solidFill>
                  <a:schemeClr val="tx1"/>
                </a:solidFill>
                <a:ea typeface="宋体" pitchFamily="2" charset="-122"/>
                <a:sym typeface="Wingdings 2" pitchFamily="18" charset="2"/>
              </a:rPr>
              <a:t>入口事件表示一个入口动作序列，用关键字“</a:t>
            </a:r>
            <a:r>
              <a:rPr lang="en-US" altLang="zh-CN" sz="2800" dirty="0" smtClean="0">
                <a:solidFill>
                  <a:schemeClr val="tx1"/>
                </a:solidFill>
                <a:ea typeface="宋体" pitchFamily="2" charset="-122"/>
                <a:sym typeface="Wingdings 2" pitchFamily="18" charset="2"/>
              </a:rPr>
              <a:t>entry”</a:t>
            </a:r>
            <a:r>
              <a:rPr lang="zh-CN" altLang="en-US" sz="2800" dirty="0" smtClean="0">
                <a:solidFill>
                  <a:schemeClr val="tx1"/>
                </a:solidFill>
                <a:ea typeface="宋体" pitchFamily="2" charset="-122"/>
                <a:sym typeface="Wingdings 2" pitchFamily="18" charset="2"/>
              </a:rPr>
              <a:t>说明，它在进入状态时执行。</a:t>
            </a:r>
            <a:r>
              <a:rPr lang="zh-CN" altLang="en-US" sz="2800" dirty="0" smtClean="0">
                <a:solidFill>
                  <a:schemeClr val="tx1"/>
                </a:solidFill>
                <a:sym typeface="Wingdings 2" pitchFamily="18" charset="2"/>
              </a:rPr>
              <a:t> </a:t>
            </a:r>
          </a:p>
          <a:p>
            <a:pPr marL="0" indent="0">
              <a:buNone/>
            </a:pPr>
            <a:r>
              <a:rPr lang="zh-CN" altLang="en-US" sz="2800" dirty="0" smtClean="0">
                <a:solidFill>
                  <a:schemeClr val="tx1"/>
                </a:solidFill>
                <a:sym typeface="Wingdings 2" pitchFamily="18" charset="2"/>
              </a:rPr>
              <a:t></a:t>
            </a:r>
            <a:r>
              <a:rPr lang="zh-CN" altLang="en-US" sz="2800" dirty="0" smtClean="0">
                <a:solidFill>
                  <a:schemeClr val="tx1"/>
                </a:solidFill>
                <a:ea typeface="宋体" pitchFamily="2" charset="-122"/>
                <a:sym typeface="Wingdings 2" pitchFamily="18" charset="2"/>
              </a:rPr>
              <a:t>入口事件的动作是原子的，不能避开，而且先于任何内部活动或转移。</a:t>
            </a:r>
            <a:r>
              <a:rPr lang="zh-CN" altLang="en-US" sz="2800" dirty="0" smtClean="0">
                <a:solidFill>
                  <a:schemeClr val="tx1"/>
                </a:solidFill>
                <a:sym typeface="Wingdings 2" pitchFamily="18" charset="2"/>
              </a:rPr>
              <a:t> </a:t>
            </a:r>
            <a:endParaRPr lang="zh-CN" altLang="en-US" sz="2800" dirty="0" smtClean="0">
              <a:solidFill>
                <a:schemeClr val="tx1"/>
              </a:solidFill>
              <a:ea typeface="宋体" pitchFamily="2" charset="-122"/>
              <a:sym typeface="Wingdings 2" pitchFamily="18" charset="2"/>
            </a:endParaRPr>
          </a:p>
          <a:p>
            <a:pPr marL="0" indent="0">
              <a:buNone/>
            </a:pPr>
            <a:r>
              <a:rPr lang="zh-CN" altLang="en-US" sz="2800" dirty="0" smtClean="0">
                <a:solidFill>
                  <a:schemeClr val="tx1"/>
                </a:solidFill>
                <a:sym typeface="Wingdings 2" pitchFamily="18" charset="2"/>
              </a:rPr>
              <a:t></a:t>
            </a:r>
            <a:r>
              <a:rPr lang="zh-CN" altLang="en-US" sz="2800" dirty="0" smtClean="0">
                <a:solidFill>
                  <a:schemeClr val="tx1"/>
                </a:solidFill>
                <a:ea typeface="宋体" pitchFamily="2" charset="-122"/>
                <a:sym typeface="Wingdings 2" pitchFamily="18" charset="2"/>
              </a:rPr>
              <a:t>入口事件可以不带参数和保安条件，因为它是隐式调用的。</a:t>
            </a:r>
            <a:endParaRPr lang="zh-CN" altLang="en-US" sz="2800" dirty="0" smtClean="0">
              <a:solidFill>
                <a:schemeClr val="tx1"/>
              </a:solidFill>
              <a:sym typeface="Wingdings 2" pitchFamily="18" charset="2"/>
            </a:endParaRPr>
          </a:p>
          <a:p>
            <a:pPr marL="0" indent="0">
              <a:buNone/>
            </a:pPr>
            <a:r>
              <a:rPr lang="zh-CN" altLang="en-US" sz="2800" dirty="0" smtClean="0">
                <a:solidFill>
                  <a:schemeClr val="tx1"/>
                </a:solidFill>
                <a:sym typeface="Wingdings 2" pitchFamily="18" charset="2"/>
              </a:rPr>
              <a:t></a:t>
            </a:r>
            <a:r>
              <a:rPr lang="zh-CN" altLang="en-US" sz="2800" dirty="0" smtClean="0">
                <a:solidFill>
                  <a:schemeClr val="tx1"/>
                </a:solidFill>
                <a:ea typeface="宋体" pitchFamily="2" charset="-122"/>
                <a:sym typeface="Wingdings 2" pitchFamily="18" charset="2"/>
              </a:rPr>
              <a:t>在一个对象类的高层状态机中的入口事件可能有参数表，它对应于该类的一个对象在创建时所接收的变量。</a:t>
            </a:r>
            <a:r>
              <a:rPr lang="zh-CN" altLang="en-US" sz="2800" dirty="0" smtClean="0">
                <a:solidFill>
                  <a:schemeClr val="tx1"/>
                </a:solidFill>
                <a:sym typeface="Wingdings 2" pitchFamily="18" charset="2"/>
              </a:rPr>
              <a:t> </a:t>
            </a:r>
            <a:endParaRPr lang="zh-CN" altLang="en-US" sz="2800" dirty="0">
              <a:solidFill>
                <a:schemeClr val="tx1"/>
              </a:solidFill>
              <a:sym typeface="Wingdings 2" pitchFamily="18" charset="2"/>
            </a:endParaRPr>
          </a:p>
        </p:txBody>
      </p:sp>
    </p:spTree>
    <p:extLst>
      <p:ext uri="{BB962C8B-B14F-4D97-AF65-F5344CB8AC3E}">
        <p14:creationId xmlns:p14="http://schemas.microsoft.com/office/powerpoint/2010/main" val="2894207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6200" y="76200"/>
            <a:ext cx="8999538" cy="533400"/>
          </a:xfrm>
        </p:spPr>
        <p:txBody>
          <a:bodyPr/>
          <a:lstStyle/>
          <a:p>
            <a:r>
              <a:rPr lang="en-US" altLang="zh-CN" dirty="0"/>
              <a:t>Types of </a:t>
            </a:r>
            <a:r>
              <a:rPr lang="en-US" altLang="zh-CN" dirty="0" smtClean="0"/>
              <a:t>Events</a:t>
            </a:r>
            <a:endParaRPr lang="zh-CN" altLang="en-US" dirty="0"/>
          </a:p>
        </p:txBody>
      </p:sp>
      <p:sp>
        <p:nvSpPr>
          <p:cNvPr id="5" name="Rectangle 2"/>
          <p:cNvSpPr txBox="1">
            <a:spLocks noChangeArrowheads="1"/>
          </p:cNvSpPr>
          <p:nvPr/>
        </p:nvSpPr>
        <p:spPr bwMode="auto">
          <a:xfrm>
            <a:off x="533400" y="908720"/>
            <a:ext cx="79248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lnSpc>
                <a:spcPct val="90000"/>
              </a:lnSpc>
              <a:buNone/>
            </a:pPr>
            <a:r>
              <a:rPr lang="zh-CN" altLang="en-US" sz="2800" dirty="0" smtClean="0">
                <a:ea typeface="宋体" pitchFamily="2" charset="-122"/>
                <a:sym typeface="Wingdings 2" pitchFamily="18" charset="2"/>
              </a:rPr>
              <a:t>（</a:t>
            </a:r>
            <a:r>
              <a:rPr lang="en-US" altLang="zh-CN" sz="2800" dirty="0" smtClean="0">
                <a:ea typeface="宋体" pitchFamily="2" charset="-122"/>
                <a:sym typeface="Wingdings 2" pitchFamily="18" charset="2"/>
              </a:rPr>
              <a:t>2</a:t>
            </a:r>
            <a:r>
              <a:rPr lang="zh-CN" altLang="en-US" sz="2800" dirty="0" smtClean="0">
                <a:ea typeface="宋体" pitchFamily="2" charset="-122"/>
                <a:sym typeface="Wingdings 2" pitchFamily="18" charset="2"/>
              </a:rPr>
              <a:t>）出口事件（</a:t>
            </a:r>
            <a:r>
              <a:rPr lang="en-US" altLang="zh-CN" sz="2800" dirty="0" smtClean="0">
                <a:ea typeface="宋体" pitchFamily="2" charset="-122"/>
                <a:sym typeface="Wingdings 2" pitchFamily="18" charset="2"/>
              </a:rPr>
              <a:t>Exit Event</a:t>
            </a:r>
            <a:r>
              <a:rPr lang="zh-CN" altLang="en-US" sz="2800" dirty="0" smtClean="0">
                <a:ea typeface="宋体" pitchFamily="2" charset="-122"/>
                <a:sym typeface="Wingdings 2" pitchFamily="18" charset="2"/>
              </a:rPr>
              <a:t>）</a:t>
            </a:r>
            <a:r>
              <a:rPr lang="zh-CN" altLang="en-US" sz="2800" dirty="0" smtClean="0">
                <a:sym typeface="Wingdings 2" pitchFamily="18" charset="2"/>
              </a:rPr>
              <a:t> </a:t>
            </a:r>
          </a:p>
          <a:p>
            <a:pPr marL="0" indent="0">
              <a:lnSpc>
                <a:spcPct val="90000"/>
              </a:lnSpc>
              <a:buNone/>
            </a:pPr>
            <a:r>
              <a:rPr lang="zh-CN" altLang="en-US" sz="2800" dirty="0" smtClean="0">
                <a:solidFill>
                  <a:schemeClr val="tx1"/>
                </a:solidFill>
                <a:sym typeface="Wingdings 2" pitchFamily="18" charset="2"/>
              </a:rPr>
              <a:t></a:t>
            </a:r>
            <a:r>
              <a:rPr lang="zh-CN" altLang="en-US" sz="2800" dirty="0" smtClean="0">
                <a:solidFill>
                  <a:schemeClr val="tx1"/>
                </a:solidFill>
                <a:ea typeface="宋体" pitchFamily="2" charset="-122"/>
                <a:sym typeface="Wingdings 2" pitchFamily="18" charset="2"/>
              </a:rPr>
              <a:t>出口事件表示一个出口动作序列，用关键字“</a:t>
            </a:r>
            <a:r>
              <a:rPr lang="en-US" altLang="zh-CN" sz="2800" dirty="0" smtClean="0">
                <a:solidFill>
                  <a:schemeClr val="tx1"/>
                </a:solidFill>
                <a:ea typeface="宋体" pitchFamily="2" charset="-122"/>
                <a:sym typeface="Wingdings 2" pitchFamily="18" charset="2"/>
              </a:rPr>
              <a:t>exit”</a:t>
            </a:r>
            <a:r>
              <a:rPr lang="zh-CN" altLang="en-US" sz="2800" dirty="0" smtClean="0">
                <a:solidFill>
                  <a:schemeClr val="tx1"/>
                </a:solidFill>
                <a:ea typeface="宋体" pitchFamily="2" charset="-122"/>
                <a:sym typeface="Wingdings 2" pitchFamily="18" charset="2"/>
              </a:rPr>
              <a:t>说明，它在退出状态时执行。</a:t>
            </a:r>
          </a:p>
          <a:p>
            <a:pPr marL="0" indent="0">
              <a:lnSpc>
                <a:spcPct val="90000"/>
              </a:lnSpc>
              <a:buNone/>
            </a:pPr>
            <a:r>
              <a:rPr lang="zh-CN" altLang="en-US" sz="2800" dirty="0" smtClean="0">
                <a:solidFill>
                  <a:schemeClr val="tx1"/>
                </a:solidFill>
                <a:sym typeface="Wingdings 2" pitchFamily="18" charset="2"/>
              </a:rPr>
              <a:t></a:t>
            </a:r>
            <a:r>
              <a:rPr lang="zh-CN" altLang="en-US" sz="2800" dirty="0" smtClean="0">
                <a:solidFill>
                  <a:schemeClr val="tx1"/>
                </a:solidFill>
                <a:ea typeface="宋体" pitchFamily="2" charset="-122"/>
                <a:sym typeface="Wingdings 2" pitchFamily="18" charset="2"/>
              </a:rPr>
              <a:t>出口事件的动作是原子的，不能避开，而且跟在任何内部活动之后，但先于任何出转移。</a:t>
            </a:r>
          </a:p>
          <a:p>
            <a:pPr marL="0" indent="0">
              <a:lnSpc>
                <a:spcPct val="90000"/>
              </a:lnSpc>
              <a:buNone/>
            </a:pPr>
            <a:r>
              <a:rPr lang="zh-CN" altLang="en-US" sz="2800" dirty="0" smtClean="0">
                <a:solidFill>
                  <a:schemeClr val="tx1"/>
                </a:solidFill>
                <a:sym typeface="Wingdings 2" pitchFamily="18" charset="2"/>
              </a:rPr>
              <a:t></a:t>
            </a:r>
            <a:r>
              <a:rPr lang="zh-CN" altLang="en-US" sz="2800" dirty="0" smtClean="0">
                <a:solidFill>
                  <a:schemeClr val="tx1"/>
                </a:solidFill>
                <a:ea typeface="宋体" pitchFamily="2" charset="-122"/>
                <a:sym typeface="Wingdings 2" pitchFamily="18" charset="2"/>
              </a:rPr>
              <a:t>出口事件可以不带参数和保安条件，因为它是隐式调用的。</a:t>
            </a:r>
            <a:r>
              <a:rPr lang="zh-CN" altLang="en-US" sz="2800" dirty="0" smtClean="0">
                <a:solidFill>
                  <a:schemeClr val="tx1"/>
                </a:solidFill>
                <a:sym typeface="Wingdings 2" pitchFamily="18" charset="2"/>
              </a:rPr>
              <a:t> </a:t>
            </a:r>
          </a:p>
          <a:p>
            <a:pPr marL="0" indent="0">
              <a:lnSpc>
                <a:spcPct val="90000"/>
              </a:lnSpc>
              <a:buNone/>
            </a:pPr>
            <a:r>
              <a:rPr lang="zh-CN" altLang="en-US" sz="2800" dirty="0" smtClean="0">
                <a:ea typeface="宋体" pitchFamily="2" charset="-122"/>
                <a:sym typeface="Wingdings 2" pitchFamily="18" charset="2"/>
              </a:rPr>
              <a:t>（</a:t>
            </a:r>
            <a:r>
              <a:rPr lang="en-US" altLang="zh-CN" sz="2800" dirty="0" smtClean="0">
                <a:ea typeface="宋体" pitchFamily="2" charset="-122"/>
                <a:sym typeface="Wingdings 2" pitchFamily="18" charset="2"/>
              </a:rPr>
              <a:t>3</a:t>
            </a:r>
            <a:r>
              <a:rPr lang="zh-CN" altLang="en-US" sz="2800" dirty="0" smtClean="0">
                <a:ea typeface="宋体" pitchFamily="2" charset="-122"/>
                <a:sym typeface="Wingdings 2" pitchFamily="18" charset="2"/>
              </a:rPr>
              <a:t>）</a:t>
            </a:r>
            <a:r>
              <a:rPr lang="en-US" altLang="zh-CN" sz="2800" dirty="0" smtClean="0">
                <a:ea typeface="宋体" pitchFamily="2" charset="-122"/>
                <a:sym typeface="Wingdings 2" pitchFamily="18" charset="2"/>
              </a:rPr>
              <a:t>DO</a:t>
            </a:r>
            <a:r>
              <a:rPr lang="zh-CN" altLang="en-US" sz="2800" dirty="0" smtClean="0">
                <a:ea typeface="宋体" pitchFamily="2" charset="-122"/>
                <a:sym typeface="Wingdings 2" pitchFamily="18" charset="2"/>
              </a:rPr>
              <a:t>事件（</a:t>
            </a:r>
            <a:r>
              <a:rPr lang="en-US" altLang="zh-CN" sz="2800" dirty="0" smtClean="0">
                <a:ea typeface="宋体" pitchFamily="2" charset="-122"/>
                <a:sym typeface="Wingdings 2" pitchFamily="18" charset="2"/>
              </a:rPr>
              <a:t>Do Event</a:t>
            </a:r>
            <a:r>
              <a:rPr lang="zh-CN" altLang="en-US" sz="2800" dirty="0" smtClean="0">
                <a:ea typeface="宋体" pitchFamily="2" charset="-122"/>
                <a:sym typeface="Wingdings 2" pitchFamily="18" charset="2"/>
              </a:rPr>
              <a:t>）</a:t>
            </a:r>
            <a:r>
              <a:rPr lang="zh-CN" altLang="en-US" sz="2800" dirty="0" smtClean="0">
                <a:sym typeface="Wingdings 2" pitchFamily="18" charset="2"/>
              </a:rPr>
              <a:t> </a:t>
            </a:r>
          </a:p>
          <a:p>
            <a:pPr marL="0" indent="0">
              <a:lnSpc>
                <a:spcPct val="90000"/>
              </a:lnSpc>
              <a:buNone/>
            </a:pPr>
            <a:r>
              <a:rPr lang="zh-CN" altLang="en-US" sz="2800" dirty="0" smtClean="0">
                <a:solidFill>
                  <a:schemeClr val="tx1"/>
                </a:solidFill>
                <a:sym typeface="Wingdings 2" pitchFamily="18" charset="2"/>
              </a:rPr>
              <a:t></a:t>
            </a:r>
            <a:r>
              <a:rPr lang="en-US" altLang="zh-CN" sz="2800" dirty="0" smtClean="0">
                <a:solidFill>
                  <a:schemeClr val="tx1"/>
                </a:solidFill>
                <a:ea typeface="宋体" pitchFamily="2" charset="-122"/>
                <a:sym typeface="Wingdings 2" pitchFamily="18" charset="2"/>
              </a:rPr>
              <a:t>DO</a:t>
            </a:r>
            <a:r>
              <a:rPr lang="zh-CN" altLang="en-US" sz="2800" dirty="0" smtClean="0">
                <a:solidFill>
                  <a:schemeClr val="tx1"/>
                </a:solidFill>
                <a:ea typeface="宋体" pitchFamily="2" charset="-122"/>
                <a:sym typeface="Wingdings 2" pitchFamily="18" charset="2"/>
              </a:rPr>
              <a:t>事件表示对一个嵌套状态机的调用，用关键字“</a:t>
            </a:r>
            <a:r>
              <a:rPr lang="en-US" altLang="zh-CN" sz="2800" dirty="0" smtClean="0">
                <a:solidFill>
                  <a:schemeClr val="tx1"/>
                </a:solidFill>
                <a:ea typeface="宋体" pitchFamily="2" charset="-122"/>
                <a:sym typeface="Wingdings 2" pitchFamily="18" charset="2"/>
              </a:rPr>
              <a:t>do”</a:t>
            </a:r>
            <a:r>
              <a:rPr lang="zh-CN" altLang="en-US" sz="2800" dirty="0" smtClean="0">
                <a:solidFill>
                  <a:schemeClr val="tx1"/>
                </a:solidFill>
                <a:ea typeface="宋体" pitchFamily="2" charset="-122"/>
                <a:sym typeface="Wingdings 2" pitchFamily="18" charset="2"/>
              </a:rPr>
              <a:t>说明。</a:t>
            </a:r>
            <a:r>
              <a:rPr lang="zh-CN" altLang="en-US" sz="2800" dirty="0" smtClean="0">
                <a:solidFill>
                  <a:schemeClr val="tx1"/>
                </a:solidFill>
                <a:sym typeface="Wingdings 2" pitchFamily="18" charset="2"/>
              </a:rPr>
              <a:t> </a:t>
            </a:r>
          </a:p>
          <a:p>
            <a:pPr marL="0" indent="0">
              <a:lnSpc>
                <a:spcPct val="90000"/>
              </a:lnSpc>
              <a:buNone/>
            </a:pPr>
            <a:r>
              <a:rPr lang="zh-CN" altLang="en-US" sz="2800" dirty="0" smtClean="0">
                <a:solidFill>
                  <a:schemeClr val="tx1"/>
                </a:solidFill>
                <a:sym typeface="Wingdings 2" pitchFamily="18" charset="2"/>
              </a:rPr>
              <a:t></a:t>
            </a:r>
            <a:r>
              <a:rPr lang="zh-CN" altLang="en-US" sz="2800" dirty="0" smtClean="0">
                <a:solidFill>
                  <a:schemeClr val="tx1"/>
                </a:solidFill>
                <a:ea typeface="宋体" pitchFamily="2" charset="-122"/>
                <a:sym typeface="Wingdings 2" pitchFamily="18" charset="2"/>
              </a:rPr>
              <a:t>在入口动作之后，被调用的嵌套状态机从它的初始状态开始运作，直到到达它的终结状态，而后发生出口动作。</a:t>
            </a:r>
            <a:r>
              <a:rPr lang="zh-CN" altLang="en-US" sz="2800" dirty="0" smtClean="0">
                <a:solidFill>
                  <a:schemeClr val="tx1"/>
                </a:solidFill>
                <a:sym typeface="Wingdings 2" pitchFamily="18" charset="2"/>
              </a:rPr>
              <a:t> </a:t>
            </a:r>
            <a:endParaRPr lang="zh-CN" altLang="en-US" sz="2800" dirty="0">
              <a:solidFill>
                <a:schemeClr val="tx1"/>
              </a:solidFill>
              <a:sym typeface="Wingdings 2" pitchFamily="18" charset="2"/>
            </a:endParaRPr>
          </a:p>
        </p:txBody>
      </p:sp>
    </p:spTree>
    <p:extLst>
      <p:ext uri="{BB962C8B-B14F-4D97-AF65-F5344CB8AC3E}">
        <p14:creationId xmlns:p14="http://schemas.microsoft.com/office/powerpoint/2010/main" val="399210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265833"/>
            <a:ext cx="7776864" cy="5043487"/>
          </a:xfrm>
        </p:spPr>
        <p:txBody>
          <a:bodyPr/>
          <a:lstStyle/>
          <a:p>
            <a:r>
              <a:rPr lang="en-US" altLang="zh-CN" dirty="0"/>
              <a:t>State </a:t>
            </a:r>
            <a:r>
              <a:rPr lang="en-US" altLang="zh-CN" dirty="0" smtClean="0"/>
              <a:t>and</a:t>
            </a:r>
            <a:r>
              <a:rPr lang="en-US" altLang="zh-CN" dirty="0"/>
              <a:t> </a:t>
            </a:r>
            <a:r>
              <a:rPr lang="en-US" altLang="zh-CN" dirty="0" smtClean="0"/>
              <a:t>State </a:t>
            </a:r>
            <a:r>
              <a:rPr lang="en-US" altLang="zh-CN" dirty="0"/>
              <a:t>machine</a:t>
            </a:r>
            <a:endParaRPr lang="en-US" altLang="zh-CN" dirty="0" smtClean="0">
              <a:ea typeface="宋体" charset="-122"/>
            </a:endParaRPr>
          </a:p>
          <a:p>
            <a:r>
              <a:rPr lang="en-US" altLang="zh-CN" dirty="0" err="1" smtClean="0"/>
              <a:t>Statechart</a:t>
            </a:r>
            <a:r>
              <a:rPr lang="en-US" altLang="zh-CN" dirty="0" smtClean="0"/>
              <a:t> diagram</a:t>
            </a:r>
            <a:r>
              <a:rPr lang="en-US" altLang="zh-CN" dirty="0" smtClean="0">
                <a:ea typeface="宋体" charset="-122"/>
              </a:rPr>
              <a:t> </a:t>
            </a:r>
          </a:p>
          <a:p>
            <a:r>
              <a:rPr lang="en-US" altLang="zh-CN" dirty="0"/>
              <a:t>How to read the </a:t>
            </a:r>
            <a:r>
              <a:rPr lang="en-US" altLang="zh-CN" dirty="0" err="1" smtClean="0"/>
              <a:t>Statechart</a:t>
            </a:r>
            <a:r>
              <a:rPr lang="en-US" altLang="zh-CN" dirty="0" smtClean="0"/>
              <a:t> diagram </a:t>
            </a:r>
          </a:p>
          <a:p>
            <a:r>
              <a:rPr lang="en-US" altLang="zh-CN" dirty="0"/>
              <a:t>How to draw the </a:t>
            </a:r>
            <a:r>
              <a:rPr lang="en-US" altLang="zh-CN" dirty="0" err="1" smtClean="0"/>
              <a:t>Statechart</a:t>
            </a:r>
            <a:r>
              <a:rPr lang="en-US" altLang="zh-CN" dirty="0" smtClean="0"/>
              <a:t> diagram</a:t>
            </a:r>
          </a:p>
          <a:p>
            <a:r>
              <a:rPr lang="en-US" altLang="zh-CN" dirty="0"/>
              <a:t>Application Notes </a:t>
            </a:r>
            <a:endParaRPr lang="en-US" altLang="zh-CN" dirty="0" smtClean="0"/>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126605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168563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6200" y="76200"/>
            <a:ext cx="8999538" cy="533400"/>
          </a:xfrm>
        </p:spPr>
        <p:txBody>
          <a:bodyPr/>
          <a:lstStyle/>
          <a:p>
            <a:r>
              <a:rPr lang="en-US" altLang="zh-CN" dirty="0"/>
              <a:t>Types of </a:t>
            </a:r>
            <a:r>
              <a:rPr lang="en-US" altLang="zh-CN" dirty="0" smtClean="0"/>
              <a:t>Events</a:t>
            </a:r>
            <a:endParaRPr lang="zh-CN" altLang="en-US" dirty="0"/>
          </a:p>
        </p:txBody>
      </p:sp>
      <p:sp>
        <p:nvSpPr>
          <p:cNvPr id="5" name="Rectangle 2"/>
          <p:cNvSpPr txBox="1">
            <a:spLocks noChangeArrowheads="1"/>
          </p:cNvSpPr>
          <p:nvPr/>
        </p:nvSpPr>
        <p:spPr bwMode="auto">
          <a:xfrm>
            <a:off x="323528" y="836712"/>
            <a:ext cx="792480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lnSpc>
                <a:spcPct val="90000"/>
              </a:lnSpc>
              <a:buNone/>
            </a:pPr>
            <a:r>
              <a:rPr lang="zh-CN" altLang="en-US" sz="2400" dirty="0" smtClean="0">
                <a:latin typeface="宋体" pitchFamily="2" charset="-122"/>
                <a:ea typeface="宋体" pitchFamily="2" charset="-122"/>
                <a:sym typeface="Wingdings 2" pitchFamily="18" charset="2"/>
              </a:rPr>
              <a:t>（</a:t>
            </a:r>
            <a:r>
              <a:rPr lang="en-US" altLang="zh-CN" sz="2400" dirty="0" smtClean="0">
                <a:ea typeface="宋体" pitchFamily="2" charset="-122"/>
                <a:sym typeface="Wingdings 2" pitchFamily="18" charset="2"/>
              </a:rPr>
              <a:t>4</a:t>
            </a:r>
            <a:r>
              <a:rPr lang="zh-CN" altLang="en-US" sz="2400" dirty="0" smtClean="0">
                <a:latin typeface="宋体" pitchFamily="2" charset="-122"/>
                <a:ea typeface="宋体" pitchFamily="2" charset="-122"/>
                <a:sym typeface="Wingdings 2" pitchFamily="18" charset="2"/>
              </a:rPr>
              <a:t>）调用事件（</a:t>
            </a:r>
            <a:r>
              <a:rPr lang="en-US" altLang="zh-CN" sz="2400" dirty="0" smtClean="0">
                <a:ea typeface="宋体" pitchFamily="2" charset="-122"/>
                <a:sym typeface="Wingdings 2" pitchFamily="18" charset="2"/>
              </a:rPr>
              <a:t>Call Event</a:t>
            </a:r>
            <a:r>
              <a:rPr lang="zh-CN" altLang="en-US" sz="2400" dirty="0" smtClean="0">
                <a:latin typeface="宋体" pitchFamily="2" charset="-122"/>
                <a:ea typeface="宋体" pitchFamily="2" charset="-122"/>
                <a:sym typeface="Wingdings 2" pitchFamily="18" charset="2"/>
              </a:rPr>
              <a:t>）</a:t>
            </a:r>
            <a:r>
              <a:rPr lang="zh-CN" altLang="en-US" sz="2400" dirty="0" smtClean="0">
                <a:sym typeface="Wingdings 2" pitchFamily="18" charset="2"/>
              </a:rPr>
              <a:t> </a:t>
            </a:r>
          </a:p>
          <a:p>
            <a:pPr marL="0" indent="0">
              <a:lnSpc>
                <a:spcPct val="90000"/>
              </a:lnSpc>
              <a:buNone/>
            </a:pPr>
            <a:r>
              <a:rPr lang="zh-CN" altLang="en-US" sz="2400" dirty="0" smtClean="0">
                <a:solidFill>
                  <a:schemeClr val="tx1"/>
                </a:solidFill>
                <a:sym typeface="Wingdings 2" pitchFamily="18" charset="2"/>
              </a:rPr>
              <a:t></a:t>
            </a:r>
            <a:r>
              <a:rPr lang="zh-CN" altLang="en-US" sz="2400" dirty="0" smtClean="0">
                <a:solidFill>
                  <a:schemeClr val="tx1"/>
                </a:solidFill>
                <a:ea typeface="宋体" pitchFamily="2" charset="-122"/>
                <a:sym typeface="Wingdings 2" pitchFamily="18" charset="2"/>
              </a:rPr>
              <a:t>调用事件表示调用者对操作的请求，调用事件至少涉及两个以上的对象，一个对象请求调用另一个对象的操作。</a:t>
            </a:r>
            <a:r>
              <a:rPr lang="zh-CN" altLang="en-US" sz="2400" dirty="0" smtClean="0">
                <a:solidFill>
                  <a:schemeClr val="tx1"/>
                </a:solidFill>
                <a:sym typeface="Wingdings 2" pitchFamily="18" charset="2"/>
              </a:rPr>
              <a:t> </a:t>
            </a:r>
          </a:p>
          <a:p>
            <a:pPr marL="0" indent="0">
              <a:lnSpc>
                <a:spcPct val="90000"/>
              </a:lnSpc>
              <a:buNone/>
            </a:pPr>
            <a:r>
              <a:rPr lang="zh-CN" altLang="en-US" sz="2400" dirty="0" smtClean="0">
                <a:solidFill>
                  <a:schemeClr val="tx1"/>
                </a:solidFill>
                <a:sym typeface="Wingdings 2" pitchFamily="18" charset="2"/>
              </a:rPr>
              <a:t></a:t>
            </a:r>
            <a:r>
              <a:rPr lang="zh-CN" altLang="en-US" sz="2400" dirty="0" smtClean="0">
                <a:solidFill>
                  <a:schemeClr val="tx1"/>
                </a:solidFill>
                <a:ea typeface="宋体" pitchFamily="2" charset="-122"/>
                <a:sym typeface="Wingdings 2" pitchFamily="18" charset="2"/>
              </a:rPr>
              <a:t>调用事件一般为同步调用，也可以是异步调用。如果调用者需等待操作的完成，则是同步调用，否则是异步调用。</a:t>
            </a:r>
            <a:r>
              <a:rPr lang="zh-CN" altLang="en-US" sz="2400" dirty="0" smtClean="0">
                <a:solidFill>
                  <a:schemeClr val="tx1"/>
                </a:solidFill>
                <a:sym typeface="Wingdings 2" pitchFamily="18" charset="2"/>
              </a:rPr>
              <a:t> </a:t>
            </a:r>
          </a:p>
          <a:p>
            <a:pPr marL="0" indent="0">
              <a:lnSpc>
                <a:spcPct val="90000"/>
              </a:lnSpc>
              <a:buNone/>
            </a:pPr>
            <a:r>
              <a:rPr lang="zh-CN" altLang="en-US" sz="2400" dirty="0" smtClean="0">
                <a:solidFill>
                  <a:schemeClr val="tx1"/>
                </a:solidFill>
                <a:sym typeface="Wingdings 2" pitchFamily="18" charset="2"/>
              </a:rPr>
              <a:t></a:t>
            </a:r>
            <a:r>
              <a:rPr lang="zh-CN" altLang="en-US" sz="2400" dirty="0" smtClean="0">
                <a:solidFill>
                  <a:schemeClr val="tx1"/>
                </a:solidFill>
                <a:ea typeface="宋体" pitchFamily="2" charset="-122"/>
                <a:sym typeface="Wingdings 2" pitchFamily="18" charset="2"/>
              </a:rPr>
              <a:t>调用事件的定义格式为：</a:t>
            </a:r>
          </a:p>
          <a:p>
            <a:pPr marL="0" indent="0" algn="just">
              <a:lnSpc>
                <a:spcPct val="90000"/>
              </a:lnSpc>
              <a:buNone/>
            </a:pPr>
            <a:r>
              <a:rPr lang="zh-CN" altLang="en-US" sz="2400" dirty="0" smtClean="0">
                <a:solidFill>
                  <a:schemeClr val="tx1"/>
                </a:solidFill>
                <a:ea typeface="宋体" pitchFamily="2" charset="-122"/>
                <a:sym typeface="Wingdings 2" pitchFamily="18" charset="2"/>
              </a:rPr>
              <a:t>        事件名（参数列表）</a:t>
            </a:r>
          </a:p>
          <a:p>
            <a:pPr marL="0" indent="0" algn="just">
              <a:lnSpc>
                <a:spcPct val="90000"/>
              </a:lnSpc>
              <a:buNone/>
            </a:pPr>
            <a:r>
              <a:rPr lang="zh-CN" altLang="en-US" sz="2400" dirty="0" smtClean="0">
                <a:solidFill>
                  <a:schemeClr val="tx1"/>
                </a:solidFill>
                <a:sym typeface="Wingdings 2" pitchFamily="18" charset="2"/>
              </a:rPr>
              <a:t></a:t>
            </a:r>
            <a:r>
              <a:rPr lang="zh-CN" altLang="en-US" sz="2400" dirty="0" smtClean="0">
                <a:solidFill>
                  <a:schemeClr val="tx1"/>
                </a:solidFill>
                <a:ea typeface="宋体" pitchFamily="2" charset="-122"/>
                <a:sym typeface="Wingdings 2" pitchFamily="18" charset="2"/>
              </a:rPr>
              <a:t>参数的格式为：</a:t>
            </a:r>
          </a:p>
          <a:p>
            <a:pPr marL="0" indent="0">
              <a:lnSpc>
                <a:spcPct val="90000"/>
              </a:lnSpc>
              <a:buNone/>
            </a:pPr>
            <a:r>
              <a:rPr lang="zh-CN" altLang="en-US" sz="2400" dirty="0" smtClean="0">
                <a:solidFill>
                  <a:schemeClr val="tx1"/>
                </a:solidFill>
                <a:ea typeface="宋体" pitchFamily="2" charset="-122"/>
                <a:sym typeface="Wingdings 2" pitchFamily="18" charset="2"/>
              </a:rPr>
              <a:t>        参数名：类型表达式</a:t>
            </a:r>
            <a:r>
              <a:rPr lang="zh-CN" altLang="en-US" sz="2400" dirty="0" smtClean="0">
                <a:solidFill>
                  <a:schemeClr val="tx1"/>
                </a:solidFill>
                <a:sym typeface="Wingdings 2" pitchFamily="18" charset="2"/>
              </a:rPr>
              <a:t> </a:t>
            </a:r>
            <a:endParaRPr lang="zh-CN" altLang="en-US" sz="2400" dirty="0" smtClean="0">
              <a:solidFill>
                <a:schemeClr val="tx1"/>
              </a:solidFill>
              <a:ea typeface="宋体" pitchFamily="2" charset="-122"/>
              <a:sym typeface="Wingdings 2" pitchFamily="18" charset="2"/>
            </a:endParaRPr>
          </a:p>
        </p:txBody>
      </p:sp>
      <p:pic>
        <p:nvPicPr>
          <p:cNvPr id="6" name="Picture 8"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5229200"/>
            <a:ext cx="5802188" cy="1302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078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78024"/>
            <a:ext cx="8964488" cy="5043264"/>
          </a:xfrm>
        </p:spPr>
        <p:txBody>
          <a:bodyPr/>
          <a:lstStyle/>
          <a:p>
            <a:pPr marL="0" indent="0">
              <a:buNone/>
            </a:pPr>
            <a:r>
              <a:rPr lang="zh-CN" altLang="en-US" sz="2000" dirty="0">
                <a:latin typeface="宋体" pitchFamily="2" charset="-122"/>
                <a:ea typeface="宋体" pitchFamily="2" charset="-122"/>
                <a:sym typeface="Wingdings 2" pitchFamily="18" charset="2"/>
              </a:rPr>
              <a:t>（</a:t>
            </a:r>
            <a:r>
              <a:rPr lang="en-US" altLang="zh-CN" sz="2000" dirty="0">
                <a:ea typeface="宋体" pitchFamily="2" charset="-122"/>
                <a:sym typeface="Wingdings 2" pitchFamily="18" charset="2"/>
              </a:rPr>
              <a:t>5</a:t>
            </a:r>
            <a:r>
              <a:rPr lang="zh-CN" altLang="en-US" sz="2000" dirty="0">
                <a:latin typeface="宋体" pitchFamily="2" charset="-122"/>
                <a:ea typeface="宋体" pitchFamily="2" charset="-122"/>
                <a:sym typeface="Wingdings 2" pitchFamily="18" charset="2"/>
              </a:rPr>
              <a:t>）信号事件（</a:t>
            </a:r>
            <a:r>
              <a:rPr lang="en-US" altLang="zh-CN" sz="2000" dirty="0">
                <a:ea typeface="宋体" pitchFamily="2" charset="-122"/>
                <a:sym typeface="Wingdings 2" pitchFamily="18" charset="2"/>
              </a:rPr>
              <a:t>Signal Event</a:t>
            </a:r>
            <a:r>
              <a:rPr lang="zh-CN" altLang="en-US" sz="2000" dirty="0">
                <a:latin typeface="宋体" pitchFamily="2" charset="-122"/>
                <a:ea typeface="宋体" pitchFamily="2" charset="-122"/>
                <a:sym typeface="Wingdings 2" pitchFamily="18" charset="2"/>
              </a:rPr>
              <a:t>）</a:t>
            </a:r>
            <a:r>
              <a:rPr lang="zh-CN" altLang="en-US" sz="2000" dirty="0">
                <a:sym typeface="Wingdings 2" pitchFamily="18" charset="2"/>
              </a:rPr>
              <a:t> </a:t>
            </a:r>
          </a:p>
          <a:p>
            <a:pPr marL="0" indent="0">
              <a:buNone/>
            </a:pPr>
            <a:r>
              <a:rPr lang="zh-CN" altLang="en-US" sz="2000" dirty="0">
                <a:solidFill>
                  <a:schemeClr val="tx1"/>
                </a:solidFill>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在状态机图中，可以使用信号发送构造型图标和信号接收构造型图标表示信号事件。</a:t>
            </a:r>
            <a:r>
              <a:rPr lang="zh-CN" altLang="en-US" sz="2000" dirty="0">
                <a:solidFill>
                  <a:schemeClr val="tx1"/>
                </a:solidFill>
                <a:sym typeface="Wingdings 2" pitchFamily="18" charset="2"/>
              </a:rPr>
              <a:t> </a:t>
            </a:r>
          </a:p>
          <a:p>
            <a:pPr marL="0" indent="0">
              <a:buNone/>
            </a:pPr>
            <a:r>
              <a:rPr lang="zh-CN" altLang="en-US" sz="2000" dirty="0">
                <a:latin typeface="宋体" pitchFamily="2" charset="-122"/>
                <a:ea typeface="宋体" pitchFamily="2" charset="-122"/>
                <a:sym typeface="Wingdings 2" pitchFamily="18" charset="2"/>
              </a:rPr>
              <a:t>（</a:t>
            </a:r>
            <a:r>
              <a:rPr lang="en-US" altLang="zh-CN" sz="2000" dirty="0">
                <a:ea typeface="宋体" pitchFamily="2" charset="-122"/>
                <a:sym typeface="Wingdings 2" pitchFamily="18" charset="2"/>
              </a:rPr>
              <a:t>6</a:t>
            </a:r>
            <a:r>
              <a:rPr lang="zh-CN" altLang="en-US" sz="2000" dirty="0">
                <a:latin typeface="宋体" pitchFamily="2" charset="-122"/>
                <a:ea typeface="宋体" pitchFamily="2" charset="-122"/>
                <a:sym typeface="Wingdings 2" pitchFamily="18" charset="2"/>
              </a:rPr>
              <a:t>）</a:t>
            </a:r>
            <a:r>
              <a:rPr lang="zh-CN" altLang="en-US" sz="2000" dirty="0" smtClean="0">
                <a:latin typeface="宋体" pitchFamily="2" charset="-122"/>
                <a:ea typeface="宋体" pitchFamily="2" charset="-122"/>
                <a:sym typeface="Wingdings 2" pitchFamily="18" charset="2"/>
              </a:rPr>
              <a:t>改变</a:t>
            </a:r>
            <a:r>
              <a:rPr lang="zh-CN" altLang="en-US" sz="2000" dirty="0">
                <a:latin typeface="宋体" pitchFamily="2" charset="-122"/>
                <a:ea typeface="宋体" pitchFamily="2" charset="-122"/>
                <a:sym typeface="Wingdings 2" pitchFamily="18" charset="2"/>
              </a:rPr>
              <a:t>事件（</a:t>
            </a:r>
            <a:r>
              <a:rPr lang="en-US" altLang="zh-CN" sz="2000" dirty="0">
                <a:ea typeface="宋体" pitchFamily="2" charset="-122"/>
                <a:sym typeface="Wingdings 2" pitchFamily="18" charset="2"/>
              </a:rPr>
              <a:t>Change Event</a:t>
            </a:r>
            <a:r>
              <a:rPr lang="zh-CN" altLang="en-US" sz="2000" dirty="0">
                <a:latin typeface="宋体" pitchFamily="2" charset="-122"/>
                <a:ea typeface="宋体" pitchFamily="2" charset="-122"/>
                <a:sym typeface="Wingdings 2" pitchFamily="18" charset="2"/>
              </a:rPr>
              <a:t>）</a:t>
            </a:r>
            <a:r>
              <a:rPr lang="zh-CN" altLang="en-US" sz="2000" dirty="0">
                <a:sym typeface="Wingdings 2" pitchFamily="18" charset="2"/>
              </a:rPr>
              <a:t> </a:t>
            </a:r>
          </a:p>
          <a:p>
            <a:pPr marL="0" indent="0">
              <a:buNone/>
            </a:pPr>
            <a:r>
              <a:rPr lang="zh-CN" altLang="en-US" sz="2000" dirty="0">
                <a:solidFill>
                  <a:schemeClr val="tx1"/>
                </a:solidFill>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改变事件表示一个通知信息，通知某个条件已为</a:t>
            </a:r>
            <a:r>
              <a:rPr lang="zh-CN" altLang="en-US" sz="2000" dirty="0">
                <a:solidFill>
                  <a:schemeClr val="tx1"/>
                </a:solidFill>
                <a:latin typeface="Times New Roman"/>
                <a:ea typeface="宋体" pitchFamily="2" charset="-122"/>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真</a:t>
            </a:r>
            <a:r>
              <a:rPr lang="zh-CN" altLang="en-US" sz="2000" dirty="0">
                <a:solidFill>
                  <a:schemeClr val="tx1"/>
                </a:solidFill>
                <a:latin typeface="Times New Roman"/>
                <a:ea typeface="宋体" pitchFamily="2" charset="-122"/>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a:t>
            </a:r>
            <a:r>
              <a:rPr lang="zh-CN" altLang="en-US" sz="2000" dirty="0">
                <a:solidFill>
                  <a:schemeClr val="tx1"/>
                </a:solidFill>
                <a:ea typeface="宋体" pitchFamily="2" charset="-122"/>
                <a:sym typeface="Wingdings 2" pitchFamily="18" charset="2"/>
              </a:rPr>
              <a:t> </a:t>
            </a:r>
            <a:r>
              <a:rPr lang="zh-CN" altLang="en-US" sz="2000" dirty="0">
                <a:solidFill>
                  <a:schemeClr val="tx1"/>
                </a:solidFill>
                <a:latin typeface="宋体" pitchFamily="2" charset="-122"/>
                <a:ea typeface="宋体" pitchFamily="2" charset="-122"/>
                <a:sym typeface="Wingdings 2" pitchFamily="18" charset="2"/>
              </a:rPr>
              <a:t>以触发一个转移。</a:t>
            </a:r>
            <a:r>
              <a:rPr lang="zh-CN" altLang="en-US" sz="2000" dirty="0">
                <a:solidFill>
                  <a:schemeClr val="tx1"/>
                </a:solidFill>
                <a:ea typeface="宋体" pitchFamily="2" charset="-122"/>
                <a:sym typeface="Wingdings 2" pitchFamily="18" charset="2"/>
              </a:rPr>
              <a:t> </a:t>
            </a:r>
          </a:p>
          <a:p>
            <a:pPr marL="0" indent="0">
              <a:buNone/>
            </a:pPr>
            <a:r>
              <a:rPr lang="zh-CN" altLang="en-US" sz="2000" dirty="0">
                <a:solidFill>
                  <a:schemeClr val="tx1"/>
                </a:solidFill>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改变事件用关键字</a:t>
            </a:r>
            <a:r>
              <a:rPr lang="zh-CN" altLang="en-US" sz="2000" dirty="0">
                <a:solidFill>
                  <a:schemeClr val="tx1"/>
                </a:solidFill>
                <a:latin typeface="Times New Roman"/>
                <a:ea typeface="宋体" pitchFamily="2" charset="-122"/>
                <a:sym typeface="Wingdings 2" pitchFamily="18" charset="2"/>
              </a:rPr>
              <a:t>“</a:t>
            </a:r>
            <a:r>
              <a:rPr lang="en-US" altLang="zh-CN" sz="2000" dirty="0">
                <a:solidFill>
                  <a:schemeClr val="tx1"/>
                </a:solidFill>
                <a:ea typeface="宋体" pitchFamily="2" charset="-122"/>
                <a:sym typeface="Wingdings 2" pitchFamily="18" charset="2"/>
              </a:rPr>
              <a:t>when</a:t>
            </a:r>
            <a:r>
              <a:rPr lang="en-US" altLang="zh-CN" sz="2000" dirty="0">
                <a:solidFill>
                  <a:schemeClr val="tx1"/>
                </a:solidFill>
                <a:latin typeface="Times New Roman"/>
                <a:ea typeface="宋体" pitchFamily="2" charset="-122"/>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说明，后面带有括在圆括号中的布尔表达式，并且跟有动作，意指当该布尔表达式为真时，执行规定的动作，引起状态的转移。</a:t>
            </a:r>
            <a:r>
              <a:rPr lang="zh-CN" altLang="en-US" sz="2000" dirty="0">
                <a:solidFill>
                  <a:schemeClr val="tx1"/>
                </a:solidFill>
                <a:sym typeface="Wingdings 2" pitchFamily="18" charset="2"/>
              </a:rPr>
              <a:t> </a:t>
            </a:r>
          </a:p>
          <a:p>
            <a:pPr marL="0" indent="0">
              <a:buNone/>
            </a:pPr>
            <a:r>
              <a:rPr lang="zh-CN" altLang="en-US" sz="2000" dirty="0">
                <a:latin typeface="宋体" pitchFamily="2" charset="-122"/>
                <a:ea typeface="宋体" pitchFamily="2" charset="-122"/>
                <a:sym typeface="Wingdings 2" pitchFamily="18" charset="2"/>
              </a:rPr>
              <a:t>（</a:t>
            </a:r>
            <a:r>
              <a:rPr lang="en-US" altLang="zh-CN" sz="2000" dirty="0">
                <a:ea typeface="宋体" pitchFamily="2" charset="-122"/>
                <a:sym typeface="Wingdings 2" pitchFamily="18" charset="2"/>
              </a:rPr>
              <a:t>7</a:t>
            </a:r>
            <a:r>
              <a:rPr lang="zh-CN" altLang="en-US" sz="2000" dirty="0">
                <a:latin typeface="宋体" pitchFamily="2" charset="-122"/>
                <a:ea typeface="宋体" pitchFamily="2" charset="-122"/>
                <a:sym typeface="Wingdings 2" pitchFamily="18" charset="2"/>
              </a:rPr>
              <a:t>）时间事件（</a:t>
            </a:r>
            <a:r>
              <a:rPr lang="en-US" altLang="zh-CN" sz="2000" dirty="0">
                <a:ea typeface="宋体" pitchFamily="2" charset="-122"/>
                <a:sym typeface="Wingdings 2" pitchFamily="18" charset="2"/>
              </a:rPr>
              <a:t>Time Event</a:t>
            </a:r>
            <a:r>
              <a:rPr lang="zh-CN" altLang="en-US" sz="2000" dirty="0">
                <a:latin typeface="宋体" pitchFamily="2" charset="-122"/>
                <a:ea typeface="宋体" pitchFamily="2" charset="-122"/>
                <a:sym typeface="Wingdings 2" pitchFamily="18" charset="2"/>
              </a:rPr>
              <a:t>）</a:t>
            </a:r>
            <a:r>
              <a:rPr lang="zh-CN" altLang="en-US" sz="2000" dirty="0">
                <a:sym typeface="Wingdings 2" pitchFamily="18" charset="2"/>
              </a:rPr>
              <a:t> </a:t>
            </a:r>
          </a:p>
          <a:p>
            <a:pPr marL="0" indent="0">
              <a:buNone/>
            </a:pPr>
            <a:r>
              <a:rPr lang="zh-CN" altLang="en-US" sz="2000" dirty="0">
                <a:solidFill>
                  <a:schemeClr val="tx1"/>
                </a:solidFill>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时间事件表示一个通知信息，通知自从进入状态以来某个时间期限已到，或者已经到了某个特定的日期</a:t>
            </a:r>
            <a:r>
              <a:rPr lang="en-US" altLang="zh-CN" sz="2000" dirty="0">
                <a:solidFill>
                  <a:schemeClr val="tx1"/>
                </a:solidFill>
                <a:ea typeface="宋体" pitchFamily="2" charset="-122"/>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时间，以触发一个转移。</a:t>
            </a:r>
          </a:p>
          <a:p>
            <a:pPr marL="0" indent="0">
              <a:buNone/>
            </a:pPr>
            <a:r>
              <a:rPr lang="zh-CN" altLang="en-US" sz="2000" dirty="0">
                <a:solidFill>
                  <a:schemeClr val="tx1"/>
                </a:solidFill>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时间事件用关键字</a:t>
            </a:r>
            <a:r>
              <a:rPr lang="zh-CN" altLang="en-US" sz="2000" dirty="0">
                <a:solidFill>
                  <a:schemeClr val="tx1"/>
                </a:solidFill>
                <a:latin typeface="Times New Roman"/>
                <a:ea typeface="宋体" pitchFamily="2" charset="-122"/>
                <a:sym typeface="Wingdings 2" pitchFamily="18" charset="2"/>
              </a:rPr>
              <a:t>“</a:t>
            </a:r>
            <a:r>
              <a:rPr lang="en-US" altLang="zh-CN" sz="2000" dirty="0">
                <a:solidFill>
                  <a:schemeClr val="tx1"/>
                </a:solidFill>
                <a:ea typeface="宋体" pitchFamily="2" charset="-122"/>
                <a:sym typeface="Wingdings 2" pitchFamily="18" charset="2"/>
              </a:rPr>
              <a:t>after</a:t>
            </a:r>
            <a:r>
              <a:rPr lang="en-US" altLang="zh-CN" sz="2000" dirty="0">
                <a:solidFill>
                  <a:schemeClr val="tx1"/>
                </a:solidFill>
                <a:latin typeface="Times New Roman"/>
                <a:ea typeface="宋体" pitchFamily="2" charset="-122"/>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说明，带有括在圆括号中的时间表达式，并且后跟动作</a:t>
            </a:r>
            <a:r>
              <a:rPr lang="zh-CN" altLang="en-US" sz="2000" dirty="0" smtClean="0">
                <a:solidFill>
                  <a:schemeClr val="tx1"/>
                </a:solidFill>
                <a:latin typeface="宋体" pitchFamily="2" charset="-122"/>
                <a:ea typeface="宋体" pitchFamily="2" charset="-122"/>
                <a:sym typeface="Wingdings 2" pitchFamily="18" charset="2"/>
              </a:rPr>
              <a:t>。</a:t>
            </a:r>
            <a:endParaRPr lang="en-US" altLang="zh-CN" sz="2000" dirty="0" smtClean="0">
              <a:solidFill>
                <a:schemeClr val="tx1"/>
              </a:solidFill>
              <a:latin typeface="宋体" pitchFamily="2" charset="-122"/>
              <a:ea typeface="宋体" pitchFamily="2" charset="-122"/>
              <a:sym typeface="Wingdings 2" pitchFamily="18" charset="2"/>
            </a:endParaRPr>
          </a:p>
          <a:p>
            <a:pPr marL="0" indent="0">
              <a:lnSpc>
                <a:spcPct val="90000"/>
              </a:lnSpc>
              <a:buNone/>
            </a:pPr>
            <a:r>
              <a:rPr lang="zh-CN" altLang="en-US" sz="2000" dirty="0">
                <a:latin typeface="宋体" pitchFamily="2" charset="-122"/>
                <a:ea typeface="宋体" pitchFamily="2" charset="-122"/>
                <a:sym typeface="Wingdings 2" pitchFamily="18" charset="2"/>
              </a:rPr>
              <a:t>（</a:t>
            </a:r>
            <a:r>
              <a:rPr lang="en-US" altLang="zh-CN" sz="2000" dirty="0">
                <a:ea typeface="宋体" pitchFamily="2" charset="-122"/>
                <a:sym typeface="Wingdings 2" pitchFamily="18" charset="2"/>
              </a:rPr>
              <a:t>8</a:t>
            </a:r>
            <a:r>
              <a:rPr lang="zh-CN" altLang="en-US" sz="2000" dirty="0">
                <a:latin typeface="宋体" pitchFamily="2" charset="-122"/>
                <a:ea typeface="宋体" pitchFamily="2" charset="-122"/>
                <a:sym typeface="Wingdings 2" pitchFamily="18" charset="2"/>
              </a:rPr>
              <a:t>）延迟事件（</a:t>
            </a:r>
            <a:r>
              <a:rPr lang="en-US" altLang="zh-CN" sz="2000" dirty="0">
                <a:ea typeface="宋体" pitchFamily="2" charset="-122"/>
                <a:sym typeface="Wingdings 2" pitchFamily="18" charset="2"/>
              </a:rPr>
              <a:t>Deferred Event</a:t>
            </a:r>
            <a:r>
              <a:rPr lang="zh-CN" altLang="en-US" sz="2000" dirty="0">
                <a:latin typeface="宋体" pitchFamily="2" charset="-122"/>
                <a:ea typeface="宋体" pitchFamily="2" charset="-122"/>
                <a:sym typeface="Wingdings 2" pitchFamily="18" charset="2"/>
              </a:rPr>
              <a:t>）</a:t>
            </a:r>
            <a:r>
              <a:rPr lang="zh-CN" altLang="en-US" sz="2000" dirty="0">
                <a:sym typeface="Wingdings 2" pitchFamily="18" charset="2"/>
              </a:rPr>
              <a:t> </a:t>
            </a:r>
          </a:p>
          <a:p>
            <a:pPr marL="0" indent="0">
              <a:lnSpc>
                <a:spcPct val="90000"/>
              </a:lnSpc>
              <a:buNone/>
            </a:pPr>
            <a:r>
              <a:rPr lang="zh-CN" altLang="en-US" sz="2000" dirty="0">
                <a:solidFill>
                  <a:schemeClr val="tx1"/>
                </a:solidFill>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延迟事件是在本状态不处理、推迟或排队等到另外一个状态才处理的事件。</a:t>
            </a:r>
            <a:r>
              <a:rPr lang="zh-CN" altLang="en-US" sz="2000" dirty="0">
                <a:solidFill>
                  <a:schemeClr val="tx1"/>
                </a:solidFill>
                <a:sym typeface="Wingdings 2" pitchFamily="18" charset="2"/>
              </a:rPr>
              <a:t> </a:t>
            </a:r>
          </a:p>
          <a:p>
            <a:pPr marL="0" indent="0">
              <a:lnSpc>
                <a:spcPct val="90000"/>
              </a:lnSpc>
              <a:buNone/>
            </a:pPr>
            <a:r>
              <a:rPr lang="zh-CN" altLang="en-US" sz="2000" dirty="0">
                <a:solidFill>
                  <a:schemeClr val="tx1"/>
                </a:solidFill>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延迟事件需要在状态的图标中列出延迟事件名，其后跟一个斜杠</a:t>
            </a:r>
            <a:r>
              <a:rPr lang="zh-CN" altLang="en-US" sz="2000" dirty="0">
                <a:solidFill>
                  <a:schemeClr val="tx1"/>
                </a:solidFill>
                <a:latin typeface="Times New Roman"/>
                <a:ea typeface="宋体" pitchFamily="2" charset="-122"/>
                <a:sym typeface="Wingdings 2" pitchFamily="18" charset="2"/>
              </a:rPr>
              <a:t>“</a:t>
            </a:r>
            <a:r>
              <a:rPr lang="en-US" altLang="zh-CN" sz="2000" dirty="0">
                <a:solidFill>
                  <a:schemeClr val="tx1"/>
                </a:solidFill>
                <a:ea typeface="宋体" pitchFamily="2" charset="-122"/>
                <a:sym typeface="Wingdings 2" pitchFamily="18" charset="2"/>
              </a:rPr>
              <a:t>/</a:t>
            </a:r>
            <a:r>
              <a:rPr lang="en-US" altLang="zh-CN" sz="2000" dirty="0">
                <a:solidFill>
                  <a:schemeClr val="tx1"/>
                </a:solidFill>
                <a:latin typeface="Times New Roman"/>
                <a:ea typeface="宋体" pitchFamily="2" charset="-122"/>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和特定的动作</a:t>
            </a:r>
            <a:r>
              <a:rPr lang="zh-CN" altLang="en-US" sz="2000" dirty="0">
                <a:solidFill>
                  <a:schemeClr val="tx1"/>
                </a:solidFill>
                <a:latin typeface="Times New Roman"/>
                <a:ea typeface="宋体" pitchFamily="2" charset="-122"/>
                <a:sym typeface="Wingdings 2" pitchFamily="18" charset="2"/>
              </a:rPr>
              <a:t>“</a:t>
            </a:r>
            <a:r>
              <a:rPr lang="en-US" altLang="zh-CN" sz="2000" dirty="0">
                <a:solidFill>
                  <a:schemeClr val="tx1"/>
                </a:solidFill>
                <a:ea typeface="宋体" pitchFamily="2" charset="-122"/>
                <a:sym typeface="Wingdings 2" pitchFamily="18" charset="2"/>
              </a:rPr>
              <a:t>defer</a:t>
            </a:r>
            <a:r>
              <a:rPr lang="en-US" altLang="zh-CN" sz="2000" dirty="0">
                <a:solidFill>
                  <a:schemeClr val="tx1"/>
                </a:solidFill>
                <a:latin typeface="Times New Roman"/>
                <a:ea typeface="宋体" pitchFamily="2" charset="-122"/>
                <a:sym typeface="Wingdings 2" pitchFamily="18" charset="2"/>
              </a:rPr>
              <a:t>”</a:t>
            </a:r>
            <a:r>
              <a:rPr lang="zh-CN" altLang="en-US" sz="2000" dirty="0">
                <a:solidFill>
                  <a:schemeClr val="tx1"/>
                </a:solidFill>
                <a:latin typeface="宋体" pitchFamily="2" charset="-122"/>
                <a:ea typeface="宋体" pitchFamily="2" charset="-122"/>
                <a:sym typeface="Wingdings 2" pitchFamily="18" charset="2"/>
              </a:rPr>
              <a:t>。</a:t>
            </a:r>
            <a:r>
              <a:rPr lang="zh-CN" altLang="en-US" sz="2000" dirty="0">
                <a:solidFill>
                  <a:schemeClr val="tx1"/>
                </a:solidFill>
                <a:sym typeface="Wingdings 2" pitchFamily="18" charset="2"/>
              </a:rPr>
              <a:t> </a:t>
            </a:r>
          </a:p>
        </p:txBody>
      </p:sp>
      <p:sp>
        <p:nvSpPr>
          <p:cNvPr id="4" name="标题 1"/>
          <p:cNvSpPr>
            <a:spLocks noGrp="1"/>
          </p:cNvSpPr>
          <p:nvPr>
            <p:ph type="title"/>
          </p:nvPr>
        </p:nvSpPr>
        <p:spPr>
          <a:xfrm>
            <a:off x="76200" y="76200"/>
            <a:ext cx="8999538" cy="533400"/>
          </a:xfrm>
        </p:spPr>
        <p:txBody>
          <a:bodyPr/>
          <a:lstStyle/>
          <a:p>
            <a:r>
              <a:rPr lang="en-US" altLang="zh-CN" dirty="0"/>
              <a:t>Types of </a:t>
            </a:r>
            <a:r>
              <a:rPr lang="en-US" altLang="zh-CN" dirty="0" smtClean="0"/>
              <a:t>Events</a:t>
            </a:r>
            <a:endParaRPr lang="zh-CN" altLang="en-US" dirty="0"/>
          </a:p>
        </p:txBody>
      </p:sp>
    </p:spTree>
    <p:extLst>
      <p:ext uri="{BB962C8B-B14F-4D97-AF65-F5344CB8AC3E}">
        <p14:creationId xmlns:p14="http://schemas.microsoft.com/office/powerpoint/2010/main" val="2722658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536575" y="1556221"/>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endParaRPr kumimoji="1" lang="zh-CN" altLang="en-US"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源状态：即受转换影响的状态</a:t>
            </a:r>
          </a:p>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目标状态：当转换完成后对象的状态 </a:t>
            </a:r>
          </a:p>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触发事件：用来为转换定义一个事件，包括调用、改变、信号、时间四类事件</a:t>
            </a:r>
          </a:p>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监护条件：布尔表达式，决定是否激活转换、</a:t>
            </a:r>
          </a:p>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动作：转换激活时的操作</a:t>
            </a:r>
          </a:p>
        </p:txBody>
      </p:sp>
      <p:pic>
        <p:nvPicPr>
          <p:cNvPr id="2116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580" y="1167011"/>
            <a:ext cx="5473700" cy="168592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a:spLocks noGrp="1"/>
          </p:cNvSpPr>
          <p:nvPr>
            <p:ph type="title"/>
          </p:nvPr>
        </p:nvSpPr>
        <p:spPr>
          <a:xfrm>
            <a:off x="76200" y="76200"/>
            <a:ext cx="8999538" cy="533400"/>
          </a:xfrm>
        </p:spPr>
        <p:txBody>
          <a:bodyPr/>
          <a:lstStyle/>
          <a:p>
            <a:pPr eaLnBrk="1" hangingPunct="1">
              <a:lnSpc>
                <a:spcPct val="130000"/>
              </a:lnSpc>
              <a:spcBef>
                <a:spcPct val="30000"/>
              </a:spcBef>
            </a:pPr>
            <a:r>
              <a:rPr lang="en-US" altLang="zh-CN" dirty="0"/>
              <a:t>The five elements of Transition</a:t>
            </a:r>
            <a:endParaRPr kumimoji="1" lang="zh-CN" altLang="en-US" dirty="0">
              <a:solidFill>
                <a:schemeClr val="tx1"/>
              </a:solidFill>
              <a:effectLst>
                <a:outerShdw blurRad="38100" dist="38100" dir="2700000" algn="tl">
                  <a:srgbClr val="C0C0C0"/>
                </a:outerShdw>
              </a:effectLst>
              <a:ea typeface="黑体" pitchFamily="2" charset="-122"/>
            </a:endParaRPr>
          </a:p>
        </p:txBody>
      </p:sp>
    </p:spTree>
    <p:extLst>
      <p:ext uri="{BB962C8B-B14F-4D97-AF65-F5344CB8AC3E}">
        <p14:creationId xmlns:p14="http://schemas.microsoft.com/office/powerpoint/2010/main" val="2846573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7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509120"/>
            <a:ext cx="5545137" cy="1816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36575" y="116046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与状态</a:t>
            </a:r>
            <a:r>
              <a:rPr kumimoji="1" lang="en-US" altLang="zh-CN" b="1">
                <a:solidFill>
                  <a:schemeClr val="tx1"/>
                </a:solidFill>
                <a:ea typeface="楷体_GB2312" pitchFamily="49" charset="-122"/>
              </a:rPr>
              <a:t>off</a:t>
            </a:r>
            <a:r>
              <a:rPr kumimoji="1" lang="zh-CN" altLang="en-US" b="1">
                <a:solidFill>
                  <a:schemeClr val="tx1"/>
                </a:solidFill>
                <a:ea typeface="楷体_GB2312" pitchFamily="49" charset="-122"/>
              </a:rPr>
              <a:t>相关的转换有两个，其触发事件都是</a:t>
            </a:r>
            <a:r>
              <a:rPr kumimoji="1" lang="en-US" altLang="zh-CN" b="1">
                <a:solidFill>
                  <a:schemeClr val="tx1"/>
                </a:solidFill>
                <a:ea typeface="楷体_GB2312" pitchFamily="49" charset="-122"/>
              </a:rPr>
              <a:t>turnOn</a:t>
            </a:r>
            <a:r>
              <a:rPr kumimoji="1" lang="zh-CN" altLang="en-US" b="1">
                <a:solidFill>
                  <a:schemeClr val="tx1"/>
                </a:solidFill>
                <a:ea typeface="楷体_GB2312" pitchFamily="49" charset="-122"/>
              </a:rPr>
              <a:t>，只不过其监护条件不同。如果对象收到事件</a:t>
            </a:r>
            <a:r>
              <a:rPr kumimoji="1" lang="en-US" altLang="zh-CN" b="1">
                <a:solidFill>
                  <a:schemeClr val="tx1"/>
                </a:solidFill>
                <a:ea typeface="楷体_GB2312" pitchFamily="49" charset="-122"/>
              </a:rPr>
              <a:t>turnOn</a:t>
            </a:r>
            <a:r>
              <a:rPr kumimoji="1" lang="zh-CN" altLang="en-US" b="1">
                <a:solidFill>
                  <a:schemeClr val="tx1"/>
                </a:solidFill>
                <a:ea typeface="楷体_GB2312" pitchFamily="49" charset="-122"/>
              </a:rPr>
              <a:t>，那么将判断壶中是否有水；如果</a:t>
            </a:r>
            <a:r>
              <a:rPr kumimoji="1" lang="en-US" altLang="zh-CN" b="1">
                <a:solidFill>
                  <a:schemeClr val="tx1"/>
                </a:solidFill>
                <a:ea typeface="楷体_GB2312" pitchFamily="49" charset="-122"/>
              </a:rPr>
              <a:t>[</a:t>
            </a:r>
            <a:r>
              <a:rPr kumimoji="1" lang="zh-CN" altLang="en-US" b="1">
                <a:solidFill>
                  <a:schemeClr val="tx1"/>
                </a:solidFill>
                <a:ea typeface="楷体_GB2312" pitchFamily="49" charset="-122"/>
              </a:rPr>
              <a:t>没水</a:t>
            </a:r>
            <a:r>
              <a:rPr kumimoji="1" lang="en-US" altLang="zh-CN" b="1">
                <a:solidFill>
                  <a:schemeClr val="tx1"/>
                </a:solidFill>
                <a:ea typeface="楷体_GB2312" pitchFamily="49" charset="-122"/>
              </a:rPr>
              <a:t>]</a:t>
            </a:r>
            <a:r>
              <a:rPr kumimoji="1" lang="zh-CN" altLang="en-US" b="1">
                <a:solidFill>
                  <a:schemeClr val="tx1"/>
                </a:solidFill>
                <a:ea typeface="楷体_GB2312" pitchFamily="49" charset="-122"/>
              </a:rPr>
              <a:t>，则仍然处于</a:t>
            </a:r>
            <a:r>
              <a:rPr kumimoji="1" lang="en-US" altLang="zh-CN" b="1">
                <a:solidFill>
                  <a:schemeClr val="tx1"/>
                </a:solidFill>
                <a:ea typeface="楷体_GB2312" pitchFamily="49" charset="-122"/>
              </a:rPr>
              <a:t>off</a:t>
            </a:r>
            <a:r>
              <a:rPr kumimoji="1" lang="zh-CN" altLang="en-US" b="1">
                <a:solidFill>
                  <a:schemeClr val="tx1"/>
                </a:solidFill>
                <a:ea typeface="楷体_GB2312" pitchFamily="49" charset="-122"/>
              </a:rPr>
              <a:t>状态；如果</a:t>
            </a:r>
            <a:r>
              <a:rPr kumimoji="1" lang="en-US" altLang="zh-CN" b="1">
                <a:solidFill>
                  <a:schemeClr val="tx1"/>
                </a:solidFill>
                <a:ea typeface="楷体_GB2312" pitchFamily="49" charset="-122"/>
              </a:rPr>
              <a:t>[</a:t>
            </a:r>
            <a:r>
              <a:rPr kumimoji="1" lang="zh-CN" altLang="en-US" b="1">
                <a:solidFill>
                  <a:schemeClr val="tx1"/>
                </a:solidFill>
                <a:ea typeface="楷体_GB2312" pitchFamily="49" charset="-122"/>
              </a:rPr>
              <a:t>有水</a:t>
            </a:r>
            <a:r>
              <a:rPr kumimoji="1" lang="en-US" altLang="zh-CN" b="1">
                <a:solidFill>
                  <a:schemeClr val="tx1"/>
                </a:solidFill>
                <a:ea typeface="楷体_GB2312" pitchFamily="49" charset="-122"/>
              </a:rPr>
              <a:t>]</a:t>
            </a:r>
            <a:r>
              <a:rPr kumimoji="1" lang="zh-CN" altLang="en-US" b="1">
                <a:solidFill>
                  <a:schemeClr val="tx1"/>
                </a:solidFill>
                <a:ea typeface="楷体_GB2312" pitchFamily="49" charset="-122"/>
              </a:rPr>
              <a:t>则转为</a:t>
            </a:r>
            <a:r>
              <a:rPr kumimoji="1" lang="en-US" altLang="zh-CN" b="1">
                <a:solidFill>
                  <a:schemeClr val="tx1"/>
                </a:solidFill>
                <a:ea typeface="楷体_GB2312" pitchFamily="49" charset="-122"/>
              </a:rPr>
              <a:t>on</a:t>
            </a:r>
            <a:r>
              <a:rPr kumimoji="1" lang="zh-CN" altLang="en-US" b="1">
                <a:solidFill>
                  <a:schemeClr val="tx1"/>
                </a:solidFill>
                <a:ea typeface="楷体_GB2312" pitchFamily="49" charset="-122"/>
              </a:rPr>
              <a:t>状态，并执行“烧水”动作</a:t>
            </a:r>
          </a:p>
          <a:p>
            <a:pPr marL="457200" indent="-457200"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而与状态</a:t>
            </a:r>
            <a:r>
              <a:rPr kumimoji="1" lang="en-US" altLang="zh-CN" b="1">
                <a:solidFill>
                  <a:schemeClr val="tx1"/>
                </a:solidFill>
                <a:ea typeface="楷体_GB2312" pitchFamily="49" charset="-122"/>
              </a:rPr>
              <a:t>on</a:t>
            </a:r>
            <a:r>
              <a:rPr kumimoji="1" lang="zh-CN" altLang="en-US" b="1">
                <a:solidFill>
                  <a:schemeClr val="tx1"/>
                </a:solidFill>
                <a:ea typeface="楷体_GB2312" pitchFamily="49" charset="-122"/>
              </a:rPr>
              <a:t>相关的转换也有两个，如果“水开了”就执行</a:t>
            </a:r>
            <a:r>
              <a:rPr kumimoji="1" lang="en-US" altLang="zh-CN" b="1">
                <a:solidFill>
                  <a:schemeClr val="tx1"/>
                </a:solidFill>
                <a:ea typeface="楷体_GB2312" pitchFamily="49" charset="-122"/>
              </a:rPr>
              <a:t>turnOff</a:t>
            </a:r>
            <a:r>
              <a:rPr kumimoji="1" lang="zh-CN" altLang="en-US" b="1">
                <a:solidFill>
                  <a:schemeClr val="tx1"/>
                </a:solidFill>
                <a:ea typeface="楷体_GB2312" pitchFamily="49" charset="-122"/>
              </a:rPr>
              <a:t>，关掉开关；如果烧坏了，就进入了终态了 </a:t>
            </a:r>
          </a:p>
          <a:p>
            <a:pPr marL="457200" indent="-457200"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p:txBody>
      </p:sp>
    </p:spTree>
    <p:extLst>
      <p:ext uri="{BB962C8B-B14F-4D97-AF65-F5344CB8AC3E}">
        <p14:creationId xmlns:p14="http://schemas.microsoft.com/office/powerpoint/2010/main" val="1870493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8697" name="Group 41"/>
          <p:cNvGraphicFramePr>
            <a:graphicFrameLocks noGrp="1"/>
          </p:cNvGraphicFramePr>
          <p:nvPr>
            <p:ph/>
            <p:extLst>
              <p:ext uri="{D42A27DB-BD31-4B8C-83A1-F6EECF244321}">
                <p14:modId xmlns:p14="http://schemas.microsoft.com/office/powerpoint/2010/main" val="1992551927"/>
              </p:ext>
            </p:extLst>
          </p:nvPr>
        </p:nvGraphicFramePr>
        <p:xfrm>
          <a:off x="323850" y="1773238"/>
          <a:ext cx="8239125" cy="3200400"/>
        </p:xfrm>
        <a:graphic>
          <a:graphicData uri="http://schemas.openxmlformats.org/drawingml/2006/table">
            <a:tbl>
              <a:tblPr>
                <a:effectLst/>
              </a:tblPr>
              <a:tblGrid>
                <a:gridCol w="1330325"/>
                <a:gridCol w="4070350"/>
                <a:gridCol w="2838450"/>
              </a:tblGrid>
              <a:tr h="192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转换类型</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描述</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语法</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r>
              <a:tr h="8366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外部转换</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对事件做出响应，引起状态变化或自身转换，同时引发一个特定动作，如果离开或进入状态将引发进入转换、离开转换</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事件</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参数</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监护条件</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动作</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r>
              <a:tr h="641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内部转换</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对事件做出响应，并执行一个特定的活动，但并不引起状态变化或进入转换、离开转换</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事件</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参数</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监护条件</a:t>
                      </a: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动作</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r>
              <a:tr h="360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进入转换</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当进入某一状态时，执行相应活动</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entry/</a:t>
                      </a: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活动</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r>
              <a:tr h="355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退出转换</a:t>
                      </a:r>
                      <a:endParaRPr kumimoji="1" lang="zh-CN" altLang="en-US" sz="1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当离开某一状态时，执行相应活动</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exit/</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活动</a:t>
                      </a:r>
                      <a:endPar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r>
            </a:tbl>
          </a:graphicData>
        </a:graphic>
      </p:graphicFrame>
      <p:sp>
        <p:nvSpPr>
          <p:cNvPr id="4" name="标题 1"/>
          <p:cNvSpPr txBox="1">
            <a:spLocks/>
          </p:cNvSpPr>
          <p:nvPr/>
        </p:nvSpPr>
        <p:spPr bwMode="auto">
          <a:xfrm>
            <a:off x="76200" y="1528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eaLnBrk="1" hangingPunct="1">
              <a:lnSpc>
                <a:spcPct val="130000"/>
              </a:lnSpc>
              <a:buNone/>
            </a:pPr>
            <a:r>
              <a:rPr lang="en-US" altLang="zh-CN" dirty="0"/>
              <a:t>Complex</a:t>
            </a:r>
            <a:r>
              <a:rPr lang="en-US" altLang="zh-CN" b="0" dirty="0" smtClean="0"/>
              <a:t> </a:t>
            </a:r>
            <a:r>
              <a:rPr lang="en-US" altLang="zh-CN" dirty="0" smtClean="0"/>
              <a:t>Transition</a:t>
            </a:r>
            <a:endParaRPr kumimoji="1" lang="zh-CN" altLang="en-US" dirty="0">
              <a:solidFill>
                <a:schemeClr val="tx1"/>
              </a:solidFill>
              <a:effectLst>
                <a:outerShdw blurRad="38100" dist="38100" dir="2700000" algn="tl">
                  <a:srgbClr val="C0C0C0"/>
                </a:outerShdw>
              </a:effectLst>
              <a:ea typeface="黑体" pitchFamily="2" charset="-122"/>
            </a:endParaRPr>
          </a:p>
        </p:txBody>
      </p:sp>
    </p:spTree>
    <p:extLst>
      <p:ext uri="{BB962C8B-B14F-4D97-AF65-F5344CB8AC3E}">
        <p14:creationId xmlns:p14="http://schemas.microsoft.com/office/powerpoint/2010/main" val="201438411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0734"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 y="819816"/>
            <a:ext cx="8934761" cy="5705527"/>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txBox="1">
            <a:spLocks/>
          </p:cNvSpPr>
          <p:nvPr/>
        </p:nvSpPr>
        <p:spPr bwMode="auto">
          <a:xfrm>
            <a:off x="76200" y="1528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eaLnBrk="1" hangingPunct="1">
              <a:lnSpc>
                <a:spcPct val="130000"/>
              </a:lnSpc>
              <a:buNone/>
            </a:pPr>
            <a:r>
              <a:rPr lang="en-US" altLang="zh-CN" b="0" dirty="0" smtClean="0"/>
              <a:t>Example</a:t>
            </a:r>
            <a:r>
              <a:rPr lang="zh-CN" altLang="en-US" b="0" dirty="0" smtClean="0"/>
              <a:t>：</a:t>
            </a:r>
            <a:r>
              <a:rPr lang="en-US" altLang="zh-CN" b="0" dirty="0"/>
              <a:t>Login authentication</a:t>
            </a:r>
            <a:endParaRPr kumimoji="1" lang="zh-CN" altLang="en-US" dirty="0">
              <a:solidFill>
                <a:schemeClr val="tx1"/>
              </a:solidFill>
              <a:effectLst>
                <a:outerShdw blurRad="38100" dist="38100" dir="2700000" algn="tl">
                  <a:srgbClr val="C0C0C0"/>
                </a:outerShdw>
              </a:effectLst>
              <a:ea typeface="黑体" pitchFamily="2" charset="-122"/>
            </a:endParaRPr>
          </a:p>
        </p:txBody>
      </p:sp>
    </p:spTree>
    <p:extLst>
      <p:ext uri="{BB962C8B-B14F-4D97-AF65-F5344CB8AC3E}">
        <p14:creationId xmlns:p14="http://schemas.microsoft.com/office/powerpoint/2010/main" val="383919925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17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860800"/>
            <a:ext cx="5903913" cy="2178050"/>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76200" y="1528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eaLnBrk="1" hangingPunct="1">
              <a:lnSpc>
                <a:spcPct val="130000"/>
              </a:lnSpc>
              <a:buNone/>
            </a:pPr>
            <a:r>
              <a:rPr lang="en-US" altLang="zh-CN" b="0" dirty="0"/>
              <a:t>The difference </a:t>
            </a:r>
            <a:r>
              <a:rPr lang="en-US" altLang="zh-CN" b="0" dirty="0" smtClean="0"/>
              <a:t>of </a:t>
            </a:r>
            <a:r>
              <a:rPr lang="en-US" altLang="zh-CN" dirty="0" smtClean="0"/>
              <a:t>Transitions</a:t>
            </a:r>
            <a:endParaRPr kumimoji="1" lang="zh-CN" altLang="en-US" dirty="0">
              <a:solidFill>
                <a:schemeClr val="tx1"/>
              </a:solidFill>
              <a:effectLst>
                <a:outerShdw blurRad="38100" dist="38100" dir="2700000" algn="tl">
                  <a:srgbClr val="C0C0C0"/>
                </a:outerShdw>
              </a:effectLst>
              <a:ea typeface="黑体" pitchFamily="2" charset="-122"/>
            </a:endParaRPr>
          </a:p>
        </p:txBody>
      </p:sp>
      <p:sp>
        <p:nvSpPr>
          <p:cNvPr id="7" name="Rectangle 3"/>
          <p:cNvSpPr>
            <a:spLocks noChangeArrowheads="1"/>
          </p:cNvSpPr>
          <p:nvPr/>
        </p:nvSpPr>
        <p:spPr bwMode="auto">
          <a:xfrm>
            <a:off x="536575" y="116046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进入和退出转换：当进入一个状态时，执行某个动作；或当退出某个状态时，执行什么动作。这时就可以使用进入和退出转换来表示</a:t>
            </a:r>
          </a:p>
          <a:p>
            <a:pPr marL="457200" indent="-457200"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内部转换：用来处理一些不离开该状态的事件   </a:t>
            </a:r>
          </a:p>
          <a:p>
            <a:pPr marL="457200" indent="-457200"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p:txBody>
      </p:sp>
    </p:spTree>
    <p:extLst>
      <p:ext uri="{BB962C8B-B14F-4D97-AF65-F5344CB8AC3E}">
        <p14:creationId xmlns:p14="http://schemas.microsoft.com/office/powerpoint/2010/main" val="920182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76200" y="1528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eaLnBrk="1" hangingPunct="1">
              <a:lnSpc>
                <a:spcPct val="130000"/>
              </a:lnSpc>
              <a:buNone/>
            </a:pPr>
            <a:r>
              <a:rPr lang="en-US" altLang="zh-CN" b="0" dirty="0"/>
              <a:t>Activity and </a:t>
            </a:r>
            <a:r>
              <a:rPr lang="en-US" altLang="zh-CN" b="0" dirty="0" smtClean="0"/>
              <a:t>Delay</a:t>
            </a:r>
            <a:r>
              <a:rPr lang="en-US" altLang="zh-CN" b="0" dirty="0"/>
              <a:t> event</a:t>
            </a:r>
            <a:endParaRPr kumimoji="1" lang="zh-CN" altLang="en-US" dirty="0">
              <a:solidFill>
                <a:schemeClr val="tx1"/>
              </a:solidFill>
              <a:effectLst>
                <a:outerShdw blurRad="38100" dist="38100" dir="2700000" algn="tl">
                  <a:srgbClr val="C0C0C0"/>
                </a:outerShdw>
              </a:effectLst>
              <a:ea typeface="黑体" pitchFamily="2" charset="-122"/>
            </a:endParaRPr>
          </a:p>
        </p:txBody>
      </p:sp>
      <p:sp>
        <p:nvSpPr>
          <p:cNvPr id="5" name="Rectangle 3"/>
          <p:cNvSpPr>
            <a:spLocks noChangeArrowheads="1"/>
          </p:cNvSpPr>
          <p:nvPr/>
        </p:nvSpPr>
        <p:spPr bwMode="auto">
          <a:xfrm>
            <a:off x="536575" y="116046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活动：当对象处于一个状态时，它一般是空闲的，在等待一个事件的发生。但是某些时间，你可能希望描述个正在进行的活动。在处于一个状态的同时，对象做着某些工作，并一直继续到被某个事件中断</a:t>
            </a:r>
          </a:p>
          <a:p>
            <a:pPr marL="457200" indent="-457200" algn="l" eaLnBrk="1" hangingPunct="1">
              <a:lnSpc>
                <a:spcPct val="125000"/>
              </a:lnSpc>
              <a:spcBef>
                <a:spcPct val="20000"/>
              </a:spcBef>
              <a:buClr>
                <a:srgbClr val="FF0000"/>
              </a:buClr>
              <a:buSzPct val="200000"/>
              <a:buFontTx/>
              <a:buChar char="•"/>
            </a:pPr>
            <a:r>
              <a:rPr kumimoji="1" lang="zh-CN" altLang="en-US" b="1">
                <a:solidFill>
                  <a:schemeClr val="tx1"/>
                </a:solidFill>
                <a:ea typeface="楷体_GB2312" pitchFamily="49" charset="-122"/>
              </a:rPr>
              <a:t>延迟事件：延迟事件是一种特殊的事件，它是指该事件不会触发状态的转换，当对象处于该状态时事件不会丢失，但会被延迟执行。例如，当</a:t>
            </a:r>
            <a:r>
              <a:rPr kumimoji="1" lang="en-US" altLang="zh-CN" b="1">
                <a:solidFill>
                  <a:schemeClr val="tx1"/>
                </a:solidFill>
                <a:ea typeface="楷体_GB2312" pitchFamily="49" charset="-122"/>
              </a:rPr>
              <a:t>E-mail</a:t>
            </a:r>
            <a:r>
              <a:rPr kumimoji="1" lang="zh-CN" altLang="en-US" b="1">
                <a:solidFill>
                  <a:schemeClr val="tx1"/>
                </a:solidFill>
                <a:ea typeface="楷体_GB2312" pitchFamily="49" charset="-122"/>
              </a:rPr>
              <a:t>程序中正在发送第一封邮件时，用户下达发送第二封邮件执令就会被延迟，但第一封邮件发送完成后，这封邮件就会被发送。这种事件就属于延迟事件</a:t>
            </a:r>
          </a:p>
          <a:p>
            <a:pPr marL="457200" indent="-457200" algn="l" eaLnBrk="1" hangingPunct="1">
              <a:lnSpc>
                <a:spcPct val="125000"/>
              </a:lnSpc>
              <a:spcBef>
                <a:spcPct val="20000"/>
              </a:spcBef>
              <a:buClr>
                <a:srgbClr val="FF0000"/>
              </a:buClr>
              <a:buSzPct val="200000"/>
              <a:buFontTx/>
              <a:buChar char="•"/>
            </a:pPr>
            <a:endParaRPr kumimoji="1" lang="zh-CN" altLang="en-US" b="1">
              <a:solidFill>
                <a:schemeClr val="tx1"/>
              </a:solidFill>
              <a:ea typeface="楷体_GB2312" pitchFamily="49" charset="-122"/>
            </a:endParaRPr>
          </a:p>
        </p:txBody>
      </p:sp>
    </p:spTree>
    <p:extLst>
      <p:ext uri="{BB962C8B-B14F-4D97-AF65-F5344CB8AC3E}">
        <p14:creationId xmlns:p14="http://schemas.microsoft.com/office/powerpoint/2010/main" val="1002324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90000"/>
              </a:lnSpc>
            </a:pPr>
            <a:r>
              <a:rPr lang="zh-CN" altLang="en-US" sz="2800" dirty="0">
                <a:sym typeface="Wingdings 2" pitchFamily="18" charset="2"/>
              </a:rPr>
              <a:t></a:t>
            </a:r>
            <a:r>
              <a:rPr lang="zh-CN" altLang="en-US" sz="2800" dirty="0">
                <a:ea typeface="宋体" pitchFamily="2" charset="-122"/>
                <a:sym typeface="Wingdings 2" pitchFamily="18" charset="2"/>
              </a:rPr>
              <a:t>如果一个状态内嵌套了若干个状态，则称该状态为超状态（</a:t>
            </a:r>
            <a:r>
              <a:rPr lang="en-US" altLang="zh-CN" sz="2800" dirty="0" err="1">
                <a:ea typeface="宋体" pitchFamily="2" charset="-122"/>
                <a:sym typeface="Wingdings 2" pitchFamily="18" charset="2"/>
              </a:rPr>
              <a:t>Superstate</a:t>
            </a:r>
            <a:r>
              <a:rPr lang="zh-CN" altLang="en-US" sz="2800" dirty="0">
                <a:ea typeface="宋体" pitchFamily="2" charset="-122"/>
                <a:sym typeface="Wingdings 2" pitchFamily="18" charset="2"/>
              </a:rPr>
              <a:t>）或组合状态（</a:t>
            </a:r>
            <a:r>
              <a:rPr lang="en-US" altLang="zh-CN" sz="2800" dirty="0">
                <a:ea typeface="宋体" pitchFamily="2" charset="-122"/>
                <a:sym typeface="Wingdings 2" pitchFamily="18" charset="2"/>
              </a:rPr>
              <a:t>Composite State</a:t>
            </a:r>
            <a:r>
              <a:rPr lang="zh-CN" altLang="en-US" sz="2800" dirty="0">
                <a:ea typeface="宋体" pitchFamily="2" charset="-122"/>
                <a:sym typeface="Wingdings 2" pitchFamily="18" charset="2"/>
              </a:rPr>
              <a:t>），其中被嵌套的状态称为子状态（</a:t>
            </a:r>
            <a:r>
              <a:rPr lang="en-US" altLang="zh-CN" sz="2800" dirty="0" err="1">
                <a:ea typeface="宋体" pitchFamily="2" charset="-122"/>
                <a:sym typeface="Wingdings 2" pitchFamily="18" charset="2"/>
              </a:rPr>
              <a:t>Substate</a:t>
            </a:r>
            <a:r>
              <a:rPr lang="zh-CN" altLang="en-US" sz="2800" dirty="0">
                <a:ea typeface="宋体" pitchFamily="2" charset="-122"/>
                <a:sym typeface="Wingdings 2" pitchFamily="18" charset="2"/>
              </a:rPr>
              <a:t>）。子状态本身仍然可以是一个组合状态。</a:t>
            </a:r>
            <a:r>
              <a:rPr lang="zh-CN" altLang="en-US" sz="2800" dirty="0">
                <a:sym typeface="Wingdings 2" pitchFamily="18" charset="2"/>
              </a:rPr>
              <a:t> </a:t>
            </a:r>
          </a:p>
          <a:p>
            <a:pPr>
              <a:lnSpc>
                <a:spcPct val="90000"/>
              </a:lnSpc>
            </a:pPr>
            <a:r>
              <a:rPr lang="zh-CN" altLang="en-US" sz="2800" dirty="0">
                <a:sym typeface="Wingdings 2" pitchFamily="18" charset="2"/>
              </a:rPr>
              <a:t></a:t>
            </a:r>
            <a:r>
              <a:rPr lang="zh-CN" altLang="en-US" sz="2800" dirty="0">
                <a:ea typeface="宋体" pitchFamily="2" charset="-122"/>
                <a:sym typeface="Wingdings 2" pitchFamily="18" charset="2"/>
              </a:rPr>
              <a:t>超状态中的每一个被嵌套的状态机图所表示的子状态机，都对应于该超状态内的正在进行的一个活动。</a:t>
            </a:r>
            <a:r>
              <a:rPr lang="zh-CN" altLang="en-US" sz="2800" dirty="0">
                <a:sym typeface="Wingdings 2" pitchFamily="18" charset="2"/>
              </a:rPr>
              <a:t> </a:t>
            </a:r>
            <a:endParaRPr lang="zh-CN" altLang="en-US" sz="2800" dirty="0">
              <a:ea typeface="宋体" pitchFamily="2" charset="-122"/>
              <a:sym typeface="Wingdings 2" pitchFamily="18" charset="2"/>
            </a:endParaRPr>
          </a:p>
          <a:p>
            <a:pPr>
              <a:lnSpc>
                <a:spcPct val="90000"/>
              </a:lnSpc>
            </a:pPr>
            <a:r>
              <a:rPr lang="zh-CN" altLang="en-US" sz="2800" dirty="0">
                <a:sym typeface="Wingdings 2" pitchFamily="18" charset="2"/>
              </a:rPr>
              <a:t></a:t>
            </a:r>
            <a:r>
              <a:rPr lang="zh-CN" altLang="en-US" sz="2800" dirty="0">
                <a:ea typeface="宋体" pitchFamily="2" charset="-122"/>
                <a:sym typeface="Wingdings 2" pitchFamily="18" charset="2"/>
              </a:rPr>
              <a:t>子状态机图的所在区域必有自己的初始状态和终结状态。对组合状态的一个入转移代表对其子区域内的初始状态的入转移；对子区域内的终结状态的转移代表包含它的组合状态的相应活动的完成。</a:t>
            </a:r>
            <a:r>
              <a:rPr lang="zh-CN" altLang="en-US" sz="2800" dirty="0">
                <a:sym typeface="Wingdings 2" pitchFamily="18" charset="2"/>
              </a:rPr>
              <a:t> </a:t>
            </a:r>
            <a:endParaRPr lang="en-US" altLang="zh-CN" sz="2800" dirty="0">
              <a:sym typeface="Wingdings 2" pitchFamily="18" charset="2"/>
            </a:endParaRPr>
          </a:p>
          <a:p>
            <a:endParaRPr lang="zh-CN" altLang="en-US" dirty="0"/>
          </a:p>
        </p:txBody>
      </p:sp>
      <p:sp>
        <p:nvSpPr>
          <p:cNvPr id="6" name="标题 1"/>
          <p:cNvSpPr txBox="1">
            <a:spLocks/>
          </p:cNvSpPr>
          <p:nvPr/>
        </p:nvSpPr>
        <p:spPr bwMode="auto">
          <a:xfrm>
            <a:off x="76200" y="1528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eaLnBrk="1" hangingPunct="1">
              <a:lnSpc>
                <a:spcPct val="130000"/>
              </a:lnSpc>
              <a:buNone/>
            </a:pPr>
            <a:r>
              <a:rPr lang="en-US" altLang="zh-CN" dirty="0" smtClean="0"/>
              <a:t>Composite</a:t>
            </a:r>
            <a:r>
              <a:rPr lang="en-US" altLang="zh-CN" dirty="0"/>
              <a:t> </a:t>
            </a:r>
            <a:r>
              <a:rPr lang="en-US" altLang="zh-CN" dirty="0" smtClean="0"/>
              <a:t>State</a:t>
            </a:r>
            <a:endParaRPr kumimoji="1" lang="zh-CN" altLang="en-US" dirty="0">
              <a:solidFill>
                <a:schemeClr val="tx1"/>
              </a:solidFill>
              <a:effectLst>
                <a:outerShdw blurRad="38100" dist="38100" dir="2700000" algn="tl">
                  <a:srgbClr val="C0C0C0"/>
                </a:outerShdw>
              </a:effectLst>
              <a:ea typeface="黑体" pitchFamily="2" charset="-122"/>
            </a:endParaRPr>
          </a:p>
        </p:txBody>
      </p:sp>
    </p:spTree>
    <p:extLst>
      <p:ext uri="{BB962C8B-B14F-4D97-AF65-F5344CB8AC3E}">
        <p14:creationId xmlns:p14="http://schemas.microsoft.com/office/powerpoint/2010/main" val="2482979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7877" name="Object 5"/>
          <p:cNvGraphicFramePr>
            <a:graphicFrameLocks noGrp="1" noChangeAspect="1"/>
          </p:cNvGraphicFramePr>
          <p:nvPr>
            <p:ph/>
            <p:extLst>
              <p:ext uri="{D42A27DB-BD31-4B8C-83A1-F6EECF244321}">
                <p14:modId xmlns:p14="http://schemas.microsoft.com/office/powerpoint/2010/main" val="2152306156"/>
              </p:ext>
            </p:extLst>
          </p:nvPr>
        </p:nvGraphicFramePr>
        <p:xfrm>
          <a:off x="107504" y="1844824"/>
          <a:ext cx="8946277" cy="2952328"/>
        </p:xfrm>
        <a:graphic>
          <a:graphicData uri="http://schemas.openxmlformats.org/presentationml/2006/ole">
            <mc:AlternateContent xmlns:mc="http://schemas.openxmlformats.org/markup-compatibility/2006">
              <mc:Choice xmlns:v="urn:schemas-microsoft-com:vml" Requires="v">
                <p:oleObj spid="_x0000_s4139" name="Visio" r:id="rId4" imgW="6026280" imgH="1988437" progId="Visio.Drawing.11">
                  <p:embed/>
                </p:oleObj>
              </mc:Choice>
              <mc:Fallback>
                <p:oleObj name="Visio" r:id="rId4" imgW="6026280" imgH="198843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844824"/>
                        <a:ext cx="8946277" cy="2952328"/>
                      </a:xfrm>
                      <a:prstGeom prst="rect">
                        <a:avLst/>
                      </a:prstGeom>
                      <a:solidFill>
                        <a:schemeClr val="tx1"/>
                      </a:solidFill>
                      <a:ln>
                        <a:noFill/>
                      </a:ln>
                      <a:effectLst/>
                      <a:extLst/>
                    </p:spPr>
                  </p:pic>
                </p:oleObj>
              </mc:Fallback>
            </mc:AlternateContent>
          </a:graphicData>
        </a:graphic>
      </p:graphicFrame>
      <p:sp>
        <p:nvSpPr>
          <p:cNvPr id="4" name="标题 1"/>
          <p:cNvSpPr txBox="1">
            <a:spLocks/>
          </p:cNvSpPr>
          <p:nvPr/>
        </p:nvSpPr>
        <p:spPr bwMode="auto">
          <a:xfrm>
            <a:off x="76200" y="1528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eaLnBrk="1" hangingPunct="1">
              <a:lnSpc>
                <a:spcPct val="130000"/>
              </a:lnSpc>
              <a:buNone/>
            </a:pPr>
            <a:r>
              <a:rPr lang="en-US" altLang="zh-CN" dirty="0" smtClean="0"/>
              <a:t>Composite</a:t>
            </a:r>
            <a:r>
              <a:rPr lang="en-US" altLang="zh-CN" dirty="0"/>
              <a:t> </a:t>
            </a:r>
            <a:r>
              <a:rPr lang="en-US" altLang="zh-CN" dirty="0" smtClean="0"/>
              <a:t>State</a:t>
            </a:r>
            <a:endParaRPr kumimoji="1" lang="zh-CN" altLang="en-US" dirty="0">
              <a:solidFill>
                <a:schemeClr val="tx1"/>
              </a:solidFill>
              <a:effectLst>
                <a:outerShdw blurRad="38100" dist="38100" dir="2700000" algn="tl">
                  <a:srgbClr val="C0C0C0"/>
                </a:outerShdw>
              </a:effectLst>
              <a:ea typeface="黑体" pitchFamily="2" charset="-122"/>
            </a:endParaRPr>
          </a:p>
        </p:txBody>
      </p:sp>
    </p:spTree>
    <p:extLst>
      <p:ext uri="{BB962C8B-B14F-4D97-AF65-F5344CB8AC3E}">
        <p14:creationId xmlns:p14="http://schemas.microsoft.com/office/powerpoint/2010/main" val="306682581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and State </a:t>
            </a:r>
            <a:r>
              <a:rPr lang="en-US" altLang="zh-CN" dirty="0" smtClean="0"/>
              <a:t>machine</a:t>
            </a:r>
            <a:endParaRPr lang="zh-CN" altLang="en-US" dirty="0"/>
          </a:p>
        </p:txBody>
      </p:sp>
      <p:sp>
        <p:nvSpPr>
          <p:cNvPr id="5" name="Rectangle 3"/>
          <p:cNvSpPr>
            <a:spLocks noChangeArrowheads="1"/>
          </p:cNvSpPr>
          <p:nvPr/>
        </p:nvSpPr>
        <p:spPr bwMode="auto">
          <a:xfrm>
            <a:off x="536575" y="116046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状态是指在对象生命周期中满足某些条件、执行某些活动或等待某些事件的一个条件和状况 </a:t>
            </a:r>
          </a:p>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一个状态通常包括名称、进入</a:t>
            </a:r>
            <a:r>
              <a:rPr kumimoji="1" lang="en-US" altLang="zh-CN" b="1" dirty="0">
                <a:solidFill>
                  <a:schemeClr val="tx1"/>
                </a:solidFill>
                <a:ea typeface="楷体_GB2312" pitchFamily="49" charset="-122"/>
              </a:rPr>
              <a:t>/</a:t>
            </a:r>
            <a:r>
              <a:rPr kumimoji="1" lang="zh-CN" altLang="en-US" b="1" dirty="0">
                <a:solidFill>
                  <a:schemeClr val="tx1"/>
                </a:solidFill>
                <a:ea typeface="楷体_GB2312" pitchFamily="49" charset="-122"/>
              </a:rPr>
              <a:t>退出活动、内部转换、子状态和延迟事件等五个部分组成</a:t>
            </a:r>
          </a:p>
          <a:p>
            <a:pPr marL="457200" indent="-457200" algn="l" eaLnBrk="1" hangingPunct="1">
              <a:lnSpc>
                <a:spcPct val="125000"/>
              </a:lnSpc>
              <a:spcBef>
                <a:spcPct val="20000"/>
              </a:spcBef>
              <a:buClr>
                <a:srgbClr val="FF0000"/>
              </a:buClr>
              <a:buSzPct val="200000"/>
              <a:buFontTx/>
              <a:buChar char="•"/>
            </a:pPr>
            <a:endParaRPr kumimoji="1" lang="zh-CN" altLang="en-US"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状态机是计算机科学理论的一部分，但</a:t>
            </a:r>
            <a:r>
              <a:rPr kumimoji="1" lang="en-US" altLang="zh-CN" b="1" dirty="0">
                <a:solidFill>
                  <a:schemeClr val="tx1"/>
                </a:solidFill>
                <a:ea typeface="楷体_GB2312" pitchFamily="49" charset="-122"/>
              </a:rPr>
              <a:t>UML</a:t>
            </a:r>
            <a:r>
              <a:rPr kumimoji="1" lang="zh-CN" altLang="en-US" b="1" dirty="0">
                <a:solidFill>
                  <a:schemeClr val="tx1"/>
                </a:solidFill>
                <a:ea typeface="楷体_GB2312" pitchFamily="49" charset="-122"/>
              </a:rPr>
              <a:t>中的状态机模型主要是基于</a:t>
            </a:r>
            <a:r>
              <a:rPr kumimoji="1" lang="en-US" altLang="zh-CN" b="1" dirty="0">
                <a:solidFill>
                  <a:schemeClr val="tx1"/>
                </a:solidFill>
                <a:ea typeface="楷体_GB2312" pitchFamily="49" charset="-122"/>
              </a:rPr>
              <a:t>David </a:t>
            </a:r>
            <a:r>
              <a:rPr kumimoji="1" lang="en-US" altLang="zh-CN" b="1" dirty="0" err="1">
                <a:solidFill>
                  <a:schemeClr val="tx1"/>
                </a:solidFill>
                <a:ea typeface="楷体_GB2312" pitchFamily="49" charset="-122"/>
              </a:rPr>
              <a:t>Harel</a:t>
            </a:r>
            <a:r>
              <a:rPr kumimoji="1" lang="zh-CN" altLang="en-US" b="1" dirty="0">
                <a:solidFill>
                  <a:schemeClr val="tx1"/>
                </a:solidFill>
                <a:ea typeface="楷体_GB2312" pitchFamily="49" charset="-122"/>
              </a:rPr>
              <a:t>所做的扩展，是用来展示状态与状态之间转换的图  </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3322638"/>
            <a:ext cx="6048375" cy="126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385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3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074" y="4400152"/>
            <a:ext cx="3927674" cy="2434892"/>
          </a:xfrm>
          <a:prstGeom prst="rect">
            <a:avLst/>
          </a:prstGeom>
          <a:noFill/>
          <a:extLst>
            <a:ext uri="{909E8E84-426E-40DD-AFC4-6F175D3DCCD1}">
              <a14:hiddenFill xmlns:a14="http://schemas.microsoft.com/office/drawing/2010/main">
                <a:solidFill>
                  <a:srgbClr val="FFFFFF"/>
                </a:solidFill>
              </a14:hiddenFill>
            </a:ext>
          </a:extLst>
        </p:spPr>
      </p:pic>
      <p:pic>
        <p:nvPicPr>
          <p:cNvPr id="21237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 y="764704"/>
            <a:ext cx="7520137" cy="3627437"/>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1"/>
          <p:cNvSpPr txBox="1">
            <a:spLocks/>
          </p:cNvSpPr>
          <p:nvPr/>
        </p:nvSpPr>
        <p:spPr bwMode="auto">
          <a:xfrm>
            <a:off x="76200" y="1528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eaLnBrk="1" hangingPunct="1">
              <a:lnSpc>
                <a:spcPct val="130000"/>
              </a:lnSpc>
              <a:buNone/>
            </a:pPr>
            <a:r>
              <a:rPr lang="en-US" altLang="zh-CN" dirty="0" smtClean="0"/>
              <a:t>Sequence composite</a:t>
            </a:r>
            <a:r>
              <a:rPr lang="en-US" altLang="zh-CN" dirty="0"/>
              <a:t> </a:t>
            </a:r>
            <a:r>
              <a:rPr lang="en-US" altLang="zh-CN" dirty="0" err="1" smtClean="0"/>
              <a:t>Statechart</a:t>
            </a:r>
            <a:r>
              <a:rPr lang="en-US" altLang="zh-CN" dirty="0" smtClean="0"/>
              <a:t> diagram</a:t>
            </a:r>
            <a:endParaRPr kumimoji="1" lang="zh-CN" altLang="en-US" dirty="0">
              <a:solidFill>
                <a:schemeClr val="tx1"/>
              </a:solidFill>
              <a:effectLst>
                <a:outerShdw blurRad="38100" dist="38100" dir="2700000" algn="tl">
                  <a:srgbClr val="C0C0C0"/>
                </a:outerShdw>
              </a:effectLst>
              <a:ea typeface="黑体" pitchFamily="2" charset="-122"/>
            </a:endParaRPr>
          </a:p>
          <a:p>
            <a:pPr marL="0" indent="0" eaLnBrk="1" hangingPunct="1">
              <a:lnSpc>
                <a:spcPct val="130000"/>
              </a:lnSpc>
              <a:buNone/>
            </a:pPr>
            <a:endParaRPr kumimoji="1" lang="zh-CN" altLang="en-US" dirty="0">
              <a:solidFill>
                <a:schemeClr val="tx1"/>
              </a:solidFill>
              <a:effectLst>
                <a:outerShdw blurRad="38100" dist="38100" dir="2700000" algn="tl">
                  <a:srgbClr val="C0C0C0"/>
                </a:outerShdw>
              </a:effectLst>
              <a:ea typeface="黑体" pitchFamily="2" charset="-122"/>
            </a:endParaRPr>
          </a:p>
        </p:txBody>
      </p:sp>
    </p:spTree>
    <p:extLst>
      <p:ext uri="{BB962C8B-B14F-4D97-AF65-F5344CB8AC3E}">
        <p14:creationId xmlns:p14="http://schemas.microsoft.com/office/powerpoint/2010/main" val="385782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4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5" y="1484784"/>
            <a:ext cx="9055169" cy="4104456"/>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txBox="1">
            <a:spLocks/>
          </p:cNvSpPr>
          <p:nvPr/>
        </p:nvSpPr>
        <p:spPr bwMode="auto">
          <a:xfrm>
            <a:off x="76200" y="1528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eaLnBrk="1" hangingPunct="1">
              <a:lnSpc>
                <a:spcPct val="130000"/>
              </a:lnSpc>
              <a:buNone/>
            </a:pPr>
            <a:r>
              <a:rPr lang="en-US" altLang="zh-CN" b="0" dirty="0"/>
              <a:t>Concurrent composite </a:t>
            </a:r>
            <a:r>
              <a:rPr lang="en-US" altLang="zh-CN" b="0" dirty="0" err="1" smtClean="0"/>
              <a:t>Statechart</a:t>
            </a:r>
            <a:r>
              <a:rPr lang="en-US" altLang="zh-CN" b="0" dirty="0" smtClean="0"/>
              <a:t> diagram</a:t>
            </a:r>
            <a:endParaRPr kumimoji="1" lang="zh-CN" altLang="en-US" dirty="0">
              <a:solidFill>
                <a:schemeClr val="tx1"/>
              </a:solidFill>
              <a:effectLst>
                <a:outerShdw blurRad="38100" dist="38100" dir="2700000" algn="tl">
                  <a:srgbClr val="C0C0C0"/>
                </a:outerShdw>
              </a:effectLst>
              <a:ea typeface="黑体" pitchFamily="2" charset="-122"/>
            </a:endParaRPr>
          </a:p>
        </p:txBody>
      </p:sp>
    </p:spTree>
    <p:extLst>
      <p:ext uri="{BB962C8B-B14F-4D97-AF65-F5344CB8AC3E}">
        <p14:creationId xmlns:p14="http://schemas.microsoft.com/office/powerpoint/2010/main" val="2694284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68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708920"/>
            <a:ext cx="6624736" cy="4111184"/>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76200" y="1528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eaLnBrk="1" hangingPunct="1">
              <a:lnSpc>
                <a:spcPct val="130000"/>
              </a:lnSpc>
              <a:buNone/>
            </a:pPr>
            <a:r>
              <a:rPr lang="en-US" altLang="zh-CN" b="0" dirty="0"/>
              <a:t>History State</a:t>
            </a:r>
            <a:endParaRPr kumimoji="1" lang="zh-CN" altLang="en-US" dirty="0">
              <a:solidFill>
                <a:schemeClr val="tx1"/>
              </a:solidFill>
              <a:effectLst>
                <a:outerShdw blurRad="38100" dist="38100" dir="2700000" algn="tl">
                  <a:srgbClr val="C0C0C0"/>
                </a:outerShdw>
              </a:effectLst>
              <a:ea typeface="黑体" pitchFamily="2" charset="-122"/>
            </a:endParaRPr>
          </a:p>
        </p:txBody>
      </p:sp>
      <p:sp>
        <p:nvSpPr>
          <p:cNvPr id="6" name="Rectangle 3"/>
          <p:cNvSpPr>
            <a:spLocks noChangeArrowheads="1"/>
          </p:cNvSpPr>
          <p:nvPr/>
        </p:nvSpPr>
        <p:spPr bwMode="auto">
          <a:xfrm>
            <a:off x="206025" y="764704"/>
            <a:ext cx="8424936" cy="2765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sz="2000" b="1" dirty="0">
                <a:solidFill>
                  <a:schemeClr val="tx1"/>
                </a:solidFill>
                <a:ea typeface="楷体_GB2312" pitchFamily="49" charset="-122"/>
              </a:rPr>
              <a:t>“一个圆圈中加上字母</a:t>
            </a:r>
            <a:r>
              <a:rPr kumimoji="1" lang="en-US" altLang="zh-CN" sz="2000" b="1" dirty="0">
                <a:solidFill>
                  <a:schemeClr val="tx1"/>
                </a:solidFill>
                <a:ea typeface="楷体_GB2312" pitchFamily="49" charset="-122"/>
              </a:rPr>
              <a:t>H”</a:t>
            </a:r>
            <a:r>
              <a:rPr kumimoji="1" lang="zh-CN" altLang="en-US" sz="2000" b="1" dirty="0">
                <a:solidFill>
                  <a:schemeClr val="tx1"/>
                </a:solidFill>
                <a:ea typeface="楷体_GB2312" pitchFamily="49" charset="-122"/>
              </a:rPr>
              <a:t>，用来表示历史状态的。它的含义是：当从状态“结账”和“显示购物车”返回子状态“显示索引信息”时，将进入的是离开时的历史状态。也就是说，转到</a:t>
            </a:r>
            <a:r>
              <a:rPr kumimoji="1" lang="zh-CN" altLang="en-US" sz="2000" b="1" dirty="0" smtClean="0">
                <a:solidFill>
                  <a:schemeClr val="tx1"/>
                </a:solidFill>
                <a:ea typeface="楷体_GB2312" pitchFamily="49" charset="-122"/>
              </a:rPr>
              <a:t>购物车</a:t>
            </a:r>
            <a:r>
              <a:rPr kumimoji="1" lang="zh-CN" altLang="en-US" sz="2000" b="1" dirty="0">
                <a:solidFill>
                  <a:schemeClr val="tx1"/>
                </a:solidFill>
                <a:ea typeface="楷体_GB2312" pitchFamily="49" charset="-122"/>
              </a:rPr>
              <a:t>或结账区之后</a:t>
            </a:r>
            <a:r>
              <a:rPr kumimoji="1" lang="zh-CN" altLang="en-US" sz="2000" b="1" dirty="0" smtClean="0">
                <a:solidFill>
                  <a:schemeClr val="tx1"/>
                </a:solidFill>
                <a:ea typeface="楷体_GB2312" pitchFamily="49" charset="-122"/>
              </a:rPr>
              <a:t>，再</a:t>
            </a:r>
            <a:r>
              <a:rPr kumimoji="1" lang="zh-CN" altLang="en-US" sz="2000" b="1" dirty="0">
                <a:solidFill>
                  <a:schemeClr val="tx1"/>
                </a:solidFill>
                <a:ea typeface="楷体_GB2312" pitchFamily="49" charset="-122"/>
              </a:rPr>
              <a:t>回到“浏览目录”</a:t>
            </a:r>
            <a:r>
              <a:rPr kumimoji="1" lang="zh-CN" altLang="en-US" sz="2000" b="1" dirty="0" smtClean="0">
                <a:solidFill>
                  <a:schemeClr val="tx1"/>
                </a:solidFill>
                <a:ea typeface="楷体_GB2312" pitchFamily="49" charset="-122"/>
              </a:rPr>
              <a:t>的页面</a:t>
            </a:r>
            <a:r>
              <a:rPr kumimoji="1" lang="zh-CN" altLang="en-US" sz="2000" b="1" dirty="0">
                <a:solidFill>
                  <a:schemeClr val="tx1"/>
                </a:solidFill>
                <a:ea typeface="楷体_GB2312" pitchFamily="49" charset="-122"/>
              </a:rPr>
              <a:t>时，其中的</a:t>
            </a:r>
            <a:r>
              <a:rPr kumimoji="1" lang="zh-CN" altLang="en-US" sz="2000" b="1" dirty="0" smtClean="0">
                <a:solidFill>
                  <a:schemeClr val="tx1"/>
                </a:solidFill>
                <a:ea typeface="楷体_GB2312" pitchFamily="49" charset="-122"/>
              </a:rPr>
              <a:t>内容是</a:t>
            </a:r>
            <a:r>
              <a:rPr kumimoji="1" lang="zh-CN" altLang="en-US" sz="2000" b="1" dirty="0">
                <a:solidFill>
                  <a:schemeClr val="tx1"/>
                </a:solidFill>
                <a:ea typeface="楷体_GB2312" pitchFamily="49" charset="-122"/>
              </a:rPr>
              <a:t>不变的，仍然</a:t>
            </a:r>
            <a:r>
              <a:rPr kumimoji="1" lang="zh-CN" altLang="en-US" sz="2000" b="1" dirty="0" smtClean="0">
                <a:solidFill>
                  <a:schemeClr val="tx1"/>
                </a:solidFill>
                <a:ea typeface="楷体_GB2312" pitchFamily="49" charset="-122"/>
              </a:rPr>
              <a:t>保留原来</a:t>
            </a:r>
            <a:r>
              <a:rPr kumimoji="1" lang="zh-CN" altLang="en-US" sz="2000" b="1" dirty="0">
                <a:solidFill>
                  <a:schemeClr val="tx1"/>
                </a:solidFill>
                <a:ea typeface="楷体_GB2312" pitchFamily="49" charset="-122"/>
              </a:rPr>
              <a:t>的信息。 </a:t>
            </a:r>
          </a:p>
          <a:p>
            <a:pPr marL="457200" indent="-457200" algn="l" eaLnBrk="1" hangingPunct="1">
              <a:lnSpc>
                <a:spcPct val="125000"/>
              </a:lnSpc>
              <a:spcBef>
                <a:spcPct val="20000"/>
              </a:spcBef>
              <a:buClr>
                <a:srgbClr val="FF0000"/>
              </a:buClr>
              <a:buSzPct val="200000"/>
              <a:buFontTx/>
              <a:buChar char="•"/>
            </a:pPr>
            <a:endParaRPr kumimoji="1" lang="zh-CN" altLang="en-US" b="1" dirty="0">
              <a:solidFill>
                <a:schemeClr val="tx1"/>
              </a:solidFill>
              <a:ea typeface="楷体_GB2312" pitchFamily="49" charset="-122"/>
            </a:endParaRPr>
          </a:p>
        </p:txBody>
      </p:sp>
    </p:spTree>
    <p:extLst>
      <p:ext uri="{BB962C8B-B14F-4D97-AF65-F5344CB8AC3E}">
        <p14:creationId xmlns:p14="http://schemas.microsoft.com/office/powerpoint/2010/main" val="2305045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MP3</a:t>
            </a:r>
            <a:r>
              <a:rPr lang="zh-CN" altLang="en-US" dirty="0" smtClean="0"/>
              <a:t>播放器对象的状态图</a:t>
            </a:r>
            <a:endParaRPr lang="zh-CN" altLang="en-US" dirty="0"/>
          </a:p>
        </p:txBody>
      </p:sp>
      <p:sp>
        <p:nvSpPr>
          <p:cNvPr id="4" name="标题 1"/>
          <p:cNvSpPr txBox="1">
            <a:spLocks/>
          </p:cNvSpPr>
          <p:nvPr/>
        </p:nvSpPr>
        <p:spPr bwMode="auto">
          <a:xfrm>
            <a:off x="76200" y="1528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eaLnBrk="1" hangingPunct="1">
              <a:lnSpc>
                <a:spcPct val="130000"/>
              </a:lnSpc>
              <a:buNone/>
            </a:pPr>
            <a:r>
              <a:rPr lang="en-US" altLang="zh-CN" b="0" dirty="0"/>
              <a:t>History State</a:t>
            </a:r>
            <a:endParaRPr kumimoji="1" lang="zh-CN" altLang="en-US" dirty="0">
              <a:solidFill>
                <a:schemeClr val="tx1"/>
              </a:solidFill>
              <a:effectLst>
                <a:outerShdw blurRad="38100" dist="38100" dir="2700000" algn="tl">
                  <a:srgbClr val="C0C0C0"/>
                </a:outerShdw>
              </a:effectLst>
              <a:ea typeface="黑体" pitchFamily="2"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772816"/>
            <a:ext cx="7723187" cy="4400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287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76200" y="1528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eaLnBrk="1" hangingPunct="1">
              <a:lnSpc>
                <a:spcPct val="130000"/>
              </a:lnSpc>
              <a:buNone/>
            </a:pPr>
            <a:r>
              <a:rPr lang="en-US" altLang="zh-CN" b="0" dirty="0"/>
              <a:t>History State</a:t>
            </a:r>
            <a:endParaRPr kumimoji="1" lang="zh-CN" altLang="en-US" dirty="0">
              <a:solidFill>
                <a:schemeClr val="tx1"/>
              </a:solidFill>
              <a:effectLst>
                <a:outerShdw blurRad="38100" dist="38100" dir="2700000" algn="tl">
                  <a:srgbClr val="C0C0C0"/>
                </a:outerShdw>
              </a:effectLst>
              <a:ea typeface="黑体" pitchFamily="2" charset="-122"/>
            </a:endParaRPr>
          </a:p>
        </p:txBody>
      </p:sp>
      <p:sp>
        <p:nvSpPr>
          <p:cNvPr id="6" name="Rectangle 3"/>
          <p:cNvSpPr>
            <a:spLocks noChangeArrowheads="1"/>
          </p:cNvSpPr>
          <p:nvPr/>
        </p:nvSpPr>
        <p:spPr bwMode="auto">
          <a:xfrm>
            <a:off x="536575" y="1160464"/>
            <a:ext cx="8070850" cy="666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lang="zh-CN" altLang="en-US" dirty="0">
                <a:ea typeface="宋体" pitchFamily="2" charset="-122"/>
                <a:sym typeface="Wingdings 2" pitchFamily="18" charset="2"/>
              </a:rPr>
              <a:t>影碟机对象工作的部分状态机图</a:t>
            </a:r>
            <a:endParaRPr kumimoji="1" lang="zh-CN" altLang="en-US" b="1" dirty="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zh-CN" altLang="en-US" b="1" dirty="0">
              <a:solidFill>
                <a:schemeClr val="tx1"/>
              </a:solidFill>
              <a:ea typeface="楷体_GB2312" pitchFamily="49" charset="-122"/>
            </a:endParaRPr>
          </a:p>
        </p:txBody>
      </p:sp>
      <p:pic>
        <p:nvPicPr>
          <p:cNvPr id="7" name="Picture 9" descr="未命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826679"/>
            <a:ext cx="7128792" cy="463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08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265833"/>
            <a:ext cx="7776864" cy="5043487"/>
          </a:xfrm>
        </p:spPr>
        <p:txBody>
          <a:bodyPr/>
          <a:lstStyle/>
          <a:p>
            <a:r>
              <a:rPr lang="en-US" altLang="zh-CN" dirty="0"/>
              <a:t>State </a:t>
            </a:r>
            <a:r>
              <a:rPr lang="en-US" altLang="zh-CN" dirty="0" smtClean="0"/>
              <a:t>and</a:t>
            </a:r>
            <a:r>
              <a:rPr lang="en-US" altLang="zh-CN" dirty="0"/>
              <a:t> </a:t>
            </a:r>
            <a:r>
              <a:rPr lang="en-US" altLang="zh-CN" dirty="0" smtClean="0"/>
              <a:t>State </a:t>
            </a:r>
            <a:r>
              <a:rPr lang="en-US" altLang="zh-CN" dirty="0"/>
              <a:t>machine</a:t>
            </a:r>
            <a:endParaRPr lang="en-US" altLang="zh-CN" dirty="0" smtClean="0">
              <a:ea typeface="宋体" charset="-122"/>
            </a:endParaRPr>
          </a:p>
          <a:p>
            <a:r>
              <a:rPr lang="en-US" altLang="zh-CN" dirty="0" err="1" smtClean="0"/>
              <a:t>Statechart</a:t>
            </a:r>
            <a:r>
              <a:rPr lang="en-US" altLang="zh-CN" dirty="0" smtClean="0"/>
              <a:t> diagram</a:t>
            </a:r>
            <a:r>
              <a:rPr lang="en-US" altLang="zh-CN" dirty="0" smtClean="0">
                <a:ea typeface="宋体" charset="-122"/>
              </a:rPr>
              <a:t> </a:t>
            </a:r>
          </a:p>
          <a:p>
            <a:r>
              <a:rPr lang="en-US" altLang="zh-CN" dirty="0"/>
              <a:t>How to read the </a:t>
            </a:r>
            <a:r>
              <a:rPr lang="en-US" altLang="zh-CN" dirty="0" err="1" smtClean="0"/>
              <a:t>Statechart</a:t>
            </a:r>
            <a:r>
              <a:rPr lang="en-US" altLang="zh-CN" dirty="0" smtClean="0"/>
              <a:t> diagram </a:t>
            </a:r>
          </a:p>
          <a:p>
            <a:r>
              <a:rPr lang="en-US" altLang="zh-CN" dirty="0"/>
              <a:t>How to draw the </a:t>
            </a:r>
            <a:r>
              <a:rPr lang="en-US" altLang="zh-CN" dirty="0" err="1" smtClean="0"/>
              <a:t>Statechart</a:t>
            </a:r>
            <a:r>
              <a:rPr lang="en-US" altLang="zh-CN" dirty="0" smtClean="0"/>
              <a:t> diagram</a:t>
            </a:r>
          </a:p>
          <a:p>
            <a:r>
              <a:rPr lang="en-US" altLang="zh-CN" dirty="0"/>
              <a:t>Application Notes </a:t>
            </a:r>
            <a:endParaRPr lang="en-US" altLang="zh-CN" dirty="0" smtClean="0"/>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283197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31066448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p:txBody>
          <a:bodyPr/>
          <a:lstStyle/>
          <a:p>
            <a:r>
              <a:rPr lang="en-US" altLang="zh-CN" dirty="0"/>
              <a:t>Steps to draw the </a:t>
            </a:r>
            <a:r>
              <a:rPr lang="en-US" altLang="zh-CN" dirty="0" err="1" smtClean="0"/>
              <a:t>Statechart</a:t>
            </a:r>
            <a:r>
              <a:rPr lang="en-US" altLang="zh-CN" dirty="0" smtClean="0"/>
              <a:t> diagram</a:t>
            </a:r>
            <a:endParaRPr lang="zh-CN" altLang="en-US" dirty="0"/>
          </a:p>
        </p:txBody>
      </p:sp>
      <p:sp>
        <p:nvSpPr>
          <p:cNvPr id="7" name="Rectangle 3"/>
          <p:cNvSpPr>
            <a:spLocks noChangeArrowheads="1"/>
          </p:cNvSpPr>
          <p:nvPr/>
        </p:nvSpPr>
        <p:spPr bwMode="auto">
          <a:xfrm>
            <a:off x="536575" y="116046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sz="3200" b="1" dirty="0">
                <a:solidFill>
                  <a:schemeClr val="tx1"/>
                </a:solidFill>
                <a:ea typeface="楷体_GB2312" pitchFamily="49" charset="-122"/>
              </a:rPr>
              <a:t>绘制状态机图</a:t>
            </a:r>
            <a:r>
              <a:rPr kumimoji="1" lang="zh-CN" altLang="en-US" sz="3200" b="1" dirty="0" smtClean="0">
                <a:solidFill>
                  <a:schemeClr val="tx1"/>
                </a:solidFill>
                <a:ea typeface="楷体_GB2312" pitchFamily="49" charset="-122"/>
              </a:rPr>
              <a:t>的核心步骤</a:t>
            </a:r>
            <a:r>
              <a:rPr kumimoji="1" lang="zh-CN" altLang="en-US" sz="3200" b="1" dirty="0">
                <a:solidFill>
                  <a:schemeClr val="tx1"/>
                </a:solidFill>
                <a:ea typeface="楷体_GB2312" pitchFamily="49" charset="-122"/>
              </a:rPr>
              <a:t>是</a:t>
            </a:r>
            <a:r>
              <a:rPr kumimoji="1" lang="zh-CN" altLang="en-US" sz="3200" b="1" dirty="0" smtClean="0">
                <a:solidFill>
                  <a:schemeClr val="tx1"/>
                </a:solidFill>
                <a:ea typeface="楷体_GB2312" pitchFamily="49" charset="-122"/>
              </a:rPr>
              <a:t>：</a:t>
            </a:r>
            <a:endParaRPr kumimoji="1" lang="en-US" altLang="zh-CN" sz="3200" b="1" dirty="0" smtClean="0">
              <a:solidFill>
                <a:schemeClr val="tx1"/>
              </a:solidFill>
              <a:ea typeface="楷体_GB2312" pitchFamily="49" charset="-122"/>
            </a:endParaRPr>
          </a:p>
          <a:p>
            <a:pPr marL="914400" lvl="1" indent="-457200" algn="l" eaLnBrk="1" hangingPunct="1">
              <a:lnSpc>
                <a:spcPct val="125000"/>
              </a:lnSpc>
              <a:spcBef>
                <a:spcPct val="20000"/>
              </a:spcBef>
              <a:buClr>
                <a:srgbClr val="FF0000"/>
              </a:buClr>
              <a:buSzPct val="200000"/>
              <a:buFontTx/>
              <a:buChar char="•"/>
            </a:pPr>
            <a:endParaRPr kumimoji="1" lang="en-US" altLang="zh-CN" b="1" dirty="0" smtClean="0">
              <a:solidFill>
                <a:schemeClr val="tx1"/>
              </a:solidFill>
              <a:ea typeface="楷体_GB2312" pitchFamily="49" charset="-122"/>
            </a:endParaRPr>
          </a:p>
          <a:p>
            <a:pPr marL="914400" lvl="1" indent="-457200" algn="l" eaLnBrk="1" hangingPunct="1">
              <a:lnSpc>
                <a:spcPct val="125000"/>
              </a:lnSpc>
              <a:spcBef>
                <a:spcPct val="20000"/>
              </a:spcBef>
              <a:buClr>
                <a:srgbClr val="FF0000"/>
              </a:buClr>
              <a:buSzPct val="200000"/>
              <a:buFontTx/>
              <a:buChar char="•"/>
            </a:pPr>
            <a:r>
              <a:rPr kumimoji="1" lang="zh-CN" altLang="en-US" b="1" dirty="0" smtClean="0">
                <a:solidFill>
                  <a:schemeClr val="tx1"/>
                </a:solidFill>
                <a:ea typeface="楷体_GB2312" pitchFamily="49" charset="-122"/>
              </a:rPr>
              <a:t>寻找</a:t>
            </a:r>
            <a:r>
              <a:rPr kumimoji="1" lang="zh-CN" altLang="en-US" b="1" dirty="0">
                <a:solidFill>
                  <a:schemeClr val="tx1"/>
                </a:solidFill>
                <a:ea typeface="楷体_GB2312" pitchFamily="49" charset="-122"/>
              </a:rPr>
              <a:t>主要的</a:t>
            </a:r>
            <a:r>
              <a:rPr kumimoji="1" lang="zh-CN" altLang="en-US" b="1" dirty="0" smtClean="0">
                <a:solidFill>
                  <a:schemeClr val="tx1"/>
                </a:solidFill>
                <a:ea typeface="楷体_GB2312" pitchFamily="49" charset="-122"/>
              </a:rPr>
              <a:t>状态；</a:t>
            </a:r>
            <a:endParaRPr kumimoji="1" lang="en-US" altLang="zh-CN" b="1" dirty="0" smtClean="0">
              <a:solidFill>
                <a:schemeClr val="tx1"/>
              </a:solidFill>
              <a:ea typeface="楷体_GB2312" pitchFamily="49" charset="-122"/>
            </a:endParaRPr>
          </a:p>
          <a:p>
            <a:pPr marL="914400" lvl="1" indent="-457200" algn="l" eaLnBrk="1" hangingPunct="1">
              <a:lnSpc>
                <a:spcPct val="125000"/>
              </a:lnSpc>
              <a:spcBef>
                <a:spcPct val="20000"/>
              </a:spcBef>
              <a:buClr>
                <a:srgbClr val="FF0000"/>
              </a:buClr>
              <a:buSzPct val="200000"/>
              <a:buFontTx/>
              <a:buChar char="•"/>
            </a:pPr>
            <a:r>
              <a:rPr kumimoji="1" lang="zh-CN" altLang="en-US" b="1" dirty="0" smtClean="0">
                <a:solidFill>
                  <a:schemeClr val="tx1"/>
                </a:solidFill>
                <a:ea typeface="楷体_GB2312" pitchFamily="49" charset="-122"/>
              </a:rPr>
              <a:t>确定</a:t>
            </a:r>
            <a:r>
              <a:rPr kumimoji="1" lang="zh-CN" altLang="en-US" b="1" dirty="0">
                <a:solidFill>
                  <a:schemeClr val="tx1"/>
                </a:solidFill>
                <a:ea typeface="楷体_GB2312" pitchFamily="49" charset="-122"/>
              </a:rPr>
              <a:t>状态之间的</a:t>
            </a:r>
            <a:r>
              <a:rPr kumimoji="1" lang="zh-CN" altLang="en-US" b="1" dirty="0" smtClean="0">
                <a:solidFill>
                  <a:schemeClr val="tx1"/>
                </a:solidFill>
                <a:ea typeface="楷体_GB2312" pitchFamily="49" charset="-122"/>
              </a:rPr>
              <a:t>转换；</a:t>
            </a:r>
            <a:endParaRPr kumimoji="1" lang="en-US" altLang="zh-CN" b="1" dirty="0" smtClean="0">
              <a:solidFill>
                <a:schemeClr val="tx1"/>
              </a:solidFill>
              <a:ea typeface="楷体_GB2312" pitchFamily="49" charset="-122"/>
            </a:endParaRPr>
          </a:p>
          <a:p>
            <a:pPr marL="914400" lvl="1" indent="-457200" algn="l" eaLnBrk="1" hangingPunct="1">
              <a:lnSpc>
                <a:spcPct val="125000"/>
              </a:lnSpc>
              <a:spcBef>
                <a:spcPct val="20000"/>
              </a:spcBef>
              <a:buClr>
                <a:srgbClr val="FF0000"/>
              </a:buClr>
              <a:buSzPct val="200000"/>
              <a:buFontTx/>
              <a:buChar char="•"/>
            </a:pPr>
            <a:r>
              <a:rPr kumimoji="1" lang="zh-CN" altLang="en-US" b="1" dirty="0" smtClean="0">
                <a:solidFill>
                  <a:schemeClr val="tx1"/>
                </a:solidFill>
                <a:ea typeface="楷体_GB2312" pitchFamily="49" charset="-122"/>
              </a:rPr>
              <a:t>细化</a:t>
            </a:r>
            <a:r>
              <a:rPr kumimoji="1" lang="zh-CN" altLang="en-US" b="1" dirty="0">
                <a:solidFill>
                  <a:schemeClr val="tx1"/>
                </a:solidFill>
                <a:ea typeface="楷体_GB2312" pitchFamily="49" charset="-122"/>
              </a:rPr>
              <a:t>状态内的活动与</a:t>
            </a:r>
            <a:r>
              <a:rPr kumimoji="1" lang="zh-CN" altLang="en-US" b="1" dirty="0" smtClean="0">
                <a:solidFill>
                  <a:schemeClr val="tx1"/>
                </a:solidFill>
                <a:ea typeface="楷体_GB2312" pitchFamily="49" charset="-122"/>
              </a:rPr>
              <a:t>转换；</a:t>
            </a:r>
            <a:endParaRPr kumimoji="1" lang="en-US" altLang="zh-CN" b="1" dirty="0" smtClean="0">
              <a:solidFill>
                <a:schemeClr val="tx1"/>
              </a:solidFill>
              <a:ea typeface="楷体_GB2312" pitchFamily="49" charset="-122"/>
            </a:endParaRPr>
          </a:p>
          <a:p>
            <a:pPr marL="914400" lvl="1" indent="-457200" algn="l" eaLnBrk="1" hangingPunct="1">
              <a:lnSpc>
                <a:spcPct val="125000"/>
              </a:lnSpc>
              <a:spcBef>
                <a:spcPct val="20000"/>
              </a:spcBef>
              <a:buClr>
                <a:srgbClr val="FF0000"/>
              </a:buClr>
              <a:buSzPct val="200000"/>
              <a:buFontTx/>
              <a:buChar char="•"/>
            </a:pPr>
            <a:r>
              <a:rPr kumimoji="1" lang="zh-CN" altLang="en-US" b="1" dirty="0" smtClean="0">
                <a:solidFill>
                  <a:schemeClr val="tx1"/>
                </a:solidFill>
                <a:ea typeface="楷体_GB2312" pitchFamily="49" charset="-122"/>
              </a:rPr>
              <a:t>用</a:t>
            </a:r>
            <a:r>
              <a:rPr kumimoji="1" lang="zh-CN" altLang="en-US" b="1" dirty="0">
                <a:solidFill>
                  <a:schemeClr val="tx1"/>
                </a:solidFill>
                <a:ea typeface="楷体_GB2312" pitchFamily="49" charset="-122"/>
              </a:rPr>
              <a:t>复合状态来展开</a:t>
            </a:r>
            <a:r>
              <a:rPr kumimoji="1" lang="zh-CN" altLang="en-US" b="1" dirty="0" smtClean="0">
                <a:solidFill>
                  <a:schemeClr val="tx1"/>
                </a:solidFill>
                <a:ea typeface="楷体_GB2312" pitchFamily="49" charset="-122"/>
              </a:rPr>
              <a:t>细节；</a:t>
            </a:r>
            <a:endParaRPr kumimoji="1" lang="zh-CN" altLang="en-US" b="1" dirty="0">
              <a:solidFill>
                <a:schemeClr val="tx1"/>
              </a:solidFill>
              <a:ea typeface="楷体_GB2312" pitchFamily="49" charset="-122"/>
            </a:endParaRPr>
          </a:p>
        </p:txBody>
      </p:sp>
    </p:spTree>
    <p:extLst>
      <p:ext uri="{BB962C8B-B14F-4D97-AF65-F5344CB8AC3E}">
        <p14:creationId xmlns:p14="http://schemas.microsoft.com/office/powerpoint/2010/main" val="2197417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76200" y="76200"/>
            <a:ext cx="8999538" cy="533400"/>
          </a:xfrm>
        </p:spPr>
        <p:txBody>
          <a:bodyPr/>
          <a:lstStyle/>
          <a:p>
            <a:r>
              <a:rPr lang="en-US" altLang="zh-CN" dirty="0"/>
              <a:t>Steps to draw the </a:t>
            </a:r>
            <a:r>
              <a:rPr lang="en-US" altLang="zh-CN" dirty="0" err="1" smtClean="0"/>
              <a:t>Statechart</a:t>
            </a:r>
            <a:r>
              <a:rPr lang="en-US" altLang="zh-CN" dirty="0" smtClean="0"/>
              <a:t> diagram</a:t>
            </a:r>
            <a:endParaRPr lang="zh-CN" altLang="en-US" dirty="0"/>
          </a:p>
        </p:txBody>
      </p:sp>
      <p:sp>
        <p:nvSpPr>
          <p:cNvPr id="6" name="Rectangle 3"/>
          <p:cNvSpPr>
            <a:spLocks noChangeArrowheads="1"/>
          </p:cNvSpPr>
          <p:nvPr/>
        </p:nvSpPr>
        <p:spPr bwMode="auto">
          <a:xfrm>
            <a:off x="395536" y="1016447"/>
            <a:ext cx="8355906" cy="4932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sz="3200" b="1" dirty="0">
                <a:solidFill>
                  <a:schemeClr val="tx1"/>
                </a:solidFill>
                <a:ea typeface="楷体_GB2312" pitchFamily="49" charset="-122"/>
              </a:rPr>
              <a:t>绘制状态机图</a:t>
            </a:r>
            <a:r>
              <a:rPr kumimoji="1" lang="zh-CN" altLang="en-US" sz="3200" b="1" dirty="0" smtClean="0">
                <a:solidFill>
                  <a:schemeClr val="tx1"/>
                </a:solidFill>
                <a:ea typeface="楷体_GB2312" pitchFamily="49" charset="-122"/>
              </a:rPr>
              <a:t>的详细步骤</a:t>
            </a:r>
            <a:r>
              <a:rPr kumimoji="1" lang="zh-CN" altLang="en-US" sz="3200" b="1" dirty="0">
                <a:solidFill>
                  <a:schemeClr val="tx1"/>
                </a:solidFill>
                <a:ea typeface="楷体_GB2312" pitchFamily="49" charset="-122"/>
              </a:rPr>
              <a:t>是</a:t>
            </a:r>
            <a:r>
              <a:rPr kumimoji="1" lang="zh-CN" altLang="en-US" sz="3200" b="1" dirty="0" smtClean="0">
                <a:solidFill>
                  <a:schemeClr val="tx1"/>
                </a:solidFill>
                <a:ea typeface="楷体_GB2312" pitchFamily="49" charset="-122"/>
              </a:rPr>
              <a:t>：</a:t>
            </a:r>
            <a:endParaRPr kumimoji="1" lang="en-US" altLang="zh-CN" sz="3200" b="1" dirty="0" smtClean="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en-US" altLang="zh-CN" sz="3200" b="1" dirty="0" smtClean="0">
              <a:solidFill>
                <a:schemeClr val="tx1"/>
              </a:solidFill>
              <a:ea typeface="楷体_GB2312" pitchFamily="49" charset="-122"/>
            </a:endParaRPr>
          </a:p>
          <a:p>
            <a:pPr marL="342900" indent="-342900" algn="just">
              <a:buFont typeface="Arial" pitchFamily="34" charset="0"/>
              <a:buChar char="•"/>
            </a:pPr>
            <a:r>
              <a:rPr lang="zh-CN" altLang="en-US" dirty="0">
                <a:ea typeface="宋体" pitchFamily="2" charset="-122"/>
                <a:sym typeface="Wingdings 2" pitchFamily="18" charset="2"/>
              </a:rPr>
              <a:t>（</a:t>
            </a:r>
            <a:r>
              <a:rPr lang="en-US" altLang="zh-CN" dirty="0">
                <a:ea typeface="宋体" pitchFamily="2" charset="-122"/>
                <a:sym typeface="Wingdings 2" pitchFamily="18" charset="2"/>
              </a:rPr>
              <a:t>1</a:t>
            </a:r>
            <a:r>
              <a:rPr lang="zh-CN" altLang="en-US" dirty="0">
                <a:ea typeface="宋体" pitchFamily="2" charset="-122"/>
                <a:sym typeface="Wingdings 2" pitchFamily="18" charset="2"/>
              </a:rPr>
              <a:t>）确定状态机的上下文，它可以是一个类、子系统或整个系统。</a:t>
            </a:r>
          </a:p>
          <a:p>
            <a:pPr marL="342900" indent="-342900" algn="just">
              <a:buFont typeface="Arial" pitchFamily="34" charset="0"/>
              <a:buChar char="•"/>
            </a:pPr>
            <a:r>
              <a:rPr lang="zh-CN" altLang="en-US" dirty="0">
                <a:ea typeface="宋体" pitchFamily="2" charset="-122"/>
                <a:sym typeface="Wingdings 2" pitchFamily="18" charset="2"/>
              </a:rPr>
              <a:t>（</a:t>
            </a:r>
            <a:r>
              <a:rPr lang="en-US" altLang="zh-CN" dirty="0">
                <a:ea typeface="宋体" pitchFamily="2" charset="-122"/>
                <a:sym typeface="Wingdings 2" pitchFamily="18" charset="2"/>
              </a:rPr>
              <a:t>2</a:t>
            </a:r>
            <a:r>
              <a:rPr lang="zh-CN" altLang="en-US" dirty="0">
                <a:ea typeface="宋体" pitchFamily="2" charset="-122"/>
                <a:sym typeface="Wingdings 2" pitchFamily="18" charset="2"/>
              </a:rPr>
              <a:t>）选择初始状态和终结状态。</a:t>
            </a:r>
          </a:p>
          <a:p>
            <a:pPr marL="342900" indent="-342900" algn="just">
              <a:buFont typeface="Arial" pitchFamily="34" charset="0"/>
              <a:buChar char="•"/>
            </a:pPr>
            <a:r>
              <a:rPr lang="zh-CN" altLang="en-US" dirty="0">
                <a:ea typeface="宋体" pitchFamily="2" charset="-122"/>
                <a:sym typeface="Wingdings 2" pitchFamily="18" charset="2"/>
              </a:rPr>
              <a:t>（</a:t>
            </a:r>
            <a:r>
              <a:rPr lang="en-US" altLang="zh-CN" dirty="0">
                <a:ea typeface="宋体" pitchFamily="2" charset="-122"/>
                <a:sym typeface="Wingdings 2" pitchFamily="18" charset="2"/>
              </a:rPr>
              <a:t>3</a:t>
            </a:r>
            <a:r>
              <a:rPr lang="zh-CN" altLang="en-US" dirty="0">
                <a:ea typeface="宋体" pitchFamily="2" charset="-122"/>
                <a:sym typeface="Wingdings 2" pitchFamily="18" charset="2"/>
              </a:rPr>
              <a:t>）发现对象的各种状态。</a:t>
            </a:r>
          </a:p>
          <a:p>
            <a:pPr marL="342900" indent="-342900" algn="just">
              <a:buFont typeface="Arial" pitchFamily="34" charset="0"/>
              <a:buChar char="•"/>
            </a:pPr>
            <a:r>
              <a:rPr lang="zh-CN" altLang="en-US" dirty="0">
                <a:ea typeface="宋体" pitchFamily="2" charset="-122"/>
                <a:sym typeface="Wingdings 2" pitchFamily="18" charset="2"/>
              </a:rPr>
              <a:t>（</a:t>
            </a:r>
            <a:r>
              <a:rPr lang="en-US" altLang="zh-CN" dirty="0">
                <a:ea typeface="宋体" pitchFamily="2" charset="-122"/>
                <a:sym typeface="Wingdings 2" pitchFamily="18" charset="2"/>
              </a:rPr>
              <a:t>4</a:t>
            </a:r>
            <a:r>
              <a:rPr lang="zh-CN" altLang="en-US" dirty="0">
                <a:ea typeface="宋体" pitchFamily="2" charset="-122"/>
                <a:sym typeface="Wingdings 2" pitchFamily="18" charset="2"/>
              </a:rPr>
              <a:t>）确定状态可能发生的转移。 </a:t>
            </a:r>
            <a:endParaRPr lang="en-US" altLang="zh-CN" dirty="0">
              <a:ea typeface="宋体" pitchFamily="2" charset="-122"/>
              <a:sym typeface="Wingdings 2" pitchFamily="18" charset="2"/>
            </a:endParaRPr>
          </a:p>
          <a:p>
            <a:pPr marL="342900" indent="-342900" algn="just">
              <a:buFont typeface="Arial" pitchFamily="34" charset="0"/>
              <a:buChar char="•"/>
            </a:pPr>
            <a:r>
              <a:rPr lang="zh-CN" altLang="en-US" dirty="0" smtClean="0">
                <a:ea typeface="宋体" pitchFamily="2" charset="-122"/>
                <a:sym typeface="Wingdings 2" pitchFamily="18" charset="2"/>
              </a:rPr>
              <a:t>（</a:t>
            </a:r>
            <a:r>
              <a:rPr lang="en-US" altLang="zh-CN" dirty="0">
                <a:ea typeface="宋体" pitchFamily="2" charset="-122"/>
                <a:sym typeface="Wingdings 2" pitchFamily="18" charset="2"/>
              </a:rPr>
              <a:t>5</a:t>
            </a:r>
            <a:r>
              <a:rPr lang="zh-CN" altLang="en-US" dirty="0">
                <a:ea typeface="宋体" pitchFamily="2" charset="-122"/>
                <a:sym typeface="Wingdings 2" pitchFamily="18" charset="2"/>
              </a:rPr>
              <a:t>）把必要的动作加到状态或转移上。</a:t>
            </a:r>
          </a:p>
          <a:p>
            <a:pPr marL="342900" indent="-342900" algn="just">
              <a:buFont typeface="Arial" pitchFamily="34" charset="0"/>
              <a:buChar char="•"/>
            </a:pPr>
            <a:r>
              <a:rPr lang="zh-CN" altLang="en-US" dirty="0">
                <a:ea typeface="宋体" pitchFamily="2" charset="-122"/>
                <a:sym typeface="Wingdings 2" pitchFamily="18" charset="2"/>
              </a:rPr>
              <a:t>（</a:t>
            </a:r>
            <a:r>
              <a:rPr lang="en-US" altLang="zh-CN" dirty="0">
                <a:ea typeface="宋体" pitchFamily="2" charset="-122"/>
                <a:sym typeface="Wingdings 2" pitchFamily="18" charset="2"/>
              </a:rPr>
              <a:t>6</a:t>
            </a:r>
            <a:r>
              <a:rPr lang="zh-CN" altLang="en-US" dirty="0">
                <a:ea typeface="宋体" pitchFamily="2" charset="-122"/>
                <a:sym typeface="Wingdings 2" pitchFamily="18" charset="2"/>
              </a:rPr>
              <a:t>）利用超状态、子状态、分支、历史状态等概念组织和简化一个复杂的状态机。</a:t>
            </a:r>
          </a:p>
          <a:p>
            <a:pPr marL="342900" indent="-342900" algn="just">
              <a:buFont typeface="Arial" pitchFamily="34" charset="0"/>
              <a:buChar char="•"/>
            </a:pPr>
            <a:r>
              <a:rPr lang="zh-CN" altLang="en-US" dirty="0">
                <a:ea typeface="宋体" pitchFamily="2" charset="-122"/>
                <a:sym typeface="Wingdings 2" pitchFamily="18" charset="2"/>
              </a:rPr>
              <a:t>（</a:t>
            </a:r>
            <a:r>
              <a:rPr lang="en-US" altLang="zh-CN" dirty="0">
                <a:ea typeface="宋体" pitchFamily="2" charset="-122"/>
                <a:sym typeface="Wingdings 2" pitchFamily="18" charset="2"/>
              </a:rPr>
              <a:t>7</a:t>
            </a:r>
            <a:r>
              <a:rPr lang="zh-CN" altLang="en-US" dirty="0">
                <a:ea typeface="宋体" pitchFamily="2" charset="-122"/>
                <a:sym typeface="Wingdings 2" pitchFamily="18" charset="2"/>
              </a:rPr>
              <a:t>）分析状态的并发和同步情况。</a:t>
            </a:r>
          </a:p>
          <a:p>
            <a:pPr marL="342900" indent="-342900" algn="just">
              <a:buFont typeface="Arial" pitchFamily="34" charset="0"/>
              <a:buChar char="•"/>
            </a:pPr>
            <a:r>
              <a:rPr lang="zh-CN" altLang="en-US" dirty="0">
                <a:ea typeface="宋体" pitchFamily="2" charset="-122"/>
                <a:sym typeface="Wingdings 2" pitchFamily="18" charset="2"/>
              </a:rPr>
              <a:t>（</a:t>
            </a:r>
            <a:r>
              <a:rPr lang="en-US" altLang="zh-CN" dirty="0">
                <a:ea typeface="宋体" pitchFamily="2" charset="-122"/>
                <a:sym typeface="Wingdings 2" pitchFamily="18" charset="2"/>
              </a:rPr>
              <a:t>8</a:t>
            </a:r>
            <a:r>
              <a:rPr lang="zh-CN" altLang="en-US" dirty="0">
                <a:ea typeface="宋体" pitchFamily="2" charset="-122"/>
                <a:sym typeface="Wingdings 2" pitchFamily="18" charset="2"/>
              </a:rPr>
              <a:t>）绘制状态机图。</a:t>
            </a:r>
          </a:p>
          <a:p>
            <a:pPr marL="342900" indent="-342900" algn="just">
              <a:buFont typeface="Arial" pitchFamily="34" charset="0"/>
              <a:buChar char="•"/>
            </a:pPr>
            <a:r>
              <a:rPr lang="zh-CN" altLang="en-US" dirty="0">
                <a:ea typeface="宋体" pitchFamily="2" charset="-122"/>
                <a:sym typeface="Wingdings 2" pitchFamily="18" charset="2"/>
              </a:rPr>
              <a:t>（</a:t>
            </a:r>
            <a:r>
              <a:rPr lang="en-US" altLang="zh-CN" dirty="0">
                <a:ea typeface="宋体" pitchFamily="2" charset="-122"/>
                <a:sym typeface="Wingdings 2" pitchFamily="18" charset="2"/>
              </a:rPr>
              <a:t>9</a:t>
            </a:r>
            <a:r>
              <a:rPr lang="zh-CN" altLang="en-US" dirty="0">
                <a:ea typeface="宋体" pitchFamily="2" charset="-122"/>
                <a:sym typeface="Wingdings 2" pitchFamily="18" charset="2"/>
              </a:rPr>
              <a:t>）确认每一个状态在某个事件组合之下都是可到达的。确认没有一个死端状态，对象不能从该状态转移出来。</a:t>
            </a:r>
            <a:r>
              <a:rPr lang="zh-CN" altLang="en-US" dirty="0">
                <a:sym typeface="Wingdings 2" pitchFamily="18" charset="2"/>
              </a:rPr>
              <a:t> </a:t>
            </a:r>
          </a:p>
          <a:p>
            <a:pPr algn="just"/>
            <a:endParaRPr lang="zh-CN" altLang="en-US" dirty="0">
              <a:ea typeface="宋体" pitchFamily="2" charset="-122"/>
              <a:sym typeface="Wingdings 2" pitchFamily="18" charset="2"/>
            </a:endParaRPr>
          </a:p>
        </p:txBody>
      </p:sp>
    </p:spTree>
    <p:extLst>
      <p:ext uri="{BB962C8B-B14F-4D97-AF65-F5344CB8AC3E}">
        <p14:creationId xmlns:p14="http://schemas.microsoft.com/office/powerpoint/2010/main" val="4171267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265833"/>
            <a:ext cx="7776864" cy="5043487"/>
          </a:xfrm>
        </p:spPr>
        <p:txBody>
          <a:bodyPr/>
          <a:lstStyle/>
          <a:p>
            <a:r>
              <a:rPr lang="en-US" altLang="zh-CN" dirty="0"/>
              <a:t>State </a:t>
            </a:r>
            <a:r>
              <a:rPr lang="en-US" altLang="zh-CN" dirty="0" smtClean="0"/>
              <a:t>and</a:t>
            </a:r>
            <a:r>
              <a:rPr lang="en-US" altLang="zh-CN" dirty="0"/>
              <a:t> </a:t>
            </a:r>
            <a:r>
              <a:rPr lang="en-US" altLang="zh-CN" dirty="0" smtClean="0"/>
              <a:t>State </a:t>
            </a:r>
            <a:r>
              <a:rPr lang="en-US" altLang="zh-CN" dirty="0"/>
              <a:t>machine</a:t>
            </a:r>
            <a:endParaRPr lang="en-US" altLang="zh-CN" dirty="0" smtClean="0">
              <a:ea typeface="宋体" charset="-122"/>
            </a:endParaRPr>
          </a:p>
          <a:p>
            <a:r>
              <a:rPr lang="en-US" altLang="zh-CN" dirty="0" err="1" smtClean="0"/>
              <a:t>Statechart</a:t>
            </a:r>
            <a:r>
              <a:rPr lang="en-US" altLang="zh-CN" dirty="0" smtClean="0"/>
              <a:t> diagram</a:t>
            </a:r>
            <a:r>
              <a:rPr lang="en-US" altLang="zh-CN" dirty="0" smtClean="0">
                <a:ea typeface="宋体" charset="-122"/>
              </a:rPr>
              <a:t> </a:t>
            </a:r>
          </a:p>
          <a:p>
            <a:r>
              <a:rPr lang="en-US" altLang="zh-CN" dirty="0"/>
              <a:t>How to read the </a:t>
            </a:r>
            <a:r>
              <a:rPr lang="en-US" altLang="zh-CN" dirty="0" err="1" smtClean="0"/>
              <a:t>Statechart</a:t>
            </a:r>
            <a:r>
              <a:rPr lang="en-US" altLang="zh-CN" dirty="0" smtClean="0"/>
              <a:t> diagram </a:t>
            </a:r>
          </a:p>
          <a:p>
            <a:r>
              <a:rPr lang="en-US" altLang="zh-CN" dirty="0"/>
              <a:t>How to draw the </a:t>
            </a:r>
            <a:r>
              <a:rPr lang="en-US" altLang="zh-CN" dirty="0" err="1" smtClean="0"/>
              <a:t>Statechart</a:t>
            </a:r>
            <a:r>
              <a:rPr lang="en-US" altLang="zh-CN" dirty="0" smtClean="0"/>
              <a:t> diagram</a:t>
            </a:r>
          </a:p>
          <a:p>
            <a:r>
              <a:rPr lang="en-US" altLang="zh-CN" dirty="0"/>
              <a:t>Application Notes </a:t>
            </a:r>
            <a:endParaRPr lang="en-US" altLang="zh-CN" dirty="0" smtClean="0"/>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3356992"/>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31066448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0"/>
            <a:ext cx="8229600" cy="588963"/>
          </a:xfrm>
        </p:spPr>
        <p:txBody>
          <a:bodyPr/>
          <a:lstStyle/>
          <a:p>
            <a:pPr eaLnBrk="1" hangingPunct="1"/>
            <a:r>
              <a:rPr lang="en-US" altLang="zh-CN" sz="4000" b="1" i="1" smtClean="0"/>
              <a:t>When need State Chart?</a:t>
            </a:r>
            <a:endParaRPr lang="en-US" altLang="zh-CN" sz="4000" b="1" smtClean="0"/>
          </a:p>
        </p:txBody>
      </p:sp>
      <p:sp>
        <p:nvSpPr>
          <p:cNvPr id="9219" name="Rectangle 3"/>
          <p:cNvSpPr>
            <a:spLocks noGrp="1" noChangeArrowheads="1"/>
          </p:cNvSpPr>
          <p:nvPr>
            <p:ph type="body" sz="half" idx="1"/>
          </p:nvPr>
        </p:nvSpPr>
        <p:spPr>
          <a:xfrm>
            <a:off x="0" y="764704"/>
            <a:ext cx="8893175" cy="5191125"/>
          </a:xfrm>
        </p:spPr>
        <p:txBody>
          <a:bodyPr/>
          <a:lstStyle/>
          <a:p>
            <a:pPr eaLnBrk="1" hangingPunct="1"/>
            <a:r>
              <a:rPr lang="en-US" altLang="zh-CN" dirty="0" smtClean="0"/>
              <a:t>A </a:t>
            </a:r>
            <a:r>
              <a:rPr lang="en-US" altLang="zh-CN" dirty="0" err="1" smtClean="0"/>
              <a:t>statechart</a:t>
            </a:r>
            <a:r>
              <a:rPr lang="en-US" altLang="zh-CN" dirty="0" smtClean="0"/>
              <a:t> diagram shows the lifecycle of an object: what events it experiences, its transitions, and the states it is in between these events. </a:t>
            </a:r>
          </a:p>
          <a:p>
            <a:pPr eaLnBrk="1" hangingPunct="1"/>
            <a:r>
              <a:rPr lang="en-US" altLang="zh-CN" dirty="0" smtClean="0"/>
              <a:t>It need not illustrate every possible event; </a:t>
            </a:r>
          </a:p>
          <a:p>
            <a:pPr eaLnBrk="1" hangingPunct="1"/>
            <a:r>
              <a:rPr lang="en-US" altLang="zh-CN" dirty="0" smtClean="0"/>
              <a:t>Therefore, we can create a </a:t>
            </a:r>
            <a:r>
              <a:rPr lang="en-US" altLang="zh-CN" dirty="0" err="1" smtClean="0"/>
              <a:t>statechart</a:t>
            </a:r>
            <a:r>
              <a:rPr lang="en-US" altLang="zh-CN" dirty="0" smtClean="0"/>
              <a:t> diagram that describes the lifecycle of an object at arbitrarily simple or complex levels of detail, depending on our needs.</a:t>
            </a:r>
          </a:p>
          <a:p>
            <a:pPr eaLnBrk="1" hangingPunct="1"/>
            <a:r>
              <a:rPr lang="en-US" altLang="zh-CN" dirty="0" smtClean="0"/>
              <a:t>A </a:t>
            </a:r>
            <a:r>
              <a:rPr lang="en-US" altLang="zh-CN" dirty="0" err="1" smtClean="0"/>
              <a:t>statechart</a:t>
            </a:r>
            <a:r>
              <a:rPr lang="en-US" altLang="zh-CN" dirty="0" smtClean="0"/>
              <a:t> diagram may be applied to a variety of UML elements, including:</a:t>
            </a:r>
          </a:p>
          <a:p>
            <a:pPr lvl="1" eaLnBrk="1" hangingPunct="1"/>
            <a:r>
              <a:rPr lang="en-US" altLang="zh-CN" sz="3200" b="1" dirty="0" smtClean="0"/>
              <a:t>classes (conceptual or software)</a:t>
            </a:r>
          </a:p>
          <a:p>
            <a:pPr lvl="1" eaLnBrk="1" hangingPunct="1"/>
            <a:r>
              <a:rPr lang="en-US" altLang="zh-CN" sz="3200" b="1" dirty="0" smtClean="0"/>
              <a:t>use cases</a:t>
            </a:r>
          </a:p>
          <a:p>
            <a:pPr eaLnBrk="1" hangingPunct="1"/>
            <a:endParaRPr lang="en-US" altLang="zh-CN" b="1" dirty="0" smtClean="0"/>
          </a:p>
        </p:txBody>
      </p:sp>
    </p:spTree>
    <p:extLst>
      <p:ext uri="{BB962C8B-B14F-4D97-AF65-F5344CB8AC3E}">
        <p14:creationId xmlns:p14="http://schemas.microsoft.com/office/powerpoint/2010/main" val="10291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76200" y="76200"/>
            <a:ext cx="8999538" cy="533400"/>
          </a:xfrm>
        </p:spPr>
        <p:txBody>
          <a:bodyPr/>
          <a:lstStyle/>
          <a:p>
            <a:r>
              <a:rPr lang="en-US" altLang="zh-CN" dirty="0"/>
              <a:t>State and State </a:t>
            </a:r>
            <a:r>
              <a:rPr lang="en-US" altLang="zh-CN" dirty="0" smtClean="0"/>
              <a:t>machine</a:t>
            </a:r>
            <a:endParaRPr lang="zh-CN" altLang="en-US" dirty="0"/>
          </a:p>
        </p:txBody>
      </p:sp>
      <p:sp>
        <p:nvSpPr>
          <p:cNvPr id="6" name="Rectangle 3"/>
          <p:cNvSpPr>
            <a:spLocks noGrp="1" noChangeArrowheads="1"/>
          </p:cNvSpPr>
          <p:nvPr>
            <p:ph type="body" idx="1"/>
          </p:nvPr>
        </p:nvSpPr>
        <p:spPr>
          <a:xfrm>
            <a:off x="179512" y="980728"/>
            <a:ext cx="8784976" cy="5328592"/>
          </a:xfrm>
        </p:spPr>
        <p:txBody>
          <a:bodyPr/>
          <a:lstStyle/>
          <a:p>
            <a:r>
              <a:rPr lang="en-US" altLang="zh-CN" dirty="0">
                <a:sym typeface="Wingdings 2" pitchFamily="18" charset="2"/>
              </a:rPr>
              <a:t></a:t>
            </a:r>
            <a:r>
              <a:rPr lang="zh-CN" altLang="en-US" dirty="0">
                <a:latin typeface="宋体" pitchFamily="2" charset="-122"/>
                <a:ea typeface="宋体" pitchFamily="2" charset="-122"/>
                <a:sym typeface="Wingdings 2" pitchFamily="18" charset="2"/>
              </a:rPr>
              <a:t>从原则上说，对象属性的任何一个值的组合就是一个状态，全部的状态构成一个对象的状态空间。</a:t>
            </a:r>
            <a:r>
              <a:rPr lang="zh-CN" altLang="en-US" dirty="0">
                <a:sym typeface="Wingdings 2" pitchFamily="18" charset="2"/>
              </a:rPr>
              <a:t> </a:t>
            </a:r>
          </a:p>
          <a:p>
            <a:r>
              <a:rPr lang="zh-CN" altLang="en-US" dirty="0">
                <a:sym typeface="Wingdings 2" pitchFamily="18" charset="2"/>
              </a:rPr>
              <a:t></a:t>
            </a:r>
            <a:r>
              <a:rPr lang="zh-CN" altLang="en-US" dirty="0">
                <a:latin typeface="宋体" pitchFamily="2" charset="-122"/>
                <a:ea typeface="宋体" pitchFamily="2" charset="-122"/>
                <a:sym typeface="Wingdings 2" pitchFamily="18" charset="2"/>
              </a:rPr>
              <a:t>并非这个状态空间中的每一个状态都是值得关注的。在对一个系统或对象建立动态行为模型时，最关心的是那些明显影响行为的属性和属性值，以及由它们表达的状态。</a:t>
            </a:r>
            <a:r>
              <a:rPr lang="zh-CN" altLang="en-US" dirty="0">
                <a:sym typeface="Wingdings 2" pitchFamily="18" charset="2"/>
              </a:rPr>
              <a:t> </a:t>
            </a:r>
          </a:p>
          <a:p>
            <a:r>
              <a:rPr lang="zh-CN" altLang="en-US" dirty="0">
                <a:sym typeface="Wingdings 2" pitchFamily="18" charset="2"/>
              </a:rPr>
              <a:t></a:t>
            </a:r>
            <a:r>
              <a:rPr lang="zh-CN" altLang="en-US" dirty="0">
                <a:latin typeface="宋体" pitchFamily="2" charset="-122"/>
                <a:ea typeface="宋体" pitchFamily="2" charset="-122"/>
                <a:sym typeface="Wingdings 2" pitchFamily="18" charset="2"/>
              </a:rPr>
              <a:t>对确定对象的状态有重要意义的属性称为状态属性（</a:t>
            </a:r>
            <a:r>
              <a:rPr lang="en-US" altLang="zh-CN" dirty="0">
                <a:ea typeface="宋体" pitchFamily="2" charset="-122"/>
                <a:sym typeface="Wingdings 2" pitchFamily="18" charset="2"/>
              </a:rPr>
              <a:t>State Attribute</a:t>
            </a:r>
            <a:r>
              <a:rPr lang="zh-CN" altLang="en-US" dirty="0">
                <a:latin typeface="宋体" pitchFamily="2" charset="-122"/>
                <a:ea typeface="宋体" pitchFamily="2" charset="-122"/>
                <a:sym typeface="Wingdings 2" pitchFamily="18" charset="2"/>
              </a:rPr>
              <a:t>）。</a:t>
            </a:r>
            <a:r>
              <a:rPr lang="zh-CN" altLang="en-US" dirty="0">
                <a:sym typeface="Wingdings 2" pitchFamily="18" charset="2"/>
              </a:rPr>
              <a:t> </a:t>
            </a:r>
            <a:endParaRPr lang="zh-CN" altLang="en-US" dirty="0">
              <a:ea typeface="宋体" pitchFamily="2" charset="-122"/>
              <a:sym typeface="Wingdings 2" pitchFamily="18" charset="2"/>
            </a:endParaRPr>
          </a:p>
          <a:p>
            <a:r>
              <a:rPr lang="zh-CN" altLang="en-US" dirty="0">
                <a:sym typeface="Wingdings 2" pitchFamily="18" charset="2"/>
              </a:rPr>
              <a:t></a:t>
            </a:r>
            <a:r>
              <a:rPr lang="zh-CN" altLang="en-US" dirty="0">
                <a:latin typeface="宋体" pitchFamily="2" charset="-122"/>
                <a:ea typeface="宋体" pitchFamily="2" charset="-122"/>
                <a:sym typeface="Wingdings 2" pitchFamily="18" charset="2"/>
              </a:rPr>
              <a:t>在建立状态机模型时，需要正确地找出一个对象的全部状态属性，根据它们的值划分对象状态。</a:t>
            </a:r>
            <a:r>
              <a:rPr lang="zh-CN" altLang="en-US" dirty="0">
                <a:sym typeface="Wingdings 2" pitchFamily="18" charset="2"/>
              </a:rPr>
              <a:t> </a:t>
            </a:r>
          </a:p>
        </p:txBody>
      </p:sp>
    </p:spTree>
    <p:extLst>
      <p:ext uri="{BB962C8B-B14F-4D97-AF65-F5344CB8AC3E}">
        <p14:creationId xmlns:p14="http://schemas.microsoft.com/office/powerpoint/2010/main" val="2500220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5496" y="44624"/>
            <a:ext cx="8229600" cy="588963"/>
          </a:xfrm>
        </p:spPr>
        <p:txBody>
          <a:bodyPr/>
          <a:lstStyle/>
          <a:p>
            <a:pPr eaLnBrk="1" hangingPunct="1"/>
            <a:r>
              <a:rPr lang="en-US" altLang="zh-CN" sz="4000" b="1" dirty="0" smtClean="0"/>
              <a:t>Use Case </a:t>
            </a:r>
            <a:r>
              <a:rPr lang="en-US" altLang="zh-CN" sz="4000" b="1" dirty="0" err="1" smtClean="0"/>
              <a:t>Statechart</a:t>
            </a:r>
            <a:r>
              <a:rPr lang="en-US" altLang="zh-CN" sz="4000" b="1" dirty="0" smtClean="0"/>
              <a:t> Diagrams</a:t>
            </a:r>
          </a:p>
        </p:txBody>
      </p:sp>
      <p:sp>
        <p:nvSpPr>
          <p:cNvPr id="10243" name="Rectangle 3"/>
          <p:cNvSpPr>
            <a:spLocks noGrp="1" noChangeArrowheads="1"/>
          </p:cNvSpPr>
          <p:nvPr>
            <p:ph type="body" sz="half" idx="1"/>
          </p:nvPr>
        </p:nvSpPr>
        <p:spPr>
          <a:xfrm>
            <a:off x="144338" y="1052736"/>
            <a:ext cx="8820150" cy="4951413"/>
          </a:xfrm>
        </p:spPr>
        <p:txBody>
          <a:bodyPr/>
          <a:lstStyle/>
          <a:p>
            <a:pPr eaLnBrk="1" hangingPunct="1"/>
            <a:r>
              <a:rPr lang="en-US" altLang="zh-CN" sz="2800" dirty="0" smtClean="0"/>
              <a:t>A useful application of </a:t>
            </a:r>
            <a:r>
              <a:rPr lang="en-US" altLang="zh-CN" sz="2800" dirty="0" err="1" smtClean="0"/>
              <a:t>statechart</a:t>
            </a:r>
            <a:r>
              <a:rPr lang="en-US" altLang="zh-CN" sz="2800" dirty="0" smtClean="0"/>
              <a:t> diagrams is to </a:t>
            </a:r>
            <a:r>
              <a:rPr lang="en-US" altLang="zh-CN" sz="2800" b="1" dirty="0" smtClean="0">
                <a:solidFill>
                  <a:schemeClr val="accent2"/>
                </a:solidFill>
              </a:rPr>
              <a:t>describe the legal sequence of external system events that are recognized and handled by a system in the context of a use case. </a:t>
            </a:r>
          </a:p>
          <a:p>
            <a:pPr eaLnBrk="1" hangingPunct="1">
              <a:buFontTx/>
              <a:buNone/>
            </a:pPr>
            <a:r>
              <a:rPr lang="en-US" altLang="zh-CN" sz="2800" dirty="0" smtClean="0"/>
              <a:t>	For example:</a:t>
            </a:r>
          </a:p>
          <a:p>
            <a:pPr lvl="1" eaLnBrk="1" hangingPunct="1"/>
            <a:r>
              <a:rPr lang="en-US" altLang="zh-CN" dirty="0" smtClean="0"/>
              <a:t>During the </a:t>
            </a:r>
            <a:r>
              <a:rPr lang="en-US" altLang="zh-CN" b="1" i="1" dirty="0" smtClean="0">
                <a:solidFill>
                  <a:schemeClr val="accent2"/>
                </a:solidFill>
              </a:rPr>
              <a:t>Process Sale</a:t>
            </a:r>
            <a:r>
              <a:rPr lang="en-US" altLang="zh-CN" i="1" dirty="0" smtClean="0"/>
              <a:t> </a:t>
            </a:r>
            <a:r>
              <a:rPr lang="en-US" altLang="zh-CN" dirty="0" smtClean="0"/>
              <a:t>use case in the </a:t>
            </a:r>
            <a:r>
              <a:rPr lang="en-US" altLang="zh-CN" dirty="0" err="1" smtClean="0"/>
              <a:t>NextGen</a:t>
            </a:r>
            <a:r>
              <a:rPr lang="en-US" altLang="zh-CN" dirty="0" smtClean="0"/>
              <a:t> POS application, it is not legal to perform the </a:t>
            </a:r>
            <a:r>
              <a:rPr lang="en-US" altLang="zh-CN" b="1" i="1" dirty="0" err="1" smtClean="0">
                <a:solidFill>
                  <a:schemeClr val="accent2"/>
                </a:solidFill>
              </a:rPr>
              <a:t>makeCreditPayment</a:t>
            </a:r>
            <a:r>
              <a:rPr lang="en-US" altLang="zh-CN" i="1" dirty="0" smtClean="0"/>
              <a:t> </a:t>
            </a:r>
            <a:r>
              <a:rPr lang="en-US" altLang="zh-CN" dirty="0" smtClean="0"/>
              <a:t>operation until the </a:t>
            </a:r>
            <a:r>
              <a:rPr lang="en-US" altLang="zh-CN" b="1" i="1" dirty="0" err="1" smtClean="0">
                <a:solidFill>
                  <a:schemeClr val="accent2"/>
                </a:solidFill>
              </a:rPr>
              <a:t>endSale</a:t>
            </a:r>
            <a:r>
              <a:rPr lang="en-US" altLang="zh-CN" i="1" dirty="0" smtClean="0"/>
              <a:t> </a:t>
            </a:r>
            <a:r>
              <a:rPr lang="en-US" altLang="zh-CN" dirty="0" smtClean="0"/>
              <a:t>event has happened.</a:t>
            </a:r>
          </a:p>
          <a:p>
            <a:pPr lvl="1" eaLnBrk="1" hangingPunct="1"/>
            <a:r>
              <a:rPr lang="en-US" altLang="zh-CN" dirty="0" smtClean="0"/>
              <a:t>During the </a:t>
            </a:r>
            <a:r>
              <a:rPr lang="en-US" altLang="zh-CN" b="1" i="1" dirty="0" smtClean="0">
                <a:solidFill>
                  <a:schemeClr val="accent2"/>
                </a:solidFill>
              </a:rPr>
              <a:t>Process Document</a:t>
            </a:r>
            <a:r>
              <a:rPr lang="en-US" altLang="zh-CN" i="1" dirty="0" smtClean="0"/>
              <a:t> </a:t>
            </a:r>
            <a:r>
              <a:rPr lang="en-US" altLang="zh-CN" dirty="0" smtClean="0"/>
              <a:t>use case in a word processor, it is not legal to perform the </a:t>
            </a:r>
            <a:r>
              <a:rPr lang="en-US" altLang="zh-CN" b="1" dirty="0" smtClean="0">
                <a:solidFill>
                  <a:schemeClr val="accent2"/>
                </a:solidFill>
              </a:rPr>
              <a:t>File-Save</a:t>
            </a:r>
            <a:r>
              <a:rPr lang="en-US" altLang="zh-CN" dirty="0" smtClean="0"/>
              <a:t> operation until the </a:t>
            </a:r>
            <a:r>
              <a:rPr lang="en-US" altLang="zh-CN" b="1" dirty="0" smtClean="0">
                <a:solidFill>
                  <a:schemeClr val="accent2"/>
                </a:solidFill>
              </a:rPr>
              <a:t>File-New</a:t>
            </a:r>
            <a:r>
              <a:rPr lang="en-US" altLang="zh-CN" dirty="0" smtClean="0"/>
              <a:t> or </a:t>
            </a:r>
            <a:r>
              <a:rPr lang="en-US" altLang="zh-CN" b="1" dirty="0" smtClean="0">
                <a:solidFill>
                  <a:schemeClr val="accent2"/>
                </a:solidFill>
              </a:rPr>
              <a:t>File-Open</a:t>
            </a:r>
            <a:r>
              <a:rPr lang="en-US" altLang="zh-CN" dirty="0" smtClean="0"/>
              <a:t> event has happened.</a:t>
            </a:r>
            <a:endParaRPr lang="en-US" altLang="zh-CN" b="1" dirty="0" smtClean="0"/>
          </a:p>
        </p:txBody>
      </p:sp>
    </p:spTree>
    <p:extLst>
      <p:ext uri="{BB962C8B-B14F-4D97-AF65-F5344CB8AC3E}">
        <p14:creationId xmlns:p14="http://schemas.microsoft.com/office/powerpoint/2010/main" val="28361166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2296"/>
            <a:ext cx="9144000" cy="660400"/>
          </a:xfrm>
        </p:spPr>
        <p:txBody>
          <a:bodyPr/>
          <a:lstStyle/>
          <a:p>
            <a:pPr eaLnBrk="1" hangingPunct="1"/>
            <a:r>
              <a:rPr lang="en-US" altLang="zh-CN" b="1" dirty="0" smtClean="0"/>
              <a:t>Use case </a:t>
            </a:r>
            <a:r>
              <a:rPr lang="en-US" altLang="zh-CN" b="1" dirty="0" err="1" smtClean="0"/>
              <a:t>statechart</a:t>
            </a:r>
            <a:r>
              <a:rPr lang="en-US" altLang="zh-CN" b="1" dirty="0" smtClean="0"/>
              <a:t> diagram for Process Sale</a:t>
            </a:r>
          </a:p>
        </p:txBody>
      </p:sp>
      <p:graphicFrame>
        <p:nvGraphicFramePr>
          <p:cNvPr id="11268" name="Object 4"/>
          <p:cNvGraphicFramePr>
            <a:graphicFrameLocks noGrp="1" noChangeAspect="1"/>
          </p:cNvGraphicFramePr>
          <p:nvPr>
            <p:ph sz="half" idx="2"/>
            <p:extLst>
              <p:ext uri="{D42A27DB-BD31-4B8C-83A1-F6EECF244321}">
                <p14:modId xmlns:p14="http://schemas.microsoft.com/office/powerpoint/2010/main" val="3674341181"/>
              </p:ext>
            </p:extLst>
          </p:nvPr>
        </p:nvGraphicFramePr>
        <p:xfrm>
          <a:off x="415637" y="970508"/>
          <a:ext cx="8312727" cy="5556250"/>
        </p:xfrm>
        <a:graphic>
          <a:graphicData uri="http://schemas.openxmlformats.org/presentationml/2006/ole">
            <mc:AlternateContent xmlns:mc="http://schemas.openxmlformats.org/markup-compatibility/2006">
              <mc:Choice xmlns:v="urn:schemas-microsoft-com:vml" Requires="v">
                <p:oleObj spid="_x0000_s6173" name="Visio" r:id="rId4" imgW="3777533" imgH="1892222" progId="Visio.Drawing.11">
                  <p:embed/>
                </p:oleObj>
              </mc:Choice>
              <mc:Fallback>
                <p:oleObj name="Visio" r:id="rId4" imgW="3777533" imgH="189222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637" y="970508"/>
                        <a:ext cx="8312727" cy="5556250"/>
                      </a:xfrm>
                      <a:prstGeom prst="rect">
                        <a:avLst/>
                      </a:prstGeom>
                      <a:solidFill>
                        <a:schemeClr val="tx1"/>
                      </a:solidFill>
                      <a:ln>
                        <a:noFill/>
                      </a:ln>
                    </p:spPr>
                  </p:pic>
                </p:oleObj>
              </mc:Fallback>
            </mc:AlternateContent>
          </a:graphicData>
        </a:graphic>
      </p:graphicFrame>
    </p:spTree>
    <p:extLst>
      <p:ext uri="{BB962C8B-B14F-4D97-AF65-F5344CB8AC3E}">
        <p14:creationId xmlns:p14="http://schemas.microsoft.com/office/powerpoint/2010/main" val="4270154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5496" y="44624"/>
            <a:ext cx="8964612" cy="588962"/>
          </a:xfrm>
        </p:spPr>
        <p:txBody>
          <a:bodyPr/>
          <a:lstStyle/>
          <a:p>
            <a:pPr eaLnBrk="1" hangingPunct="1"/>
            <a:r>
              <a:rPr lang="en-US" altLang="zh-CN" sz="4000" b="1" dirty="0" smtClean="0"/>
              <a:t>Why need Use Case </a:t>
            </a:r>
            <a:r>
              <a:rPr lang="en-US" altLang="zh-CN" sz="4000" b="1" dirty="0" err="1" smtClean="0"/>
              <a:t>Statechart</a:t>
            </a:r>
            <a:r>
              <a:rPr lang="en-US" altLang="zh-CN" sz="4000" b="1" dirty="0" smtClean="0"/>
              <a:t> Diagrams</a:t>
            </a:r>
          </a:p>
        </p:txBody>
      </p:sp>
      <p:sp>
        <p:nvSpPr>
          <p:cNvPr id="12291" name="Rectangle 3"/>
          <p:cNvSpPr>
            <a:spLocks noGrp="1" noChangeArrowheads="1"/>
          </p:cNvSpPr>
          <p:nvPr>
            <p:ph type="body" sz="half" idx="1"/>
          </p:nvPr>
        </p:nvSpPr>
        <p:spPr>
          <a:xfrm>
            <a:off x="216346" y="1628800"/>
            <a:ext cx="8820150" cy="5191125"/>
          </a:xfrm>
        </p:spPr>
        <p:txBody>
          <a:bodyPr/>
          <a:lstStyle/>
          <a:p>
            <a:pPr eaLnBrk="1" hangingPunct="1"/>
            <a:r>
              <a:rPr lang="en-US" altLang="zh-CN" sz="2800" dirty="0" smtClean="0"/>
              <a:t>During design and implementation work, it is necessary to create and implement a design that </a:t>
            </a:r>
            <a:r>
              <a:rPr lang="en-US" altLang="zh-CN" sz="2800" b="1" dirty="0" smtClean="0">
                <a:solidFill>
                  <a:schemeClr val="accent2"/>
                </a:solidFill>
              </a:rPr>
              <a:t>ensures no out-of-sequence events occur</a:t>
            </a:r>
            <a:r>
              <a:rPr lang="en-US" altLang="zh-CN" sz="2800" dirty="0" smtClean="0"/>
              <a:t>, otherwise an error condition is possible</a:t>
            </a:r>
          </a:p>
          <a:p>
            <a:pPr eaLnBrk="1" hangingPunct="1"/>
            <a:r>
              <a:rPr lang="en-US" altLang="zh-CN" sz="2800" dirty="0" smtClean="0"/>
              <a:t>Given a set of use case </a:t>
            </a:r>
            <a:r>
              <a:rPr lang="en-US" altLang="zh-CN" sz="2800" dirty="0" err="1" smtClean="0"/>
              <a:t>statechart</a:t>
            </a:r>
            <a:r>
              <a:rPr lang="en-US" altLang="zh-CN" sz="2800" dirty="0" smtClean="0"/>
              <a:t> diagrams, a designer can methodically develop a design that ensures </a:t>
            </a:r>
            <a:r>
              <a:rPr lang="en-US" altLang="zh-CN" sz="2800" b="1" dirty="0" smtClean="0">
                <a:solidFill>
                  <a:schemeClr val="accent2"/>
                </a:solidFill>
              </a:rPr>
              <a:t>correct system event order</a:t>
            </a:r>
            <a:r>
              <a:rPr lang="en-US" altLang="zh-CN" sz="2800" dirty="0" smtClean="0">
                <a:solidFill>
                  <a:schemeClr val="accent2"/>
                </a:solidFill>
              </a:rPr>
              <a:t>.</a:t>
            </a:r>
            <a:r>
              <a:rPr lang="en-US" altLang="zh-CN" sz="2800" dirty="0" smtClean="0"/>
              <a:t> Possible design solutions include:</a:t>
            </a:r>
          </a:p>
          <a:p>
            <a:pPr lvl="1" eaLnBrk="1" hangingPunct="1"/>
            <a:r>
              <a:rPr lang="en-US" altLang="zh-CN" sz="2400" dirty="0" smtClean="0"/>
              <a:t>events</a:t>
            </a:r>
          </a:p>
          <a:p>
            <a:pPr marL="339725" lvl="1" indent="-339725" eaLnBrk="1" hangingPunct="1">
              <a:lnSpc>
                <a:spcPct val="80000"/>
              </a:lnSpc>
              <a:buClr>
                <a:srgbClr val="FFFF99"/>
              </a:buClr>
              <a:buFont typeface="Wingdings" pitchFamily="2" charset="2"/>
              <a:buChar char="w"/>
            </a:pPr>
            <a:r>
              <a:rPr lang="en-US" altLang="zh-CN" sz="3200" dirty="0"/>
              <a:t>use of the </a:t>
            </a:r>
            <a:r>
              <a:rPr lang="en-US" altLang="zh-CN" sz="3200" b="1" i="1" dirty="0">
                <a:solidFill>
                  <a:schemeClr val="accent2"/>
                </a:solidFill>
              </a:rPr>
              <a:t>State</a:t>
            </a:r>
            <a:r>
              <a:rPr lang="en-US" altLang="zh-CN" sz="3200" i="1" dirty="0"/>
              <a:t> </a:t>
            </a:r>
            <a:r>
              <a:rPr lang="en-US" altLang="zh-CN" sz="3200" dirty="0" smtClean="0"/>
              <a:t>pattern</a:t>
            </a:r>
          </a:p>
          <a:p>
            <a:pPr marL="339725" lvl="1" indent="-339725" eaLnBrk="1" hangingPunct="1">
              <a:lnSpc>
                <a:spcPct val="80000"/>
              </a:lnSpc>
              <a:buClr>
                <a:srgbClr val="FFFF99"/>
              </a:buClr>
              <a:buFont typeface="Wingdings" pitchFamily="2" charset="2"/>
              <a:buChar char="w"/>
            </a:pPr>
            <a:r>
              <a:rPr lang="en-US" altLang="zh-CN" sz="3200" dirty="0"/>
              <a:t>a state machine interpreter that runs a state table representing </a:t>
            </a:r>
            <a:r>
              <a:rPr lang="en-US" altLang="zh-CN" sz="3200" i="1" dirty="0"/>
              <a:t>a </a:t>
            </a:r>
            <a:r>
              <a:rPr lang="en-US" altLang="zh-CN" sz="3200" dirty="0"/>
              <a:t>use case </a:t>
            </a:r>
            <a:r>
              <a:rPr lang="en-US" altLang="zh-CN" sz="3200" dirty="0" err="1"/>
              <a:t>statechart</a:t>
            </a:r>
            <a:r>
              <a:rPr lang="en-US" altLang="zh-CN" sz="3200" dirty="0"/>
              <a:t> diagram</a:t>
            </a:r>
          </a:p>
          <a:p>
            <a:pPr marL="339725" lvl="1" indent="-339725" eaLnBrk="1" hangingPunct="1">
              <a:lnSpc>
                <a:spcPct val="80000"/>
              </a:lnSpc>
              <a:buClr>
                <a:srgbClr val="FFFF99"/>
              </a:buClr>
              <a:buFont typeface="Wingdings" pitchFamily="2" charset="2"/>
              <a:buChar char="w"/>
            </a:pPr>
            <a:endParaRPr lang="en-US" altLang="zh-CN" sz="3200" dirty="0"/>
          </a:p>
          <a:p>
            <a:pPr eaLnBrk="1" hangingPunct="1"/>
            <a:endParaRPr lang="en-US" altLang="zh-CN" sz="2800" dirty="0" smtClean="0"/>
          </a:p>
        </p:txBody>
      </p:sp>
    </p:spTree>
    <p:extLst>
      <p:ext uri="{BB962C8B-B14F-4D97-AF65-F5344CB8AC3E}">
        <p14:creationId xmlns:p14="http://schemas.microsoft.com/office/powerpoint/2010/main" val="40023062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8686800" cy="703883"/>
          </a:xfrm>
        </p:spPr>
        <p:txBody>
          <a:bodyPr/>
          <a:lstStyle/>
          <a:p>
            <a:pPr eaLnBrk="1" hangingPunct="1"/>
            <a:r>
              <a:rPr lang="en-US" altLang="zh-CN" sz="3200" b="1" dirty="0" smtClean="0"/>
              <a:t>State-Independent and State-Dependent Objects</a:t>
            </a:r>
          </a:p>
        </p:txBody>
      </p:sp>
      <p:sp>
        <p:nvSpPr>
          <p:cNvPr id="15363" name="Rectangle 3"/>
          <p:cNvSpPr>
            <a:spLocks noRot="1" noChangeArrowheads="1"/>
          </p:cNvSpPr>
          <p:nvPr/>
        </p:nvSpPr>
        <p:spPr bwMode="auto">
          <a:xfrm>
            <a:off x="144338" y="938309"/>
            <a:ext cx="882015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altLang="zh-CN" sz="2800" dirty="0"/>
              <a:t>If an object always responds the same way to an event, then it is considered </a:t>
            </a:r>
            <a:r>
              <a:rPr lang="en-US" altLang="zh-CN" sz="2800" b="1" dirty="0">
                <a:solidFill>
                  <a:schemeClr val="accent2"/>
                </a:solidFill>
              </a:rPr>
              <a:t>state-independent</a:t>
            </a:r>
            <a:r>
              <a:rPr lang="en-US" altLang="zh-CN" sz="2800" dirty="0">
                <a:solidFill>
                  <a:schemeClr val="accent2"/>
                </a:solidFill>
              </a:rPr>
              <a:t> </a:t>
            </a:r>
            <a:r>
              <a:rPr lang="en-US" altLang="zh-CN" sz="2800" dirty="0"/>
              <a:t>with respect to that event.</a:t>
            </a:r>
          </a:p>
          <a:p>
            <a:pPr marL="342900" indent="-342900">
              <a:spcBef>
                <a:spcPct val="20000"/>
              </a:spcBef>
              <a:buFontTx/>
              <a:buChar char="•"/>
            </a:pPr>
            <a:r>
              <a:rPr lang="en-US" altLang="zh-CN" sz="2800" dirty="0"/>
              <a:t>By contrast, </a:t>
            </a:r>
            <a:r>
              <a:rPr lang="en-US" altLang="zh-CN" sz="2800" b="1" dirty="0">
                <a:solidFill>
                  <a:schemeClr val="accent2"/>
                </a:solidFill>
              </a:rPr>
              <a:t>state-dependent </a:t>
            </a:r>
            <a:r>
              <a:rPr lang="en-US" altLang="zh-CN" sz="2800" b="1" dirty="0"/>
              <a:t>objects </a:t>
            </a:r>
            <a:r>
              <a:rPr lang="en-US" altLang="zh-CN" sz="2800" dirty="0"/>
              <a:t>react differently to events depending on their </a:t>
            </a:r>
            <a:r>
              <a:rPr lang="en-US" altLang="zh-CN" sz="2800" dirty="0" smtClean="0"/>
              <a:t>state</a:t>
            </a:r>
          </a:p>
          <a:p>
            <a:pPr marL="342900" indent="-342900">
              <a:spcBef>
                <a:spcPct val="20000"/>
              </a:spcBef>
              <a:buFontTx/>
              <a:buChar char="•"/>
            </a:pPr>
            <a:r>
              <a:rPr lang="en-US" altLang="zh-CN" sz="2800" dirty="0">
                <a:solidFill>
                  <a:schemeClr val="accent2"/>
                </a:solidFill>
              </a:rPr>
              <a:t>Create </a:t>
            </a:r>
            <a:r>
              <a:rPr lang="en-US" altLang="zh-CN" sz="2800" dirty="0" err="1">
                <a:solidFill>
                  <a:schemeClr val="accent2"/>
                </a:solidFill>
              </a:rPr>
              <a:t>statecharts</a:t>
            </a:r>
            <a:r>
              <a:rPr lang="en-US" altLang="zh-CN" sz="2800" dirty="0">
                <a:solidFill>
                  <a:schemeClr val="accent2"/>
                </a:solidFill>
              </a:rPr>
              <a:t> for state-dependent objects with complex behavior</a:t>
            </a:r>
          </a:p>
          <a:p>
            <a:pPr marL="742950" lvl="1" indent="-285750">
              <a:spcBef>
                <a:spcPct val="20000"/>
              </a:spcBef>
              <a:buFontTx/>
              <a:buChar char="–"/>
            </a:pPr>
            <a:r>
              <a:rPr lang="en-US" altLang="zh-CN" sz="2800" dirty="0"/>
              <a:t>In general, business information systems have a minority of interesting state-dependent classes</a:t>
            </a:r>
          </a:p>
          <a:p>
            <a:pPr marL="742950" lvl="1" indent="-285750">
              <a:spcBef>
                <a:spcPct val="20000"/>
              </a:spcBef>
              <a:buFontTx/>
              <a:buChar char="–"/>
            </a:pPr>
            <a:r>
              <a:rPr lang="en-US" altLang="zh-CN" sz="2800" dirty="0"/>
              <a:t>By contrast, </a:t>
            </a:r>
            <a:r>
              <a:rPr lang="en-US" altLang="zh-CN" sz="2800" dirty="0">
                <a:solidFill>
                  <a:schemeClr val="accent2"/>
                </a:solidFill>
              </a:rPr>
              <a:t>process control and telecommunication domains</a:t>
            </a:r>
            <a:r>
              <a:rPr lang="en-US" altLang="zh-CN" sz="2800" dirty="0"/>
              <a:t> often have many state-dependent objects</a:t>
            </a:r>
          </a:p>
          <a:p>
            <a:pPr marL="342900" indent="-342900">
              <a:spcBef>
                <a:spcPct val="20000"/>
              </a:spcBef>
              <a:buFontTx/>
              <a:buChar char="•"/>
            </a:pPr>
            <a:endParaRPr lang="en-US" altLang="zh-CN" sz="3200" dirty="0"/>
          </a:p>
        </p:txBody>
      </p:sp>
    </p:spTree>
    <p:extLst>
      <p:ext uri="{BB962C8B-B14F-4D97-AF65-F5344CB8AC3E}">
        <p14:creationId xmlns:p14="http://schemas.microsoft.com/office/powerpoint/2010/main" val="36121144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7504" y="0"/>
            <a:ext cx="8229600" cy="703883"/>
          </a:xfrm>
        </p:spPr>
        <p:txBody>
          <a:bodyPr/>
          <a:lstStyle/>
          <a:p>
            <a:pPr eaLnBrk="1" hangingPunct="1"/>
            <a:r>
              <a:rPr lang="en-US" altLang="zh-CN" sz="4000" b="1" dirty="0" smtClean="0"/>
              <a:t>Common State-dependent Classes</a:t>
            </a:r>
          </a:p>
        </p:txBody>
      </p:sp>
      <p:sp>
        <p:nvSpPr>
          <p:cNvPr id="17411" name="Rectangle 3"/>
          <p:cNvSpPr>
            <a:spLocks noRot="1" noChangeArrowheads="1"/>
          </p:cNvSpPr>
          <p:nvPr/>
        </p:nvSpPr>
        <p:spPr bwMode="auto">
          <a:xfrm>
            <a:off x="0" y="764704"/>
            <a:ext cx="9144000" cy="1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altLang="zh-CN" sz="2800" b="1" dirty="0"/>
              <a:t>Use cases</a:t>
            </a:r>
          </a:p>
          <a:p>
            <a:pPr marL="742950" lvl="1" indent="-285750">
              <a:spcBef>
                <a:spcPct val="20000"/>
              </a:spcBef>
              <a:buFontTx/>
              <a:buChar char="–"/>
            </a:pPr>
            <a:r>
              <a:rPr lang="en-US" altLang="zh-CN" sz="2800" dirty="0"/>
              <a:t>Viewed as a class, the </a:t>
            </a:r>
            <a:r>
              <a:rPr lang="en-US" altLang="zh-CN" sz="2800" i="1" dirty="0"/>
              <a:t>Process Sale </a:t>
            </a:r>
            <a:r>
              <a:rPr lang="en-US" altLang="zh-CN" sz="2800" dirty="0"/>
              <a:t>use case reacts differently to the </a:t>
            </a:r>
            <a:r>
              <a:rPr lang="en-US" altLang="zh-CN" sz="2800" i="1" dirty="0" err="1"/>
              <a:t>endSale</a:t>
            </a:r>
            <a:r>
              <a:rPr lang="en-US" altLang="zh-CN" sz="2800" i="1" dirty="0"/>
              <a:t> </a:t>
            </a:r>
            <a:r>
              <a:rPr lang="en-US" altLang="zh-CN" sz="2800" dirty="0"/>
              <a:t>event dependent of if a sale is underway or not</a:t>
            </a:r>
            <a:r>
              <a:rPr lang="en-US" altLang="zh-CN" sz="2800" dirty="0" smtClean="0"/>
              <a:t>.</a:t>
            </a:r>
            <a:endParaRPr lang="en-US" altLang="zh-CN" sz="2800" dirty="0"/>
          </a:p>
        </p:txBody>
      </p:sp>
      <p:sp>
        <p:nvSpPr>
          <p:cNvPr id="4" name="Rectangle 3"/>
          <p:cNvSpPr>
            <a:spLocks noRot="1" noChangeArrowheads="1"/>
          </p:cNvSpPr>
          <p:nvPr/>
        </p:nvSpPr>
        <p:spPr bwMode="auto">
          <a:xfrm>
            <a:off x="-30796" y="2564904"/>
            <a:ext cx="9144000"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FontTx/>
              <a:buChar char="–"/>
            </a:pPr>
            <a:r>
              <a:rPr lang="en-US" altLang="zh-CN" sz="2800" dirty="0"/>
              <a:t>V</a:t>
            </a:r>
            <a:r>
              <a:rPr lang="en-US" altLang="zh-CN" sz="2800" dirty="0" smtClean="0"/>
              <a:t>ery </a:t>
            </a:r>
            <a:r>
              <a:rPr lang="en-US" altLang="zh-CN" sz="2800" dirty="0"/>
              <a:t>common example is server-side handling of web client application and presentation flow logic; for example, a Java technology servlet helper or "controller" that remembers the state of the session with a Web client, and controls the transitions to new web pages, or the modified display of the current web page, based upon the state of the session or conversation.</a:t>
            </a:r>
            <a:endParaRPr lang="en-US" altLang="zh-CN" sz="2400" dirty="0"/>
          </a:p>
        </p:txBody>
      </p:sp>
    </p:spTree>
    <p:extLst>
      <p:ext uri="{BB962C8B-B14F-4D97-AF65-F5344CB8AC3E}">
        <p14:creationId xmlns:p14="http://schemas.microsoft.com/office/powerpoint/2010/main" val="4129219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Rot="1" noChangeArrowheads="1"/>
          </p:cNvSpPr>
          <p:nvPr/>
        </p:nvSpPr>
        <p:spPr bwMode="auto">
          <a:xfrm>
            <a:off x="144338" y="1268760"/>
            <a:ext cx="882015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altLang="zh-CN" sz="2800" b="1" dirty="0"/>
              <a:t>Systems</a:t>
            </a:r>
            <a:r>
              <a:rPr lang="en-US" altLang="zh-CN" sz="2800" dirty="0"/>
              <a:t>—This is a class representing the overall application or system.</a:t>
            </a:r>
          </a:p>
          <a:p>
            <a:pPr marL="742950" lvl="1" indent="-285750">
              <a:spcBef>
                <a:spcPct val="20000"/>
              </a:spcBef>
              <a:buFontTx/>
              <a:buChar char="–"/>
            </a:pPr>
            <a:r>
              <a:rPr lang="en-US" altLang="zh-CN" sz="2800" dirty="0"/>
              <a:t>The </a:t>
            </a:r>
            <a:r>
              <a:rPr lang="en-US" altLang="zh-CN" sz="2800" i="1" dirty="0"/>
              <a:t>"POS system."</a:t>
            </a:r>
          </a:p>
          <a:p>
            <a:pPr marL="342900" indent="-342900">
              <a:spcBef>
                <a:spcPct val="20000"/>
              </a:spcBef>
              <a:buFontTx/>
              <a:buChar char="•"/>
            </a:pPr>
            <a:r>
              <a:rPr lang="en-US" altLang="zh-CN" sz="2800" b="1" dirty="0"/>
              <a:t>Windows</a:t>
            </a:r>
          </a:p>
          <a:p>
            <a:pPr marL="742950" lvl="1" indent="-285750">
              <a:spcBef>
                <a:spcPct val="20000"/>
              </a:spcBef>
              <a:buFontTx/>
              <a:buChar char="–"/>
            </a:pPr>
            <a:r>
              <a:rPr lang="en-US" altLang="zh-CN" sz="2800" dirty="0"/>
              <a:t>The Edit-Paste action is only valid if there is something in the "clipboard" to paste.</a:t>
            </a:r>
          </a:p>
          <a:p>
            <a:pPr marL="342900" indent="-342900">
              <a:spcBef>
                <a:spcPct val="20000"/>
              </a:spcBef>
              <a:buFontTx/>
              <a:buChar char="•"/>
            </a:pPr>
            <a:r>
              <a:rPr lang="en-US" altLang="zh-CN" sz="2800" b="1" dirty="0"/>
              <a:t>Controllers</a:t>
            </a:r>
            <a:r>
              <a:rPr lang="en-US" altLang="zh-CN" sz="2800" dirty="0"/>
              <a:t>—These are GRASP controller objects.</a:t>
            </a:r>
          </a:p>
          <a:p>
            <a:pPr marL="742950" lvl="1" indent="-285750">
              <a:spcBef>
                <a:spcPct val="20000"/>
              </a:spcBef>
              <a:buFontTx/>
              <a:buChar char="–"/>
            </a:pPr>
            <a:r>
              <a:rPr lang="en-US" altLang="zh-CN" sz="2800" dirty="0"/>
              <a:t>The </a:t>
            </a:r>
            <a:r>
              <a:rPr lang="en-US" altLang="zh-CN" sz="2800" i="1" dirty="0"/>
              <a:t>Register </a:t>
            </a:r>
            <a:r>
              <a:rPr lang="en-US" altLang="zh-CN" sz="2800" dirty="0"/>
              <a:t>class, which handles the </a:t>
            </a:r>
            <a:r>
              <a:rPr lang="en-US" altLang="zh-CN" sz="2800" i="1" dirty="0" err="1"/>
              <a:t>enterltem</a:t>
            </a:r>
            <a:r>
              <a:rPr lang="en-US" altLang="zh-CN" sz="2800" i="1" dirty="0"/>
              <a:t> </a:t>
            </a:r>
            <a:r>
              <a:rPr lang="en-US" altLang="zh-CN" sz="2800" dirty="0"/>
              <a:t>and </a:t>
            </a:r>
            <a:r>
              <a:rPr lang="en-US" altLang="zh-CN" sz="2800" i="1" dirty="0" err="1"/>
              <a:t>endSale</a:t>
            </a:r>
            <a:r>
              <a:rPr lang="en-US" altLang="zh-CN" sz="2800" i="1" dirty="0"/>
              <a:t> </a:t>
            </a:r>
            <a:r>
              <a:rPr lang="en-US" altLang="zh-CN" sz="2800" dirty="0"/>
              <a:t>system events.</a:t>
            </a:r>
          </a:p>
        </p:txBody>
      </p:sp>
      <p:sp>
        <p:nvSpPr>
          <p:cNvPr id="5" name="Rectangle 2"/>
          <p:cNvSpPr>
            <a:spLocks noGrp="1" noChangeArrowheads="1"/>
          </p:cNvSpPr>
          <p:nvPr>
            <p:ph type="title"/>
          </p:nvPr>
        </p:nvSpPr>
        <p:spPr>
          <a:xfrm>
            <a:off x="107504" y="0"/>
            <a:ext cx="8229600" cy="703883"/>
          </a:xfrm>
        </p:spPr>
        <p:txBody>
          <a:bodyPr/>
          <a:lstStyle/>
          <a:p>
            <a:pPr eaLnBrk="1" hangingPunct="1"/>
            <a:r>
              <a:rPr lang="en-US" altLang="zh-CN" sz="4000" b="1" dirty="0" smtClean="0"/>
              <a:t>Common State-dependent Classes</a:t>
            </a:r>
          </a:p>
        </p:txBody>
      </p:sp>
    </p:spTree>
    <p:extLst>
      <p:ext uri="{BB962C8B-B14F-4D97-AF65-F5344CB8AC3E}">
        <p14:creationId xmlns:p14="http://schemas.microsoft.com/office/powerpoint/2010/main" val="22543316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76200" y="76200"/>
            <a:ext cx="8999538" cy="533400"/>
          </a:xfrm>
        </p:spPr>
        <p:txBody>
          <a:bodyPr/>
          <a:lstStyle/>
          <a:p>
            <a:r>
              <a:rPr lang="en-US" altLang="zh-CN" dirty="0"/>
              <a:t>Application Notes</a:t>
            </a:r>
            <a:endParaRPr lang="zh-CN" altLang="en-US" dirty="0"/>
          </a:p>
        </p:txBody>
      </p:sp>
      <p:sp>
        <p:nvSpPr>
          <p:cNvPr id="6" name="Rectangle 3"/>
          <p:cNvSpPr>
            <a:spLocks noChangeArrowheads="1"/>
          </p:cNvSpPr>
          <p:nvPr/>
        </p:nvSpPr>
        <p:spPr bwMode="auto">
          <a:xfrm>
            <a:off x="536575" y="116046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对对象生命周期建模：主要描述对象能够响应的事件、对这些事件的响以及过去对当前行为的影响  </a:t>
            </a:r>
          </a:p>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对反应型对象建模：这个对象可能处于的稳定状态、从一个状态到另一个状态之间的转换所需的触发事件，以及每个状态改变时发生的动作 </a:t>
            </a:r>
          </a:p>
          <a:p>
            <a:pPr marL="457200" indent="-457200" algn="l" eaLnBrk="1" hangingPunct="1">
              <a:lnSpc>
                <a:spcPct val="125000"/>
              </a:lnSpc>
              <a:spcBef>
                <a:spcPct val="20000"/>
              </a:spcBef>
              <a:buClr>
                <a:srgbClr val="FF0000"/>
              </a:buClr>
              <a:buSzPct val="200000"/>
              <a:buFontTx/>
              <a:buChar char="•"/>
            </a:pPr>
            <a:r>
              <a:rPr kumimoji="1" lang="zh-CN" altLang="en-US" b="1" dirty="0">
                <a:solidFill>
                  <a:schemeClr val="tx1"/>
                </a:solidFill>
                <a:ea typeface="楷体_GB2312" pitchFamily="49" charset="-122"/>
              </a:rPr>
              <a:t>状态机图既可以用来表示一个业务领域的知识，也可以用来描述设计阶段对象的状态变迁</a:t>
            </a:r>
          </a:p>
        </p:txBody>
      </p:sp>
    </p:spTree>
    <p:extLst>
      <p:ext uri="{BB962C8B-B14F-4D97-AF65-F5344CB8AC3E}">
        <p14:creationId xmlns:p14="http://schemas.microsoft.com/office/powerpoint/2010/main" val="1641839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265833"/>
            <a:ext cx="7776864" cy="5043487"/>
          </a:xfrm>
        </p:spPr>
        <p:txBody>
          <a:bodyPr/>
          <a:lstStyle/>
          <a:p>
            <a:r>
              <a:rPr lang="en-US" altLang="zh-CN" dirty="0"/>
              <a:t>State </a:t>
            </a:r>
            <a:r>
              <a:rPr lang="en-US" altLang="zh-CN" dirty="0" smtClean="0"/>
              <a:t>and</a:t>
            </a:r>
            <a:r>
              <a:rPr lang="en-US" altLang="zh-CN" dirty="0"/>
              <a:t> </a:t>
            </a:r>
            <a:r>
              <a:rPr lang="en-US" altLang="zh-CN" dirty="0" smtClean="0"/>
              <a:t>State </a:t>
            </a:r>
            <a:r>
              <a:rPr lang="en-US" altLang="zh-CN" dirty="0"/>
              <a:t>machine</a:t>
            </a:r>
            <a:endParaRPr lang="en-US" altLang="zh-CN" dirty="0" smtClean="0">
              <a:ea typeface="宋体" charset="-122"/>
            </a:endParaRPr>
          </a:p>
          <a:p>
            <a:r>
              <a:rPr lang="en-US" altLang="zh-CN" dirty="0" err="1" smtClean="0"/>
              <a:t>Statechart</a:t>
            </a:r>
            <a:r>
              <a:rPr lang="en-US" altLang="zh-CN" dirty="0" smtClean="0"/>
              <a:t> diagram</a:t>
            </a:r>
            <a:r>
              <a:rPr lang="en-US" altLang="zh-CN" dirty="0" smtClean="0">
                <a:ea typeface="宋体" charset="-122"/>
              </a:rPr>
              <a:t> </a:t>
            </a:r>
          </a:p>
          <a:p>
            <a:r>
              <a:rPr lang="en-US" altLang="zh-CN" dirty="0"/>
              <a:t>How to read the </a:t>
            </a:r>
            <a:r>
              <a:rPr lang="en-US" altLang="zh-CN" dirty="0" err="1" smtClean="0"/>
              <a:t>Statechart</a:t>
            </a:r>
            <a:r>
              <a:rPr lang="en-US" altLang="zh-CN" dirty="0" smtClean="0"/>
              <a:t> diagram </a:t>
            </a:r>
          </a:p>
          <a:p>
            <a:r>
              <a:rPr lang="en-US" altLang="zh-CN" dirty="0"/>
              <a:t>How to draw the </a:t>
            </a:r>
            <a:r>
              <a:rPr lang="en-US" altLang="zh-CN" dirty="0" err="1" smtClean="0"/>
              <a:t>Statechart</a:t>
            </a:r>
            <a:r>
              <a:rPr lang="en-US" altLang="zh-CN" dirty="0" smtClean="0"/>
              <a:t> diagram</a:t>
            </a:r>
          </a:p>
          <a:p>
            <a:r>
              <a:rPr lang="en-US" altLang="zh-CN" dirty="0"/>
              <a:t>Application Notes </a:t>
            </a:r>
            <a:endParaRPr lang="en-US" altLang="zh-CN" dirty="0" smtClean="0"/>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391209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13633808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Case </a:t>
            </a:r>
            <a:r>
              <a:rPr lang="en-US" altLang="zh-CN" dirty="0" smtClean="0">
                <a:ea typeface="宋体" charset="-122"/>
              </a:rPr>
              <a:t>Study</a:t>
            </a:r>
            <a:r>
              <a:rPr lang="zh-CN" altLang="en-US" dirty="0" smtClean="0">
                <a:ea typeface="宋体" charset="-122"/>
              </a:rPr>
              <a:t>：</a:t>
            </a:r>
            <a:r>
              <a:rPr lang="en-US" altLang="zh-CN" dirty="0"/>
              <a:t>Airline reservation system</a:t>
            </a:r>
            <a:endParaRPr lang="zh-CN" altLang="en-US" dirty="0"/>
          </a:p>
        </p:txBody>
      </p:sp>
      <p:sp>
        <p:nvSpPr>
          <p:cNvPr id="5" name="Rectangle 3"/>
          <p:cNvSpPr>
            <a:spLocks noChangeArrowheads="1"/>
          </p:cNvSpPr>
          <p:nvPr/>
        </p:nvSpPr>
        <p:spPr bwMode="auto">
          <a:xfrm>
            <a:off x="1043608" y="1412205"/>
            <a:ext cx="6915745"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dirty="0">
                <a:solidFill>
                  <a:schemeClr val="tx1"/>
                </a:solidFill>
                <a:ea typeface="楷体_GB2312" pitchFamily="49" charset="-122"/>
              </a:rPr>
              <a:t>航班机票预订</a:t>
            </a:r>
            <a:r>
              <a:rPr kumimoji="1" lang="zh-CN" altLang="en-US" dirty="0" smtClean="0">
                <a:solidFill>
                  <a:schemeClr val="tx1"/>
                </a:solidFill>
                <a:ea typeface="楷体_GB2312" pitchFamily="49" charset="-122"/>
              </a:rPr>
              <a:t>系统</a:t>
            </a:r>
            <a:endParaRPr kumimoji="1" lang="en-US" altLang="zh-CN" dirty="0" smtClean="0">
              <a:solidFill>
                <a:schemeClr val="tx1"/>
              </a:solidFill>
              <a:ea typeface="楷体_GB2312" pitchFamily="49" charset="-122"/>
            </a:endParaRPr>
          </a:p>
          <a:p>
            <a:pPr marL="457200" indent="-457200" algn="l" eaLnBrk="1" hangingPunct="1">
              <a:lnSpc>
                <a:spcPct val="125000"/>
              </a:lnSpc>
              <a:spcBef>
                <a:spcPct val="20000"/>
              </a:spcBef>
              <a:buClr>
                <a:srgbClr val="FF0000"/>
              </a:buClr>
              <a:buSzPct val="200000"/>
              <a:buFontTx/>
              <a:buChar char="•"/>
            </a:pPr>
            <a:endParaRPr kumimoji="1" lang="en-US" altLang="zh-CN" dirty="0">
              <a:solidFill>
                <a:schemeClr val="tx1"/>
              </a:solidFill>
              <a:ea typeface="楷体_GB2312" pitchFamily="49" charset="-122"/>
            </a:endParaRPr>
          </a:p>
          <a:p>
            <a:pPr lvl="1" algn="l" eaLnBrk="1" hangingPunct="1">
              <a:lnSpc>
                <a:spcPct val="125000"/>
              </a:lnSpc>
              <a:spcBef>
                <a:spcPct val="20000"/>
              </a:spcBef>
              <a:buClr>
                <a:srgbClr val="FF0000"/>
              </a:buClr>
              <a:buSzPct val="200000"/>
            </a:pPr>
            <a:r>
              <a:rPr kumimoji="1" lang="zh-CN" altLang="en-US" dirty="0" smtClean="0">
                <a:solidFill>
                  <a:schemeClr val="tx1"/>
                </a:solidFill>
                <a:ea typeface="楷体_GB2312" pitchFamily="49" charset="-122"/>
              </a:rPr>
              <a:t>以每次航班的机票预定状态来构建航班预定系统的状态图。</a:t>
            </a:r>
            <a:endParaRPr kumimoji="1" lang="en-US" altLang="zh-CN" dirty="0" smtClean="0">
              <a:solidFill>
                <a:schemeClr val="tx1"/>
              </a:solidFill>
              <a:ea typeface="楷体_GB2312" pitchFamily="49" charset="-122"/>
            </a:endParaRPr>
          </a:p>
        </p:txBody>
      </p:sp>
    </p:spTree>
    <p:extLst>
      <p:ext uri="{BB962C8B-B14F-4D97-AF65-F5344CB8AC3E}">
        <p14:creationId xmlns:p14="http://schemas.microsoft.com/office/powerpoint/2010/main" val="23385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76200" y="76200"/>
            <a:ext cx="8999538" cy="533400"/>
          </a:xfrm>
        </p:spPr>
        <p:txBody>
          <a:bodyPr/>
          <a:lstStyle/>
          <a:p>
            <a:r>
              <a:rPr lang="en-US" altLang="zh-CN" dirty="0">
                <a:ea typeface="宋体" charset="-122"/>
              </a:rPr>
              <a:t>Case </a:t>
            </a:r>
            <a:r>
              <a:rPr lang="en-US" altLang="zh-CN" dirty="0" smtClean="0">
                <a:ea typeface="宋体" charset="-122"/>
              </a:rPr>
              <a:t>Study</a:t>
            </a:r>
            <a:r>
              <a:rPr lang="zh-CN" altLang="en-US" dirty="0" smtClean="0">
                <a:ea typeface="宋体" charset="-122"/>
              </a:rPr>
              <a:t>：</a:t>
            </a:r>
            <a:r>
              <a:rPr lang="en-US" altLang="zh-CN" dirty="0"/>
              <a:t>Airline reservation system</a:t>
            </a:r>
            <a:endParaRPr lang="zh-CN" altLang="en-US" dirty="0"/>
          </a:p>
        </p:txBody>
      </p:sp>
      <p:sp>
        <p:nvSpPr>
          <p:cNvPr id="6" name="Rectangle 3"/>
          <p:cNvSpPr>
            <a:spLocks noChangeArrowheads="1"/>
          </p:cNvSpPr>
          <p:nvPr/>
        </p:nvSpPr>
        <p:spPr bwMode="auto">
          <a:xfrm>
            <a:off x="536575" y="1160463"/>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dirty="0" smtClean="0">
                <a:solidFill>
                  <a:srgbClr val="FF0000"/>
                </a:solidFill>
                <a:ea typeface="楷体_GB2312" pitchFamily="49" charset="-122"/>
              </a:rPr>
              <a:t>寻找</a:t>
            </a:r>
            <a:r>
              <a:rPr kumimoji="1" lang="zh-CN" altLang="en-US" b="1" dirty="0">
                <a:solidFill>
                  <a:srgbClr val="FF0000"/>
                </a:solidFill>
                <a:ea typeface="楷体_GB2312" pitchFamily="49" charset="-122"/>
              </a:rPr>
              <a:t>主要状态</a:t>
            </a:r>
            <a:r>
              <a:rPr kumimoji="1" lang="zh-CN" altLang="en-US" b="1" dirty="0">
                <a:solidFill>
                  <a:schemeClr val="tx1"/>
                </a:solidFill>
                <a:ea typeface="楷体_GB2312" pitchFamily="49" charset="-122"/>
              </a:rPr>
              <a:t>：对于航班机票预订系统而言，显然包括的状态主要有</a:t>
            </a:r>
            <a:br>
              <a:rPr kumimoji="1" lang="zh-CN" altLang="en-US" b="1" dirty="0">
                <a:solidFill>
                  <a:schemeClr val="tx1"/>
                </a:solidFill>
                <a:ea typeface="楷体_GB2312" pitchFamily="49" charset="-122"/>
              </a:rPr>
            </a:br>
            <a:r>
              <a:rPr kumimoji="1" lang="zh-CN" altLang="en-US" b="1" dirty="0">
                <a:solidFill>
                  <a:schemeClr val="tx1"/>
                </a:solidFill>
                <a:ea typeface="楷体_GB2312" pitchFamily="49" charset="-122"/>
              </a:rPr>
              <a:t> </a:t>
            </a:r>
            <a:r>
              <a:rPr kumimoji="1" lang="en-US" altLang="zh-CN" b="1" dirty="0">
                <a:solidFill>
                  <a:schemeClr val="tx1"/>
                </a:solidFill>
                <a:ea typeface="楷体_GB2312" pitchFamily="49" charset="-122"/>
              </a:rPr>
              <a:t>--  </a:t>
            </a:r>
            <a:r>
              <a:rPr kumimoji="1" lang="zh-CN" altLang="en-US" b="1" dirty="0">
                <a:solidFill>
                  <a:schemeClr val="tx1"/>
                </a:solidFill>
                <a:ea typeface="楷体_GB2312" pitchFamily="49" charset="-122"/>
              </a:rPr>
              <a:t>在刚确定飞机计划时，显然是没有任何预订的，并且在有人预订机票之前都将处于这种“无预订”状态</a:t>
            </a:r>
            <a:br>
              <a:rPr kumimoji="1" lang="zh-CN" altLang="en-US" b="1" dirty="0">
                <a:solidFill>
                  <a:schemeClr val="tx1"/>
                </a:solidFill>
                <a:ea typeface="楷体_GB2312" pitchFamily="49" charset="-122"/>
              </a:rPr>
            </a:br>
            <a:r>
              <a:rPr kumimoji="1" lang="zh-CN" altLang="en-US" b="1" dirty="0">
                <a:solidFill>
                  <a:schemeClr val="tx1"/>
                </a:solidFill>
                <a:ea typeface="楷体_GB2312" pitchFamily="49" charset="-122"/>
              </a:rPr>
              <a:t> </a:t>
            </a:r>
            <a:r>
              <a:rPr kumimoji="1" lang="en-US" altLang="zh-CN" b="1" dirty="0">
                <a:solidFill>
                  <a:schemeClr val="tx1"/>
                </a:solidFill>
                <a:ea typeface="楷体_GB2312" pitchFamily="49" charset="-122"/>
              </a:rPr>
              <a:t>--  </a:t>
            </a:r>
            <a:r>
              <a:rPr kumimoji="1" lang="zh-CN" altLang="en-US" b="1" dirty="0">
                <a:solidFill>
                  <a:schemeClr val="tx1"/>
                </a:solidFill>
                <a:ea typeface="楷体_GB2312" pitchFamily="49" charset="-122"/>
              </a:rPr>
              <a:t>对订座而言显然有“部分预订”和“预订完”两种状态</a:t>
            </a:r>
            <a:br>
              <a:rPr kumimoji="1" lang="zh-CN" altLang="en-US" b="1" dirty="0">
                <a:solidFill>
                  <a:schemeClr val="tx1"/>
                </a:solidFill>
                <a:ea typeface="楷体_GB2312" pitchFamily="49" charset="-122"/>
              </a:rPr>
            </a:br>
            <a:r>
              <a:rPr kumimoji="1" lang="zh-CN" altLang="en-US" b="1" dirty="0">
                <a:solidFill>
                  <a:schemeClr val="tx1"/>
                </a:solidFill>
                <a:ea typeface="楷体_GB2312" pitchFamily="49" charset="-122"/>
              </a:rPr>
              <a:t> </a:t>
            </a:r>
            <a:r>
              <a:rPr kumimoji="1" lang="en-US" altLang="zh-CN" b="1" dirty="0">
                <a:solidFill>
                  <a:schemeClr val="tx1"/>
                </a:solidFill>
                <a:ea typeface="楷体_GB2312" pitchFamily="49" charset="-122"/>
              </a:rPr>
              <a:t>-- </a:t>
            </a:r>
            <a:r>
              <a:rPr kumimoji="1" lang="zh-CN" altLang="en-US" b="1" dirty="0">
                <a:solidFill>
                  <a:schemeClr val="tx1"/>
                </a:solidFill>
                <a:ea typeface="楷体_GB2312" pitchFamily="49" charset="-122"/>
              </a:rPr>
              <a:t>而当航班快要起飞时，显然要“预订关闭”</a:t>
            </a:r>
            <a:br>
              <a:rPr kumimoji="1" lang="zh-CN" altLang="en-US" b="1" dirty="0">
                <a:solidFill>
                  <a:schemeClr val="tx1"/>
                </a:solidFill>
                <a:ea typeface="楷体_GB2312" pitchFamily="49" charset="-122"/>
              </a:rPr>
            </a:br>
            <a:r>
              <a:rPr kumimoji="1" lang="zh-CN" altLang="en-US" b="1" dirty="0">
                <a:solidFill>
                  <a:schemeClr val="tx1"/>
                </a:solidFill>
                <a:ea typeface="楷体_GB2312" pitchFamily="49" charset="-122"/>
              </a:rPr>
              <a:t>总结一下，主要有四种状态：无预订、部分预订、预订完以及预订关闭 </a:t>
            </a:r>
          </a:p>
        </p:txBody>
      </p:sp>
    </p:spTree>
    <p:extLst>
      <p:ext uri="{BB962C8B-B14F-4D97-AF65-F5344CB8AC3E}">
        <p14:creationId xmlns:p14="http://schemas.microsoft.com/office/powerpoint/2010/main" val="152729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Object State</a:t>
            </a:r>
            <a:endParaRPr lang="zh-CN" altLang="en-US" dirty="0"/>
          </a:p>
        </p:txBody>
      </p:sp>
      <p:sp>
        <p:nvSpPr>
          <p:cNvPr id="3" name="文本占位符 2"/>
          <p:cNvSpPr>
            <a:spLocks noGrp="1"/>
          </p:cNvSpPr>
          <p:nvPr>
            <p:ph type="body" sz="half" idx="1"/>
          </p:nvPr>
        </p:nvSpPr>
        <p:spPr>
          <a:xfrm>
            <a:off x="361950" y="1052513"/>
            <a:ext cx="8458522" cy="5043487"/>
          </a:xfrm>
        </p:spPr>
        <p:txBody>
          <a:bodyPr/>
          <a:lstStyle/>
          <a:p>
            <a:r>
              <a:rPr lang="zh-CN" altLang="zh-CN" dirty="0">
                <a:latin typeface="黑体" pitchFamily="49" charset="-122"/>
                <a:ea typeface="黑体" pitchFamily="49" charset="-122"/>
              </a:rPr>
              <a:t>对象的状态是由</a:t>
            </a:r>
            <a:r>
              <a:rPr lang="zh-CN" altLang="zh-CN" dirty="0">
                <a:solidFill>
                  <a:srgbClr val="FF0000"/>
                </a:solidFill>
                <a:latin typeface="黑体" pitchFamily="49" charset="-122"/>
                <a:ea typeface="黑体" pitchFamily="49" charset="-122"/>
              </a:rPr>
              <a:t>class中的</a:t>
            </a:r>
            <a:r>
              <a:rPr lang="zh-CN" altLang="zh-CN" dirty="0" smtClean="0">
                <a:solidFill>
                  <a:srgbClr val="FF0000"/>
                </a:solidFill>
                <a:latin typeface="黑体" pitchFamily="49" charset="-122"/>
                <a:ea typeface="黑体" pitchFamily="49" charset="-122"/>
              </a:rPr>
              <a:t>属性</a:t>
            </a:r>
            <a:r>
              <a:rPr lang="zh-CN" altLang="en-US" dirty="0" smtClean="0">
                <a:latin typeface="黑体" pitchFamily="49" charset="-122"/>
                <a:ea typeface="黑体" pitchFamily="49" charset="-122"/>
              </a:rPr>
              <a:t>决定</a:t>
            </a:r>
            <a:r>
              <a:rPr lang="zh-CN" altLang="zh-CN" dirty="0" smtClean="0">
                <a:latin typeface="黑体" pitchFamily="49" charset="-122"/>
                <a:ea typeface="黑体" pitchFamily="49" charset="-122"/>
              </a:rPr>
              <a:t>的</a:t>
            </a:r>
            <a:r>
              <a:rPr lang="zh-CN" altLang="zh-CN" dirty="0">
                <a:latin typeface="黑体" pitchFamily="49" charset="-122"/>
                <a:ea typeface="黑体" pitchFamily="49" charset="-122"/>
              </a:rPr>
              <a:t>。</a:t>
            </a:r>
          </a:p>
          <a:p>
            <a:r>
              <a:rPr lang="zh-CN" altLang="en-US" b="1" dirty="0" smtClean="0"/>
              <a:t>业务的状态是由</a:t>
            </a:r>
            <a:r>
              <a:rPr lang="zh-CN" altLang="en-US" b="1" dirty="0" smtClean="0">
                <a:solidFill>
                  <a:srgbClr val="FF0000"/>
                </a:solidFill>
              </a:rPr>
              <a:t>业务对象的状态</a:t>
            </a:r>
            <a:r>
              <a:rPr lang="zh-CN" altLang="en-US" b="1" dirty="0" smtClean="0"/>
              <a:t>决定的。</a:t>
            </a:r>
            <a:endParaRPr lang="zh-CN" altLang="en-US" b="1"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852936"/>
            <a:ext cx="6248400" cy="2546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9605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33169" name="Group 177"/>
          <p:cNvGraphicFramePr>
            <a:graphicFrameLocks noGrp="1"/>
          </p:cNvGraphicFramePr>
          <p:nvPr>
            <p:ph/>
            <p:extLst>
              <p:ext uri="{D42A27DB-BD31-4B8C-83A1-F6EECF244321}">
                <p14:modId xmlns:p14="http://schemas.microsoft.com/office/powerpoint/2010/main" val="1894146065"/>
              </p:ext>
            </p:extLst>
          </p:nvPr>
        </p:nvGraphicFramePr>
        <p:xfrm>
          <a:off x="1043608" y="1398478"/>
          <a:ext cx="7128792" cy="2246545"/>
        </p:xfrm>
        <a:graphic>
          <a:graphicData uri="http://schemas.openxmlformats.org/drawingml/2006/table">
            <a:tbl>
              <a:tblPr/>
              <a:tblGrid>
                <a:gridCol w="1159821"/>
                <a:gridCol w="2078546"/>
                <a:gridCol w="1147036"/>
                <a:gridCol w="1596353"/>
                <a:gridCol w="1147036"/>
              </a:tblGrid>
              <a:tr h="444031">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源目标</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无预订</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部分预订</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预订完</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预订关闭</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r>
              <a:tr h="475449">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无预订</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预订</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不直接转换</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关闭</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r>
              <a:tr h="44235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部分预订</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退订</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使预订人</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预订</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无空座</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关闭</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r>
              <a:tr h="44235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预订完</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不直接转换</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退订</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关闭</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r>
              <a:tr h="44235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预订关闭</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无转换</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无转换</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无转换</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itchFamily="2" charset="2"/>
                        <a:buNone/>
                        <a:tabLst/>
                      </a:pP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schemeClr>
                    </a:solidFill>
                  </a:tcPr>
                </a:tc>
              </a:tr>
            </a:tbl>
          </a:graphicData>
        </a:graphic>
      </p:graphicFrame>
      <p:pic>
        <p:nvPicPr>
          <p:cNvPr id="2133170" name="Picture 1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043" y="3717032"/>
            <a:ext cx="4948237" cy="30383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79512" y="797579"/>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1pPr>
            <a:lvl2pPr marL="4572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2pPr>
            <a:lvl3pPr marL="9144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3pPr>
            <a:lvl4pPr marL="13716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4pPr>
            <a:lvl5pPr marL="1828800" algn="ctr" rtl="0" eaLnBrk="0" fontAlgn="base" hangingPunct="0">
              <a:spcBef>
                <a:spcPct val="0"/>
              </a:spcBef>
              <a:spcAft>
                <a:spcPct val="0"/>
              </a:spcAft>
              <a:defRPr sz="2400" kern="1200">
                <a:solidFill>
                  <a:srgbClr val="FFCC66"/>
                </a:solidFill>
                <a:latin typeface="Times New Roman" pitchFamily="18" charset="0"/>
                <a:ea typeface="华文琥珀" pitchFamily="2" charset="-122"/>
                <a:cs typeface="+mn-cs"/>
              </a:defRPr>
            </a:lvl5pPr>
            <a:lvl6pPr marL="2286000" algn="l" defTabSz="914400" rtl="0" eaLnBrk="1" latinLnBrk="0" hangingPunct="1">
              <a:defRPr sz="2400" kern="1200">
                <a:solidFill>
                  <a:srgbClr val="FFCC66"/>
                </a:solidFill>
                <a:latin typeface="Times New Roman" pitchFamily="18" charset="0"/>
                <a:ea typeface="华文琥珀" pitchFamily="2" charset="-122"/>
                <a:cs typeface="+mn-cs"/>
              </a:defRPr>
            </a:lvl6pPr>
            <a:lvl7pPr marL="2743200" algn="l" defTabSz="914400" rtl="0" eaLnBrk="1" latinLnBrk="0" hangingPunct="1">
              <a:defRPr sz="2400" kern="1200">
                <a:solidFill>
                  <a:srgbClr val="FFCC66"/>
                </a:solidFill>
                <a:latin typeface="Times New Roman" pitchFamily="18" charset="0"/>
                <a:ea typeface="华文琥珀" pitchFamily="2" charset="-122"/>
                <a:cs typeface="+mn-cs"/>
              </a:defRPr>
            </a:lvl7pPr>
            <a:lvl8pPr marL="3200400" algn="l" defTabSz="914400" rtl="0" eaLnBrk="1" latinLnBrk="0" hangingPunct="1">
              <a:defRPr sz="2400" kern="1200">
                <a:solidFill>
                  <a:srgbClr val="FFCC66"/>
                </a:solidFill>
                <a:latin typeface="Times New Roman" pitchFamily="18" charset="0"/>
                <a:ea typeface="华文琥珀" pitchFamily="2" charset="-122"/>
                <a:cs typeface="+mn-cs"/>
              </a:defRPr>
            </a:lvl8pPr>
            <a:lvl9pPr marL="3657600" algn="l" defTabSz="914400" rtl="0" eaLnBrk="1" latinLnBrk="0" hangingPunct="1">
              <a:defRPr sz="2400" kern="1200">
                <a:solidFill>
                  <a:srgbClr val="FFCC66"/>
                </a:solidFill>
                <a:latin typeface="Times New Roman" pitchFamily="18" charset="0"/>
                <a:ea typeface="华文琥珀" pitchFamily="2" charset="-122"/>
                <a:cs typeface="+mn-cs"/>
              </a:defRPr>
            </a:lvl9pPr>
          </a:lstStyle>
          <a:p>
            <a:pPr marL="457200" indent="-457200" algn="l" eaLnBrk="1" hangingPunct="1">
              <a:lnSpc>
                <a:spcPct val="125000"/>
              </a:lnSpc>
              <a:spcBef>
                <a:spcPct val="20000"/>
              </a:spcBef>
              <a:buClr>
                <a:srgbClr val="FF0000"/>
              </a:buClr>
              <a:buSzPct val="200000"/>
              <a:buFontTx/>
              <a:buChar char="•"/>
            </a:pPr>
            <a:r>
              <a:rPr kumimoji="1" lang="zh-CN" altLang="en-US" b="1" dirty="0" smtClean="0">
                <a:solidFill>
                  <a:schemeClr val="tx1"/>
                </a:solidFill>
                <a:ea typeface="楷体_GB2312" pitchFamily="49" charset="-122"/>
              </a:rPr>
              <a:t>绘制状态机图，确定</a:t>
            </a:r>
            <a:r>
              <a:rPr kumimoji="1" lang="zh-CN" altLang="en-US" b="1" dirty="0">
                <a:solidFill>
                  <a:schemeClr val="tx1"/>
                </a:solidFill>
                <a:ea typeface="楷体_GB2312" pitchFamily="49" charset="-122"/>
              </a:rPr>
              <a:t>状态间转换</a:t>
            </a:r>
          </a:p>
        </p:txBody>
      </p:sp>
      <p:sp>
        <p:nvSpPr>
          <p:cNvPr id="7"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smtClean="0">
                <a:ea typeface="宋体" charset="-122"/>
              </a:rPr>
              <a:t>Case Study</a:t>
            </a:r>
            <a:r>
              <a:rPr lang="zh-CN" altLang="en-US" dirty="0" smtClean="0">
                <a:ea typeface="宋体" charset="-122"/>
              </a:rPr>
              <a:t>：</a:t>
            </a:r>
            <a:r>
              <a:rPr lang="en-US" altLang="zh-CN" dirty="0" smtClean="0"/>
              <a:t>Airline reservation system</a:t>
            </a:r>
            <a:endParaRPr lang="zh-CN" altLang="en-US" dirty="0"/>
          </a:p>
        </p:txBody>
      </p:sp>
    </p:spTree>
    <p:extLst>
      <p:ext uri="{BB962C8B-B14F-4D97-AF65-F5344CB8AC3E}">
        <p14:creationId xmlns:p14="http://schemas.microsoft.com/office/powerpoint/2010/main" val="494892178"/>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5043" name="Rectangle 3"/>
          <p:cNvSpPr>
            <a:spLocks noChangeArrowheads="1"/>
          </p:cNvSpPr>
          <p:nvPr/>
        </p:nvSpPr>
        <p:spPr bwMode="auto">
          <a:xfrm>
            <a:off x="468313" y="1196752"/>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eaLnBrk="1" hangingPunct="1">
              <a:lnSpc>
                <a:spcPct val="125000"/>
              </a:lnSpc>
              <a:spcBef>
                <a:spcPct val="20000"/>
              </a:spcBef>
              <a:buClr>
                <a:srgbClr val="FF0000"/>
              </a:buClr>
              <a:buSzPct val="200000"/>
              <a:buFontTx/>
              <a:buChar char="•"/>
            </a:pPr>
            <a:r>
              <a:rPr kumimoji="1" lang="zh-CN" altLang="en-US" sz="2400" dirty="0">
                <a:latin typeface="Times New Roman" pitchFamily="18" charset="0"/>
                <a:ea typeface="楷体_GB2312" pitchFamily="49" charset="-122"/>
              </a:rPr>
              <a:t>细化状态内的活动与转换</a:t>
            </a:r>
          </a:p>
        </p:txBody>
      </p:sp>
      <p:pic>
        <p:nvPicPr>
          <p:cNvPr id="2135084"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88840"/>
            <a:ext cx="8945132" cy="3312368"/>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smtClean="0">
                <a:ea typeface="宋体" charset="-122"/>
              </a:rPr>
              <a:t>Case Study</a:t>
            </a:r>
            <a:r>
              <a:rPr lang="zh-CN" altLang="en-US" dirty="0" smtClean="0">
                <a:ea typeface="宋体" charset="-122"/>
              </a:rPr>
              <a:t>：</a:t>
            </a:r>
            <a:r>
              <a:rPr lang="en-US" altLang="zh-CN" dirty="0" smtClean="0"/>
              <a:t>Airline reservation system</a:t>
            </a:r>
            <a:endParaRPr lang="zh-CN" altLang="en-US" dirty="0"/>
          </a:p>
        </p:txBody>
      </p:sp>
    </p:spTree>
    <p:extLst>
      <p:ext uri="{BB962C8B-B14F-4D97-AF65-F5344CB8AC3E}">
        <p14:creationId xmlns:p14="http://schemas.microsoft.com/office/powerpoint/2010/main" val="343226217"/>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6067" name="Rectangle 3"/>
          <p:cNvSpPr>
            <a:spLocks noChangeArrowheads="1"/>
          </p:cNvSpPr>
          <p:nvPr/>
        </p:nvSpPr>
        <p:spPr bwMode="auto">
          <a:xfrm>
            <a:off x="468313" y="105216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eaLnBrk="1" hangingPunct="1">
              <a:lnSpc>
                <a:spcPct val="125000"/>
              </a:lnSpc>
              <a:spcBef>
                <a:spcPct val="20000"/>
              </a:spcBef>
              <a:buClr>
                <a:srgbClr val="FF0000"/>
              </a:buClr>
              <a:buSzPct val="200000"/>
              <a:buFontTx/>
              <a:buChar char="•"/>
            </a:pPr>
            <a:r>
              <a:rPr kumimoji="1" lang="zh-CN" altLang="en-US" sz="2400" dirty="0">
                <a:latin typeface="Times New Roman" pitchFamily="18" charset="0"/>
                <a:ea typeface="楷体_GB2312" pitchFamily="49" charset="-122"/>
              </a:rPr>
              <a:t>使用复合状态</a:t>
            </a:r>
          </a:p>
        </p:txBody>
      </p:sp>
      <p:pic>
        <p:nvPicPr>
          <p:cNvPr id="21360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8687285" cy="4896544"/>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76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7950" tIns="53975" rIns="107950" bIns="53975" numCol="1" anchor="t" anchorCtr="0" compatLnSpc="1">
            <a:prstTxWarp prst="textNoShape">
              <a:avLst/>
            </a:prstTxWarp>
          </a:bodyPr>
          <a:lstStyle>
            <a:lvl1pPr marL="339725" indent="-339725" algn="l" rtl="0" eaLnBrk="0" fontAlgn="base" hangingPunct="0">
              <a:lnSpc>
                <a:spcPct val="80000"/>
              </a:lnSpc>
              <a:spcBef>
                <a:spcPct val="30000"/>
              </a:spcBef>
              <a:spcAft>
                <a:spcPct val="0"/>
              </a:spcAft>
              <a:buClr>
                <a:srgbClr val="FFFF99"/>
              </a:buClr>
              <a:buFont typeface="Wingdings" pitchFamily="2" charset="2"/>
              <a:buChar char="w"/>
              <a:defRPr sz="3200">
                <a:solidFill>
                  <a:srgbClr val="FFFF99"/>
                </a:solidFill>
                <a:latin typeface="+mn-lt"/>
                <a:ea typeface="+mn-ea"/>
                <a:cs typeface="+mn-cs"/>
              </a:defRPr>
            </a:lvl1pPr>
            <a:lvl2pPr marL="682625" indent="-228600" algn="l" rtl="0" eaLnBrk="0" fontAlgn="base" hangingPunct="0">
              <a:lnSpc>
                <a:spcPct val="87000"/>
              </a:lnSpc>
              <a:spcBef>
                <a:spcPct val="30000"/>
              </a:spcBef>
              <a:spcAft>
                <a:spcPct val="0"/>
              </a:spcAft>
              <a:buClr>
                <a:srgbClr val="DDDDDD"/>
              </a:buClr>
              <a:buFont typeface="Wingdings" pitchFamily="2" charset="2"/>
              <a:buChar char="§"/>
              <a:defRPr sz="2800">
                <a:solidFill>
                  <a:srgbClr val="DDDDDD"/>
                </a:solidFill>
                <a:latin typeface="+mn-lt"/>
              </a:defRPr>
            </a:lvl2pPr>
            <a:lvl3pPr marL="1025525" indent="-228600" algn="l" rtl="0" eaLnBrk="0" fontAlgn="base" hangingPunct="0">
              <a:spcBef>
                <a:spcPct val="2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20000"/>
              </a:spcBef>
              <a:spcAft>
                <a:spcPct val="0"/>
              </a:spcAft>
              <a:buClr>
                <a:srgbClr val="FFFF99"/>
              </a:buClr>
              <a:buFont typeface="Wingdings"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marL="0" indent="0">
              <a:buNone/>
            </a:pPr>
            <a:r>
              <a:rPr lang="en-US" altLang="zh-CN" dirty="0" smtClean="0">
                <a:ea typeface="宋体" charset="-122"/>
              </a:rPr>
              <a:t>Case Study</a:t>
            </a:r>
            <a:r>
              <a:rPr lang="zh-CN" altLang="en-US" dirty="0" smtClean="0">
                <a:ea typeface="宋体" charset="-122"/>
              </a:rPr>
              <a:t>：</a:t>
            </a:r>
            <a:r>
              <a:rPr lang="en-US" altLang="zh-CN" dirty="0" smtClean="0"/>
              <a:t>Airline reservation system</a:t>
            </a:r>
            <a:endParaRPr lang="zh-CN" altLang="en-US" dirty="0"/>
          </a:p>
        </p:txBody>
      </p:sp>
    </p:spTree>
    <p:extLst>
      <p:ext uri="{BB962C8B-B14F-4D97-AF65-F5344CB8AC3E}">
        <p14:creationId xmlns:p14="http://schemas.microsoft.com/office/powerpoint/2010/main" val="533781065"/>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r>
              <a:rPr lang="zh-CN" altLang="en-US" dirty="0" smtClean="0"/>
              <a:t>：</a:t>
            </a:r>
            <a:r>
              <a:rPr lang="zh-CN" altLang="zh-CN" b="1" dirty="0" smtClean="0">
                <a:ea typeface="黑体" pitchFamily="49" charset="-122"/>
              </a:rPr>
              <a:t>手机</a:t>
            </a:r>
            <a:r>
              <a:rPr lang="zh-CN" altLang="zh-CN" b="1" dirty="0">
                <a:ea typeface="黑体" pitchFamily="49" charset="-122"/>
              </a:rPr>
              <a:t>的状态图</a:t>
            </a:r>
            <a:endParaRPr lang="zh-CN" altLang="en-US" dirty="0"/>
          </a:p>
        </p:txBody>
      </p:sp>
      <p:sp>
        <p:nvSpPr>
          <p:cNvPr id="5" name="Rectangle 3"/>
          <p:cNvSpPr>
            <a:spLocks noGrp="1" noChangeArrowheads="1"/>
          </p:cNvSpPr>
          <p:nvPr>
            <p:ph type="body" idx="1"/>
          </p:nvPr>
        </p:nvSpPr>
        <p:spPr>
          <a:xfrm>
            <a:off x="323528" y="1052736"/>
            <a:ext cx="8136904" cy="5400600"/>
          </a:xfrm>
        </p:spPr>
        <p:txBody>
          <a:bodyPr/>
          <a:lstStyle/>
          <a:p>
            <a:pPr lvl="1">
              <a:lnSpc>
                <a:spcPct val="110000"/>
              </a:lnSpc>
              <a:buClr>
                <a:schemeClr val="hlink"/>
              </a:buClr>
              <a:buNone/>
            </a:pPr>
            <a:r>
              <a:rPr lang="zh-CN" altLang="zh-CN" sz="2400" b="1" dirty="0"/>
              <a:t>当手机开机时，它处于空闲状态（idle） ，</a:t>
            </a:r>
            <a:r>
              <a:rPr lang="zh-CN" altLang="zh-CN" sz="2400" b="1" dirty="0" smtClean="0"/>
              <a:t>当用户</a:t>
            </a:r>
            <a:r>
              <a:rPr lang="zh-CN" altLang="zh-CN" sz="2400" b="1" dirty="0"/>
              <a:t>使用电话呼叫某人（call someone）时，手机进入拨号状态（dialing）。如果呼叫成功，即电话接通（connected）,手机就处于通话状态（working）;如果呼叫不成功（can’t  connect）,例如对方线路有问题，关机 、拒绝接听。这时手机停止呼叫，重新进入空闲状态，手机进入空闲状态下被呼叫（be called ）,手机进入响铃状态（ringing），如果用户接听电话（pick）,手机处于通话状态；如果用户未做出任何反应（haven’t acts ）,可能他没有听见铃声，手机一直处于响铃状态，如果用户拒绝来电（refused）,手机回到空闲状态（idle）。</a:t>
            </a:r>
          </a:p>
          <a:p>
            <a:pPr>
              <a:lnSpc>
                <a:spcPct val="90000"/>
              </a:lnSpc>
              <a:buFont typeface="Wingdings" pitchFamily="2" charset="2"/>
              <a:buNone/>
            </a:pPr>
            <a:endParaRPr lang="zh-CN" sz="2500" dirty="0">
              <a:latin typeface="Arial" pitchFamily="34" charset="0"/>
            </a:endParaRPr>
          </a:p>
          <a:p>
            <a:pPr>
              <a:lnSpc>
                <a:spcPct val="90000"/>
              </a:lnSpc>
              <a:buFont typeface="Wingdings" pitchFamily="2" charset="2"/>
              <a:buChar char="n"/>
            </a:pPr>
            <a:endParaRPr lang="zh-CN" altLang="zh-CN" sz="2500" dirty="0"/>
          </a:p>
        </p:txBody>
      </p:sp>
    </p:spTree>
    <p:extLst>
      <p:ext uri="{BB962C8B-B14F-4D97-AF65-F5344CB8AC3E}">
        <p14:creationId xmlns:p14="http://schemas.microsoft.com/office/powerpoint/2010/main" val="22865013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76200" y="76200"/>
            <a:ext cx="8999538" cy="533400"/>
          </a:xfrm>
        </p:spPr>
        <p:txBody>
          <a:bodyPr/>
          <a:lstStyle/>
          <a:p>
            <a:r>
              <a:rPr lang="en-US" altLang="zh-CN" dirty="0" smtClean="0"/>
              <a:t>Practice</a:t>
            </a:r>
            <a:r>
              <a:rPr lang="zh-CN" altLang="en-US" dirty="0" smtClean="0"/>
              <a:t>：</a:t>
            </a:r>
            <a:r>
              <a:rPr lang="zh-CN" altLang="en-US" b="1" dirty="0" smtClean="0"/>
              <a:t>电梯</a:t>
            </a:r>
            <a:r>
              <a:rPr lang="zh-CN" altLang="zh-CN" b="1" dirty="0" smtClean="0">
                <a:ea typeface="黑体" pitchFamily="49" charset="-122"/>
              </a:rPr>
              <a:t>的</a:t>
            </a:r>
            <a:r>
              <a:rPr lang="zh-CN" altLang="zh-CN" b="1" dirty="0">
                <a:ea typeface="黑体" pitchFamily="49" charset="-122"/>
              </a:rPr>
              <a:t>状态图</a:t>
            </a:r>
            <a:endParaRPr lang="zh-CN" altLang="en-US" dirty="0"/>
          </a:p>
        </p:txBody>
      </p:sp>
      <p:sp>
        <p:nvSpPr>
          <p:cNvPr id="4" name="Rectangle 3"/>
          <p:cNvSpPr>
            <a:spLocks noGrp="1" noChangeArrowheads="1"/>
          </p:cNvSpPr>
          <p:nvPr>
            <p:ph type="body" idx="1"/>
          </p:nvPr>
        </p:nvSpPr>
        <p:spPr>
          <a:xfrm>
            <a:off x="-108520" y="836712"/>
            <a:ext cx="8964488" cy="5328592"/>
          </a:xfrm>
        </p:spPr>
        <p:txBody>
          <a:bodyPr/>
          <a:lstStyle/>
          <a:p>
            <a:pPr lvl="1">
              <a:lnSpc>
                <a:spcPct val="110000"/>
              </a:lnSpc>
              <a:buClr>
                <a:schemeClr val="hlink"/>
              </a:buClr>
              <a:buFont typeface="Wingdings" pitchFamily="2" charset="2"/>
              <a:buNone/>
            </a:pPr>
            <a:r>
              <a:rPr lang="zh-CN" sz="2400" dirty="0" smtClean="0">
                <a:latin typeface="Arial" pitchFamily="34" charset="0"/>
                <a:ea typeface="黑体" pitchFamily="49" charset="-122"/>
              </a:rPr>
              <a:t>电梯</a:t>
            </a:r>
            <a:r>
              <a:rPr lang="zh-CN" sz="2400" dirty="0">
                <a:latin typeface="Arial" pitchFamily="34" charset="0"/>
                <a:ea typeface="黑体" pitchFamily="49" charset="-122"/>
              </a:rPr>
              <a:t>开始处于空闲状态（</a:t>
            </a:r>
            <a:r>
              <a:rPr lang="zh-CN" altLang="zh-CN" sz="2400" dirty="0">
                <a:latin typeface="Arial" pitchFamily="34" charset="0"/>
                <a:ea typeface="黑体" pitchFamily="49" charset="-122"/>
              </a:rPr>
              <a:t>idle</a:t>
            </a:r>
            <a:r>
              <a:rPr lang="zh-CN" sz="2400" dirty="0">
                <a:latin typeface="Arial" pitchFamily="34" charset="0"/>
                <a:ea typeface="黑体" pitchFamily="49" charset="-122"/>
              </a:rPr>
              <a:t>），当有人按下按钮要求使用电梯</a:t>
            </a:r>
            <a:r>
              <a:rPr lang="zh-CN" sz="2400" dirty="0" smtClean="0">
                <a:latin typeface="Arial" pitchFamily="34" charset="0"/>
                <a:ea typeface="黑体" pitchFamily="49" charset="-122"/>
              </a:rPr>
              <a:t>时</a:t>
            </a:r>
            <a:r>
              <a:rPr lang="zh-CN" altLang="zh-CN" sz="2400" dirty="0" smtClean="0">
                <a:latin typeface="Arial" pitchFamily="34" charset="0"/>
                <a:ea typeface="黑体" pitchFamily="49" charset="-122"/>
              </a:rPr>
              <a:t>(</a:t>
            </a:r>
            <a:r>
              <a:rPr lang="zh-CN" sz="2400" dirty="0" smtClean="0">
                <a:latin typeface="Arial" pitchFamily="34" charset="0"/>
                <a:ea typeface="黑体" pitchFamily="49" charset="-122"/>
              </a:rPr>
              <a:t>事件 </a:t>
            </a:r>
            <a:r>
              <a:rPr lang="zh-CN" altLang="zh-CN" sz="2400" dirty="0">
                <a:latin typeface="Arial" pitchFamily="34" charset="0"/>
                <a:ea typeface="黑体" pitchFamily="49" charset="-122"/>
              </a:rPr>
              <a:t>is required</a:t>
            </a:r>
            <a:r>
              <a:rPr lang="zh-CN" sz="2400" dirty="0">
                <a:latin typeface="Arial" pitchFamily="34" charset="0"/>
                <a:ea typeface="黑体" pitchFamily="49" charset="-122"/>
              </a:rPr>
              <a:t>发生</a:t>
            </a:r>
            <a:r>
              <a:rPr lang="zh-CN" altLang="zh-CN" sz="2400" dirty="0">
                <a:latin typeface="Arial" pitchFamily="34" charset="0"/>
                <a:ea typeface="黑体" pitchFamily="49" charset="-122"/>
              </a:rPr>
              <a:t>)</a:t>
            </a:r>
            <a:r>
              <a:rPr lang="zh-CN" sz="2400" dirty="0">
                <a:latin typeface="Arial" pitchFamily="34" charset="0"/>
                <a:ea typeface="黑体" pitchFamily="49" charset="-122"/>
              </a:rPr>
              <a:t>，电梯进入运行状态（</a:t>
            </a:r>
            <a:r>
              <a:rPr lang="zh-CN" altLang="zh-CN" sz="2400" dirty="0">
                <a:latin typeface="Arial" pitchFamily="34" charset="0"/>
                <a:ea typeface="黑体" pitchFamily="49" charset="-122"/>
              </a:rPr>
              <a:t>run</a:t>
            </a:r>
            <a:r>
              <a:rPr lang="zh-CN" sz="2400" dirty="0">
                <a:latin typeface="Arial" pitchFamily="34" charset="0"/>
                <a:ea typeface="黑体" pitchFamily="49" charset="-122"/>
              </a:rPr>
              <a:t>）。如果电梯的当前楼层比想要的楼层高时</a:t>
            </a:r>
            <a:r>
              <a:rPr lang="zh-CN" sz="2400" dirty="0" smtClean="0">
                <a:latin typeface="Arial" pitchFamily="34" charset="0"/>
                <a:ea typeface="黑体" pitchFamily="49" charset="-122"/>
              </a:rPr>
              <a:t>（</a:t>
            </a:r>
            <a:r>
              <a:rPr lang="zh-CN" altLang="en-US" sz="2400" dirty="0" smtClean="0">
                <a:latin typeface="Arial" pitchFamily="34" charset="0"/>
                <a:ea typeface="黑体" pitchFamily="49" charset="-122"/>
              </a:rPr>
              <a:t>监护条件</a:t>
            </a:r>
            <a:r>
              <a:rPr lang="zh-CN" altLang="zh-CN" sz="2400" dirty="0" smtClean="0">
                <a:latin typeface="Arial" pitchFamily="34" charset="0"/>
                <a:ea typeface="黑体" pitchFamily="49" charset="-122"/>
              </a:rPr>
              <a:t>[</a:t>
            </a:r>
            <a:r>
              <a:rPr lang="zh-CN" altLang="zh-CN" sz="2400" dirty="0">
                <a:latin typeface="Arial" pitchFamily="34" charset="0"/>
                <a:ea typeface="黑体" pitchFamily="49" charset="-122"/>
              </a:rPr>
              <a:t>currentFloor&gt;desiredFloor]</a:t>
            </a:r>
            <a:r>
              <a:rPr lang="zh-CN" sz="2400" dirty="0">
                <a:latin typeface="Arial" pitchFamily="34" charset="0"/>
                <a:ea typeface="黑体" pitchFamily="49" charset="-122"/>
              </a:rPr>
              <a:t>成立），电梯进入下降状态（</a:t>
            </a:r>
            <a:r>
              <a:rPr lang="zh-CN" altLang="zh-CN" sz="2400" dirty="0">
                <a:latin typeface="Arial" pitchFamily="34" charset="0"/>
                <a:ea typeface="黑体" pitchFamily="49" charset="-122"/>
              </a:rPr>
              <a:t>moving down</a:t>
            </a:r>
            <a:r>
              <a:rPr lang="zh-CN" sz="2400" dirty="0">
                <a:latin typeface="Arial" pitchFamily="34" charset="0"/>
                <a:ea typeface="黑体" pitchFamily="49" charset="-122"/>
              </a:rPr>
              <a:t>）；反之，如果电梯的当前楼层比想要的楼层低时</a:t>
            </a:r>
            <a:r>
              <a:rPr lang="zh-CN" sz="2400" dirty="0" smtClean="0">
                <a:latin typeface="Arial" pitchFamily="34" charset="0"/>
                <a:ea typeface="黑体" pitchFamily="49" charset="-122"/>
              </a:rPr>
              <a:t>（</a:t>
            </a:r>
            <a:r>
              <a:rPr lang="zh-CN" altLang="en-US" sz="2400" dirty="0" smtClean="0">
                <a:latin typeface="Arial" pitchFamily="34" charset="0"/>
                <a:ea typeface="黑体" pitchFamily="49" charset="-122"/>
              </a:rPr>
              <a:t>监护条件</a:t>
            </a:r>
            <a:r>
              <a:rPr lang="zh-CN" altLang="zh-CN" sz="2400" dirty="0" smtClean="0">
                <a:latin typeface="Arial" pitchFamily="34" charset="0"/>
                <a:ea typeface="黑体" pitchFamily="49" charset="-122"/>
              </a:rPr>
              <a:t>[</a:t>
            </a:r>
            <a:r>
              <a:rPr lang="zh-CN" altLang="zh-CN" sz="2400" dirty="0">
                <a:latin typeface="Arial" pitchFamily="34" charset="0"/>
                <a:ea typeface="黑体" pitchFamily="49" charset="-122"/>
              </a:rPr>
              <a:t>currentFloor&lt;desiredFloor</a:t>
            </a:r>
            <a:r>
              <a:rPr lang="zh-CN" sz="2400" dirty="0">
                <a:latin typeface="Arial" pitchFamily="34" charset="0"/>
                <a:ea typeface="黑体" pitchFamily="49" charset="-122"/>
              </a:rPr>
              <a:t>成立</a:t>
            </a:r>
            <a:r>
              <a:rPr lang="zh-CN" altLang="zh-CN" sz="2400" dirty="0">
                <a:latin typeface="Arial" pitchFamily="34" charset="0"/>
                <a:ea typeface="黑体" pitchFamily="49" charset="-122"/>
              </a:rPr>
              <a:t>]</a:t>
            </a:r>
            <a:r>
              <a:rPr lang="zh-CN" sz="2400" dirty="0">
                <a:latin typeface="Arial" pitchFamily="34" charset="0"/>
                <a:ea typeface="黑体" pitchFamily="49" charset="-122"/>
              </a:rPr>
              <a:t>），电梯进入上升状态</a:t>
            </a:r>
            <a:r>
              <a:rPr lang="zh-CN" altLang="zh-CN" sz="2400" dirty="0">
                <a:latin typeface="Arial" pitchFamily="34" charset="0"/>
                <a:ea typeface="黑体" pitchFamily="49" charset="-122"/>
              </a:rPr>
              <a:t>(moving up)</a:t>
            </a:r>
            <a:r>
              <a:rPr lang="zh-CN" sz="2400" dirty="0">
                <a:latin typeface="Arial" pitchFamily="34" charset="0"/>
                <a:ea typeface="黑体" pitchFamily="49" charset="-122"/>
              </a:rPr>
              <a:t>；如果电梯的当前楼层与想要的楼层相同时</a:t>
            </a:r>
            <a:r>
              <a:rPr lang="zh-CN" sz="2400" dirty="0" smtClean="0">
                <a:latin typeface="Arial" pitchFamily="34" charset="0"/>
                <a:ea typeface="黑体" pitchFamily="49" charset="-122"/>
              </a:rPr>
              <a:t>（</a:t>
            </a:r>
            <a:r>
              <a:rPr lang="zh-CN" altLang="en-US" sz="2400" dirty="0" smtClean="0">
                <a:latin typeface="Arial" pitchFamily="34" charset="0"/>
                <a:ea typeface="黑体" pitchFamily="49" charset="-122"/>
              </a:rPr>
              <a:t>监护条件</a:t>
            </a:r>
            <a:r>
              <a:rPr lang="zh-CN" altLang="zh-CN" sz="2400" dirty="0" smtClean="0">
                <a:latin typeface="Arial" pitchFamily="34" charset="0"/>
                <a:ea typeface="黑体" pitchFamily="49" charset="-122"/>
              </a:rPr>
              <a:t>[</a:t>
            </a:r>
            <a:r>
              <a:rPr lang="zh-CN" altLang="zh-CN" sz="2400" dirty="0">
                <a:latin typeface="Arial" pitchFamily="34" charset="0"/>
                <a:ea typeface="黑体" pitchFamily="49" charset="-122"/>
              </a:rPr>
              <a:t>else]</a:t>
            </a:r>
            <a:r>
              <a:rPr lang="zh-CN" sz="2400" dirty="0">
                <a:latin typeface="Arial" pitchFamily="34" charset="0"/>
                <a:ea typeface="黑体" pitchFamily="49" charset="-122"/>
              </a:rPr>
              <a:t>成立），电梯门打开</a:t>
            </a:r>
            <a:r>
              <a:rPr lang="zh-CN" altLang="zh-CN" sz="2400" dirty="0">
                <a:latin typeface="Arial" pitchFamily="34" charset="0"/>
                <a:ea typeface="黑体" pitchFamily="49" charset="-122"/>
              </a:rPr>
              <a:t>(door open)</a:t>
            </a:r>
            <a:r>
              <a:rPr lang="zh-CN" sz="2400" dirty="0">
                <a:latin typeface="Arial" pitchFamily="34" charset="0"/>
                <a:ea typeface="黑体" pitchFamily="49" charset="-122"/>
              </a:rPr>
              <a:t>。在电梯上升或下降期间，每经过一个楼层就</a:t>
            </a:r>
            <a:r>
              <a:rPr lang="zh-CN" sz="2400" dirty="0" smtClean="0">
                <a:latin typeface="Arial" pitchFamily="34" charset="0"/>
                <a:ea typeface="黑体" pitchFamily="49" charset="-122"/>
              </a:rPr>
              <a:t>判断</a:t>
            </a:r>
            <a:r>
              <a:rPr lang="zh-CN" altLang="en-US" sz="2400" dirty="0" smtClean="0">
                <a:latin typeface="Arial" pitchFamily="34" charset="0"/>
                <a:ea typeface="黑体" pitchFamily="49" charset="-122"/>
              </a:rPr>
              <a:t>监护条件</a:t>
            </a:r>
            <a:r>
              <a:rPr lang="zh-CN" sz="2400" dirty="0" smtClean="0">
                <a:latin typeface="Arial" pitchFamily="34" charset="0"/>
                <a:ea typeface="黑体" pitchFamily="49" charset="-122"/>
              </a:rPr>
              <a:t>（</a:t>
            </a:r>
            <a:r>
              <a:rPr lang="zh-CN" altLang="zh-CN" sz="2400" dirty="0">
                <a:latin typeface="Arial" pitchFamily="34" charset="0"/>
                <a:ea typeface="黑体" pitchFamily="49" charset="-122"/>
              </a:rPr>
              <a:t>currentFloor=desiredFloor</a:t>
            </a:r>
            <a:r>
              <a:rPr lang="zh-CN" sz="2400" dirty="0">
                <a:latin typeface="Arial" pitchFamily="34" charset="0"/>
                <a:ea typeface="黑体" pitchFamily="49" charset="-122"/>
              </a:rPr>
              <a:t>）是否成立，若不成立，继续移动，若成立，就进入停止状态</a:t>
            </a:r>
            <a:r>
              <a:rPr lang="zh-CN" altLang="zh-CN" sz="2400" dirty="0">
                <a:latin typeface="Arial" pitchFamily="34" charset="0"/>
                <a:ea typeface="黑体" pitchFamily="49" charset="-122"/>
              </a:rPr>
              <a:t>(stop)</a:t>
            </a:r>
            <a:r>
              <a:rPr lang="zh-CN" sz="2400" dirty="0">
                <a:latin typeface="Arial" pitchFamily="34" charset="0"/>
                <a:ea typeface="黑体" pitchFamily="49" charset="-122"/>
              </a:rPr>
              <a:t>，</a:t>
            </a:r>
            <a:r>
              <a:rPr lang="zh-CN" altLang="zh-CN" sz="2400" dirty="0">
                <a:latin typeface="Arial" pitchFamily="34" charset="0"/>
                <a:ea typeface="黑体" pitchFamily="49" charset="-122"/>
              </a:rPr>
              <a:t>15</a:t>
            </a:r>
            <a:r>
              <a:rPr lang="zh-CN" sz="2400" dirty="0">
                <a:latin typeface="Arial" pitchFamily="34" charset="0"/>
                <a:ea typeface="黑体" pitchFamily="49" charset="-122"/>
              </a:rPr>
              <a:t>秒后，电梯门自动打开</a:t>
            </a:r>
            <a:r>
              <a:rPr lang="zh-CN" altLang="zh-CN" sz="2400" dirty="0">
                <a:latin typeface="Arial" pitchFamily="34" charset="0"/>
                <a:ea typeface="黑体" pitchFamily="49" charset="-122"/>
              </a:rPr>
              <a:t>(door open)</a:t>
            </a:r>
            <a:r>
              <a:rPr lang="zh-CN" sz="2400" dirty="0">
                <a:latin typeface="Arial" pitchFamily="34" charset="0"/>
                <a:ea typeface="黑体" pitchFamily="49" charset="-122"/>
              </a:rPr>
              <a:t>，</a:t>
            </a:r>
            <a:r>
              <a:rPr lang="zh-CN" altLang="zh-CN" sz="2400" dirty="0">
                <a:latin typeface="Arial" pitchFamily="34" charset="0"/>
                <a:ea typeface="黑体" pitchFamily="49" charset="-122"/>
              </a:rPr>
              <a:t>2</a:t>
            </a:r>
            <a:r>
              <a:rPr lang="zh-CN" sz="2400" dirty="0">
                <a:latin typeface="Arial" pitchFamily="34" charset="0"/>
                <a:ea typeface="黑体" pitchFamily="49" charset="-122"/>
              </a:rPr>
              <a:t>分钟后，电梯门自动关上</a:t>
            </a:r>
            <a:r>
              <a:rPr lang="zh-CN" altLang="zh-CN" sz="2400" dirty="0">
                <a:latin typeface="Arial" pitchFamily="34" charset="0"/>
                <a:ea typeface="黑体" pitchFamily="49" charset="-122"/>
              </a:rPr>
              <a:t>(door close)</a:t>
            </a:r>
            <a:r>
              <a:rPr lang="zh-CN" sz="2400" dirty="0">
                <a:latin typeface="Arial" pitchFamily="34" charset="0"/>
                <a:ea typeface="黑体" pitchFamily="49" charset="-122"/>
              </a:rPr>
              <a:t>，如果有更多的电梯使用请求，进入运行状态</a:t>
            </a:r>
            <a:r>
              <a:rPr lang="zh-CN" altLang="zh-CN" sz="2400" dirty="0">
                <a:latin typeface="Arial" pitchFamily="34" charset="0"/>
                <a:ea typeface="黑体" pitchFamily="49" charset="-122"/>
              </a:rPr>
              <a:t>(run)</a:t>
            </a:r>
            <a:r>
              <a:rPr lang="zh-CN" sz="2400" dirty="0">
                <a:latin typeface="Arial" pitchFamily="34" charset="0"/>
                <a:ea typeface="黑体" pitchFamily="49" charset="-122"/>
              </a:rPr>
              <a:t>，反之，则进入空闲状态</a:t>
            </a:r>
            <a:r>
              <a:rPr lang="zh-CN" altLang="zh-CN" sz="2400" dirty="0">
                <a:latin typeface="Arial" pitchFamily="34" charset="0"/>
                <a:ea typeface="黑体" pitchFamily="49" charset="-122"/>
              </a:rPr>
              <a:t>(idle)</a:t>
            </a:r>
            <a:r>
              <a:rPr lang="zh-CN" sz="2400" dirty="0">
                <a:latin typeface="Arial" pitchFamily="34" charset="0"/>
                <a:ea typeface="黑体" pitchFamily="49" charset="-122"/>
              </a:rPr>
              <a:t>。</a:t>
            </a:r>
          </a:p>
          <a:p>
            <a:pPr>
              <a:buFont typeface="Wingdings" pitchFamily="2" charset="2"/>
              <a:buNone/>
            </a:pPr>
            <a:endParaRPr lang="zh-CN" altLang="zh-CN" sz="2500" dirty="0">
              <a:latin typeface="Arial" pitchFamily="34" charset="0"/>
              <a:ea typeface="黑体" pitchFamily="49" charset="-122"/>
            </a:endParaRPr>
          </a:p>
        </p:txBody>
      </p:sp>
    </p:spTree>
    <p:extLst>
      <p:ext uri="{BB962C8B-B14F-4D97-AF65-F5344CB8AC3E}">
        <p14:creationId xmlns:p14="http://schemas.microsoft.com/office/powerpoint/2010/main" val="21556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Main Points</a:t>
            </a:r>
            <a:endParaRPr lang="zh-CN" altLang="en-US" dirty="0"/>
          </a:p>
        </p:txBody>
      </p:sp>
      <p:sp>
        <p:nvSpPr>
          <p:cNvPr id="3" name="文本占位符 2"/>
          <p:cNvSpPr>
            <a:spLocks noGrp="1"/>
          </p:cNvSpPr>
          <p:nvPr>
            <p:ph type="body" sz="half" idx="1"/>
          </p:nvPr>
        </p:nvSpPr>
        <p:spPr>
          <a:xfrm>
            <a:off x="1043608" y="1265833"/>
            <a:ext cx="7776864" cy="5043487"/>
          </a:xfrm>
        </p:spPr>
        <p:txBody>
          <a:bodyPr/>
          <a:lstStyle/>
          <a:p>
            <a:r>
              <a:rPr lang="en-US" altLang="zh-CN" dirty="0"/>
              <a:t>State </a:t>
            </a:r>
            <a:r>
              <a:rPr lang="en-US" altLang="zh-CN" dirty="0" smtClean="0"/>
              <a:t>and</a:t>
            </a:r>
            <a:r>
              <a:rPr lang="en-US" altLang="zh-CN" dirty="0"/>
              <a:t> </a:t>
            </a:r>
            <a:r>
              <a:rPr lang="en-US" altLang="zh-CN" dirty="0" smtClean="0"/>
              <a:t>State </a:t>
            </a:r>
            <a:r>
              <a:rPr lang="en-US" altLang="zh-CN" dirty="0"/>
              <a:t>machine</a:t>
            </a:r>
            <a:endParaRPr lang="en-US" altLang="zh-CN" dirty="0" smtClean="0">
              <a:ea typeface="宋体" charset="-122"/>
            </a:endParaRPr>
          </a:p>
          <a:p>
            <a:r>
              <a:rPr lang="en-US" altLang="zh-CN" dirty="0" err="1" smtClean="0"/>
              <a:t>Statechart</a:t>
            </a:r>
            <a:r>
              <a:rPr lang="en-US" altLang="zh-CN" dirty="0" smtClean="0"/>
              <a:t> diagram</a:t>
            </a:r>
            <a:r>
              <a:rPr lang="en-US" altLang="zh-CN" dirty="0" smtClean="0">
                <a:ea typeface="宋体" charset="-122"/>
              </a:rPr>
              <a:t> </a:t>
            </a:r>
          </a:p>
          <a:p>
            <a:r>
              <a:rPr lang="en-US" altLang="zh-CN" dirty="0"/>
              <a:t>How to read the </a:t>
            </a:r>
            <a:r>
              <a:rPr lang="en-US" altLang="zh-CN" dirty="0" err="1" smtClean="0"/>
              <a:t>Statechart</a:t>
            </a:r>
            <a:r>
              <a:rPr lang="en-US" altLang="zh-CN" dirty="0" smtClean="0"/>
              <a:t> diagram </a:t>
            </a:r>
          </a:p>
          <a:p>
            <a:r>
              <a:rPr lang="en-US" altLang="zh-CN" dirty="0"/>
              <a:t>How to draw the </a:t>
            </a:r>
            <a:r>
              <a:rPr lang="en-US" altLang="zh-CN" dirty="0" err="1" smtClean="0"/>
              <a:t>Statechart</a:t>
            </a:r>
            <a:r>
              <a:rPr lang="en-US" altLang="zh-CN" dirty="0" smtClean="0"/>
              <a:t> diagram</a:t>
            </a:r>
          </a:p>
          <a:p>
            <a:r>
              <a:rPr lang="en-US" altLang="zh-CN" dirty="0"/>
              <a:t>Application Notes </a:t>
            </a:r>
            <a:endParaRPr lang="en-US" altLang="zh-CN" dirty="0" smtClean="0"/>
          </a:p>
          <a:p>
            <a:r>
              <a:rPr lang="en-US" altLang="zh-CN" dirty="0" smtClean="0">
                <a:ea typeface="宋体" charset="-122"/>
              </a:rPr>
              <a:t>Case Study</a:t>
            </a:r>
          </a:p>
          <a:p>
            <a:endParaRPr lang="zh-CN" altLang="en-US" dirty="0"/>
          </a:p>
        </p:txBody>
      </p:sp>
      <p:sp>
        <p:nvSpPr>
          <p:cNvPr id="5" name="AutoShape 5"/>
          <p:cNvSpPr>
            <a:spLocks noChangeArrowheads="1"/>
          </p:cNvSpPr>
          <p:nvPr/>
        </p:nvSpPr>
        <p:spPr bwMode="auto">
          <a:xfrm>
            <a:off x="539552" y="1772816"/>
            <a:ext cx="352425" cy="381000"/>
          </a:xfrm>
          <a:prstGeom prst="star5">
            <a:avLst/>
          </a:prstGeom>
          <a:solidFill>
            <a:srgbClr val="FFFF99"/>
          </a:solidFill>
          <a:ln w="12700">
            <a:solidFill>
              <a:schemeClr val="bg2"/>
            </a:solidFill>
            <a:miter lim="800000"/>
            <a:headEnd/>
            <a:tailEnd/>
          </a:ln>
          <a:effectLst/>
        </p:spPr>
        <p:txBody>
          <a:bodyPr wrap="none" lIns="107950" tIns="53975" rIns="107950" bIns="53975" anchor="ctr"/>
          <a:lstStyle/>
          <a:p>
            <a:pPr>
              <a:defRPr/>
            </a:pPr>
            <a:endParaRPr lang="zh-CN" altLang="en-US"/>
          </a:p>
        </p:txBody>
      </p:sp>
    </p:spTree>
    <p:extLst>
      <p:ext uri="{BB962C8B-B14F-4D97-AF65-F5344CB8AC3E}">
        <p14:creationId xmlns:p14="http://schemas.microsoft.com/office/powerpoint/2010/main" val="3422388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Statechart</a:t>
            </a:r>
            <a:r>
              <a:rPr lang="en-US" altLang="zh-CN" b="1" dirty="0"/>
              <a:t> diagram</a:t>
            </a:r>
            <a:endParaRPr lang="zh-CN" altLang="en-US" dirty="0"/>
          </a:p>
        </p:txBody>
      </p:sp>
      <p:sp>
        <p:nvSpPr>
          <p:cNvPr id="3" name="文本占位符 2"/>
          <p:cNvSpPr>
            <a:spLocks noGrp="1"/>
          </p:cNvSpPr>
          <p:nvPr>
            <p:ph type="body" sz="half" idx="1"/>
          </p:nvPr>
        </p:nvSpPr>
        <p:spPr>
          <a:xfrm>
            <a:off x="361950" y="1052513"/>
            <a:ext cx="8458522" cy="5043487"/>
          </a:xfrm>
        </p:spPr>
        <p:txBody>
          <a:bodyPr/>
          <a:lstStyle/>
          <a:p>
            <a:r>
              <a:rPr lang="zh-CN" altLang="zh-CN" b="1" dirty="0"/>
              <a:t>状态图强调了从状态到状态的控制流。规定了对象在生命周期中响应事件所经历的状态的序列以及对象对这些事件的响应</a:t>
            </a:r>
            <a:r>
              <a:rPr lang="zh-CN" altLang="zh-CN" b="1" dirty="0" smtClean="0"/>
              <a:t>。</a:t>
            </a:r>
            <a:endParaRPr lang="en-US" altLang="zh-CN" b="1" dirty="0" smtClean="0"/>
          </a:p>
          <a:p>
            <a:endParaRPr lang="zh-CN" altLang="zh-CN" b="1" dirty="0"/>
          </a:p>
          <a:p>
            <a:r>
              <a:rPr lang="zh-CN" altLang="zh-CN" dirty="0">
                <a:latin typeface="Arial" pitchFamily="34" charset="0"/>
                <a:ea typeface="黑体" pitchFamily="49" charset="-122"/>
              </a:rPr>
              <a:t>主要用于建立类的一个对象在其生存期间的动态行为，表现一个对象所经历的状态序列，引起状态转移的</a:t>
            </a:r>
            <a:r>
              <a:rPr lang="zh-CN" altLang="zh-CN" b="1" dirty="0">
                <a:solidFill>
                  <a:schemeClr val="hlink"/>
                </a:solidFill>
                <a:latin typeface="Arial" pitchFamily="34" charset="0"/>
                <a:ea typeface="黑体" pitchFamily="49" charset="-122"/>
              </a:rPr>
              <a:t>事件(event)</a:t>
            </a:r>
            <a:r>
              <a:rPr lang="zh-CN" altLang="zh-CN" dirty="0">
                <a:latin typeface="Arial" pitchFamily="34" charset="0"/>
                <a:ea typeface="黑体" pitchFamily="49" charset="-122"/>
              </a:rPr>
              <a:t>，以及因状态转移而伴随的</a:t>
            </a:r>
            <a:r>
              <a:rPr lang="zh-CN" altLang="zh-CN" b="1" dirty="0">
                <a:solidFill>
                  <a:schemeClr val="hlink"/>
                </a:solidFill>
                <a:latin typeface="Arial" pitchFamily="34" charset="0"/>
                <a:ea typeface="黑体" pitchFamily="49" charset="-122"/>
              </a:rPr>
              <a:t>动作(action)</a:t>
            </a:r>
            <a:r>
              <a:rPr lang="zh-CN" altLang="zh-CN" dirty="0">
                <a:latin typeface="Arial" pitchFamily="34" charset="0"/>
                <a:ea typeface="黑体" pitchFamily="49" charset="-122"/>
              </a:rPr>
              <a:t>。</a:t>
            </a:r>
            <a:endParaRPr lang="zh-CN" altLang="zh-CN" sz="3600" dirty="0">
              <a:latin typeface="Arial" pitchFamily="34" charset="0"/>
              <a:ea typeface="黑体" pitchFamily="49" charset="-122"/>
            </a:endParaRPr>
          </a:p>
          <a:p>
            <a:endParaRPr lang="zh-CN" altLang="en-US" dirty="0"/>
          </a:p>
        </p:txBody>
      </p:sp>
    </p:spTree>
    <p:extLst>
      <p:ext uri="{BB962C8B-B14F-4D97-AF65-F5344CB8AC3E}">
        <p14:creationId xmlns:p14="http://schemas.microsoft.com/office/powerpoint/2010/main" val="121512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16632"/>
            <a:ext cx="8540750" cy="442913"/>
          </a:xfrm>
        </p:spPr>
        <p:txBody>
          <a:bodyPr/>
          <a:lstStyle/>
          <a:p>
            <a:pPr eaLnBrk="1" hangingPunct="1"/>
            <a:r>
              <a:rPr lang="en-US" altLang="zh-CN" sz="4000" b="1" dirty="0" err="1" smtClean="0"/>
              <a:t>Statechart</a:t>
            </a:r>
            <a:r>
              <a:rPr lang="en-US" altLang="zh-CN" sz="4000" b="1" dirty="0" smtClean="0"/>
              <a:t> diagram</a:t>
            </a:r>
          </a:p>
        </p:txBody>
      </p:sp>
      <p:sp>
        <p:nvSpPr>
          <p:cNvPr id="8195" name="Rectangle 3"/>
          <p:cNvSpPr>
            <a:spLocks noGrp="1" noChangeArrowheads="1"/>
          </p:cNvSpPr>
          <p:nvPr>
            <p:ph type="body" sz="half" idx="1"/>
          </p:nvPr>
        </p:nvSpPr>
        <p:spPr>
          <a:xfrm>
            <a:off x="0" y="765646"/>
            <a:ext cx="8820150" cy="719138"/>
          </a:xfrm>
        </p:spPr>
        <p:txBody>
          <a:bodyPr/>
          <a:lstStyle/>
          <a:p>
            <a:pPr eaLnBrk="1" hangingPunct="1"/>
            <a:r>
              <a:rPr lang="en-US" altLang="zh-CN" sz="2400" dirty="0" smtClean="0"/>
              <a:t>A UML </a:t>
            </a:r>
            <a:r>
              <a:rPr lang="en-US" altLang="zh-CN" sz="2400" dirty="0" err="1" smtClean="0"/>
              <a:t>statechart</a:t>
            </a:r>
            <a:r>
              <a:rPr lang="en-US" altLang="zh-CN" sz="2400" dirty="0" smtClean="0"/>
              <a:t> diagram illustrates the interesting events and states of an object, and the behavior of an object in reaction to an event. </a:t>
            </a:r>
          </a:p>
          <a:p>
            <a:pPr eaLnBrk="1" hangingPunct="1"/>
            <a:r>
              <a:rPr lang="en-US" altLang="zh-CN" sz="2400" dirty="0" smtClean="0"/>
              <a:t>Transitions are shown as arrows, labeled with their event. </a:t>
            </a:r>
          </a:p>
          <a:p>
            <a:pPr eaLnBrk="1" hangingPunct="1"/>
            <a:r>
              <a:rPr lang="en-US" altLang="zh-CN" sz="2400" dirty="0" smtClean="0"/>
              <a:t>States are shown in rounded rectangles. </a:t>
            </a:r>
          </a:p>
          <a:p>
            <a:pPr eaLnBrk="1" hangingPunct="1"/>
            <a:r>
              <a:rPr lang="en-US" altLang="zh-CN" sz="2400" dirty="0" smtClean="0"/>
              <a:t>It is common to include an initial pseudo-state, which automatically transitions to another state when the instance is created.</a:t>
            </a:r>
          </a:p>
          <a:p>
            <a:pPr eaLnBrk="1" hangingPunct="1">
              <a:buFontTx/>
              <a:buNone/>
            </a:pPr>
            <a:endParaRPr lang="en-US" altLang="zh-CN" sz="2400" b="1" dirty="0" smtClean="0"/>
          </a:p>
        </p:txBody>
      </p:sp>
      <p:graphicFrame>
        <p:nvGraphicFramePr>
          <p:cNvPr id="8196" name="Object 4"/>
          <p:cNvGraphicFramePr>
            <a:graphicFrameLocks noGrp="1" noChangeAspect="1"/>
          </p:cNvGraphicFramePr>
          <p:nvPr>
            <p:ph sz="half" idx="2"/>
            <p:extLst>
              <p:ext uri="{D42A27DB-BD31-4B8C-83A1-F6EECF244321}">
                <p14:modId xmlns:p14="http://schemas.microsoft.com/office/powerpoint/2010/main" val="2462645871"/>
              </p:ext>
            </p:extLst>
          </p:nvPr>
        </p:nvGraphicFramePr>
        <p:xfrm>
          <a:off x="1619672" y="3645024"/>
          <a:ext cx="5544616" cy="3071812"/>
        </p:xfrm>
        <a:graphic>
          <a:graphicData uri="http://schemas.openxmlformats.org/presentationml/2006/ole">
            <mc:AlternateContent xmlns:mc="http://schemas.openxmlformats.org/markup-compatibility/2006">
              <mc:Choice xmlns:v="urn:schemas-microsoft-com:vml" Requires="v">
                <p:oleObj spid="_x0000_s5150" name="Visio" r:id="rId4" imgW="3630507" imgH="2144471" progId="Visio.Drawing.11">
                  <p:embed/>
                </p:oleObj>
              </mc:Choice>
              <mc:Fallback>
                <p:oleObj name="Visio" r:id="rId4" imgW="3630507" imgH="214447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3645024"/>
                        <a:ext cx="5544616" cy="3071812"/>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936621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A4B071E-39F5-4E43-A229-2327639433D3}" type="slidenum">
              <a:rPr lang="zh-CN" altLang="en-US" smtClean="0"/>
              <a:pPr eaLnBrk="1" hangingPunct="1"/>
              <a:t>9</a:t>
            </a:fld>
            <a:endParaRPr lang="en-US" altLang="zh-CN" smtClean="0"/>
          </a:p>
        </p:txBody>
      </p:sp>
      <p:pic>
        <p:nvPicPr>
          <p:cNvPr id="71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solidFill>
            <a:srgbClr val="E9EEFF"/>
          </a:solidFill>
        </p:spPr>
      </p:pic>
      <p:sp>
        <p:nvSpPr>
          <p:cNvPr id="7172" name="Rectangle 3"/>
          <p:cNvSpPr>
            <a:spLocks noGrp="1" noChangeArrowheads="1"/>
          </p:cNvSpPr>
          <p:nvPr>
            <p:ph type="title"/>
          </p:nvPr>
        </p:nvSpPr>
        <p:spPr>
          <a:xfrm>
            <a:off x="250825" y="188913"/>
            <a:ext cx="3168650" cy="792162"/>
          </a:xfrm>
        </p:spPr>
        <p:txBody>
          <a:bodyPr/>
          <a:lstStyle/>
          <a:p>
            <a:pPr eaLnBrk="1" hangingPunct="1"/>
            <a:r>
              <a:rPr lang="en-US" altLang="zh-CN" smtClean="0"/>
              <a:t>Course</a:t>
            </a:r>
            <a:endParaRPr lang="zh-CN" altLang="en-US" smtClean="0"/>
          </a:p>
        </p:txBody>
      </p:sp>
    </p:spTree>
    <p:extLst>
      <p:ext uri="{BB962C8B-B14F-4D97-AF65-F5344CB8AC3E}">
        <p14:creationId xmlns:p14="http://schemas.microsoft.com/office/powerpoint/2010/main" val="391434945"/>
      </p:ext>
    </p:extLst>
  </p:cSld>
  <p:clrMapOvr>
    <a:masterClrMapping/>
  </p:clrMapOvr>
</p:sld>
</file>

<file path=ppt/theme/theme1.xml><?xml version="1.0" encoding="utf-8"?>
<a:theme xmlns:a="http://schemas.openxmlformats.org/drawingml/2006/main" name="RU_SlideStandard_v3.0_">
  <a:themeElements>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RU_SlideStandard_v3.0_">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19050"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90000"/>
          </a:lnSpc>
          <a:spcBef>
            <a:spcPct val="5000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RU_SlideStandard_v3.0_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RU_SlideStandard_v3.0_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RU_SlideStandard_v3.0_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RU_SlideStandard_v3.0_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RU_SlideStandard_v3.0_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RU_SlideStandard_v3.0_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RU_SlideStandard_v3.0_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7611</TotalTime>
  <Words>3434</Words>
  <Application>Microsoft Office PowerPoint</Application>
  <PresentationFormat>全屏显示(4:3)</PresentationFormat>
  <Paragraphs>325</Paragraphs>
  <Slides>54</Slides>
  <Notes>41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RU_SlideStandard_v3.0_</vt:lpstr>
      <vt:lpstr>Visio</vt:lpstr>
      <vt:lpstr>MODELING BEHAVIOR IN  Statechart diagrams  Objectives:  Create Statechart diagrams for classes and use cases </vt:lpstr>
      <vt:lpstr>Main Points</vt:lpstr>
      <vt:lpstr>State and State machine</vt:lpstr>
      <vt:lpstr>State and State machine</vt:lpstr>
      <vt:lpstr>Object State</vt:lpstr>
      <vt:lpstr>Main Points</vt:lpstr>
      <vt:lpstr>Statechart diagram</vt:lpstr>
      <vt:lpstr>Statechart diagram</vt:lpstr>
      <vt:lpstr>Course</vt:lpstr>
      <vt:lpstr>Statechart diagram</vt:lpstr>
      <vt:lpstr>PowerPoint 演示文稿</vt:lpstr>
      <vt:lpstr>Main Points</vt:lpstr>
      <vt:lpstr>Simple Statechart diagram</vt:lpstr>
      <vt:lpstr>Basic Concepts</vt:lpstr>
      <vt:lpstr>State</vt:lpstr>
      <vt:lpstr>Transition</vt:lpstr>
      <vt:lpstr>Event</vt:lpstr>
      <vt:lpstr>Types of Events</vt:lpstr>
      <vt:lpstr>Types of Events</vt:lpstr>
      <vt:lpstr>Types of Events</vt:lpstr>
      <vt:lpstr>Types of Events</vt:lpstr>
      <vt:lpstr>The five elements of Transition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Main Points</vt:lpstr>
      <vt:lpstr>Steps to draw the Statechart diagram</vt:lpstr>
      <vt:lpstr>Steps to draw the Statechart diagram</vt:lpstr>
      <vt:lpstr>Main Points</vt:lpstr>
      <vt:lpstr>When need State Chart?</vt:lpstr>
      <vt:lpstr>Use Case Statechart Diagrams</vt:lpstr>
      <vt:lpstr>Use case statechart diagram for Process Sale</vt:lpstr>
      <vt:lpstr>Why need Use Case Statechart Diagrams</vt:lpstr>
      <vt:lpstr>State-Independent and State-Dependent Objects</vt:lpstr>
      <vt:lpstr>Common State-dependent Classes</vt:lpstr>
      <vt:lpstr>Common State-dependent Classes</vt:lpstr>
      <vt:lpstr>Application Notes</vt:lpstr>
      <vt:lpstr>Main Points</vt:lpstr>
      <vt:lpstr>Case Study：Airline reservation system</vt:lpstr>
      <vt:lpstr>Case Study：Airline reservation system</vt:lpstr>
      <vt:lpstr>PowerPoint 演示文稿</vt:lpstr>
      <vt:lpstr>PowerPoint 演示文稿</vt:lpstr>
      <vt:lpstr>PowerPoint 演示文稿</vt:lpstr>
      <vt:lpstr>Practice：手机的状态图</vt:lpstr>
      <vt:lpstr>Practice：电梯的状态图</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5 - USE-CASE MODEL: WRITING REQUIREMENTS IN CONTEXT</dc:title>
  <dc:creator>Qian</dc:creator>
  <cp:lastModifiedBy>Hanks</cp:lastModifiedBy>
  <cp:revision>456</cp:revision>
  <dcterms:created xsi:type="dcterms:W3CDTF">2003-08-17T03:38:10Z</dcterms:created>
  <dcterms:modified xsi:type="dcterms:W3CDTF">2012-04-15T09:26:55Z</dcterms:modified>
</cp:coreProperties>
</file>