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4"/>
  </p:notesMasterIdLst>
  <p:sldIdLst>
    <p:sldId id="384" r:id="rId2"/>
    <p:sldId id="402" r:id="rId3"/>
    <p:sldId id="431" r:id="rId4"/>
    <p:sldId id="432" r:id="rId5"/>
    <p:sldId id="451" r:id="rId6"/>
    <p:sldId id="452" r:id="rId7"/>
    <p:sldId id="453" r:id="rId8"/>
    <p:sldId id="454" r:id="rId9"/>
    <p:sldId id="455" r:id="rId10"/>
    <p:sldId id="425" r:id="rId11"/>
    <p:sldId id="469" r:id="rId12"/>
    <p:sldId id="468" r:id="rId13"/>
    <p:sldId id="466" r:id="rId14"/>
    <p:sldId id="426" r:id="rId15"/>
    <p:sldId id="472" r:id="rId16"/>
    <p:sldId id="435" r:id="rId17"/>
    <p:sldId id="481" r:id="rId18"/>
    <p:sldId id="496" r:id="rId19"/>
    <p:sldId id="436" r:id="rId20"/>
    <p:sldId id="482" r:id="rId21"/>
    <p:sldId id="484" r:id="rId22"/>
    <p:sldId id="483" r:id="rId23"/>
    <p:sldId id="495" r:id="rId24"/>
    <p:sldId id="485" r:id="rId25"/>
    <p:sldId id="486" r:id="rId26"/>
    <p:sldId id="487" r:id="rId27"/>
    <p:sldId id="488" r:id="rId28"/>
    <p:sldId id="437" r:id="rId29"/>
    <p:sldId id="464" r:id="rId30"/>
    <p:sldId id="489" r:id="rId31"/>
    <p:sldId id="490" r:id="rId32"/>
    <p:sldId id="491" r:id="rId33"/>
    <p:sldId id="492" r:id="rId34"/>
    <p:sldId id="493" r:id="rId35"/>
    <p:sldId id="494" r:id="rId36"/>
    <p:sldId id="497" r:id="rId37"/>
    <p:sldId id="498" r:id="rId38"/>
    <p:sldId id="465" r:id="rId39"/>
    <p:sldId id="441" r:id="rId40"/>
    <p:sldId id="442" r:id="rId41"/>
    <p:sldId id="443" r:id="rId42"/>
    <p:sldId id="444" r:id="rId43"/>
    <p:sldId id="445" r:id="rId44"/>
    <p:sldId id="479" r:id="rId45"/>
    <p:sldId id="480" r:id="rId46"/>
    <p:sldId id="427" r:id="rId47"/>
    <p:sldId id="501" r:id="rId48"/>
    <p:sldId id="456" r:id="rId49"/>
    <p:sldId id="514" r:id="rId50"/>
    <p:sldId id="457" r:id="rId51"/>
    <p:sldId id="458" r:id="rId52"/>
    <p:sldId id="459" r:id="rId53"/>
    <p:sldId id="460" r:id="rId54"/>
    <p:sldId id="461" r:id="rId55"/>
    <p:sldId id="462" r:id="rId56"/>
    <p:sldId id="463" r:id="rId57"/>
    <p:sldId id="428" r:id="rId58"/>
    <p:sldId id="499" r:id="rId59"/>
    <p:sldId id="500" r:id="rId60"/>
    <p:sldId id="429" r:id="rId61"/>
    <p:sldId id="508" r:id="rId62"/>
    <p:sldId id="509" r:id="rId63"/>
    <p:sldId id="510" r:id="rId64"/>
    <p:sldId id="511" r:id="rId65"/>
    <p:sldId id="512" r:id="rId66"/>
    <p:sldId id="513" r:id="rId67"/>
    <p:sldId id="503" r:id="rId68"/>
    <p:sldId id="430" r:id="rId69"/>
    <p:sldId id="515" r:id="rId70"/>
    <p:sldId id="474" r:id="rId71"/>
    <p:sldId id="517" r:id="rId72"/>
    <p:sldId id="518" r:id="rId73"/>
    <p:sldId id="449" r:id="rId74"/>
    <p:sldId id="450" r:id="rId75"/>
    <p:sldId id="476" r:id="rId76"/>
    <p:sldId id="446" r:id="rId77"/>
    <p:sldId id="516" r:id="rId78"/>
    <p:sldId id="519" r:id="rId79"/>
    <p:sldId id="447" r:id="rId80"/>
    <p:sldId id="520" r:id="rId81"/>
    <p:sldId id="521" r:id="rId82"/>
    <p:sldId id="522" r:id="rId83"/>
  </p:sldIdLst>
  <p:sldSz cx="9144000" cy="6858000" type="screen4x3"/>
  <p:notesSz cx="6858000" cy="9144000"/>
  <p:defaultTextStyle>
    <a:defPPr>
      <a:defRPr lang="zh-CN"/>
    </a:defPPr>
    <a:lvl1pPr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1pPr>
    <a:lvl2pPr marL="4572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2pPr>
    <a:lvl3pPr marL="9144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3pPr>
    <a:lvl4pPr marL="13716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4pPr>
    <a:lvl5pPr marL="18288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5pPr>
    <a:lvl6pPr marL="2286000" algn="l" defTabSz="914400" rtl="0" eaLnBrk="1" latinLnBrk="0" hangingPunct="1">
      <a:defRPr sz="1600" b="1" kern="1200">
        <a:solidFill>
          <a:schemeClr val="tx1"/>
        </a:solidFill>
        <a:latin typeface="Arial" charset="0"/>
        <a:ea typeface="宋体" charset="-122"/>
        <a:cs typeface="+mn-cs"/>
      </a:defRPr>
    </a:lvl6pPr>
    <a:lvl7pPr marL="2743200" algn="l" defTabSz="914400" rtl="0" eaLnBrk="1" latinLnBrk="0" hangingPunct="1">
      <a:defRPr sz="1600" b="1" kern="1200">
        <a:solidFill>
          <a:schemeClr val="tx1"/>
        </a:solidFill>
        <a:latin typeface="Arial" charset="0"/>
        <a:ea typeface="宋体" charset="-122"/>
        <a:cs typeface="+mn-cs"/>
      </a:defRPr>
    </a:lvl7pPr>
    <a:lvl8pPr marL="3200400" algn="l" defTabSz="914400" rtl="0" eaLnBrk="1" latinLnBrk="0" hangingPunct="1">
      <a:defRPr sz="1600" b="1" kern="1200">
        <a:solidFill>
          <a:schemeClr val="tx1"/>
        </a:solidFill>
        <a:latin typeface="Arial" charset="0"/>
        <a:ea typeface="宋体" charset="-122"/>
        <a:cs typeface="+mn-cs"/>
      </a:defRPr>
    </a:lvl8pPr>
    <a:lvl9pPr marL="3657600" algn="l" defTabSz="914400" rtl="0" eaLnBrk="1" latinLnBrk="0" hangingPunct="1">
      <a:defRPr sz="16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76190" autoAdjust="0"/>
  </p:normalViewPr>
  <p:slideViewPr>
    <p:cSldViewPr>
      <p:cViewPr varScale="1">
        <p:scale>
          <a:sx n="82" d="100"/>
          <a:sy n="82" d="100"/>
        </p:scale>
        <p:origin x="-160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5"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endParaRPr lang="en-US" altLang="zh-CN"/>
          </a:p>
        </p:txBody>
      </p:sp>
      <p:sp>
        <p:nvSpPr>
          <p:cNvPr id="44036"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9"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fld id="{51A2DD28-460B-433E-8B9B-03F219572E6D}" type="slidenum">
              <a:rPr lang="en-US" altLang="zh-CN"/>
              <a:pPr>
                <a:defRPr/>
              </a:pPr>
              <a:t>‹#›</a:t>
            </a:fld>
            <a:endParaRPr lang="en-US" altLang="zh-CN"/>
          </a:p>
        </p:txBody>
      </p:sp>
    </p:spTree>
    <p:extLst>
      <p:ext uri="{BB962C8B-B14F-4D97-AF65-F5344CB8AC3E}">
        <p14:creationId xmlns:p14="http://schemas.microsoft.com/office/powerpoint/2010/main" val="152848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3A516E-1135-47CF-8979-A1DC39E48838}" type="slidenum">
              <a:rPr lang="en-US" altLang="zh-CN" smtClean="0"/>
              <a:pPr eaLnBrk="1" hangingPunct="1"/>
              <a:t>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10</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fld id="{B9F56892-F0CF-468F-AC96-D9917F9A8828}" type="slidenum">
              <a:rPr lang="en-US" altLang="zh-CN" sz="1200" smtClean="0"/>
              <a:pPr/>
              <a:t>11</a:t>
            </a:fld>
            <a:endParaRPr lang="en-US" altLang="zh-CN"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CEBB39-3D03-466C-85DD-1D217CF18158}" type="slidenum">
              <a:rPr lang="zh-CN" altLang="en-US" smtClean="0">
                <a:latin typeface="Tahoma" pitchFamily="34" charset="0"/>
              </a:rPr>
              <a:pPr eaLnBrk="1" hangingPunct="1"/>
              <a:t>12</a:t>
            </a:fld>
            <a:endParaRPr lang="en-US" altLang="zh-CN" smtClean="0">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2F4EFB-FAC1-421C-BE20-E23A8C6C2D90}" type="slidenum">
              <a:rPr lang="zh-CN" altLang="en-US" smtClean="0">
                <a:latin typeface="Tahoma" pitchFamily="34" charset="0"/>
              </a:rPr>
              <a:pPr eaLnBrk="1" hangingPunct="1"/>
              <a:t>13</a:t>
            </a:fld>
            <a:endParaRPr lang="en-US" altLang="zh-CN" smtClean="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14</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93A9457-73C3-476E-87F8-CF0C8C8D2E76}" type="slidenum">
              <a:rPr lang="zh-CN" altLang="en-US" smtClean="0">
                <a:latin typeface="Tahoma" pitchFamily="34" charset="0"/>
              </a:rPr>
              <a:pPr eaLnBrk="1" hangingPunct="1"/>
              <a:t>15</a:t>
            </a:fld>
            <a:endParaRPr lang="en-US" altLang="zh-CN" smtClean="0">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16</a:t>
            </a:fld>
            <a:endParaRPr lang="en-US" altLang="zh-CN"/>
          </a:p>
        </p:txBody>
      </p:sp>
    </p:spTree>
    <p:extLst>
      <p:ext uri="{BB962C8B-B14F-4D97-AF65-F5344CB8AC3E}">
        <p14:creationId xmlns:p14="http://schemas.microsoft.com/office/powerpoint/2010/main" val="227066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17</a:t>
            </a:fld>
            <a:endParaRPr lang="en-US" altLang="zh-CN"/>
          </a:p>
        </p:txBody>
      </p:sp>
    </p:spTree>
    <p:extLst>
      <p:ext uri="{BB962C8B-B14F-4D97-AF65-F5344CB8AC3E}">
        <p14:creationId xmlns:p14="http://schemas.microsoft.com/office/powerpoint/2010/main" val="168326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19</a:t>
            </a:fld>
            <a:endParaRPr lang="en-US" altLang="zh-CN"/>
          </a:p>
        </p:txBody>
      </p:sp>
    </p:spTree>
    <p:extLst>
      <p:ext uri="{BB962C8B-B14F-4D97-AF65-F5344CB8AC3E}">
        <p14:creationId xmlns:p14="http://schemas.microsoft.com/office/powerpoint/2010/main" val="327720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21</a:t>
            </a:fld>
            <a:endParaRPr lang="en-US" altLang="zh-CN"/>
          </a:p>
        </p:txBody>
      </p:sp>
    </p:spTree>
    <p:extLst>
      <p:ext uri="{BB962C8B-B14F-4D97-AF65-F5344CB8AC3E}">
        <p14:creationId xmlns:p14="http://schemas.microsoft.com/office/powerpoint/2010/main" val="27720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22</a:t>
            </a:fld>
            <a:endParaRPr lang="en-US" altLang="zh-CN"/>
          </a:p>
        </p:txBody>
      </p:sp>
    </p:spTree>
    <p:extLst>
      <p:ext uri="{BB962C8B-B14F-4D97-AF65-F5344CB8AC3E}">
        <p14:creationId xmlns:p14="http://schemas.microsoft.com/office/powerpoint/2010/main" val="3945660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23</a:t>
            </a:fld>
            <a:endParaRPr lang="en-US" altLang="zh-CN"/>
          </a:p>
        </p:txBody>
      </p:sp>
    </p:spTree>
    <p:extLst>
      <p:ext uri="{BB962C8B-B14F-4D97-AF65-F5344CB8AC3E}">
        <p14:creationId xmlns:p14="http://schemas.microsoft.com/office/powerpoint/2010/main" val="1767753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24</a:t>
            </a:fld>
            <a:endParaRPr lang="en-US" altLang="zh-CN"/>
          </a:p>
        </p:txBody>
      </p:sp>
    </p:spTree>
    <p:extLst>
      <p:ext uri="{BB962C8B-B14F-4D97-AF65-F5344CB8AC3E}">
        <p14:creationId xmlns:p14="http://schemas.microsoft.com/office/powerpoint/2010/main" val="2522162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25</a:t>
            </a:fld>
            <a:endParaRPr lang="en-US" altLang="zh-CN"/>
          </a:p>
        </p:txBody>
      </p:sp>
    </p:spTree>
    <p:extLst>
      <p:ext uri="{BB962C8B-B14F-4D97-AF65-F5344CB8AC3E}">
        <p14:creationId xmlns:p14="http://schemas.microsoft.com/office/powerpoint/2010/main" val="1682960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27</a:t>
            </a:fld>
            <a:endParaRPr lang="en-US" altLang="zh-CN"/>
          </a:p>
        </p:txBody>
      </p:sp>
    </p:spTree>
    <p:extLst>
      <p:ext uri="{BB962C8B-B14F-4D97-AF65-F5344CB8AC3E}">
        <p14:creationId xmlns:p14="http://schemas.microsoft.com/office/powerpoint/2010/main" val="2179668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29</a:t>
            </a:fld>
            <a:endParaRPr lang="en-US" altLang="zh-CN"/>
          </a:p>
        </p:txBody>
      </p:sp>
    </p:spTree>
    <p:extLst>
      <p:ext uri="{BB962C8B-B14F-4D97-AF65-F5344CB8AC3E}">
        <p14:creationId xmlns:p14="http://schemas.microsoft.com/office/powerpoint/2010/main" val="3046147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30</a:t>
            </a:fld>
            <a:endParaRPr lang="en-US" altLang="zh-CN"/>
          </a:p>
        </p:txBody>
      </p:sp>
    </p:spTree>
    <p:extLst>
      <p:ext uri="{BB962C8B-B14F-4D97-AF65-F5344CB8AC3E}">
        <p14:creationId xmlns:p14="http://schemas.microsoft.com/office/powerpoint/2010/main" val="2499395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31</a:t>
            </a:fld>
            <a:endParaRPr lang="en-US" altLang="zh-CN"/>
          </a:p>
        </p:txBody>
      </p:sp>
    </p:spTree>
    <p:extLst>
      <p:ext uri="{BB962C8B-B14F-4D97-AF65-F5344CB8AC3E}">
        <p14:creationId xmlns:p14="http://schemas.microsoft.com/office/powerpoint/2010/main" val="4265152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32</a:t>
            </a:fld>
            <a:endParaRPr lang="en-US" altLang="zh-CN"/>
          </a:p>
        </p:txBody>
      </p:sp>
    </p:spTree>
    <p:extLst>
      <p:ext uri="{BB962C8B-B14F-4D97-AF65-F5344CB8AC3E}">
        <p14:creationId xmlns:p14="http://schemas.microsoft.com/office/powerpoint/2010/main" val="3555201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33</a:t>
            </a:fld>
            <a:endParaRPr lang="en-US" altLang="zh-CN"/>
          </a:p>
        </p:txBody>
      </p:sp>
    </p:spTree>
    <p:extLst>
      <p:ext uri="{BB962C8B-B14F-4D97-AF65-F5344CB8AC3E}">
        <p14:creationId xmlns:p14="http://schemas.microsoft.com/office/powerpoint/2010/main" val="98889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a:t>
            </a:fld>
            <a:endParaRPr lang="en-US" altLang="zh-CN"/>
          </a:p>
        </p:txBody>
      </p:sp>
    </p:spTree>
    <p:extLst>
      <p:ext uri="{BB962C8B-B14F-4D97-AF65-F5344CB8AC3E}">
        <p14:creationId xmlns:p14="http://schemas.microsoft.com/office/powerpoint/2010/main" val="3812892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34</a:t>
            </a:fld>
            <a:endParaRPr lang="en-US" altLang="zh-CN"/>
          </a:p>
        </p:txBody>
      </p:sp>
    </p:spTree>
    <p:extLst>
      <p:ext uri="{BB962C8B-B14F-4D97-AF65-F5344CB8AC3E}">
        <p14:creationId xmlns:p14="http://schemas.microsoft.com/office/powerpoint/2010/main" val="219389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35</a:t>
            </a:fld>
            <a:endParaRPr lang="en-US" altLang="zh-CN"/>
          </a:p>
        </p:txBody>
      </p:sp>
    </p:spTree>
    <p:extLst>
      <p:ext uri="{BB962C8B-B14F-4D97-AF65-F5344CB8AC3E}">
        <p14:creationId xmlns:p14="http://schemas.microsoft.com/office/powerpoint/2010/main" val="2637323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36</a:t>
            </a:fld>
            <a:endParaRPr lang="en-US" altLang="zh-CN"/>
          </a:p>
        </p:txBody>
      </p:sp>
    </p:spTree>
    <p:extLst>
      <p:ext uri="{BB962C8B-B14F-4D97-AF65-F5344CB8AC3E}">
        <p14:creationId xmlns:p14="http://schemas.microsoft.com/office/powerpoint/2010/main" val="3662426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38</a:t>
            </a:fld>
            <a:endParaRPr lang="en-US" altLang="zh-CN"/>
          </a:p>
        </p:txBody>
      </p:sp>
    </p:spTree>
    <p:extLst>
      <p:ext uri="{BB962C8B-B14F-4D97-AF65-F5344CB8AC3E}">
        <p14:creationId xmlns:p14="http://schemas.microsoft.com/office/powerpoint/2010/main" val="2301743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39</a:t>
            </a:fld>
            <a:endParaRPr lang="en-US" altLang="zh-CN"/>
          </a:p>
        </p:txBody>
      </p:sp>
    </p:spTree>
    <p:extLst>
      <p:ext uri="{BB962C8B-B14F-4D97-AF65-F5344CB8AC3E}">
        <p14:creationId xmlns:p14="http://schemas.microsoft.com/office/powerpoint/2010/main" val="1463475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40</a:t>
            </a:fld>
            <a:endParaRPr lang="en-US" altLang="zh-CN"/>
          </a:p>
        </p:txBody>
      </p:sp>
    </p:spTree>
    <p:extLst>
      <p:ext uri="{BB962C8B-B14F-4D97-AF65-F5344CB8AC3E}">
        <p14:creationId xmlns:p14="http://schemas.microsoft.com/office/powerpoint/2010/main" val="3069750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41</a:t>
            </a:fld>
            <a:endParaRPr lang="en-US" altLang="zh-CN"/>
          </a:p>
        </p:txBody>
      </p:sp>
    </p:spTree>
    <p:extLst>
      <p:ext uri="{BB962C8B-B14F-4D97-AF65-F5344CB8AC3E}">
        <p14:creationId xmlns:p14="http://schemas.microsoft.com/office/powerpoint/2010/main" val="3165593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42</a:t>
            </a:fld>
            <a:endParaRPr lang="en-US" altLang="zh-CN"/>
          </a:p>
        </p:txBody>
      </p:sp>
    </p:spTree>
    <p:extLst>
      <p:ext uri="{BB962C8B-B14F-4D97-AF65-F5344CB8AC3E}">
        <p14:creationId xmlns:p14="http://schemas.microsoft.com/office/powerpoint/2010/main" val="3375489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43</a:t>
            </a:fld>
            <a:endParaRPr lang="en-US" altLang="zh-CN"/>
          </a:p>
        </p:txBody>
      </p:sp>
    </p:spTree>
    <p:extLst>
      <p:ext uri="{BB962C8B-B14F-4D97-AF65-F5344CB8AC3E}">
        <p14:creationId xmlns:p14="http://schemas.microsoft.com/office/powerpoint/2010/main" val="389972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44</a:t>
            </a:fld>
            <a:endParaRPr lang="en-US" altLang="zh-CN"/>
          </a:p>
        </p:txBody>
      </p:sp>
    </p:spTree>
    <p:extLst>
      <p:ext uri="{BB962C8B-B14F-4D97-AF65-F5344CB8AC3E}">
        <p14:creationId xmlns:p14="http://schemas.microsoft.com/office/powerpoint/2010/main" val="208792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a:t>
            </a:fld>
            <a:endParaRPr lang="en-US" altLang="zh-CN"/>
          </a:p>
        </p:txBody>
      </p:sp>
    </p:spTree>
    <p:extLst>
      <p:ext uri="{BB962C8B-B14F-4D97-AF65-F5344CB8AC3E}">
        <p14:creationId xmlns:p14="http://schemas.microsoft.com/office/powerpoint/2010/main" val="3427397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45</a:t>
            </a:fld>
            <a:endParaRPr lang="en-US" altLang="zh-CN"/>
          </a:p>
        </p:txBody>
      </p:sp>
    </p:spTree>
    <p:extLst>
      <p:ext uri="{BB962C8B-B14F-4D97-AF65-F5344CB8AC3E}">
        <p14:creationId xmlns:p14="http://schemas.microsoft.com/office/powerpoint/2010/main" val="88538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46</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47</a:t>
            </a:fld>
            <a:endParaRPr lang="en-US" altLang="zh-CN"/>
          </a:p>
        </p:txBody>
      </p:sp>
    </p:spTree>
    <p:extLst>
      <p:ext uri="{BB962C8B-B14F-4D97-AF65-F5344CB8AC3E}">
        <p14:creationId xmlns:p14="http://schemas.microsoft.com/office/powerpoint/2010/main" val="1235982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b="0"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48</a:t>
            </a:fld>
            <a:endParaRPr lang="en-US" altLang="zh-CN"/>
          </a:p>
        </p:txBody>
      </p:sp>
    </p:spTree>
    <p:extLst>
      <p:ext uri="{BB962C8B-B14F-4D97-AF65-F5344CB8AC3E}">
        <p14:creationId xmlns:p14="http://schemas.microsoft.com/office/powerpoint/2010/main" val="394054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50</a:t>
            </a:fld>
            <a:endParaRPr lang="en-US" altLang="zh-CN"/>
          </a:p>
        </p:txBody>
      </p:sp>
    </p:spTree>
    <p:extLst>
      <p:ext uri="{BB962C8B-B14F-4D97-AF65-F5344CB8AC3E}">
        <p14:creationId xmlns:p14="http://schemas.microsoft.com/office/powerpoint/2010/main" val="279477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57</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58</a:t>
            </a:fld>
            <a:endParaRPr lang="en-US" altLang="zh-CN"/>
          </a:p>
        </p:txBody>
      </p:sp>
    </p:spTree>
    <p:extLst>
      <p:ext uri="{BB962C8B-B14F-4D97-AF65-F5344CB8AC3E}">
        <p14:creationId xmlns:p14="http://schemas.microsoft.com/office/powerpoint/2010/main" val="3331425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宋体" pitchFamily="2" charset="-122"/>
              </a:defRPr>
            </a:lvl1pPr>
            <a:lvl2pPr marL="742950" indent="-285750">
              <a:defRPr sz="1000">
                <a:solidFill>
                  <a:schemeClr val="tx1"/>
                </a:solidFill>
                <a:latin typeface="Arial" charset="0"/>
                <a:ea typeface="宋体" pitchFamily="2" charset="-122"/>
              </a:defRPr>
            </a:lvl2pPr>
            <a:lvl3pPr marL="1143000" indent="-228600">
              <a:defRPr sz="1000">
                <a:solidFill>
                  <a:schemeClr val="tx1"/>
                </a:solidFill>
                <a:latin typeface="Arial" charset="0"/>
                <a:ea typeface="宋体" pitchFamily="2" charset="-122"/>
              </a:defRPr>
            </a:lvl3pPr>
            <a:lvl4pPr marL="1600200" indent="-228600">
              <a:defRPr sz="1000">
                <a:solidFill>
                  <a:schemeClr val="tx1"/>
                </a:solidFill>
                <a:latin typeface="Arial" charset="0"/>
                <a:ea typeface="宋体" pitchFamily="2" charset="-122"/>
              </a:defRPr>
            </a:lvl4pPr>
            <a:lvl5pPr marL="2057400" indent="-228600">
              <a:defRPr sz="1000">
                <a:solidFill>
                  <a:schemeClr val="tx1"/>
                </a:solidFill>
                <a:latin typeface="Arial" charset="0"/>
                <a:ea typeface="宋体" pitchFamily="2" charset="-122"/>
              </a:defRPr>
            </a:lvl5pPr>
            <a:lvl6pPr marL="2514600" indent="-228600" eaLnBrk="0" fontAlgn="base" hangingPunct="0">
              <a:spcBef>
                <a:spcPct val="0"/>
              </a:spcBef>
              <a:spcAft>
                <a:spcPct val="0"/>
              </a:spcAft>
              <a:defRPr sz="1000">
                <a:solidFill>
                  <a:schemeClr val="tx1"/>
                </a:solidFill>
                <a:latin typeface="Arial" charset="0"/>
                <a:ea typeface="宋体" pitchFamily="2" charset="-122"/>
              </a:defRPr>
            </a:lvl6pPr>
            <a:lvl7pPr marL="2971800" indent="-228600" eaLnBrk="0" fontAlgn="base" hangingPunct="0">
              <a:spcBef>
                <a:spcPct val="0"/>
              </a:spcBef>
              <a:spcAft>
                <a:spcPct val="0"/>
              </a:spcAft>
              <a:defRPr sz="1000">
                <a:solidFill>
                  <a:schemeClr val="tx1"/>
                </a:solidFill>
                <a:latin typeface="Arial" charset="0"/>
                <a:ea typeface="宋体" pitchFamily="2" charset="-122"/>
              </a:defRPr>
            </a:lvl7pPr>
            <a:lvl8pPr marL="3429000" indent="-228600" eaLnBrk="0" fontAlgn="base" hangingPunct="0">
              <a:spcBef>
                <a:spcPct val="0"/>
              </a:spcBef>
              <a:spcAft>
                <a:spcPct val="0"/>
              </a:spcAft>
              <a:defRPr sz="1000">
                <a:solidFill>
                  <a:schemeClr val="tx1"/>
                </a:solidFill>
                <a:latin typeface="Arial" charset="0"/>
                <a:ea typeface="宋体" pitchFamily="2" charset="-122"/>
              </a:defRPr>
            </a:lvl8pPr>
            <a:lvl9pPr marL="3886200" indent="-228600" eaLnBrk="0" fontAlgn="base" hangingPunct="0">
              <a:spcBef>
                <a:spcPct val="0"/>
              </a:spcBef>
              <a:spcAft>
                <a:spcPct val="0"/>
              </a:spcAft>
              <a:defRPr sz="1000">
                <a:solidFill>
                  <a:schemeClr val="tx1"/>
                </a:solidFill>
                <a:latin typeface="Arial" charset="0"/>
                <a:ea typeface="宋体" pitchFamily="2" charset="-122"/>
              </a:defRPr>
            </a:lvl9pPr>
          </a:lstStyle>
          <a:p>
            <a:fld id="{67BDB221-5E7C-4428-B338-1655EC485E49}" type="slidenum">
              <a:rPr lang="en-US" altLang="zh-CN" sz="1200" smtClean="0"/>
              <a:pPr/>
              <a:t>59</a:t>
            </a:fld>
            <a:endParaRPr lang="en-US" altLang="zh-CN"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60</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68</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a:t>
            </a:fld>
            <a:endParaRPr lang="en-US" altLang="zh-CN"/>
          </a:p>
        </p:txBody>
      </p:sp>
    </p:spTree>
    <p:extLst>
      <p:ext uri="{BB962C8B-B14F-4D97-AF65-F5344CB8AC3E}">
        <p14:creationId xmlns:p14="http://schemas.microsoft.com/office/powerpoint/2010/main" val="31370829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73</a:t>
            </a:fld>
            <a:endParaRPr lang="en-US" altLang="zh-CN"/>
          </a:p>
        </p:txBody>
      </p:sp>
    </p:spTree>
    <p:extLst>
      <p:ext uri="{BB962C8B-B14F-4D97-AF65-F5344CB8AC3E}">
        <p14:creationId xmlns:p14="http://schemas.microsoft.com/office/powerpoint/2010/main" val="22617980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75</a:t>
            </a:fld>
            <a:endParaRPr lang="en-US" altLang="zh-CN"/>
          </a:p>
        </p:txBody>
      </p:sp>
    </p:spTree>
    <p:extLst>
      <p:ext uri="{BB962C8B-B14F-4D97-AF65-F5344CB8AC3E}">
        <p14:creationId xmlns:p14="http://schemas.microsoft.com/office/powerpoint/2010/main" val="3271575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l" eaLnBrk="1" hangingPunct="1">
              <a:lnSpc>
                <a:spcPct val="125000"/>
              </a:lnSpc>
              <a:spcBef>
                <a:spcPct val="20000"/>
              </a:spcBef>
              <a:buClr>
                <a:srgbClr val="FF0000"/>
              </a:buClr>
              <a:buSzPct val="200000"/>
              <a:buFontTx/>
              <a:buChar char="•"/>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76</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F67DAB-AD2B-43DF-A876-7286290C4BC7}" type="slidenum">
              <a:rPr lang="zh-CN" altLang="en-US" smtClean="0">
                <a:latin typeface="Tahoma" pitchFamily="34" charset="0"/>
              </a:rPr>
              <a:pPr eaLnBrk="1" hangingPunct="1"/>
              <a:t>77</a:t>
            </a:fld>
            <a:endParaRPr lang="en-US" altLang="zh-CN" smtClean="0">
              <a:latin typeface="Tahoma"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lnSpc>
                <a:spcPct val="125000"/>
              </a:lnSpc>
              <a:spcBef>
                <a:spcPct val="20000"/>
              </a:spcBef>
              <a:buClr>
                <a:srgbClr val="FF0000"/>
              </a:buClr>
              <a:buSzPct val="200000"/>
              <a:buFontTx/>
              <a:buNone/>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79</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82</a:t>
            </a:fld>
            <a:endParaRPr lang="en-US" altLang="zh-CN"/>
          </a:p>
        </p:txBody>
      </p:sp>
    </p:spTree>
    <p:extLst>
      <p:ext uri="{BB962C8B-B14F-4D97-AF65-F5344CB8AC3E}">
        <p14:creationId xmlns:p14="http://schemas.microsoft.com/office/powerpoint/2010/main" val="300529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6</a:t>
            </a:fld>
            <a:endParaRPr lang="en-US" altLang="zh-CN"/>
          </a:p>
        </p:txBody>
      </p:sp>
    </p:spTree>
    <p:extLst>
      <p:ext uri="{BB962C8B-B14F-4D97-AF65-F5344CB8AC3E}">
        <p14:creationId xmlns:p14="http://schemas.microsoft.com/office/powerpoint/2010/main" val="198169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7</a:t>
            </a:fld>
            <a:endParaRPr lang="en-US" altLang="zh-CN"/>
          </a:p>
        </p:txBody>
      </p:sp>
    </p:spTree>
    <p:extLst>
      <p:ext uri="{BB962C8B-B14F-4D97-AF65-F5344CB8AC3E}">
        <p14:creationId xmlns:p14="http://schemas.microsoft.com/office/powerpoint/2010/main" val="87409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8</a:t>
            </a:fld>
            <a:endParaRPr lang="en-US" altLang="zh-CN"/>
          </a:p>
        </p:txBody>
      </p:sp>
    </p:spTree>
    <p:extLst>
      <p:ext uri="{BB962C8B-B14F-4D97-AF65-F5344CB8AC3E}">
        <p14:creationId xmlns:p14="http://schemas.microsoft.com/office/powerpoint/2010/main" val="218108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9</a:t>
            </a:fld>
            <a:endParaRPr lang="en-US" altLang="zh-CN"/>
          </a:p>
        </p:txBody>
      </p:sp>
    </p:spTree>
    <p:extLst>
      <p:ext uri="{BB962C8B-B14F-4D97-AF65-F5344CB8AC3E}">
        <p14:creationId xmlns:p14="http://schemas.microsoft.com/office/powerpoint/2010/main" val="135792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6069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71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109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1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25" y="1052513"/>
            <a:ext cx="4168775"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3125" y="3649663"/>
            <a:ext cx="4168775" cy="2446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304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312351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608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884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228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1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531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56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9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541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矩形 2"/>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5123" name="矩形 3"/>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smtClean="0"/>
              <a:t>Articles and prepositions are not caps in titles</a:t>
            </a:r>
          </a:p>
          <a:p>
            <a:pPr lvl="1"/>
            <a:r>
              <a:rPr lang="en-US" altLang="zh-CN" smtClean="0"/>
              <a:t>Unless, of course, the title starts with one</a:t>
            </a:r>
          </a:p>
          <a:p>
            <a:pPr lvl="2"/>
            <a:r>
              <a:rPr lang="en-US" altLang="zh-CN" smtClean="0"/>
              <a:t>Proper names always have leading caps</a:t>
            </a:r>
          </a:p>
          <a:p>
            <a:pPr lvl="3"/>
            <a:r>
              <a:rPr lang="en-US" altLang="zh-CN" smtClean="0"/>
              <a:t>Acronyms are always all caps</a:t>
            </a:r>
          </a:p>
          <a:p>
            <a:pPr lvl="4"/>
            <a:r>
              <a:rPr lang="en-US" altLang="zh-CN" smtClean="0"/>
              <a:t>Fifth level</a:t>
            </a:r>
          </a:p>
          <a:p>
            <a:pPr lvl="0"/>
            <a:r>
              <a:rPr lang="en-US" altLang="zh-CN" smtClean="0"/>
              <a:t>Capitalize the first word of all bullet items</a:t>
            </a:r>
          </a:p>
          <a:p>
            <a:pPr lvl="1"/>
            <a:r>
              <a:rPr lang="en-US" altLang="zh-CN" smtClean="0"/>
              <a:t>This applies to sub-bullets too</a:t>
            </a:r>
          </a:p>
          <a:p>
            <a:pPr lvl="0"/>
            <a:r>
              <a:rPr lang="en-US" altLang="zh-CN" smtClean="0"/>
              <a:t>Rose, Apex, and Ada, not ROSE, APEX, and ADA</a:t>
            </a:r>
          </a:p>
        </p:txBody>
      </p:sp>
      <p:sp>
        <p:nvSpPr>
          <p:cNvPr id="1028" name="矩形 4"/>
          <p:cNvSpPr>
            <a:spLocks noGrp="1" noChangeArrowheads="1"/>
          </p:cNvSpPr>
          <p:nvPr/>
        </p:nvSpPr>
        <p:spPr bwMode="auto">
          <a:xfrm>
            <a:off x="3124200" y="6384925"/>
            <a:ext cx="2895600" cy="457200"/>
          </a:xfrm>
          <a:prstGeom prst="rect">
            <a:avLst/>
          </a:prstGeom>
          <a:noFill/>
          <a:ln w="9525">
            <a:noFill/>
            <a:miter lim="800000"/>
            <a:headEnd/>
            <a:tailEnd/>
          </a:ln>
          <a:effectLst/>
        </p:spPr>
        <p:txBody>
          <a:bodyPr wrap="none" lIns="92075" tIns="46038" rIns="92075" bIns="46038" anchor="ctr"/>
          <a:lstStyle/>
          <a:p>
            <a:pPr algn="ctr">
              <a:lnSpc>
                <a:spcPct val="100000"/>
              </a:lnSpc>
              <a:spcBef>
                <a:spcPct val="0"/>
              </a:spcBef>
              <a:buClr>
                <a:srgbClr val="73E1FF"/>
              </a:buClr>
              <a:defRPr/>
            </a:pPr>
            <a:fld id="{315280E8-33DE-4B8D-9700-3BDB0F3D45D7}" type="slidenum">
              <a:rPr lang="en-US" altLang="zh-CN" sz="800" b="0">
                <a:solidFill>
                  <a:srgbClr val="73E1FF"/>
                </a:solidFill>
                <a:ea typeface="宋体" pitchFamily="2" charset="-122"/>
              </a:rPr>
              <a:pPr algn="ctr">
                <a:lnSpc>
                  <a:spcPct val="100000"/>
                </a:lnSpc>
                <a:spcBef>
                  <a:spcPct val="0"/>
                </a:spcBef>
                <a:buClr>
                  <a:srgbClr val="73E1FF"/>
                </a:buClr>
                <a:defRPr/>
              </a:pPr>
              <a:t>‹#›</a:t>
            </a:fld>
            <a:endParaRPr lang="en-US" altLang="zh-CN" sz="800">
              <a:solidFill>
                <a:srgbClr val="73E1FF"/>
              </a:solidFill>
              <a:ea typeface="宋体" pitchFamily="2" charset="-122"/>
            </a:endParaRPr>
          </a:p>
        </p:txBody>
      </p:sp>
      <p:sp>
        <p:nvSpPr>
          <p:cNvPr id="1029" name="文本框 5"/>
          <p:cNvSpPr txBox="1">
            <a:spLocks noChangeArrowheads="1"/>
          </p:cNvSpPr>
          <p:nvPr/>
        </p:nvSpPr>
        <p:spPr bwMode="auto">
          <a:xfrm>
            <a:off x="7696200" y="5943600"/>
            <a:ext cx="1371600" cy="260350"/>
          </a:xfrm>
          <a:prstGeom prst="rect">
            <a:avLst/>
          </a:prstGeom>
          <a:noFill/>
          <a:ln>
            <a:noFill/>
          </a:ln>
          <a:effectLst/>
          <a:extLst/>
        </p:spPr>
        <p:txBody>
          <a:bodyPr lIns="107950" tIns="53975" rIns="107950" bIns="53975">
            <a:spAutoFit/>
          </a:bodyPr>
          <a:lstStyle>
            <a:lvl1pPr>
              <a:defRPr sz="1600" b="1">
                <a:solidFill>
                  <a:schemeClr val="tx1"/>
                </a:solidFill>
                <a:latin typeface="Arial" charset="0"/>
                <a:ea typeface="宋体" pitchFamily="2" charset="-122"/>
              </a:defRPr>
            </a:lvl1pPr>
            <a:lvl2pPr marL="742950" indent="-285750">
              <a:defRPr sz="1600" b="1">
                <a:solidFill>
                  <a:schemeClr val="tx1"/>
                </a:solidFill>
                <a:latin typeface="Arial" charset="0"/>
                <a:ea typeface="宋体" pitchFamily="2" charset="-122"/>
              </a:defRPr>
            </a:lvl2pPr>
            <a:lvl3pPr marL="1143000" indent="-228600">
              <a:defRPr sz="1600" b="1">
                <a:solidFill>
                  <a:schemeClr val="tx1"/>
                </a:solidFill>
                <a:latin typeface="Arial" charset="0"/>
                <a:ea typeface="宋体" pitchFamily="2" charset="-122"/>
              </a:defRPr>
            </a:lvl3pPr>
            <a:lvl4pPr marL="1600200" indent="-228600">
              <a:defRPr sz="1600" b="1">
                <a:solidFill>
                  <a:schemeClr val="tx1"/>
                </a:solidFill>
                <a:latin typeface="Arial" charset="0"/>
                <a:ea typeface="宋体" pitchFamily="2" charset="-122"/>
              </a:defRPr>
            </a:lvl4pPr>
            <a:lvl5pPr marL="2057400" indent="-228600">
              <a:defRPr sz="1600" b="1">
                <a:solidFill>
                  <a:schemeClr val="tx1"/>
                </a:solidFill>
                <a:latin typeface="Arial" charset="0"/>
                <a:ea typeface="宋体" pitchFamily="2"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9pPr>
          </a:lstStyle>
          <a:p>
            <a:pPr>
              <a:lnSpc>
                <a:spcPct val="100000"/>
              </a:lnSpc>
              <a:buClr>
                <a:srgbClr val="73E1FF"/>
              </a:buClr>
              <a:buFontTx/>
              <a:buChar char="•"/>
              <a:defRPr/>
            </a:pPr>
            <a:endParaRPr lang="zh-CN" altLang="zh-CN" sz="1000" b="0" smtClean="0">
              <a:latin typeface="ZapfHumnst BT" pitchFamily="34" charset="0"/>
            </a:endParaRPr>
          </a:p>
        </p:txBody>
      </p:sp>
      <p:sp>
        <p:nvSpPr>
          <p:cNvPr id="1030" name="直线 6"/>
          <p:cNvSpPr>
            <a:spLocks noChangeShapeType="1"/>
          </p:cNvSpPr>
          <p:nvPr/>
        </p:nvSpPr>
        <p:spPr bwMode="auto">
          <a:xfrm flipV="1">
            <a:off x="0" y="6705600"/>
            <a:ext cx="8772525" cy="0"/>
          </a:xfrm>
          <a:prstGeom prst="line">
            <a:avLst/>
          </a:prstGeom>
          <a:noFill/>
          <a:ln w="9525">
            <a:solidFill>
              <a:srgbClr val="007E9F"/>
            </a:solidFill>
            <a:round/>
            <a:headEnd/>
            <a:tailEnd/>
          </a:ln>
          <a:effectLst/>
        </p:spPr>
        <p:txBody>
          <a:bodyPr wrap="none" anchor="ctr"/>
          <a:lstStyle/>
          <a:p>
            <a:pPr>
              <a:defRPr/>
            </a:pPr>
            <a:endParaRPr lang="zh-CN" altLang="en-US">
              <a:ea typeface="宋体" pitchFamily="2" charset="-122"/>
            </a:endParaRPr>
          </a:p>
        </p:txBody>
      </p:sp>
      <p:sp>
        <p:nvSpPr>
          <p:cNvPr id="1031" name="直线 7"/>
          <p:cNvSpPr>
            <a:spLocks noChangeShapeType="1"/>
          </p:cNvSpPr>
          <p:nvPr/>
        </p:nvSpPr>
        <p:spPr bwMode="auto">
          <a:xfrm>
            <a:off x="0" y="698500"/>
            <a:ext cx="9144000" cy="0"/>
          </a:xfrm>
          <a:prstGeom prst="line">
            <a:avLst/>
          </a:prstGeom>
          <a:noFill/>
          <a:ln w="9525">
            <a:solidFill>
              <a:srgbClr val="73E1FF"/>
            </a:solidFill>
            <a:round/>
            <a:headEnd/>
            <a:tailEnd/>
          </a:ln>
          <a:effectLst/>
        </p:spPr>
        <p:txBody>
          <a:bodyPr wrap="none" anchor="ctr"/>
          <a:lstStyle/>
          <a:p>
            <a:pPr>
              <a:defRPr/>
            </a:pPr>
            <a:endParaRPr lang="zh-CN" altLang="en-US">
              <a:ea typeface="宋体" pitchFamily="2" charset="-122"/>
            </a:endParaRPr>
          </a:p>
        </p:txBody>
      </p:sp>
      <p:pic>
        <p:nvPicPr>
          <p:cNvPr id="5128" name="图片 8" descr="yunanuni"/>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97925" y="6510338"/>
            <a:ext cx="409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p:titleStyle>
    <p:body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file:///D:\&#31995;&#32479;&#24314;&#27169;\&#35838;&#31243;&#35774;&#35745;.mdl\100%250,0x2215,1765%23INTDGRM:\42A55BC40374\42BAE391009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oleObject" Target="file:///D:\&#31995;&#32479;&#24314;&#27169;\&#35838;&#31243;&#35774;&#35745;.mdl\100%250,0x2215,1828%23OBJDGRM:\42A55BC40374\42BAE7F6010B" TargetMode="External"/><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42.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4.emf"/></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84313"/>
            <a:ext cx="9144000" cy="3457575"/>
          </a:xfrm>
        </p:spPr>
        <p:txBody>
          <a:bodyPr/>
          <a:lstStyle/>
          <a:p>
            <a:pPr algn="ctr" eaLnBrk="1" hangingPunct="1"/>
            <a:r>
              <a:rPr lang="en-US" altLang="zh-CN" sz="4000" dirty="0" smtClean="0"/>
              <a:t/>
            </a:r>
            <a:br>
              <a:rPr lang="en-US" altLang="zh-CN" sz="4000" dirty="0" smtClean="0"/>
            </a:br>
            <a:r>
              <a:rPr lang="en-US" altLang="zh-CN" sz="4000" b="1" dirty="0"/>
              <a:t>Drawing system </a:t>
            </a:r>
            <a:r>
              <a:rPr lang="en-US" altLang="zh-CN" sz="4000" b="1" dirty="0" smtClean="0"/>
              <a:t>Interaction Diagrams</a:t>
            </a:r>
            <a:br>
              <a:rPr lang="en-US" altLang="zh-CN" sz="4000" b="1" dirty="0" smtClean="0"/>
            </a:br>
            <a:r>
              <a:rPr lang="en-US" altLang="zh-CN" sz="4000" b="1" dirty="0"/>
              <a:t/>
            </a:r>
            <a:br>
              <a:rPr lang="en-US" altLang="zh-CN" sz="4000" b="1" dirty="0"/>
            </a:br>
            <a:r>
              <a:rPr lang="en-US" altLang="zh-CN" sz="4000" b="1" dirty="0" smtClean="0"/>
              <a:t>Sequence diagram</a:t>
            </a:r>
            <a:br>
              <a:rPr lang="en-US" altLang="zh-CN" sz="4000" b="1" dirty="0" smtClean="0"/>
            </a:br>
            <a:r>
              <a:rPr lang="en-US" altLang="zh-CN" sz="4000" b="1" dirty="0" smtClean="0"/>
              <a:t>Collaboration diagram</a:t>
            </a:r>
            <a:br>
              <a:rPr lang="en-US" altLang="zh-CN" sz="4000" b="1" dirty="0" smtClean="0"/>
            </a:br>
            <a:endParaRPr lang="en-US" altLang="zh-CN" sz="4000" b="1" dirty="0" smtClean="0"/>
          </a:p>
        </p:txBody>
      </p:sp>
    </p:spTree>
    <p:extLst>
      <p:ext uri="{BB962C8B-B14F-4D97-AF65-F5344CB8AC3E}">
        <p14:creationId xmlns:p14="http://schemas.microsoft.com/office/powerpoint/2010/main" val="649312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160784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533819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 y="76200"/>
            <a:ext cx="8999538" cy="544513"/>
          </a:xfrm>
        </p:spPr>
        <p:txBody>
          <a:bodyPr/>
          <a:lstStyle/>
          <a:p>
            <a:pPr eaLnBrk="1" hangingPunct="1"/>
            <a:r>
              <a:rPr lang="en-US" altLang="zh-CN" sz="3200" smtClean="0">
                <a:ea typeface="宋体" pitchFamily="2" charset="-122"/>
              </a:rPr>
              <a:t>Introduction – System Sequence Diagram</a:t>
            </a:r>
          </a:p>
        </p:txBody>
      </p:sp>
      <p:sp>
        <p:nvSpPr>
          <p:cNvPr id="10243" name="Rectangle 3"/>
          <p:cNvSpPr>
            <a:spLocks noGrp="1" noChangeArrowheads="1"/>
          </p:cNvSpPr>
          <p:nvPr>
            <p:ph type="body" idx="1"/>
          </p:nvPr>
        </p:nvSpPr>
        <p:spPr>
          <a:xfrm>
            <a:off x="301625" y="1125538"/>
            <a:ext cx="8540750" cy="4973637"/>
          </a:xfrm>
        </p:spPr>
        <p:txBody>
          <a:bodyPr/>
          <a:lstStyle/>
          <a:p>
            <a:pPr eaLnBrk="1" hangingPunct="1"/>
            <a:r>
              <a:rPr lang="en-US" altLang="zh-CN" sz="2800" smtClean="0">
                <a:ea typeface="宋体" pitchFamily="2" charset="-122"/>
              </a:rPr>
              <a:t>A </a:t>
            </a:r>
            <a:r>
              <a:rPr lang="en-US" altLang="zh-CN" sz="2800" b="1" smtClean="0">
                <a:solidFill>
                  <a:schemeClr val="accent2"/>
                </a:solidFill>
                <a:ea typeface="宋体" pitchFamily="2" charset="-122"/>
              </a:rPr>
              <a:t>system sequence diagram</a:t>
            </a:r>
            <a:r>
              <a:rPr lang="en-US" altLang="zh-CN" sz="2800" smtClean="0">
                <a:ea typeface="宋体" pitchFamily="2" charset="-122"/>
              </a:rPr>
              <a:t> is a fast and easily created artifact that illustrates input and output events related to the systems under discussion</a:t>
            </a:r>
          </a:p>
          <a:p>
            <a:pPr eaLnBrk="1" hangingPunct="1"/>
            <a:endParaRPr lang="en-US" altLang="zh-CN" sz="2800" smtClean="0">
              <a:ea typeface="宋体" pitchFamily="2" charset="-122"/>
            </a:endParaRPr>
          </a:p>
          <a:p>
            <a:pPr eaLnBrk="1" hangingPunct="1"/>
            <a:r>
              <a:rPr lang="en-US" altLang="zh-CN" sz="2800" smtClean="0">
                <a:ea typeface="宋体" pitchFamily="2" charset="-122"/>
              </a:rPr>
              <a:t>Before proceeding to a logical design of how a software application will work, we should investigate and define the system behavior as a "</a:t>
            </a:r>
            <a:r>
              <a:rPr lang="en-US" altLang="zh-CN" sz="2800" b="1" smtClean="0">
                <a:solidFill>
                  <a:schemeClr val="accent2"/>
                </a:solidFill>
                <a:ea typeface="宋体" pitchFamily="2" charset="-122"/>
              </a:rPr>
              <a:t>black box</a:t>
            </a:r>
            <a:r>
              <a:rPr lang="en-US" altLang="zh-CN" sz="2800" smtClean="0">
                <a:ea typeface="宋体" pitchFamily="2" charset="-122"/>
              </a:rPr>
              <a:t>“.</a:t>
            </a:r>
          </a:p>
          <a:p>
            <a:pPr eaLnBrk="1" hangingPunct="1"/>
            <a:endParaRPr lang="en-US" altLang="zh-CN" sz="2800" smtClean="0">
              <a:ea typeface="宋体" pitchFamily="2" charset="-122"/>
            </a:endParaRPr>
          </a:p>
          <a:p>
            <a:pPr eaLnBrk="1" hangingPunct="1"/>
            <a:endParaRPr lang="en-US" altLang="zh-CN" sz="2800" smtClean="0">
              <a:ea typeface="宋体" pitchFamily="2" charset="-122"/>
            </a:endParaRPr>
          </a:p>
        </p:txBody>
      </p:sp>
    </p:spTree>
    <p:extLst>
      <p:ext uri="{BB962C8B-B14F-4D97-AF65-F5344CB8AC3E}">
        <p14:creationId xmlns:p14="http://schemas.microsoft.com/office/powerpoint/2010/main" val="3186824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6"/>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49889D-FD01-418E-A692-E8A72EF9354A}" type="slidenum">
              <a:rPr lang="zh-CN" altLang="en-US" smtClean="0"/>
              <a:pPr eaLnBrk="1" hangingPunct="1"/>
              <a:t>12</a:t>
            </a:fld>
            <a:endParaRPr lang="en-US" altLang="zh-CN" smtClean="0"/>
          </a:p>
        </p:txBody>
      </p:sp>
      <p:graphicFrame>
        <p:nvGraphicFramePr>
          <p:cNvPr id="12292" name="Object 18"/>
          <p:cNvGraphicFramePr>
            <a:graphicFrameLocks noGrp="1" noChangeAspect="1"/>
          </p:cNvGraphicFramePr>
          <p:nvPr>
            <p:ph sz="half" idx="1"/>
            <p:extLst>
              <p:ext uri="{D42A27DB-BD31-4B8C-83A1-F6EECF244321}">
                <p14:modId xmlns:p14="http://schemas.microsoft.com/office/powerpoint/2010/main" val="2727781274"/>
              </p:ext>
            </p:extLst>
          </p:nvPr>
        </p:nvGraphicFramePr>
        <p:xfrm>
          <a:off x="11215" y="188640"/>
          <a:ext cx="9144000" cy="6483350"/>
        </p:xfrm>
        <a:graphic>
          <a:graphicData uri="http://schemas.openxmlformats.org/presentationml/2006/ole">
            <mc:AlternateContent xmlns:mc="http://schemas.openxmlformats.org/markup-compatibility/2006">
              <mc:Choice xmlns:v="urn:schemas-microsoft-com:vml" Requires="v">
                <p:oleObj spid="_x0000_s17440" name="Rose Model Diagram" r:id="rId4" imgW="8963378" imgH="7857067" progId="Rose.ModelPicture">
                  <p:link updateAutomatic="1"/>
                </p:oleObj>
              </mc:Choice>
              <mc:Fallback>
                <p:oleObj name="Rose Model Diagram" r:id="rId4" imgW="8963378" imgH="7857067" progId="Rose.ModelPicture">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5" y="188640"/>
                        <a:ext cx="9144000" cy="6483350"/>
                      </a:xfrm>
                      <a:prstGeom prst="rect">
                        <a:avLst/>
                      </a:prstGeom>
                      <a:solidFill>
                        <a:srgbClr val="FFFFFB"/>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710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8A608A-2859-47E1-B0D1-EAA0E680A0E2}" type="slidenum">
              <a:rPr lang="zh-CN" altLang="en-US" smtClean="0"/>
              <a:pPr eaLnBrk="1" hangingPunct="1"/>
              <a:t>13</a:t>
            </a:fld>
            <a:endParaRPr lang="en-US" altLang="zh-CN" smtClean="0"/>
          </a:p>
        </p:txBody>
      </p:sp>
      <p:sp>
        <p:nvSpPr>
          <p:cNvPr id="9219" name="Rectangle 3"/>
          <p:cNvSpPr>
            <a:spLocks noGrp="1" noChangeArrowheads="1"/>
          </p:cNvSpPr>
          <p:nvPr>
            <p:ph type="body" idx="1"/>
          </p:nvPr>
        </p:nvSpPr>
        <p:spPr>
          <a:xfrm>
            <a:off x="468313" y="836712"/>
            <a:ext cx="8280151" cy="5832648"/>
          </a:xfrm>
        </p:spPr>
        <p:txBody>
          <a:bodyPr/>
          <a:lstStyle/>
          <a:p>
            <a:pPr eaLnBrk="1" hangingPunct="1"/>
            <a:r>
              <a:rPr lang="en-US" altLang="zh-CN" sz="2800" dirty="0" smtClean="0"/>
              <a:t>A sequence diagram is a graphical view of a scenario that shows object interaction in a time-based sequence that what happens first, what happens next. </a:t>
            </a:r>
          </a:p>
          <a:p>
            <a:pPr eaLnBrk="1" hangingPunct="1"/>
            <a:r>
              <a:rPr lang="en-US" altLang="zh-CN" sz="2800" dirty="0" smtClean="0"/>
              <a:t>Sequence diagrams establish the roles of objects and help provide essential information to determine class responsibilities and interfaces.  </a:t>
            </a:r>
          </a:p>
          <a:p>
            <a:pPr eaLnBrk="1" hangingPunct="1"/>
            <a:r>
              <a:rPr lang="en-US" altLang="zh-CN" sz="2800" dirty="0" smtClean="0"/>
              <a:t>This type of diagram is best used during early analysis phases in design because they are simple and easy to comprehend. Sequence diagrams are normally associated with use cases.</a:t>
            </a:r>
          </a:p>
          <a:p>
            <a:pPr eaLnBrk="1" hangingPunct="1"/>
            <a:r>
              <a:rPr lang="en-US" altLang="zh-CN" sz="2800" dirty="0"/>
              <a:t>A sequence diagram has two dimensions: typically, vertical placement represents time and horizontal placement represents different objects.  </a:t>
            </a:r>
          </a:p>
          <a:p>
            <a:pPr eaLnBrk="1" hangingPunct="1"/>
            <a:endParaRPr lang="en-US" altLang="zh-CN" sz="2800" dirty="0" smtClean="0"/>
          </a:p>
        </p:txBody>
      </p:sp>
      <p:sp>
        <p:nvSpPr>
          <p:cNvPr id="4" name="矩形 3"/>
          <p:cNvSpPr/>
          <p:nvPr/>
        </p:nvSpPr>
        <p:spPr>
          <a:xfrm>
            <a:off x="29925" y="31292"/>
            <a:ext cx="900657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spcBef>
                <a:spcPct val="0"/>
              </a:spcBef>
              <a:buClr>
                <a:srgbClr val="73E1FF"/>
              </a:buClr>
            </a:pPr>
            <a:r>
              <a:rPr lang="en-US" altLang="zh-CN" sz="3600" dirty="0">
                <a:solidFill>
                  <a:srgbClr val="FFFF99"/>
                </a:solidFill>
                <a:latin typeface="+mj-lt"/>
                <a:ea typeface="+mj-ea"/>
                <a:cs typeface="+mj-cs"/>
              </a:rPr>
              <a:t>Sequence Diagram</a:t>
            </a:r>
          </a:p>
        </p:txBody>
      </p:sp>
    </p:spTree>
    <p:extLst>
      <p:ext uri="{BB962C8B-B14F-4D97-AF65-F5344CB8AC3E}">
        <p14:creationId xmlns:p14="http://schemas.microsoft.com/office/powerpoint/2010/main" val="361072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218390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533819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4CAFB6-281F-4864-A5E1-16452F2BEE36}" type="slidenum">
              <a:rPr lang="zh-CN" altLang="en-US" smtClean="0"/>
              <a:pPr eaLnBrk="1" hangingPunct="1"/>
              <a:t>15</a:t>
            </a:fld>
            <a:endParaRPr lang="en-US" altLang="zh-CN" smtClean="0"/>
          </a:p>
        </p:txBody>
      </p:sp>
      <p:sp>
        <p:nvSpPr>
          <p:cNvPr id="8195" name="Rectangle 3"/>
          <p:cNvSpPr>
            <a:spLocks noGrp="1" noChangeArrowheads="1"/>
          </p:cNvSpPr>
          <p:nvPr>
            <p:ph type="body" idx="1"/>
          </p:nvPr>
        </p:nvSpPr>
        <p:spPr>
          <a:xfrm>
            <a:off x="323528" y="908720"/>
            <a:ext cx="8496944" cy="5544616"/>
          </a:xfrm>
        </p:spPr>
        <p:txBody>
          <a:bodyPr/>
          <a:lstStyle/>
          <a:p>
            <a:pPr eaLnBrk="1" hangingPunct="1">
              <a:buFontTx/>
              <a:buNone/>
            </a:pPr>
            <a:r>
              <a:rPr lang="en-US" altLang="zh-CN" dirty="0" smtClean="0"/>
              <a:t>                 </a:t>
            </a:r>
          </a:p>
          <a:p>
            <a:pPr eaLnBrk="1" hangingPunct="1"/>
            <a:r>
              <a:rPr lang="en-US" altLang="zh-CN" dirty="0" smtClean="0"/>
              <a:t> actor</a:t>
            </a:r>
          </a:p>
          <a:p>
            <a:pPr eaLnBrk="1" hangingPunct="1"/>
            <a:r>
              <a:rPr lang="en-US" altLang="zh-CN" dirty="0" smtClean="0"/>
              <a:t> object</a:t>
            </a:r>
            <a:endParaRPr lang="zh-CN" altLang="en-US" dirty="0" smtClean="0"/>
          </a:p>
          <a:p>
            <a:pPr eaLnBrk="1" hangingPunct="1"/>
            <a:r>
              <a:rPr lang="zh-CN" altLang="en-US" dirty="0" smtClean="0"/>
              <a:t> </a:t>
            </a:r>
            <a:r>
              <a:rPr lang="en-US" altLang="zh-CN" dirty="0" smtClean="0"/>
              <a:t>message</a:t>
            </a:r>
            <a:endParaRPr lang="zh-CN" altLang="en-US" dirty="0" smtClean="0"/>
          </a:p>
          <a:p>
            <a:pPr eaLnBrk="1" hangingPunct="1"/>
            <a:r>
              <a:rPr lang="en-US" altLang="zh-CN" dirty="0" smtClean="0"/>
              <a:t> lifeline</a:t>
            </a:r>
            <a:endParaRPr lang="zh-CN" altLang="en-US" dirty="0" smtClean="0"/>
          </a:p>
          <a:p>
            <a:pPr eaLnBrk="1" hangingPunct="1"/>
            <a:r>
              <a:rPr lang="zh-CN" altLang="en-US" dirty="0" smtClean="0"/>
              <a:t> </a:t>
            </a:r>
            <a:r>
              <a:rPr lang="en-US" altLang="zh-CN" dirty="0" smtClean="0"/>
              <a:t>focus of control</a:t>
            </a:r>
            <a:endParaRPr lang="zh-CN" altLang="en-US" dirty="0" smtClean="0"/>
          </a:p>
        </p:txBody>
      </p:sp>
      <p:sp>
        <p:nvSpPr>
          <p:cNvPr id="5"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Tree>
    <p:extLst>
      <p:ext uri="{BB962C8B-B14F-4D97-AF65-F5344CB8AC3E}">
        <p14:creationId xmlns:p14="http://schemas.microsoft.com/office/powerpoint/2010/main" val="379580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87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916832"/>
            <a:ext cx="1584176" cy="4772759"/>
          </a:xfrm>
          <a:prstGeom prst="rect">
            <a:avLst/>
          </a:prstGeom>
          <a:noFill/>
          <a:extLst>
            <a:ext uri="{909E8E84-426E-40DD-AFC4-6F175D3DCCD1}">
              <a14:hiddenFill xmlns:a14="http://schemas.microsoft.com/office/drawing/2010/main">
                <a:solidFill>
                  <a:srgbClr val="FFFFFF"/>
                </a:solidFill>
              </a14:hiddenFill>
            </a:ext>
          </a:extLst>
        </p:spPr>
      </p:pic>
      <p:sp>
        <p:nvSpPr>
          <p:cNvPr id="2038792" name="Rectangle 8"/>
          <p:cNvSpPr>
            <a:spLocks noChangeArrowheads="1"/>
          </p:cNvSpPr>
          <p:nvPr/>
        </p:nvSpPr>
        <p:spPr bwMode="auto">
          <a:xfrm>
            <a:off x="461590" y="908720"/>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对象</a:t>
            </a:r>
            <a:r>
              <a:rPr kumimoji="1" lang="zh-CN" altLang="en-US" sz="2400" b="1" dirty="0" smtClean="0">
                <a:solidFill>
                  <a:schemeClr val="tx1"/>
                </a:solidFill>
                <a:ea typeface="楷体_GB2312" pitchFamily="49" charset="-122"/>
              </a:rPr>
              <a:t>与</a:t>
            </a:r>
            <a:r>
              <a:rPr kumimoji="1" lang="zh-CN" altLang="en-US" sz="2400" dirty="0">
                <a:ea typeface="楷体_GB2312" pitchFamily="49" charset="-122"/>
              </a:rPr>
              <a:t>参与者</a:t>
            </a:r>
            <a:r>
              <a:rPr kumimoji="1" lang="zh-CN" altLang="en-US" sz="2400" b="1" dirty="0" smtClean="0">
                <a:solidFill>
                  <a:schemeClr val="tx1"/>
                </a:solidFill>
                <a:ea typeface="楷体_GB2312" pitchFamily="49" charset="-122"/>
              </a:rPr>
              <a:t>：</a:t>
            </a:r>
            <a:r>
              <a:rPr kumimoji="1" lang="zh-CN" altLang="en-US" sz="2400" b="1" dirty="0">
                <a:solidFill>
                  <a:schemeClr val="tx1"/>
                </a:solidFill>
                <a:ea typeface="楷体_GB2312" pitchFamily="49" charset="-122"/>
              </a:rPr>
              <a:t>最顶上一排矩形框。在交互图中，参与交互的对象既可以是具体的事物，又可以是原型化的事物。作为具体的事物，一个对象代</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表现实世界中的某个东西。例如，</a:t>
            </a:r>
            <a:r>
              <a:rPr kumimoji="1" lang="en-US" altLang="zh-CN" sz="2400" b="1" dirty="0" err="1">
                <a:solidFill>
                  <a:schemeClr val="tx1"/>
                </a:solidFill>
                <a:ea typeface="楷体_GB2312" pitchFamily="49" charset="-122"/>
              </a:rPr>
              <a:t>aOrder</a:t>
            </a:r>
            <a:r>
              <a:rPr kumimoji="1" lang="en-US" altLang="zh-CN" sz="2400" b="1" dirty="0">
                <a:solidFill>
                  <a:schemeClr val="tx1"/>
                </a:solidFill>
                <a:ea typeface="楷体_GB2312" pitchFamily="49" charset="-122"/>
              </a:rPr>
              <a:t/>
            </a:r>
            <a:br>
              <a:rPr kumimoji="1" lang="en-US" altLang="zh-CN" sz="2400" b="1" dirty="0">
                <a:solidFill>
                  <a:schemeClr val="tx1"/>
                </a:solidFill>
                <a:ea typeface="楷体_GB2312" pitchFamily="49" charset="-122"/>
              </a:rPr>
            </a:br>
            <a:r>
              <a:rPr kumimoji="1" lang="zh-CN" altLang="en-US" sz="2400" b="1" dirty="0">
                <a:solidFill>
                  <a:schemeClr val="tx1"/>
                </a:solidFill>
                <a:ea typeface="楷体_GB2312" pitchFamily="49" charset="-122"/>
              </a:rPr>
              <a:t>作为类</a:t>
            </a:r>
            <a:r>
              <a:rPr kumimoji="1" lang="en-US" altLang="zh-CN" sz="2400" b="1" dirty="0">
                <a:solidFill>
                  <a:schemeClr val="tx1"/>
                </a:solidFill>
                <a:ea typeface="楷体_GB2312" pitchFamily="49" charset="-122"/>
              </a:rPr>
              <a:t>Order</a:t>
            </a:r>
            <a:r>
              <a:rPr kumimoji="1" lang="zh-CN" altLang="en-US" sz="2400" b="1" dirty="0">
                <a:solidFill>
                  <a:schemeClr val="tx1"/>
                </a:solidFill>
                <a:ea typeface="楷体_GB2312" pitchFamily="49" charset="-122"/>
              </a:rPr>
              <a:t>的一个实例，可以代表一个</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特定的订单；而如果作为一个原型化的事</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件，则</a:t>
            </a:r>
            <a:r>
              <a:rPr kumimoji="1" lang="en-US" altLang="zh-CN" sz="2400" b="1" dirty="0" err="1">
                <a:solidFill>
                  <a:schemeClr val="tx1"/>
                </a:solidFill>
                <a:ea typeface="楷体_GB2312" pitchFamily="49" charset="-122"/>
              </a:rPr>
              <a:t>aOrder</a:t>
            </a:r>
            <a:r>
              <a:rPr kumimoji="1" lang="zh-CN" altLang="en-US" sz="2400" b="1" dirty="0">
                <a:solidFill>
                  <a:schemeClr val="tx1"/>
                </a:solidFill>
                <a:ea typeface="楷体_GB2312" pitchFamily="49" charset="-122"/>
              </a:rPr>
              <a:t>可以代表类</a:t>
            </a:r>
            <a:r>
              <a:rPr kumimoji="1" lang="en-US" altLang="zh-CN" sz="2400" b="1" dirty="0">
                <a:solidFill>
                  <a:schemeClr val="tx1"/>
                </a:solidFill>
                <a:ea typeface="楷体_GB2312" pitchFamily="49" charset="-122"/>
              </a:rPr>
              <a:t>Order</a:t>
            </a:r>
            <a:r>
              <a:rPr kumimoji="1" lang="zh-CN" altLang="en-US" sz="2400" b="1" dirty="0">
                <a:solidFill>
                  <a:schemeClr val="tx1"/>
                </a:solidFill>
                <a:ea typeface="楷体_GB2312" pitchFamily="49" charset="-122"/>
              </a:rPr>
              <a:t>的任何一</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个实例。</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生命线与控制焦点：每个对象都有自己的</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生命线，对象生命线是一条垂直的虚线，</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用来表示一个对象在一段时间内存在。</a:t>
            </a:r>
          </a:p>
        </p:txBody>
      </p:sp>
      <p:sp>
        <p:nvSpPr>
          <p:cNvPr id="6"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Tree>
    <p:extLst>
      <p:ext uri="{BB962C8B-B14F-4D97-AF65-F5344CB8AC3E}">
        <p14:creationId xmlns:p14="http://schemas.microsoft.com/office/powerpoint/2010/main" val="2321708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宋体" charset="-122"/>
              </a:rPr>
              <a:t>LifeLine</a:t>
            </a:r>
            <a:endParaRPr lang="zh-CN" altLang="en-US" dirty="0"/>
          </a:p>
        </p:txBody>
      </p:sp>
      <p:sp>
        <p:nvSpPr>
          <p:cNvPr id="5" name="Rectangle 7"/>
          <p:cNvSpPr>
            <a:spLocks noGrp="1" noChangeArrowheads="1"/>
          </p:cNvSpPr>
          <p:nvPr>
            <p:ph type="body" idx="1"/>
          </p:nvPr>
        </p:nvSpPr>
        <p:spPr>
          <a:xfrm>
            <a:off x="304800" y="1066800"/>
            <a:ext cx="8305800" cy="525780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对象拖出的长虚线称为生命线（</a:t>
            </a:r>
            <a:r>
              <a:rPr kumimoji="1" lang="en-US" altLang="zh-CN" sz="2400" b="1" kern="1200" dirty="0" err="1">
                <a:solidFill>
                  <a:schemeClr val="tx1"/>
                </a:solidFill>
                <a:latin typeface="Arial" charset="0"/>
                <a:ea typeface="楷体_GB2312" pitchFamily="49" charset="-122"/>
              </a:rPr>
              <a:t>LifeLine</a:t>
            </a:r>
            <a:r>
              <a:rPr kumimoji="1" lang="zh-CN" altLang="en-US" sz="2400" b="1" kern="1200" dirty="0">
                <a:solidFill>
                  <a:schemeClr val="tx1"/>
                </a:solidFill>
                <a:latin typeface="Arial" charset="0"/>
                <a:ea typeface="楷体_GB2312" pitchFamily="49" charset="-122"/>
              </a:rPr>
              <a:t>）。生命线说明了按照时间顺序对象所发生的事件。</a:t>
            </a: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68960"/>
            <a:ext cx="9144000" cy="2520950"/>
          </a:xfrm>
          <a:prstGeom prst="rect">
            <a:avLst/>
          </a:prstGeom>
          <a:solidFill>
            <a:schemeClr val="tx1"/>
          </a:solidFill>
          <a:ln>
            <a:noFill/>
          </a:ln>
        </p:spPr>
      </p:pic>
    </p:spTree>
    <p:extLst>
      <p:ext uri="{BB962C8B-B14F-4D97-AF65-F5344CB8AC3E}">
        <p14:creationId xmlns:p14="http://schemas.microsoft.com/office/powerpoint/2010/main" val="168729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Focus </a:t>
            </a:r>
            <a:r>
              <a:rPr lang="en-US" altLang="zh-CN" dirty="0"/>
              <a:t>of </a:t>
            </a:r>
            <a:r>
              <a:rPr lang="en-US" altLang="zh-CN" dirty="0" smtClean="0"/>
              <a:t>control</a:t>
            </a:r>
            <a:endParaRPr lang="zh-CN" altLang="en-US" dirty="0"/>
          </a:p>
        </p:txBody>
      </p:sp>
      <p:sp>
        <p:nvSpPr>
          <p:cNvPr id="5" name="矩形 4"/>
          <p:cNvSpPr/>
          <p:nvPr/>
        </p:nvSpPr>
        <p:spPr>
          <a:xfrm>
            <a:off x="323528" y="764704"/>
            <a:ext cx="8424936" cy="439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ea typeface="楷体_GB2312" pitchFamily="49" charset="-122"/>
                <a:sym typeface="Wingdings 2" pitchFamily="18" charset="2"/>
              </a:rPr>
              <a:t>激活期（</a:t>
            </a:r>
            <a:r>
              <a:rPr kumimoji="1" lang="en-US" altLang="zh-CN" sz="2400" dirty="0">
                <a:ea typeface="楷体_GB2312" pitchFamily="49" charset="-122"/>
                <a:sym typeface="Wingdings 2" pitchFamily="18" charset="2"/>
              </a:rPr>
              <a:t>Activation</a:t>
            </a:r>
            <a:r>
              <a:rPr kumimoji="1" lang="zh-CN" altLang="en-US" sz="2400" dirty="0">
                <a:ea typeface="楷体_GB2312" pitchFamily="49" charset="-122"/>
                <a:sym typeface="Wingdings 2" pitchFamily="18" charset="2"/>
              </a:rPr>
              <a:t>）又称为控制焦点（</a:t>
            </a:r>
            <a:r>
              <a:rPr kumimoji="1" lang="en-US" altLang="zh-CN" sz="2400" dirty="0">
                <a:ea typeface="楷体_GB2312" pitchFamily="49" charset="-122"/>
                <a:sym typeface="Wingdings 2" pitchFamily="18" charset="2"/>
              </a:rPr>
              <a:t>Focus of control</a:t>
            </a:r>
            <a:r>
              <a:rPr kumimoji="1" lang="zh-CN" altLang="en-US" sz="2400" dirty="0">
                <a:ea typeface="楷体_GB2312" pitchFamily="49" charset="-122"/>
                <a:sym typeface="Wingdings 2" pitchFamily="18" charset="2"/>
              </a:rPr>
              <a:t>），表示对象执行一个动作的期间，也即对象激活的时间段。</a:t>
            </a:r>
          </a:p>
          <a:p>
            <a:pPr marL="457200"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sym typeface="Wingdings 2" pitchFamily="18" charset="2"/>
              </a:rPr>
              <a:t>激活</a:t>
            </a:r>
            <a:r>
              <a:rPr kumimoji="1" lang="zh-CN" altLang="en-US" sz="2400" dirty="0">
                <a:ea typeface="楷体_GB2312" pitchFamily="49" charset="-122"/>
                <a:sym typeface="Wingdings 2" pitchFamily="18" charset="2"/>
              </a:rPr>
              <a:t>期由位于生命线上的一个窄矩形框表示。</a:t>
            </a:r>
          </a:p>
          <a:p>
            <a:pPr marL="457200" indent="-457200"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sym typeface="Wingdings 2" pitchFamily="18" charset="2"/>
              </a:rPr>
              <a:t>当</a:t>
            </a:r>
            <a:r>
              <a:rPr kumimoji="1" lang="zh-CN" altLang="en-US" sz="2400" dirty="0">
                <a:ea typeface="楷体_GB2312" pitchFamily="49" charset="-122"/>
                <a:sym typeface="Wingdings 2" pitchFamily="18" charset="2"/>
              </a:rPr>
              <a:t>一个对象在激活期时，该对象处于激活状态，能够响应或发送消息，执行动作或活动。当一个对象不在激活期时，该对象处于休眠状态，什么事都不做，但它仍然存在，等待新的消息来激活它。     </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269630"/>
            <a:ext cx="3455988" cy="247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31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9814" name="Rectangle 6"/>
          <p:cNvSpPr>
            <a:spLocks noChangeArrowheads="1"/>
          </p:cNvSpPr>
          <p:nvPr/>
        </p:nvSpPr>
        <p:spPr bwMode="auto">
          <a:xfrm>
            <a:off x="468313" y="98072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消息：用来描述对象之间所进行的通信的，该信息带有对将要发生的活动的期望。当传送一个消息时，它所引起的动作是一个通过对计算过程的抽象而得到的可执行语句。</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消息分为五种：调用、返回、发送、创建和</a:t>
            </a:r>
            <a:r>
              <a:rPr kumimoji="1" lang="zh-CN" altLang="en-US" sz="2400" b="1" dirty="0" smtClean="0">
                <a:solidFill>
                  <a:schemeClr val="tx1"/>
                </a:solidFill>
                <a:ea typeface="楷体_GB2312" pitchFamily="49" charset="-122"/>
              </a:rPr>
              <a:t>销毁</a:t>
            </a:r>
            <a:endParaRPr kumimoji="1" lang="en-US" altLang="zh-CN" sz="2400" b="1" dirty="0" smtClean="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en-US" altLang="zh-CN" sz="2400" dirty="0">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lang="zh-CN" altLang="en-US" sz="2400" dirty="0" smtClean="0">
                <a:ea typeface="宋体" pitchFamily="2" charset="-122"/>
                <a:sym typeface="Wingdings 2" pitchFamily="18" charset="2"/>
              </a:rPr>
              <a:t>消息</a:t>
            </a:r>
            <a:r>
              <a:rPr lang="zh-CN" altLang="en-US" sz="2400" dirty="0">
                <a:ea typeface="宋体" pitchFamily="2" charset="-122"/>
                <a:sym typeface="Wingdings 2" pitchFamily="18" charset="2"/>
              </a:rPr>
              <a:t>内容标签的格式为：</a:t>
            </a:r>
          </a:p>
          <a:p>
            <a:r>
              <a:rPr lang="zh-CN" altLang="en-US" sz="2400" dirty="0">
                <a:latin typeface="宋体" pitchFamily="2" charset="-122"/>
                <a:ea typeface="宋体" pitchFamily="2" charset="-122"/>
                <a:sym typeface="Wingdings 2" pitchFamily="18" charset="2"/>
              </a:rPr>
              <a:t>    序号</a:t>
            </a:r>
            <a:r>
              <a:rPr lang="zh-CN" altLang="en-US" sz="2400" dirty="0">
                <a:ea typeface="宋体" pitchFamily="2" charset="-122"/>
                <a:sym typeface="Wingdings 2" pitchFamily="18" charset="2"/>
              </a:rPr>
              <a:t> </a:t>
            </a:r>
            <a:r>
              <a:rPr lang="en-US" altLang="zh-CN" sz="2400" dirty="0">
                <a:ea typeface="宋体" pitchFamily="2" charset="-122"/>
                <a:sym typeface="Wingdings 2" pitchFamily="18" charset="2"/>
              </a:rPr>
              <a:t>[</a:t>
            </a:r>
            <a:r>
              <a:rPr lang="zh-CN" altLang="en-US" sz="2400" dirty="0">
                <a:latin typeface="宋体" pitchFamily="2" charset="-122"/>
                <a:ea typeface="宋体" pitchFamily="2" charset="-122"/>
                <a:sym typeface="Wingdings 2" pitchFamily="18" charset="2"/>
              </a:rPr>
              <a:t>保安条件</a:t>
            </a:r>
            <a:r>
              <a:rPr lang="en-US" altLang="zh-CN" sz="2400" dirty="0">
                <a:ea typeface="宋体" pitchFamily="2" charset="-122"/>
                <a:sym typeface="Wingdings 2" pitchFamily="18" charset="2"/>
              </a:rPr>
              <a:t>] *[</a:t>
            </a:r>
            <a:r>
              <a:rPr lang="zh-CN" altLang="en-US" sz="2400" dirty="0">
                <a:latin typeface="宋体" pitchFamily="2" charset="-122"/>
                <a:ea typeface="宋体" pitchFamily="2" charset="-122"/>
                <a:sym typeface="Wingdings 2" pitchFamily="18" charset="2"/>
              </a:rPr>
              <a:t>循环</a:t>
            </a:r>
            <a:r>
              <a:rPr lang="en-US" altLang="zh-CN" sz="2400" dirty="0">
                <a:ea typeface="宋体" pitchFamily="2" charset="-122"/>
                <a:sym typeface="Wingdings 2" pitchFamily="18" charset="2"/>
              </a:rPr>
              <a:t>] </a:t>
            </a:r>
            <a:r>
              <a:rPr lang="zh-CN" altLang="en-US" sz="2400" dirty="0">
                <a:latin typeface="宋体" pitchFamily="2" charset="-122"/>
                <a:ea typeface="宋体" pitchFamily="2" charset="-122"/>
                <a:sym typeface="Wingdings 2" pitchFamily="18" charset="2"/>
              </a:rPr>
              <a:t>返回表：</a:t>
            </a:r>
            <a:r>
              <a:rPr lang="en-US" altLang="zh-CN" sz="2400" dirty="0">
                <a:ea typeface="宋体" pitchFamily="2" charset="-122"/>
                <a:sym typeface="Wingdings 2" pitchFamily="18" charset="2"/>
              </a:rPr>
              <a:t>= </a:t>
            </a:r>
            <a:r>
              <a:rPr lang="zh-CN" altLang="en-US" sz="2400" dirty="0">
                <a:latin typeface="宋体" pitchFamily="2" charset="-122"/>
                <a:ea typeface="宋体" pitchFamily="2" charset="-122"/>
                <a:sym typeface="Wingdings 2" pitchFamily="18" charset="2"/>
              </a:rPr>
              <a:t>操作名（参数表）</a:t>
            </a:r>
            <a:r>
              <a:rPr lang="zh-CN" altLang="en-US" sz="2400" dirty="0">
                <a:sym typeface="Wingdings 2" pitchFamily="18" charset="2"/>
              </a:rPr>
              <a:t> </a:t>
            </a: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p:txBody>
      </p:sp>
      <p:sp>
        <p:nvSpPr>
          <p:cNvPr id="5"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Tree>
    <p:extLst>
      <p:ext uri="{BB962C8B-B14F-4D97-AF65-F5344CB8AC3E}">
        <p14:creationId xmlns:p14="http://schemas.microsoft.com/office/powerpoint/2010/main" val="296864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112474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168563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
            </a:r>
            <a:r>
              <a:rPr lang="en-US" altLang="zh-CN" dirty="0" smtClean="0"/>
              <a:t>essage</a:t>
            </a:r>
            <a:endParaRPr lang="zh-CN" altLang="en-US" dirty="0"/>
          </a:p>
        </p:txBody>
      </p:sp>
      <p:sp>
        <p:nvSpPr>
          <p:cNvPr id="5" name="Rectangle 3"/>
          <p:cNvSpPr>
            <a:spLocks noGrp="1" noChangeArrowheads="1"/>
          </p:cNvSpPr>
          <p:nvPr>
            <p:ph type="body" idx="1"/>
          </p:nvPr>
        </p:nvSpPr>
        <p:spPr>
          <a:xfrm>
            <a:off x="304800" y="1066800"/>
            <a:ext cx="8305800" cy="5257800"/>
          </a:xfrm>
        </p:spPr>
        <p:txBody>
          <a:bodyPr/>
          <a:lstStyle/>
          <a:p>
            <a:pPr eaLnBrk="1" hangingPunct="1"/>
            <a:r>
              <a:rPr lang="zh-CN" altLang="en-US" sz="2800" dirty="0" smtClean="0">
                <a:ea typeface="宋体" charset="-122"/>
              </a:rPr>
              <a:t>消息用来说明顺序图中不同活动对象之间的通信。</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86" y="1628800"/>
            <a:ext cx="7704138" cy="5916612"/>
          </a:xfrm>
          <a:prstGeom prst="rect">
            <a:avLst/>
          </a:prstGeom>
          <a:solidFill>
            <a:schemeClr val="tx1"/>
          </a:solidFill>
          <a:ln>
            <a:noFill/>
          </a:ln>
        </p:spPr>
      </p:pic>
    </p:spTree>
    <p:extLst>
      <p:ext uri="{BB962C8B-B14F-4D97-AF65-F5344CB8AC3E}">
        <p14:creationId xmlns:p14="http://schemas.microsoft.com/office/powerpoint/2010/main" val="2495200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 conditions</a:t>
            </a:r>
            <a:endParaRPr lang="zh-CN" alt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06" y="908050"/>
            <a:ext cx="8388350" cy="6905625"/>
          </a:xfrm>
          <a:prstGeom prst="rect">
            <a:avLst/>
          </a:prstGeom>
          <a:solidFill>
            <a:schemeClr val="tx1"/>
          </a:solidFill>
          <a:ln>
            <a:noFill/>
          </a:ln>
        </p:spPr>
      </p:pic>
    </p:spTree>
    <p:extLst>
      <p:ext uri="{BB962C8B-B14F-4D97-AF65-F5344CB8AC3E}">
        <p14:creationId xmlns:p14="http://schemas.microsoft.com/office/powerpoint/2010/main" val="105081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 circulation</a:t>
            </a:r>
            <a:endParaRPr lang="zh-CN" altLang="en-US" dirty="0"/>
          </a:p>
        </p:txBody>
      </p:sp>
      <p:sp>
        <p:nvSpPr>
          <p:cNvPr id="5" name="Rectangle 3"/>
          <p:cNvSpPr>
            <a:spLocks noGrp="1" noChangeArrowheads="1"/>
          </p:cNvSpPr>
          <p:nvPr>
            <p:ph type="body" idx="1"/>
          </p:nvPr>
        </p:nvSpPr>
        <p:spPr>
          <a:xfrm>
            <a:off x="304800" y="1066800"/>
            <a:ext cx="8515350" cy="5257800"/>
          </a:xfrm>
        </p:spPr>
        <p:txBody>
          <a:bodyPr/>
          <a:lstStyle/>
          <a:p>
            <a:pPr eaLnBrk="1" hangingPunct="1"/>
            <a:r>
              <a:rPr lang="zh-CN" altLang="en-US" dirty="0" smtClean="0">
                <a:ea typeface="黑体" pitchFamily="2" charset="-122"/>
              </a:rPr>
              <a:t>顺序图中消息的循环发送</a:t>
            </a:r>
          </a:p>
          <a:p>
            <a:pPr lvl="1" eaLnBrk="1" hangingPunct="1"/>
            <a:r>
              <a:rPr lang="zh-CN" altLang="en-US" sz="2800" dirty="0" smtClean="0">
                <a:latin typeface="Verdana" pitchFamily="34" charset="0"/>
                <a:ea typeface="宋体" charset="-122"/>
              </a:rPr>
              <a:t>在消息名字前加循环条件</a:t>
            </a:r>
          </a:p>
          <a:p>
            <a:pPr eaLnBrk="1" hangingPunct="1">
              <a:buFont typeface="Wingdings" pitchFamily="2" charset="2"/>
              <a:buNone/>
            </a:pPr>
            <a:r>
              <a:rPr lang="zh-CN" altLang="en-US" dirty="0" smtClean="0">
                <a:ea typeface="黑体" pitchFamily="2" charset="-122"/>
              </a:rPr>
              <a:t>例：</a:t>
            </a:r>
            <a:r>
              <a:rPr lang="zh-CN" altLang="en-US" dirty="0" smtClean="0">
                <a:ea typeface="宋体" charset="-122"/>
              </a:rPr>
              <a:t> </a:t>
            </a:r>
          </a:p>
          <a:p>
            <a:pPr eaLnBrk="1" hangingPunct="1">
              <a:buFont typeface="Wingdings" pitchFamily="2" charset="2"/>
              <a:buNone/>
            </a:pPr>
            <a:r>
              <a:rPr lang="zh-CN" altLang="en-US" dirty="0" smtClean="0">
                <a:ea typeface="宋体" charset="-122"/>
              </a:rPr>
              <a:t>	 *</a:t>
            </a:r>
            <a:r>
              <a:rPr lang="en-US" altLang="zh-CN" dirty="0" smtClean="0">
                <a:ea typeface="宋体" charset="-122"/>
              </a:rPr>
              <a:t>[ for all order lines]: message1 </a:t>
            </a:r>
          </a:p>
          <a:p>
            <a:pPr eaLnBrk="1" hangingPunct="1">
              <a:buFont typeface="Wingdings" pitchFamily="2" charset="2"/>
              <a:buNone/>
            </a:pPr>
            <a:endParaRPr lang="en-US" altLang="zh-CN" dirty="0" smtClean="0">
              <a:ea typeface="宋体" charset="-122"/>
            </a:endParaRPr>
          </a:p>
          <a:p>
            <a:pPr eaLnBrk="1" hangingPunct="1">
              <a:buFont typeface="Wingdings" pitchFamily="2" charset="2"/>
              <a:buNone/>
            </a:pPr>
            <a:r>
              <a:rPr lang="en-US" altLang="zh-CN" dirty="0" smtClean="0">
                <a:ea typeface="宋体" charset="-122"/>
              </a:rPr>
              <a:t>	 *[i:=1..n]: message2</a:t>
            </a:r>
          </a:p>
          <a:p>
            <a:pPr eaLnBrk="1" hangingPunct="1"/>
            <a:endParaRPr lang="en-US" altLang="zh-CN" dirty="0" smtClean="0">
              <a:ea typeface="宋体" charset="-122"/>
            </a:endParaRPr>
          </a:p>
        </p:txBody>
      </p:sp>
    </p:spTree>
    <p:extLst>
      <p:ext uri="{BB962C8B-B14F-4D97-AF65-F5344CB8AC3E}">
        <p14:creationId xmlns:p14="http://schemas.microsoft.com/office/powerpoint/2010/main" val="2820358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 recursive</a:t>
            </a:r>
            <a:endParaRPr lang="zh-CN" altLang="en-US" dirty="0"/>
          </a:p>
        </p:txBody>
      </p:sp>
      <p:sp>
        <p:nvSpPr>
          <p:cNvPr id="3" name="文本占位符 2"/>
          <p:cNvSpPr>
            <a:spLocks noGrp="1"/>
          </p:cNvSpPr>
          <p:nvPr>
            <p:ph type="body" sz="half" idx="1"/>
          </p:nvPr>
        </p:nvSpPr>
        <p:spPr>
          <a:xfrm>
            <a:off x="395536" y="1052513"/>
            <a:ext cx="3672408" cy="4824759"/>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递归是一种迭代类型，但是在</a:t>
            </a:r>
            <a:r>
              <a:rPr kumimoji="1" lang="en-US" altLang="zh-CN" sz="2400" b="1" kern="1200" dirty="0">
                <a:solidFill>
                  <a:schemeClr val="tx1"/>
                </a:solidFill>
                <a:latin typeface="Arial" charset="0"/>
                <a:ea typeface="楷体_GB2312" pitchFamily="49" charset="-122"/>
              </a:rPr>
              <a:t>UML</a:t>
            </a:r>
            <a:r>
              <a:rPr kumimoji="1" lang="zh-CN" altLang="en-US" sz="2400" b="1" kern="1200" dirty="0">
                <a:solidFill>
                  <a:schemeClr val="tx1"/>
                </a:solidFill>
                <a:latin typeface="Arial" charset="0"/>
                <a:ea typeface="楷体_GB2312" pitchFamily="49" charset="-122"/>
              </a:rPr>
              <a:t>中，它的建模方法与迭代不同。下面是递归的标记符，其中一个控制矩形作为初始控制矩形的孩子，消息调用从初始控制矩形到子控制</a:t>
            </a:r>
            <a:r>
              <a:rPr kumimoji="1" lang="zh-CN" altLang="en-US" sz="2400" b="1" kern="1200" dirty="0" smtClean="0">
                <a:solidFill>
                  <a:schemeClr val="tx1"/>
                </a:solidFill>
                <a:latin typeface="Arial" charset="0"/>
                <a:ea typeface="楷体_GB2312" pitchFamily="49" charset="-122"/>
              </a:rPr>
              <a:t>矩形</a:t>
            </a:r>
            <a:r>
              <a:rPr kumimoji="1" lang="zh-CN" altLang="en-US" sz="2400" b="1" kern="1200" dirty="0">
                <a:solidFill>
                  <a:schemeClr val="tx1"/>
                </a:solidFill>
                <a:latin typeface="Arial" charset="0"/>
                <a:ea typeface="楷体_GB2312" pitchFamily="49" charset="-122"/>
              </a:rPr>
              <a:t>。</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8252" y="1124744"/>
            <a:ext cx="3238500"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046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4294967295"/>
          </p:nvPr>
        </p:nvSpPr>
        <p:spPr>
          <a:xfrm>
            <a:off x="304800" y="6462713"/>
            <a:ext cx="2667000" cy="242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50FFA17-58B3-4432-A64C-31618F54441F}" type="slidenum">
              <a:rPr lang="en-US" altLang="zh-CN" smtClean="0"/>
              <a:pPr eaLnBrk="1" hangingPunct="1"/>
              <a:t>24</a:t>
            </a:fld>
            <a:endParaRPr lang="en-US" altLang="zh-CN" smtClean="0"/>
          </a:p>
        </p:txBody>
      </p:sp>
      <p:sp>
        <p:nvSpPr>
          <p:cNvPr id="32771"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zh-CN" dirty="0"/>
              <a:t>Types of messages</a:t>
            </a:r>
            <a:endParaRPr lang="zh-CN" altLang="en-US" dirty="0"/>
          </a:p>
        </p:txBody>
      </p:sp>
      <p:pic>
        <p:nvPicPr>
          <p:cNvPr id="32772"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56741" y="908050"/>
            <a:ext cx="7559675" cy="6192838"/>
          </a:xfrm>
          <a:noFill/>
        </p:spPr>
      </p:pic>
    </p:spTree>
    <p:extLst>
      <p:ext uri="{BB962C8B-B14F-4D97-AF65-F5344CB8AC3E}">
        <p14:creationId xmlns:p14="http://schemas.microsoft.com/office/powerpoint/2010/main" val="2897234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4294967295"/>
          </p:nvPr>
        </p:nvSpPr>
        <p:spPr>
          <a:xfrm>
            <a:off x="304800" y="6462713"/>
            <a:ext cx="2667000" cy="242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6E69B83-C67E-43BB-8E32-E783684CDDC2}" type="slidenum">
              <a:rPr lang="en-US" altLang="zh-CN" smtClean="0"/>
              <a:pPr eaLnBrk="1" hangingPunct="1"/>
              <a:t>25</a:t>
            </a:fld>
            <a:endParaRPr lang="en-US" altLang="zh-CN" smtClean="0"/>
          </a:p>
        </p:txBody>
      </p:sp>
      <p:sp>
        <p:nvSpPr>
          <p:cNvPr id="33795"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zh-CN" dirty="0"/>
              <a:t>Synchronous</a:t>
            </a:r>
            <a:endParaRPr lang="zh-CN" altLang="en-US" dirty="0"/>
          </a:p>
        </p:txBody>
      </p:sp>
      <p:sp>
        <p:nvSpPr>
          <p:cNvPr id="33796" name="Rectangle 3"/>
          <p:cNvSpPr>
            <a:spLocks noGrp="1" noChangeArrowheads="1"/>
          </p:cNvSpPr>
          <p:nvPr>
            <p:ph type="body" idx="1"/>
          </p:nvPr>
        </p:nvSpPr>
        <p:spPr/>
        <p:txBody>
          <a:bodyPr/>
          <a:lstStyle/>
          <a:p>
            <a:pPr marL="533400" indent="-533400" eaLnBrk="1" hangingPunct="1"/>
            <a:r>
              <a:rPr lang="en-US" altLang="zh-CN" dirty="0" smtClean="0">
                <a:ea typeface="宋体" charset="-122"/>
              </a:rPr>
              <a:t>Synchronous</a:t>
            </a:r>
            <a:r>
              <a:rPr lang="zh-CN" altLang="en-US" dirty="0" smtClean="0">
                <a:ea typeface="宋体" charset="-122"/>
              </a:rPr>
              <a:t>：指示在消息完成之前，以及该消息发送的任何消息完成之前，工作流被中断。</a:t>
            </a:r>
          </a:p>
          <a:p>
            <a:pPr marL="0" indent="0" eaLnBrk="1" hangingPunct="1">
              <a:buNone/>
            </a:pPr>
            <a:r>
              <a:rPr lang="zh-CN" altLang="en-US" dirty="0" smtClean="0">
                <a:ea typeface="宋体" charset="-122"/>
              </a:rPr>
              <a:t>说明：</a:t>
            </a:r>
            <a:endParaRPr lang="en-US" altLang="zh-CN" dirty="0" smtClean="0">
              <a:ea typeface="宋体" charset="-122"/>
            </a:endParaRPr>
          </a:p>
          <a:p>
            <a:pPr marL="533400" indent="-533400" eaLnBrk="1" hangingPunct="1"/>
            <a:r>
              <a:rPr lang="zh-CN" altLang="en-US" dirty="0" smtClean="0">
                <a:ea typeface="宋体" charset="-122"/>
                <a:sym typeface="Wingdings" pitchFamily="2" charset="2"/>
              </a:rPr>
              <a:t>（</a:t>
            </a:r>
            <a:r>
              <a:rPr lang="en-US" altLang="zh-CN" dirty="0" smtClean="0">
                <a:ea typeface="宋体" charset="-122"/>
                <a:sym typeface="Wingdings" pitchFamily="2" charset="2"/>
              </a:rPr>
              <a:t>1</a:t>
            </a:r>
            <a:r>
              <a:rPr lang="zh-CN" altLang="en-US" dirty="0" smtClean="0">
                <a:ea typeface="宋体" charset="-122"/>
                <a:sym typeface="Wingdings" pitchFamily="2" charset="2"/>
              </a:rPr>
              <a:t>）</a:t>
            </a:r>
            <a:r>
              <a:rPr kumimoji="1" lang="zh-CN" altLang="en-US" dirty="0" smtClean="0">
                <a:ea typeface="宋体" charset="-122"/>
              </a:rPr>
              <a:t>同步消息的接收者必须是一个被动对象</a:t>
            </a:r>
            <a:r>
              <a:rPr kumimoji="1" lang="en-US" altLang="zh-CN" dirty="0" smtClean="0">
                <a:ea typeface="宋体" charset="-122"/>
              </a:rPr>
              <a:t>(passive object)</a:t>
            </a:r>
            <a:r>
              <a:rPr kumimoji="1" lang="zh-CN" altLang="en-US" dirty="0" smtClean="0">
                <a:ea typeface="宋体" charset="-122"/>
              </a:rPr>
              <a:t>，即它是需要通过消息驱动才能执行动作的对象。</a:t>
            </a:r>
            <a:endParaRPr kumimoji="1" lang="en-US" altLang="zh-CN" dirty="0" smtClean="0">
              <a:ea typeface="宋体" charset="-122"/>
            </a:endParaRPr>
          </a:p>
          <a:p>
            <a:pPr marL="533400" indent="-533400" eaLnBrk="1" hangingPunct="1"/>
            <a:r>
              <a:rPr kumimoji="1" lang="zh-CN" altLang="en-US" dirty="0" smtClean="0">
                <a:ea typeface="宋体" charset="-122"/>
              </a:rPr>
              <a:t>（</a:t>
            </a:r>
            <a:r>
              <a:rPr kumimoji="1" lang="en-US" altLang="zh-CN" dirty="0" smtClean="0">
                <a:ea typeface="宋体" charset="-122"/>
              </a:rPr>
              <a:t>2</a:t>
            </a:r>
            <a:r>
              <a:rPr kumimoji="1" lang="zh-CN" altLang="en-US" dirty="0" smtClean="0">
                <a:ea typeface="宋体" charset="-122"/>
              </a:rPr>
              <a:t>）一般调用消息必有一个配对的返回消息。但是如果是过程调用，可不画返回消息，因为返回消息是隐含的，否则必须明确画出返回消息。</a:t>
            </a:r>
          </a:p>
        </p:txBody>
      </p:sp>
    </p:spTree>
    <p:extLst>
      <p:ext uri="{BB962C8B-B14F-4D97-AF65-F5344CB8AC3E}">
        <p14:creationId xmlns:p14="http://schemas.microsoft.com/office/powerpoint/2010/main" val="3244119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zh-CN" altLang="zh-CN" smtClean="0"/>
          </a:p>
        </p:txBody>
      </p:sp>
      <p:pic>
        <p:nvPicPr>
          <p:cNvPr id="34819" name="Picture 9"/>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7523163"/>
          </a:xfrm>
          <a:solidFill>
            <a:schemeClr val="tx1"/>
          </a:solidFill>
        </p:spPr>
      </p:pic>
    </p:spTree>
    <p:extLst>
      <p:ext uri="{BB962C8B-B14F-4D97-AF65-F5344CB8AC3E}">
        <p14:creationId xmlns:p14="http://schemas.microsoft.com/office/powerpoint/2010/main" val="2628725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4294967295"/>
          </p:nvPr>
        </p:nvSpPr>
        <p:spPr>
          <a:xfrm>
            <a:off x="304800" y="6462713"/>
            <a:ext cx="2667000" cy="242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673442E-F86A-4AD9-81C9-B78802534844}" type="slidenum">
              <a:rPr lang="en-US" altLang="zh-CN" smtClean="0"/>
              <a:pPr eaLnBrk="1" hangingPunct="1"/>
              <a:t>27</a:t>
            </a:fld>
            <a:endParaRPr lang="en-US" altLang="zh-CN" smtClean="0"/>
          </a:p>
        </p:txBody>
      </p:sp>
      <p:sp>
        <p:nvSpPr>
          <p:cNvPr id="35843"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US" altLang="zh-CN" dirty="0"/>
              <a:t>Asynchronous</a:t>
            </a:r>
            <a:endParaRPr lang="zh-CN" altLang="en-US" dirty="0"/>
          </a:p>
        </p:txBody>
      </p:sp>
      <p:sp>
        <p:nvSpPr>
          <p:cNvPr id="35844" name="Rectangle 3"/>
          <p:cNvSpPr>
            <a:spLocks noGrp="1" noChangeArrowheads="1"/>
          </p:cNvSpPr>
          <p:nvPr>
            <p:ph type="body" idx="1"/>
          </p:nvPr>
        </p:nvSpPr>
        <p:spPr/>
        <p:txBody>
          <a:bodyPr/>
          <a:lstStyle/>
          <a:p>
            <a:pPr eaLnBrk="1" hangingPunct="1"/>
            <a:r>
              <a:rPr lang="en-US" altLang="zh-CN" dirty="0" smtClean="0">
                <a:ea typeface="宋体" charset="-122"/>
              </a:rPr>
              <a:t>Asynchronous</a:t>
            </a:r>
            <a:r>
              <a:rPr lang="zh-CN" altLang="en-US" dirty="0" smtClean="0">
                <a:ea typeface="宋体" charset="-122"/>
              </a:rPr>
              <a:t>：</a:t>
            </a:r>
            <a:r>
              <a:rPr lang="zh-CN" altLang="en-US" dirty="0" smtClean="0">
                <a:latin typeface="楷体_GB2312" pitchFamily="49" charset="-122"/>
                <a:ea typeface="楷体_GB2312" pitchFamily="49" charset="-122"/>
              </a:rPr>
              <a:t>异步消息的发送者通过消息把信号传递给消息的接收者，然后继续自己的活动，不等待接收者返回消息或控制。</a:t>
            </a:r>
          </a:p>
        </p:txBody>
      </p:sp>
      <p:pic>
        <p:nvPicPr>
          <p:cNvPr id="358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068638"/>
            <a:ext cx="8426450" cy="728662"/>
          </a:xfrm>
          <a:prstGeom prst="rect">
            <a:avLst/>
          </a:prstGeom>
          <a:solidFill>
            <a:schemeClr val="tx1"/>
          </a:solidFill>
          <a:ln>
            <a:noFill/>
          </a:ln>
        </p:spPr>
      </p:pic>
    </p:spTree>
    <p:extLst>
      <p:ext uri="{BB962C8B-B14F-4D97-AF65-F5344CB8AC3E}">
        <p14:creationId xmlns:p14="http://schemas.microsoft.com/office/powerpoint/2010/main" val="2516531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08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9" y="2708920"/>
            <a:ext cx="5722695" cy="3816424"/>
          </a:xfrm>
          <a:prstGeom prst="rect">
            <a:avLst/>
          </a:prstGeom>
          <a:noFill/>
          <a:extLst>
            <a:ext uri="{909E8E84-426E-40DD-AFC4-6F175D3DCCD1}">
              <a14:hiddenFill xmlns:a14="http://schemas.microsoft.com/office/drawing/2010/main">
                <a:solidFill>
                  <a:srgbClr val="FFFFFF"/>
                </a:solidFill>
              </a14:hiddenFill>
            </a:ext>
          </a:extLst>
        </p:spPr>
      </p:pic>
      <p:pic>
        <p:nvPicPr>
          <p:cNvPr id="20408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454" y="2708920"/>
            <a:ext cx="3384550" cy="1851025"/>
          </a:xfrm>
          <a:prstGeom prst="rect">
            <a:avLst/>
          </a:prstGeom>
          <a:noFill/>
          <a:extLst>
            <a:ext uri="{909E8E84-426E-40DD-AFC4-6F175D3DCCD1}">
              <a14:hiddenFill xmlns:a14="http://schemas.microsoft.com/office/drawing/2010/main">
                <a:solidFill>
                  <a:srgbClr val="FFFFFF"/>
                </a:solidFill>
              </a14:hiddenFill>
            </a:ext>
          </a:extLst>
        </p:spPr>
      </p:pic>
      <p:sp>
        <p:nvSpPr>
          <p:cNvPr id="2040841" name="Rectangle 9"/>
          <p:cNvSpPr>
            <a:spLocks noChangeArrowheads="1"/>
          </p:cNvSpPr>
          <p:nvPr/>
        </p:nvSpPr>
        <p:spPr bwMode="auto">
          <a:xfrm>
            <a:off x="468313" y="83671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顺序编号：整个消息的传递过程就形成了一个完整的序列，因此通过在每个消息的前面加上一个用冒号隔开的顺序号来表示其顺序。除了顺序编号之外，还可以采用嵌套方案：</a:t>
            </a: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p:txBody>
      </p:sp>
      <p:sp>
        <p:nvSpPr>
          <p:cNvPr id="6" name="标题 1"/>
          <p:cNvSpPr>
            <a:spLocks noGrp="1"/>
          </p:cNvSpPr>
          <p:nvPr>
            <p:ph type="title"/>
          </p:nvPr>
        </p:nvSpPr>
        <p:spPr>
          <a:xfrm>
            <a:off x="76200" y="76200"/>
            <a:ext cx="8999538"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dirty="0"/>
              <a:t>顺序编号</a:t>
            </a:r>
          </a:p>
        </p:txBody>
      </p:sp>
    </p:spTree>
    <p:extLst>
      <p:ext uri="{BB962C8B-B14F-4D97-AF65-F5344CB8AC3E}">
        <p14:creationId xmlns:p14="http://schemas.microsoft.com/office/powerpoint/2010/main" val="180968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25" y="762942"/>
            <a:ext cx="8380239" cy="6122442"/>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a:spLocks noGrp="1"/>
          </p:cNvSpPr>
          <p:nvPr>
            <p:ph type="title"/>
          </p:nvPr>
        </p:nvSpPr>
        <p:spPr>
          <a:xfrm>
            <a:off x="76200" y="76200"/>
            <a:ext cx="8999538" cy="533400"/>
          </a:xfrm>
        </p:spPr>
        <p:txBody>
          <a:bodyPr/>
          <a:lstStyle/>
          <a:p>
            <a:r>
              <a:rPr lang="en-US" altLang="zh-CN" dirty="0" smtClean="0"/>
              <a:t>Example</a:t>
            </a:r>
            <a:endParaRPr lang="zh-CN" altLang="en-US" dirty="0"/>
          </a:p>
        </p:txBody>
      </p:sp>
    </p:spTree>
    <p:extLst>
      <p:ext uri="{BB962C8B-B14F-4D97-AF65-F5344CB8AC3E}">
        <p14:creationId xmlns:p14="http://schemas.microsoft.com/office/powerpoint/2010/main" val="81986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4691" name="Rectangle 3"/>
          <p:cNvSpPr>
            <a:spLocks noChangeArrowheads="1"/>
          </p:cNvSpPr>
          <p:nvPr/>
        </p:nvSpPr>
        <p:spPr bwMode="auto">
          <a:xfrm>
            <a:off x="468313" y="134076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一次交互就是指在特定语境中，为了实现某一个目标，而在一组对象之间进行交换的一组消息所表示的行为 </a:t>
            </a:r>
          </a:p>
        </p:txBody>
      </p:sp>
      <p:pic>
        <p:nvPicPr>
          <p:cNvPr id="20346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997200"/>
            <a:ext cx="4184650" cy="16922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76200" y="76200"/>
            <a:ext cx="8999538" cy="533400"/>
          </a:xfrm>
        </p:spPr>
        <p:txBody>
          <a:bodyPr/>
          <a:lstStyle/>
          <a:p>
            <a:r>
              <a:rPr lang="en-US" altLang="zh-CN" dirty="0"/>
              <a:t>The concept </a:t>
            </a:r>
            <a:r>
              <a:rPr lang="en-US" altLang="zh-CN" dirty="0" smtClean="0"/>
              <a:t>of </a:t>
            </a:r>
            <a:r>
              <a:rPr lang="en-US" altLang="zh-CN" dirty="0"/>
              <a:t>Interaction</a:t>
            </a:r>
            <a:endParaRPr lang="zh-CN" altLang="en-US" dirty="0"/>
          </a:p>
        </p:txBody>
      </p:sp>
    </p:spTree>
    <p:extLst>
      <p:ext uri="{BB962C8B-B14F-4D97-AF65-F5344CB8AC3E}">
        <p14:creationId xmlns:p14="http://schemas.microsoft.com/office/powerpoint/2010/main" val="140508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Object</a:t>
            </a:r>
            <a:endParaRPr lang="zh-CN" altLang="en-US" dirty="0"/>
          </a:p>
        </p:txBody>
      </p:sp>
      <p:sp>
        <p:nvSpPr>
          <p:cNvPr id="5" name="Rectangle 9"/>
          <p:cNvSpPr>
            <a:spLocks noChangeArrowheads="1"/>
          </p:cNvSpPr>
          <p:nvPr/>
        </p:nvSpPr>
        <p:spPr bwMode="auto">
          <a:xfrm>
            <a:off x="468313" y="83671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lang="zh-CN" altLang="en-US" sz="2400" dirty="0"/>
              <a:t>与活动图一样，可以在顺序图中设置拥有控制权的对象状态。另外一点和活动图相似的是，可以通过使用分支和从属控制流来以多种方式修改顺序图的控制流。</a:t>
            </a:r>
            <a:endParaRPr kumimoji="1" lang="zh-CN" altLang="en-US" sz="2400" b="1" dirty="0">
              <a:solidFill>
                <a:schemeClr val="tx1"/>
              </a:solidFill>
              <a:ea typeface="楷体_GB2312" pitchFamily="49" charset="-122"/>
            </a:endParaRP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397" y="2337643"/>
            <a:ext cx="4968875"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381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a:t>
            </a:r>
            <a:endParaRPr lang="zh-CN" altLang="en-US" dirty="0"/>
          </a:p>
        </p:txBody>
      </p:sp>
      <p:sp>
        <p:nvSpPr>
          <p:cNvPr id="5" name="Rectangle 9"/>
          <p:cNvSpPr>
            <a:spLocks noChangeArrowheads="1"/>
          </p:cNvSpPr>
          <p:nvPr/>
        </p:nvSpPr>
        <p:spPr bwMode="auto">
          <a:xfrm>
            <a:off x="468313" y="83671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lang="zh-CN" altLang="en-US" sz="2400" dirty="0"/>
              <a:t>状态属于对象，直接在对象的生命线上存在。状态可以在顺序图中的任何消息之前设置和存在，它们也可以由顺序图中的其他对象</a:t>
            </a:r>
            <a:r>
              <a:rPr lang="zh-CN" altLang="en-US" sz="2400" dirty="0" smtClean="0"/>
              <a:t>设置。</a:t>
            </a:r>
            <a:endParaRPr kumimoji="1" lang="zh-CN" altLang="en-US" sz="2400" b="1" dirty="0">
              <a:solidFill>
                <a:schemeClr val="tx1"/>
              </a:solidFill>
              <a:ea typeface="楷体_GB2312" pitchFamily="49" charset="-122"/>
            </a:endParaRP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2708920"/>
            <a:ext cx="6560845"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6961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797371"/>
            <a:ext cx="8640960" cy="594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0987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dirty="0"/>
              <a:t>分支和从属流</a:t>
            </a:r>
          </a:p>
        </p:txBody>
      </p:sp>
      <p:sp>
        <p:nvSpPr>
          <p:cNvPr id="5" name="Rectangle 10"/>
          <p:cNvSpPr>
            <a:spLocks noChangeArrowheads="1"/>
          </p:cNvSpPr>
          <p:nvPr/>
        </p:nvSpPr>
        <p:spPr bwMode="auto">
          <a:xfrm>
            <a:off x="468312" y="908149"/>
            <a:ext cx="8280151"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2400" dirty="0" smtClean="0"/>
              <a:t>有</a:t>
            </a:r>
            <a:r>
              <a:rPr lang="zh-CN" altLang="en-US" sz="2400" dirty="0"/>
              <a:t>两种方式来修改顺序图的控制流：使用分支和使用从属流。这两种方式很相似，各自的标记符略微不同。控制流的改变是由于不同的条件导致控制流走向不同的道路。</a:t>
            </a:r>
          </a:p>
          <a:p>
            <a:r>
              <a:rPr lang="zh-CN" altLang="en-US" sz="2400" dirty="0"/>
              <a:t>        </a:t>
            </a:r>
            <a:r>
              <a:rPr lang="zh-CN" altLang="en-US" sz="2400" dirty="0">
                <a:solidFill>
                  <a:schemeClr val="hlink"/>
                </a:solidFill>
              </a:rPr>
              <a:t>分支</a:t>
            </a:r>
            <a:r>
              <a:rPr lang="zh-CN" altLang="en-US" sz="2400" dirty="0"/>
              <a:t>允许控制流走向不同的对象，</a:t>
            </a:r>
            <a:endParaRPr kumimoji="1" lang="zh-CN" altLang="en-US" sz="2400" b="1" dirty="0" smtClean="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565400"/>
            <a:ext cx="7272337"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916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76200" y="76200"/>
            <a:ext cx="8999538"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dirty="0"/>
              <a:t>分支和从属流</a:t>
            </a:r>
          </a:p>
        </p:txBody>
      </p:sp>
      <p:sp>
        <p:nvSpPr>
          <p:cNvPr id="6" name="Rectangle 9"/>
          <p:cNvSpPr>
            <a:spLocks noChangeArrowheads="1"/>
          </p:cNvSpPr>
          <p:nvPr/>
        </p:nvSpPr>
        <p:spPr bwMode="auto">
          <a:xfrm>
            <a:off x="468313" y="83671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lang="zh-CN" altLang="en-US" sz="2400" dirty="0">
                <a:solidFill>
                  <a:schemeClr val="hlink"/>
                </a:solidFill>
              </a:rPr>
              <a:t>从属流</a:t>
            </a:r>
            <a:r>
              <a:rPr lang="zh-CN" altLang="en-US" sz="2400" dirty="0"/>
              <a:t>还允许控制流根据条件改变，但是只允许控制流改变为相同对象的另一条生命线分支</a:t>
            </a:r>
            <a:endParaRPr kumimoji="1" lang="zh-CN" altLang="en-US" sz="2400" b="1" dirty="0">
              <a:solidFill>
                <a:schemeClr val="tx1"/>
              </a:solidFill>
              <a:ea typeface="楷体_GB2312" pitchFamily="49" charset="-122"/>
            </a:endParaRP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865" y="1916955"/>
            <a:ext cx="777557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363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52736"/>
            <a:ext cx="91440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836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sym typeface="Wingdings 2" pitchFamily="18" charset="2"/>
              </a:rPr>
              <a:t>Interaction Frame</a:t>
            </a:r>
            <a:endParaRPr lang="zh-CN" altLang="en-US" dirty="0"/>
          </a:p>
        </p:txBody>
      </p:sp>
      <p:sp>
        <p:nvSpPr>
          <p:cNvPr id="3" name="文本占位符 2"/>
          <p:cNvSpPr>
            <a:spLocks noGrp="1"/>
          </p:cNvSpPr>
          <p:nvPr>
            <p:ph type="body" sz="half" idx="1"/>
          </p:nvPr>
        </p:nvSpPr>
        <p:spPr>
          <a:xfrm>
            <a:off x="361950" y="1268760"/>
            <a:ext cx="8170490" cy="5043487"/>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lang="zh-CN" altLang="en-US" sz="2400" b="1" kern="1200" dirty="0">
                <a:solidFill>
                  <a:schemeClr val="tx1"/>
                </a:solidFill>
                <a:latin typeface="Arial" charset="0"/>
                <a:ea typeface="宋体" charset="-122"/>
                <a:sym typeface="Wingdings 2" pitchFamily="18" charset="2"/>
              </a:rPr>
              <a:t>交互框架（</a:t>
            </a:r>
            <a:r>
              <a:rPr lang="en-US" altLang="zh-CN" sz="2400" b="1" kern="1200" dirty="0">
                <a:solidFill>
                  <a:schemeClr val="tx1"/>
                </a:solidFill>
                <a:latin typeface="Arial" charset="0"/>
                <a:ea typeface="宋体" charset="-122"/>
                <a:sym typeface="Wingdings 2" pitchFamily="18" charset="2"/>
              </a:rPr>
              <a:t>Interaction Frame</a:t>
            </a:r>
            <a:r>
              <a:rPr lang="zh-CN" altLang="en-US" sz="2400" b="1" kern="1200" dirty="0">
                <a:solidFill>
                  <a:schemeClr val="tx1"/>
                </a:solidFill>
                <a:latin typeface="Arial" charset="0"/>
                <a:ea typeface="宋体" charset="-122"/>
                <a:sym typeface="Wingdings 2" pitchFamily="18" charset="2"/>
              </a:rPr>
              <a:t>）是</a:t>
            </a:r>
            <a:r>
              <a:rPr lang="en-US" altLang="zh-CN" sz="2400" b="1" kern="1200" dirty="0">
                <a:solidFill>
                  <a:schemeClr val="tx1"/>
                </a:solidFill>
                <a:latin typeface="Arial" charset="0"/>
                <a:ea typeface="宋体" charset="-122"/>
                <a:sym typeface="Wingdings 2" pitchFamily="18" charset="2"/>
              </a:rPr>
              <a:t>UML 2.0</a:t>
            </a:r>
            <a:r>
              <a:rPr lang="zh-CN" altLang="en-US" sz="2400" b="1" kern="1200" dirty="0">
                <a:solidFill>
                  <a:schemeClr val="tx1"/>
                </a:solidFill>
                <a:latin typeface="Arial" charset="0"/>
                <a:ea typeface="宋体" charset="-122"/>
                <a:sym typeface="Wingdings 2" pitchFamily="18" charset="2"/>
              </a:rPr>
              <a:t>中提出的标记顺序图片段的图示方法。</a:t>
            </a:r>
          </a:p>
          <a:p>
            <a:pPr marL="457200" indent="-457200" eaLnBrk="1" hangingPunct="1">
              <a:lnSpc>
                <a:spcPct val="125000"/>
              </a:lnSpc>
              <a:spcBef>
                <a:spcPct val="20000"/>
              </a:spcBef>
              <a:buClr>
                <a:srgbClr val="FF0000"/>
              </a:buClr>
              <a:buSzPct val="200000"/>
              <a:buFontTx/>
              <a:buChar char="•"/>
            </a:pPr>
            <a:r>
              <a:rPr lang="zh-CN" altLang="en-US" sz="2400" b="1" kern="1200" dirty="0" smtClean="0">
                <a:solidFill>
                  <a:schemeClr val="tx1"/>
                </a:solidFill>
                <a:latin typeface="Arial" charset="0"/>
                <a:ea typeface="宋体" charset="-122"/>
                <a:sym typeface="Wingdings 2" pitchFamily="18" charset="2"/>
              </a:rPr>
              <a:t>片段</a:t>
            </a:r>
            <a:r>
              <a:rPr lang="zh-CN" altLang="en-US" sz="2400" b="1" kern="1200" dirty="0">
                <a:solidFill>
                  <a:schemeClr val="tx1"/>
                </a:solidFill>
                <a:latin typeface="Arial" charset="0"/>
                <a:ea typeface="宋体" charset="-122"/>
                <a:sym typeface="Wingdings 2" pitchFamily="18" charset="2"/>
              </a:rPr>
              <a:t>（</a:t>
            </a:r>
            <a:r>
              <a:rPr lang="en-US" altLang="zh-CN" sz="2400" b="1" kern="1200" dirty="0">
                <a:solidFill>
                  <a:schemeClr val="tx1"/>
                </a:solidFill>
                <a:latin typeface="Arial" charset="0"/>
                <a:ea typeface="宋体" charset="-122"/>
                <a:sym typeface="Wingdings 2" pitchFamily="18" charset="2"/>
              </a:rPr>
              <a:t>Fragment</a:t>
            </a:r>
            <a:r>
              <a:rPr lang="zh-CN" altLang="en-US" sz="2400" b="1" kern="1200" dirty="0">
                <a:solidFill>
                  <a:schemeClr val="tx1"/>
                </a:solidFill>
                <a:latin typeface="Arial" charset="0"/>
                <a:ea typeface="宋体" charset="-122"/>
                <a:sym typeface="Wingdings 2" pitchFamily="18" charset="2"/>
              </a:rPr>
              <a:t>），又称交互片段（</a:t>
            </a:r>
            <a:r>
              <a:rPr lang="en-US" altLang="zh-CN" sz="2400" b="1" kern="1200" dirty="0">
                <a:solidFill>
                  <a:schemeClr val="tx1"/>
                </a:solidFill>
                <a:latin typeface="Arial" charset="0"/>
                <a:ea typeface="宋体" charset="-122"/>
                <a:sym typeface="Wingdings 2" pitchFamily="18" charset="2"/>
              </a:rPr>
              <a:t>Interaction Fragment</a:t>
            </a:r>
            <a:r>
              <a:rPr lang="zh-CN" altLang="en-US" sz="2400" b="1" kern="1200" dirty="0">
                <a:solidFill>
                  <a:schemeClr val="tx1"/>
                </a:solidFill>
                <a:latin typeface="Arial" charset="0"/>
                <a:ea typeface="宋体" charset="-122"/>
                <a:sym typeface="Wingdings 2" pitchFamily="18" charset="2"/>
              </a:rPr>
              <a:t>），是指顺序图中的一个分区域，包含着该顺序图的局部内容。对于一个片段允许带有保安条件（</a:t>
            </a:r>
            <a:r>
              <a:rPr lang="en-US" altLang="zh-CN" sz="2400" b="1" kern="1200" dirty="0">
                <a:solidFill>
                  <a:schemeClr val="tx1"/>
                </a:solidFill>
                <a:latin typeface="Arial" charset="0"/>
                <a:ea typeface="宋体" charset="-122"/>
                <a:sym typeface="Wingdings 2" pitchFamily="18" charset="2"/>
              </a:rPr>
              <a:t>Guard</a:t>
            </a:r>
            <a:r>
              <a:rPr lang="zh-CN" altLang="en-US" sz="2400" b="1" kern="1200" dirty="0">
                <a:solidFill>
                  <a:schemeClr val="tx1"/>
                </a:solidFill>
                <a:latin typeface="Arial" charset="0"/>
                <a:ea typeface="宋体" charset="-122"/>
                <a:sym typeface="Wingdings 2" pitchFamily="18" charset="2"/>
              </a:rPr>
              <a:t>），当该条件为真时才执行该片段。 </a:t>
            </a:r>
          </a:p>
          <a:p>
            <a:pPr marL="457200" indent="-457200" eaLnBrk="1" hangingPunct="1">
              <a:lnSpc>
                <a:spcPct val="125000"/>
              </a:lnSpc>
              <a:spcBef>
                <a:spcPct val="20000"/>
              </a:spcBef>
              <a:buClr>
                <a:srgbClr val="FF0000"/>
              </a:buClr>
              <a:buSzPct val="200000"/>
              <a:buFontTx/>
              <a:buChar char="•"/>
            </a:pPr>
            <a:r>
              <a:rPr lang="zh-CN" altLang="en-US" sz="2400" b="1" kern="1200" dirty="0" smtClean="0">
                <a:solidFill>
                  <a:schemeClr val="tx1"/>
                </a:solidFill>
                <a:latin typeface="Arial" charset="0"/>
                <a:ea typeface="宋体" charset="-122"/>
                <a:sym typeface="Wingdings 2" pitchFamily="18" charset="2"/>
              </a:rPr>
              <a:t>使用</a:t>
            </a:r>
            <a:r>
              <a:rPr lang="zh-CN" altLang="en-US" sz="2400" b="1" kern="1200" dirty="0">
                <a:solidFill>
                  <a:schemeClr val="tx1"/>
                </a:solidFill>
                <a:latin typeface="Arial" charset="0"/>
                <a:ea typeface="宋体" charset="-122"/>
                <a:sym typeface="Wingdings 2" pitchFamily="18" charset="2"/>
              </a:rPr>
              <a:t>交互框架便于表示交互中的分支、循环、并发，以及一个交互引用另一个交互的情况。  </a:t>
            </a:r>
          </a:p>
          <a:p>
            <a:pPr marL="457200" indent="-457200" eaLnBrk="1" hangingPunct="1">
              <a:lnSpc>
                <a:spcPct val="125000"/>
              </a:lnSpc>
              <a:spcBef>
                <a:spcPct val="20000"/>
              </a:spcBef>
              <a:buClr>
                <a:srgbClr val="FF0000"/>
              </a:buClr>
              <a:buSzPct val="200000"/>
              <a:buFontTx/>
              <a:buChar char="•"/>
            </a:pPr>
            <a:endParaRPr lang="zh-CN" altLang="en-US" sz="2400" b="1" kern="1200" dirty="0">
              <a:solidFill>
                <a:schemeClr val="hlink"/>
              </a:solidFill>
              <a:latin typeface="Arial" charset="0"/>
              <a:ea typeface="宋体" charset="-122"/>
            </a:endParaRPr>
          </a:p>
        </p:txBody>
      </p:sp>
    </p:spTree>
    <p:extLst>
      <p:ext uri="{BB962C8B-B14F-4D97-AF65-F5344CB8AC3E}">
        <p14:creationId xmlns:p14="http://schemas.microsoft.com/office/powerpoint/2010/main" val="3589547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body" idx="1"/>
          </p:nvPr>
        </p:nvSpPr>
        <p:spPr>
          <a:xfrm>
            <a:off x="360040" y="692696"/>
            <a:ext cx="8532440" cy="45148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7950" tIns="53975" rIns="107950" bIns="53975" numCol="1" anchor="t" anchorCtr="0" compatLnSpc="1">
            <a:prstTxWarp prst="textNoShape">
              <a:avLst/>
            </a:prstTxWarp>
          </a:bodyPr>
          <a:lstStyle/>
          <a:p>
            <a:pPr marL="0" indent="0" eaLnBrk="1" hangingPunct="1">
              <a:lnSpc>
                <a:spcPct val="125000"/>
              </a:lnSpc>
              <a:spcBef>
                <a:spcPct val="20000"/>
              </a:spcBef>
              <a:buClr>
                <a:srgbClr val="FF0000"/>
              </a:buClr>
              <a:buSzPct val="200000"/>
              <a:buNone/>
            </a:pPr>
            <a:r>
              <a:rPr lang="zh-CN" altLang="en-US" sz="2400" b="1" kern="1200" dirty="0">
                <a:solidFill>
                  <a:schemeClr val="tx1"/>
                </a:solidFill>
                <a:latin typeface="Arial" charset="0"/>
                <a:ea typeface="宋体" charset="-122"/>
                <a:sym typeface="Wingdings 2" pitchFamily="18" charset="2"/>
              </a:rPr>
              <a:t>交互框架的常用操作符有</a:t>
            </a:r>
            <a:r>
              <a:rPr lang="en-US" altLang="zh-CN" sz="2400" b="1" kern="1200" dirty="0">
                <a:solidFill>
                  <a:schemeClr val="tx1"/>
                </a:solidFill>
                <a:latin typeface="Arial" charset="0"/>
                <a:ea typeface="宋体" charset="-122"/>
                <a:sym typeface="Wingdings 2" pitchFamily="18" charset="2"/>
              </a:rPr>
              <a:t>alt</a:t>
            </a:r>
            <a:r>
              <a:rPr lang="zh-CN" altLang="en-US" sz="2400" b="1" kern="1200" dirty="0">
                <a:solidFill>
                  <a:schemeClr val="tx1"/>
                </a:solidFill>
                <a:latin typeface="Arial" charset="0"/>
                <a:ea typeface="宋体" charset="-122"/>
                <a:sym typeface="Wingdings 2" pitchFamily="18" charset="2"/>
              </a:rPr>
              <a:t>、</a:t>
            </a:r>
            <a:r>
              <a:rPr lang="en-US" altLang="zh-CN" sz="2400" b="1" kern="1200" dirty="0">
                <a:solidFill>
                  <a:schemeClr val="tx1"/>
                </a:solidFill>
                <a:latin typeface="Arial" charset="0"/>
                <a:ea typeface="宋体" charset="-122"/>
                <a:sym typeface="Wingdings 2" pitchFamily="18" charset="2"/>
              </a:rPr>
              <a:t>opt</a:t>
            </a:r>
            <a:r>
              <a:rPr lang="zh-CN" altLang="en-US" sz="2400" b="1" kern="1200" dirty="0">
                <a:solidFill>
                  <a:schemeClr val="tx1"/>
                </a:solidFill>
                <a:latin typeface="Arial" charset="0"/>
                <a:ea typeface="宋体" charset="-122"/>
                <a:sym typeface="Wingdings 2" pitchFamily="18" charset="2"/>
              </a:rPr>
              <a:t>、</a:t>
            </a:r>
            <a:r>
              <a:rPr lang="en-US" altLang="zh-CN" sz="2400" b="1" kern="1200" dirty="0">
                <a:solidFill>
                  <a:schemeClr val="tx1"/>
                </a:solidFill>
                <a:latin typeface="Arial" charset="0"/>
                <a:ea typeface="宋体" charset="-122"/>
                <a:sym typeface="Wingdings 2" pitchFamily="18" charset="2"/>
              </a:rPr>
              <a:t>par</a:t>
            </a:r>
            <a:r>
              <a:rPr lang="zh-CN" altLang="en-US" sz="2400" b="1" kern="1200" dirty="0">
                <a:solidFill>
                  <a:schemeClr val="tx1"/>
                </a:solidFill>
                <a:latin typeface="Arial" charset="0"/>
                <a:ea typeface="宋体" charset="-122"/>
                <a:sym typeface="Wingdings 2" pitchFamily="18" charset="2"/>
              </a:rPr>
              <a:t>、</a:t>
            </a:r>
            <a:r>
              <a:rPr lang="en-US" altLang="zh-CN" sz="2400" b="1" kern="1200" dirty="0">
                <a:solidFill>
                  <a:schemeClr val="tx1"/>
                </a:solidFill>
                <a:latin typeface="Arial" charset="0"/>
                <a:ea typeface="宋体" charset="-122"/>
                <a:sym typeface="Wingdings 2" pitchFamily="18" charset="2"/>
              </a:rPr>
              <a:t>loop</a:t>
            </a:r>
            <a:r>
              <a:rPr lang="zh-CN" altLang="en-US" sz="2400" b="1" kern="1200" dirty="0" smtClean="0">
                <a:solidFill>
                  <a:schemeClr val="tx1"/>
                </a:solidFill>
                <a:latin typeface="Arial" charset="0"/>
                <a:ea typeface="宋体" charset="-122"/>
                <a:sym typeface="Wingdings 2" pitchFamily="18" charset="2"/>
              </a:rPr>
              <a:t>、</a:t>
            </a:r>
            <a:r>
              <a:rPr lang="en-US" altLang="zh-CN" sz="2400" b="1" kern="1200" dirty="0" smtClean="0">
                <a:solidFill>
                  <a:schemeClr val="tx1"/>
                </a:solidFill>
                <a:latin typeface="Arial" charset="0"/>
                <a:ea typeface="宋体" charset="-122"/>
              </a:rPr>
              <a:t>Critical </a:t>
            </a:r>
            <a:r>
              <a:rPr lang="zh-CN" altLang="en-US" sz="2400" b="1" kern="1200" dirty="0" smtClean="0">
                <a:solidFill>
                  <a:schemeClr val="tx1"/>
                </a:solidFill>
                <a:latin typeface="Arial" charset="0"/>
                <a:ea typeface="宋体" charset="-122"/>
                <a:sym typeface="Wingdings 2" pitchFamily="18" charset="2"/>
              </a:rPr>
              <a:t>、</a:t>
            </a:r>
            <a:r>
              <a:rPr lang="en-US" altLang="zh-CN" sz="2400" b="1" kern="1200" dirty="0" err="1">
                <a:solidFill>
                  <a:schemeClr val="tx1"/>
                </a:solidFill>
                <a:latin typeface="Arial" charset="0"/>
                <a:ea typeface="宋体" charset="-122"/>
                <a:sym typeface="Wingdings 2" pitchFamily="18" charset="2"/>
              </a:rPr>
              <a:t>neg</a:t>
            </a:r>
            <a:r>
              <a:rPr lang="zh-CN" altLang="en-US" sz="2400" b="1" kern="1200" dirty="0">
                <a:solidFill>
                  <a:schemeClr val="tx1"/>
                </a:solidFill>
                <a:latin typeface="Arial" charset="0"/>
                <a:ea typeface="宋体" charset="-122"/>
                <a:sym typeface="Wingdings 2" pitchFamily="18" charset="2"/>
              </a:rPr>
              <a:t>、</a:t>
            </a:r>
            <a:r>
              <a:rPr lang="en-US" altLang="zh-CN" sz="2400" b="1" kern="1200" dirty="0">
                <a:solidFill>
                  <a:schemeClr val="tx1"/>
                </a:solidFill>
                <a:latin typeface="Arial" charset="0"/>
                <a:ea typeface="宋体" charset="-122"/>
                <a:sym typeface="Wingdings 2" pitchFamily="18" charset="2"/>
              </a:rPr>
              <a:t>ref</a:t>
            </a:r>
            <a:r>
              <a:rPr lang="zh-CN" altLang="en-US" sz="2400" b="1" kern="1200" dirty="0">
                <a:solidFill>
                  <a:schemeClr val="tx1"/>
                </a:solidFill>
                <a:latin typeface="Arial" charset="0"/>
                <a:ea typeface="宋体" charset="-122"/>
                <a:sym typeface="Wingdings 2" pitchFamily="18" charset="2"/>
              </a:rPr>
              <a:t>等。它们的含义分别为：</a:t>
            </a:r>
          </a:p>
          <a:p>
            <a:pPr marL="800100" lvl="1" indent="-457200" eaLnBrk="1" hangingPunct="1">
              <a:lnSpc>
                <a:spcPct val="125000"/>
              </a:lnSpc>
              <a:spcBef>
                <a:spcPct val="20000"/>
              </a:spcBef>
              <a:buClr>
                <a:srgbClr val="FF0000"/>
              </a:buClr>
              <a:buSzPct val="200000"/>
              <a:buFontTx/>
              <a:buChar char="•"/>
            </a:pPr>
            <a:r>
              <a:rPr lang="en-US" altLang="zh-CN" sz="1600" b="1" kern="1200" dirty="0" smtClean="0">
                <a:solidFill>
                  <a:schemeClr val="tx1"/>
                </a:solidFill>
                <a:latin typeface="Arial" charset="0"/>
                <a:ea typeface="宋体" charset="-122"/>
                <a:sym typeface="Wingdings 2" pitchFamily="18" charset="2"/>
              </a:rPr>
              <a:t>alt</a:t>
            </a:r>
            <a:r>
              <a:rPr lang="en-US" altLang="zh-CN" sz="1600" b="1" kern="1200" dirty="0">
                <a:solidFill>
                  <a:schemeClr val="tx1"/>
                </a:solidFill>
                <a:latin typeface="Arial" charset="0"/>
                <a:ea typeface="宋体" charset="-122"/>
                <a:sym typeface="Wingdings 2" pitchFamily="18" charset="2"/>
              </a:rPr>
              <a:t>——</a:t>
            </a:r>
            <a:r>
              <a:rPr lang="zh-CN" altLang="en-US" sz="1600" b="1" kern="1200" dirty="0">
                <a:solidFill>
                  <a:schemeClr val="tx1"/>
                </a:solidFill>
                <a:latin typeface="Arial" charset="0"/>
                <a:ea typeface="宋体" charset="-122"/>
                <a:sym typeface="Wingdings 2" pitchFamily="18" charset="2"/>
              </a:rPr>
              <a:t>选择。有多重片段供选择，且必选其一，只有当其保安条件为真的片段才被执行。</a:t>
            </a:r>
          </a:p>
          <a:p>
            <a:pPr marL="800100" lvl="1" indent="-457200" eaLnBrk="1" hangingPunct="1">
              <a:lnSpc>
                <a:spcPct val="125000"/>
              </a:lnSpc>
              <a:spcBef>
                <a:spcPct val="20000"/>
              </a:spcBef>
              <a:buClr>
                <a:srgbClr val="FF0000"/>
              </a:buClr>
              <a:buSzPct val="200000"/>
              <a:buFontTx/>
              <a:buChar char="•"/>
            </a:pPr>
            <a:r>
              <a:rPr lang="en-US" altLang="zh-CN" sz="1600" b="1" kern="1200" dirty="0" smtClean="0">
                <a:solidFill>
                  <a:schemeClr val="tx1"/>
                </a:solidFill>
                <a:latin typeface="Arial" charset="0"/>
                <a:ea typeface="宋体" charset="-122"/>
                <a:sym typeface="Wingdings 2" pitchFamily="18" charset="2"/>
              </a:rPr>
              <a:t>opt</a:t>
            </a:r>
            <a:r>
              <a:rPr lang="en-US" altLang="zh-CN" sz="1600" b="1" kern="1200" dirty="0">
                <a:solidFill>
                  <a:schemeClr val="tx1"/>
                </a:solidFill>
                <a:latin typeface="Arial" charset="0"/>
                <a:ea typeface="宋体" charset="-122"/>
                <a:sym typeface="Wingdings 2" pitchFamily="18" charset="2"/>
              </a:rPr>
              <a:t>——</a:t>
            </a:r>
            <a:r>
              <a:rPr lang="zh-CN" altLang="en-US" sz="1600" b="1" kern="1200" dirty="0">
                <a:solidFill>
                  <a:schemeClr val="tx1"/>
                </a:solidFill>
                <a:latin typeface="Arial" charset="0"/>
                <a:ea typeface="宋体" charset="-122"/>
                <a:sym typeface="Wingdings 2" pitchFamily="18" charset="2"/>
              </a:rPr>
              <a:t>任选。有多重片段供选择，只有当其保安条件为真的片段才被执行。</a:t>
            </a:r>
          </a:p>
          <a:p>
            <a:pPr marL="800100" lvl="1" indent="-457200" eaLnBrk="1" hangingPunct="1">
              <a:lnSpc>
                <a:spcPct val="125000"/>
              </a:lnSpc>
              <a:spcBef>
                <a:spcPct val="20000"/>
              </a:spcBef>
              <a:buClr>
                <a:srgbClr val="FF0000"/>
              </a:buClr>
              <a:buSzPct val="200000"/>
              <a:buFontTx/>
              <a:buChar char="•"/>
            </a:pPr>
            <a:r>
              <a:rPr lang="en-US" altLang="zh-CN" sz="1600" b="1" kern="1200" dirty="0" smtClean="0">
                <a:solidFill>
                  <a:schemeClr val="tx1"/>
                </a:solidFill>
                <a:latin typeface="Arial" charset="0"/>
                <a:ea typeface="宋体" charset="-122"/>
                <a:sym typeface="Wingdings 2" pitchFamily="18" charset="2"/>
              </a:rPr>
              <a:t>par</a:t>
            </a:r>
            <a:r>
              <a:rPr lang="en-US" altLang="zh-CN" sz="1600" b="1" kern="1200" dirty="0">
                <a:solidFill>
                  <a:schemeClr val="tx1"/>
                </a:solidFill>
                <a:latin typeface="Arial" charset="0"/>
                <a:ea typeface="宋体" charset="-122"/>
                <a:sym typeface="Wingdings 2" pitchFamily="18" charset="2"/>
              </a:rPr>
              <a:t>——</a:t>
            </a:r>
            <a:r>
              <a:rPr lang="zh-CN" altLang="en-US" sz="1600" b="1" kern="1200" dirty="0">
                <a:solidFill>
                  <a:schemeClr val="tx1"/>
                </a:solidFill>
                <a:latin typeface="Arial" charset="0"/>
                <a:ea typeface="宋体" charset="-122"/>
                <a:sym typeface="Wingdings 2" pitchFamily="18" charset="2"/>
              </a:rPr>
              <a:t>并行。每个片段都并发执行。</a:t>
            </a:r>
          </a:p>
          <a:p>
            <a:pPr marL="800100" lvl="1" indent="-457200" eaLnBrk="1" hangingPunct="1">
              <a:lnSpc>
                <a:spcPct val="125000"/>
              </a:lnSpc>
              <a:spcBef>
                <a:spcPct val="20000"/>
              </a:spcBef>
              <a:buClr>
                <a:srgbClr val="FF0000"/>
              </a:buClr>
              <a:buSzPct val="200000"/>
              <a:buFontTx/>
              <a:buChar char="•"/>
            </a:pPr>
            <a:r>
              <a:rPr lang="en-US" altLang="zh-CN" sz="1600" b="1" kern="1200" dirty="0" smtClean="0">
                <a:solidFill>
                  <a:schemeClr val="tx1"/>
                </a:solidFill>
                <a:latin typeface="Arial" charset="0"/>
                <a:ea typeface="宋体" charset="-122"/>
                <a:sym typeface="Wingdings 2" pitchFamily="18" charset="2"/>
              </a:rPr>
              <a:t>loop</a:t>
            </a:r>
            <a:r>
              <a:rPr lang="en-US" altLang="zh-CN" sz="1600" b="1" kern="1200" dirty="0">
                <a:solidFill>
                  <a:schemeClr val="tx1"/>
                </a:solidFill>
                <a:latin typeface="Arial" charset="0"/>
                <a:ea typeface="宋体" charset="-122"/>
                <a:sym typeface="Wingdings 2" pitchFamily="18" charset="2"/>
              </a:rPr>
              <a:t>——</a:t>
            </a:r>
            <a:r>
              <a:rPr lang="zh-CN" altLang="en-US" sz="1600" b="1" kern="1200" dirty="0">
                <a:solidFill>
                  <a:schemeClr val="tx1"/>
                </a:solidFill>
                <a:latin typeface="Arial" charset="0"/>
                <a:ea typeface="宋体" charset="-122"/>
                <a:sym typeface="Wingdings 2" pitchFamily="18" charset="2"/>
              </a:rPr>
              <a:t>循环。片段可重复执行，保安条件给出执行条件。</a:t>
            </a:r>
          </a:p>
          <a:p>
            <a:pPr marL="800100" lvl="1" indent="-457200" eaLnBrk="1" hangingPunct="1">
              <a:lnSpc>
                <a:spcPct val="125000"/>
              </a:lnSpc>
              <a:spcBef>
                <a:spcPct val="20000"/>
              </a:spcBef>
              <a:buClr>
                <a:srgbClr val="FF0000"/>
              </a:buClr>
              <a:buSzPct val="200000"/>
              <a:buFontTx/>
              <a:buChar char="•"/>
            </a:pPr>
            <a:r>
              <a:rPr lang="en-US" altLang="zh-CN" sz="1600" b="1" kern="1200" dirty="0" smtClean="0">
                <a:solidFill>
                  <a:schemeClr val="tx1"/>
                </a:solidFill>
                <a:latin typeface="Arial" charset="0"/>
                <a:ea typeface="宋体" charset="-122"/>
              </a:rPr>
              <a:t>Critical</a:t>
            </a:r>
            <a:r>
              <a:rPr lang="en-US" altLang="zh-CN" sz="1600" b="1" kern="1200" dirty="0" smtClean="0">
                <a:solidFill>
                  <a:schemeClr val="tx1"/>
                </a:solidFill>
                <a:latin typeface="Arial" charset="0"/>
                <a:ea typeface="宋体" charset="-122"/>
                <a:sym typeface="Wingdings 2" pitchFamily="18" charset="2"/>
              </a:rPr>
              <a:t>——</a:t>
            </a:r>
            <a:r>
              <a:rPr lang="zh-CN" altLang="en-US" sz="1600" b="1" kern="1200" dirty="0" smtClean="0">
                <a:solidFill>
                  <a:schemeClr val="tx1"/>
                </a:solidFill>
                <a:latin typeface="Arial" charset="0"/>
                <a:ea typeface="宋体" charset="-122"/>
                <a:sym typeface="Wingdings 2" pitchFamily="18" charset="2"/>
              </a:rPr>
              <a:t>临界区域。片段只有一个线程对它立即执行。</a:t>
            </a:r>
          </a:p>
          <a:p>
            <a:pPr marL="800100" lvl="1" indent="-457200" eaLnBrk="1" hangingPunct="1">
              <a:lnSpc>
                <a:spcPct val="125000"/>
              </a:lnSpc>
              <a:spcBef>
                <a:spcPct val="20000"/>
              </a:spcBef>
              <a:buClr>
                <a:srgbClr val="FF0000"/>
              </a:buClr>
              <a:buSzPct val="200000"/>
              <a:buFontTx/>
              <a:buChar char="•"/>
            </a:pPr>
            <a:r>
              <a:rPr lang="en-US" altLang="zh-CN" sz="1600" b="1" kern="1200" dirty="0" err="1" smtClean="0">
                <a:solidFill>
                  <a:schemeClr val="tx1"/>
                </a:solidFill>
                <a:latin typeface="Arial" charset="0"/>
                <a:ea typeface="宋体" charset="-122"/>
                <a:sym typeface="Wingdings 2" pitchFamily="18" charset="2"/>
              </a:rPr>
              <a:t>neg</a:t>
            </a:r>
            <a:r>
              <a:rPr lang="en-US" altLang="zh-CN" sz="1600" b="1" kern="1200" dirty="0">
                <a:solidFill>
                  <a:schemeClr val="tx1"/>
                </a:solidFill>
                <a:latin typeface="Arial" charset="0"/>
                <a:ea typeface="宋体" charset="-122"/>
                <a:sym typeface="Wingdings 2" pitchFamily="18" charset="2"/>
              </a:rPr>
              <a:t>——</a:t>
            </a:r>
            <a:r>
              <a:rPr lang="zh-CN" altLang="en-US" sz="1600" b="1" kern="1200" dirty="0">
                <a:solidFill>
                  <a:schemeClr val="tx1"/>
                </a:solidFill>
                <a:latin typeface="Arial" charset="0"/>
                <a:ea typeface="宋体" charset="-122"/>
                <a:sym typeface="Wingdings 2" pitchFamily="18" charset="2"/>
              </a:rPr>
              <a:t>否定。片段指明一次无效的交互。</a:t>
            </a:r>
          </a:p>
          <a:p>
            <a:pPr marL="800100" lvl="1" indent="-457200" eaLnBrk="1" hangingPunct="1">
              <a:lnSpc>
                <a:spcPct val="125000"/>
              </a:lnSpc>
              <a:spcBef>
                <a:spcPct val="20000"/>
              </a:spcBef>
              <a:buClr>
                <a:srgbClr val="FF0000"/>
              </a:buClr>
              <a:buSzPct val="200000"/>
              <a:buFontTx/>
              <a:buChar char="•"/>
            </a:pPr>
            <a:r>
              <a:rPr lang="en-US" altLang="zh-CN" sz="1600" b="1" kern="1200" dirty="0" smtClean="0">
                <a:solidFill>
                  <a:schemeClr val="tx1"/>
                </a:solidFill>
                <a:latin typeface="Arial" charset="0"/>
                <a:ea typeface="宋体" charset="-122"/>
                <a:sym typeface="Wingdings 2" pitchFamily="18" charset="2"/>
              </a:rPr>
              <a:t>ref</a:t>
            </a:r>
            <a:r>
              <a:rPr lang="en-US" altLang="zh-CN" sz="1600" b="1" kern="1200" dirty="0">
                <a:solidFill>
                  <a:schemeClr val="tx1"/>
                </a:solidFill>
                <a:latin typeface="Arial" charset="0"/>
                <a:ea typeface="宋体" charset="-122"/>
                <a:sym typeface="Wingdings 2" pitchFamily="18" charset="2"/>
              </a:rPr>
              <a:t>——</a:t>
            </a:r>
            <a:r>
              <a:rPr lang="zh-CN" altLang="en-US" sz="1600" b="1" kern="1200" dirty="0">
                <a:solidFill>
                  <a:schemeClr val="tx1"/>
                </a:solidFill>
                <a:latin typeface="Arial" charset="0"/>
                <a:ea typeface="宋体" charset="-122"/>
                <a:sym typeface="Wingdings 2" pitchFamily="18" charset="2"/>
              </a:rPr>
              <a:t>引用。引用在其它图上定义的一个交互。 </a:t>
            </a:r>
            <a:endParaRPr lang="en-US" altLang="zh-CN" sz="1600" b="1" kern="1200" dirty="0" smtClean="0">
              <a:solidFill>
                <a:schemeClr val="tx1"/>
              </a:solidFill>
              <a:latin typeface="Arial" charset="0"/>
              <a:ea typeface="宋体" charset="-122"/>
              <a:sym typeface="Wingdings 2" pitchFamily="18" charset="2"/>
            </a:endParaRPr>
          </a:p>
          <a:p>
            <a:pPr marL="800100" lvl="1" indent="-457200" eaLnBrk="1" hangingPunct="1">
              <a:lnSpc>
                <a:spcPct val="125000"/>
              </a:lnSpc>
              <a:spcBef>
                <a:spcPct val="20000"/>
              </a:spcBef>
              <a:buClr>
                <a:srgbClr val="FF0000"/>
              </a:buClr>
              <a:buSzPct val="200000"/>
              <a:buFontTx/>
              <a:buChar char="•"/>
            </a:pPr>
            <a:endParaRPr lang="zh-CN" altLang="en-US" sz="1600" b="1" kern="1200" dirty="0">
              <a:solidFill>
                <a:schemeClr val="tx1"/>
              </a:solidFill>
              <a:latin typeface="Arial" charset="0"/>
              <a:ea typeface="宋体" charset="-122"/>
              <a:sym typeface="Wingdings 2" pitchFamily="18" charset="2"/>
            </a:endParaRPr>
          </a:p>
          <a:p>
            <a:pPr marL="457200" indent="-457200" eaLnBrk="1" hangingPunct="1">
              <a:lnSpc>
                <a:spcPct val="125000"/>
              </a:lnSpc>
              <a:spcBef>
                <a:spcPct val="20000"/>
              </a:spcBef>
              <a:buClr>
                <a:srgbClr val="FF0000"/>
              </a:buClr>
              <a:buSzPct val="200000"/>
              <a:buFontTx/>
              <a:buChar char="•"/>
            </a:pPr>
            <a:r>
              <a:rPr lang="zh-CN" altLang="en-US" sz="2400" b="1" kern="1200" dirty="0" smtClean="0">
                <a:solidFill>
                  <a:schemeClr val="tx1"/>
                </a:solidFill>
                <a:latin typeface="Arial" charset="0"/>
                <a:ea typeface="宋体" charset="-122"/>
                <a:sym typeface="Wingdings 2" pitchFamily="18" charset="2"/>
              </a:rPr>
              <a:t>交互</a:t>
            </a:r>
            <a:r>
              <a:rPr lang="zh-CN" altLang="en-US" sz="2400" b="1" kern="1200" dirty="0">
                <a:solidFill>
                  <a:schemeClr val="tx1"/>
                </a:solidFill>
                <a:latin typeface="Arial" charset="0"/>
                <a:ea typeface="宋体" charset="-122"/>
                <a:sym typeface="Wingdings 2" pitchFamily="18" charset="2"/>
              </a:rPr>
              <a:t>引用（</a:t>
            </a:r>
            <a:r>
              <a:rPr lang="en-US" altLang="zh-CN" sz="2400" b="1" kern="1200" dirty="0" err="1">
                <a:solidFill>
                  <a:schemeClr val="tx1"/>
                </a:solidFill>
                <a:latin typeface="Arial" charset="0"/>
                <a:ea typeface="宋体" charset="-122"/>
                <a:sym typeface="Wingdings 2" pitchFamily="18" charset="2"/>
              </a:rPr>
              <a:t>InteractionUse</a:t>
            </a:r>
            <a:r>
              <a:rPr lang="zh-CN" altLang="en-US" sz="2400" b="1" kern="1200" dirty="0">
                <a:solidFill>
                  <a:schemeClr val="tx1"/>
                </a:solidFill>
                <a:latin typeface="Arial" charset="0"/>
                <a:ea typeface="宋体" charset="-122"/>
                <a:sym typeface="Wingdings 2" pitchFamily="18" charset="2"/>
              </a:rPr>
              <a:t>）是</a:t>
            </a:r>
            <a:r>
              <a:rPr lang="en-US" altLang="zh-CN" sz="2400" b="1" kern="1200" dirty="0">
                <a:solidFill>
                  <a:schemeClr val="tx1"/>
                </a:solidFill>
                <a:latin typeface="Arial" charset="0"/>
                <a:ea typeface="宋体" charset="-122"/>
                <a:sym typeface="Wingdings 2" pitchFamily="18" charset="2"/>
              </a:rPr>
              <a:t>UML 2.0</a:t>
            </a:r>
            <a:r>
              <a:rPr lang="zh-CN" altLang="en-US" sz="2400" b="1" kern="1200" dirty="0">
                <a:solidFill>
                  <a:schemeClr val="tx1"/>
                </a:solidFill>
                <a:latin typeface="Arial" charset="0"/>
                <a:ea typeface="宋体" charset="-122"/>
                <a:sym typeface="Wingdings 2" pitchFamily="18" charset="2"/>
              </a:rPr>
              <a:t>中提出的新概念。交互引用是复制被引用的交互内容的手段。一个交互引用引用另一个交互（片段或组合片段），该被引用的交互是在其它地方定义的。 </a:t>
            </a:r>
          </a:p>
        </p:txBody>
      </p:sp>
      <p:sp>
        <p:nvSpPr>
          <p:cNvPr id="6" name="标题 1"/>
          <p:cNvSpPr>
            <a:spLocks noGrp="1"/>
          </p:cNvSpPr>
          <p:nvPr>
            <p:ph type="title"/>
          </p:nvPr>
        </p:nvSpPr>
        <p:spPr>
          <a:xfrm>
            <a:off x="76200" y="76200"/>
            <a:ext cx="8999538" cy="533400"/>
          </a:xfrm>
        </p:spPr>
        <p:txBody>
          <a:bodyPr/>
          <a:lstStyle/>
          <a:p>
            <a:r>
              <a:rPr lang="en-US" altLang="zh-CN" dirty="0">
                <a:ea typeface="宋体" pitchFamily="2" charset="-122"/>
                <a:sym typeface="Wingdings 2" pitchFamily="18" charset="2"/>
              </a:rPr>
              <a:t>Interaction Frame</a:t>
            </a:r>
            <a:endParaRPr lang="zh-CN" altLang="en-US" dirty="0"/>
          </a:p>
        </p:txBody>
      </p:sp>
    </p:spTree>
    <p:extLst>
      <p:ext uri="{BB962C8B-B14F-4D97-AF65-F5344CB8AC3E}">
        <p14:creationId xmlns:p14="http://schemas.microsoft.com/office/powerpoint/2010/main" val="1637912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1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7344618" cy="2092153"/>
          </a:xfrm>
          <a:prstGeom prst="rect">
            <a:avLst/>
          </a:prstGeom>
          <a:noFill/>
          <a:extLst>
            <a:ext uri="{909E8E84-426E-40DD-AFC4-6F175D3DCCD1}">
              <a14:hiddenFill xmlns:a14="http://schemas.microsoft.com/office/drawing/2010/main">
                <a:solidFill>
                  <a:srgbClr val="FFFFFF"/>
                </a:solidFill>
              </a14:hiddenFill>
            </a:ext>
          </a:extLst>
        </p:spPr>
      </p:pic>
      <p:sp>
        <p:nvSpPr>
          <p:cNvPr id="2041866" name="Rectangle 10"/>
          <p:cNvSpPr>
            <a:spLocks noChangeArrowheads="1"/>
          </p:cNvSpPr>
          <p:nvPr/>
        </p:nvSpPr>
        <p:spPr bwMode="auto">
          <a:xfrm>
            <a:off x="468313" y="1772816"/>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循环与分支</a:t>
            </a: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p:txBody>
      </p:sp>
      <p:sp>
        <p:nvSpPr>
          <p:cNvPr id="6" name="标题 1"/>
          <p:cNvSpPr>
            <a:spLocks noGrp="1"/>
          </p:cNvSpPr>
          <p:nvPr>
            <p:ph type="title"/>
          </p:nvPr>
        </p:nvSpPr>
        <p:spPr>
          <a:xfrm>
            <a:off x="76200" y="76200"/>
            <a:ext cx="8999538" cy="533400"/>
          </a:xfrm>
        </p:spPr>
        <p:txBody>
          <a:bodyPr/>
          <a:lstStyle/>
          <a:p>
            <a:r>
              <a:rPr lang="en-US" altLang="zh-CN" dirty="0" smtClean="0"/>
              <a:t>Alt</a:t>
            </a:r>
            <a:endParaRPr lang="zh-CN" altLang="en-US" dirty="0"/>
          </a:p>
        </p:txBody>
      </p:sp>
    </p:spTree>
    <p:extLst>
      <p:ext uri="{BB962C8B-B14F-4D97-AF65-F5344CB8AC3E}">
        <p14:creationId xmlns:p14="http://schemas.microsoft.com/office/powerpoint/2010/main" val="380960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3" name="Rectangle 3"/>
          <p:cNvSpPr>
            <a:spLocks noChangeArrowheads="1"/>
          </p:cNvSpPr>
          <p:nvPr/>
        </p:nvSpPr>
        <p:spPr bwMode="auto">
          <a:xfrm>
            <a:off x="323528" y="1196181"/>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交互片断操作符</a:t>
            </a:r>
            <a:r>
              <a:rPr kumimoji="1" lang="en-US" altLang="zh-CN" sz="2400" b="1" dirty="0">
                <a:solidFill>
                  <a:schemeClr val="tx1"/>
                </a:solidFill>
                <a:ea typeface="楷体_GB2312" pitchFamily="49" charset="-122"/>
              </a:rPr>
              <a:t>assert</a:t>
            </a:r>
            <a:r>
              <a:rPr kumimoji="1" lang="zh-CN" altLang="en-US" sz="2400" b="1" dirty="0">
                <a:solidFill>
                  <a:schemeClr val="tx1"/>
                </a:solidFill>
                <a:ea typeface="楷体_GB2312" pitchFamily="49" charset="-122"/>
              </a:rPr>
              <a:t>是用来表示内容所描述的行为是执行过程中那个时刻唯一的有效行为。如果执行到这个片断的前面，则说明</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该片断就一定会发生。</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它通常和</a:t>
            </a:r>
            <a:r>
              <a:rPr kumimoji="1" lang="en-US" altLang="zh-CN" sz="2400" b="1" dirty="0">
                <a:solidFill>
                  <a:schemeClr val="tx1"/>
                </a:solidFill>
                <a:ea typeface="楷体_GB2312" pitchFamily="49" charset="-122"/>
              </a:rPr>
              <a:t>ignore</a:t>
            </a:r>
            <a:r>
              <a:rPr kumimoji="1" lang="zh-CN" altLang="en-US" sz="2400" b="1" dirty="0">
                <a:solidFill>
                  <a:schemeClr val="tx1"/>
                </a:solidFill>
                <a:ea typeface="楷体_GB2312" pitchFamily="49" charset="-122"/>
              </a:rPr>
              <a:t>或</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consider</a:t>
            </a:r>
            <a:r>
              <a:rPr kumimoji="1" lang="zh-CN" altLang="en-US" sz="2400" b="1" dirty="0">
                <a:solidFill>
                  <a:schemeClr val="tx1"/>
                </a:solidFill>
                <a:ea typeface="楷体_GB2312" pitchFamily="49" charset="-122"/>
              </a:rPr>
              <a:t>一起使用，以</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断言某种特定种类的</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消息行为 </a:t>
            </a:r>
          </a:p>
        </p:txBody>
      </p:sp>
      <p:pic>
        <p:nvPicPr>
          <p:cNvPr id="2048008" name="Picture 8"/>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4289103" y="2365846"/>
            <a:ext cx="4105275" cy="3727450"/>
          </a:xfrm>
        </p:spPr>
      </p:pic>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smtClean="0">
                <a:latin typeface="+mj-lt"/>
                <a:ea typeface="+mj-ea"/>
                <a:cs typeface="+mj-cs"/>
              </a:rPr>
              <a:t>Assert</a:t>
            </a:r>
            <a:endParaRPr lang="zh-CN" altLang="en-US" sz="3600" b="0" dirty="0">
              <a:latin typeface="+mj-lt"/>
              <a:ea typeface="+mj-ea"/>
              <a:cs typeface="+mj-cs"/>
            </a:endParaRPr>
          </a:p>
        </p:txBody>
      </p:sp>
    </p:spTree>
    <p:extLst>
      <p:ext uri="{BB962C8B-B14F-4D97-AF65-F5344CB8AC3E}">
        <p14:creationId xmlns:p14="http://schemas.microsoft.com/office/powerpoint/2010/main" val="343721423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715" name="Rectangle 3"/>
          <p:cNvSpPr>
            <a:spLocks noChangeArrowheads="1"/>
          </p:cNvSpPr>
          <p:nvPr/>
        </p:nvSpPr>
        <p:spPr bwMode="auto">
          <a:xfrm>
            <a:off x="468313" y="1268760"/>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顺序图：顺序图是一种强调消息时间顺序的交互图，为读者提供了控制流随着时间推移的清晰的可视化轨迹</a:t>
            </a:r>
            <a:r>
              <a:rPr kumimoji="1" lang="zh-CN" altLang="en-US" sz="2400" dirty="0"/>
              <a:t>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通信图：</a:t>
            </a:r>
            <a:r>
              <a:rPr kumimoji="1" lang="en-US" altLang="zh-CN" sz="2400" b="1" dirty="0">
                <a:solidFill>
                  <a:schemeClr val="tx1"/>
                </a:solidFill>
                <a:ea typeface="楷体_GB2312" pitchFamily="49" charset="-122"/>
              </a:rPr>
              <a:t>UML 2.0</a:t>
            </a:r>
            <a:r>
              <a:rPr kumimoji="1" lang="zh-CN" altLang="en-US" sz="2400" b="1" dirty="0">
                <a:solidFill>
                  <a:schemeClr val="tx1"/>
                </a:solidFill>
                <a:ea typeface="楷体_GB2312" pitchFamily="49" charset="-122"/>
              </a:rPr>
              <a:t>中的通信图实际上就是</a:t>
            </a:r>
            <a:r>
              <a:rPr kumimoji="1" lang="en-US" altLang="zh-CN" sz="2400" b="1" dirty="0">
                <a:solidFill>
                  <a:schemeClr val="tx1"/>
                </a:solidFill>
                <a:ea typeface="楷体_GB2312" pitchFamily="49" charset="-122"/>
              </a:rPr>
              <a:t>UML 1</a:t>
            </a:r>
            <a:r>
              <a:rPr kumimoji="1" lang="zh-CN" altLang="en-US" sz="2400" b="1" dirty="0">
                <a:solidFill>
                  <a:schemeClr val="tx1"/>
                </a:solidFill>
                <a:ea typeface="楷体_GB2312" pitchFamily="49" charset="-122"/>
              </a:rPr>
              <a:t>中的协作图，它强调的是参加交互的对象的组织，为读者提供了在协作对象结构组织的语境中观察控制流的一个清晰的可视化轨迹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定时图：采用了一种带数字刻度的时间轴来精确地描述消息的顺序</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交互概述图：是交互图和活动图的混合物 </a:t>
            </a:r>
          </a:p>
        </p:txBody>
      </p:sp>
      <p:sp>
        <p:nvSpPr>
          <p:cNvPr id="4" name="标题 1"/>
          <p:cNvSpPr>
            <a:spLocks noGrp="1"/>
          </p:cNvSpPr>
          <p:nvPr>
            <p:ph type="title"/>
          </p:nvPr>
        </p:nvSpPr>
        <p:spPr>
          <a:xfrm>
            <a:off x="76200" y="76200"/>
            <a:ext cx="8999538" cy="533400"/>
          </a:xfrm>
        </p:spPr>
        <p:txBody>
          <a:bodyPr/>
          <a:lstStyle/>
          <a:p>
            <a:r>
              <a:rPr lang="en-US" altLang="zh-CN" dirty="0"/>
              <a:t>Four types of interaction diagrams in UML</a:t>
            </a:r>
            <a:endParaRPr lang="zh-CN" altLang="en-US" dirty="0"/>
          </a:p>
        </p:txBody>
      </p:sp>
    </p:spTree>
    <p:extLst>
      <p:ext uri="{BB962C8B-B14F-4D97-AF65-F5344CB8AC3E}">
        <p14:creationId xmlns:p14="http://schemas.microsoft.com/office/powerpoint/2010/main" val="2236326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051" name="Rectangle 3"/>
          <p:cNvSpPr>
            <a:spLocks noChangeArrowheads="1"/>
          </p:cNvSpPr>
          <p:nvPr/>
        </p:nvSpPr>
        <p:spPr bwMode="auto">
          <a:xfrm>
            <a:off x="173558" y="908149"/>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交互片断操作符</a:t>
            </a:r>
            <a:r>
              <a:rPr kumimoji="1" lang="en-US" altLang="zh-CN" sz="2400" b="1" dirty="0">
                <a:solidFill>
                  <a:schemeClr val="tx1"/>
                </a:solidFill>
                <a:ea typeface="楷体_GB2312" pitchFamily="49" charset="-122"/>
              </a:rPr>
              <a:t>break</a:t>
            </a:r>
            <a:r>
              <a:rPr kumimoji="1" lang="zh-CN" altLang="en-US" sz="2400" b="1" dirty="0">
                <a:solidFill>
                  <a:schemeClr val="tx1"/>
                </a:solidFill>
                <a:ea typeface="楷体_GB2312" pitchFamily="49" charset="-122"/>
              </a:rPr>
              <a:t>和循环语句的</a:t>
            </a:r>
            <a:r>
              <a:rPr kumimoji="1" lang="en-US" altLang="zh-CN" sz="2400" b="1" dirty="0">
                <a:solidFill>
                  <a:schemeClr val="tx1"/>
                </a:solidFill>
                <a:ea typeface="楷体_GB2312" pitchFamily="49" charset="-122"/>
              </a:rPr>
              <a:t>break</a:t>
            </a:r>
            <a:r>
              <a:rPr kumimoji="1" lang="zh-CN" altLang="en-US" sz="2400" b="1" dirty="0">
                <a:solidFill>
                  <a:schemeClr val="tx1"/>
                </a:solidFill>
                <a:ea typeface="楷体_GB2312" pitchFamily="49" charset="-122"/>
              </a:rPr>
              <a:t>有点类似，通常</a:t>
            </a:r>
            <a:r>
              <a:rPr kumimoji="1" lang="en-US" altLang="zh-CN" sz="2400" b="1" dirty="0">
                <a:solidFill>
                  <a:schemeClr val="tx1"/>
                </a:solidFill>
                <a:ea typeface="楷体_GB2312" pitchFamily="49" charset="-122"/>
              </a:rPr>
              <a:t>break</a:t>
            </a:r>
            <a:r>
              <a:rPr kumimoji="1" lang="zh-CN" altLang="en-US" sz="2400" b="1" dirty="0">
                <a:solidFill>
                  <a:schemeClr val="tx1"/>
                </a:solidFill>
                <a:ea typeface="楷体_GB2312" pitchFamily="49" charset="-122"/>
              </a:rPr>
              <a:t>用来定义一个含有监护条件的子片断。如果监护条件为“真”则执行子</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片断，而且不执行包含</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子片断的图中其它交互</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将不会执行；如果监护</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条件为“假”，那么执行</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将正常地继续进行 </a:t>
            </a:r>
          </a:p>
        </p:txBody>
      </p:sp>
      <p:pic>
        <p:nvPicPr>
          <p:cNvPr id="2050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265" y="2243045"/>
            <a:ext cx="4464050" cy="377031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35496" y="87288"/>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a:latin typeface="+mj-lt"/>
                <a:ea typeface="+mj-ea"/>
                <a:cs typeface="+mj-cs"/>
              </a:rPr>
              <a:t>Break</a:t>
            </a:r>
            <a:endParaRPr lang="zh-CN" altLang="en-US" sz="3600" b="0" dirty="0">
              <a:latin typeface="+mj-lt"/>
              <a:ea typeface="+mj-ea"/>
              <a:cs typeface="+mj-cs"/>
            </a:endParaRPr>
          </a:p>
        </p:txBody>
      </p:sp>
    </p:spTree>
    <p:extLst>
      <p:ext uri="{BB962C8B-B14F-4D97-AF65-F5344CB8AC3E}">
        <p14:creationId xmlns:p14="http://schemas.microsoft.com/office/powerpoint/2010/main" val="2860703284"/>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75" name="Rectangle 3"/>
          <p:cNvSpPr>
            <a:spLocks noChangeArrowheads="1"/>
          </p:cNvSpPr>
          <p:nvPr/>
        </p:nvSpPr>
        <p:spPr bwMode="auto">
          <a:xfrm>
            <a:off x="468312" y="877608"/>
            <a:ext cx="8208143"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a:solidFill>
                  <a:schemeClr val="tx1"/>
                </a:solidFill>
                <a:ea typeface="楷体_GB2312" pitchFamily="49" charset="-122"/>
              </a:rPr>
              <a:t>表示该子片断是“临界区域”，在临界区域中生命线上的事件序列不能够和其它区域中的任何其他事件交错。通常用来表示一个原子性的连续操作，例如事务性操作 </a:t>
            </a:r>
          </a:p>
        </p:txBody>
      </p:sp>
      <p:pic>
        <p:nvPicPr>
          <p:cNvPr id="2051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2629683"/>
            <a:ext cx="7272809" cy="331959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35496" y="87288"/>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smtClean="0">
                <a:latin typeface="+mj-lt"/>
                <a:ea typeface="+mj-ea"/>
                <a:cs typeface="+mj-cs"/>
              </a:rPr>
              <a:t>Critical</a:t>
            </a:r>
            <a:endParaRPr lang="zh-CN" altLang="en-US" sz="3600" b="0" dirty="0">
              <a:latin typeface="+mj-lt"/>
              <a:ea typeface="+mj-ea"/>
              <a:cs typeface="+mj-cs"/>
            </a:endParaRPr>
          </a:p>
        </p:txBody>
      </p:sp>
    </p:spTree>
    <p:extLst>
      <p:ext uri="{BB962C8B-B14F-4D97-AF65-F5344CB8AC3E}">
        <p14:creationId xmlns:p14="http://schemas.microsoft.com/office/powerpoint/2010/main" val="232530493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99" name="Rectangle 3"/>
          <p:cNvSpPr>
            <a:spLocks noChangeArrowheads="1"/>
          </p:cNvSpPr>
          <p:nvPr/>
        </p:nvSpPr>
        <p:spPr bwMode="auto">
          <a:xfrm>
            <a:off x="468313" y="98072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用来表示“并行”的，也就是用来表示两个或多个并发执行的子片断，并行子片断中单个元素的执行次序可以以任何可能的顺序相互操作 </a:t>
            </a:r>
          </a:p>
        </p:txBody>
      </p:sp>
      <p:pic>
        <p:nvPicPr>
          <p:cNvPr id="2052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420888"/>
            <a:ext cx="6264696" cy="438528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35496" y="87288"/>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smtClean="0">
                <a:latin typeface="+mj-lt"/>
                <a:ea typeface="+mj-ea"/>
                <a:cs typeface="+mj-cs"/>
              </a:rPr>
              <a:t>Par</a:t>
            </a:r>
            <a:endParaRPr lang="zh-CN" altLang="en-US" sz="3600" b="0" dirty="0">
              <a:latin typeface="+mj-lt"/>
              <a:ea typeface="+mj-ea"/>
              <a:cs typeface="+mj-cs"/>
            </a:endParaRPr>
          </a:p>
        </p:txBody>
      </p:sp>
    </p:spTree>
    <p:extLst>
      <p:ext uri="{BB962C8B-B14F-4D97-AF65-F5344CB8AC3E}">
        <p14:creationId xmlns:p14="http://schemas.microsoft.com/office/powerpoint/2010/main" val="1552013225"/>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123" name="Rectangle 3"/>
          <p:cNvSpPr>
            <a:spLocks noChangeArrowheads="1"/>
          </p:cNvSpPr>
          <p:nvPr/>
        </p:nvSpPr>
        <p:spPr bwMode="auto">
          <a:xfrm>
            <a:off x="468313" y="134143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在一个交互图中，我们可以引用其它的交互图，其表示的方法是用一个矩形，加上</a:t>
            </a:r>
            <a:r>
              <a:rPr kumimoji="1" lang="en-US" altLang="zh-CN" b="1" dirty="0">
                <a:solidFill>
                  <a:schemeClr val="tx1"/>
                </a:solidFill>
                <a:ea typeface="楷体_GB2312" pitchFamily="49" charset="-122"/>
              </a:rPr>
              <a:t>ref</a:t>
            </a:r>
            <a:r>
              <a:rPr kumimoji="1" lang="zh-CN" altLang="en-US" b="1" dirty="0">
                <a:solidFill>
                  <a:schemeClr val="tx1"/>
                </a:solidFill>
                <a:ea typeface="楷体_GB2312" pitchFamily="49" charset="-122"/>
              </a:rPr>
              <a:t>操作符，并写明引用的交互图名称即可 </a:t>
            </a:r>
          </a:p>
        </p:txBody>
      </p:sp>
      <p:graphicFrame>
        <p:nvGraphicFramePr>
          <p:cNvPr id="2053127" name="Object 7"/>
          <p:cNvGraphicFramePr>
            <a:graphicFrameLocks noGrp="1" noChangeAspect="1"/>
          </p:cNvGraphicFramePr>
          <p:nvPr>
            <p:ph sz="half" idx="1"/>
            <p:extLst>
              <p:ext uri="{D42A27DB-BD31-4B8C-83A1-F6EECF244321}">
                <p14:modId xmlns:p14="http://schemas.microsoft.com/office/powerpoint/2010/main" val="2574881897"/>
              </p:ext>
            </p:extLst>
          </p:nvPr>
        </p:nvGraphicFramePr>
        <p:xfrm>
          <a:off x="1547664" y="2132856"/>
          <a:ext cx="5832648" cy="1204421"/>
        </p:xfrm>
        <a:graphic>
          <a:graphicData uri="http://schemas.openxmlformats.org/presentationml/2006/ole">
            <mc:AlternateContent xmlns:mc="http://schemas.openxmlformats.org/markup-compatibility/2006">
              <mc:Choice xmlns:v="urn:schemas-microsoft-com:vml" Requires="v">
                <p:oleObj spid="_x0000_s15410" name="Visio" r:id="rId4" imgW="3421707" imgH="707016" progId="Visio.Drawing.11">
                  <p:embed/>
                </p:oleObj>
              </mc:Choice>
              <mc:Fallback>
                <p:oleObj name="Visio" r:id="rId4" imgW="3421707" imgH="70701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132856"/>
                        <a:ext cx="5832648" cy="1204421"/>
                      </a:xfrm>
                      <a:prstGeom prst="rect">
                        <a:avLst/>
                      </a:prstGeom>
                      <a:noFill/>
                      <a:ln>
                        <a:noFill/>
                      </a:ln>
                      <a:effectLst/>
                      <a:extLst/>
                    </p:spPr>
                  </p:pic>
                </p:oleObj>
              </mc:Fallback>
            </mc:AlternateContent>
          </a:graphicData>
        </a:graphic>
      </p:graphicFrame>
      <p:graphicFrame>
        <p:nvGraphicFramePr>
          <p:cNvPr id="2053312" name="Group 192"/>
          <p:cNvGraphicFramePr>
            <a:graphicFrameLocks noGrp="1"/>
          </p:cNvGraphicFramePr>
          <p:nvPr>
            <p:ph sz="half" idx="2"/>
            <p:extLst>
              <p:ext uri="{D42A27DB-BD31-4B8C-83A1-F6EECF244321}">
                <p14:modId xmlns:p14="http://schemas.microsoft.com/office/powerpoint/2010/main" val="2148130540"/>
              </p:ext>
            </p:extLst>
          </p:nvPr>
        </p:nvGraphicFramePr>
        <p:xfrm>
          <a:off x="971550" y="3500438"/>
          <a:ext cx="7056438" cy="2595564"/>
        </p:xfrm>
        <a:graphic>
          <a:graphicData uri="http://schemas.openxmlformats.org/drawingml/2006/table">
            <a:tbl>
              <a:tblPr/>
              <a:tblGrid>
                <a:gridCol w="1601788"/>
                <a:gridCol w="1976437"/>
                <a:gridCol w="1684338"/>
                <a:gridCol w="1793875"/>
              </a:tblGrid>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表示法</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表示法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r>
              <a:tr h="3698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类图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class</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对象图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r>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包图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package</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用例图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use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r>
              <a:tr h="3698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顺序图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sd</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通信图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comm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r>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定时图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timing</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活动图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activity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r>
              <a:tr h="3698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交互概观图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intover</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状态机图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statemachine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r>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构件图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rPr>
                        <a:t>component</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charset="-122"/>
                        </a:rPr>
                        <a:t>部署图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charset="-122"/>
                        </a:rPr>
                        <a:t>deployment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50000"/>
                        <a:lumOff val="50000"/>
                      </a:schemeClr>
                    </a:solidFill>
                  </a:tcPr>
                </a:tc>
              </a:tr>
            </a:tbl>
          </a:graphicData>
        </a:graphic>
      </p:graphicFrame>
      <p:sp>
        <p:nvSpPr>
          <p:cNvPr id="6" name="标题 1"/>
          <p:cNvSpPr txBox="1">
            <a:spLocks/>
          </p:cNvSpPr>
          <p:nvPr/>
        </p:nvSpPr>
        <p:spPr bwMode="auto">
          <a:xfrm>
            <a:off x="35496" y="87288"/>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smtClean="0">
                <a:latin typeface="+mj-lt"/>
                <a:ea typeface="+mj-ea"/>
                <a:cs typeface="+mj-cs"/>
              </a:rPr>
              <a:t>Ref</a:t>
            </a:r>
            <a:endParaRPr lang="zh-CN" altLang="en-US" sz="3600" b="0" dirty="0">
              <a:latin typeface="+mj-lt"/>
              <a:ea typeface="+mj-ea"/>
              <a:cs typeface="+mj-cs"/>
            </a:endParaRPr>
          </a:p>
        </p:txBody>
      </p:sp>
    </p:spTree>
    <p:extLst>
      <p:ext uri="{BB962C8B-B14F-4D97-AF65-F5344CB8AC3E}">
        <p14:creationId xmlns:p14="http://schemas.microsoft.com/office/powerpoint/2010/main" val="280371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6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722263"/>
            <a:ext cx="7776864" cy="6091113"/>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p:cNvSpPr>
            <a:spLocks noGrp="1"/>
          </p:cNvSpPr>
          <p:nvPr>
            <p:ph type="title"/>
          </p:nvPr>
        </p:nvSpPr>
        <p:spPr>
          <a:xfrm>
            <a:off x="76200" y="76200"/>
            <a:ext cx="8999538" cy="533400"/>
          </a:xfrm>
        </p:spPr>
        <p:txBody>
          <a:bodyPr/>
          <a:lstStyle/>
          <a:p>
            <a:r>
              <a:rPr lang="en-US" altLang="zh-CN" dirty="0" smtClean="0"/>
              <a:t>Example</a:t>
            </a:r>
            <a:endParaRPr lang="zh-CN" altLang="en-US" dirty="0"/>
          </a:p>
        </p:txBody>
      </p:sp>
    </p:spTree>
    <p:extLst>
      <p:ext uri="{BB962C8B-B14F-4D97-AF65-F5344CB8AC3E}">
        <p14:creationId xmlns:p14="http://schemas.microsoft.com/office/powerpoint/2010/main" val="26178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3" y="751257"/>
            <a:ext cx="9116725" cy="608036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76200" y="76200"/>
            <a:ext cx="8999538" cy="533400"/>
          </a:xfrm>
        </p:spPr>
        <p:txBody>
          <a:bodyPr/>
          <a:lstStyle/>
          <a:p>
            <a:r>
              <a:rPr lang="en-US" altLang="zh-CN" dirty="0" smtClean="0"/>
              <a:t>Example</a:t>
            </a:r>
            <a:endParaRPr lang="zh-CN" altLang="en-US" dirty="0"/>
          </a:p>
        </p:txBody>
      </p:sp>
    </p:spTree>
    <p:extLst>
      <p:ext uri="{BB962C8B-B14F-4D97-AF65-F5344CB8AC3E}">
        <p14:creationId xmlns:p14="http://schemas.microsoft.com/office/powerpoint/2010/main" val="3303748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268796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533819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Steps to draw the Sequence</a:t>
            </a:r>
            <a:r>
              <a:rPr lang="en-US" altLang="zh-CN" dirty="0" smtClean="0"/>
              <a:t> </a:t>
            </a:r>
            <a:r>
              <a:rPr lang="en-US" altLang="zh-CN" dirty="0"/>
              <a:t>diagram</a:t>
            </a:r>
            <a:endParaRPr lang="zh-CN" altLang="en-US" dirty="0"/>
          </a:p>
        </p:txBody>
      </p:sp>
      <p:sp>
        <p:nvSpPr>
          <p:cNvPr id="6" name="Rectangle 3"/>
          <p:cNvSpPr>
            <a:spLocks noGrp="1" noChangeArrowheads="1"/>
          </p:cNvSpPr>
          <p:nvPr>
            <p:ph type="body" idx="1"/>
          </p:nvPr>
        </p:nvSpPr>
        <p:spPr>
          <a:xfrm>
            <a:off x="250825" y="981075"/>
            <a:ext cx="8642350" cy="5256213"/>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确定交互过程的上下文</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识别参与交互过程的对象</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为每个对象设置生命线</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从引发这个交互过程的初始消息开始</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在生命线之间自顶向下依次画出随后的各个消息</a:t>
            </a:r>
            <a:r>
              <a:rPr kumimoji="1" lang="en-US" altLang="zh-CN" sz="2400" b="1" kern="1200" dirty="0">
                <a:solidFill>
                  <a:schemeClr val="tx1"/>
                </a:solidFill>
                <a:latin typeface="Arial" charset="0"/>
                <a:ea typeface="楷体_GB2312" pitchFamily="49" charset="-122"/>
              </a:rPr>
              <a:t>.</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如果需要嵌套或</a:t>
            </a:r>
            <a:r>
              <a:rPr kumimoji="1" lang="en-US" altLang="zh-CN" sz="2400" b="1" kern="1200" dirty="0">
                <a:solidFill>
                  <a:schemeClr val="tx1"/>
                </a:solidFill>
                <a:latin typeface="Arial" charset="0"/>
                <a:ea typeface="楷体_GB2312" pitchFamily="49" charset="-122"/>
              </a:rPr>
              <a:t>(</a:t>
            </a:r>
            <a:r>
              <a:rPr kumimoji="1" lang="zh-CN" altLang="en-US" sz="2400" b="1" kern="1200" dirty="0">
                <a:solidFill>
                  <a:schemeClr val="tx1"/>
                </a:solidFill>
                <a:latin typeface="Arial" charset="0"/>
                <a:ea typeface="楷体_GB2312" pitchFamily="49" charset="-122"/>
              </a:rPr>
              <a:t>和</a:t>
            </a:r>
            <a:r>
              <a:rPr kumimoji="1" lang="en-US" altLang="zh-CN" sz="2400" b="1" kern="1200" dirty="0">
                <a:solidFill>
                  <a:schemeClr val="tx1"/>
                </a:solidFill>
                <a:latin typeface="Arial" charset="0"/>
                <a:ea typeface="楷体_GB2312" pitchFamily="49" charset="-122"/>
              </a:rPr>
              <a:t>)</a:t>
            </a:r>
            <a:r>
              <a:rPr kumimoji="1" lang="zh-CN" altLang="en-US" sz="2400" b="1" kern="1200" dirty="0">
                <a:solidFill>
                  <a:schemeClr val="tx1"/>
                </a:solidFill>
                <a:latin typeface="Arial" charset="0"/>
                <a:ea typeface="楷体_GB2312" pitchFamily="49" charset="-122"/>
              </a:rPr>
              <a:t>表示消息发生的时间点</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使用</a:t>
            </a:r>
            <a:r>
              <a:rPr kumimoji="1" lang="en-US" altLang="zh-CN" sz="2400" b="1" kern="1200" dirty="0">
                <a:solidFill>
                  <a:schemeClr val="tx1"/>
                </a:solidFill>
                <a:latin typeface="Arial" charset="0"/>
                <a:ea typeface="楷体_GB2312" pitchFamily="49" charset="-122"/>
              </a:rPr>
              <a:t>FOC.</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如果需要说明时间约束</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则在消息旁边加上约束说明</a:t>
            </a:r>
            <a:r>
              <a:rPr kumimoji="1" lang="en-US" altLang="zh-CN" sz="2400" b="1" kern="1200" dirty="0">
                <a:solidFill>
                  <a:schemeClr val="tx1"/>
                </a:solidFill>
                <a:latin typeface="Arial" charset="0"/>
                <a:ea typeface="楷体_GB2312" pitchFamily="49" charset="-122"/>
              </a:rPr>
              <a:t>.</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如果需要</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可以为每个消息设置前置条件和后置条件</a:t>
            </a:r>
            <a:r>
              <a:rPr kumimoji="1" lang="en-US" altLang="zh-CN" sz="2400" b="1" kern="1200" dirty="0">
                <a:solidFill>
                  <a:schemeClr val="tx1"/>
                </a:solidFill>
                <a:latin typeface="Arial" charset="0"/>
                <a:ea typeface="楷体_GB2312" pitchFamily="49" charset="-122"/>
              </a:rPr>
              <a:t>.</a:t>
            </a:r>
          </a:p>
        </p:txBody>
      </p:sp>
    </p:spTree>
    <p:extLst>
      <p:ext uri="{BB962C8B-B14F-4D97-AF65-F5344CB8AC3E}">
        <p14:creationId xmlns:p14="http://schemas.microsoft.com/office/powerpoint/2010/main" val="3429637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19" name="Rectangle 3"/>
          <p:cNvSpPr>
            <a:spLocks noChangeArrowheads="1"/>
          </p:cNvSpPr>
          <p:nvPr/>
        </p:nvSpPr>
        <p:spPr bwMode="auto">
          <a:xfrm>
            <a:off x="499840" y="830263"/>
            <a:ext cx="8320632"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en-US" altLang="zh-CN" sz="2400" b="1" dirty="0">
                <a:solidFill>
                  <a:schemeClr val="tx1"/>
                </a:solidFill>
                <a:ea typeface="楷体_GB2312" pitchFamily="49" charset="-122"/>
              </a:rPr>
              <a:t>Robustness</a:t>
            </a:r>
            <a:r>
              <a:rPr kumimoji="1" lang="zh-CN" altLang="en-US" sz="2400" b="1" dirty="0">
                <a:solidFill>
                  <a:schemeClr val="tx1"/>
                </a:solidFill>
                <a:ea typeface="楷体_GB2312" pitchFamily="49" charset="-122"/>
              </a:rPr>
              <a:t>分析不是</a:t>
            </a:r>
            <a:r>
              <a:rPr kumimoji="1" lang="en-US" altLang="zh-CN" sz="2400" b="1" dirty="0">
                <a:solidFill>
                  <a:schemeClr val="tx1"/>
                </a:solidFill>
                <a:ea typeface="楷体_GB2312" pitchFamily="49" charset="-122"/>
              </a:rPr>
              <a:t>UML</a:t>
            </a:r>
            <a:r>
              <a:rPr kumimoji="1" lang="zh-CN" altLang="en-US" sz="2400" b="1" dirty="0">
                <a:solidFill>
                  <a:schemeClr val="tx1"/>
                </a:solidFill>
                <a:ea typeface="楷体_GB2312" pitchFamily="49" charset="-122"/>
              </a:rPr>
              <a:t>模型的一部分，它是一个强大的草图工具，是介于分析和设计之间的一种有效工具</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a:t>
            </a:r>
            <a:r>
              <a:rPr kumimoji="1" lang="en-US" altLang="zh-CN" sz="2400" b="1" dirty="0">
                <a:solidFill>
                  <a:schemeClr val="tx1"/>
                </a:solidFill>
                <a:ea typeface="楷体_GB2312" pitchFamily="49" charset="-122"/>
              </a:rPr>
              <a:t>Robustness</a:t>
            </a:r>
            <a:r>
              <a:rPr kumimoji="1" lang="zh-CN" altLang="en-US" sz="2400" b="1" dirty="0">
                <a:solidFill>
                  <a:schemeClr val="tx1"/>
                </a:solidFill>
                <a:ea typeface="楷体_GB2312" pitchFamily="49" charset="-122"/>
              </a:rPr>
              <a:t>分析中，将应用边界类、控制类和实体类</a:t>
            </a:r>
            <a:endParaRPr kumimoji="1" lang="en-US" altLang="zh-CN"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从一个用例中抽取三类对象的方法：</a:t>
            </a: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a:t>
            </a:r>
            <a:r>
              <a:rPr kumimoji="1" lang="en-US" altLang="zh-CN" sz="2400" b="1" dirty="0">
                <a:solidFill>
                  <a:schemeClr val="tx1"/>
                </a:solidFill>
                <a:ea typeface="楷体_GB2312" pitchFamily="49" charset="-122"/>
              </a:rPr>
              <a:t>Robustness</a:t>
            </a:r>
            <a:r>
              <a:rPr kumimoji="1" lang="zh-CN" altLang="en-US" sz="2400" b="1" dirty="0">
                <a:solidFill>
                  <a:schemeClr val="tx1"/>
                </a:solidFill>
                <a:ea typeface="楷体_GB2312" pitchFamily="49" charset="-122"/>
              </a:rPr>
              <a:t>分析是针对某个具体用例而言的，分析的基础是具体的用例描述，准确地说是用例描述中关于事件流的部分。要综合考虑基本事件流和扩展事件流</a:t>
            </a:r>
          </a:p>
        </p:txBody>
      </p:sp>
      <p:pic>
        <p:nvPicPr>
          <p:cNvPr id="2057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860" y="3002830"/>
            <a:ext cx="4824412" cy="193833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35496" y="87288"/>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a:t>Robustness Analysis</a:t>
            </a:r>
            <a:endParaRPr lang="zh-CN" altLang="en-US" sz="3600" b="0" dirty="0">
              <a:latin typeface="+mj-lt"/>
              <a:ea typeface="+mj-ea"/>
              <a:cs typeface="+mj-cs"/>
            </a:endParaRPr>
          </a:p>
        </p:txBody>
      </p:sp>
    </p:spTree>
    <p:extLst>
      <p:ext uri="{BB962C8B-B14F-4D97-AF65-F5344CB8AC3E}">
        <p14:creationId xmlns:p14="http://schemas.microsoft.com/office/powerpoint/2010/main" val="3786073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鲁</a:t>
            </a:r>
            <a:r>
              <a:rPr lang="zh-CN" altLang="en-US" dirty="0" smtClean="0"/>
              <a:t>棒分析规则</a:t>
            </a:r>
            <a:endParaRPr lang="zh-CN" altLang="en-US" dirty="0"/>
          </a:p>
        </p:txBody>
      </p:sp>
      <p:sp>
        <p:nvSpPr>
          <p:cNvPr id="5" name="Rectangle 3"/>
          <p:cNvSpPr>
            <a:spLocks noChangeArrowheads="1"/>
          </p:cNvSpPr>
          <p:nvPr/>
        </p:nvSpPr>
        <p:spPr bwMode="auto">
          <a:xfrm>
            <a:off x="499840" y="1340197"/>
            <a:ext cx="8320632"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dirty="0" smtClean="0">
                <a:ea typeface="楷体_GB2312" pitchFamily="49" charset="-122"/>
              </a:rPr>
              <a:t>参与者只能够通过边界类与系统交互；</a:t>
            </a:r>
            <a:endParaRPr kumimoji="1" lang="en-US" altLang="zh-CN" sz="2400" dirty="0" smtClean="0">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en-US" altLang="zh-CN" sz="2400" dirty="0" smtClean="0">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smtClean="0">
                <a:solidFill>
                  <a:schemeClr val="tx1"/>
                </a:solidFill>
                <a:ea typeface="楷体_GB2312" pitchFamily="49" charset="-122"/>
              </a:rPr>
              <a:t>边界类只能与控制类或参与者交互；</a:t>
            </a:r>
            <a:endParaRPr kumimoji="1" lang="en-US" altLang="zh-CN" sz="2400" b="1" dirty="0" smtClean="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en-US" altLang="zh-CN" sz="2400" b="1" dirty="0" smtClean="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dirty="0">
                <a:ea typeface="楷体_GB2312" pitchFamily="49" charset="-122"/>
              </a:rPr>
              <a:t>实体</a:t>
            </a:r>
            <a:r>
              <a:rPr kumimoji="1" lang="zh-CN" altLang="en-US" sz="2400" dirty="0" smtClean="0">
                <a:ea typeface="楷体_GB2312" pitchFamily="49" charset="-122"/>
              </a:rPr>
              <a:t>类也只能与控制类交互；</a:t>
            </a:r>
            <a:endParaRPr kumimoji="1" lang="en-US" altLang="zh-CN" sz="2400" dirty="0" smtClean="0">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en-US" altLang="zh-CN" sz="2400" dirty="0" smtClean="0">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smtClean="0">
                <a:solidFill>
                  <a:schemeClr val="tx1"/>
                </a:solidFill>
                <a:ea typeface="楷体_GB2312" pitchFamily="49" charset="-122"/>
              </a:rPr>
              <a:t>控制</a:t>
            </a:r>
            <a:r>
              <a:rPr kumimoji="1" lang="zh-CN" altLang="en-US" sz="2400" dirty="0" smtClean="0">
                <a:ea typeface="楷体_GB2312" pitchFamily="49" charset="-122"/>
              </a:rPr>
              <a:t>类可以与边界类、控制类、实体类交互，但不能与参与者交互。</a:t>
            </a:r>
            <a:endParaRPr kumimoji="1" lang="zh-CN" altLang="en-US" sz="2400" b="1" dirty="0">
              <a:solidFill>
                <a:schemeClr val="tx1"/>
              </a:solidFill>
              <a:ea typeface="楷体_GB2312" pitchFamily="49" charset="-122"/>
            </a:endParaRPr>
          </a:p>
        </p:txBody>
      </p:sp>
    </p:spTree>
    <p:extLst>
      <p:ext uri="{BB962C8B-B14F-4D97-AF65-F5344CB8AC3E}">
        <p14:creationId xmlns:p14="http://schemas.microsoft.com/office/powerpoint/2010/main" val="40264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699" name="Rectangle 3"/>
          <p:cNvSpPr>
            <a:spLocks noGrp="1" noChangeArrowheads="1"/>
          </p:cNvSpPr>
          <p:nvPr>
            <p:ph type="body" idx="1"/>
          </p:nvPr>
        </p:nvSpPr>
        <p:spPr>
          <a:xfrm>
            <a:off x="611188" y="1557338"/>
            <a:ext cx="7772400" cy="411480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a:solidFill>
                  <a:schemeClr val="tx1"/>
                </a:solidFill>
                <a:latin typeface="Arial" charset="0"/>
                <a:ea typeface="楷体_GB2312" pitchFamily="49" charset="-122"/>
              </a:rPr>
              <a:t>用例模型的目标是从使用者的角度来对系统进行梳理，</a:t>
            </a:r>
            <a:r>
              <a:rPr kumimoji="1" lang="en-US" altLang="zh-CN" sz="2400" b="1" kern="1200">
                <a:solidFill>
                  <a:schemeClr val="tx1"/>
                </a:solidFill>
                <a:latin typeface="Arial" charset="0"/>
                <a:ea typeface="楷体_GB2312" pitchFamily="49" charset="-122"/>
              </a:rPr>
              <a:t>Robustness</a:t>
            </a:r>
            <a:r>
              <a:rPr kumimoji="1" lang="zh-CN" altLang="en-US" sz="2400" b="1" kern="1200">
                <a:solidFill>
                  <a:schemeClr val="tx1"/>
                </a:solidFill>
                <a:latin typeface="Arial" charset="0"/>
                <a:ea typeface="楷体_GB2312" pitchFamily="49" charset="-122"/>
              </a:rPr>
              <a:t>分析是对使用者的使用场景进行的具体分析，从而理解了系统需要做什么，并找出更多与解决方案相关的设计类。</a:t>
            </a:r>
          </a:p>
          <a:p>
            <a:pPr marL="457200" indent="-457200" eaLnBrk="1" hangingPunct="1">
              <a:lnSpc>
                <a:spcPct val="125000"/>
              </a:lnSpc>
              <a:spcBef>
                <a:spcPct val="20000"/>
              </a:spcBef>
              <a:buClr>
                <a:srgbClr val="FF0000"/>
              </a:buClr>
              <a:buSzPct val="200000"/>
              <a:buFontTx/>
              <a:buChar char="•"/>
            </a:pPr>
            <a:r>
              <a:rPr kumimoji="1" lang="zh-CN" altLang="en-US" sz="2400" b="1" kern="1200">
                <a:solidFill>
                  <a:schemeClr val="tx1"/>
                </a:solidFill>
                <a:latin typeface="Arial" charset="0"/>
                <a:ea typeface="楷体_GB2312" pitchFamily="49" charset="-122"/>
              </a:rPr>
              <a:t>交互建模正是要通过寻找对象之间的交互关系来进行“行为分配”</a:t>
            </a:r>
          </a:p>
        </p:txBody>
      </p:sp>
      <p:sp>
        <p:nvSpPr>
          <p:cNvPr id="4" name="标题 1"/>
          <p:cNvSpPr>
            <a:spLocks noGrp="1"/>
          </p:cNvSpPr>
          <p:nvPr>
            <p:ph type="title"/>
          </p:nvPr>
        </p:nvSpPr>
        <p:spPr>
          <a:xfrm>
            <a:off x="76200" y="76200"/>
            <a:ext cx="8999538" cy="533400"/>
          </a:xfrm>
        </p:spPr>
        <p:txBody>
          <a:bodyPr/>
          <a:lstStyle/>
          <a:p>
            <a:r>
              <a:rPr lang="en-US" altLang="zh-CN" dirty="0"/>
              <a:t>I</a:t>
            </a:r>
            <a:r>
              <a:rPr lang="en-US" altLang="zh-CN" dirty="0" smtClean="0"/>
              <a:t>nteraction Diagrams</a:t>
            </a:r>
            <a:endParaRPr lang="zh-CN" altLang="en-US" dirty="0"/>
          </a:p>
        </p:txBody>
      </p:sp>
    </p:spTree>
    <p:extLst>
      <p:ext uri="{BB962C8B-B14F-4D97-AF65-F5344CB8AC3E}">
        <p14:creationId xmlns:p14="http://schemas.microsoft.com/office/powerpoint/2010/main" val="164335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42" name="Rectangle 2"/>
          <p:cNvSpPr>
            <a:spLocks noChangeArrowheads="1"/>
          </p:cNvSpPr>
          <p:nvPr/>
        </p:nvSpPr>
        <p:spPr bwMode="auto">
          <a:xfrm>
            <a:off x="101649" y="85157"/>
            <a:ext cx="5478463"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80000"/>
              </a:lnSpc>
              <a:spcBef>
                <a:spcPct val="0"/>
              </a:spcBef>
              <a:buClr>
                <a:srgbClr val="73E1FF"/>
              </a:buClr>
            </a:pPr>
            <a:r>
              <a:rPr lang="zh-CN" altLang="en-US" sz="3600" b="0" dirty="0">
                <a:solidFill>
                  <a:srgbClr val="FFFF99"/>
                </a:solidFill>
                <a:latin typeface="+mn-lt"/>
                <a:ea typeface="+mn-ea"/>
              </a:rPr>
              <a:t>鲁棒分析</a:t>
            </a:r>
            <a:r>
              <a:rPr lang="en-US" altLang="zh-CN" sz="3600" b="0" dirty="0">
                <a:solidFill>
                  <a:srgbClr val="FFFF99"/>
                </a:solidFill>
                <a:latin typeface="+mn-lt"/>
                <a:ea typeface="+mn-ea"/>
              </a:rPr>
              <a:t>—</a:t>
            </a:r>
            <a:r>
              <a:rPr lang="zh-CN" altLang="en-US" sz="3600" b="0" dirty="0">
                <a:solidFill>
                  <a:srgbClr val="FFFF99"/>
                </a:solidFill>
                <a:latin typeface="+mn-lt"/>
                <a:ea typeface="+mn-ea"/>
              </a:rPr>
              <a:t>从事件流开始</a:t>
            </a:r>
          </a:p>
        </p:txBody>
      </p:sp>
      <p:pic>
        <p:nvPicPr>
          <p:cNvPr id="2058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764704"/>
            <a:ext cx="7926735" cy="595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2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2"/>
          <p:cNvSpPr>
            <a:spLocks noChangeArrowheads="1"/>
          </p:cNvSpPr>
          <p:nvPr/>
        </p:nvSpPr>
        <p:spPr bwMode="auto">
          <a:xfrm>
            <a:off x="107504" y="85157"/>
            <a:ext cx="8712968"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80000"/>
              </a:lnSpc>
              <a:spcBef>
                <a:spcPct val="0"/>
              </a:spcBef>
              <a:buClr>
                <a:srgbClr val="73E1FF"/>
              </a:buClr>
            </a:pPr>
            <a:r>
              <a:rPr lang="zh-CN" altLang="en-US" sz="3600" b="0" dirty="0">
                <a:solidFill>
                  <a:srgbClr val="FFFF99"/>
                </a:solidFill>
                <a:latin typeface="+mn-lt"/>
                <a:ea typeface="+mn-ea"/>
              </a:rPr>
              <a:t>鲁棒分析</a:t>
            </a:r>
            <a:r>
              <a:rPr lang="en-US" altLang="zh-CN" sz="3600" b="0" dirty="0">
                <a:solidFill>
                  <a:srgbClr val="FFFF99"/>
                </a:solidFill>
                <a:latin typeface="+mn-lt"/>
                <a:ea typeface="+mn-ea"/>
              </a:rPr>
              <a:t>—</a:t>
            </a:r>
            <a:r>
              <a:rPr lang="zh-CN" altLang="en-US" sz="3600" b="0" dirty="0">
                <a:solidFill>
                  <a:srgbClr val="FFFF99"/>
                </a:solidFill>
                <a:latin typeface="+mn-lt"/>
                <a:ea typeface="+mn-ea"/>
              </a:rPr>
              <a:t>寻找边界对象</a:t>
            </a:r>
          </a:p>
        </p:txBody>
      </p:sp>
      <p:sp>
        <p:nvSpPr>
          <p:cNvPr id="2059268" name="Rectangle 4"/>
          <p:cNvSpPr>
            <a:spLocks noChangeArrowheads="1"/>
          </p:cNvSpPr>
          <p:nvPr/>
        </p:nvSpPr>
        <p:spPr bwMode="auto">
          <a:xfrm>
            <a:off x="107504" y="836712"/>
            <a:ext cx="8856984"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图书管理员向系统发出“新增书籍信息”请求</a:t>
            </a:r>
            <a:r>
              <a:rPr kumimoji="1" lang="en-US" altLang="zh-CN" sz="2400" b="1" dirty="0">
                <a:solidFill>
                  <a:schemeClr val="tx1"/>
                </a:solidFill>
                <a:ea typeface="楷体_GB2312" pitchFamily="49" charset="-122"/>
              </a:rPr>
              <a:t>——</a:t>
            </a:r>
            <a:r>
              <a:rPr kumimoji="1" lang="zh-CN" altLang="en-US" sz="2400" b="1" dirty="0">
                <a:solidFill>
                  <a:schemeClr val="tx1"/>
                </a:solidFill>
                <a:ea typeface="楷体_GB2312" pitchFamily="49" charset="-122"/>
              </a:rPr>
              <a:t>主窗口、“新增书籍信息”按钮</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系统要求图书管理员选择要新增的书籍是计算机类还是非计算机类</a:t>
            </a:r>
            <a:r>
              <a:rPr kumimoji="1" lang="en-US" altLang="zh-CN" sz="2400" b="1" dirty="0">
                <a:solidFill>
                  <a:schemeClr val="tx1"/>
                </a:solidFill>
                <a:ea typeface="楷体_GB2312" pitchFamily="49" charset="-122"/>
              </a:rPr>
              <a:t>——</a:t>
            </a:r>
            <a:r>
              <a:rPr kumimoji="1" lang="zh-CN" altLang="en-US" sz="2400" b="1" dirty="0">
                <a:solidFill>
                  <a:schemeClr val="tx1"/>
                </a:solidFill>
                <a:ea typeface="楷体_GB2312" pitchFamily="49" charset="-122"/>
              </a:rPr>
              <a:t>书籍类别列表框。</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图书管理员做出选择</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后，显示相应界面，</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让图书管理员输入信</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息，并自动根据书号</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规则生成书号</a:t>
            </a:r>
            <a:r>
              <a:rPr kumimoji="1" lang="en-US" altLang="zh-CN" sz="2400" b="1" dirty="0">
                <a:solidFill>
                  <a:schemeClr val="tx1"/>
                </a:solidFill>
                <a:ea typeface="楷体_GB2312" pitchFamily="49" charset="-122"/>
              </a:rPr>
              <a:t>——</a:t>
            </a:r>
            <a:br>
              <a:rPr kumimoji="1" lang="en-US" altLang="zh-CN" sz="2400" b="1" dirty="0">
                <a:solidFill>
                  <a:schemeClr val="tx1"/>
                </a:solidFill>
                <a:ea typeface="楷体_GB2312" pitchFamily="49" charset="-122"/>
              </a:rPr>
            </a:br>
            <a:r>
              <a:rPr kumimoji="1" lang="zh-CN" altLang="en-US" sz="2400" b="1" dirty="0">
                <a:solidFill>
                  <a:schemeClr val="tx1"/>
                </a:solidFill>
                <a:ea typeface="楷体_GB2312" pitchFamily="49" charset="-122"/>
              </a:rPr>
              <a:t>“新书信息录入”窗口</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及辅助的“提交”按钮</a:t>
            </a:r>
          </a:p>
        </p:txBody>
      </p:sp>
      <p:pic>
        <p:nvPicPr>
          <p:cNvPr id="2059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596" y="2924944"/>
            <a:ext cx="5014884"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051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290" name="Rectangle 2"/>
          <p:cNvSpPr>
            <a:spLocks noChangeArrowheads="1"/>
          </p:cNvSpPr>
          <p:nvPr/>
        </p:nvSpPr>
        <p:spPr bwMode="auto">
          <a:xfrm>
            <a:off x="107504" y="85157"/>
            <a:ext cx="8610600"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80000"/>
              </a:lnSpc>
              <a:spcBef>
                <a:spcPct val="0"/>
              </a:spcBef>
              <a:buClr>
                <a:srgbClr val="73E1FF"/>
              </a:buClr>
            </a:pPr>
            <a:r>
              <a:rPr lang="zh-CN" altLang="en-US" sz="3600" b="0" dirty="0">
                <a:solidFill>
                  <a:srgbClr val="FFFF99"/>
                </a:solidFill>
                <a:latin typeface="+mn-lt"/>
                <a:ea typeface="+mn-ea"/>
              </a:rPr>
              <a:t>鲁棒分析</a:t>
            </a:r>
            <a:r>
              <a:rPr lang="en-US" altLang="zh-CN" sz="3600" b="0" dirty="0">
                <a:solidFill>
                  <a:srgbClr val="FFFF99"/>
                </a:solidFill>
                <a:latin typeface="+mn-lt"/>
                <a:ea typeface="+mn-ea"/>
              </a:rPr>
              <a:t>—</a:t>
            </a:r>
            <a:r>
              <a:rPr lang="zh-CN" altLang="en-US" sz="3600" b="0" dirty="0">
                <a:solidFill>
                  <a:srgbClr val="FFFF99"/>
                </a:solidFill>
                <a:latin typeface="+mn-lt"/>
                <a:ea typeface="+mn-ea"/>
              </a:rPr>
              <a:t>寻找控制对象和实体对象</a:t>
            </a:r>
          </a:p>
        </p:txBody>
      </p:sp>
      <p:sp>
        <p:nvSpPr>
          <p:cNvPr id="2060291" name="Rectangle 3"/>
          <p:cNvSpPr>
            <a:spLocks noChangeArrowheads="1"/>
          </p:cNvSpPr>
          <p:nvPr/>
        </p:nvSpPr>
        <p:spPr bwMode="auto">
          <a:xfrm>
            <a:off x="468313" y="1341438"/>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实体对象来源于领域模型</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a:t>
            </a:r>
            <a:r>
              <a:rPr kumimoji="1" lang="en-US" altLang="zh-CN" sz="2400" b="1" dirty="0">
                <a:solidFill>
                  <a:schemeClr val="tx1"/>
                </a:solidFill>
                <a:ea typeface="楷体_GB2312" pitchFamily="49" charset="-122"/>
              </a:rPr>
              <a:t>Robustness</a:t>
            </a:r>
            <a:r>
              <a:rPr kumimoji="1" lang="zh-CN" altLang="en-US" sz="2400" b="1" dirty="0">
                <a:solidFill>
                  <a:schemeClr val="tx1"/>
                </a:solidFill>
                <a:ea typeface="楷体_GB2312" pitchFamily="49" charset="-122"/>
              </a:rPr>
              <a:t>分析中找到的控制对象不一定是最终的类，它可能是某个类的方法。</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根据事件流中的步骤</a:t>
            </a:r>
            <a:r>
              <a:rPr kumimoji="1" lang="en-US" altLang="zh-CN" sz="2400" b="1" dirty="0">
                <a:solidFill>
                  <a:schemeClr val="tx1"/>
                </a:solidFill>
                <a:ea typeface="楷体_GB2312" pitchFamily="49" charset="-122"/>
              </a:rPr>
              <a:t>5</a:t>
            </a:r>
            <a:r>
              <a:rPr kumimoji="1" lang="zh-CN" altLang="en-US" sz="2400" b="1" dirty="0">
                <a:solidFill>
                  <a:schemeClr val="tx1"/>
                </a:solidFill>
                <a:ea typeface="楷体_GB2312" pitchFamily="49" charset="-122"/>
              </a:rPr>
              <a:t>，以及扩展路径的描述，就可以在原图上增加相应的控制对象，得到更进一步的</a:t>
            </a:r>
            <a:r>
              <a:rPr kumimoji="1" lang="en-US" altLang="zh-CN" sz="2400" b="1" dirty="0">
                <a:solidFill>
                  <a:schemeClr val="tx1"/>
                </a:solidFill>
                <a:ea typeface="楷体_GB2312" pitchFamily="49" charset="-122"/>
              </a:rPr>
              <a:t>Robustness</a:t>
            </a:r>
            <a:r>
              <a:rPr kumimoji="1" lang="zh-CN" altLang="en-US" sz="2400" b="1" dirty="0">
                <a:solidFill>
                  <a:schemeClr val="tx1"/>
                </a:solidFill>
                <a:ea typeface="楷体_GB2312" pitchFamily="49" charset="-122"/>
              </a:rPr>
              <a:t>分析图 </a:t>
            </a:r>
          </a:p>
        </p:txBody>
      </p:sp>
    </p:spTree>
    <p:extLst>
      <p:ext uri="{BB962C8B-B14F-4D97-AF65-F5344CB8AC3E}">
        <p14:creationId xmlns:p14="http://schemas.microsoft.com/office/powerpoint/2010/main" val="142921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0" y="836712"/>
            <a:ext cx="9070664" cy="5904656"/>
          </a:xfrm>
          <a:prstGeom prst="rect">
            <a:avLst/>
          </a:prstGeom>
          <a:noFill/>
          <a:extLst>
            <a:ext uri="{909E8E84-426E-40DD-AFC4-6F175D3DCCD1}">
              <a14:hiddenFill xmlns:a14="http://schemas.microsoft.com/office/drawing/2010/main">
                <a:solidFill>
                  <a:srgbClr val="FFFFFF"/>
                </a:solidFill>
              </a14:hiddenFill>
            </a:ext>
          </a:extLst>
        </p:spPr>
      </p:pic>
      <p:sp>
        <p:nvSpPr>
          <p:cNvPr id="2078725" name="Rectangle 5"/>
          <p:cNvSpPr>
            <a:spLocks noChangeArrowheads="1"/>
          </p:cNvSpPr>
          <p:nvPr/>
        </p:nvSpPr>
        <p:spPr bwMode="auto">
          <a:xfrm>
            <a:off x="65856" y="116632"/>
            <a:ext cx="8610600"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80000"/>
              </a:lnSpc>
              <a:spcBef>
                <a:spcPct val="0"/>
              </a:spcBef>
              <a:buClr>
                <a:srgbClr val="73E1FF"/>
              </a:buClr>
            </a:pPr>
            <a:r>
              <a:rPr lang="zh-CN" altLang="en-US" sz="3600" b="0" dirty="0">
                <a:solidFill>
                  <a:srgbClr val="FFFF99"/>
                </a:solidFill>
                <a:latin typeface="+mn-lt"/>
                <a:ea typeface="+mn-ea"/>
              </a:rPr>
              <a:t>鲁棒分析</a:t>
            </a:r>
            <a:r>
              <a:rPr lang="en-US" altLang="zh-CN" sz="3600" b="0" dirty="0">
                <a:solidFill>
                  <a:srgbClr val="FFFF99"/>
                </a:solidFill>
                <a:latin typeface="+mn-lt"/>
                <a:ea typeface="+mn-ea"/>
              </a:rPr>
              <a:t>—</a:t>
            </a:r>
            <a:r>
              <a:rPr lang="zh-CN" altLang="en-US" sz="3600" b="0" dirty="0">
                <a:solidFill>
                  <a:srgbClr val="FFFF99"/>
                </a:solidFill>
                <a:latin typeface="+mn-lt"/>
                <a:ea typeface="+mn-ea"/>
              </a:rPr>
              <a:t>寻找控制对象和实体对象</a:t>
            </a:r>
          </a:p>
        </p:txBody>
      </p:sp>
    </p:spTree>
    <p:extLst>
      <p:ext uri="{BB962C8B-B14F-4D97-AF65-F5344CB8AC3E}">
        <p14:creationId xmlns:p14="http://schemas.microsoft.com/office/powerpoint/2010/main" val="3097857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4" name="Rectangle 2"/>
          <p:cNvSpPr>
            <a:spLocks noChangeArrowheads="1"/>
          </p:cNvSpPr>
          <p:nvPr/>
        </p:nvSpPr>
        <p:spPr bwMode="auto">
          <a:xfrm>
            <a:off x="35496" y="85157"/>
            <a:ext cx="8503096"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80000"/>
              </a:lnSpc>
              <a:spcBef>
                <a:spcPct val="0"/>
              </a:spcBef>
              <a:buClr>
                <a:srgbClr val="73E1FF"/>
              </a:buClr>
            </a:pPr>
            <a:r>
              <a:rPr lang="zh-CN" altLang="en-US" sz="3600" b="0" dirty="0">
                <a:solidFill>
                  <a:srgbClr val="FFFF99"/>
                </a:solidFill>
                <a:latin typeface="+mn-lt"/>
                <a:ea typeface="+mn-ea"/>
              </a:rPr>
              <a:t>鲁棒分析</a:t>
            </a:r>
            <a:r>
              <a:rPr lang="en-US" altLang="zh-CN" sz="3600" b="0" dirty="0">
                <a:solidFill>
                  <a:srgbClr val="FFFF99"/>
                </a:solidFill>
                <a:latin typeface="+mn-lt"/>
                <a:ea typeface="+mn-ea"/>
              </a:rPr>
              <a:t>—</a:t>
            </a:r>
            <a:r>
              <a:rPr lang="zh-CN" altLang="en-US" sz="3600" b="0" dirty="0">
                <a:solidFill>
                  <a:srgbClr val="FFFF99"/>
                </a:solidFill>
                <a:latin typeface="+mn-lt"/>
                <a:ea typeface="+mn-ea"/>
              </a:rPr>
              <a:t>寻找控制对象和实体对象</a:t>
            </a:r>
          </a:p>
        </p:txBody>
      </p:sp>
      <p:sp>
        <p:nvSpPr>
          <p:cNvPr id="2061315" name="Rectangle 3"/>
          <p:cNvSpPr>
            <a:spLocks noChangeArrowheads="1"/>
          </p:cNvSpPr>
          <p:nvPr/>
        </p:nvSpPr>
        <p:spPr bwMode="auto">
          <a:xfrm>
            <a:off x="468313" y="764704"/>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新添两个逻辑：一是基本事件流中的步骤</a:t>
            </a:r>
            <a:r>
              <a:rPr kumimoji="1" lang="en-US" altLang="zh-CN" sz="2400" b="1" dirty="0">
                <a:solidFill>
                  <a:schemeClr val="tx1"/>
                </a:solidFill>
                <a:ea typeface="楷体_GB2312" pitchFamily="49" charset="-122"/>
              </a:rPr>
              <a:t>2</a:t>
            </a:r>
            <a:r>
              <a:rPr kumimoji="1" lang="zh-CN" altLang="en-US" sz="2400" b="1" dirty="0">
                <a:solidFill>
                  <a:schemeClr val="tx1"/>
                </a:solidFill>
                <a:ea typeface="楷体_GB2312" pitchFamily="49" charset="-122"/>
              </a:rPr>
              <a:t>、</a:t>
            </a:r>
            <a:r>
              <a:rPr kumimoji="1" lang="en-US" altLang="zh-CN" sz="2400" b="1" dirty="0">
                <a:solidFill>
                  <a:schemeClr val="tx1"/>
                </a:solidFill>
                <a:ea typeface="楷体_GB2312" pitchFamily="49" charset="-122"/>
              </a:rPr>
              <a:t>3</a:t>
            </a:r>
            <a:r>
              <a:rPr kumimoji="1" lang="zh-CN" altLang="en-US" sz="2400" b="1" dirty="0">
                <a:solidFill>
                  <a:schemeClr val="tx1"/>
                </a:solidFill>
                <a:ea typeface="楷体_GB2312" pitchFamily="49" charset="-122"/>
              </a:rPr>
              <a:t>要求根据用户选择的类别，自动获得书号；二是当书名重复性检查没有通过（有重名），则应返回要求其重输  </a:t>
            </a:r>
          </a:p>
        </p:txBody>
      </p:sp>
      <p:pic>
        <p:nvPicPr>
          <p:cNvPr id="2061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369" y="2204864"/>
            <a:ext cx="7200031" cy="465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57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Rectangle 2"/>
          <p:cNvSpPr>
            <a:spLocks noChangeArrowheads="1"/>
          </p:cNvSpPr>
          <p:nvPr/>
        </p:nvSpPr>
        <p:spPr bwMode="auto">
          <a:xfrm>
            <a:off x="35496" y="85157"/>
            <a:ext cx="5478463"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80000"/>
              </a:lnSpc>
              <a:spcBef>
                <a:spcPct val="0"/>
              </a:spcBef>
              <a:buClr>
                <a:srgbClr val="73E1FF"/>
              </a:buClr>
            </a:pPr>
            <a:r>
              <a:rPr lang="zh-CN" altLang="en-US" sz="3600" b="0" dirty="0">
                <a:solidFill>
                  <a:srgbClr val="FFFF99"/>
                </a:solidFill>
                <a:latin typeface="+mn-lt"/>
                <a:ea typeface="+mn-ea"/>
              </a:rPr>
              <a:t>构建交互模型</a:t>
            </a:r>
          </a:p>
        </p:txBody>
      </p:sp>
      <p:pic>
        <p:nvPicPr>
          <p:cNvPr id="206234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764704"/>
            <a:ext cx="9052055"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44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386" name="Rectangle 2"/>
          <p:cNvSpPr>
            <a:spLocks noChangeArrowheads="1"/>
          </p:cNvSpPr>
          <p:nvPr/>
        </p:nvSpPr>
        <p:spPr bwMode="auto">
          <a:xfrm>
            <a:off x="101649" y="116632"/>
            <a:ext cx="5478463" cy="535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80000"/>
              </a:lnSpc>
              <a:spcBef>
                <a:spcPct val="0"/>
              </a:spcBef>
              <a:buClr>
                <a:srgbClr val="73E1FF"/>
              </a:buClr>
            </a:pPr>
            <a:r>
              <a:rPr lang="zh-CN" altLang="en-US" sz="3600" b="0" dirty="0">
                <a:solidFill>
                  <a:srgbClr val="FFFF99"/>
                </a:solidFill>
                <a:latin typeface="+mn-lt"/>
                <a:ea typeface="+mn-ea"/>
              </a:rPr>
              <a:t>转换成通信图</a:t>
            </a:r>
          </a:p>
        </p:txBody>
      </p:sp>
      <p:pic>
        <p:nvPicPr>
          <p:cNvPr id="2064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836712"/>
            <a:ext cx="9085674"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713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3264024"/>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5338194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EVENT AND OPERATION</a:t>
            </a:r>
            <a:endParaRPr lang="zh-CN" altLang="en-US" dirty="0"/>
          </a:p>
        </p:txBody>
      </p:sp>
      <p:sp>
        <p:nvSpPr>
          <p:cNvPr id="3" name="内容占位符 2"/>
          <p:cNvSpPr>
            <a:spLocks noGrp="1"/>
          </p:cNvSpPr>
          <p:nvPr>
            <p:ph idx="1"/>
          </p:nvPr>
        </p:nvSpPr>
        <p:spPr>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系统事件（</a:t>
            </a:r>
            <a:r>
              <a:rPr kumimoji="1" lang="en-US" altLang="zh-CN" sz="2400" b="1" kern="1200" dirty="0">
                <a:solidFill>
                  <a:schemeClr val="tx1"/>
                </a:solidFill>
                <a:latin typeface="Arial" charset="0"/>
                <a:ea typeface="楷体_GB2312" pitchFamily="49" charset="-122"/>
              </a:rPr>
              <a:t>system event</a:t>
            </a:r>
            <a:r>
              <a:rPr kumimoji="1" lang="zh-CN" altLang="en-US" sz="2400" b="1" kern="1200" dirty="0">
                <a:solidFill>
                  <a:schemeClr val="tx1"/>
                </a:solidFill>
                <a:latin typeface="Arial" charset="0"/>
                <a:ea typeface="楷体_GB2312" pitchFamily="49" charset="-122"/>
              </a:rPr>
              <a:t>）是有某个参与者发起的指向某个系统的输入事件。一个事件的发生能够触发一个响应操作的执行。</a:t>
            </a:r>
            <a:endParaRPr kumimoji="1" lang="en-US" altLang="zh-CN"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系统操作（</a:t>
            </a:r>
            <a:r>
              <a:rPr kumimoji="1" lang="en-US" altLang="zh-CN" sz="2400" b="1" kern="1200" dirty="0">
                <a:solidFill>
                  <a:schemeClr val="tx1"/>
                </a:solidFill>
                <a:latin typeface="Arial" charset="0"/>
                <a:ea typeface="楷体_GB2312" pitchFamily="49" charset="-122"/>
              </a:rPr>
              <a:t>system operation</a:t>
            </a:r>
            <a:r>
              <a:rPr kumimoji="1" lang="zh-CN" altLang="en-US" sz="2400" b="1" kern="1200" dirty="0">
                <a:solidFill>
                  <a:schemeClr val="tx1"/>
                </a:solidFill>
                <a:latin typeface="Arial" charset="0"/>
                <a:ea typeface="楷体_GB2312" pitchFamily="49" charset="-122"/>
              </a:rPr>
              <a:t>）是系统为响应一个事件而执行的一个操作。</a:t>
            </a:r>
          </a:p>
        </p:txBody>
      </p:sp>
    </p:spTree>
    <p:extLst>
      <p:ext uri="{BB962C8B-B14F-4D97-AF65-F5344CB8AC3E}">
        <p14:creationId xmlns:p14="http://schemas.microsoft.com/office/powerpoint/2010/main" val="2227757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 y="76200"/>
            <a:ext cx="8999538" cy="544513"/>
          </a:xfrm>
        </p:spPr>
        <p:txBody>
          <a:bodyPr/>
          <a:lstStyle/>
          <a:p>
            <a:pPr eaLnBrk="1" hangingPunct="1"/>
            <a:r>
              <a:rPr lang="en-US" altLang="zh-CN" sz="3200" smtClean="0">
                <a:ea typeface="宋体" pitchFamily="2" charset="-122"/>
              </a:rPr>
              <a:t>System sequence diagram </a:t>
            </a:r>
          </a:p>
        </p:txBody>
      </p:sp>
      <p:sp>
        <p:nvSpPr>
          <p:cNvPr id="12291" name="Rectangle 3"/>
          <p:cNvSpPr>
            <a:spLocks noGrp="1" noChangeArrowheads="1"/>
          </p:cNvSpPr>
          <p:nvPr>
            <p:ph type="body" idx="1"/>
          </p:nvPr>
        </p:nvSpPr>
        <p:spPr>
          <a:xfrm>
            <a:off x="301625" y="1052513"/>
            <a:ext cx="8540750" cy="5046662"/>
          </a:xfrm>
        </p:spPr>
        <p:txBody>
          <a:bodyPr/>
          <a:lstStyle/>
          <a:p>
            <a:pPr eaLnBrk="1" hangingPunct="1"/>
            <a:r>
              <a:rPr lang="en-US" altLang="zh-CN" sz="2800" dirty="0" smtClean="0">
                <a:solidFill>
                  <a:schemeClr val="accent2"/>
                </a:solidFill>
                <a:ea typeface="宋体" pitchFamily="2" charset="-122"/>
              </a:rPr>
              <a:t>A system sequence diagram</a:t>
            </a:r>
            <a:r>
              <a:rPr lang="en-US" altLang="zh-CN" sz="2800" b="1" dirty="0" smtClean="0">
                <a:ea typeface="宋体" pitchFamily="2" charset="-122"/>
              </a:rPr>
              <a:t> </a:t>
            </a:r>
            <a:r>
              <a:rPr lang="en-US" altLang="zh-CN" sz="2800" dirty="0" smtClean="0">
                <a:ea typeface="宋体" pitchFamily="2" charset="-122"/>
              </a:rPr>
              <a:t>(SSD) is a picture that shows, for </a:t>
            </a:r>
            <a:r>
              <a:rPr lang="en-US" altLang="zh-CN" sz="2800" dirty="0" smtClean="0">
                <a:solidFill>
                  <a:schemeClr val="accent2"/>
                </a:solidFill>
                <a:ea typeface="宋体" pitchFamily="2" charset="-122"/>
              </a:rPr>
              <a:t>a particular scenario of a use case</a:t>
            </a:r>
            <a:r>
              <a:rPr lang="en-US" altLang="zh-CN" sz="2800" dirty="0" smtClean="0">
                <a:ea typeface="宋体" pitchFamily="2" charset="-122"/>
              </a:rPr>
              <a:t>, the events that external actors generate, their order, and inter-system events. </a:t>
            </a:r>
          </a:p>
          <a:p>
            <a:pPr lvl="1" eaLnBrk="1" hangingPunct="1"/>
            <a:r>
              <a:rPr lang="en-US" altLang="zh-CN" sz="2400" dirty="0" smtClean="0">
                <a:ea typeface="宋体" pitchFamily="2" charset="-122"/>
              </a:rPr>
              <a:t>The emphasis of the diagram is events that cross the system boundary from actors to systems.</a:t>
            </a:r>
          </a:p>
          <a:p>
            <a:pPr lvl="1" eaLnBrk="1" hangingPunct="1"/>
            <a:r>
              <a:rPr lang="en-US" altLang="zh-CN" sz="2400" dirty="0" smtClean="0">
                <a:ea typeface="宋体" pitchFamily="2" charset="-122"/>
              </a:rPr>
              <a:t>An SSD should be done for the main success scenario of the use case, and frequent or complex alternative scenarios.</a:t>
            </a:r>
          </a:p>
          <a:p>
            <a:pPr lvl="1" eaLnBrk="1" hangingPunct="1"/>
            <a:r>
              <a:rPr lang="en-US" altLang="zh-CN" sz="2400" dirty="0" smtClean="0">
                <a:ea typeface="宋体" pitchFamily="2" charset="-122"/>
              </a:rPr>
              <a:t>An SSD is generated from inspection of a use case</a:t>
            </a:r>
          </a:p>
          <a:p>
            <a:pPr eaLnBrk="1" hangingPunct="1">
              <a:buFont typeface="Wingdings" pitchFamily="2" charset="2"/>
              <a:buNone/>
            </a:pPr>
            <a:r>
              <a:rPr lang="en-US" altLang="zh-CN" sz="2800" dirty="0" smtClean="0">
                <a:ea typeface="宋体" pitchFamily="2" charset="-122"/>
              </a:rPr>
              <a:t>Suggestion:</a:t>
            </a:r>
          </a:p>
          <a:p>
            <a:pPr eaLnBrk="1" hangingPunct="1"/>
            <a:r>
              <a:rPr lang="en-US" altLang="zh-CN" sz="2800" dirty="0" smtClean="0">
                <a:ea typeface="宋体" pitchFamily="2" charset="-122"/>
              </a:rPr>
              <a:t>One SSD – one Use Case</a:t>
            </a:r>
          </a:p>
        </p:txBody>
      </p:sp>
    </p:spTree>
    <p:extLst>
      <p:ext uri="{BB962C8B-B14F-4D97-AF65-F5344CB8AC3E}">
        <p14:creationId xmlns:p14="http://schemas.microsoft.com/office/powerpoint/2010/main" val="1299339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439" name="Picture 7"/>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50229" y="1173028"/>
            <a:ext cx="9058275" cy="44162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a:latin typeface="+mj-lt"/>
                <a:ea typeface="+mj-ea"/>
                <a:cs typeface="+mj-cs"/>
              </a:rPr>
              <a:t>The evolution of the interaction model</a:t>
            </a:r>
            <a:endParaRPr lang="zh-CN" altLang="en-US" sz="3600" b="0" dirty="0">
              <a:latin typeface="+mj-lt"/>
              <a:ea typeface="+mj-ea"/>
              <a:cs typeface="+mj-cs"/>
            </a:endParaRPr>
          </a:p>
        </p:txBody>
      </p:sp>
    </p:spTree>
    <p:extLst>
      <p:ext uri="{BB962C8B-B14F-4D97-AF65-F5344CB8AC3E}">
        <p14:creationId xmlns:p14="http://schemas.microsoft.com/office/powerpoint/2010/main" val="2843606542"/>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378904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533819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Study</a:t>
            </a:r>
            <a:r>
              <a:rPr lang="zh-CN" altLang="en-US" dirty="0" smtClean="0"/>
              <a:t>：学生成绩查询</a:t>
            </a:r>
            <a:endParaRPr lang="zh-CN" altLang="en-US" dirty="0"/>
          </a:p>
        </p:txBody>
      </p:sp>
      <p:sp>
        <p:nvSpPr>
          <p:cNvPr id="5" name="Rectangle 2"/>
          <p:cNvSpPr>
            <a:spLocks noChangeArrowheads="1"/>
          </p:cNvSpPr>
          <p:nvPr/>
        </p:nvSpPr>
        <p:spPr bwMode="auto">
          <a:xfrm>
            <a:off x="864096" y="1812997"/>
            <a:ext cx="8100392" cy="2696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7950" tIns="53975" rIns="107950" bIns="53975" numCol="1" anchor="t" anchorCtr="0" compatLnSpc="1">
            <a:prstTxWarp prst="textNoShape">
              <a:avLst/>
            </a:prstTxWarp>
          </a:bodyPr>
          <a:lstStyle/>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创建顺序图包含</a:t>
            </a:r>
            <a:r>
              <a:rPr kumimoji="1" lang="en-US" altLang="zh-CN" sz="2400" dirty="0">
                <a:latin typeface="Times New Roman" pitchFamily="18" charset="0"/>
                <a:ea typeface="楷体_GB2312" pitchFamily="49" charset="-122"/>
              </a:rPr>
              <a:t>4</a:t>
            </a:r>
            <a:r>
              <a:rPr kumimoji="1" lang="zh-CN" altLang="en-US" sz="2400" dirty="0">
                <a:latin typeface="Times New Roman" pitchFamily="18" charset="0"/>
                <a:ea typeface="楷体_GB2312" pitchFamily="49" charset="-122"/>
              </a:rPr>
              <a:t>项任务：</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a:t>
            </a:r>
            <a:r>
              <a:rPr kumimoji="1" lang="en-US" altLang="zh-CN" sz="2400" dirty="0">
                <a:latin typeface="Times New Roman" pitchFamily="18" charset="0"/>
                <a:ea typeface="楷体_GB2312" pitchFamily="49" charset="-122"/>
              </a:rPr>
              <a:t>1</a:t>
            </a:r>
            <a:r>
              <a:rPr kumimoji="1" lang="zh-CN" altLang="en-US" sz="2400" dirty="0">
                <a:latin typeface="Times New Roman" pitchFamily="18" charset="0"/>
                <a:ea typeface="楷体_GB2312" pitchFamily="49" charset="-122"/>
              </a:rPr>
              <a:t>）确定需要建模的工作流。</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a:t>
            </a:r>
            <a:r>
              <a:rPr kumimoji="1" lang="en-US" altLang="zh-CN" sz="2400" dirty="0">
                <a:latin typeface="Times New Roman" pitchFamily="18" charset="0"/>
                <a:ea typeface="楷体_GB2312" pitchFamily="49" charset="-122"/>
              </a:rPr>
              <a:t>2</a:t>
            </a:r>
            <a:r>
              <a:rPr kumimoji="1" lang="zh-CN" altLang="en-US" sz="2400" dirty="0">
                <a:latin typeface="Times New Roman" pitchFamily="18" charset="0"/>
                <a:ea typeface="楷体_GB2312" pitchFamily="49" charset="-122"/>
              </a:rPr>
              <a:t>）从左到右布置对象。</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a:t>
            </a:r>
            <a:r>
              <a:rPr kumimoji="1" lang="en-US" altLang="zh-CN" sz="2400" dirty="0">
                <a:latin typeface="Times New Roman" pitchFamily="18" charset="0"/>
                <a:ea typeface="楷体_GB2312" pitchFamily="49" charset="-122"/>
              </a:rPr>
              <a:t>3</a:t>
            </a:r>
            <a:r>
              <a:rPr kumimoji="1" lang="zh-CN" altLang="en-US" sz="2400" dirty="0">
                <a:latin typeface="Times New Roman" pitchFamily="18" charset="0"/>
                <a:ea typeface="楷体_GB2312" pitchFamily="49" charset="-122"/>
              </a:rPr>
              <a:t>）添加消息和条件以便创建每一个工作流。</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a:t>
            </a:r>
            <a:r>
              <a:rPr kumimoji="1" lang="en-US" altLang="zh-CN" sz="2400" dirty="0">
                <a:latin typeface="Times New Roman" pitchFamily="18" charset="0"/>
                <a:ea typeface="楷体_GB2312" pitchFamily="49" charset="-122"/>
              </a:rPr>
              <a:t>4</a:t>
            </a:r>
            <a:r>
              <a:rPr kumimoji="1" lang="zh-CN" altLang="en-US" sz="2400" dirty="0">
                <a:latin typeface="Times New Roman" pitchFamily="18" charset="0"/>
                <a:ea typeface="楷体_GB2312" pitchFamily="49" charset="-122"/>
              </a:rPr>
              <a:t>）绘制总图以便连接各个分图。       </a:t>
            </a:r>
          </a:p>
        </p:txBody>
      </p:sp>
    </p:spTree>
    <p:extLst>
      <p:ext uri="{BB962C8B-B14F-4D97-AF65-F5344CB8AC3E}">
        <p14:creationId xmlns:p14="http://schemas.microsoft.com/office/powerpoint/2010/main" val="549375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dirty="0"/>
              <a:t>确定工作流</a:t>
            </a:r>
          </a:p>
        </p:txBody>
      </p:sp>
      <p:sp>
        <p:nvSpPr>
          <p:cNvPr id="5" name="Rectangle 3"/>
          <p:cNvSpPr>
            <a:spLocks noChangeArrowheads="1"/>
          </p:cNvSpPr>
          <p:nvPr/>
        </p:nvSpPr>
        <p:spPr bwMode="auto">
          <a:xfrm>
            <a:off x="219656" y="1465732"/>
            <a:ext cx="8641084" cy="3619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7950" tIns="53975" rIns="107950" bIns="53975" numCol="1" anchor="t" anchorCtr="0" compatLnSpc="1">
            <a:prstTxWarp prst="textNoShape">
              <a:avLst/>
            </a:prstTxWarp>
          </a:bodyPr>
          <a:lstStyle/>
          <a:p>
            <a:pPr eaLnBrk="1" hangingPunct="1">
              <a:lnSpc>
                <a:spcPct val="125000"/>
              </a:lnSpc>
              <a:spcBef>
                <a:spcPct val="20000"/>
              </a:spcBef>
              <a:buClr>
                <a:srgbClr val="FF0000"/>
              </a:buClr>
              <a:buSzPct val="200000"/>
              <a:buFont typeface="Wingdings" pitchFamily="2" charset="2"/>
              <a:buNone/>
            </a:pPr>
            <a:r>
              <a:rPr kumimoji="1" lang="en-US" altLang="zh-CN" sz="2400" dirty="0">
                <a:latin typeface="Times New Roman" pitchFamily="18" charset="0"/>
                <a:ea typeface="楷体_GB2312" pitchFamily="49" charset="-122"/>
              </a:rPr>
              <a:t>1</a:t>
            </a:r>
            <a:r>
              <a:rPr kumimoji="1" lang="zh-CN" altLang="en-US" sz="2400" dirty="0">
                <a:latin typeface="Times New Roman" pitchFamily="18" charset="0"/>
                <a:ea typeface="楷体_GB2312" pitchFamily="49" charset="-122"/>
              </a:rPr>
              <a:t>．确定工作流</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建模顺序图的第一步是确定将要建模的工作流。对于这个练习，我们将要建模</a:t>
            </a:r>
            <a:r>
              <a:rPr kumimoji="1" lang="en-US" altLang="zh-CN" sz="2400" dirty="0">
                <a:latin typeface="Times New Roman" pitchFamily="18" charset="0"/>
                <a:ea typeface="楷体_GB2312" pitchFamily="49" charset="-122"/>
              </a:rPr>
              <a:t>Grading system</a:t>
            </a:r>
            <a:r>
              <a:rPr kumimoji="1" lang="zh-CN" altLang="en-US" sz="2400" dirty="0">
                <a:latin typeface="Times New Roman" pitchFamily="18" charset="0"/>
                <a:ea typeface="楷体_GB2312" pitchFamily="49" charset="-122"/>
              </a:rPr>
              <a:t>的</a:t>
            </a:r>
            <a:r>
              <a:rPr kumimoji="1" lang="en-US" altLang="zh-CN" sz="2400" dirty="0">
                <a:latin typeface="Times New Roman" pitchFamily="18" charset="0"/>
                <a:ea typeface="楷体_GB2312" pitchFamily="49" charset="-122"/>
              </a:rPr>
              <a:t>View Grades</a:t>
            </a:r>
            <a:r>
              <a:rPr kumimoji="1" lang="zh-CN" altLang="en-US" sz="2400" dirty="0">
                <a:latin typeface="Times New Roman" pitchFamily="18" charset="0"/>
                <a:ea typeface="楷体_GB2312" pitchFamily="49" charset="-122"/>
              </a:rPr>
              <a:t>用例。为此，需要至少标识出</a:t>
            </a:r>
            <a:r>
              <a:rPr kumimoji="1" lang="en-US" altLang="zh-CN" sz="2400" dirty="0">
                <a:latin typeface="Times New Roman" pitchFamily="18" charset="0"/>
                <a:ea typeface="楷体_GB2312" pitchFamily="49" charset="-122"/>
              </a:rPr>
              <a:t>3</a:t>
            </a:r>
            <a:r>
              <a:rPr kumimoji="1" lang="zh-CN" altLang="en-US" sz="2400" dirty="0">
                <a:latin typeface="Times New Roman" pitchFamily="18" charset="0"/>
                <a:ea typeface="楷体_GB2312" pitchFamily="49" charset="-122"/>
              </a:rPr>
              <a:t>个要建模的工作流：</a:t>
            </a:r>
          </a:p>
          <a:p>
            <a:pPr marL="342900" indent="-342900" eaLnBrk="1" hangingPunct="1">
              <a:lnSpc>
                <a:spcPct val="125000"/>
              </a:lnSpc>
              <a:spcBef>
                <a:spcPct val="20000"/>
              </a:spcBef>
              <a:buClr>
                <a:srgbClr val="FF0000"/>
              </a:buClr>
              <a:buSzPct val="200000"/>
              <a:buFont typeface="Arial" pitchFamily="34" charset="0"/>
              <a:buChar char="•"/>
            </a:pPr>
            <a:r>
              <a:rPr kumimoji="1" lang="zh-CN" altLang="en-US" sz="2400" dirty="0">
                <a:latin typeface="Times New Roman" pitchFamily="18" charset="0"/>
                <a:ea typeface="楷体_GB2312" pitchFamily="49" charset="-122"/>
              </a:rPr>
              <a:t>    教师成功地检查学生分数</a:t>
            </a:r>
          </a:p>
          <a:p>
            <a:pPr marL="342900" indent="-342900" eaLnBrk="1" hangingPunct="1">
              <a:lnSpc>
                <a:spcPct val="125000"/>
              </a:lnSpc>
              <a:spcBef>
                <a:spcPct val="20000"/>
              </a:spcBef>
              <a:buClr>
                <a:srgbClr val="FF0000"/>
              </a:buClr>
              <a:buSzPct val="200000"/>
              <a:buFont typeface="Arial" pitchFamily="34" charset="0"/>
              <a:buChar char="•"/>
            </a:pPr>
            <a:r>
              <a:rPr kumimoji="1" lang="zh-CN" altLang="en-US" sz="2400" dirty="0">
                <a:latin typeface="Times New Roman" pitchFamily="18" charset="0"/>
                <a:ea typeface="楷体_GB2312" pitchFamily="49" charset="-122"/>
              </a:rPr>
              <a:t>    教师试图检查某个学生分数，但是该学生在系统中不存在。</a:t>
            </a:r>
          </a:p>
          <a:p>
            <a:pPr marL="342900" indent="-342900" eaLnBrk="1" hangingPunct="1">
              <a:lnSpc>
                <a:spcPct val="125000"/>
              </a:lnSpc>
              <a:spcBef>
                <a:spcPct val="20000"/>
              </a:spcBef>
              <a:buClr>
                <a:srgbClr val="FF0000"/>
              </a:buClr>
              <a:buSzPct val="200000"/>
              <a:buFont typeface="Arial" pitchFamily="34" charset="0"/>
              <a:buChar char="•"/>
            </a:pPr>
            <a:r>
              <a:rPr kumimoji="1" lang="zh-CN" altLang="en-US" sz="2400" dirty="0">
                <a:latin typeface="Times New Roman" pitchFamily="18" charset="0"/>
                <a:ea typeface="楷体_GB2312" pitchFamily="49" charset="-122"/>
              </a:rPr>
              <a:t>    教师试图检查某个学生分数，但是该学生分数在系统中不存在。</a:t>
            </a:r>
          </a:p>
        </p:txBody>
      </p:sp>
    </p:spTree>
    <p:extLst>
      <p:ext uri="{BB962C8B-B14F-4D97-AF65-F5344CB8AC3E}">
        <p14:creationId xmlns:p14="http://schemas.microsoft.com/office/powerpoint/2010/main" val="2134324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布置对象</a:t>
            </a:r>
            <a:endParaRPr lang="zh-CN" altLang="en-US" dirty="0"/>
          </a:p>
        </p:txBody>
      </p:sp>
      <p:sp>
        <p:nvSpPr>
          <p:cNvPr id="5" name="Rectangle 2"/>
          <p:cNvSpPr>
            <a:spLocks noChangeArrowheads="1"/>
          </p:cNvSpPr>
          <p:nvPr/>
        </p:nvSpPr>
        <p:spPr bwMode="auto">
          <a:xfrm>
            <a:off x="179388" y="836712"/>
            <a:ext cx="8785225" cy="1551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7950" tIns="53975" rIns="107950" bIns="53975" numCol="1" anchor="t" anchorCtr="0" compatLnSpc="1">
            <a:prstTxWarp prst="textNoShape">
              <a:avLst/>
            </a:prstTxWarp>
          </a:bodyPr>
          <a:lstStyle/>
          <a:p>
            <a:pPr eaLnBrk="1" hangingPunct="1">
              <a:lnSpc>
                <a:spcPct val="125000"/>
              </a:lnSpc>
              <a:spcBef>
                <a:spcPct val="20000"/>
              </a:spcBef>
              <a:buClr>
                <a:srgbClr val="FF0000"/>
              </a:buClr>
              <a:buSzPct val="200000"/>
              <a:buFont typeface="Wingdings" pitchFamily="2" charset="2"/>
              <a:buNone/>
            </a:pPr>
            <a:r>
              <a:rPr kumimoji="1" lang="en-US" altLang="zh-CN" sz="2400" dirty="0">
                <a:latin typeface="Times New Roman" pitchFamily="18" charset="0"/>
                <a:ea typeface="楷体_GB2312" pitchFamily="49" charset="-122"/>
              </a:rPr>
              <a:t>2</a:t>
            </a:r>
            <a:r>
              <a:rPr kumimoji="1" lang="zh-CN" altLang="en-US" sz="2400" dirty="0">
                <a:latin typeface="Times New Roman" pitchFamily="18" charset="0"/>
                <a:ea typeface="楷体_GB2312" pitchFamily="49" charset="-122"/>
              </a:rPr>
              <a:t>．布置对象</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建模顺序图的下一步是从左到右布置所有的参与者和对象，包含要添加消息的对象生命线，如下图所示。</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636688"/>
            <a:ext cx="8208963" cy="352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810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Times New Roman" pitchFamily="18" charset="0"/>
                <a:ea typeface="楷体_GB2312" pitchFamily="49" charset="-122"/>
              </a:rPr>
              <a:t>添加消息和条件</a:t>
            </a:r>
            <a:endParaRPr lang="zh-CN" altLang="en-US" dirty="0"/>
          </a:p>
        </p:txBody>
      </p:sp>
      <p:sp>
        <p:nvSpPr>
          <p:cNvPr id="5" name="Rectangle 2"/>
          <p:cNvSpPr>
            <a:spLocks noChangeArrowheads="1"/>
          </p:cNvSpPr>
          <p:nvPr/>
        </p:nvSpPr>
        <p:spPr bwMode="auto">
          <a:xfrm>
            <a:off x="0" y="692696"/>
            <a:ext cx="9144000" cy="2548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7950" tIns="53975" rIns="107950" bIns="53975" numCol="1" anchor="t" anchorCtr="0" compatLnSpc="1">
            <a:prstTxWarp prst="textNoShape">
              <a:avLst/>
            </a:prstTxWarp>
          </a:bodyPr>
          <a:lstStyle/>
          <a:p>
            <a:pPr eaLnBrk="1" hangingPunct="1">
              <a:lnSpc>
                <a:spcPct val="125000"/>
              </a:lnSpc>
              <a:spcBef>
                <a:spcPct val="20000"/>
              </a:spcBef>
              <a:buClr>
                <a:srgbClr val="FF0000"/>
              </a:buClr>
              <a:buSzPct val="200000"/>
              <a:buFont typeface="Wingdings" pitchFamily="2" charset="2"/>
              <a:buNone/>
            </a:pPr>
            <a:r>
              <a:rPr kumimoji="1" lang="en-US" altLang="zh-CN" sz="2400" dirty="0">
                <a:latin typeface="Times New Roman" pitchFamily="18" charset="0"/>
                <a:ea typeface="楷体_GB2312" pitchFamily="49" charset="-122"/>
              </a:rPr>
              <a:t>3</a:t>
            </a:r>
            <a:r>
              <a:rPr kumimoji="1" lang="zh-CN" altLang="en-US" sz="2400" dirty="0">
                <a:latin typeface="Times New Roman" pitchFamily="18" charset="0"/>
                <a:ea typeface="楷体_GB2312" pitchFamily="49" charset="-122"/>
              </a:rPr>
              <a:t>．添加消息和条件</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a:t>
            </a:r>
            <a:r>
              <a:rPr kumimoji="1" lang="zh-CN" altLang="en-US" sz="2000" dirty="0">
                <a:latin typeface="Times New Roman" pitchFamily="18" charset="0"/>
                <a:ea typeface="楷体_GB2312" pitchFamily="49" charset="-122"/>
              </a:rPr>
              <a:t>接下来，对每一个工作流作为独立的顺序图建模。从基本的工作流开始，它是没有出错条件，并且需要最少决策的工作流。在本例中，基本工作流是教师成功地检查某个学生的</a:t>
            </a:r>
            <a:r>
              <a:rPr kumimoji="1" lang="zh-CN" altLang="en-US" sz="2000" dirty="0" smtClean="0">
                <a:latin typeface="Times New Roman" pitchFamily="18" charset="0"/>
                <a:ea typeface="楷体_GB2312" pitchFamily="49" charset="-122"/>
              </a:rPr>
              <a:t>分数。</a:t>
            </a:r>
            <a:endParaRPr kumimoji="1" lang="zh-CN" altLang="en-US" sz="2000" dirty="0">
              <a:latin typeface="Times New Roman" pitchFamily="18" charset="0"/>
              <a:ea typeface="楷体_GB2312" pitchFamily="49" charset="-122"/>
            </a:endParaRPr>
          </a:p>
          <a:p>
            <a:pPr eaLnBrk="1" hangingPunct="1">
              <a:lnSpc>
                <a:spcPct val="125000"/>
              </a:lnSpc>
              <a:spcBef>
                <a:spcPct val="20000"/>
              </a:spcBef>
              <a:buClr>
                <a:srgbClr val="FF0000"/>
              </a:buClr>
              <a:buSzPct val="200000"/>
              <a:buFont typeface="Wingdings" pitchFamily="2" charset="2"/>
              <a:buNone/>
            </a:pPr>
            <a:r>
              <a:rPr kumimoji="1" lang="zh-CN" altLang="en-US" sz="2000" dirty="0">
                <a:latin typeface="Times New Roman" pitchFamily="18" charset="0"/>
                <a:ea typeface="楷体_GB2312" pitchFamily="49" charset="-122"/>
              </a:rPr>
              <a:t>       </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7890" y="2564904"/>
            <a:ext cx="6790494"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6424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绘制总图</a:t>
            </a:r>
            <a:endParaRPr lang="zh-CN" altLang="en-US" dirty="0"/>
          </a:p>
        </p:txBody>
      </p:sp>
      <p:sp>
        <p:nvSpPr>
          <p:cNvPr id="5" name="矩形 4"/>
          <p:cNvSpPr/>
          <p:nvPr/>
        </p:nvSpPr>
        <p:spPr>
          <a:xfrm>
            <a:off x="683568" y="1484784"/>
            <a:ext cx="8064896" cy="4856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7950" tIns="53975" rIns="107950" bIns="53975" numCol="1" anchor="t" anchorCtr="0" compatLnSpc="1">
            <a:prstTxWarp prst="textNoShape">
              <a:avLst/>
            </a:prstTxWarp>
          </a:bodyPr>
          <a:lstStyle/>
          <a:p>
            <a:pPr eaLnBrk="1" hangingPunct="1">
              <a:lnSpc>
                <a:spcPct val="125000"/>
              </a:lnSpc>
              <a:spcBef>
                <a:spcPct val="20000"/>
              </a:spcBef>
              <a:buClr>
                <a:srgbClr val="FF0000"/>
              </a:buClr>
              <a:buSzPct val="200000"/>
              <a:buFont typeface="Wingdings" pitchFamily="2" charset="2"/>
              <a:buNone/>
            </a:pPr>
            <a:r>
              <a:rPr kumimoji="1" lang="en-US" altLang="zh-CN" sz="2400" dirty="0">
                <a:latin typeface="Times New Roman" pitchFamily="18" charset="0"/>
                <a:ea typeface="楷体_GB2312" pitchFamily="49" charset="-122"/>
              </a:rPr>
              <a:t>4</a:t>
            </a:r>
            <a:r>
              <a:rPr kumimoji="1" lang="zh-CN" altLang="en-US" sz="2400" dirty="0">
                <a:latin typeface="Times New Roman" pitchFamily="18" charset="0"/>
                <a:ea typeface="楷体_GB2312" pitchFamily="49" charset="-122"/>
              </a:rPr>
              <a:t>．绘制总图</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建模顺序图的最后一步是把所有独立的工作流连接为一个</a:t>
            </a:r>
            <a:r>
              <a:rPr kumimoji="1" lang="zh-CN" altLang="en-US" sz="2400" dirty="0" smtClean="0">
                <a:latin typeface="Times New Roman" pitchFamily="18" charset="0"/>
                <a:ea typeface="楷体_GB2312" pitchFamily="49" charset="-122"/>
              </a:rPr>
              <a:t>总图</a:t>
            </a:r>
            <a:r>
              <a:rPr kumimoji="1" lang="zh-CN" altLang="en-US" sz="2400" dirty="0">
                <a:latin typeface="Times New Roman" pitchFamily="18" charset="0"/>
                <a:ea typeface="楷体_GB2312" pitchFamily="49" charset="-122"/>
              </a:rPr>
              <a:t>。</a:t>
            </a:r>
          </a:p>
          <a:p>
            <a:pPr eaLnBrk="1" hangingPunct="1">
              <a:lnSpc>
                <a:spcPct val="125000"/>
              </a:lnSpc>
              <a:spcBef>
                <a:spcPct val="20000"/>
              </a:spcBef>
              <a:buClr>
                <a:srgbClr val="FF0000"/>
              </a:buClr>
              <a:buSzPct val="200000"/>
              <a:buFont typeface="Wingdings" pitchFamily="2" charset="2"/>
              <a:buNone/>
            </a:pPr>
            <a:r>
              <a:rPr kumimoji="1" lang="zh-CN" altLang="en-US" sz="2400" dirty="0">
                <a:latin typeface="Times New Roman" pitchFamily="18" charset="0"/>
                <a:ea typeface="楷体_GB2312" pitchFamily="49" charset="-122"/>
              </a:rPr>
              <a:t>        在此阶段，如果觉得前面的消息和交互对于当前的顺序图过于详细，可以让它们更加泛化一些，但是在软件建模的下一个阶段，就会觉得初始的各个顺序图越详细越好。</a:t>
            </a:r>
          </a:p>
        </p:txBody>
      </p:sp>
    </p:spTree>
    <p:extLst>
      <p:ext uri="{BB962C8B-B14F-4D97-AF65-F5344CB8AC3E}">
        <p14:creationId xmlns:p14="http://schemas.microsoft.com/office/powerpoint/2010/main" val="3301743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237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r>
              <a:rPr lang="zh-CN" altLang="en-US" dirty="0" smtClean="0"/>
              <a:t>：</a:t>
            </a:r>
            <a:r>
              <a:rPr lang="zh-CN" altLang="en-US" b="1" dirty="0" smtClean="0">
                <a:ea typeface="黑体" pitchFamily="49" charset="-122"/>
              </a:rPr>
              <a:t>饮料</a:t>
            </a:r>
            <a:r>
              <a:rPr lang="zh-CN" altLang="en-US" b="1" dirty="0">
                <a:ea typeface="黑体" pitchFamily="49" charset="-122"/>
              </a:rPr>
              <a:t>销售机的</a:t>
            </a:r>
            <a:r>
              <a:rPr lang="zh-CN" altLang="en-US" b="1" dirty="0" smtClean="0">
                <a:ea typeface="黑体" pitchFamily="49" charset="-122"/>
              </a:rPr>
              <a:t>例子</a:t>
            </a:r>
            <a:endParaRPr lang="zh-CN" altLang="en-US" b="1" dirty="0">
              <a:ea typeface="黑体" pitchFamily="49" charset="-122"/>
            </a:endParaRPr>
          </a:p>
        </p:txBody>
      </p:sp>
      <p:sp>
        <p:nvSpPr>
          <p:cNvPr id="5" name="Rectangle 3"/>
          <p:cNvSpPr>
            <a:spLocks noGrp="1" noChangeArrowheads="1"/>
          </p:cNvSpPr>
          <p:nvPr>
            <p:ph type="body" idx="1"/>
          </p:nvPr>
        </p:nvSpPr>
        <p:spPr>
          <a:xfrm>
            <a:off x="323528" y="1052736"/>
            <a:ext cx="8136904" cy="540060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eaLnBrk="1" hangingPunct="1">
              <a:lnSpc>
                <a:spcPct val="125000"/>
              </a:lnSpc>
              <a:spcBef>
                <a:spcPct val="20000"/>
              </a:spcBef>
              <a:buClr>
                <a:srgbClr val="FF0000"/>
              </a:buClr>
              <a:buSzPct val="200000"/>
              <a:buNone/>
            </a:pPr>
            <a:r>
              <a:rPr kumimoji="1" lang="zh-CN" altLang="en-US" sz="2400" b="1" kern="1200" dirty="0">
                <a:solidFill>
                  <a:schemeClr val="tx1"/>
                </a:solidFill>
                <a:latin typeface="Times New Roman" pitchFamily="18" charset="0"/>
                <a:ea typeface="楷体_GB2312" pitchFamily="49" charset="-122"/>
              </a:rPr>
              <a:t>对组成饮料销售机的各个实体建模。我们假设饮料销售机有</a:t>
            </a:r>
            <a:r>
              <a:rPr kumimoji="1" lang="en-US" altLang="zh-CN" sz="2400" b="1" kern="1200" dirty="0">
                <a:solidFill>
                  <a:schemeClr val="tx1"/>
                </a:solidFill>
                <a:latin typeface="Times New Roman" pitchFamily="18" charset="0"/>
                <a:ea typeface="楷体_GB2312" pitchFamily="49" charset="-122"/>
              </a:rPr>
              <a:t>3</a:t>
            </a:r>
            <a:r>
              <a:rPr kumimoji="1" lang="zh-CN" altLang="en-US" sz="2400" b="1" kern="1200" dirty="0">
                <a:solidFill>
                  <a:schemeClr val="tx1"/>
                </a:solidFill>
                <a:latin typeface="Times New Roman" pitchFamily="18" charset="0"/>
                <a:ea typeface="楷体_GB2312" pitchFamily="49" charset="-122"/>
              </a:rPr>
              <a:t>个部分：前端（</a:t>
            </a:r>
            <a:r>
              <a:rPr kumimoji="1" lang="en-US" altLang="zh-CN" sz="2400" b="1" kern="1200" dirty="0">
                <a:solidFill>
                  <a:schemeClr val="tx1"/>
                </a:solidFill>
                <a:latin typeface="Times New Roman" pitchFamily="18" charset="0"/>
                <a:ea typeface="楷体_GB2312" pitchFamily="49" charset="-122"/>
              </a:rPr>
              <a:t>front</a:t>
            </a:r>
            <a:r>
              <a:rPr kumimoji="1" lang="zh-CN" altLang="en-US" sz="2400" b="1" kern="1200" dirty="0">
                <a:solidFill>
                  <a:schemeClr val="tx1"/>
                </a:solidFill>
                <a:latin typeface="Times New Roman" pitchFamily="18" charset="0"/>
                <a:ea typeface="楷体_GB2312" pitchFamily="49" charset="-122"/>
              </a:rPr>
              <a:t>），钱币记录仪（</a:t>
            </a:r>
            <a:r>
              <a:rPr kumimoji="1" lang="en-US" altLang="zh-CN" sz="2400" b="1" kern="1200" dirty="0">
                <a:solidFill>
                  <a:schemeClr val="tx1"/>
                </a:solidFill>
                <a:latin typeface="Times New Roman" pitchFamily="18" charset="0"/>
                <a:ea typeface="楷体_GB2312" pitchFamily="49" charset="-122"/>
              </a:rPr>
              <a:t>register</a:t>
            </a:r>
            <a:r>
              <a:rPr kumimoji="1" lang="zh-CN" altLang="en-US" sz="2400" b="1" kern="1200" dirty="0">
                <a:solidFill>
                  <a:schemeClr val="tx1"/>
                </a:solidFill>
                <a:latin typeface="Times New Roman" pitchFamily="18" charset="0"/>
                <a:ea typeface="楷体_GB2312" pitchFamily="49" charset="-122"/>
              </a:rPr>
              <a:t>）以及分配器（</a:t>
            </a:r>
            <a:r>
              <a:rPr kumimoji="1" lang="en-US" altLang="zh-CN" sz="2400" b="1" kern="1200" dirty="0">
                <a:solidFill>
                  <a:schemeClr val="tx1"/>
                </a:solidFill>
                <a:latin typeface="Times New Roman" pitchFamily="18" charset="0"/>
                <a:ea typeface="楷体_GB2312" pitchFamily="49" charset="-122"/>
              </a:rPr>
              <a:t>dispenser</a:t>
            </a:r>
            <a:r>
              <a:rPr kumimoji="1" lang="zh-CN" altLang="en-US" sz="2400" b="1" kern="1200" dirty="0">
                <a:solidFill>
                  <a:schemeClr val="tx1"/>
                </a:solidFill>
                <a:latin typeface="Times New Roman" pitchFamily="18" charset="0"/>
                <a:ea typeface="楷体_GB2312" pitchFamily="49" charset="-122"/>
              </a:rPr>
              <a:t>）</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rgbClr val="FF0000"/>
                </a:solidFill>
                <a:latin typeface="Times New Roman" pitchFamily="18" charset="0"/>
                <a:ea typeface="楷体_GB2312" pitchFamily="49" charset="-122"/>
              </a:rPr>
              <a:t>前端负责：</a:t>
            </a:r>
            <a:r>
              <a:rPr kumimoji="1" lang="zh-CN" altLang="en-US" sz="2400" b="1" kern="1200" dirty="0">
                <a:solidFill>
                  <a:schemeClr val="tx1"/>
                </a:solidFill>
                <a:latin typeface="Times New Roman" pitchFamily="18" charset="0"/>
                <a:ea typeface="楷体_GB2312" pitchFamily="49" charset="-122"/>
              </a:rPr>
              <a:t>接收顾客的选购和现钞，显示诸如</a:t>
            </a:r>
            <a:r>
              <a:rPr kumimoji="1" lang="en-US" altLang="zh-CN" sz="2400" b="1" kern="1200" dirty="0">
                <a:solidFill>
                  <a:schemeClr val="tx1"/>
                </a:solidFill>
                <a:latin typeface="Times New Roman" pitchFamily="18" charset="0"/>
                <a:ea typeface="楷体_GB2312" pitchFamily="49" charset="-122"/>
              </a:rPr>
              <a:t>Out of selection(</a:t>
            </a:r>
            <a:r>
              <a:rPr kumimoji="1" lang="zh-CN" altLang="en-US" sz="2400" b="1" kern="1200" dirty="0">
                <a:solidFill>
                  <a:schemeClr val="tx1"/>
                </a:solidFill>
                <a:latin typeface="Times New Roman" pitchFamily="18" charset="0"/>
                <a:ea typeface="楷体_GB2312" pitchFamily="49" charset="-122"/>
              </a:rPr>
              <a:t>所选饮料已售完</a:t>
            </a:r>
            <a:r>
              <a:rPr kumimoji="1" lang="en-US" altLang="zh-CN" sz="2400" b="1" kern="1200" dirty="0">
                <a:solidFill>
                  <a:schemeClr val="tx1"/>
                </a:solidFill>
                <a:latin typeface="Times New Roman" pitchFamily="18" charset="0"/>
                <a:ea typeface="楷体_GB2312" pitchFamily="49" charset="-122"/>
              </a:rPr>
              <a:t>)</a:t>
            </a:r>
            <a:r>
              <a:rPr kumimoji="1" lang="zh-CN" altLang="en-US" sz="2400" b="1" kern="1200" dirty="0">
                <a:solidFill>
                  <a:schemeClr val="tx1"/>
                </a:solidFill>
                <a:latin typeface="Times New Roman" pitchFamily="18" charset="0"/>
                <a:ea typeface="楷体_GB2312" pitchFamily="49" charset="-122"/>
              </a:rPr>
              <a:t>和</a:t>
            </a:r>
            <a:r>
              <a:rPr kumimoji="1" lang="en-US" altLang="zh-CN" sz="2400" b="1" kern="1200" dirty="0">
                <a:solidFill>
                  <a:schemeClr val="tx1"/>
                </a:solidFill>
                <a:latin typeface="Times New Roman" pitchFamily="18" charset="0"/>
                <a:ea typeface="楷体_GB2312" pitchFamily="49" charset="-122"/>
              </a:rPr>
              <a:t>Use correct change(</a:t>
            </a:r>
            <a:r>
              <a:rPr kumimoji="1" lang="zh-CN" altLang="en-US" sz="2400" b="1" kern="1200" dirty="0">
                <a:solidFill>
                  <a:schemeClr val="tx1"/>
                </a:solidFill>
                <a:latin typeface="Times New Roman" pitchFamily="18" charset="0"/>
                <a:ea typeface="楷体_GB2312" pitchFamily="49" charset="-122"/>
              </a:rPr>
              <a:t>使用合适的零钱</a:t>
            </a:r>
            <a:r>
              <a:rPr kumimoji="1" lang="en-US" altLang="zh-CN" sz="2400" b="1" kern="1200" dirty="0">
                <a:solidFill>
                  <a:schemeClr val="tx1"/>
                </a:solidFill>
                <a:latin typeface="Times New Roman" pitchFamily="18" charset="0"/>
                <a:ea typeface="楷体_GB2312" pitchFamily="49" charset="-122"/>
              </a:rPr>
              <a:t>)</a:t>
            </a:r>
            <a:r>
              <a:rPr kumimoji="1" lang="zh-CN" altLang="en-US" sz="2400" b="1" kern="1200" dirty="0">
                <a:solidFill>
                  <a:schemeClr val="tx1"/>
                </a:solidFill>
                <a:latin typeface="Times New Roman" pitchFamily="18" charset="0"/>
                <a:ea typeface="楷体_GB2312" pitchFamily="49" charset="-122"/>
              </a:rPr>
              <a:t>的信息；从记录仪接收找回的零钱并返回给顾客；返回现钞；从分配器接收一罐饮料并把它交给顾客。</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rgbClr val="FF0000"/>
                </a:solidFill>
                <a:latin typeface="Times New Roman" pitchFamily="18" charset="0"/>
                <a:ea typeface="楷体_GB2312" pitchFamily="49" charset="-122"/>
              </a:rPr>
              <a:t>钱币记录仪负责</a:t>
            </a:r>
            <a:r>
              <a:rPr kumimoji="1" lang="zh-CN" altLang="en-US" sz="2400" b="1" kern="1200" dirty="0">
                <a:solidFill>
                  <a:schemeClr val="tx1"/>
                </a:solidFill>
                <a:latin typeface="Times New Roman" pitchFamily="18" charset="0"/>
                <a:ea typeface="楷体_GB2312" pitchFamily="49" charset="-122"/>
              </a:rPr>
              <a:t>：从前端获取顾客输入信息（即选购的饮料种类和现钞）；更新现钞储存；找零钱；</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rgbClr val="FF0000"/>
                </a:solidFill>
                <a:latin typeface="Times New Roman" pitchFamily="18" charset="0"/>
                <a:ea typeface="楷体_GB2312" pitchFamily="49" charset="-122"/>
              </a:rPr>
              <a:t>分配器将负责</a:t>
            </a:r>
            <a:r>
              <a:rPr kumimoji="1" lang="zh-CN" altLang="en-US" sz="2400" b="1" kern="1200" dirty="0">
                <a:solidFill>
                  <a:schemeClr val="tx1"/>
                </a:solidFill>
                <a:latin typeface="Times New Roman" pitchFamily="18" charset="0"/>
                <a:ea typeface="楷体_GB2312" pitchFamily="49" charset="-122"/>
              </a:rPr>
              <a:t>：检查选购的饮料是否还有货；分发一罐饮料。</a:t>
            </a:r>
          </a:p>
          <a:p>
            <a:pPr marL="457200" indent="-457200" eaLnBrk="1" hangingPunct="1">
              <a:lnSpc>
                <a:spcPct val="125000"/>
              </a:lnSpc>
              <a:spcBef>
                <a:spcPct val="20000"/>
              </a:spcBef>
              <a:buClr>
                <a:srgbClr val="FF0000"/>
              </a:buClr>
              <a:buSzPct val="200000"/>
              <a:buFontTx/>
              <a:buChar char="•"/>
            </a:pPr>
            <a:endParaRPr kumimoji="1" lang="zh-CN" sz="2400" b="1" kern="1200" dirty="0">
              <a:solidFill>
                <a:schemeClr val="tx1"/>
              </a:solidFill>
              <a:latin typeface="Times New Roman" pitchFamily="18" charset="0"/>
              <a:ea typeface="楷体_GB2312" pitchFamily="49" charset="-122"/>
            </a:endParaRPr>
          </a:p>
          <a:p>
            <a:pPr marL="457200" indent="-457200" eaLnBrk="1" hangingPunct="1">
              <a:lnSpc>
                <a:spcPct val="125000"/>
              </a:lnSpc>
              <a:spcBef>
                <a:spcPct val="20000"/>
              </a:spcBef>
              <a:buClr>
                <a:srgbClr val="FF0000"/>
              </a:buClr>
              <a:buSzPct val="200000"/>
              <a:buFontTx/>
              <a:buChar char="•"/>
            </a:pPr>
            <a:endParaRPr kumimoji="1" lang="zh-CN" altLang="zh-CN" sz="2400" b="1" kern="1200" dirty="0">
              <a:solidFill>
                <a:schemeClr val="tx1"/>
              </a:solidFill>
              <a:latin typeface="Times New Roman" pitchFamily="18" charset="0"/>
              <a:ea typeface="楷体_GB2312" pitchFamily="49" charset="-122"/>
            </a:endParaRPr>
          </a:p>
        </p:txBody>
      </p:sp>
    </p:spTree>
    <p:extLst>
      <p:ext uri="{BB962C8B-B14F-4D97-AF65-F5344CB8AC3E}">
        <p14:creationId xmlns:p14="http://schemas.microsoft.com/office/powerpoint/2010/main" val="20855588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429309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4771311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Collaboration diagram</a:t>
            </a:r>
            <a:endParaRPr lang="zh-CN" altLang="en-US" dirty="0"/>
          </a:p>
        </p:txBody>
      </p:sp>
      <p:sp>
        <p:nvSpPr>
          <p:cNvPr id="5" name="Rectangle 2"/>
          <p:cNvSpPr>
            <a:spLocks noGrp="1" noChangeArrowheads="1"/>
          </p:cNvSpPr>
          <p:nvPr>
            <p:ph type="body" idx="1"/>
          </p:nvPr>
        </p:nvSpPr>
        <p:spPr>
          <a:xfrm>
            <a:off x="395536" y="1052736"/>
            <a:ext cx="8352928" cy="39941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sym typeface="Wingdings 2" pitchFamily="18" charset="2"/>
              </a:rPr>
              <a:t>协作</a:t>
            </a:r>
            <a:r>
              <a:rPr kumimoji="1" lang="zh-CN" altLang="en-US" sz="2400" b="1" kern="1200" dirty="0" smtClean="0">
                <a:solidFill>
                  <a:schemeClr val="tx1"/>
                </a:solidFill>
                <a:latin typeface="Arial" charset="0"/>
                <a:ea typeface="楷体_GB2312" pitchFamily="49" charset="-122"/>
                <a:sym typeface="Wingdings 2" pitchFamily="18" charset="2"/>
              </a:rPr>
              <a:t>图（通信图）包含</a:t>
            </a:r>
            <a:r>
              <a:rPr kumimoji="1" lang="zh-CN" altLang="en-US" sz="2400" b="1" kern="1200" dirty="0">
                <a:solidFill>
                  <a:schemeClr val="tx1"/>
                </a:solidFill>
                <a:latin typeface="Arial" charset="0"/>
                <a:ea typeface="楷体_GB2312" pitchFamily="49" charset="-122"/>
                <a:sym typeface="Wingdings 2" pitchFamily="18" charset="2"/>
              </a:rPr>
              <a:t>一组对象和以消息交换为纽带的关联，用于描述系统的行为是如何由系统的成分合作实现的</a:t>
            </a:r>
            <a:r>
              <a:rPr kumimoji="1" lang="zh-CN" altLang="en-US" sz="2400" b="1" kern="1200" dirty="0" smtClean="0">
                <a:solidFill>
                  <a:schemeClr val="tx1"/>
                </a:solidFill>
                <a:latin typeface="Arial" charset="0"/>
                <a:ea typeface="楷体_GB2312" pitchFamily="49" charset="-122"/>
                <a:sym typeface="Wingdings 2" pitchFamily="18" charset="2"/>
              </a:rPr>
              <a:t>。</a:t>
            </a:r>
            <a:endParaRPr kumimoji="1" lang="en-US" altLang="zh-CN" sz="2400" b="1" kern="1200" dirty="0" smtClean="0">
              <a:solidFill>
                <a:schemeClr val="tx1"/>
              </a:solidFill>
              <a:latin typeface="Arial" charset="0"/>
              <a:ea typeface="楷体_GB2312" pitchFamily="49" charset="-122"/>
              <a:sym typeface="Wingdings 2" pitchFamily="18" charset="2"/>
            </a:endParaRPr>
          </a:p>
          <a:p>
            <a:pPr marL="457200" indent="-457200" eaLnBrk="1" hangingPunct="1">
              <a:lnSpc>
                <a:spcPct val="125000"/>
              </a:lnSpc>
              <a:spcBef>
                <a:spcPct val="20000"/>
              </a:spcBef>
              <a:buClr>
                <a:srgbClr val="FF0000"/>
              </a:buClr>
              <a:buSzPct val="200000"/>
              <a:buFontTx/>
              <a:buChar char="•"/>
            </a:pPr>
            <a:endParaRPr kumimoji="1" lang="zh-CN" altLang="en-US" sz="2400" b="1" kern="1200" dirty="0">
              <a:solidFill>
                <a:schemeClr val="tx1"/>
              </a:solidFill>
              <a:latin typeface="Arial" charset="0"/>
              <a:ea typeface="楷体_GB2312" pitchFamily="49" charset="-122"/>
              <a:sym typeface="Wingdings 2" pitchFamily="18" charset="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sym typeface="Wingdings 2" pitchFamily="18" charset="2"/>
              </a:rPr>
              <a:t>协作</a:t>
            </a:r>
            <a:r>
              <a:rPr kumimoji="1" lang="zh-CN" altLang="en-US" sz="2400" b="1" kern="1200" dirty="0" smtClean="0">
                <a:solidFill>
                  <a:schemeClr val="tx1"/>
                </a:solidFill>
                <a:latin typeface="Arial" charset="0"/>
                <a:ea typeface="楷体_GB2312" pitchFamily="49" charset="-122"/>
                <a:sym typeface="Wingdings 2" pitchFamily="18" charset="2"/>
              </a:rPr>
              <a:t>图</a:t>
            </a:r>
            <a:r>
              <a:rPr kumimoji="1" lang="zh-CN" altLang="en-US" sz="2400" b="1" kern="1200" dirty="0">
                <a:solidFill>
                  <a:schemeClr val="tx1"/>
                </a:solidFill>
                <a:latin typeface="Arial" charset="0"/>
                <a:ea typeface="楷体_GB2312" pitchFamily="49" charset="-122"/>
                <a:sym typeface="Wingdings 2" pitchFamily="18" charset="2"/>
              </a:rPr>
              <a:t>是协同的图形表示。 </a:t>
            </a:r>
            <a:endParaRPr kumimoji="1" lang="en-US" altLang="zh-CN" sz="2400" b="1" kern="1200" dirty="0" smtClean="0">
              <a:solidFill>
                <a:schemeClr val="tx1"/>
              </a:solidFill>
              <a:latin typeface="Arial" charset="0"/>
              <a:ea typeface="楷体_GB2312" pitchFamily="49" charset="-122"/>
              <a:sym typeface="Wingdings 2" pitchFamily="18" charset="2"/>
            </a:endParaRPr>
          </a:p>
          <a:p>
            <a:pPr marL="457200" indent="-457200" eaLnBrk="1" hangingPunct="1">
              <a:lnSpc>
                <a:spcPct val="125000"/>
              </a:lnSpc>
              <a:spcBef>
                <a:spcPct val="20000"/>
              </a:spcBef>
              <a:buClr>
                <a:srgbClr val="FF0000"/>
              </a:buClr>
              <a:buSzPct val="200000"/>
              <a:buFontTx/>
              <a:buChar char="•"/>
            </a:pPr>
            <a:endParaRPr kumimoji="1" lang="zh-CN" altLang="en-US" sz="2400" b="1" kern="1200" dirty="0">
              <a:solidFill>
                <a:schemeClr val="tx1"/>
              </a:solidFill>
              <a:latin typeface="Arial" charset="0"/>
              <a:ea typeface="楷体_GB2312" pitchFamily="49" charset="-122"/>
              <a:sym typeface="Wingdings 2" pitchFamily="18" charset="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sym typeface="Wingdings 2" pitchFamily="18" charset="2"/>
              </a:rPr>
              <a:t>所谓协同（</a:t>
            </a:r>
            <a:r>
              <a:rPr kumimoji="1" lang="en-US" altLang="zh-CN" sz="2400" b="1" kern="1200" dirty="0">
                <a:solidFill>
                  <a:schemeClr val="tx1"/>
                </a:solidFill>
                <a:latin typeface="Arial" charset="0"/>
                <a:ea typeface="楷体_GB2312" pitchFamily="49" charset="-122"/>
                <a:sym typeface="Wingdings 2" pitchFamily="18" charset="2"/>
              </a:rPr>
              <a:t>Collaboration</a:t>
            </a:r>
            <a:r>
              <a:rPr kumimoji="1" lang="zh-CN" altLang="en-US" sz="2400" b="1" kern="1200" dirty="0">
                <a:solidFill>
                  <a:schemeClr val="tx1"/>
                </a:solidFill>
                <a:latin typeface="Arial" charset="0"/>
                <a:ea typeface="楷体_GB2312" pitchFamily="49" charset="-122"/>
                <a:sym typeface="Wingdings 2" pitchFamily="18" charset="2"/>
              </a:rPr>
              <a:t>）是一种静态结构，它是一个系统对实现某些服务所涉及的对象及其交互的投影。一个协同定义了一组对某些服务有意义的参加者和它们的联系，这些参加者定义了交互中的对象所扮演的角色。 </a:t>
            </a:r>
          </a:p>
        </p:txBody>
      </p:sp>
    </p:spTree>
    <p:extLst>
      <p:ext uri="{BB962C8B-B14F-4D97-AF65-F5344CB8AC3E}">
        <p14:creationId xmlns:p14="http://schemas.microsoft.com/office/powerpoint/2010/main" val="105477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3" name="Rectangle 3"/>
          <p:cNvSpPr>
            <a:spLocks noChangeArrowheads="1"/>
          </p:cNvSpPr>
          <p:nvPr/>
        </p:nvSpPr>
        <p:spPr bwMode="auto">
          <a:xfrm>
            <a:off x="468313" y="980157"/>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工作方法：针对用例图中的每个用例，并结合领域模型中的类，寻找分析类，并通过</a:t>
            </a:r>
            <a:r>
              <a:rPr kumimoji="1" lang="en-US" altLang="zh-CN" sz="2400" b="1" dirty="0">
                <a:solidFill>
                  <a:schemeClr val="tx1"/>
                </a:solidFill>
                <a:ea typeface="楷体_GB2312" pitchFamily="49" charset="-122"/>
              </a:rPr>
              <a:t>Robustness</a:t>
            </a:r>
            <a:r>
              <a:rPr kumimoji="1" lang="zh-CN" altLang="en-US" sz="2400" b="1" dirty="0">
                <a:solidFill>
                  <a:schemeClr val="tx1"/>
                </a:solidFill>
                <a:ea typeface="楷体_GB2312" pitchFamily="49" charset="-122"/>
              </a:rPr>
              <a:t>分析来理清业务逻辑流程，再用交互模型将其确定下来 ，并不断丰富分析模型</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注意：主要关注于区分出边界对象、实体对象和控制对象，暂时不要考虑其具体的实现类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说明：对于较复杂的用例，可以按上述的流程逐渐地进行分析、设计、实施；但对于比较简单的用例而言，也是可以直接从用例描述中导出设计阶段交互模型 </a:t>
            </a:r>
          </a:p>
        </p:txBody>
      </p:sp>
      <p:pic>
        <p:nvPicPr>
          <p:cNvPr id="2068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5373216"/>
            <a:ext cx="1943100" cy="125571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a:latin typeface="+mj-lt"/>
                <a:ea typeface="+mj-ea"/>
                <a:cs typeface="+mj-cs"/>
              </a:rPr>
              <a:t>Stages of the interaction model</a:t>
            </a:r>
            <a:endParaRPr lang="zh-CN" altLang="en-US" sz="3600" b="0" dirty="0">
              <a:latin typeface="+mj-lt"/>
              <a:ea typeface="+mj-ea"/>
              <a:cs typeface="+mj-cs"/>
            </a:endParaRPr>
          </a:p>
        </p:txBody>
      </p:sp>
    </p:spTree>
    <p:extLst>
      <p:ext uri="{BB962C8B-B14F-4D97-AF65-F5344CB8AC3E}">
        <p14:creationId xmlns:p14="http://schemas.microsoft.com/office/powerpoint/2010/main" val="706411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6"/>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10E262-365E-4D24-BAFE-5210F4D0398C}" type="slidenum">
              <a:rPr lang="zh-CN" altLang="en-US" smtClean="0"/>
              <a:pPr eaLnBrk="1" hangingPunct="1"/>
              <a:t>70</a:t>
            </a:fld>
            <a:endParaRPr lang="en-US" altLang="zh-CN" smtClean="0"/>
          </a:p>
        </p:txBody>
      </p:sp>
      <p:sp>
        <p:nvSpPr>
          <p:cNvPr id="16387" name="Rectangle 7"/>
          <p:cNvSpPr>
            <a:spLocks noGrp="1" noChangeArrowheads="1"/>
          </p:cNvSpPr>
          <p:nvPr>
            <p:ph type="title"/>
          </p:nvPr>
        </p:nvSpPr>
        <p:spPr>
          <a:xfrm>
            <a:off x="900113" y="0"/>
            <a:ext cx="7772400" cy="1143000"/>
          </a:xfrm>
        </p:spPr>
        <p:txBody>
          <a:bodyPr/>
          <a:lstStyle/>
          <a:p>
            <a:pPr eaLnBrk="1" hangingPunct="1"/>
            <a:r>
              <a:rPr lang="en-US" altLang="zh-CN" sz="4000" smtClean="0"/>
              <a:t>Select course collaboration diagram</a:t>
            </a:r>
          </a:p>
        </p:txBody>
      </p:sp>
      <p:graphicFrame>
        <p:nvGraphicFramePr>
          <p:cNvPr id="16388" name="Object 6"/>
          <p:cNvGraphicFramePr>
            <a:graphicFrameLocks noGrp="1" noChangeAspect="1"/>
          </p:cNvGraphicFramePr>
          <p:nvPr>
            <p:ph sz="half" idx="2"/>
            <p:extLst>
              <p:ext uri="{D42A27DB-BD31-4B8C-83A1-F6EECF244321}">
                <p14:modId xmlns:p14="http://schemas.microsoft.com/office/powerpoint/2010/main" val="3550418122"/>
              </p:ext>
            </p:extLst>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8461" name="Rose Model Diagram" r:id="rId3" imgW="8850489" imgH="5870222" progId="Rose.ModelPicture">
                  <p:link updateAutomatic="1"/>
                </p:oleObj>
              </mc:Choice>
              <mc:Fallback>
                <p:oleObj name="Rose Model Diagram" r:id="rId3" imgW="8850489" imgH="5870222" progId="Rose.ModelPicture">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FFFBFF"/>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6150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Concepts</a:t>
            </a:r>
            <a:endParaRPr lang="zh-CN" altLang="en-US" dirty="0"/>
          </a:p>
        </p:txBody>
      </p:sp>
      <p:sp>
        <p:nvSpPr>
          <p:cNvPr id="5" name="Rectangle 2"/>
          <p:cNvSpPr>
            <a:spLocks noGrp="1" noChangeArrowheads="1"/>
          </p:cNvSpPr>
          <p:nvPr>
            <p:ph type="body" idx="1"/>
          </p:nvPr>
        </p:nvSpPr>
        <p:spPr>
          <a:xfrm>
            <a:off x="144016" y="764704"/>
            <a:ext cx="8820472" cy="443865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smtClean="0">
                <a:solidFill>
                  <a:srgbClr val="FF0000"/>
                </a:solidFill>
                <a:latin typeface="Arial" charset="0"/>
                <a:ea typeface="楷体_GB2312" pitchFamily="49" charset="-122"/>
                <a:sym typeface="Wingdings 2" pitchFamily="18" charset="2"/>
              </a:rPr>
              <a:t>对象</a:t>
            </a:r>
            <a:r>
              <a:rPr kumimoji="1" lang="zh-CN" altLang="en-US" sz="2400" b="1" kern="1200" dirty="0">
                <a:solidFill>
                  <a:srgbClr val="FF0000"/>
                </a:solidFill>
                <a:latin typeface="Arial" charset="0"/>
                <a:ea typeface="楷体_GB2312" pitchFamily="49" charset="-122"/>
                <a:sym typeface="Wingdings 2" pitchFamily="18" charset="2"/>
              </a:rPr>
              <a:t>类角色</a:t>
            </a:r>
            <a:r>
              <a:rPr kumimoji="1" lang="zh-CN" altLang="en-US" sz="2400" b="1" kern="1200" dirty="0">
                <a:solidFill>
                  <a:schemeClr val="tx1"/>
                </a:solidFill>
                <a:latin typeface="Arial" charset="0"/>
                <a:ea typeface="楷体_GB2312" pitchFamily="49" charset="-122"/>
                <a:sym typeface="Wingdings 2" pitchFamily="18" charset="2"/>
              </a:rPr>
              <a:t>（</a:t>
            </a:r>
            <a:r>
              <a:rPr kumimoji="1" lang="en-US" altLang="zh-CN" sz="2400" b="1" kern="1200" dirty="0">
                <a:solidFill>
                  <a:schemeClr val="tx1"/>
                </a:solidFill>
                <a:latin typeface="Arial" charset="0"/>
                <a:ea typeface="楷体_GB2312" pitchFamily="49" charset="-122"/>
                <a:sym typeface="Wingdings 2" pitchFamily="18" charset="2"/>
              </a:rPr>
              <a:t>Class Role</a:t>
            </a:r>
            <a:r>
              <a:rPr kumimoji="1" lang="zh-CN" altLang="en-US" sz="2400" b="1" kern="1200" dirty="0">
                <a:solidFill>
                  <a:schemeClr val="tx1"/>
                </a:solidFill>
                <a:latin typeface="Arial" charset="0"/>
                <a:ea typeface="楷体_GB2312" pitchFamily="49" charset="-122"/>
                <a:sym typeface="Wingdings 2" pitchFamily="18" charset="2"/>
              </a:rPr>
              <a:t>） </a:t>
            </a:r>
            <a:r>
              <a:rPr kumimoji="1" lang="zh-CN" altLang="en-US" sz="2400" b="1" kern="1200" dirty="0" smtClean="0">
                <a:solidFill>
                  <a:schemeClr val="tx1"/>
                </a:solidFill>
                <a:latin typeface="Arial" charset="0"/>
                <a:ea typeface="楷体_GB2312" pitchFamily="49" charset="-122"/>
                <a:sym typeface="Wingdings 2" pitchFamily="18" charset="2"/>
              </a:rPr>
              <a:t>：对象</a:t>
            </a:r>
            <a:r>
              <a:rPr kumimoji="1" lang="zh-CN" altLang="en-US" sz="2400" b="1" kern="1200" dirty="0">
                <a:solidFill>
                  <a:schemeClr val="tx1"/>
                </a:solidFill>
                <a:latin typeface="Arial" charset="0"/>
                <a:ea typeface="楷体_GB2312" pitchFamily="49" charset="-122"/>
                <a:sym typeface="Wingdings 2" pitchFamily="18" charset="2"/>
              </a:rPr>
              <a:t>类角色是在交互中对象可起的作用。 </a:t>
            </a:r>
            <a:r>
              <a:rPr kumimoji="1" lang="zh-CN" altLang="en-US" sz="2400" b="1" kern="1200" dirty="0" smtClean="0">
                <a:solidFill>
                  <a:schemeClr val="tx1"/>
                </a:solidFill>
                <a:latin typeface="Arial" charset="0"/>
                <a:ea typeface="楷体_GB2312" pitchFamily="49" charset="-122"/>
                <a:sym typeface="Wingdings 2" pitchFamily="18" charset="2"/>
              </a:rPr>
              <a:t>对象</a:t>
            </a:r>
            <a:r>
              <a:rPr kumimoji="1" lang="zh-CN" altLang="en-US" sz="2400" b="1" kern="1200" dirty="0">
                <a:solidFill>
                  <a:schemeClr val="tx1"/>
                </a:solidFill>
                <a:latin typeface="Arial" charset="0"/>
                <a:ea typeface="楷体_GB2312" pitchFamily="49" charset="-122"/>
                <a:sym typeface="Wingdings 2" pitchFamily="18" charset="2"/>
              </a:rPr>
              <a:t>类角色用一个矩形框图标表示，其中置有对象的名称。对象类角色也可以是一个匿名对象。 </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sym typeface="Wingdings 2" pitchFamily="18" charset="2"/>
              </a:rPr>
              <a:t> </a:t>
            </a:r>
            <a:r>
              <a:rPr kumimoji="1" lang="zh-CN" altLang="en-US" sz="2400" b="1" kern="1200" dirty="0" smtClean="0">
                <a:solidFill>
                  <a:srgbClr val="FF0000"/>
                </a:solidFill>
                <a:latin typeface="Arial" charset="0"/>
                <a:ea typeface="楷体_GB2312" pitchFamily="49" charset="-122"/>
                <a:sym typeface="Wingdings 2" pitchFamily="18" charset="2"/>
              </a:rPr>
              <a:t>关联</a:t>
            </a:r>
            <a:r>
              <a:rPr kumimoji="1" lang="zh-CN" altLang="en-US" sz="2400" b="1" kern="1200" dirty="0">
                <a:solidFill>
                  <a:srgbClr val="FF0000"/>
                </a:solidFill>
                <a:latin typeface="Arial" charset="0"/>
                <a:ea typeface="楷体_GB2312" pitchFamily="49" charset="-122"/>
                <a:sym typeface="Wingdings 2" pitchFamily="18" charset="2"/>
              </a:rPr>
              <a:t>角色</a:t>
            </a:r>
            <a:r>
              <a:rPr kumimoji="1" lang="zh-CN" altLang="en-US" sz="2400" b="1" kern="1200" dirty="0">
                <a:solidFill>
                  <a:schemeClr val="tx1"/>
                </a:solidFill>
                <a:latin typeface="Arial" charset="0"/>
                <a:ea typeface="楷体_GB2312" pitchFamily="49" charset="-122"/>
                <a:sym typeface="Wingdings 2" pitchFamily="18" charset="2"/>
              </a:rPr>
              <a:t>（</a:t>
            </a:r>
            <a:r>
              <a:rPr kumimoji="1" lang="en-US" altLang="zh-CN" sz="2400" b="1" kern="1200" dirty="0">
                <a:solidFill>
                  <a:schemeClr val="tx1"/>
                </a:solidFill>
                <a:latin typeface="Arial" charset="0"/>
                <a:ea typeface="楷体_GB2312" pitchFamily="49" charset="-122"/>
                <a:sym typeface="Wingdings 2" pitchFamily="18" charset="2"/>
              </a:rPr>
              <a:t>Association Role</a:t>
            </a:r>
            <a:r>
              <a:rPr kumimoji="1" lang="zh-CN" altLang="en-US" sz="2400" b="1" kern="1200" dirty="0">
                <a:solidFill>
                  <a:schemeClr val="tx1"/>
                </a:solidFill>
                <a:latin typeface="Arial" charset="0"/>
                <a:ea typeface="楷体_GB2312" pitchFamily="49" charset="-122"/>
                <a:sym typeface="Wingdings 2" pitchFamily="18" charset="2"/>
              </a:rPr>
              <a:t>）   </a:t>
            </a:r>
            <a:r>
              <a:rPr kumimoji="1" lang="zh-CN" altLang="en-US" sz="2400" b="1" kern="1200" dirty="0" smtClean="0">
                <a:solidFill>
                  <a:schemeClr val="tx1"/>
                </a:solidFill>
                <a:latin typeface="Arial" charset="0"/>
                <a:ea typeface="楷体_GB2312" pitchFamily="49" charset="-122"/>
                <a:sym typeface="Wingdings 2" pitchFamily="18" charset="2"/>
              </a:rPr>
              <a:t>关联</a:t>
            </a:r>
            <a:r>
              <a:rPr kumimoji="1" lang="zh-CN" altLang="en-US" sz="2400" b="1" kern="1200" dirty="0">
                <a:solidFill>
                  <a:schemeClr val="tx1"/>
                </a:solidFill>
                <a:latin typeface="Arial" charset="0"/>
                <a:ea typeface="楷体_GB2312" pitchFamily="49" charset="-122"/>
                <a:sym typeface="Wingdings 2" pitchFamily="18" charset="2"/>
              </a:rPr>
              <a:t>角色代表关联路径（</a:t>
            </a:r>
            <a:r>
              <a:rPr kumimoji="1" lang="en-US" altLang="zh-CN" sz="2400" b="1" kern="1200" dirty="0">
                <a:solidFill>
                  <a:schemeClr val="tx1"/>
                </a:solidFill>
                <a:latin typeface="Arial" charset="0"/>
                <a:ea typeface="楷体_GB2312" pitchFamily="49" charset="-122"/>
                <a:sym typeface="Wingdings 2" pitchFamily="18" charset="2"/>
              </a:rPr>
              <a:t>Association Path</a:t>
            </a:r>
            <a:r>
              <a:rPr kumimoji="1" lang="zh-CN" altLang="en-US" sz="2400" b="1" kern="1200" dirty="0">
                <a:solidFill>
                  <a:schemeClr val="tx1"/>
                </a:solidFill>
                <a:latin typeface="Arial" charset="0"/>
                <a:ea typeface="楷体_GB2312" pitchFamily="49" charset="-122"/>
                <a:sym typeface="Wingdings 2" pitchFamily="18" charset="2"/>
              </a:rPr>
              <a:t>），规定在交互中对象之间的链接（</a:t>
            </a:r>
            <a:r>
              <a:rPr kumimoji="1" lang="en-US" altLang="zh-CN" sz="2400" b="1" kern="1200" dirty="0">
                <a:solidFill>
                  <a:schemeClr val="tx1"/>
                </a:solidFill>
                <a:latin typeface="Arial" charset="0"/>
                <a:ea typeface="楷体_GB2312" pitchFamily="49" charset="-122"/>
                <a:sym typeface="Wingdings 2" pitchFamily="18" charset="2"/>
              </a:rPr>
              <a:t>Link</a:t>
            </a:r>
            <a:r>
              <a:rPr kumimoji="1" lang="zh-CN" altLang="en-US" sz="2400" b="1" kern="1200" dirty="0">
                <a:solidFill>
                  <a:schemeClr val="tx1"/>
                </a:solidFill>
                <a:latin typeface="Arial" charset="0"/>
                <a:ea typeface="楷体_GB2312" pitchFamily="49" charset="-122"/>
                <a:sym typeface="Wingdings 2" pitchFamily="18" charset="2"/>
              </a:rPr>
              <a:t>）的角色类型。 </a:t>
            </a:r>
            <a:r>
              <a:rPr kumimoji="1" lang="zh-CN" altLang="en-US" sz="2400" b="1" kern="1200" dirty="0" smtClean="0">
                <a:solidFill>
                  <a:schemeClr val="tx1"/>
                </a:solidFill>
                <a:latin typeface="Arial" charset="0"/>
                <a:ea typeface="楷体_GB2312" pitchFamily="49" charset="-122"/>
                <a:sym typeface="Wingdings 2" pitchFamily="18" charset="2"/>
              </a:rPr>
              <a:t>关联</a:t>
            </a:r>
            <a:r>
              <a:rPr kumimoji="1" lang="zh-CN" altLang="en-US" sz="2400" b="1" kern="1200" dirty="0">
                <a:solidFill>
                  <a:schemeClr val="tx1"/>
                </a:solidFill>
                <a:latin typeface="Arial" charset="0"/>
                <a:ea typeface="楷体_GB2312" pitchFamily="49" charset="-122"/>
                <a:sym typeface="Wingdings 2" pitchFamily="18" charset="2"/>
              </a:rPr>
              <a:t>角色用对象角色之间的一条实线表示，关联线上有关联角色的</a:t>
            </a:r>
            <a:r>
              <a:rPr kumimoji="1" lang="zh-CN" altLang="en-US" sz="2400" b="1" kern="1200" dirty="0" smtClean="0">
                <a:solidFill>
                  <a:schemeClr val="tx1"/>
                </a:solidFill>
                <a:latin typeface="Arial" charset="0"/>
                <a:ea typeface="楷体_GB2312" pitchFamily="49" charset="-122"/>
                <a:sym typeface="Wingdings 2" pitchFamily="18" charset="2"/>
              </a:rPr>
              <a:t>名字。 </a:t>
            </a:r>
            <a:endParaRPr kumimoji="1" lang="en-US" altLang="zh-CN" sz="2400" b="1" kern="1200" dirty="0" smtClean="0">
              <a:solidFill>
                <a:schemeClr val="tx1"/>
              </a:solidFill>
              <a:latin typeface="Arial" charset="0"/>
              <a:ea typeface="楷体_GB2312" pitchFamily="49" charset="-122"/>
              <a:sym typeface="Wingdings 2" pitchFamily="18" charset="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smtClean="0">
                <a:solidFill>
                  <a:srgbClr val="FF0000"/>
                </a:solidFill>
                <a:latin typeface="Arial" charset="0"/>
                <a:ea typeface="楷体_GB2312" pitchFamily="49" charset="-122"/>
                <a:sym typeface="Wingdings 2" pitchFamily="18" charset="2"/>
              </a:rPr>
              <a:t>消息 </a:t>
            </a:r>
            <a:r>
              <a:rPr kumimoji="1" lang="zh-CN" altLang="en-US" sz="2400" b="1" kern="1200" dirty="0">
                <a:solidFill>
                  <a:schemeClr val="tx1"/>
                </a:solidFill>
                <a:latin typeface="Arial" charset="0"/>
                <a:ea typeface="楷体_GB2312" pitchFamily="49" charset="-122"/>
                <a:sym typeface="Wingdings 2" pitchFamily="18" charset="2"/>
              </a:rPr>
              <a:t>：</a:t>
            </a:r>
            <a:r>
              <a:rPr kumimoji="1" lang="zh-CN" altLang="en-US" sz="2400" b="1" kern="1200" dirty="0" smtClean="0">
                <a:solidFill>
                  <a:schemeClr val="tx1"/>
                </a:solidFill>
                <a:latin typeface="Arial" charset="0"/>
                <a:ea typeface="楷体_GB2312" pitchFamily="49" charset="-122"/>
                <a:sym typeface="Wingdings 2" pitchFamily="18" charset="2"/>
              </a:rPr>
              <a:t>在</a:t>
            </a:r>
            <a:r>
              <a:rPr kumimoji="1" lang="zh-CN" altLang="en-US" sz="2400" b="1" kern="1200" dirty="0">
                <a:solidFill>
                  <a:schemeClr val="tx1"/>
                </a:solidFill>
                <a:latin typeface="Arial" charset="0"/>
                <a:ea typeface="楷体_GB2312" pitchFamily="49" charset="-122"/>
                <a:sym typeface="Wingdings 2" pitchFamily="18" charset="2"/>
              </a:rPr>
              <a:t>协作</a:t>
            </a:r>
            <a:r>
              <a:rPr kumimoji="1" lang="zh-CN" altLang="en-US" sz="2400" b="1" kern="1200" dirty="0" smtClean="0">
                <a:solidFill>
                  <a:schemeClr val="tx1"/>
                </a:solidFill>
                <a:latin typeface="Arial" charset="0"/>
                <a:ea typeface="楷体_GB2312" pitchFamily="49" charset="-122"/>
                <a:sym typeface="Wingdings 2" pitchFamily="18" charset="2"/>
              </a:rPr>
              <a:t>图</a:t>
            </a:r>
            <a:r>
              <a:rPr kumimoji="1" lang="zh-CN" altLang="en-US" sz="2400" b="1" kern="1200" dirty="0">
                <a:solidFill>
                  <a:schemeClr val="tx1"/>
                </a:solidFill>
                <a:latin typeface="Arial" charset="0"/>
                <a:ea typeface="楷体_GB2312" pitchFamily="49" charset="-122"/>
                <a:sym typeface="Wingdings 2" pitchFamily="18" charset="2"/>
              </a:rPr>
              <a:t>中的消息的含义和表示法与顺序图中的相同。 消息内容标签在链接线旁的消息箭线上。 与顺序图不同的是，</a:t>
            </a:r>
            <a:r>
              <a:rPr kumimoji="1" lang="zh-CN" altLang="en-US" sz="2400" b="1" kern="1200" dirty="0" smtClean="0">
                <a:solidFill>
                  <a:schemeClr val="tx1"/>
                </a:solidFill>
                <a:latin typeface="Arial" charset="0"/>
                <a:ea typeface="楷体_GB2312" pitchFamily="49" charset="-122"/>
                <a:sym typeface="Wingdings 2" pitchFamily="18" charset="2"/>
              </a:rPr>
              <a:t>在</a:t>
            </a:r>
            <a:r>
              <a:rPr kumimoji="1" lang="zh-CN" altLang="en-US" sz="2400" b="1" kern="1200" dirty="0">
                <a:solidFill>
                  <a:schemeClr val="tx1"/>
                </a:solidFill>
                <a:latin typeface="Arial" charset="0"/>
                <a:ea typeface="楷体_GB2312" pitchFamily="49" charset="-122"/>
                <a:sym typeface="Wingdings 2" pitchFamily="18" charset="2"/>
              </a:rPr>
              <a:t>协作</a:t>
            </a:r>
            <a:r>
              <a:rPr kumimoji="1" lang="zh-CN" altLang="en-US" sz="2400" b="1" kern="1200" dirty="0" smtClean="0">
                <a:solidFill>
                  <a:schemeClr val="tx1"/>
                </a:solidFill>
                <a:latin typeface="Arial" charset="0"/>
                <a:ea typeface="楷体_GB2312" pitchFamily="49" charset="-122"/>
                <a:sym typeface="Wingdings 2" pitchFamily="18" charset="2"/>
              </a:rPr>
              <a:t>图</a:t>
            </a:r>
            <a:r>
              <a:rPr kumimoji="1" lang="zh-CN" altLang="en-US" sz="2400" b="1" kern="1200" dirty="0">
                <a:solidFill>
                  <a:schemeClr val="tx1"/>
                </a:solidFill>
                <a:latin typeface="Arial" charset="0"/>
                <a:ea typeface="楷体_GB2312" pitchFamily="49" charset="-122"/>
                <a:sym typeface="Wingdings 2" pitchFamily="18" charset="2"/>
              </a:rPr>
              <a:t>中的消息必须标有消息序号，它表示在高一层消息中的顺序或控制转移的顺序（交互的顺序）。如果在同一个嵌套层次中或消息源自于不同的对象角色，则消息是并发的。 </a:t>
            </a:r>
          </a:p>
        </p:txBody>
      </p:sp>
    </p:spTree>
    <p:extLst>
      <p:ext uri="{BB962C8B-B14F-4D97-AF65-F5344CB8AC3E}">
        <p14:creationId xmlns:p14="http://schemas.microsoft.com/office/powerpoint/2010/main" val="3904543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tu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8627563"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34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9" name="Rectangle 7"/>
          <p:cNvSpPr>
            <a:spLocks noChangeArrowheads="1"/>
          </p:cNvSpPr>
          <p:nvPr/>
        </p:nvSpPr>
        <p:spPr bwMode="auto">
          <a:xfrm>
            <a:off x="468313" y="1052736"/>
            <a:ext cx="8070850" cy="5184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rgbClr val="FF0000"/>
                </a:solidFill>
                <a:ea typeface="楷体_GB2312" pitchFamily="49" charset="-122"/>
              </a:rPr>
              <a:t>链</a:t>
            </a:r>
            <a:r>
              <a:rPr kumimoji="1" lang="zh-CN" altLang="en-US" sz="2400" b="1" dirty="0">
                <a:solidFill>
                  <a:schemeClr val="tx1"/>
                </a:solidFill>
                <a:ea typeface="楷体_GB2312" pitchFamily="49" charset="-122"/>
              </a:rPr>
              <a:t>：连接器，是用来表示对象之间的语义连接，一般而言，链是关联的一个实例（包括</a:t>
            </a:r>
            <a:r>
              <a:rPr kumimoji="1" lang="en-US" altLang="zh-CN" sz="2400" b="1" dirty="0">
                <a:solidFill>
                  <a:schemeClr val="tx1"/>
                </a:solidFill>
                <a:ea typeface="楷体_GB2312" pitchFamily="49" charset="-122"/>
              </a:rPr>
              <a:t>《association》</a:t>
            </a:r>
            <a:r>
              <a:rPr kumimoji="1" lang="zh-CN" altLang="en-US" sz="2400" b="1" dirty="0">
                <a:solidFill>
                  <a:schemeClr val="tx1"/>
                </a:solidFill>
                <a:ea typeface="楷体_GB2312" pitchFamily="49" charset="-122"/>
              </a:rPr>
              <a:t>、</a:t>
            </a:r>
            <a:r>
              <a:rPr kumimoji="1" lang="en-US" altLang="zh-CN" sz="2400" b="1" dirty="0">
                <a:solidFill>
                  <a:schemeClr val="tx1"/>
                </a:solidFill>
                <a:ea typeface="楷体_GB2312" pitchFamily="49" charset="-122"/>
              </a:rPr>
              <a:t>《self》</a:t>
            </a:r>
            <a:r>
              <a:rPr kumimoji="1" lang="zh-CN" altLang="en-US" sz="2400" b="1" dirty="0">
                <a:solidFill>
                  <a:schemeClr val="tx1"/>
                </a:solidFill>
                <a:ea typeface="楷体_GB2312" pitchFamily="49" charset="-122"/>
              </a:rPr>
              <a:t>、</a:t>
            </a:r>
            <a:r>
              <a:rPr kumimoji="1" lang="en-US" altLang="zh-CN" sz="2400" b="1" dirty="0">
                <a:solidFill>
                  <a:schemeClr val="tx1"/>
                </a:solidFill>
                <a:ea typeface="楷体_GB2312" pitchFamily="49" charset="-122"/>
              </a:rPr>
              <a:t>《global》</a:t>
            </a:r>
            <a:r>
              <a:rPr kumimoji="1" lang="zh-CN" altLang="en-US" sz="2400" b="1" dirty="0">
                <a:solidFill>
                  <a:schemeClr val="tx1"/>
                </a:solidFill>
                <a:ea typeface="楷体_GB2312" pitchFamily="49" charset="-122"/>
              </a:rPr>
              <a:t>、</a:t>
            </a:r>
            <a:r>
              <a:rPr kumimoji="1" lang="en-US" altLang="zh-CN" sz="2400" b="1" dirty="0">
                <a:solidFill>
                  <a:schemeClr val="tx1"/>
                </a:solidFill>
                <a:ea typeface="楷体_GB2312" pitchFamily="49" charset="-122"/>
              </a:rPr>
              <a:t>《local》</a:t>
            </a:r>
            <a:r>
              <a:rPr kumimoji="1" lang="zh-CN" altLang="en-US" sz="2400" b="1" dirty="0">
                <a:solidFill>
                  <a:schemeClr val="tx1"/>
                </a:solidFill>
                <a:ea typeface="楷体_GB2312" pitchFamily="49" charset="-122"/>
              </a:rPr>
              <a:t>等）。不过在</a:t>
            </a:r>
            <a:r>
              <a:rPr kumimoji="1" lang="en-US" altLang="zh-CN" sz="2400" b="1" dirty="0">
                <a:solidFill>
                  <a:schemeClr val="tx1"/>
                </a:solidFill>
                <a:ea typeface="楷体_GB2312" pitchFamily="49" charset="-122"/>
              </a:rPr>
              <a:t>UML 2</a:t>
            </a:r>
            <a:r>
              <a:rPr kumimoji="1" lang="zh-CN" altLang="en-US" sz="2400" b="1" dirty="0">
                <a:solidFill>
                  <a:schemeClr val="tx1"/>
                </a:solidFill>
                <a:ea typeface="楷体_GB2312" pitchFamily="49" charset="-122"/>
              </a:rPr>
              <a:t>中已经开始弱化它们的使用，因此除非必要，无需过多地考虑它们。如果在类图中存在关联关系，那么这两个类在通信图中也会存在着链。</a:t>
            </a:r>
            <a:endParaRPr kumimoji="1" lang="en-US" altLang="zh-CN"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rgbClr val="FF0000"/>
                </a:solidFill>
                <a:ea typeface="楷体_GB2312" pitchFamily="49" charset="-122"/>
              </a:rPr>
              <a:t>消息编号</a:t>
            </a:r>
            <a:r>
              <a:rPr kumimoji="1" lang="zh-CN" altLang="en-US" sz="2400" b="1" dirty="0">
                <a:solidFill>
                  <a:schemeClr val="tx1"/>
                </a:solidFill>
                <a:ea typeface="楷体_GB2312" pitchFamily="49" charset="-122"/>
              </a:rPr>
              <a:t>：消息的编号有两种，一种是无层次编号，它简单直观；另一种是嵌套的编号，它更易于表示消息的包含关系</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rgbClr val="FF0000"/>
                </a:solidFill>
                <a:ea typeface="楷体_GB2312" pitchFamily="49" charset="-122"/>
              </a:rPr>
              <a:t>迭代标记</a:t>
            </a:r>
            <a:r>
              <a:rPr kumimoji="1" lang="zh-CN" altLang="en-US" sz="2400" b="1" dirty="0">
                <a:solidFill>
                  <a:schemeClr val="tx1"/>
                </a:solidFill>
                <a:ea typeface="楷体_GB2312" pitchFamily="49" charset="-122"/>
              </a:rPr>
              <a:t>：用*号表示，表示循环，通常还有迭代表达式，用来说明循环规则</a:t>
            </a:r>
          </a:p>
        </p:txBody>
      </p:sp>
      <p:sp>
        <p:nvSpPr>
          <p:cNvPr id="4"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Tree>
    <p:extLst>
      <p:ext uri="{BB962C8B-B14F-4D97-AF65-F5344CB8AC3E}">
        <p14:creationId xmlns:p14="http://schemas.microsoft.com/office/powerpoint/2010/main" val="3201113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6981" name="Object 5"/>
          <p:cNvGraphicFramePr>
            <a:graphicFrameLocks noGrp="1" noChangeAspect="1"/>
          </p:cNvGraphicFramePr>
          <p:nvPr>
            <p:ph sz="half" idx="2"/>
            <p:extLst>
              <p:ext uri="{D42A27DB-BD31-4B8C-83A1-F6EECF244321}">
                <p14:modId xmlns:p14="http://schemas.microsoft.com/office/powerpoint/2010/main" val="2162218876"/>
              </p:ext>
            </p:extLst>
          </p:nvPr>
        </p:nvGraphicFramePr>
        <p:xfrm>
          <a:off x="971600" y="3212976"/>
          <a:ext cx="7457259" cy="3528392"/>
        </p:xfrm>
        <a:graphic>
          <a:graphicData uri="http://schemas.openxmlformats.org/presentationml/2006/ole">
            <mc:AlternateContent xmlns:mc="http://schemas.openxmlformats.org/markup-compatibility/2006">
              <mc:Choice xmlns:v="urn:schemas-microsoft-com:vml" Requires="v">
                <p:oleObj spid="_x0000_s16432" name="Visio" r:id="rId3" imgW="7501623" imgH="3549015" progId="Visio.Drawing.11">
                  <p:embed/>
                </p:oleObj>
              </mc:Choice>
              <mc:Fallback>
                <p:oleObj name="Visio" r:id="rId3" imgW="7501623" imgH="354901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12976"/>
                        <a:ext cx="7457259" cy="3528392"/>
                      </a:xfrm>
                      <a:prstGeom prst="rect">
                        <a:avLst/>
                      </a:prstGeom>
                      <a:solidFill>
                        <a:schemeClr val="tx1"/>
                      </a:solidFill>
                      <a:ln>
                        <a:noFill/>
                      </a:ln>
                      <a:effectLst/>
                      <a:extLst/>
                    </p:spPr>
                  </p:pic>
                </p:oleObj>
              </mc:Fallback>
            </mc:AlternateContent>
          </a:graphicData>
        </a:graphic>
      </p:graphicFrame>
      <p:sp>
        <p:nvSpPr>
          <p:cNvPr id="2046984" name="Rectangle 8"/>
          <p:cNvSpPr>
            <a:spLocks noChangeArrowheads="1"/>
          </p:cNvSpPr>
          <p:nvPr/>
        </p:nvSpPr>
        <p:spPr bwMode="auto">
          <a:xfrm>
            <a:off x="468313" y="764704"/>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监护条件：通常是用来表示分支的，也就是表示“如果条件为</a:t>
            </a:r>
            <a:r>
              <a:rPr kumimoji="1" lang="en-US" altLang="zh-CN" sz="2400" b="1" dirty="0">
                <a:solidFill>
                  <a:schemeClr val="tx1"/>
                </a:solidFill>
                <a:ea typeface="楷体_GB2312" pitchFamily="49" charset="-122"/>
              </a:rPr>
              <a:t>true</a:t>
            </a:r>
            <a:r>
              <a:rPr kumimoji="1" lang="zh-CN" altLang="en-US" sz="2400" b="1" dirty="0">
                <a:solidFill>
                  <a:schemeClr val="tx1"/>
                </a:solidFill>
                <a:ea typeface="楷体_GB2312" pitchFamily="49" charset="-122"/>
              </a:rPr>
              <a:t>，才发送消息” </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在通信图中使用监护条件一定要有所限制，通常应只列出主要的监护条件，否则会影响其阅读。如果需要，尽可能还是通过顺序图来表示 </a:t>
            </a: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p:txBody>
      </p:sp>
      <p:sp>
        <p:nvSpPr>
          <p:cNvPr id="5" name="标题 1"/>
          <p:cNvSpPr>
            <a:spLocks noGrp="1"/>
          </p:cNvSpPr>
          <p:nvPr>
            <p:ph type="title"/>
          </p:nvPr>
        </p:nvSpPr>
        <p:spPr>
          <a:xfrm>
            <a:off x="76200" y="76200"/>
            <a:ext cx="8999538" cy="533400"/>
          </a:xfrm>
        </p:spPr>
        <p:txBody>
          <a:bodyPr/>
          <a:lstStyle/>
          <a:p>
            <a:r>
              <a:rPr lang="en-US" altLang="zh-CN" dirty="0"/>
              <a:t>Basic Concepts</a:t>
            </a:r>
            <a:endParaRPr lang="zh-CN" altLang="en-US" dirty="0"/>
          </a:p>
        </p:txBody>
      </p:sp>
    </p:spTree>
    <p:extLst>
      <p:ext uri="{BB962C8B-B14F-4D97-AF65-F5344CB8AC3E}">
        <p14:creationId xmlns:p14="http://schemas.microsoft.com/office/powerpoint/2010/main" val="255349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4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0768"/>
            <a:ext cx="9111123" cy="4608512"/>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title"/>
          </p:nvPr>
        </p:nvSpPr>
        <p:spPr>
          <a:xfrm>
            <a:off x="76200" y="76200"/>
            <a:ext cx="8999538" cy="533400"/>
          </a:xfrm>
        </p:spPr>
        <p:txBody>
          <a:bodyPr/>
          <a:lstStyle/>
          <a:p>
            <a:r>
              <a:rPr lang="en-US" altLang="zh-CN" dirty="0" smtClean="0"/>
              <a:t>Example</a:t>
            </a:r>
            <a:endParaRPr lang="en-US" altLang="zh-CN" dirty="0"/>
          </a:p>
        </p:txBody>
      </p:sp>
    </p:spTree>
    <p:extLst>
      <p:ext uri="{BB962C8B-B14F-4D97-AF65-F5344CB8AC3E}">
        <p14:creationId xmlns:p14="http://schemas.microsoft.com/office/powerpoint/2010/main" val="395910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483097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4763869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95536" y="980728"/>
            <a:ext cx="8065144" cy="4247753"/>
          </a:xfrm>
        </p:spPr>
        <p:txBody>
          <a:bodyPr/>
          <a:lstStyle/>
          <a:p>
            <a:pPr eaLnBrk="1" hangingPunct="1"/>
            <a:r>
              <a:rPr lang="en-US" altLang="zh-CN" sz="2400" dirty="0" smtClean="0"/>
              <a:t>Sequence diagrams are closely related to collaboration diagrams and both are alternate representations of an interaction. There are two main differences between sequence and collaboration diagrams: sequence diagrams show time-based object interaction while collaboration diagrams show how objects associate with each other. </a:t>
            </a:r>
          </a:p>
          <a:p>
            <a:pPr eaLnBrk="1" hangingPunct="1"/>
            <a:endParaRPr lang="en-US" altLang="zh-CN" sz="2400" dirty="0" smtClean="0"/>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sym typeface="Wingdings 2" pitchFamily="18" charset="2"/>
              </a:rPr>
              <a:t>通信图与顺序图都是表现对象之间的交互和通信的，但侧重点不同：顺序图着重在交互的时间顺序上，通信图则着重在交互对象的空间链接上。</a:t>
            </a: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sym typeface="Wingdings 2" pitchFamily="18" charset="2"/>
              </a:rPr>
              <a:t>通信图对应于简单的顺序图。通信图不允许含有交互框架、交互引用等复杂结构。 </a:t>
            </a:r>
          </a:p>
          <a:p>
            <a:pPr eaLnBrk="1" hangingPunct="1"/>
            <a:endParaRPr lang="en-US" altLang="zh-CN" sz="2400" dirty="0"/>
          </a:p>
          <a:p>
            <a:pPr eaLnBrk="1" hangingPunct="1"/>
            <a:endParaRPr lang="zh-CN" altLang="en-US" sz="2400" dirty="0" smtClean="0"/>
          </a:p>
        </p:txBody>
      </p:sp>
      <p:sp>
        <p:nvSpPr>
          <p:cNvPr id="4" name="标题 1"/>
          <p:cNvSpPr>
            <a:spLocks noGrp="1"/>
          </p:cNvSpPr>
          <p:nvPr>
            <p:ph type="title"/>
          </p:nvPr>
        </p:nvSpPr>
        <p:spPr>
          <a:xfrm>
            <a:off x="76200" y="76200"/>
            <a:ext cx="8999538" cy="533400"/>
          </a:xfrm>
        </p:spPr>
        <p:txBody>
          <a:bodyPr/>
          <a:lstStyle/>
          <a:p>
            <a:r>
              <a:rPr lang="en-US" altLang="zh-CN" dirty="0"/>
              <a:t>The difference with the sequence diagram</a:t>
            </a:r>
          </a:p>
        </p:txBody>
      </p:sp>
    </p:spTree>
    <p:extLst>
      <p:ext uri="{BB962C8B-B14F-4D97-AF65-F5344CB8AC3E}">
        <p14:creationId xmlns:p14="http://schemas.microsoft.com/office/powerpoint/2010/main" val="29684917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Application Notes</a:t>
            </a:r>
            <a:endParaRPr lang="zh-CN" altLang="en-US" dirty="0"/>
          </a:p>
        </p:txBody>
      </p:sp>
      <p:sp>
        <p:nvSpPr>
          <p:cNvPr id="4" name="Rectangle 2"/>
          <p:cNvSpPr txBox="1">
            <a:spLocks noChangeArrowheads="1"/>
          </p:cNvSpPr>
          <p:nvPr/>
        </p:nvSpPr>
        <p:spPr bwMode="auto">
          <a:xfrm>
            <a:off x="323528" y="1078582"/>
            <a:ext cx="8442412"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457200" indent="-457200" eaLnBrk="1" hangingPunct="1">
              <a:lnSpc>
                <a:spcPct val="125000"/>
              </a:lnSpc>
              <a:spcBef>
                <a:spcPct val="20000"/>
              </a:spcBef>
              <a:buClr>
                <a:srgbClr val="FF0000"/>
              </a:buClr>
              <a:buSzPct val="200000"/>
              <a:buFontTx/>
              <a:buChar char="•"/>
              <a:defRPr kumimoji="1" sz="2400">
                <a:ea typeface="楷体_GB2312" pitchFamily="49" charset="-122"/>
              </a:defRPr>
            </a:lvl1pPr>
          </a:lstStyle>
          <a:p>
            <a:r>
              <a:rPr lang="zh-CN" altLang="en-US" sz="2000" dirty="0">
                <a:sym typeface="Wingdings 2" pitchFamily="18" charset="2"/>
              </a:rPr>
              <a:t>协作图可以采用两种不同的抽象层次：说明层和实例层。</a:t>
            </a:r>
          </a:p>
          <a:p>
            <a:r>
              <a:rPr lang="zh-CN" altLang="en-US" sz="2000" dirty="0" smtClean="0">
                <a:sym typeface="Wingdings 2" pitchFamily="18" charset="2"/>
              </a:rPr>
              <a:t>在</a:t>
            </a:r>
            <a:r>
              <a:rPr lang="zh-CN" altLang="en-US" sz="2000" dirty="0">
                <a:sym typeface="Wingdings 2" pitchFamily="18" charset="2"/>
              </a:rPr>
              <a:t>说明层的协作图表现对象类角色、关联角色，它们构成协同的操作或分类符的一个实现，主要是概念性地说明行为的角色及其结构。 </a:t>
            </a:r>
          </a:p>
          <a:p>
            <a:r>
              <a:rPr lang="zh-CN" altLang="en-US" sz="2000" dirty="0" smtClean="0">
                <a:sym typeface="Wingdings 2" pitchFamily="18" charset="2"/>
              </a:rPr>
              <a:t>在</a:t>
            </a:r>
            <a:r>
              <a:rPr lang="zh-CN" altLang="en-US" sz="2000" dirty="0">
                <a:sym typeface="Wingdings 2" pitchFamily="18" charset="2"/>
              </a:rPr>
              <a:t>实例层的协作图表现对象、链接，这些实例符合它们的对象类角色、关联角色。在链接上可以有代表激励的箭头，主要是具体表现实例（对象、链接）在协同中的作用。</a:t>
            </a:r>
          </a:p>
          <a:p>
            <a:r>
              <a:rPr lang="zh-CN" altLang="en-US" sz="2000" dirty="0" smtClean="0">
                <a:sym typeface="Wingdings 2" pitchFamily="18" charset="2"/>
              </a:rPr>
              <a:t>在</a:t>
            </a:r>
            <a:r>
              <a:rPr lang="zh-CN" altLang="en-US" sz="2000" dirty="0">
                <a:sym typeface="Wingdings 2" pitchFamily="18" charset="2"/>
              </a:rPr>
              <a:t>协作图上给出对象类角色之间传递的消息。在说明层的通信图中只需要给出消息的名字，能说明消息的含义和作用即可；在实例层的协作图，除消息的名字外，须详细给出消息要求的操作名、参数，以及其他具体的信息。  </a:t>
            </a:r>
          </a:p>
          <a:p>
            <a:r>
              <a:rPr lang="zh-CN" altLang="en-US" sz="2000" dirty="0">
                <a:sym typeface="Wingdings 2" pitchFamily="18" charset="2"/>
              </a:rPr>
              <a:t>实例层的通信图还可以表示交互的剧本（</a:t>
            </a:r>
            <a:r>
              <a:rPr lang="en-US" altLang="zh-CN" sz="2000" dirty="0">
                <a:sym typeface="Wingdings 2" pitchFamily="18" charset="2"/>
              </a:rPr>
              <a:t>Scenario</a:t>
            </a:r>
            <a:r>
              <a:rPr lang="zh-CN" altLang="en-US" sz="2000" dirty="0">
                <a:sym typeface="Wingdings 2" pitchFamily="18" charset="2"/>
              </a:rPr>
              <a:t>）。在一个表达剧本的协作图中需要把每一个具体的实例对象的消息实例一一列出。</a:t>
            </a:r>
          </a:p>
        </p:txBody>
      </p:sp>
    </p:spTree>
    <p:extLst>
      <p:ext uri="{BB962C8B-B14F-4D97-AF65-F5344CB8AC3E}">
        <p14:creationId xmlns:p14="http://schemas.microsoft.com/office/powerpoint/2010/main" val="36674284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899592" y="1124744"/>
            <a:ext cx="7776864" cy="5043487"/>
          </a:xfrm>
        </p:spPr>
        <p:txBody>
          <a:bodyPr/>
          <a:lstStyle/>
          <a:p>
            <a:r>
              <a:rPr lang="en-US" altLang="zh-CN" dirty="0"/>
              <a:t>Interaction Diagrams </a:t>
            </a:r>
            <a:endParaRPr lang="en-US" altLang="zh-CN" dirty="0" smtClean="0"/>
          </a:p>
          <a:p>
            <a:r>
              <a:rPr lang="en-US" altLang="zh-CN" dirty="0"/>
              <a:t>Sequence diagram</a:t>
            </a:r>
            <a:r>
              <a:rPr lang="en-US" altLang="zh-CN" dirty="0" smtClean="0">
                <a:ea typeface="宋体" charset="-122"/>
              </a:rPr>
              <a:t> </a:t>
            </a:r>
          </a:p>
          <a:p>
            <a:r>
              <a:rPr lang="en-US" altLang="zh-CN" dirty="0"/>
              <a:t>How to read </a:t>
            </a:r>
            <a:r>
              <a:rPr lang="en-US" altLang="zh-CN" dirty="0" smtClean="0"/>
              <a:t>the </a:t>
            </a:r>
            <a:r>
              <a:rPr lang="en-US" altLang="zh-CN" dirty="0"/>
              <a:t>Sequence</a:t>
            </a:r>
            <a:r>
              <a:rPr lang="en-US" altLang="zh-CN" dirty="0" smtClean="0"/>
              <a:t> diagram </a:t>
            </a:r>
          </a:p>
          <a:p>
            <a:r>
              <a:rPr lang="en-US" altLang="zh-CN" dirty="0"/>
              <a:t>How to draw the </a:t>
            </a:r>
            <a:r>
              <a:rPr lang="en-US" altLang="zh-CN" dirty="0" smtClean="0"/>
              <a:t>Sequence </a:t>
            </a:r>
            <a:r>
              <a:rPr lang="en-US" altLang="zh-CN" dirty="0"/>
              <a:t>diagram</a:t>
            </a:r>
            <a:endParaRPr lang="en-US" altLang="zh-CN" dirty="0" smtClean="0"/>
          </a:p>
          <a:p>
            <a:r>
              <a:rPr lang="en-US" altLang="zh-CN" dirty="0" smtClean="0"/>
              <a:t>SD Application </a:t>
            </a:r>
            <a:r>
              <a:rPr lang="en-US" altLang="zh-CN" dirty="0"/>
              <a:t>Notes </a:t>
            </a:r>
            <a:endParaRPr lang="en-US" altLang="zh-CN" dirty="0" smtClean="0"/>
          </a:p>
          <a:p>
            <a:r>
              <a:rPr lang="en-US" altLang="zh-CN" dirty="0" smtClean="0">
                <a:ea typeface="宋体" charset="-122"/>
              </a:rPr>
              <a:t>SD Case Study</a:t>
            </a:r>
          </a:p>
          <a:p>
            <a:r>
              <a:rPr lang="en-US" altLang="zh-CN" dirty="0"/>
              <a:t>Collaboration </a:t>
            </a:r>
            <a:r>
              <a:rPr lang="en-US" altLang="zh-CN" dirty="0" smtClean="0"/>
              <a:t>diagram</a:t>
            </a:r>
          </a:p>
          <a:p>
            <a:r>
              <a:rPr lang="en-US" altLang="zh-CN" dirty="0"/>
              <a:t>CD Application Notes </a:t>
            </a:r>
            <a:endParaRPr lang="en-US" altLang="zh-CN" dirty="0" smtClean="0"/>
          </a:p>
          <a:p>
            <a:r>
              <a:rPr lang="en-US" altLang="zh-CN" dirty="0" smtClean="0"/>
              <a:t>CD </a:t>
            </a:r>
            <a:r>
              <a:rPr lang="en-US" altLang="zh-CN" dirty="0">
                <a:ea typeface="宋体" charset="-122"/>
              </a:rPr>
              <a:t>Case Study</a:t>
            </a:r>
          </a:p>
          <a:p>
            <a:endParaRPr lang="zh-CN" altLang="en-US" dirty="0"/>
          </a:p>
        </p:txBody>
      </p:sp>
      <p:sp>
        <p:nvSpPr>
          <p:cNvPr id="5" name="AutoShape 5"/>
          <p:cNvSpPr>
            <a:spLocks noChangeArrowheads="1"/>
          </p:cNvSpPr>
          <p:nvPr/>
        </p:nvSpPr>
        <p:spPr bwMode="auto">
          <a:xfrm>
            <a:off x="418529" y="536885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3018740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507" name="Rectangle 3"/>
          <p:cNvSpPr>
            <a:spLocks noChangeArrowheads="1"/>
          </p:cNvSpPr>
          <p:nvPr/>
        </p:nvSpPr>
        <p:spPr bwMode="auto">
          <a:xfrm>
            <a:off x="468313" y="980157"/>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引入基础类：包括基础框架、程序库等（应该花足够的时间来了解各种基础框架、库函数的功能与特性，以便在设计时做出最优的选择）</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质量评审（采用面向对象设计原则来衡量）：</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 </a:t>
            </a:r>
            <a:r>
              <a:rPr kumimoji="1" lang="zh-CN" altLang="en-US" sz="2400" b="1" dirty="0">
                <a:solidFill>
                  <a:schemeClr val="tx1"/>
                </a:solidFill>
                <a:ea typeface="楷体_GB2312" pitchFamily="49" charset="-122"/>
              </a:rPr>
              <a:t>低耦合：耦合性是指两个类之间的连接强度</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 </a:t>
            </a:r>
            <a:r>
              <a:rPr kumimoji="1" lang="zh-CN" altLang="en-US" sz="2400" b="1" dirty="0">
                <a:solidFill>
                  <a:schemeClr val="tx1"/>
                </a:solidFill>
                <a:ea typeface="楷体_GB2312" pitchFamily="49" charset="-122"/>
              </a:rPr>
              <a:t>高内聚：内聚性是指一个类的属性与方法高度集成</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 </a:t>
            </a:r>
            <a:r>
              <a:rPr kumimoji="1" lang="zh-CN" altLang="en-US" sz="2400" b="1" dirty="0">
                <a:solidFill>
                  <a:schemeClr val="tx1"/>
                </a:solidFill>
                <a:ea typeface="楷体_GB2312" pitchFamily="49" charset="-122"/>
              </a:rPr>
              <a:t>效率：解决方案的执行效率是否满足系统的需求</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 </a:t>
            </a:r>
            <a:r>
              <a:rPr kumimoji="1" lang="zh-CN" altLang="en-US" sz="2400" b="1" dirty="0">
                <a:solidFill>
                  <a:schemeClr val="tx1"/>
                </a:solidFill>
                <a:ea typeface="楷体_GB2312" pitchFamily="49" charset="-122"/>
              </a:rPr>
              <a:t>完整性：是指在任何环境下都可以重复使用</a:t>
            </a:r>
            <a:br>
              <a:rPr kumimoji="1" lang="zh-CN" altLang="en-US" sz="2400" b="1" dirty="0">
                <a:solidFill>
                  <a:schemeClr val="tx1"/>
                </a:solidFill>
                <a:ea typeface="楷体_GB2312" pitchFamily="49" charset="-122"/>
              </a:rPr>
            </a:br>
            <a:r>
              <a:rPr kumimoji="1" lang="en-US" altLang="zh-CN" sz="2400" b="1" dirty="0">
                <a:solidFill>
                  <a:schemeClr val="tx1"/>
                </a:solidFill>
                <a:ea typeface="楷体_GB2312" pitchFamily="49" charset="-122"/>
              </a:rPr>
              <a:t>-- </a:t>
            </a:r>
            <a:r>
              <a:rPr kumimoji="1" lang="zh-CN" altLang="en-US" sz="2400" b="1" dirty="0">
                <a:solidFill>
                  <a:schemeClr val="tx1"/>
                </a:solidFill>
                <a:ea typeface="楷体_GB2312" pitchFamily="49" charset="-122"/>
              </a:rPr>
              <a:t>简单性：类越简单，出错的可能性越小，系统的灵活</a:t>
            </a:r>
            <a:br>
              <a:rPr kumimoji="1" lang="zh-CN" altLang="en-US" sz="2400" b="1" dirty="0">
                <a:solidFill>
                  <a:schemeClr val="tx1"/>
                </a:solidFill>
                <a:ea typeface="楷体_GB2312" pitchFamily="49" charset="-122"/>
              </a:rPr>
            </a:br>
            <a:r>
              <a:rPr kumimoji="1" lang="zh-CN" altLang="en-US" sz="2400" b="1" dirty="0">
                <a:solidFill>
                  <a:schemeClr val="tx1"/>
                </a:solidFill>
                <a:ea typeface="楷体_GB2312" pitchFamily="49" charset="-122"/>
              </a:rPr>
              <a:t>    性和可维护性也越好</a:t>
            </a: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 优化类设计：设计模式与重构</a:t>
            </a:r>
          </a:p>
        </p:txBody>
      </p:sp>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a:latin typeface="+mj-lt"/>
                <a:ea typeface="+mj-ea"/>
                <a:cs typeface="+mj-cs"/>
              </a:rPr>
              <a:t>Stages of the interaction model</a:t>
            </a:r>
            <a:endParaRPr lang="zh-CN" altLang="en-US" sz="3600" b="0" dirty="0">
              <a:latin typeface="+mj-lt"/>
              <a:ea typeface="+mj-ea"/>
              <a:cs typeface="+mj-cs"/>
            </a:endParaRPr>
          </a:p>
        </p:txBody>
      </p:sp>
    </p:spTree>
    <p:extLst>
      <p:ext uri="{BB962C8B-B14F-4D97-AF65-F5344CB8AC3E}">
        <p14:creationId xmlns:p14="http://schemas.microsoft.com/office/powerpoint/2010/main" val="64811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Steps to draw the Collaboration diagram</a:t>
            </a:r>
          </a:p>
        </p:txBody>
      </p:sp>
      <p:sp>
        <p:nvSpPr>
          <p:cNvPr id="5" name="Rectangle 3"/>
          <p:cNvSpPr>
            <a:spLocks noGrp="1" noChangeArrowheads="1"/>
          </p:cNvSpPr>
          <p:nvPr>
            <p:ph type="body" idx="1"/>
          </p:nvPr>
        </p:nvSpPr>
        <p:spPr>
          <a:xfrm>
            <a:off x="250825" y="981075"/>
            <a:ext cx="8642350" cy="5256213"/>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确定交互过程的</a:t>
            </a:r>
            <a:r>
              <a:rPr kumimoji="1" lang="zh-CN" altLang="en-US" sz="2400" b="1" kern="1200" dirty="0" smtClean="0">
                <a:solidFill>
                  <a:schemeClr val="tx1"/>
                </a:solidFill>
                <a:latin typeface="Arial" charset="0"/>
                <a:ea typeface="楷体_GB2312" pitchFamily="49" charset="-122"/>
              </a:rPr>
              <a:t>上下文；</a:t>
            </a: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识别参与交互过程的</a:t>
            </a:r>
            <a:r>
              <a:rPr kumimoji="1" lang="zh-CN" altLang="en-US" sz="2400" b="1" kern="1200" dirty="0" smtClean="0">
                <a:solidFill>
                  <a:schemeClr val="tx1"/>
                </a:solidFill>
                <a:latin typeface="Arial" charset="0"/>
                <a:ea typeface="楷体_GB2312" pitchFamily="49" charset="-122"/>
              </a:rPr>
              <a:t>对象；</a:t>
            </a: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如果需要</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为每个对象设置初始</a:t>
            </a:r>
            <a:r>
              <a:rPr kumimoji="1" lang="zh-CN" altLang="en-US" sz="2400" b="1" kern="1200" dirty="0" smtClean="0">
                <a:solidFill>
                  <a:schemeClr val="tx1"/>
                </a:solidFill>
                <a:latin typeface="Arial" charset="0"/>
                <a:ea typeface="楷体_GB2312" pitchFamily="49" charset="-122"/>
              </a:rPr>
              <a:t>特性；</a:t>
            </a: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确定对象之间的链</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及沿着链的</a:t>
            </a:r>
            <a:r>
              <a:rPr kumimoji="1" lang="zh-CN" altLang="en-US" sz="2400" b="1" kern="1200" dirty="0" smtClean="0">
                <a:solidFill>
                  <a:schemeClr val="tx1"/>
                </a:solidFill>
                <a:latin typeface="Arial" charset="0"/>
                <a:ea typeface="楷体_GB2312" pitchFamily="49" charset="-122"/>
              </a:rPr>
              <a:t>消息；</a:t>
            </a: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从引发该交互过程的初始消息开始</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将每个消息附到相应的链</a:t>
            </a:r>
            <a:r>
              <a:rPr kumimoji="1" lang="zh-CN" altLang="en-US" sz="2400" b="1" kern="1200" dirty="0" smtClean="0">
                <a:solidFill>
                  <a:schemeClr val="tx1"/>
                </a:solidFill>
                <a:latin typeface="Arial" charset="0"/>
                <a:ea typeface="楷体_GB2312" pitchFamily="49" charset="-122"/>
              </a:rPr>
              <a:t>上；</a:t>
            </a: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smtClean="0">
                <a:solidFill>
                  <a:schemeClr val="tx1"/>
                </a:solidFill>
                <a:latin typeface="Arial" charset="0"/>
                <a:ea typeface="楷体_GB2312" pitchFamily="49" charset="-122"/>
              </a:rPr>
              <a:t>如果</a:t>
            </a:r>
            <a:r>
              <a:rPr kumimoji="1" lang="zh-CN" altLang="en-US" sz="2400" b="1" kern="1200" dirty="0">
                <a:solidFill>
                  <a:schemeClr val="tx1"/>
                </a:solidFill>
                <a:latin typeface="Arial" charset="0"/>
                <a:ea typeface="楷体_GB2312" pitchFamily="49" charset="-122"/>
              </a:rPr>
              <a:t>需要说明时间约束</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则在消息旁边加上约束</a:t>
            </a:r>
            <a:r>
              <a:rPr kumimoji="1" lang="zh-CN" altLang="en-US" sz="2400" b="1" kern="1200" dirty="0" smtClean="0">
                <a:solidFill>
                  <a:schemeClr val="tx1"/>
                </a:solidFill>
                <a:latin typeface="Arial" charset="0"/>
                <a:ea typeface="楷体_GB2312" pitchFamily="49" charset="-122"/>
              </a:rPr>
              <a:t>说明；</a:t>
            </a:r>
            <a:endParaRPr kumimoji="1" lang="zh-CN" altLang="en-US" sz="2400" b="1" kern="1200" dirty="0">
              <a:solidFill>
                <a:schemeClr val="tx1"/>
              </a:solidFill>
              <a:latin typeface="Arial" charset="0"/>
              <a:ea typeface="楷体_GB2312" pitchFamily="49" charset="-122"/>
            </a:endParaRPr>
          </a:p>
          <a:p>
            <a:pPr marL="457200" indent="-457200" eaLnBrk="1" hangingPunct="1">
              <a:lnSpc>
                <a:spcPct val="125000"/>
              </a:lnSpc>
              <a:spcBef>
                <a:spcPct val="20000"/>
              </a:spcBef>
              <a:buClr>
                <a:srgbClr val="FF0000"/>
              </a:buClr>
              <a:buSzPct val="200000"/>
              <a:buFontTx/>
              <a:buChar char="•"/>
            </a:pPr>
            <a:r>
              <a:rPr kumimoji="1" lang="zh-CN" altLang="en-US" sz="2400" b="1" kern="1200" dirty="0">
                <a:solidFill>
                  <a:schemeClr val="tx1"/>
                </a:solidFill>
                <a:latin typeface="Arial" charset="0"/>
                <a:ea typeface="楷体_GB2312" pitchFamily="49" charset="-122"/>
              </a:rPr>
              <a:t>如果需要</a:t>
            </a:r>
            <a:r>
              <a:rPr kumimoji="1" lang="en-US" altLang="zh-CN" sz="2400" b="1" kern="1200" dirty="0">
                <a:solidFill>
                  <a:schemeClr val="tx1"/>
                </a:solidFill>
                <a:latin typeface="Arial" charset="0"/>
                <a:ea typeface="楷体_GB2312" pitchFamily="49" charset="-122"/>
              </a:rPr>
              <a:t>, </a:t>
            </a:r>
            <a:r>
              <a:rPr kumimoji="1" lang="zh-CN" altLang="en-US" sz="2400" b="1" kern="1200" dirty="0">
                <a:solidFill>
                  <a:schemeClr val="tx1"/>
                </a:solidFill>
                <a:latin typeface="Arial" charset="0"/>
                <a:ea typeface="楷体_GB2312" pitchFamily="49" charset="-122"/>
              </a:rPr>
              <a:t>可以为每个消息设置前置条件和</a:t>
            </a:r>
            <a:r>
              <a:rPr kumimoji="1" lang="zh-CN" altLang="en-US" sz="2400" b="1" kern="1200" dirty="0" smtClean="0">
                <a:solidFill>
                  <a:schemeClr val="tx1"/>
                </a:solidFill>
                <a:latin typeface="Arial" charset="0"/>
                <a:ea typeface="楷体_GB2312" pitchFamily="49" charset="-122"/>
              </a:rPr>
              <a:t>后置条件；</a:t>
            </a:r>
            <a:endParaRPr kumimoji="1" lang="zh-CN" altLang="en-US" sz="2400" b="1" kern="1200" dirty="0">
              <a:solidFill>
                <a:schemeClr val="tx1"/>
              </a:solidFill>
              <a:latin typeface="Arial" charset="0"/>
              <a:ea typeface="楷体_GB2312" pitchFamily="49" charset="-122"/>
            </a:endParaRPr>
          </a:p>
        </p:txBody>
      </p:sp>
    </p:spTree>
    <p:extLst>
      <p:ext uri="{BB962C8B-B14F-4D97-AF65-F5344CB8AC3E}">
        <p14:creationId xmlns:p14="http://schemas.microsoft.com/office/powerpoint/2010/main" val="17812879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Case </a:t>
            </a:r>
            <a:r>
              <a:rPr lang="en-US" altLang="zh-CN" dirty="0" smtClean="0">
                <a:ea typeface="宋体" charset="-122"/>
              </a:rPr>
              <a:t>Study</a:t>
            </a:r>
            <a:r>
              <a:rPr lang="zh-CN" altLang="en-US" dirty="0" smtClean="0">
                <a:ea typeface="宋体" charset="-122"/>
              </a:rPr>
              <a:t>：汽车租赁系统</a:t>
            </a:r>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5"/>
            <a:ext cx="9144000" cy="441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2337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 </a:t>
            </a:r>
            <a:r>
              <a:rPr lang="zh-CN" altLang="en-US" dirty="0" smtClean="0"/>
              <a:t>会员登录流程</a:t>
            </a:r>
            <a:endParaRPr lang="zh-CN" altLang="en-US" dirty="0"/>
          </a:p>
        </p:txBody>
      </p:sp>
      <p:sp>
        <p:nvSpPr>
          <p:cNvPr id="5" name="Rectangle 3"/>
          <p:cNvSpPr>
            <a:spLocks noGrp="1" noChangeArrowheads="1"/>
          </p:cNvSpPr>
          <p:nvPr>
            <p:ph type="body" idx="1"/>
          </p:nvPr>
        </p:nvSpPr>
        <p:spPr>
          <a:xfrm>
            <a:off x="755576" y="1700808"/>
            <a:ext cx="7632848" cy="453648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b="1" kern="1200" dirty="0" smtClean="0">
                <a:solidFill>
                  <a:schemeClr val="tx1"/>
                </a:solidFill>
                <a:latin typeface="Arial" charset="0"/>
                <a:ea typeface="楷体_GB2312" pitchFamily="49" charset="-122"/>
              </a:rPr>
              <a:t>某网络营销公司，负责人在有人申请入会时，将在</a:t>
            </a:r>
            <a:r>
              <a:rPr kumimoji="1" lang="zh-CN" altLang="en-US" sz="2400" b="1" kern="1200" dirty="0" smtClean="0">
                <a:solidFill>
                  <a:schemeClr val="tx1"/>
                </a:solidFill>
                <a:latin typeface="Arial" charset="0"/>
                <a:ea typeface="楷体_GB2312" pitchFamily="49" charset="-122"/>
              </a:rPr>
              <a:t>会员登录画面</a:t>
            </a:r>
            <a:r>
              <a:rPr kumimoji="1" lang="zh-CN" altLang="en-US" sz="2400" b="1" kern="1200" dirty="0" smtClean="0">
                <a:solidFill>
                  <a:schemeClr val="tx1"/>
                </a:solidFill>
                <a:latin typeface="Arial" charset="0"/>
                <a:ea typeface="楷体_GB2312" pitchFamily="49" charset="-122"/>
              </a:rPr>
              <a:t>上输入入会申请人的会员信息。请将“负责人”作为参与者、“会员登录界面”、“会员”、“会员列表”作为对象，画出能表现会员登录流程的通信图。</a:t>
            </a:r>
            <a:endParaRPr kumimoji="1" lang="zh-CN" altLang="en-US" sz="2400" b="1" kern="1200" dirty="0">
              <a:solidFill>
                <a:schemeClr val="tx1"/>
              </a:solidFill>
              <a:latin typeface="Arial" charset="0"/>
              <a:ea typeface="楷体_GB2312" pitchFamily="49" charset="-122"/>
            </a:endParaRPr>
          </a:p>
        </p:txBody>
      </p:sp>
    </p:spTree>
    <p:extLst>
      <p:ext uri="{BB962C8B-B14F-4D97-AF65-F5344CB8AC3E}">
        <p14:creationId xmlns:p14="http://schemas.microsoft.com/office/powerpoint/2010/main" val="346970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1" name="Rectangle 3"/>
          <p:cNvSpPr>
            <a:spLocks noChangeArrowheads="1"/>
          </p:cNvSpPr>
          <p:nvPr/>
        </p:nvSpPr>
        <p:spPr bwMode="auto">
          <a:xfrm>
            <a:off x="455701" y="1052736"/>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在分析模型的基础上引入基础类、优化类设计之后，必然会获得新的类模型（设计模型），因此就可能需要基于新引入的“设计类”来更新交互模型，以获得与实际代码相吻合的模型</a:t>
            </a:r>
          </a:p>
          <a:p>
            <a:pPr marL="457200" indent="-457200" algn="l" eaLnBrk="1" hangingPunct="1">
              <a:lnSpc>
                <a:spcPct val="125000"/>
              </a:lnSpc>
              <a:spcBef>
                <a:spcPct val="20000"/>
              </a:spcBef>
              <a:buClr>
                <a:srgbClr val="FF0000"/>
              </a:buClr>
              <a:buSzPct val="200000"/>
              <a:buFontTx/>
              <a:buChar char="•"/>
            </a:pPr>
            <a:endParaRPr kumimoji="1" lang="zh-CN" altLang="en-US" sz="2400"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sz="2400" b="1" dirty="0">
                <a:solidFill>
                  <a:schemeClr val="tx1"/>
                </a:solidFill>
                <a:ea typeface="楷体_GB2312" pitchFamily="49" charset="-122"/>
              </a:rPr>
              <a:t>交互建模要点：给出一个能表达其目的的名称；通过修改元素的布局，尽量避免交叉线的存在；可以通过注解和颜色作为可视化提示，以突出图形中的重要特性；尽量少用分支，对于分支很多的场景，可以考虑用活动图来补充；尽可能保持简单。</a:t>
            </a:r>
          </a:p>
        </p:txBody>
      </p:sp>
      <p:sp>
        <p:nvSpPr>
          <p:cNvPr id="4"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spcBef>
                <a:spcPct val="0"/>
              </a:spcBef>
              <a:buClr>
                <a:srgbClr val="73E1FF"/>
              </a:buClr>
              <a:buNone/>
            </a:pPr>
            <a:r>
              <a:rPr lang="en-US" altLang="zh-CN" sz="3600" b="0" dirty="0">
                <a:latin typeface="+mj-lt"/>
                <a:ea typeface="+mj-ea"/>
                <a:cs typeface="+mj-cs"/>
              </a:rPr>
              <a:t>Stages of the interaction model</a:t>
            </a:r>
            <a:endParaRPr lang="zh-CN" altLang="en-US" sz="3600" b="0" dirty="0">
              <a:latin typeface="+mj-lt"/>
              <a:ea typeface="+mj-ea"/>
              <a:cs typeface="+mj-cs"/>
            </a:endParaRPr>
          </a:p>
        </p:txBody>
      </p:sp>
    </p:spTree>
    <p:extLst>
      <p:ext uri="{BB962C8B-B14F-4D97-AF65-F5344CB8AC3E}">
        <p14:creationId xmlns:p14="http://schemas.microsoft.com/office/powerpoint/2010/main" val="1631645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U_SlideStandard_v3.0_">
  <a:themeElements>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RU_SlideStandard_v3.0_">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RU_SlideStandard_v3.0_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U_SlideStandard_v3.0_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U_SlideStandard_v3.0_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U_SlideStandard_v3.0_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U_SlideStandard_v3.0_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U_SlideStandard_v3.0_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8304</TotalTime>
  <Words>4060</Words>
  <Application>Microsoft Office PowerPoint</Application>
  <PresentationFormat>全屏显示(4:3)</PresentationFormat>
  <Paragraphs>417</Paragraphs>
  <Slides>82</Slides>
  <Notes>55</Notes>
  <HiddenSlides>0</HiddenSlides>
  <MMClips>0</MMClips>
  <ScaleCrop>false</ScaleCrop>
  <HeadingPairs>
    <vt:vector size="8" baseType="variant">
      <vt:variant>
        <vt:lpstr>主题</vt:lpstr>
      </vt:variant>
      <vt:variant>
        <vt:i4>1</vt:i4>
      </vt:variant>
      <vt:variant>
        <vt:lpstr>链接</vt:lpstr>
      </vt:variant>
      <vt:variant>
        <vt:i4>2</vt:i4>
      </vt:variant>
      <vt:variant>
        <vt:lpstr>嵌入 OLE 服务器</vt:lpstr>
      </vt:variant>
      <vt:variant>
        <vt:i4>1</vt:i4>
      </vt:variant>
      <vt:variant>
        <vt:lpstr>幻灯片标题</vt:lpstr>
      </vt:variant>
      <vt:variant>
        <vt:i4>82</vt:i4>
      </vt:variant>
    </vt:vector>
  </HeadingPairs>
  <TitlesOfParts>
    <vt:vector size="86" baseType="lpstr">
      <vt:lpstr>RU_SlideStandard_v3.0_</vt:lpstr>
      <vt:lpstr>D:\系统建模\课程设计.mdl\100%0,0x2215,1765#INTDGRM:\42A55BC40374\42BAE391009F</vt:lpstr>
      <vt:lpstr>D:\系统建模\课程设计.mdl\100%0,0x2215,1828#OBJDGRM:\42A55BC40374\42BAE7F6010B</vt:lpstr>
      <vt:lpstr>Visio</vt:lpstr>
      <vt:lpstr> Drawing system Interaction Diagrams  Sequence diagram Collaboration diagram </vt:lpstr>
      <vt:lpstr>Main Points</vt:lpstr>
      <vt:lpstr>The concept of Interaction</vt:lpstr>
      <vt:lpstr>Four types of interaction diagrams in UML</vt:lpstr>
      <vt:lpstr>Interaction Diagrams</vt:lpstr>
      <vt:lpstr>PowerPoint 演示文稿</vt:lpstr>
      <vt:lpstr>PowerPoint 演示文稿</vt:lpstr>
      <vt:lpstr>PowerPoint 演示文稿</vt:lpstr>
      <vt:lpstr>PowerPoint 演示文稿</vt:lpstr>
      <vt:lpstr>Main Points</vt:lpstr>
      <vt:lpstr>Introduction – System Sequence Diagram</vt:lpstr>
      <vt:lpstr>PowerPoint 演示文稿</vt:lpstr>
      <vt:lpstr>PowerPoint 演示文稿</vt:lpstr>
      <vt:lpstr>Main Points</vt:lpstr>
      <vt:lpstr>Basic Concepts</vt:lpstr>
      <vt:lpstr>Basic Concepts</vt:lpstr>
      <vt:lpstr>LifeLine</vt:lpstr>
      <vt:lpstr>Focus of control</vt:lpstr>
      <vt:lpstr>Basic Concepts</vt:lpstr>
      <vt:lpstr>Message</vt:lpstr>
      <vt:lpstr>With conditions</vt:lpstr>
      <vt:lpstr>With circulation</vt:lpstr>
      <vt:lpstr>With recursive</vt:lpstr>
      <vt:lpstr>Types of messages</vt:lpstr>
      <vt:lpstr>Synchronous</vt:lpstr>
      <vt:lpstr>PowerPoint 演示文稿</vt:lpstr>
      <vt:lpstr>Asynchronous</vt:lpstr>
      <vt:lpstr>顺序编号</vt:lpstr>
      <vt:lpstr>Example</vt:lpstr>
      <vt:lpstr>Object</vt:lpstr>
      <vt:lpstr>State</vt:lpstr>
      <vt:lpstr>Example</vt:lpstr>
      <vt:lpstr>分支和从属流</vt:lpstr>
      <vt:lpstr>分支和从属流</vt:lpstr>
      <vt:lpstr>Example</vt:lpstr>
      <vt:lpstr>Interaction Frame</vt:lpstr>
      <vt:lpstr>Interaction Frame</vt:lpstr>
      <vt:lpstr>Alt</vt:lpstr>
      <vt:lpstr>PowerPoint 演示文稿</vt:lpstr>
      <vt:lpstr>PowerPoint 演示文稿</vt:lpstr>
      <vt:lpstr>PowerPoint 演示文稿</vt:lpstr>
      <vt:lpstr>PowerPoint 演示文稿</vt:lpstr>
      <vt:lpstr>PowerPoint 演示文稿</vt:lpstr>
      <vt:lpstr>Example</vt:lpstr>
      <vt:lpstr>Example</vt:lpstr>
      <vt:lpstr>Main Points</vt:lpstr>
      <vt:lpstr>Steps to draw the Sequence diagram</vt:lpstr>
      <vt:lpstr>PowerPoint 演示文稿</vt:lpstr>
      <vt:lpstr>鲁棒分析规则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Main Points</vt:lpstr>
      <vt:lpstr>EVENT AND OPERATION</vt:lpstr>
      <vt:lpstr>System sequence diagram </vt:lpstr>
      <vt:lpstr>Main Points</vt:lpstr>
      <vt:lpstr>Case Study：学生成绩查询</vt:lpstr>
      <vt:lpstr>确定工作流</vt:lpstr>
      <vt:lpstr>布置对象</vt:lpstr>
      <vt:lpstr>添加消息和条件</vt:lpstr>
      <vt:lpstr>绘制总图</vt:lpstr>
      <vt:lpstr>PowerPoint 演示文稿</vt:lpstr>
      <vt:lpstr>Practice：饮料销售机的例子</vt:lpstr>
      <vt:lpstr>Main Points</vt:lpstr>
      <vt:lpstr>Collaboration diagram</vt:lpstr>
      <vt:lpstr>Select course collaboration diagram</vt:lpstr>
      <vt:lpstr>Basic Concepts</vt:lpstr>
      <vt:lpstr>PowerPoint 演示文稿</vt:lpstr>
      <vt:lpstr>Basic Concepts</vt:lpstr>
      <vt:lpstr>Basic Concepts</vt:lpstr>
      <vt:lpstr>Example</vt:lpstr>
      <vt:lpstr>Main Points</vt:lpstr>
      <vt:lpstr>The difference with the sequence diagram</vt:lpstr>
      <vt:lpstr>Application Notes</vt:lpstr>
      <vt:lpstr>Main Points</vt:lpstr>
      <vt:lpstr>Steps to draw the Collaboration diagram</vt:lpstr>
      <vt:lpstr>Case Study：汽车租赁系统</vt:lpstr>
      <vt:lpstr>Practice: 会员登录流程</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 USE-CASE MODEL: WRITING REQUIREMENTS IN CONTEXT</dc:title>
  <dc:creator>Qian</dc:creator>
  <cp:lastModifiedBy>Hanks</cp:lastModifiedBy>
  <cp:revision>513</cp:revision>
  <dcterms:created xsi:type="dcterms:W3CDTF">2003-08-17T03:38:10Z</dcterms:created>
  <dcterms:modified xsi:type="dcterms:W3CDTF">2012-06-06T02:44:23Z</dcterms:modified>
</cp:coreProperties>
</file>