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5"/>
  </p:notesMasterIdLst>
  <p:sldIdLst>
    <p:sldId id="384" r:id="rId2"/>
    <p:sldId id="402" r:id="rId3"/>
    <p:sldId id="408" r:id="rId4"/>
    <p:sldId id="409" r:id="rId5"/>
    <p:sldId id="481" r:id="rId6"/>
    <p:sldId id="482" r:id="rId7"/>
    <p:sldId id="403" r:id="rId8"/>
    <p:sldId id="404" r:id="rId9"/>
    <p:sldId id="414" r:id="rId10"/>
    <p:sldId id="445" r:id="rId11"/>
    <p:sldId id="411" r:id="rId12"/>
    <p:sldId id="410" r:id="rId13"/>
    <p:sldId id="447" r:id="rId14"/>
    <p:sldId id="448" r:id="rId15"/>
    <p:sldId id="449" r:id="rId16"/>
    <p:sldId id="450" r:id="rId17"/>
    <p:sldId id="451" r:id="rId18"/>
    <p:sldId id="452" r:id="rId19"/>
    <p:sldId id="475" r:id="rId20"/>
    <p:sldId id="453" r:id="rId21"/>
    <p:sldId id="474" r:id="rId22"/>
    <p:sldId id="454" r:id="rId23"/>
    <p:sldId id="484" r:id="rId24"/>
    <p:sldId id="455" r:id="rId25"/>
    <p:sldId id="456" r:id="rId26"/>
    <p:sldId id="457" r:id="rId27"/>
    <p:sldId id="473" r:id="rId28"/>
    <p:sldId id="459" r:id="rId29"/>
    <p:sldId id="460" r:id="rId30"/>
    <p:sldId id="461" r:id="rId31"/>
    <p:sldId id="462" r:id="rId32"/>
    <p:sldId id="463" r:id="rId33"/>
    <p:sldId id="464" r:id="rId34"/>
    <p:sldId id="465" r:id="rId35"/>
    <p:sldId id="467" r:id="rId36"/>
    <p:sldId id="468" r:id="rId37"/>
    <p:sldId id="469" r:id="rId38"/>
    <p:sldId id="470" r:id="rId39"/>
    <p:sldId id="471" r:id="rId40"/>
    <p:sldId id="472" r:id="rId41"/>
    <p:sldId id="418" r:id="rId42"/>
    <p:sldId id="420" r:id="rId43"/>
    <p:sldId id="422" r:id="rId44"/>
    <p:sldId id="423" r:id="rId45"/>
    <p:sldId id="424" r:id="rId46"/>
    <p:sldId id="425" r:id="rId47"/>
    <p:sldId id="427" r:id="rId48"/>
    <p:sldId id="429" r:id="rId49"/>
    <p:sldId id="430" r:id="rId50"/>
    <p:sldId id="431" r:id="rId51"/>
    <p:sldId id="485" r:id="rId52"/>
    <p:sldId id="486" r:id="rId53"/>
    <p:sldId id="487" r:id="rId54"/>
    <p:sldId id="488" r:id="rId55"/>
    <p:sldId id="489" r:id="rId56"/>
    <p:sldId id="412" r:id="rId57"/>
    <p:sldId id="405" r:id="rId58"/>
    <p:sldId id="480" r:id="rId59"/>
    <p:sldId id="413" r:id="rId60"/>
    <p:sldId id="446" r:id="rId61"/>
    <p:sldId id="441" r:id="rId62"/>
    <p:sldId id="442" r:id="rId63"/>
    <p:sldId id="443" r:id="rId64"/>
    <p:sldId id="444" r:id="rId65"/>
    <p:sldId id="416" r:id="rId66"/>
    <p:sldId id="432" r:id="rId67"/>
    <p:sldId id="433" r:id="rId68"/>
    <p:sldId id="434" r:id="rId69"/>
    <p:sldId id="435" r:id="rId70"/>
    <p:sldId id="436" r:id="rId71"/>
    <p:sldId id="437" r:id="rId72"/>
    <p:sldId id="438" r:id="rId73"/>
    <p:sldId id="439" r:id="rId74"/>
    <p:sldId id="440" r:id="rId75"/>
    <p:sldId id="479" r:id="rId76"/>
    <p:sldId id="417" r:id="rId77"/>
    <p:sldId id="476" r:id="rId78"/>
    <p:sldId id="477" r:id="rId79"/>
    <p:sldId id="490" r:id="rId80"/>
    <p:sldId id="492" r:id="rId81"/>
    <p:sldId id="491" r:id="rId82"/>
    <p:sldId id="493" r:id="rId83"/>
    <p:sldId id="478" r:id="rId84"/>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76190" autoAdjust="0"/>
  </p:normalViewPr>
  <p:slideViewPr>
    <p:cSldViewPr>
      <p:cViewPr varScale="1">
        <p:scale>
          <a:sx n="44" d="100"/>
          <a:sy n="44" d="100"/>
        </p:scale>
        <p:origin x="-122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3A516E-1135-47CF-8979-A1DC39E48838}" type="slidenum">
              <a:rPr lang="en-US" altLang="zh-CN" smtClean="0"/>
              <a:pPr eaLnBrk="1" hangingPunct="1"/>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10</a:t>
            </a:fld>
            <a:endParaRPr lang="en-US" altLang="zh-CN"/>
          </a:p>
        </p:txBody>
      </p:sp>
    </p:spTree>
    <p:extLst>
      <p:ext uri="{BB962C8B-B14F-4D97-AF65-F5344CB8AC3E}">
        <p14:creationId xmlns:p14="http://schemas.microsoft.com/office/powerpoint/2010/main" val="1702274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11</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402" name="Rectangle 2"/>
          <p:cNvSpPr>
            <a:spLocks noGrp="1" noRot="1" noChangeAspect="1" noChangeArrowheads="1" noTextEdit="1"/>
          </p:cNvSpPr>
          <p:nvPr>
            <p:ph type="sldImg"/>
          </p:nvPr>
        </p:nvSpPr>
        <p:spPr>
          <a:ln/>
        </p:spPr>
      </p:sp>
      <p:sp>
        <p:nvSpPr>
          <p:cNvPr id="202240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239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23908" name="Text Box 2"/>
          <p:cNvSpPr txBox="1">
            <a:spLocks noChangeArrowheads="1"/>
          </p:cNvSpPr>
          <p:nvPr/>
        </p:nvSpPr>
        <p:spPr bwMode="auto">
          <a:xfrm>
            <a:off x="458317" y="1198307"/>
            <a:ext cx="1824131" cy="92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175" tIns="45088" rIns="90175" bIns="45088">
            <a:spAutoFit/>
          </a:bodyPr>
          <a:lstStyle>
            <a:lvl1pPr defTabSz="935038" eaLnBrk="0" hangingPunct="0">
              <a:defRPr sz="1100" b="1">
                <a:solidFill>
                  <a:schemeClr val="tx2"/>
                </a:solidFill>
                <a:latin typeface="Courier New" pitchFamily="49" charset="0"/>
                <a:ea typeface="宋体" charset="-122"/>
              </a:defRPr>
            </a:lvl1pPr>
            <a:lvl2pPr marL="742950" indent="-285750" defTabSz="935038" eaLnBrk="0" hangingPunct="0">
              <a:defRPr sz="1100" b="1">
                <a:solidFill>
                  <a:schemeClr val="tx2"/>
                </a:solidFill>
                <a:latin typeface="Courier New" pitchFamily="49" charset="0"/>
                <a:ea typeface="宋体" charset="-122"/>
              </a:defRPr>
            </a:lvl2pPr>
            <a:lvl3pPr marL="1143000" indent="-228600" defTabSz="935038" eaLnBrk="0" hangingPunct="0">
              <a:defRPr sz="1100" b="1">
                <a:solidFill>
                  <a:schemeClr val="tx2"/>
                </a:solidFill>
                <a:latin typeface="Courier New" pitchFamily="49" charset="0"/>
                <a:ea typeface="宋体" charset="-122"/>
              </a:defRPr>
            </a:lvl3pPr>
            <a:lvl4pPr marL="1600200" indent="-228600" defTabSz="935038" eaLnBrk="0" hangingPunct="0">
              <a:defRPr sz="1100" b="1">
                <a:solidFill>
                  <a:schemeClr val="tx2"/>
                </a:solidFill>
                <a:latin typeface="Courier New" pitchFamily="49" charset="0"/>
                <a:ea typeface="宋体" charset="-122"/>
              </a:defRPr>
            </a:lvl4pPr>
            <a:lvl5pPr marL="2057400" indent="-228600" defTabSz="935038" eaLnBrk="0" hangingPunct="0">
              <a:defRPr sz="1100" b="1">
                <a:solidFill>
                  <a:schemeClr val="tx2"/>
                </a:solidFill>
                <a:latin typeface="Courier New" pitchFamily="49" charset="0"/>
                <a:ea typeface="宋体" charset="-122"/>
              </a:defRPr>
            </a:lvl5pPr>
            <a:lvl6pPr marL="2514600" indent="-228600" defTabSz="935038"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defTabSz="935038"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defTabSz="935038"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defTabSz="935038"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1000" b="0">
                <a:solidFill>
                  <a:schemeClr val="tx1"/>
                </a:solidFill>
                <a:latin typeface="ZapfHumnst BT" pitchFamily="34" charset="0"/>
              </a:rPr>
              <a:t>Re-emphasize that you must define a good abstraction — you must think about what operations are public and private and you must think about encapsulation. </a:t>
            </a:r>
          </a:p>
        </p:txBody>
      </p:sp>
      <p:sp>
        <p:nvSpPr>
          <p:cNvPr id="123909" name="Rectangle 3"/>
          <p:cNvSpPr>
            <a:spLocks noGrp="1" noRot="1" noChangeAspect="1" noChangeArrowheads="1" noTextEdit="1"/>
          </p:cNvSpPr>
          <p:nvPr>
            <p:ph type="sldImg"/>
          </p:nvPr>
        </p:nvSpPr>
        <p:spPr>
          <a:xfrm>
            <a:off x="2460597" y="812698"/>
            <a:ext cx="4004560" cy="3029565"/>
          </a:xfrm>
          <a:solidFill>
            <a:srgbClr val="FFFFFF"/>
          </a:solidFill>
          <a:ln/>
        </p:spPr>
      </p:sp>
      <p:sp>
        <p:nvSpPr>
          <p:cNvPr id="123910" name="Rectangle 4"/>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pPr eaLnBrk="1" hangingPunct="1"/>
            <a:endParaRPr lang="zh-CN" altLang="en-US" sz="1000" dirty="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20</a:t>
            </a:fld>
            <a:endParaRPr lang="en-US" altLang="zh-CN"/>
          </a:p>
        </p:txBody>
      </p:sp>
    </p:spTree>
    <p:extLst>
      <p:ext uri="{BB962C8B-B14F-4D97-AF65-F5344CB8AC3E}">
        <p14:creationId xmlns:p14="http://schemas.microsoft.com/office/powerpoint/2010/main" val="336963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208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20836" name="Text Box 2"/>
          <p:cNvSpPr txBox="1">
            <a:spLocks noChangeArrowheads="1"/>
          </p:cNvSpPr>
          <p:nvPr/>
        </p:nvSpPr>
        <p:spPr bwMode="auto">
          <a:xfrm>
            <a:off x="467453" y="1198307"/>
            <a:ext cx="1796723" cy="509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175" tIns="45088" rIns="90175" bIns="45088">
            <a:spAutoFit/>
          </a:bodyPr>
          <a:lstStyle>
            <a:lvl1pPr defTabSz="935038" eaLnBrk="0" hangingPunct="0">
              <a:defRPr sz="1100" b="1">
                <a:solidFill>
                  <a:schemeClr val="tx2"/>
                </a:solidFill>
                <a:latin typeface="Courier New" pitchFamily="49" charset="0"/>
                <a:ea typeface="宋体" charset="-122"/>
              </a:defRPr>
            </a:lvl1pPr>
            <a:lvl2pPr marL="742950" indent="-285750" defTabSz="935038" eaLnBrk="0" hangingPunct="0">
              <a:defRPr sz="1100" b="1">
                <a:solidFill>
                  <a:schemeClr val="tx2"/>
                </a:solidFill>
                <a:latin typeface="Courier New" pitchFamily="49" charset="0"/>
                <a:ea typeface="宋体" charset="-122"/>
              </a:defRPr>
            </a:lvl2pPr>
            <a:lvl3pPr marL="1143000" indent="-228600" defTabSz="935038" eaLnBrk="0" hangingPunct="0">
              <a:defRPr sz="1100" b="1">
                <a:solidFill>
                  <a:schemeClr val="tx2"/>
                </a:solidFill>
                <a:latin typeface="Courier New" pitchFamily="49" charset="0"/>
                <a:ea typeface="宋体" charset="-122"/>
              </a:defRPr>
            </a:lvl3pPr>
            <a:lvl4pPr marL="1600200" indent="-228600" defTabSz="935038" eaLnBrk="0" hangingPunct="0">
              <a:defRPr sz="1100" b="1">
                <a:solidFill>
                  <a:schemeClr val="tx2"/>
                </a:solidFill>
                <a:latin typeface="Courier New" pitchFamily="49" charset="0"/>
                <a:ea typeface="宋体" charset="-122"/>
              </a:defRPr>
            </a:lvl4pPr>
            <a:lvl5pPr marL="2057400" indent="-228600" defTabSz="935038" eaLnBrk="0" hangingPunct="0">
              <a:defRPr sz="1100" b="1">
                <a:solidFill>
                  <a:schemeClr val="tx2"/>
                </a:solidFill>
                <a:latin typeface="Courier New" pitchFamily="49" charset="0"/>
                <a:ea typeface="宋体" charset="-122"/>
              </a:defRPr>
            </a:lvl5pPr>
            <a:lvl6pPr marL="2514600" indent="-228600" defTabSz="935038"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defTabSz="935038"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defTabSz="935038"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defTabSz="935038"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1000" b="0">
                <a:solidFill>
                  <a:schemeClr val="tx1"/>
                </a:solidFill>
                <a:latin typeface="ZapfHumnst BT" pitchFamily="34" charset="0"/>
              </a:rPr>
              <a:t>Emphasize how operations and attributes are domain dependent.  As a quick in-class exercise: Pick a class, pick two different domains, pick two students, one for each domain, and have them choose relevant operations and attributes for the class. </a:t>
            </a:r>
          </a:p>
          <a:p>
            <a:r>
              <a:rPr lang="en-US" altLang="zh-CN" sz="1000" b="0">
                <a:solidFill>
                  <a:schemeClr val="tx1"/>
                </a:solidFill>
                <a:latin typeface="ZapfHumnst BT" pitchFamily="34" charset="0"/>
              </a:rPr>
              <a:t>Stress that because the process is use-case-driven, all discovered operations and attributes should support at least one use case.  Thus, the attributes/operations that are discovered are affected by what functionality/domain you are modeling.</a:t>
            </a:r>
            <a:endParaRPr lang="en-US" altLang="zh-CN" sz="1000" b="0" noProof="1">
              <a:solidFill>
                <a:schemeClr val="tx1"/>
              </a:solidFill>
              <a:latin typeface="ZapfHumnst BT" pitchFamily="34" charset="0"/>
            </a:endParaRPr>
          </a:p>
          <a:p>
            <a:r>
              <a:rPr lang="en-US" altLang="zh-CN" sz="1000" b="0" noProof="1">
                <a:solidFill>
                  <a:schemeClr val="tx1"/>
                </a:solidFill>
                <a:latin typeface="ZapfHumnst BT" pitchFamily="34" charset="0"/>
              </a:rPr>
              <a:t>While discussing where to find operations, it is worth exploring with which object an operation belongs.  You will find that the operation always goes in the supplier object.  On the interaction diagram, the client is initiating a request from the supplier</a:t>
            </a:r>
            <a:r>
              <a:rPr lang="en-US" altLang="zh-CN" sz="1000" b="0">
                <a:solidFill>
                  <a:schemeClr val="tx1"/>
                </a:solidFill>
                <a:latin typeface="ZapfHumnst BT" pitchFamily="34" charset="0"/>
              </a:rPr>
              <a:t>,</a:t>
            </a:r>
            <a:r>
              <a:rPr lang="en-US" altLang="zh-CN" sz="1000" b="0" noProof="1">
                <a:solidFill>
                  <a:schemeClr val="tx1"/>
                </a:solidFill>
                <a:latin typeface="ZapfHumnst BT" pitchFamily="34" charset="0"/>
              </a:rPr>
              <a:t> so the supplier object/class has the operation.  Some people, especially people used to functional decomposition, get this confused initially.</a:t>
            </a:r>
            <a:endParaRPr lang="en-US" altLang="zh-CN" sz="1000" b="0">
              <a:solidFill>
                <a:schemeClr val="tx1"/>
              </a:solidFill>
              <a:latin typeface="ZapfHumnst BT" pitchFamily="34" charset="0"/>
            </a:endParaRPr>
          </a:p>
        </p:txBody>
      </p:sp>
      <p:sp>
        <p:nvSpPr>
          <p:cNvPr id="120837" name="Rectangle 3"/>
          <p:cNvSpPr>
            <a:spLocks noGrp="1" noRot="1" noChangeAspect="1" noChangeArrowheads="1" noTextEdit="1"/>
          </p:cNvSpPr>
          <p:nvPr>
            <p:ph type="sldImg"/>
          </p:nvPr>
        </p:nvSpPr>
        <p:spPr>
          <a:xfrm>
            <a:off x="2460597" y="812698"/>
            <a:ext cx="4004560" cy="3029565"/>
          </a:xfrm>
          <a:solidFill>
            <a:srgbClr val="FFFFFF"/>
          </a:solidFill>
          <a:ln/>
        </p:spPr>
      </p:sp>
      <p:sp>
        <p:nvSpPr>
          <p:cNvPr id="120838" name="Rectangle 4"/>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pPr marL="0" marR="0" indent="0" algn="l" defTabSz="914400" rtl="0" eaLnBrk="1" fontAlgn="t" latinLnBrk="0" hangingPunct="1">
              <a:lnSpc>
                <a:spcPct val="100000"/>
              </a:lnSpc>
              <a:spcBef>
                <a:spcPct val="30000"/>
              </a:spcBef>
              <a:spcAft>
                <a:spcPct val="0"/>
              </a:spcAft>
              <a:buClrTx/>
              <a:buSzTx/>
              <a:buFontTx/>
              <a:buNone/>
              <a:tabLst/>
              <a:defRPr/>
            </a:pPr>
            <a:endParaRPr lang="zh-CN" altLang="en-US" sz="1000" dirty="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132531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666" name="Rectangle 2"/>
          <p:cNvSpPr>
            <a:spLocks noGrp="1" noRot="1" noChangeAspect="1" noChangeArrowheads="1" noTextEdit="1"/>
          </p:cNvSpPr>
          <p:nvPr>
            <p:ph type="sldImg"/>
          </p:nvPr>
        </p:nvSpPr>
        <p:spPr>
          <a:ln/>
        </p:spPr>
      </p:sp>
      <p:sp>
        <p:nvSpPr>
          <p:cNvPr id="203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33</a:t>
            </a:fld>
            <a:endParaRPr lang="en-US" altLang="zh-CN"/>
          </a:p>
        </p:txBody>
      </p:sp>
    </p:spTree>
    <p:extLst>
      <p:ext uri="{BB962C8B-B14F-4D97-AF65-F5344CB8AC3E}">
        <p14:creationId xmlns:p14="http://schemas.microsoft.com/office/powerpoint/2010/main" val="3205611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37</a:t>
            </a:fld>
            <a:endParaRPr lang="en-US" altLang="zh-CN"/>
          </a:p>
        </p:txBody>
      </p:sp>
    </p:spTree>
    <p:extLst>
      <p:ext uri="{BB962C8B-B14F-4D97-AF65-F5344CB8AC3E}">
        <p14:creationId xmlns:p14="http://schemas.microsoft.com/office/powerpoint/2010/main" val="249907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38</a:t>
            </a:fld>
            <a:endParaRPr lang="en-US" altLang="zh-CN"/>
          </a:p>
        </p:txBody>
      </p:sp>
    </p:spTree>
    <p:extLst>
      <p:ext uri="{BB962C8B-B14F-4D97-AF65-F5344CB8AC3E}">
        <p14:creationId xmlns:p14="http://schemas.microsoft.com/office/powerpoint/2010/main" val="966552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39</a:t>
            </a:fld>
            <a:endParaRPr lang="en-US" altLang="zh-CN"/>
          </a:p>
        </p:txBody>
      </p:sp>
    </p:spTree>
    <p:extLst>
      <p:ext uri="{BB962C8B-B14F-4D97-AF65-F5344CB8AC3E}">
        <p14:creationId xmlns:p14="http://schemas.microsoft.com/office/powerpoint/2010/main" val="1350055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40</a:t>
            </a:fld>
            <a:endParaRPr lang="en-US" altLang="zh-CN"/>
          </a:p>
        </p:txBody>
      </p:sp>
    </p:spTree>
    <p:extLst>
      <p:ext uri="{BB962C8B-B14F-4D97-AF65-F5344CB8AC3E}">
        <p14:creationId xmlns:p14="http://schemas.microsoft.com/office/powerpoint/2010/main" val="440802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4450" name="Rectangle 2"/>
          <p:cNvSpPr>
            <a:spLocks noGrp="1" noRot="1" noChangeAspect="1" noChangeArrowheads="1" noTextEdit="1"/>
          </p:cNvSpPr>
          <p:nvPr>
            <p:ph type="sldImg"/>
          </p:nvPr>
        </p:nvSpPr>
        <p:spPr>
          <a:ln/>
        </p:spPr>
      </p:sp>
      <p:sp>
        <p:nvSpPr>
          <p:cNvPr id="202445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498" name="Rectangle 2"/>
          <p:cNvSpPr>
            <a:spLocks noGrp="1" noRot="1" noChangeAspect="1" noChangeArrowheads="1" noTextEdit="1"/>
          </p:cNvSpPr>
          <p:nvPr>
            <p:ph type="sldImg"/>
          </p:nvPr>
        </p:nvSpPr>
        <p:spPr>
          <a:ln/>
        </p:spPr>
      </p:sp>
      <p:sp>
        <p:nvSpPr>
          <p:cNvPr id="202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546" name="Rectangle 2"/>
          <p:cNvSpPr>
            <a:spLocks noGrp="1" noRot="1" noChangeAspect="1" noChangeArrowheads="1" noTextEdit="1"/>
          </p:cNvSpPr>
          <p:nvPr>
            <p:ph type="sldImg"/>
          </p:nvPr>
        </p:nvSpPr>
        <p:spPr>
          <a:ln/>
        </p:spPr>
      </p:sp>
      <p:sp>
        <p:nvSpPr>
          <p:cNvPr id="202854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9570" name="Rectangle 2"/>
          <p:cNvSpPr>
            <a:spLocks noGrp="1" noRot="1" noChangeAspect="1" noChangeArrowheads="1" noTextEdit="1"/>
          </p:cNvSpPr>
          <p:nvPr>
            <p:ph type="sldImg"/>
          </p:nvPr>
        </p:nvSpPr>
        <p:spPr>
          <a:ln/>
        </p:spPr>
      </p:sp>
      <p:sp>
        <p:nvSpPr>
          <p:cNvPr id="20295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594" name="Rectangle 2"/>
          <p:cNvSpPr>
            <a:spLocks noGrp="1" noRot="1" noChangeAspect="1" noChangeArrowheads="1" noTextEdit="1"/>
          </p:cNvSpPr>
          <p:nvPr>
            <p:ph type="sldImg"/>
          </p:nvPr>
        </p:nvSpPr>
        <p:spPr>
          <a:ln/>
        </p:spPr>
      </p:sp>
      <p:sp>
        <p:nvSpPr>
          <p:cNvPr id="203059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2"/>
          <p:cNvSpPr>
            <a:spLocks noGrp="1" noRot="1" noChangeAspect="1" noChangeArrowheads="1" noTextEdit="1"/>
          </p:cNvSpPr>
          <p:nvPr>
            <p:ph type="sldImg"/>
          </p:nvPr>
        </p:nvSpPr>
        <p:spPr>
          <a:ln/>
        </p:spPr>
      </p:sp>
      <p:sp>
        <p:nvSpPr>
          <p:cNvPr id="2060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2642" name="Rectangle 2"/>
          <p:cNvSpPr>
            <a:spLocks noGrp="1" noRot="1" noChangeAspect="1" noChangeArrowheads="1" noTextEdit="1"/>
          </p:cNvSpPr>
          <p:nvPr>
            <p:ph type="sldImg"/>
          </p:nvPr>
        </p:nvSpPr>
        <p:spPr>
          <a:ln/>
        </p:spPr>
      </p:sp>
      <p:sp>
        <p:nvSpPr>
          <p:cNvPr id="203264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0354" name="Rectangle 2"/>
          <p:cNvSpPr>
            <a:spLocks noGrp="1" noRot="1" noChangeAspect="1" noChangeArrowheads="1" noTextEdit="1"/>
          </p:cNvSpPr>
          <p:nvPr>
            <p:ph type="sldImg"/>
          </p:nvPr>
        </p:nvSpPr>
        <p:spPr>
          <a:ln/>
        </p:spPr>
      </p:sp>
      <p:sp>
        <p:nvSpPr>
          <p:cNvPr id="202035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rgbClr val="FFFF99"/>
              </a:solidFill>
              <a:latin typeface="Arial" charset="0"/>
              <a:ea typeface="宋体"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690" name="Rectangle 2"/>
          <p:cNvSpPr>
            <a:spLocks noGrp="1" noRot="1" noChangeAspect="1" noChangeArrowheads="1" noTextEdit="1"/>
          </p:cNvSpPr>
          <p:nvPr>
            <p:ph type="sldImg"/>
          </p:nvPr>
        </p:nvSpPr>
        <p:spPr>
          <a:ln/>
        </p:spPr>
      </p:sp>
      <p:sp>
        <p:nvSpPr>
          <p:cNvPr id="203469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4" name="Rectangle 2"/>
          <p:cNvSpPr>
            <a:spLocks noGrp="1" noRot="1" noChangeAspect="1" noChangeArrowheads="1" noTextEdit="1"/>
          </p:cNvSpPr>
          <p:nvPr>
            <p:ph type="sldImg"/>
          </p:nvPr>
        </p:nvSpPr>
        <p:spPr>
          <a:ln/>
        </p:spPr>
      </p:sp>
      <p:sp>
        <p:nvSpPr>
          <p:cNvPr id="203571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738" name="Rectangle 2"/>
          <p:cNvSpPr>
            <a:spLocks noGrp="1" noRot="1" noChangeAspect="1" noChangeArrowheads="1" noTextEdit="1"/>
          </p:cNvSpPr>
          <p:nvPr>
            <p:ph type="sldImg"/>
          </p:nvPr>
        </p:nvSpPr>
        <p:spPr>
          <a:ln/>
        </p:spPr>
      </p:sp>
      <p:sp>
        <p:nvSpPr>
          <p:cNvPr id="203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51</a:t>
            </a:fld>
            <a:endParaRPr lang="en-US" altLang="zh-CN"/>
          </a:p>
        </p:txBody>
      </p:sp>
    </p:spTree>
    <p:extLst>
      <p:ext uri="{BB962C8B-B14F-4D97-AF65-F5344CB8AC3E}">
        <p14:creationId xmlns:p14="http://schemas.microsoft.com/office/powerpoint/2010/main" val="1325892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52</a:t>
            </a:fld>
            <a:endParaRPr lang="en-US" altLang="zh-CN"/>
          </a:p>
        </p:txBody>
      </p:sp>
    </p:spTree>
    <p:extLst>
      <p:ext uri="{BB962C8B-B14F-4D97-AF65-F5344CB8AC3E}">
        <p14:creationId xmlns:p14="http://schemas.microsoft.com/office/powerpoint/2010/main" val="2217846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53</a:t>
            </a:fld>
            <a:endParaRPr lang="en-US" altLang="zh-CN"/>
          </a:p>
        </p:txBody>
      </p:sp>
    </p:spTree>
    <p:extLst>
      <p:ext uri="{BB962C8B-B14F-4D97-AF65-F5344CB8AC3E}">
        <p14:creationId xmlns:p14="http://schemas.microsoft.com/office/powerpoint/2010/main" val="712461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56</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126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12644" name="Rectangle 2"/>
          <p:cNvSpPr>
            <a:spLocks noGrp="1" noRot="1" noChangeAspect="1" noChangeArrowheads="1" noTextEdit="1"/>
          </p:cNvSpPr>
          <p:nvPr>
            <p:ph type="sldImg"/>
          </p:nvPr>
        </p:nvSpPr>
        <p:spPr>
          <a:xfrm>
            <a:off x="2444750" y="812800"/>
            <a:ext cx="4037013" cy="3028950"/>
          </a:xfrm>
          <a:solidFill>
            <a:srgbClr val="FFFFFF"/>
          </a:solidFill>
          <a:ln/>
        </p:spPr>
      </p:sp>
      <p:sp>
        <p:nvSpPr>
          <p:cNvPr id="112645" name="Rectangle 3"/>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pPr eaLnBrk="1" hangingPunct="1"/>
            <a:endParaRPr lang="en-US" altLang="zh-CN" sz="1000" dirty="0">
              <a:latin typeface="ZapfHumnst BT"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63915E-F9FF-4457-852B-A1807AB93176}" type="slidenum">
              <a:rPr lang="en-US" altLang="zh-CN" smtClean="0">
                <a:latin typeface="Arial" charset="0"/>
              </a:rPr>
              <a:pPr eaLnBrk="1" hangingPunct="1"/>
              <a:t>58</a:t>
            </a:fld>
            <a:endParaRPr lang="en-US" altLang="zh-CN"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59</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1378" name="Rectangle 2"/>
          <p:cNvSpPr>
            <a:spLocks noGrp="1" noRot="1" noChangeAspect="1" noChangeArrowheads="1" noTextEdit="1"/>
          </p:cNvSpPr>
          <p:nvPr>
            <p:ph type="sldImg"/>
          </p:nvPr>
        </p:nvSpPr>
        <p:spPr>
          <a:ln/>
        </p:spPr>
      </p:sp>
      <p:sp>
        <p:nvSpPr>
          <p:cNvPr id="2021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1571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15716" name="Rectangle 2"/>
          <p:cNvSpPr>
            <a:spLocks noGrp="1" noRot="1" noChangeAspect="1" noChangeArrowheads="1" noTextEdit="1"/>
          </p:cNvSpPr>
          <p:nvPr>
            <p:ph type="sldImg"/>
          </p:nvPr>
        </p:nvSpPr>
        <p:spPr>
          <a:xfrm>
            <a:off x="2460597" y="812698"/>
            <a:ext cx="4004560" cy="3029565"/>
          </a:xfrm>
          <a:solidFill>
            <a:srgbClr val="FFFFFF"/>
          </a:solidFill>
          <a:ln/>
        </p:spPr>
      </p:sp>
      <p:sp>
        <p:nvSpPr>
          <p:cNvPr id="115717" name="Rectangle 3"/>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pPr eaLnBrk="1" hangingPunct="1"/>
            <a:endParaRPr lang="en-US" altLang="zh-CN" sz="1000" dirty="0">
              <a:latin typeface="ZapfHumnst BT" pitchFamily="34" charset="0"/>
            </a:endParaRPr>
          </a:p>
        </p:txBody>
      </p:sp>
      <p:sp>
        <p:nvSpPr>
          <p:cNvPr id="115718" name="Text Box 5"/>
          <p:cNvSpPr txBox="1">
            <a:spLocks noChangeArrowheads="1"/>
          </p:cNvSpPr>
          <p:nvPr/>
        </p:nvSpPr>
        <p:spPr bwMode="auto">
          <a:xfrm>
            <a:off x="560334" y="1170653"/>
            <a:ext cx="1705364" cy="663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8" tIns="44074" rIns="88148" bIns="44074"/>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1000" b="0">
                <a:solidFill>
                  <a:schemeClr val="tx1"/>
                </a:solidFill>
                <a:latin typeface="ZapfHumnst BT" pitchFamily="34" charset="0"/>
              </a:rPr>
              <a:t>Discuss with the students the proper size of a class.  Emphasize that it’s best to have simple classes.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2"/>
          <p:cNvSpPr>
            <a:spLocks noGrp="1" noRot="1" noChangeAspect="1" noChangeArrowheads="1" noTextEdit="1"/>
          </p:cNvSpPr>
          <p:nvPr>
            <p:ph type="sldImg"/>
          </p:nvPr>
        </p:nvSpPr>
        <p:spPr>
          <a:ln/>
        </p:spPr>
      </p:sp>
      <p:sp>
        <p:nvSpPr>
          <p:cNvPr id="205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602" name="Rectangle 2"/>
          <p:cNvSpPr>
            <a:spLocks noGrp="1" noRot="1" noChangeAspect="1" noChangeArrowheads="1" noTextEdit="1"/>
          </p:cNvSpPr>
          <p:nvPr>
            <p:ph type="sldImg"/>
          </p:nvPr>
        </p:nvSpPr>
        <p:spPr>
          <a:ln/>
        </p:spPr>
      </p:sp>
      <p:sp>
        <p:nvSpPr>
          <p:cNvPr id="2073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2"/>
          <p:cNvSpPr>
            <a:spLocks noGrp="1" noRot="1" noChangeAspect="1" noChangeArrowheads="1" noTextEdit="1"/>
          </p:cNvSpPr>
          <p:nvPr>
            <p:ph type="sldImg"/>
          </p:nvPr>
        </p:nvSpPr>
        <p:spPr>
          <a:ln/>
        </p:spPr>
      </p:sp>
      <p:sp>
        <p:nvSpPr>
          <p:cNvPr id="2075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2" name="Rectangle 2"/>
          <p:cNvSpPr>
            <a:spLocks noGrp="1" noRot="1" noChangeAspect="1" noChangeArrowheads="1" noTextEdit="1"/>
          </p:cNvSpPr>
          <p:nvPr>
            <p:ph type="sldImg"/>
          </p:nvPr>
        </p:nvSpPr>
        <p:spPr>
          <a:ln/>
        </p:spPr>
      </p:sp>
      <p:sp>
        <p:nvSpPr>
          <p:cNvPr id="205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65</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Grp="1" noRot="1" noChangeAspect="1" noChangeArrowheads="1" noTextEdit="1"/>
          </p:cNvSpPr>
          <p:nvPr>
            <p:ph type="sldImg"/>
          </p:nvPr>
        </p:nvSpPr>
        <p:spPr>
          <a:ln/>
        </p:spPr>
      </p:sp>
      <p:sp>
        <p:nvSpPr>
          <p:cNvPr id="204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2"/>
          <p:cNvSpPr>
            <a:spLocks noGrp="1" noRot="1" noChangeAspect="1" noChangeArrowheads="1" noTextEdit="1"/>
          </p:cNvSpPr>
          <p:nvPr>
            <p:ph type="sldImg"/>
          </p:nvPr>
        </p:nvSpPr>
        <p:spPr>
          <a:ln/>
        </p:spPr>
      </p:sp>
      <p:sp>
        <p:nvSpPr>
          <p:cNvPr id="2062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906" name="Rectangle 2"/>
          <p:cNvSpPr>
            <a:spLocks noGrp="1" noRot="1" noChangeAspect="1" noChangeArrowheads="1" noTextEdit="1"/>
          </p:cNvSpPr>
          <p:nvPr>
            <p:ph type="sldImg"/>
          </p:nvPr>
        </p:nvSpPr>
        <p:spPr>
          <a:ln/>
        </p:spPr>
      </p:sp>
      <p:sp>
        <p:nvSpPr>
          <p:cNvPr id="204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Grp="1" noRot="1" noChangeAspect="1" noChangeArrowheads="1" noTextEdit="1"/>
          </p:cNvSpPr>
          <p:nvPr>
            <p:ph type="sldImg"/>
          </p:nvPr>
        </p:nvSpPr>
        <p:spPr>
          <a:ln/>
        </p:spPr>
      </p:sp>
      <p:sp>
        <p:nvSpPr>
          <p:cNvPr id="204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fld id="{B3E56563-D5EF-4126-BDD6-E5FFBBF0814B}" type="slidenum">
              <a:rPr lang="en-US" altLang="zh-CN" sz="1200"/>
              <a:pPr algn="r" eaLnBrk="1" hangingPunct="1"/>
              <a:t>5</a:t>
            </a:fld>
            <a:endParaRPr lang="en-US" altLang="zh-CN"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zh-CN"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p:cNvSpPr>
            <a:spLocks noGrp="1" noRot="1" noChangeAspect="1" noChangeArrowheads="1" noTextEdit="1"/>
          </p:cNvSpPr>
          <p:nvPr>
            <p:ph type="sldImg"/>
          </p:nvPr>
        </p:nvSpPr>
        <p:spPr>
          <a:ln/>
        </p:spPr>
      </p:sp>
      <p:sp>
        <p:nvSpPr>
          <p:cNvPr id="204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p:cNvSpPr>
            <a:spLocks noGrp="1" noRot="1" noChangeAspect="1" noChangeArrowheads="1" noTextEdit="1"/>
          </p:cNvSpPr>
          <p:nvPr>
            <p:ph type="sldImg"/>
          </p:nvPr>
        </p:nvSpPr>
        <p:spPr>
          <a:ln/>
        </p:spPr>
      </p:sp>
      <p:sp>
        <p:nvSpPr>
          <p:cNvPr id="204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2"/>
          <p:cNvSpPr>
            <a:spLocks noGrp="1" noRot="1" noChangeAspect="1" noChangeArrowheads="1" noTextEdit="1"/>
          </p:cNvSpPr>
          <p:nvPr>
            <p:ph type="sldImg"/>
          </p:nvPr>
        </p:nvSpPr>
        <p:spPr>
          <a:ln/>
        </p:spPr>
      </p:sp>
      <p:sp>
        <p:nvSpPr>
          <p:cNvPr id="204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2"/>
          <p:cNvSpPr>
            <a:spLocks noGrp="1" noRot="1" noChangeAspect="1" noChangeArrowheads="1" noTextEdit="1"/>
          </p:cNvSpPr>
          <p:nvPr>
            <p:ph type="sldImg"/>
          </p:nvPr>
        </p:nvSpPr>
        <p:spPr>
          <a:ln/>
        </p:spPr>
      </p:sp>
      <p:sp>
        <p:nvSpPr>
          <p:cNvPr id="204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2"/>
          <p:cNvSpPr>
            <a:spLocks noGrp="1" noRot="1" noChangeAspect="1" noChangeArrowheads="1" noTextEdit="1"/>
          </p:cNvSpPr>
          <p:nvPr>
            <p:ph type="sldImg"/>
          </p:nvPr>
        </p:nvSpPr>
        <p:spPr>
          <a:ln/>
        </p:spPr>
      </p:sp>
      <p:sp>
        <p:nvSpPr>
          <p:cNvPr id="205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76</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4514" name="Rectangle 2"/>
          <p:cNvSpPr>
            <a:spLocks noChangeArrowheads="1" noTextEdit="1"/>
          </p:cNvSpPr>
          <p:nvPr>
            <p:ph type="sldImg"/>
          </p:nvPr>
        </p:nvSpPr>
        <p:spPr>
          <a:ln/>
        </p:spPr>
      </p:sp>
      <p:sp>
        <p:nvSpPr>
          <p:cNvPr id="1984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ChangeArrowheads="1" noTextEdit="1"/>
          </p:cNvSpPr>
          <p:nvPr>
            <p:ph type="sldImg"/>
          </p:nvPr>
        </p:nvSpPr>
        <p:spPr>
          <a:ln/>
        </p:spPr>
      </p:sp>
      <p:sp>
        <p:nvSpPr>
          <p:cNvPr id="1989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83</a:t>
            </a:fld>
            <a:endParaRPr lang="en-US" altLang="zh-CN"/>
          </a:p>
        </p:txBody>
      </p:sp>
    </p:spTree>
    <p:extLst>
      <p:ext uri="{BB962C8B-B14F-4D97-AF65-F5344CB8AC3E}">
        <p14:creationId xmlns:p14="http://schemas.microsoft.com/office/powerpoint/2010/main" val="87714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fld id="{D9FD3B8A-4569-4D73-B0FF-34844070EA41}" type="slidenum">
              <a:rPr lang="en-US" altLang="zh-CN" sz="1200"/>
              <a:pPr algn="r" eaLnBrk="1" hangingPunct="1"/>
              <a:t>6</a:t>
            </a:fld>
            <a:endParaRPr lang="en-US" altLang="zh-CN"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1059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10596" name="Rectangle 2"/>
          <p:cNvSpPr>
            <a:spLocks noGrp="1" noRot="1" noChangeAspect="1" noChangeArrowheads="1" noTextEdit="1"/>
          </p:cNvSpPr>
          <p:nvPr>
            <p:ph type="sldImg"/>
          </p:nvPr>
        </p:nvSpPr>
        <p:spPr>
          <a:xfrm>
            <a:off x="2460597" y="814234"/>
            <a:ext cx="4004560" cy="3029565"/>
          </a:xfrm>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dirty="0">
              <a:latin typeface="ZapfHumnst BT" pitchFamily="34" charset="0"/>
            </a:endParaRPr>
          </a:p>
        </p:txBody>
      </p:sp>
      <p:sp>
        <p:nvSpPr>
          <p:cNvPr id="110598" name="Text Box 4"/>
          <p:cNvSpPr txBox="1">
            <a:spLocks noChangeArrowheads="1"/>
          </p:cNvSpPr>
          <p:nvPr/>
        </p:nvSpPr>
        <p:spPr bwMode="auto">
          <a:xfrm>
            <a:off x="429387" y="1204452"/>
            <a:ext cx="1856107" cy="682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457" tIns="53228" rIns="106457" bIns="53228"/>
          <a:lstStyle>
            <a:lvl1pPr defTabSz="935038" eaLnBrk="0" hangingPunct="0">
              <a:defRPr sz="1100" b="1">
                <a:solidFill>
                  <a:schemeClr val="tx2"/>
                </a:solidFill>
                <a:latin typeface="Courier New" pitchFamily="49" charset="0"/>
                <a:ea typeface="宋体" charset="-122"/>
              </a:defRPr>
            </a:lvl1pPr>
            <a:lvl2pPr marL="742950" indent="-285750" defTabSz="935038" eaLnBrk="0" hangingPunct="0">
              <a:defRPr sz="1100" b="1">
                <a:solidFill>
                  <a:schemeClr val="tx2"/>
                </a:solidFill>
                <a:latin typeface="Courier New" pitchFamily="49" charset="0"/>
                <a:ea typeface="宋体" charset="-122"/>
              </a:defRPr>
            </a:lvl2pPr>
            <a:lvl3pPr marL="1143000" indent="-228600" defTabSz="935038" eaLnBrk="0" hangingPunct="0">
              <a:defRPr sz="1100" b="1">
                <a:solidFill>
                  <a:schemeClr val="tx2"/>
                </a:solidFill>
                <a:latin typeface="Courier New" pitchFamily="49" charset="0"/>
                <a:ea typeface="宋体" charset="-122"/>
              </a:defRPr>
            </a:lvl3pPr>
            <a:lvl4pPr marL="1600200" indent="-228600" defTabSz="935038" eaLnBrk="0" hangingPunct="0">
              <a:defRPr sz="1100" b="1">
                <a:solidFill>
                  <a:schemeClr val="tx2"/>
                </a:solidFill>
                <a:latin typeface="Courier New" pitchFamily="49" charset="0"/>
                <a:ea typeface="宋体" charset="-122"/>
              </a:defRPr>
            </a:lvl4pPr>
            <a:lvl5pPr marL="2057400" indent="-228600" defTabSz="935038" eaLnBrk="0" hangingPunct="0">
              <a:defRPr sz="1100" b="1">
                <a:solidFill>
                  <a:schemeClr val="tx2"/>
                </a:solidFill>
                <a:latin typeface="Courier New" pitchFamily="49" charset="0"/>
                <a:ea typeface="宋体" charset="-122"/>
              </a:defRPr>
            </a:lvl5pPr>
            <a:lvl6pPr marL="2514600" indent="-228600" defTabSz="935038"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defTabSz="935038"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defTabSz="935038"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defTabSz="935038" eaLnBrk="0" fontAlgn="base" hangingPunct="0">
              <a:spcBef>
                <a:spcPct val="0"/>
              </a:spcBef>
              <a:spcAft>
                <a:spcPct val="0"/>
              </a:spcAft>
              <a:defRPr sz="1100" b="1">
                <a:solidFill>
                  <a:schemeClr val="tx2"/>
                </a:solidFill>
                <a:latin typeface="Courier New" pitchFamily="49" charset="0"/>
                <a:ea typeface="宋体" charset="-122"/>
              </a:defRPr>
            </a:lvl9pPr>
          </a:lstStyle>
          <a:p>
            <a:pPr>
              <a:spcBef>
                <a:spcPct val="50000"/>
              </a:spcBef>
            </a:pPr>
            <a:r>
              <a:rPr lang="en-US" altLang="zh-CN" sz="1000" b="0">
                <a:solidFill>
                  <a:schemeClr val="tx1"/>
                </a:solidFill>
                <a:latin typeface="ZapfHumnst BT" pitchFamily="34" charset="0"/>
              </a:rPr>
              <a:t>While </a:t>
            </a:r>
            <a:r>
              <a:rPr lang="en-US" altLang="zh-CN" sz="1000">
                <a:solidFill>
                  <a:schemeClr val="tx1"/>
                </a:solidFill>
                <a:latin typeface="ZapfHumnst BT" pitchFamily="34" charset="0"/>
              </a:rPr>
              <a:t>Class Design</a:t>
            </a:r>
            <a:r>
              <a:rPr lang="en-US" altLang="zh-CN" sz="1000" b="0">
                <a:solidFill>
                  <a:schemeClr val="tx1"/>
                </a:solidFill>
                <a:latin typeface="ZapfHumnst BT" pitchFamily="34" charset="0"/>
              </a:rPr>
              <a:t> is not always easy, a lot of it is .  All of the hard work has been done — the definition of the architectural views, the development of the Use-Case Realizations (the identification of the abstractions/classes that will implement the system, and their responsibilities).  </a:t>
            </a:r>
            <a:r>
              <a:rPr lang="en-US" altLang="zh-CN" sz="1000">
                <a:solidFill>
                  <a:schemeClr val="tx1"/>
                </a:solidFill>
                <a:latin typeface="ZapfHumnst BT" pitchFamily="34" charset="0"/>
              </a:rPr>
              <a:t>Class Design</a:t>
            </a:r>
            <a:r>
              <a:rPr lang="en-US" altLang="zh-CN" sz="1000" b="0">
                <a:solidFill>
                  <a:schemeClr val="tx1"/>
                </a:solidFill>
                <a:latin typeface="ZapfHumnst BT" pitchFamily="34" charset="0"/>
              </a:rPr>
              <a:t> is where you put the “icing on the cake,” fleshing out signatures and class details.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1161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11620" name="Rectangle 2"/>
          <p:cNvSpPr>
            <a:spLocks noGrp="1" noRot="1" noChangeAspect="1" noChangeArrowheads="1" noTextEdit="1"/>
          </p:cNvSpPr>
          <p:nvPr>
            <p:ph type="sldImg"/>
          </p:nvPr>
        </p:nvSpPr>
        <p:spPr>
          <a:xfrm>
            <a:off x="2460597" y="812698"/>
            <a:ext cx="4004560" cy="3029565"/>
          </a:xfrm>
          <a:solidFill>
            <a:srgbClr val="FFFFFF"/>
          </a:solidFill>
          <a:ln/>
        </p:spPr>
      </p:sp>
      <p:sp>
        <p:nvSpPr>
          <p:cNvPr id="111621" name="Rectangle 3"/>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pPr marL="165278" indent="-165278" eaLnBrk="1" hangingPunct="1">
              <a:buFont typeface="Arial" pitchFamily="34" charset="0"/>
              <a:buChar char="•"/>
            </a:pPr>
            <a:endParaRPr lang="en-US" altLang="zh-CN" sz="1000" dirty="0">
              <a:latin typeface="ZapfHumnst BT" pitchFamily="34" charset="0"/>
            </a:endParaRPr>
          </a:p>
        </p:txBody>
      </p:sp>
      <p:sp>
        <p:nvSpPr>
          <p:cNvPr id="111622" name="Text Box 4"/>
          <p:cNvSpPr txBox="1">
            <a:spLocks noChangeArrowheads="1"/>
          </p:cNvSpPr>
          <p:nvPr/>
        </p:nvSpPr>
        <p:spPr bwMode="auto">
          <a:xfrm>
            <a:off x="458317" y="1201379"/>
            <a:ext cx="1814995" cy="92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spAutoFit/>
          </a:bodyPr>
          <a:lstStyle>
            <a:lvl1pPr defTabSz="935038" eaLnBrk="0" hangingPunct="0">
              <a:defRPr sz="1100" b="1">
                <a:solidFill>
                  <a:schemeClr val="tx2"/>
                </a:solidFill>
                <a:latin typeface="Courier New" pitchFamily="49" charset="0"/>
                <a:ea typeface="宋体" charset="-122"/>
              </a:defRPr>
            </a:lvl1pPr>
            <a:lvl2pPr marL="742950" indent="-285750" defTabSz="935038" eaLnBrk="0" hangingPunct="0">
              <a:defRPr sz="1100" b="1">
                <a:solidFill>
                  <a:schemeClr val="tx2"/>
                </a:solidFill>
                <a:latin typeface="Courier New" pitchFamily="49" charset="0"/>
                <a:ea typeface="宋体" charset="-122"/>
              </a:defRPr>
            </a:lvl2pPr>
            <a:lvl3pPr marL="1143000" indent="-228600" defTabSz="935038" eaLnBrk="0" hangingPunct="0">
              <a:defRPr sz="1100" b="1">
                <a:solidFill>
                  <a:schemeClr val="tx2"/>
                </a:solidFill>
                <a:latin typeface="Courier New" pitchFamily="49" charset="0"/>
                <a:ea typeface="宋体" charset="-122"/>
              </a:defRPr>
            </a:lvl3pPr>
            <a:lvl4pPr marL="1600200" indent="-228600" defTabSz="935038" eaLnBrk="0" hangingPunct="0">
              <a:defRPr sz="1100" b="1">
                <a:solidFill>
                  <a:schemeClr val="tx2"/>
                </a:solidFill>
                <a:latin typeface="Courier New" pitchFamily="49" charset="0"/>
                <a:ea typeface="宋体" charset="-122"/>
              </a:defRPr>
            </a:lvl4pPr>
            <a:lvl5pPr marL="2057400" indent="-228600" defTabSz="935038" eaLnBrk="0" hangingPunct="0">
              <a:defRPr sz="1100" b="1">
                <a:solidFill>
                  <a:schemeClr val="tx2"/>
                </a:solidFill>
                <a:latin typeface="Courier New" pitchFamily="49" charset="0"/>
                <a:ea typeface="宋体" charset="-122"/>
              </a:defRPr>
            </a:lvl5pPr>
            <a:lvl6pPr marL="2514600" indent="-228600" defTabSz="935038"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defTabSz="935038"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defTabSz="935038"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defTabSz="935038" eaLnBrk="0" fontAlgn="base" hangingPunct="0">
              <a:spcBef>
                <a:spcPct val="0"/>
              </a:spcBef>
              <a:spcAft>
                <a:spcPct val="0"/>
              </a:spcAft>
              <a:defRPr sz="1100" b="1">
                <a:solidFill>
                  <a:schemeClr val="tx2"/>
                </a:solidFill>
                <a:latin typeface="Courier New" pitchFamily="49" charset="0"/>
                <a:ea typeface="宋体" charset="-122"/>
              </a:defRPr>
            </a:lvl9pPr>
          </a:lstStyle>
          <a:p>
            <a:pPr eaLnBrk="1" hangingPunct="1">
              <a:spcBef>
                <a:spcPct val="50000"/>
              </a:spcBef>
            </a:pPr>
            <a:r>
              <a:rPr lang="en-US" altLang="zh-CN" sz="1000" b="0">
                <a:solidFill>
                  <a:schemeClr val="tx1"/>
                </a:solidFill>
                <a:latin typeface="ZapfHumnst BT" pitchFamily="34" charset="0"/>
              </a:rPr>
              <a:t>Remember, analysis classes (originally identified in Use-Case Analysis) were morphed into design classes during Identify Design Elements.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2800" b="0">
                <a:solidFill>
                  <a:schemeClr val="tx1"/>
                </a:solidFill>
                <a:latin typeface="Arial Narrow" pitchFamily="34" charset="0"/>
              </a:rPr>
              <a:t>Mastering OOAD w/ UML 2.0 – Instructor Notes</a:t>
            </a:r>
          </a:p>
        </p:txBody>
      </p:sp>
      <p:sp>
        <p:nvSpPr>
          <p:cNvPr id="11469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377" eaLnBrk="0" hangingPunct="0">
              <a:defRPr sz="1100" b="1">
                <a:solidFill>
                  <a:schemeClr val="tx2"/>
                </a:solidFill>
                <a:latin typeface="Courier New" pitchFamily="49" charset="0"/>
                <a:ea typeface="宋体" charset="-122"/>
              </a:defRPr>
            </a:lvl1pPr>
            <a:lvl2pPr marL="716204" indent="-275463" defTabSz="901377" eaLnBrk="0" hangingPunct="0">
              <a:defRPr sz="1100" b="1">
                <a:solidFill>
                  <a:schemeClr val="tx2"/>
                </a:solidFill>
                <a:latin typeface="Courier New" pitchFamily="49" charset="0"/>
                <a:ea typeface="宋体" charset="-122"/>
              </a:defRPr>
            </a:lvl2pPr>
            <a:lvl3pPr marL="1101852" indent="-220370" defTabSz="901377" eaLnBrk="0" hangingPunct="0">
              <a:defRPr sz="1100" b="1">
                <a:solidFill>
                  <a:schemeClr val="tx2"/>
                </a:solidFill>
                <a:latin typeface="Courier New" pitchFamily="49" charset="0"/>
                <a:ea typeface="宋体" charset="-122"/>
              </a:defRPr>
            </a:lvl3pPr>
            <a:lvl4pPr marL="1542593" indent="-220370" defTabSz="901377" eaLnBrk="0" hangingPunct="0">
              <a:defRPr sz="1100" b="1">
                <a:solidFill>
                  <a:schemeClr val="tx2"/>
                </a:solidFill>
                <a:latin typeface="Courier New" pitchFamily="49" charset="0"/>
                <a:ea typeface="宋体" charset="-122"/>
              </a:defRPr>
            </a:lvl4pPr>
            <a:lvl5pPr marL="1983334" indent="-220370" defTabSz="901377" eaLnBrk="0" hangingPunct="0">
              <a:defRPr sz="1100" b="1">
                <a:solidFill>
                  <a:schemeClr val="tx2"/>
                </a:solidFill>
                <a:latin typeface="Courier New" pitchFamily="49" charset="0"/>
                <a:ea typeface="宋体" charset="-122"/>
              </a:defRPr>
            </a:lvl5pPr>
            <a:lvl6pPr marL="2424074" indent="-220370" defTabSz="901377" eaLnBrk="0" fontAlgn="base" hangingPunct="0">
              <a:spcBef>
                <a:spcPct val="0"/>
              </a:spcBef>
              <a:spcAft>
                <a:spcPct val="0"/>
              </a:spcAft>
              <a:defRPr sz="1100" b="1">
                <a:solidFill>
                  <a:schemeClr val="tx2"/>
                </a:solidFill>
                <a:latin typeface="Courier New" pitchFamily="49" charset="0"/>
                <a:ea typeface="宋体" charset="-122"/>
              </a:defRPr>
            </a:lvl6pPr>
            <a:lvl7pPr marL="2864815" indent="-220370" defTabSz="901377" eaLnBrk="0" fontAlgn="base" hangingPunct="0">
              <a:spcBef>
                <a:spcPct val="0"/>
              </a:spcBef>
              <a:spcAft>
                <a:spcPct val="0"/>
              </a:spcAft>
              <a:defRPr sz="1100" b="1">
                <a:solidFill>
                  <a:schemeClr val="tx2"/>
                </a:solidFill>
                <a:latin typeface="Courier New" pitchFamily="49" charset="0"/>
                <a:ea typeface="宋体" charset="-122"/>
              </a:defRPr>
            </a:lvl7pPr>
            <a:lvl8pPr marL="3305556" indent="-220370" defTabSz="901377" eaLnBrk="0" fontAlgn="base" hangingPunct="0">
              <a:spcBef>
                <a:spcPct val="0"/>
              </a:spcBef>
              <a:spcAft>
                <a:spcPct val="0"/>
              </a:spcAft>
              <a:defRPr sz="1100" b="1">
                <a:solidFill>
                  <a:schemeClr val="tx2"/>
                </a:solidFill>
                <a:latin typeface="Courier New" pitchFamily="49" charset="0"/>
                <a:ea typeface="宋体" charset="-122"/>
              </a:defRPr>
            </a:lvl8pPr>
            <a:lvl9pPr marL="3746297" indent="-220370" defTabSz="901377" eaLnBrk="0" fontAlgn="base" hangingPunct="0">
              <a:spcBef>
                <a:spcPct val="0"/>
              </a:spcBef>
              <a:spcAft>
                <a:spcPct val="0"/>
              </a:spcAft>
              <a:defRPr sz="1100" b="1">
                <a:solidFill>
                  <a:schemeClr val="tx2"/>
                </a:solidFill>
                <a:latin typeface="Courier New" pitchFamily="49" charset="0"/>
                <a:ea typeface="宋体" charset="-122"/>
              </a:defRPr>
            </a:lvl9pPr>
          </a:lstStyle>
          <a:p>
            <a:r>
              <a:rPr lang="zh-CN" altLang="en-US" sz="1000" b="0">
                <a:solidFill>
                  <a:schemeClr val="tx1"/>
                </a:solidFill>
                <a:latin typeface="Arial" charset="0"/>
              </a:rPr>
              <a:t>Module 13 - Class Design</a:t>
            </a:r>
            <a:endParaRPr lang="en-US" altLang="zh-CN" sz="1000" b="0">
              <a:solidFill>
                <a:schemeClr val="tx1"/>
              </a:solidFill>
              <a:latin typeface="ZapfHumnst BT" pitchFamily="34" charset="0"/>
            </a:endParaRPr>
          </a:p>
        </p:txBody>
      </p:sp>
      <p:sp>
        <p:nvSpPr>
          <p:cNvPr id="114692" name="Text Box 2"/>
          <p:cNvSpPr txBox="1">
            <a:spLocks noChangeArrowheads="1"/>
          </p:cNvSpPr>
          <p:nvPr/>
        </p:nvSpPr>
        <p:spPr bwMode="auto">
          <a:xfrm>
            <a:off x="458317" y="1219814"/>
            <a:ext cx="1808904" cy="558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0175" tIns="45088" rIns="90175" bIns="45088">
            <a:spAutoFit/>
          </a:bodyPr>
          <a:lstStyle>
            <a:lvl1pPr defTabSz="935038" eaLnBrk="0" hangingPunct="0">
              <a:defRPr sz="1100" b="1">
                <a:solidFill>
                  <a:schemeClr val="tx2"/>
                </a:solidFill>
                <a:latin typeface="Courier New" pitchFamily="49" charset="0"/>
                <a:ea typeface="宋体" charset="-122"/>
              </a:defRPr>
            </a:lvl1pPr>
            <a:lvl2pPr marL="742950" indent="-285750" defTabSz="935038" eaLnBrk="0" hangingPunct="0">
              <a:defRPr sz="1100" b="1">
                <a:solidFill>
                  <a:schemeClr val="tx2"/>
                </a:solidFill>
                <a:latin typeface="Courier New" pitchFamily="49" charset="0"/>
                <a:ea typeface="宋体" charset="-122"/>
              </a:defRPr>
            </a:lvl2pPr>
            <a:lvl3pPr marL="1143000" indent="-228600" defTabSz="935038" eaLnBrk="0" hangingPunct="0">
              <a:defRPr sz="1100" b="1">
                <a:solidFill>
                  <a:schemeClr val="tx2"/>
                </a:solidFill>
                <a:latin typeface="Courier New" pitchFamily="49" charset="0"/>
                <a:ea typeface="宋体" charset="-122"/>
              </a:defRPr>
            </a:lvl3pPr>
            <a:lvl4pPr marL="1600200" indent="-228600" defTabSz="935038" eaLnBrk="0" hangingPunct="0">
              <a:defRPr sz="1100" b="1">
                <a:solidFill>
                  <a:schemeClr val="tx2"/>
                </a:solidFill>
                <a:latin typeface="Courier New" pitchFamily="49" charset="0"/>
                <a:ea typeface="宋体" charset="-122"/>
              </a:defRPr>
            </a:lvl4pPr>
            <a:lvl5pPr marL="2057400" indent="-228600" defTabSz="935038" eaLnBrk="0" hangingPunct="0">
              <a:defRPr sz="1100" b="1">
                <a:solidFill>
                  <a:schemeClr val="tx2"/>
                </a:solidFill>
                <a:latin typeface="Courier New" pitchFamily="49" charset="0"/>
                <a:ea typeface="宋体" charset="-122"/>
              </a:defRPr>
            </a:lvl5pPr>
            <a:lvl6pPr marL="2514600" indent="-228600" defTabSz="935038"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defTabSz="935038"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defTabSz="935038"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defTabSz="935038"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1000" b="0">
                <a:solidFill>
                  <a:schemeClr val="tx1"/>
                </a:solidFill>
                <a:latin typeface="ZapfHumnst BT" pitchFamily="34" charset="0"/>
              </a:rPr>
              <a:t>During design, you are more concerned with taking the analysis model and refining it to meet implementation demands such as language and environment. Thus, the analysis stereotypes become less of an issue.  Once you get into design, down to the widget and gizmo level, many of the “analysis” classes have long since morphed into other things, or their responsibilities have been scattered among a handful of classes.  </a:t>
            </a:r>
          </a:p>
          <a:p>
            <a:r>
              <a:rPr lang="en-US" altLang="zh-CN" sz="1000" b="0">
                <a:solidFill>
                  <a:schemeClr val="tx1"/>
                </a:solidFill>
                <a:latin typeface="ZapfHumnst BT" pitchFamily="34" charset="0"/>
              </a:rPr>
              <a:t>An analogy might be cells in an organism. From a high-level perspective, it's useful to characterize them according to their role: epidermal, neuron, and muscle.  At a cellular chemistry level, these distinctions are not as important when we are looking at how each cell works, since there are many kinds of neurons, etc.</a:t>
            </a:r>
          </a:p>
          <a:p>
            <a:r>
              <a:rPr lang="en-US" altLang="zh-CN" sz="1000" b="0">
                <a:solidFill>
                  <a:schemeClr val="tx1"/>
                </a:solidFill>
                <a:latin typeface="ZapfHumnst BT" pitchFamily="34" charset="0"/>
              </a:rPr>
              <a:t>The available design mechanisms were identified, characterized, and mapped to the analysis mechanisms by the architect during the Identify Design Mechanisms activity.</a:t>
            </a:r>
          </a:p>
          <a:p>
            <a:endParaRPr lang="zh-CN" altLang="en-US" sz="1000" b="0">
              <a:solidFill>
                <a:schemeClr val="tx1"/>
              </a:solidFill>
              <a:latin typeface="ZapfHumnst BT" pitchFamily="34" charset="0"/>
            </a:endParaRPr>
          </a:p>
        </p:txBody>
      </p:sp>
      <p:sp>
        <p:nvSpPr>
          <p:cNvPr id="114693" name="Rectangle 3"/>
          <p:cNvSpPr>
            <a:spLocks noGrp="1" noRot="1" noChangeAspect="1" noChangeArrowheads="1" noTextEdit="1"/>
          </p:cNvSpPr>
          <p:nvPr>
            <p:ph type="sldImg"/>
          </p:nvPr>
        </p:nvSpPr>
        <p:spPr>
          <a:xfrm>
            <a:off x="2444750" y="812800"/>
            <a:ext cx="4037013" cy="3028950"/>
          </a:xfrm>
          <a:solidFill>
            <a:srgbClr val="FFFFFF"/>
          </a:solidFill>
          <a:ln/>
        </p:spPr>
      </p:sp>
      <p:sp>
        <p:nvSpPr>
          <p:cNvPr id="114694" name="Rectangle 4"/>
          <p:cNvSpPr>
            <a:spLocks noGrp="1" noChangeArrowheads="1"/>
          </p:cNvSpPr>
          <p:nvPr>
            <p:ph type="body" idx="1"/>
          </p:nvPr>
        </p:nvSpPr>
        <p:spPr>
          <a:xfrm>
            <a:off x="2442325" y="3978992"/>
            <a:ext cx="3972585" cy="39390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5" tIns="45088" rIns="90175" bIns="45088"/>
          <a:lstStyle/>
          <a:p>
            <a:endParaRPr lang="en-US" altLang="zh-CN" sz="10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530466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38.emf"/><Relationship Id="rId4"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embeddings/oleObject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38.e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84313"/>
            <a:ext cx="9144000" cy="3457575"/>
          </a:xfrm>
        </p:spPr>
        <p:txBody>
          <a:bodyPr/>
          <a:lstStyle/>
          <a:p>
            <a:pPr algn="ctr" eaLnBrk="1" hangingPunct="1"/>
            <a:r>
              <a:rPr lang="en-US" altLang="zh-CN" sz="4000" dirty="0" smtClean="0"/>
              <a:t/>
            </a:r>
            <a:br>
              <a:rPr lang="en-US" altLang="zh-CN" sz="4000" dirty="0" smtClean="0"/>
            </a:br>
            <a:r>
              <a:rPr lang="en-US" altLang="zh-CN" sz="4000" dirty="0">
                <a:ea typeface="宋体" charset="-122"/>
                <a:sym typeface="Wingdings 2" pitchFamily="18" charset="2"/>
              </a:rPr>
              <a:t>Class </a:t>
            </a:r>
            <a:r>
              <a:rPr lang="en-US" altLang="zh-CN" sz="4000" dirty="0" smtClean="0">
                <a:ea typeface="宋体" charset="-122"/>
                <a:sym typeface="Wingdings 2" pitchFamily="18" charset="2"/>
              </a:rPr>
              <a:t>Diagram</a:t>
            </a:r>
            <a:br>
              <a:rPr lang="en-US" altLang="zh-CN" sz="4000" dirty="0" smtClean="0">
                <a:ea typeface="宋体" charset="-122"/>
                <a:sym typeface="Wingdings 2" pitchFamily="18" charset="2"/>
              </a:rPr>
            </a:br>
            <a:r>
              <a:rPr lang="en-US" altLang="zh-CN" sz="4000" dirty="0">
                <a:ea typeface="宋体" charset="-122"/>
                <a:sym typeface="Wingdings 2" pitchFamily="18" charset="2"/>
              </a:rPr>
              <a:t>Object Diagram</a:t>
            </a:r>
            <a:r>
              <a:rPr lang="en-US" altLang="zh-CN" sz="4000" b="1" dirty="0" smtClean="0"/>
              <a:t/>
            </a:r>
            <a:br>
              <a:rPr lang="en-US" altLang="zh-CN" sz="4000" b="1" dirty="0" smtClean="0"/>
            </a:br>
            <a:endParaRPr lang="en-US" altLang="zh-CN" sz="4000" b="1" dirty="0" smtClean="0"/>
          </a:p>
        </p:txBody>
      </p:sp>
    </p:spTree>
    <p:extLst>
      <p:ext uri="{BB962C8B-B14F-4D97-AF65-F5344CB8AC3E}">
        <p14:creationId xmlns:p14="http://schemas.microsoft.com/office/powerpoint/2010/main" val="649312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lstStyle/>
          <a:p>
            <a:r>
              <a:rPr lang="en-US" altLang="zh-CN"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对象类（</a:t>
            </a:r>
            <a:r>
              <a:rPr lang="en-US" altLang="zh-CN" sz="2800" dirty="0">
                <a:solidFill>
                  <a:schemeClr val="tx1"/>
                </a:solidFill>
                <a:ea typeface="宋体" charset="-122"/>
                <a:sym typeface="Wingdings 2" pitchFamily="18" charset="2"/>
              </a:rPr>
              <a:t>Class</a:t>
            </a:r>
            <a:r>
              <a:rPr lang="zh-CN" altLang="en-US" sz="2800" dirty="0">
                <a:solidFill>
                  <a:schemeClr val="tx1"/>
                </a:solidFill>
                <a:ea typeface="宋体" charset="-122"/>
                <a:sym typeface="Wingdings 2" pitchFamily="18" charset="2"/>
              </a:rPr>
              <a:t>）简称类，是面向对象模型的最基本的模型元素。对象类图表达一组对象类和它们的联系。</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在对象类图中，一方面描述各个对象类本身的组成，即类的属性、操作和对对象的约束；另一方面描述系统中对象类之间的各种静态的联系。</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对象类图描述的是系统的静态结构。</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对象类的结构性联系：关联、聚合、组合、泛化</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特化。</a:t>
            </a:r>
            <a:endParaRPr lang="zh-CN" altLang="en-US" sz="2800" dirty="0">
              <a:solidFill>
                <a:schemeClr val="tx1"/>
              </a:solidFill>
              <a:latin typeface="宋体" charset="-122"/>
              <a:ea typeface="宋体" charset="-122"/>
              <a:sym typeface="Wingdings 2" pitchFamily="18" charset="2"/>
            </a:endParaRPr>
          </a:p>
          <a:p>
            <a:pPr>
              <a:buFont typeface="Wingdings 2" pitchFamily="18" charset="2"/>
              <a:buChar char="E"/>
            </a:pPr>
            <a:r>
              <a:rPr lang="zh-CN" altLang="en-US" sz="2800" dirty="0">
                <a:solidFill>
                  <a:schemeClr val="tx1"/>
                </a:solidFill>
                <a:ea typeface="宋体" charset="-122"/>
                <a:sym typeface="Wingdings 2" pitchFamily="18" charset="2"/>
              </a:rPr>
              <a:t>对象类的行为性联系：消息联系，系统预定义或用户自定义的语义联系 。</a:t>
            </a:r>
            <a:endParaRPr lang="zh-CN" altLang="en-US" sz="2800" dirty="0">
              <a:solidFill>
                <a:schemeClr val="tx1"/>
              </a:solidFill>
              <a:latin typeface="宋体" charset="-122"/>
              <a:ea typeface="宋体" charset="-122"/>
              <a:sym typeface="Wingdings 2" pitchFamily="18" charset="2"/>
            </a:endParaRPr>
          </a:p>
          <a:p>
            <a:pPr>
              <a:buFont typeface="Wingdings 2" pitchFamily="18" charset="2"/>
              <a:buChar char="E"/>
            </a:pPr>
            <a:r>
              <a:rPr lang="zh-CN" altLang="en-US" sz="2800" dirty="0">
                <a:solidFill>
                  <a:schemeClr val="tx1"/>
                </a:solidFill>
                <a:ea typeface="宋体" charset="-122"/>
                <a:sym typeface="Wingdings 2" pitchFamily="18" charset="2"/>
              </a:rPr>
              <a:t>使用联系</a:t>
            </a:r>
            <a:r>
              <a:rPr lang="zh-CN" altLang="en-US" sz="2800" dirty="0">
                <a:solidFill>
                  <a:schemeClr val="tx1"/>
                </a:solidFill>
                <a:sym typeface="Wingdings 2" pitchFamily="18" charset="2"/>
              </a:rPr>
              <a:t> ：依赖。</a:t>
            </a: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对象类图标加上它们之间的联系就构成了对象类图。</a:t>
            </a:r>
            <a:r>
              <a:rPr lang="zh-CN" altLang="en-US" sz="2800" dirty="0">
                <a:solidFill>
                  <a:schemeClr val="tx1"/>
                </a:solidFill>
                <a:sym typeface="Wingdings 2" pitchFamily="18" charset="2"/>
              </a:rPr>
              <a:t> </a:t>
            </a:r>
          </a:p>
        </p:txBody>
      </p:sp>
      <p:sp>
        <p:nvSpPr>
          <p:cNvPr id="69636" name="Rectangle 4"/>
          <p:cNvSpPr>
            <a:spLocks noGrp="1" noChangeArrowheads="1"/>
          </p:cNvSpPr>
          <p:nvPr>
            <p:ph type="title"/>
          </p:nvPr>
        </p:nvSpPr>
        <p:spPr>
          <a:noFill/>
          <a:ln/>
        </p:spPr>
        <p:txBody>
          <a:bodyPr/>
          <a:lstStyle/>
          <a:p>
            <a:r>
              <a:rPr lang="en-US" altLang="zh-CN" dirty="0">
                <a:ea typeface="宋体" charset="-122"/>
                <a:sym typeface="Wingdings 2" pitchFamily="18" charset="2"/>
              </a:rPr>
              <a:t>Class Diagram</a:t>
            </a:r>
            <a:endParaRPr lang="zh-CN" altLang="en-US" dirty="0">
              <a:latin typeface="Times New Roman" pitchFamily="18" charset="0"/>
            </a:endParaRPr>
          </a:p>
        </p:txBody>
      </p:sp>
    </p:spTree>
    <p:extLst>
      <p:ext uri="{BB962C8B-B14F-4D97-AF65-F5344CB8AC3E}">
        <p14:creationId xmlns:p14="http://schemas.microsoft.com/office/powerpoint/2010/main" val="332188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162880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353931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202" name="Rectangle 2"/>
          <p:cNvSpPr>
            <a:spLocks noChangeArrowheads="1"/>
          </p:cNvSpPr>
          <p:nvPr/>
        </p:nvSpPr>
        <p:spPr bwMode="auto">
          <a:xfrm>
            <a:off x="107504" y="62753"/>
            <a:ext cx="892899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UML</a:t>
            </a:r>
            <a:r>
              <a:rPr lang="zh-CN" altLang="en-US" sz="3600" dirty="0">
                <a:solidFill>
                  <a:srgbClr val="FFFF99"/>
                </a:solidFill>
                <a:latin typeface="+mj-lt"/>
                <a:ea typeface="+mj-ea"/>
                <a:cs typeface="+mj-cs"/>
              </a:rPr>
              <a:t> </a:t>
            </a:r>
            <a:r>
              <a:rPr lang="en-US" altLang="zh-CN" sz="3600" dirty="0">
                <a:solidFill>
                  <a:srgbClr val="FFFF99"/>
                </a:solidFill>
                <a:latin typeface="+mj-lt"/>
                <a:ea typeface="+mj-ea"/>
                <a:cs typeface="+mj-cs"/>
              </a:rPr>
              <a:t>Class</a:t>
            </a:r>
            <a:endParaRPr lang="zh-CN" altLang="en-US" sz="3600" dirty="0">
              <a:solidFill>
                <a:srgbClr val="FFFF99"/>
              </a:solidFill>
              <a:latin typeface="+mj-lt"/>
              <a:ea typeface="+mj-ea"/>
              <a:cs typeface="+mj-cs"/>
            </a:endParaRPr>
          </a:p>
        </p:txBody>
      </p:sp>
      <p:sp>
        <p:nvSpPr>
          <p:cNvPr id="1971203" name="Rectangle 3"/>
          <p:cNvSpPr>
            <a:spLocks noChangeArrowheads="1"/>
          </p:cNvSpPr>
          <p:nvPr/>
        </p:nvSpPr>
        <p:spPr bwMode="auto">
          <a:xfrm>
            <a:off x="113983" y="980157"/>
            <a:ext cx="8424167"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名称：每个类都有一个惟一的名称，通常</a:t>
            </a:r>
            <a:r>
              <a:rPr kumimoji="1" lang="zh-CN" altLang="en-US" sz="2400" b="1" dirty="0" smtClean="0">
                <a:solidFill>
                  <a:schemeClr val="tx1"/>
                </a:solidFill>
                <a:ea typeface="楷体_GB2312" pitchFamily="49" charset="-122"/>
              </a:rPr>
              <a:t>采用</a:t>
            </a:r>
            <a:r>
              <a:rPr kumimoji="1" lang="en-US" altLang="zh-CN" sz="2400" b="1" dirty="0" err="1" smtClean="0">
                <a:solidFill>
                  <a:schemeClr val="tx1"/>
                </a:solidFill>
                <a:ea typeface="楷体_GB2312" pitchFamily="49" charset="-122"/>
              </a:rPr>
              <a:t>CamelCase</a:t>
            </a:r>
            <a:r>
              <a:rPr kumimoji="1" lang="zh-CN" altLang="en-US" sz="2400" b="1" dirty="0">
                <a:solidFill>
                  <a:schemeClr val="tx1"/>
                </a:solidFill>
                <a:ea typeface="楷体_GB2312" pitchFamily="49" charset="-122"/>
              </a:rPr>
              <a:t>格式（每个单词大写开始，混合</a:t>
            </a:r>
            <a:r>
              <a:rPr kumimoji="1" lang="zh-CN" altLang="en-US" sz="2400" b="1" dirty="0" smtClean="0">
                <a:solidFill>
                  <a:schemeClr val="tx1"/>
                </a:solidFill>
                <a:ea typeface="楷体_GB2312" pitchFamily="49" charset="-122"/>
              </a:rPr>
              <a:t>大小写</a:t>
            </a:r>
            <a:r>
              <a:rPr kumimoji="1" lang="zh-CN" altLang="en-US" sz="2400" b="1" dirty="0">
                <a:solidFill>
                  <a:schemeClr val="tx1"/>
                </a:solidFill>
                <a:ea typeface="楷体_GB2312" pitchFamily="49" charset="-122"/>
              </a:rPr>
              <a:t>，避免使用特殊符号）</a:t>
            </a:r>
            <a:r>
              <a:rPr kumimoji="1" lang="zh-CN" altLang="en-US" sz="2400" b="1" dirty="0" smtClean="0">
                <a:solidFill>
                  <a:schemeClr val="tx1"/>
                </a:solidFill>
                <a:ea typeface="楷体_GB2312" pitchFamily="49" charset="-122"/>
              </a:rPr>
              <a:t>表示。</a:t>
            </a: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属性：是已被命名的类的</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特性，它描述该类实例中</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包含的信息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操作：是类所提供的服务，</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它可以由类的任何对象</a:t>
            </a:r>
            <a:r>
              <a:rPr kumimoji="1" lang="zh-CN" altLang="en-US" sz="2400" b="1" dirty="0" smtClean="0">
                <a:solidFill>
                  <a:schemeClr val="tx1"/>
                </a:solidFill>
                <a:ea typeface="楷体_GB2312" pitchFamily="49" charset="-122"/>
              </a:rPr>
              <a:t>请                                                 求</a:t>
            </a:r>
            <a:r>
              <a:rPr kumimoji="1" lang="zh-CN" altLang="en-US" sz="2400" b="1" dirty="0">
                <a:solidFill>
                  <a:schemeClr val="tx1"/>
                </a:solidFill>
                <a:ea typeface="楷体_GB2312" pitchFamily="49" charset="-122"/>
              </a:rPr>
              <a:t>以影响其</a:t>
            </a:r>
            <a:r>
              <a:rPr kumimoji="1" lang="zh-CN" altLang="en-US" sz="2400" b="1" dirty="0" smtClean="0">
                <a:solidFill>
                  <a:schemeClr val="tx1"/>
                </a:solidFill>
                <a:ea typeface="楷体_GB2312" pitchFamily="49" charset="-122"/>
              </a:rPr>
              <a:t>行为。</a:t>
            </a: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属性名和操作名也通常采用</a:t>
            </a:r>
            <a:r>
              <a:rPr kumimoji="1" lang="en-US" altLang="zh-CN" sz="2400" b="1" dirty="0" err="1">
                <a:solidFill>
                  <a:schemeClr val="tx1"/>
                </a:solidFill>
                <a:ea typeface="楷体_GB2312" pitchFamily="49" charset="-122"/>
              </a:rPr>
              <a:t>CamelCase</a:t>
            </a:r>
            <a:r>
              <a:rPr kumimoji="1" lang="zh-CN" altLang="en-US" sz="2400" b="1" dirty="0">
                <a:solidFill>
                  <a:schemeClr val="tx1"/>
                </a:solidFill>
                <a:ea typeface="楷体_GB2312" pitchFamily="49" charset="-122"/>
              </a:rPr>
              <a:t>格式表示，只不过</a:t>
            </a:r>
            <a:r>
              <a:rPr kumimoji="1" lang="zh-CN" altLang="en-US" sz="2400" dirty="0">
                <a:ea typeface="楷体_GB2312" pitchFamily="49" charset="-122"/>
              </a:rPr>
              <a:t>首字母通常为小写。 </a:t>
            </a:r>
          </a:p>
        </p:txBody>
      </p:sp>
      <p:pic>
        <p:nvPicPr>
          <p:cNvPr id="1971208" name="Picture 8"/>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216845" y="2348880"/>
            <a:ext cx="4603627" cy="2664296"/>
          </a:xfrm>
        </p:spPr>
      </p:pic>
    </p:spTree>
    <p:extLst>
      <p:ext uri="{BB962C8B-B14F-4D97-AF65-F5344CB8AC3E}">
        <p14:creationId xmlns:p14="http://schemas.microsoft.com/office/powerpoint/2010/main" val="277438759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noFill/>
          <a:ln/>
        </p:spPr>
        <p:txBody>
          <a:bodyPr/>
          <a:lstStyle/>
          <a:p>
            <a:r>
              <a:rPr lang="en-US" altLang="zh-CN" dirty="0"/>
              <a:t>Basic Concepts</a:t>
            </a:r>
            <a:endParaRPr lang="zh-CN" altLang="en-US" dirty="0"/>
          </a:p>
        </p:txBody>
      </p:sp>
      <p:sp>
        <p:nvSpPr>
          <p:cNvPr id="12" name="文本占位符 2"/>
          <p:cNvSpPr txBox="1">
            <a:spLocks/>
          </p:cNvSpPr>
          <p:nvPr/>
        </p:nvSpPr>
        <p:spPr bwMode="auto">
          <a:xfrm>
            <a:off x="683568" y="1628800"/>
            <a:ext cx="777686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en-US" altLang="zh-CN" dirty="0" smtClean="0">
                <a:ea typeface="宋体" charset="-122"/>
                <a:sym typeface="Wingdings 2" pitchFamily="18" charset="2"/>
              </a:rPr>
              <a:t>Class</a:t>
            </a:r>
          </a:p>
          <a:p>
            <a:endParaRPr lang="en-US" altLang="zh-CN" dirty="0">
              <a:ea typeface="宋体" charset="-122"/>
              <a:sym typeface="Wingdings 2" pitchFamily="18" charset="2"/>
            </a:endParaRPr>
          </a:p>
          <a:p>
            <a:r>
              <a:rPr lang="en-US" altLang="zh-CN" dirty="0" smtClean="0">
                <a:ea typeface="宋体" charset="-122"/>
              </a:rPr>
              <a:t>Attributes</a:t>
            </a:r>
          </a:p>
          <a:p>
            <a:endParaRPr lang="en-US" altLang="zh-CN" dirty="0">
              <a:ea typeface="宋体" charset="-122"/>
            </a:endParaRPr>
          </a:p>
          <a:p>
            <a:r>
              <a:rPr lang="en-US" altLang="zh-CN" b="0" dirty="0">
                <a:latin typeface="Arial" charset="0"/>
              </a:rPr>
              <a:t>Operations</a:t>
            </a:r>
          </a:p>
          <a:p>
            <a:endParaRPr lang="en-US" altLang="zh-CN" dirty="0">
              <a:ea typeface="宋体" charset="-122"/>
            </a:endParaRPr>
          </a:p>
        </p:txBody>
      </p:sp>
    </p:spTree>
    <p:extLst>
      <p:ext uri="{BB962C8B-B14F-4D97-AF65-F5344CB8AC3E}">
        <p14:creationId xmlns:p14="http://schemas.microsoft.com/office/powerpoint/2010/main" val="144884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11756" y="1286222"/>
            <a:ext cx="5340363" cy="4591050"/>
          </a:xfrm>
        </p:spPr>
        <p:txBody>
          <a:bodyPr/>
          <a:lstStyle/>
          <a:p>
            <a:pPr>
              <a:lnSpc>
                <a:spcPct val="90000"/>
              </a:lnSpc>
            </a:pPr>
            <a:r>
              <a:rPr lang="en-US" altLang="zh-CN"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对象类是对象的集合，这些对象具有共同的结构特征、行为特征、联系和语义。</a:t>
            </a:r>
            <a:r>
              <a:rPr lang="zh-CN" altLang="en-US" sz="2000" dirty="0">
                <a:solidFill>
                  <a:schemeClr val="tx1"/>
                </a:solidFill>
                <a:sym typeface="Wingdings 2" pitchFamily="18" charset="2"/>
              </a:rPr>
              <a:t> </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对象类的图标（</a:t>
            </a:r>
            <a:r>
              <a:rPr lang="en-US" altLang="zh-CN" sz="2000" dirty="0">
                <a:solidFill>
                  <a:schemeClr val="tx1"/>
                </a:solidFill>
                <a:ea typeface="宋体" charset="-122"/>
                <a:sym typeface="Wingdings 2" pitchFamily="18" charset="2"/>
              </a:rPr>
              <a:t>Icon</a:t>
            </a:r>
            <a:r>
              <a:rPr lang="zh-CN" altLang="en-US" sz="2000" dirty="0">
                <a:solidFill>
                  <a:schemeClr val="tx1"/>
                </a:solidFill>
                <a:ea typeface="宋体" charset="-122"/>
                <a:sym typeface="Wingdings 2" pitchFamily="18" charset="2"/>
              </a:rPr>
              <a:t>）用实线矩形框表示，矩形框中含有若干分隔框，分别包含类的名字、属性、操作、约束以及其他成分等</a:t>
            </a:r>
            <a:r>
              <a:rPr lang="zh-CN" altLang="en-US" sz="2000" dirty="0" smtClean="0">
                <a:solidFill>
                  <a:schemeClr val="tx1"/>
                </a:solidFill>
                <a:ea typeface="宋体" charset="-122"/>
                <a:sym typeface="Wingdings 2" pitchFamily="18" charset="2"/>
              </a:rPr>
              <a:t>，</a:t>
            </a:r>
            <a:endParaRPr lang="en-US" altLang="zh-CN" sz="2000" dirty="0" smtClean="0">
              <a:solidFill>
                <a:schemeClr val="tx1"/>
              </a:solidFill>
              <a:ea typeface="宋体" charset="-122"/>
              <a:sym typeface="Wingdings 2" pitchFamily="18" charset="2"/>
            </a:endParaRPr>
          </a:p>
          <a:p>
            <a:pPr>
              <a:lnSpc>
                <a:spcPct val="90000"/>
              </a:lnSpc>
            </a:pPr>
            <a:r>
              <a:rPr lang="zh-CN" altLang="en-US" sz="2000" dirty="0" smtClean="0">
                <a:solidFill>
                  <a:schemeClr val="tx1"/>
                </a:solidFill>
                <a:sym typeface="Wingdings 2" pitchFamily="18" charset="2"/>
              </a:rPr>
              <a:t></a:t>
            </a:r>
            <a:r>
              <a:rPr lang="zh-CN" altLang="en-US" sz="2000" dirty="0">
                <a:solidFill>
                  <a:schemeClr val="tx1"/>
                </a:solidFill>
                <a:ea typeface="宋体" charset="-122"/>
                <a:sym typeface="Wingdings 2" pitchFamily="18" charset="2"/>
              </a:rPr>
              <a:t>类名可以是简单名，也可以是路径名。</a:t>
            </a:r>
            <a:r>
              <a:rPr lang="zh-CN" altLang="en-US" sz="2000" dirty="0">
                <a:solidFill>
                  <a:schemeClr val="tx1"/>
                </a:solidFill>
                <a:sym typeface="Wingdings 2" pitchFamily="18" charset="2"/>
              </a:rPr>
              <a:t> </a:t>
            </a:r>
            <a:endParaRPr lang="zh-CN" altLang="en-US" sz="2000" dirty="0">
              <a:solidFill>
                <a:schemeClr val="tx1"/>
              </a:solidFill>
              <a:ea typeface="宋体" charset="-122"/>
              <a:sym typeface="Wingdings 2" pitchFamily="18" charset="2"/>
            </a:endParaRP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属性框中包含对象类的属性。属性是类的命名的性质，它描述类性质的实例所能具有的值。</a:t>
            </a:r>
            <a:r>
              <a:rPr lang="zh-CN" altLang="en-US" sz="2000" dirty="0">
                <a:solidFill>
                  <a:schemeClr val="tx1"/>
                </a:solidFill>
                <a:sym typeface="Wingdings 2" pitchFamily="18" charset="2"/>
              </a:rPr>
              <a:t> </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操作框中包含对象类的操作。操作实现类的服务功能，它可以被本类的对象请求执行，从而发生某种行为。</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其他的框可以包含责任、联系、约束、业务规则、事件、例外情况等内容的说明。</a:t>
            </a:r>
            <a:r>
              <a:rPr lang="zh-CN" altLang="en-US" sz="2000" dirty="0">
                <a:solidFill>
                  <a:schemeClr val="tx1"/>
                </a:solidFill>
                <a:sym typeface="Wingdings 2" pitchFamily="18" charset="2"/>
              </a:rPr>
              <a:t>  </a:t>
            </a:r>
          </a:p>
        </p:txBody>
      </p:sp>
      <p:sp>
        <p:nvSpPr>
          <p:cNvPr id="13321" name="Rectangle 9"/>
          <p:cNvSpPr>
            <a:spLocks noGrp="1" noChangeArrowheads="1"/>
          </p:cNvSpPr>
          <p:nvPr>
            <p:ph type="title"/>
          </p:nvPr>
        </p:nvSpPr>
        <p:spPr>
          <a:noFill/>
          <a:ln/>
        </p:spPr>
        <p:txBody>
          <a:bodyPr/>
          <a:lstStyle/>
          <a:p>
            <a:r>
              <a:rPr lang="en-US" altLang="zh-CN" dirty="0">
                <a:ea typeface="宋体" charset="-122"/>
                <a:sym typeface="Wingdings 2" pitchFamily="18" charset="2"/>
              </a:rPr>
              <a:t>Class</a:t>
            </a:r>
          </a:p>
        </p:txBody>
      </p:sp>
      <p:grpSp>
        <p:nvGrpSpPr>
          <p:cNvPr id="13333" name="Group 21"/>
          <p:cNvGrpSpPr>
            <a:grpSpLocks/>
          </p:cNvGrpSpPr>
          <p:nvPr/>
        </p:nvGrpSpPr>
        <p:grpSpPr bwMode="auto">
          <a:xfrm>
            <a:off x="6705600" y="1844824"/>
            <a:ext cx="1028700" cy="1190625"/>
            <a:chOff x="4320" y="1584"/>
            <a:chExt cx="648" cy="750"/>
          </a:xfrm>
          <a:solidFill>
            <a:schemeClr val="tx1"/>
          </a:solidFill>
        </p:grpSpPr>
        <p:sp>
          <p:nvSpPr>
            <p:cNvPr id="13326" name="Text Box 14"/>
            <p:cNvSpPr txBox="1">
              <a:spLocks noChangeArrowheads="1"/>
            </p:cNvSpPr>
            <p:nvPr/>
          </p:nvSpPr>
          <p:spPr bwMode="auto">
            <a:xfrm>
              <a:off x="4320" y="1584"/>
              <a:ext cx="648" cy="750"/>
            </a:xfrm>
            <a:prstGeom prst="rect">
              <a:avLst/>
            </a:prstGeom>
            <a:gr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10800"/>
            <a:lstStyle/>
            <a:p>
              <a:pPr algn="ctr" eaLnBrk="0" hangingPunct="0">
                <a:spcBef>
                  <a:spcPts val="200"/>
                </a:spcBef>
                <a:spcAft>
                  <a:spcPts val="600"/>
                </a:spcAft>
              </a:pPr>
              <a:r>
                <a:rPr kumimoji="0" lang="zh-CN" altLang="en-US" sz="1400">
                  <a:solidFill>
                    <a:schemeClr val="bg2"/>
                  </a:solidFill>
                </a:rPr>
                <a:t>类名</a:t>
              </a:r>
            </a:p>
            <a:p>
              <a:pPr algn="ctr" eaLnBrk="0" hangingPunct="0">
                <a:spcBef>
                  <a:spcPts val="200"/>
                </a:spcBef>
                <a:spcAft>
                  <a:spcPts val="600"/>
                </a:spcAft>
              </a:pPr>
              <a:r>
                <a:rPr kumimoji="0" lang="zh-CN" altLang="en-US" sz="1400">
                  <a:solidFill>
                    <a:schemeClr val="bg2"/>
                  </a:solidFill>
                </a:rPr>
                <a:t>属性</a:t>
              </a:r>
            </a:p>
            <a:p>
              <a:pPr algn="ctr" eaLnBrk="0" hangingPunct="0"/>
              <a:r>
                <a:rPr kumimoji="0" lang="zh-CN" altLang="en-US" sz="1400">
                  <a:solidFill>
                    <a:schemeClr val="bg2"/>
                  </a:solidFill>
                </a:rPr>
                <a:t>操作</a:t>
              </a:r>
            </a:p>
            <a:p>
              <a:pPr algn="ctr" eaLnBrk="0" hangingPunct="0"/>
              <a:r>
                <a:rPr kumimoji="0" lang="en-US" altLang="zh-CN" sz="1400">
                  <a:solidFill>
                    <a:schemeClr val="bg2"/>
                  </a:solidFill>
                </a:rPr>
                <a:t>…</a:t>
              </a:r>
            </a:p>
          </p:txBody>
        </p:sp>
        <p:sp>
          <p:nvSpPr>
            <p:cNvPr id="13327" name="Line 15"/>
            <p:cNvSpPr>
              <a:spLocks noChangeShapeType="1"/>
            </p:cNvSpPr>
            <p:nvPr/>
          </p:nvSpPr>
          <p:spPr bwMode="auto">
            <a:xfrm>
              <a:off x="4320" y="1776"/>
              <a:ext cx="648" cy="0"/>
            </a:xfrm>
            <a:prstGeom prst="lin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13328" name="Line 16"/>
            <p:cNvSpPr>
              <a:spLocks noChangeShapeType="1"/>
            </p:cNvSpPr>
            <p:nvPr/>
          </p:nvSpPr>
          <p:spPr bwMode="auto">
            <a:xfrm>
              <a:off x="4320" y="1968"/>
              <a:ext cx="648" cy="0"/>
            </a:xfrm>
            <a:prstGeom prst="lin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grpSp>
      <p:grpSp>
        <p:nvGrpSpPr>
          <p:cNvPr id="13334" name="Group 22"/>
          <p:cNvGrpSpPr>
            <a:grpSpLocks/>
          </p:cNvGrpSpPr>
          <p:nvPr/>
        </p:nvGrpSpPr>
        <p:grpSpPr bwMode="auto">
          <a:xfrm>
            <a:off x="6553200" y="3368824"/>
            <a:ext cx="1371600" cy="1828800"/>
            <a:chOff x="4224" y="2544"/>
            <a:chExt cx="864" cy="1152"/>
          </a:xfrm>
          <a:solidFill>
            <a:schemeClr val="tx1"/>
          </a:solidFill>
        </p:grpSpPr>
        <p:sp>
          <p:nvSpPr>
            <p:cNvPr id="13330" name="Text Box 18"/>
            <p:cNvSpPr txBox="1">
              <a:spLocks noChangeArrowheads="1"/>
            </p:cNvSpPr>
            <p:nvPr/>
          </p:nvSpPr>
          <p:spPr bwMode="auto">
            <a:xfrm>
              <a:off x="4224" y="2544"/>
              <a:ext cx="864" cy="1152"/>
            </a:xfrm>
            <a:prstGeom prst="rect">
              <a:avLst/>
            </a:prstGeom>
            <a:gr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10800"/>
            <a:lstStyle/>
            <a:p>
              <a:pPr algn="ctr" eaLnBrk="0" hangingPunct="0">
                <a:spcBef>
                  <a:spcPts val="200"/>
                </a:spcBef>
                <a:spcAft>
                  <a:spcPts val="600"/>
                </a:spcAft>
              </a:pPr>
              <a:r>
                <a:rPr kumimoji="0" lang="zh-CN" altLang="en-US" sz="1400">
                  <a:solidFill>
                    <a:schemeClr val="bg2"/>
                  </a:solidFill>
                </a:rPr>
                <a:t>学生</a:t>
              </a:r>
            </a:p>
            <a:p>
              <a:pPr algn="just" eaLnBrk="0" hangingPunct="0">
                <a:spcBef>
                  <a:spcPts val="200"/>
                </a:spcBef>
                <a:spcAft>
                  <a:spcPts val="600"/>
                </a:spcAft>
              </a:pPr>
              <a:r>
                <a:rPr kumimoji="0" lang="zh-CN" altLang="en-US" sz="1400">
                  <a:solidFill>
                    <a:schemeClr val="bg2"/>
                  </a:solidFill>
                </a:rPr>
                <a:t>  姓名</a:t>
              </a:r>
            </a:p>
            <a:p>
              <a:pPr algn="just" eaLnBrk="0" hangingPunct="0">
                <a:spcBef>
                  <a:spcPts val="200"/>
                </a:spcBef>
                <a:spcAft>
                  <a:spcPts val="600"/>
                </a:spcAft>
              </a:pPr>
              <a:r>
                <a:rPr kumimoji="0" lang="zh-CN" altLang="en-US" sz="1400">
                  <a:solidFill>
                    <a:schemeClr val="bg2"/>
                  </a:solidFill>
                </a:rPr>
                <a:t>  年龄</a:t>
              </a:r>
            </a:p>
            <a:p>
              <a:pPr algn="just" eaLnBrk="0" hangingPunct="0"/>
              <a:r>
                <a:rPr kumimoji="0" lang="zh-CN" altLang="en-US" sz="1400">
                  <a:solidFill>
                    <a:schemeClr val="bg2"/>
                  </a:solidFill>
                </a:rPr>
                <a:t>  性别</a:t>
              </a:r>
            </a:p>
            <a:p>
              <a:pPr algn="just" eaLnBrk="0" hangingPunct="0"/>
              <a:endParaRPr kumimoji="0" lang="zh-CN" altLang="en-US" sz="1400">
                <a:solidFill>
                  <a:schemeClr val="bg2"/>
                </a:solidFill>
              </a:endParaRPr>
            </a:p>
            <a:p>
              <a:pPr algn="just" eaLnBrk="0" hangingPunct="0"/>
              <a:r>
                <a:rPr kumimoji="0" lang="zh-CN" altLang="en-US" sz="1400">
                  <a:solidFill>
                    <a:schemeClr val="bg2"/>
                  </a:solidFill>
                </a:rPr>
                <a:t>  注册</a:t>
              </a:r>
            </a:p>
            <a:p>
              <a:pPr algn="just" eaLnBrk="0" hangingPunct="0"/>
              <a:r>
                <a:rPr kumimoji="0" lang="zh-CN" altLang="en-US" sz="1400">
                  <a:solidFill>
                    <a:schemeClr val="bg2"/>
                  </a:solidFill>
                </a:rPr>
                <a:t>  选课</a:t>
              </a:r>
            </a:p>
          </p:txBody>
        </p:sp>
        <p:sp>
          <p:nvSpPr>
            <p:cNvPr id="13331" name="Line 19"/>
            <p:cNvSpPr>
              <a:spLocks noChangeShapeType="1"/>
            </p:cNvSpPr>
            <p:nvPr/>
          </p:nvSpPr>
          <p:spPr bwMode="auto">
            <a:xfrm>
              <a:off x="4224" y="3312"/>
              <a:ext cx="864" cy="0"/>
            </a:xfrm>
            <a:prstGeom prst="lin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13332" name="Line 20"/>
            <p:cNvSpPr>
              <a:spLocks noChangeShapeType="1"/>
            </p:cNvSpPr>
            <p:nvPr/>
          </p:nvSpPr>
          <p:spPr bwMode="auto">
            <a:xfrm>
              <a:off x="4224" y="2753"/>
              <a:ext cx="864" cy="0"/>
            </a:xfrm>
            <a:prstGeom prst="line">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grpSp>
      <p:sp>
        <p:nvSpPr>
          <p:cNvPr id="13335" name="Text Box 23"/>
          <p:cNvSpPr txBox="1">
            <a:spLocks noChangeArrowheads="1"/>
          </p:cNvSpPr>
          <p:nvPr/>
        </p:nvSpPr>
        <p:spPr bwMode="auto">
          <a:xfrm>
            <a:off x="6106616" y="5589240"/>
            <a:ext cx="22098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latin typeface="宋体" charset="-122"/>
              </a:rPr>
              <a:t>类</a:t>
            </a:r>
            <a:r>
              <a:rPr lang="zh-CN" altLang="en-US" sz="1400" dirty="0">
                <a:solidFill>
                  <a:srgbClr val="FFFF66"/>
                </a:solidFill>
                <a:latin typeface="宋体" charset="-122"/>
              </a:rPr>
              <a:t>的图形表示</a:t>
            </a:r>
            <a:r>
              <a:rPr lang="zh-CN" altLang="en-US" sz="1400" dirty="0"/>
              <a:t> </a:t>
            </a:r>
          </a:p>
        </p:txBody>
      </p:sp>
    </p:spTree>
    <p:extLst>
      <p:ext uri="{BB962C8B-B14F-4D97-AF65-F5344CB8AC3E}">
        <p14:creationId xmlns:p14="http://schemas.microsoft.com/office/powerpoint/2010/main" val="99540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11174" y="1068547"/>
            <a:ext cx="7877249" cy="3981450"/>
          </a:xfrm>
        </p:spPr>
        <p:txBody>
          <a:bodyPr/>
          <a:lstStyle/>
          <a:p>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类的属性（</a:t>
            </a:r>
            <a:r>
              <a:rPr lang="en-US" altLang="zh-CN" sz="2400" dirty="0">
                <a:solidFill>
                  <a:schemeClr val="tx1"/>
                </a:solidFill>
                <a:ea typeface="宋体" charset="-122"/>
                <a:sym typeface="Wingdings 2" pitchFamily="18" charset="2"/>
              </a:rPr>
              <a:t>Attribute</a:t>
            </a:r>
            <a:r>
              <a:rPr lang="zh-CN" altLang="en-US" sz="2400" dirty="0">
                <a:solidFill>
                  <a:schemeClr val="tx1"/>
                </a:solidFill>
                <a:latin typeface="宋体" charset="-122"/>
                <a:ea typeface="宋体" charset="-122"/>
                <a:sym typeface="Wingdings 2" pitchFamily="18" charset="2"/>
              </a:rPr>
              <a:t>）是类的命名的性质，属性在类图标的属性分隔框中用文字串</a:t>
            </a:r>
            <a:r>
              <a:rPr lang="zh-CN" altLang="en-US" sz="2400" dirty="0" smtClean="0">
                <a:solidFill>
                  <a:schemeClr val="tx1"/>
                </a:solidFill>
                <a:latin typeface="宋体" charset="-122"/>
                <a:ea typeface="宋体" charset="-122"/>
                <a:sym typeface="Wingdings 2" pitchFamily="18" charset="2"/>
              </a:rPr>
              <a:t>说明。</a:t>
            </a:r>
            <a:r>
              <a:rPr lang="zh-CN" altLang="en-US" sz="2400" dirty="0" smtClean="0">
                <a:solidFill>
                  <a:schemeClr val="tx1"/>
                </a:solidFill>
                <a:sym typeface="Wingdings 2" pitchFamily="18" charset="2"/>
              </a:rPr>
              <a:t> </a:t>
            </a:r>
            <a:endParaRPr lang="zh-CN" altLang="en-US" sz="2400" dirty="0">
              <a:solidFill>
                <a:schemeClr val="tx1"/>
              </a:solidFill>
              <a:sym typeface="Wingdings 2" pitchFamily="18" charset="2"/>
            </a:endParaRP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属性有在本对象类中唯一的属性名或标识符。</a:t>
            </a:r>
            <a:r>
              <a:rPr lang="zh-CN" altLang="en-US" sz="2400" dirty="0">
                <a:solidFill>
                  <a:schemeClr val="tx1"/>
                </a:solidFill>
                <a:sym typeface="Wingdings 2" pitchFamily="18" charset="2"/>
              </a:rPr>
              <a:t> </a:t>
            </a: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冒号</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后跟属性值的数据类型。</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属性名后跟的方括号中的内容是可选项目。</a:t>
            </a:r>
            <a:r>
              <a:rPr lang="zh-CN" altLang="en-US" sz="2400" dirty="0">
                <a:solidFill>
                  <a:schemeClr val="tx1"/>
                </a:solidFill>
                <a:sym typeface="Wingdings 2" pitchFamily="18" charset="2"/>
              </a:rPr>
              <a:t> </a:t>
            </a: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多重性（</a:t>
            </a:r>
            <a:r>
              <a:rPr lang="en-US" altLang="zh-CN" sz="2400" dirty="0">
                <a:solidFill>
                  <a:schemeClr val="tx1"/>
                </a:solidFill>
                <a:ea typeface="宋体" charset="-122"/>
                <a:sym typeface="Wingdings 2" pitchFamily="18" charset="2"/>
              </a:rPr>
              <a:t>Multiplicity</a:t>
            </a:r>
            <a:r>
              <a:rPr lang="zh-CN" altLang="en-US" sz="2400" dirty="0">
                <a:solidFill>
                  <a:schemeClr val="tx1"/>
                </a:solidFill>
                <a:latin typeface="宋体" charset="-122"/>
                <a:ea typeface="宋体" charset="-122"/>
                <a:sym typeface="Wingdings 2" pitchFamily="18" charset="2"/>
              </a:rPr>
              <a:t>）用多值表达式表示，其值是该对象类的每个实例的属性值的个数。</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a:p>
            <a:r>
              <a:rPr lang="zh-CN" altLang="en-US"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多值表达式的格式为</a:t>
            </a:r>
            <a:r>
              <a:rPr lang="zh-CN" altLang="en-US" sz="2400" dirty="0" smtClean="0">
                <a:solidFill>
                  <a:schemeClr val="tx1"/>
                </a:solidFill>
                <a:ea typeface="宋体" charset="-122"/>
                <a:sym typeface="Wingdings 2" pitchFamily="18" charset="2"/>
              </a:rPr>
              <a:t>：</a:t>
            </a:r>
            <a:endParaRPr lang="en-US" altLang="zh-CN" sz="2400" dirty="0" smtClean="0">
              <a:solidFill>
                <a:schemeClr val="tx1"/>
              </a:solidFill>
              <a:ea typeface="宋体" charset="-122"/>
              <a:sym typeface="Wingdings 2" pitchFamily="18" charset="2"/>
            </a:endParaRPr>
          </a:p>
          <a:p>
            <a:endParaRPr lang="zh-CN" altLang="en-US" sz="2400" dirty="0">
              <a:solidFill>
                <a:schemeClr val="tx1"/>
              </a:solidFill>
              <a:ea typeface="宋体" charset="-122"/>
              <a:sym typeface="Wingdings 2" pitchFamily="18" charset="2"/>
            </a:endParaRPr>
          </a:p>
          <a:p>
            <a:pPr marL="0" indent="0" algn="just">
              <a:buNone/>
            </a:pPr>
            <a:r>
              <a:rPr lang="zh-CN" altLang="en-US" sz="2400" dirty="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integer</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integer</a:t>
            </a:r>
            <a:r>
              <a:rPr lang="zh-CN" altLang="en-US" sz="2400" dirty="0">
                <a:solidFill>
                  <a:schemeClr val="tx1"/>
                </a:solidFill>
                <a:ea typeface="宋体" charset="-122"/>
                <a:sym typeface="Wingdings 2" pitchFamily="18" charset="2"/>
              </a:rPr>
              <a:t>，</a:t>
            </a:r>
            <a:r>
              <a:rPr lang="en-US" altLang="zh-CN" sz="2400" dirty="0">
                <a:solidFill>
                  <a:schemeClr val="tx1"/>
                </a:solidFill>
                <a:ea typeface="宋体" charset="-122"/>
                <a:sym typeface="Wingdings 2" pitchFamily="18" charset="2"/>
              </a:rPr>
              <a:t>…</a:t>
            </a:r>
          </a:p>
          <a:p>
            <a:pPr marL="0" indent="0" algn="just">
              <a:buNone/>
            </a:pPr>
            <a:r>
              <a:rPr lang="zh-CN" altLang="en-US" sz="2400" dirty="0">
                <a:solidFill>
                  <a:schemeClr val="tx1"/>
                </a:solidFill>
                <a:ea typeface="宋体" charset="-122"/>
                <a:sym typeface="Wingdings 2" pitchFamily="18" charset="2"/>
              </a:rPr>
              <a:t>或</a:t>
            </a:r>
          </a:p>
          <a:p>
            <a:pPr marL="0" indent="0">
              <a:buNone/>
            </a:pPr>
            <a:r>
              <a:rPr lang="zh-CN" altLang="en-US" sz="2400" dirty="0" smtClean="0">
                <a:solidFill>
                  <a:schemeClr val="tx1"/>
                </a:solidFill>
                <a:latin typeface="宋体" charset="-122"/>
                <a:ea typeface="宋体" charset="-122"/>
                <a:sym typeface="Wingdings 2" pitchFamily="18" charset="2"/>
              </a:rPr>
              <a:t>  低</a:t>
            </a:r>
            <a:r>
              <a:rPr lang="zh-CN" altLang="en-US" sz="2400" dirty="0">
                <a:solidFill>
                  <a:schemeClr val="tx1"/>
                </a:solidFill>
                <a:latin typeface="宋体" charset="-122"/>
                <a:ea typeface="宋体" charset="-122"/>
                <a:sym typeface="Wingdings 2" pitchFamily="18" charset="2"/>
              </a:rPr>
              <a:t>界</a:t>
            </a:r>
            <a:r>
              <a:rPr lang="en-US" altLang="zh-CN" sz="2400" dirty="0">
                <a:solidFill>
                  <a:schemeClr val="tx1"/>
                </a:solidFill>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高界</a:t>
            </a:r>
            <a:r>
              <a:rPr lang="zh-CN" altLang="en-US" sz="2400" dirty="0">
                <a:solidFill>
                  <a:schemeClr val="tx1"/>
                </a:solidFill>
                <a:sym typeface="Wingdings 2" pitchFamily="18" charset="2"/>
              </a:rPr>
              <a:t> </a:t>
            </a:r>
          </a:p>
        </p:txBody>
      </p:sp>
      <p:sp>
        <p:nvSpPr>
          <p:cNvPr id="201734" name="Rectangle 6"/>
          <p:cNvSpPr>
            <a:spLocks noGrp="1" noChangeArrowheads="1"/>
          </p:cNvSpPr>
          <p:nvPr>
            <p:ph type="title"/>
          </p:nvPr>
        </p:nvSpPr>
        <p:spPr>
          <a:noFill/>
          <a:ln/>
        </p:spPr>
        <p:txBody>
          <a:bodyPr/>
          <a:lstStyle/>
          <a:p>
            <a:r>
              <a:rPr lang="en-US" altLang="zh-CN" dirty="0" smtClean="0">
                <a:ea typeface="宋体" charset="-122"/>
              </a:rPr>
              <a:t>Attributes</a:t>
            </a:r>
            <a:endParaRPr lang="zh-CN" altLang="en-US" dirty="0"/>
          </a:p>
        </p:txBody>
      </p:sp>
      <p:sp>
        <p:nvSpPr>
          <p:cNvPr id="201743" name="Text Box 15"/>
          <p:cNvSpPr txBox="1">
            <a:spLocks noChangeArrowheads="1"/>
          </p:cNvSpPr>
          <p:nvPr/>
        </p:nvSpPr>
        <p:spPr bwMode="auto">
          <a:xfrm>
            <a:off x="5105400" y="6019800"/>
            <a:ext cx="19812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latin typeface="宋体" charset="-122"/>
              </a:rPr>
              <a:t>类</a:t>
            </a:r>
            <a:r>
              <a:rPr lang="zh-CN" altLang="en-US" sz="1400" dirty="0">
                <a:solidFill>
                  <a:srgbClr val="FFFF66"/>
                </a:solidFill>
                <a:latin typeface="宋体" charset="-122"/>
              </a:rPr>
              <a:t>的属性框</a:t>
            </a:r>
            <a:r>
              <a:rPr lang="zh-CN" altLang="en-US" sz="1400" dirty="0">
                <a:solidFill>
                  <a:srgbClr val="FFFF66"/>
                </a:solidFill>
              </a:rPr>
              <a:t> </a:t>
            </a:r>
            <a:r>
              <a:rPr lang="zh-CN" altLang="en-US" sz="1400" dirty="0"/>
              <a:t> </a:t>
            </a:r>
          </a:p>
        </p:txBody>
      </p:sp>
      <p:sp>
        <p:nvSpPr>
          <p:cNvPr id="201744" name="Text Box 16"/>
          <p:cNvSpPr txBox="1">
            <a:spLocks noChangeArrowheads="1"/>
          </p:cNvSpPr>
          <p:nvPr/>
        </p:nvSpPr>
        <p:spPr bwMode="auto">
          <a:xfrm>
            <a:off x="4419600" y="5029200"/>
            <a:ext cx="3314700" cy="792163"/>
          </a:xfrm>
          <a:prstGeom prst="rect">
            <a:avLst/>
          </a:prstGeom>
          <a:solidFill>
            <a:schemeClr val="tx1"/>
          </a:solidFill>
          <a:ln w="9525">
            <a:solidFill>
              <a:schemeClr val="bg1"/>
            </a:solidFill>
            <a:miter lim="800000"/>
            <a:headEnd/>
            <a:tailEnd/>
          </a:ln>
          <a:effectLst/>
        </p:spPr>
        <p:txBody>
          <a:bodyPr lIns="18000" tIns="46800" rIns="18000" bIns="10800"/>
          <a:lstStyle/>
          <a:p>
            <a:pPr algn="ctr" eaLnBrk="0" hangingPunct="0">
              <a:spcBef>
                <a:spcPts val="200"/>
              </a:spcBef>
              <a:spcAft>
                <a:spcPts val="600"/>
              </a:spcAft>
            </a:pPr>
            <a:r>
              <a:rPr kumimoji="0" lang="zh-CN" altLang="en-US" sz="1400">
                <a:solidFill>
                  <a:schemeClr val="bg2"/>
                </a:solidFill>
              </a:rPr>
              <a:t>属性</a:t>
            </a:r>
          </a:p>
          <a:p>
            <a:pPr algn="just" eaLnBrk="0" hangingPunct="0"/>
            <a:r>
              <a:rPr kumimoji="0" lang="zh-CN" altLang="en-US" sz="1400">
                <a:solidFill>
                  <a:schemeClr val="bg2"/>
                </a:solidFill>
              </a:rPr>
              <a:t> 可视性 属性名 </a:t>
            </a:r>
            <a:r>
              <a:rPr kumimoji="0" lang="en-US" altLang="zh-CN" sz="1400">
                <a:solidFill>
                  <a:schemeClr val="bg2"/>
                </a:solidFill>
              </a:rPr>
              <a:t>[</a:t>
            </a:r>
            <a:r>
              <a:rPr kumimoji="0" lang="zh-CN" altLang="en-US" sz="1400">
                <a:solidFill>
                  <a:schemeClr val="bg2"/>
                </a:solidFill>
              </a:rPr>
              <a:t>多重性</a:t>
            </a:r>
            <a:r>
              <a:rPr kumimoji="0" lang="en-US" altLang="zh-CN" sz="1400">
                <a:solidFill>
                  <a:schemeClr val="bg2"/>
                </a:solidFill>
              </a:rPr>
              <a:t>]</a:t>
            </a:r>
            <a:r>
              <a:rPr kumimoji="0" lang="zh-CN" altLang="en-US" sz="1400">
                <a:solidFill>
                  <a:schemeClr val="bg2"/>
                </a:solidFill>
              </a:rPr>
              <a:t>：类型 </a:t>
            </a:r>
            <a:r>
              <a:rPr kumimoji="0" lang="en-US" altLang="zh-CN" sz="1400">
                <a:solidFill>
                  <a:schemeClr val="bg2"/>
                </a:solidFill>
              </a:rPr>
              <a:t>= </a:t>
            </a:r>
            <a:r>
              <a:rPr kumimoji="0" lang="zh-CN" altLang="en-US" sz="1400">
                <a:solidFill>
                  <a:schemeClr val="bg2"/>
                </a:solidFill>
              </a:rPr>
              <a:t>初始值</a:t>
            </a:r>
          </a:p>
        </p:txBody>
      </p:sp>
    </p:spTree>
    <p:extLst>
      <p:ext uri="{BB962C8B-B14F-4D97-AF65-F5344CB8AC3E}">
        <p14:creationId xmlns:p14="http://schemas.microsoft.com/office/powerpoint/2010/main" val="286079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179512" y="926182"/>
            <a:ext cx="8784976" cy="4591050"/>
          </a:xfrm>
        </p:spPr>
        <p:txBody>
          <a:bodyPr/>
          <a:lstStyle/>
          <a:p>
            <a:pPr>
              <a:lnSpc>
                <a:spcPct val="90000"/>
              </a:lnSpc>
            </a:pPr>
            <a:r>
              <a:rPr lang="en-US" altLang="zh-CN"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可视性（</a:t>
            </a:r>
            <a:r>
              <a:rPr lang="en-US" altLang="zh-CN" sz="2400" dirty="0">
                <a:solidFill>
                  <a:schemeClr val="tx1"/>
                </a:solidFill>
                <a:ea typeface="宋体" charset="-122"/>
                <a:sym typeface="Wingdings 2" pitchFamily="18" charset="2"/>
              </a:rPr>
              <a:t>Visibility</a:t>
            </a:r>
            <a:r>
              <a:rPr lang="zh-CN" altLang="en-US" sz="2400" dirty="0">
                <a:solidFill>
                  <a:schemeClr val="tx1"/>
                </a:solidFill>
                <a:ea typeface="宋体" charset="-122"/>
                <a:sym typeface="Wingdings 2" pitchFamily="18" charset="2"/>
              </a:rPr>
              <a:t>）用以下可视性标记表示：</a:t>
            </a:r>
          </a:p>
          <a:p>
            <a:pPr marL="0" indent="0" algn="just">
              <a:lnSpc>
                <a:spcPct val="90000"/>
              </a:lnSpc>
              <a:buNone/>
            </a:pPr>
            <a:r>
              <a:rPr lang="zh-CN" altLang="en-US" sz="2400" dirty="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  </a:t>
            </a:r>
            <a:r>
              <a:rPr lang="zh-CN" altLang="en-US" sz="2400" dirty="0">
                <a:solidFill>
                  <a:schemeClr val="tx1"/>
                </a:solidFill>
                <a:ea typeface="宋体" charset="-122"/>
                <a:sym typeface="Wingdings 2" pitchFamily="18" charset="2"/>
              </a:rPr>
              <a:t>（公共），</a:t>
            </a:r>
            <a:r>
              <a:rPr lang="en-US" altLang="zh-CN" sz="2400" dirty="0">
                <a:solidFill>
                  <a:schemeClr val="tx1"/>
                </a:solidFill>
                <a:ea typeface="宋体" charset="-122"/>
                <a:sym typeface="Wingdings 2" pitchFamily="18" charset="2"/>
              </a:rPr>
              <a:t>#  </a:t>
            </a:r>
            <a:r>
              <a:rPr lang="zh-CN" altLang="en-US" sz="2400" dirty="0">
                <a:solidFill>
                  <a:schemeClr val="tx1"/>
                </a:solidFill>
                <a:ea typeface="宋体" charset="-122"/>
                <a:sym typeface="Wingdings 2" pitchFamily="18" charset="2"/>
              </a:rPr>
              <a:t>（保护），</a:t>
            </a:r>
            <a:r>
              <a:rPr lang="en-US" altLang="zh-CN" sz="2400" dirty="0">
                <a:solidFill>
                  <a:schemeClr val="tx1"/>
                </a:solidFill>
                <a:ea typeface="宋体" charset="-122"/>
                <a:sym typeface="Wingdings 2" pitchFamily="18" charset="2"/>
              </a:rPr>
              <a:t>–  </a:t>
            </a:r>
            <a:r>
              <a:rPr lang="zh-CN" altLang="en-US" sz="2400" dirty="0">
                <a:solidFill>
                  <a:schemeClr val="tx1"/>
                </a:solidFill>
                <a:ea typeface="宋体" charset="-122"/>
                <a:sym typeface="Wingdings 2" pitchFamily="18" charset="2"/>
              </a:rPr>
              <a:t>（私用）</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可视性也可以用以下关键字表示：</a:t>
            </a:r>
            <a:r>
              <a:rPr lang="en-US" altLang="zh-CN" sz="2400" dirty="0">
                <a:solidFill>
                  <a:schemeClr val="tx1"/>
                </a:solidFill>
                <a:ea typeface="宋体" charset="-122"/>
                <a:sym typeface="Wingdings 2" pitchFamily="18" charset="2"/>
              </a:rPr>
              <a:t>public</a:t>
            </a:r>
            <a:r>
              <a:rPr lang="zh-CN" altLang="en-US" sz="2400" dirty="0">
                <a:solidFill>
                  <a:schemeClr val="tx1"/>
                </a:solidFill>
                <a:latin typeface="宋体" charset="-122"/>
                <a:ea typeface="宋体" charset="-122"/>
                <a:sym typeface="Wingdings 2" pitchFamily="18" charset="2"/>
              </a:rPr>
              <a:t>（公共）、</a:t>
            </a:r>
            <a:r>
              <a:rPr lang="en-US" altLang="zh-CN" sz="2400" dirty="0">
                <a:solidFill>
                  <a:schemeClr val="tx1"/>
                </a:solidFill>
                <a:ea typeface="宋体" charset="-122"/>
                <a:sym typeface="Wingdings 2" pitchFamily="18" charset="2"/>
              </a:rPr>
              <a:t>protected</a:t>
            </a:r>
            <a:r>
              <a:rPr lang="zh-CN" altLang="en-US" sz="2400" dirty="0">
                <a:solidFill>
                  <a:schemeClr val="tx1"/>
                </a:solidFill>
                <a:latin typeface="宋体" charset="-122"/>
                <a:ea typeface="宋体" charset="-122"/>
                <a:sym typeface="Wingdings 2" pitchFamily="18" charset="2"/>
              </a:rPr>
              <a:t>（保护）、</a:t>
            </a:r>
            <a:r>
              <a:rPr lang="en-US" altLang="zh-CN" sz="2400" dirty="0">
                <a:solidFill>
                  <a:schemeClr val="tx1"/>
                </a:solidFill>
                <a:ea typeface="宋体" charset="-122"/>
                <a:sym typeface="Wingdings 2" pitchFamily="18" charset="2"/>
              </a:rPr>
              <a:t>private</a:t>
            </a:r>
            <a:r>
              <a:rPr lang="zh-CN" altLang="en-US" sz="2400" dirty="0">
                <a:solidFill>
                  <a:schemeClr val="tx1"/>
                </a:solidFill>
                <a:latin typeface="宋体" charset="-122"/>
                <a:ea typeface="宋体" charset="-122"/>
                <a:sym typeface="Wingdings 2" pitchFamily="18" charset="2"/>
              </a:rPr>
              <a:t>（私用）。</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若可视性标记为</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或</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public</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，则为公共属性，可以被外部对象访问。若可视性标记为</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或</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protected</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，则为保护属性，可以被本类或子类的对象访问。若可视性标记为</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或</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private</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，则为私用属性，不可以被外部对象访问，只能为本类的对象使用。可视性可以缺省，表示该属性不可视。</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属主范围（</a:t>
            </a:r>
            <a:r>
              <a:rPr lang="en-US" altLang="zh-CN" sz="2400" dirty="0">
                <a:solidFill>
                  <a:schemeClr val="tx1"/>
                </a:solidFill>
                <a:ea typeface="宋体" charset="-122"/>
                <a:sym typeface="Wingdings 2" pitchFamily="18" charset="2"/>
              </a:rPr>
              <a:t>Owner scope</a:t>
            </a:r>
            <a:r>
              <a:rPr lang="zh-CN" altLang="en-US" sz="2400" dirty="0">
                <a:solidFill>
                  <a:schemeClr val="tx1"/>
                </a:solidFill>
                <a:latin typeface="宋体" charset="-122"/>
                <a:ea typeface="宋体" charset="-122"/>
                <a:sym typeface="Wingdings 2" pitchFamily="18" charset="2"/>
              </a:rPr>
              <a:t>）有两种情况：实例和分类符。</a:t>
            </a:r>
          </a:p>
          <a:p>
            <a:pPr>
              <a:lnSpc>
                <a:spcPct val="90000"/>
              </a:lnSpc>
            </a:pPr>
            <a:r>
              <a:rPr lang="zh-CN" altLang="en-US" sz="2400" dirty="0">
                <a:solidFill>
                  <a:schemeClr val="tx1"/>
                </a:solidFill>
                <a:sym typeface="Wingdings 2" pitchFamily="18" charset="2"/>
              </a:rPr>
              <a:t>若</a:t>
            </a:r>
            <a:r>
              <a:rPr lang="zh-CN" altLang="en-US" sz="2400" dirty="0">
                <a:solidFill>
                  <a:schemeClr val="tx1"/>
                </a:solidFill>
                <a:latin typeface="宋体" charset="-122"/>
                <a:ea typeface="宋体" charset="-122"/>
                <a:sym typeface="Wingdings 2" pitchFamily="18" charset="2"/>
              </a:rPr>
              <a:t>属性的属主范围是实例，则该对象类的每一个实例对象都有一个自己的该属性的值</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若</a:t>
            </a:r>
            <a:r>
              <a:rPr lang="zh-CN" altLang="en-US" sz="2400" dirty="0">
                <a:solidFill>
                  <a:schemeClr val="tx1"/>
                </a:solidFill>
                <a:latin typeface="宋体" charset="-122"/>
                <a:ea typeface="宋体" charset="-122"/>
                <a:sym typeface="Wingdings 2" pitchFamily="18" charset="2"/>
              </a:rPr>
              <a:t>属性的属主范围是分类符，则对于该对象类本属性只有一个值，该对象类的每一个实例对象都持有此唯一的属性值。</a:t>
            </a:r>
            <a:r>
              <a:rPr lang="zh-CN" altLang="en-US" sz="2400" dirty="0">
                <a:solidFill>
                  <a:schemeClr val="tx1"/>
                </a:solidFill>
                <a:sym typeface="Wingdings 2" pitchFamily="18" charset="2"/>
              </a:rPr>
              <a:t> </a:t>
            </a:r>
          </a:p>
        </p:txBody>
      </p:sp>
      <p:sp>
        <p:nvSpPr>
          <p:cNvPr id="8" name="Rectangle 6"/>
          <p:cNvSpPr>
            <a:spLocks noGrp="1" noChangeArrowheads="1"/>
          </p:cNvSpPr>
          <p:nvPr>
            <p:ph type="title"/>
          </p:nvPr>
        </p:nvSpPr>
        <p:spPr>
          <a:xfrm>
            <a:off x="76200" y="76200"/>
            <a:ext cx="8999538" cy="533400"/>
          </a:xfrm>
          <a:noFill/>
          <a:ln/>
        </p:spPr>
        <p:txBody>
          <a:bodyPr/>
          <a:lstStyle/>
          <a:p>
            <a:r>
              <a:rPr lang="en-US" altLang="zh-CN" dirty="0" smtClean="0">
                <a:ea typeface="宋体" charset="-122"/>
              </a:rPr>
              <a:t>Attributes</a:t>
            </a:r>
            <a:endParaRPr lang="zh-CN" altLang="en-US" dirty="0"/>
          </a:p>
        </p:txBody>
      </p:sp>
    </p:spTree>
    <p:extLst>
      <p:ext uri="{BB962C8B-B14F-4D97-AF65-F5344CB8AC3E}">
        <p14:creationId xmlns:p14="http://schemas.microsoft.com/office/powerpoint/2010/main" val="373399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173761" y="836712"/>
            <a:ext cx="8646711" cy="4591050"/>
          </a:xfrm>
        </p:spPr>
        <p:txBody>
          <a:bodyPr/>
          <a:lstStyle/>
          <a:p>
            <a:pPr>
              <a:lnSpc>
                <a:spcPct val="90000"/>
              </a:lnSpc>
            </a:pPr>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操作（</a:t>
            </a:r>
            <a:r>
              <a:rPr lang="en-US" altLang="zh-CN" sz="2400" dirty="0">
                <a:solidFill>
                  <a:schemeClr val="tx1"/>
                </a:solidFill>
                <a:ea typeface="宋体" charset="-122"/>
                <a:sym typeface="Wingdings 2" pitchFamily="18" charset="2"/>
              </a:rPr>
              <a:t>Operation</a:t>
            </a:r>
            <a:r>
              <a:rPr lang="zh-CN" altLang="en-US" sz="2400" dirty="0">
                <a:solidFill>
                  <a:schemeClr val="tx1"/>
                </a:solidFill>
                <a:latin typeface="宋体" charset="-122"/>
                <a:ea typeface="宋体" charset="-122"/>
                <a:sym typeface="Wingdings 2" pitchFamily="18" charset="2"/>
              </a:rPr>
              <a:t>）是对象类的行为特征或动态特征。</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一个类可以有多个操作，也可以没有一个操作。没有一个操作的类常用于表达接口或数据表。</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操作用文字串</a:t>
            </a:r>
            <a:r>
              <a:rPr lang="zh-CN" altLang="en-US" sz="2400" dirty="0" smtClean="0">
                <a:solidFill>
                  <a:schemeClr val="tx1"/>
                </a:solidFill>
                <a:latin typeface="宋体" charset="-122"/>
                <a:ea typeface="宋体" charset="-122"/>
                <a:sym typeface="Wingdings 2" pitchFamily="18" charset="2"/>
              </a:rPr>
              <a:t>说明。</a:t>
            </a:r>
            <a:r>
              <a:rPr lang="zh-CN" altLang="en-US" sz="2400" dirty="0" smtClean="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操作有在本对象类中唯一的操作名或标识符。</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参数列表是可选项目，即一个操作可以有参数，也可以没有参数。</a:t>
            </a:r>
            <a:r>
              <a:rPr lang="zh-CN" altLang="en-US" sz="2400" dirty="0">
                <a:solidFill>
                  <a:schemeClr val="tx1"/>
                </a:solidFill>
                <a:sym typeface="Wingdings 2" pitchFamily="18" charset="2"/>
              </a:rPr>
              <a:t> </a:t>
            </a:r>
            <a:endParaRPr lang="zh-CN" altLang="en-US" sz="2400" dirty="0">
              <a:solidFill>
                <a:schemeClr val="tx1"/>
              </a:solidFill>
              <a:ea typeface="宋体" charset="-122"/>
              <a:sym typeface="Wingdings 2" pitchFamily="18" charset="2"/>
            </a:endParaRPr>
          </a:p>
          <a:p>
            <a:pPr>
              <a:lnSpc>
                <a:spcPct val="90000"/>
              </a:lnSpc>
            </a:pPr>
            <a:r>
              <a:rPr lang="zh-CN" altLang="en-US"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参数列表由逗号分隔的操作的形式参数组成，其格式为：</a:t>
            </a:r>
          </a:p>
          <a:p>
            <a:pPr marL="0" indent="0">
              <a:lnSpc>
                <a:spcPct val="90000"/>
              </a:lnSpc>
              <a:buNone/>
            </a:pPr>
            <a:r>
              <a:rPr lang="zh-CN" altLang="en-US" sz="2400" dirty="0">
                <a:solidFill>
                  <a:schemeClr val="tx1"/>
                </a:solidFill>
                <a:latin typeface="宋体" charset="-122"/>
                <a:ea typeface="宋体" charset="-122"/>
                <a:sym typeface="Wingdings 2" pitchFamily="18" charset="2"/>
              </a:rPr>
              <a:t>  参数列表</a:t>
            </a:r>
            <a:r>
              <a:rPr lang="zh-CN" altLang="en-US" sz="2400" dirty="0">
                <a:solidFill>
                  <a:schemeClr val="tx1"/>
                </a:solidFill>
                <a:ea typeface="宋体" charset="-122"/>
                <a:sym typeface="Wingdings 2" pitchFamily="18" charset="2"/>
              </a:rPr>
              <a:t>  </a:t>
            </a:r>
            <a:r>
              <a:rPr lang="zh-CN" altLang="en-US" sz="2400" dirty="0">
                <a:solidFill>
                  <a:schemeClr val="tx1"/>
                </a:solidFill>
                <a:latin typeface="宋体" charset="-122"/>
                <a:ea typeface="宋体" charset="-122"/>
                <a:sym typeface="Wingdings 2" pitchFamily="18" charset="2"/>
              </a:rPr>
              <a:t>参数名</a:t>
            </a:r>
            <a:r>
              <a:rPr lang="zh-CN" altLang="en-US" sz="2400" dirty="0">
                <a:solidFill>
                  <a:schemeClr val="tx1"/>
                </a:solidFill>
                <a:ea typeface="宋体" charset="-122"/>
                <a:sym typeface="Wingdings 2" pitchFamily="18" charset="2"/>
              </a:rPr>
              <a:t> </a:t>
            </a:r>
            <a:r>
              <a:rPr lang="zh-CN" altLang="en-US" sz="2400" dirty="0">
                <a:solidFill>
                  <a:schemeClr val="tx1"/>
                </a:solidFill>
                <a:latin typeface="宋体" charset="-122"/>
                <a:ea typeface="宋体" charset="-122"/>
                <a:sym typeface="Wingdings 2" pitchFamily="18" charset="2"/>
              </a:rPr>
              <a:t>：</a:t>
            </a:r>
            <a:r>
              <a:rPr lang="zh-CN" altLang="en-US" sz="2400" dirty="0">
                <a:solidFill>
                  <a:schemeClr val="tx1"/>
                </a:solidFill>
                <a:ea typeface="宋体" charset="-122"/>
                <a:sym typeface="Wingdings 2" pitchFamily="18" charset="2"/>
              </a:rPr>
              <a:t> </a:t>
            </a:r>
            <a:r>
              <a:rPr lang="zh-CN" altLang="en-US" sz="2400" dirty="0">
                <a:solidFill>
                  <a:schemeClr val="tx1"/>
                </a:solidFill>
                <a:latin typeface="宋体" charset="-122"/>
                <a:ea typeface="宋体" charset="-122"/>
                <a:sym typeface="Wingdings 2" pitchFamily="18" charset="2"/>
              </a:rPr>
              <a:t>类型</a:t>
            </a:r>
            <a:r>
              <a:rPr lang="zh-CN" altLang="en-US" sz="2400" dirty="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 </a:t>
            </a:r>
            <a:r>
              <a:rPr lang="zh-CN" altLang="en-US" sz="2400" dirty="0">
                <a:solidFill>
                  <a:schemeClr val="tx1"/>
                </a:solidFill>
                <a:latin typeface="宋体" charset="-122"/>
                <a:ea typeface="宋体" charset="-122"/>
                <a:sym typeface="Wingdings 2" pitchFamily="18" charset="2"/>
              </a:rPr>
              <a:t>缺省值，</a:t>
            </a:r>
            <a:r>
              <a:rPr lang="en-US" altLang="zh-CN" sz="2400" dirty="0">
                <a:solidFill>
                  <a:schemeClr val="tx1"/>
                </a:solidFill>
                <a:latin typeface="Times New Roman"/>
                <a:ea typeface="宋体" charset="-122"/>
                <a:sym typeface="Wingdings 2" pitchFamily="18" charset="2"/>
              </a:rPr>
              <a:t>…</a:t>
            </a:r>
            <a:r>
              <a:rPr lang="en-US" altLang="zh-CN" sz="2400" dirty="0">
                <a:solidFill>
                  <a:schemeClr val="tx1"/>
                </a:solidFill>
                <a:sym typeface="Wingdings 2" pitchFamily="18" charset="2"/>
              </a:rPr>
              <a:t> </a:t>
            </a:r>
          </a:p>
          <a:p>
            <a:pPr>
              <a:lnSpc>
                <a:spcPct val="90000"/>
              </a:lnSpc>
            </a:pPr>
            <a:r>
              <a:rPr lang="en-US" altLang="zh-CN"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返回列表由逗号分隔的操作的返回值类型表达式组成，其格式为：</a:t>
            </a:r>
          </a:p>
          <a:p>
            <a:pPr marL="0" indent="0" algn="just">
              <a:lnSpc>
                <a:spcPct val="90000"/>
              </a:lnSpc>
              <a:buNone/>
            </a:pPr>
            <a:r>
              <a:rPr lang="en-US" altLang="zh-CN" sz="2400" dirty="0" smtClean="0">
                <a:solidFill>
                  <a:schemeClr val="tx1"/>
                </a:solidFill>
                <a:ea typeface="宋体" charset="-122"/>
                <a:sym typeface="Wingdings 2" pitchFamily="18" charset="2"/>
              </a:rPr>
              <a:t>	</a:t>
            </a:r>
            <a:r>
              <a:rPr lang="zh-CN" altLang="en-US" sz="2400" dirty="0" smtClean="0">
                <a:solidFill>
                  <a:schemeClr val="tx1"/>
                </a:solidFill>
                <a:ea typeface="宋体" charset="-122"/>
                <a:sym typeface="Wingdings 2" pitchFamily="18" charset="2"/>
              </a:rPr>
              <a:t>返回</a:t>
            </a:r>
            <a:r>
              <a:rPr lang="zh-CN" altLang="en-US" sz="2400" dirty="0">
                <a:solidFill>
                  <a:schemeClr val="tx1"/>
                </a:solidFill>
                <a:ea typeface="宋体" charset="-122"/>
                <a:sym typeface="Wingdings 2" pitchFamily="18" charset="2"/>
              </a:rPr>
              <a:t>类型</a:t>
            </a:r>
          </a:p>
          <a:p>
            <a:pPr marL="0" indent="0" algn="just">
              <a:lnSpc>
                <a:spcPct val="90000"/>
              </a:lnSpc>
              <a:buNone/>
            </a:pPr>
            <a:r>
              <a:rPr lang="en-US" altLang="zh-CN" sz="2400" dirty="0" smtClean="0">
                <a:solidFill>
                  <a:schemeClr val="tx1"/>
                </a:solidFill>
                <a:ea typeface="宋体" charset="-122"/>
                <a:sym typeface="Wingdings 2" pitchFamily="18" charset="2"/>
              </a:rPr>
              <a:t>	</a:t>
            </a:r>
            <a:r>
              <a:rPr lang="zh-CN" altLang="en-US" sz="2400" dirty="0" smtClean="0">
                <a:solidFill>
                  <a:schemeClr val="tx1"/>
                </a:solidFill>
                <a:ea typeface="宋体" charset="-122"/>
                <a:sym typeface="Wingdings 2" pitchFamily="18" charset="2"/>
              </a:rPr>
              <a:t>或</a:t>
            </a:r>
            <a:endParaRPr lang="en-US" altLang="zh-CN" sz="2400" dirty="0" smtClean="0">
              <a:solidFill>
                <a:schemeClr val="tx1"/>
              </a:solidFill>
              <a:ea typeface="宋体" charset="-122"/>
              <a:sym typeface="Wingdings 2" pitchFamily="18" charset="2"/>
            </a:endParaRPr>
          </a:p>
          <a:p>
            <a:pPr marL="0" indent="0" algn="just">
              <a:lnSpc>
                <a:spcPct val="90000"/>
              </a:lnSpc>
              <a:buNone/>
            </a:pPr>
            <a:r>
              <a:rPr lang="en-US" altLang="zh-CN" sz="2400" dirty="0">
                <a:solidFill>
                  <a:schemeClr val="tx1"/>
                </a:solidFill>
                <a:latin typeface="宋体" charset="-122"/>
                <a:ea typeface="宋体" charset="-122"/>
                <a:sym typeface="Wingdings 2" pitchFamily="18" charset="2"/>
              </a:rPr>
              <a:t>	</a:t>
            </a:r>
            <a:r>
              <a:rPr lang="zh-CN" altLang="en-US" sz="2400" dirty="0" smtClean="0">
                <a:solidFill>
                  <a:schemeClr val="tx1"/>
                </a:solidFill>
                <a:latin typeface="宋体" charset="-122"/>
                <a:ea typeface="宋体" charset="-122"/>
                <a:sym typeface="Wingdings 2" pitchFamily="18" charset="2"/>
              </a:rPr>
              <a:t>返回</a:t>
            </a:r>
            <a:r>
              <a:rPr lang="zh-CN" altLang="en-US" sz="2400" dirty="0">
                <a:solidFill>
                  <a:schemeClr val="tx1"/>
                </a:solidFill>
                <a:latin typeface="宋体" charset="-122"/>
                <a:ea typeface="宋体" charset="-122"/>
                <a:sym typeface="Wingdings 2" pitchFamily="18" charset="2"/>
              </a:rPr>
              <a:t>名字</a:t>
            </a:r>
            <a:r>
              <a:rPr lang="zh-CN" altLang="en-US" sz="2400" dirty="0">
                <a:solidFill>
                  <a:schemeClr val="tx1"/>
                </a:solidFill>
                <a:ea typeface="宋体" charset="-122"/>
                <a:sym typeface="Wingdings 2" pitchFamily="18" charset="2"/>
              </a:rPr>
              <a:t> </a:t>
            </a:r>
            <a:r>
              <a:rPr lang="en-US" altLang="zh-CN" sz="2400" dirty="0">
                <a:solidFill>
                  <a:schemeClr val="tx1"/>
                </a:solidFill>
                <a:ea typeface="宋体" charset="-122"/>
                <a:sym typeface="Wingdings 2" pitchFamily="18" charset="2"/>
              </a:rPr>
              <a:t>= </a:t>
            </a:r>
            <a:r>
              <a:rPr lang="zh-CN" altLang="en-US" sz="2400" dirty="0">
                <a:solidFill>
                  <a:schemeClr val="tx1"/>
                </a:solidFill>
                <a:latin typeface="宋体" charset="-122"/>
                <a:ea typeface="宋体" charset="-122"/>
                <a:sym typeface="Wingdings 2" pitchFamily="18" charset="2"/>
              </a:rPr>
              <a:t>类型，</a:t>
            </a:r>
            <a:r>
              <a:rPr lang="en-US" altLang="zh-CN" sz="2400" dirty="0">
                <a:solidFill>
                  <a:schemeClr val="tx1"/>
                </a:solidFill>
                <a:latin typeface="Times New Roman"/>
                <a:ea typeface="宋体" charset="-122"/>
                <a:sym typeface="Wingdings 2" pitchFamily="18" charset="2"/>
              </a:rPr>
              <a:t>…</a:t>
            </a:r>
            <a:r>
              <a:rPr lang="en-US" altLang="zh-CN" sz="2400" dirty="0">
                <a:solidFill>
                  <a:schemeClr val="tx1"/>
                </a:solidFill>
                <a:sym typeface="Wingdings 2" pitchFamily="18" charset="2"/>
              </a:rPr>
              <a:t> </a:t>
            </a:r>
          </a:p>
        </p:txBody>
      </p:sp>
      <p:sp>
        <p:nvSpPr>
          <p:cNvPr id="203782" name="Rectangle 6"/>
          <p:cNvSpPr>
            <a:spLocks noGrp="1" noChangeArrowheads="1"/>
          </p:cNvSpPr>
          <p:nvPr>
            <p:ph type="title"/>
          </p:nvPr>
        </p:nvSpPr>
        <p:spPr>
          <a:noFill/>
          <a:ln/>
        </p:spPr>
        <p:txBody>
          <a:bodyPr/>
          <a:lstStyle/>
          <a:p>
            <a:r>
              <a:rPr lang="en-US" altLang="zh-CN" dirty="0">
                <a:latin typeface="Arial" charset="0"/>
              </a:rPr>
              <a:t>Operation</a:t>
            </a:r>
            <a:endParaRPr lang="zh-CN" altLang="en-US" dirty="0"/>
          </a:p>
        </p:txBody>
      </p:sp>
      <p:sp>
        <p:nvSpPr>
          <p:cNvPr id="203783" name="Text Box 7"/>
          <p:cNvSpPr txBox="1">
            <a:spLocks noChangeArrowheads="1"/>
          </p:cNvSpPr>
          <p:nvPr/>
        </p:nvSpPr>
        <p:spPr bwMode="auto">
          <a:xfrm>
            <a:off x="5524500" y="6239112"/>
            <a:ext cx="19812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latin typeface="宋体" charset="-122"/>
              </a:rPr>
              <a:t>类</a:t>
            </a:r>
            <a:r>
              <a:rPr lang="zh-CN" altLang="en-US" sz="1400" dirty="0">
                <a:solidFill>
                  <a:srgbClr val="FFFF66"/>
                </a:solidFill>
                <a:latin typeface="宋体" charset="-122"/>
              </a:rPr>
              <a:t>的操作框</a:t>
            </a:r>
            <a:r>
              <a:rPr lang="zh-CN" altLang="en-US" sz="1400" dirty="0">
                <a:solidFill>
                  <a:srgbClr val="FFFF66"/>
                </a:solidFill>
              </a:rPr>
              <a:t> </a:t>
            </a:r>
            <a:r>
              <a:rPr lang="zh-CN" altLang="en-US" sz="1400" dirty="0"/>
              <a:t> </a:t>
            </a:r>
          </a:p>
        </p:txBody>
      </p:sp>
      <p:sp>
        <p:nvSpPr>
          <p:cNvPr id="203785" name="Text Box 9"/>
          <p:cNvSpPr txBox="1">
            <a:spLocks noChangeArrowheads="1"/>
          </p:cNvSpPr>
          <p:nvPr/>
        </p:nvSpPr>
        <p:spPr bwMode="auto">
          <a:xfrm>
            <a:off x="4495800" y="5163743"/>
            <a:ext cx="4038600" cy="793750"/>
          </a:xfrm>
          <a:prstGeom prst="rect">
            <a:avLst/>
          </a:prstGeom>
          <a:solidFill>
            <a:schemeClr val="tx1"/>
          </a:solidFill>
          <a:ln w="9525">
            <a:solidFill>
              <a:schemeClr val="bg1"/>
            </a:solidFill>
            <a:miter lim="800000"/>
            <a:headEnd/>
            <a:tailEnd/>
          </a:ln>
          <a:effectLst/>
        </p:spPr>
        <p:txBody>
          <a:bodyPr lIns="18000" tIns="46800" rIns="18000" bIns="10800"/>
          <a:lstStyle/>
          <a:p>
            <a:pPr algn="ctr" eaLnBrk="0" hangingPunct="0">
              <a:spcBef>
                <a:spcPts val="200"/>
              </a:spcBef>
              <a:spcAft>
                <a:spcPts val="600"/>
              </a:spcAft>
            </a:pPr>
            <a:r>
              <a:rPr kumimoji="0" lang="zh-CN" altLang="en-US" sz="1400" dirty="0">
                <a:solidFill>
                  <a:schemeClr val="bg2"/>
                </a:solidFill>
              </a:rPr>
              <a:t>操作</a:t>
            </a:r>
          </a:p>
          <a:p>
            <a:pPr algn="just" eaLnBrk="0" hangingPunct="0"/>
            <a:r>
              <a:rPr kumimoji="0" lang="zh-CN" altLang="en-US" sz="1400" dirty="0">
                <a:solidFill>
                  <a:schemeClr val="bg2"/>
                </a:solidFill>
              </a:rPr>
              <a:t> 可视性 操作名 （参数列表）：返回列表 （性质）</a:t>
            </a:r>
          </a:p>
        </p:txBody>
      </p:sp>
    </p:spTree>
    <p:extLst>
      <p:ext uri="{BB962C8B-B14F-4D97-AF65-F5344CB8AC3E}">
        <p14:creationId xmlns:p14="http://schemas.microsoft.com/office/powerpoint/2010/main" val="59570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323528" y="1268760"/>
            <a:ext cx="8424936" cy="4591050"/>
          </a:xfrm>
        </p:spPr>
        <p:txBody>
          <a:bodyPr/>
          <a:lstStyle/>
          <a:p>
            <a:r>
              <a:rPr lang="en-US" altLang="zh-CN" sz="2800">
                <a:solidFill>
                  <a:schemeClr val="tx1"/>
                </a:solidFill>
                <a:sym typeface="Wingdings 2" pitchFamily="18" charset="2"/>
              </a:rPr>
              <a:t></a:t>
            </a:r>
            <a:r>
              <a:rPr lang="zh-CN" altLang="en-US" sz="2800">
                <a:solidFill>
                  <a:schemeClr val="tx1"/>
                </a:solidFill>
                <a:latin typeface="宋体" charset="-122"/>
                <a:ea typeface="宋体" charset="-122"/>
                <a:sym typeface="Wingdings 2" pitchFamily="18" charset="2"/>
              </a:rPr>
              <a:t>操作的可视性的表示方法和含义与属性中相同。</a:t>
            </a:r>
            <a:r>
              <a:rPr lang="zh-CN" altLang="en-US" sz="2800">
                <a:solidFill>
                  <a:schemeClr val="tx1"/>
                </a:solidFill>
                <a:sym typeface="Wingdings 2" pitchFamily="18" charset="2"/>
              </a:rPr>
              <a:t>  </a:t>
            </a:r>
          </a:p>
          <a:p>
            <a:r>
              <a:rPr lang="zh-CN" altLang="en-US" sz="2800">
                <a:solidFill>
                  <a:schemeClr val="tx1"/>
                </a:solidFill>
                <a:sym typeface="Wingdings 2" pitchFamily="18" charset="2"/>
              </a:rPr>
              <a:t></a:t>
            </a:r>
            <a:r>
              <a:rPr lang="zh-CN" altLang="en-US" sz="2800">
                <a:solidFill>
                  <a:schemeClr val="tx1"/>
                </a:solidFill>
                <a:latin typeface="宋体" charset="-122"/>
                <a:ea typeface="宋体" charset="-122"/>
                <a:sym typeface="Wingdings 2" pitchFamily="18" charset="2"/>
              </a:rPr>
              <a:t>操作也有属主范围的区分，它的含义和表示与属性的属主范围相同。</a:t>
            </a:r>
            <a:r>
              <a:rPr lang="zh-CN" altLang="en-US" sz="2800">
                <a:solidFill>
                  <a:schemeClr val="tx1"/>
                </a:solidFill>
                <a:sym typeface="Wingdings 2" pitchFamily="18" charset="2"/>
              </a:rPr>
              <a:t> </a:t>
            </a:r>
          </a:p>
          <a:p>
            <a:r>
              <a:rPr lang="zh-CN" altLang="en-US" sz="2800">
                <a:solidFill>
                  <a:schemeClr val="tx1"/>
                </a:solidFill>
                <a:sym typeface="Wingdings 2" pitchFamily="18" charset="2"/>
              </a:rPr>
              <a:t></a:t>
            </a:r>
            <a:r>
              <a:rPr lang="zh-CN" altLang="en-US" sz="2800">
                <a:solidFill>
                  <a:schemeClr val="tx1"/>
                </a:solidFill>
                <a:latin typeface="宋体" charset="-122"/>
                <a:ea typeface="宋体" charset="-122"/>
                <a:sym typeface="Wingdings 2" pitchFamily="18" charset="2"/>
              </a:rPr>
              <a:t>对象的构造操作（构造函数）必须带有下划线，表示它的属主范围是分类符。构造操作也可以用构造型</a:t>
            </a:r>
            <a:r>
              <a:rPr lang="en-US" altLang="zh-CN" sz="2800">
                <a:solidFill>
                  <a:schemeClr val="tx1"/>
                </a:solidFill>
                <a:ea typeface="宋体" charset="-122"/>
                <a:sym typeface="Wingdings 2" pitchFamily="18" charset="2"/>
              </a:rPr>
              <a:t>&lt;&lt;constructor&gt;&gt;</a:t>
            </a:r>
            <a:r>
              <a:rPr lang="zh-CN" altLang="en-US" sz="2800">
                <a:solidFill>
                  <a:schemeClr val="tx1"/>
                </a:solidFill>
                <a:latin typeface="宋体" charset="-122"/>
                <a:ea typeface="宋体" charset="-122"/>
                <a:sym typeface="Wingdings 2" pitchFamily="18" charset="2"/>
              </a:rPr>
              <a:t>标示。</a:t>
            </a:r>
            <a:r>
              <a:rPr lang="zh-CN" altLang="en-US" sz="2800">
                <a:solidFill>
                  <a:schemeClr val="tx1"/>
                </a:solidFill>
                <a:sym typeface="Wingdings 2" pitchFamily="18" charset="2"/>
              </a:rPr>
              <a:t> </a:t>
            </a:r>
            <a:endParaRPr lang="zh-CN" altLang="en-US" sz="2800">
              <a:solidFill>
                <a:schemeClr val="tx1"/>
              </a:solidFill>
              <a:ea typeface="宋体" charset="-122"/>
              <a:sym typeface="Wingdings 2" pitchFamily="18" charset="2"/>
            </a:endParaRPr>
          </a:p>
          <a:p>
            <a:r>
              <a:rPr lang="zh-CN" altLang="en-US" sz="2800">
                <a:solidFill>
                  <a:schemeClr val="tx1"/>
                </a:solidFill>
                <a:sym typeface="Wingdings 2" pitchFamily="18" charset="2"/>
              </a:rPr>
              <a:t></a:t>
            </a:r>
            <a:r>
              <a:rPr lang="zh-CN" altLang="en-US" sz="2800">
                <a:solidFill>
                  <a:schemeClr val="tx1"/>
                </a:solidFill>
                <a:latin typeface="宋体" charset="-122"/>
                <a:ea typeface="宋体" charset="-122"/>
                <a:sym typeface="Wingdings 2" pitchFamily="18" charset="2"/>
              </a:rPr>
              <a:t>操作定义的最后花括号</a:t>
            </a:r>
            <a:r>
              <a:rPr lang="en-US" altLang="zh-CN" sz="2800">
                <a:solidFill>
                  <a:schemeClr val="tx1"/>
                </a:solidFill>
                <a:ea typeface="宋体" charset="-122"/>
                <a:sym typeface="Wingdings 2" pitchFamily="18" charset="2"/>
              </a:rPr>
              <a:t>{}</a:t>
            </a:r>
            <a:r>
              <a:rPr lang="zh-CN" altLang="en-US" sz="2800">
                <a:solidFill>
                  <a:schemeClr val="tx1"/>
                </a:solidFill>
                <a:latin typeface="宋体" charset="-122"/>
                <a:ea typeface="宋体" charset="-122"/>
                <a:sym typeface="Wingdings 2" pitchFamily="18" charset="2"/>
              </a:rPr>
              <a:t>中的性质，是一个文字串，说明该操作的一些有关信息。性质是一个可选项。</a:t>
            </a:r>
            <a:r>
              <a:rPr lang="zh-CN" altLang="en-US" sz="2800">
                <a:solidFill>
                  <a:schemeClr val="tx1"/>
                </a:solidFill>
                <a:sym typeface="Wingdings 2" pitchFamily="18" charset="2"/>
              </a:rPr>
              <a:t> </a:t>
            </a:r>
          </a:p>
          <a:p>
            <a:r>
              <a:rPr lang="zh-CN" altLang="en-US" sz="2800">
                <a:solidFill>
                  <a:schemeClr val="tx1"/>
                </a:solidFill>
                <a:sym typeface="Wingdings 2" pitchFamily="18" charset="2"/>
              </a:rPr>
              <a:t></a:t>
            </a:r>
            <a:r>
              <a:rPr lang="zh-CN" altLang="en-US" sz="2800">
                <a:solidFill>
                  <a:schemeClr val="tx1"/>
                </a:solidFill>
                <a:latin typeface="宋体" charset="-122"/>
                <a:ea typeface="宋体" charset="-122"/>
                <a:sym typeface="Wingdings 2" pitchFamily="18" charset="2"/>
              </a:rPr>
              <a:t>注意区别术语</a:t>
            </a:r>
            <a:r>
              <a:rPr lang="zh-CN" altLang="en-US" sz="2800">
                <a:solidFill>
                  <a:schemeClr val="tx1"/>
                </a:solidFill>
                <a:latin typeface="Times New Roman"/>
                <a:ea typeface="宋体" charset="-122"/>
                <a:sym typeface="Wingdings 2" pitchFamily="18" charset="2"/>
              </a:rPr>
              <a:t>“</a:t>
            </a:r>
            <a:r>
              <a:rPr lang="zh-CN" altLang="en-US" sz="2800">
                <a:solidFill>
                  <a:schemeClr val="tx1"/>
                </a:solidFill>
                <a:latin typeface="宋体" charset="-122"/>
                <a:ea typeface="宋体" charset="-122"/>
                <a:sym typeface="Wingdings 2" pitchFamily="18" charset="2"/>
              </a:rPr>
              <a:t>操作</a:t>
            </a:r>
            <a:r>
              <a:rPr lang="zh-CN" altLang="en-US" sz="2800">
                <a:solidFill>
                  <a:schemeClr val="tx1"/>
                </a:solidFill>
                <a:latin typeface="Times New Roman"/>
                <a:ea typeface="宋体" charset="-122"/>
                <a:sym typeface="Wingdings 2" pitchFamily="18" charset="2"/>
              </a:rPr>
              <a:t>”</a:t>
            </a:r>
            <a:r>
              <a:rPr lang="zh-CN" altLang="en-US" sz="2800">
                <a:solidFill>
                  <a:schemeClr val="tx1"/>
                </a:solidFill>
                <a:latin typeface="宋体" charset="-122"/>
                <a:ea typeface="宋体" charset="-122"/>
                <a:sym typeface="Wingdings 2" pitchFamily="18" charset="2"/>
              </a:rPr>
              <a:t>和</a:t>
            </a:r>
            <a:r>
              <a:rPr lang="zh-CN" altLang="en-US" sz="2800">
                <a:solidFill>
                  <a:schemeClr val="tx1"/>
                </a:solidFill>
                <a:latin typeface="Times New Roman"/>
                <a:ea typeface="宋体" charset="-122"/>
                <a:sym typeface="Wingdings 2" pitchFamily="18" charset="2"/>
              </a:rPr>
              <a:t>“</a:t>
            </a:r>
            <a:r>
              <a:rPr lang="zh-CN" altLang="en-US" sz="2800">
                <a:solidFill>
                  <a:schemeClr val="tx1"/>
                </a:solidFill>
                <a:latin typeface="宋体" charset="-122"/>
                <a:ea typeface="宋体" charset="-122"/>
                <a:sym typeface="Wingdings 2" pitchFamily="18" charset="2"/>
              </a:rPr>
              <a:t>方法（</a:t>
            </a:r>
            <a:r>
              <a:rPr lang="en-US" altLang="zh-CN" sz="2800">
                <a:solidFill>
                  <a:schemeClr val="tx1"/>
                </a:solidFill>
                <a:ea typeface="宋体" charset="-122"/>
                <a:sym typeface="Wingdings 2" pitchFamily="18" charset="2"/>
              </a:rPr>
              <a:t>Method</a:t>
            </a:r>
            <a:r>
              <a:rPr lang="zh-CN" altLang="en-US" sz="2800">
                <a:solidFill>
                  <a:schemeClr val="tx1"/>
                </a:solidFill>
                <a:latin typeface="宋体" charset="-122"/>
                <a:ea typeface="宋体" charset="-122"/>
                <a:sym typeface="Wingdings 2" pitchFamily="18" charset="2"/>
              </a:rPr>
              <a:t>）</a:t>
            </a:r>
            <a:r>
              <a:rPr lang="zh-CN" altLang="en-US" sz="2800">
                <a:solidFill>
                  <a:schemeClr val="tx1"/>
                </a:solidFill>
                <a:latin typeface="Times New Roman"/>
                <a:ea typeface="宋体" charset="-122"/>
                <a:sym typeface="Wingdings 2" pitchFamily="18" charset="2"/>
              </a:rPr>
              <a:t>”</a:t>
            </a:r>
            <a:r>
              <a:rPr lang="zh-CN" altLang="en-US" sz="2800">
                <a:solidFill>
                  <a:schemeClr val="tx1"/>
                </a:solidFill>
                <a:latin typeface="宋体" charset="-122"/>
                <a:ea typeface="宋体" charset="-122"/>
                <a:sym typeface="Wingdings 2" pitchFamily="18" charset="2"/>
              </a:rPr>
              <a:t>。操作是被对象调用的一个过程，而方法是过程体，这在有多态性的情况下二者是有所区别的。</a:t>
            </a:r>
            <a:r>
              <a:rPr lang="zh-CN" altLang="en-US" sz="2800">
                <a:solidFill>
                  <a:schemeClr val="tx1"/>
                </a:solidFill>
                <a:sym typeface="Wingdings 2" pitchFamily="18" charset="2"/>
              </a:rPr>
              <a:t> </a:t>
            </a:r>
          </a:p>
        </p:txBody>
      </p:sp>
      <p:sp>
        <p:nvSpPr>
          <p:cNvPr id="8" name="Rectangle 6"/>
          <p:cNvSpPr>
            <a:spLocks noGrp="1" noChangeArrowheads="1"/>
          </p:cNvSpPr>
          <p:nvPr>
            <p:ph type="title"/>
          </p:nvPr>
        </p:nvSpPr>
        <p:spPr>
          <a:xfrm>
            <a:off x="76200" y="76200"/>
            <a:ext cx="8999538" cy="533400"/>
          </a:xfrm>
          <a:noFill/>
          <a:ln/>
        </p:spPr>
        <p:txBody>
          <a:bodyPr/>
          <a:lstStyle/>
          <a:p>
            <a:r>
              <a:rPr lang="en-US" altLang="zh-CN" dirty="0">
                <a:latin typeface="Arial" charset="0"/>
              </a:rPr>
              <a:t>Operation</a:t>
            </a:r>
            <a:endParaRPr lang="zh-CN" altLang="en-US" dirty="0"/>
          </a:p>
        </p:txBody>
      </p:sp>
    </p:spTree>
    <p:extLst>
      <p:ext uri="{BB962C8B-B14F-4D97-AF65-F5344CB8AC3E}">
        <p14:creationId xmlns:p14="http://schemas.microsoft.com/office/powerpoint/2010/main" val="126861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4"/>
          <p:cNvSpPr>
            <a:spLocks noChangeArrowheads="1"/>
          </p:cNvSpPr>
          <p:nvPr/>
        </p:nvSpPr>
        <p:spPr bwMode="auto">
          <a:xfrm>
            <a:off x="3149600" y="2447925"/>
            <a:ext cx="2768600" cy="2770188"/>
          </a:xfrm>
          <a:prstGeom prst="ellipse">
            <a:avLst/>
          </a:prstGeom>
          <a:solidFill>
            <a:schemeClr val="bg1"/>
          </a:solidFill>
          <a:ln w="50800">
            <a:solidFill>
              <a:schemeClr val="tx1"/>
            </a:solidFill>
            <a:round/>
            <a:headEnd/>
            <a:tailEnd/>
          </a:ln>
        </p:spPr>
        <p:txBody>
          <a:bodyPr wrap="none" anchor="ctr"/>
          <a:lstStyle/>
          <a:p>
            <a:endParaRPr lang="zh-CN" altLang="en-US"/>
          </a:p>
        </p:txBody>
      </p:sp>
      <p:sp>
        <p:nvSpPr>
          <p:cNvPr id="17411" name="Oval 5"/>
          <p:cNvSpPr>
            <a:spLocks noChangeArrowheads="1"/>
          </p:cNvSpPr>
          <p:nvPr/>
        </p:nvSpPr>
        <p:spPr bwMode="auto">
          <a:xfrm>
            <a:off x="3495675" y="2795588"/>
            <a:ext cx="2078038" cy="2074862"/>
          </a:xfrm>
          <a:prstGeom prst="ellipse">
            <a:avLst/>
          </a:prstGeom>
          <a:solidFill>
            <a:srgbClr val="FFCC00"/>
          </a:solidFill>
          <a:ln w="50800">
            <a:solidFill>
              <a:schemeClr val="tx1"/>
            </a:solidFill>
            <a:round/>
            <a:headEnd/>
            <a:tailEnd/>
          </a:ln>
        </p:spPr>
        <p:txBody>
          <a:bodyPr wrap="none" anchor="ctr"/>
          <a:lstStyle/>
          <a:p>
            <a:endParaRPr lang="zh-CN" altLang="en-US"/>
          </a:p>
        </p:txBody>
      </p:sp>
      <p:sp>
        <p:nvSpPr>
          <p:cNvPr id="17412" name="Oval 6"/>
          <p:cNvSpPr>
            <a:spLocks noChangeArrowheads="1"/>
          </p:cNvSpPr>
          <p:nvPr/>
        </p:nvSpPr>
        <p:spPr bwMode="auto">
          <a:xfrm>
            <a:off x="3910013" y="3206750"/>
            <a:ext cx="1247775" cy="1252538"/>
          </a:xfrm>
          <a:prstGeom prst="ellipse">
            <a:avLst/>
          </a:prstGeom>
          <a:solidFill>
            <a:srgbClr val="FF9900"/>
          </a:solidFill>
          <a:ln w="50800">
            <a:solidFill>
              <a:schemeClr val="tx1"/>
            </a:solidFill>
            <a:round/>
            <a:headEnd/>
            <a:tailEnd/>
          </a:ln>
        </p:spPr>
        <p:txBody>
          <a:bodyPr wrap="none" anchor="ctr"/>
          <a:lstStyle/>
          <a:p>
            <a:endParaRPr lang="zh-CN" altLang="en-US"/>
          </a:p>
        </p:txBody>
      </p:sp>
      <p:sp>
        <p:nvSpPr>
          <p:cNvPr id="17413" name="Rectangle 8"/>
          <p:cNvSpPr>
            <a:spLocks noChangeArrowheads="1"/>
          </p:cNvSpPr>
          <p:nvPr/>
        </p:nvSpPr>
        <p:spPr bwMode="auto">
          <a:xfrm>
            <a:off x="1028700" y="4378325"/>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CN" sz="1800">
                <a:solidFill>
                  <a:schemeClr val="tx1"/>
                </a:solidFill>
                <a:latin typeface="Arial" charset="0"/>
              </a:rPr>
              <a:t>Public operations</a:t>
            </a:r>
          </a:p>
        </p:txBody>
      </p:sp>
      <p:sp>
        <p:nvSpPr>
          <p:cNvPr id="17414" name="Line 9"/>
          <p:cNvSpPr>
            <a:spLocks noChangeShapeType="1"/>
          </p:cNvSpPr>
          <p:nvPr/>
        </p:nvSpPr>
        <p:spPr bwMode="auto">
          <a:xfrm rot="20834182" flipV="1">
            <a:off x="2039938" y="4322763"/>
            <a:ext cx="1323975" cy="476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Rectangle 10"/>
          <p:cNvSpPr>
            <a:spLocks noChangeArrowheads="1"/>
          </p:cNvSpPr>
          <p:nvPr/>
        </p:nvSpPr>
        <p:spPr bwMode="auto">
          <a:xfrm>
            <a:off x="6535738" y="4386263"/>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CN" sz="1800">
                <a:solidFill>
                  <a:schemeClr val="tx1"/>
                </a:solidFill>
                <a:latin typeface="Arial" charset="0"/>
              </a:rPr>
              <a:t>Protected  </a:t>
            </a:r>
          </a:p>
          <a:p>
            <a:pPr eaLnBrk="0" hangingPunct="0"/>
            <a:r>
              <a:rPr lang="en-US" altLang="zh-CN" sz="1800">
                <a:solidFill>
                  <a:schemeClr val="tx1"/>
                </a:solidFill>
                <a:latin typeface="Arial" charset="0"/>
              </a:rPr>
              <a:t>operations</a:t>
            </a:r>
          </a:p>
        </p:txBody>
      </p:sp>
      <p:sp>
        <p:nvSpPr>
          <p:cNvPr id="17416" name="Line 11"/>
          <p:cNvSpPr>
            <a:spLocks noChangeShapeType="1"/>
          </p:cNvSpPr>
          <p:nvPr/>
        </p:nvSpPr>
        <p:spPr bwMode="auto">
          <a:xfrm flipH="1" flipV="1">
            <a:off x="5283200" y="4097338"/>
            <a:ext cx="1154113" cy="3778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Line 12"/>
          <p:cNvSpPr>
            <a:spLocks noChangeShapeType="1"/>
          </p:cNvSpPr>
          <p:nvPr/>
        </p:nvSpPr>
        <p:spPr bwMode="auto">
          <a:xfrm rot="-2668350" flipH="1" flipV="1">
            <a:off x="4795838" y="3030538"/>
            <a:ext cx="1619250" cy="72707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Text Box 13"/>
          <p:cNvSpPr txBox="1">
            <a:spLocks noChangeArrowheads="1"/>
          </p:cNvSpPr>
          <p:nvPr/>
        </p:nvSpPr>
        <p:spPr bwMode="auto">
          <a:xfrm>
            <a:off x="6534150" y="2632075"/>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r>
              <a:rPr lang="en-US" altLang="zh-CN" sz="1800">
                <a:solidFill>
                  <a:schemeClr val="tx1"/>
                </a:solidFill>
                <a:latin typeface="Arial" charset="0"/>
              </a:rPr>
              <a:t>Private</a:t>
            </a:r>
          </a:p>
          <a:p>
            <a:r>
              <a:rPr lang="en-US" altLang="zh-CN" sz="1800">
                <a:solidFill>
                  <a:schemeClr val="tx1"/>
                </a:solidFill>
                <a:latin typeface="Arial" charset="0"/>
              </a:rPr>
              <a:t>operations</a:t>
            </a:r>
          </a:p>
        </p:txBody>
      </p:sp>
      <p:sp>
        <p:nvSpPr>
          <p:cNvPr id="17419" name="Rectangle 14"/>
          <p:cNvSpPr>
            <a:spLocks noGrp="1" noChangeArrowheads="1"/>
          </p:cNvSpPr>
          <p:nvPr>
            <p:ph type="title"/>
          </p:nvPr>
        </p:nvSpPr>
        <p:spPr/>
        <p:txBody>
          <a:bodyPr/>
          <a:lstStyle/>
          <a:p>
            <a:pPr eaLnBrk="1" hangingPunct="1"/>
            <a:r>
              <a:rPr lang="en-US" altLang="zh-CN" smtClean="0">
                <a:ea typeface="宋体" charset="-122"/>
              </a:rPr>
              <a:t>Operation Visibility</a:t>
            </a:r>
          </a:p>
        </p:txBody>
      </p:sp>
      <p:sp>
        <p:nvSpPr>
          <p:cNvPr id="17420" name="Rectangle 15"/>
          <p:cNvSpPr>
            <a:spLocks noGrp="1" noChangeArrowheads="1"/>
          </p:cNvSpPr>
          <p:nvPr>
            <p:ph type="body" idx="1"/>
          </p:nvPr>
        </p:nvSpPr>
        <p:spPr/>
        <p:txBody>
          <a:bodyPr/>
          <a:lstStyle/>
          <a:p>
            <a:pPr eaLnBrk="1" hangingPunct="1"/>
            <a:r>
              <a:rPr lang="en-US" altLang="zh-CN" smtClean="0">
                <a:ea typeface="宋体" charset="-122"/>
              </a:rPr>
              <a:t>Visibility is used to enforce encapsulation</a:t>
            </a:r>
          </a:p>
          <a:p>
            <a:pPr eaLnBrk="1" hangingPunct="1"/>
            <a:r>
              <a:rPr lang="en-US" altLang="zh-CN" smtClean="0">
                <a:ea typeface="宋体" charset="-122"/>
              </a:rPr>
              <a:t>May be public, protected, or private</a:t>
            </a:r>
          </a:p>
        </p:txBody>
      </p:sp>
    </p:spTree>
    <p:extLst>
      <p:ext uri="{BB962C8B-B14F-4D97-AF65-F5344CB8AC3E}">
        <p14:creationId xmlns:p14="http://schemas.microsoft.com/office/powerpoint/2010/main" val="68121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112474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16856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511175" y="908720"/>
            <a:ext cx="7239000" cy="552450"/>
          </a:xfrm>
        </p:spPr>
        <p:txBody>
          <a:bodyPr/>
          <a:lstStyle/>
          <a:p>
            <a:r>
              <a:rPr lang="en-US" altLang="zh-CN" dirty="0" smtClean="0">
                <a:sym typeface="Wingdings 2" pitchFamily="18" charset="2"/>
              </a:rPr>
              <a:t></a:t>
            </a:r>
            <a:r>
              <a:rPr lang="zh-CN" altLang="en-US" dirty="0" smtClean="0">
                <a:latin typeface="宋体" charset="-122"/>
                <a:ea typeface="宋体" charset="-122"/>
                <a:sym typeface="Wingdings 2" pitchFamily="18" charset="2"/>
              </a:rPr>
              <a:t>类</a:t>
            </a:r>
            <a:r>
              <a:rPr lang="zh-CN" altLang="en-US" dirty="0">
                <a:latin typeface="Times New Roman"/>
                <a:ea typeface="宋体" charset="-122"/>
                <a:sym typeface="Wingdings 2" pitchFamily="18" charset="2"/>
              </a:rPr>
              <a:t>“</a:t>
            </a:r>
            <a:r>
              <a:rPr lang="en-US" altLang="zh-CN" dirty="0">
                <a:latin typeface="宋体" charset="-122"/>
                <a:ea typeface="宋体" charset="-122"/>
                <a:sym typeface="Wingdings 2" pitchFamily="18" charset="2"/>
              </a:rPr>
              <a:t>Circle</a:t>
            </a:r>
            <a:r>
              <a:rPr lang="en-US" altLang="zh-CN" dirty="0">
                <a:latin typeface="Times New Roman"/>
                <a:ea typeface="宋体" charset="-122"/>
                <a:sym typeface="Wingdings 2" pitchFamily="18" charset="2"/>
              </a:rPr>
              <a:t>”</a:t>
            </a:r>
            <a:r>
              <a:rPr lang="zh-CN" altLang="en-US" dirty="0">
                <a:latin typeface="宋体" charset="-122"/>
                <a:ea typeface="宋体" charset="-122"/>
                <a:sym typeface="Wingdings 2" pitchFamily="18" charset="2"/>
              </a:rPr>
              <a:t>的图形</a:t>
            </a:r>
            <a:r>
              <a:rPr lang="zh-CN" altLang="en-US" dirty="0" smtClean="0">
                <a:latin typeface="宋体" charset="-122"/>
                <a:ea typeface="宋体" charset="-122"/>
                <a:sym typeface="Wingdings 2" pitchFamily="18" charset="2"/>
              </a:rPr>
              <a:t>表示</a:t>
            </a:r>
            <a:endParaRPr lang="zh-CN" altLang="en-US" dirty="0">
              <a:sym typeface="Wingdings 2" pitchFamily="18" charset="2"/>
            </a:endParaRPr>
          </a:p>
        </p:txBody>
      </p:sp>
      <p:sp>
        <p:nvSpPr>
          <p:cNvPr id="205834" name="Rectangle 10"/>
          <p:cNvSpPr>
            <a:spLocks noChangeArrowheads="1"/>
          </p:cNvSpPr>
          <p:nvPr/>
        </p:nvSpPr>
        <p:spPr bwMode="auto">
          <a:xfrm>
            <a:off x="2833688" y="206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5833" name="Picture 9" descr="tu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6791"/>
            <a:ext cx="7560840" cy="50405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Grp="1" noChangeArrowheads="1"/>
          </p:cNvSpPr>
          <p:nvPr>
            <p:ph type="title"/>
          </p:nvPr>
        </p:nvSpPr>
        <p:spPr>
          <a:xfrm>
            <a:off x="76200" y="76200"/>
            <a:ext cx="8999538" cy="533400"/>
          </a:xfrm>
          <a:noFill/>
          <a:ln/>
        </p:spPr>
        <p:txBody>
          <a:bodyPr/>
          <a:lstStyle/>
          <a:p>
            <a:r>
              <a:rPr lang="en-US" altLang="zh-CN" dirty="0">
                <a:latin typeface="Arial" charset="0"/>
              </a:rPr>
              <a:t>Operation</a:t>
            </a:r>
            <a:endParaRPr lang="zh-CN" altLang="en-US" dirty="0"/>
          </a:p>
        </p:txBody>
      </p:sp>
    </p:spTree>
    <p:extLst>
      <p:ext uri="{BB962C8B-B14F-4D97-AF65-F5344CB8AC3E}">
        <p14:creationId xmlns:p14="http://schemas.microsoft.com/office/powerpoint/2010/main" val="304117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4"/>
          <p:cNvSpPr>
            <a:spLocks noGrp="1" noChangeArrowheads="1"/>
          </p:cNvSpPr>
          <p:nvPr>
            <p:ph type="body" idx="1"/>
          </p:nvPr>
        </p:nvSpPr>
        <p:spPr>
          <a:xfrm>
            <a:off x="361950" y="1042988"/>
            <a:ext cx="8489950" cy="5043487"/>
          </a:xfrm>
        </p:spPr>
        <p:txBody>
          <a:bodyPr/>
          <a:lstStyle/>
          <a:p>
            <a:pPr eaLnBrk="1" hangingPunct="1"/>
            <a:r>
              <a:rPr lang="en-US" altLang="zh-CN" sz="2800" smtClean="0">
                <a:ea typeface="宋体" charset="-122"/>
              </a:rPr>
              <a:t>Messages displayed in interaction diagrams</a:t>
            </a:r>
          </a:p>
          <a:p>
            <a:pPr eaLnBrk="1" hangingPunct="1">
              <a:buFont typeface="Wingdings" pitchFamily="2" charset="2"/>
              <a:buNone/>
            </a:pPr>
            <a:endParaRPr lang="en-US" altLang="zh-CN" sz="2800" smtClean="0">
              <a:ea typeface="宋体" charset="-122"/>
            </a:endParaRPr>
          </a:p>
          <a:p>
            <a:pPr eaLnBrk="1" hangingPunct="1"/>
            <a:endParaRPr lang="en-US" altLang="zh-CN" sz="2800" smtClean="0">
              <a:ea typeface="宋体" charset="-122"/>
            </a:endParaRPr>
          </a:p>
          <a:p>
            <a:pPr eaLnBrk="1" hangingPunct="1"/>
            <a:endParaRPr lang="en-US" altLang="zh-CN" sz="2800" smtClean="0">
              <a:ea typeface="宋体" charset="-122"/>
            </a:endParaRPr>
          </a:p>
          <a:p>
            <a:pPr eaLnBrk="1" hangingPunct="1"/>
            <a:endParaRPr lang="en-US" altLang="zh-CN" sz="2800" smtClean="0">
              <a:ea typeface="宋体" charset="-122"/>
            </a:endParaRPr>
          </a:p>
          <a:p>
            <a:pPr eaLnBrk="1" hangingPunct="1"/>
            <a:endParaRPr lang="en-US" altLang="zh-CN" sz="2800" smtClean="0">
              <a:ea typeface="宋体" charset="-122"/>
            </a:endParaRPr>
          </a:p>
          <a:p>
            <a:pPr eaLnBrk="1" hangingPunct="1"/>
            <a:endParaRPr lang="en-US" altLang="zh-CN" sz="2800" smtClean="0">
              <a:ea typeface="宋体" charset="-122"/>
            </a:endParaRPr>
          </a:p>
          <a:p>
            <a:pPr eaLnBrk="1" hangingPunct="1"/>
            <a:r>
              <a:rPr lang="en-US" altLang="zh-CN" sz="2800" smtClean="0">
                <a:ea typeface="宋体" charset="-122"/>
              </a:rPr>
              <a:t>Other implementation dependent functionality </a:t>
            </a:r>
          </a:p>
          <a:p>
            <a:pPr lvl="1" eaLnBrk="1" hangingPunct="1"/>
            <a:r>
              <a:rPr lang="en-US" altLang="zh-CN" sz="2400" smtClean="0">
                <a:ea typeface="宋体" charset="-122"/>
              </a:rPr>
              <a:t>Manager functions</a:t>
            </a:r>
          </a:p>
          <a:p>
            <a:pPr lvl="1" eaLnBrk="1" hangingPunct="1"/>
            <a:r>
              <a:rPr lang="en-US" altLang="zh-CN" sz="2400" smtClean="0">
                <a:ea typeface="宋体" charset="-122"/>
              </a:rPr>
              <a:t>Need for class copies</a:t>
            </a:r>
          </a:p>
          <a:p>
            <a:pPr lvl="1" eaLnBrk="1" hangingPunct="1"/>
            <a:r>
              <a:rPr lang="en-US" altLang="zh-CN" sz="2400" smtClean="0">
                <a:ea typeface="宋体" charset="-122"/>
              </a:rPr>
              <a:t>Need to test for equality</a:t>
            </a:r>
          </a:p>
        </p:txBody>
      </p:sp>
      <p:sp>
        <p:nvSpPr>
          <p:cNvPr id="14339" name="Line 69"/>
          <p:cNvSpPr>
            <a:spLocks noChangeShapeType="1"/>
          </p:cNvSpPr>
          <p:nvPr/>
        </p:nvSpPr>
        <p:spPr bwMode="auto">
          <a:xfrm>
            <a:off x="5113338" y="2371725"/>
            <a:ext cx="3175" cy="858838"/>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 name="Rectangle 70"/>
          <p:cNvSpPr>
            <a:spLocks noChangeArrowheads="1"/>
          </p:cNvSpPr>
          <p:nvPr/>
        </p:nvSpPr>
        <p:spPr bwMode="auto">
          <a:xfrm>
            <a:off x="5070475" y="3240088"/>
            <a:ext cx="88900" cy="520700"/>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1" name="Line 71"/>
          <p:cNvSpPr>
            <a:spLocks noChangeShapeType="1"/>
          </p:cNvSpPr>
          <p:nvPr/>
        </p:nvSpPr>
        <p:spPr bwMode="auto">
          <a:xfrm>
            <a:off x="5116513" y="3762375"/>
            <a:ext cx="0" cy="163513"/>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39"/>
          <p:cNvSpPr>
            <a:spLocks noChangeShapeType="1"/>
          </p:cNvSpPr>
          <p:nvPr/>
        </p:nvSpPr>
        <p:spPr bwMode="auto">
          <a:xfrm>
            <a:off x="798513" y="2376488"/>
            <a:ext cx="3175" cy="858837"/>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46"/>
          <p:cNvSpPr>
            <a:spLocks noChangeShapeType="1"/>
          </p:cNvSpPr>
          <p:nvPr/>
        </p:nvSpPr>
        <p:spPr bwMode="auto">
          <a:xfrm flipH="1">
            <a:off x="2832100" y="2376488"/>
            <a:ext cx="3175" cy="908050"/>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Rectangle 23"/>
          <p:cNvSpPr>
            <a:spLocks noGrp="1" noChangeArrowheads="1"/>
          </p:cNvSpPr>
          <p:nvPr>
            <p:ph type="title"/>
          </p:nvPr>
        </p:nvSpPr>
        <p:spPr/>
        <p:txBody>
          <a:bodyPr/>
          <a:lstStyle/>
          <a:p>
            <a:pPr eaLnBrk="1" hangingPunct="1"/>
            <a:r>
              <a:rPr lang="en-US" altLang="zh-CN" smtClean="0">
                <a:ea typeface="宋体" charset="-122"/>
              </a:rPr>
              <a:t>Operations:  Where Do You Find Them?</a:t>
            </a:r>
          </a:p>
        </p:txBody>
      </p:sp>
      <p:sp>
        <p:nvSpPr>
          <p:cNvPr id="14345" name="Rectangle 37"/>
          <p:cNvSpPr>
            <a:spLocks noChangeArrowheads="1"/>
          </p:cNvSpPr>
          <p:nvPr/>
        </p:nvSpPr>
        <p:spPr bwMode="auto">
          <a:xfrm>
            <a:off x="285750" y="1905000"/>
            <a:ext cx="1206500" cy="557213"/>
          </a:xfrm>
          <a:prstGeom prst="rect">
            <a:avLst/>
          </a:prstGeom>
          <a:solidFill>
            <a:srgbClr val="FFFFCC"/>
          </a:solidFill>
          <a:ln w="12700">
            <a:solidFill>
              <a:srgbClr val="990033"/>
            </a:solidFill>
            <a:miter lim="800000"/>
            <a:headEnd/>
            <a:tailEnd/>
          </a:ln>
        </p:spPr>
        <p:txBody>
          <a:bodyPr wrap="none" anchor="ctr"/>
          <a:lstStyle/>
          <a:p>
            <a:endParaRPr lang="zh-CN" altLang="en-US"/>
          </a:p>
        </p:txBody>
      </p:sp>
      <p:sp>
        <p:nvSpPr>
          <p:cNvPr id="14346" name="Rectangle 38"/>
          <p:cNvSpPr>
            <a:spLocks noChangeArrowheads="1"/>
          </p:cNvSpPr>
          <p:nvPr/>
        </p:nvSpPr>
        <p:spPr bwMode="auto">
          <a:xfrm>
            <a:off x="234950" y="19685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zh-CN" altLang="en-US" sz="1800" b="0" u="sng">
                <a:solidFill>
                  <a:schemeClr val="bg2"/>
                </a:solidFill>
                <a:latin typeface="Arial" charset="0"/>
              </a:rPr>
              <a:t> </a:t>
            </a:r>
            <a:r>
              <a:rPr lang="en-US" altLang="zh-CN" sz="1800" b="0" u="sng">
                <a:solidFill>
                  <a:schemeClr val="bg2"/>
                </a:solidFill>
                <a:latin typeface="Arial" charset="0"/>
              </a:rPr>
              <a:t>: ClassA</a:t>
            </a:r>
          </a:p>
        </p:txBody>
      </p:sp>
      <p:sp>
        <p:nvSpPr>
          <p:cNvPr id="14347" name="Line 40"/>
          <p:cNvSpPr>
            <a:spLocks noChangeShapeType="1"/>
          </p:cNvSpPr>
          <p:nvPr/>
        </p:nvSpPr>
        <p:spPr bwMode="auto">
          <a:xfrm flipV="1">
            <a:off x="846138" y="3273425"/>
            <a:ext cx="1933575" cy="1588"/>
          </a:xfrm>
          <a:prstGeom prst="line">
            <a:avLst/>
          </a:prstGeom>
          <a:noFill/>
          <a:ln w="12700">
            <a:solidFill>
              <a:srgbClr val="00CCFF"/>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43"/>
          <p:cNvSpPr>
            <a:spLocks noChangeArrowheads="1"/>
          </p:cNvSpPr>
          <p:nvPr/>
        </p:nvSpPr>
        <p:spPr bwMode="auto">
          <a:xfrm>
            <a:off x="746125" y="2914650"/>
            <a:ext cx="261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CN" sz="1600" b="0">
                <a:solidFill>
                  <a:srgbClr val="00CCFF"/>
                </a:solidFill>
                <a:latin typeface="Arial" charset="0"/>
              </a:rPr>
              <a:t>1 : //Perform Responsibility</a:t>
            </a:r>
          </a:p>
        </p:txBody>
      </p:sp>
      <p:sp>
        <p:nvSpPr>
          <p:cNvPr id="14349" name="Rectangle 44"/>
          <p:cNvSpPr>
            <a:spLocks noChangeArrowheads="1"/>
          </p:cNvSpPr>
          <p:nvPr/>
        </p:nvSpPr>
        <p:spPr bwMode="auto">
          <a:xfrm>
            <a:off x="2324100" y="1905000"/>
            <a:ext cx="1171575" cy="555625"/>
          </a:xfrm>
          <a:prstGeom prst="rect">
            <a:avLst/>
          </a:prstGeom>
          <a:solidFill>
            <a:srgbClr val="FFFFCC"/>
          </a:solidFill>
          <a:ln w="12700">
            <a:solidFill>
              <a:srgbClr val="990033"/>
            </a:solidFill>
            <a:miter lim="800000"/>
            <a:headEnd/>
            <a:tailEnd/>
          </a:ln>
        </p:spPr>
        <p:txBody>
          <a:bodyPr wrap="none" anchor="ctr"/>
          <a:lstStyle/>
          <a:p>
            <a:endParaRPr lang="zh-CN" altLang="en-US"/>
          </a:p>
        </p:txBody>
      </p:sp>
      <p:sp>
        <p:nvSpPr>
          <p:cNvPr id="14350" name="Rectangle 45"/>
          <p:cNvSpPr>
            <a:spLocks noChangeArrowheads="1"/>
          </p:cNvSpPr>
          <p:nvPr/>
        </p:nvSpPr>
        <p:spPr bwMode="auto">
          <a:xfrm>
            <a:off x="2351088" y="19637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1800" b="0" u="sng">
                <a:solidFill>
                  <a:schemeClr val="bg2"/>
                </a:solidFill>
                <a:latin typeface="Arial" charset="0"/>
              </a:rPr>
              <a:t> </a:t>
            </a:r>
            <a:r>
              <a:rPr lang="en-US" altLang="zh-CN" sz="1800" b="0" u="sng">
                <a:solidFill>
                  <a:schemeClr val="bg2"/>
                </a:solidFill>
                <a:latin typeface="Arial" charset="0"/>
              </a:rPr>
              <a:t>: ClassB</a:t>
            </a:r>
          </a:p>
        </p:txBody>
      </p:sp>
      <p:sp>
        <p:nvSpPr>
          <p:cNvPr id="14351" name="Rectangle 47"/>
          <p:cNvSpPr>
            <a:spLocks noChangeArrowheads="1"/>
          </p:cNvSpPr>
          <p:nvPr/>
        </p:nvSpPr>
        <p:spPr bwMode="auto">
          <a:xfrm>
            <a:off x="4592638" y="1924050"/>
            <a:ext cx="1181100" cy="550863"/>
          </a:xfrm>
          <a:prstGeom prst="rect">
            <a:avLst/>
          </a:prstGeom>
          <a:solidFill>
            <a:srgbClr val="FFFFCC"/>
          </a:solidFill>
          <a:ln w="12700">
            <a:solidFill>
              <a:srgbClr val="990033"/>
            </a:solidFill>
            <a:miter lim="800000"/>
            <a:headEnd/>
            <a:tailEnd/>
          </a:ln>
        </p:spPr>
        <p:txBody>
          <a:bodyPr wrap="none" anchor="ctr"/>
          <a:lstStyle/>
          <a:p>
            <a:endParaRPr lang="zh-CN" altLang="en-US"/>
          </a:p>
        </p:txBody>
      </p:sp>
      <p:sp>
        <p:nvSpPr>
          <p:cNvPr id="14352" name="Rectangle 48"/>
          <p:cNvSpPr>
            <a:spLocks noChangeArrowheads="1"/>
          </p:cNvSpPr>
          <p:nvPr/>
        </p:nvSpPr>
        <p:spPr bwMode="auto">
          <a:xfrm>
            <a:off x="4492625" y="1979613"/>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zh-CN" altLang="en-US" sz="1800" b="0" u="sng">
                <a:solidFill>
                  <a:schemeClr val="bg2"/>
                </a:solidFill>
                <a:latin typeface="Arial" charset="0"/>
              </a:rPr>
              <a:t> </a:t>
            </a:r>
            <a:r>
              <a:rPr lang="en-US" altLang="zh-CN" sz="1800" b="0" u="sng">
                <a:solidFill>
                  <a:schemeClr val="bg2"/>
                </a:solidFill>
                <a:latin typeface="Arial" charset="0"/>
              </a:rPr>
              <a:t>: ClassA</a:t>
            </a:r>
          </a:p>
        </p:txBody>
      </p:sp>
      <p:sp>
        <p:nvSpPr>
          <p:cNvPr id="14353" name="Line 50"/>
          <p:cNvSpPr>
            <a:spLocks noChangeShapeType="1"/>
          </p:cNvSpPr>
          <p:nvPr/>
        </p:nvSpPr>
        <p:spPr bwMode="auto">
          <a:xfrm flipV="1">
            <a:off x="5159375" y="3273425"/>
            <a:ext cx="3016250" cy="3175"/>
          </a:xfrm>
          <a:prstGeom prst="line">
            <a:avLst/>
          </a:prstGeom>
          <a:noFill/>
          <a:ln w="12700">
            <a:solidFill>
              <a:srgbClr val="00CCFF"/>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Rectangle 53"/>
          <p:cNvSpPr>
            <a:spLocks noChangeArrowheads="1"/>
          </p:cNvSpPr>
          <p:nvPr/>
        </p:nvSpPr>
        <p:spPr bwMode="auto">
          <a:xfrm>
            <a:off x="5065713" y="2933700"/>
            <a:ext cx="3224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CN" sz="1600" b="0">
                <a:solidFill>
                  <a:srgbClr val="00CCFF"/>
                </a:solidFill>
                <a:latin typeface="Arial" charset="0"/>
              </a:rPr>
              <a:t>1 : performResponsibility (): result</a:t>
            </a:r>
          </a:p>
        </p:txBody>
      </p:sp>
      <p:sp>
        <p:nvSpPr>
          <p:cNvPr id="14355" name="AutoShape 58"/>
          <p:cNvSpPr>
            <a:spLocks noChangeArrowheads="1"/>
          </p:cNvSpPr>
          <p:nvPr/>
        </p:nvSpPr>
        <p:spPr bwMode="auto">
          <a:xfrm>
            <a:off x="3814763" y="2774950"/>
            <a:ext cx="581025" cy="560388"/>
          </a:xfrm>
          <a:prstGeom prst="rightArrow">
            <a:avLst>
              <a:gd name="adj1" fmla="val 49574"/>
              <a:gd name="adj2" fmla="val 51558"/>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p>
            <a:endParaRPr lang="zh-CN" altLang="en-US"/>
          </a:p>
        </p:txBody>
      </p:sp>
      <p:sp>
        <p:nvSpPr>
          <p:cNvPr id="14356" name="Rectangle 60"/>
          <p:cNvSpPr>
            <a:spLocks noChangeArrowheads="1"/>
          </p:cNvSpPr>
          <p:nvPr/>
        </p:nvSpPr>
        <p:spPr bwMode="auto">
          <a:xfrm>
            <a:off x="2787650" y="3282950"/>
            <a:ext cx="88900" cy="320675"/>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7" name="Line 61"/>
          <p:cNvSpPr>
            <a:spLocks noChangeShapeType="1"/>
          </p:cNvSpPr>
          <p:nvPr/>
        </p:nvSpPr>
        <p:spPr bwMode="auto">
          <a:xfrm flipH="1">
            <a:off x="2828925" y="3609975"/>
            <a:ext cx="0" cy="315913"/>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62"/>
          <p:cNvSpPr>
            <a:spLocks noChangeShapeType="1"/>
          </p:cNvSpPr>
          <p:nvPr/>
        </p:nvSpPr>
        <p:spPr bwMode="auto">
          <a:xfrm flipH="1">
            <a:off x="8213725" y="2376488"/>
            <a:ext cx="3175" cy="908050"/>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Rectangle 63"/>
          <p:cNvSpPr>
            <a:spLocks noChangeArrowheads="1"/>
          </p:cNvSpPr>
          <p:nvPr/>
        </p:nvSpPr>
        <p:spPr bwMode="auto">
          <a:xfrm>
            <a:off x="7705725" y="1905000"/>
            <a:ext cx="1171575" cy="555625"/>
          </a:xfrm>
          <a:prstGeom prst="rect">
            <a:avLst/>
          </a:prstGeom>
          <a:solidFill>
            <a:srgbClr val="FFFFCC"/>
          </a:solidFill>
          <a:ln w="12700">
            <a:solidFill>
              <a:srgbClr val="990033"/>
            </a:solidFill>
            <a:miter lim="800000"/>
            <a:headEnd/>
            <a:tailEnd/>
          </a:ln>
        </p:spPr>
        <p:txBody>
          <a:bodyPr wrap="none" anchor="ctr"/>
          <a:lstStyle/>
          <a:p>
            <a:endParaRPr lang="zh-CN" altLang="en-US"/>
          </a:p>
        </p:txBody>
      </p:sp>
      <p:sp>
        <p:nvSpPr>
          <p:cNvPr id="14360" name="Rectangle 64"/>
          <p:cNvSpPr>
            <a:spLocks noChangeArrowheads="1"/>
          </p:cNvSpPr>
          <p:nvPr/>
        </p:nvSpPr>
        <p:spPr bwMode="auto">
          <a:xfrm>
            <a:off x="7732713" y="196373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1800" b="0" u="sng">
                <a:solidFill>
                  <a:schemeClr val="bg2"/>
                </a:solidFill>
                <a:latin typeface="Arial" charset="0"/>
              </a:rPr>
              <a:t> </a:t>
            </a:r>
            <a:r>
              <a:rPr lang="en-US" altLang="zh-CN" sz="1800" b="0" u="sng">
                <a:solidFill>
                  <a:schemeClr val="bg2"/>
                </a:solidFill>
                <a:latin typeface="Arial" charset="0"/>
              </a:rPr>
              <a:t>: ClassB</a:t>
            </a:r>
          </a:p>
        </p:txBody>
      </p:sp>
      <p:sp>
        <p:nvSpPr>
          <p:cNvPr id="14361" name="Rectangle 65"/>
          <p:cNvSpPr>
            <a:spLocks noChangeArrowheads="1"/>
          </p:cNvSpPr>
          <p:nvPr/>
        </p:nvSpPr>
        <p:spPr bwMode="auto">
          <a:xfrm>
            <a:off x="8169275" y="3282950"/>
            <a:ext cx="88900" cy="320675"/>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Line 66"/>
          <p:cNvSpPr>
            <a:spLocks noChangeShapeType="1"/>
          </p:cNvSpPr>
          <p:nvPr/>
        </p:nvSpPr>
        <p:spPr bwMode="auto">
          <a:xfrm flipH="1">
            <a:off x="8210550" y="3616325"/>
            <a:ext cx="0" cy="319088"/>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Rectangle 67"/>
          <p:cNvSpPr>
            <a:spLocks noChangeArrowheads="1"/>
          </p:cNvSpPr>
          <p:nvPr/>
        </p:nvSpPr>
        <p:spPr bwMode="auto">
          <a:xfrm>
            <a:off x="755650" y="3244850"/>
            <a:ext cx="88900" cy="520700"/>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Line 68"/>
          <p:cNvSpPr>
            <a:spLocks noChangeShapeType="1"/>
          </p:cNvSpPr>
          <p:nvPr/>
        </p:nvSpPr>
        <p:spPr bwMode="auto">
          <a:xfrm>
            <a:off x="801688" y="3767138"/>
            <a:ext cx="0" cy="163512"/>
          </a:xfrm>
          <a:prstGeom prst="line">
            <a:avLst/>
          </a:prstGeom>
          <a:noFill/>
          <a:ln w="12700">
            <a:solidFill>
              <a:srgbClr val="00CCFF"/>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0578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noFill/>
          <a:ln/>
        </p:spPr>
        <p:txBody>
          <a:bodyPr/>
          <a:lstStyle/>
          <a:p>
            <a:r>
              <a:rPr lang="en-US" altLang="zh-CN" dirty="0" smtClean="0">
                <a:ea typeface="宋体" charset="-122"/>
                <a:sym typeface="Wingdings 2" pitchFamily="18" charset="2"/>
              </a:rPr>
              <a:t>Association </a:t>
            </a:r>
            <a:r>
              <a:rPr lang="en-US" altLang="zh-CN" dirty="0"/>
              <a:t>Concepts</a:t>
            </a:r>
            <a:endParaRPr lang="zh-CN" altLang="en-US" dirty="0"/>
          </a:p>
        </p:txBody>
      </p:sp>
      <p:sp>
        <p:nvSpPr>
          <p:cNvPr id="208904" name="Text Box 8">
            <a:hlinkClick r:id="rId3" action="ppaction://hlinksldjump"/>
          </p:cNvPr>
          <p:cNvSpPr txBox="1">
            <a:spLocks noChangeArrowheads="1"/>
          </p:cNvSpPr>
          <p:nvPr/>
        </p:nvSpPr>
        <p:spPr bwMode="auto">
          <a:xfrm>
            <a:off x="1143000" y="28956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08907" name="Text Box 11">
            <a:hlinkClick r:id="rId4" action="ppaction://hlinksldjump"/>
          </p:cNvPr>
          <p:cNvSpPr txBox="1">
            <a:spLocks noChangeArrowheads="1"/>
          </p:cNvSpPr>
          <p:nvPr/>
        </p:nvSpPr>
        <p:spPr bwMode="auto">
          <a:xfrm>
            <a:off x="1066800" y="5105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文本占位符 2"/>
          <p:cNvSpPr txBox="1">
            <a:spLocks/>
          </p:cNvSpPr>
          <p:nvPr/>
        </p:nvSpPr>
        <p:spPr bwMode="auto">
          <a:xfrm>
            <a:off x="600886" y="2081064"/>
            <a:ext cx="777686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altLang="en-US" dirty="0" smtClean="0">
                <a:ea typeface="宋体" charset="-122"/>
                <a:sym typeface="Wingdings 2" pitchFamily="18" charset="2"/>
              </a:rPr>
              <a:t>对象的关联</a:t>
            </a:r>
            <a:endParaRPr lang="en-US" altLang="zh-CN" dirty="0" smtClean="0">
              <a:ea typeface="宋体" charset="-122"/>
              <a:sym typeface="Wingdings 2" pitchFamily="18" charset="2"/>
            </a:endParaRPr>
          </a:p>
          <a:p>
            <a:endParaRPr lang="en-US" altLang="zh-CN" dirty="0">
              <a:ea typeface="宋体" charset="-122"/>
              <a:sym typeface="Wingdings 2" pitchFamily="18" charset="2"/>
            </a:endParaRPr>
          </a:p>
          <a:p>
            <a:r>
              <a:rPr lang="zh-CN" altLang="en-US" dirty="0">
                <a:ea typeface="宋体" charset="-122"/>
              </a:rPr>
              <a:t>自</a:t>
            </a:r>
            <a:r>
              <a:rPr lang="zh-CN" altLang="en-US" dirty="0" smtClean="0">
                <a:ea typeface="宋体" charset="-122"/>
              </a:rPr>
              <a:t>返关联、二元关联与</a:t>
            </a:r>
            <a:r>
              <a:rPr lang="en-US" altLang="zh-CN" dirty="0" smtClean="0">
                <a:ea typeface="宋体" charset="-122"/>
              </a:rPr>
              <a:t>N</a:t>
            </a:r>
            <a:r>
              <a:rPr lang="zh-CN" altLang="en-US" dirty="0" smtClean="0">
                <a:ea typeface="宋体" charset="-122"/>
              </a:rPr>
              <a:t>元关联</a:t>
            </a:r>
            <a:endParaRPr lang="en-US" altLang="zh-CN" dirty="0" smtClean="0">
              <a:ea typeface="宋体" charset="-122"/>
            </a:endParaRPr>
          </a:p>
          <a:p>
            <a:endParaRPr lang="en-US" altLang="zh-CN" dirty="0">
              <a:ea typeface="宋体" charset="-122"/>
            </a:endParaRPr>
          </a:p>
          <a:p>
            <a:r>
              <a:rPr lang="zh-CN" altLang="en-US" b="0" dirty="0" smtClean="0">
                <a:latin typeface="Arial" charset="0"/>
              </a:rPr>
              <a:t>关联的约束</a:t>
            </a:r>
            <a:endParaRPr lang="en-US" altLang="zh-CN" b="0" dirty="0">
              <a:latin typeface="Arial" charset="0"/>
            </a:endParaRPr>
          </a:p>
          <a:p>
            <a:endParaRPr lang="en-US" altLang="zh-CN" dirty="0">
              <a:ea typeface="宋体" charset="-122"/>
            </a:endParaRPr>
          </a:p>
        </p:txBody>
      </p:sp>
    </p:spTree>
    <p:extLst>
      <p:ext uri="{BB962C8B-B14F-4D97-AF65-F5344CB8AC3E}">
        <p14:creationId xmlns:p14="http://schemas.microsoft.com/office/powerpoint/2010/main" val="2589848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013846"/>
            <a:ext cx="3744912" cy="86201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63775"/>
            <a:ext cx="3744912" cy="833437"/>
          </a:xfrm>
          <a:prstGeom prst="rect">
            <a:avLst/>
          </a:prstGeom>
          <a:noFill/>
          <a:extLst>
            <a:ext uri="{909E8E84-426E-40DD-AFC4-6F175D3DCCD1}">
              <a14:hiddenFill xmlns:a14="http://schemas.microsoft.com/office/drawing/2010/main">
                <a:solidFill>
                  <a:srgbClr val="FFFFFF"/>
                </a:solidFill>
              </a14:hiddenFill>
            </a:ext>
          </a:extLst>
        </p:spPr>
      </p:pic>
      <p:grpSp>
        <p:nvGrpSpPr>
          <p:cNvPr id="16396" name="Group 12"/>
          <p:cNvGrpSpPr>
            <a:grpSpLocks/>
          </p:cNvGrpSpPr>
          <p:nvPr/>
        </p:nvGrpSpPr>
        <p:grpSpPr bwMode="auto">
          <a:xfrm>
            <a:off x="4211638" y="2492896"/>
            <a:ext cx="4249737" cy="4219575"/>
            <a:chOff x="2653" y="1389"/>
            <a:chExt cx="2677" cy="2658"/>
          </a:xfrm>
        </p:grpSpPr>
        <p:sp>
          <p:nvSpPr>
            <p:cNvPr id="16391" name="Rectangle 7"/>
            <p:cNvSpPr>
              <a:spLocks noChangeArrowheads="1"/>
            </p:cNvSpPr>
            <p:nvPr/>
          </p:nvSpPr>
          <p:spPr bwMode="auto">
            <a:xfrm>
              <a:off x="3334" y="1389"/>
              <a:ext cx="1996" cy="2658"/>
            </a:xfrm>
            <a:prstGeom prst="rect">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a:spAutoFit/>
            </a:bodyPr>
            <a:lstStyle/>
            <a:p>
              <a:pPr algn="l"/>
              <a:r>
                <a:rPr lang="en-US" altLang="zh-CN" sz="1800" b="1">
                  <a:ea typeface="华文中宋" pitchFamily="2" charset="-122"/>
                </a:rPr>
                <a:t>// </a:t>
              </a:r>
              <a:r>
                <a:rPr lang="zh-CN" altLang="en-US" sz="1800" b="1">
                  <a:ea typeface="华文中宋" pitchFamily="2" charset="-122"/>
                </a:rPr>
                <a:t>类</a:t>
              </a:r>
              <a:r>
                <a:rPr lang="en-US" altLang="zh-CN" sz="1800" b="1">
                  <a:ea typeface="华文中宋" pitchFamily="2" charset="-122"/>
                </a:rPr>
                <a:t>A</a:t>
              </a:r>
              <a:r>
                <a:rPr lang="zh-CN" altLang="en-US" sz="1800" b="1">
                  <a:ea typeface="华文中宋" pitchFamily="2" charset="-122"/>
                </a:rPr>
                <a:t>的源码</a:t>
              </a:r>
            </a:p>
            <a:p>
              <a:pPr algn="l"/>
              <a:r>
                <a:rPr lang="en-US" altLang="zh-CN" sz="1800" b="1">
                  <a:ea typeface="华文中宋" pitchFamily="2" charset="-122"/>
                </a:rPr>
                <a:t>public class A</a:t>
              </a:r>
            </a:p>
            <a:p>
              <a:pPr algn="l"/>
              <a:r>
                <a:rPr lang="en-US" altLang="zh-CN" sz="1800" b="1">
                  <a:ea typeface="华文中宋" pitchFamily="2" charset="-122"/>
                </a:rPr>
                <a:t>{</a:t>
              </a:r>
            </a:p>
            <a:p>
              <a:pPr algn="l"/>
              <a:r>
                <a:rPr lang="en-US" altLang="zh-CN" sz="1800" b="1">
                  <a:ea typeface="华文中宋" pitchFamily="2" charset="-122"/>
                </a:rPr>
                <a:t>    public B theB;</a:t>
              </a:r>
            </a:p>
            <a:p>
              <a:pPr algn="l"/>
              <a:r>
                <a:rPr lang="en-US" altLang="zh-CN" sz="1800" b="1">
                  <a:ea typeface="华文中宋" pitchFamily="2" charset="-122"/>
                </a:rPr>
                <a:t>    public A() { }</a:t>
              </a:r>
            </a:p>
            <a:p>
              <a:pPr algn="l"/>
              <a:r>
                <a:rPr lang="en-US" altLang="zh-CN" sz="1800" b="1">
                  <a:ea typeface="华文中宋" pitchFamily="2" charset="-122"/>
                </a:rPr>
                <a:t>}</a:t>
              </a:r>
            </a:p>
            <a:p>
              <a:pPr algn="l"/>
              <a:r>
                <a:rPr lang="en-US" altLang="zh-CN" sz="1800" b="1">
                  <a:ea typeface="华文中宋" pitchFamily="2" charset="-122"/>
                </a:rPr>
                <a:t>// </a:t>
              </a:r>
              <a:r>
                <a:rPr lang="zh-CN" altLang="en-US" sz="1800" b="1">
                  <a:ea typeface="华文中宋" pitchFamily="2" charset="-122"/>
                </a:rPr>
                <a:t>类</a:t>
              </a:r>
              <a:r>
                <a:rPr lang="en-US" altLang="zh-CN" sz="1800" b="1">
                  <a:ea typeface="华文中宋" pitchFamily="2" charset="-122"/>
                </a:rPr>
                <a:t>B</a:t>
              </a:r>
              <a:r>
                <a:rPr lang="zh-CN" altLang="en-US" sz="1800" b="1">
                  <a:ea typeface="华文中宋" pitchFamily="2" charset="-122"/>
                </a:rPr>
                <a:t>的源码</a:t>
              </a:r>
            </a:p>
            <a:p>
              <a:pPr algn="l"/>
              <a:r>
                <a:rPr lang="en-US" altLang="zh-CN" sz="1800" b="1">
                  <a:ea typeface="华文中宋" pitchFamily="2" charset="-122"/>
                </a:rPr>
                <a:t>public class B</a:t>
              </a:r>
            </a:p>
            <a:p>
              <a:pPr algn="l"/>
              <a:r>
                <a:rPr lang="en-US" altLang="zh-CN" sz="1800" b="1">
                  <a:ea typeface="华文中宋" pitchFamily="2" charset="-122"/>
                </a:rPr>
                <a:t>{</a:t>
              </a:r>
            </a:p>
            <a:p>
              <a:pPr algn="l"/>
              <a:r>
                <a:rPr lang="en-US" altLang="zh-CN" sz="1800" b="1">
                  <a:ea typeface="华文中宋" pitchFamily="2" charset="-122"/>
                </a:rPr>
                <a:t>    public B() { }</a:t>
              </a:r>
            </a:p>
            <a:p>
              <a:pPr algn="l"/>
              <a:r>
                <a:rPr lang="en-US" altLang="zh-CN" sz="1800" b="1">
                  <a:ea typeface="华文中宋" pitchFamily="2" charset="-122"/>
                </a:rPr>
                <a:t>}</a:t>
              </a:r>
            </a:p>
          </p:txBody>
        </p:sp>
        <p:sp>
          <p:nvSpPr>
            <p:cNvPr id="16392" name="Line 8"/>
            <p:cNvSpPr>
              <a:spLocks noChangeShapeType="1"/>
            </p:cNvSpPr>
            <p:nvPr/>
          </p:nvSpPr>
          <p:spPr bwMode="auto">
            <a:xfrm flipV="1">
              <a:off x="2653" y="2931"/>
              <a:ext cx="635" cy="2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16395" name="Group 11"/>
          <p:cNvGrpSpPr>
            <a:grpSpLocks/>
          </p:cNvGrpSpPr>
          <p:nvPr/>
        </p:nvGrpSpPr>
        <p:grpSpPr bwMode="auto">
          <a:xfrm>
            <a:off x="4211638" y="736575"/>
            <a:ext cx="4248150" cy="4606925"/>
            <a:chOff x="2653" y="845"/>
            <a:chExt cx="2676" cy="2902"/>
          </a:xfrm>
        </p:grpSpPr>
        <p:sp>
          <p:nvSpPr>
            <p:cNvPr id="16393" name="Rectangle 9"/>
            <p:cNvSpPr>
              <a:spLocks noChangeArrowheads="1"/>
            </p:cNvSpPr>
            <p:nvPr/>
          </p:nvSpPr>
          <p:spPr bwMode="auto">
            <a:xfrm>
              <a:off x="3334" y="845"/>
              <a:ext cx="1995" cy="2902"/>
            </a:xfrm>
            <a:prstGeom prst="rect">
              <a:avLst/>
            </a:prstGeom>
            <a:solidFill>
              <a:schemeClr val="bg1"/>
            </a:solidFill>
            <a:ln w="19050" algn="ctr">
              <a:solidFill>
                <a:schemeClr val="tx1"/>
              </a:solidFill>
              <a:miter lim="800000"/>
              <a:headEnd/>
              <a:tailEnd/>
            </a:ln>
            <a:effectLst>
              <a:outerShdw dist="107763" dir="2700000" algn="ctr" rotWithShape="0">
                <a:schemeClr val="bg2">
                  <a:alpha val="50000"/>
                </a:schemeClr>
              </a:outerShdw>
            </a:effectLst>
          </p:spPr>
          <p:txBody>
            <a:bodyPr>
              <a:spAutoFit/>
            </a:bodyPr>
            <a:lstStyle/>
            <a:p>
              <a:pPr algn="l"/>
              <a:r>
                <a:rPr lang="en-US" altLang="zh-CN" sz="1800" b="1" dirty="0">
                  <a:ea typeface="华文中宋" pitchFamily="2" charset="-122"/>
                </a:rPr>
                <a:t>// </a:t>
              </a:r>
              <a:r>
                <a:rPr lang="zh-CN" altLang="en-US" sz="1800" b="1" dirty="0">
                  <a:ea typeface="华文中宋" pitchFamily="2" charset="-122"/>
                </a:rPr>
                <a:t>类</a:t>
              </a:r>
              <a:r>
                <a:rPr lang="en-US" altLang="zh-CN" sz="1800" b="1" dirty="0">
                  <a:ea typeface="华文中宋" pitchFamily="2" charset="-122"/>
                </a:rPr>
                <a:t>A</a:t>
              </a:r>
              <a:r>
                <a:rPr lang="zh-CN" altLang="en-US" sz="1800" b="1" dirty="0">
                  <a:ea typeface="华文中宋" pitchFamily="2" charset="-122"/>
                </a:rPr>
                <a:t>的源码</a:t>
              </a:r>
            </a:p>
            <a:p>
              <a:pPr algn="l"/>
              <a:r>
                <a:rPr lang="en-US" altLang="zh-CN" sz="1800" b="1" dirty="0">
                  <a:ea typeface="华文中宋" pitchFamily="2" charset="-122"/>
                </a:rPr>
                <a:t>public class A</a:t>
              </a:r>
            </a:p>
            <a:p>
              <a:pPr algn="l"/>
              <a:r>
                <a:rPr lang="en-US" altLang="zh-CN" sz="1800" b="1" dirty="0">
                  <a:ea typeface="华文中宋" pitchFamily="2" charset="-122"/>
                </a:rPr>
                <a:t>{</a:t>
              </a:r>
            </a:p>
            <a:p>
              <a:pPr algn="l"/>
              <a:r>
                <a:rPr lang="en-US" altLang="zh-CN" sz="1800" b="1" dirty="0">
                  <a:ea typeface="华文中宋" pitchFamily="2" charset="-122"/>
                </a:rPr>
                <a:t>    public B </a:t>
              </a:r>
              <a:r>
                <a:rPr lang="en-US" altLang="zh-CN" sz="1800" b="1" dirty="0" err="1">
                  <a:ea typeface="华文中宋" pitchFamily="2" charset="-122"/>
                </a:rPr>
                <a:t>theB</a:t>
              </a:r>
              <a:r>
                <a:rPr lang="en-US" altLang="zh-CN" sz="1800" b="1" dirty="0">
                  <a:ea typeface="华文中宋" pitchFamily="2" charset="-122"/>
                </a:rPr>
                <a:t>;</a:t>
              </a:r>
            </a:p>
            <a:p>
              <a:pPr algn="l"/>
              <a:r>
                <a:rPr lang="en-US" altLang="zh-CN" sz="1800" b="1" dirty="0">
                  <a:ea typeface="华文中宋" pitchFamily="2" charset="-122"/>
                </a:rPr>
                <a:t>    public A() { }</a:t>
              </a:r>
            </a:p>
            <a:p>
              <a:pPr algn="l"/>
              <a:r>
                <a:rPr lang="en-US" altLang="zh-CN" sz="1800" b="1" dirty="0">
                  <a:ea typeface="华文中宋" pitchFamily="2" charset="-122"/>
                </a:rPr>
                <a:t>}</a:t>
              </a:r>
            </a:p>
            <a:p>
              <a:pPr algn="l"/>
              <a:r>
                <a:rPr lang="en-US" altLang="zh-CN" sz="1800" b="1" dirty="0">
                  <a:ea typeface="华文中宋" pitchFamily="2" charset="-122"/>
                </a:rPr>
                <a:t>// </a:t>
              </a:r>
              <a:r>
                <a:rPr lang="zh-CN" altLang="en-US" sz="1800" b="1" dirty="0">
                  <a:ea typeface="华文中宋" pitchFamily="2" charset="-122"/>
                </a:rPr>
                <a:t>类</a:t>
              </a:r>
              <a:r>
                <a:rPr lang="en-US" altLang="zh-CN" sz="1800" b="1" dirty="0">
                  <a:ea typeface="华文中宋" pitchFamily="2" charset="-122"/>
                </a:rPr>
                <a:t>B</a:t>
              </a:r>
              <a:r>
                <a:rPr lang="zh-CN" altLang="en-US" sz="1800" b="1" dirty="0">
                  <a:ea typeface="华文中宋" pitchFamily="2" charset="-122"/>
                </a:rPr>
                <a:t>的源码</a:t>
              </a:r>
            </a:p>
            <a:p>
              <a:pPr algn="l"/>
              <a:r>
                <a:rPr lang="en-US" altLang="zh-CN" sz="1800" b="1" dirty="0">
                  <a:ea typeface="华文中宋" pitchFamily="2" charset="-122"/>
                </a:rPr>
                <a:t>public class B</a:t>
              </a:r>
            </a:p>
            <a:p>
              <a:pPr algn="l"/>
              <a:r>
                <a:rPr lang="en-US" altLang="zh-CN" sz="1800" b="1" dirty="0">
                  <a:ea typeface="华文中宋" pitchFamily="2" charset="-122"/>
                </a:rPr>
                <a:t>{</a:t>
              </a:r>
            </a:p>
            <a:p>
              <a:pPr algn="l"/>
              <a:r>
                <a:rPr lang="en-US" altLang="zh-CN" sz="1800" b="1" dirty="0">
                  <a:ea typeface="华文中宋" pitchFamily="2" charset="-122"/>
                </a:rPr>
                <a:t>    public A </a:t>
              </a:r>
              <a:r>
                <a:rPr lang="en-US" altLang="zh-CN" sz="1800" b="1" dirty="0" err="1">
                  <a:ea typeface="华文中宋" pitchFamily="2" charset="-122"/>
                </a:rPr>
                <a:t>theA</a:t>
              </a:r>
              <a:r>
                <a:rPr lang="en-US" altLang="zh-CN" sz="1800" b="1" dirty="0">
                  <a:ea typeface="华文中宋" pitchFamily="2" charset="-122"/>
                </a:rPr>
                <a:t>;</a:t>
              </a:r>
            </a:p>
            <a:p>
              <a:pPr algn="l"/>
              <a:r>
                <a:rPr lang="en-US" altLang="zh-CN" sz="1800" b="1" dirty="0">
                  <a:ea typeface="华文中宋" pitchFamily="2" charset="-122"/>
                </a:rPr>
                <a:t>    public B() { }</a:t>
              </a:r>
            </a:p>
            <a:p>
              <a:pPr algn="l"/>
              <a:r>
                <a:rPr lang="en-US" altLang="zh-CN" sz="1800" b="1" dirty="0">
                  <a:ea typeface="华文中宋" pitchFamily="2" charset="-122"/>
                </a:rPr>
                <a:t>}</a:t>
              </a:r>
            </a:p>
          </p:txBody>
        </p:sp>
        <p:sp>
          <p:nvSpPr>
            <p:cNvPr id="16394" name="Line 10"/>
            <p:cNvSpPr>
              <a:spLocks noChangeShapeType="1"/>
            </p:cNvSpPr>
            <p:nvPr/>
          </p:nvSpPr>
          <p:spPr bwMode="auto">
            <a:xfrm flipV="1">
              <a:off x="2653" y="1933"/>
              <a:ext cx="635" cy="2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 name="Rectangle 6"/>
          <p:cNvSpPr>
            <a:spLocks noGrp="1" noChangeArrowheads="1"/>
          </p:cNvSpPr>
          <p:nvPr>
            <p:ph type="title"/>
          </p:nvPr>
        </p:nvSpPr>
        <p:spPr>
          <a:xfrm>
            <a:off x="76200" y="76200"/>
            <a:ext cx="8999538" cy="533400"/>
          </a:xfrm>
          <a:noFill/>
          <a:ln/>
        </p:spPr>
        <p:txBody>
          <a:bodyPr/>
          <a:lstStyle/>
          <a:p>
            <a:r>
              <a:rPr lang="en-US" altLang="zh-CN" dirty="0" smtClean="0">
                <a:sym typeface="Wingdings 2" pitchFamily="18" charset="2"/>
              </a:rPr>
              <a:t>Association</a:t>
            </a:r>
            <a:endParaRPr lang="zh-CN" altLang="en-US" dirty="0"/>
          </a:p>
        </p:txBody>
      </p:sp>
    </p:spTree>
    <p:extLst>
      <p:ext uri="{BB962C8B-B14F-4D97-AF65-F5344CB8AC3E}">
        <p14:creationId xmlns:p14="http://schemas.microsoft.com/office/powerpoint/2010/main" val="1462337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6395"/>
                                        </p:tgtEl>
                                        <p:attrNameLst>
                                          <p:attrName>style.visibility</p:attrName>
                                        </p:attrNameLst>
                                      </p:cBhvr>
                                      <p:to>
                                        <p:strVal val="visible"/>
                                      </p:to>
                                    </p:set>
                                    <p:animEffect transition="in" filter="wipe(left)">
                                      <p:cBhvr>
                                        <p:cTn id="19" dur="500"/>
                                        <p:tgtEl>
                                          <p:spTgt spid="16395"/>
                                        </p:tgtEl>
                                      </p:cBhvr>
                                    </p:animEffect>
                                  </p:childTnLst>
                                  <p:subTnLst>
                                    <p:set>
                                      <p:cBhvr override="childStyle">
                                        <p:cTn dur="1" fill="hold" display="0" masterRel="nextClick" afterEffect="1"/>
                                        <p:tgtEl>
                                          <p:spTgt spid="16395"/>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6396"/>
                                        </p:tgtEl>
                                        <p:attrNameLst>
                                          <p:attrName>style.visibility</p:attrName>
                                        </p:attrNameLst>
                                      </p:cBhvr>
                                      <p:to>
                                        <p:strVal val="visible"/>
                                      </p:to>
                                    </p:set>
                                    <p:animEffect transition="in" filter="wipe(left)">
                                      <p:cBhvr>
                                        <p:cTn id="24"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276224" y="836712"/>
            <a:ext cx="8184207" cy="1771650"/>
          </a:xfrm>
        </p:spPr>
        <p:txBody>
          <a:bodyPr/>
          <a:lstStyle/>
          <a:p>
            <a:r>
              <a:rPr lang="en-US" altLang="zh-CN" dirty="0">
                <a:solidFill>
                  <a:schemeClr val="tx1"/>
                </a:solidFill>
                <a:sym typeface="Wingdings 2" pitchFamily="18" charset="2"/>
              </a:rPr>
              <a:t></a:t>
            </a:r>
            <a:r>
              <a:rPr lang="zh-CN" altLang="en-US" dirty="0">
                <a:solidFill>
                  <a:schemeClr val="tx1"/>
                </a:solidFill>
                <a:latin typeface="宋体" charset="-122"/>
                <a:ea typeface="宋体" charset="-122"/>
                <a:sym typeface="Wingdings 2" pitchFamily="18" charset="2"/>
              </a:rPr>
              <a:t>关联（</a:t>
            </a:r>
            <a:r>
              <a:rPr lang="en-US" altLang="zh-CN" dirty="0">
                <a:solidFill>
                  <a:schemeClr val="tx1"/>
                </a:solidFill>
                <a:ea typeface="宋体" charset="-122"/>
                <a:sym typeface="Wingdings 2" pitchFamily="18" charset="2"/>
              </a:rPr>
              <a:t>Association</a:t>
            </a:r>
            <a:r>
              <a:rPr lang="zh-CN" altLang="en-US" dirty="0">
                <a:solidFill>
                  <a:schemeClr val="tx1"/>
                </a:solidFill>
                <a:latin typeface="宋体" charset="-122"/>
                <a:ea typeface="宋体" charset="-122"/>
                <a:sym typeface="Wingdings 2" pitchFamily="18" charset="2"/>
              </a:rPr>
              <a:t>）代表对象类的实例（对象）之间的一组链接（</a:t>
            </a:r>
            <a:r>
              <a:rPr lang="en-US" altLang="zh-CN" dirty="0">
                <a:solidFill>
                  <a:schemeClr val="tx1"/>
                </a:solidFill>
                <a:latin typeface="宋体" charset="-122"/>
                <a:ea typeface="宋体" charset="-122"/>
                <a:sym typeface="Wingdings 2" pitchFamily="18" charset="2"/>
              </a:rPr>
              <a:t>Link</a:t>
            </a:r>
            <a:r>
              <a:rPr lang="zh-CN" altLang="en-US" dirty="0">
                <a:solidFill>
                  <a:schemeClr val="tx1"/>
                </a:solidFill>
                <a:latin typeface="宋体" charset="-122"/>
                <a:ea typeface="宋体" charset="-122"/>
                <a:sym typeface="Wingdings 2" pitchFamily="18" charset="2"/>
              </a:rPr>
              <a:t>）。关联的一个实例，就是相互关联的两个对象间的一个链接。</a:t>
            </a:r>
            <a:r>
              <a:rPr lang="zh-CN" altLang="en-US" dirty="0">
                <a:solidFill>
                  <a:schemeClr val="tx1"/>
                </a:solidFill>
                <a:sym typeface="Wingdings 2" pitchFamily="18" charset="2"/>
              </a:rPr>
              <a:t> </a:t>
            </a:r>
          </a:p>
          <a:p>
            <a:r>
              <a:rPr lang="zh-CN" altLang="en-US" dirty="0">
                <a:solidFill>
                  <a:schemeClr val="tx1"/>
                </a:solidFill>
                <a:sym typeface="Wingdings 2" pitchFamily="18" charset="2"/>
              </a:rPr>
              <a:t></a:t>
            </a:r>
            <a:r>
              <a:rPr lang="zh-CN" altLang="en-US" dirty="0">
                <a:solidFill>
                  <a:schemeClr val="tx1"/>
                </a:solidFill>
                <a:ea typeface="宋体" charset="-122"/>
                <a:sym typeface="Wingdings 2" pitchFamily="18" charset="2"/>
              </a:rPr>
              <a:t>关联的定义可以用一个类图</a:t>
            </a:r>
            <a:r>
              <a:rPr lang="zh-CN" altLang="en-US" dirty="0" smtClean="0">
                <a:solidFill>
                  <a:schemeClr val="tx1"/>
                </a:solidFill>
                <a:ea typeface="宋体" charset="-122"/>
                <a:sym typeface="Wingdings 2" pitchFamily="18" charset="2"/>
              </a:rPr>
              <a:t>表示。</a:t>
            </a:r>
            <a:r>
              <a:rPr lang="zh-CN" altLang="en-US" dirty="0" smtClean="0">
                <a:solidFill>
                  <a:schemeClr val="tx1"/>
                </a:solidFill>
                <a:sym typeface="Wingdings 2" pitchFamily="18" charset="2"/>
              </a:rPr>
              <a:t> </a:t>
            </a:r>
            <a:endParaRPr lang="zh-CN" altLang="en-US" dirty="0">
              <a:solidFill>
                <a:schemeClr val="tx1"/>
              </a:solidFill>
              <a:ea typeface="宋体" charset="-122"/>
              <a:sym typeface="Wingdings 2" pitchFamily="18" charset="2"/>
            </a:endParaRPr>
          </a:p>
        </p:txBody>
      </p:sp>
      <p:sp>
        <p:nvSpPr>
          <p:cNvPr id="206854" name="Rectangle 6"/>
          <p:cNvSpPr>
            <a:spLocks noGrp="1" noChangeArrowheads="1"/>
          </p:cNvSpPr>
          <p:nvPr>
            <p:ph type="title"/>
          </p:nvPr>
        </p:nvSpPr>
        <p:spPr>
          <a:noFill/>
          <a:ln/>
        </p:spPr>
        <p:txBody>
          <a:bodyPr/>
          <a:lstStyle/>
          <a:p>
            <a:r>
              <a:rPr lang="en-US" altLang="zh-CN" dirty="0" smtClean="0">
                <a:sym typeface="Wingdings 2" pitchFamily="18" charset="2"/>
              </a:rPr>
              <a:t>Association</a:t>
            </a:r>
            <a:endParaRPr lang="zh-CN" altLang="en-US" dirty="0"/>
          </a:p>
        </p:txBody>
      </p:sp>
      <p:sp>
        <p:nvSpPr>
          <p:cNvPr id="206855" name="Text Box 7"/>
          <p:cNvSpPr txBox="1">
            <a:spLocks noChangeArrowheads="1"/>
          </p:cNvSpPr>
          <p:nvPr/>
        </p:nvSpPr>
        <p:spPr bwMode="auto">
          <a:xfrm>
            <a:off x="2989312" y="6237312"/>
            <a:ext cx="25908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rPr>
              <a:t>类</a:t>
            </a:r>
            <a:r>
              <a:rPr lang="zh-CN" altLang="en-US" sz="1400" dirty="0">
                <a:solidFill>
                  <a:srgbClr val="FFFF66"/>
                </a:solidFill>
              </a:rPr>
              <a:t>关联的图形表示 </a:t>
            </a:r>
          </a:p>
        </p:txBody>
      </p:sp>
      <p:sp>
        <p:nvSpPr>
          <p:cNvPr id="206858" name="Rectangle 10"/>
          <p:cNvSpPr>
            <a:spLocks noChangeArrowheads="1"/>
          </p:cNvSpPr>
          <p:nvPr/>
        </p:nvSpPr>
        <p:spPr bwMode="auto">
          <a:xfrm>
            <a:off x="232410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6857"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68959"/>
            <a:ext cx="6902152" cy="311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10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xfrm>
            <a:off x="539552" y="870198"/>
            <a:ext cx="8064896" cy="2990850"/>
          </a:xfrm>
        </p:spPr>
        <p:txBody>
          <a:bodyPr/>
          <a:lstStyle/>
          <a:p>
            <a:pPr>
              <a:lnSpc>
                <a:spcPct val="90000"/>
              </a:lnSpc>
            </a:pPr>
            <a:r>
              <a:rPr lang="en-US" altLang="zh-CN"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在对象类图上，关联用一条把对象类连接在一起的实线表示。一个关联至少有两个关联端，每个关联端连接到一个类，关联端是有序的。</a:t>
            </a:r>
            <a:r>
              <a:rPr lang="zh-CN" altLang="en-US" sz="2000" dirty="0">
                <a:solidFill>
                  <a:schemeClr val="tx1"/>
                </a:solidFill>
                <a:sym typeface="Wingdings 2" pitchFamily="18" charset="2"/>
              </a:rPr>
              <a:t>   </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关联线旁可以标出关联的名字</a:t>
            </a:r>
            <a:r>
              <a:rPr lang="zh-CN" altLang="en-US" sz="2000" dirty="0">
                <a:solidFill>
                  <a:schemeClr val="tx1"/>
                </a:solidFill>
                <a:sym typeface="Wingdings 2" pitchFamily="18" charset="2"/>
              </a:rPr>
              <a:t> 。</a:t>
            </a:r>
            <a:r>
              <a:rPr lang="zh-CN" altLang="en-US" sz="2000" dirty="0">
                <a:solidFill>
                  <a:schemeClr val="tx1"/>
                </a:solidFill>
                <a:ea typeface="宋体" charset="-122"/>
                <a:sym typeface="Wingdings 2" pitchFamily="18" charset="2"/>
              </a:rPr>
              <a:t>线旁的小实心三角箭头表示关联的方向，从源对象类指向目标对象类。箭头起关联的导航作用。</a:t>
            </a:r>
            <a:r>
              <a:rPr lang="zh-CN" altLang="en-US" sz="2000" dirty="0">
                <a:solidFill>
                  <a:schemeClr val="tx1"/>
                </a:solidFill>
                <a:sym typeface="Wingdings 2" pitchFamily="18" charset="2"/>
              </a:rPr>
              <a:t> </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关联可以是单向的或双向的，如果该关联是双向的，就不必标出方向</a:t>
            </a:r>
            <a:r>
              <a:rPr lang="zh-CN" altLang="en-US" sz="2000" dirty="0" smtClean="0">
                <a:solidFill>
                  <a:schemeClr val="tx1"/>
                </a:solidFill>
                <a:ea typeface="宋体" charset="-122"/>
                <a:sym typeface="Wingdings 2" pitchFamily="18" charset="2"/>
              </a:rPr>
              <a:t>箭头。</a:t>
            </a:r>
            <a:r>
              <a:rPr lang="zh-CN" altLang="en-US" sz="2000" dirty="0" smtClean="0">
                <a:solidFill>
                  <a:schemeClr val="tx1"/>
                </a:solidFill>
                <a:sym typeface="Wingdings 2" pitchFamily="18" charset="2"/>
              </a:rPr>
              <a:t> </a:t>
            </a:r>
            <a:endParaRPr lang="zh-CN" altLang="en-US" sz="2000" dirty="0">
              <a:solidFill>
                <a:schemeClr val="tx1"/>
              </a:solidFill>
              <a:ea typeface="宋体" charset="-122"/>
              <a:sym typeface="Wingdings 2" pitchFamily="18" charset="2"/>
            </a:endParaRP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在关联端可有多重性标记</a:t>
            </a: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规定该对象类中有多少个对象参与该关联。</a:t>
            </a:r>
            <a:r>
              <a:rPr lang="zh-CN" altLang="en-US" sz="2000" dirty="0">
                <a:solidFill>
                  <a:schemeClr val="tx1"/>
                </a:solidFill>
                <a:sym typeface="Wingdings 2" pitchFamily="18" charset="2"/>
              </a:rPr>
              <a:t> </a:t>
            </a:r>
          </a:p>
          <a:p>
            <a:pPr>
              <a:lnSpc>
                <a:spcPct val="90000"/>
              </a:lnSpc>
            </a:pPr>
            <a:r>
              <a:rPr lang="zh-CN" altLang="en-US" sz="2000" dirty="0">
                <a:solidFill>
                  <a:schemeClr val="tx1"/>
                </a:solidFill>
                <a:sym typeface="Wingdings 2" pitchFamily="18" charset="2"/>
              </a:rPr>
              <a:t></a:t>
            </a:r>
            <a:r>
              <a:rPr lang="zh-CN" altLang="en-US" sz="2000" dirty="0">
                <a:solidFill>
                  <a:schemeClr val="tx1"/>
                </a:solidFill>
                <a:ea typeface="宋体" charset="-122"/>
                <a:sym typeface="Wingdings 2" pitchFamily="18" charset="2"/>
              </a:rPr>
              <a:t>在关联的对象类图标旁可以标出类的角色名（</a:t>
            </a:r>
            <a:r>
              <a:rPr lang="en-US" altLang="zh-CN" sz="2000" dirty="0">
                <a:solidFill>
                  <a:schemeClr val="tx1"/>
                </a:solidFill>
                <a:ea typeface="宋体" charset="-122"/>
                <a:sym typeface="Wingdings 2" pitchFamily="18" charset="2"/>
              </a:rPr>
              <a:t>Role</a:t>
            </a:r>
            <a:r>
              <a:rPr lang="zh-CN" altLang="en-US" sz="2000" dirty="0">
                <a:solidFill>
                  <a:schemeClr val="tx1"/>
                </a:solidFill>
                <a:ea typeface="宋体" charset="-122"/>
                <a:sym typeface="Wingdings 2" pitchFamily="18" charset="2"/>
              </a:rPr>
              <a:t>）。角色表示被关联的类参与关联的特定的行为。</a:t>
            </a:r>
            <a:r>
              <a:rPr lang="zh-CN" altLang="en-US" sz="2000" dirty="0">
                <a:solidFill>
                  <a:schemeClr val="tx1"/>
                </a:solidFill>
                <a:sym typeface="Wingdings 2" pitchFamily="18" charset="2"/>
              </a:rPr>
              <a:t>  </a:t>
            </a:r>
          </a:p>
        </p:txBody>
      </p:sp>
      <p:sp>
        <p:nvSpPr>
          <p:cNvPr id="209926" name="Rectangle 6"/>
          <p:cNvSpPr>
            <a:spLocks noGrp="1" noChangeArrowheads="1"/>
          </p:cNvSpPr>
          <p:nvPr>
            <p:ph type="title"/>
          </p:nvPr>
        </p:nvSpPr>
        <p:spPr>
          <a:noFill/>
          <a:ln/>
        </p:spPr>
        <p:txBody>
          <a:bodyPr/>
          <a:lstStyle/>
          <a:p>
            <a:r>
              <a:rPr lang="en-US" altLang="zh-CN" dirty="0">
                <a:sym typeface="Wingdings 2" pitchFamily="18" charset="2"/>
              </a:rPr>
              <a:t>Association</a:t>
            </a:r>
            <a:endParaRPr lang="zh-CN" altLang="en-US" dirty="0"/>
          </a:p>
        </p:txBody>
      </p:sp>
      <p:sp>
        <p:nvSpPr>
          <p:cNvPr id="209927" name="Text Box 7"/>
          <p:cNvSpPr txBox="1">
            <a:spLocks noChangeArrowheads="1"/>
          </p:cNvSpPr>
          <p:nvPr/>
        </p:nvSpPr>
        <p:spPr bwMode="auto">
          <a:xfrm>
            <a:off x="3563888" y="6093296"/>
            <a:ext cx="27432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rPr>
              <a:t>关联</a:t>
            </a:r>
            <a:r>
              <a:rPr lang="zh-CN" altLang="en-US" sz="1400" dirty="0">
                <a:solidFill>
                  <a:srgbClr val="FFFF66"/>
                </a:solidFill>
              </a:rPr>
              <a:t>的角色与可视</a:t>
            </a:r>
            <a:r>
              <a:rPr lang="zh-CN" altLang="en-US" sz="1400" dirty="0" smtClean="0">
                <a:solidFill>
                  <a:srgbClr val="FFFF66"/>
                </a:solidFill>
              </a:rPr>
              <a:t>性</a:t>
            </a:r>
            <a:endParaRPr lang="zh-CN" altLang="en-US" sz="1400" dirty="0"/>
          </a:p>
        </p:txBody>
      </p:sp>
      <p:sp>
        <p:nvSpPr>
          <p:cNvPr id="209930" name="Rectangle 10"/>
          <p:cNvSpPr>
            <a:spLocks noChangeArrowheads="1"/>
          </p:cNvSpPr>
          <p:nvPr/>
        </p:nvSpPr>
        <p:spPr bwMode="auto">
          <a:xfrm>
            <a:off x="259080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9929"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653136"/>
            <a:ext cx="7627882"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683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252324" y="1196752"/>
            <a:ext cx="8712164" cy="2990850"/>
          </a:xfrm>
        </p:spPr>
        <p:txBody>
          <a:bodyPr/>
          <a:lstStyle/>
          <a:p>
            <a:r>
              <a:rPr lang="en-US" altLang="zh-CN"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带有限定符的关联称为限定关联（</a:t>
            </a:r>
            <a:r>
              <a:rPr lang="en-US" altLang="zh-CN" sz="2800" dirty="0">
                <a:solidFill>
                  <a:schemeClr val="tx1"/>
                </a:solidFill>
                <a:ea typeface="宋体" charset="-122"/>
                <a:sym typeface="Wingdings 2" pitchFamily="18" charset="2"/>
              </a:rPr>
              <a:t>Qualified Association</a:t>
            </a:r>
            <a:r>
              <a:rPr lang="zh-CN" altLang="en-US" sz="2800" dirty="0">
                <a:solidFill>
                  <a:schemeClr val="tx1"/>
                </a:solidFill>
                <a:ea typeface="宋体" charset="-122"/>
                <a:sym typeface="Wingdings 2" pitchFamily="18" charset="2"/>
              </a:rPr>
              <a:t>）。</a:t>
            </a:r>
            <a:r>
              <a:rPr lang="zh-CN" altLang="en-US" sz="2800" dirty="0">
                <a:solidFill>
                  <a:schemeClr val="tx1"/>
                </a:solidFill>
                <a:sym typeface="Wingdings 2" pitchFamily="18" charset="2"/>
              </a:rPr>
              <a:t> </a:t>
            </a: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限定符的值确定如何划分和标识该关联的目标对象类的对象。</a:t>
            </a:r>
            <a:r>
              <a:rPr lang="zh-CN" altLang="en-US" sz="2800" dirty="0">
                <a:solidFill>
                  <a:schemeClr val="tx1"/>
                </a:solidFill>
                <a:sym typeface="Wingdings 2" pitchFamily="18" charset="2"/>
              </a:rPr>
              <a:t> </a:t>
            </a: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源对象类的一个带有限定符值的对象，唯一地选择目标对象类的一个划分。</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目标对象类的每一个对象只能是某一个划分的成员。</a:t>
            </a:r>
            <a:r>
              <a:rPr lang="zh-CN" altLang="en-US" sz="2800" dirty="0">
                <a:solidFill>
                  <a:schemeClr val="tx1"/>
                </a:solidFill>
                <a:sym typeface="Wingdings 2" pitchFamily="18" charset="2"/>
              </a:rPr>
              <a:t> </a:t>
            </a:r>
          </a:p>
        </p:txBody>
      </p:sp>
      <p:sp>
        <p:nvSpPr>
          <p:cNvPr id="211974" name="Rectangle 6"/>
          <p:cNvSpPr>
            <a:spLocks noGrp="1" noChangeArrowheads="1"/>
          </p:cNvSpPr>
          <p:nvPr>
            <p:ph type="title"/>
          </p:nvPr>
        </p:nvSpPr>
        <p:spPr>
          <a:noFill/>
          <a:ln/>
        </p:spPr>
        <p:txBody>
          <a:bodyPr/>
          <a:lstStyle/>
          <a:p>
            <a:r>
              <a:rPr lang="en-US" altLang="zh-CN" dirty="0">
                <a:ea typeface="宋体" charset="-122"/>
                <a:sym typeface="Wingdings 2" pitchFamily="18" charset="2"/>
              </a:rPr>
              <a:t>Qualified Association</a:t>
            </a:r>
            <a:endParaRPr lang="zh-CN" altLang="en-US" dirty="0"/>
          </a:p>
        </p:txBody>
      </p:sp>
      <p:sp>
        <p:nvSpPr>
          <p:cNvPr id="211976" name="Rectangle 8"/>
          <p:cNvSpPr>
            <a:spLocks noChangeArrowheads="1"/>
          </p:cNvSpPr>
          <p:nvPr/>
        </p:nvSpPr>
        <p:spPr bwMode="auto">
          <a:xfrm>
            <a:off x="259080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1979" name="Rectangle 11"/>
          <p:cNvSpPr>
            <a:spLocks noChangeArrowheads="1"/>
          </p:cNvSpPr>
          <p:nvPr/>
        </p:nvSpPr>
        <p:spPr bwMode="auto">
          <a:xfrm>
            <a:off x="2638425"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1978" name="Picture 10"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869160"/>
            <a:ext cx="8320924"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199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2"/>
          <p:cNvSpPr>
            <a:spLocks noChangeArrowheads="1"/>
          </p:cNvSpPr>
          <p:nvPr/>
        </p:nvSpPr>
        <p:spPr bwMode="auto">
          <a:xfrm>
            <a:off x="35496" y="101765"/>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sym typeface="Wingdings 2" pitchFamily="18" charset="2"/>
              </a:rPr>
              <a:t>Association Class</a:t>
            </a:r>
            <a:endParaRPr lang="zh-CN" altLang="en-US" sz="3600" dirty="0">
              <a:solidFill>
                <a:srgbClr val="FFFF99"/>
              </a:solidFill>
              <a:latin typeface="+mj-lt"/>
              <a:ea typeface="+mj-ea"/>
              <a:cs typeface="+mj-cs"/>
            </a:endParaRPr>
          </a:p>
        </p:txBody>
      </p:sp>
      <p:sp>
        <p:nvSpPr>
          <p:cNvPr id="1987587" name="Rectangle 3"/>
          <p:cNvSpPr>
            <a:spLocks noChangeArrowheads="1"/>
          </p:cNvSpPr>
          <p:nvPr/>
        </p:nvSpPr>
        <p:spPr bwMode="auto">
          <a:xfrm>
            <a:off x="468313" y="119675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关联类即是关联也是类，它不仅像关联那样连接两个类，而且还可以定义一组属于关系本身的特性</a:t>
            </a:r>
            <a:r>
              <a:rPr kumimoji="1" lang="zh-CN" altLang="en-US" sz="2400" dirty="0"/>
              <a:t> </a:t>
            </a:r>
            <a:endParaRPr kumimoji="1" lang="zh-CN" altLang="en-US" sz="2400" b="1" dirty="0">
              <a:solidFill>
                <a:schemeClr val="tx1"/>
              </a:solidFill>
              <a:ea typeface="楷体_GB2312" pitchFamily="49" charset="-122"/>
            </a:endParaRPr>
          </a:p>
        </p:txBody>
      </p:sp>
      <p:pic>
        <p:nvPicPr>
          <p:cNvPr id="1987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348880"/>
            <a:ext cx="6696744" cy="386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1614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179511" y="1100138"/>
            <a:ext cx="4968552" cy="3143250"/>
          </a:xfrm>
        </p:spPr>
        <p:txBody>
          <a:bodyPr/>
          <a:lstStyle/>
          <a:p>
            <a:pPr>
              <a:lnSpc>
                <a:spcPct val="90000"/>
              </a:lnSpc>
            </a:pPr>
            <a:r>
              <a:rPr lang="en-US" altLang="zh-CN" dirty="0">
                <a:solidFill>
                  <a:schemeClr val="tx1"/>
                </a:solidFill>
                <a:sym typeface="Wingdings 2" pitchFamily="18" charset="2"/>
              </a:rPr>
              <a:t></a:t>
            </a:r>
            <a:r>
              <a:rPr lang="zh-CN" altLang="en-US" dirty="0">
                <a:solidFill>
                  <a:schemeClr val="tx1"/>
                </a:solidFill>
                <a:latin typeface="宋体" charset="-122"/>
                <a:ea typeface="宋体" charset="-122"/>
                <a:sym typeface="Wingdings 2" pitchFamily="18" charset="2"/>
              </a:rPr>
              <a:t>自返关联又称递归关联，是一个对象类与本身的关联，即一个类的两个对象间的联系。</a:t>
            </a:r>
            <a:r>
              <a:rPr lang="zh-CN" altLang="en-US" dirty="0">
                <a:solidFill>
                  <a:schemeClr val="tx1"/>
                </a:solidFill>
                <a:sym typeface="Wingdings 2" pitchFamily="18" charset="2"/>
              </a:rPr>
              <a:t> </a:t>
            </a:r>
          </a:p>
          <a:p>
            <a:pPr>
              <a:lnSpc>
                <a:spcPct val="90000"/>
              </a:lnSpc>
            </a:pPr>
            <a:r>
              <a:rPr lang="zh-CN" altLang="en-US" dirty="0">
                <a:solidFill>
                  <a:schemeClr val="tx1"/>
                </a:solidFill>
                <a:sym typeface="Wingdings 2" pitchFamily="18" charset="2"/>
              </a:rPr>
              <a:t></a:t>
            </a:r>
            <a:r>
              <a:rPr lang="zh-CN" altLang="en-US" dirty="0">
                <a:solidFill>
                  <a:schemeClr val="tx1"/>
                </a:solidFill>
                <a:latin typeface="宋体" charset="-122"/>
                <a:ea typeface="宋体" charset="-122"/>
                <a:sym typeface="Wingdings 2" pitchFamily="18" charset="2"/>
              </a:rPr>
              <a:t>自返关联虽然只有一个被关联的类，但有两个关联端，每个关联端的角色不同。</a:t>
            </a:r>
            <a:r>
              <a:rPr lang="zh-CN" altLang="en-US" dirty="0">
                <a:solidFill>
                  <a:schemeClr val="tx1"/>
                </a:solidFill>
                <a:sym typeface="Wingdings 2" pitchFamily="18" charset="2"/>
              </a:rPr>
              <a:t> </a:t>
            </a:r>
          </a:p>
          <a:p>
            <a:pPr>
              <a:lnSpc>
                <a:spcPct val="90000"/>
              </a:lnSpc>
            </a:pPr>
            <a:r>
              <a:rPr lang="zh-CN" altLang="en-US" dirty="0">
                <a:solidFill>
                  <a:schemeClr val="tx1"/>
                </a:solidFill>
                <a:sym typeface="Wingdings 2" pitchFamily="18" charset="2"/>
              </a:rPr>
              <a:t>例</a:t>
            </a:r>
            <a:r>
              <a:rPr lang="zh-CN" altLang="en-US" dirty="0" smtClean="0">
                <a:solidFill>
                  <a:schemeClr val="tx1"/>
                </a:solidFill>
                <a:sym typeface="Wingdings 2" pitchFamily="18" charset="2"/>
              </a:rPr>
              <a:t>：</a:t>
            </a:r>
            <a:r>
              <a:rPr lang="zh-CN" altLang="en-US" dirty="0" smtClean="0">
                <a:solidFill>
                  <a:schemeClr val="tx1"/>
                </a:solidFill>
                <a:latin typeface="宋体" charset="-122"/>
                <a:ea typeface="宋体" charset="-122"/>
                <a:sym typeface="Wingdings 2" pitchFamily="18" charset="2"/>
              </a:rPr>
              <a:t>对象</a:t>
            </a:r>
            <a:r>
              <a:rPr lang="zh-CN" altLang="en-US" dirty="0">
                <a:solidFill>
                  <a:schemeClr val="tx1"/>
                </a:solidFill>
                <a:latin typeface="宋体" charset="-122"/>
                <a:ea typeface="宋体" charset="-122"/>
                <a:sym typeface="Wingdings 2" pitchFamily="18" charset="2"/>
              </a:rPr>
              <a:t>类</a:t>
            </a:r>
            <a:r>
              <a:rPr lang="zh-CN" altLang="en-US" dirty="0">
                <a:solidFill>
                  <a:schemeClr val="tx1"/>
                </a:solidFill>
                <a:latin typeface="Times New Roman"/>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职务</a:t>
            </a:r>
            <a:r>
              <a:rPr lang="zh-CN" altLang="en-US" dirty="0">
                <a:solidFill>
                  <a:schemeClr val="tx1"/>
                </a:solidFill>
                <a:latin typeface="Times New Roman"/>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存在自返关联</a:t>
            </a:r>
            <a:r>
              <a:rPr lang="zh-CN" altLang="en-US" dirty="0">
                <a:solidFill>
                  <a:schemeClr val="tx1"/>
                </a:solidFill>
                <a:latin typeface="Times New Roman"/>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管理</a:t>
            </a:r>
            <a:r>
              <a:rPr lang="zh-CN" altLang="en-US" dirty="0">
                <a:solidFill>
                  <a:schemeClr val="tx1"/>
                </a:solidFill>
                <a:latin typeface="Times New Roman"/>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a:t>
            </a:r>
            <a:r>
              <a:rPr lang="zh-CN" altLang="en-US" dirty="0">
                <a:solidFill>
                  <a:schemeClr val="tx1"/>
                </a:solidFill>
                <a:sym typeface="Wingdings 2" pitchFamily="18" charset="2"/>
              </a:rPr>
              <a:t> </a:t>
            </a:r>
            <a:endParaRPr lang="zh-CN" altLang="en-US" dirty="0">
              <a:solidFill>
                <a:schemeClr val="tx1"/>
              </a:solidFill>
              <a:ea typeface="宋体" charset="-122"/>
              <a:sym typeface="Wingdings 2" pitchFamily="18" charset="2"/>
            </a:endParaRPr>
          </a:p>
        </p:txBody>
      </p:sp>
      <p:sp>
        <p:nvSpPr>
          <p:cNvPr id="210950" name="Rectangle 6"/>
          <p:cNvSpPr>
            <a:spLocks noGrp="1" noChangeArrowheads="1"/>
          </p:cNvSpPr>
          <p:nvPr>
            <p:ph type="title"/>
          </p:nvPr>
        </p:nvSpPr>
        <p:spPr>
          <a:noFill/>
          <a:ln/>
        </p:spPr>
        <p:txBody>
          <a:bodyPr/>
          <a:lstStyle/>
          <a:p>
            <a:r>
              <a:rPr lang="zh-CN" altLang="en-US" dirty="0" smtClean="0"/>
              <a:t>自</a:t>
            </a:r>
            <a:r>
              <a:rPr lang="zh-CN" altLang="en-US" dirty="0"/>
              <a:t>返关联、二元关联和</a:t>
            </a:r>
            <a:r>
              <a:rPr lang="en-US" altLang="zh-CN" dirty="0">
                <a:latin typeface="Times New Roman" pitchFamily="18" charset="0"/>
              </a:rPr>
              <a:t>N</a:t>
            </a:r>
            <a:r>
              <a:rPr lang="zh-CN" altLang="en-US" dirty="0"/>
              <a:t>元关联</a:t>
            </a:r>
          </a:p>
        </p:txBody>
      </p:sp>
      <p:sp>
        <p:nvSpPr>
          <p:cNvPr id="210951" name="Text Box 7"/>
          <p:cNvSpPr txBox="1">
            <a:spLocks noChangeArrowheads="1"/>
          </p:cNvSpPr>
          <p:nvPr/>
        </p:nvSpPr>
        <p:spPr bwMode="auto">
          <a:xfrm>
            <a:off x="5974385" y="5519032"/>
            <a:ext cx="19050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smtClean="0">
                <a:solidFill>
                  <a:srgbClr val="FFFF66"/>
                </a:solidFill>
                <a:latin typeface="宋体" charset="-122"/>
              </a:rPr>
              <a:t>自</a:t>
            </a:r>
            <a:r>
              <a:rPr lang="zh-CN" altLang="en-US" sz="1400" dirty="0">
                <a:solidFill>
                  <a:srgbClr val="FFFF66"/>
                </a:solidFill>
                <a:latin typeface="宋体" charset="-122"/>
              </a:rPr>
              <a:t>返</a:t>
            </a:r>
            <a:r>
              <a:rPr lang="zh-CN" altLang="en-US" sz="1400" dirty="0" smtClean="0">
                <a:solidFill>
                  <a:srgbClr val="FFFF66"/>
                </a:solidFill>
                <a:latin typeface="宋体" charset="-122"/>
              </a:rPr>
              <a:t>关联</a:t>
            </a:r>
            <a:r>
              <a:rPr lang="zh-CN" altLang="en-US" sz="1400" dirty="0" smtClean="0"/>
              <a:t> </a:t>
            </a:r>
            <a:endParaRPr lang="zh-CN" altLang="en-US" sz="1400" dirty="0"/>
          </a:p>
        </p:txBody>
      </p:sp>
      <p:sp>
        <p:nvSpPr>
          <p:cNvPr id="210954" name="Rectangle 10"/>
          <p:cNvSpPr>
            <a:spLocks noChangeArrowheads="1"/>
          </p:cNvSpPr>
          <p:nvPr/>
        </p:nvSpPr>
        <p:spPr bwMode="auto">
          <a:xfrm>
            <a:off x="388620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0953"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3" y="1587624"/>
            <a:ext cx="355764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6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276225" y="1124744"/>
            <a:ext cx="3733800" cy="3295650"/>
          </a:xfrm>
        </p:spPr>
        <p:txBody>
          <a:bodyPr/>
          <a:lstStyle/>
          <a:p>
            <a:pPr>
              <a:lnSpc>
                <a:spcPct val="90000"/>
              </a:lnSpc>
            </a:pPr>
            <a:r>
              <a:rPr lang="en-US" altLang="zh-CN"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二元关联是在两个对象类之间发生的</a:t>
            </a:r>
            <a:r>
              <a:rPr lang="zh-CN" altLang="en-US" sz="2800" dirty="0" smtClean="0">
                <a:solidFill>
                  <a:schemeClr val="tx1"/>
                </a:solidFill>
                <a:latin typeface="宋体" charset="-122"/>
                <a:ea typeface="宋体" charset="-122"/>
                <a:sym typeface="Wingdings 2" pitchFamily="18" charset="2"/>
              </a:rPr>
              <a:t>关联。</a:t>
            </a:r>
            <a:r>
              <a:rPr lang="zh-CN" altLang="en-US" sz="2800" dirty="0" smtClean="0">
                <a:solidFill>
                  <a:schemeClr val="tx1"/>
                </a:solidFill>
                <a:sym typeface="Wingdings 2" pitchFamily="18" charset="2"/>
              </a:rPr>
              <a:t> </a:t>
            </a:r>
            <a:endParaRPr lang="zh-CN" altLang="en-US" sz="2800" dirty="0">
              <a:solidFill>
                <a:schemeClr val="tx1"/>
              </a:solidFill>
              <a:sym typeface="Wingdings 2" pitchFamily="18" charset="2"/>
            </a:endParaRPr>
          </a:p>
          <a:p>
            <a:pPr>
              <a:lnSpc>
                <a:spcPct val="90000"/>
              </a:lnSpc>
            </a:pPr>
            <a:r>
              <a:rPr lang="zh-CN" altLang="en-US" sz="2800" dirty="0">
                <a:solidFill>
                  <a:schemeClr val="tx1"/>
                </a:solidFill>
                <a:sym typeface="Wingdings 2" pitchFamily="18" charset="2"/>
              </a:rPr>
              <a:t></a:t>
            </a:r>
            <a:r>
              <a:rPr lang="en-US" altLang="zh-CN" sz="2800" dirty="0">
                <a:solidFill>
                  <a:schemeClr val="tx1"/>
                </a:solidFill>
                <a:ea typeface="宋体" charset="-122"/>
                <a:sym typeface="Wingdings 2" pitchFamily="18" charset="2"/>
              </a:rPr>
              <a:t>N</a:t>
            </a:r>
            <a:r>
              <a:rPr lang="zh-CN" altLang="en-US" sz="2800" dirty="0">
                <a:solidFill>
                  <a:schemeClr val="tx1"/>
                </a:solidFill>
                <a:latin typeface="宋体" charset="-122"/>
                <a:ea typeface="宋体" charset="-122"/>
                <a:sym typeface="Wingdings 2" pitchFamily="18" charset="2"/>
              </a:rPr>
              <a:t>元关联是在</a:t>
            </a:r>
            <a:r>
              <a:rPr lang="en-US" altLang="zh-CN" sz="2800" dirty="0">
                <a:solidFill>
                  <a:schemeClr val="tx1"/>
                </a:solidFill>
                <a:ea typeface="宋体" charset="-122"/>
                <a:sym typeface="Wingdings 2" pitchFamily="18" charset="2"/>
              </a:rPr>
              <a:t>3</a:t>
            </a:r>
            <a:r>
              <a:rPr lang="zh-CN" altLang="en-US" sz="2800" dirty="0">
                <a:solidFill>
                  <a:schemeClr val="tx1"/>
                </a:solidFill>
                <a:latin typeface="宋体" charset="-122"/>
                <a:ea typeface="宋体" charset="-122"/>
                <a:sym typeface="Wingdings 2" pitchFamily="18" charset="2"/>
              </a:rPr>
              <a:t>个或多个对象类之间发生的关联，</a:t>
            </a:r>
            <a:r>
              <a:rPr lang="en-US" altLang="zh-CN" sz="2800" dirty="0">
                <a:solidFill>
                  <a:schemeClr val="tx1"/>
                </a:solidFill>
                <a:ea typeface="宋体" charset="-122"/>
                <a:sym typeface="Wingdings 2" pitchFamily="18" charset="2"/>
              </a:rPr>
              <a:t>N </a:t>
            </a:r>
            <a:r>
              <a:rPr lang="zh-CN" altLang="en-US" sz="2800" dirty="0">
                <a:solidFill>
                  <a:schemeClr val="tx1"/>
                </a:solidFill>
                <a:latin typeface="宋体" charset="-122"/>
                <a:ea typeface="宋体" charset="-122"/>
                <a:sym typeface="Wingdings 2" pitchFamily="18" charset="2"/>
              </a:rPr>
              <a:t>元关联的每一个实例是被关联的类的对象的多元组。</a:t>
            </a:r>
            <a:r>
              <a:rPr lang="zh-CN" altLang="en-US" sz="2800" dirty="0">
                <a:solidFill>
                  <a:schemeClr val="tx1"/>
                </a:solidFill>
                <a:sym typeface="Wingdings 2" pitchFamily="18" charset="2"/>
              </a:rPr>
              <a:t> </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在对象类图上用一个菱形连接互相关联的类表示</a:t>
            </a:r>
            <a:r>
              <a:rPr lang="en-US" altLang="zh-CN" sz="2800" dirty="0">
                <a:solidFill>
                  <a:schemeClr val="tx1"/>
                </a:solidFill>
                <a:ea typeface="宋体" charset="-122"/>
                <a:sym typeface="Wingdings 2" pitchFamily="18" charset="2"/>
              </a:rPr>
              <a:t>N </a:t>
            </a:r>
            <a:r>
              <a:rPr lang="zh-CN" altLang="en-US" sz="2800" dirty="0">
                <a:solidFill>
                  <a:schemeClr val="tx1"/>
                </a:solidFill>
                <a:latin typeface="宋体" charset="-122"/>
                <a:ea typeface="宋体" charset="-122"/>
                <a:sym typeface="Wingdings 2" pitchFamily="18" charset="2"/>
              </a:rPr>
              <a:t>元关联，如</a:t>
            </a:r>
            <a:r>
              <a:rPr lang="zh-CN" altLang="en-US" sz="2800" dirty="0" smtClean="0">
                <a:solidFill>
                  <a:schemeClr val="tx1"/>
                </a:solidFill>
                <a:latin typeface="宋体" charset="-122"/>
                <a:ea typeface="宋体" charset="-122"/>
                <a:sym typeface="Wingdings 2" pitchFamily="18" charset="2"/>
              </a:rPr>
              <a:t>图</a:t>
            </a:r>
            <a:r>
              <a:rPr lang="zh-CN" altLang="en-US" sz="2800" dirty="0" smtClean="0">
                <a:solidFill>
                  <a:schemeClr val="tx1"/>
                </a:solidFill>
                <a:ea typeface="宋体" charset="-122"/>
                <a:sym typeface="Wingdings 2" pitchFamily="18" charset="2"/>
              </a:rPr>
              <a:t>所</a:t>
            </a:r>
            <a:r>
              <a:rPr lang="zh-CN" altLang="en-US" sz="2800" dirty="0">
                <a:solidFill>
                  <a:schemeClr val="tx1"/>
                </a:solidFill>
                <a:ea typeface="宋体" charset="-122"/>
                <a:sym typeface="Wingdings 2" pitchFamily="18" charset="2"/>
              </a:rPr>
              <a:t>示。</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p:txBody>
      </p:sp>
      <p:sp>
        <p:nvSpPr>
          <p:cNvPr id="214022" name="Rectangle 6"/>
          <p:cNvSpPr>
            <a:spLocks noGrp="1" noChangeArrowheads="1"/>
          </p:cNvSpPr>
          <p:nvPr>
            <p:ph type="title"/>
          </p:nvPr>
        </p:nvSpPr>
        <p:spPr>
          <a:noFill/>
          <a:ln/>
        </p:spPr>
        <p:txBody>
          <a:bodyPr/>
          <a:lstStyle/>
          <a:p>
            <a:r>
              <a:rPr lang="zh-CN" altLang="en-US" dirty="0" smtClean="0"/>
              <a:t>自</a:t>
            </a:r>
            <a:r>
              <a:rPr lang="zh-CN" altLang="en-US" dirty="0"/>
              <a:t>返关联、二元关联和</a:t>
            </a:r>
            <a:r>
              <a:rPr lang="en-US" altLang="zh-CN" dirty="0">
                <a:latin typeface="Times New Roman" pitchFamily="18" charset="0"/>
              </a:rPr>
              <a:t>N</a:t>
            </a:r>
            <a:r>
              <a:rPr lang="zh-CN" altLang="en-US" dirty="0"/>
              <a:t>元关联</a:t>
            </a:r>
          </a:p>
        </p:txBody>
      </p:sp>
      <p:sp>
        <p:nvSpPr>
          <p:cNvPr id="214023" name="Text Box 7"/>
          <p:cNvSpPr txBox="1">
            <a:spLocks noChangeArrowheads="1"/>
          </p:cNvSpPr>
          <p:nvPr/>
        </p:nvSpPr>
        <p:spPr bwMode="auto">
          <a:xfrm>
            <a:off x="5335488" y="6021288"/>
            <a:ext cx="1828800"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dirty="0" smtClean="0">
                <a:solidFill>
                  <a:srgbClr val="FFFF66"/>
                </a:solidFill>
              </a:rPr>
              <a:t>N</a:t>
            </a:r>
            <a:r>
              <a:rPr lang="zh-CN" altLang="en-US" sz="1400" dirty="0">
                <a:solidFill>
                  <a:srgbClr val="FFFF66"/>
                </a:solidFill>
                <a:latin typeface="宋体" charset="-122"/>
              </a:rPr>
              <a:t>元</a:t>
            </a:r>
            <a:r>
              <a:rPr lang="zh-CN" altLang="en-US" sz="1400" dirty="0" smtClean="0">
                <a:solidFill>
                  <a:srgbClr val="FFFF66"/>
                </a:solidFill>
                <a:latin typeface="宋体" charset="-122"/>
              </a:rPr>
              <a:t>关联</a:t>
            </a:r>
            <a:r>
              <a:rPr lang="zh-CN" altLang="en-US" sz="1400" dirty="0" smtClean="0">
                <a:solidFill>
                  <a:srgbClr val="FFFF66"/>
                </a:solidFill>
              </a:rPr>
              <a:t> </a:t>
            </a:r>
            <a:r>
              <a:rPr lang="zh-CN" altLang="en-US" sz="1400" dirty="0" smtClean="0"/>
              <a:t> </a:t>
            </a:r>
            <a:endParaRPr lang="zh-CN" altLang="en-US" sz="1400" dirty="0"/>
          </a:p>
        </p:txBody>
      </p:sp>
      <p:sp>
        <p:nvSpPr>
          <p:cNvPr id="214026" name="Rectangle 10"/>
          <p:cNvSpPr>
            <a:spLocks noChangeArrowheads="1"/>
          </p:cNvSpPr>
          <p:nvPr/>
        </p:nvSpPr>
        <p:spPr bwMode="auto">
          <a:xfrm>
            <a:off x="3143250" y="2162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4025"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96752"/>
            <a:ext cx="5283615" cy="459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0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82" name="Rectangle 2"/>
          <p:cNvSpPr>
            <a:spLocks noChangeArrowheads="1"/>
          </p:cNvSpPr>
          <p:nvPr/>
        </p:nvSpPr>
        <p:spPr bwMode="auto">
          <a:xfrm>
            <a:off x="107504" y="125958"/>
            <a:ext cx="892899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smtClean="0">
                <a:solidFill>
                  <a:srgbClr val="FFFF99"/>
                </a:solidFill>
                <a:latin typeface="+mj-lt"/>
                <a:ea typeface="+mj-ea"/>
                <a:cs typeface="+mj-cs"/>
              </a:rPr>
              <a:t>OOA&amp;D</a:t>
            </a:r>
            <a:endParaRPr lang="zh-CN" altLang="en-US" sz="3600" dirty="0">
              <a:solidFill>
                <a:srgbClr val="FFFF99"/>
              </a:solidFill>
              <a:latin typeface="+mj-lt"/>
              <a:ea typeface="+mj-ea"/>
              <a:cs typeface="+mj-cs"/>
            </a:endParaRPr>
          </a:p>
        </p:txBody>
      </p:sp>
      <p:pic>
        <p:nvPicPr>
          <p:cNvPr id="19660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53244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9660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924175"/>
            <a:ext cx="58864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xfrm>
            <a:off x="276224" y="980728"/>
            <a:ext cx="8472240" cy="2152650"/>
          </a:xfrm>
        </p:spPr>
        <p:txBody>
          <a:bodyPr/>
          <a:lstStyle/>
          <a:p>
            <a:r>
              <a:rPr lang="en-US" altLang="zh-CN"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关联可以加上一些约束，以规定关联的含义。</a:t>
            </a:r>
            <a:r>
              <a:rPr lang="zh-CN" altLang="en-US" sz="2800" dirty="0">
                <a:solidFill>
                  <a:schemeClr val="tx1"/>
                </a:solidFill>
                <a:sym typeface="Wingdings 2" pitchFamily="18" charset="2"/>
              </a:rPr>
              <a:t> </a:t>
            </a:r>
          </a:p>
          <a:p>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约束的字符串括在花括号</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内。</a:t>
            </a:r>
            <a:r>
              <a:rPr lang="zh-CN" altLang="en-US" sz="2800" dirty="0">
                <a:solidFill>
                  <a:schemeClr val="tx1"/>
                </a:solidFill>
                <a:sym typeface="Wingdings 2" pitchFamily="18" charset="2"/>
              </a:rPr>
              <a:t> </a:t>
            </a:r>
          </a:p>
          <a:p>
            <a:r>
              <a:rPr lang="zh-CN" altLang="en-US" sz="2800" dirty="0">
                <a:solidFill>
                  <a:schemeClr val="tx1"/>
                </a:solidFill>
                <a:sym typeface="Wingdings 2" pitchFamily="18" charset="2"/>
              </a:rPr>
              <a:t></a:t>
            </a:r>
            <a:r>
              <a:rPr lang="en-US" altLang="zh-CN" sz="2800" dirty="0">
                <a:solidFill>
                  <a:schemeClr val="tx1"/>
                </a:solidFill>
                <a:ea typeface="宋体" charset="-122"/>
                <a:sym typeface="Wingdings 2" pitchFamily="18" charset="2"/>
              </a:rPr>
              <a:t>UML</a:t>
            </a:r>
            <a:r>
              <a:rPr lang="zh-CN" altLang="en-US" sz="2800" dirty="0">
                <a:solidFill>
                  <a:schemeClr val="tx1"/>
                </a:solidFill>
                <a:ea typeface="宋体" charset="-122"/>
                <a:sym typeface="Wingdings 2" pitchFamily="18" charset="2"/>
              </a:rPr>
              <a:t>定义了一些约束可以施加在目标关联端上，如“</a:t>
            </a:r>
            <a:r>
              <a:rPr lang="en-US" altLang="zh-CN" sz="2800" dirty="0">
                <a:solidFill>
                  <a:schemeClr val="tx1"/>
                </a:solidFill>
                <a:ea typeface="宋体" charset="-122"/>
                <a:sym typeface="Wingdings 2" pitchFamily="18" charset="2"/>
              </a:rPr>
              <a:t>implicit”</a:t>
            </a:r>
            <a:r>
              <a:rPr lang="zh-CN" altLang="en-US" sz="2800" dirty="0">
                <a:solidFill>
                  <a:schemeClr val="tx1"/>
                </a:solidFill>
                <a:ea typeface="宋体" charset="-122"/>
                <a:sym typeface="Wingdings 2" pitchFamily="18" charset="2"/>
              </a:rPr>
              <a:t>、“</a:t>
            </a:r>
            <a:r>
              <a:rPr lang="en-US" altLang="zh-CN" sz="2800" dirty="0">
                <a:solidFill>
                  <a:schemeClr val="tx1"/>
                </a:solidFill>
                <a:ea typeface="宋体" charset="-122"/>
                <a:sym typeface="Wingdings 2" pitchFamily="18" charset="2"/>
              </a:rPr>
              <a:t>ordered”</a:t>
            </a:r>
            <a:r>
              <a:rPr lang="zh-CN" altLang="en-US" sz="2800" dirty="0">
                <a:solidFill>
                  <a:schemeClr val="tx1"/>
                </a:solidFill>
                <a:ea typeface="宋体" charset="-122"/>
                <a:sym typeface="Wingdings 2" pitchFamily="18" charset="2"/>
              </a:rPr>
              <a:t>、“</a:t>
            </a:r>
            <a:r>
              <a:rPr lang="en-US" altLang="zh-CN" sz="2800" dirty="0">
                <a:solidFill>
                  <a:schemeClr val="tx1"/>
                </a:solidFill>
                <a:ea typeface="宋体" charset="-122"/>
                <a:sym typeface="Wingdings 2" pitchFamily="18" charset="2"/>
              </a:rPr>
              <a:t>changeable”</a:t>
            </a:r>
            <a:r>
              <a:rPr lang="zh-CN" altLang="en-US" sz="2800" dirty="0">
                <a:solidFill>
                  <a:schemeClr val="tx1"/>
                </a:solidFill>
                <a:ea typeface="宋体" charset="-122"/>
                <a:sym typeface="Wingdings 2" pitchFamily="18" charset="2"/>
              </a:rPr>
              <a:t>、“</a:t>
            </a:r>
            <a:r>
              <a:rPr lang="en-US" altLang="zh-CN" sz="2800" dirty="0" err="1">
                <a:solidFill>
                  <a:schemeClr val="tx1"/>
                </a:solidFill>
                <a:ea typeface="宋体" charset="-122"/>
                <a:sym typeface="Wingdings 2" pitchFamily="18" charset="2"/>
              </a:rPr>
              <a:t>addonly</a:t>
            </a:r>
            <a:r>
              <a:rPr lang="en-US" altLang="zh-CN" sz="2800" dirty="0">
                <a:solidFill>
                  <a:schemeClr val="tx1"/>
                </a:solidFill>
                <a:ea typeface="宋体" charset="-122"/>
                <a:sym typeface="Wingdings 2" pitchFamily="18" charset="2"/>
              </a:rPr>
              <a:t> ”</a:t>
            </a:r>
            <a:r>
              <a:rPr lang="zh-CN" altLang="en-US" sz="2800" dirty="0">
                <a:solidFill>
                  <a:schemeClr val="tx1"/>
                </a:solidFill>
                <a:ea typeface="宋体" charset="-122"/>
                <a:sym typeface="Wingdings 2" pitchFamily="18" charset="2"/>
              </a:rPr>
              <a:t>、“</a:t>
            </a:r>
            <a:r>
              <a:rPr lang="en-US" altLang="zh-CN" sz="2800" dirty="0" err="1">
                <a:solidFill>
                  <a:schemeClr val="tx1"/>
                </a:solidFill>
                <a:ea typeface="宋体" charset="-122"/>
                <a:sym typeface="Wingdings 2" pitchFamily="18" charset="2"/>
              </a:rPr>
              <a:t>xor</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等。</a:t>
            </a:r>
            <a:r>
              <a:rPr lang="zh-CN" altLang="en-US" sz="2800" dirty="0">
                <a:solidFill>
                  <a:schemeClr val="tx1"/>
                </a:solidFill>
                <a:sym typeface="Wingdings 2" pitchFamily="18" charset="2"/>
              </a:rPr>
              <a:t> </a:t>
            </a:r>
            <a:endParaRPr lang="zh-CN" altLang="en-US" sz="2800" dirty="0">
              <a:solidFill>
                <a:schemeClr val="tx1"/>
              </a:solidFill>
              <a:ea typeface="宋体" charset="-122"/>
              <a:sym typeface="Wingdings 2" pitchFamily="18" charset="2"/>
            </a:endParaRPr>
          </a:p>
          <a:p>
            <a:r>
              <a:rPr lang="zh-CN" altLang="en-US" sz="2800" dirty="0">
                <a:solidFill>
                  <a:schemeClr val="tx1"/>
                </a:solidFill>
                <a:sym typeface="Wingdings 2" pitchFamily="18" charset="2"/>
              </a:rPr>
              <a:t></a:t>
            </a:r>
            <a:r>
              <a:rPr lang="zh-CN" altLang="en-US" sz="2800" dirty="0" smtClean="0">
                <a:solidFill>
                  <a:schemeClr val="tx1"/>
                </a:solidFill>
                <a:sym typeface="Wingdings 2" pitchFamily="18" charset="2"/>
              </a:rPr>
              <a:t>例，如图具有</a:t>
            </a:r>
            <a:r>
              <a:rPr lang="en-US" altLang="zh-CN" sz="2800" dirty="0" err="1">
                <a:solidFill>
                  <a:schemeClr val="tx1"/>
                </a:solidFill>
                <a:ea typeface="宋体" charset="-122"/>
                <a:sym typeface="Wingdings 2" pitchFamily="18" charset="2"/>
              </a:rPr>
              <a:t>xor</a:t>
            </a:r>
            <a:r>
              <a:rPr lang="zh-CN" altLang="en-US" sz="2800" dirty="0">
                <a:solidFill>
                  <a:schemeClr val="tx1"/>
                </a:solidFill>
                <a:ea typeface="宋体" charset="-122"/>
                <a:sym typeface="Wingdings 2" pitchFamily="18" charset="2"/>
              </a:rPr>
              <a:t>约束的关联</a:t>
            </a:r>
            <a:r>
              <a:rPr lang="zh-CN" altLang="en-US" sz="2800" dirty="0" smtClean="0">
                <a:solidFill>
                  <a:schemeClr val="tx1"/>
                </a:solidFill>
                <a:ea typeface="宋体" charset="-122"/>
                <a:sym typeface="Wingdings 2" pitchFamily="18" charset="2"/>
              </a:rPr>
              <a:t>，代表</a:t>
            </a:r>
            <a:r>
              <a:rPr lang="zh-CN" altLang="en-US" sz="2800" dirty="0">
                <a:solidFill>
                  <a:schemeClr val="tx1"/>
                </a:solidFill>
                <a:ea typeface="宋体" charset="-122"/>
                <a:sym typeface="Wingdings 2" pitchFamily="18" charset="2"/>
              </a:rPr>
              <a:t>一组关联的互斥的情况。 </a:t>
            </a:r>
          </a:p>
        </p:txBody>
      </p:sp>
      <p:sp>
        <p:nvSpPr>
          <p:cNvPr id="215046" name="Rectangle 6"/>
          <p:cNvSpPr>
            <a:spLocks noGrp="1" noChangeArrowheads="1"/>
          </p:cNvSpPr>
          <p:nvPr>
            <p:ph type="title"/>
          </p:nvPr>
        </p:nvSpPr>
        <p:spPr>
          <a:noFill/>
          <a:ln/>
        </p:spPr>
        <p:txBody>
          <a:bodyPr/>
          <a:lstStyle/>
          <a:p>
            <a:r>
              <a:rPr lang="zh-CN" altLang="en-US" dirty="0" smtClean="0"/>
              <a:t>关联</a:t>
            </a:r>
            <a:r>
              <a:rPr lang="zh-CN" altLang="en-US" dirty="0"/>
              <a:t>的约束</a:t>
            </a:r>
          </a:p>
        </p:txBody>
      </p:sp>
      <p:sp>
        <p:nvSpPr>
          <p:cNvPr id="215050" name="Rectangle 10"/>
          <p:cNvSpPr>
            <a:spLocks noChangeArrowheads="1"/>
          </p:cNvSpPr>
          <p:nvPr/>
        </p:nvSpPr>
        <p:spPr bwMode="auto">
          <a:xfrm>
            <a:off x="2924175"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5049"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85" y="3861048"/>
            <a:ext cx="7416347"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6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noFill/>
          <a:ln/>
        </p:spPr>
        <p:txBody>
          <a:bodyPr/>
          <a:lstStyle/>
          <a:p>
            <a:r>
              <a:rPr lang="en-US" altLang="zh-CN" dirty="0"/>
              <a:t>Association </a:t>
            </a:r>
            <a:r>
              <a:rPr lang="en-US" altLang="zh-CN" dirty="0" smtClean="0"/>
              <a:t>types</a:t>
            </a:r>
            <a:endParaRPr lang="zh-CN" altLang="en-US" dirty="0"/>
          </a:p>
        </p:txBody>
      </p:sp>
      <p:sp>
        <p:nvSpPr>
          <p:cNvPr id="218123" name="Text Box 11">
            <a:hlinkClick r:id="rId2" action="ppaction://hlinksldjump"/>
          </p:cNvPr>
          <p:cNvSpPr txBox="1">
            <a:spLocks noChangeArrowheads="1"/>
          </p:cNvSpPr>
          <p:nvPr/>
        </p:nvSpPr>
        <p:spPr bwMode="auto">
          <a:xfrm>
            <a:off x="1524000" y="44958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0" name="文本占位符 2"/>
          <p:cNvSpPr txBox="1">
            <a:spLocks/>
          </p:cNvSpPr>
          <p:nvPr/>
        </p:nvSpPr>
        <p:spPr bwMode="auto">
          <a:xfrm>
            <a:off x="683568" y="1628800"/>
            <a:ext cx="777686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en-US" altLang="zh-CN" dirty="0" smtClean="0">
                <a:ea typeface="宋体" charset="-122"/>
                <a:sym typeface="Wingdings 2" pitchFamily="18" charset="2"/>
              </a:rPr>
              <a:t>Aggregation  [</a:t>
            </a:r>
            <a:r>
              <a:rPr lang="zh-CN" altLang="en-US" dirty="0" smtClean="0">
                <a:ea typeface="宋体" charset="-122"/>
                <a:sym typeface="Wingdings 2" pitchFamily="18" charset="2"/>
              </a:rPr>
              <a:t>聚合</a:t>
            </a:r>
            <a:r>
              <a:rPr lang="en-US" altLang="zh-CN" dirty="0" smtClean="0">
                <a:ea typeface="宋体" charset="-122"/>
                <a:sym typeface="Wingdings 2" pitchFamily="18" charset="2"/>
              </a:rPr>
              <a:t>]</a:t>
            </a:r>
          </a:p>
          <a:p>
            <a:endParaRPr lang="en-US" altLang="zh-CN" dirty="0">
              <a:ea typeface="宋体" charset="-122"/>
              <a:sym typeface="Wingdings 2" pitchFamily="18" charset="2"/>
            </a:endParaRPr>
          </a:p>
          <a:p>
            <a:r>
              <a:rPr lang="en-US" altLang="zh-CN" dirty="0">
                <a:ea typeface="宋体" charset="-122"/>
                <a:sym typeface="Wingdings 2" pitchFamily="18" charset="2"/>
              </a:rPr>
              <a:t>Composition </a:t>
            </a:r>
            <a:r>
              <a:rPr lang="en-US" altLang="zh-CN" dirty="0" smtClean="0">
                <a:ea typeface="宋体" charset="-122"/>
                <a:sym typeface="Wingdings 2" pitchFamily="18" charset="2"/>
              </a:rPr>
              <a:t>[</a:t>
            </a:r>
            <a:r>
              <a:rPr lang="zh-CN" altLang="en-US" dirty="0" smtClean="0">
                <a:ea typeface="宋体" charset="-122"/>
                <a:sym typeface="Wingdings 2" pitchFamily="18" charset="2"/>
              </a:rPr>
              <a:t>组合</a:t>
            </a:r>
            <a:r>
              <a:rPr lang="en-US" altLang="zh-CN" dirty="0" smtClean="0">
                <a:ea typeface="宋体" charset="-122"/>
                <a:sym typeface="Wingdings 2" pitchFamily="18" charset="2"/>
              </a:rPr>
              <a:t>]</a:t>
            </a:r>
            <a:endParaRPr lang="en-US" altLang="zh-CN" dirty="0" smtClean="0">
              <a:ea typeface="宋体" charset="-122"/>
            </a:endParaRPr>
          </a:p>
          <a:p>
            <a:endParaRPr lang="en-US" altLang="zh-CN" dirty="0">
              <a:ea typeface="宋体" charset="-122"/>
            </a:endParaRPr>
          </a:p>
          <a:p>
            <a:r>
              <a:rPr lang="en-US" altLang="zh-CN" dirty="0">
                <a:ea typeface="宋体" charset="-122"/>
                <a:sym typeface="Wingdings 2" pitchFamily="18" charset="2"/>
              </a:rPr>
              <a:t>Generalization </a:t>
            </a:r>
            <a:r>
              <a:rPr lang="en-US" altLang="zh-CN" dirty="0" smtClean="0">
                <a:ea typeface="宋体" charset="-122"/>
                <a:sym typeface="Wingdings 2" pitchFamily="18" charset="2"/>
              </a:rPr>
              <a:t>[</a:t>
            </a:r>
            <a:r>
              <a:rPr lang="zh-CN" altLang="en-US" dirty="0" smtClean="0">
                <a:ea typeface="宋体" charset="-122"/>
                <a:sym typeface="Wingdings 2" pitchFamily="18" charset="2"/>
              </a:rPr>
              <a:t>泛化</a:t>
            </a:r>
            <a:r>
              <a:rPr lang="en-US" altLang="zh-CN" dirty="0" smtClean="0">
                <a:ea typeface="宋体" charset="-122"/>
                <a:sym typeface="Wingdings 2" pitchFamily="18" charset="2"/>
              </a:rPr>
              <a:t>]</a:t>
            </a:r>
          </a:p>
          <a:p>
            <a:endParaRPr lang="en-US" altLang="zh-CN" dirty="0">
              <a:ea typeface="宋体" charset="-122"/>
              <a:sym typeface="Wingdings 2" pitchFamily="18" charset="2"/>
            </a:endParaRPr>
          </a:p>
          <a:p>
            <a:r>
              <a:rPr lang="en-US" altLang="zh-CN" dirty="0" smtClean="0">
                <a:ea typeface="宋体" charset="-122"/>
                <a:sym typeface="Wingdings 2" pitchFamily="18" charset="2"/>
              </a:rPr>
              <a:t>Dependency [</a:t>
            </a:r>
            <a:r>
              <a:rPr lang="zh-CN" altLang="en-US" dirty="0" smtClean="0">
                <a:ea typeface="宋体" charset="-122"/>
                <a:sym typeface="Wingdings 2" pitchFamily="18" charset="2"/>
              </a:rPr>
              <a:t>依赖</a:t>
            </a:r>
            <a:r>
              <a:rPr lang="en-US" altLang="zh-CN" dirty="0" smtClean="0">
                <a:ea typeface="宋体" charset="-122"/>
                <a:sym typeface="Wingdings 2" pitchFamily="18" charset="2"/>
              </a:rPr>
              <a:t>]</a:t>
            </a:r>
          </a:p>
          <a:p>
            <a:endParaRPr lang="en-US" altLang="zh-CN" b="0" dirty="0">
              <a:latin typeface="Arial" charset="0"/>
              <a:ea typeface="宋体" charset="-122"/>
              <a:sym typeface="Wingdings 2" pitchFamily="18" charset="2"/>
            </a:endParaRPr>
          </a:p>
          <a:p>
            <a:endParaRPr lang="en-US" altLang="zh-CN" b="0" dirty="0">
              <a:latin typeface="Arial" charset="0"/>
            </a:endParaRPr>
          </a:p>
          <a:p>
            <a:endParaRPr lang="en-US" altLang="zh-CN" dirty="0">
              <a:ea typeface="宋体" charset="-122"/>
            </a:endParaRPr>
          </a:p>
        </p:txBody>
      </p:sp>
    </p:spTree>
    <p:extLst>
      <p:ext uri="{BB962C8B-B14F-4D97-AF65-F5344CB8AC3E}">
        <p14:creationId xmlns:p14="http://schemas.microsoft.com/office/powerpoint/2010/main" val="248771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355129" y="1060326"/>
            <a:ext cx="8393335" cy="2152650"/>
          </a:xfrm>
        </p:spPr>
        <p:txBody>
          <a:bodyPr/>
          <a:lstStyle/>
          <a:p>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聚合（</a:t>
            </a:r>
            <a:r>
              <a:rPr lang="en-US" altLang="zh-CN" sz="2400" dirty="0">
                <a:solidFill>
                  <a:schemeClr val="tx1"/>
                </a:solidFill>
                <a:ea typeface="宋体" charset="-122"/>
                <a:sym typeface="Wingdings 2" pitchFamily="18" charset="2"/>
              </a:rPr>
              <a:t>Aggregation</a:t>
            </a:r>
            <a:r>
              <a:rPr lang="zh-CN" altLang="en-US" sz="2400" dirty="0">
                <a:solidFill>
                  <a:schemeClr val="tx1"/>
                </a:solidFill>
                <a:latin typeface="宋体" charset="-122"/>
                <a:ea typeface="宋体" charset="-122"/>
                <a:sym typeface="Wingdings 2" pitchFamily="18" charset="2"/>
              </a:rPr>
              <a:t>）表示事物的部分</a:t>
            </a:r>
            <a:r>
              <a:rPr lang="en-US" altLang="zh-CN" sz="2400" dirty="0">
                <a:solidFill>
                  <a:schemeClr val="tx1"/>
                </a:solidFill>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整体关系的较弱的情况。聚合也称为</a:t>
            </a:r>
            <a:r>
              <a:rPr lang="zh-CN" altLang="en-US" sz="2400" dirty="0">
                <a:solidFill>
                  <a:schemeClr val="tx1"/>
                </a:solidFill>
                <a:latin typeface="Times New Roman"/>
                <a:ea typeface="宋体" charset="-122"/>
                <a:sym typeface="Wingdings 2" pitchFamily="18" charset="2"/>
              </a:rPr>
              <a:t>“</a:t>
            </a:r>
            <a:r>
              <a:rPr lang="en-US" altLang="zh-CN" sz="2400" dirty="0">
                <a:solidFill>
                  <a:schemeClr val="tx1"/>
                </a:solidFill>
                <a:ea typeface="宋体" charset="-122"/>
                <a:sym typeface="Wingdings 2" pitchFamily="18" charset="2"/>
              </a:rPr>
              <a:t>has-a</a:t>
            </a:r>
            <a:r>
              <a:rPr lang="en-US" altLang="zh-CN" sz="2400" dirty="0">
                <a:solidFill>
                  <a:schemeClr val="tx1"/>
                </a:solidFill>
                <a:latin typeface="Times New Roman"/>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联系。</a:t>
            </a:r>
            <a:r>
              <a:rPr lang="zh-CN" altLang="en-US" sz="2400" dirty="0">
                <a:solidFill>
                  <a:schemeClr val="tx1"/>
                </a:solidFill>
                <a:sym typeface="Wingdings 2" pitchFamily="18" charset="2"/>
              </a:rPr>
              <a:t> </a:t>
            </a: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在关联线端加一个小空心菱形表示聚合，菱形连接代表整体事物的对象类，称之为聚合类，另一个关联端连接代表部分事物的对象类。</a:t>
            </a:r>
            <a:endParaRPr lang="zh-CN" altLang="en-US" sz="2400" dirty="0">
              <a:solidFill>
                <a:schemeClr val="tx1"/>
              </a:solidFill>
              <a:sym typeface="Wingdings 2" pitchFamily="18" charset="2"/>
            </a:endParaRPr>
          </a:p>
          <a:p>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例：圆和多边形是图形格式的两个聚合对象</a:t>
            </a:r>
            <a:r>
              <a:rPr lang="zh-CN" altLang="en-US" sz="2400" dirty="0" smtClean="0">
                <a:solidFill>
                  <a:schemeClr val="tx1"/>
                </a:solidFill>
                <a:latin typeface="宋体" charset="-122"/>
                <a:ea typeface="宋体" charset="-122"/>
                <a:sym typeface="Wingdings 2" pitchFamily="18" charset="2"/>
              </a:rPr>
              <a:t>类。</a:t>
            </a:r>
            <a:r>
              <a:rPr lang="zh-CN" altLang="en-US" sz="2400" dirty="0" smtClean="0">
                <a:solidFill>
                  <a:schemeClr val="tx1"/>
                </a:solidFill>
                <a:sym typeface="Wingdings 2" pitchFamily="18" charset="2"/>
              </a:rPr>
              <a:t> </a:t>
            </a:r>
            <a:endParaRPr lang="zh-CN" altLang="en-US" sz="2400" dirty="0">
              <a:solidFill>
                <a:schemeClr val="tx1"/>
              </a:solidFill>
              <a:sym typeface="Wingdings 2" pitchFamily="18" charset="2"/>
            </a:endParaRPr>
          </a:p>
        </p:txBody>
      </p:sp>
      <p:sp>
        <p:nvSpPr>
          <p:cNvPr id="217094" name="Rectangle 6"/>
          <p:cNvSpPr>
            <a:spLocks noGrp="1" noChangeArrowheads="1"/>
          </p:cNvSpPr>
          <p:nvPr>
            <p:ph type="title"/>
          </p:nvPr>
        </p:nvSpPr>
        <p:spPr>
          <a:noFill/>
          <a:ln/>
        </p:spPr>
        <p:txBody>
          <a:bodyPr/>
          <a:lstStyle/>
          <a:p>
            <a:r>
              <a:rPr lang="en-US" altLang="zh-CN" dirty="0">
                <a:ea typeface="宋体" charset="-122"/>
                <a:sym typeface="Wingdings 2" pitchFamily="18" charset="2"/>
              </a:rPr>
              <a:t>Aggregation</a:t>
            </a:r>
            <a:endParaRPr lang="zh-CN" altLang="en-US" dirty="0"/>
          </a:p>
        </p:txBody>
      </p:sp>
      <p:sp>
        <p:nvSpPr>
          <p:cNvPr id="217098" name="Rectangle 10"/>
          <p:cNvSpPr>
            <a:spLocks noChangeArrowheads="1"/>
          </p:cNvSpPr>
          <p:nvPr/>
        </p:nvSpPr>
        <p:spPr bwMode="auto">
          <a:xfrm>
            <a:off x="2495550"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7097"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320988"/>
            <a:ext cx="6120680" cy="306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89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276224" y="980728"/>
            <a:ext cx="8328223" cy="4362450"/>
          </a:xfrm>
        </p:spPr>
        <p:txBody>
          <a:bodyPr/>
          <a:lstStyle/>
          <a:p>
            <a:pPr>
              <a:lnSpc>
                <a:spcPct val="90000"/>
              </a:lnSpc>
            </a:pPr>
            <a:r>
              <a:rPr lang="en-US" altLang="zh-CN"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组合（</a:t>
            </a:r>
            <a:r>
              <a:rPr lang="en-US" altLang="zh-CN" sz="2800" dirty="0">
                <a:solidFill>
                  <a:schemeClr val="tx1"/>
                </a:solidFill>
                <a:ea typeface="宋体" charset="-122"/>
                <a:sym typeface="Wingdings 2" pitchFamily="18" charset="2"/>
              </a:rPr>
              <a:t>Composition</a:t>
            </a:r>
            <a:r>
              <a:rPr lang="zh-CN" altLang="en-US" sz="2800" dirty="0">
                <a:solidFill>
                  <a:schemeClr val="tx1"/>
                </a:solidFill>
                <a:latin typeface="宋体" charset="-122"/>
                <a:ea typeface="宋体" charset="-122"/>
                <a:sym typeface="Wingdings 2" pitchFamily="18" charset="2"/>
              </a:rPr>
              <a:t>）表示事物的部分</a:t>
            </a:r>
            <a:r>
              <a:rPr lang="en-US" altLang="zh-CN" sz="2800" dirty="0">
                <a:solidFill>
                  <a:schemeClr val="tx1"/>
                </a:solidFill>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整体关系的较强的情况。组合也称为</a:t>
            </a:r>
            <a:r>
              <a:rPr lang="zh-CN" altLang="en-US" sz="2800" dirty="0">
                <a:solidFill>
                  <a:schemeClr val="tx1"/>
                </a:solidFill>
                <a:latin typeface="Times New Roman"/>
                <a:ea typeface="宋体" charset="-122"/>
                <a:sym typeface="Wingdings 2" pitchFamily="18" charset="2"/>
              </a:rPr>
              <a:t>“</a:t>
            </a:r>
            <a:r>
              <a:rPr lang="en-US" altLang="zh-CN" sz="2800" dirty="0">
                <a:solidFill>
                  <a:schemeClr val="tx1"/>
                </a:solidFill>
                <a:ea typeface="宋体" charset="-122"/>
                <a:sym typeface="Wingdings 2" pitchFamily="18" charset="2"/>
              </a:rPr>
              <a:t>contains-a</a:t>
            </a:r>
            <a:r>
              <a:rPr lang="en-US" altLang="zh-CN"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联系。</a:t>
            </a:r>
            <a:r>
              <a:rPr lang="zh-CN" altLang="en-US" sz="2800" dirty="0">
                <a:solidFill>
                  <a:schemeClr val="tx1"/>
                </a:solidFill>
                <a:sym typeface="Wingdings 2" pitchFamily="18" charset="2"/>
              </a:rPr>
              <a:t> </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在关联线端加一个小实心菱形表示组合，菱形连接代表整体事物的对象类，称之为组合类，另一个关联端连接代表部分事物的对象类。</a:t>
            </a:r>
            <a:endParaRPr lang="zh-CN" altLang="en-US" sz="2800" dirty="0">
              <a:solidFill>
                <a:schemeClr val="tx1"/>
              </a:solidFill>
              <a:sym typeface="Wingdings 2" pitchFamily="18" charset="2"/>
            </a:endParaRPr>
          </a:p>
          <a:p>
            <a:pPr>
              <a:lnSpc>
                <a:spcPct val="90000"/>
              </a:lnSpc>
            </a:pPr>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例：圆由点组成，</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圆</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是组合对象类，</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点</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是成分对象类；多边形也是由点组成的，是一个组合类 </a:t>
            </a:r>
            <a:r>
              <a:rPr lang="zh-CN" altLang="en-US" sz="2800" dirty="0" smtClean="0">
                <a:solidFill>
                  <a:schemeClr val="tx1"/>
                </a:solidFill>
                <a:latin typeface="宋体" charset="-122"/>
                <a:ea typeface="宋体" charset="-122"/>
                <a:sym typeface="Wingdings 2" pitchFamily="18" charset="2"/>
              </a:rPr>
              <a:t>。</a:t>
            </a:r>
            <a:endParaRPr lang="zh-CN" altLang="en-US" sz="2800" dirty="0">
              <a:solidFill>
                <a:schemeClr val="tx1"/>
              </a:solidFill>
              <a:latin typeface="宋体" charset="-122"/>
              <a:ea typeface="宋体" charset="-122"/>
              <a:sym typeface="Wingdings 2" pitchFamily="18" charset="2"/>
            </a:endParaRPr>
          </a:p>
          <a:p>
            <a:pPr>
              <a:lnSpc>
                <a:spcPct val="90000"/>
              </a:lnSpc>
            </a:pPr>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聚合与组合表示的部分</a:t>
            </a:r>
            <a:r>
              <a:rPr lang="en-US" altLang="zh-CN" sz="2800" dirty="0">
                <a:solidFill>
                  <a:schemeClr val="tx1"/>
                </a:solidFill>
                <a:latin typeface="宋体" charset="-122"/>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整体结构关系对系统建模具有重要的作用：</a:t>
            </a:r>
          </a:p>
          <a:p>
            <a:pPr marL="0" indent="0">
              <a:lnSpc>
                <a:spcPct val="90000"/>
              </a:lnSpc>
              <a:buNone/>
            </a:pPr>
            <a:r>
              <a:rPr lang="zh-CN" altLang="en-US" sz="2800" dirty="0">
                <a:solidFill>
                  <a:schemeClr val="tx1"/>
                </a:solidFill>
                <a:latin typeface="宋体" charset="-122"/>
                <a:ea typeface="宋体" charset="-122"/>
                <a:sym typeface="Wingdings 2" pitchFamily="18" charset="2"/>
              </a:rPr>
              <a:t>    简化了对象的定义；</a:t>
            </a:r>
          </a:p>
          <a:p>
            <a:pPr marL="0" indent="0">
              <a:lnSpc>
                <a:spcPct val="90000"/>
              </a:lnSpc>
              <a:buNone/>
            </a:pPr>
            <a:r>
              <a:rPr lang="zh-CN" altLang="en-US" sz="2800" dirty="0">
                <a:solidFill>
                  <a:schemeClr val="tx1"/>
                </a:solidFill>
                <a:latin typeface="宋体" charset="-122"/>
                <a:ea typeface="宋体" charset="-122"/>
                <a:sym typeface="Wingdings 2" pitchFamily="18" charset="2"/>
              </a:rPr>
              <a:t>    支持软件重用</a:t>
            </a:r>
            <a:r>
              <a:rPr lang="zh-CN" altLang="en-US" sz="2800" dirty="0">
                <a:solidFill>
                  <a:schemeClr val="tx1"/>
                </a:solidFill>
                <a:sym typeface="Wingdings 2" pitchFamily="18" charset="2"/>
              </a:rPr>
              <a:t>。</a:t>
            </a:r>
          </a:p>
        </p:txBody>
      </p:sp>
      <p:sp>
        <p:nvSpPr>
          <p:cNvPr id="219142" name="Rectangle 6"/>
          <p:cNvSpPr>
            <a:spLocks noGrp="1" noChangeArrowheads="1"/>
          </p:cNvSpPr>
          <p:nvPr>
            <p:ph type="title"/>
          </p:nvPr>
        </p:nvSpPr>
        <p:spPr>
          <a:noFill/>
          <a:ln/>
        </p:spPr>
        <p:txBody>
          <a:bodyPr/>
          <a:lstStyle/>
          <a:p>
            <a:r>
              <a:rPr lang="en-US" altLang="zh-CN" dirty="0">
                <a:ea typeface="宋体" charset="-122"/>
                <a:sym typeface="Wingdings 2" pitchFamily="18" charset="2"/>
              </a:rPr>
              <a:t>Composition</a:t>
            </a:r>
            <a:endParaRPr lang="zh-CN" altLang="en-US" dirty="0"/>
          </a:p>
        </p:txBody>
      </p:sp>
      <p:sp>
        <p:nvSpPr>
          <p:cNvPr id="219144" name="Rectangle 8"/>
          <p:cNvSpPr>
            <a:spLocks noChangeArrowheads="1"/>
          </p:cNvSpPr>
          <p:nvPr/>
        </p:nvSpPr>
        <p:spPr bwMode="auto">
          <a:xfrm>
            <a:off x="2495550"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973556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41275" y="836712"/>
            <a:ext cx="3429000" cy="3524250"/>
          </a:xfrm>
        </p:spPr>
        <p:txBody>
          <a:bodyPr/>
          <a:lstStyle/>
          <a:p>
            <a:pPr>
              <a:lnSpc>
                <a:spcPct val="90000"/>
              </a:lnSpc>
            </a:pPr>
            <a:r>
              <a:rPr lang="en-US" altLang="zh-CN" dirty="0">
                <a:solidFill>
                  <a:schemeClr val="tx1"/>
                </a:solidFill>
                <a:sym typeface="Wingdings 2" pitchFamily="18" charset="2"/>
              </a:rPr>
              <a:t></a:t>
            </a:r>
            <a:r>
              <a:rPr lang="zh-CN" altLang="en-US" dirty="0">
                <a:solidFill>
                  <a:schemeClr val="tx1"/>
                </a:solidFill>
                <a:latin typeface="宋体" charset="-122"/>
                <a:ea typeface="宋体" charset="-122"/>
                <a:sym typeface="Wingdings 2" pitchFamily="18" charset="2"/>
              </a:rPr>
              <a:t>组合的另一种表示方式：把成分对象类放在它的组合类的属性框中，在其右上角可以标出多重性标记。成分对象类的名字可以按格式写为：</a:t>
            </a:r>
            <a:r>
              <a:rPr lang="zh-CN" altLang="en-US" dirty="0">
                <a:solidFill>
                  <a:schemeClr val="tx1"/>
                </a:solidFill>
                <a:latin typeface="Times New Roman"/>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角色名</a:t>
            </a:r>
            <a:r>
              <a:rPr lang="en-US" altLang="zh-CN" dirty="0">
                <a:solidFill>
                  <a:schemeClr val="tx1"/>
                </a:solidFill>
                <a:ea typeface="宋体" charset="-122"/>
                <a:sym typeface="Wingdings 2" pitchFamily="18" charset="2"/>
              </a:rPr>
              <a:t>:</a:t>
            </a:r>
            <a:r>
              <a:rPr lang="zh-CN" altLang="en-US" dirty="0">
                <a:solidFill>
                  <a:schemeClr val="tx1"/>
                </a:solidFill>
                <a:latin typeface="宋体" charset="-122"/>
                <a:ea typeface="宋体" charset="-122"/>
                <a:sym typeface="Wingdings 2" pitchFamily="18" charset="2"/>
              </a:rPr>
              <a:t>类名</a:t>
            </a:r>
            <a:r>
              <a:rPr lang="zh-CN" altLang="en-US" dirty="0" smtClean="0">
                <a:solidFill>
                  <a:schemeClr val="tx1"/>
                </a:solidFill>
                <a:latin typeface="Times New Roman"/>
                <a:ea typeface="宋体" charset="-122"/>
                <a:sym typeface="Wingdings 2" pitchFamily="18" charset="2"/>
              </a:rPr>
              <a:t>”</a:t>
            </a:r>
            <a:endParaRPr lang="zh-CN" altLang="en-US" dirty="0">
              <a:solidFill>
                <a:schemeClr val="tx1"/>
              </a:solidFill>
              <a:latin typeface="宋体" charset="-122"/>
              <a:ea typeface="宋体" charset="-122"/>
              <a:sym typeface="Wingdings 2" pitchFamily="18" charset="2"/>
            </a:endParaRPr>
          </a:p>
        </p:txBody>
      </p:sp>
      <p:sp>
        <p:nvSpPr>
          <p:cNvPr id="220166" name="Rectangle 6"/>
          <p:cNvSpPr>
            <a:spLocks noGrp="1" noChangeArrowheads="1"/>
          </p:cNvSpPr>
          <p:nvPr>
            <p:ph type="title"/>
          </p:nvPr>
        </p:nvSpPr>
        <p:spPr>
          <a:noFill/>
          <a:ln/>
        </p:spPr>
        <p:txBody>
          <a:bodyPr/>
          <a:lstStyle/>
          <a:p>
            <a:r>
              <a:rPr lang="en-US" altLang="zh-CN" dirty="0">
                <a:ea typeface="宋体" charset="-122"/>
                <a:sym typeface="Wingdings 2" pitchFamily="18" charset="2"/>
              </a:rPr>
              <a:t>Composition</a:t>
            </a:r>
            <a:endParaRPr lang="zh-CN" altLang="en-US" dirty="0"/>
          </a:p>
        </p:txBody>
      </p:sp>
      <p:sp>
        <p:nvSpPr>
          <p:cNvPr id="220167" name="Rectangle 7"/>
          <p:cNvSpPr>
            <a:spLocks noChangeArrowheads="1"/>
          </p:cNvSpPr>
          <p:nvPr/>
        </p:nvSpPr>
        <p:spPr bwMode="auto">
          <a:xfrm>
            <a:off x="2495550"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0169" name="Rectangle 9"/>
          <p:cNvSpPr>
            <a:spLocks noChangeArrowheads="1"/>
          </p:cNvSpPr>
          <p:nvPr/>
        </p:nvSpPr>
        <p:spPr bwMode="auto">
          <a:xfrm>
            <a:off x="3348038" y="2019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0168" name="Picture 8"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5" y="980728"/>
            <a:ext cx="5051761"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49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251520" y="980728"/>
            <a:ext cx="8568952" cy="2381250"/>
          </a:xfrm>
        </p:spPr>
        <p:txBody>
          <a:bodyPr/>
          <a:lstStyle/>
          <a:p>
            <a:pPr>
              <a:lnSpc>
                <a:spcPct val="90000"/>
              </a:lnSpc>
            </a:pPr>
            <a:r>
              <a:rPr lang="en-US" altLang="zh-CN"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泛化</a:t>
            </a:r>
            <a:r>
              <a:rPr lang="en-US" altLang="zh-CN" sz="2400" dirty="0">
                <a:solidFill>
                  <a:schemeClr val="tx1"/>
                </a:solidFill>
                <a:ea typeface="宋体" charset="-122"/>
                <a:sym typeface="Wingdings 2" pitchFamily="18" charset="2"/>
              </a:rPr>
              <a:t>/</a:t>
            </a:r>
            <a:r>
              <a:rPr lang="zh-CN" altLang="en-US" sz="2400" dirty="0">
                <a:solidFill>
                  <a:schemeClr val="tx1"/>
                </a:solidFill>
                <a:ea typeface="宋体" charset="-122"/>
                <a:sym typeface="Wingdings 2" pitchFamily="18" charset="2"/>
              </a:rPr>
              <a:t>特化（</a:t>
            </a:r>
            <a:r>
              <a:rPr lang="en-US" altLang="zh-CN" sz="2400" dirty="0">
                <a:solidFill>
                  <a:schemeClr val="tx1"/>
                </a:solidFill>
                <a:ea typeface="宋体" charset="-122"/>
                <a:sym typeface="Wingdings 2" pitchFamily="18" charset="2"/>
              </a:rPr>
              <a:t>Generalization / Specialization</a:t>
            </a:r>
            <a:r>
              <a:rPr lang="zh-CN" altLang="en-US" sz="2400" dirty="0">
                <a:solidFill>
                  <a:schemeClr val="tx1"/>
                </a:solidFill>
                <a:ea typeface="宋体" charset="-122"/>
                <a:sym typeface="Wingdings 2" pitchFamily="18" charset="2"/>
              </a:rPr>
              <a:t>）是现实世界中一般性实体与特殊性实体之间的关系，一般性实体是特殊性实体的泛化，特殊性实体是一般性实体的特化。泛化也称为“</a:t>
            </a:r>
            <a:r>
              <a:rPr lang="en-US" altLang="zh-CN" sz="2400" dirty="0">
                <a:solidFill>
                  <a:schemeClr val="tx1"/>
                </a:solidFill>
                <a:ea typeface="宋体" charset="-122"/>
                <a:sym typeface="Wingdings 2" pitchFamily="18" charset="2"/>
              </a:rPr>
              <a:t>a-kind-of”</a:t>
            </a:r>
            <a:r>
              <a:rPr lang="zh-CN" altLang="en-US" sz="2400" dirty="0">
                <a:solidFill>
                  <a:schemeClr val="tx1"/>
                </a:solidFill>
                <a:ea typeface="宋体" charset="-122"/>
                <a:sym typeface="Wingdings 2" pitchFamily="18" charset="2"/>
              </a:rPr>
              <a:t>联系。</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表示一般性实体的对象类称超类（</a:t>
            </a:r>
            <a:r>
              <a:rPr lang="en-US" altLang="zh-CN" sz="2400" dirty="0" err="1">
                <a:solidFill>
                  <a:schemeClr val="tx1"/>
                </a:solidFill>
                <a:ea typeface="宋体" charset="-122"/>
                <a:sym typeface="Wingdings 2" pitchFamily="18" charset="2"/>
              </a:rPr>
              <a:t>Supertype</a:t>
            </a:r>
            <a:r>
              <a:rPr lang="zh-CN" altLang="en-US" sz="2400" dirty="0">
                <a:solidFill>
                  <a:schemeClr val="tx1"/>
                </a:solidFill>
                <a:ea typeface="宋体" charset="-122"/>
                <a:sym typeface="Wingdings 2" pitchFamily="18" charset="2"/>
              </a:rPr>
              <a:t>），表示特殊性实体的对象类称子类（</a:t>
            </a:r>
            <a:r>
              <a:rPr lang="en-US" altLang="zh-CN" sz="2400" dirty="0">
                <a:solidFill>
                  <a:schemeClr val="tx1"/>
                </a:solidFill>
                <a:ea typeface="宋体" charset="-122"/>
                <a:sym typeface="Wingdings 2" pitchFamily="18" charset="2"/>
              </a:rPr>
              <a:t>Subtype</a:t>
            </a:r>
            <a:r>
              <a:rPr lang="zh-CN" altLang="en-US" sz="2400" dirty="0">
                <a:solidFill>
                  <a:schemeClr val="tx1"/>
                </a:solidFill>
                <a:ea typeface="宋体" charset="-122"/>
                <a:sym typeface="Wingdings 2" pitchFamily="18" charset="2"/>
              </a:rPr>
              <a:t>）。子类继承超类的特性（属性、操作、关联等），同时可以有自己的特性。</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泛化用一条带空心三角箭头的实箭线表示，箭线尾端连接子类，箭头指向超</a:t>
            </a:r>
            <a:r>
              <a:rPr lang="zh-CN" altLang="en-US" sz="2400" dirty="0" smtClean="0">
                <a:solidFill>
                  <a:schemeClr val="tx1"/>
                </a:solidFill>
                <a:ea typeface="宋体" charset="-122"/>
                <a:sym typeface="Wingdings 2" pitchFamily="18" charset="2"/>
              </a:rPr>
              <a:t>类。</a:t>
            </a:r>
            <a:r>
              <a:rPr lang="zh-CN" altLang="en-US" sz="2400" dirty="0" smtClean="0">
                <a:solidFill>
                  <a:schemeClr val="tx1"/>
                </a:solidFill>
                <a:sym typeface="Wingdings 2" pitchFamily="18" charset="2"/>
              </a:rPr>
              <a:t> </a:t>
            </a:r>
            <a:endParaRPr lang="zh-CN" altLang="en-US" sz="2400" dirty="0">
              <a:solidFill>
                <a:schemeClr val="tx1"/>
              </a:solidFill>
              <a:sym typeface="Wingdings 2" pitchFamily="18" charset="2"/>
            </a:endParaRPr>
          </a:p>
        </p:txBody>
      </p:sp>
      <p:sp>
        <p:nvSpPr>
          <p:cNvPr id="216070" name="Rectangle 6"/>
          <p:cNvSpPr>
            <a:spLocks noGrp="1" noChangeArrowheads="1"/>
          </p:cNvSpPr>
          <p:nvPr>
            <p:ph type="title"/>
          </p:nvPr>
        </p:nvSpPr>
        <p:spPr>
          <a:noFill/>
          <a:ln/>
        </p:spPr>
        <p:txBody>
          <a:bodyPr/>
          <a:lstStyle/>
          <a:p>
            <a:r>
              <a:rPr lang="en-US" altLang="zh-CN" dirty="0">
                <a:ea typeface="宋体" charset="-122"/>
                <a:sym typeface="Wingdings 2" pitchFamily="18" charset="2"/>
              </a:rPr>
              <a:t>Generalization</a:t>
            </a:r>
            <a:endParaRPr lang="zh-CN" altLang="en-US" dirty="0"/>
          </a:p>
        </p:txBody>
      </p:sp>
      <p:sp>
        <p:nvSpPr>
          <p:cNvPr id="216074" name="Rectangle 10"/>
          <p:cNvSpPr>
            <a:spLocks noChangeArrowheads="1"/>
          </p:cNvSpPr>
          <p:nvPr/>
        </p:nvSpPr>
        <p:spPr bwMode="auto">
          <a:xfrm>
            <a:off x="2390775"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6073" name="Picture 9"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93096"/>
            <a:ext cx="8064896" cy="237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175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179512" y="1010766"/>
            <a:ext cx="8640960" cy="4362450"/>
          </a:xfrm>
        </p:spPr>
        <p:txBody>
          <a:bodyPr/>
          <a:lstStyle/>
          <a:p>
            <a:pPr>
              <a:lnSpc>
                <a:spcPct val="90000"/>
              </a:lnSpc>
            </a:pPr>
            <a:r>
              <a:rPr lang="en-US" altLang="zh-CN"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泛化联系体现了分类与继承原则</a:t>
            </a:r>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一个子类继承超类的全部属性和方法，一个子类本身又可以有自己的子类，从而构成复杂的一般</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特殊的结构。</a:t>
            </a:r>
            <a:r>
              <a:rPr lang="zh-CN" altLang="en-US" sz="2800" dirty="0">
                <a:solidFill>
                  <a:schemeClr val="tx1"/>
                </a:solidFill>
                <a:sym typeface="Wingdings 2" pitchFamily="18" charset="2"/>
              </a:rPr>
              <a:t> </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单继承：一个子类可以只从它的一个父类继承属性和方法。如果在一般</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特殊的结构中只有单继承，则为层次结构。</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多继承：一个子类也可以从它的多个父类继承属性和方法。如果在一般</a:t>
            </a:r>
            <a:r>
              <a:rPr lang="en-US" altLang="zh-CN" sz="2800" dirty="0">
                <a:solidFill>
                  <a:schemeClr val="tx1"/>
                </a:solidFill>
                <a:ea typeface="宋体" charset="-122"/>
                <a:sym typeface="Wingdings 2" pitchFamily="18" charset="2"/>
              </a:rPr>
              <a:t>/</a:t>
            </a:r>
            <a:r>
              <a:rPr lang="zh-CN" altLang="en-US" sz="2800" dirty="0">
                <a:solidFill>
                  <a:schemeClr val="tx1"/>
                </a:solidFill>
                <a:ea typeface="宋体" charset="-122"/>
                <a:sym typeface="Wingdings 2" pitchFamily="18" charset="2"/>
              </a:rPr>
              <a:t>特殊的结构中包含有多继承，则为网格结构（</a:t>
            </a:r>
            <a:r>
              <a:rPr lang="en-US" altLang="zh-CN" sz="2800" dirty="0">
                <a:solidFill>
                  <a:schemeClr val="tx1"/>
                </a:solidFill>
                <a:ea typeface="宋体" charset="-122"/>
                <a:sym typeface="Wingdings 2" pitchFamily="18" charset="2"/>
              </a:rPr>
              <a:t>lattice structure</a:t>
            </a:r>
            <a:r>
              <a:rPr lang="zh-CN" altLang="en-US" sz="2800" dirty="0">
                <a:solidFill>
                  <a:schemeClr val="tx1"/>
                </a:solidFill>
                <a:ea typeface="宋体" charset="-122"/>
                <a:sym typeface="Wingdings 2" pitchFamily="18" charset="2"/>
              </a:rPr>
              <a:t>）。</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ea typeface="宋体" charset="-122"/>
                <a:sym typeface="Wingdings 2" pitchFamily="18" charset="2"/>
              </a:rPr>
              <a:t>继承有传递性。一个子类不但可以从它的直接父类继承属性和方法，也可以通过其父类继承祖先类的属性和方法。</a:t>
            </a:r>
            <a:r>
              <a:rPr lang="zh-CN" altLang="en-US" sz="2800" dirty="0">
                <a:solidFill>
                  <a:schemeClr val="tx1"/>
                </a:solidFill>
                <a:sym typeface="Wingdings 2" pitchFamily="18" charset="2"/>
              </a:rPr>
              <a:t>  </a:t>
            </a:r>
          </a:p>
        </p:txBody>
      </p:sp>
      <p:sp>
        <p:nvSpPr>
          <p:cNvPr id="222214" name="Rectangle 6"/>
          <p:cNvSpPr>
            <a:spLocks noGrp="1" noChangeArrowheads="1"/>
          </p:cNvSpPr>
          <p:nvPr>
            <p:ph type="title"/>
          </p:nvPr>
        </p:nvSpPr>
        <p:spPr>
          <a:noFill/>
          <a:ln/>
        </p:spPr>
        <p:txBody>
          <a:bodyPr/>
          <a:lstStyle/>
          <a:p>
            <a:r>
              <a:rPr lang="en-US" altLang="zh-CN" dirty="0">
                <a:ea typeface="宋体" charset="-122"/>
                <a:sym typeface="Wingdings 2" pitchFamily="18" charset="2"/>
              </a:rPr>
              <a:t>Generalization</a:t>
            </a:r>
            <a:endParaRPr lang="zh-CN" altLang="en-US" dirty="0"/>
          </a:p>
        </p:txBody>
      </p:sp>
      <p:sp>
        <p:nvSpPr>
          <p:cNvPr id="222218" name="Rectangle 10"/>
          <p:cNvSpPr>
            <a:spLocks noChangeArrowheads="1"/>
          </p:cNvSpPr>
          <p:nvPr/>
        </p:nvSpPr>
        <p:spPr bwMode="auto">
          <a:xfrm>
            <a:off x="268605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654783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0" name="Rectangle 6"/>
          <p:cNvSpPr>
            <a:spLocks noGrp="1" noChangeArrowheads="1"/>
          </p:cNvSpPr>
          <p:nvPr>
            <p:ph type="title"/>
          </p:nvPr>
        </p:nvSpPr>
        <p:spPr>
          <a:noFill/>
          <a:ln/>
        </p:spPr>
        <p:txBody>
          <a:bodyPr/>
          <a:lstStyle/>
          <a:p>
            <a:r>
              <a:rPr lang="en-US" altLang="zh-CN" dirty="0"/>
              <a:t>Class </a:t>
            </a:r>
            <a:r>
              <a:rPr lang="en-US" altLang="zh-CN" dirty="0" smtClean="0"/>
              <a:t>Hierarchy</a:t>
            </a:r>
            <a:endParaRPr lang="zh-CN" altLang="en-US" dirty="0"/>
          </a:p>
        </p:txBody>
      </p:sp>
      <p:sp>
        <p:nvSpPr>
          <p:cNvPr id="226312" name="Rectangle 8"/>
          <p:cNvSpPr>
            <a:spLocks noChangeArrowheads="1"/>
          </p:cNvSpPr>
          <p:nvPr/>
        </p:nvSpPr>
        <p:spPr bwMode="auto">
          <a:xfrm>
            <a:off x="268605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6313" name="Picture 9" descr="tu5-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7" y="739298"/>
            <a:ext cx="8999262" cy="609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55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6" name="Rectangle 6"/>
          <p:cNvSpPr>
            <a:spLocks noGrp="1" noChangeArrowheads="1"/>
          </p:cNvSpPr>
          <p:nvPr>
            <p:ph type="title"/>
          </p:nvPr>
        </p:nvSpPr>
        <p:spPr>
          <a:noFill/>
          <a:ln/>
        </p:spPr>
        <p:txBody>
          <a:bodyPr/>
          <a:lstStyle/>
          <a:p>
            <a:r>
              <a:rPr lang="en-US" altLang="zh-CN" dirty="0"/>
              <a:t>Property inheritance</a:t>
            </a:r>
            <a:endParaRPr lang="zh-CN" altLang="en-US" dirty="0"/>
          </a:p>
        </p:txBody>
      </p:sp>
      <p:sp>
        <p:nvSpPr>
          <p:cNvPr id="225288" name="Rectangle 8"/>
          <p:cNvSpPr>
            <a:spLocks noChangeArrowheads="1"/>
          </p:cNvSpPr>
          <p:nvPr/>
        </p:nvSpPr>
        <p:spPr bwMode="auto">
          <a:xfrm>
            <a:off x="268605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5290" name="Picture 10"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764704"/>
            <a:ext cx="5832648" cy="59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668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a:xfrm>
            <a:off x="251520" y="908720"/>
            <a:ext cx="8640960" cy="4362450"/>
          </a:xfrm>
        </p:spPr>
        <p:txBody>
          <a:bodyPr/>
          <a:lstStyle/>
          <a:p>
            <a:r>
              <a:rPr lang="en-US" altLang="zh-CN"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泛化涉及面向对象技术的多态性、重载、多继承等概念，这在建立泛化联系时需特别注意。</a:t>
            </a:r>
          </a:p>
          <a:p>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重载是实现多态性的方法，它修改继承来的属性和操作的内容，而不改变其名字。</a:t>
            </a:r>
            <a:r>
              <a:rPr lang="zh-CN" altLang="en-US" sz="2800" dirty="0">
                <a:solidFill>
                  <a:schemeClr val="tx1"/>
                </a:solidFill>
                <a:sym typeface="Wingdings 2" pitchFamily="18" charset="2"/>
              </a:rPr>
              <a:t> </a:t>
            </a:r>
          </a:p>
          <a:p>
            <a:r>
              <a:rPr lang="zh-CN" altLang="en-US" sz="2800" dirty="0" smtClean="0">
                <a:solidFill>
                  <a:schemeClr val="tx1"/>
                </a:solidFill>
                <a:sym typeface="Wingdings 2" pitchFamily="18" charset="2"/>
              </a:rPr>
              <a:t></a:t>
            </a:r>
            <a:r>
              <a:rPr lang="zh-CN" altLang="en-US" sz="2800" dirty="0" smtClean="0">
                <a:solidFill>
                  <a:schemeClr val="tx1"/>
                </a:solidFill>
                <a:latin typeface="宋体" charset="-122"/>
                <a:ea typeface="宋体" charset="-122"/>
                <a:sym typeface="Wingdings 2" pitchFamily="18" charset="2"/>
              </a:rPr>
              <a:t>表示</a:t>
            </a:r>
            <a:r>
              <a:rPr lang="zh-CN" altLang="en-US" sz="2800" dirty="0">
                <a:solidFill>
                  <a:schemeClr val="tx1"/>
                </a:solidFill>
                <a:latin typeface="宋体" charset="-122"/>
                <a:ea typeface="宋体" charset="-122"/>
                <a:sym typeface="Wingdings 2" pitchFamily="18" charset="2"/>
              </a:rPr>
              <a:t>重载的约束</a:t>
            </a:r>
            <a:r>
              <a:rPr lang="zh-CN" altLang="en-US" sz="2800" dirty="0">
                <a:solidFill>
                  <a:schemeClr val="tx1"/>
                </a:solidFill>
                <a:latin typeface="Times New Roman"/>
                <a:ea typeface="宋体" charset="-122"/>
                <a:sym typeface="Wingdings 2" pitchFamily="18" charset="2"/>
              </a:rPr>
              <a:t>“</a:t>
            </a:r>
            <a:r>
              <a:rPr lang="en-US" altLang="zh-CN" sz="2800" dirty="0">
                <a:solidFill>
                  <a:schemeClr val="tx1"/>
                </a:solidFill>
                <a:ea typeface="宋体" charset="-122"/>
                <a:sym typeface="Wingdings 2" pitchFamily="18" charset="2"/>
              </a:rPr>
              <a:t>{overlapping}</a:t>
            </a:r>
            <a:r>
              <a:rPr lang="en-US" altLang="zh-CN"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，说明子类型</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风动交通工具</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机动交通工具</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陆上交通工具</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水上交通工具</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虽然继承了超类</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交通工具</a:t>
            </a:r>
            <a:r>
              <a:rPr lang="zh-CN" altLang="en-US"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的属性和操作，但是对于某些具有多态性的属性和操作，各个子类型的对象都有自己不同的含义和实现，而属性和操作的名字则是一样的。</a:t>
            </a:r>
            <a:r>
              <a:rPr lang="zh-CN" altLang="en-US" sz="2800" dirty="0">
                <a:solidFill>
                  <a:schemeClr val="tx1"/>
                </a:solidFill>
                <a:sym typeface="Wingdings 2" pitchFamily="18" charset="2"/>
              </a:rPr>
              <a:t> </a:t>
            </a:r>
          </a:p>
          <a:p>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对于一个操作，可以用约束</a:t>
            </a:r>
            <a:r>
              <a:rPr lang="zh-CN" altLang="en-US" sz="2800" dirty="0">
                <a:solidFill>
                  <a:schemeClr val="tx1"/>
                </a:solidFill>
                <a:latin typeface="Times New Roman"/>
                <a:ea typeface="宋体" charset="-122"/>
                <a:sym typeface="Wingdings 2" pitchFamily="18" charset="2"/>
              </a:rPr>
              <a:t>“</a:t>
            </a:r>
            <a:r>
              <a:rPr lang="en-US" altLang="zh-CN" sz="2800" dirty="0">
                <a:solidFill>
                  <a:schemeClr val="tx1"/>
                </a:solidFill>
                <a:ea typeface="宋体" charset="-122"/>
                <a:sym typeface="Wingdings 2" pitchFamily="18" charset="2"/>
              </a:rPr>
              <a:t>{polymorphic}</a:t>
            </a:r>
            <a:r>
              <a:rPr lang="en-US" altLang="zh-CN"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规定为多态性操作，即该操作可以为子类重载。</a:t>
            </a:r>
          </a:p>
          <a:p>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对于一组泛化，可以用约束</a:t>
            </a:r>
            <a:r>
              <a:rPr lang="zh-CN" altLang="en-US" sz="2800" dirty="0">
                <a:solidFill>
                  <a:schemeClr val="tx1"/>
                </a:solidFill>
                <a:latin typeface="Times New Roman"/>
                <a:ea typeface="宋体" charset="-122"/>
                <a:sym typeface="Wingdings 2" pitchFamily="18" charset="2"/>
              </a:rPr>
              <a:t>“</a:t>
            </a:r>
            <a:r>
              <a:rPr lang="en-US" altLang="zh-CN" sz="2800" dirty="0">
                <a:solidFill>
                  <a:schemeClr val="tx1"/>
                </a:solidFill>
                <a:ea typeface="宋体" charset="-122"/>
                <a:sym typeface="Wingdings 2" pitchFamily="18" charset="2"/>
              </a:rPr>
              <a:t>{overlapping}</a:t>
            </a:r>
            <a:r>
              <a:rPr lang="en-US" altLang="zh-CN" sz="2800" dirty="0">
                <a:solidFill>
                  <a:schemeClr val="tx1"/>
                </a:solidFill>
                <a:latin typeface="Times New Roman"/>
                <a:ea typeface="宋体" charset="-122"/>
                <a:sym typeface="Wingdings 2" pitchFamily="18" charset="2"/>
              </a:rPr>
              <a:t>”</a:t>
            </a:r>
            <a:r>
              <a:rPr lang="zh-CN" altLang="en-US" sz="2800" dirty="0">
                <a:solidFill>
                  <a:schemeClr val="tx1"/>
                </a:solidFill>
                <a:latin typeface="宋体" charset="-122"/>
                <a:ea typeface="宋体" charset="-122"/>
                <a:sym typeface="Wingdings 2" pitchFamily="18" charset="2"/>
              </a:rPr>
              <a:t>规定为是可重载的，即它的实例可以有多种类型。</a:t>
            </a:r>
            <a:r>
              <a:rPr lang="zh-CN" altLang="en-US" sz="2800" dirty="0">
                <a:solidFill>
                  <a:schemeClr val="tx1"/>
                </a:solidFill>
                <a:sym typeface="Wingdings 2" pitchFamily="18" charset="2"/>
              </a:rPr>
              <a:t> </a:t>
            </a:r>
          </a:p>
        </p:txBody>
      </p:sp>
      <p:sp>
        <p:nvSpPr>
          <p:cNvPr id="223238" name="Rectangle 6"/>
          <p:cNvSpPr>
            <a:spLocks noGrp="1" noChangeArrowheads="1"/>
          </p:cNvSpPr>
          <p:nvPr>
            <p:ph type="title"/>
          </p:nvPr>
        </p:nvSpPr>
        <p:spPr>
          <a:noFill/>
          <a:ln/>
        </p:spPr>
        <p:txBody>
          <a:bodyPr/>
          <a:lstStyle/>
          <a:p>
            <a:r>
              <a:rPr lang="en-US" altLang="zh-CN" dirty="0" smtClean="0">
                <a:ea typeface="宋体" charset="-122"/>
                <a:sym typeface="Wingdings 2" pitchFamily="18" charset="2"/>
              </a:rPr>
              <a:t>Overlapping and </a:t>
            </a:r>
            <a:r>
              <a:rPr lang="en-US" altLang="zh-CN" dirty="0">
                <a:ea typeface="宋体" charset="-122"/>
                <a:sym typeface="Wingdings 2" pitchFamily="18" charset="2"/>
              </a:rPr>
              <a:t>polymorphic</a:t>
            </a:r>
            <a:endParaRPr lang="zh-CN" altLang="en-US" dirty="0"/>
          </a:p>
        </p:txBody>
      </p:sp>
    </p:spTree>
    <p:extLst>
      <p:ext uri="{BB962C8B-B14F-4D97-AF65-F5344CB8AC3E}">
        <p14:creationId xmlns:p14="http://schemas.microsoft.com/office/powerpoint/2010/main" val="397740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0179"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每个对象都扮演了一个角色，并为其它成员提供特定的服务或执行特定的行为。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在面向对象世界中，行为的启动是通过将“消息”传递给对此行为负责的对象来完成的；同时还将伴随着执行要求附上相关的信息（参数）；而收到该消息的对象则会执行相应的“方法”来实现需求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用类和对象表示现实世界，用消息和方法来模拟现实世界</a:t>
            </a:r>
          </a:p>
        </p:txBody>
      </p:sp>
      <p:sp>
        <p:nvSpPr>
          <p:cNvPr id="5" name="Rectangle 2"/>
          <p:cNvSpPr>
            <a:spLocks noChangeArrowheads="1"/>
          </p:cNvSpPr>
          <p:nvPr/>
        </p:nvSpPr>
        <p:spPr bwMode="auto">
          <a:xfrm>
            <a:off x="107504" y="125958"/>
            <a:ext cx="892899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smtClean="0">
                <a:solidFill>
                  <a:srgbClr val="FFFF99"/>
                </a:solidFill>
                <a:latin typeface="+mj-lt"/>
                <a:ea typeface="+mj-ea"/>
                <a:cs typeface="+mj-cs"/>
              </a:rPr>
              <a:t>OOA&amp;D</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9648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a:xfrm>
            <a:off x="35496" y="828675"/>
            <a:ext cx="4572000" cy="4438650"/>
          </a:xfrm>
        </p:spPr>
        <p:txBody>
          <a:bodyPr/>
          <a:lstStyle/>
          <a:p>
            <a:pPr>
              <a:lnSpc>
                <a:spcPct val="90000"/>
              </a:lnSpc>
            </a:pPr>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依赖（</a:t>
            </a:r>
            <a:r>
              <a:rPr lang="en-US" altLang="zh-CN" sz="2400" dirty="0">
                <a:solidFill>
                  <a:schemeClr val="tx1"/>
                </a:solidFill>
                <a:ea typeface="宋体" charset="-122"/>
                <a:sym typeface="Wingdings 2" pitchFamily="18" charset="2"/>
              </a:rPr>
              <a:t>Dependency</a:t>
            </a:r>
            <a:r>
              <a:rPr lang="zh-CN" altLang="en-US" sz="2400" dirty="0">
                <a:solidFill>
                  <a:schemeClr val="tx1"/>
                </a:solidFill>
                <a:latin typeface="宋体" charset="-122"/>
                <a:ea typeface="宋体" charset="-122"/>
                <a:sym typeface="Wingdings 2" pitchFamily="18" charset="2"/>
              </a:rPr>
              <a:t>）是指一个模型元素的变化必影响到另一个模型元素。</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对象类之间的依赖用一条虚箭线表示，位于虚箭线尾端的对象类（称为客户）依赖于箭头所指向的对象类（称为供应者）。</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对于依赖可以加上构造型，规定依赖的含义和作用，常用的构造型有</a:t>
            </a:r>
            <a:r>
              <a:rPr lang="en-US" altLang="zh-CN" sz="2400" dirty="0">
                <a:solidFill>
                  <a:schemeClr val="tx1"/>
                </a:solidFill>
                <a:ea typeface="宋体" charset="-122"/>
                <a:sym typeface="Wingdings 2" pitchFamily="18" charset="2"/>
              </a:rPr>
              <a:t>&lt;&lt;use&gt;&gt;</a:t>
            </a:r>
            <a:r>
              <a:rPr lang="zh-CN" altLang="en-US" sz="2400" dirty="0">
                <a:solidFill>
                  <a:schemeClr val="tx1"/>
                </a:solidFill>
                <a:latin typeface="宋体" charset="-122"/>
                <a:ea typeface="宋体" charset="-122"/>
                <a:sym typeface="Wingdings 2" pitchFamily="18" charset="2"/>
              </a:rPr>
              <a:t>（使用）、</a:t>
            </a:r>
            <a:r>
              <a:rPr lang="en-US" altLang="zh-CN" sz="2400" dirty="0">
                <a:solidFill>
                  <a:schemeClr val="tx1"/>
                </a:solidFill>
                <a:ea typeface="宋体" charset="-122"/>
                <a:sym typeface="Wingdings 2" pitchFamily="18" charset="2"/>
              </a:rPr>
              <a:t>&lt;&lt;instantiate&gt;&gt;</a:t>
            </a:r>
            <a:r>
              <a:rPr lang="zh-CN" altLang="en-US" sz="2400" dirty="0">
                <a:solidFill>
                  <a:schemeClr val="tx1"/>
                </a:solidFill>
                <a:latin typeface="宋体" charset="-122"/>
                <a:ea typeface="宋体" charset="-122"/>
                <a:sym typeface="Wingdings 2" pitchFamily="18" charset="2"/>
              </a:rPr>
              <a:t>（实例）、</a:t>
            </a:r>
            <a:r>
              <a:rPr lang="en-US" altLang="zh-CN" sz="2400" dirty="0">
                <a:solidFill>
                  <a:schemeClr val="tx1"/>
                </a:solidFill>
                <a:ea typeface="宋体" charset="-122"/>
                <a:sym typeface="Wingdings 2" pitchFamily="18" charset="2"/>
              </a:rPr>
              <a:t>&lt;&lt;call&gt;&gt;</a:t>
            </a:r>
            <a:r>
              <a:rPr lang="zh-CN" altLang="en-US" sz="2400" dirty="0">
                <a:solidFill>
                  <a:schemeClr val="tx1"/>
                </a:solidFill>
                <a:latin typeface="宋体" charset="-122"/>
                <a:ea typeface="宋体" charset="-122"/>
                <a:sym typeface="Wingdings 2" pitchFamily="18" charset="2"/>
              </a:rPr>
              <a:t>（调用）、</a:t>
            </a:r>
            <a:r>
              <a:rPr lang="en-US" altLang="zh-CN" sz="2400" dirty="0">
                <a:solidFill>
                  <a:schemeClr val="tx1"/>
                </a:solidFill>
                <a:ea typeface="宋体" charset="-122"/>
                <a:sym typeface="Wingdings 2" pitchFamily="18" charset="2"/>
              </a:rPr>
              <a:t>&lt;&lt;friend&gt;&gt;</a:t>
            </a:r>
            <a:r>
              <a:rPr lang="zh-CN" altLang="en-US" sz="2400" dirty="0">
                <a:solidFill>
                  <a:schemeClr val="tx1"/>
                </a:solidFill>
                <a:latin typeface="宋体" charset="-122"/>
                <a:ea typeface="宋体" charset="-122"/>
                <a:sym typeface="Wingdings 2" pitchFamily="18" charset="2"/>
              </a:rPr>
              <a:t>（友元）等。</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依赖的一些详细的说明可以用注释图形来描述。</a:t>
            </a:r>
            <a:r>
              <a:rPr lang="zh-CN" altLang="en-US" sz="2400" dirty="0">
                <a:solidFill>
                  <a:schemeClr val="tx1"/>
                </a:solidFill>
                <a:sym typeface="Wingdings 2" pitchFamily="18" charset="2"/>
              </a:rPr>
              <a:t> </a:t>
            </a:r>
          </a:p>
        </p:txBody>
      </p:sp>
      <p:sp>
        <p:nvSpPr>
          <p:cNvPr id="224262" name="Rectangle 6"/>
          <p:cNvSpPr>
            <a:spLocks noGrp="1" noChangeArrowheads="1"/>
          </p:cNvSpPr>
          <p:nvPr>
            <p:ph type="title"/>
          </p:nvPr>
        </p:nvSpPr>
        <p:spPr>
          <a:noFill/>
          <a:ln/>
        </p:spPr>
        <p:txBody>
          <a:bodyPr/>
          <a:lstStyle/>
          <a:p>
            <a:r>
              <a:rPr lang="en-US" altLang="zh-CN" dirty="0">
                <a:ea typeface="宋体" charset="-122"/>
                <a:sym typeface="Wingdings 2" pitchFamily="18" charset="2"/>
              </a:rPr>
              <a:t>Dependency</a:t>
            </a:r>
            <a:endParaRPr lang="zh-CN" altLang="en-US" dirty="0"/>
          </a:p>
        </p:txBody>
      </p:sp>
      <p:sp>
        <p:nvSpPr>
          <p:cNvPr id="224266" name="Rectangle 10"/>
          <p:cNvSpPr>
            <a:spLocks noChangeArrowheads="1"/>
          </p:cNvSpPr>
          <p:nvPr/>
        </p:nvSpPr>
        <p:spPr bwMode="auto">
          <a:xfrm>
            <a:off x="3228975"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4265" name="Picture 9"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731" y="836712"/>
            <a:ext cx="4503773"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49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3258" name="Picture 10"/>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365321" y="869898"/>
            <a:ext cx="7146925" cy="5773738"/>
          </a:xfrm>
        </p:spPr>
      </p:pic>
      <p:sp>
        <p:nvSpPr>
          <p:cNvPr id="1973256" name="Rectangle 8"/>
          <p:cNvSpPr>
            <a:spLocks noChangeArrowheads="1"/>
          </p:cNvSpPr>
          <p:nvPr/>
        </p:nvSpPr>
        <p:spPr bwMode="auto">
          <a:xfrm>
            <a:off x="35496" y="772166"/>
            <a:ext cx="2304256" cy="5969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先看清有哪些类，然后看看类之间存在的关系，并结合多重性来理解类图的结构特点以及各个属性和方法的含义 </a:t>
            </a:r>
            <a:r>
              <a:rPr kumimoji="1" lang="zh-CN" altLang="en-US" sz="2400" dirty="0" smtClean="0">
                <a:ea typeface="楷体_GB2312" pitchFamily="49" charset="-122"/>
              </a:rPr>
              <a:t>。</a:t>
            </a:r>
            <a:endParaRPr kumimoji="1" lang="zh-CN" altLang="en-US" sz="2400" dirty="0">
              <a:ea typeface="楷体_GB2312" pitchFamily="49" charset="-122"/>
            </a:endParaRPr>
          </a:p>
        </p:txBody>
      </p:sp>
      <p:sp>
        <p:nvSpPr>
          <p:cNvPr id="5" name="Rectangle 2"/>
          <p:cNvSpPr>
            <a:spLocks noChangeArrowheads="1"/>
          </p:cNvSpPr>
          <p:nvPr/>
        </p:nvSpPr>
        <p:spPr bwMode="auto">
          <a:xfrm>
            <a:off x="107504" y="62753"/>
            <a:ext cx="892899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smtClean="0">
                <a:solidFill>
                  <a:srgbClr val="FFFF99"/>
                </a:solidFill>
                <a:latin typeface="+mj-lt"/>
                <a:ea typeface="+mj-ea"/>
                <a:cs typeface="+mj-cs"/>
              </a:rPr>
              <a:t>Example</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42189104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346" name="Rectangle 2"/>
          <p:cNvSpPr>
            <a:spLocks noChangeArrowheads="1"/>
          </p:cNvSpPr>
          <p:nvPr/>
        </p:nvSpPr>
        <p:spPr bwMode="auto">
          <a:xfrm>
            <a:off x="35496" y="44624"/>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Multiplicity</a:t>
            </a:r>
            <a:endParaRPr lang="zh-CN" altLang="en-US" sz="3600" dirty="0">
              <a:solidFill>
                <a:srgbClr val="FFFF99"/>
              </a:solidFill>
              <a:latin typeface="+mj-lt"/>
              <a:ea typeface="+mj-ea"/>
              <a:cs typeface="+mj-cs"/>
            </a:endParaRPr>
          </a:p>
        </p:txBody>
      </p:sp>
      <p:sp>
        <p:nvSpPr>
          <p:cNvPr id="1977347" name="Rectangle 3"/>
          <p:cNvSpPr>
            <a:spLocks noChangeArrowheads="1"/>
          </p:cNvSpPr>
          <p:nvPr/>
        </p:nvSpPr>
        <p:spPr bwMode="auto">
          <a:xfrm>
            <a:off x="468313" y="98072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多重性：用来说明关联的两个类之间的数量关系 </a:t>
            </a:r>
          </a:p>
        </p:txBody>
      </p:sp>
      <p:graphicFrame>
        <p:nvGraphicFramePr>
          <p:cNvPr id="1977572" name="Group 228"/>
          <p:cNvGraphicFramePr>
            <a:graphicFrameLocks noGrp="1"/>
          </p:cNvGraphicFramePr>
          <p:nvPr>
            <p:ph/>
            <p:extLst>
              <p:ext uri="{D42A27DB-BD31-4B8C-83A1-F6EECF244321}">
                <p14:modId xmlns:p14="http://schemas.microsoft.com/office/powerpoint/2010/main" val="1312561059"/>
              </p:ext>
            </p:extLst>
          </p:nvPr>
        </p:nvGraphicFramePr>
        <p:xfrm>
          <a:off x="250825" y="1772145"/>
          <a:ext cx="8610600" cy="4321151"/>
        </p:xfrm>
        <a:graphic>
          <a:graphicData uri="http://schemas.openxmlformats.org/drawingml/2006/table">
            <a:tbl>
              <a:tblPr/>
              <a:tblGrid>
                <a:gridCol w="1385888"/>
                <a:gridCol w="1800225"/>
                <a:gridCol w="3954462"/>
                <a:gridCol w="1470025"/>
              </a:tblGrid>
              <a:tr h="39016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源类及多重性</a:t>
                      </a:r>
                      <a:endParaRPr kumimoji="0" lang="zh-CN" altLang="en-US"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目标类及多重性</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分析</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zh-CN" altLang="en-US"/>
                    </a:p>
                  </a:txBody>
                  <a:tcPr/>
                </a:tc>
              </a:tr>
              <a:tr h="39199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Customer(1)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Order(0…n)</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订单是属于某个客户的，网站的客户可以有</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0</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个或多个订单</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zh-CN" altLang="en-US"/>
                    </a:p>
                  </a:txBody>
                  <a:tcPr/>
                </a:tc>
              </a:tr>
              <a:tr h="39016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Consignee(1)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每个订单只能够有一个收货人</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zh-CN" altLang="en-US"/>
                    </a:p>
                  </a:txBody>
                  <a:tcPr/>
                </a:tc>
              </a:tr>
              <a:tr h="39016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OrderItem(1…n)</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订单是由订单项组成的，至少要有一个订单项，最多可以有</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n</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个</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zh-CN" altLang="en-US"/>
                    </a:p>
                  </a:txBody>
                  <a:tcPr/>
                </a:tc>
              </a:tr>
              <a:tr h="39199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DeliverOrder(1…n)</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一个订单有一个或多个送货单</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6">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说明：系统根据订单项的产品所属的商户，将其分发给商户，拆成了多个送货单！</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9715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DeliverOrder(1)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OrderItem(1…n)</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一张送货单对应订单中的一到多个订单项</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zh-CN" altLang="en-US"/>
                    </a:p>
                  </a:txBody>
                  <a:tcPr/>
                </a:tc>
              </a:tr>
              <a:tr h="59715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DeliverOrder(1)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Consignee(1)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每张送货单都对应着一个收货人</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zh-CN" altLang="en-US"/>
                    </a:p>
                  </a:txBody>
                  <a:tcPr/>
                </a:tc>
              </a:tr>
              <a:tr h="39016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Peddlery(1)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DeliverOrder(0…n)</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每个商户可以有相关的</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0</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个或多个送货单</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zh-CN" altLang="en-US"/>
                    </a:p>
                  </a:txBody>
                  <a:tcPr/>
                </a:tc>
              </a:tr>
              <a:tr h="39199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OrderItem(1)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Product(1)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每个订单项中都包含着唯一的一个产品</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zh-CN" altLang="en-US"/>
                    </a:p>
                  </a:txBody>
                  <a:tcPr/>
                </a:tc>
              </a:tr>
              <a:tr h="39016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Peddlery(1)</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Prodcut</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(0…n)</a:t>
                      </a:r>
                      <a:endParaRPr kumimoji="0" lang="en-US" altLang="zh-CN"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产品是属于某个商户的，可以注册</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0</a:t>
                      </a:r>
                      <a:r>
                        <a:rPr kumimoji="0" lang="zh-CN" altLang="en-US"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到多个产品</a:t>
                      </a:r>
                      <a:endParaRPr kumimoji="0" lang="zh-CN" altLang="en-US"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41634713"/>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24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22264"/>
            <a:ext cx="7776864" cy="609111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5496" y="44624"/>
            <a:ext cx="441018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Complex class diagram</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125119071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1" name="Rectangle 3"/>
          <p:cNvSpPr>
            <a:spLocks noChangeArrowheads="1"/>
          </p:cNvSpPr>
          <p:nvPr/>
        </p:nvSpPr>
        <p:spPr bwMode="auto">
          <a:xfrm>
            <a:off x="268288" y="764704"/>
            <a:ext cx="8480176"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导航箭号：类的实例之间只能沿着导航箭头的方向传递 ，在</a:t>
            </a:r>
            <a:r>
              <a:rPr kumimoji="1" lang="en-US" altLang="zh-CN" sz="2400" b="1" dirty="0">
                <a:solidFill>
                  <a:schemeClr val="tx1"/>
                </a:solidFill>
                <a:ea typeface="楷体_GB2312" pitchFamily="49" charset="-122"/>
              </a:rPr>
              <a:t>Order</a:t>
            </a:r>
            <a:r>
              <a:rPr kumimoji="1" lang="zh-CN" altLang="en-US" sz="2400" b="1" dirty="0">
                <a:solidFill>
                  <a:schemeClr val="tx1"/>
                </a:solidFill>
                <a:ea typeface="楷体_GB2312" pitchFamily="49" charset="-122"/>
              </a:rPr>
              <a:t>中可以获取其相应的</a:t>
            </a:r>
            <a:r>
              <a:rPr kumimoji="1" lang="en-US" altLang="zh-CN" sz="2400" b="1" dirty="0">
                <a:solidFill>
                  <a:schemeClr val="tx1"/>
                </a:solidFill>
                <a:ea typeface="楷体_GB2312" pitchFamily="49" charset="-122"/>
              </a:rPr>
              <a:t>Consignee</a:t>
            </a:r>
            <a:r>
              <a:rPr kumimoji="1" lang="zh-CN" altLang="en-US" sz="2400" b="1" dirty="0">
                <a:solidFill>
                  <a:schemeClr val="tx1"/>
                </a:solidFill>
                <a:ea typeface="楷体_GB2312" pitchFamily="49" charset="-122"/>
              </a:rPr>
              <a:t>，而从</a:t>
            </a:r>
            <a:r>
              <a:rPr kumimoji="1" lang="en-US" altLang="zh-CN" sz="2400" b="1" dirty="0">
                <a:solidFill>
                  <a:schemeClr val="tx1"/>
                </a:solidFill>
                <a:ea typeface="楷体_GB2312" pitchFamily="49" charset="-122"/>
              </a:rPr>
              <a:t>Consignee</a:t>
            </a:r>
            <a:r>
              <a:rPr kumimoji="1" lang="zh-CN" altLang="en-US" sz="2400" b="1" dirty="0">
                <a:solidFill>
                  <a:schemeClr val="tx1"/>
                </a:solidFill>
                <a:ea typeface="楷体_GB2312" pitchFamily="49" charset="-122"/>
              </a:rPr>
              <a:t>中是无法了解与其相关的</a:t>
            </a:r>
            <a:r>
              <a:rPr kumimoji="1" lang="en-US" altLang="zh-CN" sz="2400" b="1" dirty="0" smtClean="0">
                <a:solidFill>
                  <a:schemeClr val="tx1"/>
                </a:solidFill>
                <a:ea typeface="楷体_GB2312" pitchFamily="49" charset="-122"/>
              </a:rPr>
              <a:t>Order</a:t>
            </a:r>
            <a:r>
              <a:rPr kumimoji="1" lang="zh-CN" altLang="en-US" sz="2400" dirty="0">
                <a:ea typeface="楷体_GB2312" pitchFamily="49" charset="-122"/>
              </a:rPr>
              <a:t>。</a:t>
            </a: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角色名称：</a:t>
            </a:r>
            <a:r>
              <a:rPr kumimoji="1" lang="en-US" altLang="zh-CN" sz="2400" b="1" dirty="0">
                <a:solidFill>
                  <a:schemeClr val="tx1"/>
                </a:solidFill>
                <a:ea typeface="楷体_GB2312" pitchFamily="49" charset="-122"/>
              </a:rPr>
              <a:t>Customer</a:t>
            </a:r>
            <a:r>
              <a:rPr kumimoji="1" lang="zh-CN" altLang="en-US" sz="2400" b="1" dirty="0">
                <a:solidFill>
                  <a:schemeClr val="tx1"/>
                </a:solidFill>
                <a:ea typeface="楷体_GB2312" pitchFamily="49" charset="-122"/>
              </a:rPr>
              <a:t>端有一个“</a:t>
            </a:r>
            <a:r>
              <a:rPr kumimoji="1" lang="en-US" altLang="zh-CN" sz="2400" b="1" dirty="0">
                <a:solidFill>
                  <a:schemeClr val="tx1"/>
                </a:solidFill>
                <a:ea typeface="楷体_GB2312" pitchFamily="49" charset="-122"/>
              </a:rPr>
              <a:t>+Owner”</a:t>
            </a:r>
            <a:r>
              <a:rPr kumimoji="1" lang="zh-CN" altLang="en-US" sz="2400" b="1" dirty="0">
                <a:solidFill>
                  <a:schemeClr val="tx1"/>
                </a:solidFill>
                <a:ea typeface="楷体_GB2312" pitchFamily="49" charset="-122"/>
              </a:rPr>
              <a:t>字符串 ，这表示</a:t>
            </a:r>
            <a:r>
              <a:rPr kumimoji="1" lang="en-US" altLang="zh-CN" sz="2400" b="1" dirty="0">
                <a:solidFill>
                  <a:schemeClr val="tx1"/>
                </a:solidFill>
                <a:ea typeface="楷体_GB2312" pitchFamily="49" charset="-122"/>
              </a:rPr>
              <a:t>Customer</a:t>
            </a:r>
            <a:r>
              <a:rPr kumimoji="1" lang="zh-CN" altLang="en-US" sz="2400" b="1" dirty="0">
                <a:solidFill>
                  <a:schemeClr val="tx1"/>
                </a:solidFill>
                <a:ea typeface="楷体_GB2312" pitchFamily="49" charset="-122"/>
              </a:rPr>
              <a:t>扮演的角色是</a:t>
            </a:r>
            <a:r>
              <a:rPr kumimoji="1" lang="en-US" altLang="zh-CN" sz="2400" b="1" dirty="0">
                <a:solidFill>
                  <a:schemeClr val="tx1"/>
                </a:solidFill>
                <a:ea typeface="楷体_GB2312" pitchFamily="49" charset="-122"/>
              </a:rPr>
              <a:t>Owner</a:t>
            </a:r>
            <a:r>
              <a:rPr kumimoji="1" lang="zh-CN" altLang="en-US" sz="2400" b="1" dirty="0">
                <a:solidFill>
                  <a:schemeClr val="tx1"/>
                </a:solidFill>
                <a:ea typeface="楷体_GB2312" pitchFamily="49" charset="-122"/>
              </a:rPr>
              <a:t>，也能对关联进行命名</a:t>
            </a:r>
          </a:p>
        </p:txBody>
      </p:sp>
      <p:graphicFrame>
        <p:nvGraphicFramePr>
          <p:cNvPr id="1983493" name="Object 5"/>
          <p:cNvGraphicFramePr>
            <a:graphicFrameLocks noGrp="1" noChangeAspect="1"/>
          </p:cNvGraphicFramePr>
          <p:nvPr>
            <p:ph/>
            <p:extLst>
              <p:ext uri="{D42A27DB-BD31-4B8C-83A1-F6EECF244321}">
                <p14:modId xmlns:p14="http://schemas.microsoft.com/office/powerpoint/2010/main" val="2540633461"/>
              </p:ext>
            </p:extLst>
          </p:nvPr>
        </p:nvGraphicFramePr>
        <p:xfrm>
          <a:off x="1664369" y="3284984"/>
          <a:ext cx="5688013" cy="2295525"/>
        </p:xfrm>
        <a:graphic>
          <a:graphicData uri="http://schemas.openxmlformats.org/presentationml/2006/ole">
            <mc:AlternateContent xmlns:mc="http://schemas.openxmlformats.org/markup-compatibility/2006">
              <mc:Choice xmlns:v="urn:schemas-microsoft-com:vml" Requires="v">
                <p:oleObj spid="_x0000_s19500" name="Visio" r:id="rId4" imgW="4609479" imgH="1860511" progId="Visio.Drawing.11">
                  <p:embed/>
                </p:oleObj>
              </mc:Choice>
              <mc:Fallback>
                <p:oleObj name="Visio" r:id="rId4" imgW="4609479" imgH="186051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4369" y="3284984"/>
                        <a:ext cx="5688013" cy="229552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3495" name="Text Box 7"/>
          <p:cNvSpPr txBox="1">
            <a:spLocks noChangeArrowheads="1"/>
          </p:cNvSpPr>
          <p:nvPr/>
        </p:nvSpPr>
        <p:spPr bwMode="auto">
          <a:xfrm>
            <a:off x="1042988" y="5805487"/>
            <a:ext cx="7296150" cy="70167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chemeClr val="tx1"/>
                </a:solidFill>
                <a:ea typeface="楷体_GB2312" pitchFamily="49" charset="-122"/>
              </a:rPr>
              <a:t>关联名称应为动词短语，表示该关联的语义；</a:t>
            </a:r>
          </a:p>
          <a:p>
            <a:r>
              <a:rPr kumimoji="1" lang="zh-CN" altLang="en-US" sz="2000" b="1" dirty="0">
                <a:solidFill>
                  <a:schemeClr val="tx1"/>
                </a:solidFill>
                <a:ea typeface="楷体_GB2312" pitchFamily="49" charset="-122"/>
              </a:rPr>
              <a:t>角色名称是名词短语，表示由关联实例链接的对象所扮演的角色</a:t>
            </a:r>
          </a:p>
        </p:txBody>
      </p:sp>
      <p:sp>
        <p:nvSpPr>
          <p:cNvPr id="6" name="矩形 5"/>
          <p:cNvSpPr/>
          <p:nvPr/>
        </p:nvSpPr>
        <p:spPr>
          <a:xfrm>
            <a:off x="35496" y="44624"/>
            <a:ext cx="441018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Complex class diagram</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201239191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9" name="Rectangle 3"/>
          <p:cNvSpPr>
            <a:spLocks noChangeArrowheads="1"/>
          </p:cNvSpPr>
          <p:nvPr/>
        </p:nvSpPr>
        <p:spPr bwMode="auto">
          <a:xfrm>
            <a:off x="480853" y="1268189"/>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导出属性：是指可以根据其他值计算出来的特性，这种属性应在其名称前加上一个“</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符号。</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限定符：在</a:t>
            </a:r>
            <a:r>
              <a:rPr kumimoji="1" lang="en-US" altLang="zh-CN" sz="2400" b="1" dirty="0">
                <a:solidFill>
                  <a:schemeClr val="tx1"/>
                </a:solidFill>
                <a:ea typeface="楷体_GB2312" pitchFamily="49" charset="-122"/>
              </a:rPr>
              <a:t>Order</a:t>
            </a:r>
            <a:r>
              <a:rPr kumimoji="1" lang="zh-CN" altLang="en-US" sz="2400" b="1" dirty="0">
                <a:solidFill>
                  <a:schemeClr val="tx1"/>
                </a:solidFill>
                <a:ea typeface="楷体_GB2312" pitchFamily="49" charset="-122"/>
              </a:rPr>
              <a:t>和</a:t>
            </a:r>
            <a:r>
              <a:rPr kumimoji="1" lang="en-US" altLang="zh-CN" sz="2400" b="1" dirty="0" err="1">
                <a:solidFill>
                  <a:schemeClr val="tx1"/>
                </a:solidFill>
                <a:ea typeface="楷体_GB2312" pitchFamily="49" charset="-122"/>
              </a:rPr>
              <a:t>OrderItem</a:t>
            </a:r>
            <a:r>
              <a:rPr kumimoji="1" lang="zh-CN" altLang="en-US" sz="2400" b="1" dirty="0">
                <a:solidFill>
                  <a:schemeClr val="tx1"/>
                </a:solidFill>
                <a:ea typeface="楷体_GB2312" pitchFamily="49" charset="-122"/>
              </a:rPr>
              <a:t>之间的组合关系中，</a:t>
            </a:r>
            <a:r>
              <a:rPr kumimoji="1" lang="en-US" altLang="zh-CN" sz="2400" b="1" dirty="0" err="1">
                <a:solidFill>
                  <a:schemeClr val="tx1"/>
                </a:solidFill>
                <a:ea typeface="楷体_GB2312" pitchFamily="49" charset="-122"/>
              </a:rPr>
              <a:t>OrderItem</a:t>
            </a:r>
            <a:r>
              <a:rPr kumimoji="1" lang="zh-CN" altLang="en-US" sz="2400" b="1" dirty="0">
                <a:solidFill>
                  <a:schemeClr val="tx1"/>
                </a:solidFill>
                <a:ea typeface="楷体_GB2312" pitchFamily="49" charset="-122"/>
              </a:rPr>
              <a:t>这端多了一个方框，里面写着“</a:t>
            </a:r>
            <a:r>
              <a:rPr kumimoji="1" lang="en-US" altLang="zh-CN" sz="2400" b="1" dirty="0" err="1">
                <a:solidFill>
                  <a:schemeClr val="tx1"/>
                </a:solidFill>
                <a:ea typeface="楷体_GB2312" pitchFamily="49" charset="-122"/>
              </a:rPr>
              <a:t>ProductId</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。它在</a:t>
            </a:r>
            <a:r>
              <a:rPr kumimoji="1" lang="en-US" altLang="zh-CN" sz="2400" b="1" dirty="0">
                <a:solidFill>
                  <a:schemeClr val="tx1"/>
                </a:solidFill>
                <a:ea typeface="楷体_GB2312" pitchFamily="49" charset="-122"/>
              </a:rPr>
              <a:t>UML</a:t>
            </a:r>
            <a:r>
              <a:rPr kumimoji="1" lang="zh-CN" altLang="en-US" sz="2400" b="1" dirty="0">
                <a:solidFill>
                  <a:schemeClr val="tx1"/>
                </a:solidFill>
                <a:ea typeface="楷体_GB2312" pitchFamily="49" charset="-122"/>
              </a:rPr>
              <a:t>中称为限定符，存在限定符的关联称为受限关联。它用来表示某种限定关系。在本例中，它的用途是说明：对于一张订单，每一种产品只能用一个订单项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约束：用来说明规则，</a:t>
            </a:r>
            <a:r>
              <a:rPr kumimoji="1" lang="en-US" altLang="zh-CN" sz="2400" b="1" dirty="0">
                <a:solidFill>
                  <a:schemeClr val="tx1"/>
                </a:solidFill>
                <a:ea typeface="楷体_GB2312" pitchFamily="49" charset="-122"/>
              </a:rPr>
              <a:t>{</a:t>
            </a:r>
            <a:r>
              <a:rPr kumimoji="1" lang="en-US" altLang="zh-CN" sz="2400" b="1" dirty="0" err="1">
                <a:solidFill>
                  <a:schemeClr val="tx1"/>
                </a:solidFill>
                <a:ea typeface="楷体_GB2312" pitchFamily="49" charset="-122"/>
              </a:rPr>
              <a:t>xor</a:t>
            </a:r>
            <a:r>
              <a:rPr kumimoji="1" lang="en-US" altLang="zh-CN" sz="2400" b="1" dirty="0">
                <a:solidFill>
                  <a:schemeClr val="tx1"/>
                </a:solidFill>
                <a:ea typeface="楷体_GB2312" pitchFamily="49" charset="-122"/>
              </a:rPr>
              <a:t>}…</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职责：在类的属性栏中添加注释行表示，或增加了一个新的分栏</a:t>
            </a:r>
          </a:p>
        </p:txBody>
      </p:sp>
      <p:sp>
        <p:nvSpPr>
          <p:cNvPr id="4" name="矩形 3"/>
          <p:cNvSpPr/>
          <p:nvPr/>
        </p:nvSpPr>
        <p:spPr>
          <a:xfrm>
            <a:off x="35496" y="44624"/>
            <a:ext cx="441018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Complex class diagram</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1085781746"/>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7" name="Rectangle 3"/>
          <p:cNvSpPr>
            <a:spLocks noGrp="1" noChangeArrowheads="1"/>
          </p:cNvSpPr>
          <p:nvPr>
            <p:ph type="body" idx="1"/>
          </p:nvPr>
        </p:nvSpPr>
        <p:spPr>
          <a:xfrm>
            <a:off x="611188" y="1330424"/>
            <a:ext cx="7772400" cy="4114800"/>
          </a:xfrm>
        </p:spPr>
        <p:txBody>
          <a:bodyPr/>
          <a:lstStyle/>
          <a:p>
            <a:r>
              <a:rPr lang="zh-CN" altLang="en-US" b="1" dirty="0">
                <a:ea typeface="楷体_GB2312" pitchFamily="49" charset="-122"/>
              </a:rPr>
              <a:t>使用建议</a:t>
            </a:r>
          </a:p>
          <a:p>
            <a:pPr lvl="1"/>
            <a:r>
              <a:rPr lang="zh-CN" altLang="en-US" b="1" dirty="0">
                <a:ea typeface="楷体_GB2312" pitchFamily="49" charset="-122"/>
              </a:rPr>
              <a:t>这些增强机制拥有很强的语义规则，但是在类建模实践中不要滥用，也不要刻意使用，否则容易陷入过度设计，并使类图的可读性降低。</a:t>
            </a:r>
          </a:p>
        </p:txBody>
      </p:sp>
      <p:sp>
        <p:nvSpPr>
          <p:cNvPr id="4" name="矩形 3"/>
          <p:cNvSpPr/>
          <p:nvPr/>
        </p:nvSpPr>
        <p:spPr>
          <a:xfrm>
            <a:off x="35496" y="44624"/>
            <a:ext cx="441018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Complex class diagram</a:t>
            </a:r>
            <a:endParaRPr lang="zh-CN" altLang="en-US" sz="3600" dirty="0">
              <a:solidFill>
                <a:srgbClr val="FFFF99"/>
              </a:solidFill>
              <a:latin typeface="+mj-lt"/>
              <a:ea typeface="+mj-ea"/>
              <a:cs typeface="+mj-cs"/>
            </a:endParaRPr>
          </a:p>
        </p:txBody>
      </p:sp>
    </p:spTree>
    <p:extLst>
      <p:ext uri="{BB962C8B-B14F-4D97-AF65-F5344CB8AC3E}">
        <p14:creationId xmlns:p14="http://schemas.microsoft.com/office/powerpoint/2010/main" val="385378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2"/>
          <p:cNvSpPr>
            <a:spLocks noChangeArrowheads="1"/>
          </p:cNvSpPr>
          <p:nvPr/>
        </p:nvSpPr>
        <p:spPr bwMode="auto">
          <a:xfrm>
            <a:off x="35496" y="44624"/>
            <a:ext cx="8856984" cy="65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Interfaces and abstract classes</a:t>
            </a:r>
            <a:endParaRPr lang="zh-CN" altLang="en-US" sz="3600" dirty="0">
              <a:solidFill>
                <a:srgbClr val="FFFF99"/>
              </a:solidFill>
              <a:latin typeface="+mj-lt"/>
              <a:ea typeface="+mj-ea"/>
              <a:cs typeface="+mj-cs"/>
            </a:endParaRPr>
          </a:p>
        </p:txBody>
      </p:sp>
      <p:sp>
        <p:nvSpPr>
          <p:cNvPr id="1986563" name="Rectangle 3"/>
          <p:cNvSpPr>
            <a:spLocks noChangeArrowheads="1"/>
          </p:cNvSpPr>
          <p:nvPr/>
        </p:nvSpPr>
        <p:spPr bwMode="auto">
          <a:xfrm>
            <a:off x="468313" y="110013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抽象类是一种不能够被直接实例化的类，也就是说不能够创建一个属于抽象类的对象</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24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smtClean="0">
                <a:solidFill>
                  <a:schemeClr val="tx1"/>
                </a:solidFill>
                <a:ea typeface="楷体_GB2312" pitchFamily="49" charset="-122"/>
              </a:rPr>
              <a:t>接口</a:t>
            </a:r>
            <a:r>
              <a:rPr kumimoji="1" lang="zh-CN" altLang="en-US" sz="2400" b="1" dirty="0">
                <a:solidFill>
                  <a:schemeClr val="tx1"/>
                </a:solidFill>
                <a:ea typeface="楷体_GB2312" pitchFamily="49" charset="-122"/>
              </a:rPr>
              <a:t>则是一种类似于抽象</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类的机制，它是一个没有</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具体实现的类</a:t>
            </a:r>
            <a:r>
              <a:rPr kumimoji="1" lang="zh-CN" altLang="en-US" sz="2400" dirty="0"/>
              <a:t> </a:t>
            </a:r>
            <a:r>
              <a:rPr kumimoji="1" lang="zh-CN" altLang="en-US" sz="2400" b="1" dirty="0">
                <a:solidFill>
                  <a:schemeClr val="tx1"/>
                </a:solidFill>
                <a:ea typeface="楷体_GB2312" pitchFamily="49" charset="-122"/>
              </a:rPr>
              <a:t> </a:t>
            </a:r>
          </a:p>
        </p:txBody>
      </p:sp>
      <p:pic>
        <p:nvPicPr>
          <p:cNvPr id="19865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791585"/>
            <a:ext cx="1943100" cy="1711325"/>
          </a:xfrm>
          <a:prstGeom prst="rect">
            <a:avLst/>
          </a:prstGeom>
          <a:noFill/>
          <a:extLst>
            <a:ext uri="{909E8E84-426E-40DD-AFC4-6F175D3DCCD1}">
              <a14:hiddenFill xmlns:a14="http://schemas.microsoft.com/office/drawing/2010/main">
                <a:solidFill>
                  <a:srgbClr val="FFFFFF"/>
                </a:solidFill>
              </a14:hiddenFill>
            </a:ext>
          </a:extLst>
        </p:spPr>
      </p:pic>
      <p:pic>
        <p:nvPicPr>
          <p:cNvPr id="198657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66909"/>
            <a:ext cx="7273418" cy="251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574640"/>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610" name="Rectangle 2"/>
          <p:cNvSpPr>
            <a:spLocks noChangeArrowheads="1"/>
          </p:cNvSpPr>
          <p:nvPr/>
        </p:nvSpPr>
        <p:spPr bwMode="auto">
          <a:xfrm>
            <a:off x="107504" y="101765"/>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Template class</a:t>
            </a:r>
            <a:endParaRPr lang="zh-CN" altLang="en-US" sz="3600" dirty="0">
              <a:solidFill>
                <a:srgbClr val="FFFF99"/>
              </a:solidFill>
              <a:latin typeface="+mj-lt"/>
              <a:ea typeface="+mj-ea"/>
              <a:cs typeface="+mj-cs"/>
            </a:endParaRPr>
          </a:p>
        </p:txBody>
      </p:sp>
      <p:sp>
        <p:nvSpPr>
          <p:cNvPr id="1988611" name="Rectangle 3"/>
          <p:cNvSpPr>
            <a:spLocks noChangeArrowheads="1"/>
          </p:cNvSpPr>
          <p:nvPr/>
        </p:nvSpPr>
        <p:spPr bwMode="auto">
          <a:xfrm>
            <a:off x="468313" y="105216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可以根据占位符或参数来定义类，而不用说明属性、方法返回值和方法参数的实际类型 </a:t>
            </a:r>
          </a:p>
        </p:txBody>
      </p:sp>
      <p:pic>
        <p:nvPicPr>
          <p:cNvPr id="1988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279" y="2060848"/>
            <a:ext cx="7529145"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295366"/>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ChangeArrowheads="1"/>
          </p:cNvSpPr>
          <p:nvPr/>
        </p:nvSpPr>
        <p:spPr bwMode="auto">
          <a:xfrm>
            <a:off x="12159" y="22413"/>
            <a:ext cx="7422976" cy="6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Active classes and nested classes</a:t>
            </a:r>
            <a:endParaRPr lang="zh-CN" altLang="en-US" sz="3600" dirty="0">
              <a:solidFill>
                <a:srgbClr val="FFFF99"/>
              </a:solidFill>
              <a:latin typeface="+mj-lt"/>
              <a:ea typeface="+mj-ea"/>
              <a:cs typeface="+mj-cs"/>
            </a:endParaRPr>
          </a:p>
        </p:txBody>
      </p:sp>
      <p:sp>
        <p:nvSpPr>
          <p:cNvPr id="1989635" name="Rectangle 3"/>
          <p:cNvSpPr>
            <a:spLocks noChangeArrowheads="1"/>
          </p:cNvSpPr>
          <p:nvPr/>
        </p:nvSpPr>
        <p:spPr bwMode="auto">
          <a:xfrm>
            <a:off x="468313" y="908050"/>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主动类的实例称为主动对象，一个主动对象拥有一个控制线程并且能够发起控制活动；它不在别的线程、堆栈或状态机内运行，具有独立的控制期。从某种意义上说，它就是一个线程</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在诸如</a:t>
            </a:r>
            <a:r>
              <a:rPr kumimoji="1" lang="en-US" altLang="zh-CN" sz="2400" b="1" dirty="0">
                <a:solidFill>
                  <a:schemeClr val="tx1"/>
                </a:solidFill>
                <a:ea typeface="楷体_GB2312" pitchFamily="49" charset="-122"/>
              </a:rPr>
              <a:t>Java</a:t>
            </a:r>
            <a:r>
              <a:rPr kumimoji="1" lang="zh-CN" altLang="en-US" sz="2400" b="1" dirty="0">
                <a:solidFill>
                  <a:schemeClr val="tx1"/>
                </a:solidFill>
                <a:ea typeface="楷体_GB2312" pitchFamily="49" charset="-122"/>
              </a:rPr>
              <a:t>的语言中，允许你将一个类的定义放在另一个类定义的内部，这就是嵌套类，在</a:t>
            </a:r>
            <a:r>
              <a:rPr kumimoji="1" lang="en-US" altLang="zh-CN" sz="2400" b="1" dirty="0">
                <a:solidFill>
                  <a:schemeClr val="tx1"/>
                </a:solidFill>
                <a:ea typeface="楷体_GB2312" pitchFamily="49" charset="-122"/>
              </a:rPr>
              <a:t>Java</a:t>
            </a:r>
            <a:r>
              <a:rPr kumimoji="1" lang="zh-CN" altLang="en-US" sz="2400" b="1" dirty="0">
                <a:solidFill>
                  <a:schemeClr val="tx1"/>
                </a:solidFill>
                <a:ea typeface="楷体_GB2312" pitchFamily="49" charset="-122"/>
              </a:rPr>
              <a:t>中也称为内层类。嵌套类是声明在它的外层类中的，因此只能够通过外层类或外层类的对象对它进行访问   </a:t>
            </a:r>
          </a:p>
        </p:txBody>
      </p:sp>
      <p:pic>
        <p:nvPicPr>
          <p:cNvPr id="1989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958" y="4869160"/>
            <a:ext cx="6091410"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2205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35496" y="120625"/>
            <a:ext cx="4686300" cy="500063"/>
          </a:xfrm>
        </p:spPr>
        <p:txBody>
          <a:bodyPr/>
          <a:lstStyle/>
          <a:p>
            <a:pPr eaLnBrk="1" hangingPunct="1"/>
            <a:r>
              <a:rPr lang="en-US" altLang="zh-CN" sz="2800" dirty="0"/>
              <a:t>Why do design </a:t>
            </a:r>
            <a:r>
              <a:rPr lang="zh-CN" altLang="en-US" sz="2800" b="1" dirty="0" smtClean="0">
                <a:latin typeface="黑体" pitchFamily="2" charset="-122"/>
                <a:ea typeface="黑体" pitchFamily="2" charset="-122"/>
              </a:rPr>
              <a:t>？</a:t>
            </a:r>
          </a:p>
        </p:txBody>
      </p:sp>
      <p:sp>
        <p:nvSpPr>
          <p:cNvPr id="62469" name="AutoShape 5"/>
          <p:cNvSpPr>
            <a:spLocks noChangeArrowheads="1"/>
          </p:cNvSpPr>
          <p:nvPr/>
        </p:nvSpPr>
        <p:spPr bwMode="gray">
          <a:xfrm>
            <a:off x="1619250" y="1208088"/>
            <a:ext cx="5832475" cy="4064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r>
              <a:rPr lang="zh-CN" altLang="en-GB" b="1"/>
              <a:t>一天，上帝来到小王的家里，请他帮忙制作</a:t>
            </a:r>
            <a:r>
              <a:rPr lang="zh-CN" altLang="en-GB" b="1">
                <a:solidFill>
                  <a:srgbClr val="0000FF"/>
                </a:solidFill>
              </a:rPr>
              <a:t>两个人</a:t>
            </a:r>
            <a:r>
              <a:rPr lang="zh-CN" altLang="en-GB" b="1"/>
              <a:t>！ </a:t>
            </a:r>
            <a:endParaRPr lang="zh-CN" altLang="en-US"/>
          </a:p>
        </p:txBody>
      </p:sp>
      <p:pic>
        <p:nvPicPr>
          <p:cNvPr id="62474" name="Picture 10" descr="cou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989138"/>
            <a:ext cx="2868613"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7" name="AutoShape 13"/>
          <p:cNvSpPr>
            <a:spLocks noChangeArrowheads="1"/>
          </p:cNvSpPr>
          <p:nvPr/>
        </p:nvSpPr>
        <p:spPr bwMode="gray">
          <a:xfrm>
            <a:off x="1619250" y="1196975"/>
            <a:ext cx="5818188" cy="4064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r>
              <a:rPr lang="zh-CN" altLang="en-GB" b="1"/>
              <a:t>小王理解了上帝的需求，</a:t>
            </a:r>
            <a:r>
              <a:rPr lang="zh-CN" altLang="en-GB" b="1">
                <a:solidFill>
                  <a:srgbClr val="0000FF"/>
                </a:solidFill>
              </a:rPr>
              <a:t>没有做设计</a:t>
            </a:r>
            <a:r>
              <a:rPr lang="zh-CN" altLang="en-GB" b="1"/>
              <a:t>，直接开始动手。 </a:t>
            </a:r>
            <a:endParaRPr lang="zh-CN" altLang="en-US"/>
          </a:p>
        </p:txBody>
      </p:sp>
      <p:pic>
        <p:nvPicPr>
          <p:cNvPr id="62478" name="Picture 14" descr="动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447925"/>
            <a:ext cx="4679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9" name="AutoShape 15"/>
          <p:cNvSpPr>
            <a:spLocks noChangeArrowheads="1"/>
          </p:cNvSpPr>
          <p:nvPr/>
        </p:nvSpPr>
        <p:spPr bwMode="gray">
          <a:xfrm>
            <a:off x="1619250" y="1042964"/>
            <a:ext cx="5832475" cy="72871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r>
              <a:rPr lang="zh-CN" altLang="en-GB" b="1" dirty="0">
                <a:solidFill>
                  <a:schemeClr val="bg2"/>
                </a:solidFill>
              </a:rPr>
              <a:t>做到一半之后，小王发现</a:t>
            </a:r>
            <a:r>
              <a:rPr lang="zh-CN" altLang="en-GB" b="1" dirty="0">
                <a:solidFill>
                  <a:srgbClr val="0000FF"/>
                </a:solidFill>
              </a:rPr>
              <a:t>越做越不对</a:t>
            </a:r>
            <a:r>
              <a:rPr lang="zh-CN" altLang="en-GB" b="1" dirty="0">
                <a:solidFill>
                  <a:schemeClr val="bg2"/>
                </a:solidFill>
              </a:rPr>
              <a:t>，然后</a:t>
            </a:r>
          </a:p>
          <a:p>
            <a:pPr algn="ctr"/>
            <a:r>
              <a:rPr lang="zh-CN" altLang="en-GB" b="1" dirty="0">
                <a:solidFill>
                  <a:srgbClr val="0000FF"/>
                </a:solidFill>
              </a:rPr>
              <a:t>反复</a:t>
            </a:r>
            <a:r>
              <a:rPr lang="zh-CN" altLang="en-GB" b="1" dirty="0">
                <a:solidFill>
                  <a:schemeClr val="bg2"/>
                </a:solidFill>
              </a:rPr>
              <a:t>的</a:t>
            </a:r>
            <a:r>
              <a:rPr lang="zh-CN" altLang="en-GB" b="1" dirty="0">
                <a:solidFill>
                  <a:srgbClr val="0000FF"/>
                </a:solidFill>
              </a:rPr>
              <a:t>修改</a:t>
            </a:r>
            <a:r>
              <a:rPr lang="zh-CN" altLang="en-GB" b="1" dirty="0">
                <a:solidFill>
                  <a:schemeClr val="bg2"/>
                </a:solidFill>
              </a:rPr>
              <a:t>，疲惫不堪</a:t>
            </a:r>
            <a:r>
              <a:rPr lang="en-GB" altLang="zh-CN" b="1" dirty="0">
                <a:solidFill>
                  <a:schemeClr val="bg2"/>
                </a:solidFill>
              </a:rPr>
              <a:t>… </a:t>
            </a:r>
            <a:endParaRPr lang="en-US" altLang="zh-CN" dirty="0">
              <a:solidFill>
                <a:schemeClr val="bg2"/>
              </a:solidFill>
            </a:endParaRPr>
          </a:p>
        </p:txBody>
      </p:sp>
      <p:pic>
        <p:nvPicPr>
          <p:cNvPr id="62480" name="Picture 16" descr="设计疲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420938"/>
            <a:ext cx="4824412"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1" name="AutoShape 17"/>
          <p:cNvSpPr>
            <a:spLocks noChangeArrowheads="1"/>
          </p:cNvSpPr>
          <p:nvPr/>
        </p:nvSpPr>
        <p:spPr bwMode="gray">
          <a:xfrm>
            <a:off x="1619845" y="1035820"/>
            <a:ext cx="5832475" cy="72871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
            <a:spAutoFit/>
          </a:bodyPr>
          <a:lstStyle/>
          <a:p>
            <a:pPr algn="ctr"/>
            <a:r>
              <a:rPr lang="zh-CN" altLang="en-GB" b="1" dirty="0">
                <a:solidFill>
                  <a:srgbClr val="0000FF"/>
                </a:solidFill>
              </a:rPr>
              <a:t>最后期限</a:t>
            </a:r>
            <a:r>
              <a:rPr lang="zh-CN" altLang="en-GB" b="1" dirty="0">
                <a:solidFill>
                  <a:schemeClr val="bg2"/>
                </a:solidFill>
              </a:rPr>
              <a:t>到来，上帝来向小王要人。小王面带羞涩的</a:t>
            </a:r>
          </a:p>
          <a:p>
            <a:pPr algn="ctr"/>
            <a:r>
              <a:rPr lang="zh-CN" altLang="en-GB" b="1" dirty="0">
                <a:solidFill>
                  <a:schemeClr val="bg2"/>
                </a:solidFill>
              </a:rPr>
              <a:t>将他的</a:t>
            </a:r>
            <a:r>
              <a:rPr lang="zh-CN" altLang="en-GB" b="1" dirty="0">
                <a:solidFill>
                  <a:srgbClr val="0000FF"/>
                </a:solidFill>
              </a:rPr>
              <a:t>工作成果</a:t>
            </a:r>
            <a:r>
              <a:rPr lang="zh-CN" altLang="en-GB" b="1" dirty="0">
                <a:solidFill>
                  <a:schemeClr val="bg2"/>
                </a:solidFill>
              </a:rPr>
              <a:t>拿给上帝</a:t>
            </a:r>
            <a:r>
              <a:rPr lang="en-GB" altLang="zh-CN" b="1" dirty="0">
                <a:solidFill>
                  <a:schemeClr val="bg2"/>
                </a:solidFill>
              </a:rPr>
              <a:t>…</a:t>
            </a:r>
            <a:endParaRPr lang="en-US" altLang="zh-CN" dirty="0">
              <a:solidFill>
                <a:schemeClr val="bg2"/>
              </a:solidFill>
            </a:endParaRPr>
          </a:p>
        </p:txBody>
      </p:sp>
      <p:pic>
        <p:nvPicPr>
          <p:cNvPr id="62476" name="Picture 12" descr="一对猴子"/>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76450"/>
            <a:ext cx="5184775"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2" name="AutoShape 18"/>
          <p:cNvSpPr>
            <a:spLocks noChangeArrowheads="1"/>
          </p:cNvSpPr>
          <p:nvPr/>
        </p:nvSpPr>
        <p:spPr bwMode="gray">
          <a:xfrm>
            <a:off x="1403350" y="6277935"/>
            <a:ext cx="6480175" cy="347329"/>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ctr" eaLnBrk="0" hangingPunct="0"/>
            <a:r>
              <a:rPr lang="zh-CN" altLang="en-GB" b="1">
                <a:solidFill>
                  <a:schemeClr val="bg2"/>
                </a:solidFill>
              </a:rPr>
              <a:t>想象一下此时上帝的表情！</a:t>
            </a:r>
            <a:endParaRPr lang="zh-CN" altLang="en-US" b="1">
              <a:solidFill>
                <a:schemeClr val="bg2"/>
              </a:solidFill>
            </a:endParaRPr>
          </a:p>
        </p:txBody>
      </p:sp>
    </p:spTree>
    <p:extLst>
      <p:ext uri="{BB962C8B-B14F-4D97-AF65-F5344CB8AC3E}">
        <p14:creationId xmlns:p14="http://schemas.microsoft.com/office/powerpoint/2010/main" val="400049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62474"/>
                                        </p:tgtEl>
                                        <p:attrNameLst>
                                          <p:attrName>style.visibility</p:attrName>
                                        </p:attrNameLst>
                                      </p:cBhvr>
                                      <p:to>
                                        <p:strVal val="visible"/>
                                      </p:to>
                                    </p:set>
                                    <p:animEffect transition="in" filter="checkerboard(across)">
                                      <p:cBhvr>
                                        <p:cTn id="11" dur="500"/>
                                        <p:tgtEl>
                                          <p:spTgt spid="624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xit" presetSubtype="10" fill="hold" nodeType="clickEffect">
                                  <p:stCondLst>
                                    <p:cond delay="0"/>
                                  </p:stCondLst>
                                  <p:childTnLst>
                                    <p:animEffect transition="out" filter="checkerboard(across)">
                                      <p:cBhvr>
                                        <p:cTn id="15" dur="500"/>
                                        <p:tgtEl>
                                          <p:spTgt spid="62474"/>
                                        </p:tgtEl>
                                      </p:cBhvr>
                                    </p:animEffect>
                                    <p:set>
                                      <p:cBhvr>
                                        <p:cTn id="16" dur="1" fill="hold">
                                          <p:stCondLst>
                                            <p:cond delay="499"/>
                                          </p:stCondLst>
                                        </p:cTn>
                                        <p:tgtEl>
                                          <p:spTgt spid="62474"/>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2477"/>
                                        </p:tgtEl>
                                        <p:attrNameLst>
                                          <p:attrName>style.visibility</p:attrName>
                                        </p:attrNameLst>
                                      </p:cBhvr>
                                      <p:to>
                                        <p:strVal val="visible"/>
                                      </p:to>
                                    </p:set>
                                    <p:animEffect transition="in" filter="wipe(left)">
                                      <p:cBhvr>
                                        <p:cTn id="20" dur="500"/>
                                        <p:tgtEl>
                                          <p:spTgt spid="62477"/>
                                        </p:tgtEl>
                                      </p:cBhvr>
                                    </p:animEffect>
                                  </p:childTnLst>
                                </p:cTn>
                              </p:par>
                            </p:childTnLst>
                          </p:cTn>
                        </p:par>
                        <p:par>
                          <p:cTn id="21" fill="hold" nodeType="afterGroup">
                            <p:stCondLst>
                              <p:cond delay="1000"/>
                            </p:stCondLst>
                            <p:childTnLst>
                              <p:par>
                                <p:cTn id="22" presetID="5" presetClass="entr" presetSubtype="10" fill="hold" nodeType="afterEffect">
                                  <p:stCondLst>
                                    <p:cond delay="0"/>
                                  </p:stCondLst>
                                  <p:childTnLst>
                                    <p:set>
                                      <p:cBhvr>
                                        <p:cTn id="23" dur="1" fill="hold">
                                          <p:stCondLst>
                                            <p:cond delay="0"/>
                                          </p:stCondLst>
                                        </p:cTn>
                                        <p:tgtEl>
                                          <p:spTgt spid="62478"/>
                                        </p:tgtEl>
                                        <p:attrNameLst>
                                          <p:attrName>style.visibility</p:attrName>
                                        </p:attrNameLst>
                                      </p:cBhvr>
                                      <p:to>
                                        <p:strVal val="visible"/>
                                      </p:to>
                                    </p:set>
                                    <p:animEffect transition="in" filter="checkerboard(across)">
                                      <p:cBhvr>
                                        <p:cTn id="24" dur="500"/>
                                        <p:tgtEl>
                                          <p:spTgt spid="6247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xit" presetSubtype="10" fill="hold" nodeType="clickEffect">
                                  <p:stCondLst>
                                    <p:cond delay="0"/>
                                  </p:stCondLst>
                                  <p:childTnLst>
                                    <p:animEffect transition="out" filter="checkerboard(across)">
                                      <p:cBhvr>
                                        <p:cTn id="28" dur="500"/>
                                        <p:tgtEl>
                                          <p:spTgt spid="62478"/>
                                        </p:tgtEl>
                                      </p:cBhvr>
                                    </p:animEffect>
                                    <p:set>
                                      <p:cBhvr>
                                        <p:cTn id="29" dur="1" fill="hold">
                                          <p:stCondLst>
                                            <p:cond delay="499"/>
                                          </p:stCondLst>
                                        </p:cTn>
                                        <p:tgtEl>
                                          <p:spTgt spid="62478"/>
                                        </p:tgtEl>
                                        <p:attrNameLst>
                                          <p:attrName>style.visibility</p:attrName>
                                        </p:attrNameLst>
                                      </p:cBhvr>
                                      <p:to>
                                        <p:strVal val="hidden"/>
                                      </p:to>
                                    </p:se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2479"/>
                                        </p:tgtEl>
                                        <p:attrNameLst>
                                          <p:attrName>style.visibility</p:attrName>
                                        </p:attrNameLst>
                                      </p:cBhvr>
                                      <p:to>
                                        <p:strVal val="visible"/>
                                      </p:to>
                                    </p:set>
                                    <p:animEffect transition="in" filter="wipe(left)">
                                      <p:cBhvr>
                                        <p:cTn id="33" dur="500"/>
                                        <p:tgtEl>
                                          <p:spTgt spid="62479"/>
                                        </p:tgtEl>
                                      </p:cBhvr>
                                    </p:animEffect>
                                  </p:childTnLst>
                                </p:cTn>
                              </p:par>
                            </p:childTnLst>
                          </p:cTn>
                        </p:par>
                        <p:par>
                          <p:cTn id="34" fill="hold" nodeType="afterGroup">
                            <p:stCondLst>
                              <p:cond delay="1000"/>
                            </p:stCondLst>
                            <p:childTnLst>
                              <p:par>
                                <p:cTn id="35" presetID="5" presetClass="entr" presetSubtype="10" fill="hold" nodeType="afterEffect">
                                  <p:stCondLst>
                                    <p:cond delay="0"/>
                                  </p:stCondLst>
                                  <p:childTnLst>
                                    <p:set>
                                      <p:cBhvr>
                                        <p:cTn id="36" dur="1" fill="hold">
                                          <p:stCondLst>
                                            <p:cond delay="0"/>
                                          </p:stCondLst>
                                        </p:cTn>
                                        <p:tgtEl>
                                          <p:spTgt spid="62480"/>
                                        </p:tgtEl>
                                        <p:attrNameLst>
                                          <p:attrName>style.visibility</p:attrName>
                                        </p:attrNameLst>
                                      </p:cBhvr>
                                      <p:to>
                                        <p:strVal val="visible"/>
                                      </p:to>
                                    </p:set>
                                    <p:animEffect transition="in" filter="checkerboard(across)">
                                      <p:cBhvr>
                                        <p:cTn id="37" dur="500"/>
                                        <p:tgtEl>
                                          <p:spTgt spid="624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nodeType="clickEffect">
                                  <p:stCondLst>
                                    <p:cond delay="0"/>
                                  </p:stCondLst>
                                  <p:childTnLst>
                                    <p:animEffect transition="out" filter="checkerboard(across)">
                                      <p:cBhvr>
                                        <p:cTn id="41" dur="500"/>
                                        <p:tgtEl>
                                          <p:spTgt spid="62480"/>
                                        </p:tgtEl>
                                      </p:cBhvr>
                                    </p:animEffect>
                                    <p:set>
                                      <p:cBhvr>
                                        <p:cTn id="42" dur="1" fill="hold">
                                          <p:stCondLst>
                                            <p:cond delay="499"/>
                                          </p:stCondLst>
                                        </p:cTn>
                                        <p:tgtEl>
                                          <p:spTgt spid="62480"/>
                                        </p:tgtEl>
                                        <p:attrNameLst>
                                          <p:attrName>style.visibility</p:attrName>
                                        </p:attrNameLst>
                                      </p:cBhvr>
                                      <p:to>
                                        <p:strVal val="hidden"/>
                                      </p:to>
                                    </p:se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2481"/>
                                        </p:tgtEl>
                                        <p:attrNameLst>
                                          <p:attrName>style.visibility</p:attrName>
                                        </p:attrNameLst>
                                      </p:cBhvr>
                                      <p:to>
                                        <p:strVal val="visible"/>
                                      </p:to>
                                    </p:set>
                                    <p:animEffect transition="in" filter="wipe(left)">
                                      <p:cBhvr>
                                        <p:cTn id="46" dur="500"/>
                                        <p:tgtEl>
                                          <p:spTgt spid="6248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62476"/>
                                        </p:tgtEl>
                                        <p:attrNameLst>
                                          <p:attrName>style.visibility</p:attrName>
                                        </p:attrNameLst>
                                      </p:cBhvr>
                                      <p:to>
                                        <p:strVal val="visible"/>
                                      </p:to>
                                    </p:set>
                                    <p:animEffect transition="in" filter="checkerboard(across)">
                                      <p:cBhvr>
                                        <p:cTn id="51" dur="500"/>
                                        <p:tgtEl>
                                          <p:spTgt spid="62476"/>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62482"/>
                                        </p:tgtEl>
                                        <p:attrNameLst>
                                          <p:attrName>style.visibility</p:attrName>
                                        </p:attrNameLst>
                                      </p:cBhvr>
                                      <p:to>
                                        <p:strVal val="visible"/>
                                      </p:to>
                                    </p:set>
                                    <p:animEffect transition="in" filter="wipe(left)">
                                      <p:cBhvr>
                                        <p:cTn id="55" dur="500"/>
                                        <p:tgtEl>
                                          <p:spTgt spid="62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7" grpId="0" animBg="1"/>
      <p:bldP spid="62479" grpId="0" animBg="1"/>
      <p:bldP spid="62481" grpId="0" animBg="1"/>
      <p:bldP spid="6248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8" name="Rectangle 2"/>
          <p:cNvSpPr>
            <a:spLocks noChangeArrowheads="1"/>
          </p:cNvSpPr>
          <p:nvPr/>
        </p:nvSpPr>
        <p:spPr bwMode="auto">
          <a:xfrm>
            <a:off x="32919" y="31299"/>
            <a:ext cx="7491409" cy="66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常见依赖关系与</a:t>
            </a:r>
            <a:r>
              <a:rPr lang="en-US" altLang="zh-CN" sz="3200" dirty="0">
                <a:solidFill>
                  <a:srgbClr val="FFFF99"/>
                </a:solidFill>
                <a:latin typeface="+mj-lt"/>
                <a:ea typeface="+mj-ea"/>
                <a:cs typeface="+mj-cs"/>
              </a:rPr>
              <a:t>Java</a:t>
            </a:r>
            <a:r>
              <a:rPr lang="zh-CN" altLang="en-US" sz="3200" dirty="0">
                <a:solidFill>
                  <a:srgbClr val="FFFF99"/>
                </a:solidFill>
                <a:latin typeface="+mj-lt"/>
                <a:ea typeface="+mj-ea"/>
                <a:cs typeface="+mj-cs"/>
              </a:rPr>
              <a:t>程序实现</a:t>
            </a:r>
          </a:p>
        </p:txBody>
      </p:sp>
      <p:graphicFrame>
        <p:nvGraphicFramePr>
          <p:cNvPr id="1990740" name="Group 84"/>
          <p:cNvGraphicFramePr>
            <a:graphicFrameLocks noGrp="1"/>
          </p:cNvGraphicFramePr>
          <p:nvPr>
            <p:ph/>
            <p:extLst>
              <p:ext uri="{D42A27DB-BD31-4B8C-83A1-F6EECF244321}">
                <p14:modId xmlns:p14="http://schemas.microsoft.com/office/powerpoint/2010/main" val="3726779943"/>
              </p:ext>
            </p:extLst>
          </p:nvPr>
        </p:nvGraphicFramePr>
        <p:xfrm>
          <a:off x="179512" y="836712"/>
          <a:ext cx="8784976" cy="5616624"/>
        </p:xfrm>
        <a:graphic>
          <a:graphicData uri="http://schemas.openxmlformats.org/drawingml/2006/table">
            <a:tbl>
              <a:tblPr/>
              <a:tblGrid>
                <a:gridCol w="1335670"/>
                <a:gridCol w="3069094"/>
                <a:gridCol w="4380212"/>
              </a:tblGrid>
              <a:tr h="44477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依赖构造型</a:t>
                      </a:r>
                      <a:endParaRPr kumimoji="0" lang="zh-CN" altLang="en-US"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含义</a:t>
                      </a:r>
                      <a:endParaRPr kumimoji="0" lang="zh-CN" altLang="en-US" sz="1400" b="0"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例子程序</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2429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《create》</a:t>
                      </a:r>
                      <a:endParaRPr kumimoji="0" lang="en-US" altLang="zh-CN" sz="1400" b="0" i="0" u="none" strike="noStrike" cap="none" normalizeH="0" baseline="0" smtClean="0">
                        <a:ln>
                          <a:noFill/>
                        </a:ln>
                        <a:solidFill>
                          <a:schemeClr val="bg2"/>
                        </a:solidFill>
                        <a:effectLst/>
                        <a:latin typeface="Times New Roman" pitchFamily="18" charset="0"/>
                        <a:ea typeface="华文琥珀"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表明目标对象是由源对象创建的，目标对象创建后将传递给系统其他部分。</a:t>
                      </a:r>
                      <a:endParaRPr kumimoji="0" lang="zh-CN" altLang="en-US"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public class ClassA{</a:t>
                      </a:r>
                      <a:endParaRPr kumimoji="0" lang="en-US" altLang="zh-CN" sz="1400" b="0" i="0" u="none" strike="noStrike" cap="none" normalizeH="0" baseline="0" smtClean="0">
                        <a:ln>
                          <a:noFill/>
                        </a:ln>
                        <a:solidFill>
                          <a:schemeClr val="bg2"/>
                        </a:solidFill>
                        <a:effectLst/>
                        <a:latin typeface="Times New Roman" pitchFamily="18" charset="0"/>
                        <a:ea typeface="华文琥珀" pitchFamily="2" charset="-122"/>
                        <a:cs typeface="Times New Roman" pitchFamily="18" charset="0"/>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public ClassB createB() {</a:t>
                      </a:r>
                      <a:endParaRPr kumimoji="0" lang="en-US" altLang="zh-CN" sz="1400" b="0" i="0" u="none" strike="noStrike" cap="none" normalizeH="0" baseline="0" smtClean="0">
                        <a:ln>
                          <a:noFill/>
                        </a:ln>
                        <a:solidFill>
                          <a:schemeClr val="bg2"/>
                        </a:solidFill>
                        <a:effectLst/>
                        <a:latin typeface="Times New Roman" pitchFamily="18" charset="0"/>
                        <a:ea typeface="华文琥珀"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return new ClassB();</a:t>
                      </a:r>
                      <a:endParaRPr kumimoji="0" lang="en-US" altLang="zh-CN" sz="1400" b="0" i="0" u="none" strike="noStrike" cap="none" normalizeH="0" baseline="0" smtClean="0">
                        <a:ln>
                          <a:noFill/>
                        </a:ln>
                        <a:solidFill>
                          <a:schemeClr val="bg2"/>
                        </a:solidFill>
                        <a:effectLst/>
                        <a:latin typeface="Times New Roman" pitchFamily="18" charset="0"/>
                        <a:ea typeface="华文琥珀"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a:t>
                      </a:r>
                      <a:endParaRPr kumimoji="0" lang="en-US" altLang="zh-CN" sz="1400" b="0" i="0" u="none" strike="noStrike" cap="none" normalizeH="0" baseline="0" smtClean="0">
                        <a:ln>
                          <a:noFill/>
                        </a:ln>
                        <a:solidFill>
                          <a:schemeClr val="bg2"/>
                        </a:solidFill>
                        <a:effectLst/>
                        <a:latin typeface="Times New Roman" pitchFamily="18" charset="0"/>
                        <a:ea typeface="华文琥珀"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a:t>
                      </a:r>
                      <a:endParaRPr kumimoji="0" lang="en-US" altLang="zh-CN" sz="1400" b="0"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23385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《local》</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或</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《call》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源类对象创建目标类对象实例，并将该实例包含在一个局部变量中。例如右边的例子中，将赋给一个名为</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test</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的变量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public class ClassA{</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public void testMethod() {</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ClassB test=new ClassB();  </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2338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《parameter》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源类对象通过它的某个成员函数的参数得以访问目标类对象实例。它的意思是指：类</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ClassA</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的操作需要类</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ClassB</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的实例作为参数，或返回类</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ClassB</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的实例。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public class ClassA{</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public void testMethod(ClassB test) {</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 use b;</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146114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《delegate》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源类对象把一个对于成员函数的调用传递给目标类对象。这是现代编程语言和设计模式中很常用的一种机制，但这不属于</a:t>
                      </a:r>
                      <a:r>
                        <a:rPr kumimoji="0" lang="en-US" altLang="zh-CN"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UML</a:t>
                      </a:r>
                      <a:r>
                        <a:rPr kumimoji="0" lang="zh-CN" altLang="en-US" sz="1400" b="0" i="0" u="none" strike="noStrike" cap="none" normalizeH="0" baseline="0" smtClean="0">
                          <a:ln>
                            <a:noFill/>
                          </a:ln>
                          <a:solidFill>
                            <a:schemeClr val="bg2"/>
                          </a:solidFill>
                          <a:effectLst/>
                          <a:latin typeface="Times New Roman" pitchFamily="18" charset="0"/>
                          <a:ea typeface="宋体" charset="-122"/>
                          <a:cs typeface="Times New Roman" pitchFamily="18" charset="0"/>
                        </a:rPr>
                        <a:t>的标准关系。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public class </a:t>
                      </a: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ClassA</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private </a:t>
                      </a: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ClassB</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a:t>
                      </a: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objectB</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public void </a:t>
                      </a: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testMethod</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a:t>
                      </a:r>
                      <a:r>
                        <a:rPr kumimoji="0" lang="en-US" altLang="zh-CN" sz="1400" b="0" i="0" u="none" strike="noStrike" cap="none" normalizeH="0" baseline="0" dirty="0" err="1" smtClean="0">
                          <a:ln>
                            <a:noFill/>
                          </a:ln>
                          <a:solidFill>
                            <a:schemeClr val="bg2"/>
                          </a:solidFill>
                          <a:effectLst/>
                          <a:latin typeface="Times New Roman" pitchFamily="18" charset="0"/>
                          <a:ea typeface="宋体" charset="-122"/>
                          <a:cs typeface="Times New Roman" pitchFamily="18" charset="0"/>
                        </a:rPr>
                        <a:t>objectB.testMethod</a:t>
                      </a: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375609275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3200" dirty="0" smtClean="0"/>
              <a:t>Class Stereotype</a:t>
            </a:r>
            <a:endParaRPr lang="zh-CN" altLang="en-US" sz="3200" dirty="0"/>
          </a:p>
        </p:txBody>
      </p:sp>
      <p:sp>
        <p:nvSpPr>
          <p:cNvPr id="49155" name="Rectangle 3"/>
          <p:cNvSpPr>
            <a:spLocks noGrp="1" noChangeArrowheads="1"/>
          </p:cNvSpPr>
          <p:nvPr>
            <p:ph type="body" idx="1"/>
          </p:nvPr>
        </p:nvSpPr>
        <p:spPr>
          <a:xfrm>
            <a:off x="250825" y="981075"/>
            <a:ext cx="8642350" cy="2232025"/>
          </a:xfrm>
        </p:spPr>
        <p:txBody>
          <a:bodyPr/>
          <a:lstStyle/>
          <a:p>
            <a:pPr>
              <a:buFont typeface="Wingdings" pitchFamily="2" charset="2"/>
              <a:buNone/>
            </a:pPr>
            <a:r>
              <a:rPr lang="en-US" altLang="zh-CN" dirty="0"/>
              <a:t>UML</a:t>
            </a:r>
            <a:r>
              <a:rPr lang="zh-CN" altLang="en-US" dirty="0"/>
              <a:t>中三种主要的类版型</a:t>
            </a:r>
          </a:p>
          <a:p>
            <a:r>
              <a:rPr lang="zh-CN" altLang="en-US" dirty="0"/>
              <a:t>边界类</a:t>
            </a:r>
            <a:r>
              <a:rPr lang="en-US" altLang="zh-CN" dirty="0"/>
              <a:t>, boundary class</a:t>
            </a:r>
          </a:p>
          <a:p>
            <a:r>
              <a:rPr lang="zh-CN" altLang="en-US" dirty="0"/>
              <a:t>控制类</a:t>
            </a:r>
            <a:r>
              <a:rPr lang="en-US" altLang="zh-CN" dirty="0"/>
              <a:t>, control class</a:t>
            </a:r>
          </a:p>
          <a:p>
            <a:r>
              <a:rPr lang="zh-CN" altLang="en-US" dirty="0"/>
              <a:t>实体类</a:t>
            </a:r>
            <a:r>
              <a:rPr lang="en-US" altLang="zh-CN" dirty="0"/>
              <a:t>, entity class</a:t>
            </a:r>
          </a:p>
        </p:txBody>
      </p:sp>
      <p:sp>
        <p:nvSpPr>
          <p:cNvPr id="49156" name="Text Box 4"/>
          <p:cNvSpPr txBox="1">
            <a:spLocks noChangeArrowheads="1"/>
          </p:cNvSpPr>
          <p:nvPr/>
        </p:nvSpPr>
        <p:spPr bwMode="auto">
          <a:xfrm>
            <a:off x="231775" y="3573463"/>
            <a:ext cx="851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华文中宋" pitchFamily="2" charset="-122"/>
                <a:ea typeface="华文中宋" pitchFamily="2" charset="-122"/>
              </a:rPr>
              <a:t>引入多种类版型帮助分析和设计人员确定系统中的类</a:t>
            </a:r>
            <a:r>
              <a:rPr lang="en-US" altLang="zh-CN" sz="2800" b="1">
                <a:latin typeface="华文中宋" pitchFamily="2" charset="-122"/>
                <a:ea typeface="华文中宋" pitchFamily="2" charset="-122"/>
              </a:rPr>
              <a:t>.</a:t>
            </a:r>
          </a:p>
        </p:txBody>
      </p:sp>
    </p:spTree>
    <p:extLst>
      <p:ext uri="{BB962C8B-B14F-4D97-AF65-F5344CB8AC3E}">
        <p14:creationId xmlns:p14="http://schemas.microsoft.com/office/powerpoint/2010/main" val="32441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3200" dirty="0" smtClean="0"/>
              <a:t>Boundary </a:t>
            </a:r>
            <a:r>
              <a:rPr lang="en-US" altLang="zh-CN" sz="3200" dirty="0"/>
              <a:t>class</a:t>
            </a:r>
          </a:p>
        </p:txBody>
      </p:sp>
      <p:sp>
        <p:nvSpPr>
          <p:cNvPr id="50180" name="Text Box 4"/>
          <p:cNvSpPr txBox="1">
            <a:spLocks noChangeArrowheads="1"/>
          </p:cNvSpPr>
          <p:nvPr/>
        </p:nvSpPr>
        <p:spPr bwMode="auto">
          <a:xfrm>
            <a:off x="250825" y="981075"/>
            <a:ext cx="7653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800" b="1">
                <a:ea typeface="华文中宋" pitchFamily="2" charset="-122"/>
              </a:rPr>
              <a:t>边界类位于系统与外界的交界处</a:t>
            </a:r>
            <a:r>
              <a:rPr lang="en-US" altLang="zh-CN" sz="2800" b="1">
                <a:ea typeface="华文中宋" pitchFamily="2" charset="-122"/>
              </a:rPr>
              <a:t>,</a:t>
            </a:r>
            <a:r>
              <a:rPr lang="zh-CN" altLang="en-US" sz="2800" b="1">
                <a:ea typeface="华文中宋" pitchFamily="2" charset="-122"/>
              </a:rPr>
              <a:t>包括</a:t>
            </a:r>
            <a:r>
              <a:rPr lang="en-US" altLang="zh-CN" sz="2800" b="1">
                <a:ea typeface="华文中宋" pitchFamily="2" charset="-122"/>
              </a:rPr>
              <a:t>:</a:t>
            </a:r>
          </a:p>
        </p:txBody>
      </p:sp>
      <p:sp>
        <p:nvSpPr>
          <p:cNvPr id="50181" name="Rectangle 5"/>
          <p:cNvSpPr>
            <a:spLocks noChangeArrowheads="1"/>
          </p:cNvSpPr>
          <p:nvPr/>
        </p:nvSpPr>
        <p:spPr bwMode="auto">
          <a:xfrm>
            <a:off x="611188" y="1484313"/>
            <a:ext cx="71278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buFont typeface="Wingdings" pitchFamily="2" charset="2"/>
              <a:buChar char="Ø"/>
            </a:pPr>
            <a:r>
              <a:rPr lang="zh-CN" altLang="en-US" sz="2400" b="1">
                <a:latin typeface="华文新魏" pitchFamily="2" charset="-122"/>
                <a:ea typeface="华文新魏" pitchFamily="2" charset="-122"/>
              </a:rPr>
              <a:t>用户界面类</a:t>
            </a:r>
            <a:r>
              <a:rPr lang="en-US" altLang="zh-CN" sz="2400" b="1">
                <a:latin typeface="华文新魏" pitchFamily="2" charset="-122"/>
                <a:ea typeface="华文新魏" pitchFamily="2" charset="-122"/>
              </a:rPr>
              <a:t>, </a:t>
            </a:r>
            <a:r>
              <a:rPr lang="zh-CN" altLang="en-US" sz="2400" b="1">
                <a:latin typeface="华文新魏" pitchFamily="2" charset="-122"/>
                <a:ea typeface="华文新魏" pitchFamily="2" charset="-122"/>
              </a:rPr>
              <a:t>如</a:t>
            </a:r>
            <a:r>
              <a:rPr lang="en-US" altLang="zh-CN" sz="2400" b="1">
                <a:latin typeface="华文新魏" pitchFamily="2" charset="-122"/>
                <a:ea typeface="华文新魏" pitchFamily="2" charset="-122"/>
              </a:rPr>
              <a:t>: </a:t>
            </a:r>
            <a:r>
              <a:rPr lang="zh-CN" altLang="en-US" sz="2400" b="1">
                <a:latin typeface="华文新魏" pitchFamily="2" charset="-122"/>
                <a:ea typeface="华文新魏" pitchFamily="2" charset="-122"/>
              </a:rPr>
              <a:t>窗口、对话框、报表类等</a:t>
            </a:r>
          </a:p>
          <a:p>
            <a:pPr algn="l">
              <a:lnSpc>
                <a:spcPct val="125000"/>
              </a:lnSpc>
              <a:buFont typeface="Wingdings" pitchFamily="2" charset="2"/>
              <a:buChar char="Ø"/>
            </a:pPr>
            <a:r>
              <a:rPr lang="zh-CN" altLang="en-US" sz="2400" b="1">
                <a:latin typeface="华文新魏" pitchFamily="2" charset="-122"/>
                <a:ea typeface="华文新魏" pitchFamily="2" charset="-122"/>
              </a:rPr>
              <a:t>通讯协议类</a:t>
            </a:r>
            <a:r>
              <a:rPr lang="en-US" altLang="zh-CN" sz="2400" b="1">
                <a:latin typeface="华文新魏" pitchFamily="2" charset="-122"/>
                <a:ea typeface="华文新魏" pitchFamily="2" charset="-122"/>
              </a:rPr>
              <a:t>, </a:t>
            </a:r>
            <a:r>
              <a:rPr lang="zh-CN" altLang="en-US" sz="2400" b="1">
                <a:latin typeface="华文新魏" pitchFamily="2" charset="-122"/>
                <a:ea typeface="华文新魏" pitchFamily="2" charset="-122"/>
              </a:rPr>
              <a:t>如</a:t>
            </a:r>
            <a:r>
              <a:rPr lang="en-US" altLang="zh-CN" sz="2400" b="1">
                <a:latin typeface="华文新魏" pitchFamily="2" charset="-122"/>
                <a:ea typeface="华文新魏" pitchFamily="2" charset="-122"/>
              </a:rPr>
              <a:t>: TCP/IP</a:t>
            </a:r>
            <a:r>
              <a:rPr lang="zh-CN" altLang="en-US" sz="2400" b="1">
                <a:latin typeface="华文新魏" pitchFamily="2" charset="-122"/>
                <a:ea typeface="华文新魏" pitchFamily="2" charset="-122"/>
              </a:rPr>
              <a:t>的类</a:t>
            </a:r>
          </a:p>
          <a:p>
            <a:pPr algn="l">
              <a:lnSpc>
                <a:spcPct val="125000"/>
              </a:lnSpc>
              <a:buFont typeface="Wingdings" pitchFamily="2" charset="2"/>
              <a:buChar char="Ø"/>
            </a:pPr>
            <a:r>
              <a:rPr lang="zh-CN" altLang="en-US" sz="2400" b="1">
                <a:latin typeface="华文新魏" pitchFamily="2" charset="-122"/>
                <a:ea typeface="华文新魏" pitchFamily="2" charset="-122"/>
              </a:rPr>
              <a:t>直接与外部设备交互的类</a:t>
            </a:r>
          </a:p>
          <a:p>
            <a:pPr algn="l">
              <a:lnSpc>
                <a:spcPct val="125000"/>
              </a:lnSpc>
              <a:buFont typeface="Wingdings" pitchFamily="2" charset="2"/>
              <a:buChar char="Ø"/>
            </a:pPr>
            <a:r>
              <a:rPr lang="zh-CN" altLang="en-US" sz="2400" b="1">
                <a:latin typeface="华文新魏" pitchFamily="2" charset="-122"/>
                <a:ea typeface="华文新魏" pitchFamily="2" charset="-122"/>
              </a:rPr>
              <a:t>直接与外部系统交互的类</a:t>
            </a:r>
          </a:p>
        </p:txBody>
      </p:sp>
      <p:sp>
        <p:nvSpPr>
          <p:cNvPr id="50182" name="Text Box 6"/>
          <p:cNvSpPr txBox="1">
            <a:spLocks noChangeArrowheads="1"/>
          </p:cNvSpPr>
          <p:nvPr/>
        </p:nvSpPr>
        <p:spPr bwMode="auto">
          <a:xfrm>
            <a:off x="179388" y="4086944"/>
            <a:ext cx="7653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sz="2800" b="1" dirty="0">
                <a:ea typeface="华文中宋" pitchFamily="2" charset="-122"/>
              </a:rPr>
              <a:t>边界类的</a:t>
            </a:r>
            <a:r>
              <a:rPr lang="en-US" altLang="zh-CN" sz="2800" b="1" dirty="0">
                <a:ea typeface="华文中宋" pitchFamily="2" charset="-122"/>
              </a:rPr>
              <a:t>UML</a:t>
            </a:r>
            <a:r>
              <a:rPr lang="zh-CN" altLang="en-US" sz="2800" b="1" dirty="0">
                <a:ea typeface="华文中宋" pitchFamily="2" charset="-122"/>
              </a:rPr>
              <a:t>表示方法</a:t>
            </a:r>
            <a:r>
              <a:rPr lang="en-US" altLang="zh-CN" sz="2800" b="1" dirty="0">
                <a:ea typeface="华文中宋" pitchFamily="2" charset="-122"/>
              </a:rPr>
              <a:t>:</a:t>
            </a:r>
          </a:p>
        </p:txBody>
      </p:sp>
      <p:pic>
        <p:nvPicPr>
          <p:cNvPr id="501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879106"/>
            <a:ext cx="7993062"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25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z="3200" dirty="0"/>
              <a:t>Boundary class</a:t>
            </a:r>
            <a:endParaRPr lang="zh-CN" altLang="en-US" sz="3200" dirty="0"/>
          </a:p>
        </p:txBody>
      </p:sp>
      <p:sp>
        <p:nvSpPr>
          <p:cNvPr id="52228" name="Text Box 4"/>
          <p:cNvSpPr txBox="1">
            <a:spLocks noChangeArrowheads="1"/>
          </p:cNvSpPr>
          <p:nvPr/>
        </p:nvSpPr>
        <p:spPr bwMode="auto">
          <a:xfrm>
            <a:off x="250825" y="981075"/>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sz="2800" b="1">
                <a:ea typeface="华文中宋" pitchFamily="2" charset="-122"/>
              </a:rPr>
              <a:t>通过用例图可以确定需要的边界类</a:t>
            </a:r>
            <a:r>
              <a:rPr lang="en-US" altLang="zh-CN" sz="2800" b="1">
                <a:ea typeface="华文中宋" pitchFamily="2" charset="-122"/>
              </a:rPr>
              <a:t>, </a:t>
            </a:r>
            <a:r>
              <a:rPr lang="zh-CN" altLang="en-US" sz="2800" b="1">
                <a:ea typeface="华文中宋" pitchFamily="2" charset="-122"/>
              </a:rPr>
              <a:t>每个</a:t>
            </a:r>
            <a:r>
              <a:rPr lang="en-US" altLang="zh-CN" sz="2800" b="1">
                <a:ea typeface="华文中宋" pitchFamily="2" charset="-122"/>
              </a:rPr>
              <a:t>Actor/User case</a:t>
            </a:r>
            <a:r>
              <a:rPr lang="zh-CN" altLang="en-US" sz="2800" b="1">
                <a:ea typeface="华文中宋" pitchFamily="2" charset="-122"/>
              </a:rPr>
              <a:t>对至少需要一个边界类</a:t>
            </a:r>
            <a:r>
              <a:rPr lang="en-US" altLang="zh-CN" sz="2800" b="1">
                <a:ea typeface="华文中宋" pitchFamily="2" charset="-122"/>
              </a:rPr>
              <a:t>.</a:t>
            </a:r>
          </a:p>
        </p:txBody>
      </p:sp>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2133600"/>
            <a:ext cx="4535487" cy="3952875"/>
          </a:xfrm>
          <a:prstGeom prst="rect">
            <a:avLst/>
          </a:prstGeom>
          <a:noFill/>
          <a:extLst>
            <a:ext uri="{909E8E84-426E-40DD-AFC4-6F175D3DCCD1}">
              <a14:hiddenFill xmlns:a14="http://schemas.microsoft.com/office/drawing/2010/main">
                <a:solidFill>
                  <a:srgbClr val="FFFFFF"/>
                </a:solidFill>
              </a14:hiddenFill>
            </a:ext>
          </a:extLst>
        </p:spPr>
      </p:pic>
      <p:sp>
        <p:nvSpPr>
          <p:cNvPr id="52230" name="Rectangle 6"/>
          <p:cNvSpPr>
            <a:spLocks noChangeArrowheads="1"/>
          </p:cNvSpPr>
          <p:nvPr/>
        </p:nvSpPr>
        <p:spPr bwMode="auto">
          <a:xfrm>
            <a:off x="395288" y="2276475"/>
            <a:ext cx="316865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30000"/>
              </a:spcBef>
            </a:pPr>
            <a:r>
              <a:rPr lang="zh-CN" altLang="en-US" sz="2400" b="1">
                <a:ea typeface="华文中宋" pitchFamily="2" charset="-122"/>
              </a:rPr>
              <a:t>但并不是每个</a:t>
            </a:r>
            <a:r>
              <a:rPr lang="en-US" altLang="zh-CN" sz="2400" b="1">
                <a:ea typeface="华文中宋" pitchFamily="2" charset="-122"/>
              </a:rPr>
              <a:t>Actor/Use case</a:t>
            </a:r>
            <a:r>
              <a:rPr lang="zh-CN" altLang="en-US" sz="2400" b="1">
                <a:ea typeface="华文中宋" pitchFamily="2" charset="-122"/>
              </a:rPr>
              <a:t>都需要生成惟一边界类</a:t>
            </a:r>
            <a:r>
              <a:rPr lang="en-US" altLang="zh-CN" sz="2400" b="1">
                <a:ea typeface="华文中宋" pitchFamily="2" charset="-122"/>
              </a:rPr>
              <a:t>, </a:t>
            </a:r>
            <a:r>
              <a:rPr lang="zh-CN" altLang="en-US" sz="2400" b="1">
                <a:ea typeface="华文中宋" pitchFamily="2" charset="-122"/>
              </a:rPr>
              <a:t>多个</a:t>
            </a:r>
            <a:r>
              <a:rPr lang="en-US" altLang="zh-CN" sz="2400" b="1">
                <a:ea typeface="华文中宋" pitchFamily="2" charset="-122"/>
              </a:rPr>
              <a:t>actor</a:t>
            </a:r>
            <a:r>
              <a:rPr lang="zh-CN" altLang="en-US" sz="2400" b="1">
                <a:ea typeface="华文中宋" pitchFamily="2" charset="-122"/>
              </a:rPr>
              <a:t>启动同一</a:t>
            </a:r>
            <a:r>
              <a:rPr lang="en-US" altLang="zh-CN" sz="2400" b="1">
                <a:ea typeface="华文中宋" pitchFamily="2" charset="-122"/>
              </a:rPr>
              <a:t>use case</a:t>
            </a:r>
            <a:r>
              <a:rPr lang="zh-CN" altLang="en-US" sz="2400" b="1">
                <a:ea typeface="华文中宋" pitchFamily="2" charset="-122"/>
              </a:rPr>
              <a:t>可以使用同一边界类</a:t>
            </a:r>
            <a:r>
              <a:rPr lang="en-US" altLang="zh-CN" sz="2400" b="1">
                <a:ea typeface="华文中宋" pitchFamily="2" charset="-122"/>
              </a:rPr>
              <a:t>.</a:t>
            </a:r>
          </a:p>
        </p:txBody>
      </p:sp>
    </p:spTree>
    <p:extLst>
      <p:ext uri="{BB962C8B-B14F-4D97-AF65-F5344CB8AC3E}">
        <p14:creationId xmlns:p14="http://schemas.microsoft.com/office/powerpoint/2010/main" val="3673057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wipe(left)">
                                      <p:cBhvr>
                                        <p:cTn id="7" dur="500"/>
                                        <p:tgtEl>
                                          <p:spTgt spid="522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z="3200" dirty="0" smtClean="0"/>
              <a:t>Entity </a:t>
            </a:r>
            <a:r>
              <a:rPr lang="en-US" altLang="zh-CN" sz="3200" dirty="0"/>
              <a:t>class</a:t>
            </a:r>
          </a:p>
        </p:txBody>
      </p:sp>
      <p:sp>
        <p:nvSpPr>
          <p:cNvPr id="54276" name="Text Box 4"/>
          <p:cNvSpPr txBox="1">
            <a:spLocks noChangeArrowheads="1"/>
          </p:cNvSpPr>
          <p:nvPr/>
        </p:nvSpPr>
        <p:spPr bwMode="auto">
          <a:xfrm>
            <a:off x="250825" y="1052513"/>
            <a:ext cx="851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华文中宋" pitchFamily="2" charset="-122"/>
                <a:ea typeface="华文中宋" pitchFamily="2" charset="-122"/>
              </a:rPr>
              <a:t>实体类保存要放进持久存储体</a:t>
            </a:r>
            <a:r>
              <a:rPr lang="en-US" altLang="zh-CN" sz="2800" b="1">
                <a:latin typeface="华文中宋" pitchFamily="2" charset="-122"/>
                <a:ea typeface="华文中宋" pitchFamily="2" charset="-122"/>
              </a:rPr>
              <a:t>(</a:t>
            </a:r>
            <a:r>
              <a:rPr lang="zh-CN" altLang="en-US" sz="2800" b="1">
                <a:latin typeface="华文中宋" pitchFamily="2" charset="-122"/>
                <a:ea typeface="华文中宋" pitchFamily="2" charset="-122"/>
              </a:rPr>
              <a:t>数据库</a:t>
            </a:r>
            <a:r>
              <a:rPr lang="en-US" altLang="zh-CN" sz="2800" b="1">
                <a:latin typeface="华文中宋" pitchFamily="2" charset="-122"/>
                <a:ea typeface="华文中宋" pitchFamily="2" charset="-122"/>
              </a:rPr>
              <a:t>/</a:t>
            </a:r>
            <a:r>
              <a:rPr lang="zh-CN" altLang="en-US" sz="2800" b="1">
                <a:latin typeface="华文中宋" pitchFamily="2" charset="-122"/>
                <a:ea typeface="华文中宋" pitchFamily="2" charset="-122"/>
              </a:rPr>
              <a:t>文件等</a:t>
            </a:r>
            <a:r>
              <a:rPr lang="en-US" altLang="zh-CN" sz="2800" b="1">
                <a:latin typeface="华文中宋" pitchFamily="2" charset="-122"/>
                <a:ea typeface="华文中宋" pitchFamily="2" charset="-122"/>
              </a:rPr>
              <a:t>)</a:t>
            </a:r>
            <a:r>
              <a:rPr lang="zh-CN" altLang="en-US" sz="2800" b="1">
                <a:latin typeface="华文中宋" pitchFamily="2" charset="-122"/>
                <a:ea typeface="华文中宋" pitchFamily="2" charset="-122"/>
              </a:rPr>
              <a:t>的信息</a:t>
            </a:r>
            <a:r>
              <a:rPr lang="en-US" altLang="zh-CN" sz="2800" b="1">
                <a:latin typeface="华文中宋" pitchFamily="2" charset="-122"/>
                <a:ea typeface="华文中宋" pitchFamily="2" charset="-122"/>
              </a:rPr>
              <a:t>.</a:t>
            </a:r>
          </a:p>
        </p:txBody>
      </p:sp>
      <p:pic>
        <p:nvPicPr>
          <p:cNvPr id="542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44675"/>
            <a:ext cx="7848600" cy="1724025"/>
          </a:xfrm>
          <a:prstGeom prst="rect">
            <a:avLst/>
          </a:prstGeom>
          <a:noFill/>
          <a:extLst>
            <a:ext uri="{909E8E84-426E-40DD-AFC4-6F175D3DCCD1}">
              <a14:hiddenFill xmlns:a14="http://schemas.microsoft.com/office/drawing/2010/main">
                <a:solidFill>
                  <a:srgbClr val="FFFFFF"/>
                </a:solidFill>
              </a14:hiddenFill>
            </a:ext>
          </a:extLst>
        </p:spPr>
      </p:pic>
      <p:sp>
        <p:nvSpPr>
          <p:cNvPr id="54278" name="Text Box 6"/>
          <p:cNvSpPr txBox="1">
            <a:spLocks noChangeArrowheads="1"/>
          </p:cNvSpPr>
          <p:nvPr/>
        </p:nvSpPr>
        <p:spPr bwMode="auto">
          <a:xfrm>
            <a:off x="323850" y="3933825"/>
            <a:ext cx="84963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sz="2600" b="1">
                <a:latin typeface="华文中宋" pitchFamily="2" charset="-122"/>
                <a:ea typeface="华文中宋" pitchFamily="2" charset="-122"/>
              </a:rPr>
              <a:t>实体类通过事件流和交互图发现</a:t>
            </a:r>
            <a:r>
              <a:rPr lang="en-US" altLang="zh-CN" sz="2600" b="1">
                <a:latin typeface="华文中宋" pitchFamily="2" charset="-122"/>
                <a:ea typeface="华文中宋" pitchFamily="2" charset="-122"/>
              </a:rPr>
              <a:t>, </a:t>
            </a:r>
            <a:r>
              <a:rPr lang="zh-CN" altLang="en-US" sz="2600" b="1">
                <a:latin typeface="华文中宋" pitchFamily="2" charset="-122"/>
                <a:ea typeface="华文中宋" pitchFamily="2" charset="-122"/>
              </a:rPr>
              <a:t>采用目标领域术语命名</a:t>
            </a:r>
            <a:r>
              <a:rPr lang="en-US" altLang="zh-CN" sz="2600" b="1">
                <a:latin typeface="华文中宋" pitchFamily="2" charset="-122"/>
                <a:ea typeface="华文中宋" pitchFamily="2" charset="-122"/>
              </a:rPr>
              <a:t>.</a:t>
            </a:r>
          </a:p>
          <a:p>
            <a:pPr algn="l">
              <a:spcBef>
                <a:spcPct val="30000"/>
              </a:spcBef>
            </a:pPr>
            <a:r>
              <a:rPr lang="zh-CN" altLang="en-US" sz="2600" b="1">
                <a:latin typeface="华文中宋" pitchFamily="2" charset="-122"/>
                <a:ea typeface="华文中宋" pitchFamily="2" charset="-122"/>
              </a:rPr>
              <a:t>通常实体类对应数据库中的表</a:t>
            </a:r>
            <a:r>
              <a:rPr lang="en-US" altLang="zh-CN" sz="2600" b="1">
                <a:latin typeface="华文中宋" pitchFamily="2" charset="-122"/>
                <a:ea typeface="华文中宋" pitchFamily="2" charset="-122"/>
              </a:rPr>
              <a:t>, </a:t>
            </a:r>
            <a:r>
              <a:rPr lang="zh-CN" altLang="en-US" sz="2600" b="1">
                <a:latin typeface="华文中宋" pitchFamily="2" charset="-122"/>
                <a:ea typeface="华文中宋" pitchFamily="2" charset="-122"/>
              </a:rPr>
              <a:t>其属性对应表的字段</a:t>
            </a:r>
            <a:r>
              <a:rPr lang="en-US" altLang="zh-CN" sz="2600" b="1">
                <a:latin typeface="华文中宋" pitchFamily="2" charset="-122"/>
                <a:ea typeface="华文中宋" pitchFamily="2" charset="-122"/>
              </a:rPr>
              <a:t>, </a:t>
            </a:r>
            <a:r>
              <a:rPr lang="zh-CN" altLang="en-US" sz="2600" b="1">
                <a:latin typeface="华文中宋" pitchFamily="2" charset="-122"/>
                <a:ea typeface="华文中宋" pitchFamily="2" charset="-122"/>
              </a:rPr>
              <a:t>但实体类与数据库中的表不一定是一一对应关系</a:t>
            </a:r>
            <a:r>
              <a:rPr lang="en-US" altLang="zh-CN" sz="2600" b="1">
                <a:latin typeface="华文中宋" pitchFamily="2" charset="-122"/>
                <a:ea typeface="华文中宋" pitchFamily="2" charset="-122"/>
              </a:rPr>
              <a:t>.</a:t>
            </a:r>
          </a:p>
        </p:txBody>
      </p:sp>
    </p:spTree>
    <p:extLst>
      <p:ext uri="{BB962C8B-B14F-4D97-AF65-F5344CB8AC3E}">
        <p14:creationId xmlns:p14="http://schemas.microsoft.com/office/powerpoint/2010/main" val="344311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z="3200" dirty="0" smtClean="0"/>
              <a:t>Control </a:t>
            </a:r>
            <a:r>
              <a:rPr lang="en-US" altLang="zh-CN" sz="3200" dirty="0"/>
              <a:t>class</a:t>
            </a:r>
          </a:p>
        </p:txBody>
      </p:sp>
      <p:sp>
        <p:nvSpPr>
          <p:cNvPr id="56324" name="Text Box 4"/>
          <p:cNvSpPr txBox="1">
            <a:spLocks noChangeArrowheads="1"/>
          </p:cNvSpPr>
          <p:nvPr/>
        </p:nvSpPr>
        <p:spPr bwMode="auto">
          <a:xfrm>
            <a:off x="250825" y="1052513"/>
            <a:ext cx="851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华文中宋" pitchFamily="2" charset="-122"/>
                <a:ea typeface="华文中宋" pitchFamily="2" charset="-122"/>
              </a:rPr>
              <a:t>控制类是负责管理或控制其他类工作的类</a:t>
            </a:r>
            <a:r>
              <a:rPr lang="en-US" altLang="zh-CN" sz="2800" b="1">
                <a:latin typeface="华文中宋" pitchFamily="2" charset="-122"/>
                <a:ea typeface="华文中宋" pitchFamily="2" charset="-122"/>
              </a:rPr>
              <a:t>.</a:t>
            </a:r>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73238"/>
            <a:ext cx="7993062" cy="1660525"/>
          </a:xfrm>
          <a:prstGeom prst="rect">
            <a:avLst/>
          </a:prstGeom>
          <a:noFill/>
          <a:extLst>
            <a:ext uri="{909E8E84-426E-40DD-AFC4-6F175D3DCCD1}">
              <a14:hiddenFill xmlns:a14="http://schemas.microsoft.com/office/drawing/2010/main">
                <a:solidFill>
                  <a:srgbClr val="FFFFFF"/>
                </a:solidFill>
              </a14:hiddenFill>
            </a:ext>
          </a:extLst>
        </p:spPr>
      </p:pic>
      <p:sp>
        <p:nvSpPr>
          <p:cNvPr id="56326" name="Text Box 6"/>
          <p:cNvSpPr txBox="1">
            <a:spLocks noChangeArrowheads="1"/>
          </p:cNvSpPr>
          <p:nvPr/>
        </p:nvSpPr>
        <p:spPr bwMode="auto">
          <a:xfrm>
            <a:off x="323850" y="393382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华文中宋" pitchFamily="2" charset="-122"/>
                <a:ea typeface="华文中宋" pitchFamily="2" charset="-122"/>
              </a:rPr>
              <a:t>每个用例通常有一个控制类</a:t>
            </a:r>
            <a:r>
              <a:rPr lang="en-US" altLang="zh-CN" sz="2800" b="1">
                <a:latin typeface="华文中宋" pitchFamily="2" charset="-122"/>
                <a:ea typeface="华文中宋" pitchFamily="2" charset="-122"/>
              </a:rPr>
              <a:t>, </a:t>
            </a:r>
            <a:r>
              <a:rPr lang="zh-CN" altLang="en-US" sz="2800" b="1">
                <a:latin typeface="华文中宋" pitchFamily="2" charset="-122"/>
                <a:ea typeface="华文中宋" pitchFamily="2" charset="-122"/>
              </a:rPr>
              <a:t>控制用例中的事件顺序</a:t>
            </a:r>
            <a:r>
              <a:rPr lang="en-US" altLang="zh-CN" sz="2800" b="1">
                <a:latin typeface="华文中宋" pitchFamily="2" charset="-122"/>
                <a:ea typeface="华文中宋" pitchFamily="2" charset="-122"/>
              </a:rPr>
              <a:t>, </a:t>
            </a:r>
            <a:r>
              <a:rPr lang="zh-CN" altLang="en-US" sz="2800" b="1">
                <a:latin typeface="华文中宋" pitchFamily="2" charset="-122"/>
                <a:ea typeface="华文中宋" pitchFamily="2" charset="-122"/>
              </a:rPr>
              <a:t>控制类也可以在多个用例间共用</a:t>
            </a:r>
            <a:r>
              <a:rPr lang="en-US" altLang="zh-CN" sz="2800" b="1">
                <a:latin typeface="华文中宋" pitchFamily="2" charset="-122"/>
                <a:ea typeface="华文中宋" pitchFamily="2" charset="-122"/>
              </a:rPr>
              <a:t>. </a:t>
            </a:r>
            <a:r>
              <a:rPr lang="zh-CN" altLang="en-US" sz="2800" b="1">
                <a:latin typeface="华文中宋" pitchFamily="2" charset="-122"/>
                <a:ea typeface="华文中宋" pitchFamily="2" charset="-122"/>
              </a:rPr>
              <a:t>控制较少接收消息</a:t>
            </a:r>
            <a:r>
              <a:rPr lang="en-US" altLang="zh-CN" sz="2800" b="1">
                <a:latin typeface="华文中宋" pitchFamily="2" charset="-122"/>
                <a:ea typeface="华文中宋" pitchFamily="2" charset="-122"/>
              </a:rPr>
              <a:t>, </a:t>
            </a:r>
            <a:r>
              <a:rPr lang="zh-CN" altLang="en-US" sz="2800" b="1">
                <a:latin typeface="华文中宋" pitchFamily="2" charset="-122"/>
                <a:ea typeface="华文中宋" pitchFamily="2" charset="-122"/>
              </a:rPr>
              <a:t>发出较多消息</a:t>
            </a:r>
            <a:r>
              <a:rPr lang="en-US" altLang="zh-CN" sz="2800" b="1">
                <a:latin typeface="华文中宋" pitchFamily="2" charset="-122"/>
                <a:ea typeface="华文中宋" pitchFamily="2" charset="-122"/>
              </a:rPr>
              <a:t>.</a:t>
            </a:r>
          </a:p>
        </p:txBody>
      </p:sp>
    </p:spTree>
    <p:extLst>
      <p:ext uri="{BB962C8B-B14F-4D97-AF65-F5344CB8AC3E}">
        <p14:creationId xmlns:p14="http://schemas.microsoft.com/office/powerpoint/2010/main" val="22573255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a:p>
            <a:endParaRPr lang="zh-CN" altLang="en-US" dirty="0"/>
          </a:p>
        </p:txBody>
      </p:sp>
      <p:sp>
        <p:nvSpPr>
          <p:cNvPr id="5" name="AutoShape 5"/>
          <p:cNvSpPr>
            <a:spLocks noChangeArrowheads="1"/>
          </p:cNvSpPr>
          <p:nvPr/>
        </p:nvSpPr>
        <p:spPr bwMode="auto">
          <a:xfrm>
            <a:off x="418529" y="218390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502429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ea typeface="宋体" charset="-122"/>
              </a:rPr>
              <a:t>Class Design Steps</a:t>
            </a:r>
          </a:p>
        </p:txBody>
      </p:sp>
      <p:sp>
        <p:nvSpPr>
          <p:cNvPr id="6147" name="Rectangle 3"/>
          <p:cNvSpPr>
            <a:spLocks noGrp="1" noChangeArrowheads="1"/>
          </p:cNvSpPr>
          <p:nvPr>
            <p:ph type="body" sz="half" idx="1"/>
          </p:nvPr>
        </p:nvSpPr>
        <p:spPr/>
        <p:txBody>
          <a:bodyPr/>
          <a:lstStyle/>
          <a:p>
            <a:pPr eaLnBrk="1" hangingPunct="1">
              <a:lnSpc>
                <a:spcPct val="70000"/>
              </a:lnSpc>
            </a:pPr>
            <a:r>
              <a:rPr lang="en-US" altLang="zh-CN" sz="2500" smtClean="0">
                <a:ea typeface="宋体" charset="-122"/>
              </a:rPr>
              <a:t>Create Initial Design Classes</a:t>
            </a:r>
          </a:p>
          <a:p>
            <a:pPr eaLnBrk="1" hangingPunct="1">
              <a:lnSpc>
                <a:spcPct val="70000"/>
              </a:lnSpc>
            </a:pPr>
            <a:r>
              <a:rPr lang="en-US" altLang="zh-CN" sz="2500" smtClean="0">
                <a:ea typeface="宋体" charset="-122"/>
              </a:rPr>
              <a:t>Define Operations</a:t>
            </a:r>
          </a:p>
          <a:p>
            <a:pPr eaLnBrk="1" hangingPunct="1">
              <a:lnSpc>
                <a:spcPct val="70000"/>
              </a:lnSpc>
            </a:pPr>
            <a:r>
              <a:rPr lang="en-US" altLang="zh-CN" sz="2500" smtClean="0">
                <a:ea typeface="宋体" charset="-122"/>
              </a:rPr>
              <a:t>Define States</a:t>
            </a:r>
          </a:p>
          <a:p>
            <a:pPr eaLnBrk="1" hangingPunct="1">
              <a:lnSpc>
                <a:spcPct val="70000"/>
              </a:lnSpc>
            </a:pPr>
            <a:r>
              <a:rPr lang="en-US" altLang="zh-CN" sz="2500" smtClean="0">
                <a:ea typeface="宋体" charset="-122"/>
              </a:rPr>
              <a:t>Define Attributes</a:t>
            </a:r>
          </a:p>
          <a:p>
            <a:pPr eaLnBrk="1" hangingPunct="1">
              <a:lnSpc>
                <a:spcPct val="70000"/>
              </a:lnSpc>
            </a:pPr>
            <a:r>
              <a:rPr lang="en-US" altLang="zh-CN" sz="2500" smtClean="0">
                <a:ea typeface="宋体" charset="-122"/>
              </a:rPr>
              <a:t>Define Dependencies</a:t>
            </a:r>
          </a:p>
          <a:p>
            <a:pPr eaLnBrk="1" hangingPunct="1">
              <a:lnSpc>
                <a:spcPct val="70000"/>
              </a:lnSpc>
            </a:pPr>
            <a:r>
              <a:rPr lang="en-US" altLang="zh-CN" sz="2500" smtClean="0">
                <a:ea typeface="宋体" charset="-122"/>
              </a:rPr>
              <a:t>Define Associations</a:t>
            </a:r>
          </a:p>
          <a:p>
            <a:pPr eaLnBrk="1" hangingPunct="1">
              <a:lnSpc>
                <a:spcPct val="70000"/>
              </a:lnSpc>
            </a:pPr>
            <a:r>
              <a:rPr lang="en-US" altLang="zh-CN" sz="2500" smtClean="0">
                <a:ea typeface="宋体" charset="-122"/>
              </a:rPr>
              <a:t>Define Internal Structure</a:t>
            </a:r>
          </a:p>
          <a:p>
            <a:pPr eaLnBrk="1" hangingPunct="1">
              <a:lnSpc>
                <a:spcPct val="70000"/>
              </a:lnSpc>
            </a:pPr>
            <a:r>
              <a:rPr lang="en-US" altLang="zh-CN" sz="2500" smtClean="0">
                <a:ea typeface="宋体" charset="-122"/>
              </a:rPr>
              <a:t>Define Generalizations</a:t>
            </a:r>
          </a:p>
          <a:p>
            <a:pPr eaLnBrk="1" hangingPunct="1">
              <a:lnSpc>
                <a:spcPct val="70000"/>
              </a:lnSpc>
            </a:pPr>
            <a:r>
              <a:rPr lang="en-US" altLang="zh-CN" sz="2500" smtClean="0">
                <a:ea typeface="宋体" charset="-122"/>
              </a:rPr>
              <a:t>Resolve Use-Case Collisions</a:t>
            </a:r>
          </a:p>
          <a:p>
            <a:pPr eaLnBrk="1" hangingPunct="1">
              <a:lnSpc>
                <a:spcPct val="70000"/>
              </a:lnSpc>
            </a:pPr>
            <a:r>
              <a:rPr lang="en-US" altLang="zh-CN" sz="2500" smtClean="0">
                <a:ea typeface="宋体" charset="-122"/>
              </a:rPr>
              <a:t>Handle Nonfunctional Requirements in General</a:t>
            </a:r>
          </a:p>
          <a:p>
            <a:pPr eaLnBrk="1" hangingPunct="1">
              <a:lnSpc>
                <a:spcPct val="70000"/>
              </a:lnSpc>
            </a:pPr>
            <a:r>
              <a:rPr lang="en-US" altLang="zh-CN" sz="2500" smtClean="0">
                <a:ea typeface="宋体" charset="-122"/>
              </a:rPr>
              <a:t>Checkpoints</a:t>
            </a:r>
          </a:p>
        </p:txBody>
      </p:sp>
      <p:pic>
        <p:nvPicPr>
          <p:cNvPr id="6148" name="Picture 69" descr="stairsPlan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551488" y="1319213"/>
            <a:ext cx="1992312" cy="4021137"/>
          </a:xfrm>
          <a:noFill/>
        </p:spPr>
      </p:pic>
    </p:spTree>
    <p:extLst>
      <p:ext uri="{BB962C8B-B14F-4D97-AF65-F5344CB8AC3E}">
        <p14:creationId xmlns:p14="http://schemas.microsoft.com/office/powerpoint/2010/main" val="827663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71600" y="1124744"/>
            <a:ext cx="7306394" cy="5043487"/>
          </a:xfrm>
        </p:spPr>
        <p:txBody>
          <a:bodyPr/>
          <a:lstStyle/>
          <a:p>
            <a:pPr eaLnBrk="1" hangingPunct="1">
              <a:spcBef>
                <a:spcPct val="60000"/>
              </a:spcBef>
              <a:buFont typeface="Wingdings" pitchFamily="2" charset="2"/>
              <a:buNone/>
            </a:pPr>
            <a:r>
              <a:rPr lang="en-US" altLang="zh-CN" sz="2500" dirty="0" smtClean="0">
                <a:solidFill>
                  <a:schemeClr val="tx1"/>
                </a:solidFill>
                <a:latin typeface="Arial" charset="0"/>
                <a:ea typeface="黑体" pitchFamily="2" charset="-122"/>
              </a:rPr>
              <a:t>1. </a:t>
            </a:r>
            <a:r>
              <a:rPr lang="zh-CN" altLang="en-US" sz="2500" dirty="0" smtClean="0">
                <a:solidFill>
                  <a:schemeClr val="tx1"/>
                </a:solidFill>
                <a:latin typeface="Arial" charset="0"/>
                <a:ea typeface="黑体" pitchFamily="2" charset="-122"/>
              </a:rPr>
              <a:t>研究分析问题领域</a:t>
            </a:r>
          </a:p>
          <a:p>
            <a:pPr eaLnBrk="1" hangingPunct="1">
              <a:spcBef>
                <a:spcPct val="60000"/>
              </a:spcBef>
              <a:buFont typeface="Wingdings" pitchFamily="2" charset="2"/>
              <a:buNone/>
            </a:pPr>
            <a:r>
              <a:rPr lang="en-US" altLang="zh-CN" sz="2500" dirty="0" smtClean="0">
                <a:solidFill>
                  <a:schemeClr val="tx1"/>
                </a:solidFill>
                <a:latin typeface="Arial" charset="0"/>
                <a:ea typeface="黑体" pitchFamily="2" charset="-122"/>
              </a:rPr>
              <a:t>2. </a:t>
            </a:r>
            <a:r>
              <a:rPr lang="zh-CN" altLang="en-US" sz="2500" dirty="0" smtClean="0">
                <a:solidFill>
                  <a:schemeClr val="tx1"/>
                </a:solidFill>
                <a:latin typeface="Arial" charset="0"/>
                <a:ea typeface="黑体" pitchFamily="2" charset="-122"/>
              </a:rPr>
              <a:t>发现对象与类，明确它们的含义和责任，确定属性。</a:t>
            </a:r>
          </a:p>
          <a:p>
            <a:pPr eaLnBrk="1" hangingPunct="1">
              <a:spcBef>
                <a:spcPct val="60000"/>
              </a:spcBef>
              <a:buFont typeface="Wingdings" pitchFamily="2" charset="2"/>
              <a:buNone/>
            </a:pPr>
            <a:r>
              <a:rPr lang="en-US" altLang="zh-CN" sz="2500" dirty="0" smtClean="0">
                <a:solidFill>
                  <a:schemeClr val="tx1"/>
                </a:solidFill>
                <a:latin typeface="Arial" charset="0"/>
                <a:ea typeface="黑体" pitchFamily="2" charset="-122"/>
              </a:rPr>
              <a:t>3. </a:t>
            </a:r>
            <a:r>
              <a:rPr lang="zh-CN" altLang="en-US" sz="2500" dirty="0" smtClean="0">
                <a:solidFill>
                  <a:schemeClr val="tx1"/>
                </a:solidFill>
                <a:latin typeface="Arial" charset="0"/>
                <a:ea typeface="黑体" pitchFamily="2" charset="-122"/>
              </a:rPr>
              <a:t>发现类之间的关系。把类之间的关系用关联、泛化、聚集、组合、依赖等关系表达出来。</a:t>
            </a:r>
          </a:p>
          <a:p>
            <a:pPr eaLnBrk="1" hangingPunct="1">
              <a:spcBef>
                <a:spcPct val="60000"/>
              </a:spcBef>
              <a:buFont typeface="Wingdings" pitchFamily="2" charset="2"/>
              <a:buNone/>
            </a:pPr>
            <a:r>
              <a:rPr lang="en-US" altLang="zh-CN" sz="2500" dirty="0" smtClean="0">
                <a:solidFill>
                  <a:schemeClr val="tx1"/>
                </a:solidFill>
                <a:latin typeface="Arial" charset="0"/>
                <a:ea typeface="黑体" pitchFamily="2" charset="-122"/>
              </a:rPr>
              <a:t>4. </a:t>
            </a:r>
            <a:r>
              <a:rPr lang="zh-CN" altLang="en-US" sz="2500" dirty="0" smtClean="0">
                <a:solidFill>
                  <a:schemeClr val="tx1"/>
                </a:solidFill>
                <a:latin typeface="Arial" charset="0"/>
                <a:ea typeface="黑体" pitchFamily="2" charset="-122"/>
              </a:rPr>
              <a:t>设计类与关系。调整和细化已得到的类和类之间的关系，解决诸如命名冲突、功能重复等问题。</a:t>
            </a:r>
          </a:p>
          <a:p>
            <a:pPr eaLnBrk="1" hangingPunct="1">
              <a:spcBef>
                <a:spcPct val="60000"/>
              </a:spcBef>
              <a:buFont typeface="Wingdings" pitchFamily="2" charset="2"/>
              <a:buNone/>
            </a:pPr>
            <a:r>
              <a:rPr lang="en-US" altLang="zh-CN" sz="2500" dirty="0" smtClean="0">
                <a:solidFill>
                  <a:schemeClr val="tx1"/>
                </a:solidFill>
                <a:latin typeface="Arial" charset="0"/>
                <a:ea typeface="黑体" pitchFamily="2" charset="-122"/>
              </a:rPr>
              <a:t>5. </a:t>
            </a:r>
            <a:r>
              <a:rPr lang="zh-CN" altLang="en-US" sz="2500" dirty="0" smtClean="0">
                <a:solidFill>
                  <a:schemeClr val="tx1"/>
                </a:solidFill>
                <a:latin typeface="Arial" charset="0"/>
                <a:ea typeface="黑体" pitchFamily="2" charset="-122"/>
              </a:rPr>
              <a:t>绘制类图并编制相应的说明。</a:t>
            </a:r>
          </a:p>
        </p:txBody>
      </p:sp>
      <p:sp>
        <p:nvSpPr>
          <p:cNvPr id="6"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a:lstStyle>
          <a:p>
            <a:r>
              <a:rPr lang="en-US" altLang="zh-CN" dirty="0" smtClean="0"/>
              <a:t>Steps to draw the Class diagram</a:t>
            </a:r>
            <a:endParaRPr lang="zh-CN" altLang="en-US" dirty="0"/>
          </a:p>
        </p:txBody>
      </p:sp>
    </p:spTree>
    <p:extLst>
      <p:ext uri="{BB962C8B-B14F-4D97-AF65-F5344CB8AC3E}">
        <p14:creationId xmlns:p14="http://schemas.microsoft.com/office/powerpoint/2010/main" val="2016591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a:p>
            <a:pPr marL="0" indent="0">
              <a:buNone/>
            </a:pPr>
            <a:endParaRPr lang="zh-CN" altLang="en-US" dirty="0"/>
          </a:p>
        </p:txBody>
      </p:sp>
      <p:sp>
        <p:nvSpPr>
          <p:cNvPr id="5" name="AutoShape 5"/>
          <p:cNvSpPr>
            <a:spLocks noChangeArrowheads="1"/>
          </p:cNvSpPr>
          <p:nvPr/>
        </p:nvSpPr>
        <p:spPr bwMode="auto">
          <a:xfrm>
            <a:off x="418529" y="270892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116307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101724" y="116632"/>
            <a:ext cx="4686300" cy="500063"/>
          </a:xfrm>
        </p:spPr>
        <p:txBody>
          <a:bodyPr/>
          <a:lstStyle/>
          <a:p>
            <a:pPr eaLnBrk="1" hangingPunct="1"/>
            <a:r>
              <a:rPr lang="en-US" altLang="zh-CN" sz="2800" dirty="0"/>
              <a:t>What is software </a:t>
            </a:r>
            <a:r>
              <a:rPr lang="en-US" altLang="zh-CN" sz="2800" dirty="0" smtClean="0"/>
              <a:t>design?</a:t>
            </a:r>
            <a:endParaRPr lang="zh-CN" altLang="en-US" sz="2800" b="1" dirty="0" smtClean="0">
              <a:latin typeface="黑体" pitchFamily="2" charset="-122"/>
              <a:ea typeface="黑体" pitchFamily="2" charset="-122"/>
            </a:endParaRPr>
          </a:p>
        </p:txBody>
      </p:sp>
      <p:sp>
        <p:nvSpPr>
          <p:cNvPr id="74755" name="Rectangle 3"/>
          <p:cNvSpPr>
            <a:spLocks noGrp="1" noChangeArrowheads="1"/>
          </p:cNvSpPr>
          <p:nvPr>
            <p:ph idx="4294967295"/>
          </p:nvPr>
        </p:nvSpPr>
        <p:spPr>
          <a:xfrm>
            <a:off x="500063" y="1143000"/>
            <a:ext cx="8143875" cy="5000625"/>
          </a:xfrm>
        </p:spPr>
        <p:txBody>
          <a:bodyPr/>
          <a:lstStyle/>
          <a:p>
            <a:pPr eaLnBrk="1" hangingPunct="1">
              <a:buClr>
                <a:srgbClr val="92D050"/>
              </a:buClr>
              <a:buFontTx/>
              <a:buBlip>
                <a:blip r:embed="rId3"/>
              </a:buBlip>
            </a:pPr>
            <a:r>
              <a:rPr lang="zh-CN" altLang="en-US" sz="2400" smtClean="0">
                <a:latin typeface="黑体" pitchFamily="2" charset="-122"/>
                <a:ea typeface="黑体" pitchFamily="2" charset="-122"/>
              </a:rPr>
              <a:t>软件需求：系统“做什么？”</a:t>
            </a:r>
          </a:p>
          <a:p>
            <a:pPr lvl="1" eaLnBrk="1" hangingPunct="1"/>
            <a:r>
              <a:rPr lang="zh-CN" altLang="en-US" smtClean="0"/>
              <a:t>上帝要求：我要做两个人（软件系统）！</a:t>
            </a:r>
          </a:p>
          <a:p>
            <a:pPr eaLnBrk="1" hangingPunct="1">
              <a:buClr>
                <a:srgbClr val="92D050"/>
              </a:buClr>
              <a:buFontTx/>
              <a:buBlip>
                <a:blip r:embed="rId3"/>
              </a:buBlip>
            </a:pPr>
            <a:endParaRPr lang="zh-CN" altLang="en-US" sz="2400" smtClean="0">
              <a:latin typeface="黑体" pitchFamily="2" charset="-122"/>
              <a:ea typeface="黑体" pitchFamily="2" charset="-122"/>
            </a:endParaRPr>
          </a:p>
          <a:p>
            <a:pPr eaLnBrk="1" hangingPunct="1">
              <a:buClr>
                <a:srgbClr val="92D050"/>
              </a:buClr>
              <a:buFontTx/>
              <a:buBlip>
                <a:blip r:embed="rId3"/>
              </a:buBlip>
            </a:pPr>
            <a:endParaRPr lang="zh-CN" altLang="en-US" sz="2400" smtClean="0">
              <a:latin typeface="黑体" pitchFamily="2" charset="-122"/>
              <a:ea typeface="黑体" pitchFamily="2" charset="-122"/>
            </a:endParaRPr>
          </a:p>
          <a:p>
            <a:pPr eaLnBrk="1" hangingPunct="1">
              <a:buClr>
                <a:srgbClr val="92D050"/>
              </a:buClr>
              <a:buFontTx/>
              <a:buBlip>
                <a:blip r:embed="rId3"/>
              </a:buBlip>
            </a:pPr>
            <a:r>
              <a:rPr lang="zh-CN" altLang="en-US" sz="2400" smtClean="0">
                <a:latin typeface="黑体" pitchFamily="2" charset="-122"/>
                <a:ea typeface="黑体" pitchFamily="2" charset="-122"/>
              </a:rPr>
              <a:t>软件设计：系统“怎么做？”</a:t>
            </a:r>
          </a:p>
          <a:p>
            <a:pPr lvl="1" eaLnBrk="1" hangingPunct="1"/>
            <a:r>
              <a:rPr lang="zh-CN" altLang="en-US" smtClean="0"/>
              <a:t>人的骨架（系统框架）应该怎么做</a:t>
            </a:r>
            <a:r>
              <a:rPr lang="en-US" altLang="zh-CN" smtClean="0"/>
              <a:t>...</a:t>
            </a:r>
          </a:p>
          <a:p>
            <a:pPr lvl="1" eaLnBrk="1" hangingPunct="1"/>
            <a:r>
              <a:rPr lang="zh-CN" altLang="en-US" smtClean="0"/>
              <a:t>人的大脑（系统数据库）应该怎么做</a:t>
            </a:r>
            <a:r>
              <a:rPr lang="en-US" altLang="zh-CN" smtClean="0"/>
              <a:t>...</a:t>
            </a:r>
          </a:p>
          <a:p>
            <a:pPr lvl="1" eaLnBrk="1" hangingPunct="1"/>
            <a:r>
              <a:rPr lang="zh-CN" altLang="en-US" smtClean="0"/>
              <a:t>人的皮肤（系统界面）应该怎么做</a:t>
            </a:r>
            <a:r>
              <a:rPr lang="en-US" altLang="zh-CN" smtClean="0"/>
              <a:t>...</a:t>
            </a:r>
          </a:p>
          <a:p>
            <a:pPr lvl="1" eaLnBrk="1" hangingPunct="1"/>
            <a:r>
              <a:rPr lang="zh-CN" altLang="en-US" smtClean="0"/>
              <a:t>人的性格（系统性能）应该怎么做</a:t>
            </a:r>
            <a:r>
              <a:rPr lang="en-US" altLang="zh-CN" smtClean="0"/>
              <a:t>...</a:t>
            </a:r>
          </a:p>
        </p:txBody>
      </p:sp>
      <p:sp>
        <p:nvSpPr>
          <p:cNvPr id="74757" name="AutoShape 5"/>
          <p:cNvSpPr>
            <a:spLocks noChangeArrowheads="1"/>
          </p:cNvSpPr>
          <p:nvPr/>
        </p:nvSpPr>
        <p:spPr bwMode="auto">
          <a:xfrm rot="1180174">
            <a:off x="6927850" y="1938338"/>
            <a:ext cx="815975" cy="2752725"/>
          </a:xfrm>
          <a:prstGeom prst="curvedLeftArrow">
            <a:avLst>
              <a:gd name="adj1" fmla="val 67471"/>
              <a:gd name="adj2" fmla="val 134942"/>
              <a:gd name="adj3" fmla="val 33333"/>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endParaRPr lang="zh-CN" altLang="en-US"/>
          </a:p>
        </p:txBody>
      </p:sp>
      <p:sp>
        <p:nvSpPr>
          <p:cNvPr id="74758" name="AutoShape 6"/>
          <p:cNvSpPr>
            <a:spLocks noChangeArrowheads="1"/>
          </p:cNvSpPr>
          <p:nvPr/>
        </p:nvSpPr>
        <p:spPr bwMode="gray">
          <a:xfrm>
            <a:off x="1619250" y="5435577"/>
            <a:ext cx="5759450" cy="72871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anchor="ctr">
            <a:spAutoFit/>
          </a:bodyPr>
          <a:lstStyle/>
          <a:p>
            <a:pPr algn="ctr" eaLnBrk="0" hangingPunct="0"/>
            <a:r>
              <a:rPr lang="zh-CN" altLang="en-US" b="1" dirty="0">
                <a:solidFill>
                  <a:schemeClr val="bg2"/>
                </a:solidFill>
              </a:rPr>
              <a:t>设计的目标就是使所设计的系统能够被开发方</a:t>
            </a:r>
          </a:p>
          <a:p>
            <a:pPr algn="ctr" eaLnBrk="0" hangingPunct="0"/>
            <a:r>
              <a:rPr lang="zh-CN" altLang="en-US" b="1" dirty="0">
                <a:solidFill>
                  <a:schemeClr val="bg2"/>
                </a:solidFill>
              </a:rPr>
              <a:t>顺利地实现，并且恰如其分地满足用户的需求</a:t>
            </a:r>
          </a:p>
        </p:txBody>
      </p:sp>
    </p:spTree>
    <p:extLst>
      <p:ext uri="{BB962C8B-B14F-4D97-AF65-F5344CB8AC3E}">
        <p14:creationId xmlns:p14="http://schemas.microsoft.com/office/powerpoint/2010/main" val="1924742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Effect transition="in" filter="wipe(left)">
                                      <p:cBhvr>
                                        <p:cTn id="11" dur="500"/>
                                        <p:tgtEl>
                                          <p:spTgt spid="7475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4757"/>
                                        </p:tgtEl>
                                        <p:attrNameLst>
                                          <p:attrName>style.visibility</p:attrName>
                                        </p:attrNameLst>
                                      </p:cBhvr>
                                      <p:to>
                                        <p:strVal val="visible"/>
                                      </p:to>
                                    </p:set>
                                    <p:animEffect transition="in" filter="wipe(up)">
                                      <p:cBhvr>
                                        <p:cTn id="16" dur="1000"/>
                                        <p:tgtEl>
                                          <p:spTgt spid="7475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4755">
                                            <p:txEl>
                                              <p:pRg st="4" end="4"/>
                                            </p:txEl>
                                          </p:spTgt>
                                        </p:tgtEl>
                                        <p:attrNameLst>
                                          <p:attrName>style.visibility</p:attrName>
                                        </p:attrNameLst>
                                      </p:cBhvr>
                                      <p:to>
                                        <p:strVal val="visible"/>
                                      </p:to>
                                    </p:set>
                                    <p:animEffect transition="in" filter="wipe(left)">
                                      <p:cBhvr>
                                        <p:cTn id="20" dur="500"/>
                                        <p:tgtEl>
                                          <p:spTgt spid="74755">
                                            <p:txEl>
                                              <p:pRg st="4" end="4"/>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wipe(left)">
                                      <p:cBhvr>
                                        <p:cTn id="24" dur="500"/>
                                        <p:tgtEl>
                                          <p:spTgt spid="74755">
                                            <p:txEl>
                                              <p:pRg st="5" end="5"/>
                                            </p:txEl>
                                          </p:spTgt>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74755">
                                            <p:txEl>
                                              <p:pRg st="6" end="6"/>
                                            </p:txEl>
                                          </p:spTgt>
                                        </p:tgtEl>
                                        <p:attrNameLst>
                                          <p:attrName>style.visibility</p:attrName>
                                        </p:attrNameLst>
                                      </p:cBhvr>
                                      <p:to>
                                        <p:strVal val="visible"/>
                                      </p:to>
                                    </p:set>
                                    <p:animEffect transition="in" filter="wipe(left)">
                                      <p:cBhvr>
                                        <p:cTn id="28" dur="500"/>
                                        <p:tgtEl>
                                          <p:spTgt spid="74755">
                                            <p:txEl>
                                              <p:pRg st="6" end="6"/>
                                            </p:txEl>
                                          </p:spTgt>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755">
                                            <p:txEl>
                                              <p:pRg st="7" end="7"/>
                                            </p:txEl>
                                          </p:spTgt>
                                        </p:tgtEl>
                                        <p:attrNameLst>
                                          <p:attrName>style.visibility</p:attrName>
                                        </p:attrNameLst>
                                      </p:cBhvr>
                                      <p:to>
                                        <p:strVal val="visible"/>
                                      </p:to>
                                    </p:set>
                                    <p:animEffect transition="in" filter="wipe(left)">
                                      <p:cBhvr>
                                        <p:cTn id="32" dur="500"/>
                                        <p:tgtEl>
                                          <p:spTgt spid="74755">
                                            <p:txEl>
                                              <p:pRg st="7" end="7"/>
                                            </p:txEl>
                                          </p:spTgt>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74755">
                                            <p:txEl>
                                              <p:pRg st="8" end="8"/>
                                            </p:txEl>
                                          </p:spTgt>
                                        </p:tgtEl>
                                        <p:attrNameLst>
                                          <p:attrName>style.visibility</p:attrName>
                                        </p:attrNameLst>
                                      </p:cBhvr>
                                      <p:to>
                                        <p:strVal val="visible"/>
                                      </p:to>
                                    </p:set>
                                    <p:animEffect transition="in" filter="wipe(left)">
                                      <p:cBhvr>
                                        <p:cTn id="36" dur="500"/>
                                        <p:tgtEl>
                                          <p:spTgt spid="74755">
                                            <p:txEl>
                                              <p:pRg st="8" end="8"/>
                                            </p:txEl>
                                          </p:spTgt>
                                        </p:tgtEl>
                                      </p:cBhvr>
                                    </p:animEffect>
                                  </p:childTnLst>
                                </p:cTn>
                              </p:par>
                            </p:childTnLst>
                          </p:cTn>
                        </p:par>
                        <p:par>
                          <p:cTn id="37" fill="hold" nodeType="afterGroup">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74758"/>
                                        </p:tgtEl>
                                        <p:attrNameLst>
                                          <p:attrName>style.visibility</p:attrName>
                                        </p:attrNameLst>
                                      </p:cBhvr>
                                      <p:to>
                                        <p:strVal val="visible"/>
                                      </p:to>
                                    </p:set>
                                    <p:animEffect transition="in" filter="wipe(left)">
                                      <p:cBhvr>
                                        <p:cTn id="40"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5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85800" y="561975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2400" b="0">
                <a:solidFill>
                  <a:srgbClr val="00CCFF"/>
                </a:solidFill>
                <a:latin typeface="Arial" charset="0"/>
              </a:rPr>
              <a:t>A class should have a single well-focused purpose.  </a:t>
            </a:r>
            <a:br>
              <a:rPr lang="en-US" altLang="zh-CN" sz="2400" b="0">
                <a:solidFill>
                  <a:srgbClr val="00CCFF"/>
                </a:solidFill>
                <a:latin typeface="Arial" charset="0"/>
              </a:rPr>
            </a:br>
            <a:r>
              <a:rPr lang="en-US" altLang="zh-CN" sz="2400" b="0">
                <a:solidFill>
                  <a:srgbClr val="00CCFF"/>
                </a:solidFill>
                <a:latin typeface="Arial" charset="0"/>
              </a:rPr>
              <a:t>A class should do one thing and do it well!</a:t>
            </a:r>
          </a:p>
        </p:txBody>
      </p:sp>
      <p:sp>
        <p:nvSpPr>
          <p:cNvPr id="9219" name="Rectangle 3"/>
          <p:cNvSpPr>
            <a:spLocks noGrp="1" noChangeArrowheads="1"/>
          </p:cNvSpPr>
          <p:nvPr>
            <p:ph type="title"/>
          </p:nvPr>
        </p:nvSpPr>
        <p:spPr/>
        <p:txBody>
          <a:bodyPr/>
          <a:lstStyle/>
          <a:p>
            <a:pPr eaLnBrk="1" hangingPunct="1"/>
            <a:r>
              <a:rPr lang="en-US" altLang="zh-CN" smtClean="0">
                <a:ea typeface="宋体" charset="-122"/>
              </a:rPr>
              <a:t>How Many Classes Are Needed?</a:t>
            </a:r>
          </a:p>
        </p:txBody>
      </p:sp>
      <p:sp>
        <p:nvSpPr>
          <p:cNvPr id="9220" name="Rectangle 4"/>
          <p:cNvSpPr>
            <a:spLocks noGrp="1" noChangeArrowheads="1"/>
          </p:cNvSpPr>
          <p:nvPr>
            <p:ph type="body" idx="1"/>
          </p:nvPr>
        </p:nvSpPr>
        <p:spPr>
          <a:xfrm>
            <a:off x="361950" y="990600"/>
            <a:ext cx="8489950" cy="5043488"/>
          </a:xfrm>
        </p:spPr>
        <p:txBody>
          <a:bodyPr/>
          <a:lstStyle/>
          <a:p>
            <a:pPr eaLnBrk="1" hangingPunct="1"/>
            <a:r>
              <a:rPr lang="en-US" altLang="zh-CN" sz="2800" smtClean="0">
                <a:ea typeface="宋体" charset="-122"/>
              </a:rPr>
              <a:t>Many, simple classes means that each class </a:t>
            </a:r>
          </a:p>
          <a:p>
            <a:pPr marL="798513" lvl="1" indent="-342900" eaLnBrk="1" hangingPunct="1"/>
            <a:r>
              <a:rPr lang="en-US" altLang="zh-CN" smtClean="0">
                <a:ea typeface="宋体" charset="-122"/>
              </a:rPr>
              <a:t>Encapsulates less of the overall system intelligence</a:t>
            </a:r>
          </a:p>
          <a:p>
            <a:pPr marL="798513" lvl="1" indent="-342900" eaLnBrk="1" hangingPunct="1"/>
            <a:r>
              <a:rPr lang="en-US" altLang="zh-CN" smtClean="0">
                <a:ea typeface="宋体" charset="-122"/>
              </a:rPr>
              <a:t>Is more reusable</a:t>
            </a:r>
          </a:p>
          <a:p>
            <a:pPr marL="798513" lvl="1" indent="-342900" eaLnBrk="1" hangingPunct="1"/>
            <a:r>
              <a:rPr lang="en-US" altLang="zh-CN" smtClean="0">
                <a:ea typeface="宋体" charset="-122"/>
              </a:rPr>
              <a:t>Is easier to implement</a:t>
            </a:r>
          </a:p>
          <a:p>
            <a:pPr eaLnBrk="1" hangingPunct="1"/>
            <a:r>
              <a:rPr lang="en-US" altLang="zh-CN" sz="2800" smtClean="0">
                <a:ea typeface="宋体" charset="-122"/>
              </a:rPr>
              <a:t>A few, complex classes means that each class</a:t>
            </a:r>
          </a:p>
          <a:p>
            <a:pPr marL="798513" lvl="1" indent="-342900" eaLnBrk="1" hangingPunct="1"/>
            <a:r>
              <a:rPr lang="en-US" altLang="zh-CN" smtClean="0">
                <a:ea typeface="宋体" charset="-122"/>
              </a:rPr>
              <a:t>Encapsulates a large portion of the overall system intelligence</a:t>
            </a:r>
          </a:p>
          <a:p>
            <a:pPr marL="798513" lvl="1" indent="-342900" eaLnBrk="1" hangingPunct="1"/>
            <a:r>
              <a:rPr lang="en-US" altLang="zh-CN" smtClean="0">
                <a:ea typeface="宋体" charset="-122"/>
              </a:rPr>
              <a:t>Is less likely to be reusable</a:t>
            </a:r>
          </a:p>
          <a:p>
            <a:pPr marL="798513" lvl="1" indent="-342900" eaLnBrk="1" hangingPunct="1"/>
            <a:r>
              <a:rPr lang="en-US" altLang="zh-CN" smtClean="0">
                <a:ea typeface="宋体" charset="-122"/>
              </a:rPr>
              <a:t>Is more difficult to implement</a:t>
            </a:r>
          </a:p>
        </p:txBody>
      </p:sp>
    </p:spTree>
    <p:extLst>
      <p:ext uri="{BB962C8B-B14F-4D97-AF65-F5344CB8AC3E}">
        <p14:creationId xmlns:p14="http://schemas.microsoft.com/office/powerpoint/2010/main" val="2017405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9090" name="Rectangle 2"/>
          <p:cNvSpPr>
            <a:spLocks noChangeArrowheads="1"/>
          </p:cNvSpPr>
          <p:nvPr/>
        </p:nvSpPr>
        <p:spPr bwMode="auto">
          <a:xfrm>
            <a:off x="101649" y="101765"/>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600" dirty="0">
                <a:solidFill>
                  <a:srgbClr val="FFFF99"/>
                </a:solidFill>
                <a:latin typeface="+mj-lt"/>
                <a:ea typeface="+mj-ea"/>
                <a:cs typeface="+mj-cs"/>
              </a:rPr>
              <a:t>软件系统模型</a:t>
            </a:r>
          </a:p>
        </p:txBody>
      </p:sp>
      <p:sp>
        <p:nvSpPr>
          <p:cNvPr id="2009091" name="Rectangle 3"/>
          <p:cNvSpPr>
            <a:spLocks noChangeArrowheads="1"/>
          </p:cNvSpPr>
          <p:nvPr/>
        </p:nvSpPr>
        <p:spPr bwMode="auto">
          <a:xfrm>
            <a:off x="611188" y="110013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类图是</a:t>
            </a:r>
            <a:r>
              <a:rPr kumimoji="1" lang="en-US" altLang="zh-CN" sz="2000" b="1">
                <a:solidFill>
                  <a:schemeClr val="tx1"/>
                </a:solidFill>
                <a:ea typeface="楷体_GB2312" pitchFamily="49" charset="-122"/>
              </a:rPr>
              <a:t>UML</a:t>
            </a:r>
            <a:r>
              <a:rPr kumimoji="1" lang="zh-CN" altLang="en-US" sz="2000" b="1">
                <a:solidFill>
                  <a:schemeClr val="tx1"/>
                </a:solidFill>
                <a:ea typeface="楷体_GB2312" pitchFamily="49" charset="-122"/>
              </a:rPr>
              <a:t>建模中使用频率最高的一种，应用场景归为三类：业务性模型、软件系统模型和数据库逻辑模型</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业务性模型涉及的范围比软件系统更加广泛</a:t>
            </a:r>
            <a:endParaRPr kumimoji="1" lang="en-US" altLang="zh-CN"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领域模型是从面向对象的视角看待现实世界的结果，也就是通过类图来描述现实世界中各种事物的关系。</a:t>
            </a:r>
          </a:p>
        </p:txBody>
      </p:sp>
      <p:graphicFrame>
        <p:nvGraphicFramePr>
          <p:cNvPr id="2009093" name="Object 5"/>
          <p:cNvGraphicFramePr>
            <a:graphicFrameLocks noGrp="1" noChangeAspect="1"/>
          </p:cNvGraphicFramePr>
          <p:nvPr>
            <p:ph/>
            <p:extLst>
              <p:ext uri="{D42A27DB-BD31-4B8C-83A1-F6EECF244321}">
                <p14:modId xmlns:p14="http://schemas.microsoft.com/office/powerpoint/2010/main" val="1778982076"/>
              </p:ext>
            </p:extLst>
          </p:nvPr>
        </p:nvGraphicFramePr>
        <p:xfrm>
          <a:off x="1042988" y="2420888"/>
          <a:ext cx="7200900" cy="2952328"/>
        </p:xfrm>
        <a:graphic>
          <a:graphicData uri="http://schemas.openxmlformats.org/presentationml/2006/ole">
            <mc:AlternateContent xmlns:mc="http://schemas.openxmlformats.org/markup-compatibility/2006">
              <mc:Choice xmlns:v="urn:schemas-microsoft-com:vml" Requires="v">
                <p:oleObj spid="_x0000_s20515" name="Visio" r:id="rId4" imgW="7687906" imgH="3019075" progId="Visio.Drawing.11">
                  <p:embed/>
                </p:oleObj>
              </mc:Choice>
              <mc:Fallback>
                <p:oleObj name="Visio" r:id="rId4" imgW="7687906" imgH="301907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420888"/>
                        <a:ext cx="7200900" cy="2952328"/>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288376325"/>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2"/>
          <p:cNvSpPr>
            <a:spLocks noChangeArrowheads="1"/>
          </p:cNvSpPr>
          <p:nvPr/>
        </p:nvSpPr>
        <p:spPr bwMode="auto">
          <a:xfrm>
            <a:off x="107504" y="44624"/>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600" dirty="0">
                <a:solidFill>
                  <a:srgbClr val="FFFF99"/>
                </a:solidFill>
                <a:latin typeface="+mj-lt"/>
                <a:ea typeface="+mj-ea"/>
                <a:cs typeface="+mj-cs"/>
              </a:rPr>
              <a:t>软件系统模型</a:t>
            </a:r>
          </a:p>
        </p:txBody>
      </p:sp>
      <p:sp>
        <p:nvSpPr>
          <p:cNvPr id="2072579" name="Rectangle 3"/>
          <p:cNvSpPr>
            <a:spLocks noChangeArrowheads="1"/>
          </p:cNvSpPr>
          <p:nvPr/>
        </p:nvSpPr>
        <p:spPr bwMode="auto">
          <a:xfrm>
            <a:off x="468313" y="1268760"/>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分析模型和领域模型是很相近的，分析模型主要是针对软件系统的分析，领域模型则更多是偏重对业务领域的分析</a:t>
            </a:r>
          </a:p>
          <a:p>
            <a:pPr marL="914400" lvl="1"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实体类：实体对象的类，通常来自领域模型</a:t>
            </a:r>
          </a:p>
          <a:p>
            <a:pPr marL="914400" lvl="1"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控制类：控制对象的抽象，主要用来体现应用程序的执行逻辑</a:t>
            </a:r>
          </a:p>
          <a:p>
            <a:pPr marL="914400" lvl="1"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边界类：边界对象的抽象，通常是用来完成参与者与系统之间交互的对象，如</a:t>
            </a:r>
            <a:r>
              <a:rPr kumimoji="1" lang="en-US" altLang="zh-CN" sz="2000" b="1" dirty="0">
                <a:solidFill>
                  <a:schemeClr val="tx1"/>
                </a:solidFill>
                <a:ea typeface="楷体_GB2312" pitchFamily="49" charset="-122"/>
              </a:rPr>
              <a:t>Form</a:t>
            </a:r>
            <a:r>
              <a:rPr kumimoji="1" lang="zh-CN" altLang="en-US" sz="2000" b="1" dirty="0">
                <a:solidFill>
                  <a:schemeClr val="tx1"/>
                </a:solidFill>
                <a:ea typeface="楷体_GB2312" pitchFamily="49" charset="-122"/>
              </a:rPr>
              <a:t>，菜单，接口等。</a:t>
            </a:r>
          </a:p>
        </p:txBody>
      </p:sp>
      <p:graphicFrame>
        <p:nvGraphicFramePr>
          <p:cNvPr id="2072580" name="Object 4"/>
          <p:cNvGraphicFramePr>
            <a:graphicFrameLocks noGrp="1" noChangeAspect="1"/>
          </p:cNvGraphicFramePr>
          <p:nvPr>
            <p:ph/>
            <p:extLst>
              <p:ext uri="{D42A27DB-BD31-4B8C-83A1-F6EECF244321}">
                <p14:modId xmlns:p14="http://schemas.microsoft.com/office/powerpoint/2010/main" val="2537742568"/>
              </p:ext>
            </p:extLst>
          </p:nvPr>
        </p:nvGraphicFramePr>
        <p:xfrm>
          <a:off x="971500" y="922337"/>
          <a:ext cx="7200900" cy="2828925"/>
        </p:xfrm>
        <a:graphic>
          <a:graphicData uri="http://schemas.openxmlformats.org/presentationml/2006/ole">
            <mc:AlternateContent xmlns:mc="http://schemas.openxmlformats.org/markup-compatibility/2006">
              <mc:Choice xmlns:v="urn:schemas-microsoft-com:vml" Requires="v">
                <p:oleObj spid="_x0000_s21539" name="Visio" r:id="rId4" imgW="7687906" imgH="3019075" progId="Visio.Drawing.11">
                  <p:embed/>
                </p:oleObj>
              </mc:Choice>
              <mc:Fallback>
                <p:oleObj name="Visio" r:id="rId4" imgW="7687906" imgH="301907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00" y="922337"/>
                        <a:ext cx="7200900" cy="2828925"/>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784104502"/>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626" name="Rectangle 2"/>
          <p:cNvSpPr>
            <a:spLocks noChangeArrowheads="1"/>
          </p:cNvSpPr>
          <p:nvPr/>
        </p:nvSpPr>
        <p:spPr bwMode="auto">
          <a:xfrm>
            <a:off x="29641" y="101765"/>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600" dirty="0">
                <a:solidFill>
                  <a:srgbClr val="FFFF99"/>
                </a:solidFill>
                <a:latin typeface="+mj-lt"/>
                <a:ea typeface="+mj-ea"/>
                <a:cs typeface="+mj-cs"/>
              </a:rPr>
              <a:t>软件系统模型</a:t>
            </a:r>
          </a:p>
        </p:txBody>
      </p:sp>
      <p:sp>
        <p:nvSpPr>
          <p:cNvPr id="2074627"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0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设计模型则是在分析模型的基础上添加设计元素的结果。与分析模型相比，设计模型中的类的属性集更趋完善；</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可以加入模板类、抽象类</a:t>
            </a:r>
            <a:r>
              <a:rPr kumimoji="1" lang="en-US" altLang="zh-CN" sz="2000" b="1" dirty="0">
                <a:solidFill>
                  <a:schemeClr val="tx1"/>
                </a:solidFill>
                <a:ea typeface="楷体_GB2312" pitchFamily="49" charset="-122"/>
              </a:rPr>
              <a:t>/</a:t>
            </a:r>
            <a:r>
              <a:rPr kumimoji="1" lang="zh-CN" altLang="en-US" sz="2000" b="1" dirty="0">
                <a:solidFill>
                  <a:schemeClr val="tx1"/>
                </a:solidFill>
                <a:ea typeface="楷体_GB2312" pitchFamily="49" charset="-122"/>
              </a:rPr>
              <a:t>接口等设计元素，以及框架类的使用和设计模式的使用</a:t>
            </a:r>
          </a:p>
        </p:txBody>
      </p:sp>
      <p:graphicFrame>
        <p:nvGraphicFramePr>
          <p:cNvPr id="2074628" name="Object 4"/>
          <p:cNvGraphicFramePr>
            <a:graphicFrameLocks noGrp="1" noChangeAspect="1"/>
          </p:cNvGraphicFramePr>
          <p:nvPr>
            <p:ph/>
            <p:extLst>
              <p:ext uri="{D42A27DB-BD31-4B8C-83A1-F6EECF244321}">
                <p14:modId xmlns:p14="http://schemas.microsoft.com/office/powerpoint/2010/main" val="3328846744"/>
              </p:ext>
            </p:extLst>
          </p:nvPr>
        </p:nvGraphicFramePr>
        <p:xfrm>
          <a:off x="1042988" y="1032123"/>
          <a:ext cx="7200900" cy="2828925"/>
        </p:xfrm>
        <a:graphic>
          <a:graphicData uri="http://schemas.openxmlformats.org/presentationml/2006/ole">
            <mc:AlternateContent xmlns:mc="http://schemas.openxmlformats.org/markup-compatibility/2006">
              <mc:Choice xmlns:v="urn:schemas-microsoft-com:vml" Requires="v">
                <p:oleObj spid="_x0000_s22563" name="Visio" r:id="rId4" imgW="7687906" imgH="3019075" progId="Visio.Drawing.11">
                  <p:embed/>
                </p:oleObj>
              </mc:Choice>
              <mc:Fallback>
                <p:oleObj name="Visio" r:id="rId4" imgW="7687906" imgH="301907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032123"/>
                        <a:ext cx="7200900" cy="2828925"/>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654370140"/>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p:cNvSpPr>
            <a:spLocks noChangeArrowheads="1"/>
          </p:cNvSpPr>
          <p:nvPr/>
        </p:nvSpPr>
        <p:spPr bwMode="auto">
          <a:xfrm>
            <a:off x="101649" y="101765"/>
            <a:ext cx="54784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600" dirty="0">
                <a:solidFill>
                  <a:srgbClr val="FFFF99"/>
                </a:solidFill>
                <a:latin typeface="+mj-lt"/>
                <a:ea typeface="+mj-ea"/>
                <a:cs typeface="+mj-cs"/>
              </a:rPr>
              <a:t>数据库逻辑模型</a:t>
            </a:r>
          </a:p>
        </p:txBody>
      </p:sp>
      <p:sp>
        <p:nvSpPr>
          <p:cNvPr id="2010115" name="Rectangle 3"/>
          <p:cNvSpPr>
            <a:spLocks noChangeArrowheads="1"/>
          </p:cNvSpPr>
          <p:nvPr/>
        </p:nvSpPr>
        <p:spPr bwMode="auto">
          <a:xfrm>
            <a:off x="468313" y="1268760"/>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从某种意义上说</a:t>
            </a:r>
            <a:r>
              <a:rPr kumimoji="1" lang="en-US" altLang="zh-CN" sz="2400" b="1" dirty="0">
                <a:solidFill>
                  <a:schemeClr val="tx1"/>
                </a:solidFill>
                <a:ea typeface="楷体_GB2312" pitchFamily="49" charset="-122"/>
              </a:rPr>
              <a:t>UML</a:t>
            </a:r>
            <a:r>
              <a:rPr kumimoji="1" lang="zh-CN" altLang="en-US" sz="2400" b="1" dirty="0">
                <a:solidFill>
                  <a:schemeClr val="tx1"/>
                </a:solidFill>
                <a:ea typeface="楷体_GB2312" pitchFamily="49" charset="-122"/>
              </a:rPr>
              <a:t>中的类图是</a:t>
            </a:r>
            <a:r>
              <a:rPr kumimoji="1" lang="en-US" altLang="zh-CN" sz="2400" b="1" dirty="0">
                <a:solidFill>
                  <a:schemeClr val="tx1"/>
                </a:solidFill>
                <a:ea typeface="楷体_GB2312" pitchFamily="49" charset="-122"/>
              </a:rPr>
              <a:t>E-R</a:t>
            </a:r>
            <a:r>
              <a:rPr kumimoji="1" lang="zh-CN" altLang="en-US" sz="2400" b="1" dirty="0">
                <a:solidFill>
                  <a:schemeClr val="tx1"/>
                </a:solidFill>
                <a:ea typeface="楷体_GB2312" pitchFamily="49" charset="-122"/>
              </a:rPr>
              <a:t>图的超集，</a:t>
            </a:r>
            <a:r>
              <a:rPr kumimoji="1" lang="en-US" altLang="zh-CN" sz="2400" b="1" dirty="0">
                <a:solidFill>
                  <a:schemeClr val="tx1"/>
                </a:solidFill>
                <a:ea typeface="楷体_GB2312" pitchFamily="49" charset="-122"/>
              </a:rPr>
              <a:t>E-R</a:t>
            </a:r>
            <a:r>
              <a:rPr kumimoji="1" lang="zh-CN" altLang="en-US" sz="2400" b="1" dirty="0">
                <a:solidFill>
                  <a:schemeClr val="tx1"/>
                </a:solidFill>
                <a:ea typeface="楷体_GB2312" pitchFamily="49" charset="-122"/>
              </a:rPr>
              <a:t>图只针对存储的数据，而类图则在些基础上，增加了行为建模的能力。在使用类图来表示</a:t>
            </a:r>
            <a:r>
              <a:rPr kumimoji="1" lang="en-US" altLang="zh-CN" sz="2400" b="1" dirty="0">
                <a:solidFill>
                  <a:schemeClr val="tx1"/>
                </a:solidFill>
                <a:ea typeface="楷体_GB2312" pitchFamily="49" charset="-122"/>
              </a:rPr>
              <a:t>E-R</a:t>
            </a:r>
            <a:r>
              <a:rPr kumimoji="1" lang="zh-CN" altLang="en-US" sz="2400" b="1" dirty="0">
                <a:solidFill>
                  <a:schemeClr val="tx1"/>
                </a:solidFill>
                <a:ea typeface="楷体_GB2312" pitchFamily="49" charset="-122"/>
              </a:rPr>
              <a:t>模型时，要注意遵循以下策略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将表示</a:t>
            </a:r>
            <a:r>
              <a:rPr kumimoji="1" lang="en-US" altLang="zh-CN" sz="2400" b="1" dirty="0">
                <a:solidFill>
                  <a:schemeClr val="tx1"/>
                </a:solidFill>
                <a:ea typeface="楷体_GB2312" pitchFamily="49" charset="-122"/>
              </a:rPr>
              <a:t>E-R</a:t>
            </a:r>
            <a:r>
              <a:rPr kumimoji="1" lang="zh-CN" altLang="en-US" sz="2400" b="1" dirty="0">
                <a:solidFill>
                  <a:schemeClr val="tx1"/>
                </a:solidFill>
                <a:ea typeface="楷体_GB2312" pitchFamily="49" charset="-122"/>
              </a:rPr>
              <a:t>模型的类，用</a:t>
            </a:r>
            <a:r>
              <a:rPr kumimoji="1" lang="en-US" altLang="zh-CN" sz="2400" b="1" dirty="0">
                <a:solidFill>
                  <a:schemeClr val="tx1"/>
                </a:solidFill>
                <a:ea typeface="楷体_GB2312" pitchFamily="49" charset="-122"/>
              </a:rPr>
              <a:t>UML</a:t>
            </a:r>
            <a:r>
              <a:rPr kumimoji="1" lang="zh-CN" altLang="en-US" sz="2400" b="1" dirty="0">
                <a:solidFill>
                  <a:schemeClr val="tx1"/>
                </a:solidFill>
                <a:ea typeface="楷体_GB2312" pitchFamily="49" charset="-122"/>
              </a:rPr>
              <a:t>的标准构造型“</a:t>
            </a:r>
            <a:r>
              <a:rPr kumimoji="1" lang="en-US" altLang="zh-CN" sz="2400" b="1" dirty="0">
                <a:solidFill>
                  <a:schemeClr val="tx1"/>
                </a:solidFill>
                <a:ea typeface="楷体_GB2312" pitchFamily="49" charset="-122"/>
              </a:rPr>
              <a:t>{persistent}”</a:t>
            </a:r>
            <a:r>
              <a:rPr kumimoji="1" lang="zh-CN" altLang="en-US" sz="2400" b="1" dirty="0">
                <a:solidFill>
                  <a:schemeClr val="tx1"/>
                </a:solidFill>
                <a:ea typeface="楷体_GB2312" pitchFamily="49" charset="-122"/>
              </a:rPr>
              <a:t>来表示；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展开类的结构性细节，并且加强关联和多重性分析；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尽量消除循环关联、</a:t>
            </a:r>
            <a:r>
              <a:rPr kumimoji="1" lang="en-US" altLang="zh-CN" sz="2400" b="1" dirty="0">
                <a:solidFill>
                  <a:schemeClr val="tx1"/>
                </a:solidFill>
                <a:ea typeface="楷体_GB2312" pitchFamily="49" charset="-122"/>
              </a:rPr>
              <a:t>n-</a:t>
            </a:r>
            <a:r>
              <a:rPr kumimoji="1" lang="zh-CN" altLang="en-US" sz="2400" b="1" dirty="0">
                <a:solidFill>
                  <a:schemeClr val="tx1"/>
                </a:solidFill>
                <a:ea typeface="楷体_GB2312" pitchFamily="49" charset="-122"/>
              </a:rPr>
              <a:t>元关联 </a:t>
            </a:r>
          </a:p>
        </p:txBody>
      </p:sp>
    </p:spTree>
    <p:extLst>
      <p:ext uri="{BB962C8B-B14F-4D97-AF65-F5344CB8AC3E}">
        <p14:creationId xmlns:p14="http://schemas.microsoft.com/office/powerpoint/2010/main" val="2818739262"/>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p:txBody>
      </p:sp>
      <p:sp>
        <p:nvSpPr>
          <p:cNvPr id="5" name="AutoShape 5"/>
          <p:cNvSpPr>
            <a:spLocks noChangeArrowheads="1"/>
          </p:cNvSpPr>
          <p:nvPr/>
        </p:nvSpPr>
        <p:spPr bwMode="auto">
          <a:xfrm>
            <a:off x="418529" y="326402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240236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8850" name="Rectangle 2"/>
          <p:cNvSpPr>
            <a:spLocks noChangeArrowheads="1"/>
          </p:cNvSpPr>
          <p:nvPr/>
        </p:nvSpPr>
        <p:spPr bwMode="auto">
          <a:xfrm>
            <a:off x="107504" y="1"/>
            <a:ext cx="7422976"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200" dirty="0">
                <a:solidFill>
                  <a:srgbClr val="FFFF99"/>
                </a:solidFill>
                <a:latin typeface="+mj-lt"/>
                <a:ea typeface="+mj-ea"/>
                <a:cs typeface="+mj-cs"/>
              </a:rPr>
              <a:t>Case Study: </a:t>
            </a:r>
            <a:r>
              <a:rPr lang="zh-CN" altLang="en-US" sz="3200" dirty="0">
                <a:solidFill>
                  <a:srgbClr val="FFFF99"/>
                </a:solidFill>
                <a:latin typeface="+mj-lt"/>
                <a:ea typeface="+mj-ea"/>
                <a:cs typeface="+mj-cs"/>
              </a:rPr>
              <a:t>个人图书管理系统</a:t>
            </a:r>
          </a:p>
        </p:txBody>
      </p:sp>
      <p:sp>
        <p:nvSpPr>
          <p:cNvPr id="1998851" name="Rectangle 3"/>
          <p:cNvSpPr>
            <a:spLocks noChangeArrowheads="1"/>
          </p:cNvSpPr>
          <p:nvPr/>
        </p:nvSpPr>
        <p:spPr bwMode="auto">
          <a:xfrm>
            <a:off x="468313" y="134076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小王是一个爱书之人，家里各类书籍已过千册，而平时又时常有朋友外借，因此需要一个个人图书管理系统。该系统应该能够将书籍的基本信息按计算机类、非计算机类分别建档，实现按书名、作者、类别、出版社等关键字的组合查询功能。在使用该系统录入新书籍时系统会自动按规则生成书号，可以修改信息，但一经创建就不允许删除。该系统还应该能够对书籍的外借情况进行记录，可对外借情况列表打印。另外，还希望能够对书籍的购买金额、册数按特定时间周期进行统计 </a:t>
            </a:r>
          </a:p>
        </p:txBody>
      </p:sp>
    </p:spTree>
    <p:extLst>
      <p:ext uri="{BB962C8B-B14F-4D97-AF65-F5344CB8AC3E}">
        <p14:creationId xmlns:p14="http://schemas.microsoft.com/office/powerpoint/2010/main" val="1665481659"/>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5" name="Rectangle 3"/>
          <p:cNvSpPr>
            <a:spLocks noGrp="1" noChangeArrowheads="1"/>
          </p:cNvSpPr>
          <p:nvPr>
            <p:ph type="body" idx="1"/>
          </p:nvPr>
        </p:nvSpPr>
        <p:spPr>
          <a:xfrm>
            <a:off x="611560" y="1124744"/>
            <a:ext cx="7848872" cy="4114800"/>
          </a:xfrm>
        </p:spPr>
        <p:txBody>
          <a:bodyPr/>
          <a:lstStyle/>
          <a:p>
            <a:r>
              <a:rPr lang="zh-CN" altLang="en-US" b="1" dirty="0">
                <a:ea typeface="楷体_GB2312" pitchFamily="49" charset="-122"/>
              </a:rPr>
              <a:t>名词动词法</a:t>
            </a:r>
            <a:r>
              <a:rPr lang="zh-CN" altLang="en-US" b="1" dirty="0" smtClean="0">
                <a:ea typeface="楷体_GB2312" pitchFamily="49" charset="-122"/>
              </a:rPr>
              <a:t>：</a:t>
            </a:r>
            <a:endParaRPr lang="en-US" altLang="zh-CN" b="1" dirty="0" smtClean="0">
              <a:ea typeface="楷体_GB2312" pitchFamily="49" charset="-122"/>
            </a:endParaRPr>
          </a:p>
          <a:p>
            <a:pPr lvl="1"/>
            <a:r>
              <a:rPr lang="zh-CN" altLang="en-US" b="1" dirty="0" smtClean="0">
                <a:solidFill>
                  <a:schemeClr val="tx1"/>
                </a:solidFill>
                <a:ea typeface="楷体_GB2312" pitchFamily="49" charset="-122"/>
              </a:rPr>
              <a:t>从</a:t>
            </a:r>
            <a:r>
              <a:rPr lang="zh-CN" altLang="en-US" b="1" dirty="0">
                <a:solidFill>
                  <a:schemeClr val="tx1"/>
                </a:solidFill>
                <a:ea typeface="楷体_GB2312" pitchFamily="49" charset="-122"/>
              </a:rPr>
              <a:t>名词与名词短语中提取对象和属性；从动词与动词短语中提取操作与关联，而所有格短语通常表明名词应该是属性而不是对象。</a:t>
            </a:r>
          </a:p>
        </p:txBody>
      </p:sp>
      <p:sp>
        <p:nvSpPr>
          <p:cNvPr id="2061316" name="Rectangle 4"/>
          <p:cNvSpPr>
            <a:spLocks noChangeArrowheads="1"/>
          </p:cNvSpPr>
          <p:nvPr/>
        </p:nvSpPr>
        <p:spPr bwMode="auto">
          <a:xfrm>
            <a:off x="107504" y="116632"/>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发现类</a:t>
            </a:r>
          </a:p>
        </p:txBody>
      </p:sp>
    </p:spTree>
    <p:extLst>
      <p:ext uri="{BB962C8B-B14F-4D97-AF65-F5344CB8AC3E}">
        <p14:creationId xmlns:p14="http://schemas.microsoft.com/office/powerpoint/2010/main" val="44049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4" name="Rectangle 2"/>
          <p:cNvSpPr>
            <a:spLocks noChangeArrowheads="1"/>
          </p:cNvSpPr>
          <p:nvPr/>
        </p:nvSpPr>
        <p:spPr bwMode="auto">
          <a:xfrm>
            <a:off x="101649" y="85157"/>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发现类</a:t>
            </a:r>
          </a:p>
        </p:txBody>
      </p:sp>
      <p:sp>
        <p:nvSpPr>
          <p:cNvPr id="1999875" name="Rectangle 3"/>
          <p:cNvSpPr>
            <a:spLocks noChangeArrowheads="1"/>
          </p:cNvSpPr>
          <p:nvPr/>
        </p:nvSpPr>
        <p:spPr bwMode="auto">
          <a:xfrm>
            <a:off x="456154" y="1482724"/>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rgbClr val="FF3300"/>
                </a:solidFill>
                <a:ea typeface="楷体_GB2312" pitchFamily="49" charset="-122"/>
              </a:rPr>
              <a:t>小王</a:t>
            </a:r>
            <a:r>
              <a:rPr kumimoji="1" lang="zh-CN" altLang="en-US" sz="2400" b="1" dirty="0">
                <a:solidFill>
                  <a:schemeClr val="tx1"/>
                </a:solidFill>
                <a:ea typeface="楷体_GB2312" pitchFamily="49" charset="-122"/>
              </a:rPr>
              <a:t>是一个爱书之</a:t>
            </a:r>
            <a:r>
              <a:rPr kumimoji="1" lang="zh-CN" altLang="en-US" sz="2400" b="1" dirty="0">
                <a:solidFill>
                  <a:srgbClr val="FF3300"/>
                </a:solidFill>
                <a:ea typeface="楷体_GB2312" pitchFamily="49" charset="-122"/>
              </a:rPr>
              <a:t>人</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家里</a:t>
            </a:r>
            <a:r>
              <a:rPr kumimoji="1" lang="zh-CN" altLang="en-US" sz="2400" b="1" dirty="0">
                <a:solidFill>
                  <a:schemeClr val="tx1"/>
                </a:solidFill>
                <a:ea typeface="楷体_GB2312" pitchFamily="49" charset="-122"/>
              </a:rPr>
              <a:t>各类</a:t>
            </a:r>
            <a:r>
              <a:rPr kumimoji="1" lang="zh-CN" altLang="en-US" sz="2400" b="1" dirty="0">
                <a:solidFill>
                  <a:srgbClr val="FF3300"/>
                </a:solidFill>
                <a:ea typeface="楷体_GB2312" pitchFamily="49" charset="-122"/>
              </a:rPr>
              <a:t>书籍</a:t>
            </a:r>
            <a:r>
              <a:rPr kumimoji="1" lang="zh-CN" altLang="en-US" sz="2400" b="1" dirty="0">
                <a:solidFill>
                  <a:schemeClr val="tx1"/>
                </a:solidFill>
                <a:ea typeface="楷体_GB2312" pitchFamily="49" charset="-122"/>
              </a:rPr>
              <a:t>已过千册，而平时又时常有</a:t>
            </a:r>
            <a:r>
              <a:rPr kumimoji="1" lang="zh-CN" altLang="en-US" sz="2400" b="1" dirty="0">
                <a:solidFill>
                  <a:srgbClr val="FF3300"/>
                </a:solidFill>
                <a:ea typeface="楷体_GB2312" pitchFamily="49" charset="-122"/>
              </a:rPr>
              <a:t>朋友</a:t>
            </a:r>
            <a:r>
              <a:rPr kumimoji="1" lang="zh-CN" altLang="en-US" sz="2400" b="1" dirty="0">
                <a:solidFill>
                  <a:schemeClr val="tx1"/>
                </a:solidFill>
                <a:ea typeface="楷体_GB2312" pitchFamily="49" charset="-122"/>
              </a:rPr>
              <a:t>外借，因此需要一个</a:t>
            </a:r>
            <a:r>
              <a:rPr kumimoji="1" lang="zh-CN" altLang="en-US" sz="2400" b="1" dirty="0">
                <a:solidFill>
                  <a:srgbClr val="FF3300"/>
                </a:solidFill>
                <a:ea typeface="楷体_GB2312" pitchFamily="49" charset="-122"/>
              </a:rPr>
              <a:t>个人图书管理系统</a:t>
            </a:r>
            <a:r>
              <a:rPr kumimoji="1" lang="zh-CN" altLang="en-US" sz="2400" b="1" dirty="0">
                <a:solidFill>
                  <a:schemeClr val="tx1"/>
                </a:solidFill>
                <a:ea typeface="楷体_GB2312" pitchFamily="49" charset="-122"/>
              </a:rPr>
              <a:t>。该系统应该能够将书籍的</a:t>
            </a:r>
            <a:r>
              <a:rPr kumimoji="1" lang="zh-CN" altLang="en-US" sz="2400" b="1" dirty="0">
                <a:solidFill>
                  <a:srgbClr val="FF3300"/>
                </a:solidFill>
                <a:ea typeface="楷体_GB2312" pitchFamily="49" charset="-122"/>
              </a:rPr>
              <a:t>基本信息</a:t>
            </a:r>
            <a:r>
              <a:rPr kumimoji="1" lang="zh-CN" altLang="en-US" sz="2400" b="1" dirty="0">
                <a:solidFill>
                  <a:schemeClr val="tx1"/>
                </a:solidFill>
                <a:ea typeface="楷体_GB2312" pitchFamily="49" charset="-122"/>
              </a:rPr>
              <a:t>按</a:t>
            </a:r>
            <a:r>
              <a:rPr kumimoji="1" lang="zh-CN" altLang="en-US" sz="2400" b="1" dirty="0">
                <a:solidFill>
                  <a:srgbClr val="FF3300"/>
                </a:solidFill>
                <a:ea typeface="楷体_GB2312" pitchFamily="49" charset="-122"/>
              </a:rPr>
              <a:t>计算机类</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非计算机类</a:t>
            </a:r>
            <a:r>
              <a:rPr kumimoji="1" lang="zh-CN" altLang="en-US" sz="2400" b="1" dirty="0">
                <a:solidFill>
                  <a:schemeClr val="tx1"/>
                </a:solidFill>
                <a:ea typeface="楷体_GB2312" pitchFamily="49" charset="-122"/>
              </a:rPr>
              <a:t>分别建档，实现按</a:t>
            </a:r>
            <a:r>
              <a:rPr kumimoji="1" lang="zh-CN" altLang="en-US" sz="2400" b="1" dirty="0">
                <a:solidFill>
                  <a:srgbClr val="FF3300"/>
                </a:solidFill>
                <a:ea typeface="楷体_GB2312" pitchFamily="49" charset="-122"/>
              </a:rPr>
              <a:t>书名</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作者</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类别</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出版社</a:t>
            </a:r>
            <a:r>
              <a:rPr kumimoji="1" lang="zh-CN" altLang="en-US" sz="2400" b="1" dirty="0">
                <a:solidFill>
                  <a:schemeClr val="tx1"/>
                </a:solidFill>
                <a:ea typeface="楷体_GB2312" pitchFamily="49" charset="-122"/>
              </a:rPr>
              <a:t>等</a:t>
            </a:r>
            <a:r>
              <a:rPr kumimoji="1" lang="zh-CN" altLang="en-US" sz="2400" b="1" dirty="0">
                <a:solidFill>
                  <a:srgbClr val="FF3300"/>
                </a:solidFill>
                <a:ea typeface="楷体_GB2312" pitchFamily="49" charset="-122"/>
              </a:rPr>
              <a:t>关键字</a:t>
            </a:r>
            <a:r>
              <a:rPr kumimoji="1" lang="zh-CN" altLang="en-US" sz="2400" b="1" dirty="0">
                <a:solidFill>
                  <a:schemeClr val="tx1"/>
                </a:solidFill>
                <a:ea typeface="楷体_GB2312" pitchFamily="49" charset="-122"/>
              </a:rPr>
              <a:t>的组合查询</a:t>
            </a:r>
            <a:r>
              <a:rPr kumimoji="1" lang="zh-CN" altLang="en-US" sz="2400" b="1" dirty="0">
                <a:solidFill>
                  <a:srgbClr val="FF3300"/>
                </a:solidFill>
                <a:ea typeface="楷体_GB2312" pitchFamily="49" charset="-122"/>
              </a:rPr>
              <a:t>功能</a:t>
            </a:r>
            <a:r>
              <a:rPr kumimoji="1" lang="zh-CN" altLang="en-US" sz="2400" b="1" dirty="0">
                <a:solidFill>
                  <a:schemeClr val="tx1"/>
                </a:solidFill>
                <a:ea typeface="楷体_GB2312" pitchFamily="49" charset="-122"/>
              </a:rPr>
              <a:t>。在使用该系统录入</a:t>
            </a:r>
            <a:r>
              <a:rPr kumimoji="1" lang="zh-CN" altLang="en-US" sz="2400" b="1" dirty="0">
                <a:solidFill>
                  <a:srgbClr val="FF3300"/>
                </a:solidFill>
                <a:ea typeface="楷体_GB2312" pitchFamily="49" charset="-122"/>
              </a:rPr>
              <a:t>新书籍</a:t>
            </a:r>
            <a:r>
              <a:rPr kumimoji="1" lang="zh-CN" altLang="en-US" sz="2400" b="1" dirty="0">
                <a:solidFill>
                  <a:schemeClr val="tx1"/>
                </a:solidFill>
                <a:ea typeface="楷体_GB2312" pitchFamily="49" charset="-122"/>
              </a:rPr>
              <a:t>时</a:t>
            </a:r>
            <a:r>
              <a:rPr kumimoji="1" lang="zh-CN" altLang="en-US" sz="2400" b="1" dirty="0">
                <a:solidFill>
                  <a:srgbClr val="FF3300"/>
                </a:solidFill>
                <a:ea typeface="楷体_GB2312" pitchFamily="49" charset="-122"/>
              </a:rPr>
              <a:t>系统</a:t>
            </a:r>
            <a:r>
              <a:rPr kumimoji="1" lang="zh-CN" altLang="en-US" sz="2400" b="1" dirty="0">
                <a:solidFill>
                  <a:schemeClr val="tx1"/>
                </a:solidFill>
                <a:ea typeface="楷体_GB2312" pitchFamily="49" charset="-122"/>
              </a:rPr>
              <a:t>会自动按</a:t>
            </a:r>
            <a:r>
              <a:rPr kumimoji="1" lang="zh-CN" altLang="en-US" sz="2400" b="1" dirty="0">
                <a:solidFill>
                  <a:srgbClr val="FF3300"/>
                </a:solidFill>
                <a:ea typeface="楷体_GB2312" pitchFamily="49" charset="-122"/>
              </a:rPr>
              <a:t>规则</a:t>
            </a:r>
            <a:r>
              <a:rPr kumimoji="1" lang="zh-CN" altLang="en-US" sz="2400" b="1" dirty="0">
                <a:solidFill>
                  <a:schemeClr val="tx1"/>
                </a:solidFill>
                <a:ea typeface="楷体_GB2312" pitchFamily="49" charset="-122"/>
              </a:rPr>
              <a:t>生成</a:t>
            </a:r>
            <a:r>
              <a:rPr kumimoji="1" lang="zh-CN" altLang="en-US" sz="2400" b="1" dirty="0">
                <a:solidFill>
                  <a:srgbClr val="FF3300"/>
                </a:solidFill>
                <a:ea typeface="楷体_GB2312" pitchFamily="49" charset="-122"/>
              </a:rPr>
              <a:t>书号</a:t>
            </a:r>
            <a:r>
              <a:rPr kumimoji="1" lang="zh-CN" altLang="en-US" sz="2400" b="1" dirty="0">
                <a:solidFill>
                  <a:schemeClr val="tx1"/>
                </a:solidFill>
                <a:ea typeface="楷体_GB2312" pitchFamily="49" charset="-122"/>
              </a:rPr>
              <a:t>，可以修改</a:t>
            </a:r>
            <a:r>
              <a:rPr kumimoji="1" lang="zh-CN" altLang="en-US" sz="2400" b="1" dirty="0">
                <a:solidFill>
                  <a:srgbClr val="FF3300"/>
                </a:solidFill>
                <a:ea typeface="楷体_GB2312" pitchFamily="49" charset="-122"/>
              </a:rPr>
              <a:t>信息</a:t>
            </a:r>
            <a:r>
              <a:rPr kumimoji="1" lang="zh-CN" altLang="en-US" sz="2400" b="1" dirty="0">
                <a:solidFill>
                  <a:schemeClr val="tx1"/>
                </a:solidFill>
                <a:ea typeface="楷体_GB2312" pitchFamily="49" charset="-122"/>
              </a:rPr>
              <a:t>，但一经创建就不允许删除。该系统还应该能够对书籍的外借情况进行</a:t>
            </a:r>
            <a:r>
              <a:rPr kumimoji="1" lang="zh-CN" altLang="en-US" sz="2400" b="1" dirty="0">
                <a:solidFill>
                  <a:srgbClr val="FF3300"/>
                </a:solidFill>
                <a:ea typeface="楷体_GB2312" pitchFamily="49" charset="-122"/>
              </a:rPr>
              <a:t>记录</a:t>
            </a:r>
            <a:r>
              <a:rPr kumimoji="1" lang="zh-CN" altLang="en-US" sz="2400" b="1" dirty="0">
                <a:solidFill>
                  <a:schemeClr val="tx1"/>
                </a:solidFill>
                <a:ea typeface="楷体_GB2312" pitchFamily="49" charset="-122"/>
              </a:rPr>
              <a:t>，可对</a:t>
            </a:r>
            <a:r>
              <a:rPr kumimoji="1" lang="zh-CN" altLang="en-US" sz="2400" b="1" dirty="0">
                <a:solidFill>
                  <a:srgbClr val="FF3300"/>
                </a:solidFill>
                <a:ea typeface="楷体_GB2312" pitchFamily="49" charset="-122"/>
              </a:rPr>
              <a:t>外借情况列表</a:t>
            </a:r>
            <a:r>
              <a:rPr kumimoji="1" lang="zh-CN" altLang="en-US" sz="2400" b="1" dirty="0">
                <a:solidFill>
                  <a:schemeClr val="tx1"/>
                </a:solidFill>
                <a:ea typeface="楷体_GB2312" pitchFamily="49" charset="-122"/>
              </a:rPr>
              <a:t>打印。另外，还希望能够对书籍的</a:t>
            </a:r>
            <a:r>
              <a:rPr kumimoji="1" lang="zh-CN" altLang="en-US" sz="2400" b="1" dirty="0">
                <a:solidFill>
                  <a:srgbClr val="FF3300"/>
                </a:solidFill>
                <a:ea typeface="楷体_GB2312" pitchFamily="49" charset="-122"/>
              </a:rPr>
              <a:t>购买金额</a:t>
            </a:r>
            <a:r>
              <a:rPr kumimoji="1" lang="zh-CN" altLang="en-US" sz="2400" b="1" dirty="0">
                <a:solidFill>
                  <a:schemeClr val="tx1"/>
                </a:solidFill>
                <a:ea typeface="楷体_GB2312" pitchFamily="49" charset="-122"/>
              </a:rPr>
              <a:t>、</a:t>
            </a:r>
            <a:r>
              <a:rPr kumimoji="1" lang="zh-CN" altLang="en-US" sz="2400" b="1" dirty="0">
                <a:solidFill>
                  <a:srgbClr val="FF3300"/>
                </a:solidFill>
                <a:ea typeface="楷体_GB2312" pitchFamily="49" charset="-122"/>
              </a:rPr>
              <a:t>册数</a:t>
            </a:r>
            <a:r>
              <a:rPr kumimoji="1" lang="zh-CN" altLang="en-US" sz="2400" b="1" dirty="0">
                <a:solidFill>
                  <a:schemeClr val="tx1"/>
                </a:solidFill>
                <a:ea typeface="楷体_GB2312" pitchFamily="49" charset="-122"/>
              </a:rPr>
              <a:t>按</a:t>
            </a:r>
            <a:r>
              <a:rPr kumimoji="1" lang="zh-CN" altLang="en-US" sz="2400" b="1" dirty="0">
                <a:solidFill>
                  <a:srgbClr val="FF3300"/>
                </a:solidFill>
                <a:ea typeface="楷体_GB2312" pitchFamily="49" charset="-122"/>
              </a:rPr>
              <a:t>特定时间周期</a:t>
            </a:r>
            <a:r>
              <a:rPr kumimoji="1" lang="zh-CN" altLang="en-US" sz="2400" b="1" dirty="0">
                <a:solidFill>
                  <a:schemeClr val="tx1"/>
                </a:solidFill>
                <a:ea typeface="楷体_GB2312" pitchFamily="49" charset="-122"/>
              </a:rPr>
              <a:t>进行统计 </a:t>
            </a:r>
          </a:p>
        </p:txBody>
      </p:sp>
    </p:spTree>
    <p:extLst>
      <p:ext uri="{BB962C8B-B14F-4D97-AF65-F5344CB8AC3E}">
        <p14:creationId xmlns:p14="http://schemas.microsoft.com/office/powerpoint/2010/main" val="1227504954"/>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8" name="Rectangle 2"/>
          <p:cNvSpPr>
            <a:spLocks noChangeArrowheads="1"/>
          </p:cNvSpPr>
          <p:nvPr/>
        </p:nvSpPr>
        <p:spPr bwMode="auto">
          <a:xfrm>
            <a:off x="35496" y="85157"/>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筛选备选类</a:t>
            </a:r>
          </a:p>
        </p:txBody>
      </p:sp>
      <p:sp>
        <p:nvSpPr>
          <p:cNvPr id="2000899" name="Rectangle 3"/>
          <p:cNvSpPr>
            <a:spLocks noChangeArrowheads="1"/>
          </p:cNvSpPr>
          <p:nvPr/>
        </p:nvSpPr>
        <p:spPr bwMode="auto">
          <a:xfrm>
            <a:off x="323528" y="1122833"/>
            <a:ext cx="8352928" cy="497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“小王”、“人”、“家里”很明显是系统外的概念，无须对其建模；</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而“个人图书管理系统”、“系统”指的就是将要开发的系统，即系统本身，也无须对其进行建模；</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很明显“书籍”是一个很重要的类，而“书名”、“作者”、“类别”、“出版社”、“书号”则都是用来描述书籍的基本信息的，因此应该作为“书籍”类的属性处理，而“规则”是指书号的生成规则，而书号则是书籍的一个属性，因此“规则”可以作为编写“书籍”类构造函数的指南。</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“基本信息”则是书名、作者、类别等描述书籍的基本信息统称，“关键字”则是代表其中之一，因此无需对其建模；</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“功能”、“新书籍”、“信息”、“记录”都是在描述需求时使用到的一些相关词语，并不是问题域的本质，因此先可以将其淘汰掉；</a:t>
            </a:r>
          </a:p>
        </p:txBody>
      </p:sp>
    </p:spTree>
    <p:extLst>
      <p:ext uri="{BB962C8B-B14F-4D97-AF65-F5344CB8AC3E}">
        <p14:creationId xmlns:p14="http://schemas.microsoft.com/office/powerpoint/2010/main" val="26341866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ea typeface="宋体" charset="-122"/>
              </a:rPr>
              <a:t>Class Design in Context</a:t>
            </a:r>
          </a:p>
        </p:txBody>
      </p:sp>
      <p:grpSp>
        <p:nvGrpSpPr>
          <p:cNvPr id="4099" name="Group 118"/>
          <p:cNvGrpSpPr>
            <a:grpSpLocks/>
          </p:cNvGrpSpPr>
          <p:nvPr/>
        </p:nvGrpSpPr>
        <p:grpSpPr bwMode="auto">
          <a:xfrm>
            <a:off x="2565400" y="800100"/>
            <a:ext cx="4013200" cy="5575300"/>
            <a:chOff x="1616" y="504"/>
            <a:chExt cx="2528" cy="3512"/>
          </a:xfrm>
        </p:grpSpPr>
        <p:sp>
          <p:nvSpPr>
            <p:cNvPr id="4112" name="Rectangle 119"/>
            <p:cNvSpPr>
              <a:spLocks noChangeArrowheads="1"/>
            </p:cNvSpPr>
            <p:nvPr/>
          </p:nvSpPr>
          <p:spPr bwMode="auto">
            <a:xfrm>
              <a:off x="1616" y="504"/>
              <a:ext cx="2528" cy="3512"/>
            </a:xfrm>
            <a:prstGeom prst="rect">
              <a:avLst/>
            </a:prstGeom>
            <a:solidFill>
              <a:schemeClr val="tx1"/>
            </a:solidFill>
            <a:ln w="9525">
              <a:solidFill>
                <a:schemeClr val="tx1"/>
              </a:solidFill>
              <a:miter lim="800000"/>
              <a:headEnd/>
              <a:tailEnd/>
            </a:ln>
          </p:spPr>
          <p:txBody>
            <a:bodyPr wrap="none" lIns="107950" tIns="53975" rIns="107950" bIns="53975" anchor="ctr"/>
            <a:lstStyle/>
            <a:p>
              <a:endParaRPr lang="zh-CN" altLang="en-US"/>
            </a:p>
          </p:txBody>
        </p:sp>
        <p:sp>
          <p:nvSpPr>
            <p:cNvPr id="4113" name="Oval 120"/>
            <p:cNvSpPr>
              <a:spLocks noChangeArrowheads="1"/>
            </p:cNvSpPr>
            <p:nvPr/>
          </p:nvSpPr>
          <p:spPr bwMode="auto">
            <a:xfrm>
              <a:off x="2728" y="569"/>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zh-CN" altLang="en-US"/>
            </a:p>
          </p:txBody>
        </p:sp>
        <p:grpSp>
          <p:nvGrpSpPr>
            <p:cNvPr id="4114" name="Group 121"/>
            <p:cNvGrpSpPr>
              <a:grpSpLocks/>
            </p:cNvGrpSpPr>
            <p:nvPr/>
          </p:nvGrpSpPr>
          <p:grpSpPr bwMode="auto">
            <a:xfrm>
              <a:off x="3321" y="1631"/>
              <a:ext cx="153" cy="153"/>
              <a:chOff x="3317" y="1579"/>
              <a:chExt cx="153" cy="153"/>
            </a:xfrm>
          </p:grpSpPr>
          <p:sp>
            <p:nvSpPr>
              <p:cNvPr id="4211" name="Oval 122"/>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zh-CN" altLang="en-US"/>
              </a:p>
            </p:txBody>
          </p:sp>
          <p:sp>
            <p:nvSpPr>
              <p:cNvPr id="4212" name="Oval 123"/>
              <p:cNvSpPr>
                <a:spLocks noChangeArrowheads="1"/>
              </p:cNvSpPr>
              <p:nvPr/>
            </p:nvSpPr>
            <p:spPr bwMode="auto">
              <a:xfrm>
                <a:off x="3317" y="1579"/>
                <a:ext cx="153" cy="153"/>
              </a:xfrm>
              <a:prstGeom prst="ellipse">
                <a:avLst/>
              </a:prstGeom>
              <a:noFill/>
              <a:ln w="12700">
                <a:solidFill>
                  <a:srgbClr val="FF9999"/>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grpSp>
          <p:nvGrpSpPr>
            <p:cNvPr id="4115" name="Group 124"/>
            <p:cNvGrpSpPr>
              <a:grpSpLocks/>
            </p:cNvGrpSpPr>
            <p:nvPr/>
          </p:nvGrpSpPr>
          <p:grpSpPr bwMode="auto">
            <a:xfrm>
              <a:off x="2789" y="3781"/>
              <a:ext cx="153" cy="153"/>
              <a:chOff x="3317" y="1579"/>
              <a:chExt cx="153" cy="153"/>
            </a:xfrm>
          </p:grpSpPr>
          <p:sp>
            <p:nvSpPr>
              <p:cNvPr id="4209" name="Oval 125"/>
              <p:cNvSpPr>
                <a:spLocks noChangeArrowheads="1"/>
              </p:cNvSpPr>
              <p:nvPr/>
            </p:nvSpPr>
            <p:spPr bwMode="auto">
              <a:xfrm>
                <a:off x="3338" y="1600"/>
                <a:ext cx="111" cy="111"/>
              </a:xfrm>
              <a:prstGeom prst="ellipse">
                <a:avLst/>
              </a:prstGeom>
              <a:solidFill>
                <a:schemeClr val="bg2"/>
              </a:solidFill>
              <a:ln w="12700">
                <a:solidFill>
                  <a:srgbClr val="FF9999"/>
                </a:solidFill>
                <a:round/>
                <a:headEnd/>
                <a:tailEnd/>
              </a:ln>
            </p:spPr>
            <p:txBody>
              <a:bodyPr wrap="none" lIns="107950" tIns="53975" rIns="107950" bIns="53975" anchor="ctr"/>
              <a:lstStyle/>
              <a:p>
                <a:endParaRPr lang="zh-CN" altLang="en-US"/>
              </a:p>
            </p:txBody>
          </p:sp>
          <p:sp>
            <p:nvSpPr>
              <p:cNvPr id="4210" name="Oval 126"/>
              <p:cNvSpPr>
                <a:spLocks noChangeArrowheads="1"/>
              </p:cNvSpPr>
              <p:nvPr/>
            </p:nvSpPr>
            <p:spPr bwMode="auto">
              <a:xfrm>
                <a:off x="3317" y="1579"/>
                <a:ext cx="153" cy="153"/>
              </a:xfrm>
              <a:prstGeom prst="ellipse">
                <a:avLst/>
              </a:prstGeom>
              <a:noFill/>
              <a:ln w="12700">
                <a:solidFill>
                  <a:srgbClr val="FF9999"/>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grpSp>
          <p:nvGrpSpPr>
            <p:cNvPr id="4116" name="Group 127"/>
            <p:cNvGrpSpPr>
              <a:grpSpLocks/>
            </p:cNvGrpSpPr>
            <p:nvPr/>
          </p:nvGrpSpPr>
          <p:grpSpPr bwMode="auto">
            <a:xfrm>
              <a:off x="2221" y="1000"/>
              <a:ext cx="302" cy="198"/>
              <a:chOff x="2263" y="970"/>
              <a:chExt cx="288" cy="189"/>
            </a:xfrm>
          </p:grpSpPr>
          <p:sp>
            <p:nvSpPr>
              <p:cNvPr id="4200" name="AutoShape 12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201" name="Group 129"/>
              <p:cNvGrpSpPr>
                <a:grpSpLocks/>
              </p:cNvGrpSpPr>
              <p:nvPr/>
            </p:nvGrpSpPr>
            <p:grpSpPr bwMode="auto">
              <a:xfrm>
                <a:off x="2300" y="996"/>
                <a:ext cx="86" cy="128"/>
                <a:chOff x="2853" y="1773"/>
                <a:chExt cx="161" cy="237"/>
              </a:xfrm>
            </p:grpSpPr>
            <p:sp>
              <p:nvSpPr>
                <p:cNvPr id="4207" name="AutoShape 13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208" name="Oval 13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202" name="Group 132"/>
              <p:cNvGrpSpPr>
                <a:grpSpLocks/>
              </p:cNvGrpSpPr>
              <p:nvPr/>
            </p:nvGrpSpPr>
            <p:grpSpPr bwMode="auto">
              <a:xfrm>
                <a:off x="2373" y="985"/>
                <a:ext cx="65" cy="93"/>
                <a:chOff x="3387" y="1863"/>
                <a:chExt cx="122" cy="174"/>
              </a:xfrm>
            </p:grpSpPr>
            <p:sp>
              <p:nvSpPr>
                <p:cNvPr id="4204" name="Freeform 13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205" name="Line 13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206" name="Line 13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203" name="AutoShape 13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grpSp>
          <p:nvGrpSpPr>
            <p:cNvPr id="4117" name="Group 137"/>
            <p:cNvGrpSpPr>
              <a:grpSpLocks/>
            </p:cNvGrpSpPr>
            <p:nvPr/>
          </p:nvGrpSpPr>
          <p:grpSpPr bwMode="auto">
            <a:xfrm>
              <a:off x="3238" y="1000"/>
              <a:ext cx="302" cy="198"/>
              <a:chOff x="2263" y="970"/>
              <a:chExt cx="288" cy="189"/>
            </a:xfrm>
          </p:grpSpPr>
          <p:sp>
            <p:nvSpPr>
              <p:cNvPr id="4191" name="AutoShape 13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192" name="Group 139"/>
              <p:cNvGrpSpPr>
                <a:grpSpLocks/>
              </p:cNvGrpSpPr>
              <p:nvPr/>
            </p:nvGrpSpPr>
            <p:grpSpPr bwMode="auto">
              <a:xfrm>
                <a:off x="2300" y="996"/>
                <a:ext cx="86" cy="128"/>
                <a:chOff x="2853" y="1773"/>
                <a:chExt cx="161" cy="237"/>
              </a:xfrm>
            </p:grpSpPr>
            <p:sp>
              <p:nvSpPr>
                <p:cNvPr id="4198" name="AutoShape 14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199" name="Oval 14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193" name="Group 142"/>
              <p:cNvGrpSpPr>
                <a:grpSpLocks/>
              </p:cNvGrpSpPr>
              <p:nvPr/>
            </p:nvGrpSpPr>
            <p:grpSpPr bwMode="auto">
              <a:xfrm>
                <a:off x="2373" y="985"/>
                <a:ext cx="65" cy="93"/>
                <a:chOff x="3387" y="1863"/>
                <a:chExt cx="122" cy="174"/>
              </a:xfrm>
            </p:grpSpPr>
            <p:sp>
              <p:nvSpPr>
                <p:cNvPr id="4195" name="Freeform 14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196" name="Line 14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97" name="Line 14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94" name="AutoShape 14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grpSp>
          <p:nvGrpSpPr>
            <p:cNvPr id="4118" name="Group 147"/>
            <p:cNvGrpSpPr>
              <a:grpSpLocks/>
            </p:cNvGrpSpPr>
            <p:nvPr/>
          </p:nvGrpSpPr>
          <p:grpSpPr bwMode="auto">
            <a:xfrm>
              <a:off x="2971" y="1882"/>
              <a:ext cx="302" cy="198"/>
              <a:chOff x="2263" y="970"/>
              <a:chExt cx="288" cy="189"/>
            </a:xfrm>
          </p:grpSpPr>
          <p:sp>
            <p:nvSpPr>
              <p:cNvPr id="4182" name="AutoShape 14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183" name="Group 149"/>
              <p:cNvGrpSpPr>
                <a:grpSpLocks/>
              </p:cNvGrpSpPr>
              <p:nvPr/>
            </p:nvGrpSpPr>
            <p:grpSpPr bwMode="auto">
              <a:xfrm>
                <a:off x="2300" y="996"/>
                <a:ext cx="86" cy="128"/>
                <a:chOff x="2853" y="1773"/>
                <a:chExt cx="161" cy="237"/>
              </a:xfrm>
            </p:grpSpPr>
            <p:sp>
              <p:nvSpPr>
                <p:cNvPr id="4189" name="AutoShape 15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190" name="Oval 15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184" name="Group 152"/>
              <p:cNvGrpSpPr>
                <a:grpSpLocks/>
              </p:cNvGrpSpPr>
              <p:nvPr/>
            </p:nvGrpSpPr>
            <p:grpSpPr bwMode="auto">
              <a:xfrm>
                <a:off x="2373" y="985"/>
                <a:ext cx="65" cy="93"/>
                <a:chOff x="3387" y="1863"/>
                <a:chExt cx="122" cy="174"/>
              </a:xfrm>
            </p:grpSpPr>
            <p:sp>
              <p:nvSpPr>
                <p:cNvPr id="4186" name="Freeform 15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187" name="Line 15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88" name="Line 15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85" name="AutoShape 15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grpSp>
          <p:nvGrpSpPr>
            <p:cNvPr id="4119" name="Group 157"/>
            <p:cNvGrpSpPr>
              <a:grpSpLocks/>
            </p:cNvGrpSpPr>
            <p:nvPr/>
          </p:nvGrpSpPr>
          <p:grpSpPr bwMode="auto">
            <a:xfrm>
              <a:off x="2011" y="2209"/>
              <a:ext cx="302" cy="198"/>
              <a:chOff x="2263" y="970"/>
              <a:chExt cx="288" cy="189"/>
            </a:xfrm>
          </p:grpSpPr>
          <p:sp>
            <p:nvSpPr>
              <p:cNvPr id="4173" name="AutoShape 15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174" name="Group 159"/>
              <p:cNvGrpSpPr>
                <a:grpSpLocks/>
              </p:cNvGrpSpPr>
              <p:nvPr/>
            </p:nvGrpSpPr>
            <p:grpSpPr bwMode="auto">
              <a:xfrm>
                <a:off x="2300" y="996"/>
                <a:ext cx="86" cy="128"/>
                <a:chOff x="2853" y="1773"/>
                <a:chExt cx="161" cy="237"/>
              </a:xfrm>
            </p:grpSpPr>
            <p:sp>
              <p:nvSpPr>
                <p:cNvPr id="4180" name="AutoShape 16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181" name="Oval 16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175" name="Group 162"/>
              <p:cNvGrpSpPr>
                <a:grpSpLocks/>
              </p:cNvGrpSpPr>
              <p:nvPr/>
            </p:nvGrpSpPr>
            <p:grpSpPr bwMode="auto">
              <a:xfrm>
                <a:off x="2373" y="985"/>
                <a:ext cx="65" cy="93"/>
                <a:chOff x="3387" y="1863"/>
                <a:chExt cx="122" cy="174"/>
              </a:xfrm>
            </p:grpSpPr>
            <p:sp>
              <p:nvSpPr>
                <p:cNvPr id="4177" name="Freeform 16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178" name="Line 16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79" name="Line 16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76" name="AutoShape 16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grpSp>
          <p:nvGrpSpPr>
            <p:cNvPr id="4120" name="Group 167"/>
            <p:cNvGrpSpPr>
              <a:grpSpLocks/>
            </p:cNvGrpSpPr>
            <p:nvPr/>
          </p:nvGrpSpPr>
          <p:grpSpPr bwMode="auto">
            <a:xfrm>
              <a:off x="2572" y="2725"/>
              <a:ext cx="302" cy="198"/>
              <a:chOff x="2263" y="970"/>
              <a:chExt cx="288" cy="189"/>
            </a:xfrm>
          </p:grpSpPr>
          <p:sp>
            <p:nvSpPr>
              <p:cNvPr id="4164" name="AutoShape 16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165" name="Group 169"/>
              <p:cNvGrpSpPr>
                <a:grpSpLocks/>
              </p:cNvGrpSpPr>
              <p:nvPr/>
            </p:nvGrpSpPr>
            <p:grpSpPr bwMode="auto">
              <a:xfrm>
                <a:off x="2300" y="996"/>
                <a:ext cx="86" cy="128"/>
                <a:chOff x="2853" y="1773"/>
                <a:chExt cx="161" cy="237"/>
              </a:xfrm>
            </p:grpSpPr>
            <p:sp>
              <p:nvSpPr>
                <p:cNvPr id="4171" name="AutoShape 17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172" name="Oval 17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166" name="Group 172"/>
              <p:cNvGrpSpPr>
                <a:grpSpLocks/>
              </p:cNvGrpSpPr>
              <p:nvPr/>
            </p:nvGrpSpPr>
            <p:grpSpPr bwMode="auto">
              <a:xfrm>
                <a:off x="2373" y="985"/>
                <a:ext cx="65" cy="93"/>
                <a:chOff x="3387" y="1863"/>
                <a:chExt cx="122" cy="174"/>
              </a:xfrm>
            </p:grpSpPr>
            <p:sp>
              <p:nvSpPr>
                <p:cNvPr id="4168" name="Freeform 17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169" name="Line 17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70" name="Line 17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67" name="AutoShape 17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grpSp>
          <p:nvGrpSpPr>
            <p:cNvPr id="4121" name="Group 177"/>
            <p:cNvGrpSpPr>
              <a:grpSpLocks/>
            </p:cNvGrpSpPr>
            <p:nvPr/>
          </p:nvGrpSpPr>
          <p:grpSpPr bwMode="auto">
            <a:xfrm>
              <a:off x="3382" y="2725"/>
              <a:ext cx="302" cy="198"/>
              <a:chOff x="2263" y="970"/>
              <a:chExt cx="288" cy="189"/>
            </a:xfrm>
          </p:grpSpPr>
          <p:sp>
            <p:nvSpPr>
              <p:cNvPr id="4155" name="AutoShape 17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headEnd/>
                <a:tailEnd/>
              </a:ln>
              <a:effectLst>
                <a:outerShdw dist="45791" dir="3378596" algn="ctr" rotWithShape="0">
                  <a:srgbClr val="C0C0C0"/>
                </a:outerShdw>
              </a:effectLst>
            </p:spPr>
            <p:txBody>
              <a:bodyPr wrap="none" lIns="107950" tIns="53975" rIns="107950" bIns="53975" anchor="ctr"/>
              <a:lstStyle/>
              <a:p>
                <a:endParaRPr lang="zh-CN" altLang="en-US"/>
              </a:p>
            </p:txBody>
          </p:sp>
          <p:grpSp>
            <p:nvGrpSpPr>
              <p:cNvPr id="4156" name="Group 179"/>
              <p:cNvGrpSpPr>
                <a:grpSpLocks/>
              </p:cNvGrpSpPr>
              <p:nvPr/>
            </p:nvGrpSpPr>
            <p:grpSpPr bwMode="auto">
              <a:xfrm>
                <a:off x="2300" y="996"/>
                <a:ext cx="86" cy="128"/>
                <a:chOff x="2853" y="1773"/>
                <a:chExt cx="161" cy="237"/>
              </a:xfrm>
            </p:grpSpPr>
            <p:sp>
              <p:nvSpPr>
                <p:cNvPr id="4162" name="AutoShape 18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headEnd/>
                  <a:tailEnd/>
                </a:ln>
              </p:spPr>
              <p:txBody>
                <a:bodyPr wrap="none" lIns="107950" tIns="53975" rIns="107950" bIns="53975" anchor="ctr"/>
                <a:lstStyle/>
                <a:p>
                  <a:endParaRPr lang="zh-CN" altLang="en-US"/>
                </a:p>
              </p:txBody>
            </p:sp>
            <p:sp>
              <p:nvSpPr>
                <p:cNvPr id="4163" name="Oval 181"/>
                <p:cNvSpPr>
                  <a:spLocks noChangeArrowheads="1"/>
                </p:cNvSpPr>
                <p:nvPr/>
              </p:nvSpPr>
              <p:spPr bwMode="auto">
                <a:xfrm>
                  <a:off x="2915" y="1773"/>
                  <a:ext cx="87" cy="87"/>
                </a:xfrm>
                <a:prstGeom prst="ellipse">
                  <a:avLst/>
                </a:prstGeom>
                <a:solidFill>
                  <a:srgbClr val="FFCC99"/>
                </a:solidFill>
                <a:ln w="9525">
                  <a:solidFill>
                    <a:schemeClr val="bg2"/>
                  </a:solidFill>
                  <a:round/>
                  <a:headEnd/>
                  <a:tailEnd/>
                </a:ln>
              </p:spPr>
              <p:txBody>
                <a:bodyPr wrap="none" lIns="107950" tIns="53975" rIns="107950" bIns="53975" anchor="ctr"/>
                <a:lstStyle/>
                <a:p>
                  <a:endParaRPr lang="zh-CN" altLang="en-US"/>
                </a:p>
              </p:txBody>
            </p:sp>
          </p:grpSp>
          <p:grpSp>
            <p:nvGrpSpPr>
              <p:cNvPr id="4157" name="Group 182"/>
              <p:cNvGrpSpPr>
                <a:grpSpLocks/>
              </p:cNvGrpSpPr>
              <p:nvPr/>
            </p:nvGrpSpPr>
            <p:grpSpPr bwMode="auto">
              <a:xfrm>
                <a:off x="2373" y="985"/>
                <a:ext cx="65" cy="93"/>
                <a:chOff x="3387" y="1863"/>
                <a:chExt cx="122" cy="174"/>
              </a:xfrm>
            </p:grpSpPr>
            <p:sp>
              <p:nvSpPr>
                <p:cNvPr id="4159" name="Freeform 183"/>
                <p:cNvSpPr>
                  <a:spLocks/>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headEnd/>
                  <a:tailEnd/>
                </a:ln>
              </p:spPr>
              <p:txBody>
                <a:bodyPr lIns="107950" tIns="53975" rIns="107950" bIns="53975"/>
                <a:lstStyle/>
                <a:p>
                  <a:endParaRPr lang="zh-CN" altLang="en-US"/>
                </a:p>
              </p:txBody>
            </p:sp>
            <p:sp>
              <p:nvSpPr>
                <p:cNvPr id="4160" name="Line 184"/>
                <p:cNvSpPr>
                  <a:spLocks noChangeShapeType="1"/>
                </p:cNvSpPr>
                <p:nvPr/>
              </p:nvSpPr>
              <p:spPr bwMode="auto">
                <a:xfrm>
                  <a:off x="3468" y="1863"/>
                  <a:ext cx="0" cy="4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61" name="Line 185"/>
                <p:cNvSpPr>
                  <a:spLocks noChangeShapeType="1"/>
                </p:cNvSpPr>
                <p:nvPr/>
              </p:nvSpPr>
              <p:spPr bwMode="auto">
                <a:xfrm flipH="1">
                  <a:off x="3466" y="1904"/>
                  <a:ext cx="4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58" name="AutoShape 18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headEnd/>
                <a:tailEnd/>
              </a:ln>
            </p:spPr>
            <p:txBody>
              <a:bodyPr wrap="none" lIns="107950" tIns="53975" rIns="107950" bIns="53975" anchor="ctr"/>
              <a:lstStyle/>
              <a:p>
                <a:endParaRPr lang="zh-CN" altLang="en-US"/>
              </a:p>
            </p:txBody>
          </p:sp>
        </p:grpSp>
        <p:sp>
          <p:nvSpPr>
            <p:cNvPr id="4122" name="Text Box 187"/>
            <p:cNvSpPr txBox="1">
              <a:spLocks noChangeArrowheads="1"/>
            </p:cNvSpPr>
            <p:nvPr/>
          </p:nvSpPr>
          <p:spPr bwMode="auto">
            <a:xfrm>
              <a:off x="1963" y="612"/>
              <a:ext cx="70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[Early</a:t>
              </a:r>
            </a:p>
            <a:p>
              <a:pPr algn="ctr">
                <a:lnSpc>
                  <a:spcPct val="35000"/>
                </a:lnSpc>
                <a:spcBef>
                  <a:spcPct val="50000"/>
                </a:spcBef>
              </a:pPr>
              <a:r>
                <a:rPr lang="en-US" altLang="zh-CN" sz="1000" b="0">
                  <a:solidFill>
                    <a:schemeClr val="bg2"/>
                  </a:solidFill>
                  <a:latin typeface="Arial" charset="0"/>
                </a:rPr>
                <a:t>Elaboration</a:t>
              </a:r>
            </a:p>
            <a:p>
              <a:pPr algn="ctr">
                <a:lnSpc>
                  <a:spcPct val="35000"/>
                </a:lnSpc>
                <a:spcBef>
                  <a:spcPct val="50000"/>
                </a:spcBef>
              </a:pPr>
              <a:r>
                <a:rPr lang="en-US" altLang="zh-CN" sz="1000" b="0">
                  <a:solidFill>
                    <a:schemeClr val="bg2"/>
                  </a:solidFill>
                  <a:latin typeface="Arial" charset="0"/>
                </a:rPr>
                <a:t>  Iteration]</a:t>
              </a:r>
            </a:p>
          </p:txBody>
        </p:sp>
        <p:sp>
          <p:nvSpPr>
            <p:cNvPr id="4123" name="Text Box 188"/>
            <p:cNvSpPr txBox="1">
              <a:spLocks noChangeArrowheads="1"/>
            </p:cNvSpPr>
            <p:nvPr/>
          </p:nvSpPr>
          <p:spPr bwMode="auto">
            <a:xfrm>
              <a:off x="2885" y="705"/>
              <a:ext cx="90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[Inception</a:t>
              </a:r>
            </a:p>
            <a:p>
              <a:pPr algn="ctr">
                <a:lnSpc>
                  <a:spcPct val="35000"/>
                </a:lnSpc>
                <a:spcBef>
                  <a:spcPct val="50000"/>
                </a:spcBef>
              </a:pPr>
              <a:r>
                <a:rPr lang="en-US" altLang="zh-CN" sz="1000" b="0">
                  <a:solidFill>
                    <a:schemeClr val="bg2"/>
                  </a:solidFill>
                  <a:latin typeface="Arial" charset="0"/>
                </a:rPr>
                <a:t>  Iteration (Optional)]</a:t>
              </a:r>
            </a:p>
          </p:txBody>
        </p:sp>
        <p:sp>
          <p:nvSpPr>
            <p:cNvPr id="4124" name="Text Box 189"/>
            <p:cNvSpPr txBox="1">
              <a:spLocks noChangeArrowheads="1"/>
            </p:cNvSpPr>
            <p:nvPr/>
          </p:nvSpPr>
          <p:spPr bwMode="auto">
            <a:xfrm>
              <a:off x="1925" y="1237"/>
              <a:ext cx="90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Define a Candidate</a:t>
              </a:r>
            </a:p>
            <a:p>
              <a:pPr algn="ctr">
                <a:lnSpc>
                  <a:spcPct val="35000"/>
                </a:lnSpc>
                <a:spcBef>
                  <a:spcPct val="50000"/>
                </a:spcBef>
              </a:pPr>
              <a:r>
                <a:rPr lang="en-US" altLang="zh-CN" sz="1000" b="0">
                  <a:solidFill>
                    <a:schemeClr val="bg2"/>
                  </a:solidFill>
                  <a:latin typeface="Arial" charset="0"/>
                </a:rPr>
                <a:t>Architecture</a:t>
              </a:r>
            </a:p>
          </p:txBody>
        </p:sp>
        <p:sp>
          <p:nvSpPr>
            <p:cNvPr id="4125" name="Text Box 190"/>
            <p:cNvSpPr txBox="1">
              <a:spLocks noChangeArrowheads="1"/>
            </p:cNvSpPr>
            <p:nvPr/>
          </p:nvSpPr>
          <p:spPr bwMode="auto">
            <a:xfrm>
              <a:off x="3035" y="1236"/>
              <a:ext cx="70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Perform</a:t>
              </a:r>
            </a:p>
            <a:p>
              <a:pPr algn="ctr">
                <a:lnSpc>
                  <a:spcPct val="35000"/>
                </a:lnSpc>
                <a:spcBef>
                  <a:spcPct val="50000"/>
                </a:spcBef>
              </a:pPr>
              <a:r>
                <a:rPr lang="en-US" altLang="zh-CN" sz="1000" b="0">
                  <a:solidFill>
                    <a:schemeClr val="bg2"/>
                  </a:solidFill>
                  <a:latin typeface="Arial" charset="0"/>
                </a:rPr>
                <a:t>Architectural</a:t>
              </a:r>
            </a:p>
            <a:p>
              <a:pPr algn="ctr">
                <a:lnSpc>
                  <a:spcPct val="35000"/>
                </a:lnSpc>
                <a:spcBef>
                  <a:spcPct val="50000"/>
                </a:spcBef>
              </a:pPr>
              <a:r>
                <a:rPr lang="en-US" altLang="zh-CN" sz="1000" b="0">
                  <a:solidFill>
                    <a:schemeClr val="bg2"/>
                  </a:solidFill>
                  <a:latin typeface="Arial" charset="0"/>
                </a:rPr>
                <a:t>Synthesis</a:t>
              </a:r>
            </a:p>
          </p:txBody>
        </p:sp>
        <p:sp>
          <p:nvSpPr>
            <p:cNvPr id="4126" name="Text Box 191"/>
            <p:cNvSpPr txBox="1">
              <a:spLocks noChangeArrowheads="1"/>
            </p:cNvSpPr>
            <p:nvPr/>
          </p:nvSpPr>
          <p:spPr bwMode="auto">
            <a:xfrm>
              <a:off x="2745" y="2118"/>
              <a:ext cx="76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Analyze Behavior</a:t>
              </a:r>
            </a:p>
          </p:txBody>
        </p:sp>
        <p:sp>
          <p:nvSpPr>
            <p:cNvPr id="4127" name="Text Box 192"/>
            <p:cNvSpPr txBox="1">
              <a:spLocks noChangeArrowheads="1"/>
            </p:cNvSpPr>
            <p:nvPr/>
          </p:nvSpPr>
          <p:spPr bwMode="auto">
            <a:xfrm>
              <a:off x="1880" y="2445"/>
              <a:ext cx="5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Refine the</a:t>
              </a:r>
            </a:p>
            <a:p>
              <a:pPr algn="ctr">
                <a:lnSpc>
                  <a:spcPct val="35000"/>
                </a:lnSpc>
                <a:spcBef>
                  <a:spcPct val="50000"/>
                </a:spcBef>
              </a:pPr>
              <a:r>
                <a:rPr lang="en-US" altLang="zh-CN" sz="1000" b="0">
                  <a:solidFill>
                    <a:schemeClr val="bg2"/>
                  </a:solidFill>
                  <a:latin typeface="Arial" charset="0"/>
                </a:rPr>
                <a:t>Architecture</a:t>
              </a:r>
            </a:p>
          </p:txBody>
        </p:sp>
        <p:sp>
          <p:nvSpPr>
            <p:cNvPr id="4128" name="Text Box 193"/>
            <p:cNvSpPr txBox="1">
              <a:spLocks noChangeArrowheads="1"/>
            </p:cNvSpPr>
            <p:nvPr/>
          </p:nvSpPr>
          <p:spPr bwMode="auto">
            <a:xfrm>
              <a:off x="2424" y="2962"/>
              <a:ext cx="5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Design</a:t>
              </a:r>
            </a:p>
            <a:p>
              <a:pPr algn="ctr">
                <a:lnSpc>
                  <a:spcPct val="35000"/>
                </a:lnSpc>
                <a:spcBef>
                  <a:spcPct val="50000"/>
                </a:spcBef>
              </a:pPr>
              <a:r>
                <a:rPr lang="en-US" altLang="zh-CN" sz="1000" b="0">
                  <a:solidFill>
                    <a:schemeClr val="bg2"/>
                  </a:solidFill>
                  <a:latin typeface="Arial" charset="0"/>
                </a:rPr>
                <a:t>Components</a:t>
              </a:r>
            </a:p>
          </p:txBody>
        </p:sp>
        <p:sp>
          <p:nvSpPr>
            <p:cNvPr id="4129" name="Text Box 194"/>
            <p:cNvSpPr txBox="1">
              <a:spLocks noChangeArrowheads="1"/>
            </p:cNvSpPr>
            <p:nvPr/>
          </p:nvSpPr>
          <p:spPr bwMode="auto">
            <a:xfrm>
              <a:off x="3240" y="2962"/>
              <a:ext cx="5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Design the</a:t>
              </a:r>
            </a:p>
            <a:p>
              <a:pPr algn="ctr">
                <a:lnSpc>
                  <a:spcPct val="35000"/>
                </a:lnSpc>
                <a:spcBef>
                  <a:spcPct val="50000"/>
                </a:spcBef>
              </a:pPr>
              <a:r>
                <a:rPr lang="en-US" altLang="zh-CN" sz="1000" b="0">
                  <a:solidFill>
                    <a:schemeClr val="bg2"/>
                  </a:solidFill>
                  <a:latin typeface="Arial" charset="0"/>
                </a:rPr>
                <a:t>Database</a:t>
              </a:r>
            </a:p>
          </p:txBody>
        </p:sp>
        <p:sp>
          <p:nvSpPr>
            <p:cNvPr id="4130" name="Text Box 195"/>
            <p:cNvSpPr txBox="1">
              <a:spLocks noChangeArrowheads="1"/>
            </p:cNvSpPr>
            <p:nvPr/>
          </p:nvSpPr>
          <p:spPr bwMode="auto">
            <a:xfrm>
              <a:off x="3494" y="2387"/>
              <a:ext cx="4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lnSpc>
                  <a:spcPct val="35000"/>
                </a:lnSpc>
                <a:spcBef>
                  <a:spcPct val="50000"/>
                </a:spcBef>
              </a:pPr>
              <a:r>
                <a:rPr lang="en-US" altLang="zh-CN" sz="1000" b="0">
                  <a:solidFill>
                    <a:schemeClr val="bg2"/>
                  </a:solidFill>
                  <a:latin typeface="Arial" charset="0"/>
                </a:rPr>
                <a:t>(Optional)</a:t>
              </a:r>
            </a:p>
          </p:txBody>
        </p:sp>
        <p:sp>
          <p:nvSpPr>
            <p:cNvPr id="4131" name="Freeform 196"/>
            <p:cNvSpPr>
              <a:spLocks/>
            </p:cNvSpPr>
            <p:nvPr/>
          </p:nvSpPr>
          <p:spPr bwMode="auto">
            <a:xfrm>
              <a:off x="2366" y="889"/>
              <a:ext cx="282" cy="104"/>
            </a:xfrm>
            <a:custGeom>
              <a:avLst/>
              <a:gdLst>
                <a:gd name="T0" fmla="*/ 282 w 282"/>
                <a:gd name="T1" fmla="*/ 0 h 109"/>
                <a:gd name="T2" fmla="*/ 0 w 282"/>
                <a:gd name="T3" fmla="*/ 0 h 109"/>
                <a:gd name="T4" fmla="*/ 0 w 282"/>
                <a:gd name="T5" fmla="*/ 90 h 109"/>
                <a:gd name="T6" fmla="*/ 0 60000 65536"/>
                <a:gd name="T7" fmla="*/ 0 60000 65536"/>
                <a:gd name="T8" fmla="*/ 0 60000 65536"/>
                <a:gd name="T9" fmla="*/ 0 w 282"/>
                <a:gd name="T10" fmla="*/ 0 h 109"/>
                <a:gd name="T11" fmla="*/ 282 w 282"/>
                <a:gd name="T12" fmla="*/ 109 h 109"/>
              </a:gdLst>
              <a:ahLst/>
              <a:cxnLst>
                <a:cxn ang="T6">
                  <a:pos x="T0" y="T1"/>
                </a:cxn>
                <a:cxn ang="T7">
                  <a:pos x="T2" y="T3"/>
                </a:cxn>
                <a:cxn ang="T8">
                  <a:pos x="T4" y="T5"/>
                </a:cxn>
              </a:cxnLst>
              <a:rect l="T9" t="T10" r="T11" b="T12"/>
              <a:pathLst>
                <a:path w="282" h="109">
                  <a:moveTo>
                    <a:pt x="282" y="0"/>
                  </a:moveTo>
                  <a:lnTo>
                    <a:pt x="0" y="0"/>
                  </a:lnTo>
                  <a:lnTo>
                    <a:pt x="0" y="109"/>
                  </a:lnTo>
                </a:path>
              </a:pathLst>
            </a:custGeom>
            <a:noFill/>
            <a:ln w="9525">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132" name="Line 197"/>
            <p:cNvSpPr>
              <a:spLocks noChangeShapeType="1"/>
            </p:cNvSpPr>
            <p:nvPr/>
          </p:nvSpPr>
          <p:spPr bwMode="auto">
            <a:xfrm>
              <a:off x="2785" y="685"/>
              <a:ext cx="0" cy="129"/>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33" name="Freeform 198"/>
            <p:cNvSpPr>
              <a:spLocks/>
            </p:cNvSpPr>
            <p:nvPr/>
          </p:nvSpPr>
          <p:spPr bwMode="auto">
            <a:xfrm>
              <a:off x="2896" y="890"/>
              <a:ext cx="493" cy="105"/>
            </a:xfrm>
            <a:custGeom>
              <a:avLst/>
              <a:gdLst>
                <a:gd name="T0" fmla="*/ 0 w 493"/>
                <a:gd name="T1" fmla="*/ 0 h 112"/>
                <a:gd name="T2" fmla="*/ 492 w 493"/>
                <a:gd name="T3" fmla="*/ 1 h 112"/>
                <a:gd name="T4" fmla="*/ 493 w 493"/>
                <a:gd name="T5" fmla="*/ 86 h 112"/>
                <a:gd name="T6" fmla="*/ 0 60000 65536"/>
                <a:gd name="T7" fmla="*/ 0 60000 65536"/>
                <a:gd name="T8" fmla="*/ 0 60000 65536"/>
                <a:gd name="T9" fmla="*/ 0 w 493"/>
                <a:gd name="T10" fmla="*/ 0 h 112"/>
                <a:gd name="T11" fmla="*/ 493 w 493"/>
                <a:gd name="T12" fmla="*/ 112 h 112"/>
              </a:gdLst>
              <a:ahLst/>
              <a:cxnLst>
                <a:cxn ang="T6">
                  <a:pos x="T0" y="T1"/>
                </a:cxn>
                <a:cxn ang="T7">
                  <a:pos x="T2" y="T3"/>
                </a:cxn>
                <a:cxn ang="T8">
                  <a:pos x="T4" y="T5"/>
                </a:cxn>
              </a:cxnLst>
              <a:rect l="T9" t="T10" r="T11" b="T12"/>
              <a:pathLst>
                <a:path w="493" h="112">
                  <a:moveTo>
                    <a:pt x="0" y="0"/>
                  </a:moveTo>
                  <a:lnTo>
                    <a:pt x="492" y="1"/>
                  </a:lnTo>
                  <a:lnTo>
                    <a:pt x="493" y="112"/>
                  </a:lnTo>
                </a:path>
              </a:pathLst>
            </a:custGeom>
            <a:noFill/>
            <a:ln w="9525">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134" name="Freeform 199"/>
            <p:cNvSpPr>
              <a:spLocks/>
            </p:cNvSpPr>
            <p:nvPr/>
          </p:nvSpPr>
          <p:spPr bwMode="auto">
            <a:xfrm>
              <a:off x="2648" y="819"/>
              <a:ext cx="272" cy="124"/>
            </a:xfrm>
            <a:custGeom>
              <a:avLst/>
              <a:gdLst>
                <a:gd name="T0" fmla="*/ 0 w 528"/>
                <a:gd name="T1" fmla="*/ 10 h 240"/>
                <a:gd name="T2" fmla="*/ 19 w 528"/>
                <a:gd name="T3" fmla="*/ 0 h 240"/>
                <a:gd name="T4" fmla="*/ 37 w 528"/>
                <a:gd name="T5" fmla="*/ 10 h 240"/>
                <a:gd name="T6" fmla="*/ 19 w 528"/>
                <a:gd name="T7" fmla="*/ 17 h 240"/>
                <a:gd name="T8" fmla="*/ 0 w 528"/>
                <a:gd name="T9" fmla="*/ 10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headEnd/>
              <a:tailEnd/>
            </a:ln>
          </p:spPr>
          <p:txBody>
            <a:bodyPr lIns="107950" tIns="53975" rIns="107950" bIns="53975"/>
            <a:lstStyle/>
            <a:p>
              <a:endParaRPr lang="zh-CN" altLang="en-US"/>
            </a:p>
          </p:txBody>
        </p:sp>
        <p:sp>
          <p:nvSpPr>
            <p:cNvPr id="4135" name="Freeform 200"/>
            <p:cNvSpPr>
              <a:spLocks/>
            </p:cNvSpPr>
            <p:nvPr/>
          </p:nvSpPr>
          <p:spPr bwMode="auto">
            <a:xfrm>
              <a:off x="2362" y="1408"/>
              <a:ext cx="280" cy="72"/>
            </a:xfrm>
            <a:custGeom>
              <a:avLst/>
              <a:gdLst>
                <a:gd name="T0" fmla="*/ 1 w 274"/>
                <a:gd name="T1" fmla="*/ 0 h 99"/>
                <a:gd name="T2" fmla="*/ 0 w 274"/>
                <a:gd name="T3" fmla="*/ 28 h 99"/>
                <a:gd name="T4" fmla="*/ 298 w 274"/>
                <a:gd name="T5" fmla="*/ 28 h 99"/>
                <a:gd name="T6" fmla="*/ 0 60000 65536"/>
                <a:gd name="T7" fmla="*/ 0 60000 65536"/>
                <a:gd name="T8" fmla="*/ 0 60000 65536"/>
                <a:gd name="T9" fmla="*/ 0 w 274"/>
                <a:gd name="T10" fmla="*/ 0 h 99"/>
                <a:gd name="T11" fmla="*/ 274 w 274"/>
                <a:gd name="T12" fmla="*/ 99 h 99"/>
              </a:gdLst>
              <a:ahLst/>
              <a:cxnLst>
                <a:cxn ang="T6">
                  <a:pos x="T0" y="T1"/>
                </a:cxn>
                <a:cxn ang="T7">
                  <a:pos x="T2" y="T3"/>
                </a:cxn>
                <a:cxn ang="T8">
                  <a:pos x="T4" y="T5"/>
                </a:cxn>
              </a:cxnLst>
              <a:rect l="T9" t="T10" r="T11" b="T12"/>
              <a:pathLst>
                <a:path w="274" h="99">
                  <a:moveTo>
                    <a:pt x="1" y="0"/>
                  </a:moveTo>
                  <a:lnTo>
                    <a:pt x="0" y="99"/>
                  </a:lnTo>
                  <a:lnTo>
                    <a:pt x="274" y="99"/>
                  </a:lnTo>
                </a:path>
              </a:pathLst>
            </a:custGeom>
            <a:noFill/>
            <a:ln w="9525">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136" name="Line 201"/>
            <p:cNvSpPr>
              <a:spLocks noChangeShapeType="1"/>
            </p:cNvSpPr>
            <p:nvPr/>
          </p:nvSpPr>
          <p:spPr bwMode="auto">
            <a:xfrm>
              <a:off x="3397" y="1477"/>
              <a:ext cx="0" cy="144"/>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37" name="Line 202"/>
            <p:cNvSpPr>
              <a:spLocks noChangeShapeType="1"/>
            </p:cNvSpPr>
            <p:nvPr/>
          </p:nvSpPr>
          <p:spPr bwMode="auto">
            <a:xfrm>
              <a:off x="2785" y="946"/>
              <a:ext cx="0" cy="459"/>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38" name="Line 203"/>
            <p:cNvSpPr>
              <a:spLocks noChangeShapeType="1"/>
            </p:cNvSpPr>
            <p:nvPr/>
          </p:nvSpPr>
          <p:spPr bwMode="auto">
            <a:xfrm>
              <a:off x="2785" y="1537"/>
              <a:ext cx="0" cy="129"/>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39" name="Freeform 204"/>
            <p:cNvSpPr>
              <a:spLocks/>
            </p:cNvSpPr>
            <p:nvPr/>
          </p:nvSpPr>
          <p:spPr bwMode="auto">
            <a:xfrm>
              <a:off x="2648" y="1409"/>
              <a:ext cx="272" cy="124"/>
            </a:xfrm>
            <a:custGeom>
              <a:avLst/>
              <a:gdLst>
                <a:gd name="T0" fmla="*/ 0 w 528"/>
                <a:gd name="T1" fmla="*/ 10 h 240"/>
                <a:gd name="T2" fmla="*/ 19 w 528"/>
                <a:gd name="T3" fmla="*/ 0 h 240"/>
                <a:gd name="T4" fmla="*/ 37 w 528"/>
                <a:gd name="T5" fmla="*/ 10 h 240"/>
                <a:gd name="T6" fmla="*/ 19 w 528"/>
                <a:gd name="T7" fmla="*/ 17 h 240"/>
                <a:gd name="T8" fmla="*/ 0 w 528"/>
                <a:gd name="T9" fmla="*/ 10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headEnd/>
              <a:tailEnd/>
            </a:ln>
          </p:spPr>
          <p:txBody>
            <a:bodyPr lIns="107950" tIns="53975" rIns="107950" bIns="53975"/>
            <a:lstStyle/>
            <a:p>
              <a:endParaRPr lang="zh-CN" altLang="en-US"/>
            </a:p>
          </p:txBody>
        </p:sp>
        <p:sp>
          <p:nvSpPr>
            <p:cNvPr id="4140" name="Line 205"/>
            <p:cNvSpPr>
              <a:spLocks noChangeShapeType="1"/>
            </p:cNvSpPr>
            <p:nvPr/>
          </p:nvSpPr>
          <p:spPr bwMode="auto">
            <a:xfrm>
              <a:off x="3121" y="1696"/>
              <a:ext cx="0" cy="177"/>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41" name="Line 206"/>
            <p:cNvSpPr>
              <a:spLocks noChangeShapeType="1"/>
            </p:cNvSpPr>
            <p:nvPr/>
          </p:nvSpPr>
          <p:spPr bwMode="auto">
            <a:xfrm>
              <a:off x="3121" y="2203"/>
              <a:ext cx="0" cy="114"/>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42" name="Line 207"/>
            <p:cNvSpPr>
              <a:spLocks noChangeShapeType="1"/>
            </p:cNvSpPr>
            <p:nvPr/>
          </p:nvSpPr>
          <p:spPr bwMode="auto">
            <a:xfrm>
              <a:off x="3529" y="2350"/>
              <a:ext cx="0" cy="366"/>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43" name="Line 208"/>
            <p:cNvSpPr>
              <a:spLocks noChangeShapeType="1"/>
            </p:cNvSpPr>
            <p:nvPr/>
          </p:nvSpPr>
          <p:spPr bwMode="auto">
            <a:xfrm>
              <a:off x="2713" y="2350"/>
              <a:ext cx="0" cy="366"/>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44" name="Rectangle 209"/>
            <p:cNvSpPr>
              <a:spLocks noChangeArrowheads="1"/>
            </p:cNvSpPr>
            <p:nvPr/>
          </p:nvSpPr>
          <p:spPr bwMode="auto">
            <a:xfrm>
              <a:off x="2570" y="2329"/>
              <a:ext cx="1091" cy="31"/>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zh-CN" altLang="en-US"/>
            </a:p>
          </p:txBody>
        </p:sp>
        <p:sp>
          <p:nvSpPr>
            <p:cNvPr id="4145" name="Freeform 210"/>
            <p:cNvSpPr>
              <a:spLocks/>
            </p:cNvSpPr>
            <p:nvPr/>
          </p:nvSpPr>
          <p:spPr bwMode="auto">
            <a:xfrm>
              <a:off x="2158" y="1696"/>
              <a:ext cx="312" cy="507"/>
            </a:xfrm>
            <a:custGeom>
              <a:avLst/>
              <a:gdLst>
                <a:gd name="T0" fmla="*/ 312 w 312"/>
                <a:gd name="T1" fmla="*/ 0 h 507"/>
                <a:gd name="T2" fmla="*/ 312 w 312"/>
                <a:gd name="T3" fmla="*/ 240 h 507"/>
                <a:gd name="T4" fmla="*/ 0 w 312"/>
                <a:gd name="T5" fmla="*/ 240 h 507"/>
                <a:gd name="T6" fmla="*/ 0 w 312"/>
                <a:gd name="T7" fmla="*/ 507 h 507"/>
                <a:gd name="T8" fmla="*/ 0 60000 65536"/>
                <a:gd name="T9" fmla="*/ 0 60000 65536"/>
                <a:gd name="T10" fmla="*/ 0 60000 65536"/>
                <a:gd name="T11" fmla="*/ 0 60000 65536"/>
                <a:gd name="T12" fmla="*/ 0 w 312"/>
                <a:gd name="T13" fmla="*/ 0 h 507"/>
                <a:gd name="T14" fmla="*/ 312 w 312"/>
                <a:gd name="T15" fmla="*/ 507 h 507"/>
              </a:gdLst>
              <a:ahLst/>
              <a:cxnLst>
                <a:cxn ang="T8">
                  <a:pos x="T0" y="T1"/>
                </a:cxn>
                <a:cxn ang="T9">
                  <a:pos x="T2" y="T3"/>
                </a:cxn>
                <a:cxn ang="T10">
                  <a:pos x="T4" y="T5"/>
                </a:cxn>
                <a:cxn ang="T11">
                  <a:pos x="T6" y="T7"/>
                </a:cxn>
              </a:cxnLst>
              <a:rect l="T12" t="T13" r="T14" b="T15"/>
              <a:pathLst>
                <a:path w="312" h="507">
                  <a:moveTo>
                    <a:pt x="312" y="0"/>
                  </a:moveTo>
                  <a:lnTo>
                    <a:pt x="312" y="240"/>
                  </a:lnTo>
                  <a:lnTo>
                    <a:pt x="0" y="240"/>
                  </a:lnTo>
                  <a:lnTo>
                    <a:pt x="0" y="507"/>
                  </a:lnTo>
                </a:path>
              </a:pathLst>
            </a:custGeom>
            <a:noFill/>
            <a:ln w="9525">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146" name="Rectangle 211"/>
            <p:cNvSpPr>
              <a:spLocks noChangeArrowheads="1"/>
            </p:cNvSpPr>
            <p:nvPr/>
          </p:nvSpPr>
          <p:spPr bwMode="auto">
            <a:xfrm>
              <a:off x="2357" y="1672"/>
              <a:ext cx="866" cy="30"/>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zh-CN" altLang="en-US"/>
            </a:p>
          </p:txBody>
        </p:sp>
        <p:grpSp>
          <p:nvGrpSpPr>
            <p:cNvPr id="4147" name="Group 212"/>
            <p:cNvGrpSpPr>
              <a:grpSpLocks/>
            </p:cNvGrpSpPr>
            <p:nvPr/>
          </p:nvGrpSpPr>
          <p:grpSpPr bwMode="auto">
            <a:xfrm>
              <a:off x="2713" y="3130"/>
              <a:ext cx="816" cy="266"/>
              <a:chOff x="2745" y="3066"/>
              <a:chExt cx="816" cy="342"/>
            </a:xfrm>
          </p:grpSpPr>
          <p:sp>
            <p:nvSpPr>
              <p:cNvPr id="4153" name="Line 213"/>
              <p:cNvSpPr>
                <a:spLocks noChangeShapeType="1"/>
              </p:cNvSpPr>
              <p:nvPr/>
            </p:nvSpPr>
            <p:spPr bwMode="auto">
              <a:xfrm>
                <a:off x="3561" y="3066"/>
                <a:ext cx="0" cy="342"/>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54" name="Line 214"/>
              <p:cNvSpPr>
                <a:spLocks noChangeShapeType="1"/>
              </p:cNvSpPr>
              <p:nvPr/>
            </p:nvSpPr>
            <p:spPr bwMode="auto">
              <a:xfrm>
                <a:off x="2745" y="3066"/>
                <a:ext cx="0" cy="342"/>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4148" name="Line 215"/>
            <p:cNvSpPr>
              <a:spLocks noChangeShapeType="1"/>
            </p:cNvSpPr>
            <p:nvPr/>
          </p:nvSpPr>
          <p:spPr bwMode="auto">
            <a:xfrm>
              <a:off x="3139" y="3428"/>
              <a:ext cx="0" cy="159"/>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49" name="Line 216"/>
            <p:cNvSpPr>
              <a:spLocks noChangeShapeType="1"/>
            </p:cNvSpPr>
            <p:nvPr/>
          </p:nvSpPr>
          <p:spPr bwMode="auto">
            <a:xfrm>
              <a:off x="2158" y="2617"/>
              <a:ext cx="0" cy="972"/>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50" name="Line 217"/>
            <p:cNvSpPr>
              <a:spLocks noChangeShapeType="1"/>
            </p:cNvSpPr>
            <p:nvPr/>
          </p:nvSpPr>
          <p:spPr bwMode="auto">
            <a:xfrm>
              <a:off x="2866" y="3617"/>
              <a:ext cx="0" cy="159"/>
            </a:xfrm>
            <a:prstGeom prst="line">
              <a:avLst/>
            </a:prstGeom>
            <a:noFill/>
            <a:ln w="9525">
              <a:solidFill>
                <a:schemeClr val="bg2"/>
              </a:solidFill>
              <a:round/>
              <a:headE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151" name="Rectangle 218"/>
            <p:cNvSpPr>
              <a:spLocks noChangeArrowheads="1"/>
            </p:cNvSpPr>
            <p:nvPr/>
          </p:nvSpPr>
          <p:spPr bwMode="auto">
            <a:xfrm>
              <a:off x="2576" y="3401"/>
              <a:ext cx="1091" cy="31"/>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zh-CN" altLang="en-US"/>
            </a:p>
          </p:txBody>
        </p:sp>
        <p:sp>
          <p:nvSpPr>
            <p:cNvPr id="4152" name="Rectangle 219"/>
            <p:cNvSpPr>
              <a:spLocks noChangeArrowheads="1"/>
            </p:cNvSpPr>
            <p:nvPr/>
          </p:nvSpPr>
          <p:spPr bwMode="auto">
            <a:xfrm>
              <a:off x="2040" y="3593"/>
              <a:ext cx="1232" cy="32"/>
            </a:xfrm>
            <a:prstGeom prst="rect">
              <a:avLst/>
            </a:prstGeom>
            <a:solidFill>
              <a:srgbClr val="1F6B60"/>
            </a:solidFill>
            <a:ln w="9525">
              <a:solidFill>
                <a:srgbClr val="1F6B60"/>
              </a:solidFill>
              <a:miter lim="800000"/>
              <a:headEnd/>
              <a:tailEnd/>
            </a:ln>
          </p:spPr>
          <p:txBody>
            <a:bodyPr wrap="none" lIns="107950" tIns="53975" rIns="107950" bIns="53975" anchor="ctr"/>
            <a:lstStyle/>
            <a:p>
              <a:endParaRPr lang="zh-CN" altLang="en-US"/>
            </a:p>
          </p:txBody>
        </p:sp>
      </p:grpSp>
      <p:grpSp>
        <p:nvGrpSpPr>
          <p:cNvPr id="4100" name="Group 117"/>
          <p:cNvGrpSpPr>
            <a:grpSpLocks/>
          </p:cNvGrpSpPr>
          <p:nvPr/>
        </p:nvGrpSpPr>
        <p:grpSpPr bwMode="auto">
          <a:xfrm>
            <a:off x="1173163" y="3465513"/>
            <a:ext cx="2408237" cy="2097087"/>
            <a:chOff x="739" y="2183"/>
            <a:chExt cx="1517" cy="1321"/>
          </a:xfrm>
        </p:grpSpPr>
        <p:sp>
          <p:nvSpPr>
            <p:cNvPr id="4101" name="PubTriangle"/>
            <p:cNvSpPr>
              <a:spLocks noEditPoints="1" noChangeArrowheads="1"/>
            </p:cNvSpPr>
            <p:nvPr/>
          </p:nvSpPr>
          <p:spPr bwMode="auto">
            <a:xfrm rot="2353587" flipH="1" flipV="1">
              <a:off x="739" y="2183"/>
              <a:ext cx="1517" cy="1321"/>
            </a:xfrm>
            <a:custGeom>
              <a:avLst/>
              <a:gdLst>
                <a:gd name="T0" fmla="*/ 759 w 21600"/>
                <a:gd name="T1" fmla="*/ 0 h 21600"/>
                <a:gd name="T2" fmla="*/ 379 w 21600"/>
                <a:gd name="T3" fmla="*/ 661 h 21600"/>
                <a:gd name="T4" fmla="*/ 0 w 21600"/>
                <a:gd name="T5" fmla="*/ 1321 h 21600"/>
                <a:gd name="T6" fmla="*/ 759 w 21600"/>
                <a:gd name="T7" fmla="*/ 991 h 21600"/>
                <a:gd name="T8" fmla="*/ 1517 w 21600"/>
                <a:gd name="T9" fmla="*/ 661 h 21600"/>
                <a:gd name="T10" fmla="*/ 1138 w 21600"/>
                <a:gd name="T11" fmla="*/ 330 h 21600"/>
                <a:gd name="T12" fmla="*/ 0 60000 65536"/>
                <a:gd name="T13" fmla="*/ 0 60000 65536"/>
                <a:gd name="T14" fmla="*/ 0 60000 65536"/>
                <a:gd name="T15" fmla="*/ 0 60000 65536"/>
                <a:gd name="T16" fmla="*/ 0 60000 65536"/>
                <a:gd name="T17" fmla="*/ 0 60000 65536"/>
                <a:gd name="T18" fmla="*/ 8102 w 21600"/>
                <a:gd name="T19" fmla="*/ 5396 h 21600"/>
                <a:gd name="T20" fmla="*/ 16204 w 21600"/>
                <a:gd name="T21" fmla="*/ 13506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00" y="0"/>
                  </a:moveTo>
                  <a:lnTo>
                    <a:pt x="0" y="21600"/>
                  </a:lnTo>
                  <a:lnTo>
                    <a:pt x="21600" y="10800"/>
                  </a:lnTo>
                  <a:lnTo>
                    <a:pt x="10800" y="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4102" name="Rectangle 5"/>
            <p:cNvSpPr>
              <a:spLocks noChangeArrowheads="1"/>
            </p:cNvSpPr>
            <p:nvPr/>
          </p:nvSpPr>
          <p:spPr bwMode="auto">
            <a:xfrm>
              <a:off x="1096" y="2860"/>
              <a:ext cx="20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0" b="0">
                  <a:solidFill>
                    <a:srgbClr val="25221E"/>
                  </a:solidFill>
                  <a:latin typeface="Arial" charset="0"/>
                </a:rPr>
                <a:t>Class</a:t>
              </a:r>
              <a:endParaRPr lang="en-US" altLang="zh-CN" sz="1000" b="0">
                <a:solidFill>
                  <a:schemeClr val="tx1"/>
                </a:solidFill>
                <a:latin typeface="ZapfHumnst BT" pitchFamily="34" charset="0"/>
              </a:endParaRPr>
            </a:p>
          </p:txBody>
        </p:sp>
        <p:sp>
          <p:nvSpPr>
            <p:cNvPr id="4103" name="Rectangle 6"/>
            <p:cNvSpPr>
              <a:spLocks noChangeArrowheads="1"/>
            </p:cNvSpPr>
            <p:nvPr/>
          </p:nvSpPr>
          <p:spPr bwMode="auto">
            <a:xfrm>
              <a:off x="1061" y="2946"/>
              <a:ext cx="24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0" b="0">
                  <a:solidFill>
                    <a:srgbClr val="25221E"/>
                  </a:solidFill>
                  <a:latin typeface="Arial" charset="0"/>
                </a:rPr>
                <a:t>Design</a:t>
              </a:r>
              <a:endParaRPr lang="en-US" altLang="zh-CN" sz="1000" b="0">
                <a:solidFill>
                  <a:schemeClr val="tx1"/>
                </a:solidFill>
                <a:latin typeface="ZapfHumnst BT" pitchFamily="34" charset="0"/>
              </a:endParaRPr>
            </a:p>
          </p:txBody>
        </p:sp>
        <p:sp>
          <p:nvSpPr>
            <p:cNvPr id="4104" name="Freeform 7"/>
            <p:cNvSpPr>
              <a:spLocks/>
            </p:cNvSpPr>
            <p:nvPr/>
          </p:nvSpPr>
          <p:spPr bwMode="auto">
            <a:xfrm>
              <a:off x="1054" y="2648"/>
              <a:ext cx="271" cy="168"/>
            </a:xfrm>
            <a:custGeom>
              <a:avLst/>
              <a:gdLst>
                <a:gd name="T0" fmla="*/ 0 w 38"/>
                <a:gd name="T1" fmla="*/ 0 h 23"/>
                <a:gd name="T2" fmla="*/ 67087 w 38"/>
                <a:gd name="T3" fmla="*/ 0 h 23"/>
                <a:gd name="T4" fmla="*/ 98309 w 38"/>
                <a:gd name="T5" fmla="*/ 31160 h 23"/>
                <a:gd name="T6" fmla="*/ 67087 w 38"/>
                <a:gd name="T7" fmla="*/ 65462 h 23"/>
                <a:gd name="T8" fmla="*/ 0 w 38"/>
                <a:gd name="T9" fmla="*/ 65462 h 23"/>
                <a:gd name="T10" fmla="*/ 0 w 38"/>
                <a:gd name="T11" fmla="*/ 0 h 23"/>
                <a:gd name="T12" fmla="*/ 0 60000 65536"/>
                <a:gd name="T13" fmla="*/ 0 60000 65536"/>
                <a:gd name="T14" fmla="*/ 0 60000 65536"/>
                <a:gd name="T15" fmla="*/ 0 60000 65536"/>
                <a:gd name="T16" fmla="*/ 0 60000 65536"/>
                <a:gd name="T17" fmla="*/ 0 60000 65536"/>
                <a:gd name="T18" fmla="*/ 0 w 38"/>
                <a:gd name="T19" fmla="*/ 0 h 23"/>
                <a:gd name="T20" fmla="*/ 38 w 38"/>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round/>
              <a:headEnd/>
              <a:tailEnd/>
            </a:ln>
          </p:spPr>
          <p:txBody>
            <a:bodyPr/>
            <a:lstStyle/>
            <a:p>
              <a:endParaRPr lang="zh-CN" altLang="en-US"/>
            </a:p>
          </p:txBody>
        </p:sp>
        <p:sp>
          <p:nvSpPr>
            <p:cNvPr id="4105" name="Freeform 8"/>
            <p:cNvSpPr>
              <a:spLocks/>
            </p:cNvSpPr>
            <p:nvPr/>
          </p:nvSpPr>
          <p:spPr bwMode="auto">
            <a:xfrm>
              <a:off x="1095" y="2645"/>
              <a:ext cx="271" cy="175"/>
            </a:xfrm>
            <a:custGeom>
              <a:avLst/>
              <a:gdLst>
                <a:gd name="T0" fmla="*/ 0 w 38"/>
                <a:gd name="T1" fmla="*/ 0 h 24"/>
                <a:gd name="T2" fmla="*/ 67087 w 38"/>
                <a:gd name="T3" fmla="*/ 0 h 24"/>
                <a:gd name="T4" fmla="*/ 98309 w 38"/>
                <a:gd name="T5" fmla="*/ 34132 h 24"/>
                <a:gd name="T6" fmla="*/ 67087 w 38"/>
                <a:gd name="T7" fmla="*/ 67842 h 24"/>
                <a:gd name="T8" fmla="*/ 0 w 38"/>
                <a:gd name="T9" fmla="*/ 67842 h 24"/>
                <a:gd name="T10" fmla="*/ 0 w 38"/>
                <a:gd name="T11" fmla="*/ 0 h 24"/>
                <a:gd name="T12" fmla="*/ 0 60000 65536"/>
                <a:gd name="T13" fmla="*/ 0 60000 65536"/>
                <a:gd name="T14" fmla="*/ 0 60000 65536"/>
                <a:gd name="T15" fmla="*/ 0 60000 65536"/>
                <a:gd name="T16" fmla="*/ 0 60000 65536"/>
                <a:gd name="T17" fmla="*/ 0 60000 65536"/>
                <a:gd name="T18" fmla="*/ 0 w 38"/>
                <a:gd name="T19" fmla="*/ 0 h 24"/>
                <a:gd name="T20" fmla="*/ 38 w 3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round/>
              <a:headEnd/>
              <a:tailEnd/>
            </a:ln>
          </p:spPr>
          <p:txBody>
            <a:bodyPr/>
            <a:lstStyle/>
            <a:p>
              <a:endParaRPr lang="zh-CN" altLang="en-US"/>
            </a:p>
          </p:txBody>
        </p:sp>
        <p:sp>
          <p:nvSpPr>
            <p:cNvPr id="4106" name="Oval 9"/>
            <p:cNvSpPr>
              <a:spLocks noChangeArrowheads="1"/>
            </p:cNvSpPr>
            <p:nvPr/>
          </p:nvSpPr>
          <p:spPr bwMode="auto">
            <a:xfrm>
              <a:off x="1677" y="2543"/>
              <a:ext cx="135" cy="132"/>
            </a:xfrm>
            <a:prstGeom prst="ellipse">
              <a:avLst/>
            </a:prstGeom>
            <a:solidFill>
              <a:srgbClr val="A9A8A7"/>
            </a:solidFill>
            <a:ln w="0">
              <a:solidFill>
                <a:srgbClr val="C2C1C1"/>
              </a:solidFill>
              <a:round/>
              <a:headEnd/>
              <a:tailEnd/>
            </a:ln>
          </p:spPr>
          <p:txBody>
            <a:bodyPr/>
            <a:lstStyle/>
            <a:p>
              <a:endParaRPr lang="zh-CN" altLang="en-US"/>
            </a:p>
          </p:txBody>
        </p:sp>
        <p:sp>
          <p:nvSpPr>
            <p:cNvPr id="4107" name="Freeform 10"/>
            <p:cNvSpPr>
              <a:spLocks/>
            </p:cNvSpPr>
            <p:nvPr/>
          </p:nvSpPr>
          <p:spPr bwMode="auto">
            <a:xfrm>
              <a:off x="1591" y="2711"/>
              <a:ext cx="257" cy="206"/>
            </a:xfrm>
            <a:custGeom>
              <a:avLst/>
              <a:gdLst>
                <a:gd name="T0" fmla="*/ 23287 w 36"/>
                <a:gd name="T1" fmla="*/ 0 h 28"/>
                <a:gd name="T2" fmla="*/ 93519 w 36"/>
                <a:gd name="T3" fmla="*/ 0 h 28"/>
                <a:gd name="T4" fmla="*/ 70225 w 36"/>
                <a:gd name="T5" fmla="*/ 82054 h 28"/>
                <a:gd name="T6" fmla="*/ 0 w 36"/>
                <a:gd name="T7" fmla="*/ 82054 h 28"/>
                <a:gd name="T8" fmla="*/ 23287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A9A8A7"/>
            </a:solidFill>
            <a:ln w="0">
              <a:solidFill>
                <a:srgbClr val="C2C1C1"/>
              </a:solidFill>
              <a:round/>
              <a:headEnd/>
              <a:tailEnd/>
            </a:ln>
          </p:spPr>
          <p:txBody>
            <a:bodyPr/>
            <a:lstStyle/>
            <a:p>
              <a:endParaRPr lang="zh-CN" altLang="en-US"/>
            </a:p>
          </p:txBody>
        </p:sp>
        <p:sp>
          <p:nvSpPr>
            <p:cNvPr id="4108" name="Oval 11"/>
            <p:cNvSpPr>
              <a:spLocks noChangeArrowheads="1"/>
            </p:cNvSpPr>
            <p:nvPr/>
          </p:nvSpPr>
          <p:spPr bwMode="auto">
            <a:xfrm>
              <a:off x="1676" y="2528"/>
              <a:ext cx="136" cy="132"/>
            </a:xfrm>
            <a:prstGeom prst="ellipse">
              <a:avLst/>
            </a:prstGeom>
            <a:solidFill>
              <a:srgbClr val="FBC88D"/>
            </a:solidFill>
            <a:ln w="0">
              <a:solidFill>
                <a:srgbClr val="25221E"/>
              </a:solidFill>
              <a:round/>
              <a:headEnd/>
              <a:tailEnd/>
            </a:ln>
          </p:spPr>
          <p:txBody>
            <a:bodyPr/>
            <a:lstStyle/>
            <a:p>
              <a:endParaRPr lang="zh-CN" altLang="en-US"/>
            </a:p>
          </p:txBody>
        </p:sp>
        <p:sp>
          <p:nvSpPr>
            <p:cNvPr id="4109" name="Freeform 12"/>
            <p:cNvSpPr>
              <a:spLocks/>
            </p:cNvSpPr>
            <p:nvPr/>
          </p:nvSpPr>
          <p:spPr bwMode="auto">
            <a:xfrm>
              <a:off x="1591" y="2689"/>
              <a:ext cx="257" cy="206"/>
            </a:xfrm>
            <a:custGeom>
              <a:avLst/>
              <a:gdLst>
                <a:gd name="T0" fmla="*/ 23287 w 36"/>
                <a:gd name="T1" fmla="*/ 0 h 28"/>
                <a:gd name="T2" fmla="*/ 93519 w 36"/>
                <a:gd name="T3" fmla="*/ 0 h 28"/>
                <a:gd name="T4" fmla="*/ 70225 w 36"/>
                <a:gd name="T5" fmla="*/ 82054 h 28"/>
                <a:gd name="T6" fmla="*/ 0 w 36"/>
                <a:gd name="T7" fmla="*/ 82054 h 28"/>
                <a:gd name="T8" fmla="*/ 23287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FBC88D"/>
            </a:solidFill>
            <a:ln w="0">
              <a:solidFill>
                <a:srgbClr val="25221E"/>
              </a:solidFill>
              <a:round/>
              <a:headEnd/>
              <a:tailEnd/>
            </a:ln>
          </p:spPr>
          <p:txBody>
            <a:bodyPr/>
            <a:lstStyle/>
            <a:p>
              <a:endParaRPr lang="zh-CN" altLang="en-US"/>
            </a:p>
          </p:txBody>
        </p:sp>
        <p:sp>
          <p:nvSpPr>
            <p:cNvPr id="342029"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pPr>
                <a:defRPr/>
              </a:pPr>
              <a:endParaRPr lang="zh-CN" altLang="en-US">
                <a:ea typeface="宋体" pitchFamily="2" charset="-122"/>
              </a:endParaRPr>
            </a:p>
          </p:txBody>
        </p:sp>
        <p:sp>
          <p:nvSpPr>
            <p:cNvPr id="4111" name="Rectangle 14"/>
            <p:cNvSpPr>
              <a:spLocks noChangeArrowheads="1"/>
            </p:cNvSpPr>
            <p:nvPr/>
          </p:nvSpPr>
          <p:spPr bwMode="auto">
            <a:xfrm>
              <a:off x="1586" y="2960"/>
              <a:ext cx="31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0" b="0">
                  <a:solidFill>
                    <a:srgbClr val="25221E"/>
                  </a:solidFill>
                  <a:latin typeface="Arial" charset="0"/>
                </a:rPr>
                <a:t>Designer</a:t>
              </a:r>
              <a:endParaRPr lang="en-US" altLang="zh-CN" sz="1000" b="0">
                <a:solidFill>
                  <a:schemeClr val="tx1"/>
                </a:solidFill>
                <a:latin typeface="ZapfHumnst BT" pitchFamily="34" charset="0"/>
              </a:endParaRPr>
            </a:p>
          </p:txBody>
        </p:sp>
      </p:grpSp>
    </p:spTree>
    <p:extLst>
      <p:ext uri="{BB962C8B-B14F-4D97-AF65-F5344CB8AC3E}">
        <p14:creationId xmlns:p14="http://schemas.microsoft.com/office/powerpoint/2010/main" val="31450600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1922" name="Rectangle 2"/>
          <p:cNvSpPr>
            <a:spLocks noChangeArrowheads="1"/>
          </p:cNvSpPr>
          <p:nvPr/>
        </p:nvSpPr>
        <p:spPr bwMode="auto">
          <a:xfrm>
            <a:off x="35496" y="85157"/>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筛选修选类</a:t>
            </a:r>
          </a:p>
        </p:txBody>
      </p:sp>
      <p:sp>
        <p:nvSpPr>
          <p:cNvPr id="2001923" name="Rectangle 3"/>
          <p:cNvSpPr>
            <a:spLocks noChangeArrowheads="1"/>
          </p:cNvSpPr>
          <p:nvPr/>
        </p:nvSpPr>
        <p:spPr bwMode="auto">
          <a:xfrm>
            <a:off x="395536" y="1052736"/>
            <a:ext cx="828092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“计算机类”、“非计算机类”是该系统中图书的两大分类，因此应该对其建模，并改名为“计算机类书籍”和“非计算机类书籍”，以减少歧义；</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“外借情况”则是用来表示一次借阅行为，应该成为一个候选类，多个外借情况将组成“外借情况列表”，而外借情况中一个很重要的角色是“朋友”</a:t>
            </a:r>
            <a:r>
              <a:rPr kumimoji="1" lang="en-US" altLang="zh-CN" sz="2000" b="1" dirty="0">
                <a:solidFill>
                  <a:schemeClr val="tx1"/>
                </a:solidFill>
                <a:ea typeface="楷体_GB2312" pitchFamily="49" charset="-122"/>
              </a:rPr>
              <a:t>—</a:t>
            </a:r>
            <a:r>
              <a:rPr kumimoji="1" lang="zh-CN" altLang="en-US" sz="2000" b="1" dirty="0">
                <a:solidFill>
                  <a:schemeClr val="tx1"/>
                </a:solidFill>
                <a:ea typeface="楷体_GB2312" pitchFamily="49" charset="-122"/>
              </a:rPr>
              <a:t>借阅主体。本系统中并不需要建立“朋友”的资料库，因此无需建模。为了能够更好地表述，将“外借情况”改名为“借阅记录”，而将“外借情况列表”改名为“借阅记录列表”；</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“购买金额”、“册数”都是统计的结果，都是一个数字，因此不用将其建模，而“特定时限”则是统计的范围，也无需将其建模；不过从这里的分析中，我们可以发现，在该需求描述中隐藏着一个关键类</a:t>
            </a:r>
            <a:r>
              <a:rPr kumimoji="1" lang="en-US" altLang="zh-CN" sz="2000" b="1" dirty="0">
                <a:solidFill>
                  <a:schemeClr val="tx1"/>
                </a:solidFill>
                <a:ea typeface="楷体_GB2312" pitchFamily="49" charset="-122"/>
              </a:rPr>
              <a:t>—</a:t>
            </a:r>
            <a:r>
              <a:rPr kumimoji="1" lang="zh-CN" altLang="en-US" sz="2000" b="1" dirty="0">
                <a:solidFill>
                  <a:schemeClr val="tx1"/>
                </a:solidFill>
                <a:ea typeface="楷体_GB2312" pitchFamily="49" charset="-122"/>
              </a:rPr>
              <a:t>书籍列表，也就是执行统计的主体。</a:t>
            </a:r>
          </a:p>
        </p:txBody>
      </p:sp>
    </p:spTree>
    <p:extLst>
      <p:ext uri="{BB962C8B-B14F-4D97-AF65-F5344CB8AC3E}">
        <p14:creationId xmlns:p14="http://schemas.microsoft.com/office/powerpoint/2010/main" val="3656794780"/>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946" name="Rectangle 2"/>
          <p:cNvSpPr>
            <a:spLocks noChangeArrowheads="1"/>
          </p:cNvSpPr>
          <p:nvPr/>
        </p:nvSpPr>
        <p:spPr bwMode="auto">
          <a:xfrm>
            <a:off x="35496" y="116632"/>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得到候选类</a:t>
            </a:r>
          </a:p>
        </p:txBody>
      </p:sp>
      <p:sp>
        <p:nvSpPr>
          <p:cNvPr id="2002947" name="Rectangle 3"/>
          <p:cNvSpPr>
            <a:spLocks noChangeArrowheads="1"/>
          </p:cNvSpPr>
          <p:nvPr/>
        </p:nvSpPr>
        <p:spPr bwMode="auto">
          <a:xfrm>
            <a:off x="468313" y="2708920"/>
            <a:ext cx="8070850" cy="345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lnSpc>
                <a:spcPct val="125000"/>
              </a:lnSpc>
              <a:spcBef>
                <a:spcPct val="20000"/>
              </a:spcBef>
              <a:buClr>
                <a:srgbClr val="FF0000"/>
              </a:buClr>
              <a:buSzPct val="200000"/>
            </a:pPr>
            <a:endParaRPr kumimoji="1" lang="zh-CN" altLang="en-US" sz="2400" b="1" dirty="0">
              <a:solidFill>
                <a:srgbClr val="FF3300"/>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在使用“名词动词法”寻找类的时候，很多团队会在此耗费大量的时间，特别是对于中大型项目，这样很容易迷失方向。其实在此主要的目的是对问题领域建立概要的了解，无需太过咬文嚼字 </a:t>
            </a:r>
          </a:p>
        </p:txBody>
      </p:sp>
      <p:graphicFrame>
        <p:nvGraphicFramePr>
          <p:cNvPr id="2002963" name="Group 19"/>
          <p:cNvGraphicFramePr>
            <a:graphicFrameLocks noGrp="1"/>
          </p:cNvGraphicFramePr>
          <p:nvPr>
            <p:ph/>
            <p:extLst>
              <p:ext uri="{D42A27DB-BD31-4B8C-83A1-F6EECF244321}">
                <p14:modId xmlns:p14="http://schemas.microsoft.com/office/powerpoint/2010/main" val="262033588"/>
              </p:ext>
            </p:extLst>
          </p:nvPr>
        </p:nvGraphicFramePr>
        <p:xfrm>
          <a:off x="974725" y="1483816"/>
          <a:ext cx="7058025" cy="1081088"/>
        </p:xfrm>
        <a:graphic>
          <a:graphicData uri="http://schemas.openxmlformats.org/drawingml/2006/table">
            <a:tbl>
              <a:tblPr/>
              <a:tblGrid>
                <a:gridCol w="7058025"/>
              </a:tblGrid>
              <a:tr h="1081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2"/>
                          </a:solidFill>
                          <a:effectLst/>
                          <a:latin typeface="华文新魏" pitchFamily="2" charset="-122"/>
                          <a:ea typeface="华文新魏" pitchFamily="2" charset="-122"/>
                          <a:cs typeface="Times New Roman" pitchFamily="18" charset="0"/>
                        </a:rPr>
                        <a:t>书籍         计算机类书籍       非计算机类书籍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2"/>
                          </a:solidFill>
                          <a:effectLst/>
                          <a:latin typeface="华文新魏" pitchFamily="2" charset="-122"/>
                          <a:ea typeface="华文新魏" pitchFamily="2" charset="-122"/>
                          <a:cs typeface="Times New Roman" pitchFamily="18" charset="0"/>
                        </a:rPr>
                        <a:t>借阅记录     借阅记录列表       书籍列表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bl>
          </a:graphicData>
        </a:graphic>
      </p:graphicFrame>
    </p:spTree>
    <p:extLst>
      <p:ext uri="{BB962C8B-B14F-4D97-AF65-F5344CB8AC3E}">
        <p14:creationId xmlns:p14="http://schemas.microsoft.com/office/powerpoint/2010/main" val="303273479"/>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4994" name="Rectangle 2"/>
          <p:cNvSpPr>
            <a:spLocks noChangeArrowheads="1"/>
          </p:cNvSpPr>
          <p:nvPr/>
        </p:nvSpPr>
        <p:spPr bwMode="auto">
          <a:xfrm>
            <a:off x="67703" y="49307"/>
            <a:ext cx="7855024" cy="66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关联分析，建模，多重性分析，再建模</a:t>
            </a:r>
          </a:p>
        </p:txBody>
      </p:sp>
      <p:pic>
        <p:nvPicPr>
          <p:cNvPr id="200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37704"/>
            <a:ext cx="5472113" cy="2794000"/>
          </a:xfrm>
          <a:prstGeom prst="rect">
            <a:avLst/>
          </a:prstGeom>
          <a:noFill/>
          <a:extLst>
            <a:ext uri="{909E8E84-426E-40DD-AFC4-6F175D3DCCD1}">
              <a14:hiddenFill xmlns:a14="http://schemas.microsoft.com/office/drawing/2010/main">
                <a:solidFill>
                  <a:srgbClr val="FFFFFF"/>
                </a:solidFill>
              </a14:hiddenFill>
            </a:ext>
          </a:extLst>
        </p:spPr>
      </p:pic>
      <p:pic>
        <p:nvPicPr>
          <p:cNvPr id="20049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469729"/>
            <a:ext cx="528002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72939"/>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6018" name="Rectangle 2"/>
          <p:cNvSpPr>
            <a:spLocks noChangeArrowheads="1"/>
          </p:cNvSpPr>
          <p:nvPr/>
        </p:nvSpPr>
        <p:spPr bwMode="auto">
          <a:xfrm>
            <a:off x="101649" y="116632"/>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职责分析</a:t>
            </a:r>
          </a:p>
        </p:txBody>
      </p:sp>
      <p:pic>
        <p:nvPicPr>
          <p:cNvPr id="2006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573559"/>
            <a:ext cx="4070350" cy="4303713"/>
          </a:xfrm>
          <a:prstGeom prst="rect">
            <a:avLst/>
          </a:prstGeom>
          <a:noFill/>
          <a:extLst>
            <a:ext uri="{909E8E84-426E-40DD-AFC4-6F175D3DCCD1}">
              <a14:hiddenFill xmlns:a14="http://schemas.microsoft.com/office/drawing/2010/main">
                <a:solidFill>
                  <a:srgbClr val="FFFFFF"/>
                </a:solidFill>
              </a14:hiddenFill>
            </a:ext>
          </a:extLst>
        </p:spPr>
      </p:pic>
      <p:sp>
        <p:nvSpPr>
          <p:cNvPr id="2006024" name="Rectangle 8"/>
          <p:cNvSpPr>
            <a:spLocks noChangeArrowheads="1"/>
          </p:cNvSpPr>
          <p:nvPr/>
        </p:nvSpPr>
        <p:spPr bwMode="auto">
          <a:xfrm>
            <a:off x="95098" y="76413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书籍类：从需求描述中，可找到</a:t>
            </a:r>
            <a:r>
              <a:rPr kumimoji="1" lang="zh-CN" altLang="en-US" sz="2000" b="1">
                <a:solidFill>
                  <a:srgbClr val="FF3300"/>
                </a:solidFill>
                <a:ea typeface="楷体_GB2312" pitchFamily="49" charset="-122"/>
              </a:rPr>
              <a:t>书名、类别、作者、出版社</a:t>
            </a:r>
            <a:r>
              <a:rPr kumimoji="1" lang="zh-CN" altLang="en-US" sz="2000" b="1">
                <a:solidFill>
                  <a:schemeClr val="tx1"/>
                </a:solidFill>
                <a:ea typeface="楷体_GB2312" pitchFamily="49" charset="-122"/>
              </a:rPr>
              <a:t>；同时从统计的需要中，可得知“</a:t>
            </a:r>
            <a:r>
              <a:rPr kumimoji="1" lang="zh-CN" altLang="en-US" sz="2000" b="1">
                <a:solidFill>
                  <a:srgbClr val="FF3300"/>
                </a:solidFill>
                <a:ea typeface="楷体_GB2312" pitchFamily="49" charset="-122"/>
              </a:rPr>
              <a:t>定价</a:t>
            </a:r>
            <a:r>
              <a:rPr kumimoji="1" lang="zh-CN" altLang="en-US" sz="2000" b="1">
                <a:solidFill>
                  <a:schemeClr val="tx1"/>
                </a:solidFill>
                <a:ea typeface="楷体_GB2312" pitchFamily="49" charset="-122"/>
              </a:rPr>
              <a:t>”也是一个关键的成员变量。</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书籍列表类：书籍列表就是全部</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的藏书列表，其主要的成员方法</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是新增、修改、查询（按关键字</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查询）、统计（按特定时限统计</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册数与金额）。</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借阅记录类：借阅人（朋友）、</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借阅时间。</a:t>
            </a:r>
          </a:p>
          <a:p>
            <a:pPr marL="457200" indent="-457200" algn="l" eaLnBrk="1" hangingPunct="1">
              <a:lnSpc>
                <a:spcPct val="125000"/>
              </a:lnSpc>
              <a:spcBef>
                <a:spcPct val="20000"/>
              </a:spcBef>
              <a:buClr>
                <a:srgbClr val="FF0000"/>
              </a:buClr>
              <a:buSzPct val="200000"/>
              <a:buFontTx/>
              <a:buChar char="•"/>
            </a:pPr>
            <a:r>
              <a:rPr kumimoji="1" lang="zh-CN" altLang="en-US" sz="2000" b="1">
                <a:solidFill>
                  <a:schemeClr val="tx1"/>
                </a:solidFill>
                <a:ea typeface="楷体_GB2312" pitchFamily="49" charset="-122"/>
              </a:rPr>
              <a:t>借阅记录列表类：主要职责就是</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添加记录（借出）、删除记录</a:t>
            </a:r>
            <a:br>
              <a:rPr kumimoji="1" lang="zh-CN" altLang="en-US" sz="2000" b="1">
                <a:solidFill>
                  <a:schemeClr val="tx1"/>
                </a:solidFill>
                <a:ea typeface="楷体_GB2312" pitchFamily="49" charset="-122"/>
              </a:rPr>
            </a:br>
            <a:r>
              <a:rPr kumimoji="1" lang="zh-CN" altLang="en-US" sz="2000" b="1">
                <a:solidFill>
                  <a:schemeClr val="tx1"/>
                </a:solidFill>
                <a:ea typeface="楷体_GB2312" pitchFamily="49" charset="-122"/>
              </a:rPr>
              <a:t>（归还）以及打印借阅记录 </a:t>
            </a:r>
          </a:p>
        </p:txBody>
      </p:sp>
      <p:sp>
        <p:nvSpPr>
          <p:cNvPr id="2006026" name="Text Box 10"/>
          <p:cNvSpPr txBox="1">
            <a:spLocks noChangeArrowheads="1"/>
          </p:cNvSpPr>
          <p:nvPr/>
        </p:nvSpPr>
        <p:spPr bwMode="auto">
          <a:xfrm>
            <a:off x="539552" y="5895677"/>
            <a:ext cx="6643687" cy="70167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chemeClr val="tx1"/>
                </a:solidFill>
                <a:ea typeface="楷体_GB2312" pitchFamily="49" charset="-122"/>
              </a:rPr>
              <a:t>职责的添加是一个循序渐进的过程，</a:t>
            </a:r>
          </a:p>
          <a:p>
            <a:r>
              <a:rPr kumimoji="1" lang="zh-CN" altLang="en-US" sz="2000" b="1">
                <a:solidFill>
                  <a:schemeClr val="tx1"/>
                </a:solidFill>
                <a:ea typeface="楷体_GB2312" pitchFamily="49" charset="-122"/>
              </a:rPr>
              <a:t>在领域类分析、设计时都将逐步对类模型进行完善</a:t>
            </a:r>
          </a:p>
        </p:txBody>
      </p:sp>
    </p:spTree>
    <p:extLst>
      <p:ext uri="{BB962C8B-B14F-4D97-AF65-F5344CB8AC3E}">
        <p14:creationId xmlns:p14="http://schemas.microsoft.com/office/powerpoint/2010/main" val="411281296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42" name="Rectangle 2"/>
          <p:cNvSpPr>
            <a:spLocks noChangeArrowheads="1"/>
          </p:cNvSpPr>
          <p:nvPr/>
        </p:nvSpPr>
        <p:spPr bwMode="auto">
          <a:xfrm>
            <a:off x="101649" y="85157"/>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ea typeface="+mj-ea"/>
                <a:cs typeface="+mj-cs"/>
              </a:rPr>
              <a:t>限定与修改</a:t>
            </a:r>
          </a:p>
        </p:txBody>
      </p:sp>
      <p:sp>
        <p:nvSpPr>
          <p:cNvPr id="2007044" name="Rectangle 4"/>
          <p:cNvSpPr>
            <a:spLocks noChangeArrowheads="1"/>
          </p:cNvSpPr>
          <p:nvPr/>
        </p:nvSpPr>
        <p:spPr bwMode="auto">
          <a:xfrm>
            <a:off x="6733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导航性分析：</a:t>
            </a:r>
            <a:r>
              <a:rPr kumimoji="1" lang="en-US" altLang="zh-CN" sz="2000" b="1" dirty="0">
                <a:solidFill>
                  <a:schemeClr val="tx1"/>
                </a:solidFill>
                <a:ea typeface="楷体_GB2312" pitchFamily="49" charset="-122"/>
              </a:rPr>
              <a:t>Book</a:t>
            </a:r>
            <a:r>
              <a:rPr kumimoji="1" lang="zh-CN" altLang="en-US" sz="2000" b="1" dirty="0">
                <a:solidFill>
                  <a:schemeClr val="tx1"/>
                </a:solidFill>
                <a:ea typeface="楷体_GB2312" pitchFamily="49" charset="-122"/>
              </a:rPr>
              <a:t>与</a:t>
            </a:r>
            <a:r>
              <a:rPr kumimoji="1" lang="en-US" altLang="zh-CN" sz="2000" b="1" dirty="0" err="1">
                <a:solidFill>
                  <a:schemeClr val="tx1"/>
                </a:solidFill>
                <a:ea typeface="楷体_GB2312" pitchFamily="49" charset="-122"/>
              </a:rPr>
              <a:t>BookList</a:t>
            </a:r>
            <a:r>
              <a:rPr kumimoji="1" lang="zh-CN" altLang="en-US" sz="2000" b="1" dirty="0">
                <a:solidFill>
                  <a:schemeClr val="tx1"/>
                </a:solidFill>
                <a:ea typeface="楷体_GB2312" pitchFamily="49" charset="-122"/>
              </a:rPr>
              <a:t>之间、</a:t>
            </a:r>
            <a:r>
              <a:rPr kumimoji="1" lang="en-US" altLang="zh-CN" sz="2000" b="1" dirty="0" err="1">
                <a:solidFill>
                  <a:schemeClr val="tx1"/>
                </a:solidFill>
                <a:ea typeface="楷体_GB2312" pitchFamily="49" charset="-122"/>
              </a:rPr>
              <a:t>BorrowRecord</a:t>
            </a:r>
            <a:r>
              <a:rPr kumimoji="1" lang="zh-CN" altLang="en-US" sz="2000" b="1" dirty="0">
                <a:solidFill>
                  <a:schemeClr val="tx1"/>
                </a:solidFill>
                <a:ea typeface="楷体_GB2312" pitchFamily="49" charset="-122"/>
              </a:rPr>
              <a:t>和</a:t>
            </a:r>
            <a:r>
              <a:rPr kumimoji="1" lang="en-US" altLang="zh-CN" sz="2000" b="1" dirty="0" err="1">
                <a:solidFill>
                  <a:schemeClr val="tx1"/>
                </a:solidFill>
                <a:ea typeface="楷体_GB2312" pitchFamily="49" charset="-122"/>
              </a:rPr>
              <a:t>BorrowList</a:t>
            </a:r>
            <a:r>
              <a:rPr kumimoji="1" lang="zh-CN" altLang="en-US" sz="2000" b="1" dirty="0">
                <a:solidFill>
                  <a:schemeClr val="tx1"/>
                </a:solidFill>
                <a:ea typeface="楷体_GB2312" pitchFamily="49" charset="-122"/>
              </a:rPr>
              <a:t>之间是组合关系均无需添加方向描述，而</a:t>
            </a:r>
            <a:r>
              <a:rPr kumimoji="1" lang="en-US" altLang="zh-CN" sz="2000" b="1" dirty="0">
                <a:solidFill>
                  <a:schemeClr val="tx1"/>
                </a:solidFill>
                <a:ea typeface="楷体_GB2312" pitchFamily="49" charset="-122"/>
              </a:rPr>
              <a:t>Book</a:t>
            </a:r>
            <a:r>
              <a:rPr kumimoji="1" lang="zh-CN" altLang="en-US" sz="2000" b="1" dirty="0">
                <a:solidFill>
                  <a:schemeClr val="tx1"/>
                </a:solidFill>
                <a:ea typeface="楷体_GB2312" pitchFamily="49" charset="-122"/>
              </a:rPr>
              <a:t>与</a:t>
            </a:r>
            <a:r>
              <a:rPr kumimoji="1" lang="en-US" altLang="zh-CN" sz="2000" b="1" dirty="0" err="1">
                <a:solidFill>
                  <a:schemeClr val="tx1"/>
                </a:solidFill>
                <a:ea typeface="楷体_GB2312" pitchFamily="49" charset="-122"/>
              </a:rPr>
              <a:t>BorrowRecord</a:t>
            </a:r>
            <a:r>
              <a:rPr kumimoji="1" lang="zh-CN" altLang="en-US" sz="2000" b="1" dirty="0">
                <a:solidFill>
                  <a:schemeClr val="tx1"/>
                </a:solidFill>
                <a:ea typeface="楷体_GB2312" pitchFamily="49" charset="-122"/>
              </a:rPr>
              <a:t>之间则是双方关联，也无需添加</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约束：</a:t>
            </a:r>
            <a:r>
              <a:rPr kumimoji="1" lang="en-US" altLang="zh-CN" sz="2000" b="1" dirty="0">
                <a:solidFill>
                  <a:schemeClr val="tx1"/>
                </a:solidFill>
                <a:ea typeface="楷体_GB2312" pitchFamily="49" charset="-122"/>
              </a:rPr>
              <a:t>Book</a:t>
            </a:r>
            <a:r>
              <a:rPr kumimoji="1" lang="zh-CN" altLang="en-US" sz="2000" b="1" dirty="0">
                <a:solidFill>
                  <a:schemeClr val="tx1"/>
                </a:solidFill>
                <a:ea typeface="楷体_GB2312" pitchFamily="49" charset="-122"/>
              </a:rPr>
              <a:t>对象创建后就不能够</a:t>
            </a:r>
            <a:br>
              <a:rPr kumimoji="1" lang="zh-CN" altLang="en-US" sz="2000" b="1" dirty="0">
                <a:solidFill>
                  <a:schemeClr val="tx1"/>
                </a:solidFill>
                <a:ea typeface="楷体_GB2312" pitchFamily="49" charset="-122"/>
              </a:rPr>
            </a:br>
            <a:r>
              <a:rPr kumimoji="1" lang="zh-CN" altLang="en-US" sz="2000" b="1" dirty="0">
                <a:solidFill>
                  <a:schemeClr val="tx1"/>
                </a:solidFill>
                <a:ea typeface="楷体_GB2312" pitchFamily="49" charset="-122"/>
              </a:rPr>
              <a:t>被删除只能被修改，因此在</a:t>
            </a:r>
            <a:r>
              <a:rPr kumimoji="1" lang="en-US" altLang="zh-CN" sz="2000" b="1" dirty="0">
                <a:solidFill>
                  <a:schemeClr val="tx1"/>
                </a:solidFill>
                <a:ea typeface="楷体_GB2312" pitchFamily="49" charset="-122"/>
              </a:rPr>
              <a:t>Book</a:t>
            </a:r>
            <a:br>
              <a:rPr kumimoji="1" lang="en-US" altLang="zh-CN" sz="2000" b="1" dirty="0">
                <a:solidFill>
                  <a:schemeClr val="tx1"/>
                </a:solidFill>
                <a:ea typeface="楷体_GB2312" pitchFamily="49" charset="-122"/>
              </a:rPr>
            </a:br>
            <a:r>
              <a:rPr kumimoji="1" lang="zh-CN" altLang="en-US" sz="2000" b="1" dirty="0">
                <a:solidFill>
                  <a:schemeClr val="tx1"/>
                </a:solidFill>
                <a:ea typeface="楷体_GB2312" pitchFamily="49" charset="-122"/>
              </a:rPr>
              <a:t>类边上加上用自由文本写的约束 ；</a:t>
            </a:r>
            <a:br>
              <a:rPr kumimoji="1" lang="zh-CN" altLang="en-US" sz="2000" b="1" dirty="0">
                <a:solidFill>
                  <a:schemeClr val="tx1"/>
                </a:solidFill>
                <a:ea typeface="楷体_GB2312" pitchFamily="49" charset="-122"/>
              </a:rPr>
            </a:br>
            <a:r>
              <a:rPr kumimoji="1" lang="zh-CN" altLang="en-US" sz="2000" b="1" dirty="0">
                <a:solidFill>
                  <a:schemeClr val="tx1"/>
                </a:solidFill>
                <a:ea typeface="楷体_GB2312" pitchFamily="49" charset="-122"/>
              </a:rPr>
              <a:t>一本书要么属于计算机类，要么</a:t>
            </a:r>
            <a:br>
              <a:rPr kumimoji="1" lang="zh-CN" altLang="en-US" sz="2000" b="1" dirty="0">
                <a:solidFill>
                  <a:schemeClr val="tx1"/>
                </a:solidFill>
                <a:ea typeface="楷体_GB2312" pitchFamily="49" charset="-122"/>
              </a:rPr>
            </a:br>
            <a:r>
              <a:rPr kumimoji="1" lang="zh-CN" altLang="en-US" sz="2000" b="1" dirty="0">
                <a:solidFill>
                  <a:schemeClr val="tx1"/>
                </a:solidFill>
                <a:ea typeface="楷体_GB2312" pitchFamily="49" charset="-122"/>
              </a:rPr>
              <a:t>属于非计算机类，因此在</a:t>
            </a:r>
            <a:r>
              <a:rPr kumimoji="1" lang="en-US" altLang="zh-CN" sz="2000" b="1" dirty="0" err="1">
                <a:solidFill>
                  <a:schemeClr val="tx1"/>
                </a:solidFill>
                <a:ea typeface="楷体_GB2312" pitchFamily="49" charset="-122"/>
              </a:rPr>
              <a:t>ItBook</a:t>
            </a:r>
            <a:r>
              <a:rPr kumimoji="1" lang="en-US" altLang="zh-CN" sz="2000" b="1" dirty="0">
                <a:solidFill>
                  <a:schemeClr val="tx1"/>
                </a:solidFill>
                <a:ea typeface="楷体_GB2312" pitchFamily="49" charset="-122"/>
              </a:rPr>
              <a:t/>
            </a:r>
            <a:br>
              <a:rPr kumimoji="1" lang="en-US" altLang="zh-CN" sz="2000" b="1" dirty="0">
                <a:solidFill>
                  <a:schemeClr val="tx1"/>
                </a:solidFill>
                <a:ea typeface="楷体_GB2312" pitchFamily="49" charset="-122"/>
              </a:rPr>
            </a:br>
            <a:r>
              <a:rPr kumimoji="1" lang="zh-CN" altLang="en-US" sz="2000" b="1" dirty="0">
                <a:solidFill>
                  <a:schemeClr val="tx1"/>
                </a:solidFill>
                <a:ea typeface="楷体_GB2312" pitchFamily="49" charset="-122"/>
              </a:rPr>
              <a:t>和</a:t>
            </a:r>
            <a:r>
              <a:rPr kumimoji="1" lang="en-US" altLang="zh-CN" sz="2000" b="1" dirty="0" err="1">
                <a:solidFill>
                  <a:schemeClr val="tx1"/>
                </a:solidFill>
                <a:ea typeface="楷体_GB2312" pitchFamily="49" charset="-122"/>
              </a:rPr>
              <a:t>OtherBook</a:t>
            </a:r>
            <a:r>
              <a:rPr kumimoji="1" lang="zh-CN" altLang="en-US" sz="2000" b="1" dirty="0">
                <a:solidFill>
                  <a:schemeClr val="tx1"/>
                </a:solidFill>
                <a:ea typeface="楷体_GB2312" pitchFamily="49" charset="-122"/>
              </a:rPr>
              <a:t>间加了 “</a:t>
            </a:r>
            <a:r>
              <a:rPr kumimoji="1" lang="en-US" altLang="zh-CN" sz="2000" b="1" dirty="0">
                <a:solidFill>
                  <a:schemeClr val="tx1"/>
                </a:solidFill>
                <a:ea typeface="楷体_GB2312" pitchFamily="49" charset="-122"/>
              </a:rPr>
              <a:t>{</a:t>
            </a:r>
            <a:r>
              <a:rPr kumimoji="1" lang="en-US" altLang="zh-CN" sz="2000" b="1" dirty="0" err="1">
                <a:solidFill>
                  <a:schemeClr val="tx1"/>
                </a:solidFill>
                <a:ea typeface="楷体_GB2312" pitchFamily="49" charset="-122"/>
              </a:rPr>
              <a:t>Xor</a:t>
            </a:r>
            <a:r>
              <a:rPr kumimoji="1" lang="en-US" altLang="zh-CN" sz="2000" b="1" dirty="0">
                <a:solidFill>
                  <a:schemeClr val="tx1"/>
                </a:solidFill>
                <a:ea typeface="楷体_GB2312" pitchFamily="49" charset="-122"/>
              </a:rPr>
              <a:t>}”</a:t>
            </a:r>
            <a:r>
              <a:rPr kumimoji="1" lang="zh-CN" altLang="en-US" sz="2000" b="1" dirty="0">
                <a:solidFill>
                  <a:schemeClr val="tx1"/>
                </a:solidFill>
                <a:ea typeface="楷体_GB2312" pitchFamily="49" charset="-122"/>
              </a:rPr>
              <a:t>约束</a:t>
            </a:r>
          </a:p>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限定符：一本书只有一册，因此只</a:t>
            </a:r>
            <a:r>
              <a:rPr kumimoji="1" lang="en-US" altLang="zh-CN" sz="2000" b="1" dirty="0">
                <a:solidFill>
                  <a:schemeClr val="tx1"/>
                </a:solidFill>
                <a:ea typeface="楷体_GB2312" pitchFamily="49" charset="-122"/>
              </a:rPr>
              <a:t/>
            </a:r>
            <a:br>
              <a:rPr kumimoji="1" lang="en-US" altLang="zh-CN" sz="2000" b="1" dirty="0">
                <a:solidFill>
                  <a:schemeClr val="tx1"/>
                </a:solidFill>
                <a:ea typeface="楷体_GB2312" pitchFamily="49" charset="-122"/>
              </a:rPr>
            </a:br>
            <a:r>
              <a:rPr kumimoji="1" lang="zh-CN" altLang="en-US" sz="2000" b="1" dirty="0">
                <a:solidFill>
                  <a:schemeClr val="tx1"/>
                </a:solidFill>
                <a:ea typeface="楷体_GB2312" pitchFamily="49" charset="-122"/>
              </a:rPr>
              <a:t>能够被借一次，因此对于一本</a:t>
            </a:r>
            <a:r>
              <a:rPr kumimoji="1" lang="en-US" altLang="zh-CN" sz="2000" b="1" dirty="0">
                <a:solidFill>
                  <a:schemeClr val="tx1"/>
                </a:solidFill>
                <a:ea typeface="楷体_GB2312" pitchFamily="49" charset="-122"/>
              </a:rPr>
              <a:t>Book</a:t>
            </a:r>
            <a:br>
              <a:rPr kumimoji="1" lang="en-US" altLang="zh-CN" sz="2000" b="1" dirty="0">
                <a:solidFill>
                  <a:schemeClr val="tx1"/>
                </a:solidFill>
                <a:ea typeface="楷体_GB2312" pitchFamily="49" charset="-122"/>
              </a:rPr>
            </a:br>
            <a:r>
              <a:rPr kumimoji="1" lang="zh-CN" altLang="en-US" sz="2000" b="1" dirty="0">
                <a:solidFill>
                  <a:schemeClr val="tx1"/>
                </a:solidFill>
                <a:ea typeface="楷体_GB2312" pitchFamily="49" charset="-122"/>
              </a:rPr>
              <a:t>而言只能有一个</a:t>
            </a:r>
            <a:r>
              <a:rPr kumimoji="1" lang="en-US" altLang="zh-CN" sz="2000" b="1" dirty="0" err="1">
                <a:solidFill>
                  <a:schemeClr val="tx1"/>
                </a:solidFill>
                <a:ea typeface="楷体_GB2312" pitchFamily="49" charset="-122"/>
              </a:rPr>
              <a:t>RecordId</a:t>
            </a:r>
            <a:r>
              <a:rPr kumimoji="1" lang="zh-CN" altLang="en-US" sz="2000" b="1" dirty="0">
                <a:solidFill>
                  <a:schemeClr val="tx1"/>
                </a:solidFill>
                <a:ea typeface="楷体_GB2312" pitchFamily="49" charset="-122"/>
              </a:rPr>
              <a:t>与其对应 </a:t>
            </a:r>
            <a:r>
              <a:rPr kumimoji="1" lang="en-US" altLang="zh-CN" sz="2000" b="1" dirty="0">
                <a:solidFill>
                  <a:schemeClr val="tx1"/>
                </a:solidFill>
                <a:ea typeface="楷体_GB2312" pitchFamily="49" charset="-122"/>
              </a:rPr>
              <a:t> </a:t>
            </a:r>
          </a:p>
        </p:txBody>
      </p:sp>
      <p:pic>
        <p:nvPicPr>
          <p:cNvPr id="2007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204864"/>
            <a:ext cx="3944937" cy="404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23668"/>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7313613" cy="692696"/>
          </a:xfrm>
        </p:spPr>
        <p:txBody>
          <a:bodyPr/>
          <a:lstStyle/>
          <a:p>
            <a:pPr eaLnBrk="1" hangingPunct="1"/>
            <a:r>
              <a:rPr lang="en-US" altLang="zh-CN" sz="3200" dirty="0" smtClean="0"/>
              <a:t>Practice</a:t>
            </a:r>
            <a:r>
              <a:rPr lang="zh-CN" altLang="en-US" sz="3200" dirty="0" smtClean="0"/>
              <a:t>：在线拍卖系统</a:t>
            </a:r>
          </a:p>
        </p:txBody>
      </p:sp>
      <p:pic>
        <p:nvPicPr>
          <p:cNvPr id="5" name="Picture 3" descr="图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81" y="720080"/>
            <a:ext cx="8908915" cy="60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291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ea typeface="宋体" charset="-122"/>
                <a:sym typeface="Wingdings 2" pitchFamily="18" charset="2"/>
              </a:rPr>
              <a:t>Class Diagram</a:t>
            </a:r>
            <a:r>
              <a:rPr lang="en-US" altLang="zh-CN" dirty="0" smtClean="0"/>
              <a:t> </a:t>
            </a:r>
          </a:p>
          <a:p>
            <a:r>
              <a:rPr lang="en-US" altLang="zh-CN" dirty="0" smtClean="0"/>
              <a:t>How</a:t>
            </a:r>
            <a:r>
              <a:rPr lang="en-US" altLang="zh-CN" dirty="0"/>
              <a:t> to read </a:t>
            </a:r>
            <a:r>
              <a:rPr lang="en-US" altLang="zh-CN" dirty="0" smtClean="0"/>
              <a:t>the </a:t>
            </a:r>
            <a:r>
              <a:rPr lang="en-US" altLang="zh-CN" dirty="0">
                <a:ea typeface="宋体" charset="-122"/>
                <a:sym typeface="Wingdings 2" pitchFamily="18" charset="2"/>
              </a:rPr>
              <a:t>Class</a:t>
            </a:r>
            <a:r>
              <a:rPr lang="en-US" altLang="zh-CN" dirty="0" smtClean="0"/>
              <a:t> diagram </a:t>
            </a:r>
          </a:p>
          <a:p>
            <a:r>
              <a:rPr lang="en-US" altLang="zh-CN" dirty="0"/>
              <a:t>How to draw the </a:t>
            </a:r>
            <a:r>
              <a:rPr lang="en-US" altLang="zh-CN" dirty="0">
                <a:ea typeface="宋体" charset="-122"/>
                <a:sym typeface="Wingdings 2" pitchFamily="18" charset="2"/>
              </a:rPr>
              <a:t> Class</a:t>
            </a:r>
            <a:r>
              <a:rPr lang="en-US" altLang="zh-CN" dirty="0" smtClean="0"/>
              <a:t> </a:t>
            </a:r>
            <a:r>
              <a:rPr lang="en-US" altLang="zh-CN" dirty="0"/>
              <a:t>diagram</a:t>
            </a:r>
            <a:endParaRPr lang="en-US" altLang="zh-CN" dirty="0" smtClean="0"/>
          </a:p>
          <a:p>
            <a:r>
              <a:rPr lang="en-US" altLang="zh-CN" dirty="0">
                <a:ea typeface="宋体" charset="-122"/>
                <a:sym typeface="Wingdings 2" pitchFamily="18" charset="2"/>
              </a:rPr>
              <a:t>Class</a:t>
            </a:r>
            <a:r>
              <a:rPr lang="en-US" altLang="zh-CN" dirty="0"/>
              <a:t> diagram </a:t>
            </a:r>
            <a:r>
              <a:rPr lang="en-US" altLang="zh-CN" dirty="0" smtClean="0"/>
              <a:t>Application </a:t>
            </a:r>
            <a:r>
              <a:rPr lang="en-US" altLang="zh-CN" dirty="0"/>
              <a:t>Notes </a:t>
            </a:r>
            <a:endParaRPr lang="en-US" altLang="zh-CN" dirty="0" smtClean="0"/>
          </a:p>
          <a:p>
            <a:r>
              <a:rPr lang="en-US" altLang="zh-CN" dirty="0">
                <a:ea typeface="宋体" charset="-122"/>
                <a:sym typeface="Wingdings 2" pitchFamily="18" charset="2"/>
              </a:rPr>
              <a:t>Class</a:t>
            </a:r>
            <a:r>
              <a:rPr lang="en-US" altLang="zh-CN" dirty="0"/>
              <a:t> diagram</a:t>
            </a:r>
            <a:r>
              <a:rPr lang="en-US" altLang="zh-CN" dirty="0" smtClean="0">
                <a:ea typeface="宋体" charset="-122"/>
              </a:rPr>
              <a:t> Case Study</a:t>
            </a:r>
          </a:p>
          <a:p>
            <a:r>
              <a:rPr lang="en-US" altLang="zh-CN" dirty="0">
                <a:ea typeface="宋体" charset="-122"/>
                <a:sym typeface="Wingdings 2" pitchFamily="18" charset="2"/>
              </a:rPr>
              <a:t>Object Diagram </a:t>
            </a:r>
            <a:endParaRPr lang="en-US" altLang="zh-CN" dirty="0" smtClean="0">
              <a:ea typeface="宋体" charset="-122"/>
              <a:sym typeface="Wingdings 2" pitchFamily="18" charset="2"/>
            </a:endParaRPr>
          </a:p>
        </p:txBody>
      </p:sp>
      <p:sp>
        <p:nvSpPr>
          <p:cNvPr id="5" name="AutoShape 5"/>
          <p:cNvSpPr>
            <a:spLocks noChangeArrowheads="1"/>
          </p:cNvSpPr>
          <p:nvPr/>
        </p:nvSpPr>
        <p:spPr bwMode="auto">
          <a:xfrm>
            <a:off x="418529" y="378904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6864332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179512" y="836712"/>
            <a:ext cx="8640960" cy="4438650"/>
          </a:xfrm>
        </p:spPr>
        <p:txBody>
          <a:bodyPr/>
          <a:lstStyle/>
          <a:p>
            <a:pPr>
              <a:lnSpc>
                <a:spcPct val="90000"/>
              </a:lnSpc>
            </a:pPr>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a:t>
            </a:r>
            <a:r>
              <a:rPr lang="en-US" altLang="zh-CN" sz="2400" dirty="0">
                <a:solidFill>
                  <a:schemeClr val="tx1"/>
                </a:solidFill>
                <a:ea typeface="宋体" charset="-122"/>
                <a:sym typeface="Wingdings 2" pitchFamily="18" charset="2"/>
              </a:rPr>
              <a:t>Object</a:t>
            </a:r>
            <a:r>
              <a:rPr lang="zh-CN" altLang="en-US" sz="2400" dirty="0">
                <a:solidFill>
                  <a:schemeClr val="tx1"/>
                </a:solidFill>
                <a:latin typeface="宋体" charset="-122"/>
                <a:ea typeface="宋体" charset="-122"/>
                <a:sym typeface="Wingdings 2" pitchFamily="18" charset="2"/>
              </a:rPr>
              <a:t>）是对象类的实例（</a:t>
            </a:r>
            <a:r>
              <a:rPr lang="en-US" altLang="zh-CN" sz="2400" dirty="0">
                <a:solidFill>
                  <a:schemeClr val="tx1"/>
                </a:solidFill>
                <a:ea typeface="宋体" charset="-122"/>
                <a:sym typeface="Wingdings 2" pitchFamily="18" charset="2"/>
              </a:rPr>
              <a:t>Instance</a:t>
            </a:r>
            <a:r>
              <a:rPr lang="zh-CN" altLang="en-US" sz="2400" dirty="0">
                <a:solidFill>
                  <a:schemeClr val="tx1"/>
                </a:solidFill>
                <a:latin typeface="宋体" charset="-122"/>
                <a:ea typeface="宋体" charset="-122"/>
                <a:sym typeface="Wingdings 2" pitchFamily="18" charset="2"/>
              </a:rPr>
              <a:t>），用于模型化特定的实体。</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对象是唯一的，可以标识的。每个对象都是不同的，即使它具有相同的属性。</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对象的图标与对象类一样是用实线矩形框表示的，矩形框中含有若干分隔框。</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ea typeface="宋体" charset="-122"/>
                <a:sym typeface="Wingdings 2" pitchFamily="18" charset="2"/>
              </a:rPr>
              <a:t>对象名分隔框中包含一个对象的名字，对象名的格式为：</a:t>
            </a:r>
          </a:p>
          <a:p>
            <a:pPr marL="0" indent="0">
              <a:lnSpc>
                <a:spcPct val="90000"/>
              </a:lnSpc>
              <a:buNone/>
            </a:pPr>
            <a:r>
              <a:rPr lang="zh-CN" altLang="en-US" sz="2400" dirty="0">
                <a:solidFill>
                  <a:schemeClr val="tx1"/>
                </a:solidFill>
                <a:latin typeface="宋体" charset="-122"/>
                <a:ea typeface="宋体" charset="-122"/>
                <a:sym typeface="Wingdings 2" pitchFamily="18" charset="2"/>
              </a:rPr>
              <a:t>    对象名</a:t>
            </a:r>
            <a:r>
              <a:rPr lang="en-US" altLang="zh-CN" sz="2400" dirty="0">
                <a:solidFill>
                  <a:schemeClr val="tx1"/>
                </a:solidFill>
                <a:latin typeface="宋体" charset="-122"/>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类列表 </a:t>
            </a:r>
            <a:r>
              <a:rPr lang="en-US" altLang="zh-CN" sz="2400" dirty="0">
                <a:solidFill>
                  <a:schemeClr val="tx1"/>
                </a:solidFill>
                <a:latin typeface="宋体" charset="-122"/>
                <a:ea typeface="宋体" charset="-122"/>
                <a:sym typeface="Wingdings 2" pitchFamily="18" charset="2"/>
              </a:rPr>
              <a:t>[</a:t>
            </a:r>
            <a:r>
              <a:rPr lang="zh-CN" altLang="en-US" sz="2400" dirty="0">
                <a:solidFill>
                  <a:schemeClr val="tx1"/>
                </a:solidFill>
                <a:latin typeface="宋体" charset="-122"/>
                <a:ea typeface="宋体" charset="-122"/>
                <a:sym typeface="Wingdings 2" pitchFamily="18" charset="2"/>
              </a:rPr>
              <a:t>状态列表</a:t>
            </a:r>
            <a:r>
              <a:rPr lang="en-US" altLang="zh-CN" sz="2400" dirty="0">
                <a:solidFill>
                  <a:schemeClr val="tx1"/>
                </a:solidFill>
                <a:latin typeface="宋体" charset="-122"/>
                <a:ea typeface="宋体" charset="-122"/>
                <a:sym typeface="Wingdings 2" pitchFamily="18" charset="2"/>
              </a:rPr>
              <a:t>]</a:t>
            </a:r>
          </a:p>
          <a:p>
            <a:pPr>
              <a:lnSpc>
                <a:spcPct val="90000"/>
              </a:lnSpc>
            </a:pPr>
            <a:r>
              <a:rPr lang="en-US" altLang="zh-CN"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一个对象可以有多个型（角色），它们可以动态地改变。但是，一个对象只属于一个对象类，它是不能改变的。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对象名分隔框中的状态列表，表示该对象的并发状态。  </a:t>
            </a:r>
            <a:r>
              <a:rPr lang="zh-CN" altLang="en-US" sz="2400" dirty="0">
                <a:solidFill>
                  <a:schemeClr val="tx1"/>
                </a:solidFill>
                <a:sym typeface="Wingdings 2" pitchFamily="18" charset="2"/>
              </a:rPr>
              <a:t> </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对象的属性分隔框含有该对象的属性值</a:t>
            </a:r>
            <a:r>
              <a:rPr lang="zh-CN" altLang="en-US" sz="2400" dirty="0">
                <a:solidFill>
                  <a:schemeClr val="tx1"/>
                </a:solidFill>
                <a:sym typeface="Wingdings 2" pitchFamily="18" charset="2"/>
              </a:rPr>
              <a:t>。</a:t>
            </a:r>
          </a:p>
          <a:p>
            <a:pPr>
              <a:lnSpc>
                <a:spcPct val="90000"/>
              </a:lnSpc>
            </a:pPr>
            <a:r>
              <a:rPr lang="zh-CN" altLang="en-US" sz="2400" dirty="0">
                <a:solidFill>
                  <a:schemeClr val="tx1"/>
                </a:solidFill>
                <a:sym typeface="Wingdings 2" pitchFamily="18" charset="2"/>
              </a:rPr>
              <a:t></a:t>
            </a:r>
            <a:r>
              <a:rPr lang="zh-CN" altLang="en-US" sz="2400" dirty="0">
                <a:solidFill>
                  <a:schemeClr val="tx1"/>
                </a:solidFill>
                <a:latin typeface="宋体" charset="-122"/>
                <a:ea typeface="宋体" charset="-122"/>
                <a:sym typeface="Wingdings 2" pitchFamily="18" charset="2"/>
              </a:rPr>
              <a:t>对象图标中可以有其他的分隔框，如同在其对象类中定义的那样，但是可以不含有操作框。</a:t>
            </a:r>
            <a:r>
              <a:rPr lang="zh-CN" altLang="en-US" sz="2400" dirty="0">
                <a:solidFill>
                  <a:schemeClr val="tx1"/>
                </a:solidFill>
                <a:sym typeface="Wingdings 2" pitchFamily="18" charset="2"/>
              </a:rPr>
              <a:t> </a:t>
            </a:r>
          </a:p>
        </p:txBody>
      </p:sp>
      <p:sp>
        <p:nvSpPr>
          <p:cNvPr id="230406" name="Rectangle 6"/>
          <p:cNvSpPr>
            <a:spLocks noGrp="1" noChangeArrowheads="1"/>
          </p:cNvSpPr>
          <p:nvPr>
            <p:ph type="title"/>
          </p:nvPr>
        </p:nvSpPr>
        <p:spPr>
          <a:noFill/>
          <a:ln/>
        </p:spPr>
        <p:txBody>
          <a:bodyPr/>
          <a:lstStyle/>
          <a:p>
            <a:r>
              <a:rPr lang="en-US" altLang="zh-CN" dirty="0">
                <a:ea typeface="宋体" charset="-122"/>
                <a:sym typeface="Wingdings 2" pitchFamily="18" charset="2"/>
              </a:rPr>
              <a:t>Object</a:t>
            </a:r>
            <a:endParaRPr lang="zh-CN" altLang="en-US" dirty="0"/>
          </a:p>
        </p:txBody>
      </p:sp>
      <p:sp>
        <p:nvSpPr>
          <p:cNvPr id="230408" name="Rectangle 8"/>
          <p:cNvSpPr>
            <a:spLocks noChangeArrowheads="1"/>
          </p:cNvSpPr>
          <p:nvPr/>
        </p:nvSpPr>
        <p:spPr bwMode="auto">
          <a:xfrm>
            <a:off x="232410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4917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611560" y="1196752"/>
            <a:ext cx="7992888" cy="4362450"/>
          </a:xfrm>
        </p:spPr>
        <p:txBody>
          <a:bodyPr/>
          <a:lstStyle/>
          <a:p>
            <a:pPr>
              <a:lnSpc>
                <a:spcPct val="90000"/>
              </a:lnSpc>
            </a:pPr>
            <a:r>
              <a:rPr lang="en-US" altLang="zh-CN"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对象图是对象类图的一个实例。对象图表示了在某一时刻系统对象的状态、对象之间的联系的状态以及对象行为的静态方面的状态。</a:t>
            </a:r>
            <a:r>
              <a:rPr lang="zh-CN" altLang="en-US" sz="2800" dirty="0">
                <a:solidFill>
                  <a:schemeClr val="tx1"/>
                </a:solidFill>
                <a:sym typeface="Wingdings 2" pitchFamily="18" charset="2"/>
              </a:rPr>
              <a:t> </a:t>
            </a:r>
          </a:p>
          <a:p>
            <a:pPr>
              <a:lnSpc>
                <a:spcPct val="90000"/>
              </a:lnSpc>
            </a:pPr>
            <a:r>
              <a:rPr lang="zh-CN" altLang="en-US" sz="2800" dirty="0">
                <a:solidFill>
                  <a:schemeClr val="tx1"/>
                </a:solidFill>
                <a:sym typeface="Wingdings 2" pitchFamily="18" charset="2"/>
              </a:rPr>
              <a:t></a:t>
            </a:r>
            <a:r>
              <a:rPr lang="zh-CN" altLang="en-US" sz="2800" dirty="0">
                <a:solidFill>
                  <a:schemeClr val="tx1"/>
                </a:solidFill>
                <a:latin typeface="宋体" charset="-122"/>
                <a:ea typeface="宋体" charset="-122"/>
                <a:sym typeface="Wingdings 2" pitchFamily="18" charset="2"/>
              </a:rPr>
              <a:t>对象图的表示方法与类图没有什么不同，但它们所表达的内容、含义和侧重点是有所不同的。</a:t>
            </a:r>
          </a:p>
          <a:p>
            <a:pPr marL="0" indent="0">
              <a:lnSpc>
                <a:spcPct val="90000"/>
              </a:lnSpc>
              <a:buNone/>
            </a:pPr>
            <a:endParaRPr lang="en-US" altLang="zh-CN" sz="2800" dirty="0" smtClean="0">
              <a:solidFill>
                <a:schemeClr val="tx1"/>
              </a:solidFill>
              <a:latin typeface="宋体" charset="-122"/>
              <a:ea typeface="宋体" charset="-122"/>
              <a:sym typeface="Wingdings 2" pitchFamily="18" charset="2"/>
            </a:endParaRPr>
          </a:p>
          <a:p>
            <a:pPr marL="0" indent="0">
              <a:lnSpc>
                <a:spcPct val="90000"/>
              </a:lnSpc>
              <a:buNone/>
            </a:pPr>
            <a:r>
              <a:rPr lang="zh-CN" altLang="en-US" sz="2800" dirty="0" smtClean="0">
                <a:solidFill>
                  <a:schemeClr val="tx1"/>
                </a:solidFill>
                <a:latin typeface="宋体" charset="-122"/>
                <a:ea typeface="宋体" charset="-122"/>
                <a:sym typeface="Wingdings 2" pitchFamily="18" charset="2"/>
              </a:rPr>
              <a:t>对象</a:t>
            </a:r>
            <a:r>
              <a:rPr lang="zh-CN" altLang="en-US" sz="2800" dirty="0">
                <a:solidFill>
                  <a:schemeClr val="tx1"/>
                </a:solidFill>
                <a:latin typeface="宋体" charset="-122"/>
                <a:ea typeface="宋体" charset="-122"/>
                <a:sym typeface="Wingdings 2" pitchFamily="18" charset="2"/>
              </a:rPr>
              <a:t>之间一律用实线相连，表示当前的链接。 </a:t>
            </a:r>
          </a:p>
          <a:p>
            <a:pPr marL="0" indent="0">
              <a:lnSpc>
                <a:spcPct val="90000"/>
              </a:lnSpc>
              <a:buNone/>
            </a:pPr>
            <a:endParaRPr lang="en-US" altLang="zh-CN" sz="2800" dirty="0" smtClean="0">
              <a:solidFill>
                <a:schemeClr val="tx1"/>
              </a:solidFill>
              <a:latin typeface="宋体" charset="-122"/>
              <a:ea typeface="宋体" charset="-122"/>
              <a:sym typeface="Wingdings 2" pitchFamily="18" charset="2"/>
            </a:endParaRPr>
          </a:p>
          <a:p>
            <a:pPr marL="0" indent="0">
              <a:lnSpc>
                <a:spcPct val="90000"/>
              </a:lnSpc>
              <a:buNone/>
            </a:pPr>
            <a:r>
              <a:rPr lang="zh-CN" altLang="en-US" sz="2800" dirty="0" smtClean="0">
                <a:solidFill>
                  <a:schemeClr val="tx1"/>
                </a:solidFill>
                <a:latin typeface="宋体" charset="-122"/>
                <a:ea typeface="宋体" charset="-122"/>
                <a:sym typeface="Wingdings 2" pitchFamily="18" charset="2"/>
              </a:rPr>
              <a:t>在</a:t>
            </a:r>
            <a:r>
              <a:rPr lang="zh-CN" altLang="en-US" sz="2800" dirty="0">
                <a:solidFill>
                  <a:schemeClr val="tx1"/>
                </a:solidFill>
                <a:latin typeface="宋体" charset="-122"/>
                <a:ea typeface="宋体" charset="-122"/>
                <a:sym typeface="Wingdings 2" pitchFamily="18" charset="2"/>
              </a:rPr>
              <a:t>图中没有显示对象所能进行的操作，但是每一个对象都可以进行其所属的类定义的操作。 </a:t>
            </a:r>
            <a:r>
              <a:rPr lang="zh-CN" altLang="en-US" sz="2800" dirty="0">
                <a:solidFill>
                  <a:schemeClr val="tx1"/>
                </a:solidFill>
                <a:sym typeface="Wingdings 2" pitchFamily="18" charset="2"/>
              </a:rPr>
              <a:t>   </a:t>
            </a:r>
          </a:p>
        </p:txBody>
      </p:sp>
      <p:sp>
        <p:nvSpPr>
          <p:cNvPr id="231430" name="Rectangle 6"/>
          <p:cNvSpPr>
            <a:spLocks noGrp="1" noChangeArrowheads="1"/>
          </p:cNvSpPr>
          <p:nvPr>
            <p:ph type="title"/>
          </p:nvPr>
        </p:nvSpPr>
        <p:spPr>
          <a:noFill/>
          <a:ln/>
        </p:spPr>
        <p:txBody>
          <a:bodyPr/>
          <a:lstStyle/>
          <a:p>
            <a:r>
              <a:rPr lang="en-US" altLang="zh-CN" dirty="0">
                <a:ea typeface="宋体" charset="-122"/>
                <a:sym typeface="Wingdings 2" pitchFamily="18" charset="2"/>
              </a:rPr>
              <a:t>Object Diagram</a:t>
            </a:r>
            <a:endParaRPr lang="zh-CN" altLang="en-US" dirty="0"/>
          </a:p>
        </p:txBody>
      </p:sp>
      <p:sp>
        <p:nvSpPr>
          <p:cNvPr id="231432" name="Rectangle 8"/>
          <p:cNvSpPr>
            <a:spLocks noChangeArrowheads="1"/>
          </p:cNvSpPr>
          <p:nvPr/>
        </p:nvSpPr>
        <p:spPr bwMode="auto">
          <a:xfrm>
            <a:off x="232410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001906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323850" y="981075"/>
            <a:ext cx="8569325"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Arial Narrow" pitchFamily="34" charset="0"/>
                <a:ea typeface="楷体_GB2312" pitchFamily="49" charset="-122"/>
              </a:rPr>
              <a:t>对象图</a:t>
            </a:r>
            <a:r>
              <a:rPr lang="zh-CN" altLang="en-US" sz="2800" b="1" dirty="0" smtClean="0">
                <a:latin typeface="Arial Narrow" pitchFamily="34" charset="0"/>
                <a:ea typeface="楷体_GB2312" pitchFamily="49" charset="-122"/>
              </a:rPr>
              <a:t>表示一组</a:t>
            </a:r>
            <a:r>
              <a:rPr lang="zh-CN" altLang="en-US" sz="2800" b="1" dirty="0">
                <a:latin typeface="Arial Narrow" pitchFamily="34" charset="0"/>
                <a:ea typeface="楷体_GB2312" pitchFamily="49" charset="-122"/>
              </a:rPr>
              <a:t>对象及它们之间的关系</a:t>
            </a:r>
            <a:r>
              <a:rPr lang="en-US" altLang="zh-CN" sz="2800" b="1" dirty="0">
                <a:latin typeface="Arial Narrow" pitchFamily="34" charset="0"/>
                <a:ea typeface="楷体_GB2312" pitchFamily="49" charset="-122"/>
              </a:rPr>
              <a:t>. </a:t>
            </a:r>
            <a:r>
              <a:rPr lang="zh-CN" altLang="en-US" sz="2800" b="1" dirty="0">
                <a:latin typeface="Arial Narrow" pitchFamily="34" charset="0"/>
                <a:ea typeface="楷体_GB2312" pitchFamily="49" charset="-122"/>
              </a:rPr>
              <a:t>是系统详细状态在某一时刻的快照</a:t>
            </a:r>
            <a:r>
              <a:rPr lang="en-US" altLang="zh-CN" sz="2800" b="1" dirty="0">
                <a:latin typeface="Arial Narrow" pitchFamily="34" charset="0"/>
                <a:ea typeface="楷体_GB2312" pitchFamily="49" charset="-122"/>
              </a:rPr>
              <a:t>, </a:t>
            </a:r>
            <a:r>
              <a:rPr lang="zh-CN" altLang="en-US" sz="2800" b="1" dirty="0">
                <a:latin typeface="Arial Narrow" pitchFamily="34" charset="0"/>
                <a:ea typeface="楷体_GB2312" pitchFamily="49" charset="-122"/>
              </a:rPr>
              <a:t>表示复杂的类图的一个实例</a:t>
            </a:r>
            <a:r>
              <a:rPr lang="en-US" altLang="zh-CN" sz="2800" b="1" dirty="0">
                <a:latin typeface="Arial Narrow" pitchFamily="34" charset="0"/>
                <a:ea typeface="楷体_GB2312" pitchFamily="49" charset="-122"/>
              </a:rPr>
              <a:t>.</a:t>
            </a:r>
          </a:p>
        </p:txBody>
      </p:sp>
      <p:sp>
        <p:nvSpPr>
          <p:cNvPr id="88069" name="Text Box 5"/>
          <p:cNvSpPr txBox="1">
            <a:spLocks noChangeArrowheads="1"/>
          </p:cNvSpPr>
          <p:nvPr/>
        </p:nvSpPr>
        <p:spPr bwMode="auto">
          <a:xfrm>
            <a:off x="395288" y="2133600"/>
            <a:ext cx="7131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楷体_GB2312" pitchFamily="49" charset="-122"/>
              </a:rPr>
              <a:t>对象图的建模元素</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对象和链</a:t>
            </a:r>
          </a:p>
        </p:txBody>
      </p:sp>
      <p:sp>
        <p:nvSpPr>
          <p:cNvPr id="88070" name="Text Box 6"/>
          <p:cNvSpPr txBox="1">
            <a:spLocks noChangeArrowheads="1"/>
          </p:cNvSpPr>
          <p:nvPr/>
        </p:nvSpPr>
        <p:spPr bwMode="auto">
          <a:xfrm>
            <a:off x="395288" y="3429000"/>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Narrow" pitchFamily="34" charset="0"/>
                <a:ea typeface="楷体_GB2312" pitchFamily="49" charset="-122"/>
              </a:rPr>
              <a:t>对象图在</a:t>
            </a:r>
            <a:r>
              <a:rPr lang="en-US" altLang="zh-CN" sz="2800" b="1">
                <a:latin typeface="Arial Narrow" pitchFamily="34" charset="0"/>
                <a:ea typeface="楷体_GB2312" pitchFamily="49" charset="-122"/>
              </a:rPr>
              <a:t>UML</a:t>
            </a:r>
            <a:r>
              <a:rPr lang="zh-CN" altLang="en-US" sz="2800" b="1">
                <a:latin typeface="Arial Narrow" pitchFamily="34" charset="0"/>
                <a:ea typeface="楷体_GB2312" pitchFamily="49" charset="-122"/>
              </a:rPr>
              <a:t>建模中使用有限</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用于表达数据结构的示例</a:t>
            </a:r>
            <a:r>
              <a:rPr lang="en-US" altLang="zh-CN" sz="2800" b="1">
                <a:latin typeface="Arial Narrow" pitchFamily="34" charset="0"/>
                <a:ea typeface="楷体_GB2312" pitchFamily="49" charset="-122"/>
              </a:rPr>
              <a:t>, </a:t>
            </a:r>
            <a:r>
              <a:rPr lang="zh-CN" altLang="en-US" sz="2800" b="1">
                <a:latin typeface="Arial Narrow" pitchFamily="34" charset="0"/>
                <a:ea typeface="楷体_GB2312" pitchFamily="49" charset="-122"/>
              </a:rPr>
              <a:t>了解系统在某个特定时刻的具体情况</a:t>
            </a:r>
            <a:r>
              <a:rPr lang="en-US" altLang="zh-CN" sz="2800" b="1">
                <a:latin typeface="Arial Narrow" pitchFamily="34" charset="0"/>
                <a:ea typeface="楷体_GB2312" pitchFamily="49" charset="-122"/>
              </a:rPr>
              <a:t>.</a:t>
            </a:r>
          </a:p>
        </p:txBody>
      </p:sp>
      <p:sp>
        <p:nvSpPr>
          <p:cNvPr id="9" name="Rectangle 6"/>
          <p:cNvSpPr>
            <a:spLocks noGrp="1" noChangeArrowheads="1"/>
          </p:cNvSpPr>
          <p:nvPr>
            <p:ph type="title"/>
          </p:nvPr>
        </p:nvSpPr>
        <p:spPr>
          <a:xfrm>
            <a:off x="76200" y="76200"/>
            <a:ext cx="8999538" cy="533400"/>
          </a:xfrm>
          <a:noFill/>
          <a:ln/>
        </p:spPr>
        <p:txBody>
          <a:bodyPr/>
          <a:lstStyle/>
          <a:p>
            <a:r>
              <a:rPr lang="en-US" altLang="zh-CN" dirty="0">
                <a:ea typeface="宋体" charset="-122"/>
                <a:sym typeface="Wingdings 2" pitchFamily="18" charset="2"/>
              </a:rPr>
              <a:t>Object Diagram</a:t>
            </a:r>
            <a:endParaRPr lang="zh-CN" altLang="en-US" dirty="0"/>
          </a:p>
        </p:txBody>
      </p:sp>
    </p:spTree>
    <p:extLst>
      <p:ext uri="{BB962C8B-B14F-4D97-AF65-F5344CB8AC3E}">
        <p14:creationId xmlns:p14="http://schemas.microsoft.com/office/powerpoint/2010/main" val="334502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ea typeface="宋体" charset="-122"/>
              </a:rPr>
              <a:t>Class Design Overview</a:t>
            </a:r>
          </a:p>
        </p:txBody>
      </p:sp>
      <p:grpSp>
        <p:nvGrpSpPr>
          <p:cNvPr id="5123" name="Group 3"/>
          <p:cNvGrpSpPr>
            <a:grpSpLocks/>
          </p:cNvGrpSpPr>
          <p:nvPr/>
        </p:nvGrpSpPr>
        <p:grpSpPr bwMode="auto">
          <a:xfrm>
            <a:off x="1195388" y="4013200"/>
            <a:ext cx="1720850" cy="1860550"/>
            <a:chOff x="2064" y="2736"/>
            <a:chExt cx="1084" cy="1172"/>
          </a:xfrm>
        </p:grpSpPr>
        <p:grpSp>
          <p:nvGrpSpPr>
            <p:cNvPr id="5196" name="Group 4"/>
            <p:cNvGrpSpPr>
              <a:grpSpLocks/>
            </p:cNvGrpSpPr>
            <p:nvPr/>
          </p:nvGrpSpPr>
          <p:grpSpPr bwMode="auto">
            <a:xfrm>
              <a:off x="2390" y="2736"/>
              <a:ext cx="432" cy="720"/>
              <a:chOff x="1249" y="2496"/>
              <a:chExt cx="432" cy="720"/>
            </a:xfrm>
          </p:grpSpPr>
          <p:sp>
            <p:nvSpPr>
              <p:cNvPr id="5198"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99"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0"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1"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3"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4"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5"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6"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7"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8"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9"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0"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1"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2"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3"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4"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15"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97" name="Text Box 23"/>
            <p:cNvSpPr txBox="1">
              <a:spLocks noChangeArrowheads="1"/>
            </p:cNvSpPr>
            <p:nvPr/>
          </p:nvSpPr>
          <p:spPr bwMode="auto">
            <a:xfrm>
              <a:off x="2064" y="3504"/>
              <a:ext cx="10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Supplementary</a:t>
              </a:r>
            </a:p>
            <a:p>
              <a:pPr algn="ctr"/>
              <a:r>
                <a:rPr lang="en-US" altLang="zh-CN" sz="1800" b="0">
                  <a:solidFill>
                    <a:schemeClr val="tx1"/>
                  </a:solidFill>
                  <a:latin typeface="Arial" charset="0"/>
                </a:rPr>
                <a:t>Specifications</a:t>
              </a:r>
            </a:p>
          </p:txBody>
        </p:sp>
      </p:grpSp>
      <p:sp>
        <p:nvSpPr>
          <p:cNvPr id="5124" name="AutoShape 24"/>
          <p:cNvSpPr>
            <a:spLocks noChangeArrowheads="1"/>
          </p:cNvSpPr>
          <p:nvPr/>
        </p:nvSpPr>
        <p:spPr bwMode="auto">
          <a:xfrm>
            <a:off x="4035425" y="2847975"/>
            <a:ext cx="1751013" cy="966788"/>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zh-CN" altLang="en-US"/>
          </a:p>
        </p:txBody>
      </p:sp>
      <p:sp>
        <p:nvSpPr>
          <p:cNvPr id="5125" name="AutoShape 25"/>
          <p:cNvSpPr>
            <a:spLocks noChangeArrowheads="1"/>
          </p:cNvSpPr>
          <p:nvPr/>
        </p:nvSpPr>
        <p:spPr bwMode="auto">
          <a:xfrm>
            <a:off x="3897313" y="2986088"/>
            <a:ext cx="1751012" cy="966787"/>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zh-CN" altLang="en-US"/>
          </a:p>
        </p:txBody>
      </p:sp>
      <p:sp>
        <p:nvSpPr>
          <p:cNvPr id="5126" name="AutoShape 26"/>
          <p:cNvSpPr>
            <a:spLocks noChangeArrowheads="1"/>
          </p:cNvSpPr>
          <p:nvPr/>
        </p:nvSpPr>
        <p:spPr bwMode="auto">
          <a:xfrm>
            <a:off x="3784600" y="3124200"/>
            <a:ext cx="1752600" cy="966788"/>
          </a:xfrm>
          <a:prstGeom prst="homePlate">
            <a:avLst>
              <a:gd name="adj" fmla="val 55005"/>
            </a:avLst>
          </a:prstGeom>
          <a:solidFill>
            <a:srgbClr val="00CCFF"/>
          </a:solidFill>
          <a:ln w="28575">
            <a:solidFill>
              <a:schemeClr val="bg2"/>
            </a:solidFill>
            <a:miter lim="800000"/>
            <a:headEnd type="none" w="sm" len="sm"/>
            <a:tailEnd type="none" w="lg" len="lg"/>
          </a:ln>
        </p:spPr>
        <p:txBody>
          <a:bodyPr wrap="none" anchor="ctr"/>
          <a:lstStyle/>
          <a:p>
            <a:pPr algn="ctr" eaLnBrk="0" hangingPunct="0"/>
            <a:r>
              <a:rPr lang="en-US" altLang="zh-CN" sz="2000" b="0">
                <a:solidFill>
                  <a:schemeClr val="bg2"/>
                </a:solidFill>
                <a:latin typeface="Arial" charset="0"/>
              </a:rPr>
              <a:t>Class</a:t>
            </a:r>
            <a:br>
              <a:rPr lang="en-US" altLang="zh-CN" sz="2000" b="0">
                <a:solidFill>
                  <a:schemeClr val="bg2"/>
                </a:solidFill>
                <a:latin typeface="Arial" charset="0"/>
              </a:rPr>
            </a:br>
            <a:r>
              <a:rPr lang="en-US" altLang="zh-CN" sz="2000" b="0">
                <a:solidFill>
                  <a:schemeClr val="bg2"/>
                </a:solidFill>
                <a:latin typeface="Arial" charset="0"/>
              </a:rPr>
              <a:t>Design</a:t>
            </a:r>
            <a:endParaRPr lang="en-US" altLang="zh-CN" sz="1800" b="0">
              <a:solidFill>
                <a:schemeClr val="bg2"/>
              </a:solidFill>
              <a:latin typeface="Arial" charset="0"/>
            </a:endParaRPr>
          </a:p>
        </p:txBody>
      </p:sp>
      <p:grpSp>
        <p:nvGrpSpPr>
          <p:cNvPr id="5127" name="Group 72"/>
          <p:cNvGrpSpPr>
            <a:grpSpLocks/>
          </p:cNvGrpSpPr>
          <p:nvPr/>
        </p:nvGrpSpPr>
        <p:grpSpPr bwMode="auto">
          <a:xfrm>
            <a:off x="1176338" y="1555750"/>
            <a:ext cx="1758950" cy="1860550"/>
            <a:chOff x="3959" y="1776"/>
            <a:chExt cx="1108" cy="1172"/>
          </a:xfrm>
        </p:grpSpPr>
        <p:grpSp>
          <p:nvGrpSpPr>
            <p:cNvPr id="5176" name="Group 73"/>
            <p:cNvGrpSpPr>
              <a:grpSpLocks/>
            </p:cNvGrpSpPr>
            <p:nvPr/>
          </p:nvGrpSpPr>
          <p:grpSpPr bwMode="auto">
            <a:xfrm>
              <a:off x="4297" y="1776"/>
              <a:ext cx="432" cy="720"/>
              <a:chOff x="1249" y="2496"/>
              <a:chExt cx="432" cy="720"/>
            </a:xfrm>
          </p:grpSpPr>
          <p:sp>
            <p:nvSpPr>
              <p:cNvPr id="5178" name="Rectangle 7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9" name="Line 7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0" name="Line 7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1" name="Line 7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2" name="Line 7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3" name="Line 7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4" name="Line 8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5" name="Line 8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6" name="Line 8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7" name="Line 8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8" name="Line 8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9" name="Line 8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0" name="Line 8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1" name="Line 8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2" name="Line 8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3" name="Line 8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4" name="Line 9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5" name="Line 9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77" name="Text Box 92"/>
            <p:cNvSpPr txBox="1">
              <a:spLocks noChangeArrowheads="1"/>
            </p:cNvSpPr>
            <p:nvPr/>
          </p:nvSpPr>
          <p:spPr bwMode="auto">
            <a:xfrm>
              <a:off x="3959" y="2544"/>
              <a:ext cx="11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Project Specific</a:t>
              </a:r>
              <a:br>
                <a:rPr lang="en-US" altLang="zh-CN" sz="1800" b="0">
                  <a:solidFill>
                    <a:schemeClr val="tx1"/>
                  </a:solidFill>
                  <a:latin typeface="Arial" charset="0"/>
                </a:rPr>
              </a:br>
              <a:r>
                <a:rPr lang="en-US" altLang="zh-CN" sz="1800" b="0">
                  <a:solidFill>
                    <a:schemeClr val="tx1"/>
                  </a:solidFill>
                  <a:latin typeface="Arial" charset="0"/>
                </a:rPr>
                <a:t>Guidelines</a:t>
              </a:r>
            </a:p>
          </p:txBody>
        </p:sp>
      </p:grpSp>
      <p:sp>
        <p:nvSpPr>
          <p:cNvPr id="5128" name="Line 98"/>
          <p:cNvSpPr>
            <a:spLocks noChangeShapeType="1"/>
          </p:cNvSpPr>
          <p:nvPr/>
        </p:nvSpPr>
        <p:spPr bwMode="auto">
          <a:xfrm>
            <a:off x="2743200" y="2374900"/>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101"/>
          <p:cNvSpPr>
            <a:spLocks noChangeShapeType="1"/>
          </p:cNvSpPr>
          <p:nvPr/>
        </p:nvSpPr>
        <p:spPr bwMode="auto">
          <a:xfrm flipV="1">
            <a:off x="5930900" y="3352800"/>
            <a:ext cx="796925"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30" name="Group 108"/>
          <p:cNvGrpSpPr>
            <a:grpSpLocks/>
          </p:cNvGrpSpPr>
          <p:nvPr/>
        </p:nvGrpSpPr>
        <p:grpSpPr bwMode="auto">
          <a:xfrm>
            <a:off x="6578600" y="2971800"/>
            <a:ext cx="1587500" cy="1042988"/>
            <a:chOff x="4191" y="1200"/>
            <a:chExt cx="1000" cy="657"/>
          </a:xfrm>
        </p:grpSpPr>
        <p:sp>
          <p:nvSpPr>
            <p:cNvPr id="5171" name="Text Box 109"/>
            <p:cNvSpPr txBox="1">
              <a:spLocks noChangeArrowheads="1"/>
            </p:cNvSpPr>
            <p:nvPr/>
          </p:nvSpPr>
          <p:spPr bwMode="auto">
            <a:xfrm>
              <a:off x="4191" y="1684"/>
              <a:ext cx="10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Design Classes</a:t>
              </a:r>
            </a:p>
          </p:txBody>
        </p:sp>
        <p:grpSp>
          <p:nvGrpSpPr>
            <p:cNvPr id="5172" name="Group 110"/>
            <p:cNvGrpSpPr>
              <a:grpSpLocks/>
            </p:cNvGrpSpPr>
            <p:nvPr/>
          </p:nvGrpSpPr>
          <p:grpSpPr bwMode="auto">
            <a:xfrm>
              <a:off x="4416" y="1200"/>
              <a:ext cx="576" cy="384"/>
              <a:chOff x="144" y="1440"/>
              <a:chExt cx="881" cy="510"/>
            </a:xfrm>
          </p:grpSpPr>
          <p:sp>
            <p:nvSpPr>
              <p:cNvPr id="5173" name="Rectangle 1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74" name="Line 1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75" name="Line 1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sp>
        <p:nvSpPr>
          <p:cNvPr id="5131" name="Line 116"/>
          <p:cNvSpPr>
            <a:spLocks noChangeShapeType="1"/>
          </p:cNvSpPr>
          <p:nvPr/>
        </p:nvSpPr>
        <p:spPr bwMode="auto">
          <a:xfrm flipV="1">
            <a:off x="2743200" y="3975100"/>
            <a:ext cx="825500" cy="8255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32" name="Group 117"/>
          <p:cNvGrpSpPr>
            <a:grpSpLocks/>
          </p:cNvGrpSpPr>
          <p:nvPr/>
        </p:nvGrpSpPr>
        <p:grpSpPr bwMode="auto">
          <a:xfrm>
            <a:off x="6483350" y="4533900"/>
            <a:ext cx="1976438" cy="1673225"/>
            <a:chOff x="512" y="2416"/>
            <a:chExt cx="1245" cy="1054"/>
          </a:xfrm>
        </p:grpSpPr>
        <p:grpSp>
          <p:nvGrpSpPr>
            <p:cNvPr id="5149" name="Group 118"/>
            <p:cNvGrpSpPr>
              <a:grpSpLocks/>
            </p:cNvGrpSpPr>
            <p:nvPr/>
          </p:nvGrpSpPr>
          <p:grpSpPr bwMode="auto">
            <a:xfrm>
              <a:off x="512" y="2416"/>
              <a:ext cx="1245" cy="766"/>
              <a:chOff x="1309" y="1072"/>
              <a:chExt cx="1245" cy="766"/>
            </a:xfrm>
          </p:grpSpPr>
          <p:grpSp>
            <p:nvGrpSpPr>
              <p:cNvPr id="5151" name="Group 119"/>
              <p:cNvGrpSpPr>
                <a:grpSpLocks/>
              </p:cNvGrpSpPr>
              <p:nvPr/>
            </p:nvGrpSpPr>
            <p:grpSpPr bwMode="auto">
              <a:xfrm>
                <a:off x="1309" y="1231"/>
                <a:ext cx="302" cy="175"/>
                <a:chOff x="144" y="1440"/>
                <a:chExt cx="881" cy="510"/>
              </a:xfrm>
            </p:grpSpPr>
            <p:sp>
              <p:nvSpPr>
                <p:cNvPr id="5168" name="Rectangle 12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69" name="Line 12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70" name="Line 12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5152" name="Group 123"/>
              <p:cNvGrpSpPr>
                <a:grpSpLocks/>
              </p:cNvGrpSpPr>
              <p:nvPr/>
            </p:nvGrpSpPr>
            <p:grpSpPr bwMode="auto">
              <a:xfrm>
                <a:off x="1950" y="1072"/>
                <a:ext cx="302" cy="175"/>
                <a:chOff x="144" y="1440"/>
                <a:chExt cx="881" cy="510"/>
              </a:xfrm>
            </p:grpSpPr>
            <p:sp>
              <p:nvSpPr>
                <p:cNvPr id="5165" name="Rectangle 12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66" name="Line 12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67" name="Line 12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5153" name="Group 127"/>
              <p:cNvGrpSpPr>
                <a:grpSpLocks/>
              </p:cNvGrpSpPr>
              <p:nvPr/>
            </p:nvGrpSpPr>
            <p:grpSpPr bwMode="auto">
              <a:xfrm>
                <a:off x="1648" y="1663"/>
                <a:ext cx="302" cy="175"/>
                <a:chOff x="144" y="1440"/>
                <a:chExt cx="881" cy="510"/>
              </a:xfrm>
            </p:grpSpPr>
            <p:sp>
              <p:nvSpPr>
                <p:cNvPr id="5162" name="Rectangle 1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63" name="Line 1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64" name="Line 1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5154" name="Group 131"/>
              <p:cNvGrpSpPr>
                <a:grpSpLocks/>
              </p:cNvGrpSpPr>
              <p:nvPr/>
            </p:nvGrpSpPr>
            <p:grpSpPr bwMode="auto">
              <a:xfrm>
                <a:off x="2252" y="1581"/>
                <a:ext cx="302" cy="175"/>
                <a:chOff x="144" y="1440"/>
                <a:chExt cx="881" cy="510"/>
              </a:xfrm>
            </p:grpSpPr>
            <p:sp>
              <p:nvSpPr>
                <p:cNvPr id="5159" name="Rectangle 1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60" name="Line 1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61" name="Line 1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5155" name="Line 13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13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13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13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50" name="Text Box 139"/>
            <p:cNvSpPr txBox="1">
              <a:spLocks noChangeArrowheads="1"/>
            </p:cNvSpPr>
            <p:nvPr/>
          </p:nvSpPr>
          <p:spPr bwMode="auto">
            <a:xfrm>
              <a:off x="629" y="323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Design Model</a:t>
              </a:r>
            </a:p>
          </p:txBody>
        </p:sp>
      </p:grpSp>
      <p:sp>
        <p:nvSpPr>
          <p:cNvPr id="5133" name="Line 140"/>
          <p:cNvSpPr>
            <a:spLocks noChangeShapeType="1"/>
          </p:cNvSpPr>
          <p:nvPr/>
        </p:nvSpPr>
        <p:spPr bwMode="auto">
          <a:xfrm flipH="1" flipV="1">
            <a:off x="5537200" y="3740150"/>
            <a:ext cx="904875" cy="8858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34" name="Group 141"/>
          <p:cNvGrpSpPr>
            <a:grpSpLocks/>
          </p:cNvGrpSpPr>
          <p:nvPr/>
        </p:nvGrpSpPr>
        <p:grpSpPr bwMode="auto">
          <a:xfrm>
            <a:off x="3668713" y="1033463"/>
            <a:ext cx="2038350" cy="1131887"/>
            <a:chOff x="3596" y="3648"/>
            <a:chExt cx="1284" cy="713"/>
          </a:xfrm>
        </p:grpSpPr>
        <p:sp>
          <p:nvSpPr>
            <p:cNvPr id="5147" name="Oval 142"/>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8" name="Text Box 143"/>
            <p:cNvSpPr txBox="1">
              <a:spLocks noChangeArrowheads="1"/>
            </p:cNvSpPr>
            <p:nvPr/>
          </p:nvSpPr>
          <p:spPr bwMode="auto">
            <a:xfrm>
              <a:off x="3596" y="3957"/>
              <a:ext cx="12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Design Use-Case </a:t>
              </a:r>
            </a:p>
            <a:p>
              <a:pPr algn="ctr"/>
              <a:r>
                <a:rPr lang="en-US" altLang="zh-CN" sz="1800" b="0">
                  <a:solidFill>
                    <a:schemeClr val="tx1"/>
                  </a:solidFill>
                  <a:latin typeface="Arial" charset="0"/>
                </a:rPr>
                <a:t>Realization</a:t>
              </a:r>
            </a:p>
          </p:txBody>
        </p:sp>
      </p:grpSp>
      <p:grpSp>
        <p:nvGrpSpPr>
          <p:cNvPr id="5135" name="Group 144"/>
          <p:cNvGrpSpPr>
            <a:grpSpLocks/>
          </p:cNvGrpSpPr>
          <p:nvPr/>
        </p:nvGrpSpPr>
        <p:grpSpPr bwMode="auto">
          <a:xfrm>
            <a:off x="6578600" y="1185863"/>
            <a:ext cx="2178050" cy="1131887"/>
            <a:chOff x="3552" y="3648"/>
            <a:chExt cx="1372" cy="713"/>
          </a:xfrm>
        </p:grpSpPr>
        <p:sp>
          <p:nvSpPr>
            <p:cNvPr id="5145" name="Oval 145"/>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6" name="Text Box 146"/>
            <p:cNvSpPr txBox="1">
              <a:spLocks noChangeArrowheads="1"/>
            </p:cNvSpPr>
            <p:nvPr/>
          </p:nvSpPr>
          <p:spPr bwMode="auto">
            <a:xfrm>
              <a:off x="3552" y="3957"/>
              <a:ext cx="13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Analysis Use-Case </a:t>
              </a:r>
            </a:p>
            <a:p>
              <a:pPr algn="ctr"/>
              <a:r>
                <a:rPr lang="en-US" altLang="zh-CN" sz="1800" b="0">
                  <a:solidFill>
                    <a:schemeClr val="tx1"/>
                  </a:solidFill>
                  <a:latin typeface="Arial" charset="0"/>
                </a:rPr>
                <a:t>Realization</a:t>
              </a:r>
            </a:p>
          </p:txBody>
        </p:sp>
      </p:grpSp>
      <p:sp>
        <p:nvSpPr>
          <p:cNvPr id="5136" name="Line 147"/>
          <p:cNvSpPr>
            <a:spLocks noChangeShapeType="1"/>
          </p:cNvSpPr>
          <p:nvPr/>
        </p:nvSpPr>
        <p:spPr bwMode="auto">
          <a:xfrm flipH="1">
            <a:off x="5648325" y="2012950"/>
            <a:ext cx="1336675" cy="973138"/>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48"/>
          <p:cNvSpPr>
            <a:spLocks noChangeShapeType="1"/>
          </p:cNvSpPr>
          <p:nvPr/>
        </p:nvSpPr>
        <p:spPr bwMode="auto">
          <a:xfrm flipH="1">
            <a:off x="4660900" y="2190750"/>
            <a:ext cx="0" cy="606425"/>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38" name="Group 149"/>
          <p:cNvGrpSpPr>
            <a:grpSpLocks/>
          </p:cNvGrpSpPr>
          <p:nvPr/>
        </p:nvGrpSpPr>
        <p:grpSpPr bwMode="auto">
          <a:xfrm>
            <a:off x="3808413" y="4949825"/>
            <a:ext cx="1727200" cy="1042988"/>
            <a:chOff x="4147" y="1200"/>
            <a:chExt cx="1088" cy="657"/>
          </a:xfrm>
        </p:grpSpPr>
        <p:sp>
          <p:nvSpPr>
            <p:cNvPr id="5140" name="Text Box 150"/>
            <p:cNvSpPr txBox="1">
              <a:spLocks noChangeArrowheads="1"/>
            </p:cNvSpPr>
            <p:nvPr/>
          </p:nvSpPr>
          <p:spPr bwMode="auto">
            <a:xfrm>
              <a:off x="4147" y="1684"/>
              <a:ext cx="10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eaLnBrk="0" hangingPunct="0">
                <a:defRPr sz="1100" b="1">
                  <a:solidFill>
                    <a:schemeClr val="tx2"/>
                  </a:solidFill>
                  <a:latin typeface="Courier New" pitchFamily="49" charset="0"/>
                  <a:ea typeface="宋体" charset="-122"/>
                </a:defRPr>
              </a:lvl1pPr>
              <a:lvl2pPr marL="742950" indent="-285750" eaLnBrk="0" hangingPunct="0">
                <a:defRPr sz="1100" b="1">
                  <a:solidFill>
                    <a:schemeClr val="tx2"/>
                  </a:solidFill>
                  <a:latin typeface="Courier New" pitchFamily="49" charset="0"/>
                  <a:ea typeface="宋体" charset="-122"/>
                </a:defRPr>
              </a:lvl2pPr>
              <a:lvl3pPr marL="1143000" indent="-228600" eaLnBrk="0" hangingPunct="0">
                <a:defRPr sz="1100" b="1">
                  <a:solidFill>
                    <a:schemeClr val="tx2"/>
                  </a:solidFill>
                  <a:latin typeface="Courier New" pitchFamily="49" charset="0"/>
                  <a:ea typeface="宋体" charset="-122"/>
                </a:defRPr>
              </a:lvl3pPr>
              <a:lvl4pPr marL="1600200" indent="-228600" eaLnBrk="0" hangingPunct="0">
                <a:defRPr sz="1100" b="1">
                  <a:solidFill>
                    <a:schemeClr val="tx2"/>
                  </a:solidFill>
                  <a:latin typeface="Courier New" pitchFamily="49" charset="0"/>
                  <a:ea typeface="宋体" charset="-122"/>
                </a:defRPr>
              </a:lvl4pPr>
              <a:lvl5pPr marL="2057400" indent="-228600" eaLnBrk="0" hangingPunct="0">
                <a:defRPr sz="1100" b="1">
                  <a:solidFill>
                    <a:schemeClr val="tx2"/>
                  </a:solidFill>
                  <a:latin typeface="Courier New" pitchFamily="49" charset="0"/>
                  <a:ea typeface="宋体" charset="-122"/>
                </a:defRPr>
              </a:lvl5pPr>
              <a:lvl6pPr marL="2514600" indent="-228600" eaLnBrk="0" fontAlgn="base" hangingPunct="0">
                <a:spcBef>
                  <a:spcPct val="0"/>
                </a:spcBef>
                <a:spcAft>
                  <a:spcPct val="0"/>
                </a:spcAft>
                <a:defRPr sz="1100" b="1">
                  <a:solidFill>
                    <a:schemeClr val="tx2"/>
                  </a:solidFill>
                  <a:latin typeface="Courier New" pitchFamily="49" charset="0"/>
                  <a:ea typeface="宋体" charset="-122"/>
                </a:defRPr>
              </a:lvl6pPr>
              <a:lvl7pPr marL="2971800" indent="-228600" eaLnBrk="0" fontAlgn="base" hangingPunct="0">
                <a:spcBef>
                  <a:spcPct val="0"/>
                </a:spcBef>
                <a:spcAft>
                  <a:spcPct val="0"/>
                </a:spcAft>
                <a:defRPr sz="1100" b="1">
                  <a:solidFill>
                    <a:schemeClr val="tx2"/>
                  </a:solidFill>
                  <a:latin typeface="Courier New" pitchFamily="49" charset="0"/>
                  <a:ea typeface="宋体" charset="-122"/>
                </a:defRPr>
              </a:lvl7pPr>
              <a:lvl8pPr marL="3429000" indent="-228600" eaLnBrk="0" fontAlgn="base" hangingPunct="0">
                <a:spcBef>
                  <a:spcPct val="0"/>
                </a:spcBef>
                <a:spcAft>
                  <a:spcPct val="0"/>
                </a:spcAft>
                <a:defRPr sz="1100" b="1">
                  <a:solidFill>
                    <a:schemeClr val="tx2"/>
                  </a:solidFill>
                  <a:latin typeface="Courier New" pitchFamily="49" charset="0"/>
                  <a:ea typeface="宋体" charset="-122"/>
                </a:defRPr>
              </a:lvl8pPr>
              <a:lvl9pPr marL="3886200" indent="-228600" eaLnBrk="0" fontAlgn="base" hangingPunct="0">
                <a:spcBef>
                  <a:spcPct val="0"/>
                </a:spcBef>
                <a:spcAft>
                  <a:spcPct val="0"/>
                </a:spcAft>
                <a:defRPr sz="1100" b="1">
                  <a:solidFill>
                    <a:schemeClr val="tx2"/>
                  </a:solidFill>
                  <a:latin typeface="Courier New" pitchFamily="49" charset="0"/>
                  <a:ea typeface="宋体" charset="-122"/>
                </a:defRPr>
              </a:lvl9pPr>
            </a:lstStyle>
            <a:p>
              <a:pPr algn="ctr"/>
              <a:r>
                <a:rPr lang="en-US" altLang="zh-CN" sz="1800" b="0">
                  <a:solidFill>
                    <a:schemeClr val="tx1"/>
                  </a:solidFill>
                  <a:latin typeface="Arial" charset="0"/>
                </a:rPr>
                <a:t>Analysis Classes</a:t>
              </a:r>
            </a:p>
          </p:txBody>
        </p:sp>
        <p:grpSp>
          <p:nvGrpSpPr>
            <p:cNvPr id="5141" name="Group 151"/>
            <p:cNvGrpSpPr>
              <a:grpSpLocks/>
            </p:cNvGrpSpPr>
            <p:nvPr/>
          </p:nvGrpSpPr>
          <p:grpSpPr bwMode="auto">
            <a:xfrm>
              <a:off x="4416" y="1200"/>
              <a:ext cx="576" cy="384"/>
              <a:chOff x="144" y="1440"/>
              <a:chExt cx="881" cy="510"/>
            </a:xfrm>
          </p:grpSpPr>
          <p:sp>
            <p:nvSpPr>
              <p:cNvPr id="5142" name="Rectangle 1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5143" name="Line 1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144" name="Line 1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sp>
        <p:nvSpPr>
          <p:cNvPr id="5139" name="Line 155"/>
          <p:cNvSpPr>
            <a:spLocks noChangeShapeType="1"/>
          </p:cNvSpPr>
          <p:nvPr/>
        </p:nvSpPr>
        <p:spPr bwMode="auto">
          <a:xfrm flipV="1">
            <a:off x="4660900" y="4133850"/>
            <a:ext cx="0" cy="677863"/>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9317230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130" name="Rectangle 2"/>
          <p:cNvSpPr>
            <a:spLocks noChangeArrowheads="1"/>
          </p:cNvSpPr>
          <p:nvPr/>
        </p:nvSpPr>
        <p:spPr bwMode="auto">
          <a:xfrm>
            <a:off x="107504" y="116632"/>
            <a:ext cx="547846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zh-CN" altLang="en-US" sz="3200" dirty="0">
                <a:solidFill>
                  <a:srgbClr val="FFFF99"/>
                </a:solidFill>
                <a:latin typeface="+mj-lt"/>
                <a:cs typeface="+mj-cs"/>
              </a:rPr>
              <a:t>对象图的表示法</a:t>
            </a:r>
          </a:p>
        </p:txBody>
      </p:sp>
      <p:sp>
        <p:nvSpPr>
          <p:cNvPr id="1968131" name="Rectangle 3"/>
          <p:cNvSpPr>
            <a:spLocks noChangeArrowheads="1"/>
          </p:cNvSpPr>
          <p:nvPr/>
        </p:nvSpPr>
        <p:spPr bwMode="auto">
          <a:xfrm>
            <a:off x="493600" y="1268189"/>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对象名：由于对象是一个类的实例，因此其名称的格式是“对象名：类名”，这两个部分是可选的，但如果是包含了类名，则必须加上“：”，另外为了和类名区分，还必须加上下划线。</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属性：由于对象是一个具体的事物，因此所有的属性值都已经确定，因此通常会在属性的后面列出其值。</a:t>
            </a:r>
          </a:p>
        </p:txBody>
      </p:sp>
      <p:pic>
        <p:nvPicPr>
          <p:cNvPr id="196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652963"/>
            <a:ext cx="3671888" cy="157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686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US" altLang="zh-CN" sz="3200" dirty="0">
                <a:ea typeface="宋体" charset="-122"/>
                <a:sym typeface="Wingdings 2" pitchFamily="18" charset="2"/>
              </a:rPr>
              <a:t>Object Diagram</a:t>
            </a:r>
            <a:endParaRPr lang="zh-CN" altLang="en-US" sz="3200" dirty="0"/>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908050"/>
            <a:ext cx="5400675" cy="4805363"/>
          </a:xfrm>
          <a:prstGeom prst="rect">
            <a:avLst/>
          </a:prstGeom>
          <a:noFill/>
          <a:extLst>
            <a:ext uri="{909E8E84-426E-40DD-AFC4-6F175D3DCCD1}">
              <a14:hiddenFill xmlns:a14="http://schemas.microsoft.com/office/drawing/2010/main">
                <a:solidFill>
                  <a:srgbClr val="FFFFFF"/>
                </a:solidFill>
              </a14:hiddenFill>
            </a:ext>
          </a:extLst>
        </p:spPr>
      </p:pic>
      <p:pic>
        <p:nvPicPr>
          <p:cNvPr id="90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716338"/>
            <a:ext cx="2520950" cy="1795462"/>
          </a:xfrm>
          <a:prstGeom prst="rect">
            <a:avLst/>
          </a:prstGeom>
          <a:noFill/>
          <a:extLst>
            <a:ext uri="{909E8E84-426E-40DD-AFC4-6F175D3DCCD1}">
              <a14:hiddenFill xmlns:a14="http://schemas.microsoft.com/office/drawing/2010/main">
                <a:solidFill>
                  <a:srgbClr val="FFFFFF"/>
                </a:solidFill>
              </a14:hiddenFill>
            </a:ext>
          </a:extLst>
        </p:spPr>
      </p:pic>
      <p:sp>
        <p:nvSpPr>
          <p:cNvPr id="90119" name="Line 7"/>
          <p:cNvSpPr>
            <a:spLocks noChangeShapeType="1"/>
          </p:cNvSpPr>
          <p:nvPr/>
        </p:nvSpPr>
        <p:spPr bwMode="auto">
          <a:xfrm>
            <a:off x="3059113" y="908050"/>
            <a:ext cx="0" cy="53292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0" name="Text Box 8"/>
          <p:cNvSpPr txBox="1">
            <a:spLocks noChangeArrowheads="1"/>
          </p:cNvSpPr>
          <p:nvPr/>
        </p:nvSpPr>
        <p:spPr bwMode="auto">
          <a:xfrm>
            <a:off x="1042988" y="573405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类图</a:t>
            </a:r>
          </a:p>
        </p:txBody>
      </p:sp>
      <p:sp>
        <p:nvSpPr>
          <p:cNvPr id="90121" name="Text Box 9"/>
          <p:cNvSpPr txBox="1">
            <a:spLocks noChangeArrowheads="1"/>
          </p:cNvSpPr>
          <p:nvPr/>
        </p:nvSpPr>
        <p:spPr bwMode="auto">
          <a:xfrm>
            <a:off x="5364163" y="573405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楷体_GB2312" pitchFamily="49" charset="-122"/>
              </a:rPr>
              <a:t>对象图</a:t>
            </a:r>
          </a:p>
        </p:txBody>
      </p:sp>
    </p:spTree>
    <p:extLst>
      <p:ext uri="{BB962C8B-B14F-4D97-AF65-F5344CB8AC3E}">
        <p14:creationId xmlns:p14="http://schemas.microsoft.com/office/powerpoint/2010/main" val="455612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4275" name="Rectangle 3"/>
          <p:cNvSpPr>
            <a:spLocks noChangeArrowheads="1"/>
          </p:cNvSpPr>
          <p:nvPr/>
        </p:nvSpPr>
        <p:spPr bwMode="auto">
          <a:xfrm>
            <a:off x="468313" y="1124745"/>
            <a:ext cx="8070850" cy="4895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论证类模型的设计：当设计了类模型时，你可以通过对象图来模拟出一个运行时的状态，这样就可以研究在运行时设计的合理性。同时，也可以作为开发人员讨论的一个基础。</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分析和说明源代码：由于类图只是展示了程序的静态类结构，因此通过类图看懂代码的意图是很困难的。因此在分析源代码时，可以通过对象图来细化分析。而对于开发人员，对于逻辑较复杂的类交互时，可以考虑画出一些对象图来做补充说明 </a:t>
            </a:r>
          </a:p>
        </p:txBody>
      </p:sp>
      <p:sp>
        <p:nvSpPr>
          <p:cNvPr id="4" name="Rectangle 6"/>
          <p:cNvSpPr>
            <a:spLocks noGrp="1" noChangeArrowheads="1"/>
          </p:cNvSpPr>
          <p:nvPr>
            <p:ph type="title"/>
          </p:nvPr>
        </p:nvSpPr>
        <p:spPr>
          <a:xfrm>
            <a:off x="76200" y="76200"/>
            <a:ext cx="8999538" cy="533400"/>
          </a:xfrm>
          <a:noFill/>
          <a:ln/>
        </p:spPr>
        <p:txBody>
          <a:bodyPr/>
          <a:lstStyle/>
          <a:p>
            <a:r>
              <a:rPr lang="en-US" altLang="zh-CN" dirty="0">
                <a:ea typeface="宋体" charset="-122"/>
                <a:sym typeface="Wingdings 2" pitchFamily="18" charset="2"/>
              </a:rPr>
              <a:t>Object </a:t>
            </a:r>
            <a:r>
              <a:rPr lang="en-US" altLang="zh-CN" dirty="0" smtClean="0">
                <a:ea typeface="宋体" charset="-122"/>
                <a:sym typeface="Wingdings 2" pitchFamily="18" charset="2"/>
              </a:rPr>
              <a:t>Diagram</a:t>
            </a:r>
            <a:r>
              <a:rPr lang="en-US" altLang="zh-CN" dirty="0"/>
              <a:t> Application Notes</a:t>
            </a:r>
            <a:endParaRPr lang="zh-CN" altLang="en-US" dirty="0"/>
          </a:p>
        </p:txBody>
      </p:sp>
    </p:spTree>
    <p:extLst>
      <p:ext uri="{BB962C8B-B14F-4D97-AF65-F5344CB8AC3E}">
        <p14:creationId xmlns:p14="http://schemas.microsoft.com/office/powerpoint/2010/main" val="176239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6" name="Rectangle 8"/>
          <p:cNvSpPr>
            <a:spLocks noChangeArrowheads="1"/>
          </p:cNvSpPr>
          <p:nvPr/>
        </p:nvSpPr>
        <p:spPr bwMode="auto">
          <a:xfrm>
            <a:off x="232410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2458" name="Rectangle 10"/>
          <p:cNvSpPr>
            <a:spLocks noChangeArrowheads="1"/>
          </p:cNvSpPr>
          <p:nvPr/>
        </p:nvSpPr>
        <p:spPr bwMode="auto">
          <a:xfrm>
            <a:off x="3071813"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2457" name="Picture 9"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9528"/>
            <a:ext cx="4617905" cy="4248472"/>
          </a:xfrm>
          <a:prstGeom prst="rect">
            <a:avLst/>
          </a:prstGeom>
          <a:noFill/>
          <a:extLst>
            <a:ext uri="{909E8E84-426E-40DD-AFC4-6F175D3DCCD1}">
              <a14:hiddenFill xmlns:a14="http://schemas.microsoft.com/office/drawing/2010/main">
                <a:solidFill>
                  <a:srgbClr val="FFFFFF"/>
                </a:solidFill>
              </a14:hiddenFill>
            </a:ext>
          </a:extLst>
        </p:spPr>
      </p:pic>
      <p:sp>
        <p:nvSpPr>
          <p:cNvPr id="232460" name="Rectangle 12"/>
          <p:cNvSpPr>
            <a:spLocks noChangeArrowheads="1"/>
          </p:cNvSpPr>
          <p:nvPr/>
        </p:nvSpPr>
        <p:spPr bwMode="auto">
          <a:xfrm>
            <a:off x="3371850" y="206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2459" name="Picture 11"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8770"/>
            <a:ext cx="5376614" cy="543569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Grp="1" noChangeArrowheads="1"/>
          </p:cNvSpPr>
          <p:nvPr>
            <p:ph type="title"/>
          </p:nvPr>
        </p:nvSpPr>
        <p:spPr>
          <a:xfrm>
            <a:off x="76200" y="76200"/>
            <a:ext cx="8999538" cy="533400"/>
          </a:xfrm>
          <a:noFill/>
          <a:ln/>
        </p:spPr>
        <p:txBody>
          <a:bodyPr/>
          <a:lstStyle/>
          <a:p>
            <a:r>
              <a:rPr lang="en-US" altLang="zh-CN" dirty="0" smtClean="0"/>
              <a:t>Example</a:t>
            </a:r>
            <a:endParaRPr lang="zh-CN" altLang="en-US" dirty="0"/>
          </a:p>
        </p:txBody>
      </p:sp>
    </p:spTree>
    <p:extLst>
      <p:ext uri="{BB962C8B-B14F-4D97-AF65-F5344CB8AC3E}">
        <p14:creationId xmlns:p14="http://schemas.microsoft.com/office/powerpoint/2010/main" val="175027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81"/>
          <p:cNvSpPr>
            <a:spLocks noChangeArrowheads="1"/>
          </p:cNvSpPr>
          <p:nvPr/>
        </p:nvSpPr>
        <p:spPr bwMode="auto">
          <a:xfrm>
            <a:off x="5838825" y="4533900"/>
            <a:ext cx="2171700" cy="1114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8195" name="Rectangle 2"/>
          <p:cNvSpPr>
            <a:spLocks noGrp="1" noChangeArrowheads="1"/>
          </p:cNvSpPr>
          <p:nvPr>
            <p:ph type="title"/>
          </p:nvPr>
        </p:nvSpPr>
        <p:spPr/>
        <p:txBody>
          <a:bodyPr/>
          <a:lstStyle/>
          <a:p>
            <a:pPr eaLnBrk="1" hangingPunct="1"/>
            <a:r>
              <a:rPr lang="en-US" altLang="zh-CN" dirty="0" smtClean="0">
                <a:ea typeface="宋体" charset="-122"/>
              </a:rPr>
              <a:t>Class Design Considerations</a:t>
            </a:r>
          </a:p>
        </p:txBody>
      </p:sp>
      <p:sp>
        <p:nvSpPr>
          <p:cNvPr id="8196" name="Rectangle 3"/>
          <p:cNvSpPr>
            <a:spLocks noGrp="1" noChangeArrowheads="1"/>
          </p:cNvSpPr>
          <p:nvPr>
            <p:ph type="body" idx="1"/>
          </p:nvPr>
        </p:nvSpPr>
        <p:spPr>
          <a:xfrm>
            <a:off x="400050" y="874713"/>
            <a:ext cx="8489950" cy="5043487"/>
          </a:xfrm>
        </p:spPr>
        <p:txBody>
          <a:bodyPr/>
          <a:lstStyle/>
          <a:p>
            <a:pPr eaLnBrk="1" hangingPunct="1"/>
            <a:r>
              <a:rPr lang="en-US" altLang="zh-CN" dirty="0" smtClean="0">
                <a:ea typeface="宋体" charset="-122"/>
              </a:rPr>
              <a:t>Class stereotype</a:t>
            </a:r>
          </a:p>
          <a:p>
            <a:pPr lvl="1" eaLnBrk="1" hangingPunct="1"/>
            <a:r>
              <a:rPr lang="en-US" altLang="zh-CN" dirty="0" smtClean="0">
                <a:ea typeface="宋体" charset="-122"/>
              </a:rPr>
              <a:t>Boundary</a:t>
            </a:r>
          </a:p>
          <a:p>
            <a:pPr lvl="1" eaLnBrk="1" hangingPunct="1"/>
            <a:r>
              <a:rPr lang="en-US" altLang="zh-CN" dirty="0" smtClean="0">
                <a:ea typeface="宋体" charset="-122"/>
              </a:rPr>
              <a:t>Entity</a:t>
            </a:r>
          </a:p>
          <a:p>
            <a:pPr lvl="1" eaLnBrk="1" hangingPunct="1"/>
            <a:r>
              <a:rPr lang="en-US" altLang="zh-CN" dirty="0" smtClean="0">
                <a:ea typeface="宋体" charset="-122"/>
              </a:rPr>
              <a:t>Control</a:t>
            </a:r>
          </a:p>
          <a:p>
            <a:pPr eaLnBrk="1" hangingPunct="1"/>
            <a:r>
              <a:rPr lang="en-US" altLang="zh-CN" dirty="0" smtClean="0">
                <a:ea typeface="宋体" charset="-122"/>
              </a:rPr>
              <a:t>Applicable design patterns</a:t>
            </a:r>
          </a:p>
          <a:p>
            <a:pPr eaLnBrk="1" hangingPunct="1"/>
            <a:r>
              <a:rPr lang="en-US" altLang="zh-CN" dirty="0" smtClean="0">
                <a:ea typeface="宋体" charset="-122"/>
              </a:rPr>
              <a:t>Architectural mechanisms</a:t>
            </a:r>
          </a:p>
          <a:p>
            <a:pPr lvl="1" eaLnBrk="1" hangingPunct="1"/>
            <a:r>
              <a:rPr lang="en-US" altLang="zh-CN" dirty="0" smtClean="0">
                <a:ea typeface="宋体" charset="-122"/>
              </a:rPr>
              <a:t>Persistence</a:t>
            </a:r>
          </a:p>
          <a:p>
            <a:pPr lvl="1" eaLnBrk="1" hangingPunct="1"/>
            <a:r>
              <a:rPr lang="en-US" altLang="zh-CN" dirty="0" smtClean="0">
                <a:ea typeface="宋体" charset="-122"/>
              </a:rPr>
              <a:t>Distribution</a:t>
            </a:r>
          </a:p>
          <a:p>
            <a:pPr lvl="1" eaLnBrk="1" hangingPunct="1"/>
            <a:r>
              <a:rPr lang="en-US" altLang="zh-CN" dirty="0" smtClean="0">
                <a:ea typeface="宋体" charset="-122"/>
              </a:rPr>
              <a:t>etc.</a:t>
            </a:r>
          </a:p>
        </p:txBody>
      </p:sp>
      <p:sp>
        <p:nvSpPr>
          <p:cNvPr id="8197" name="AutoShape 64"/>
          <p:cNvSpPr>
            <a:spLocks noChangeArrowheads="1"/>
          </p:cNvSpPr>
          <p:nvPr/>
        </p:nvSpPr>
        <p:spPr bwMode="auto">
          <a:xfrm>
            <a:off x="5702300" y="4124325"/>
            <a:ext cx="876300" cy="830263"/>
          </a:xfrm>
          <a:prstGeom prst="can">
            <a:avLst>
              <a:gd name="adj" fmla="val 29444"/>
            </a:avLst>
          </a:prstGeom>
          <a:solidFill>
            <a:srgbClr val="FFFFCC"/>
          </a:solidFill>
          <a:ln w="9525">
            <a:solidFill>
              <a:srgbClr val="990033"/>
            </a:solidFill>
            <a:round/>
            <a:headEnd/>
            <a:tailEnd/>
          </a:ln>
        </p:spPr>
        <p:txBody>
          <a:bodyPr wrap="none" lIns="107950" tIns="53975" rIns="107950" bIns="53975" anchor="ctr"/>
          <a:lstStyle/>
          <a:p>
            <a:endParaRPr lang="zh-CN" altLang="en-US"/>
          </a:p>
        </p:txBody>
      </p:sp>
      <p:grpSp>
        <p:nvGrpSpPr>
          <p:cNvPr id="8198" name="Group 65"/>
          <p:cNvGrpSpPr>
            <a:grpSpLocks/>
          </p:cNvGrpSpPr>
          <p:nvPr/>
        </p:nvGrpSpPr>
        <p:grpSpPr bwMode="auto">
          <a:xfrm>
            <a:off x="5746750" y="4779963"/>
            <a:ext cx="2347913" cy="755650"/>
            <a:chOff x="2156" y="2770"/>
            <a:chExt cx="2056" cy="662"/>
          </a:xfrm>
        </p:grpSpPr>
        <p:sp>
          <p:nvSpPr>
            <p:cNvPr id="8211" name="Freeform 66"/>
            <p:cNvSpPr>
              <a:spLocks/>
            </p:cNvSpPr>
            <p:nvPr/>
          </p:nvSpPr>
          <p:spPr bwMode="auto">
            <a:xfrm>
              <a:off x="2820" y="2837"/>
              <a:ext cx="748" cy="515"/>
            </a:xfrm>
            <a:custGeom>
              <a:avLst/>
              <a:gdLst>
                <a:gd name="T0" fmla="*/ 0 w 1496"/>
                <a:gd name="T1" fmla="*/ 41 h 1030"/>
                <a:gd name="T2" fmla="*/ 17 w 1496"/>
                <a:gd name="T3" fmla="*/ 41 h 1030"/>
                <a:gd name="T4" fmla="*/ 17 w 1496"/>
                <a:gd name="T5" fmla="*/ 40 h 1030"/>
                <a:gd name="T6" fmla="*/ 18 w 1496"/>
                <a:gd name="T7" fmla="*/ 39 h 1030"/>
                <a:gd name="T8" fmla="*/ 19 w 1496"/>
                <a:gd name="T9" fmla="*/ 38 h 1030"/>
                <a:gd name="T10" fmla="*/ 20 w 1496"/>
                <a:gd name="T11" fmla="*/ 35 h 1030"/>
                <a:gd name="T12" fmla="*/ 21 w 1496"/>
                <a:gd name="T13" fmla="*/ 33 h 1030"/>
                <a:gd name="T14" fmla="*/ 22 w 1496"/>
                <a:gd name="T15" fmla="*/ 30 h 1030"/>
                <a:gd name="T16" fmla="*/ 24 w 1496"/>
                <a:gd name="T17" fmla="*/ 26 h 1030"/>
                <a:gd name="T18" fmla="*/ 25 w 1496"/>
                <a:gd name="T19" fmla="*/ 23 h 1030"/>
                <a:gd name="T20" fmla="*/ 26 w 1496"/>
                <a:gd name="T21" fmla="*/ 19 h 1030"/>
                <a:gd name="T22" fmla="*/ 28 w 1496"/>
                <a:gd name="T23" fmla="*/ 16 h 1030"/>
                <a:gd name="T24" fmla="*/ 30 w 1496"/>
                <a:gd name="T25" fmla="*/ 12 h 1030"/>
                <a:gd name="T26" fmla="*/ 31 w 1496"/>
                <a:gd name="T27" fmla="*/ 9 h 1030"/>
                <a:gd name="T28" fmla="*/ 33 w 1496"/>
                <a:gd name="T29" fmla="*/ 6 h 1030"/>
                <a:gd name="T30" fmla="*/ 35 w 1496"/>
                <a:gd name="T31" fmla="*/ 4 h 1030"/>
                <a:gd name="T32" fmla="*/ 36 w 1496"/>
                <a:gd name="T33" fmla="*/ 2 h 1030"/>
                <a:gd name="T34" fmla="*/ 37 w 1496"/>
                <a:gd name="T35" fmla="*/ 0 h 1030"/>
                <a:gd name="T36" fmla="*/ 56 w 1496"/>
                <a:gd name="T37" fmla="*/ 1 h 1030"/>
                <a:gd name="T38" fmla="*/ 56 w 1496"/>
                <a:gd name="T39" fmla="*/ 1 h 1030"/>
                <a:gd name="T40" fmla="*/ 56 w 1496"/>
                <a:gd name="T41" fmla="*/ 2 h 1030"/>
                <a:gd name="T42" fmla="*/ 57 w 1496"/>
                <a:gd name="T43" fmla="*/ 3 h 1030"/>
                <a:gd name="T44" fmla="*/ 59 w 1496"/>
                <a:gd name="T45" fmla="*/ 5 h 1030"/>
                <a:gd name="T46" fmla="*/ 60 w 1496"/>
                <a:gd name="T47" fmla="*/ 7 h 1030"/>
                <a:gd name="T48" fmla="*/ 62 w 1496"/>
                <a:gd name="T49" fmla="*/ 10 h 1030"/>
                <a:gd name="T50" fmla="*/ 63 w 1496"/>
                <a:gd name="T51" fmla="*/ 13 h 1030"/>
                <a:gd name="T52" fmla="*/ 66 w 1496"/>
                <a:gd name="T53" fmla="*/ 16 h 1030"/>
                <a:gd name="T54" fmla="*/ 68 w 1496"/>
                <a:gd name="T55" fmla="*/ 19 h 1030"/>
                <a:gd name="T56" fmla="*/ 69 w 1496"/>
                <a:gd name="T57" fmla="*/ 22 h 1030"/>
                <a:gd name="T58" fmla="*/ 71 w 1496"/>
                <a:gd name="T59" fmla="*/ 26 h 1030"/>
                <a:gd name="T60" fmla="*/ 73 w 1496"/>
                <a:gd name="T61" fmla="*/ 29 h 1030"/>
                <a:gd name="T62" fmla="*/ 75 w 1496"/>
                <a:gd name="T63" fmla="*/ 32 h 1030"/>
                <a:gd name="T64" fmla="*/ 76 w 1496"/>
                <a:gd name="T65" fmla="*/ 35 h 1030"/>
                <a:gd name="T66" fmla="*/ 77 w 1496"/>
                <a:gd name="T67" fmla="*/ 38 h 1030"/>
                <a:gd name="T68" fmla="*/ 78 w 1496"/>
                <a:gd name="T69" fmla="*/ 40 h 1030"/>
                <a:gd name="T70" fmla="*/ 94 w 1496"/>
                <a:gd name="T71" fmla="*/ 41 h 1030"/>
                <a:gd name="T72" fmla="*/ 46 w 1496"/>
                <a:gd name="T73" fmla="*/ 65 h 1030"/>
                <a:gd name="T74" fmla="*/ 0 w 1496"/>
                <a:gd name="T75" fmla="*/ 41 h 10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96"/>
                <a:gd name="T115" fmla="*/ 0 h 1030"/>
                <a:gd name="T116" fmla="*/ 1496 w 1496"/>
                <a:gd name="T117" fmla="*/ 1030 h 10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67"/>
            <p:cNvSpPr>
              <a:spLocks/>
            </p:cNvSpPr>
            <p:nvPr/>
          </p:nvSpPr>
          <p:spPr bwMode="auto">
            <a:xfrm>
              <a:off x="3180" y="3340"/>
              <a:ext cx="10" cy="3"/>
            </a:xfrm>
            <a:custGeom>
              <a:avLst/>
              <a:gdLst>
                <a:gd name="T0" fmla="*/ 0 w 21"/>
                <a:gd name="T1" fmla="*/ 1 h 5"/>
                <a:gd name="T2" fmla="*/ 1 w 21"/>
                <a:gd name="T3" fmla="*/ 1 h 5"/>
                <a:gd name="T4" fmla="*/ 0 w 21"/>
                <a:gd name="T5" fmla="*/ 0 h 5"/>
                <a:gd name="T6" fmla="*/ 0 w 21"/>
                <a:gd name="T7" fmla="*/ 1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0" y="4"/>
                  </a:moveTo>
                  <a:lnTo>
                    <a:pt x="21" y="5"/>
                  </a:lnTo>
                  <a:lnTo>
                    <a:pt x="10" y="0"/>
                  </a:lnTo>
                  <a:lnTo>
                    <a:pt x="0" y="4"/>
                  </a:lnTo>
                  <a:close/>
                </a:path>
              </a:pathLst>
            </a:custGeom>
            <a:solidFill>
              <a:srgbClr val="AD7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68"/>
            <p:cNvSpPr>
              <a:spLocks/>
            </p:cNvSpPr>
            <p:nvPr/>
          </p:nvSpPr>
          <p:spPr bwMode="auto">
            <a:xfrm>
              <a:off x="2867" y="2849"/>
              <a:ext cx="654" cy="491"/>
            </a:xfrm>
            <a:custGeom>
              <a:avLst/>
              <a:gdLst>
                <a:gd name="T0" fmla="*/ 70 w 1310"/>
                <a:gd name="T1" fmla="*/ 41 h 982"/>
                <a:gd name="T2" fmla="*/ 70 w 1310"/>
                <a:gd name="T3" fmla="*/ 40 h 982"/>
                <a:gd name="T4" fmla="*/ 69 w 1310"/>
                <a:gd name="T5" fmla="*/ 38 h 982"/>
                <a:gd name="T6" fmla="*/ 68 w 1310"/>
                <a:gd name="T7" fmla="*/ 35 h 982"/>
                <a:gd name="T8" fmla="*/ 67 w 1310"/>
                <a:gd name="T9" fmla="*/ 32 h 982"/>
                <a:gd name="T10" fmla="*/ 65 w 1310"/>
                <a:gd name="T11" fmla="*/ 30 h 982"/>
                <a:gd name="T12" fmla="*/ 64 w 1310"/>
                <a:gd name="T13" fmla="*/ 27 h 982"/>
                <a:gd name="T14" fmla="*/ 62 w 1310"/>
                <a:gd name="T15" fmla="*/ 24 h 982"/>
                <a:gd name="T16" fmla="*/ 61 w 1310"/>
                <a:gd name="T17" fmla="*/ 21 h 982"/>
                <a:gd name="T18" fmla="*/ 59 w 1310"/>
                <a:gd name="T19" fmla="*/ 18 h 982"/>
                <a:gd name="T20" fmla="*/ 57 w 1310"/>
                <a:gd name="T21" fmla="*/ 15 h 982"/>
                <a:gd name="T22" fmla="*/ 56 w 1310"/>
                <a:gd name="T23" fmla="*/ 12 h 982"/>
                <a:gd name="T24" fmla="*/ 54 w 1310"/>
                <a:gd name="T25" fmla="*/ 9 h 982"/>
                <a:gd name="T26" fmla="*/ 52 w 1310"/>
                <a:gd name="T27" fmla="*/ 7 h 982"/>
                <a:gd name="T28" fmla="*/ 51 w 1310"/>
                <a:gd name="T29" fmla="*/ 5 h 982"/>
                <a:gd name="T30" fmla="*/ 50 w 1310"/>
                <a:gd name="T31" fmla="*/ 3 h 982"/>
                <a:gd name="T32" fmla="*/ 49 w 1310"/>
                <a:gd name="T33" fmla="*/ 2 h 982"/>
                <a:gd name="T34" fmla="*/ 48 w 1310"/>
                <a:gd name="T35" fmla="*/ 1 h 982"/>
                <a:gd name="T36" fmla="*/ 31 w 1310"/>
                <a:gd name="T37" fmla="*/ 0 h 982"/>
                <a:gd name="T38" fmla="*/ 30 w 1310"/>
                <a:gd name="T39" fmla="*/ 2 h 982"/>
                <a:gd name="T40" fmla="*/ 29 w 1310"/>
                <a:gd name="T41" fmla="*/ 4 h 982"/>
                <a:gd name="T42" fmla="*/ 27 w 1310"/>
                <a:gd name="T43" fmla="*/ 7 h 982"/>
                <a:gd name="T44" fmla="*/ 26 w 1310"/>
                <a:gd name="T45" fmla="*/ 10 h 982"/>
                <a:gd name="T46" fmla="*/ 24 w 1310"/>
                <a:gd name="T47" fmla="*/ 13 h 982"/>
                <a:gd name="T48" fmla="*/ 23 w 1310"/>
                <a:gd name="T49" fmla="*/ 16 h 982"/>
                <a:gd name="T50" fmla="*/ 21 w 1310"/>
                <a:gd name="T51" fmla="*/ 20 h 982"/>
                <a:gd name="T52" fmla="*/ 19 w 1310"/>
                <a:gd name="T53" fmla="*/ 23 h 982"/>
                <a:gd name="T54" fmla="*/ 18 w 1310"/>
                <a:gd name="T55" fmla="*/ 26 h 982"/>
                <a:gd name="T56" fmla="*/ 17 w 1310"/>
                <a:gd name="T57" fmla="*/ 29 h 982"/>
                <a:gd name="T58" fmla="*/ 15 w 1310"/>
                <a:gd name="T59" fmla="*/ 32 h 982"/>
                <a:gd name="T60" fmla="*/ 14 w 1310"/>
                <a:gd name="T61" fmla="*/ 35 h 982"/>
                <a:gd name="T62" fmla="*/ 13 w 1310"/>
                <a:gd name="T63" fmla="*/ 37 h 982"/>
                <a:gd name="T64" fmla="*/ 12 w 1310"/>
                <a:gd name="T65" fmla="*/ 39 h 982"/>
                <a:gd name="T66" fmla="*/ 12 w 1310"/>
                <a:gd name="T67" fmla="*/ 40 h 982"/>
                <a:gd name="T68" fmla="*/ 12 w 1310"/>
                <a:gd name="T69" fmla="*/ 40 h 982"/>
                <a:gd name="T70" fmla="*/ 11 w 1310"/>
                <a:gd name="T71" fmla="*/ 41 h 982"/>
                <a:gd name="T72" fmla="*/ 0 w 1310"/>
                <a:gd name="T73" fmla="*/ 41 h 982"/>
                <a:gd name="T74" fmla="*/ 39 w 1310"/>
                <a:gd name="T75" fmla="*/ 62 h 982"/>
                <a:gd name="T76" fmla="*/ 81 w 1310"/>
                <a:gd name="T77" fmla="*/ 41 h 982"/>
                <a:gd name="T78" fmla="*/ 70 w 1310"/>
                <a:gd name="T79" fmla="*/ 41 h 9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0"/>
                <a:gd name="T121" fmla="*/ 0 h 982"/>
                <a:gd name="T122" fmla="*/ 1310 w 1310"/>
                <a:gd name="T123" fmla="*/ 982 h 9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69"/>
            <p:cNvSpPr>
              <a:spLocks/>
            </p:cNvSpPr>
            <p:nvPr/>
          </p:nvSpPr>
          <p:spPr bwMode="auto">
            <a:xfrm>
              <a:off x="2156" y="2770"/>
              <a:ext cx="919" cy="498"/>
            </a:xfrm>
            <a:custGeom>
              <a:avLst/>
              <a:gdLst>
                <a:gd name="T0" fmla="*/ 14 w 1838"/>
                <a:gd name="T1" fmla="*/ 26 h 996"/>
                <a:gd name="T2" fmla="*/ 14 w 1838"/>
                <a:gd name="T3" fmla="*/ 26 h 996"/>
                <a:gd name="T4" fmla="*/ 12 w 1838"/>
                <a:gd name="T5" fmla="*/ 28 h 996"/>
                <a:gd name="T6" fmla="*/ 10 w 1838"/>
                <a:gd name="T7" fmla="*/ 30 h 996"/>
                <a:gd name="T8" fmla="*/ 8 w 1838"/>
                <a:gd name="T9" fmla="*/ 33 h 996"/>
                <a:gd name="T10" fmla="*/ 5 w 1838"/>
                <a:gd name="T11" fmla="*/ 37 h 996"/>
                <a:gd name="T12" fmla="*/ 3 w 1838"/>
                <a:gd name="T13" fmla="*/ 41 h 996"/>
                <a:gd name="T14" fmla="*/ 1 w 1838"/>
                <a:gd name="T15" fmla="*/ 45 h 996"/>
                <a:gd name="T16" fmla="*/ 0 w 1838"/>
                <a:gd name="T17" fmla="*/ 49 h 996"/>
                <a:gd name="T18" fmla="*/ 1 w 1838"/>
                <a:gd name="T19" fmla="*/ 63 h 996"/>
                <a:gd name="T20" fmla="*/ 2 w 1838"/>
                <a:gd name="T21" fmla="*/ 63 h 996"/>
                <a:gd name="T22" fmla="*/ 3 w 1838"/>
                <a:gd name="T23" fmla="*/ 62 h 996"/>
                <a:gd name="T24" fmla="*/ 6 w 1838"/>
                <a:gd name="T25" fmla="*/ 62 h 996"/>
                <a:gd name="T26" fmla="*/ 9 w 1838"/>
                <a:gd name="T27" fmla="*/ 62 h 996"/>
                <a:gd name="T28" fmla="*/ 13 w 1838"/>
                <a:gd name="T29" fmla="*/ 61 h 996"/>
                <a:gd name="T30" fmla="*/ 18 w 1838"/>
                <a:gd name="T31" fmla="*/ 61 h 996"/>
                <a:gd name="T32" fmla="*/ 23 w 1838"/>
                <a:gd name="T33" fmla="*/ 60 h 996"/>
                <a:gd name="T34" fmla="*/ 28 w 1838"/>
                <a:gd name="T35" fmla="*/ 60 h 996"/>
                <a:gd name="T36" fmla="*/ 34 w 1838"/>
                <a:gd name="T37" fmla="*/ 60 h 996"/>
                <a:gd name="T38" fmla="*/ 39 w 1838"/>
                <a:gd name="T39" fmla="*/ 59 h 996"/>
                <a:gd name="T40" fmla="*/ 45 w 1838"/>
                <a:gd name="T41" fmla="*/ 59 h 996"/>
                <a:gd name="T42" fmla="*/ 50 w 1838"/>
                <a:gd name="T43" fmla="*/ 58 h 996"/>
                <a:gd name="T44" fmla="*/ 55 w 1838"/>
                <a:gd name="T45" fmla="*/ 58 h 996"/>
                <a:gd name="T46" fmla="*/ 59 w 1838"/>
                <a:gd name="T47" fmla="*/ 58 h 996"/>
                <a:gd name="T48" fmla="*/ 63 w 1838"/>
                <a:gd name="T49" fmla="*/ 58 h 996"/>
                <a:gd name="T50" fmla="*/ 66 w 1838"/>
                <a:gd name="T51" fmla="*/ 58 h 996"/>
                <a:gd name="T52" fmla="*/ 64 w 1838"/>
                <a:gd name="T53" fmla="*/ 44 h 996"/>
                <a:gd name="T54" fmla="*/ 65 w 1838"/>
                <a:gd name="T55" fmla="*/ 43 h 996"/>
                <a:gd name="T56" fmla="*/ 66 w 1838"/>
                <a:gd name="T57" fmla="*/ 43 h 996"/>
                <a:gd name="T58" fmla="*/ 67 w 1838"/>
                <a:gd name="T59" fmla="*/ 41 h 996"/>
                <a:gd name="T60" fmla="*/ 69 w 1838"/>
                <a:gd name="T61" fmla="*/ 39 h 996"/>
                <a:gd name="T62" fmla="*/ 71 w 1838"/>
                <a:gd name="T63" fmla="*/ 37 h 996"/>
                <a:gd name="T64" fmla="*/ 73 w 1838"/>
                <a:gd name="T65" fmla="*/ 35 h 996"/>
                <a:gd name="T66" fmla="*/ 76 w 1838"/>
                <a:gd name="T67" fmla="*/ 32 h 996"/>
                <a:gd name="T68" fmla="*/ 80 w 1838"/>
                <a:gd name="T69" fmla="*/ 29 h 996"/>
                <a:gd name="T70" fmla="*/ 83 w 1838"/>
                <a:gd name="T71" fmla="*/ 26 h 996"/>
                <a:gd name="T72" fmla="*/ 87 w 1838"/>
                <a:gd name="T73" fmla="*/ 23 h 996"/>
                <a:gd name="T74" fmla="*/ 92 w 1838"/>
                <a:gd name="T75" fmla="*/ 20 h 996"/>
                <a:gd name="T76" fmla="*/ 96 w 1838"/>
                <a:gd name="T77" fmla="*/ 17 h 996"/>
                <a:gd name="T78" fmla="*/ 101 w 1838"/>
                <a:gd name="T79" fmla="*/ 14 h 996"/>
                <a:gd name="T80" fmla="*/ 105 w 1838"/>
                <a:gd name="T81" fmla="*/ 11 h 996"/>
                <a:gd name="T82" fmla="*/ 110 w 1838"/>
                <a:gd name="T83" fmla="*/ 9 h 996"/>
                <a:gd name="T84" fmla="*/ 115 w 1838"/>
                <a:gd name="T85" fmla="*/ 6 h 996"/>
                <a:gd name="T86" fmla="*/ 115 w 1838"/>
                <a:gd name="T87" fmla="*/ 0 h 996"/>
                <a:gd name="T88" fmla="*/ 114 w 1838"/>
                <a:gd name="T89" fmla="*/ 1 h 996"/>
                <a:gd name="T90" fmla="*/ 112 w 1838"/>
                <a:gd name="T91" fmla="*/ 1 h 996"/>
                <a:gd name="T92" fmla="*/ 109 w 1838"/>
                <a:gd name="T93" fmla="*/ 1 h 996"/>
                <a:gd name="T94" fmla="*/ 106 w 1838"/>
                <a:gd name="T95" fmla="*/ 2 h 996"/>
                <a:gd name="T96" fmla="*/ 101 w 1838"/>
                <a:gd name="T97" fmla="*/ 3 h 996"/>
                <a:gd name="T98" fmla="*/ 96 w 1838"/>
                <a:gd name="T99" fmla="*/ 4 h 996"/>
                <a:gd name="T100" fmla="*/ 90 w 1838"/>
                <a:gd name="T101" fmla="*/ 5 h 996"/>
                <a:gd name="T102" fmla="*/ 83 w 1838"/>
                <a:gd name="T103" fmla="*/ 7 h 996"/>
                <a:gd name="T104" fmla="*/ 76 w 1838"/>
                <a:gd name="T105" fmla="*/ 9 h 996"/>
                <a:gd name="T106" fmla="*/ 68 w 1838"/>
                <a:gd name="T107" fmla="*/ 11 h 996"/>
                <a:gd name="T108" fmla="*/ 60 w 1838"/>
                <a:gd name="T109" fmla="*/ 13 h 996"/>
                <a:gd name="T110" fmla="*/ 52 w 1838"/>
                <a:gd name="T111" fmla="*/ 16 h 996"/>
                <a:gd name="T112" fmla="*/ 43 w 1838"/>
                <a:gd name="T113" fmla="*/ 19 h 996"/>
                <a:gd name="T114" fmla="*/ 34 w 1838"/>
                <a:gd name="T115" fmla="*/ 22 h 996"/>
                <a:gd name="T116" fmla="*/ 25 w 1838"/>
                <a:gd name="T117" fmla="*/ 26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70"/>
            <p:cNvSpPr>
              <a:spLocks/>
            </p:cNvSpPr>
            <p:nvPr/>
          </p:nvSpPr>
          <p:spPr bwMode="auto">
            <a:xfrm>
              <a:off x="2165" y="2779"/>
              <a:ext cx="901" cy="378"/>
            </a:xfrm>
            <a:custGeom>
              <a:avLst/>
              <a:gdLst>
                <a:gd name="T0" fmla="*/ 14 w 1802"/>
                <a:gd name="T1" fmla="*/ 26 h 755"/>
                <a:gd name="T2" fmla="*/ 13 w 1802"/>
                <a:gd name="T3" fmla="*/ 27 h 755"/>
                <a:gd name="T4" fmla="*/ 12 w 1802"/>
                <a:gd name="T5" fmla="*/ 28 h 755"/>
                <a:gd name="T6" fmla="*/ 10 w 1802"/>
                <a:gd name="T7" fmla="*/ 31 h 755"/>
                <a:gd name="T8" fmla="*/ 7 w 1802"/>
                <a:gd name="T9" fmla="*/ 34 h 755"/>
                <a:gd name="T10" fmla="*/ 5 w 1802"/>
                <a:gd name="T11" fmla="*/ 38 h 755"/>
                <a:gd name="T12" fmla="*/ 3 w 1802"/>
                <a:gd name="T13" fmla="*/ 42 h 755"/>
                <a:gd name="T14" fmla="*/ 1 w 1802"/>
                <a:gd name="T15" fmla="*/ 45 h 755"/>
                <a:gd name="T16" fmla="*/ 0 w 1802"/>
                <a:gd name="T17" fmla="*/ 48 h 755"/>
                <a:gd name="T18" fmla="*/ 53 w 1802"/>
                <a:gd name="T19" fmla="*/ 39 h 755"/>
                <a:gd name="T20" fmla="*/ 53 w 1802"/>
                <a:gd name="T21" fmla="*/ 39 h 755"/>
                <a:gd name="T22" fmla="*/ 54 w 1802"/>
                <a:gd name="T23" fmla="*/ 38 h 755"/>
                <a:gd name="T24" fmla="*/ 56 w 1802"/>
                <a:gd name="T25" fmla="*/ 37 h 755"/>
                <a:gd name="T26" fmla="*/ 58 w 1802"/>
                <a:gd name="T27" fmla="*/ 35 h 755"/>
                <a:gd name="T28" fmla="*/ 61 w 1802"/>
                <a:gd name="T29" fmla="*/ 33 h 755"/>
                <a:gd name="T30" fmla="*/ 64 w 1802"/>
                <a:gd name="T31" fmla="*/ 30 h 755"/>
                <a:gd name="T32" fmla="*/ 68 w 1802"/>
                <a:gd name="T33" fmla="*/ 27 h 755"/>
                <a:gd name="T34" fmla="*/ 72 w 1802"/>
                <a:gd name="T35" fmla="*/ 25 h 755"/>
                <a:gd name="T36" fmla="*/ 77 w 1802"/>
                <a:gd name="T37" fmla="*/ 22 h 755"/>
                <a:gd name="T38" fmla="*/ 81 w 1802"/>
                <a:gd name="T39" fmla="*/ 19 h 755"/>
                <a:gd name="T40" fmla="*/ 86 w 1802"/>
                <a:gd name="T41" fmla="*/ 16 h 755"/>
                <a:gd name="T42" fmla="*/ 92 w 1802"/>
                <a:gd name="T43" fmla="*/ 13 h 755"/>
                <a:gd name="T44" fmla="*/ 97 w 1802"/>
                <a:gd name="T45" fmla="*/ 10 h 755"/>
                <a:gd name="T46" fmla="*/ 102 w 1802"/>
                <a:gd name="T47" fmla="*/ 7 h 755"/>
                <a:gd name="T48" fmla="*/ 108 w 1802"/>
                <a:gd name="T49" fmla="*/ 5 h 755"/>
                <a:gd name="T50" fmla="*/ 113 w 1802"/>
                <a:gd name="T51" fmla="*/ 3 h 755"/>
                <a:gd name="T52" fmla="*/ 113 w 1802"/>
                <a:gd name="T53" fmla="*/ 0 h 755"/>
                <a:gd name="T54" fmla="*/ 112 w 1802"/>
                <a:gd name="T55" fmla="*/ 1 h 755"/>
                <a:gd name="T56" fmla="*/ 110 w 1802"/>
                <a:gd name="T57" fmla="*/ 1 h 755"/>
                <a:gd name="T58" fmla="*/ 107 w 1802"/>
                <a:gd name="T59" fmla="*/ 1 h 755"/>
                <a:gd name="T60" fmla="*/ 104 w 1802"/>
                <a:gd name="T61" fmla="*/ 2 h 755"/>
                <a:gd name="T62" fmla="*/ 100 w 1802"/>
                <a:gd name="T63" fmla="*/ 3 h 755"/>
                <a:gd name="T64" fmla="*/ 95 w 1802"/>
                <a:gd name="T65" fmla="*/ 4 h 755"/>
                <a:gd name="T66" fmla="*/ 89 w 1802"/>
                <a:gd name="T67" fmla="*/ 5 h 755"/>
                <a:gd name="T68" fmla="*/ 83 w 1802"/>
                <a:gd name="T69" fmla="*/ 7 h 755"/>
                <a:gd name="T70" fmla="*/ 76 w 1802"/>
                <a:gd name="T71" fmla="*/ 8 h 755"/>
                <a:gd name="T72" fmla="*/ 68 w 1802"/>
                <a:gd name="T73" fmla="*/ 10 h 755"/>
                <a:gd name="T74" fmla="*/ 60 w 1802"/>
                <a:gd name="T75" fmla="*/ 13 h 755"/>
                <a:gd name="T76" fmla="*/ 52 w 1802"/>
                <a:gd name="T77" fmla="*/ 16 h 755"/>
                <a:gd name="T78" fmla="*/ 43 w 1802"/>
                <a:gd name="T79" fmla="*/ 19 h 755"/>
                <a:gd name="T80" fmla="*/ 33 w 1802"/>
                <a:gd name="T81" fmla="*/ 22 h 755"/>
                <a:gd name="T82" fmla="*/ 24 w 1802"/>
                <a:gd name="T83" fmla="*/ 26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Freeform 71"/>
            <p:cNvSpPr>
              <a:spLocks/>
            </p:cNvSpPr>
            <p:nvPr/>
          </p:nvSpPr>
          <p:spPr bwMode="auto">
            <a:xfrm>
              <a:off x="3293" y="2770"/>
              <a:ext cx="919" cy="498"/>
            </a:xfrm>
            <a:custGeom>
              <a:avLst/>
              <a:gdLst>
                <a:gd name="T0" fmla="*/ 101 w 1838"/>
                <a:gd name="T1" fmla="*/ 26 h 996"/>
                <a:gd name="T2" fmla="*/ 102 w 1838"/>
                <a:gd name="T3" fmla="*/ 26 h 996"/>
                <a:gd name="T4" fmla="*/ 103 w 1838"/>
                <a:gd name="T5" fmla="*/ 28 h 996"/>
                <a:gd name="T6" fmla="*/ 105 w 1838"/>
                <a:gd name="T7" fmla="*/ 30 h 996"/>
                <a:gd name="T8" fmla="*/ 108 w 1838"/>
                <a:gd name="T9" fmla="*/ 33 h 996"/>
                <a:gd name="T10" fmla="*/ 110 w 1838"/>
                <a:gd name="T11" fmla="*/ 37 h 996"/>
                <a:gd name="T12" fmla="*/ 113 w 1838"/>
                <a:gd name="T13" fmla="*/ 41 h 996"/>
                <a:gd name="T14" fmla="*/ 114 w 1838"/>
                <a:gd name="T15" fmla="*/ 45 h 996"/>
                <a:gd name="T16" fmla="*/ 115 w 1838"/>
                <a:gd name="T17" fmla="*/ 49 h 996"/>
                <a:gd name="T18" fmla="*/ 115 w 1838"/>
                <a:gd name="T19" fmla="*/ 63 h 996"/>
                <a:gd name="T20" fmla="*/ 114 w 1838"/>
                <a:gd name="T21" fmla="*/ 63 h 996"/>
                <a:gd name="T22" fmla="*/ 113 w 1838"/>
                <a:gd name="T23" fmla="*/ 62 h 996"/>
                <a:gd name="T24" fmla="*/ 110 w 1838"/>
                <a:gd name="T25" fmla="*/ 62 h 996"/>
                <a:gd name="T26" fmla="*/ 107 w 1838"/>
                <a:gd name="T27" fmla="*/ 62 h 996"/>
                <a:gd name="T28" fmla="*/ 103 w 1838"/>
                <a:gd name="T29" fmla="*/ 61 h 996"/>
                <a:gd name="T30" fmla="*/ 98 w 1838"/>
                <a:gd name="T31" fmla="*/ 61 h 996"/>
                <a:gd name="T32" fmla="*/ 93 w 1838"/>
                <a:gd name="T33" fmla="*/ 60 h 996"/>
                <a:gd name="T34" fmla="*/ 87 w 1838"/>
                <a:gd name="T35" fmla="*/ 60 h 996"/>
                <a:gd name="T36" fmla="*/ 82 w 1838"/>
                <a:gd name="T37" fmla="*/ 60 h 996"/>
                <a:gd name="T38" fmla="*/ 76 w 1838"/>
                <a:gd name="T39" fmla="*/ 59 h 996"/>
                <a:gd name="T40" fmla="*/ 71 w 1838"/>
                <a:gd name="T41" fmla="*/ 59 h 996"/>
                <a:gd name="T42" fmla="*/ 66 w 1838"/>
                <a:gd name="T43" fmla="*/ 58 h 996"/>
                <a:gd name="T44" fmla="*/ 60 w 1838"/>
                <a:gd name="T45" fmla="*/ 58 h 996"/>
                <a:gd name="T46" fmla="*/ 56 w 1838"/>
                <a:gd name="T47" fmla="*/ 58 h 996"/>
                <a:gd name="T48" fmla="*/ 52 w 1838"/>
                <a:gd name="T49" fmla="*/ 58 h 996"/>
                <a:gd name="T50" fmla="*/ 49 w 1838"/>
                <a:gd name="T51" fmla="*/ 58 h 996"/>
                <a:gd name="T52" fmla="*/ 51 w 1838"/>
                <a:gd name="T53" fmla="*/ 44 h 996"/>
                <a:gd name="T54" fmla="*/ 51 w 1838"/>
                <a:gd name="T55" fmla="*/ 43 h 996"/>
                <a:gd name="T56" fmla="*/ 50 w 1838"/>
                <a:gd name="T57" fmla="*/ 43 h 996"/>
                <a:gd name="T58" fmla="*/ 49 w 1838"/>
                <a:gd name="T59" fmla="*/ 41 h 996"/>
                <a:gd name="T60" fmla="*/ 47 w 1838"/>
                <a:gd name="T61" fmla="*/ 39 h 996"/>
                <a:gd name="T62" fmla="*/ 45 w 1838"/>
                <a:gd name="T63" fmla="*/ 37 h 996"/>
                <a:gd name="T64" fmla="*/ 42 w 1838"/>
                <a:gd name="T65" fmla="*/ 35 h 996"/>
                <a:gd name="T66" fmla="*/ 39 w 1838"/>
                <a:gd name="T67" fmla="*/ 32 h 996"/>
                <a:gd name="T68" fmla="*/ 36 w 1838"/>
                <a:gd name="T69" fmla="*/ 29 h 996"/>
                <a:gd name="T70" fmla="*/ 32 w 1838"/>
                <a:gd name="T71" fmla="*/ 26 h 996"/>
                <a:gd name="T72" fmla="*/ 28 w 1838"/>
                <a:gd name="T73" fmla="*/ 23 h 996"/>
                <a:gd name="T74" fmla="*/ 24 w 1838"/>
                <a:gd name="T75" fmla="*/ 20 h 996"/>
                <a:gd name="T76" fmla="*/ 20 w 1838"/>
                <a:gd name="T77" fmla="*/ 17 h 996"/>
                <a:gd name="T78" fmla="*/ 15 w 1838"/>
                <a:gd name="T79" fmla="*/ 14 h 996"/>
                <a:gd name="T80" fmla="*/ 10 w 1838"/>
                <a:gd name="T81" fmla="*/ 11 h 996"/>
                <a:gd name="T82" fmla="*/ 5 w 1838"/>
                <a:gd name="T83" fmla="*/ 9 h 996"/>
                <a:gd name="T84" fmla="*/ 0 w 1838"/>
                <a:gd name="T85" fmla="*/ 6 h 996"/>
                <a:gd name="T86" fmla="*/ 1 w 1838"/>
                <a:gd name="T87" fmla="*/ 0 h 996"/>
                <a:gd name="T88" fmla="*/ 2 w 1838"/>
                <a:gd name="T89" fmla="*/ 1 h 996"/>
                <a:gd name="T90" fmla="*/ 4 w 1838"/>
                <a:gd name="T91" fmla="*/ 1 h 996"/>
                <a:gd name="T92" fmla="*/ 6 w 1838"/>
                <a:gd name="T93" fmla="*/ 1 h 996"/>
                <a:gd name="T94" fmla="*/ 10 w 1838"/>
                <a:gd name="T95" fmla="*/ 2 h 996"/>
                <a:gd name="T96" fmla="*/ 15 w 1838"/>
                <a:gd name="T97" fmla="*/ 3 h 996"/>
                <a:gd name="T98" fmla="*/ 20 w 1838"/>
                <a:gd name="T99" fmla="*/ 4 h 996"/>
                <a:gd name="T100" fmla="*/ 26 w 1838"/>
                <a:gd name="T101" fmla="*/ 5 h 996"/>
                <a:gd name="T102" fmla="*/ 33 w 1838"/>
                <a:gd name="T103" fmla="*/ 7 h 996"/>
                <a:gd name="T104" fmla="*/ 40 w 1838"/>
                <a:gd name="T105" fmla="*/ 9 h 996"/>
                <a:gd name="T106" fmla="*/ 48 w 1838"/>
                <a:gd name="T107" fmla="*/ 11 h 996"/>
                <a:gd name="T108" fmla="*/ 56 w 1838"/>
                <a:gd name="T109" fmla="*/ 13 h 996"/>
                <a:gd name="T110" fmla="*/ 64 w 1838"/>
                <a:gd name="T111" fmla="*/ 16 h 996"/>
                <a:gd name="T112" fmla="*/ 73 w 1838"/>
                <a:gd name="T113" fmla="*/ 19 h 996"/>
                <a:gd name="T114" fmla="*/ 82 w 1838"/>
                <a:gd name="T115" fmla="*/ 22 h 996"/>
                <a:gd name="T116" fmla="*/ 91 w 1838"/>
                <a:gd name="T117" fmla="*/ 26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38"/>
                <a:gd name="T178" fmla="*/ 0 h 996"/>
                <a:gd name="T179" fmla="*/ 1838 w 183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7" name="Freeform 72"/>
            <p:cNvSpPr>
              <a:spLocks/>
            </p:cNvSpPr>
            <p:nvPr/>
          </p:nvSpPr>
          <p:spPr bwMode="auto">
            <a:xfrm>
              <a:off x="3302" y="2779"/>
              <a:ext cx="901" cy="378"/>
            </a:xfrm>
            <a:custGeom>
              <a:avLst/>
              <a:gdLst>
                <a:gd name="T0" fmla="*/ 100 w 1802"/>
                <a:gd name="T1" fmla="*/ 26 h 755"/>
                <a:gd name="T2" fmla="*/ 100 w 1802"/>
                <a:gd name="T3" fmla="*/ 27 h 755"/>
                <a:gd name="T4" fmla="*/ 102 w 1802"/>
                <a:gd name="T5" fmla="*/ 28 h 755"/>
                <a:gd name="T6" fmla="*/ 104 w 1802"/>
                <a:gd name="T7" fmla="*/ 31 h 755"/>
                <a:gd name="T8" fmla="*/ 106 w 1802"/>
                <a:gd name="T9" fmla="*/ 34 h 755"/>
                <a:gd name="T10" fmla="*/ 109 w 1802"/>
                <a:gd name="T11" fmla="*/ 38 h 755"/>
                <a:gd name="T12" fmla="*/ 111 w 1802"/>
                <a:gd name="T13" fmla="*/ 42 h 755"/>
                <a:gd name="T14" fmla="*/ 112 w 1802"/>
                <a:gd name="T15" fmla="*/ 45 h 755"/>
                <a:gd name="T16" fmla="*/ 113 w 1802"/>
                <a:gd name="T17" fmla="*/ 48 h 755"/>
                <a:gd name="T18" fmla="*/ 60 w 1802"/>
                <a:gd name="T19" fmla="*/ 39 h 755"/>
                <a:gd name="T20" fmla="*/ 60 w 1802"/>
                <a:gd name="T21" fmla="*/ 39 h 755"/>
                <a:gd name="T22" fmla="*/ 59 w 1802"/>
                <a:gd name="T23" fmla="*/ 38 h 755"/>
                <a:gd name="T24" fmla="*/ 57 w 1802"/>
                <a:gd name="T25" fmla="*/ 37 h 755"/>
                <a:gd name="T26" fmla="*/ 55 w 1802"/>
                <a:gd name="T27" fmla="*/ 35 h 755"/>
                <a:gd name="T28" fmla="*/ 52 w 1802"/>
                <a:gd name="T29" fmla="*/ 33 h 755"/>
                <a:gd name="T30" fmla="*/ 49 w 1802"/>
                <a:gd name="T31" fmla="*/ 30 h 755"/>
                <a:gd name="T32" fmla="*/ 45 w 1802"/>
                <a:gd name="T33" fmla="*/ 27 h 755"/>
                <a:gd name="T34" fmla="*/ 41 w 1802"/>
                <a:gd name="T35" fmla="*/ 25 h 755"/>
                <a:gd name="T36" fmla="*/ 37 w 1802"/>
                <a:gd name="T37" fmla="*/ 22 h 755"/>
                <a:gd name="T38" fmla="*/ 32 w 1802"/>
                <a:gd name="T39" fmla="*/ 19 h 755"/>
                <a:gd name="T40" fmla="*/ 27 w 1802"/>
                <a:gd name="T41" fmla="*/ 16 h 755"/>
                <a:gd name="T42" fmla="*/ 22 w 1802"/>
                <a:gd name="T43" fmla="*/ 13 h 755"/>
                <a:gd name="T44" fmla="*/ 17 w 1802"/>
                <a:gd name="T45" fmla="*/ 10 h 755"/>
                <a:gd name="T46" fmla="*/ 11 w 1802"/>
                <a:gd name="T47" fmla="*/ 7 h 755"/>
                <a:gd name="T48" fmla="*/ 6 w 1802"/>
                <a:gd name="T49" fmla="*/ 5 h 755"/>
                <a:gd name="T50" fmla="*/ 0 w 1802"/>
                <a:gd name="T51" fmla="*/ 3 h 755"/>
                <a:gd name="T52" fmla="*/ 1 w 1802"/>
                <a:gd name="T53" fmla="*/ 0 h 755"/>
                <a:gd name="T54" fmla="*/ 2 w 1802"/>
                <a:gd name="T55" fmla="*/ 1 h 755"/>
                <a:gd name="T56" fmla="*/ 3 w 1802"/>
                <a:gd name="T57" fmla="*/ 1 h 755"/>
                <a:gd name="T58" fmla="*/ 6 w 1802"/>
                <a:gd name="T59" fmla="*/ 1 h 755"/>
                <a:gd name="T60" fmla="*/ 10 w 1802"/>
                <a:gd name="T61" fmla="*/ 2 h 755"/>
                <a:gd name="T62" fmla="*/ 14 w 1802"/>
                <a:gd name="T63" fmla="*/ 3 h 755"/>
                <a:gd name="T64" fmla="*/ 19 w 1802"/>
                <a:gd name="T65" fmla="*/ 4 h 755"/>
                <a:gd name="T66" fmla="*/ 25 w 1802"/>
                <a:gd name="T67" fmla="*/ 5 h 755"/>
                <a:gd name="T68" fmla="*/ 30 w 1802"/>
                <a:gd name="T69" fmla="*/ 7 h 755"/>
                <a:gd name="T70" fmla="*/ 38 w 1802"/>
                <a:gd name="T71" fmla="*/ 8 h 755"/>
                <a:gd name="T72" fmla="*/ 45 w 1802"/>
                <a:gd name="T73" fmla="*/ 10 h 755"/>
                <a:gd name="T74" fmla="*/ 53 w 1802"/>
                <a:gd name="T75" fmla="*/ 13 h 755"/>
                <a:gd name="T76" fmla="*/ 61 w 1802"/>
                <a:gd name="T77" fmla="*/ 16 h 755"/>
                <a:gd name="T78" fmla="*/ 71 w 1802"/>
                <a:gd name="T79" fmla="*/ 19 h 755"/>
                <a:gd name="T80" fmla="*/ 80 w 1802"/>
                <a:gd name="T81" fmla="*/ 22 h 755"/>
                <a:gd name="T82" fmla="*/ 90 w 1802"/>
                <a:gd name="T83" fmla="*/ 26 h 7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02"/>
                <a:gd name="T127" fmla="*/ 0 h 755"/>
                <a:gd name="T128" fmla="*/ 1802 w 1802"/>
                <a:gd name="T129" fmla="*/ 755 h 7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8" name="Freeform 73"/>
            <p:cNvSpPr>
              <a:spLocks/>
            </p:cNvSpPr>
            <p:nvPr/>
          </p:nvSpPr>
          <p:spPr bwMode="auto">
            <a:xfrm>
              <a:off x="2820" y="3162"/>
              <a:ext cx="748" cy="270"/>
            </a:xfrm>
            <a:custGeom>
              <a:avLst/>
              <a:gdLst>
                <a:gd name="T0" fmla="*/ 0 w 1496"/>
                <a:gd name="T1" fmla="*/ 0 h 541"/>
                <a:gd name="T2" fmla="*/ 0 w 1496"/>
                <a:gd name="T3" fmla="*/ 14 h 541"/>
                <a:gd name="T4" fmla="*/ 47 w 1496"/>
                <a:gd name="T5" fmla="*/ 33 h 541"/>
                <a:gd name="T6" fmla="*/ 94 w 1496"/>
                <a:gd name="T7" fmla="*/ 14 h 541"/>
                <a:gd name="T8" fmla="*/ 94 w 1496"/>
                <a:gd name="T9" fmla="*/ 0 h 541"/>
                <a:gd name="T10" fmla="*/ 47 w 1496"/>
                <a:gd name="T11" fmla="*/ 19 h 541"/>
                <a:gd name="T12" fmla="*/ 0 w 1496"/>
                <a:gd name="T13" fmla="*/ 0 h 541"/>
                <a:gd name="T14" fmla="*/ 0 60000 65536"/>
                <a:gd name="T15" fmla="*/ 0 60000 65536"/>
                <a:gd name="T16" fmla="*/ 0 60000 65536"/>
                <a:gd name="T17" fmla="*/ 0 60000 65536"/>
                <a:gd name="T18" fmla="*/ 0 60000 65536"/>
                <a:gd name="T19" fmla="*/ 0 60000 65536"/>
                <a:gd name="T20" fmla="*/ 0 60000 65536"/>
                <a:gd name="T21" fmla="*/ 0 w 1496"/>
                <a:gd name="T22" fmla="*/ 0 h 541"/>
                <a:gd name="T23" fmla="*/ 1496 w 1496"/>
                <a:gd name="T24" fmla="*/ 541 h 5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99" name="Group 80"/>
          <p:cNvGrpSpPr>
            <a:grpSpLocks/>
          </p:cNvGrpSpPr>
          <p:nvPr/>
        </p:nvGrpSpPr>
        <p:grpSpPr bwMode="auto">
          <a:xfrm>
            <a:off x="5441950" y="1419225"/>
            <a:ext cx="2787650" cy="1235075"/>
            <a:chOff x="3428" y="894"/>
            <a:chExt cx="1756" cy="778"/>
          </a:xfrm>
        </p:grpSpPr>
        <p:grpSp>
          <p:nvGrpSpPr>
            <p:cNvPr id="8200" name="Group 57"/>
            <p:cNvGrpSpPr>
              <a:grpSpLocks/>
            </p:cNvGrpSpPr>
            <p:nvPr/>
          </p:nvGrpSpPr>
          <p:grpSpPr bwMode="auto">
            <a:xfrm>
              <a:off x="3428" y="894"/>
              <a:ext cx="839" cy="582"/>
              <a:chOff x="753" y="1578"/>
              <a:chExt cx="518" cy="347"/>
            </a:xfrm>
          </p:grpSpPr>
          <p:sp>
            <p:nvSpPr>
              <p:cNvPr id="8208" name="Oval 58"/>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9" name="Line 59"/>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60"/>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1" name="Group 61"/>
            <p:cNvGrpSpPr>
              <a:grpSpLocks/>
            </p:cNvGrpSpPr>
            <p:nvPr/>
          </p:nvGrpSpPr>
          <p:grpSpPr bwMode="auto">
            <a:xfrm>
              <a:off x="4608" y="894"/>
              <a:ext cx="576" cy="591"/>
              <a:chOff x="4192" y="2208"/>
              <a:chExt cx="464" cy="473"/>
            </a:xfrm>
          </p:grpSpPr>
          <p:sp>
            <p:nvSpPr>
              <p:cNvPr id="8206" name="Oval 62"/>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 name="Line 63"/>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2" name="Group 79"/>
            <p:cNvGrpSpPr>
              <a:grpSpLocks/>
            </p:cNvGrpSpPr>
            <p:nvPr/>
          </p:nvGrpSpPr>
          <p:grpSpPr bwMode="auto">
            <a:xfrm>
              <a:off x="4144" y="1044"/>
              <a:ext cx="576" cy="628"/>
              <a:chOff x="4152" y="1828"/>
              <a:chExt cx="576" cy="628"/>
            </a:xfrm>
          </p:grpSpPr>
          <p:sp>
            <p:nvSpPr>
              <p:cNvPr id="8203" name="Line 55"/>
              <p:cNvSpPr>
                <a:spLocks noChangeShapeType="1"/>
              </p:cNvSpPr>
              <p:nvPr/>
            </p:nvSpPr>
            <p:spPr bwMode="auto">
              <a:xfrm flipH="1">
                <a:off x="4353" y="1828"/>
                <a:ext cx="128" cy="58"/>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Line 56"/>
              <p:cNvSpPr>
                <a:spLocks noChangeShapeType="1"/>
              </p:cNvSpPr>
              <p:nvPr/>
            </p:nvSpPr>
            <p:spPr bwMode="auto">
              <a:xfrm flipH="1" flipV="1">
                <a:off x="4353" y="1894"/>
                <a:ext cx="128" cy="46"/>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Oval 78"/>
              <p:cNvSpPr>
                <a:spLocks noChangeArrowheads="1"/>
              </p:cNvSpPr>
              <p:nvPr/>
            </p:nvSpPr>
            <p:spPr bwMode="auto">
              <a:xfrm>
                <a:off x="4152" y="1880"/>
                <a:ext cx="576" cy="576"/>
              </a:xfrm>
              <a:prstGeom prst="ellipse">
                <a:avLst/>
              </a:prstGeom>
              <a:noFill/>
              <a:ln w="28575">
                <a:solidFill>
                  <a:srgbClr val="33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extLst>
      <p:ext uri="{BB962C8B-B14F-4D97-AF65-F5344CB8AC3E}">
        <p14:creationId xmlns:p14="http://schemas.microsoft.com/office/powerpoint/2010/main" val="1266484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9236</TotalTime>
  <Words>6768</Words>
  <Application>Microsoft Office PowerPoint</Application>
  <PresentationFormat>全屏显示(4:3)</PresentationFormat>
  <Paragraphs>623</Paragraphs>
  <Slides>83</Slides>
  <Notes>58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85" baseType="lpstr">
      <vt:lpstr>RU_SlideStandard_v3.0_</vt:lpstr>
      <vt:lpstr>Visio</vt:lpstr>
      <vt:lpstr> Class Diagram Object Diagram </vt:lpstr>
      <vt:lpstr>Main Points</vt:lpstr>
      <vt:lpstr>PowerPoint 演示文稿</vt:lpstr>
      <vt:lpstr>PowerPoint 演示文稿</vt:lpstr>
      <vt:lpstr>Why do design ？</vt:lpstr>
      <vt:lpstr>What is software design?</vt:lpstr>
      <vt:lpstr>Class Design in Context</vt:lpstr>
      <vt:lpstr>Class Design Overview</vt:lpstr>
      <vt:lpstr>Class Design Considerations</vt:lpstr>
      <vt:lpstr>Class Diagram</vt:lpstr>
      <vt:lpstr>Main Points</vt:lpstr>
      <vt:lpstr>PowerPoint 演示文稿</vt:lpstr>
      <vt:lpstr>Basic Concepts</vt:lpstr>
      <vt:lpstr>Class</vt:lpstr>
      <vt:lpstr>Attributes</vt:lpstr>
      <vt:lpstr>Attributes</vt:lpstr>
      <vt:lpstr>Operation</vt:lpstr>
      <vt:lpstr>Operation</vt:lpstr>
      <vt:lpstr>Operation Visibility</vt:lpstr>
      <vt:lpstr>Operation</vt:lpstr>
      <vt:lpstr>Operations:  Where Do You Find Them?</vt:lpstr>
      <vt:lpstr>Association Concepts</vt:lpstr>
      <vt:lpstr>Association</vt:lpstr>
      <vt:lpstr>Association</vt:lpstr>
      <vt:lpstr>Association</vt:lpstr>
      <vt:lpstr>Qualified Association</vt:lpstr>
      <vt:lpstr>PowerPoint 演示文稿</vt:lpstr>
      <vt:lpstr>自返关联、二元关联和N元关联</vt:lpstr>
      <vt:lpstr>自返关联、二元关联和N元关联</vt:lpstr>
      <vt:lpstr>关联的约束</vt:lpstr>
      <vt:lpstr>Association types</vt:lpstr>
      <vt:lpstr>Aggregation</vt:lpstr>
      <vt:lpstr>Composition</vt:lpstr>
      <vt:lpstr>Composition</vt:lpstr>
      <vt:lpstr>Generalization</vt:lpstr>
      <vt:lpstr>Generalization</vt:lpstr>
      <vt:lpstr>Class Hierarchy</vt:lpstr>
      <vt:lpstr>Property inheritance</vt:lpstr>
      <vt:lpstr>Overlapping and polymorphic</vt:lpstr>
      <vt:lpstr>Dependency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 Stereotype</vt:lpstr>
      <vt:lpstr>Boundary class</vt:lpstr>
      <vt:lpstr>Boundary class</vt:lpstr>
      <vt:lpstr>Entity class</vt:lpstr>
      <vt:lpstr>Control class</vt:lpstr>
      <vt:lpstr>Main Points</vt:lpstr>
      <vt:lpstr>Class Design Steps</vt:lpstr>
      <vt:lpstr>PowerPoint 演示文稿</vt:lpstr>
      <vt:lpstr>Main Points</vt:lpstr>
      <vt:lpstr>How Many Classes Are Needed?</vt:lpstr>
      <vt:lpstr>PowerPoint 演示文稿</vt:lpstr>
      <vt:lpstr>PowerPoint 演示文稿</vt:lpstr>
      <vt:lpstr>PowerPoint 演示文稿</vt:lpstr>
      <vt:lpstr>PowerPoint 演示文稿</vt:lpstr>
      <vt:lpstr>Main Points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Practice：在线拍卖系统</vt:lpstr>
      <vt:lpstr>Main Points</vt:lpstr>
      <vt:lpstr>Object</vt:lpstr>
      <vt:lpstr>Object Diagram</vt:lpstr>
      <vt:lpstr>Object Diagram</vt:lpstr>
      <vt:lpstr>PowerPoint 演示文稿</vt:lpstr>
      <vt:lpstr>Object Diagram</vt:lpstr>
      <vt:lpstr>Object Diagram Application Notes</vt:lpstr>
      <vt:lpstr>Example</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565</cp:revision>
  <dcterms:created xsi:type="dcterms:W3CDTF">2003-08-17T03:38:10Z</dcterms:created>
  <dcterms:modified xsi:type="dcterms:W3CDTF">2012-05-29T16:09:43Z</dcterms:modified>
</cp:coreProperties>
</file>