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sldIdLst>
    <p:sldId id="384" r:id="rId2"/>
    <p:sldId id="402" r:id="rId3"/>
    <p:sldId id="407" r:id="rId4"/>
    <p:sldId id="408" r:id="rId5"/>
    <p:sldId id="409" r:id="rId6"/>
    <p:sldId id="410" r:id="rId7"/>
    <p:sldId id="413" r:id="rId8"/>
    <p:sldId id="412" r:id="rId9"/>
    <p:sldId id="414" r:id="rId10"/>
    <p:sldId id="415" r:id="rId11"/>
    <p:sldId id="418" r:id="rId12"/>
    <p:sldId id="420" r:id="rId13"/>
    <p:sldId id="422" r:id="rId14"/>
    <p:sldId id="423" r:id="rId15"/>
    <p:sldId id="403" r:id="rId16"/>
    <p:sldId id="404" r:id="rId17"/>
    <p:sldId id="421" r:id="rId18"/>
    <p:sldId id="419" r:id="rId19"/>
    <p:sldId id="416" r:id="rId20"/>
    <p:sldId id="417" r:id="rId21"/>
    <p:sldId id="424" r:id="rId22"/>
    <p:sldId id="425" r:id="rId23"/>
    <p:sldId id="427" r:id="rId24"/>
    <p:sldId id="428" r:id="rId25"/>
    <p:sldId id="429" r:id="rId26"/>
    <p:sldId id="430" r:id="rId27"/>
    <p:sldId id="431" r:id="rId28"/>
    <p:sldId id="432" r:id="rId29"/>
    <p:sldId id="433" r:id="rId30"/>
    <p:sldId id="434" r:id="rId31"/>
    <p:sldId id="435" r:id="rId32"/>
    <p:sldId id="436" r:id="rId33"/>
    <p:sldId id="437" r:id="rId34"/>
    <p:sldId id="444" r:id="rId35"/>
    <p:sldId id="438" r:id="rId36"/>
    <p:sldId id="440" r:id="rId37"/>
    <p:sldId id="426" r:id="rId38"/>
    <p:sldId id="445" r:id="rId39"/>
    <p:sldId id="446" r:id="rId40"/>
    <p:sldId id="447" r:id="rId41"/>
    <p:sldId id="448" r:id="rId42"/>
    <p:sldId id="449" r:id="rId43"/>
  </p:sldIdLst>
  <p:sldSz cx="9144000" cy="6858000" type="screen4x3"/>
  <p:notesSz cx="6858000" cy="9144000"/>
  <p:defaultTextStyle>
    <a:defPPr>
      <a:defRPr lang="zh-CN"/>
    </a:defPPr>
    <a:lvl1pPr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1pPr>
    <a:lvl2pPr marL="4572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2pPr>
    <a:lvl3pPr marL="9144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3pPr>
    <a:lvl4pPr marL="13716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4pPr>
    <a:lvl5pPr marL="18288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76190" autoAdjust="0"/>
  </p:normalViewPr>
  <p:slideViewPr>
    <p:cSldViewPr>
      <p:cViewPr varScale="1">
        <p:scale>
          <a:sx n="71" d="100"/>
          <a:sy n="71" d="100"/>
        </p:scale>
        <p:origin x="-192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5"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endParaRPr lang="en-US" altLang="zh-CN"/>
          </a:p>
        </p:txBody>
      </p:sp>
      <p:sp>
        <p:nvSpPr>
          <p:cNvPr id="44036"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9"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fld id="{51A2DD28-460B-433E-8B9B-03F219572E6D}" type="slidenum">
              <a:rPr lang="en-US" altLang="zh-CN"/>
              <a:pPr>
                <a:defRPr/>
              </a:pPr>
              <a:t>‹#›</a:t>
            </a:fld>
            <a:endParaRPr lang="en-US" altLang="zh-CN"/>
          </a:p>
        </p:txBody>
      </p:sp>
    </p:spTree>
    <p:extLst>
      <p:ext uri="{BB962C8B-B14F-4D97-AF65-F5344CB8AC3E}">
        <p14:creationId xmlns:p14="http://schemas.microsoft.com/office/powerpoint/2010/main" val="152848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3A516E-1135-47CF-8979-A1DC39E48838}" type="slidenum">
              <a:rPr lang="en-US" altLang="zh-CN" smtClean="0"/>
              <a:pPr eaLnBrk="1" hangingPunct="1"/>
              <a:t>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Rot="1" noChangeAspect="1" noChangeArrowheads="1" noTextEdit="1"/>
          </p:cNvSpPr>
          <p:nvPr>
            <p:ph type="sldImg"/>
          </p:nvPr>
        </p:nvSpPr>
        <p:spPr>
          <a:ln/>
        </p:spPr>
      </p:sp>
      <p:sp>
        <p:nvSpPr>
          <p:cNvPr id="2012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11</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8" name="Rectangle 2"/>
          <p:cNvSpPr>
            <a:spLocks noGrp="1" noRot="1" noChangeAspect="1" noChangeArrowheads="1" noTextEdit="1"/>
          </p:cNvSpPr>
          <p:nvPr>
            <p:ph type="sldImg"/>
          </p:nvPr>
        </p:nvSpPr>
        <p:spPr>
          <a:ln/>
        </p:spPr>
      </p:sp>
      <p:sp>
        <p:nvSpPr>
          <p:cNvPr id="2016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13</a:t>
            </a:fld>
            <a:endParaRPr lang="en-US" altLang="zh-CN"/>
          </a:p>
        </p:txBody>
      </p:sp>
    </p:spTree>
    <p:extLst>
      <p:ext uri="{BB962C8B-B14F-4D97-AF65-F5344CB8AC3E}">
        <p14:creationId xmlns:p14="http://schemas.microsoft.com/office/powerpoint/2010/main" val="324027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14</a:t>
            </a:fld>
            <a:endParaRPr lang="en-US" altLang="zh-CN"/>
          </a:p>
        </p:txBody>
      </p:sp>
    </p:spTree>
    <p:extLst>
      <p:ext uri="{BB962C8B-B14F-4D97-AF65-F5344CB8AC3E}">
        <p14:creationId xmlns:p14="http://schemas.microsoft.com/office/powerpoint/2010/main" val="225843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fld id="{6DDD3F9A-2D1B-4B5D-8378-9D1F76625D12}" type="slidenum">
              <a:rPr lang="en-US" altLang="zh-CN" sz="1200" smtClean="0"/>
              <a:pPr/>
              <a:t>15</a:t>
            </a:fld>
            <a:endParaRPr lang="en-US" altLang="zh-CN" sz="1200" smtClean="0"/>
          </a:p>
        </p:txBody>
      </p:sp>
      <p:sp>
        <p:nvSpPr>
          <p:cNvPr id="26627" name="Rectangle 2"/>
          <p:cNvSpPr>
            <a:spLocks noGrp="1" noRot="1" noChangeAspect="1" noChangeArrowheads="1" noTextEdit="1"/>
          </p:cNvSpPr>
          <p:nvPr>
            <p:ph type="sldImg"/>
          </p:nvPr>
        </p:nvSpPr>
        <p:spPr>
          <a:xfrm>
            <a:off x="2460625" y="833438"/>
            <a:ext cx="4038600" cy="3028950"/>
          </a:xfrm>
          <a:ln/>
        </p:spPr>
      </p:sp>
      <p:sp>
        <p:nvSpPr>
          <p:cNvPr id="26628" name="Rectangle 3"/>
          <p:cNvSpPr>
            <a:spLocks noGrp="1" noChangeArrowheads="1"/>
          </p:cNvSpPr>
          <p:nvPr>
            <p:ph type="body" idx="1"/>
          </p:nvPr>
        </p:nvSpPr>
        <p:spPr>
          <a:xfrm>
            <a:off x="2484438" y="4094163"/>
            <a:ext cx="3971925" cy="3938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4" tIns="43317" rIns="86634" bIns="43317"/>
          <a:lstStyle/>
          <a:p>
            <a:pPr eaLnBrk="1" hangingPunct="1"/>
            <a:endParaRPr lang="en-US" altLang="zh-CN" sz="1000" dirty="0" smtClean="0">
              <a:latin typeface="ZapfHumnst BT" pitchFamily="34" charset="0"/>
            </a:endParaRPr>
          </a:p>
        </p:txBody>
      </p:sp>
      <p:sp>
        <p:nvSpPr>
          <p:cNvPr id="26629" name="Text Box 4"/>
          <p:cNvSpPr txBox="1">
            <a:spLocks noChangeArrowheads="1"/>
          </p:cNvSpPr>
          <p:nvPr/>
        </p:nvSpPr>
        <p:spPr bwMode="auto">
          <a:xfrm>
            <a:off x="569913" y="1204913"/>
            <a:ext cx="1855787"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lstStyle>
            <a:lvl1pPr defTabSz="901700">
              <a:defRPr sz="1000">
                <a:solidFill>
                  <a:schemeClr val="tx1"/>
                </a:solidFill>
                <a:latin typeface="Arial" charset="0"/>
                <a:ea typeface="宋体" pitchFamily="2" charset="-122"/>
              </a:defRPr>
            </a:lvl1pPr>
            <a:lvl2pPr marL="742950" indent="-285750" defTabSz="901700">
              <a:defRPr sz="1000">
                <a:solidFill>
                  <a:schemeClr val="tx1"/>
                </a:solidFill>
                <a:latin typeface="Arial" charset="0"/>
                <a:ea typeface="宋体" pitchFamily="2" charset="-122"/>
              </a:defRPr>
            </a:lvl2pPr>
            <a:lvl3pPr marL="1143000" indent="-228600" defTabSz="901700">
              <a:defRPr sz="1000">
                <a:solidFill>
                  <a:schemeClr val="tx1"/>
                </a:solidFill>
                <a:latin typeface="Arial" charset="0"/>
                <a:ea typeface="宋体" pitchFamily="2" charset="-122"/>
              </a:defRPr>
            </a:lvl3pPr>
            <a:lvl4pPr marL="1600200" indent="-228600" defTabSz="901700">
              <a:defRPr sz="1000">
                <a:solidFill>
                  <a:schemeClr val="tx1"/>
                </a:solidFill>
                <a:latin typeface="Arial" charset="0"/>
                <a:ea typeface="宋体" pitchFamily="2" charset="-122"/>
              </a:defRPr>
            </a:lvl4pPr>
            <a:lvl5pPr marL="2057400" indent="-228600" defTabSz="901700">
              <a:defRPr sz="1000">
                <a:solidFill>
                  <a:schemeClr val="tx1"/>
                </a:solidFill>
                <a:latin typeface="Arial" charset="0"/>
                <a:ea typeface="宋体" pitchFamily="2" charset="-122"/>
              </a:defRPr>
            </a:lvl5pPr>
            <a:lvl6pPr marL="2514600" indent="-228600" defTabSz="901700" eaLnBrk="0" fontAlgn="base" hangingPunct="0">
              <a:spcBef>
                <a:spcPct val="0"/>
              </a:spcBef>
              <a:spcAft>
                <a:spcPct val="0"/>
              </a:spcAft>
              <a:defRPr sz="1000">
                <a:solidFill>
                  <a:schemeClr val="tx1"/>
                </a:solidFill>
                <a:latin typeface="Arial" charset="0"/>
                <a:ea typeface="宋体" pitchFamily="2" charset="-122"/>
              </a:defRPr>
            </a:lvl6pPr>
            <a:lvl7pPr marL="2971800" indent="-228600" defTabSz="901700" eaLnBrk="0" fontAlgn="base" hangingPunct="0">
              <a:spcBef>
                <a:spcPct val="0"/>
              </a:spcBef>
              <a:spcAft>
                <a:spcPct val="0"/>
              </a:spcAft>
              <a:defRPr sz="1000">
                <a:solidFill>
                  <a:schemeClr val="tx1"/>
                </a:solidFill>
                <a:latin typeface="Arial" charset="0"/>
                <a:ea typeface="宋体" pitchFamily="2" charset="-122"/>
              </a:defRPr>
            </a:lvl7pPr>
            <a:lvl8pPr marL="3429000" indent="-228600" defTabSz="901700" eaLnBrk="0" fontAlgn="base" hangingPunct="0">
              <a:spcBef>
                <a:spcPct val="0"/>
              </a:spcBef>
              <a:spcAft>
                <a:spcPct val="0"/>
              </a:spcAft>
              <a:defRPr sz="1000">
                <a:solidFill>
                  <a:schemeClr val="tx1"/>
                </a:solidFill>
                <a:latin typeface="Arial" charset="0"/>
                <a:ea typeface="宋体" pitchFamily="2" charset="-122"/>
              </a:defRPr>
            </a:lvl8pPr>
            <a:lvl9pPr marL="3886200" indent="-228600" defTabSz="901700" eaLnBrk="0" fontAlgn="base" hangingPunct="0">
              <a:spcBef>
                <a:spcPct val="0"/>
              </a:spcBef>
              <a:spcAft>
                <a:spcPct val="0"/>
              </a:spcAft>
              <a:defRPr sz="1000">
                <a:solidFill>
                  <a:schemeClr val="tx1"/>
                </a:solidFill>
                <a:latin typeface="Arial" charset="0"/>
                <a:ea typeface="宋体" pitchFamily="2" charset="-122"/>
              </a:defRPr>
            </a:lvl9pPr>
          </a:lstStyle>
          <a:p>
            <a:pPr>
              <a:spcBef>
                <a:spcPct val="50000"/>
              </a:spcBef>
            </a:pPr>
            <a:r>
              <a:rPr lang="en-US" altLang="zh-CN">
                <a:latin typeface="ZapfHumnst BT" pitchFamily="34" charset="0"/>
              </a:rPr>
              <a:t>Emphasize that the rationale for the architectural decisions is very important. Remember that the RUP is use-case driven AND architecture-centric. Therefore, the architecture is going to drive design activities.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fld id="{4CD76653-ECAA-49E2-A95A-54A12913ED9E}" type="slidenum">
              <a:rPr lang="en-US" altLang="zh-CN" sz="1200" smtClean="0"/>
              <a:pPr/>
              <a:t>16</a:t>
            </a:fld>
            <a:endParaRPr lang="en-US" altLang="zh-CN" sz="1200" smtClean="0"/>
          </a:p>
        </p:txBody>
      </p:sp>
      <p:sp>
        <p:nvSpPr>
          <p:cNvPr id="27651" name="Rectangle 2"/>
          <p:cNvSpPr>
            <a:spLocks noGrp="1" noRot="1" noChangeAspect="1" noChangeArrowheads="1" noTextEdit="1"/>
          </p:cNvSpPr>
          <p:nvPr>
            <p:ph type="sldImg"/>
          </p:nvPr>
        </p:nvSpPr>
        <p:spPr>
          <a:xfrm>
            <a:off x="2460625" y="833438"/>
            <a:ext cx="4038600" cy="3028950"/>
          </a:xfrm>
          <a:ln/>
        </p:spPr>
      </p:sp>
      <p:sp>
        <p:nvSpPr>
          <p:cNvPr id="27652" name="Rectangle 3"/>
          <p:cNvSpPr>
            <a:spLocks noGrp="1" noChangeArrowheads="1"/>
          </p:cNvSpPr>
          <p:nvPr>
            <p:ph type="body" idx="1"/>
          </p:nvPr>
        </p:nvSpPr>
        <p:spPr>
          <a:xfrm>
            <a:off x="2484438" y="4094163"/>
            <a:ext cx="3971925" cy="3938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4" tIns="43317" rIns="86634" bIns="43317"/>
          <a:lstStyle/>
          <a:p>
            <a:pPr eaLnBrk="1" hangingPunct="1"/>
            <a:endParaRPr lang="en-US" altLang="zh-CN" sz="1000" dirty="0" smtClean="0">
              <a:latin typeface="ZapfHumnst BT" pitchFamily="34" charset="0"/>
            </a:endParaRPr>
          </a:p>
        </p:txBody>
      </p:sp>
      <p:sp>
        <p:nvSpPr>
          <p:cNvPr id="27653" name="Text Box 4"/>
          <p:cNvSpPr txBox="1">
            <a:spLocks noChangeArrowheads="1"/>
          </p:cNvSpPr>
          <p:nvPr/>
        </p:nvSpPr>
        <p:spPr bwMode="auto">
          <a:xfrm>
            <a:off x="569913" y="1201738"/>
            <a:ext cx="18557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spAutoFit/>
          </a:bodyPr>
          <a:lstStyle>
            <a:lvl1pPr defTabSz="901700">
              <a:defRPr sz="1000">
                <a:solidFill>
                  <a:schemeClr val="tx1"/>
                </a:solidFill>
                <a:latin typeface="Arial" charset="0"/>
                <a:ea typeface="宋体" pitchFamily="2" charset="-122"/>
              </a:defRPr>
            </a:lvl1pPr>
            <a:lvl2pPr marL="742950" indent="-285750" defTabSz="901700">
              <a:defRPr sz="1000">
                <a:solidFill>
                  <a:schemeClr val="tx1"/>
                </a:solidFill>
                <a:latin typeface="Arial" charset="0"/>
                <a:ea typeface="宋体" pitchFamily="2" charset="-122"/>
              </a:defRPr>
            </a:lvl2pPr>
            <a:lvl3pPr marL="1143000" indent="-228600" defTabSz="901700">
              <a:defRPr sz="1000">
                <a:solidFill>
                  <a:schemeClr val="tx1"/>
                </a:solidFill>
                <a:latin typeface="Arial" charset="0"/>
                <a:ea typeface="宋体" pitchFamily="2" charset="-122"/>
              </a:defRPr>
            </a:lvl3pPr>
            <a:lvl4pPr marL="1600200" indent="-228600" defTabSz="901700">
              <a:defRPr sz="1000">
                <a:solidFill>
                  <a:schemeClr val="tx1"/>
                </a:solidFill>
                <a:latin typeface="Arial" charset="0"/>
                <a:ea typeface="宋体" pitchFamily="2" charset="-122"/>
              </a:defRPr>
            </a:lvl4pPr>
            <a:lvl5pPr marL="2057400" indent="-228600" defTabSz="901700">
              <a:defRPr sz="1000">
                <a:solidFill>
                  <a:schemeClr val="tx1"/>
                </a:solidFill>
                <a:latin typeface="Arial" charset="0"/>
                <a:ea typeface="宋体" pitchFamily="2" charset="-122"/>
              </a:defRPr>
            </a:lvl5pPr>
            <a:lvl6pPr marL="2514600" indent="-228600" defTabSz="901700" eaLnBrk="0" fontAlgn="base" hangingPunct="0">
              <a:spcBef>
                <a:spcPct val="0"/>
              </a:spcBef>
              <a:spcAft>
                <a:spcPct val="0"/>
              </a:spcAft>
              <a:defRPr sz="1000">
                <a:solidFill>
                  <a:schemeClr val="tx1"/>
                </a:solidFill>
                <a:latin typeface="Arial" charset="0"/>
                <a:ea typeface="宋体" pitchFamily="2" charset="-122"/>
              </a:defRPr>
            </a:lvl6pPr>
            <a:lvl7pPr marL="2971800" indent="-228600" defTabSz="901700" eaLnBrk="0" fontAlgn="base" hangingPunct="0">
              <a:spcBef>
                <a:spcPct val="0"/>
              </a:spcBef>
              <a:spcAft>
                <a:spcPct val="0"/>
              </a:spcAft>
              <a:defRPr sz="1000">
                <a:solidFill>
                  <a:schemeClr val="tx1"/>
                </a:solidFill>
                <a:latin typeface="Arial" charset="0"/>
                <a:ea typeface="宋体" pitchFamily="2" charset="-122"/>
              </a:defRPr>
            </a:lvl7pPr>
            <a:lvl8pPr marL="3429000" indent="-228600" defTabSz="901700" eaLnBrk="0" fontAlgn="base" hangingPunct="0">
              <a:spcBef>
                <a:spcPct val="0"/>
              </a:spcBef>
              <a:spcAft>
                <a:spcPct val="0"/>
              </a:spcAft>
              <a:defRPr sz="1000">
                <a:solidFill>
                  <a:schemeClr val="tx1"/>
                </a:solidFill>
                <a:latin typeface="Arial" charset="0"/>
                <a:ea typeface="宋体" pitchFamily="2" charset="-122"/>
              </a:defRPr>
            </a:lvl8pPr>
            <a:lvl9pPr marL="3886200" indent="-228600" defTabSz="901700" eaLnBrk="0" fontAlgn="base" hangingPunct="0">
              <a:spcBef>
                <a:spcPct val="0"/>
              </a:spcBef>
              <a:spcAft>
                <a:spcPct val="0"/>
              </a:spcAft>
              <a:defRPr sz="1000">
                <a:solidFill>
                  <a:schemeClr val="tx1"/>
                </a:solidFill>
                <a:latin typeface="Arial" charset="0"/>
                <a:ea typeface="宋体" pitchFamily="2" charset="-122"/>
              </a:defRPr>
            </a:lvl9pPr>
          </a:lstStyle>
          <a:p>
            <a:r>
              <a:rPr lang="en-US" altLang="zh-CN">
                <a:latin typeface="ZapfHumnst BT" pitchFamily="34" charset="0"/>
              </a:rPr>
              <a:t>If architecture is strategic design, then the rest of the design is the tactical design.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82" name="Rectangle 2"/>
          <p:cNvSpPr>
            <a:spLocks noGrp="1" noRot="1" noChangeAspect="1" noChangeArrowheads="1" noTextEdit="1"/>
          </p:cNvSpPr>
          <p:nvPr>
            <p:ph type="sldImg"/>
          </p:nvPr>
        </p:nvSpPr>
        <p:spPr>
          <a:ln/>
        </p:spPr>
      </p:sp>
      <p:sp>
        <p:nvSpPr>
          <p:cNvPr id="201728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18</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186" name="Rectangle 2"/>
          <p:cNvSpPr>
            <a:spLocks noGrp="1" noRot="1" noChangeAspect="1" noChangeArrowheads="1" noTextEdit="1"/>
          </p:cNvSpPr>
          <p:nvPr>
            <p:ph type="sldImg"/>
          </p:nvPr>
        </p:nvSpPr>
        <p:spPr>
          <a:ln/>
        </p:spPr>
      </p:sp>
      <p:sp>
        <p:nvSpPr>
          <p:cNvPr id="201318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210" name="Rectangle 2"/>
          <p:cNvSpPr>
            <a:spLocks noGrp="1" noRot="1" noChangeAspect="1" noChangeArrowheads="1" noTextEdit="1"/>
          </p:cNvSpPr>
          <p:nvPr>
            <p:ph type="sldImg"/>
          </p:nvPr>
        </p:nvSpPr>
        <p:spPr>
          <a:ln/>
        </p:spPr>
      </p:sp>
      <p:sp>
        <p:nvSpPr>
          <p:cNvPr id="2014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21</a:t>
            </a:fld>
            <a:endParaRPr lang="en-US" altLang="zh-CN"/>
          </a:p>
        </p:txBody>
      </p:sp>
    </p:spTree>
    <p:extLst>
      <p:ext uri="{BB962C8B-B14F-4D97-AF65-F5344CB8AC3E}">
        <p14:creationId xmlns:p14="http://schemas.microsoft.com/office/powerpoint/2010/main" val="137170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29</a:t>
            </a:fld>
            <a:endParaRPr lang="en-US" altLang="zh-CN"/>
          </a:p>
        </p:txBody>
      </p:sp>
    </p:spTree>
    <p:extLst>
      <p:ext uri="{BB962C8B-B14F-4D97-AF65-F5344CB8AC3E}">
        <p14:creationId xmlns:p14="http://schemas.microsoft.com/office/powerpoint/2010/main" val="2328325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30</a:t>
            </a:fld>
            <a:endParaRPr lang="en-US" altLang="zh-CN"/>
          </a:p>
        </p:txBody>
      </p:sp>
    </p:spTree>
    <p:extLst>
      <p:ext uri="{BB962C8B-B14F-4D97-AF65-F5344CB8AC3E}">
        <p14:creationId xmlns:p14="http://schemas.microsoft.com/office/powerpoint/2010/main" val="967040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31</a:t>
            </a:fld>
            <a:endParaRPr lang="en-US" altLang="zh-CN"/>
          </a:p>
        </p:txBody>
      </p:sp>
    </p:spTree>
    <p:extLst>
      <p:ext uri="{BB962C8B-B14F-4D97-AF65-F5344CB8AC3E}">
        <p14:creationId xmlns:p14="http://schemas.microsoft.com/office/powerpoint/2010/main" val="2793830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34</a:t>
            </a:fld>
            <a:endParaRPr lang="en-US" altLang="zh-CN"/>
          </a:p>
        </p:txBody>
      </p:sp>
    </p:spTree>
    <p:extLst>
      <p:ext uri="{BB962C8B-B14F-4D97-AF65-F5344CB8AC3E}">
        <p14:creationId xmlns:p14="http://schemas.microsoft.com/office/powerpoint/2010/main" val="592490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37</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39</a:t>
            </a:fld>
            <a:endParaRPr lang="en-US" altLang="zh-CN"/>
          </a:p>
        </p:txBody>
      </p:sp>
    </p:spTree>
    <p:extLst>
      <p:ext uri="{BB962C8B-B14F-4D97-AF65-F5344CB8AC3E}">
        <p14:creationId xmlns:p14="http://schemas.microsoft.com/office/powerpoint/2010/main" val="160336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3970" name="Rectangle 2"/>
          <p:cNvSpPr>
            <a:spLocks noGrp="1" noRot="1" noChangeAspect="1" noChangeArrowheads="1" noTextEdit="1"/>
          </p:cNvSpPr>
          <p:nvPr>
            <p:ph type="sldImg"/>
          </p:nvPr>
        </p:nvSpPr>
        <p:spPr>
          <a:ln/>
        </p:spPr>
      </p:sp>
      <p:sp>
        <p:nvSpPr>
          <p:cNvPr id="2003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4994" name="Rectangle 2"/>
          <p:cNvSpPr>
            <a:spLocks noGrp="1" noRot="1" noChangeAspect="1" noChangeArrowheads="1" noTextEdit="1"/>
          </p:cNvSpPr>
          <p:nvPr>
            <p:ph type="sldImg"/>
          </p:nvPr>
        </p:nvSpPr>
        <p:spPr>
          <a:ln/>
        </p:spPr>
      </p:sp>
      <p:sp>
        <p:nvSpPr>
          <p:cNvPr id="200499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42" name="Rectangle 2"/>
          <p:cNvSpPr>
            <a:spLocks noGrp="1" noRot="1" noChangeAspect="1" noChangeArrowheads="1" noTextEdit="1"/>
          </p:cNvSpPr>
          <p:nvPr>
            <p:ph type="sldImg"/>
          </p:nvPr>
        </p:nvSpPr>
        <p:spPr>
          <a:ln/>
        </p:spPr>
      </p:sp>
      <p:sp>
        <p:nvSpPr>
          <p:cNvPr id="20070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6" name="Rectangle 2"/>
          <p:cNvSpPr>
            <a:spLocks noGrp="1" noRot="1" noChangeAspect="1" noChangeArrowheads="1" noTextEdit="1"/>
          </p:cNvSpPr>
          <p:nvPr>
            <p:ph type="sldImg"/>
          </p:nvPr>
        </p:nvSpPr>
        <p:spPr>
          <a:ln/>
        </p:spPr>
      </p:sp>
      <p:sp>
        <p:nvSpPr>
          <p:cNvPr id="200806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a:t>
            </a:fld>
            <a:endParaRPr lang="en-US" altLang="zh-CN"/>
          </a:p>
        </p:txBody>
      </p:sp>
    </p:spTree>
    <p:extLst>
      <p:ext uri="{BB962C8B-B14F-4D97-AF65-F5344CB8AC3E}">
        <p14:creationId xmlns:p14="http://schemas.microsoft.com/office/powerpoint/2010/main" val="213837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Rectangle 2"/>
          <p:cNvSpPr>
            <a:spLocks noGrp="1" noRot="1" noChangeAspect="1" noChangeArrowheads="1" noTextEdit="1"/>
          </p:cNvSpPr>
          <p:nvPr>
            <p:ph type="sldImg"/>
          </p:nvPr>
        </p:nvSpPr>
        <p:spPr>
          <a:ln/>
        </p:spPr>
      </p:sp>
      <p:sp>
        <p:nvSpPr>
          <p:cNvPr id="201011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9</a:t>
            </a:fld>
            <a:endParaRPr lang="en-US" altLang="zh-CN"/>
          </a:p>
        </p:txBody>
      </p:sp>
    </p:spTree>
    <p:extLst>
      <p:ext uri="{BB962C8B-B14F-4D97-AF65-F5344CB8AC3E}">
        <p14:creationId xmlns:p14="http://schemas.microsoft.com/office/powerpoint/2010/main" val="158884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6069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71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109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1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30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06102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60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884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228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1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31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6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541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矩形 2"/>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5123" name="矩形 3"/>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smtClean="0"/>
              <a:t>Articles and prepositions are not caps in titles</a:t>
            </a:r>
          </a:p>
          <a:p>
            <a:pPr lvl="1"/>
            <a:r>
              <a:rPr lang="en-US" altLang="zh-CN" smtClean="0"/>
              <a:t>Unless, of course, the title starts with one</a:t>
            </a:r>
          </a:p>
          <a:p>
            <a:pPr lvl="2"/>
            <a:r>
              <a:rPr lang="en-US" altLang="zh-CN" smtClean="0"/>
              <a:t>Proper names always have leading caps</a:t>
            </a:r>
          </a:p>
          <a:p>
            <a:pPr lvl="3"/>
            <a:r>
              <a:rPr lang="en-US" altLang="zh-CN" smtClean="0"/>
              <a:t>Acronyms are always all caps</a:t>
            </a:r>
          </a:p>
          <a:p>
            <a:pPr lvl="4"/>
            <a:r>
              <a:rPr lang="en-US" altLang="zh-CN" smtClean="0"/>
              <a:t>Fifth level</a:t>
            </a:r>
          </a:p>
          <a:p>
            <a:pPr lvl="0"/>
            <a:r>
              <a:rPr lang="en-US" altLang="zh-CN" smtClean="0"/>
              <a:t>Capitalize the first word of all bullet items</a:t>
            </a:r>
          </a:p>
          <a:p>
            <a:pPr lvl="1"/>
            <a:r>
              <a:rPr lang="en-US" altLang="zh-CN" smtClean="0"/>
              <a:t>This applies to sub-bullets too</a:t>
            </a:r>
          </a:p>
          <a:p>
            <a:pPr lvl="0"/>
            <a:r>
              <a:rPr lang="en-US" altLang="zh-CN" smtClean="0"/>
              <a:t>Rose, Apex, and Ada, not ROSE, APEX, and ADA</a:t>
            </a:r>
          </a:p>
        </p:txBody>
      </p:sp>
      <p:sp>
        <p:nvSpPr>
          <p:cNvPr id="1028" name="矩形 4"/>
          <p:cNvSpPr>
            <a:spLocks noGrp="1" noChangeArrowheads="1"/>
          </p:cNvSpPr>
          <p:nvPr/>
        </p:nvSpPr>
        <p:spPr bwMode="auto">
          <a:xfrm>
            <a:off x="3124200" y="6384925"/>
            <a:ext cx="2895600" cy="457200"/>
          </a:xfrm>
          <a:prstGeom prst="rect">
            <a:avLst/>
          </a:prstGeom>
          <a:noFill/>
          <a:ln w="9525">
            <a:noFill/>
            <a:miter lim="800000"/>
            <a:headEnd/>
            <a:tailEnd/>
          </a:ln>
          <a:effectLst/>
        </p:spPr>
        <p:txBody>
          <a:bodyPr wrap="none" lIns="92075" tIns="46038" rIns="92075" bIns="46038" anchor="ctr"/>
          <a:lstStyle/>
          <a:p>
            <a:pPr algn="ctr">
              <a:lnSpc>
                <a:spcPct val="100000"/>
              </a:lnSpc>
              <a:spcBef>
                <a:spcPct val="0"/>
              </a:spcBef>
              <a:buClr>
                <a:srgbClr val="73E1FF"/>
              </a:buClr>
              <a:defRPr/>
            </a:pPr>
            <a:fld id="{315280E8-33DE-4B8D-9700-3BDB0F3D45D7}" type="slidenum">
              <a:rPr lang="en-US" altLang="zh-CN" sz="800" b="0">
                <a:solidFill>
                  <a:srgbClr val="73E1FF"/>
                </a:solidFill>
                <a:ea typeface="宋体" pitchFamily="2" charset="-122"/>
              </a:rPr>
              <a:pPr algn="ctr">
                <a:lnSpc>
                  <a:spcPct val="100000"/>
                </a:lnSpc>
                <a:spcBef>
                  <a:spcPct val="0"/>
                </a:spcBef>
                <a:buClr>
                  <a:srgbClr val="73E1FF"/>
                </a:buClr>
                <a:defRPr/>
              </a:pPr>
              <a:t>‹#›</a:t>
            </a:fld>
            <a:endParaRPr lang="en-US" altLang="zh-CN" sz="800">
              <a:solidFill>
                <a:srgbClr val="73E1FF"/>
              </a:solidFill>
              <a:ea typeface="宋体" pitchFamily="2" charset="-122"/>
            </a:endParaRPr>
          </a:p>
        </p:txBody>
      </p:sp>
      <p:sp>
        <p:nvSpPr>
          <p:cNvPr id="1029" name="文本框 5"/>
          <p:cNvSpPr txBox="1">
            <a:spLocks noChangeArrowheads="1"/>
          </p:cNvSpPr>
          <p:nvPr/>
        </p:nvSpPr>
        <p:spPr bwMode="auto">
          <a:xfrm>
            <a:off x="7696200" y="5943600"/>
            <a:ext cx="1371600" cy="260350"/>
          </a:xfrm>
          <a:prstGeom prst="rect">
            <a:avLst/>
          </a:prstGeom>
          <a:noFill/>
          <a:ln>
            <a:noFill/>
          </a:ln>
          <a:effectLst/>
          <a:extLst/>
        </p:spPr>
        <p:txBody>
          <a:bodyPr lIns="107950" tIns="53975" rIns="107950" bIns="53975">
            <a:spAutoFit/>
          </a:bodyPr>
          <a:lstStyle>
            <a:lvl1pPr>
              <a:defRPr sz="1600" b="1">
                <a:solidFill>
                  <a:schemeClr val="tx1"/>
                </a:solidFill>
                <a:latin typeface="Arial" charset="0"/>
                <a:ea typeface="宋体" pitchFamily="2" charset="-122"/>
              </a:defRPr>
            </a:lvl1pPr>
            <a:lvl2pPr marL="742950" indent="-285750">
              <a:defRPr sz="1600" b="1">
                <a:solidFill>
                  <a:schemeClr val="tx1"/>
                </a:solidFill>
                <a:latin typeface="Arial" charset="0"/>
                <a:ea typeface="宋体" pitchFamily="2" charset="-122"/>
              </a:defRPr>
            </a:lvl2pPr>
            <a:lvl3pPr marL="1143000" indent="-228600">
              <a:defRPr sz="1600" b="1">
                <a:solidFill>
                  <a:schemeClr val="tx1"/>
                </a:solidFill>
                <a:latin typeface="Arial" charset="0"/>
                <a:ea typeface="宋体" pitchFamily="2" charset="-122"/>
              </a:defRPr>
            </a:lvl3pPr>
            <a:lvl4pPr marL="1600200" indent="-228600">
              <a:defRPr sz="1600" b="1">
                <a:solidFill>
                  <a:schemeClr val="tx1"/>
                </a:solidFill>
                <a:latin typeface="Arial" charset="0"/>
                <a:ea typeface="宋体" pitchFamily="2" charset="-122"/>
              </a:defRPr>
            </a:lvl4pPr>
            <a:lvl5pPr marL="2057400" indent="-228600">
              <a:defRPr sz="1600" b="1">
                <a:solidFill>
                  <a:schemeClr val="tx1"/>
                </a:solidFill>
                <a:latin typeface="Arial" charset="0"/>
                <a:ea typeface="宋体" pitchFamily="2"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9pPr>
          </a:lstStyle>
          <a:p>
            <a:pPr>
              <a:lnSpc>
                <a:spcPct val="100000"/>
              </a:lnSpc>
              <a:buClr>
                <a:srgbClr val="73E1FF"/>
              </a:buClr>
              <a:buFontTx/>
              <a:buChar char="•"/>
              <a:defRPr/>
            </a:pPr>
            <a:endParaRPr lang="zh-CN" altLang="zh-CN" sz="1000" b="0" smtClean="0">
              <a:latin typeface="ZapfHumnst BT" pitchFamily="34" charset="0"/>
            </a:endParaRPr>
          </a:p>
        </p:txBody>
      </p:sp>
      <p:sp>
        <p:nvSpPr>
          <p:cNvPr id="1030" name="直线 6"/>
          <p:cNvSpPr>
            <a:spLocks noChangeShapeType="1"/>
          </p:cNvSpPr>
          <p:nvPr/>
        </p:nvSpPr>
        <p:spPr bwMode="auto">
          <a:xfrm flipV="1">
            <a:off x="0" y="6705600"/>
            <a:ext cx="8772525" cy="0"/>
          </a:xfrm>
          <a:prstGeom prst="line">
            <a:avLst/>
          </a:prstGeom>
          <a:noFill/>
          <a:ln w="9525">
            <a:solidFill>
              <a:srgbClr val="007E9F"/>
            </a:solidFill>
            <a:round/>
            <a:headEnd/>
            <a:tailEnd/>
          </a:ln>
          <a:effectLst/>
        </p:spPr>
        <p:txBody>
          <a:bodyPr wrap="none" anchor="ctr"/>
          <a:lstStyle/>
          <a:p>
            <a:pPr>
              <a:defRPr/>
            </a:pPr>
            <a:endParaRPr lang="zh-CN" altLang="en-US">
              <a:ea typeface="宋体" pitchFamily="2" charset="-122"/>
            </a:endParaRPr>
          </a:p>
        </p:txBody>
      </p:sp>
      <p:sp>
        <p:nvSpPr>
          <p:cNvPr id="1031" name="直线 7"/>
          <p:cNvSpPr>
            <a:spLocks noChangeShapeType="1"/>
          </p:cNvSpPr>
          <p:nvPr/>
        </p:nvSpPr>
        <p:spPr bwMode="auto">
          <a:xfrm>
            <a:off x="0" y="698500"/>
            <a:ext cx="9144000" cy="0"/>
          </a:xfrm>
          <a:prstGeom prst="line">
            <a:avLst/>
          </a:prstGeom>
          <a:noFill/>
          <a:ln w="9525">
            <a:solidFill>
              <a:srgbClr val="73E1FF"/>
            </a:solidFill>
            <a:round/>
            <a:headEnd/>
            <a:tailEnd/>
          </a:ln>
          <a:effectLst/>
        </p:spPr>
        <p:txBody>
          <a:bodyPr wrap="none" anchor="ctr"/>
          <a:lstStyle/>
          <a:p>
            <a:pPr>
              <a:defRPr/>
            </a:pPr>
            <a:endParaRPr lang="zh-CN" altLang="en-US">
              <a:ea typeface="宋体" pitchFamily="2" charset="-122"/>
            </a:endParaRPr>
          </a:p>
        </p:txBody>
      </p:sp>
      <p:pic>
        <p:nvPicPr>
          <p:cNvPr id="5128" name="图片 8" descr="yunanuni"/>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97925" y="6510338"/>
            <a:ext cx="40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p:titleStyle>
    <p:body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84313"/>
            <a:ext cx="9144000" cy="3457575"/>
          </a:xfrm>
        </p:spPr>
        <p:txBody>
          <a:bodyPr/>
          <a:lstStyle/>
          <a:p>
            <a:pPr algn="ctr" eaLnBrk="1" hangingPunct="1"/>
            <a:r>
              <a:rPr lang="en-US" altLang="zh-CN" sz="4000" dirty="0" smtClean="0"/>
              <a:t/>
            </a:r>
            <a:br>
              <a:rPr lang="en-US" altLang="zh-CN" sz="4000" dirty="0" smtClean="0"/>
            </a:br>
            <a:r>
              <a:rPr lang="en-US" altLang="zh-CN" sz="4000" dirty="0" smtClean="0"/>
              <a:t>Package</a:t>
            </a:r>
            <a:r>
              <a:rPr lang="en-US" altLang="zh-CN" sz="4000" dirty="0" smtClean="0">
                <a:ea typeface="宋体" charset="-122"/>
                <a:sym typeface="Wingdings 2" pitchFamily="18" charset="2"/>
              </a:rPr>
              <a:t> Diagram</a:t>
            </a:r>
            <a:br>
              <a:rPr lang="en-US" altLang="zh-CN" sz="4000" dirty="0" smtClean="0">
                <a:ea typeface="宋体" charset="-122"/>
                <a:sym typeface="Wingdings 2" pitchFamily="18" charset="2"/>
              </a:rPr>
            </a:br>
            <a:r>
              <a:rPr lang="en-US" altLang="zh-CN" sz="4000" dirty="0" smtClean="0">
                <a:ea typeface="宋体" charset="-122"/>
                <a:sym typeface="Wingdings 2" pitchFamily="18" charset="2"/>
              </a:rPr>
              <a:t>Component Diagram</a:t>
            </a:r>
            <a:br>
              <a:rPr lang="en-US" altLang="zh-CN" sz="4000" dirty="0" smtClean="0">
                <a:ea typeface="宋体" charset="-122"/>
                <a:sym typeface="Wingdings 2" pitchFamily="18" charset="2"/>
              </a:rPr>
            </a:br>
            <a:r>
              <a:rPr lang="en-US" altLang="zh-CN" sz="4000" dirty="0" smtClean="0">
                <a:ea typeface="宋体" charset="-122"/>
                <a:sym typeface="Wingdings 2" pitchFamily="18" charset="2"/>
              </a:rPr>
              <a:t>Deployment Diagram</a:t>
            </a:r>
            <a:r>
              <a:rPr lang="en-US" altLang="zh-CN" sz="4000" b="1" dirty="0" smtClean="0"/>
              <a:t/>
            </a:r>
            <a:br>
              <a:rPr lang="en-US" altLang="zh-CN" sz="4000" b="1" dirty="0" smtClean="0"/>
            </a:br>
            <a:endParaRPr lang="en-US" altLang="zh-CN" sz="4000" b="1" dirty="0" smtClean="0"/>
          </a:p>
        </p:txBody>
      </p:sp>
    </p:spTree>
    <p:extLst>
      <p:ext uri="{BB962C8B-B14F-4D97-AF65-F5344CB8AC3E}">
        <p14:creationId xmlns:p14="http://schemas.microsoft.com/office/powerpoint/2010/main" val="649312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1" name="Rectangle 3"/>
          <p:cNvSpPr>
            <a:spLocks noChangeArrowheads="1"/>
          </p:cNvSpPr>
          <p:nvPr/>
        </p:nvSpPr>
        <p:spPr bwMode="auto">
          <a:xfrm>
            <a:off x="46831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最小化包之间的依赖，最小化每个包中的</a:t>
            </a:r>
            <a:r>
              <a:rPr kumimoji="1" lang="en-US" altLang="zh-CN" sz="2400" b="1" dirty="0">
                <a:solidFill>
                  <a:schemeClr val="tx1"/>
                </a:solidFill>
                <a:ea typeface="楷体_GB2312" pitchFamily="49" charset="-122"/>
              </a:rPr>
              <a:t>public</a:t>
            </a:r>
            <a:r>
              <a:rPr kumimoji="1" lang="zh-CN" altLang="en-US" sz="2400" b="1" dirty="0">
                <a:solidFill>
                  <a:schemeClr val="tx1"/>
                </a:solidFill>
                <a:ea typeface="楷体_GB2312" pitchFamily="49" charset="-122"/>
              </a:rPr>
              <a:t>、</a:t>
            </a:r>
            <a:r>
              <a:rPr kumimoji="1" lang="en-US" altLang="zh-CN" sz="2400" b="1" dirty="0">
                <a:solidFill>
                  <a:schemeClr val="tx1"/>
                </a:solidFill>
                <a:ea typeface="楷体_GB2312" pitchFamily="49" charset="-122"/>
              </a:rPr>
              <a:t>protected</a:t>
            </a:r>
            <a:r>
              <a:rPr kumimoji="1" lang="zh-CN" altLang="en-US" sz="2400" b="1" dirty="0">
                <a:solidFill>
                  <a:schemeClr val="tx1"/>
                </a:solidFill>
                <a:ea typeface="楷体_GB2312" pitchFamily="49" charset="-122"/>
              </a:rPr>
              <a:t>元素的个数，最大化每个包中</a:t>
            </a:r>
            <a:r>
              <a:rPr kumimoji="1" lang="en-US" altLang="zh-CN" sz="2400" b="1" dirty="0">
                <a:solidFill>
                  <a:schemeClr val="tx1"/>
                </a:solidFill>
                <a:ea typeface="楷体_GB2312" pitchFamily="49" charset="-122"/>
              </a:rPr>
              <a:t>private</a:t>
            </a:r>
            <a:r>
              <a:rPr kumimoji="1" lang="zh-CN" altLang="en-US" sz="2400" b="1" dirty="0">
                <a:solidFill>
                  <a:schemeClr val="tx1"/>
                </a:solidFill>
                <a:ea typeface="楷体_GB2312" pitchFamily="49" charset="-122"/>
              </a:rPr>
              <a:t>元素个数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在建模时应该避免包之间的循环依赖，也就是不能够包含相互依赖的情况，对于这种情况应进行分析： </a:t>
            </a:r>
          </a:p>
        </p:txBody>
      </p:sp>
      <p:graphicFrame>
        <p:nvGraphicFramePr>
          <p:cNvPr id="1988612" name="Object 4"/>
          <p:cNvGraphicFramePr>
            <a:graphicFrameLocks noGrp="1" noChangeAspect="1"/>
          </p:cNvGraphicFramePr>
          <p:nvPr>
            <p:ph/>
            <p:extLst>
              <p:ext uri="{D42A27DB-BD31-4B8C-83A1-F6EECF244321}">
                <p14:modId xmlns:p14="http://schemas.microsoft.com/office/powerpoint/2010/main" val="2425181128"/>
              </p:ext>
            </p:extLst>
          </p:nvPr>
        </p:nvGraphicFramePr>
        <p:xfrm>
          <a:off x="2339975" y="3429000"/>
          <a:ext cx="4535488" cy="3284538"/>
        </p:xfrm>
        <a:graphic>
          <a:graphicData uri="http://schemas.openxmlformats.org/presentationml/2006/ole">
            <mc:AlternateContent xmlns:mc="http://schemas.openxmlformats.org/markup-compatibility/2006">
              <mc:Choice xmlns:v="urn:schemas-microsoft-com:vml" Requires="v">
                <p:oleObj spid="_x0000_s1055" name="Visio" r:id="rId4" imgW="3761638" imgH="2724098" progId="Visio.Drawing.11">
                  <p:embed/>
                </p:oleObj>
              </mc:Choice>
              <mc:Fallback>
                <p:oleObj name="Visio" r:id="rId4" imgW="3761638" imgH="272409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429000"/>
                        <a:ext cx="4535488" cy="3284538"/>
                      </a:xfrm>
                      <a:prstGeom prst="rect">
                        <a:avLst/>
                      </a:prstGeom>
                      <a:solidFill>
                        <a:schemeClr val="tx1"/>
                      </a:solidFill>
                      <a:ln>
                        <a:noFill/>
                      </a:ln>
                      <a:effectLst/>
                    </p:spPr>
                  </p:pic>
                </p:oleObj>
              </mc:Fallback>
            </mc:AlternateContent>
          </a:graphicData>
        </a:graphic>
      </p:graphicFrame>
      <p:sp>
        <p:nvSpPr>
          <p:cNvPr id="6"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smtClean="0"/>
              <a:t>Package mapping principle</a:t>
            </a:r>
            <a:endParaRPr lang="zh-CN" altLang="en-US" dirty="0"/>
          </a:p>
        </p:txBody>
      </p:sp>
    </p:spTree>
    <p:extLst>
      <p:ext uri="{BB962C8B-B14F-4D97-AF65-F5344CB8AC3E}">
        <p14:creationId xmlns:p14="http://schemas.microsoft.com/office/powerpoint/2010/main" val="86287224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Package</a:t>
            </a:r>
            <a:r>
              <a:rPr lang="en-US" altLang="zh-CN" dirty="0">
                <a:ea typeface="宋体" charset="-122"/>
                <a:sym typeface="Wingdings 2" pitchFamily="18" charset="2"/>
              </a:rPr>
              <a:t> Diagram</a:t>
            </a:r>
            <a:r>
              <a:rPr lang="en-US" altLang="zh-CN" dirty="0" smtClean="0"/>
              <a:t> </a:t>
            </a:r>
          </a:p>
          <a:p>
            <a:r>
              <a:rPr lang="en-US" altLang="zh-CN" dirty="0" smtClean="0"/>
              <a:t>Package diagram Application </a:t>
            </a:r>
            <a:r>
              <a:rPr lang="en-US" altLang="zh-CN" dirty="0"/>
              <a:t>Notes </a:t>
            </a:r>
            <a:endParaRPr lang="en-US" altLang="zh-CN" dirty="0" smtClean="0"/>
          </a:p>
          <a:p>
            <a:r>
              <a:rPr lang="en-US" altLang="zh-CN" dirty="0"/>
              <a:t>Package diagram</a:t>
            </a:r>
            <a:r>
              <a:rPr lang="en-US" altLang="zh-CN" dirty="0" smtClean="0">
                <a:ea typeface="宋体" charset="-122"/>
              </a:rPr>
              <a:t> Case Study</a:t>
            </a:r>
          </a:p>
          <a:p>
            <a:r>
              <a:rPr lang="en-US" altLang="zh-CN" dirty="0">
                <a:ea typeface="宋体" charset="-122"/>
                <a:sym typeface="Wingdings 2" pitchFamily="18" charset="2"/>
              </a:rPr>
              <a:t>Component Diagram </a:t>
            </a:r>
            <a:endParaRPr lang="en-US" altLang="zh-CN" dirty="0" smtClean="0">
              <a:ea typeface="宋体" charset="-122"/>
              <a:sym typeface="Wingdings 2" pitchFamily="18" charset="2"/>
            </a:endParaRPr>
          </a:p>
          <a:p>
            <a:r>
              <a:rPr lang="en-US" altLang="zh-CN" dirty="0">
                <a:ea typeface="宋体" charset="-122"/>
                <a:sym typeface="Wingdings 2" pitchFamily="18" charset="2"/>
              </a:rPr>
              <a:t>Deployment Diagram</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162880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03170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1" name="Rectangle 3"/>
          <p:cNvSpPr>
            <a:spLocks noChangeArrowheads="1"/>
          </p:cNvSpPr>
          <p:nvPr/>
        </p:nvSpPr>
        <p:spPr bwMode="auto">
          <a:xfrm>
            <a:off x="468313" y="1412776"/>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每个包都应该是在概念、语义上相互接近的元素组成；</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对每个包找出应标记为公共的元素，但应尽可能地少；</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一般使用默认的</a:t>
            </a:r>
            <a:r>
              <a:rPr kumimoji="1" lang="en-US" altLang="zh-CN" sz="2400" b="1" dirty="0">
                <a:solidFill>
                  <a:schemeClr val="tx1"/>
                </a:solidFill>
                <a:ea typeface="楷体_GB2312" pitchFamily="49" charset="-122"/>
              </a:rPr>
              <a:t>《use》</a:t>
            </a:r>
            <a:r>
              <a:rPr kumimoji="1" lang="zh-CN" altLang="en-US" sz="2400" b="1" dirty="0">
                <a:solidFill>
                  <a:schemeClr val="tx1"/>
                </a:solidFill>
                <a:ea typeface="楷体_GB2312" pitchFamily="49" charset="-122"/>
              </a:rPr>
              <a:t>构造型，在映射到编程时考虑明确</a:t>
            </a:r>
            <a:r>
              <a:rPr kumimoji="1" lang="en-US" altLang="zh-CN" sz="2400" b="1" dirty="0">
                <a:solidFill>
                  <a:schemeClr val="tx1"/>
                </a:solidFill>
                <a:ea typeface="楷体_GB2312" pitchFamily="49" charset="-122"/>
              </a:rPr>
              <a:t>《import》</a:t>
            </a:r>
            <a:r>
              <a:rPr kumimoji="1" lang="zh-CN" altLang="en-US" sz="2400" b="1" dirty="0">
                <a:solidFill>
                  <a:schemeClr val="tx1"/>
                </a:solidFill>
                <a:ea typeface="楷体_GB2312" pitchFamily="49" charset="-122"/>
              </a:rPr>
              <a:t>构造型；</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考虑采用泛化来对特殊包进行建模。</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在表示这种模型时，注意只标明对每个包都起核心作用的元素；另外也可以标识每个包的文档标记值，以使其更加清晰 </a:t>
            </a:r>
          </a:p>
        </p:txBody>
      </p:sp>
      <p:sp>
        <p:nvSpPr>
          <p:cNvPr id="5" name="标题 1"/>
          <p:cNvSpPr>
            <a:spLocks noGrp="1"/>
          </p:cNvSpPr>
          <p:nvPr>
            <p:ph type="title"/>
          </p:nvPr>
        </p:nvSpPr>
        <p:spPr>
          <a:xfrm>
            <a:off x="76200" y="76200"/>
            <a:ext cx="8999538" cy="533400"/>
          </a:xfrm>
        </p:spPr>
        <p:txBody>
          <a:bodyPr/>
          <a:lstStyle/>
          <a:p>
            <a:r>
              <a:rPr lang="en-US" altLang="zh-CN" dirty="0" smtClean="0"/>
              <a:t>Application Notes</a:t>
            </a:r>
            <a:endParaRPr lang="zh-CN" altLang="en-US" dirty="0"/>
          </a:p>
        </p:txBody>
      </p:sp>
    </p:spTree>
    <p:extLst>
      <p:ext uri="{BB962C8B-B14F-4D97-AF65-F5344CB8AC3E}">
        <p14:creationId xmlns:p14="http://schemas.microsoft.com/office/powerpoint/2010/main" val="335776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a:p>
            <a:r>
              <a:rPr lang="en-US" altLang="zh-CN" dirty="0"/>
              <a:t>Business </a:t>
            </a:r>
            <a:r>
              <a:rPr lang="en-US" altLang="zh-CN" dirty="0" smtClean="0"/>
              <a:t>structure </a:t>
            </a:r>
            <a:r>
              <a:rPr lang="en-US" altLang="zh-CN" dirty="0"/>
              <a:t>Modeling</a:t>
            </a:r>
            <a:endParaRPr lang="en-US" altLang="zh-CN" dirty="0" smtClean="0"/>
          </a:p>
          <a:p>
            <a:endParaRPr lang="en-US" altLang="zh-CN" dirty="0" smtClean="0"/>
          </a:p>
          <a:p>
            <a:endParaRPr lang="en-US" altLang="zh-CN" dirty="0" smtClean="0"/>
          </a:p>
          <a:p>
            <a:r>
              <a:rPr lang="en-US" altLang="zh-CN" dirty="0" smtClean="0"/>
              <a:t>Architecture </a:t>
            </a:r>
            <a:r>
              <a:rPr lang="en-US" altLang="zh-CN" dirty="0"/>
              <a:t>Modeling</a:t>
            </a:r>
            <a:endParaRPr lang="zh-CN" altLang="en-US" dirty="0"/>
          </a:p>
        </p:txBody>
      </p:sp>
      <p:sp>
        <p:nvSpPr>
          <p:cNvPr id="4" name="标题 1"/>
          <p:cNvSpPr>
            <a:spLocks noGrp="1"/>
          </p:cNvSpPr>
          <p:nvPr>
            <p:ph type="title"/>
          </p:nvPr>
        </p:nvSpPr>
        <p:spPr>
          <a:xfrm>
            <a:off x="76200" y="76200"/>
            <a:ext cx="8999538" cy="533400"/>
          </a:xfrm>
        </p:spPr>
        <p:txBody>
          <a:bodyPr/>
          <a:lstStyle/>
          <a:p>
            <a:r>
              <a:rPr lang="en-US" altLang="zh-CN" dirty="0" smtClean="0"/>
              <a:t>Application Notes</a:t>
            </a:r>
            <a:endParaRPr lang="zh-CN" altLang="en-US" dirty="0"/>
          </a:p>
        </p:txBody>
      </p:sp>
    </p:spTree>
    <p:extLst>
      <p:ext uri="{BB962C8B-B14F-4D97-AF65-F5344CB8AC3E}">
        <p14:creationId xmlns:p14="http://schemas.microsoft.com/office/powerpoint/2010/main" val="23309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Business structure </a:t>
            </a:r>
            <a:r>
              <a:rPr lang="en-US" altLang="zh-CN" dirty="0" smtClean="0"/>
              <a:t>Modeling</a:t>
            </a:r>
            <a:endParaRPr lang="zh-CN" altLang="en-US" dirty="0"/>
          </a:p>
        </p:txBody>
      </p:sp>
      <p:sp>
        <p:nvSpPr>
          <p:cNvPr id="3" name="内容占位符 2"/>
          <p:cNvSpPr>
            <a:spLocks noGrp="1"/>
          </p:cNvSpPr>
          <p:nvPr>
            <p:ph idx="1"/>
          </p:nvPr>
        </p:nvSpPr>
        <p:spPr/>
        <p:txBody>
          <a:bodyPr/>
          <a:lstStyle/>
          <a:p>
            <a:r>
              <a:rPr lang="zh-CN" altLang="en-US" sz="2400" dirty="0" smtClean="0">
                <a:solidFill>
                  <a:schemeClr val="tx1"/>
                </a:solidFill>
              </a:rPr>
              <a:t>业务架构可以使用领域包和组织结构包来表示业务只要领域和组织结构关系。</a:t>
            </a:r>
            <a:endParaRPr lang="zh-CN" altLang="en-US" sz="2400" dirty="0">
              <a:solidFill>
                <a:schemeClr val="tx1"/>
              </a:solidFill>
            </a:endParaRPr>
          </a:p>
        </p:txBody>
      </p:sp>
      <p:pic>
        <p:nvPicPr>
          <p:cNvPr id="2050" name="Picture 2" descr="D:\HanksDocument\学院工作\教学\软件系统建模与设计\资料\电子文档\大象\图例\图5.10业务架构.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72816"/>
            <a:ext cx="7466342"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3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pitchFamily="2" charset="-122"/>
              </a:rPr>
              <a:t>What Is Architecture?</a:t>
            </a:r>
          </a:p>
        </p:txBody>
      </p:sp>
      <p:sp>
        <p:nvSpPr>
          <p:cNvPr id="8195" name="Rectangle 3"/>
          <p:cNvSpPr>
            <a:spLocks noGrp="1" noChangeArrowheads="1"/>
          </p:cNvSpPr>
          <p:nvPr>
            <p:ph type="body" idx="1"/>
          </p:nvPr>
        </p:nvSpPr>
        <p:spPr/>
        <p:txBody>
          <a:bodyPr/>
          <a:lstStyle/>
          <a:p>
            <a:pPr eaLnBrk="1" hangingPunct="1"/>
            <a:r>
              <a:rPr lang="en-US" altLang="zh-CN" smtClean="0">
                <a:ea typeface="宋体" pitchFamily="2" charset="-122"/>
              </a:rPr>
              <a:t>Software architecture encompasses a set of significant decisions about the organization of a software system.</a:t>
            </a:r>
          </a:p>
          <a:p>
            <a:pPr lvl="1" eaLnBrk="1" hangingPunct="1"/>
            <a:r>
              <a:rPr lang="en-US" altLang="zh-CN" smtClean="0">
                <a:ea typeface="宋体" pitchFamily="2" charset="-122"/>
              </a:rPr>
              <a:t>Selection of the structural elements and their interfaces by which a system is composed</a:t>
            </a:r>
          </a:p>
          <a:p>
            <a:pPr lvl="1" eaLnBrk="1" hangingPunct="1"/>
            <a:r>
              <a:rPr lang="en-US" altLang="zh-CN" smtClean="0">
                <a:ea typeface="宋体" pitchFamily="2" charset="-122"/>
              </a:rPr>
              <a:t>Behavior as specified in collaborations among those elements</a:t>
            </a:r>
          </a:p>
          <a:p>
            <a:pPr lvl="1" eaLnBrk="1" hangingPunct="1"/>
            <a:r>
              <a:rPr lang="en-US" altLang="zh-CN" smtClean="0">
                <a:ea typeface="宋体" pitchFamily="2" charset="-122"/>
              </a:rPr>
              <a:t>Composition of these structural and behavioral elements into larger subsystems</a:t>
            </a:r>
          </a:p>
          <a:p>
            <a:pPr lvl="1" eaLnBrk="1" hangingPunct="1"/>
            <a:r>
              <a:rPr lang="en-US" altLang="zh-CN" smtClean="0">
                <a:ea typeface="宋体" pitchFamily="2" charset="-122"/>
              </a:rPr>
              <a:t>Architectural style that guides this organization</a:t>
            </a:r>
          </a:p>
        </p:txBody>
      </p:sp>
      <p:sp>
        <p:nvSpPr>
          <p:cNvPr id="8196" name="Rectangle 4" descr="50%"/>
          <p:cNvSpPr>
            <a:spLocks noChangeArrowheads="1"/>
          </p:cNvSpPr>
          <p:nvPr/>
        </p:nvSpPr>
        <p:spPr bwMode="auto">
          <a:xfrm>
            <a:off x="466725" y="5715000"/>
            <a:ext cx="60102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p>
            <a:r>
              <a:rPr lang="en-US" altLang="zh-CN" sz="1500" i="1">
                <a:solidFill>
                  <a:srgbClr val="00CCFF"/>
                </a:solidFill>
              </a:rPr>
              <a:t>Grady Booch, Philippe Kruchten, Rich Reitman, Kurt Bittner; </a:t>
            </a:r>
            <a:r>
              <a:rPr lang="en-US" altLang="zh-CN" sz="1500">
                <a:solidFill>
                  <a:srgbClr val="00CCFF"/>
                </a:solidFill>
              </a:rPr>
              <a:t>Rational</a:t>
            </a:r>
          </a:p>
          <a:p>
            <a:r>
              <a:rPr lang="en-US" altLang="zh-CN" sz="1500" i="1">
                <a:solidFill>
                  <a:srgbClr val="00CCFF"/>
                </a:solidFill>
              </a:rPr>
              <a:t>(derived from Mary Shaw)</a:t>
            </a:r>
            <a:endParaRPr lang="en-US" altLang="zh-CN" sz="1500" b="1">
              <a:solidFill>
                <a:srgbClr val="00CCFF"/>
              </a:solidFill>
            </a:endParaRPr>
          </a:p>
        </p:txBody>
      </p:sp>
    </p:spTree>
    <p:extLst>
      <p:ext uri="{BB962C8B-B14F-4D97-AF65-F5344CB8AC3E}">
        <p14:creationId xmlns:p14="http://schemas.microsoft.com/office/powerpoint/2010/main" val="1584363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Architecture Constrains Design and Implementation    </a:t>
            </a:r>
          </a:p>
        </p:txBody>
      </p:sp>
      <p:sp>
        <p:nvSpPr>
          <p:cNvPr id="9219" name="Rectangle 3"/>
          <p:cNvSpPr>
            <a:spLocks noGrp="1" noChangeArrowheads="1"/>
          </p:cNvSpPr>
          <p:nvPr>
            <p:ph type="body" idx="1"/>
          </p:nvPr>
        </p:nvSpPr>
        <p:spPr/>
        <p:txBody>
          <a:bodyPr/>
          <a:lstStyle/>
          <a:p>
            <a:pPr eaLnBrk="1" hangingPunct="1"/>
            <a:r>
              <a:rPr lang="en-US" altLang="zh-CN" smtClean="0">
                <a:ea typeface="宋体" pitchFamily="2" charset="-122"/>
              </a:rPr>
              <a:t>Architecture involves a set of strategic design decisions, rules or patterns that constrain design and construction. </a:t>
            </a:r>
          </a:p>
        </p:txBody>
      </p:sp>
      <p:sp>
        <p:nvSpPr>
          <p:cNvPr id="9220" name="Text Box 4"/>
          <p:cNvSpPr txBox="1">
            <a:spLocks noChangeArrowheads="1"/>
          </p:cNvSpPr>
          <p:nvPr/>
        </p:nvSpPr>
        <p:spPr bwMode="auto">
          <a:xfrm>
            <a:off x="838200" y="5089525"/>
            <a:ext cx="7467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lgn="ctr"/>
            <a:r>
              <a:rPr lang="en-US" altLang="zh-CN" sz="2200" i="1">
                <a:solidFill>
                  <a:srgbClr val="FFFF99"/>
                </a:solidFill>
              </a:rPr>
              <a:t>Architecture decisions are the most fundamental decisions, and changing them will have significant effects. </a:t>
            </a:r>
          </a:p>
        </p:txBody>
      </p:sp>
      <p:sp>
        <p:nvSpPr>
          <p:cNvPr id="9221" name="Rectangle 5"/>
          <p:cNvSpPr>
            <a:spLocks noChangeArrowheads="1"/>
          </p:cNvSpPr>
          <p:nvPr/>
        </p:nvSpPr>
        <p:spPr bwMode="auto">
          <a:xfrm>
            <a:off x="2857500" y="4311650"/>
            <a:ext cx="3429000" cy="304800"/>
          </a:xfrm>
          <a:prstGeom prst="rect">
            <a:avLst/>
          </a:prstGeom>
          <a:solidFill>
            <a:srgbClr val="FFFF66"/>
          </a:solidFill>
          <a:ln w="19050">
            <a:solidFill>
              <a:srgbClr val="663300"/>
            </a:solidFill>
            <a:miter lim="800000"/>
            <a:headEnd/>
            <a:tailEnd/>
          </a:ln>
        </p:spPr>
        <p:txBody>
          <a:bodyPr wrap="none" lIns="107950" tIns="53975" rIns="107950" bIns="53975" anchor="ctr"/>
          <a:lstStyle/>
          <a:p>
            <a:endParaRPr lang="zh-CN" altLang="en-US"/>
          </a:p>
        </p:txBody>
      </p:sp>
      <p:sp>
        <p:nvSpPr>
          <p:cNvPr id="9222" name="AutoShape 6"/>
          <p:cNvSpPr>
            <a:spLocks noChangeArrowheads="1"/>
          </p:cNvSpPr>
          <p:nvPr/>
        </p:nvSpPr>
        <p:spPr bwMode="auto">
          <a:xfrm flipV="1">
            <a:off x="2857500" y="4083050"/>
            <a:ext cx="3429000" cy="228600"/>
          </a:xfrm>
          <a:custGeom>
            <a:avLst/>
            <a:gdLst>
              <a:gd name="T0" fmla="*/ 523184407 w 21600"/>
              <a:gd name="T1" fmla="*/ 1209675 h 21600"/>
              <a:gd name="T2" fmla="*/ 272176856 w 21600"/>
              <a:gd name="T3" fmla="*/ 2419350 h 21600"/>
              <a:gd name="T4" fmla="*/ 21169315 w 21600"/>
              <a:gd name="T5" fmla="*/ 1209675 h 21600"/>
              <a:gd name="T6" fmla="*/ 272176856 w 21600"/>
              <a:gd name="T7" fmla="*/ 0 h 21600"/>
              <a:gd name="T8" fmla="*/ 0 60000 65536"/>
              <a:gd name="T9" fmla="*/ 0 60000 65536"/>
              <a:gd name="T10" fmla="*/ 0 60000 65536"/>
              <a:gd name="T11" fmla="*/ 0 60000 65536"/>
              <a:gd name="T12" fmla="*/ 2640 w 21600"/>
              <a:gd name="T13" fmla="*/ 2640 h 21600"/>
              <a:gd name="T14" fmla="*/ 18960 w 21600"/>
              <a:gd name="T15" fmla="*/ 18960 h 21600"/>
            </a:gdLst>
            <a:ahLst/>
            <a:cxnLst>
              <a:cxn ang="T8">
                <a:pos x="T0" y="T1"/>
              </a:cxn>
              <a:cxn ang="T9">
                <a:pos x="T2" y="T3"/>
              </a:cxn>
              <a:cxn ang="T10">
                <a:pos x="T4" y="T5"/>
              </a:cxn>
              <a:cxn ang="T11">
                <a:pos x="T6" y="T7"/>
              </a:cxn>
            </a:cxnLst>
            <a:rect l="T12" t="T13" r="T14" b="T15"/>
            <a:pathLst>
              <a:path w="21600" h="21600">
                <a:moveTo>
                  <a:pt x="0" y="0"/>
                </a:moveTo>
                <a:lnTo>
                  <a:pt x="1679" y="21600"/>
                </a:lnTo>
                <a:lnTo>
                  <a:pt x="19921" y="21600"/>
                </a:lnTo>
                <a:lnTo>
                  <a:pt x="21600" y="0"/>
                </a:lnTo>
                <a:close/>
              </a:path>
            </a:pathLst>
          </a:custGeom>
          <a:solidFill>
            <a:srgbClr val="CC9900"/>
          </a:solidFill>
          <a:ln w="19050">
            <a:solidFill>
              <a:srgbClr val="663300"/>
            </a:solidFill>
            <a:miter lim="800000"/>
            <a:headEnd/>
            <a:tailEnd/>
          </a:ln>
        </p:spPr>
        <p:txBody>
          <a:bodyPr wrap="none" lIns="107950" tIns="53975" rIns="107950" bIns="53975" anchor="ctr"/>
          <a:lstStyle/>
          <a:p>
            <a:endParaRPr lang="zh-CN" altLang="en-US"/>
          </a:p>
        </p:txBody>
      </p:sp>
      <p:sp>
        <p:nvSpPr>
          <p:cNvPr id="9223" name="Text Box 7"/>
          <p:cNvSpPr txBox="1">
            <a:spLocks noChangeArrowheads="1"/>
          </p:cNvSpPr>
          <p:nvPr/>
        </p:nvSpPr>
        <p:spPr bwMode="auto">
          <a:xfrm>
            <a:off x="3810000" y="4265613"/>
            <a:ext cx="1752600" cy="35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spcBef>
                <a:spcPct val="50000"/>
              </a:spcBef>
            </a:pPr>
            <a:r>
              <a:rPr lang="en-US" altLang="zh-CN" sz="1800" dirty="0">
                <a:solidFill>
                  <a:srgbClr val="663300"/>
                </a:solidFill>
              </a:rPr>
              <a:t>Architecture</a:t>
            </a:r>
          </a:p>
        </p:txBody>
      </p:sp>
      <p:sp>
        <p:nvSpPr>
          <p:cNvPr id="9224" name="Rectangle 8"/>
          <p:cNvSpPr>
            <a:spLocks noChangeArrowheads="1"/>
          </p:cNvSpPr>
          <p:nvPr/>
        </p:nvSpPr>
        <p:spPr bwMode="auto">
          <a:xfrm>
            <a:off x="3087688" y="3930650"/>
            <a:ext cx="2970212" cy="304800"/>
          </a:xfrm>
          <a:prstGeom prst="rect">
            <a:avLst/>
          </a:prstGeom>
          <a:solidFill>
            <a:srgbClr val="FFFFCC"/>
          </a:solidFill>
          <a:ln w="9525">
            <a:solidFill>
              <a:srgbClr val="993300"/>
            </a:solidFill>
            <a:miter lim="800000"/>
            <a:headEnd/>
            <a:tailEnd/>
          </a:ln>
        </p:spPr>
        <p:txBody>
          <a:bodyPr wrap="none" lIns="107950" tIns="53975" rIns="107950" bIns="53975" anchor="ctr"/>
          <a:lstStyle/>
          <a:p>
            <a:endParaRPr lang="zh-CN" altLang="en-US"/>
          </a:p>
        </p:txBody>
      </p:sp>
      <p:sp>
        <p:nvSpPr>
          <p:cNvPr id="9225" name="AutoShape 9"/>
          <p:cNvSpPr>
            <a:spLocks noChangeArrowheads="1"/>
          </p:cNvSpPr>
          <p:nvPr/>
        </p:nvSpPr>
        <p:spPr bwMode="auto">
          <a:xfrm flipV="1">
            <a:off x="3087688" y="3702050"/>
            <a:ext cx="2970212" cy="228600"/>
          </a:xfrm>
          <a:custGeom>
            <a:avLst/>
            <a:gdLst>
              <a:gd name="T0" fmla="*/ 390091689 w 21600"/>
              <a:gd name="T1" fmla="*/ 1209675 h 21600"/>
              <a:gd name="T2" fmla="*/ 204216646 w 21600"/>
              <a:gd name="T3" fmla="*/ 2419350 h 21600"/>
              <a:gd name="T4" fmla="*/ 18341749 w 21600"/>
              <a:gd name="T5" fmla="*/ 1209675 h 21600"/>
              <a:gd name="T6" fmla="*/ 204216646 w 21600"/>
              <a:gd name="T7" fmla="*/ 0 h 21600"/>
              <a:gd name="T8" fmla="*/ 0 60000 65536"/>
              <a:gd name="T9" fmla="*/ 0 60000 65536"/>
              <a:gd name="T10" fmla="*/ 0 60000 65536"/>
              <a:gd name="T11" fmla="*/ 0 60000 65536"/>
              <a:gd name="T12" fmla="*/ 2770 w 21600"/>
              <a:gd name="T13" fmla="*/ 2770 h 21600"/>
              <a:gd name="T14" fmla="*/ 18830 w 21600"/>
              <a:gd name="T15" fmla="*/ 18830 h 21600"/>
            </a:gdLst>
            <a:ahLst/>
            <a:cxnLst>
              <a:cxn ang="T8">
                <a:pos x="T0" y="T1"/>
              </a:cxn>
              <a:cxn ang="T9">
                <a:pos x="T2" y="T3"/>
              </a:cxn>
              <a:cxn ang="T10">
                <a:pos x="T4" y="T5"/>
              </a:cxn>
              <a:cxn ang="T11">
                <a:pos x="T6" y="T7"/>
              </a:cxn>
            </a:cxnLst>
            <a:rect l="T12" t="T13" r="T14" b="T15"/>
            <a:pathLst>
              <a:path w="21600" h="21600">
                <a:moveTo>
                  <a:pt x="0" y="0"/>
                </a:moveTo>
                <a:lnTo>
                  <a:pt x="1939" y="21600"/>
                </a:lnTo>
                <a:lnTo>
                  <a:pt x="19661" y="21600"/>
                </a:lnTo>
                <a:lnTo>
                  <a:pt x="21600" y="0"/>
                </a:lnTo>
                <a:close/>
              </a:path>
            </a:pathLst>
          </a:custGeom>
          <a:solidFill>
            <a:srgbClr val="FFCC66"/>
          </a:solidFill>
          <a:ln w="9525">
            <a:solidFill>
              <a:srgbClr val="993300"/>
            </a:solidFill>
            <a:miter lim="800000"/>
            <a:headEnd/>
            <a:tailEnd/>
          </a:ln>
        </p:spPr>
        <p:txBody>
          <a:bodyPr wrap="none" lIns="107950" tIns="53975" rIns="107950" bIns="53975" anchor="ctr"/>
          <a:lstStyle/>
          <a:p>
            <a:endParaRPr lang="zh-CN" altLang="en-US"/>
          </a:p>
        </p:txBody>
      </p:sp>
      <p:sp>
        <p:nvSpPr>
          <p:cNvPr id="9226" name="Rectangle 10"/>
          <p:cNvSpPr>
            <a:spLocks noChangeArrowheads="1"/>
          </p:cNvSpPr>
          <p:nvPr/>
        </p:nvSpPr>
        <p:spPr bwMode="auto">
          <a:xfrm>
            <a:off x="3314700" y="3549650"/>
            <a:ext cx="2514600" cy="304800"/>
          </a:xfrm>
          <a:prstGeom prst="rect">
            <a:avLst/>
          </a:prstGeom>
          <a:solidFill>
            <a:srgbClr val="FFFFCC"/>
          </a:solidFill>
          <a:ln w="9525">
            <a:solidFill>
              <a:srgbClr val="993300"/>
            </a:solidFill>
            <a:miter lim="800000"/>
            <a:headEnd/>
            <a:tailEnd/>
          </a:ln>
        </p:spPr>
        <p:txBody>
          <a:bodyPr wrap="none" lIns="107950" tIns="53975" rIns="107950" bIns="53975" anchor="ctr"/>
          <a:lstStyle/>
          <a:p>
            <a:endParaRPr lang="zh-CN" altLang="en-US"/>
          </a:p>
        </p:txBody>
      </p:sp>
      <p:sp>
        <p:nvSpPr>
          <p:cNvPr id="9227" name="AutoShape 11"/>
          <p:cNvSpPr>
            <a:spLocks noChangeArrowheads="1"/>
          </p:cNvSpPr>
          <p:nvPr/>
        </p:nvSpPr>
        <p:spPr bwMode="auto">
          <a:xfrm flipV="1">
            <a:off x="3314700" y="3321050"/>
            <a:ext cx="2514600" cy="228600"/>
          </a:xfrm>
          <a:custGeom>
            <a:avLst/>
            <a:gdLst>
              <a:gd name="T0" fmla="*/ 275827422 w 21600"/>
              <a:gd name="T1" fmla="*/ 1209675 h 21600"/>
              <a:gd name="T2" fmla="*/ 146370680 w 21600"/>
              <a:gd name="T3" fmla="*/ 2419350 h 21600"/>
              <a:gd name="T4" fmla="*/ 16913946 w 21600"/>
              <a:gd name="T5" fmla="*/ 1209675 h 21600"/>
              <a:gd name="T6" fmla="*/ 146370680 w 21600"/>
              <a:gd name="T7" fmla="*/ 0 h 21600"/>
              <a:gd name="T8" fmla="*/ 0 60000 65536"/>
              <a:gd name="T9" fmla="*/ 0 60000 65536"/>
              <a:gd name="T10" fmla="*/ 0 60000 65536"/>
              <a:gd name="T11" fmla="*/ 0 60000 65536"/>
              <a:gd name="T12" fmla="*/ 3048 w 21600"/>
              <a:gd name="T13" fmla="*/ 3048 h 21600"/>
              <a:gd name="T14" fmla="*/ 18552 w 21600"/>
              <a:gd name="T15" fmla="*/ 18552 h 21600"/>
            </a:gdLst>
            <a:ahLst/>
            <a:cxnLst>
              <a:cxn ang="T8">
                <a:pos x="T0" y="T1"/>
              </a:cxn>
              <a:cxn ang="T9">
                <a:pos x="T2" y="T3"/>
              </a:cxn>
              <a:cxn ang="T10">
                <a:pos x="T4" y="T5"/>
              </a:cxn>
              <a:cxn ang="T11">
                <a:pos x="T6" y="T7"/>
              </a:cxn>
            </a:cxnLst>
            <a:rect l="T12" t="T13" r="T14" b="T15"/>
            <a:pathLst>
              <a:path w="21600" h="21600">
                <a:moveTo>
                  <a:pt x="0" y="0"/>
                </a:moveTo>
                <a:lnTo>
                  <a:pt x="2495" y="21600"/>
                </a:lnTo>
                <a:lnTo>
                  <a:pt x="19105" y="21600"/>
                </a:lnTo>
                <a:lnTo>
                  <a:pt x="21600" y="0"/>
                </a:lnTo>
                <a:close/>
              </a:path>
            </a:pathLst>
          </a:custGeom>
          <a:solidFill>
            <a:srgbClr val="FFCC66"/>
          </a:solidFill>
          <a:ln w="9525">
            <a:solidFill>
              <a:srgbClr val="993300"/>
            </a:solidFill>
            <a:miter lim="800000"/>
            <a:headEnd/>
            <a:tailEnd/>
          </a:ln>
        </p:spPr>
        <p:txBody>
          <a:bodyPr wrap="none" lIns="107950" tIns="53975" rIns="107950" bIns="53975" anchor="ctr"/>
          <a:lstStyle/>
          <a:p>
            <a:endParaRPr lang="zh-CN" altLang="en-US"/>
          </a:p>
        </p:txBody>
      </p:sp>
      <p:sp>
        <p:nvSpPr>
          <p:cNvPr id="9228" name="Rectangle 12"/>
          <p:cNvSpPr>
            <a:spLocks noChangeArrowheads="1"/>
          </p:cNvSpPr>
          <p:nvPr/>
        </p:nvSpPr>
        <p:spPr bwMode="auto">
          <a:xfrm>
            <a:off x="3543300" y="3168650"/>
            <a:ext cx="2057400" cy="304800"/>
          </a:xfrm>
          <a:prstGeom prst="rect">
            <a:avLst/>
          </a:prstGeom>
          <a:solidFill>
            <a:srgbClr val="FFFFCC"/>
          </a:solidFill>
          <a:ln w="9525">
            <a:solidFill>
              <a:srgbClr val="993300"/>
            </a:solidFill>
            <a:miter lim="800000"/>
            <a:headEnd/>
            <a:tailEnd/>
          </a:ln>
        </p:spPr>
        <p:txBody>
          <a:bodyPr wrap="none" lIns="107950" tIns="53975" rIns="107950" bIns="53975" anchor="ctr"/>
          <a:lstStyle/>
          <a:p>
            <a:endParaRPr lang="zh-CN" altLang="en-US"/>
          </a:p>
        </p:txBody>
      </p:sp>
      <p:sp>
        <p:nvSpPr>
          <p:cNvPr id="9229" name="AutoShape 13"/>
          <p:cNvSpPr>
            <a:spLocks noChangeArrowheads="1"/>
          </p:cNvSpPr>
          <p:nvPr/>
        </p:nvSpPr>
        <p:spPr bwMode="auto">
          <a:xfrm flipV="1">
            <a:off x="3543300" y="2940050"/>
            <a:ext cx="2057400" cy="228600"/>
          </a:xfrm>
          <a:custGeom>
            <a:avLst/>
            <a:gdLst>
              <a:gd name="T0" fmla="*/ 177522838 w 21600"/>
              <a:gd name="T1" fmla="*/ 1209675 h 21600"/>
              <a:gd name="T2" fmla="*/ 97983663 w 21600"/>
              <a:gd name="T3" fmla="*/ 2419350 h 21600"/>
              <a:gd name="T4" fmla="*/ 18444495 w 21600"/>
              <a:gd name="T5" fmla="*/ 1209675 h 21600"/>
              <a:gd name="T6" fmla="*/ 97983663 w 21600"/>
              <a:gd name="T7" fmla="*/ 0 h 21600"/>
              <a:gd name="T8" fmla="*/ 0 60000 65536"/>
              <a:gd name="T9" fmla="*/ 0 60000 65536"/>
              <a:gd name="T10" fmla="*/ 0 60000 65536"/>
              <a:gd name="T11" fmla="*/ 0 60000 65536"/>
              <a:gd name="T12" fmla="*/ 3833 w 21600"/>
              <a:gd name="T13" fmla="*/ 3833 h 21600"/>
              <a:gd name="T14" fmla="*/ 17767 w 21600"/>
              <a:gd name="T15" fmla="*/ 17767 h 21600"/>
            </a:gdLst>
            <a:ahLst/>
            <a:cxnLst>
              <a:cxn ang="T8">
                <a:pos x="T0" y="T1"/>
              </a:cxn>
              <a:cxn ang="T9">
                <a:pos x="T2" y="T3"/>
              </a:cxn>
              <a:cxn ang="T10">
                <a:pos x="T4" y="T5"/>
              </a:cxn>
              <a:cxn ang="T11">
                <a:pos x="T6" y="T7"/>
              </a:cxn>
            </a:cxnLst>
            <a:rect l="T12" t="T13" r="T14" b="T15"/>
            <a:pathLst>
              <a:path w="21600" h="21600">
                <a:moveTo>
                  <a:pt x="0" y="0"/>
                </a:moveTo>
                <a:lnTo>
                  <a:pt x="4066" y="21600"/>
                </a:lnTo>
                <a:lnTo>
                  <a:pt x="17534" y="21600"/>
                </a:lnTo>
                <a:lnTo>
                  <a:pt x="21600" y="0"/>
                </a:lnTo>
                <a:close/>
              </a:path>
            </a:pathLst>
          </a:custGeom>
          <a:solidFill>
            <a:srgbClr val="FFCC66"/>
          </a:solidFill>
          <a:ln w="9525">
            <a:solidFill>
              <a:srgbClr val="993300"/>
            </a:solidFill>
            <a:miter lim="800000"/>
            <a:headEnd/>
            <a:tailEnd/>
          </a:ln>
        </p:spPr>
        <p:txBody>
          <a:bodyPr wrap="none" lIns="107950" tIns="53975" rIns="107950" bIns="53975" anchor="ctr"/>
          <a:lstStyle/>
          <a:p>
            <a:endParaRPr lang="zh-CN" altLang="en-US"/>
          </a:p>
        </p:txBody>
      </p:sp>
      <p:sp>
        <p:nvSpPr>
          <p:cNvPr id="9230" name="Text Box 14"/>
          <p:cNvSpPr txBox="1">
            <a:spLocks noChangeArrowheads="1"/>
          </p:cNvSpPr>
          <p:nvPr/>
        </p:nvSpPr>
        <p:spPr bwMode="auto">
          <a:xfrm>
            <a:off x="4076700" y="3886200"/>
            <a:ext cx="9906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spcBef>
                <a:spcPct val="50000"/>
              </a:spcBef>
            </a:pPr>
            <a:r>
              <a:rPr lang="en-US" altLang="zh-CN" sz="1800">
                <a:solidFill>
                  <a:srgbClr val="996633"/>
                </a:solidFill>
              </a:rPr>
              <a:t>Design</a:t>
            </a:r>
          </a:p>
        </p:txBody>
      </p:sp>
      <p:sp>
        <p:nvSpPr>
          <p:cNvPr id="9231" name="Text Box 15"/>
          <p:cNvSpPr txBox="1">
            <a:spLocks noChangeArrowheads="1"/>
          </p:cNvSpPr>
          <p:nvPr/>
        </p:nvSpPr>
        <p:spPr bwMode="auto">
          <a:xfrm>
            <a:off x="3657600" y="3509963"/>
            <a:ext cx="1943100" cy="35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spcBef>
                <a:spcPct val="50000"/>
              </a:spcBef>
            </a:pPr>
            <a:r>
              <a:rPr lang="en-US" altLang="zh-CN" sz="1800" dirty="0">
                <a:solidFill>
                  <a:srgbClr val="996633"/>
                </a:solidFill>
              </a:rPr>
              <a:t>Implementation</a:t>
            </a:r>
          </a:p>
        </p:txBody>
      </p:sp>
      <p:sp>
        <p:nvSpPr>
          <p:cNvPr id="9232" name="Text Box 16"/>
          <p:cNvSpPr txBox="1">
            <a:spLocks noChangeArrowheads="1"/>
          </p:cNvSpPr>
          <p:nvPr/>
        </p:nvSpPr>
        <p:spPr bwMode="auto">
          <a:xfrm>
            <a:off x="4114800" y="3130550"/>
            <a:ext cx="914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spcBef>
                <a:spcPct val="50000"/>
              </a:spcBef>
            </a:pPr>
            <a:r>
              <a:rPr lang="en-US" altLang="zh-CN" sz="1800">
                <a:solidFill>
                  <a:srgbClr val="996633"/>
                </a:solidFill>
              </a:rPr>
              <a:t>Code</a:t>
            </a:r>
          </a:p>
        </p:txBody>
      </p:sp>
      <p:sp>
        <p:nvSpPr>
          <p:cNvPr id="9233" name="AutoShape 17"/>
          <p:cNvSpPr>
            <a:spLocks noChangeArrowheads="1"/>
          </p:cNvSpPr>
          <p:nvPr/>
        </p:nvSpPr>
        <p:spPr bwMode="auto">
          <a:xfrm>
            <a:off x="3048000" y="4400550"/>
            <a:ext cx="152400" cy="152400"/>
          </a:xfrm>
          <a:prstGeom prst="triangle">
            <a:avLst>
              <a:gd name="adj" fmla="val 50000"/>
            </a:avLst>
          </a:prstGeom>
          <a:solidFill>
            <a:srgbClr val="6633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950" tIns="53975" rIns="107950" bIns="53975" anchor="ctr"/>
          <a:lstStyle/>
          <a:p>
            <a:endParaRPr lang="zh-CN" altLang="en-US"/>
          </a:p>
        </p:txBody>
      </p:sp>
      <p:sp>
        <p:nvSpPr>
          <p:cNvPr id="9234" name="AutoShape 18"/>
          <p:cNvSpPr>
            <a:spLocks noChangeArrowheads="1"/>
          </p:cNvSpPr>
          <p:nvPr/>
        </p:nvSpPr>
        <p:spPr bwMode="auto">
          <a:xfrm>
            <a:off x="3290888" y="4014788"/>
            <a:ext cx="152400" cy="152400"/>
          </a:xfrm>
          <a:prstGeom prst="triangle">
            <a:avLst>
              <a:gd name="adj" fmla="val 50000"/>
            </a:avLst>
          </a:prstGeom>
          <a:solidFill>
            <a:srgbClr val="CC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950" tIns="53975" rIns="107950" bIns="53975" anchor="ctr"/>
          <a:lstStyle/>
          <a:p>
            <a:endParaRPr lang="zh-CN" altLang="en-US"/>
          </a:p>
        </p:txBody>
      </p:sp>
      <p:sp>
        <p:nvSpPr>
          <p:cNvPr id="9235" name="AutoShape 19"/>
          <p:cNvSpPr>
            <a:spLocks noChangeArrowheads="1"/>
          </p:cNvSpPr>
          <p:nvPr/>
        </p:nvSpPr>
        <p:spPr bwMode="auto">
          <a:xfrm>
            <a:off x="3490913" y="3638550"/>
            <a:ext cx="152400" cy="152400"/>
          </a:xfrm>
          <a:prstGeom prst="triangle">
            <a:avLst>
              <a:gd name="adj" fmla="val 50000"/>
            </a:avLst>
          </a:prstGeom>
          <a:solidFill>
            <a:srgbClr val="CC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950" tIns="53975" rIns="107950" bIns="53975" anchor="ctr"/>
          <a:lstStyle/>
          <a:p>
            <a:endParaRPr lang="zh-CN" altLang="en-US"/>
          </a:p>
        </p:txBody>
      </p:sp>
      <p:sp>
        <p:nvSpPr>
          <p:cNvPr id="9236" name="AutoShape 20"/>
          <p:cNvSpPr>
            <a:spLocks noChangeArrowheads="1"/>
          </p:cNvSpPr>
          <p:nvPr/>
        </p:nvSpPr>
        <p:spPr bwMode="auto">
          <a:xfrm>
            <a:off x="5943600" y="4400550"/>
            <a:ext cx="152400" cy="152400"/>
          </a:xfrm>
          <a:prstGeom prst="triangle">
            <a:avLst>
              <a:gd name="adj" fmla="val 50000"/>
            </a:avLst>
          </a:prstGeom>
          <a:solidFill>
            <a:srgbClr val="6633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950" tIns="53975" rIns="107950" bIns="53975" anchor="ctr"/>
          <a:lstStyle/>
          <a:p>
            <a:endParaRPr lang="zh-CN" altLang="en-US"/>
          </a:p>
        </p:txBody>
      </p:sp>
      <p:sp>
        <p:nvSpPr>
          <p:cNvPr id="9237" name="AutoShape 21"/>
          <p:cNvSpPr>
            <a:spLocks noChangeArrowheads="1"/>
          </p:cNvSpPr>
          <p:nvPr/>
        </p:nvSpPr>
        <p:spPr bwMode="auto">
          <a:xfrm>
            <a:off x="5715000" y="4014788"/>
            <a:ext cx="152400" cy="152400"/>
          </a:xfrm>
          <a:prstGeom prst="triangle">
            <a:avLst>
              <a:gd name="adj" fmla="val 50000"/>
            </a:avLst>
          </a:prstGeom>
          <a:solidFill>
            <a:srgbClr val="CC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950" tIns="53975" rIns="107950" bIns="53975" anchor="ctr"/>
          <a:lstStyle/>
          <a:p>
            <a:endParaRPr lang="zh-CN" altLang="en-US"/>
          </a:p>
        </p:txBody>
      </p:sp>
      <p:sp>
        <p:nvSpPr>
          <p:cNvPr id="9238" name="AutoShape 22"/>
          <p:cNvSpPr>
            <a:spLocks noChangeArrowheads="1"/>
          </p:cNvSpPr>
          <p:nvPr/>
        </p:nvSpPr>
        <p:spPr bwMode="auto">
          <a:xfrm>
            <a:off x="5486400" y="3638550"/>
            <a:ext cx="152400" cy="152400"/>
          </a:xfrm>
          <a:prstGeom prst="triangle">
            <a:avLst>
              <a:gd name="adj" fmla="val 50000"/>
            </a:avLst>
          </a:prstGeom>
          <a:solidFill>
            <a:srgbClr val="CC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950" tIns="53975" rIns="107950" bIns="53975" anchor="ctr"/>
          <a:lstStyle/>
          <a:p>
            <a:endParaRPr lang="zh-CN" altLang="en-US"/>
          </a:p>
        </p:txBody>
      </p:sp>
    </p:spTree>
    <p:extLst>
      <p:ext uri="{BB962C8B-B14F-4D97-AF65-F5344CB8AC3E}">
        <p14:creationId xmlns:p14="http://schemas.microsoft.com/office/powerpoint/2010/main" val="1102247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4755" name="Rectangle 3"/>
          <p:cNvSpPr>
            <a:spLocks noChangeArrowheads="1"/>
          </p:cNvSpPr>
          <p:nvPr/>
        </p:nvSpPr>
        <p:spPr bwMode="auto">
          <a:xfrm>
            <a:off x="107504" y="836712"/>
            <a:ext cx="8856984"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对体系结构进行建模，是包图更有意义的一个用途。体系结构是一个软件系统的核心逻辑结构 </a:t>
            </a:r>
            <a:r>
              <a:rPr kumimoji="1" lang="zh-CN" altLang="en-US" sz="2400" dirty="0">
                <a:ea typeface="楷体_GB2312" pitchFamily="49" charset="-122"/>
              </a:rPr>
              <a:t>。</a:t>
            </a: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常用的体系结构</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模式包括分层、</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MVC</a:t>
            </a:r>
            <a:r>
              <a:rPr kumimoji="1" lang="zh-CN" altLang="en-US" sz="2400" b="1" dirty="0">
                <a:solidFill>
                  <a:schemeClr val="tx1"/>
                </a:solidFill>
                <a:ea typeface="楷体_GB2312" pitchFamily="49" charset="-122"/>
              </a:rPr>
              <a:t>、管道、黑</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板、微内核</a:t>
            </a:r>
            <a:r>
              <a:rPr kumimoji="1" lang="zh-CN" altLang="en-US" sz="2400" b="1" dirty="0" smtClean="0">
                <a:solidFill>
                  <a:schemeClr val="tx1"/>
                </a:solidFill>
                <a:ea typeface="楷体_GB2312" pitchFamily="49" charset="-122"/>
              </a:rPr>
              <a:t>等。</a:t>
            </a:r>
            <a:endParaRPr kumimoji="1" lang="zh-CN" altLang="en-US" sz="2400" dirty="0"/>
          </a:p>
        </p:txBody>
      </p:sp>
      <p:pic>
        <p:nvPicPr>
          <p:cNvPr id="1994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726" y="1916832"/>
            <a:ext cx="6040896" cy="494116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r>
              <a:rPr lang="en-US" altLang="zh-CN" dirty="0"/>
              <a:t>Architecture </a:t>
            </a:r>
            <a:r>
              <a:rPr lang="en-US" altLang="zh-CN" dirty="0" smtClean="0"/>
              <a:t>Modeling</a:t>
            </a:r>
            <a:endParaRPr lang="zh-CN" altLang="en-US" dirty="0"/>
          </a:p>
        </p:txBody>
      </p:sp>
    </p:spTree>
    <p:extLst>
      <p:ext uri="{BB962C8B-B14F-4D97-AF65-F5344CB8AC3E}">
        <p14:creationId xmlns:p14="http://schemas.microsoft.com/office/powerpoint/2010/main" val="289850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Package</a:t>
            </a:r>
            <a:r>
              <a:rPr lang="en-US" altLang="zh-CN" dirty="0">
                <a:ea typeface="宋体" charset="-122"/>
                <a:sym typeface="Wingdings 2" pitchFamily="18" charset="2"/>
              </a:rPr>
              <a:t> Diagram</a:t>
            </a:r>
            <a:r>
              <a:rPr lang="en-US" altLang="zh-CN" dirty="0" smtClean="0"/>
              <a:t> </a:t>
            </a:r>
          </a:p>
          <a:p>
            <a:r>
              <a:rPr lang="en-US" altLang="zh-CN" dirty="0" smtClean="0"/>
              <a:t>Package diagram Application </a:t>
            </a:r>
            <a:r>
              <a:rPr lang="en-US" altLang="zh-CN" dirty="0"/>
              <a:t>Notes </a:t>
            </a:r>
            <a:endParaRPr lang="en-US" altLang="zh-CN" dirty="0" smtClean="0"/>
          </a:p>
          <a:p>
            <a:r>
              <a:rPr lang="en-US" altLang="zh-CN" dirty="0"/>
              <a:t>Package diagram</a:t>
            </a:r>
            <a:r>
              <a:rPr lang="en-US" altLang="zh-CN" dirty="0" smtClean="0">
                <a:ea typeface="宋体" charset="-122"/>
              </a:rPr>
              <a:t> Case Study</a:t>
            </a:r>
          </a:p>
          <a:p>
            <a:r>
              <a:rPr lang="en-US" altLang="zh-CN" dirty="0">
                <a:ea typeface="宋体" charset="-122"/>
                <a:sym typeface="Wingdings 2" pitchFamily="18" charset="2"/>
              </a:rPr>
              <a:t>Component Diagram </a:t>
            </a:r>
            <a:endParaRPr lang="en-US" altLang="zh-CN" dirty="0" smtClean="0">
              <a:ea typeface="宋体" charset="-122"/>
              <a:sym typeface="Wingdings 2" pitchFamily="18" charset="2"/>
            </a:endParaRPr>
          </a:p>
          <a:p>
            <a:r>
              <a:rPr lang="en-US" altLang="zh-CN" dirty="0">
                <a:ea typeface="宋体" charset="-122"/>
                <a:sym typeface="Wingdings 2" pitchFamily="18" charset="2"/>
              </a:rPr>
              <a:t>Deployment Diagram</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218390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031702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9" name="Rectangle 3"/>
          <p:cNvSpPr>
            <a:spLocks noChangeArrowheads="1"/>
          </p:cNvSpPr>
          <p:nvPr/>
        </p:nvSpPr>
        <p:spPr bwMode="auto">
          <a:xfrm>
            <a:off x="46831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分析系统工作流程：</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1</a:t>
            </a:r>
            <a:r>
              <a:rPr kumimoji="1" lang="zh-CN" altLang="en-US" sz="2400" b="1" dirty="0">
                <a:solidFill>
                  <a:schemeClr val="tx1"/>
                </a:solidFill>
                <a:ea typeface="楷体_GB2312" pitchFamily="49" charset="-122"/>
              </a:rPr>
              <a:t>）通过</a:t>
            </a:r>
            <a:r>
              <a:rPr kumimoji="1" lang="en-US" altLang="zh-CN" sz="2400" b="1" dirty="0">
                <a:solidFill>
                  <a:schemeClr val="tx1"/>
                </a:solidFill>
                <a:ea typeface="楷体_GB2312" pitchFamily="49" charset="-122"/>
              </a:rPr>
              <a:t>Internet</a:t>
            </a:r>
            <a:r>
              <a:rPr kumimoji="1" lang="zh-CN" altLang="en-US" sz="2400" b="1" dirty="0">
                <a:solidFill>
                  <a:schemeClr val="tx1"/>
                </a:solidFill>
                <a:ea typeface="楷体_GB2312" pitchFamily="49" charset="-122"/>
              </a:rPr>
              <a:t>连接到股票信息服务器，获取实时的股票信息，并存入数据库中。</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2</a:t>
            </a:r>
            <a:r>
              <a:rPr kumimoji="1" lang="zh-CN" altLang="en-US" sz="2400" b="1" dirty="0">
                <a:solidFill>
                  <a:schemeClr val="tx1"/>
                </a:solidFill>
                <a:ea typeface="楷体_GB2312" pitchFamily="49" charset="-122"/>
              </a:rPr>
              <a:t>）根据用户的输入和选择，从数据库中获取相应的信息，展现在屏幕中。</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3</a:t>
            </a:r>
            <a:r>
              <a:rPr kumimoji="1" lang="zh-CN" altLang="en-US" sz="2400" b="1" dirty="0">
                <a:solidFill>
                  <a:schemeClr val="tx1"/>
                </a:solidFill>
                <a:ea typeface="楷体_GB2312" pitchFamily="49" charset="-122"/>
              </a:rPr>
              <a:t>）在数据的展现过程中，将需要绘制大量的图表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根据功能模块组织包：</a:t>
            </a:r>
          </a:p>
        </p:txBody>
      </p:sp>
      <p:graphicFrame>
        <p:nvGraphicFramePr>
          <p:cNvPr id="1990760" name="Group 104"/>
          <p:cNvGraphicFramePr>
            <a:graphicFrameLocks noGrp="1"/>
          </p:cNvGraphicFramePr>
          <p:nvPr>
            <p:ph/>
            <p:extLst>
              <p:ext uri="{D42A27DB-BD31-4B8C-83A1-F6EECF244321}">
                <p14:modId xmlns:p14="http://schemas.microsoft.com/office/powerpoint/2010/main" val="847099445"/>
              </p:ext>
            </p:extLst>
          </p:nvPr>
        </p:nvGraphicFramePr>
        <p:xfrm>
          <a:off x="1041226" y="4364136"/>
          <a:ext cx="6915150" cy="2019301"/>
        </p:xfrm>
        <a:graphic>
          <a:graphicData uri="http://schemas.openxmlformats.org/drawingml/2006/table">
            <a:tbl>
              <a:tblPr/>
              <a:tblGrid>
                <a:gridCol w="1400175"/>
                <a:gridCol w="3581400"/>
                <a:gridCol w="1933575"/>
              </a:tblGrid>
              <a:tr h="403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包</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分析与功能</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.NET</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支持包</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048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SocketClient</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负责连接</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Internet</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服务器，获取实时股票信息</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System.Net.Sockets</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03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DataAccess</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负责从数据库读写实时股票信息</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System.Data.Sqlclient</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048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UI</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负责响应用户输入和选择，并展现信息</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System.Windows.Forms</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03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GraphicGenerate</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负责根据数据库的信息生成相应的图表</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System.Drawing</a:t>
                      </a:r>
                      <a:endParaRPr kumimoji="0" lang="en-US" altLang="zh-CN" sz="1400" b="0"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smtClean="0"/>
              <a:t>Case Study: </a:t>
            </a:r>
            <a:r>
              <a:rPr lang="zh-CN" altLang="en-US" dirty="0" smtClean="0"/>
              <a:t>股票系统</a:t>
            </a:r>
            <a:endParaRPr lang="zh-CN" altLang="en-US" dirty="0"/>
          </a:p>
        </p:txBody>
      </p:sp>
    </p:spTree>
    <p:extLst>
      <p:ext uri="{BB962C8B-B14F-4D97-AF65-F5344CB8AC3E}">
        <p14:creationId xmlns:p14="http://schemas.microsoft.com/office/powerpoint/2010/main" val="156169211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Package</a:t>
            </a:r>
            <a:r>
              <a:rPr lang="en-US" altLang="zh-CN" dirty="0">
                <a:ea typeface="宋体" charset="-122"/>
                <a:sym typeface="Wingdings 2" pitchFamily="18" charset="2"/>
              </a:rPr>
              <a:t> Diagram</a:t>
            </a:r>
            <a:r>
              <a:rPr lang="en-US" altLang="zh-CN" dirty="0" smtClean="0"/>
              <a:t> </a:t>
            </a:r>
          </a:p>
          <a:p>
            <a:r>
              <a:rPr lang="en-US" altLang="zh-CN" dirty="0" smtClean="0"/>
              <a:t>Package diagram Application </a:t>
            </a:r>
            <a:r>
              <a:rPr lang="en-US" altLang="zh-CN" dirty="0"/>
              <a:t>Notes </a:t>
            </a:r>
            <a:endParaRPr lang="en-US" altLang="zh-CN" dirty="0" smtClean="0"/>
          </a:p>
          <a:p>
            <a:r>
              <a:rPr lang="en-US" altLang="zh-CN" dirty="0"/>
              <a:t>Package diagram</a:t>
            </a:r>
            <a:r>
              <a:rPr lang="en-US" altLang="zh-CN" dirty="0" smtClean="0">
                <a:ea typeface="宋体" charset="-122"/>
              </a:rPr>
              <a:t> Case Study</a:t>
            </a:r>
          </a:p>
          <a:p>
            <a:r>
              <a:rPr lang="en-US" altLang="zh-CN" dirty="0">
                <a:ea typeface="宋体" charset="-122"/>
                <a:sym typeface="Wingdings 2" pitchFamily="18" charset="2"/>
              </a:rPr>
              <a:t>Component Diagram </a:t>
            </a:r>
            <a:endParaRPr lang="en-US" altLang="zh-CN" dirty="0" smtClean="0">
              <a:ea typeface="宋体" charset="-122"/>
              <a:sym typeface="Wingdings 2" pitchFamily="18" charset="2"/>
            </a:endParaRPr>
          </a:p>
          <a:p>
            <a:r>
              <a:rPr lang="en-US" altLang="zh-CN" dirty="0">
                <a:ea typeface="宋体" charset="-122"/>
                <a:sym typeface="Wingdings 2" pitchFamily="18" charset="2"/>
              </a:rPr>
              <a:t>Deployment Diagram</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112474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168563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1711"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7" y="1296144"/>
            <a:ext cx="9101960"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8545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smtClean="0"/>
              <a:t>Practice: </a:t>
            </a:r>
            <a:r>
              <a:rPr lang="zh-CN" altLang="en-US" dirty="0" smtClean="0"/>
              <a:t>三层结构的信息管理系统</a:t>
            </a:r>
            <a:endParaRPr lang="zh-CN" altLang="en-US" dirty="0"/>
          </a:p>
        </p:txBody>
      </p:sp>
      <p:sp>
        <p:nvSpPr>
          <p:cNvPr id="4" name="Rectangle 3"/>
          <p:cNvSpPr>
            <a:spLocks noChangeArrowheads="1"/>
          </p:cNvSpPr>
          <p:nvPr/>
        </p:nvSpPr>
        <p:spPr bwMode="auto">
          <a:xfrm>
            <a:off x="324296" y="836713"/>
            <a:ext cx="8568183" cy="1656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lang="zh-CN" altLang="en-US" sz="2000" dirty="0"/>
              <a:t>三层架构</a:t>
            </a:r>
            <a:r>
              <a:rPr lang="en-US" altLang="zh-CN" sz="2000"/>
              <a:t>(three</a:t>
            </a:r>
            <a:r>
              <a:rPr lang="en-US" altLang="zh-CN" sz="2000" b="0"/>
              <a:t>-</a:t>
            </a:r>
            <a:r>
              <a:rPr lang="en-US" altLang="zh-CN" sz="2000"/>
              <a:t>tier architecture) </a:t>
            </a:r>
            <a:r>
              <a:rPr lang="zh-CN" altLang="en-US" sz="2000" dirty="0"/>
              <a:t>通常意义上的三层架构就是将整个业务应用划分为：表现层（</a:t>
            </a:r>
            <a:r>
              <a:rPr lang="en-US" altLang="zh-CN" sz="2000" dirty="0"/>
              <a:t>UI</a:t>
            </a:r>
            <a:r>
              <a:rPr lang="zh-CN" altLang="en-US" sz="2000" dirty="0"/>
              <a:t>）、业务逻辑层（</a:t>
            </a:r>
            <a:r>
              <a:rPr lang="en-US" altLang="zh-CN" sz="2000" dirty="0"/>
              <a:t>BLL</a:t>
            </a:r>
            <a:r>
              <a:rPr lang="zh-CN" altLang="en-US" sz="2000" dirty="0"/>
              <a:t>）、数据访问层（</a:t>
            </a:r>
            <a:r>
              <a:rPr lang="en-US" altLang="zh-CN" sz="2000" dirty="0"/>
              <a:t>DAL</a:t>
            </a:r>
            <a:r>
              <a:rPr lang="zh-CN" altLang="en-US" sz="2000" dirty="0"/>
              <a:t>）。区分层次的目的即为了“高内聚，低耦合”的思想。</a:t>
            </a:r>
            <a:r>
              <a:rPr kumimoji="1" lang="zh-CN" altLang="en-US" sz="2000" b="1" dirty="0">
                <a:solidFill>
                  <a:schemeClr val="tx1"/>
                </a:solidFill>
                <a:ea typeface="楷体_GB2312" pitchFamily="49" charset="-122"/>
              </a:rPr>
              <a:t/>
            </a:r>
            <a:br>
              <a:rPr kumimoji="1" lang="zh-CN" altLang="en-US" sz="2000" b="1" dirty="0">
                <a:solidFill>
                  <a:schemeClr val="tx1"/>
                </a:solidFill>
                <a:ea typeface="楷体_GB2312" pitchFamily="49" charset="-122"/>
              </a:rPr>
            </a:br>
            <a:endParaRPr kumimoji="1" lang="zh-CN" altLang="en-US" sz="2000" b="1" dirty="0">
              <a:solidFill>
                <a:schemeClr val="tx1"/>
              </a:solidFill>
              <a:ea typeface="楷体_GB2312" pitchFamily="49" charset="-122"/>
            </a:endParaRPr>
          </a:p>
        </p:txBody>
      </p:sp>
      <p:pic>
        <p:nvPicPr>
          <p:cNvPr id="4098" name="Picture 2" descr="http://imgsrc.baidu.com/baike/pic/item/a005b334488efa88d0a2d3e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061427"/>
            <a:ext cx="5832648"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323529" y="2204864"/>
            <a:ext cx="2664296" cy="1656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结合</a:t>
            </a:r>
            <a:r>
              <a:rPr kumimoji="1" lang="zh-CN" altLang="en-US" sz="2400" b="1" dirty="0" smtClean="0">
                <a:solidFill>
                  <a:schemeClr val="tx1"/>
                </a:solidFill>
                <a:ea typeface="楷体_GB2312" pitchFamily="49" charset="-122"/>
              </a:rPr>
              <a:t>熟悉的信息管理系统和应用框架绘制一个三层结构的系统体系结构包图。</a:t>
            </a:r>
            <a:endParaRPr kumimoji="1" lang="zh-CN" altLang="en-US" sz="2400" b="1" dirty="0">
              <a:solidFill>
                <a:schemeClr val="tx1"/>
              </a:solidFill>
              <a:ea typeface="楷体_GB2312" pitchFamily="49" charset="-122"/>
            </a:endParaRPr>
          </a:p>
        </p:txBody>
      </p:sp>
    </p:spTree>
    <p:extLst>
      <p:ext uri="{BB962C8B-B14F-4D97-AF65-F5344CB8AC3E}">
        <p14:creationId xmlns:p14="http://schemas.microsoft.com/office/powerpoint/2010/main" val="41908837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Package</a:t>
            </a:r>
            <a:r>
              <a:rPr lang="en-US" altLang="zh-CN" dirty="0">
                <a:ea typeface="宋体" charset="-122"/>
                <a:sym typeface="Wingdings 2" pitchFamily="18" charset="2"/>
              </a:rPr>
              <a:t> Diagram</a:t>
            </a:r>
            <a:r>
              <a:rPr lang="en-US" altLang="zh-CN" dirty="0" smtClean="0"/>
              <a:t> </a:t>
            </a:r>
          </a:p>
          <a:p>
            <a:r>
              <a:rPr lang="en-US" altLang="zh-CN" dirty="0" smtClean="0"/>
              <a:t>Package diagram Application </a:t>
            </a:r>
            <a:r>
              <a:rPr lang="en-US" altLang="zh-CN" dirty="0"/>
              <a:t>Notes </a:t>
            </a:r>
            <a:endParaRPr lang="en-US" altLang="zh-CN" dirty="0" smtClean="0"/>
          </a:p>
          <a:p>
            <a:r>
              <a:rPr lang="en-US" altLang="zh-CN" dirty="0"/>
              <a:t>Package diagram</a:t>
            </a:r>
            <a:r>
              <a:rPr lang="en-US" altLang="zh-CN" dirty="0" smtClean="0">
                <a:ea typeface="宋体" charset="-122"/>
              </a:rPr>
              <a:t> Case Study</a:t>
            </a:r>
          </a:p>
          <a:p>
            <a:r>
              <a:rPr lang="en-US" altLang="zh-CN" dirty="0">
                <a:ea typeface="宋体" charset="-122"/>
                <a:sym typeface="Wingdings 2" pitchFamily="18" charset="2"/>
              </a:rPr>
              <a:t>Component Diagram </a:t>
            </a:r>
            <a:endParaRPr lang="en-US" altLang="zh-CN" dirty="0" smtClean="0">
              <a:ea typeface="宋体" charset="-122"/>
              <a:sym typeface="Wingdings 2" pitchFamily="18" charset="2"/>
            </a:endParaRPr>
          </a:p>
          <a:p>
            <a:r>
              <a:rPr lang="en-US" altLang="zh-CN" dirty="0">
                <a:ea typeface="宋体" charset="-122"/>
                <a:sym typeface="Wingdings 2" pitchFamily="18" charset="2"/>
              </a:rPr>
              <a:t>Deployment Diagram</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268796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986636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6100" y="1196752"/>
            <a:ext cx="7924800" cy="4752528"/>
          </a:xfrm>
        </p:spPr>
        <p:txBody>
          <a:bodyPr/>
          <a:lstStyle/>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a:t>
            </a:r>
            <a:r>
              <a:rPr lang="en-US" altLang="zh-CN" sz="2400" dirty="0">
                <a:solidFill>
                  <a:schemeClr val="tx1"/>
                </a:solidFill>
                <a:ea typeface="宋体" charset="-122"/>
                <a:sym typeface="Wingdings 2" pitchFamily="18" charset="2"/>
              </a:rPr>
              <a:t>Component</a:t>
            </a:r>
            <a:r>
              <a:rPr lang="zh-CN" altLang="en-US" sz="2400" dirty="0">
                <a:solidFill>
                  <a:schemeClr val="tx1"/>
                </a:solidFill>
                <a:latin typeface="宋体" charset="-122"/>
                <a:ea typeface="宋体" charset="-122"/>
                <a:sym typeface="Wingdings 2" pitchFamily="18" charset="2"/>
              </a:rPr>
              <a:t>）是系统的物理的可替换的单位，它把系统的实现打包，并提供一组接口的实现（</a:t>
            </a:r>
            <a:r>
              <a:rPr lang="en-US" altLang="zh-CN" sz="2400" dirty="0">
                <a:solidFill>
                  <a:schemeClr val="tx1"/>
                </a:solidFill>
                <a:ea typeface="宋体" charset="-122"/>
                <a:sym typeface="Wingdings 2" pitchFamily="18" charset="2"/>
              </a:rPr>
              <a:t>Realization</a:t>
            </a:r>
            <a:r>
              <a:rPr lang="zh-CN" altLang="en-US" sz="2400" dirty="0">
                <a:solidFill>
                  <a:schemeClr val="tx1"/>
                </a:solidFill>
                <a:latin typeface="宋体" charset="-122"/>
                <a:ea typeface="宋体" charset="-122"/>
                <a:sym typeface="Wingdings 2" pitchFamily="18" charset="2"/>
              </a:rPr>
              <a:t>）。</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代表系统的一个物理实现块，代表逻辑模型元素如类、接口、协同等的物理打包。</a:t>
            </a: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本身遵从和提供一组接口的实现，它们代表了由驻留在组件内部的模型元素所实现的服务。组件用于对系统配置节点上的物理事物建立模型。</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常见</a:t>
            </a:r>
            <a:r>
              <a:rPr lang="zh-CN" altLang="en-US" sz="2400" dirty="0">
                <a:solidFill>
                  <a:schemeClr val="tx1"/>
                </a:solidFill>
                <a:latin typeface="宋体" charset="-122"/>
                <a:ea typeface="宋体" charset="-122"/>
                <a:sym typeface="Wingdings 2" pitchFamily="18" charset="2"/>
              </a:rPr>
              <a:t>的组件有系统的配置组件，如</a:t>
            </a:r>
            <a:r>
              <a:rPr lang="en-US" altLang="zh-CN" sz="2400" dirty="0">
                <a:solidFill>
                  <a:schemeClr val="tx1"/>
                </a:solidFill>
                <a:ea typeface="宋体" charset="-122"/>
                <a:sym typeface="Wingdings 2" pitchFamily="18" charset="2"/>
              </a:rPr>
              <a:t>COM+</a:t>
            </a:r>
            <a:r>
              <a:rPr lang="zh-CN" altLang="en-US" sz="2400" dirty="0">
                <a:solidFill>
                  <a:schemeClr val="tx1"/>
                </a:solidFill>
                <a:latin typeface="宋体" charset="-122"/>
                <a:ea typeface="宋体" charset="-122"/>
                <a:sym typeface="Wingdings 2" pitchFamily="18" charset="2"/>
              </a:rPr>
              <a:t>组件、</a:t>
            </a:r>
            <a:r>
              <a:rPr lang="en-US" altLang="zh-CN" sz="2400" dirty="0">
                <a:solidFill>
                  <a:schemeClr val="tx1"/>
                </a:solidFill>
                <a:ea typeface="宋体" charset="-122"/>
                <a:sym typeface="Wingdings 2" pitchFamily="18" charset="2"/>
              </a:rPr>
              <a:t>Java Beans</a:t>
            </a:r>
            <a:r>
              <a:rPr lang="zh-CN" altLang="en-US" sz="2400" dirty="0">
                <a:solidFill>
                  <a:schemeClr val="tx1"/>
                </a:solidFill>
                <a:latin typeface="宋体" charset="-122"/>
                <a:ea typeface="宋体" charset="-122"/>
                <a:sym typeface="Wingdings 2" pitchFamily="18" charset="2"/>
              </a:rPr>
              <a:t>等。</a:t>
            </a: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也可以是软件开发过程中的产物，如软件代码（源码、二进制码和可执行码）等。</a:t>
            </a:r>
            <a:r>
              <a:rPr lang="zh-CN" altLang="en-US" sz="2400" dirty="0">
                <a:solidFill>
                  <a:schemeClr val="tx1"/>
                </a:solidFill>
                <a:sym typeface="Wingdings 2" pitchFamily="18" charset="2"/>
              </a:rPr>
              <a:t> </a:t>
            </a:r>
          </a:p>
        </p:txBody>
      </p:sp>
      <p:sp>
        <p:nvSpPr>
          <p:cNvPr id="13321" name="Rectangle 9"/>
          <p:cNvSpPr>
            <a:spLocks noGrp="1" noChangeArrowheads="1"/>
          </p:cNvSpPr>
          <p:nvPr>
            <p:ph type="title"/>
          </p:nvPr>
        </p:nvSpPr>
        <p:spPr>
          <a:noFill/>
          <a:ln/>
        </p:spPr>
        <p:txBody>
          <a:bodyPr/>
          <a:lstStyle/>
          <a:p>
            <a:r>
              <a:rPr lang="en-US" altLang="zh-CN" dirty="0">
                <a:ea typeface="宋体" charset="-122"/>
                <a:sym typeface="Wingdings 2" pitchFamily="18" charset="2"/>
              </a:rPr>
              <a:t>Component</a:t>
            </a:r>
            <a:endParaRPr lang="zh-CN" altLang="en-US" dirty="0"/>
          </a:p>
        </p:txBody>
      </p:sp>
    </p:spTree>
    <p:extLst>
      <p:ext uri="{BB962C8B-B14F-4D97-AF65-F5344CB8AC3E}">
        <p14:creationId xmlns:p14="http://schemas.microsoft.com/office/powerpoint/2010/main" val="4189417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1"/>
          </p:nvPr>
        </p:nvSpPr>
        <p:spPr>
          <a:xfrm>
            <a:off x="0" y="836712"/>
            <a:ext cx="3779912" cy="4591050"/>
          </a:xfrm>
        </p:spPr>
        <p:txBody>
          <a:bodyPr/>
          <a:lstStyle/>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的图标是一个大矩形的左边嵌二个小矩形。组件必须有名字。</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简单</a:t>
            </a:r>
            <a:r>
              <a:rPr lang="zh-CN" altLang="en-US" sz="2400" dirty="0">
                <a:solidFill>
                  <a:schemeClr val="tx1"/>
                </a:solidFill>
                <a:latin typeface="宋体" charset="-122"/>
                <a:ea typeface="宋体" charset="-122"/>
                <a:sym typeface="Wingdings 2" pitchFamily="18" charset="2"/>
              </a:rPr>
              <a:t>组件：只标出组件名。</a:t>
            </a:r>
          </a:p>
          <a:p>
            <a:pPr>
              <a:lnSpc>
                <a:spcPct val="90000"/>
              </a:lnSpc>
            </a:pPr>
            <a:r>
              <a:rPr lang="zh-CN" altLang="en-US" sz="2400" dirty="0" smtClean="0">
                <a:solidFill>
                  <a:schemeClr val="tx1"/>
                </a:solidFill>
                <a:latin typeface="宋体" charset="-122"/>
                <a:ea typeface="宋体" charset="-122"/>
                <a:sym typeface="Wingdings 2" pitchFamily="18" charset="2"/>
              </a:rPr>
              <a:t>在</a:t>
            </a:r>
            <a:r>
              <a:rPr lang="zh-CN" altLang="en-US" sz="2400" dirty="0">
                <a:solidFill>
                  <a:schemeClr val="tx1"/>
                </a:solidFill>
                <a:latin typeface="宋体" charset="-122"/>
                <a:ea typeface="宋体" charset="-122"/>
                <a:sym typeface="Wingdings 2" pitchFamily="18" charset="2"/>
              </a:rPr>
              <a:t>组件名之后或之下，可以用括在花括号中的文字（即标记值）说明组件的性质，如</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{version=2.0}</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等。</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扩充</a:t>
            </a:r>
            <a:r>
              <a:rPr lang="zh-CN" altLang="en-US" sz="2400" dirty="0">
                <a:solidFill>
                  <a:schemeClr val="tx1"/>
                </a:solidFill>
                <a:latin typeface="宋体" charset="-122"/>
                <a:ea typeface="宋体" charset="-122"/>
                <a:sym typeface="Wingdings 2" pitchFamily="18" charset="2"/>
              </a:rPr>
              <a:t>组件：当需要了解组件所包含的模型元素时，则需要把每个模型元素的名字在组件的大矩形框里列出，这称为扩充的组件。</a:t>
            </a:r>
            <a:r>
              <a:rPr lang="zh-CN" altLang="en-US" sz="2400" dirty="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p:txBody>
      </p:sp>
      <p:sp>
        <p:nvSpPr>
          <p:cNvPr id="203782" name="Rectangle 6"/>
          <p:cNvSpPr>
            <a:spLocks noGrp="1" noChangeArrowheads="1"/>
          </p:cNvSpPr>
          <p:nvPr>
            <p:ph type="title"/>
          </p:nvPr>
        </p:nvSpPr>
        <p:spPr>
          <a:noFill/>
          <a:ln/>
        </p:spPr>
        <p:txBody>
          <a:bodyPr/>
          <a:lstStyle/>
          <a:p>
            <a:r>
              <a:rPr lang="en-US" altLang="zh-CN" dirty="0">
                <a:ea typeface="宋体" charset="-122"/>
                <a:sym typeface="Wingdings 2" pitchFamily="18" charset="2"/>
              </a:rPr>
              <a:t>Component</a:t>
            </a:r>
            <a:endParaRPr lang="zh-CN" altLang="en-US" dirty="0"/>
          </a:p>
        </p:txBody>
      </p:sp>
      <p:sp>
        <p:nvSpPr>
          <p:cNvPr id="203784" name="Rectangle 8"/>
          <p:cNvSpPr>
            <a:spLocks noChangeArrowheads="1"/>
          </p:cNvSpPr>
          <p:nvPr/>
        </p:nvSpPr>
        <p:spPr bwMode="auto">
          <a:xfrm>
            <a:off x="2805113"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3783" name="Picture 7"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39" y="1844824"/>
            <a:ext cx="5431461"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328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539552" y="1196752"/>
            <a:ext cx="8208912" cy="4514850"/>
          </a:xfrm>
        </p:spPr>
        <p:txBody>
          <a:bodyPr/>
          <a:lstStyle/>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在很多方面与对象类相似，如都有名字，都有实例，都能实现接口，都存在着联系等。</a:t>
            </a:r>
            <a:endParaRPr lang="zh-CN" altLang="en-US" sz="2400" dirty="0">
              <a:solidFill>
                <a:schemeClr val="tx1"/>
              </a:solidFill>
              <a:sym typeface="Wingdings 2" pitchFamily="18" charset="2"/>
            </a:endParaRP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的实例代表运行期间的可执行软件模块。例如，</a:t>
            </a:r>
            <a:r>
              <a:rPr lang="zh-CN" altLang="en-US" sz="2400" dirty="0" smtClean="0">
                <a:solidFill>
                  <a:schemeClr val="tx1"/>
                </a:solidFill>
                <a:latin typeface="宋体" charset="-122"/>
                <a:ea typeface="宋体" charset="-122"/>
                <a:sym typeface="Wingdings 2" pitchFamily="18" charset="2"/>
              </a:rPr>
              <a:t>图中</a:t>
            </a:r>
            <a:r>
              <a:rPr lang="zh-CN" altLang="en-US" sz="2400" dirty="0">
                <a:solidFill>
                  <a:schemeClr val="tx1"/>
                </a:solidFill>
                <a:latin typeface="宋体" charset="-122"/>
                <a:ea typeface="宋体" charset="-122"/>
                <a:sym typeface="Wingdings 2" pitchFamily="18" charset="2"/>
              </a:rPr>
              <a:t>的组件</a:t>
            </a:r>
            <a:r>
              <a:rPr lang="zh-CN" altLang="en-US" sz="2400" dirty="0">
                <a:solidFill>
                  <a:schemeClr val="tx1"/>
                </a:solidFill>
                <a:latin typeface="Times New Roman"/>
                <a:ea typeface="宋体" charset="-122"/>
                <a:sym typeface="Wingdings 2" pitchFamily="18" charset="2"/>
              </a:rPr>
              <a:t>“</a:t>
            </a:r>
            <a:r>
              <a:rPr lang="en-US" altLang="zh-CN" sz="2400" dirty="0" err="1">
                <a:solidFill>
                  <a:schemeClr val="tx1"/>
                </a:solidFill>
                <a:ea typeface="宋体" charset="-122"/>
                <a:sym typeface="Wingdings 2" pitchFamily="18" charset="2"/>
              </a:rPr>
              <a:t>mymailer:Mailer</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就是组件</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Mailer</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的一个实例，它存在于运行期间。组件的实例只用于配置图中。</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的性质的表示法与类相同。组件所包含的模型元素的可视性同样有</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公共</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保护</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私用</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等</a:t>
            </a:r>
            <a:r>
              <a:rPr lang="zh-CN" altLang="en-US" sz="2400" dirty="0" smtClean="0">
                <a:solidFill>
                  <a:schemeClr val="tx1"/>
                </a:solidFill>
                <a:latin typeface="宋体" charset="-122"/>
                <a:ea typeface="宋体" charset="-122"/>
                <a:sym typeface="Wingdings 2" pitchFamily="18" charset="2"/>
              </a:rPr>
              <a:t>。</a:t>
            </a:r>
            <a:endParaRPr lang="en-US" altLang="zh-CN" sz="2400" dirty="0" smtClean="0">
              <a:solidFill>
                <a:schemeClr val="tx1"/>
              </a:solidFill>
              <a:latin typeface="宋体" charset="-122"/>
              <a:ea typeface="宋体" charset="-122"/>
              <a:sym typeface="Wingdings 2" pitchFamily="18" charset="2"/>
            </a:endParaRPr>
          </a:p>
          <a:p>
            <a:pPr>
              <a:lnSpc>
                <a:spcPct val="90000"/>
              </a:lnSpc>
            </a:pPr>
            <a:endParaRPr lang="zh-CN" altLang="en-US" sz="2400" dirty="0">
              <a:solidFill>
                <a:schemeClr val="tx1"/>
              </a:solidFill>
              <a:sym typeface="Wingdings 2" pitchFamily="18" charset="2"/>
            </a:endParaRP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和类有实质性的区别。</a:t>
            </a:r>
          </a:p>
          <a:p>
            <a:pPr lvl="1">
              <a:lnSpc>
                <a:spcPct val="90000"/>
              </a:lnSpc>
            </a:pPr>
            <a:r>
              <a:rPr lang="zh-CN" altLang="en-US" sz="2000" dirty="0" smtClean="0">
                <a:solidFill>
                  <a:schemeClr val="tx1"/>
                </a:solidFill>
                <a:latin typeface="宋体" charset="-122"/>
                <a:ea typeface="宋体" charset="-122"/>
                <a:sym typeface="Wingdings 2" pitchFamily="18" charset="2"/>
              </a:rPr>
              <a:t>组件</a:t>
            </a:r>
            <a:r>
              <a:rPr lang="zh-CN" altLang="en-US" sz="2000" dirty="0">
                <a:solidFill>
                  <a:schemeClr val="tx1"/>
                </a:solidFill>
                <a:latin typeface="宋体" charset="-122"/>
                <a:ea typeface="宋体" charset="-122"/>
                <a:sym typeface="Wingdings 2" pitchFamily="18" charset="2"/>
              </a:rPr>
              <a:t>代表物理事物，而类代表事物的逻辑抽象，因此组件可以用于配置图的节点中，而类不能。</a:t>
            </a:r>
          </a:p>
          <a:p>
            <a:pPr lvl="1">
              <a:lnSpc>
                <a:spcPct val="90000"/>
              </a:lnSpc>
            </a:pPr>
            <a:r>
              <a:rPr lang="zh-CN" altLang="en-US" sz="2000" dirty="0" smtClean="0">
                <a:solidFill>
                  <a:schemeClr val="tx1"/>
                </a:solidFill>
                <a:latin typeface="宋体" charset="-122"/>
                <a:ea typeface="宋体" charset="-122"/>
                <a:sym typeface="Wingdings 2" pitchFamily="18" charset="2"/>
              </a:rPr>
              <a:t>一般</a:t>
            </a:r>
            <a:r>
              <a:rPr lang="zh-CN" altLang="en-US" sz="2000" dirty="0">
                <a:solidFill>
                  <a:schemeClr val="tx1"/>
                </a:solidFill>
                <a:latin typeface="宋体" charset="-122"/>
                <a:ea typeface="宋体" charset="-122"/>
                <a:sym typeface="Wingdings 2" pitchFamily="18" charset="2"/>
              </a:rPr>
              <a:t>组件只有操作，外界只能通过接口接触它们，而类可以直接有属性和操作。</a:t>
            </a:r>
            <a:r>
              <a:rPr lang="zh-CN" altLang="en-US" sz="2000" dirty="0">
                <a:solidFill>
                  <a:schemeClr val="tx1"/>
                </a:solidFill>
                <a:sym typeface="Wingdings 2" pitchFamily="18" charset="2"/>
              </a:rPr>
              <a:t> </a:t>
            </a:r>
          </a:p>
        </p:txBody>
      </p:sp>
      <p:sp>
        <p:nvSpPr>
          <p:cNvPr id="8" name="Rectangle 6"/>
          <p:cNvSpPr>
            <a:spLocks noGrp="1" noChangeArrowheads="1"/>
          </p:cNvSpPr>
          <p:nvPr>
            <p:ph type="title"/>
          </p:nvPr>
        </p:nvSpPr>
        <p:spPr>
          <a:xfrm>
            <a:off x="76200" y="76200"/>
            <a:ext cx="8999538" cy="533400"/>
          </a:xfrm>
          <a:noFill/>
          <a:ln/>
        </p:spPr>
        <p:txBody>
          <a:bodyPr/>
          <a:lstStyle/>
          <a:p>
            <a:r>
              <a:rPr lang="en-US" altLang="zh-CN" dirty="0">
                <a:ea typeface="宋体" charset="-122"/>
                <a:sym typeface="Wingdings 2" pitchFamily="18" charset="2"/>
              </a:rPr>
              <a:t>Component</a:t>
            </a:r>
            <a:endParaRPr lang="zh-CN" altLang="en-US" dirty="0"/>
          </a:p>
        </p:txBody>
      </p:sp>
    </p:spTree>
    <p:extLst>
      <p:ext uri="{BB962C8B-B14F-4D97-AF65-F5344CB8AC3E}">
        <p14:creationId xmlns:p14="http://schemas.microsoft.com/office/powerpoint/2010/main" val="91131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a:xfrm>
            <a:off x="251520" y="981075"/>
            <a:ext cx="8712968" cy="4438650"/>
          </a:xfrm>
        </p:spPr>
        <p:txBody>
          <a:bodyPr/>
          <a:lstStyle/>
          <a:p>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是一组逻辑元素（如类、协同等）的物理实现。一个类可以由一个或多个组件实现。</a:t>
            </a:r>
            <a:r>
              <a:rPr lang="zh-CN" altLang="en-US" sz="2400" dirty="0">
                <a:solidFill>
                  <a:schemeClr val="tx1"/>
                </a:solidFill>
                <a:sym typeface="Wingdings 2" pitchFamily="18" charset="2"/>
              </a:rPr>
              <a:t> </a:t>
            </a:r>
            <a:endParaRPr lang="zh-CN" altLang="en-US" sz="2400" dirty="0">
              <a:solidFill>
                <a:schemeClr val="tx1"/>
              </a:solidFill>
              <a:latin typeface="宋体" charset="-122"/>
              <a:ea typeface="宋体" charset="-122"/>
              <a:sym typeface="Wingdings 2" pitchFamily="18" charset="2"/>
            </a:endParaRPr>
          </a:p>
          <a:p>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和类的关系是一种依赖关系，组件拥有类，类不存在了，包含它的组件也就不存在了。</a:t>
            </a:r>
          </a:p>
          <a:p>
            <a:r>
              <a:rPr lang="zh-CN" altLang="en-US" sz="2400" dirty="0" smtClean="0">
                <a:solidFill>
                  <a:schemeClr val="tx1"/>
                </a:solidFill>
                <a:latin typeface="宋体" charset="-122"/>
                <a:ea typeface="宋体" charset="-122"/>
                <a:sym typeface="Wingdings 2" pitchFamily="18" charset="2"/>
              </a:rPr>
              <a:t>通常</a:t>
            </a:r>
            <a:r>
              <a:rPr lang="zh-CN" altLang="en-US" sz="2400" dirty="0">
                <a:solidFill>
                  <a:schemeClr val="tx1"/>
                </a:solidFill>
                <a:latin typeface="宋体" charset="-122"/>
                <a:ea typeface="宋体" charset="-122"/>
                <a:sym typeface="Wingdings 2" pitchFamily="18" charset="2"/>
              </a:rPr>
              <a:t>，组件与类的依赖联系不必用图形显式表示，可以在说明文档中予以说明。</a:t>
            </a:r>
            <a:r>
              <a:rPr lang="zh-CN" altLang="en-US" sz="2400" dirty="0">
                <a:solidFill>
                  <a:schemeClr val="tx1"/>
                </a:solidFill>
                <a:sym typeface="Wingdings 2" pitchFamily="18" charset="2"/>
              </a:rPr>
              <a:t> </a:t>
            </a:r>
          </a:p>
          <a:p>
            <a:r>
              <a:rPr lang="zh-CN" altLang="en-US" sz="2400" dirty="0" smtClean="0">
                <a:solidFill>
                  <a:schemeClr val="tx1"/>
                </a:solidFill>
                <a:sym typeface="Wingdings 2" pitchFamily="18" charset="2"/>
              </a:rPr>
              <a:t>例：</a:t>
            </a: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Mailer</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依赖于类</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Mailbox</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a:t>
            </a:r>
            <a:r>
              <a:rPr lang="zh-CN" altLang="en-US" sz="2400" dirty="0">
                <a:solidFill>
                  <a:schemeClr val="tx1"/>
                </a:solidFill>
                <a:latin typeface="Times New Roman"/>
                <a:ea typeface="宋体" charset="-122"/>
                <a:sym typeface="Wingdings 2" pitchFamily="18" charset="2"/>
              </a:rPr>
              <a:t>“</a:t>
            </a:r>
            <a:r>
              <a:rPr lang="zh-CN" altLang="en-US" sz="2400" dirty="0">
                <a:solidFill>
                  <a:schemeClr val="tx1"/>
                </a:solidFill>
                <a:ea typeface="宋体" charset="-122"/>
                <a:sym typeface="Wingdings 2" pitchFamily="18" charset="2"/>
              </a:rPr>
              <a:t> </a:t>
            </a:r>
            <a:r>
              <a:rPr lang="en-US" altLang="zh-CN" sz="2400" dirty="0" err="1">
                <a:solidFill>
                  <a:schemeClr val="tx1"/>
                </a:solidFill>
                <a:ea typeface="宋体" charset="-122"/>
                <a:sym typeface="Wingdings 2" pitchFamily="18" charset="2"/>
              </a:rPr>
              <a:t>RoutingList</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和</a:t>
            </a:r>
            <a:r>
              <a:rPr lang="zh-CN" altLang="en-US" sz="2400" dirty="0">
                <a:solidFill>
                  <a:schemeClr val="tx1"/>
                </a:solidFill>
                <a:latin typeface="Times New Roman"/>
                <a:ea typeface="宋体" charset="-122"/>
                <a:sym typeface="Wingdings 2" pitchFamily="18" charset="2"/>
              </a:rPr>
              <a:t>“</a:t>
            </a:r>
            <a:r>
              <a:rPr lang="en-US" altLang="zh-CN" sz="2400" dirty="0" err="1">
                <a:solidFill>
                  <a:schemeClr val="tx1"/>
                </a:solidFill>
                <a:ea typeface="宋体" charset="-122"/>
                <a:sym typeface="Wingdings 2" pitchFamily="18" charset="2"/>
              </a:rPr>
              <a:t>MailQueue</a:t>
            </a:r>
            <a:r>
              <a:rPr lang="en-US" altLang="zh-CN" sz="2400" dirty="0">
                <a:solidFill>
                  <a:schemeClr val="tx1"/>
                </a:solidFill>
                <a:latin typeface="Times New Roman"/>
                <a:ea typeface="宋体" charset="-122"/>
                <a:sym typeface="Wingdings 2" pitchFamily="18" charset="2"/>
              </a:rPr>
              <a:t>”</a:t>
            </a:r>
            <a:r>
              <a:rPr lang="en-US" altLang="zh-CN" sz="2400" dirty="0">
                <a:solidFill>
                  <a:schemeClr val="tx1"/>
                </a:solidFill>
                <a:sym typeface="Wingdings 2" pitchFamily="18" charset="2"/>
              </a:rPr>
              <a:t> </a:t>
            </a:r>
            <a:r>
              <a:rPr lang="zh-CN" altLang="en-US" sz="2400" dirty="0">
                <a:solidFill>
                  <a:schemeClr val="tx1"/>
                </a:solidFill>
                <a:sym typeface="Wingdings 2" pitchFamily="18" charset="2"/>
              </a:rPr>
              <a:t>。</a:t>
            </a:r>
          </a:p>
        </p:txBody>
      </p:sp>
      <p:sp>
        <p:nvSpPr>
          <p:cNvPr id="205832" name="Rectangle 8"/>
          <p:cNvSpPr>
            <a:spLocks noChangeArrowheads="1"/>
          </p:cNvSpPr>
          <p:nvPr/>
        </p:nvSpPr>
        <p:spPr bwMode="auto">
          <a:xfrm>
            <a:off x="3052763"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5831" name="Picture 7"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89040"/>
            <a:ext cx="5544616" cy="2994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Grp="1" noChangeArrowheads="1"/>
          </p:cNvSpPr>
          <p:nvPr>
            <p:ph type="title"/>
          </p:nvPr>
        </p:nvSpPr>
        <p:spPr>
          <a:xfrm>
            <a:off x="76200" y="76200"/>
            <a:ext cx="8999538" cy="533400"/>
          </a:xfrm>
          <a:noFill/>
          <a:ln/>
        </p:spPr>
        <p:txBody>
          <a:bodyPr/>
          <a:lstStyle/>
          <a:p>
            <a:r>
              <a:rPr lang="en-US" altLang="zh-CN" dirty="0">
                <a:ea typeface="宋体" charset="-122"/>
                <a:sym typeface="Wingdings 2" pitchFamily="18" charset="2"/>
              </a:rPr>
              <a:t>Component</a:t>
            </a:r>
            <a:endParaRPr lang="zh-CN" altLang="en-US" dirty="0"/>
          </a:p>
        </p:txBody>
      </p:sp>
    </p:spTree>
    <p:extLst>
      <p:ext uri="{BB962C8B-B14F-4D97-AF65-F5344CB8AC3E}">
        <p14:creationId xmlns:p14="http://schemas.microsoft.com/office/powerpoint/2010/main" val="1835514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title"/>
          </p:nvPr>
        </p:nvSpPr>
        <p:spPr>
          <a:xfrm>
            <a:off x="76200" y="76200"/>
            <a:ext cx="8999538" cy="533400"/>
          </a:xfrm>
          <a:noFill/>
          <a:ln/>
        </p:spPr>
        <p:txBody>
          <a:bodyPr/>
          <a:lstStyle/>
          <a:p>
            <a:r>
              <a:rPr lang="en-US" altLang="zh-CN" dirty="0">
                <a:latin typeface="Arial Narrow" pitchFamily="34" charset="0"/>
                <a:ea typeface="楷体_GB2312" pitchFamily="49" charset="-122"/>
              </a:rPr>
              <a:t>Component diagram</a:t>
            </a:r>
            <a:endParaRPr lang="zh-CN" altLang="en-US" dirty="0"/>
          </a:p>
        </p:txBody>
      </p:sp>
      <p:sp>
        <p:nvSpPr>
          <p:cNvPr id="13" name="Rectangle 2"/>
          <p:cNvSpPr txBox="1">
            <a:spLocks noChangeArrowheads="1"/>
          </p:cNvSpPr>
          <p:nvPr/>
        </p:nvSpPr>
        <p:spPr bwMode="auto">
          <a:xfrm>
            <a:off x="251520" y="981075"/>
            <a:ext cx="8712968" cy="16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zh-CN" altLang="en-US" sz="2400" dirty="0" smtClean="0">
                <a:solidFill>
                  <a:schemeClr val="tx1"/>
                </a:solidFill>
                <a:latin typeface="Arial Narrow" pitchFamily="34" charset="0"/>
                <a:ea typeface="楷体_GB2312" pitchFamily="49" charset="-122"/>
              </a:rPr>
              <a:t>构件</a:t>
            </a:r>
            <a:r>
              <a:rPr lang="zh-CN" altLang="en-US" sz="2400" dirty="0">
                <a:solidFill>
                  <a:schemeClr val="tx1"/>
                </a:solidFill>
                <a:latin typeface="Arial Narrow" pitchFamily="34" charset="0"/>
                <a:ea typeface="楷体_GB2312" pitchFamily="49" charset="-122"/>
              </a:rPr>
              <a:t>图</a:t>
            </a:r>
            <a:r>
              <a:rPr lang="en-US" altLang="zh-CN" sz="2400" dirty="0">
                <a:solidFill>
                  <a:schemeClr val="tx1"/>
                </a:solidFill>
                <a:latin typeface="Arial Narrow" pitchFamily="34" charset="0"/>
                <a:ea typeface="楷体_GB2312" pitchFamily="49" charset="-122"/>
              </a:rPr>
              <a:t>(Component diagram)</a:t>
            </a:r>
            <a:r>
              <a:rPr lang="zh-CN" altLang="en-US" sz="2400" dirty="0">
                <a:solidFill>
                  <a:schemeClr val="tx1"/>
                </a:solidFill>
                <a:latin typeface="Arial Narrow" pitchFamily="34" charset="0"/>
                <a:ea typeface="楷体_GB2312" pitchFamily="49" charset="-122"/>
              </a:rPr>
              <a:t>显示一组构件以及它们之间的相互关系</a:t>
            </a:r>
            <a:r>
              <a:rPr lang="en-US" altLang="zh-CN" sz="2400" dirty="0">
                <a:solidFill>
                  <a:schemeClr val="tx1"/>
                </a:solidFill>
                <a:latin typeface="Arial Narrow" pitchFamily="34" charset="0"/>
                <a:ea typeface="楷体_GB2312" pitchFamily="49" charset="-122"/>
              </a:rPr>
              <a:t>, </a:t>
            </a:r>
            <a:r>
              <a:rPr lang="zh-CN" altLang="en-US" sz="2400" dirty="0">
                <a:solidFill>
                  <a:schemeClr val="tx1"/>
                </a:solidFill>
                <a:latin typeface="Arial Narrow" pitchFamily="34" charset="0"/>
                <a:ea typeface="楷体_GB2312" pitchFamily="49" charset="-122"/>
              </a:rPr>
              <a:t>包括编译、链接或执行时构件之间的依赖</a:t>
            </a:r>
            <a:r>
              <a:rPr lang="zh-CN" altLang="en-US" sz="2400" dirty="0" smtClean="0">
                <a:solidFill>
                  <a:schemeClr val="tx1"/>
                </a:solidFill>
                <a:latin typeface="Arial Narrow" pitchFamily="34" charset="0"/>
                <a:ea typeface="楷体_GB2312" pitchFamily="49" charset="-122"/>
              </a:rPr>
              <a:t>关系。</a:t>
            </a:r>
            <a:endParaRPr lang="en-US" altLang="zh-CN" sz="2400" dirty="0" smtClean="0">
              <a:solidFill>
                <a:schemeClr val="tx1"/>
              </a:solidFill>
              <a:latin typeface="Arial Narrow" pitchFamily="34" charset="0"/>
              <a:ea typeface="楷体_GB2312" pitchFamily="49" charset="-122"/>
            </a:endParaRPr>
          </a:p>
          <a:p>
            <a:endParaRPr lang="en-US" altLang="zh-CN" sz="2400" dirty="0" smtClean="0">
              <a:solidFill>
                <a:schemeClr val="tx1"/>
              </a:solidFill>
              <a:latin typeface="Arial Narrow" pitchFamily="34" charset="0"/>
              <a:ea typeface="楷体_GB2312" pitchFamily="49" charset="-122"/>
            </a:endParaRPr>
          </a:p>
          <a:p>
            <a:r>
              <a:rPr lang="zh-CN" altLang="en-US" sz="2400" dirty="0">
                <a:solidFill>
                  <a:schemeClr val="tx1"/>
                </a:solidFill>
                <a:latin typeface="Arial Narrow" pitchFamily="34" charset="0"/>
                <a:ea typeface="楷体_GB2312" pitchFamily="49" charset="-122"/>
              </a:rPr>
              <a:t>构件图是对</a:t>
            </a:r>
            <a:r>
              <a:rPr lang="en-US" altLang="zh-CN" sz="2400" dirty="0">
                <a:solidFill>
                  <a:schemeClr val="tx1"/>
                </a:solidFill>
                <a:latin typeface="Arial Narrow" pitchFamily="34" charset="0"/>
                <a:ea typeface="楷体_GB2312" pitchFamily="49" charset="-122"/>
              </a:rPr>
              <a:t>OO</a:t>
            </a:r>
            <a:r>
              <a:rPr lang="zh-CN" altLang="en-US" sz="2400" dirty="0">
                <a:solidFill>
                  <a:schemeClr val="tx1"/>
                </a:solidFill>
                <a:latin typeface="Arial Narrow" pitchFamily="34" charset="0"/>
                <a:ea typeface="楷体_GB2312" pitchFamily="49" charset="-122"/>
              </a:rPr>
              <a:t>系统物理方面建模的</a:t>
            </a:r>
            <a:r>
              <a:rPr lang="en-US" altLang="zh-CN" sz="2400" dirty="0">
                <a:solidFill>
                  <a:schemeClr val="tx1"/>
                </a:solidFill>
                <a:latin typeface="Arial Narrow" pitchFamily="34" charset="0"/>
                <a:ea typeface="楷体_GB2312" pitchFamily="49" charset="-122"/>
              </a:rPr>
              <a:t>2</a:t>
            </a:r>
            <a:r>
              <a:rPr lang="zh-CN" altLang="en-US" sz="2400" dirty="0">
                <a:solidFill>
                  <a:schemeClr val="tx1"/>
                </a:solidFill>
                <a:latin typeface="Arial Narrow" pitchFamily="34" charset="0"/>
                <a:ea typeface="楷体_GB2312" pitchFamily="49" charset="-122"/>
              </a:rPr>
              <a:t>个图</a:t>
            </a:r>
            <a:r>
              <a:rPr lang="zh-CN" altLang="en-US" sz="2400" dirty="0" smtClean="0">
                <a:solidFill>
                  <a:schemeClr val="tx1"/>
                </a:solidFill>
                <a:latin typeface="Arial Narrow" pitchFamily="34" charset="0"/>
                <a:ea typeface="楷体_GB2312" pitchFamily="49" charset="-122"/>
              </a:rPr>
              <a:t>之一</a:t>
            </a:r>
            <a:r>
              <a:rPr lang="zh-CN" altLang="en-US" sz="2400" dirty="0">
                <a:solidFill>
                  <a:schemeClr val="tx1"/>
                </a:solidFill>
                <a:latin typeface="Arial Narrow" pitchFamily="34" charset="0"/>
                <a:ea typeface="楷体_GB2312" pitchFamily="49" charset="-122"/>
              </a:rPr>
              <a:t>。</a:t>
            </a:r>
            <a:endParaRPr lang="en-US" altLang="zh-CN" sz="2400" dirty="0">
              <a:solidFill>
                <a:schemeClr val="tx1"/>
              </a:solidFill>
              <a:latin typeface="Arial Narrow" pitchFamily="34" charset="0"/>
              <a:ea typeface="楷体_GB2312" pitchFamily="49" charset="-122"/>
            </a:endParaRPr>
          </a:p>
          <a:p>
            <a:endParaRPr lang="zh-CN" altLang="en-US" sz="2400" dirty="0">
              <a:solidFill>
                <a:schemeClr val="tx1"/>
              </a:solidFill>
              <a:sym typeface="Wingdings 2" pitchFamily="18" charset="2"/>
            </a:endParaRPr>
          </a:p>
        </p:txBody>
      </p:sp>
      <p:pic>
        <p:nvPicPr>
          <p:cNvPr id="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91" y="2843361"/>
            <a:ext cx="74898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22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79512" y="836712"/>
            <a:ext cx="8712968" cy="4514850"/>
          </a:xfrm>
        </p:spPr>
        <p:txBody>
          <a:bodyPr/>
          <a:lstStyle/>
          <a:p>
            <a:pPr marL="0" indent="0">
              <a:lnSpc>
                <a:spcPct val="90000"/>
              </a:lnSpc>
              <a:buNone/>
            </a:pPr>
            <a:r>
              <a:rPr lang="zh-CN" altLang="en-US" sz="2400" dirty="0" smtClean="0">
                <a:solidFill>
                  <a:schemeClr val="tx1"/>
                </a:solidFill>
                <a:latin typeface="宋体" charset="-122"/>
                <a:ea typeface="宋体" charset="-122"/>
                <a:sym typeface="Wingdings 2" pitchFamily="18" charset="2"/>
              </a:rPr>
              <a:t>按照</a:t>
            </a:r>
            <a:r>
              <a:rPr lang="zh-CN" altLang="en-US" sz="2400" dirty="0">
                <a:solidFill>
                  <a:schemeClr val="tx1"/>
                </a:solidFill>
                <a:latin typeface="宋体" charset="-122"/>
                <a:ea typeface="宋体" charset="-122"/>
                <a:sym typeface="Wingdings 2" pitchFamily="18" charset="2"/>
              </a:rPr>
              <a:t>组件的作用可以把组件分为以下</a:t>
            </a:r>
            <a:r>
              <a:rPr lang="en-US" altLang="zh-CN" sz="2400" dirty="0">
                <a:solidFill>
                  <a:schemeClr val="tx1"/>
                </a:solidFill>
                <a:ea typeface="宋体" charset="-122"/>
                <a:sym typeface="Wingdings 2" pitchFamily="18" charset="2"/>
              </a:rPr>
              <a:t>3</a:t>
            </a:r>
            <a:r>
              <a:rPr lang="zh-CN" altLang="en-US" sz="2400" dirty="0">
                <a:solidFill>
                  <a:schemeClr val="tx1"/>
                </a:solidFill>
                <a:latin typeface="宋体" charset="-122"/>
                <a:ea typeface="宋体" charset="-122"/>
                <a:sym typeface="Wingdings 2" pitchFamily="18" charset="2"/>
              </a:rPr>
              <a:t>种</a:t>
            </a:r>
            <a:r>
              <a:rPr lang="zh-CN" altLang="en-US" sz="2400" dirty="0" smtClean="0">
                <a:solidFill>
                  <a:schemeClr val="tx1"/>
                </a:solidFill>
                <a:sym typeface="Wingdings 2" pitchFamily="18" charset="2"/>
              </a:rPr>
              <a:t>：</a:t>
            </a:r>
            <a:endParaRPr lang="en-US" altLang="zh-CN" sz="2400" dirty="0" smtClean="0">
              <a:solidFill>
                <a:schemeClr val="tx1"/>
              </a:solidFill>
              <a:sym typeface="Wingdings 2" pitchFamily="18" charset="2"/>
            </a:endParaRPr>
          </a:p>
          <a:p>
            <a:pPr marL="0" indent="0">
              <a:lnSpc>
                <a:spcPct val="90000"/>
              </a:lnSpc>
              <a:buNone/>
            </a:pPr>
            <a:endParaRPr lang="zh-CN" altLang="en-US" sz="2400" dirty="0">
              <a:solidFill>
                <a:schemeClr val="tx1"/>
              </a:solidFill>
              <a:latin typeface="宋体" charset="-122"/>
              <a:ea typeface="宋体" charset="-122"/>
              <a:sym typeface="Wingdings 2" pitchFamily="18" charset="2"/>
            </a:endParaRPr>
          </a:p>
          <a:p>
            <a:pPr marL="0" indent="0">
              <a:lnSpc>
                <a:spcPct val="90000"/>
              </a:lnSpc>
              <a:buNone/>
            </a:pPr>
            <a:r>
              <a:rPr lang="zh-CN" altLang="en-US" sz="2400" dirty="0">
                <a:solidFill>
                  <a:schemeClr val="tx1"/>
                </a:solidFill>
                <a:ea typeface="宋体" charset="-122"/>
                <a:sym typeface="Wingdings 2" pitchFamily="18" charset="2"/>
              </a:rPr>
              <a:t>   </a:t>
            </a:r>
            <a:r>
              <a:rPr lang="zh-CN" altLang="en-US" sz="2400" dirty="0">
                <a:solidFill>
                  <a:srgbClr val="FF0000"/>
                </a:solidFill>
                <a:ea typeface="宋体" charset="-122"/>
                <a:sym typeface="Wingdings 2" pitchFamily="18" charset="2"/>
              </a:rPr>
              <a:t> </a:t>
            </a:r>
            <a:r>
              <a:rPr lang="en-US" altLang="zh-CN" sz="2400" dirty="0">
                <a:solidFill>
                  <a:srgbClr val="FF0000"/>
                </a:solidFill>
                <a:ea typeface="宋体" charset="-122"/>
                <a:sym typeface="Wingdings 2" pitchFamily="18" charset="2"/>
              </a:rPr>
              <a:t>1</a:t>
            </a:r>
            <a:r>
              <a:rPr lang="zh-CN" altLang="en-US" sz="2400" dirty="0">
                <a:solidFill>
                  <a:srgbClr val="FF0000"/>
                </a:solidFill>
                <a:latin typeface="宋体" charset="-122"/>
                <a:ea typeface="宋体" charset="-122"/>
                <a:sym typeface="Wingdings 2" pitchFamily="18" charset="2"/>
              </a:rPr>
              <a:t>．配置组件（</a:t>
            </a:r>
            <a:r>
              <a:rPr lang="en-US" altLang="zh-CN" sz="2400" dirty="0">
                <a:solidFill>
                  <a:srgbClr val="FF0000"/>
                </a:solidFill>
                <a:ea typeface="宋体" charset="-122"/>
                <a:sym typeface="Wingdings 2" pitchFamily="18" charset="2"/>
              </a:rPr>
              <a:t>Deployment Component</a:t>
            </a:r>
            <a:r>
              <a:rPr lang="zh-CN" altLang="en-US" sz="2400" dirty="0">
                <a:solidFill>
                  <a:srgbClr val="FF0000"/>
                </a:solidFill>
                <a:latin typeface="宋体" charset="-122"/>
                <a:ea typeface="宋体" charset="-122"/>
                <a:sym typeface="Wingdings 2" pitchFamily="18" charset="2"/>
              </a:rPr>
              <a:t>）</a:t>
            </a:r>
            <a:r>
              <a:rPr lang="zh-CN" altLang="en-US" sz="2400" dirty="0">
                <a:solidFill>
                  <a:srgbClr val="FF0000"/>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配置</a:t>
            </a:r>
            <a:r>
              <a:rPr lang="zh-CN" altLang="en-US" sz="2400" dirty="0">
                <a:solidFill>
                  <a:schemeClr val="tx1"/>
                </a:solidFill>
                <a:latin typeface="宋体" charset="-122"/>
                <a:ea typeface="宋体" charset="-122"/>
                <a:sym typeface="Wingdings 2" pitchFamily="18" charset="2"/>
              </a:rPr>
              <a:t>组件是构成一个可执行的系统的必需的组件，如动态连接库（</a:t>
            </a:r>
            <a:r>
              <a:rPr lang="en-US" altLang="zh-CN" sz="2400" dirty="0">
                <a:solidFill>
                  <a:schemeClr val="tx1"/>
                </a:solidFill>
                <a:ea typeface="宋体" charset="-122"/>
                <a:sym typeface="Wingdings 2" pitchFamily="18" charset="2"/>
              </a:rPr>
              <a:t>DLL</a:t>
            </a:r>
            <a:r>
              <a:rPr lang="zh-CN" altLang="en-US" sz="2400" dirty="0">
                <a:solidFill>
                  <a:schemeClr val="tx1"/>
                </a:solidFill>
                <a:latin typeface="宋体" charset="-122"/>
                <a:ea typeface="宋体" charset="-122"/>
                <a:sym typeface="Wingdings 2" pitchFamily="18" charset="2"/>
              </a:rPr>
              <a:t>）、执行程序（</a:t>
            </a:r>
            <a:r>
              <a:rPr lang="en-US" altLang="zh-CN" sz="2400" dirty="0">
                <a:solidFill>
                  <a:schemeClr val="tx1"/>
                </a:solidFill>
                <a:ea typeface="宋体" charset="-122"/>
                <a:sym typeface="Wingdings 2" pitchFamily="18" charset="2"/>
              </a:rPr>
              <a:t>EXE</a:t>
            </a:r>
            <a:r>
              <a:rPr lang="zh-CN" altLang="en-US" sz="2400" dirty="0">
                <a:solidFill>
                  <a:schemeClr val="tx1"/>
                </a:solidFill>
                <a:latin typeface="宋体" charset="-122"/>
                <a:ea typeface="宋体" charset="-122"/>
                <a:sym typeface="Wingdings 2" pitchFamily="18" charset="2"/>
              </a:rPr>
              <a:t>）等。</a:t>
            </a:r>
          </a:p>
          <a:p>
            <a:pPr>
              <a:lnSpc>
                <a:spcPct val="90000"/>
              </a:lnSpc>
            </a:pPr>
            <a:r>
              <a:rPr lang="zh-CN" altLang="en-US" sz="2400" dirty="0" smtClean="0">
                <a:solidFill>
                  <a:schemeClr val="tx1"/>
                </a:solidFill>
                <a:ea typeface="宋体" charset="-122"/>
                <a:sym typeface="Wingdings 2" pitchFamily="18" charset="2"/>
              </a:rPr>
              <a:t> </a:t>
            </a:r>
            <a:r>
              <a:rPr lang="en-US" altLang="zh-CN" sz="2400" dirty="0">
                <a:solidFill>
                  <a:schemeClr val="tx1"/>
                </a:solidFill>
                <a:ea typeface="宋体" charset="-122"/>
                <a:sym typeface="Wingdings 2" pitchFamily="18" charset="2"/>
              </a:rPr>
              <a:t>UML</a:t>
            </a:r>
            <a:r>
              <a:rPr lang="zh-CN" altLang="en-US" sz="2400" dirty="0">
                <a:solidFill>
                  <a:schemeClr val="tx1"/>
                </a:solidFill>
                <a:latin typeface="宋体" charset="-122"/>
                <a:ea typeface="宋体" charset="-122"/>
                <a:sym typeface="Wingdings 2" pitchFamily="18" charset="2"/>
              </a:rPr>
              <a:t>的组件可以表达典型的对象模型，如</a:t>
            </a:r>
            <a:r>
              <a:rPr lang="en-US" altLang="zh-CN" sz="2400" dirty="0">
                <a:solidFill>
                  <a:schemeClr val="tx1"/>
                </a:solidFill>
                <a:ea typeface="宋体" charset="-122"/>
                <a:sym typeface="Wingdings 2" pitchFamily="18" charset="2"/>
              </a:rPr>
              <a:t>COM+</a:t>
            </a:r>
            <a:r>
              <a:rPr lang="zh-CN" altLang="en-US" sz="2400" dirty="0">
                <a:solidFill>
                  <a:schemeClr val="tx1"/>
                </a:solidFill>
                <a:latin typeface="宋体" charset="-122"/>
                <a:ea typeface="宋体" charset="-122"/>
                <a:sym typeface="Wingdings 2" pitchFamily="18" charset="2"/>
              </a:rPr>
              <a:t>、</a:t>
            </a:r>
            <a:r>
              <a:rPr lang="zh-CN" altLang="en-US" sz="2400" dirty="0">
                <a:solidFill>
                  <a:schemeClr val="tx1"/>
                </a:solidFill>
                <a:ea typeface="宋体" charset="-122"/>
                <a:sym typeface="Wingdings 2" pitchFamily="18" charset="2"/>
              </a:rPr>
              <a:t> </a:t>
            </a:r>
            <a:r>
              <a:rPr lang="en-US" altLang="zh-CN" sz="2400" dirty="0">
                <a:solidFill>
                  <a:schemeClr val="tx1"/>
                </a:solidFill>
                <a:ea typeface="宋体" charset="-122"/>
                <a:sym typeface="Wingdings 2" pitchFamily="18" charset="2"/>
              </a:rPr>
              <a:t>CORBA</a:t>
            </a:r>
            <a:r>
              <a:rPr lang="zh-CN" altLang="en-US" sz="2400" dirty="0">
                <a:solidFill>
                  <a:schemeClr val="tx1"/>
                </a:solidFill>
                <a:latin typeface="宋体" charset="-122"/>
                <a:ea typeface="宋体" charset="-122"/>
                <a:sym typeface="Wingdings 2" pitchFamily="18" charset="2"/>
              </a:rPr>
              <a:t>、</a:t>
            </a:r>
            <a:r>
              <a:rPr lang="en-US" altLang="zh-CN" sz="2400" dirty="0">
                <a:solidFill>
                  <a:schemeClr val="tx1"/>
                </a:solidFill>
                <a:ea typeface="宋体" charset="-122"/>
                <a:sym typeface="Wingdings 2" pitchFamily="18" charset="2"/>
              </a:rPr>
              <a:t>JAVA Beans</a:t>
            </a:r>
            <a:r>
              <a:rPr lang="zh-CN" altLang="en-US" sz="2400" dirty="0">
                <a:solidFill>
                  <a:schemeClr val="tx1"/>
                </a:solidFill>
                <a:latin typeface="宋体" charset="-122"/>
                <a:ea typeface="宋体" charset="-122"/>
                <a:sym typeface="Wingdings 2" pitchFamily="18" charset="2"/>
              </a:rPr>
              <a:t>、</a:t>
            </a:r>
            <a:r>
              <a:rPr lang="en-US" altLang="zh-CN" sz="2400" dirty="0">
                <a:solidFill>
                  <a:schemeClr val="tx1"/>
                </a:solidFill>
                <a:ea typeface="宋体" charset="-122"/>
                <a:sym typeface="Wingdings 2" pitchFamily="18" charset="2"/>
              </a:rPr>
              <a:t>Web</a:t>
            </a:r>
            <a:r>
              <a:rPr lang="zh-CN" altLang="en-US" sz="2400" dirty="0">
                <a:solidFill>
                  <a:schemeClr val="tx1"/>
                </a:solidFill>
                <a:latin typeface="宋体" charset="-122"/>
                <a:ea typeface="宋体" charset="-122"/>
                <a:sym typeface="Wingdings 2" pitchFamily="18" charset="2"/>
              </a:rPr>
              <a:t>页、数据库表等内容。</a:t>
            </a:r>
          </a:p>
          <a:p>
            <a:pPr marL="0" indent="0">
              <a:lnSpc>
                <a:spcPct val="90000"/>
              </a:lnSpc>
              <a:buNone/>
            </a:pPr>
            <a:r>
              <a:rPr lang="zh-CN" altLang="en-US" sz="2400" dirty="0" smtClean="0">
                <a:solidFill>
                  <a:srgbClr val="FF0000"/>
                </a:solidFill>
                <a:ea typeface="宋体" charset="-122"/>
                <a:sym typeface="Wingdings 2" pitchFamily="18" charset="2"/>
              </a:rPr>
              <a:t>    </a:t>
            </a:r>
            <a:r>
              <a:rPr lang="en-US" altLang="zh-CN" sz="2400" dirty="0">
                <a:solidFill>
                  <a:srgbClr val="FF0000"/>
                </a:solidFill>
                <a:ea typeface="宋体" charset="-122"/>
                <a:sym typeface="Wingdings 2" pitchFamily="18" charset="2"/>
              </a:rPr>
              <a:t>2</a:t>
            </a:r>
            <a:r>
              <a:rPr lang="zh-CN" altLang="en-US" sz="2400" dirty="0">
                <a:solidFill>
                  <a:srgbClr val="FF0000"/>
                </a:solidFill>
                <a:latin typeface="宋体" charset="-122"/>
                <a:ea typeface="宋体" charset="-122"/>
                <a:sym typeface="Wingdings 2" pitchFamily="18" charset="2"/>
              </a:rPr>
              <a:t>．工作产品组件（</a:t>
            </a:r>
            <a:r>
              <a:rPr lang="en-US" altLang="zh-CN" sz="2400" dirty="0">
                <a:solidFill>
                  <a:srgbClr val="FF0000"/>
                </a:solidFill>
                <a:ea typeface="宋体" charset="-122"/>
                <a:sym typeface="Wingdings 2" pitchFamily="18" charset="2"/>
              </a:rPr>
              <a:t>Work Product Component</a:t>
            </a:r>
            <a:r>
              <a:rPr lang="zh-CN" altLang="en-US" sz="2400" dirty="0">
                <a:solidFill>
                  <a:srgbClr val="FF0000"/>
                </a:solidFill>
                <a:latin typeface="宋体" charset="-122"/>
                <a:ea typeface="宋体" charset="-122"/>
                <a:sym typeface="Wingdings 2" pitchFamily="18" charset="2"/>
              </a:rPr>
              <a:t>）</a:t>
            </a:r>
            <a:r>
              <a:rPr lang="zh-CN" altLang="en-US" sz="2400" dirty="0">
                <a:solidFill>
                  <a:srgbClr val="FF0000"/>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工作</a:t>
            </a:r>
            <a:r>
              <a:rPr lang="zh-CN" altLang="en-US" sz="2400" dirty="0">
                <a:solidFill>
                  <a:schemeClr val="tx1"/>
                </a:solidFill>
                <a:latin typeface="宋体" charset="-122"/>
                <a:ea typeface="宋体" charset="-122"/>
                <a:sym typeface="Wingdings 2" pitchFamily="18" charset="2"/>
              </a:rPr>
              <a:t>产品组件是在软件开发阶段使用的组件，它们包括源程序文件、数据文件等。</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latin typeface="宋体" charset="-122"/>
                <a:ea typeface="宋体" charset="-122"/>
                <a:sym typeface="Wingdings 2" pitchFamily="18" charset="2"/>
              </a:rPr>
              <a:t>配置</a:t>
            </a:r>
            <a:r>
              <a:rPr lang="zh-CN" altLang="en-US" sz="2400" dirty="0">
                <a:solidFill>
                  <a:schemeClr val="tx1"/>
                </a:solidFill>
                <a:latin typeface="宋体" charset="-122"/>
                <a:ea typeface="宋体" charset="-122"/>
                <a:sym typeface="Wingdings 2" pitchFamily="18" charset="2"/>
              </a:rPr>
              <a:t>组件是根据工作产品组件建立的。</a:t>
            </a:r>
            <a:r>
              <a:rPr lang="zh-CN" altLang="en-US" sz="2400" dirty="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a:p>
            <a:pPr marL="0" indent="0">
              <a:lnSpc>
                <a:spcPct val="90000"/>
              </a:lnSpc>
              <a:buNone/>
            </a:pPr>
            <a:r>
              <a:rPr lang="zh-CN" altLang="en-US" sz="2400" dirty="0">
                <a:solidFill>
                  <a:schemeClr val="tx1"/>
                </a:solidFill>
                <a:ea typeface="宋体" charset="-122"/>
                <a:sym typeface="Wingdings 2" pitchFamily="18" charset="2"/>
              </a:rPr>
              <a:t>    </a:t>
            </a:r>
            <a:r>
              <a:rPr lang="en-US" altLang="zh-CN" sz="2400" dirty="0">
                <a:solidFill>
                  <a:srgbClr val="FF0000"/>
                </a:solidFill>
                <a:ea typeface="宋体" charset="-122"/>
                <a:sym typeface="Wingdings 2" pitchFamily="18" charset="2"/>
              </a:rPr>
              <a:t>3</a:t>
            </a:r>
            <a:r>
              <a:rPr lang="zh-CN" altLang="en-US" sz="2400" dirty="0">
                <a:solidFill>
                  <a:srgbClr val="FF0000"/>
                </a:solidFill>
                <a:latin typeface="宋体" charset="-122"/>
                <a:ea typeface="宋体" charset="-122"/>
                <a:sym typeface="Wingdings 2" pitchFamily="18" charset="2"/>
              </a:rPr>
              <a:t>．执行组件（</a:t>
            </a:r>
            <a:r>
              <a:rPr lang="en-US" altLang="zh-CN" sz="2400" dirty="0">
                <a:solidFill>
                  <a:srgbClr val="FF0000"/>
                </a:solidFill>
                <a:ea typeface="宋体" charset="-122"/>
                <a:sym typeface="Wingdings 2" pitchFamily="18" charset="2"/>
              </a:rPr>
              <a:t>Execution Component</a:t>
            </a:r>
            <a:r>
              <a:rPr lang="zh-CN" altLang="en-US" sz="2400" dirty="0">
                <a:solidFill>
                  <a:srgbClr val="FF0000"/>
                </a:solidFill>
                <a:latin typeface="宋体" charset="-122"/>
                <a:ea typeface="宋体" charset="-122"/>
                <a:sym typeface="Wingdings 2" pitchFamily="18" charset="2"/>
              </a:rPr>
              <a:t>）</a:t>
            </a:r>
            <a:r>
              <a:rPr lang="zh-CN" altLang="en-US" sz="2400" dirty="0">
                <a:solidFill>
                  <a:srgbClr val="FF0000"/>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执行组件是执行系统的部件，如</a:t>
            </a:r>
            <a:r>
              <a:rPr lang="en-US" altLang="zh-CN" sz="2400" dirty="0">
                <a:solidFill>
                  <a:schemeClr val="tx1"/>
                </a:solidFill>
                <a:ea typeface="宋体" charset="-122"/>
                <a:sym typeface="Wingdings 2" pitchFamily="18" charset="2"/>
              </a:rPr>
              <a:t>COM+</a:t>
            </a:r>
            <a:r>
              <a:rPr lang="zh-CN" altLang="en-US" sz="2400" dirty="0">
                <a:solidFill>
                  <a:schemeClr val="tx1"/>
                </a:solidFill>
                <a:latin typeface="宋体" charset="-122"/>
                <a:ea typeface="宋体" charset="-122"/>
                <a:sym typeface="Wingdings 2" pitchFamily="18" charset="2"/>
              </a:rPr>
              <a:t>的一个对象，它是一个动态连接库（</a:t>
            </a:r>
            <a:r>
              <a:rPr lang="en-US" altLang="zh-CN" sz="2400" dirty="0">
                <a:solidFill>
                  <a:schemeClr val="tx1"/>
                </a:solidFill>
                <a:ea typeface="宋体" charset="-122"/>
                <a:sym typeface="Wingdings 2" pitchFamily="18" charset="2"/>
              </a:rPr>
              <a:t>DLL</a:t>
            </a:r>
            <a:r>
              <a:rPr lang="zh-CN" altLang="en-US" sz="2400" dirty="0">
                <a:solidFill>
                  <a:schemeClr val="tx1"/>
                </a:solidFill>
                <a:latin typeface="宋体" charset="-122"/>
                <a:ea typeface="宋体" charset="-122"/>
                <a:sym typeface="Wingdings 2" pitchFamily="18" charset="2"/>
              </a:rPr>
              <a:t>）的实例。</a:t>
            </a:r>
            <a:r>
              <a:rPr lang="zh-CN" altLang="en-US" sz="2400" dirty="0">
                <a:solidFill>
                  <a:schemeClr val="tx1"/>
                </a:solidFill>
                <a:sym typeface="Wingdings 2" pitchFamily="18" charset="2"/>
              </a:rPr>
              <a:t> </a:t>
            </a:r>
          </a:p>
        </p:txBody>
      </p:sp>
      <p:sp>
        <p:nvSpPr>
          <p:cNvPr id="207878" name="Rectangle 6"/>
          <p:cNvSpPr>
            <a:spLocks noGrp="1" noChangeArrowheads="1"/>
          </p:cNvSpPr>
          <p:nvPr>
            <p:ph type="title"/>
          </p:nvPr>
        </p:nvSpPr>
        <p:spPr>
          <a:noFill/>
          <a:ln/>
        </p:spPr>
        <p:txBody>
          <a:bodyPr/>
          <a:lstStyle/>
          <a:p>
            <a:r>
              <a:rPr lang="en-US" altLang="zh-CN" dirty="0"/>
              <a:t>Types of components</a:t>
            </a:r>
            <a:endParaRPr lang="zh-CN" altLang="en-US" dirty="0"/>
          </a:p>
        </p:txBody>
      </p:sp>
    </p:spTree>
    <p:extLst>
      <p:ext uri="{BB962C8B-B14F-4D97-AF65-F5344CB8AC3E}">
        <p14:creationId xmlns:p14="http://schemas.microsoft.com/office/powerpoint/2010/main" val="3313269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body" idx="1"/>
          </p:nvPr>
        </p:nvSpPr>
        <p:spPr>
          <a:xfrm>
            <a:off x="576064" y="836712"/>
            <a:ext cx="7884368" cy="4514850"/>
          </a:xfrm>
        </p:spPr>
        <p:txBody>
          <a:bodyPr/>
          <a:lstStyle/>
          <a:p>
            <a:pPr marL="0" indent="0">
              <a:lnSpc>
                <a:spcPct val="90000"/>
              </a:lnSpc>
              <a:buNone/>
            </a:pPr>
            <a:r>
              <a:rPr lang="en-US" altLang="zh-CN" sz="2400" dirty="0" smtClean="0">
                <a:ea typeface="宋体" charset="-122"/>
                <a:sym typeface="Wingdings 2" pitchFamily="18" charset="2"/>
              </a:rPr>
              <a:t>UML</a:t>
            </a:r>
            <a:r>
              <a:rPr lang="zh-CN" altLang="en-US" sz="2400" dirty="0">
                <a:latin typeface="宋体" charset="-122"/>
                <a:ea typeface="宋体" charset="-122"/>
                <a:sym typeface="Wingdings 2" pitchFamily="18" charset="2"/>
              </a:rPr>
              <a:t>定义了以下</a:t>
            </a:r>
            <a:r>
              <a:rPr lang="en-US" altLang="zh-CN" sz="2400" dirty="0">
                <a:ea typeface="宋体" charset="-122"/>
                <a:sym typeface="Wingdings 2" pitchFamily="18" charset="2"/>
              </a:rPr>
              <a:t>5</a:t>
            </a:r>
            <a:r>
              <a:rPr lang="zh-CN" altLang="en-US" sz="2400" dirty="0">
                <a:latin typeface="宋体" charset="-122"/>
                <a:ea typeface="宋体" charset="-122"/>
                <a:sym typeface="Wingdings 2" pitchFamily="18" charset="2"/>
              </a:rPr>
              <a:t>个用于组件的标准构造型</a:t>
            </a:r>
            <a:r>
              <a:rPr lang="zh-CN" altLang="en-US" sz="2400" dirty="0" smtClean="0">
                <a:latin typeface="宋体" charset="-122"/>
                <a:ea typeface="宋体" charset="-122"/>
                <a:sym typeface="Wingdings 2" pitchFamily="18" charset="2"/>
              </a:rPr>
              <a:t>：</a:t>
            </a:r>
            <a:endParaRPr lang="en-US" altLang="zh-CN" sz="2400" dirty="0" smtClean="0">
              <a:latin typeface="宋体" charset="-122"/>
              <a:ea typeface="宋体" charset="-122"/>
              <a:sym typeface="Wingdings 2" pitchFamily="18" charset="2"/>
            </a:endParaRPr>
          </a:p>
          <a:p>
            <a:pPr marL="0" indent="0">
              <a:lnSpc>
                <a:spcPct val="90000"/>
              </a:lnSpc>
              <a:buNone/>
            </a:pPr>
            <a:endParaRPr lang="zh-CN" altLang="en-US" sz="2400" dirty="0">
              <a:sym typeface="Wingdings 2" pitchFamily="18" charset="2"/>
            </a:endParaRPr>
          </a:p>
          <a:p>
            <a:pPr marL="0" indent="0" algn="just">
              <a:lnSpc>
                <a:spcPct val="90000"/>
              </a:lnSpc>
              <a:buNone/>
            </a:pPr>
            <a:r>
              <a:rPr lang="en-US" altLang="zh-CN" sz="2400" dirty="0" smtClean="0">
                <a:ea typeface="宋体" charset="-122"/>
                <a:sym typeface="Wingdings 2" pitchFamily="18" charset="2"/>
              </a:rPr>
              <a:t>1</a:t>
            </a:r>
            <a:r>
              <a:rPr lang="zh-CN" altLang="en-US" sz="2400" dirty="0">
                <a:ea typeface="宋体" charset="-122"/>
                <a:sym typeface="Wingdings 2" pitchFamily="18" charset="2"/>
              </a:rPr>
              <a:t>．</a:t>
            </a:r>
            <a:r>
              <a:rPr lang="en-US" altLang="zh-CN" sz="2400" dirty="0">
                <a:ea typeface="宋体" charset="-122"/>
                <a:sym typeface="Wingdings 2" pitchFamily="18" charset="2"/>
              </a:rPr>
              <a:t>&lt;&lt;executable</a:t>
            </a:r>
            <a:r>
              <a:rPr lang="en-US" altLang="zh-CN" sz="2400" dirty="0" smtClean="0">
                <a:ea typeface="宋体" charset="-122"/>
                <a:sym typeface="Wingdings 2" pitchFamily="18" charset="2"/>
              </a:rPr>
              <a:t>&gt;&gt;</a:t>
            </a:r>
          </a:p>
          <a:p>
            <a:pPr marL="0" indent="0" algn="just">
              <a:lnSpc>
                <a:spcPct val="90000"/>
              </a:lnSpc>
              <a:buNone/>
            </a:pPr>
            <a:r>
              <a:rPr lang="en-US" altLang="zh-CN" sz="2400" dirty="0">
                <a:ea typeface="宋体" charset="-122"/>
                <a:sym typeface="Wingdings 2" pitchFamily="18" charset="2"/>
              </a:rPr>
              <a:t>	</a:t>
            </a:r>
            <a:r>
              <a:rPr lang="zh-CN" altLang="en-US" sz="2400" dirty="0" smtClean="0">
                <a:solidFill>
                  <a:schemeClr val="tx1"/>
                </a:solidFill>
                <a:ea typeface="宋体" charset="-122"/>
                <a:sym typeface="Wingdings 2" pitchFamily="18" charset="2"/>
              </a:rPr>
              <a:t>说明一个组件可以在系统的节点上执行。</a:t>
            </a:r>
            <a:endParaRPr lang="zh-CN" altLang="en-US" sz="2400" dirty="0">
              <a:solidFill>
                <a:schemeClr val="tx1"/>
              </a:solidFill>
              <a:ea typeface="宋体" charset="-122"/>
              <a:sym typeface="Wingdings 2" pitchFamily="18" charset="2"/>
            </a:endParaRPr>
          </a:p>
          <a:p>
            <a:pPr marL="0" indent="0" algn="just">
              <a:lnSpc>
                <a:spcPct val="90000"/>
              </a:lnSpc>
              <a:buNone/>
            </a:pPr>
            <a:r>
              <a:rPr lang="en-US" altLang="zh-CN" sz="2400" dirty="0" smtClean="0">
                <a:ea typeface="宋体" charset="-122"/>
                <a:sym typeface="Wingdings 2" pitchFamily="18" charset="2"/>
              </a:rPr>
              <a:t>2</a:t>
            </a:r>
            <a:r>
              <a:rPr lang="zh-CN" altLang="en-US" sz="2400" dirty="0">
                <a:ea typeface="宋体" charset="-122"/>
                <a:sym typeface="Wingdings 2" pitchFamily="18" charset="2"/>
              </a:rPr>
              <a:t>．</a:t>
            </a:r>
            <a:r>
              <a:rPr lang="en-US" altLang="zh-CN" sz="2400" dirty="0">
                <a:ea typeface="宋体" charset="-122"/>
                <a:sym typeface="Wingdings 2" pitchFamily="18" charset="2"/>
              </a:rPr>
              <a:t>&lt;&lt;library</a:t>
            </a:r>
            <a:r>
              <a:rPr lang="en-US" altLang="zh-CN" sz="2400" dirty="0" smtClean="0">
                <a:ea typeface="宋体" charset="-122"/>
                <a:sym typeface="Wingdings 2" pitchFamily="18" charset="2"/>
              </a:rPr>
              <a:t>&gt;&gt;</a:t>
            </a:r>
            <a:endParaRPr lang="en-US" altLang="zh-CN" sz="2400" dirty="0">
              <a:ea typeface="宋体" charset="-122"/>
              <a:sym typeface="Wingdings 2" pitchFamily="18" charset="2"/>
            </a:endParaRPr>
          </a:p>
          <a:p>
            <a:pPr marL="0" indent="0" algn="just">
              <a:lnSpc>
                <a:spcPct val="90000"/>
              </a:lnSpc>
              <a:buNone/>
            </a:pPr>
            <a:r>
              <a:rPr lang="en-US" altLang="zh-CN" sz="2400" dirty="0" smtClean="0">
                <a:ea typeface="宋体" charset="-122"/>
                <a:sym typeface="Wingdings 2" pitchFamily="18" charset="2"/>
              </a:rPr>
              <a:t>	</a:t>
            </a:r>
            <a:r>
              <a:rPr lang="zh-CN" altLang="en-US" sz="2400" dirty="0" smtClean="0">
                <a:solidFill>
                  <a:schemeClr val="tx1"/>
                </a:solidFill>
                <a:ea typeface="宋体" charset="-122"/>
                <a:sym typeface="Wingdings 2" pitchFamily="18" charset="2"/>
              </a:rPr>
              <a:t>说明</a:t>
            </a:r>
            <a:r>
              <a:rPr lang="zh-CN" altLang="en-US" sz="2400" dirty="0">
                <a:solidFill>
                  <a:schemeClr val="tx1"/>
                </a:solidFill>
                <a:ea typeface="宋体" charset="-122"/>
                <a:sym typeface="Wingdings 2" pitchFamily="18" charset="2"/>
              </a:rPr>
              <a:t>一个组件是一个静态的或动态的对象库。</a:t>
            </a:r>
          </a:p>
          <a:p>
            <a:pPr marL="0" indent="0" algn="just">
              <a:lnSpc>
                <a:spcPct val="90000"/>
              </a:lnSpc>
              <a:buNone/>
            </a:pPr>
            <a:r>
              <a:rPr lang="en-US" altLang="zh-CN" sz="2400" dirty="0" smtClean="0">
                <a:ea typeface="宋体" charset="-122"/>
                <a:sym typeface="Wingdings 2" pitchFamily="18" charset="2"/>
              </a:rPr>
              <a:t>3</a:t>
            </a:r>
            <a:r>
              <a:rPr lang="zh-CN" altLang="en-US" sz="2400" dirty="0">
                <a:ea typeface="宋体" charset="-122"/>
                <a:sym typeface="Wingdings 2" pitchFamily="18" charset="2"/>
              </a:rPr>
              <a:t>．</a:t>
            </a:r>
            <a:r>
              <a:rPr lang="en-US" altLang="zh-CN" sz="2400" dirty="0">
                <a:ea typeface="宋体" charset="-122"/>
                <a:sym typeface="Wingdings 2" pitchFamily="18" charset="2"/>
              </a:rPr>
              <a:t>&lt;&lt;table</a:t>
            </a:r>
            <a:r>
              <a:rPr lang="en-US" altLang="zh-CN" sz="2400" dirty="0" smtClean="0">
                <a:ea typeface="宋体" charset="-122"/>
                <a:sym typeface="Wingdings 2" pitchFamily="18" charset="2"/>
              </a:rPr>
              <a:t>&gt;&gt;</a:t>
            </a:r>
            <a:endParaRPr lang="en-US" altLang="zh-CN" sz="2400" dirty="0">
              <a:ea typeface="宋体" charset="-122"/>
              <a:sym typeface="Wingdings 2" pitchFamily="18" charset="2"/>
            </a:endParaRPr>
          </a:p>
          <a:p>
            <a:pPr marL="0" indent="0" algn="just">
              <a:lnSpc>
                <a:spcPct val="90000"/>
              </a:lnSpc>
              <a:buNone/>
            </a:pPr>
            <a:r>
              <a:rPr lang="en-US" altLang="zh-CN" sz="2400" dirty="0" smtClean="0">
                <a:ea typeface="宋体" charset="-122"/>
                <a:sym typeface="Wingdings 2" pitchFamily="18" charset="2"/>
              </a:rPr>
              <a:t>	</a:t>
            </a:r>
            <a:r>
              <a:rPr lang="zh-CN" altLang="en-US" sz="2400" dirty="0" smtClean="0">
                <a:solidFill>
                  <a:schemeClr val="tx1"/>
                </a:solidFill>
                <a:ea typeface="宋体" charset="-122"/>
                <a:sym typeface="Wingdings 2" pitchFamily="18" charset="2"/>
              </a:rPr>
              <a:t>说明</a:t>
            </a:r>
            <a:r>
              <a:rPr lang="zh-CN" altLang="en-US" sz="2400" dirty="0">
                <a:solidFill>
                  <a:schemeClr val="tx1"/>
                </a:solidFill>
                <a:ea typeface="宋体" charset="-122"/>
                <a:sym typeface="Wingdings 2" pitchFamily="18" charset="2"/>
              </a:rPr>
              <a:t>一个组件代表的是一个数据库表。</a:t>
            </a:r>
          </a:p>
          <a:p>
            <a:pPr marL="0" indent="0" algn="just">
              <a:lnSpc>
                <a:spcPct val="90000"/>
              </a:lnSpc>
              <a:buNone/>
            </a:pPr>
            <a:r>
              <a:rPr lang="en-US" altLang="zh-CN" sz="2400" dirty="0" smtClean="0">
                <a:ea typeface="宋体" charset="-122"/>
                <a:sym typeface="Wingdings 2" pitchFamily="18" charset="2"/>
              </a:rPr>
              <a:t>4</a:t>
            </a:r>
            <a:r>
              <a:rPr lang="zh-CN" altLang="en-US" sz="2400" dirty="0">
                <a:ea typeface="宋体" charset="-122"/>
                <a:sym typeface="Wingdings 2" pitchFamily="18" charset="2"/>
              </a:rPr>
              <a:t>．</a:t>
            </a:r>
            <a:r>
              <a:rPr lang="en-US" altLang="zh-CN" sz="2400" dirty="0">
                <a:ea typeface="宋体" charset="-122"/>
                <a:sym typeface="Wingdings 2" pitchFamily="18" charset="2"/>
              </a:rPr>
              <a:t>&lt;&lt;file</a:t>
            </a:r>
            <a:r>
              <a:rPr lang="en-US" altLang="zh-CN" sz="2400" dirty="0" smtClean="0">
                <a:ea typeface="宋体" charset="-122"/>
                <a:sym typeface="Wingdings 2" pitchFamily="18" charset="2"/>
              </a:rPr>
              <a:t>&gt;&gt;</a:t>
            </a:r>
            <a:endParaRPr lang="en-US" altLang="zh-CN" sz="2400" dirty="0">
              <a:ea typeface="宋体" charset="-122"/>
              <a:sym typeface="Wingdings 2" pitchFamily="18" charset="2"/>
            </a:endParaRPr>
          </a:p>
          <a:p>
            <a:pPr marL="0" indent="0" algn="just">
              <a:lnSpc>
                <a:spcPct val="90000"/>
              </a:lnSpc>
              <a:buNone/>
            </a:pPr>
            <a:r>
              <a:rPr lang="en-US" altLang="zh-CN" sz="2400" dirty="0" smtClean="0">
                <a:ea typeface="宋体" charset="-122"/>
                <a:sym typeface="Wingdings 2" pitchFamily="18" charset="2"/>
              </a:rPr>
              <a:t>	</a:t>
            </a:r>
            <a:r>
              <a:rPr lang="zh-CN" altLang="en-US" sz="2400" dirty="0" smtClean="0">
                <a:solidFill>
                  <a:schemeClr val="tx1"/>
                </a:solidFill>
                <a:ea typeface="宋体" charset="-122"/>
                <a:sym typeface="Wingdings 2" pitchFamily="18" charset="2"/>
              </a:rPr>
              <a:t>说明</a:t>
            </a:r>
            <a:r>
              <a:rPr lang="zh-CN" altLang="en-US" sz="2400" dirty="0">
                <a:solidFill>
                  <a:schemeClr val="tx1"/>
                </a:solidFill>
                <a:ea typeface="宋体" charset="-122"/>
                <a:sym typeface="Wingdings 2" pitchFamily="18" charset="2"/>
              </a:rPr>
              <a:t>一个组件代表的是一个文档，它包含的是源</a:t>
            </a:r>
            <a:r>
              <a:rPr lang="zh-CN" altLang="en-US" sz="2400" dirty="0" smtClean="0">
                <a:solidFill>
                  <a:schemeClr val="tx1"/>
                </a:solidFill>
                <a:ea typeface="宋体" charset="-122"/>
                <a:sym typeface="Wingdings 2" pitchFamily="18" charset="2"/>
              </a:rPr>
              <a:t>代</a:t>
            </a:r>
            <a:r>
              <a:rPr lang="en-US" altLang="zh-CN" sz="2400" dirty="0" smtClean="0">
                <a:solidFill>
                  <a:schemeClr val="tx1"/>
                </a:solidFill>
                <a:ea typeface="宋体" charset="-122"/>
                <a:sym typeface="Wingdings 2" pitchFamily="18" charset="2"/>
              </a:rPr>
              <a:t>	</a:t>
            </a:r>
            <a:r>
              <a:rPr lang="zh-CN" altLang="en-US" sz="2400" dirty="0" smtClean="0">
                <a:solidFill>
                  <a:schemeClr val="tx1"/>
                </a:solidFill>
                <a:ea typeface="宋体" charset="-122"/>
                <a:sym typeface="Wingdings 2" pitchFamily="18" charset="2"/>
              </a:rPr>
              <a:t>码</a:t>
            </a:r>
            <a:r>
              <a:rPr lang="zh-CN" altLang="en-US" sz="2400" dirty="0">
                <a:solidFill>
                  <a:schemeClr val="tx1"/>
                </a:solidFill>
                <a:ea typeface="宋体" charset="-122"/>
                <a:sym typeface="Wingdings 2" pitchFamily="18" charset="2"/>
              </a:rPr>
              <a:t>或数据。</a:t>
            </a:r>
          </a:p>
          <a:p>
            <a:pPr marL="0" indent="0" algn="just">
              <a:lnSpc>
                <a:spcPct val="90000"/>
              </a:lnSpc>
              <a:buNone/>
            </a:pPr>
            <a:r>
              <a:rPr lang="en-US" altLang="zh-CN" sz="2400" dirty="0" smtClean="0">
                <a:ea typeface="宋体" charset="-122"/>
                <a:sym typeface="Wingdings 2" pitchFamily="18" charset="2"/>
              </a:rPr>
              <a:t>5</a:t>
            </a:r>
            <a:r>
              <a:rPr lang="zh-CN" altLang="en-US" sz="2400" dirty="0">
                <a:ea typeface="宋体" charset="-122"/>
                <a:sym typeface="Wingdings 2" pitchFamily="18" charset="2"/>
              </a:rPr>
              <a:t>．</a:t>
            </a:r>
            <a:r>
              <a:rPr lang="en-US" altLang="zh-CN" sz="2400" dirty="0">
                <a:ea typeface="宋体" charset="-122"/>
                <a:sym typeface="Wingdings 2" pitchFamily="18" charset="2"/>
              </a:rPr>
              <a:t>&lt;&lt;document</a:t>
            </a:r>
            <a:r>
              <a:rPr lang="en-US" altLang="zh-CN" sz="2400" dirty="0" smtClean="0">
                <a:ea typeface="宋体" charset="-122"/>
                <a:sym typeface="Wingdings 2" pitchFamily="18" charset="2"/>
              </a:rPr>
              <a:t>&gt;&gt;</a:t>
            </a:r>
            <a:endParaRPr lang="en-US" altLang="zh-CN" sz="2400" dirty="0">
              <a:ea typeface="宋体" charset="-122"/>
              <a:sym typeface="Wingdings 2" pitchFamily="18" charset="2"/>
            </a:endParaRPr>
          </a:p>
          <a:p>
            <a:pPr marL="0" indent="0" algn="just">
              <a:lnSpc>
                <a:spcPct val="90000"/>
              </a:lnSpc>
              <a:buNone/>
            </a:pPr>
            <a:r>
              <a:rPr lang="en-US" altLang="zh-CN" sz="2400" dirty="0" smtClean="0">
                <a:ea typeface="宋体" charset="-122"/>
                <a:sym typeface="Wingdings 2" pitchFamily="18" charset="2"/>
              </a:rPr>
              <a:t>	</a:t>
            </a:r>
            <a:r>
              <a:rPr lang="zh-CN" altLang="en-US" sz="2400" dirty="0" smtClean="0">
                <a:solidFill>
                  <a:schemeClr val="tx1"/>
                </a:solidFill>
                <a:ea typeface="宋体" charset="-122"/>
                <a:sym typeface="Wingdings 2" pitchFamily="18" charset="2"/>
              </a:rPr>
              <a:t>说明</a:t>
            </a:r>
            <a:r>
              <a:rPr lang="zh-CN" altLang="en-US" sz="2400" dirty="0">
                <a:solidFill>
                  <a:schemeClr val="tx1"/>
                </a:solidFill>
                <a:ea typeface="宋体" charset="-122"/>
                <a:sym typeface="Wingdings 2" pitchFamily="18" charset="2"/>
              </a:rPr>
              <a:t>一个组件代表的是一个文档。</a:t>
            </a:r>
            <a:endParaRPr lang="zh-CN" altLang="en-US" sz="2400" dirty="0">
              <a:solidFill>
                <a:schemeClr val="tx1"/>
              </a:solidFill>
              <a:sym typeface="Wingdings 2" pitchFamily="18" charset="2"/>
            </a:endParaRPr>
          </a:p>
        </p:txBody>
      </p:sp>
      <p:sp>
        <p:nvSpPr>
          <p:cNvPr id="209926" name="Rectangle 6"/>
          <p:cNvSpPr>
            <a:spLocks noGrp="1" noChangeArrowheads="1"/>
          </p:cNvSpPr>
          <p:nvPr>
            <p:ph type="title"/>
          </p:nvPr>
        </p:nvSpPr>
        <p:spPr>
          <a:noFill/>
          <a:ln/>
        </p:spPr>
        <p:txBody>
          <a:bodyPr/>
          <a:lstStyle/>
          <a:p>
            <a:r>
              <a:rPr lang="en-US" altLang="zh-CN" dirty="0"/>
              <a:t>S</a:t>
            </a:r>
            <a:r>
              <a:rPr lang="en-US" altLang="zh-CN" dirty="0" smtClean="0"/>
              <a:t>tereotype </a:t>
            </a:r>
            <a:r>
              <a:rPr lang="en-US" altLang="zh-CN" dirty="0"/>
              <a:t>of the component</a:t>
            </a:r>
            <a:endParaRPr lang="zh-CN" altLang="en-US" dirty="0"/>
          </a:p>
        </p:txBody>
      </p:sp>
    </p:spTree>
    <p:extLst>
      <p:ext uri="{BB962C8B-B14F-4D97-AF65-F5344CB8AC3E}">
        <p14:creationId xmlns:p14="http://schemas.microsoft.com/office/powerpoint/2010/main" val="155737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347" name="Rectangle 3"/>
          <p:cNvSpPr>
            <a:spLocks noChangeArrowheads="1"/>
          </p:cNvSpPr>
          <p:nvPr/>
        </p:nvSpPr>
        <p:spPr bwMode="auto">
          <a:xfrm>
            <a:off x="468313" y="1052736"/>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面向对象软件开发的视角中，类显然是构建整个系统的基本构造块。但是对于庞大的应用系统而言，其包含的类将是成百上千，再加上其间“阡陌交纵”的关联关系、多重性等，必然是大大超出了人们可以处理的复杂度。这也就是引入了“包”这种分组事物构造块。</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包的作用是：</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1</a:t>
            </a:r>
            <a:r>
              <a:rPr kumimoji="1" lang="zh-CN" altLang="en-US" sz="2400" b="1" dirty="0">
                <a:solidFill>
                  <a:schemeClr val="tx1"/>
                </a:solidFill>
                <a:ea typeface="楷体_GB2312" pitchFamily="49" charset="-122"/>
              </a:rPr>
              <a:t>）对语义上相关的元素进行分组；</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2</a:t>
            </a:r>
            <a:r>
              <a:rPr kumimoji="1" lang="zh-CN" altLang="en-US" sz="2400" b="1" dirty="0">
                <a:solidFill>
                  <a:schemeClr val="tx1"/>
                </a:solidFill>
                <a:ea typeface="楷体_GB2312" pitchFamily="49" charset="-122"/>
              </a:rPr>
              <a:t>）定义模型中的“语义边界”；</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3</a:t>
            </a:r>
            <a:r>
              <a:rPr kumimoji="1" lang="zh-CN" altLang="en-US" sz="2400" b="1" dirty="0">
                <a:solidFill>
                  <a:schemeClr val="tx1"/>
                </a:solidFill>
                <a:ea typeface="楷体_GB2312" pitchFamily="49" charset="-122"/>
              </a:rPr>
              <a:t>）提供配置管理单元；</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4</a:t>
            </a:r>
            <a:r>
              <a:rPr kumimoji="1" lang="zh-CN" altLang="en-US" sz="2400" b="1" dirty="0">
                <a:solidFill>
                  <a:schemeClr val="tx1"/>
                </a:solidFill>
                <a:ea typeface="楷体_GB2312" pitchFamily="49" charset="-122"/>
              </a:rPr>
              <a:t>）在设计时，提供并行工作的单元；</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5</a:t>
            </a:r>
            <a:r>
              <a:rPr kumimoji="1" lang="zh-CN" altLang="en-US" sz="2400" b="1" dirty="0">
                <a:solidFill>
                  <a:schemeClr val="tx1"/>
                </a:solidFill>
                <a:ea typeface="楷体_GB2312" pitchFamily="49" charset="-122"/>
              </a:rPr>
              <a:t>）提供封装的命名空间，其中所有名称必须</a:t>
            </a:r>
            <a:r>
              <a:rPr kumimoji="1" lang="zh-CN" altLang="en-US" sz="2400" b="1" dirty="0" smtClean="0">
                <a:solidFill>
                  <a:schemeClr val="tx1"/>
                </a:solidFill>
                <a:ea typeface="楷体_GB2312" pitchFamily="49" charset="-122"/>
              </a:rPr>
              <a:t>惟一</a:t>
            </a:r>
            <a:r>
              <a:rPr kumimoji="1" lang="zh-CN" altLang="en-US" sz="2400" dirty="0" smtClean="0">
                <a:ea typeface="楷体_GB2312" pitchFamily="49" charset="-122"/>
              </a:rPr>
              <a:t>；</a:t>
            </a:r>
            <a:endParaRPr kumimoji="1" lang="zh-CN" altLang="en-US" sz="2400" b="1" dirty="0">
              <a:solidFill>
                <a:schemeClr val="tx1"/>
              </a:solidFill>
              <a:ea typeface="楷体_GB2312" pitchFamily="49" charset="-122"/>
            </a:endParaRPr>
          </a:p>
        </p:txBody>
      </p:sp>
      <p:sp>
        <p:nvSpPr>
          <p:cNvPr id="4" name="标题 1"/>
          <p:cNvSpPr>
            <a:spLocks noGrp="1"/>
          </p:cNvSpPr>
          <p:nvPr>
            <p:ph type="title"/>
          </p:nvPr>
        </p:nvSpPr>
        <p:spPr>
          <a:xfrm>
            <a:off x="76200" y="76200"/>
            <a:ext cx="8999538" cy="533400"/>
          </a:xfrm>
        </p:spPr>
        <p:txBody>
          <a:bodyPr/>
          <a:lstStyle/>
          <a:p>
            <a:r>
              <a:rPr lang="en-US" altLang="zh-CN" dirty="0" smtClean="0"/>
              <a:t>What is Package Diagram ?</a:t>
            </a:r>
            <a:endParaRPr lang="zh-CN" altLang="en-US" dirty="0"/>
          </a:p>
        </p:txBody>
      </p:sp>
    </p:spTree>
    <p:extLst>
      <p:ext uri="{BB962C8B-B14F-4D97-AF65-F5344CB8AC3E}">
        <p14:creationId xmlns:p14="http://schemas.microsoft.com/office/powerpoint/2010/main" val="1369023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395536" y="908720"/>
            <a:ext cx="8424936" cy="5263480"/>
          </a:xfrm>
        </p:spPr>
        <p:txBody>
          <a:bodyPr/>
          <a:lstStyle/>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之间可以有依赖联系。组件之间的依赖是指，一个组件的模型元素使用另一个组件的模型元素</a:t>
            </a: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也可以通过接口实现依赖联系。</a:t>
            </a:r>
            <a:r>
              <a:rPr lang="zh-CN" altLang="en-US" sz="2400" dirty="0">
                <a:solidFill>
                  <a:schemeClr val="tx1"/>
                </a:solidFill>
                <a:sym typeface="Wingdings 2" pitchFamily="18" charset="2"/>
              </a:rPr>
              <a:t> </a:t>
            </a:r>
            <a:endParaRPr lang="en-US" altLang="zh-CN" sz="2400" dirty="0" smtClean="0">
              <a:solidFill>
                <a:schemeClr val="tx1"/>
              </a:solidFill>
              <a:sym typeface="Wingdings 2" pitchFamily="18" charset="2"/>
            </a:endParaRPr>
          </a:p>
          <a:p>
            <a:pPr>
              <a:lnSpc>
                <a:spcPct val="90000"/>
              </a:lnSpc>
            </a:pPr>
            <a:endParaRPr lang="zh-CN" altLang="en-US" sz="2400" dirty="0">
              <a:solidFill>
                <a:schemeClr val="tx1"/>
              </a:solidFill>
              <a:sym typeface="Wingdings 2" pitchFamily="18" charset="2"/>
            </a:endParaRP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通过接口依赖的图形表示方式有两种，一种是简单的表示法，另一种通过扩充的接口来</a:t>
            </a:r>
            <a:r>
              <a:rPr lang="zh-CN" altLang="en-US" sz="2400" dirty="0" smtClean="0">
                <a:solidFill>
                  <a:schemeClr val="tx1"/>
                </a:solidFill>
                <a:latin typeface="宋体" charset="-122"/>
                <a:ea typeface="宋体" charset="-122"/>
                <a:sym typeface="Wingdings 2" pitchFamily="18" charset="2"/>
              </a:rPr>
              <a:t>表达。</a:t>
            </a:r>
            <a:r>
              <a:rPr lang="zh-CN" altLang="en-US" sz="2400" dirty="0" smtClean="0">
                <a:solidFill>
                  <a:schemeClr val="tx1"/>
                </a:solidFill>
                <a:sym typeface="Wingdings 2" pitchFamily="18" charset="2"/>
              </a:rPr>
              <a:t> </a:t>
            </a:r>
            <a:endParaRPr lang="zh-CN" altLang="en-US" sz="2400" dirty="0">
              <a:solidFill>
                <a:schemeClr val="tx1"/>
              </a:solidFill>
              <a:sym typeface="Wingdings 2" pitchFamily="18" charset="2"/>
            </a:endParaRPr>
          </a:p>
          <a:p>
            <a:pPr lvl="1">
              <a:lnSpc>
                <a:spcPct val="90000"/>
              </a:lnSpc>
            </a:pPr>
            <a:r>
              <a:rPr lang="zh-CN" altLang="en-US" sz="2000" dirty="0" smtClean="0">
                <a:solidFill>
                  <a:schemeClr val="tx1"/>
                </a:solidFill>
                <a:latin typeface="宋体" charset="-122"/>
                <a:ea typeface="宋体" charset="-122"/>
                <a:sym typeface="Wingdings 2" pitchFamily="18" charset="2"/>
              </a:rPr>
              <a:t>由</a:t>
            </a:r>
            <a:r>
              <a:rPr lang="zh-CN" altLang="en-US" sz="2000" dirty="0">
                <a:solidFill>
                  <a:schemeClr val="tx1"/>
                </a:solidFill>
                <a:latin typeface="宋体" charset="-122"/>
                <a:ea typeface="宋体" charset="-122"/>
                <a:sym typeface="Wingdings 2" pitchFamily="18" charset="2"/>
              </a:rPr>
              <a:t>一个组件实现的接口称为输出接口（</a:t>
            </a:r>
            <a:r>
              <a:rPr lang="en-US" altLang="zh-CN" sz="2000" dirty="0">
                <a:solidFill>
                  <a:schemeClr val="tx1"/>
                </a:solidFill>
                <a:ea typeface="宋体" charset="-122"/>
                <a:sym typeface="Wingdings 2" pitchFamily="18" charset="2"/>
              </a:rPr>
              <a:t>Export Interface</a:t>
            </a:r>
            <a:r>
              <a:rPr lang="zh-CN" altLang="en-US" sz="2000" dirty="0">
                <a:solidFill>
                  <a:schemeClr val="tx1"/>
                </a:solidFill>
                <a:latin typeface="宋体" charset="-122"/>
                <a:ea typeface="宋体" charset="-122"/>
                <a:sym typeface="Wingdings 2" pitchFamily="18" charset="2"/>
              </a:rPr>
              <a:t>），意指该接口是组件提供给其他组件的服务。一个组件可以提供多个输出接口。</a:t>
            </a:r>
          </a:p>
          <a:p>
            <a:pPr lvl="1">
              <a:lnSpc>
                <a:spcPct val="90000"/>
              </a:lnSpc>
            </a:pPr>
            <a:r>
              <a:rPr lang="zh-CN" altLang="en-US" sz="2000" dirty="0" smtClean="0">
                <a:solidFill>
                  <a:schemeClr val="tx1"/>
                </a:solidFill>
                <a:latin typeface="宋体" charset="-122"/>
                <a:ea typeface="宋体" charset="-122"/>
                <a:sym typeface="Wingdings 2" pitchFamily="18" charset="2"/>
              </a:rPr>
              <a:t>为</a:t>
            </a:r>
            <a:r>
              <a:rPr lang="zh-CN" altLang="en-US" sz="2000" dirty="0">
                <a:solidFill>
                  <a:schemeClr val="tx1"/>
                </a:solidFill>
                <a:latin typeface="宋体" charset="-122"/>
                <a:ea typeface="宋体" charset="-122"/>
                <a:sym typeface="Wingdings 2" pitchFamily="18" charset="2"/>
              </a:rPr>
              <a:t>一个组件所使用的接口称为输入接口（</a:t>
            </a:r>
            <a:r>
              <a:rPr lang="en-US" altLang="zh-CN" sz="2000" dirty="0">
                <a:solidFill>
                  <a:schemeClr val="tx1"/>
                </a:solidFill>
                <a:ea typeface="宋体" charset="-122"/>
                <a:sym typeface="Wingdings 2" pitchFamily="18" charset="2"/>
              </a:rPr>
              <a:t>Import Interface</a:t>
            </a:r>
            <a:r>
              <a:rPr lang="zh-CN" altLang="en-US" sz="2000" dirty="0">
                <a:solidFill>
                  <a:schemeClr val="tx1"/>
                </a:solidFill>
                <a:latin typeface="宋体" charset="-122"/>
                <a:ea typeface="宋体" charset="-122"/>
                <a:sym typeface="Wingdings 2" pitchFamily="18" charset="2"/>
              </a:rPr>
              <a:t>），意指该组件遵从该接口，建立在该接口上。</a:t>
            </a:r>
            <a:r>
              <a:rPr lang="zh-CN" altLang="en-US" sz="2000" dirty="0">
                <a:solidFill>
                  <a:schemeClr val="tx1"/>
                </a:solidFill>
                <a:sym typeface="Wingdings 2" pitchFamily="18" charset="2"/>
              </a:rPr>
              <a:t> </a:t>
            </a:r>
            <a:endParaRPr lang="zh-CN" altLang="en-US" sz="2000" dirty="0">
              <a:solidFill>
                <a:schemeClr val="tx1"/>
              </a:solidFill>
              <a:ea typeface="宋体" charset="-122"/>
              <a:sym typeface="Wingdings 2" pitchFamily="18" charset="2"/>
            </a:endParaRPr>
          </a:p>
          <a:p>
            <a:pPr lvl="1">
              <a:lnSpc>
                <a:spcPct val="90000"/>
              </a:lnSpc>
            </a:pPr>
            <a:r>
              <a:rPr lang="zh-CN" altLang="en-US" sz="2000" dirty="0" smtClean="0">
                <a:solidFill>
                  <a:schemeClr val="tx1"/>
                </a:solidFill>
                <a:latin typeface="宋体" charset="-122"/>
                <a:ea typeface="宋体" charset="-122"/>
                <a:sym typeface="Wingdings 2" pitchFamily="18" charset="2"/>
              </a:rPr>
              <a:t>一</a:t>
            </a:r>
            <a:r>
              <a:rPr lang="zh-CN" altLang="en-US" sz="2000" dirty="0">
                <a:solidFill>
                  <a:schemeClr val="tx1"/>
                </a:solidFill>
                <a:latin typeface="宋体" charset="-122"/>
                <a:ea typeface="宋体" charset="-122"/>
                <a:sym typeface="Wingdings 2" pitchFamily="18" charset="2"/>
              </a:rPr>
              <a:t>个组件可以遵从多个输入接口。一个组件可以既有输入接口，又有输出接口。</a:t>
            </a:r>
          </a:p>
          <a:p>
            <a:pPr lvl="1">
              <a:lnSpc>
                <a:spcPct val="90000"/>
              </a:lnSpc>
            </a:pPr>
            <a:r>
              <a:rPr lang="zh-CN" altLang="en-US" sz="2000" dirty="0" smtClean="0">
                <a:solidFill>
                  <a:schemeClr val="tx1"/>
                </a:solidFill>
                <a:latin typeface="宋体" charset="-122"/>
                <a:ea typeface="宋体" charset="-122"/>
                <a:sym typeface="Wingdings 2" pitchFamily="18" charset="2"/>
              </a:rPr>
              <a:t>通过</a:t>
            </a:r>
            <a:r>
              <a:rPr lang="zh-CN" altLang="en-US" sz="2000" dirty="0">
                <a:solidFill>
                  <a:schemeClr val="tx1"/>
                </a:solidFill>
                <a:latin typeface="宋体" charset="-122"/>
                <a:ea typeface="宋体" charset="-122"/>
                <a:sym typeface="Wingdings 2" pitchFamily="18" charset="2"/>
              </a:rPr>
              <a:t>输入接口和输出接口所实现的组件之间的依赖称为输入依赖（</a:t>
            </a:r>
            <a:r>
              <a:rPr lang="en-US" altLang="zh-CN" sz="2000" dirty="0">
                <a:solidFill>
                  <a:schemeClr val="tx1"/>
                </a:solidFill>
                <a:ea typeface="宋体" charset="-122"/>
                <a:sym typeface="Wingdings 2" pitchFamily="18" charset="2"/>
              </a:rPr>
              <a:t>Import Dependency</a:t>
            </a:r>
            <a:r>
              <a:rPr lang="zh-CN" altLang="en-US" sz="2000" dirty="0">
                <a:solidFill>
                  <a:schemeClr val="tx1"/>
                </a:solidFill>
                <a:latin typeface="宋体" charset="-122"/>
                <a:ea typeface="宋体" charset="-122"/>
                <a:sym typeface="Wingdings 2" pitchFamily="18" charset="2"/>
              </a:rPr>
              <a:t>）。</a:t>
            </a:r>
            <a:r>
              <a:rPr lang="zh-CN" altLang="en-US" sz="2000" dirty="0">
                <a:solidFill>
                  <a:schemeClr val="tx1"/>
                </a:solidFill>
                <a:sym typeface="Wingdings 2" pitchFamily="18" charset="2"/>
              </a:rPr>
              <a:t> </a:t>
            </a:r>
          </a:p>
        </p:txBody>
      </p:sp>
      <p:sp>
        <p:nvSpPr>
          <p:cNvPr id="210950" name="Rectangle 6"/>
          <p:cNvSpPr>
            <a:spLocks noGrp="1" noChangeArrowheads="1"/>
          </p:cNvSpPr>
          <p:nvPr>
            <p:ph type="title"/>
          </p:nvPr>
        </p:nvSpPr>
        <p:spPr>
          <a:noFill/>
          <a:ln/>
        </p:spPr>
        <p:txBody>
          <a:bodyPr/>
          <a:lstStyle/>
          <a:p>
            <a:r>
              <a:rPr lang="en-US" altLang="zh-CN" dirty="0">
                <a:sym typeface="Wingdings 2" pitchFamily="18" charset="2"/>
              </a:rPr>
              <a:t>Association</a:t>
            </a:r>
            <a:endParaRPr lang="zh-CN" altLang="en-US" dirty="0"/>
          </a:p>
        </p:txBody>
      </p:sp>
    </p:spTree>
    <p:extLst>
      <p:ext uri="{BB962C8B-B14F-4D97-AF65-F5344CB8AC3E}">
        <p14:creationId xmlns:p14="http://schemas.microsoft.com/office/powerpoint/2010/main" val="3685631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6"/>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zh-CN" dirty="0">
                <a:sym typeface="Wingdings 2" pitchFamily="18" charset="2"/>
              </a:rPr>
              <a:t>Import Dependency</a:t>
            </a:r>
            <a:endParaRPr lang="zh-CN" altLang="en-US" dirty="0"/>
          </a:p>
        </p:txBody>
      </p:sp>
      <p:sp>
        <p:nvSpPr>
          <p:cNvPr id="211977" name="Rectangle 9"/>
          <p:cNvSpPr>
            <a:spLocks noChangeArrowheads="1"/>
          </p:cNvSpPr>
          <p:nvPr/>
        </p:nvSpPr>
        <p:spPr bwMode="auto">
          <a:xfrm>
            <a:off x="2633663"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1976" name="Picture 8"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66143"/>
            <a:ext cx="8918481" cy="478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73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467544" y="1196752"/>
            <a:ext cx="7924800" cy="2533650"/>
          </a:xfrm>
        </p:spPr>
        <p:txBody>
          <a:bodyPr/>
          <a:lstStyle/>
          <a:p>
            <a:r>
              <a:rPr lang="zh-CN" altLang="en-US" sz="2400" dirty="0" smtClean="0">
                <a:solidFill>
                  <a:schemeClr val="tx1"/>
                </a:solidFill>
                <a:latin typeface="宋体" charset="-122"/>
                <a:ea typeface="宋体" charset="-122"/>
                <a:sym typeface="Wingdings 2" pitchFamily="18" charset="2"/>
              </a:rPr>
              <a:t>根据</a:t>
            </a:r>
            <a:r>
              <a:rPr lang="zh-CN" altLang="en-US" sz="2400" dirty="0">
                <a:solidFill>
                  <a:schemeClr val="tx1"/>
                </a:solidFill>
                <a:latin typeface="宋体" charset="-122"/>
                <a:ea typeface="宋体" charset="-122"/>
                <a:sym typeface="Wingdings 2" pitchFamily="18" charset="2"/>
              </a:rPr>
              <a:t>组件的种类的不同，组件之间的依赖可以分为两种：开发期间的依赖和调用依赖。</a:t>
            </a:r>
            <a:r>
              <a:rPr lang="zh-CN" altLang="en-US" sz="2400" dirty="0">
                <a:solidFill>
                  <a:schemeClr val="tx1"/>
                </a:solidFill>
                <a:sym typeface="Wingdings 2" pitchFamily="18" charset="2"/>
              </a:rPr>
              <a:t> </a:t>
            </a:r>
            <a:endParaRPr lang="zh-CN" altLang="en-US" sz="2400" dirty="0">
              <a:solidFill>
                <a:schemeClr val="tx1"/>
              </a:solidFill>
              <a:latin typeface="宋体" charset="-122"/>
              <a:ea typeface="宋体" charset="-122"/>
              <a:sym typeface="Wingdings 2" pitchFamily="18" charset="2"/>
            </a:endParaRPr>
          </a:p>
          <a:p>
            <a:r>
              <a:rPr lang="zh-CN" altLang="en-US" sz="2400" dirty="0" smtClean="0">
                <a:solidFill>
                  <a:schemeClr val="tx1"/>
                </a:solidFill>
                <a:latin typeface="宋体" charset="-122"/>
                <a:ea typeface="宋体" charset="-122"/>
                <a:sym typeface="Wingdings 2" pitchFamily="18" charset="2"/>
              </a:rPr>
              <a:t>开发</a:t>
            </a:r>
            <a:r>
              <a:rPr lang="zh-CN" altLang="en-US" sz="2400" dirty="0">
                <a:solidFill>
                  <a:schemeClr val="tx1"/>
                </a:solidFill>
                <a:latin typeface="宋体" charset="-122"/>
                <a:ea typeface="宋体" charset="-122"/>
                <a:sym typeface="Wingdings 2" pitchFamily="18" charset="2"/>
              </a:rPr>
              <a:t>期间的依赖是指在编译阶段和连接阶段的组件之间的依赖。</a:t>
            </a:r>
            <a:endParaRPr lang="zh-CN" altLang="en-US" sz="2400" dirty="0">
              <a:solidFill>
                <a:schemeClr val="tx1"/>
              </a:solidFill>
              <a:sym typeface="Wingdings 2" pitchFamily="18" charset="2"/>
            </a:endParaRPr>
          </a:p>
          <a:p>
            <a:r>
              <a:rPr lang="zh-CN" altLang="en-US" sz="2400" dirty="0" smtClean="0">
                <a:solidFill>
                  <a:schemeClr val="tx1"/>
                </a:solidFill>
                <a:sym typeface="Wingdings 2" pitchFamily="18" charset="2"/>
              </a:rPr>
              <a:t>如</a:t>
            </a:r>
            <a:r>
              <a:rPr lang="zh-CN" altLang="en-US" sz="2400" dirty="0" smtClean="0">
                <a:solidFill>
                  <a:schemeClr val="tx1"/>
                </a:solidFill>
                <a:latin typeface="宋体" charset="-122"/>
                <a:ea typeface="宋体" charset="-122"/>
                <a:sym typeface="Wingdings 2" pitchFamily="18" charset="2"/>
              </a:rPr>
              <a:t>图，</a:t>
            </a:r>
            <a:r>
              <a:rPr lang="zh-CN" altLang="en-US" sz="2400" dirty="0">
                <a:solidFill>
                  <a:schemeClr val="tx1"/>
                </a:solidFill>
                <a:latin typeface="宋体" charset="-122"/>
                <a:ea typeface="宋体" charset="-122"/>
                <a:sym typeface="Wingdings 2" pitchFamily="18" charset="2"/>
              </a:rPr>
              <a:t>客户组件依赖于供应者组件。供应者组件在开发期间存在，但并不需要在运行期间存在。</a:t>
            </a:r>
            <a:r>
              <a:rPr lang="zh-CN" altLang="en-US" sz="2400" dirty="0">
                <a:solidFill>
                  <a:schemeClr val="tx1"/>
                </a:solidFill>
                <a:sym typeface="Wingdings 2" pitchFamily="18" charset="2"/>
              </a:rPr>
              <a:t> </a:t>
            </a:r>
          </a:p>
        </p:txBody>
      </p:sp>
      <p:sp>
        <p:nvSpPr>
          <p:cNvPr id="213001" name="Rectangle 9"/>
          <p:cNvSpPr>
            <a:spLocks noChangeArrowheads="1"/>
          </p:cNvSpPr>
          <p:nvPr/>
        </p:nvSpPr>
        <p:spPr bwMode="auto">
          <a:xfrm>
            <a:off x="2757488"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3000" name="Picture 8"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88813"/>
            <a:ext cx="7776864" cy="19442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Grp="1" noChangeArrowheads="1"/>
          </p:cNvSpPr>
          <p:nvPr>
            <p:ph type="title"/>
          </p:nvPr>
        </p:nvSpPr>
        <p:spPr>
          <a:xfrm>
            <a:off x="76200" y="76200"/>
            <a:ext cx="8999538" cy="533400"/>
          </a:xfrm>
          <a:noFill/>
          <a:ln/>
        </p:spPr>
        <p:txBody>
          <a:bodyPr/>
          <a:lstStyle/>
          <a:p>
            <a:r>
              <a:rPr lang="en-US" altLang="zh-CN" dirty="0">
                <a:sym typeface="Wingdings 2" pitchFamily="18" charset="2"/>
              </a:rPr>
              <a:t>Association</a:t>
            </a:r>
            <a:endParaRPr lang="zh-CN" altLang="en-US" dirty="0"/>
          </a:p>
        </p:txBody>
      </p:sp>
    </p:spTree>
    <p:extLst>
      <p:ext uri="{BB962C8B-B14F-4D97-AF65-F5344CB8AC3E}">
        <p14:creationId xmlns:p14="http://schemas.microsoft.com/office/powerpoint/2010/main" val="1098138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107504" y="782166"/>
            <a:ext cx="3384376" cy="4591050"/>
          </a:xfrm>
        </p:spPr>
        <p:txBody>
          <a:bodyPr/>
          <a:lstStyle/>
          <a:p>
            <a:pPr>
              <a:lnSpc>
                <a:spcPct val="90000"/>
              </a:lnSpc>
            </a:pPr>
            <a:r>
              <a:rPr lang="zh-CN" altLang="en-US" sz="2400" dirty="0" smtClean="0">
                <a:solidFill>
                  <a:schemeClr val="tx1"/>
                </a:solidFill>
                <a:latin typeface="宋体" charset="-122"/>
                <a:ea typeface="宋体" charset="-122"/>
                <a:sym typeface="Wingdings 2" pitchFamily="18" charset="2"/>
              </a:rPr>
              <a:t>调用</a:t>
            </a:r>
            <a:r>
              <a:rPr lang="zh-CN" altLang="en-US" sz="2400" dirty="0">
                <a:solidFill>
                  <a:schemeClr val="tx1"/>
                </a:solidFill>
                <a:latin typeface="宋体" charset="-122"/>
                <a:ea typeface="宋体" charset="-122"/>
                <a:sym typeface="Wingdings 2" pitchFamily="18" charset="2"/>
              </a:rPr>
              <a:t>依赖（</a:t>
            </a:r>
            <a:r>
              <a:rPr lang="en-US" altLang="zh-CN" sz="2400" dirty="0">
                <a:solidFill>
                  <a:schemeClr val="tx1"/>
                </a:solidFill>
                <a:ea typeface="宋体" charset="-122"/>
                <a:sym typeface="Wingdings 2" pitchFamily="18" charset="2"/>
              </a:rPr>
              <a:t>Call Dependency</a:t>
            </a:r>
            <a:r>
              <a:rPr lang="zh-CN" altLang="en-US" sz="2400" dirty="0">
                <a:solidFill>
                  <a:schemeClr val="tx1"/>
                </a:solidFill>
                <a:latin typeface="宋体" charset="-122"/>
                <a:ea typeface="宋体" charset="-122"/>
                <a:sym typeface="Wingdings 2" pitchFamily="18" charset="2"/>
              </a:rPr>
              <a:t>）是指一个组件调用或使用另一个组件的</a:t>
            </a:r>
            <a:r>
              <a:rPr lang="zh-CN" altLang="en-US" sz="2400" dirty="0" smtClean="0">
                <a:solidFill>
                  <a:schemeClr val="tx1"/>
                </a:solidFill>
                <a:latin typeface="宋体" charset="-122"/>
                <a:ea typeface="宋体" charset="-122"/>
                <a:sym typeface="Wingdings 2" pitchFamily="18" charset="2"/>
              </a:rPr>
              <a:t>服务</a:t>
            </a:r>
            <a:r>
              <a:rPr lang="zh-CN" altLang="en-US" sz="2400" dirty="0">
                <a:solidFill>
                  <a:schemeClr val="tx1"/>
                </a:solidFill>
                <a:latin typeface="宋体" charset="-122"/>
                <a:ea typeface="宋体" charset="-122"/>
                <a:sym typeface="Wingdings 2" pitchFamily="18" charset="2"/>
              </a:rPr>
              <a:t>。</a:t>
            </a:r>
          </a:p>
          <a:p>
            <a:pPr>
              <a:lnSpc>
                <a:spcPct val="90000"/>
              </a:lnSpc>
            </a:pPr>
            <a:r>
              <a:rPr lang="zh-CN" altLang="en-US" sz="2400" dirty="0" smtClean="0">
                <a:solidFill>
                  <a:schemeClr val="tx1"/>
                </a:solidFill>
                <a:latin typeface="宋体" charset="-122"/>
                <a:ea typeface="宋体" charset="-122"/>
                <a:sym typeface="Wingdings 2" pitchFamily="18" charset="2"/>
              </a:rPr>
              <a:t>客户</a:t>
            </a:r>
            <a:r>
              <a:rPr lang="zh-CN" altLang="en-US" sz="2400" dirty="0">
                <a:solidFill>
                  <a:schemeClr val="tx1"/>
                </a:solidFill>
                <a:latin typeface="宋体" charset="-122"/>
                <a:ea typeface="宋体" charset="-122"/>
                <a:sym typeface="Wingdings 2" pitchFamily="18" charset="2"/>
              </a:rPr>
              <a:t>组件调用或使用供应者组件的服务，调用可以直接进行，或通过接口进行。供应者组件的元素可以是组件的型或对象。</a:t>
            </a:r>
            <a:r>
              <a:rPr lang="zh-CN" altLang="en-US" sz="2400" dirty="0">
                <a:solidFill>
                  <a:schemeClr val="tx1"/>
                </a:solidFill>
                <a:sym typeface="Wingdings 2" pitchFamily="18" charset="2"/>
              </a:rPr>
              <a:t>  </a:t>
            </a:r>
            <a:endParaRPr lang="zh-CN" altLang="en-US" sz="2400" dirty="0">
              <a:solidFill>
                <a:schemeClr val="tx1"/>
              </a:solidFill>
              <a:latin typeface="宋体" charset="-122"/>
              <a:ea typeface="宋体" charset="-122"/>
              <a:sym typeface="Wingdings 2" pitchFamily="18" charset="2"/>
            </a:endParaRPr>
          </a:p>
          <a:p>
            <a:pPr>
              <a:lnSpc>
                <a:spcPct val="90000"/>
              </a:lnSpc>
            </a:pPr>
            <a:r>
              <a:rPr lang="zh-CN" altLang="en-US" sz="2400" dirty="0" smtClean="0">
                <a:solidFill>
                  <a:schemeClr val="tx1"/>
                </a:solidFill>
                <a:latin typeface="宋体" charset="-122"/>
                <a:ea typeface="宋体" charset="-122"/>
                <a:sym typeface="Wingdings 2" pitchFamily="18" charset="2"/>
              </a:rPr>
              <a:t>调用</a:t>
            </a:r>
            <a:r>
              <a:rPr lang="zh-CN" altLang="en-US" sz="2400" dirty="0">
                <a:solidFill>
                  <a:schemeClr val="tx1"/>
                </a:solidFill>
                <a:latin typeface="宋体" charset="-122"/>
                <a:ea typeface="宋体" charset="-122"/>
                <a:sym typeface="Wingdings 2" pitchFamily="18" charset="2"/>
              </a:rPr>
              <a:t>依赖可以发生在开发期间的组件的型之间，用组件图表示；调用依赖也可以发生在运行期间的组件的实例之间，可在配置图中表示。</a:t>
            </a:r>
            <a:r>
              <a:rPr lang="zh-CN" altLang="en-US" sz="2400" dirty="0">
                <a:solidFill>
                  <a:schemeClr val="tx1"/>
                </a:solidFill>
                <a:sym typeface="Wingdings 2" pitchFamily="18" charset="2"/>
              </a:rPr>
              <a:t> </a:t>
            </a:r>
          </a:p>
        </p:txBody>
      </p:sp>
      <p:sp>
        <p:nvSpPr>
          <p:cNvPr id="214022" name="Rectangle 6"/>
          <p:cNvSpPr>
            <a:spLocks noGrp="1" noChangeArrowheads="1"/>
          </p:cNvSpPr>
          <p:nvPr>
            <p:ph type="title"/>
          </p:nvPr>
        </p:nvSpPr>
        <p:spPr>
          <a:noFill/>
          <a:ln/>
        </p:spPr>
        <p:txBody>
          <a:bodyPr/>
          <a:lstStyle/>
          <a:p>
            <a:r>
              <a:rPr lang="en-US" altLang="zh-CN" dirty="0">
                <a:ea typeface="宋体" charset="-122"/>
                <a:sym typeface="Wingdings 2" pitchFamily="18" charset="2"/>
              </a:rPr>
              <a:t>Call Dependency</a:t>
            </a:r>
            <a:endParaRPr lang="zh-CN" altLang="en-US" dirty="0"/>
          </a:p>
        </p:txBody>
      </p:sp>
      <p:sp>
        <p:nvSpPr>
          <p:cNvPr id="214025" name="Rectangle 9"/>
          <p:cNvSpPr>
            <a:spLocks noChangeArrowheads="1"/>
          </p:cNvSpPr>
          <p:nvPr/>
        </p:nvSpPr>
        <p:spPr bwMode="auto">
          <a:xfrm>
            <a:off x="2900363"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4024" name="Picture 8"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908720"/>
            <a:ext cx="5636011"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012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noFill/>
          <a:ln/>
        </p:spPr>
        <p:txBody>
          <a:bodyPr/>
          <a:lstStyle/>
          <a:p>
            <a:r>
              <a:rPr lang="en-US" altLang="zh-CN" dirty="0" smtClean="0"/>
              <a:t>Example</a:t>
            </a:r>
            <a:endParaRPr lang="zh-CN" altLang="en-US" dirty="0"/>
          </a:p>
        </p:txBody>
      </p:sp>
      <p:sp>
        <p:nvSpPr>
          <p:cNvPr id="216073" name="Rectangle 9"/>
          <p:cNvSpPr>
            <a:spLocks noChangeArrowheads="1"/>
          </p:cNvSpPr>
          <p:nvPr/>
        </p:nvSpPr>
        <p:spPr bwMode="auto">
          <a:xfrm>
            <a:off x="3128963" y="1733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6072" name="Picture 8"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764704"/>
            <a:ext cx="5040560" cy="590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59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xfrm>
            <a:off x="546100" y="1124744"/>
            <a:ext cx="7924800" cy="4968552"/>
          </a:xfrm>
        </p:spPr>
        <p:txBody>
          <a:bodyPr/>
          <a:lstStyle/>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图由组件、接口和组件之间的联系构成，其中的组件可以是源码、二进制码或可执行程序。</a:t>
            </a:r>
            <a:r>
              <a:rPr lang="zh-CN" altLang="en-US" sz="2400" dirty="0">
                <a:solidFill>
                  <a:schemeClr val="tx1"/>
                </a:solidFill>
                <a:sym typeface="Wingdings 2" pitchFamily="18" charset="2"/>
              </a:rPr>
              <a:t> </a:t>
            </a:r>
            <a:endParaRPr lang="zh-CN" altLang="en-US" sz="2400" dirty="0">
              <a:solidFill>
                <a:schemeClr val="tx1"/>
              </a:solidFill>
              <a:latin typeface="宋体" charset="-122"/>
              <a:ea typeface="宋体" charset="-122"/>
              <a:sym typeface="Wingdings 2" pitchFamily="18" charset="2"/>
            </a:endParaRPr>
          </a:p>
          <a:p>
            <a:pPr>
              <a:lnSpc>
                <a:spcPct val="90000"/>
              </a:lnSpc>
            </a:pPr>
            <a:r>
              <a:rPr lang="zh-CN" altLang="en-US" sz="2400" dirty="0" smtClean="0">
                <a:solidFill>
                  <a:schemeClr val="tx1"/>
                </a:solidFill>
                <a:ea typeface="宋体" charset="-122"/>
                <a:sym typeface="Wingdings 2" pitchFamily="18" charset="2"/>
              </a:rPr>
              <a:t>组件</a:t>
            </a:r>
            <a:r>
              <a:rPr lang="zh-CN" altLang="en-US" sz="2400" dirty="0">
                <a:solidFill>
                  <a:schemeClr val="tx1"/>
                </a:solidFill>
                <a:ea typeface="宋体" charset="-122"/>
                <a:sym typeface="Wingdings 2" pitchFamily="18" charset="2"/>
              </a:rPr>
              <a:t>图表示系统中的不同物理部件及其联系，它表达的是系统代码本身的结构。</a:t>
            </a: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图</a:t>
            </a:r>
            <a:r>
              <a:rPr lang="zh-CN" altLang="en-US" sz="2400" dirty="0" smtClean="0">
                <a:solidFill>
                  <a:schemeClr val="tx1"/>
                </a:solidFill>
                <a:latin typeface="宋体" charset="-122"/>
                <a:ea typeface="宋体" charset="-122"/>
                <a:sym typeface="Wingdings 2" pitchFamily="18" charset="2"/>
              </a:rPr>
              <a:t>只有类型</a:t>
            </a:r>
            <a:r>
              <a:rPr lang="zh-CN" altLang="en-US" sz="2400" dirty="0">
                <a:solidFill>
                  <a:schemeClr val="tx1"/>
                </a:solidFill>
                <a:latin typeface="宋体" charset="-122"/>
                <a:ea typeface="宋体" charset="-122"/>
                <a:sym typeface="Wingdings 2" pitchFamily="18" charset="2"/>
              </a:rPr>
              <a:t>（</a:t>
            </a:r>
            <a:r>
              <a:rPr lang="en-US" altLang="zh-CN" sz="2400" dirty="0">
                <a:solidFill>
                  <a:schemeClr val="tx1"/>
                </a:solidFill>
                <a:ea typeface="宋体" charset="-122"/>
                <a:sym typeface="Wingdings 2" pitchFamily="18" charset="2"/>
              </a:rPr>
              <a:t>Type</a:t>
            </a:r>
            <a:r>
              <a:rPr lang="zh-CN" altLang="en-US" sz="2400" dirty="0">
                <a:solidFill>
                  <a:schemeClr val="tx1"/>
                </a:solidFill>
                <a:latin typeface="宋体" charset="-122"/>
                <a:ea typeface="宋体" charset="-122"/>
                <a:sym typeface="Wingdings 2" pitchFamily="18" charset="2"/>
              </a:rPr>
              <a:t>）的形式，没有实例形式。为了显示组件的实例需要使用配置图。</a:t>
            </a:r>
            <a:r>
              <a:rPr lang="zh-CN" altLang="en-US" sz="2400" dirty="0">
                <a:solidFill>
                  <a:schemeClr val="tx1"/>
                </a:solidFill>
                <a:sym typeface="Wingdings 2" pitchFamily="18" charset="2"/>
              </a:rPr>
              <a:t> </a:t>
            </a:r>
          </a:p>
          <a:p>
            <a:pPr>
              <a:lnSpc>
                <a:spcPct val="90000"/>
              </a:lnSpc>
            </a:pPr>
            <a:r>
              <a:rPr lang="zh-CN" altLang="en-US" sz="2400" dirty="0" smtClean="0">
                <a:solidFill>
                  <a:schemeClr val="tx1"/>
                </a:solidFill>
                <a:ea typeface="宋体" charset="-122"/>
                <a:sym typeface="Wingdings 2" pitchFamily="18" charset="2"/>
              </a:rPr>
              <a:t>组件</a:t>
            </a:r>
            <a:r>
              <a:rPr lang="zh-CN" altLang="en-US" sz="2400" dirty="0">
                <a:solidFill>
                  <a:schemeClr val="tx1"/>
                </a:solidFill>
                <a:ea typeface="宋体" charset="-122"/>
                <a:sym typeface="Wingdings 2" pitchFamily="18" charset="2"/>
              </a:rPr>
              <a:t>图用于下列事物建立模型：系统的源代码、系统的发布版本、物理数据库、自适应系统等。</a:t>
            </a:r>
          </a:p>
          <a:p>
            <a:pPr>
              <a:lnSpc>
                <a:spcPct val="90000"/>
              </a:lnSpc>
            </a:pPr>
            <a:r>
              <a:rPr lang="zh-CN" altLang="en-US" sz="2400" dirty="0" smtClean="0">
                <a:solidFill>
                  <a:schemeClr val="tx1"/>
                </a:solidFill>
                <a:ea typeface="宋体" charset="-122"/>
                <a:sym typeface="Wingdings 2" pitchFamily="18" charset="2"/>
              </a:rPr>
              <a:t>组件</a:t>
            </a:r>
            <a:r>
              <a:rPr lang="zh-CN" altLang="en-US" sz="2400" dirty="0">
                <a:solidFill>
                  <a:schemeClr val="tx1"/>
                </a:solidFill>
                <a:ea typeface="宋体" charset="-122"/>
                <a:sym typeface="Wingdings 2" pitchFamily="18" charset="2"/>
              </a:rPr>
              <a:t>图也可以用于建立业务模型，此时的组件是业务的过程和文档。</a:t>
            </a:r>
          </a:p>
          <a:p>
            <a:pPr>
              <a:lnSpc>
                <a:spcPct val="90000"/>
              </a:lnSpc>
            </a:pPr>
            <a:r>
              <a:rPr lang="zh-CN" altLang="en-US" sz="2400" dirty="0" smtClean="0">
                <a:solidFill>
                  <a:schemeClr val="tx1"/>
                </a:solidFill>
                <a:latin typeface="宋体" charset="-122"/>
                <a:ea typeface="宋体" charset="-122"/>
                <a:sym typeface="Wingdings 2" pitchFamily="18" charset="2"/>
              </a:rPr>
              <a:t>组件</a:t>
            </a:r>
            <a:r>
              <a:rPr lang="zh-CN" altLang="en-US" sz="2400" dirty="0">
                <a:solidFill>
                  <a:schemeClr val="tx1"/>
                </a:solidFill>
                <a:latin typeface="宋体" charset="-122"/>
                <a:ea typeface="宋体" charset="-122"/>
                <a:sym typeface="Wingdings 2" pitchFamily="18" charset="2"/>
              </a:rPr>
              <a:t>图还可以用于建立开发期间的软件产物的依赖关系，用于系统开发的管理。</a:t>
            </a:r>
            <a:r>
              <a:rPr lang="zh-CN" altLang="en-US" sz="2400" dirty="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p:txBody>
      </p:sp>
      <p:sp>
        <p:nvSpPr>
          <p:cNvPr id="215046" name="Rectangle 6"/>
          <p:cNvSpPr>
            <a:spLocks noGrp="1" noChangeArrowheads="1"/>
          </p:cNvSpPr>
          <p:nvPr>
            <p:ph type="title"/>
          </p:nvPr>
        </p:nvSpPr>
        <p:spPr>
          <a:noFill/>
          <a:ln/>
        </p:spPr>
        <p:txBody>
          <a:bodyPr/>
          <a:lstStyle/>
          <a:p>
            <a:r>
              <a:rPr lang="en-US" altLang="zh-CN" dirty="0" smtClean="0"/>
              <a:t>Component </a:t>
            </a:r>
            <a:r>
              <a:rPr lang="en-US" altLang="zh-CN" dirty="0"/>
              <a:t>diagram Application Notes </a:t>
            </a:r>
          </a:p>
        </p:txBody>
      </p:sp>
    </p:spTree>
    <p:extLst>
      <p:ext uri="{BB962C8B-B14F-4D97-AF65-F5344CB8AC3E}">
        <p14:creationId xmlns:p14="http://schemas.microsoft.com/office/powerpoint/2010/main" val="266559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539552" y="1052736"/>
            <a:ext cx="8208912" cy="5256584"/>
          </a:xfrm>
        </p:spPr>
        <p:txBody>
          <a:bodyPr/>
          <a:lstStyle/>
          <a:p>
            <a:pPr marL="0" indent="0">
              <a:buNone/>
            </a:pPr>
            <a:r>
              <a:rPr lang="zh-CN" altLang="en-US" sz="2400" dirty="0" smtClean="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1</a:t>
            </a:r>
            <a:r>
              <a:rPr lang="zh-CN" altLang="en-US" sz="2400" dirty="0">
                <a:solidFill>
                  <a:schemeClr val="tx1"/>
                </a:solidFill>
                <a:ea typeface="宋体" charset="-122"/>
                <a:sym typeface="Wingdings 2" pitchFamily="18" charset="2"/>
              </a:rPr>
              <a:t>）确定组件</a:t>
            </a:r>
            <a:r>
              <a:rPr lang="zh-CN" altLang="en-US" sz="2400" dirty="0" smtClean="0">
                <a:solidFill>
                  <a:schemeClr val="tx1"/>
                </a:solidFill>
                <a:ea typeface="宋体" charset="-122"/>
                <a:sym typeface="Wingdings 2" pitchFamily="18" charset="2"/>
              </a:rPr>
              <a:t>。</a:t>
            </a:r>
            <a:endParaRPr lang="en-US" altLang="zh-CN" sz="2400" dirty="0" smtClean="0">
              <a:solidFill>
                <a:schemeClr val="tx1"/>
              </a:solidFill>
              <a:ea typeface="宋体" charset="-122"/>
              <a:sym typeface="Wingdings 2" pitchFamily="18" charset="2"/>
            </a:endParaRPr>
          </a:p>
          <a:p>
            <a:pPr marL="0" indent="0">
              <a:buNone/>
            </a:pPr>
            <a:endParaRPr lang="zh-CN" altLang="en-US" sz="2400" dirty="0">
              <a:solidFill>
                <a:schemeClr val="tx1"/>
              </a:solidFill>
              <a:ea typeface="宋体" charset="-122"/>
              <a:sym typeface="Wingdings 2" pitchFamily="18" charset="2"/>
            </a:endParaRPr>
          </a:p>
          <a:p>
            <a:pPr marL="0" indent="0">
              <a:buNone/>
            </a:pPr>
            <a:r>
              <a:rPr lang="zh-CN" altLang="en-US" sz="2400" dirty="0" smtClean="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2</a:t>
            </a:r>
            <a:r>
              <a:rPr lang="zh-CN" altLang="en-US" sz="2400" dirty="0">
                <a:solidFill>
                  <a:schemeClr val="tx1"/>
                </a:solidFill>
                <a:ea typeface="宋体" charset="-122"/>
                <a:sym typeface="Wingdings 2" pitchFamily="18" charset="2"/>
              </a:rPr>
              <a:t>）对组件加上必要的构造型。如标准构造型</a:t>
            </a:r>
            <a:r>
              <a:rPr lang="en-US" altLang="zh-CN" sz="2400" dirty="0">
                <a:solidFill>
                  <a:schemeClr val="tx1"/>
                </a:solidFill>
                <a:ea typeface="宋体" charset="-122"/>
                <a:sym typeface="Wingdings 2" pitchFamily="18" charset="2"/>
              </a:rPr>
              <a:t>&lt;&lt;executable&gt;&gt;</a:t>
            </a:r>
            <a:r>
              <a:rPr lang="zh-CN" altLang="en-US" sz="2400" dirty="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&lt;&lt;library&gt;&gt;</a:t>
            </a:r>
            <a:r>
              <a:rPr lang="zh-CN" altLang="en-US" sz="2400" dirty="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&lt;&lt;table&gt;&gt;</a:t>
            </a:r>
            <a:r>
              <a:rPr lang="zh-CN" altLang="en-US" sz="2400" dirty="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&lt;&lt;file&gt;&gt;</a:t>
            </a:r>
            <a:r>
              <a:rPr lang="zh-CN" altLang="en-US" sz="2400" dirty="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&lt;&lt;document&gt;&gt;</a:t>
            </a:r>
            <a:r>
              <a:rPr lang="zh-CN" altLang="en-US" sz="2400" dirty="0">
                <a:solidFill>
                  <a:schemeClr val="tx1"/>
                </a:solidFill>
                <a:ea typeface="宋体" charset="-122"/>
                <a:sym typeface="Wingdings 2" pitchFamily="18" charset="2"/>
              </a:rPr>
              <a:t>，或自定义新的构造型</a:t>
            </a:r>
            <a:r>
              <a:rPr lang="zh-CN" altLang="en-US" sz="2400" dirty="0" smtClean="0">
                <a:solidFill>
                  <a:schemeClr val="tx1"/>
                </a:solidFill>
                <a:ea typeface="宋体" charset="-122"/>
                <a:sym typeface="Wingdings 2" pitchFamily="18" charset="2"/>
              </a:rPr>
              <a:t>。</a:t>
            </a:r>
            <a:endParaRPr lang="en-US" altLang="zh-CN" sz="2400" dirty="0" smtClean="0">
              <a:solidFill>
                <a:schemeClr val="tx1"/>
              </a:solidFill>
              <a:ea typeface="宋体" charset="-122"/>
              <a:sym typeface="Wingdings 2" pitchFamily="18" charset="2"/>
            </a:endParaRPr>
          </a:p>
          <a:p>
            <a:pPr marL="0" indent="0">
              <a:buNone/>
            </a:pPr>
            <a:endParaRPr lang="zh-CN" altLang="en-US" sz="2400" dirty="0">
              <a:solidFill>
                <a:schemeClr val="tx1"/>
              </a:solidFill>
              <a:ea typeface="宋体" charset="-122"/>
              <a:sym typeface="Wingdings 2" pitchFamily="18" charset="2"/>
            </a:endParaRPr>
          </a:p>
          <a:p>
            <a:pPr marL="0" indent="0">
              <a:buNone/>
            </a:pPr>
            <a:r>
              <a:rPr lang="zh-CN" altLang="en-US" sz="2400" dirty="0" smtClean="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3</a:t>
            </a:r>
            <a:r>
              <a:rPr lang="zh-CN" altLang="en-US" sz="2400" dirty="0">
                <a:solidFill>
                  <a:schemeClr val="tx1"/>
                </a:solidFill>
                <a:ea typeface="宋体" charset="-122"/>
                <a:sym typeface="Wingdings 2" pitchFamily="18" charset="2"/>
              </a:rPr>
              <a:t>）确定组件之间的联系。最常见的组件之间的联系是通过接口依赖。一个组件使用（输入）某个接口，另一个组件实现（输出）该接口。 </a:t>
            </a:r>
            <a:endParaRPr lang="en-US" altLang="zh-CN" sz="2400" dirty="0" smtClean="0">
              <a:solidFill>
                <a:schemeClr val="tx1"/>
              </a:solidFill>
              <a:ea typeface="宋体" charset="-122"/>
              <a:sym typeface="Wingdings 2" pitchFamily="18" charset="2"/>
            </a:endParaRPr>
          </a:p>
          <a:p>
            <a:pPr marL="0" indent="0">
              <a:buNone/>
            </a:pPr>
            <a:endParaRPr lang="zh-CN" altLang="en-US" sz="2400" dirty="0">
              <a:solidFill>
                <a:schemeClr val="tx1"/>
              </a:solidFill>
              <a:ea typeface="宋体" charset="-122"/>
              <a:sym typeface="Wingdings 2" pitchFamily="18" charset="2"/>
            </a:endParaRPr>
          </a:p>
          <a:p>
            <a:pPr marL="0" indent="0">
              <a:buNone/>
            </a:pPr>
            <a:r>
              <a:rPr lang="zh-CN" altLang="en-US" sz="2400" dirty="0" smtClean="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4</a:t>
            </a:r>
            <a:r>
              <a:rPr lang="zh-CN" altLang="en-US" sz="2400" dirty="0">
                <a:solidFill>
                  <a:schemeClr val="tx1"/>
                </a:solidFill>
                <a:ea typeface="宋体" charset="-122"/>
                <a:sym typeface="Wingdings 2" pitchFamily="18" charset="2"/>
              </a:rPr>
              <a:t>）必要时把组件组织成包</a:t>
            </a:r>
            <a:r>
              <a:rPr lang="zh-CN" altLang="en-US" sz="2400" dirty="0" smtClean="0">
                <a:solidFill>
                  <a:schemeClr val="tx1"/>
                </a:solidFill>
                <a:ea typeface="宋体" charset="-122"/>
                <a:sym typeface="Wingdings 2" pitchFamily="18" charset="2"/>
              </a:rPr>
              <a:t>。</a:t>
            </a:r>
            <a:endParaRPr lang="en-US" altLang="zh-CN" sz="2400" dirty="0" smtClean="0">
              <a:solidFill>
                <a:schemeClr val="tx1"/>
              </a:solidFill>
              <a:ea typeface="宋体" charset="-122"/>
              <a:sym typeface="Wingdings 2" pitchFamily="18" charset="2"/>
            </a:endParaRPr>
          </a:p>
          <a:p>
            <a:pPr marL="0" indent="0">
              <a:buNone/>
            </a:pPr>
            <a:endParaRPr lang="zh-CN" altLang="en-US" sz="2400" dirty="0">
              <a:solidFill>
                <a:schemeClr val="tx1"/>
              </a:solidFill>
              <a:ea typeface="宋体" charset="-122"/>
              <a:sym typeface="Wingdings 2" pitchFamily="18" charset="2"/>
            </a:endParaRPr>
          </a:p>
          <a:p>
            <a:pPr marL="0" indent="0">
              <a:buNone/>
            </a:pPr>
            <a:r>
              <a:rPr lang="zh-CN" altLang="en-US" sz="2400" dirty="0" smtClean="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5</a:t>
            </a:r>
            <a:r>
              <a:rPr lang="zh-CN" altLang="en-US" sz="2400" dirty="0">
                <a:solidFill>
                  <a:schemeClr val="tx1"/>
                </a:solidFill>
                <a:ea typeface="宋体" charset="-122"/>
                <a:sym typeface="Wingdings 2" pitchFamily="18" charset="2"/>
              </a:rPr>
              <a:t>）</a:t>
            </a:r>
            <a:r>
              <a:rPr lang="zh-CN" altLang="en-US" sz="2400" dirty="0" smtClean="0">
                <a:solidFill>
                  <a:schemeClr val="tx1"/>
                </a:solidFill>
                <a:ea typeface="宋体" charset="-122"/>
                <a:sym typeface="Wingdings 2" pitchFamily="18" charset="2"/>
              </a:rPr>
              <a:t>绘制</a:t>
            </a:r>
            <a:r>
              <a:rPr lang="zh-CN" altLang="en-US" sz="2400" dirty="0">
                <a:solidFill>
                  <a:schemeClr val="tx1"/>
                </a:solidFill>
                <a:ea typeface="宋体" charset="-122"/>
                <a:sym typeface="Wingdings 2" pitchFamily="18" charset="2"/>
              </a:rPr>
              <a:t>总体</a:t>
            </a:r>
            <a:r>
              <a:rPr lang="zh-CN" altLang="en-US" sz="2400" dirty="0" smtClean="0">
                <a:solidFill>
                  <a:schemeClr val="tx1"/>
                </a:solidFill>
                <a:ea typeface="宋体" charset="-122"/>
                <a:sym typeface="Wingdings 2" pitchFamily="18" charset="2"/>
              </a:rPr>
              <a:t>组件</a:t>
            </a:r>
            <a:r>
              <a:rPr lang="zh-CN" altLang="en-US" sz="2400" dirty="0">
                <a:solidFill>
                  <a:schemeClr val="tx1"/>
                </a:solidFill>
                <a:ea typeface="宋体" charset="-122"/>
                <a:sym typeface="Wingdings 2" pitchFamily="18" charset="2"/>
              </a:rPr>
              <a:t>图。</a:t>
            </a:r>
            <a:endParaRPr lang="zh-CN" altLang="en-US" sz="2400" dirty="0">
              <a:solidFill>
                <a:schemeClr val="tx1"/>
              </a:solidFill>
              <a:sym typeface="Wingdings 2" pitchFamily="18" charset="2"/>
            </a:endParaRPr>
          </a:p>
        </p:txBody>
      </p:sp>
      <p:sp>
        <p:nvSpPr>
          <p:cNvPr id="8" name="标题 1"/>
          <p:cNvSpPr>
            <a:spLocks noGrp="1"/>
          </p:cNvSpPr>
          <p:nvPr>
            <p:ph type="title"/>
          </p:nvPr>
        </p:nvSpPr>
        <p:spPr>
          <a:xfrm>
            <a:off x="76200" y="76200"/>
            <a:ext cx="8999538" cy="533400"/>
          </a:xfrm>
        </p:spPr>
        <p:txBody>
          <a:bodyPr/>
          <a:lstStyle/>
          <a:p>
            <a:r>
              <a:rPr lang="en-US" altLang="zh-CN" dirty="0"/>
              <a:t>Steps to draw the Component diagram</a:t>
            </a:r>
          </a:p>
        </p:txBody>
      </p:sp>
    </p:spTree>
    <p:extLst>
      <p:ext uri="{BB962C8B-B14F-4D97-AF65-F5344CB8AC3E}">
        <p14:creationId xmlns:p14="http://schemas.microsoft.com/office/powerpoint/2010/main" val="223701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Package</a:t>
            </a:r>
            <a:r>
              <a:rPr lang="en-US" altLang="zh-CN" dirty="0">
                <a:ea typeface="宋体" charset="-122"/>
                <a:sym typeface="Wingdings 2" pitchFamily="18" charset="2"/>
              </a:rPr>
              <a:t> Diagram</a:t>
            </a:r>
            <a:r>
              <a:rPr lang="en-US" altLang="zh-CN" dirty="0" smtClean="0"/>
              <a:t> </a:t>
            </a:r>
          </a:p>
          <a:p>
            <a:r>
              <a:rPr lang="en-US" altLang="zh-CN" dirty="0" smtClean="0"/>
              <a:t>Package diagram Application </a:t>
            </a:r>
            <a:r>
              <a:rPr lang="en-US" altLang="zh-CN" dirty="0"/>
              <a:t>Notes </a:t>
            </a:r>
            <a:endParaRPr lang="en-US" altLang="zh-CN" dirty="0" smtClean="0"/>
          </a:p>
          <a:p>
            <a:r>
              <a:rPr lang="en-US" altLang="zh-CN" dirty="0"/>
              <a:t>Package diagram</a:t>
            </a:r>
            <a:r>
              <a:rPr lang="en-US" altLang="zh-CN" dirty="0" smtClean="0">
                <a:ea typeface="宋体" charset="-122"/>
              </a:rPr>
              <a:t> Case Study</a:t>
            </a:r>
          </a:p>
          <a:p>
            <a:r>
              <a:rPr lang="en-US" altLang="zh-CN" dirty="0">
                <a:ea typeface="宋体" charset="-122"/>
                <a:sym typeface="Wingdings 2" pitchFamily="18" charset="2"/>
              </a:rPr>
              <a:t>Component Diagram </a:t>
            </a:r>
            <a:endParaRPr lang="en-US" altLang="zh-CN" dirty="0" smtClean="0">
              <a:ea typeface="宋体" charset="-122"/>
              <a:sym typeface="Wingdings 2" pitchFamily="18" charset="2"/>
            </a:endParaRPr>
          </a:p>
          <a:p>
            <a:r>
              <a:rPr lang="en-US" altLang="zh-CN" dirty="0">
                <a:ea typeface="宋体" charset="-122"/>
                <a:sym typeface="Wingdings 2" pitchFamily="18" charset="2"/>
              </a:rPr>
              <a:t>Deployment Diagram</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321297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913637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z="3200" dirty="0">
                <a:latin typeface="Arial Narrow" pitchFamily="34" charset="0"/>
                <a:ea typeface="楷体_GB2312" pitchFamily="49" charset="-122"/>
              </a:rPr>
              <a:t>Deployment diagram</a:t>
            </a:r>
            <a:endParaRPr lang="zh-CN" altLang="en-US" sz="3200" dirty="0"/>
          </a:p>
        </p:txBody>
      </p:sp>
      <p:sp>
        <p:nvSpPr>
          <p:cNvPr id="7172" name="Text Box 4"/>
          <p:cNvSpPr txBox="1">
            <a:spLocks noChangeArrowheads="1"/>
          </p:cNvSpPr>
          <p:nvPr/>
        </p:nvSpPr>
        <p:spPr bwMode="auto">
          <a:xfrm>
            <a:off x="323850" y="1337082"/>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latin typeface="Arial Narrow" pitchFamily="34" charset="0"/>
                <a:ea typeface="楷体_GB2312" pitchFamily="49" charset="-122"/>
              </a:rPr>
              <a:t>部署图</a:t>
            </a:r>
            <a:r>
              <a:rPr lang="en-US" altLang="zh-CN" sz="2800" b="1" dirty="0">
                <a:latin typeface="Arial Narrow" pitchFamily="34" charset="0"/>
                <a:ea typeface="楷体_GB2312" pitchFamily="49" charset="-122"/>
              </a:rPr>
              <a:t>(Deployment diagram)</a:t>
            </a:r>
            <a:r>
              <a:rPr lang="zh-CN" altLang="en-US" sz="2800" b="1" dirty="0">
                <a:latin typeface="Arial Narrow" pitchFamily="34" charset="0"/>
                <a:ea typeface="楷体_GB2312" pitchFamily="49" charset="-122"/>
              </a:rPr>
              <a:t>也称配置图、实施图</a:t>
            </a:r>
            <a:r>
              <a:rPr lang="en-US" altLang="zh-CN" sz="2800" b="1" dirty="0">
                <a:latin typeface="Arial Narrow" pitchFamily="34" charset="0"/>
                <a:ea typeface="楷体_GB2312" pitchFamily="49" charset="-122"/>
              </a:rPr>
              <a:t>, </a:t>
            </a:r>
            <a:r>
              <a:rPr lang="zh-CN" altLang="en-US" sz="2800" b="1" dirty="0">
                <a:latin typeface="Arial Narrow" pitchFamily="34" charset="0"/>
                <a:ea typeface="楷体_GB2312" pitchFamily="49" charset="-122"/>
              </a:rPr>
              <a:t>是对</a:t>
            </a:r>
            <a:r>
              <a:rPr lang="en-US" altLang="zh-CN" sz="2800" b="1" dirty="0">
                <a:latin typeface="Arial Narrow" pitchFamily="34" charset="0"/>
                <a:ea typeface="楷体_GB2312" pitchFamily="49" charset="-122"/>
              </a:rPr>
              <a:t>OO</a:t>
            </a:r>
            <a:r>
              <a:rPr lang="zh-CN" altLang="en-US" sz="2800" b="1" dirty="0">
                <a:latin typeface="Arial Narrow" pitchFamily="34" charset="0"/>
                <a:ea typeface="楷体_GB2312" pitchFamily="49" charset="-122"/>
              </a:rPr>
              <a:t>系统进行物理建模的图</a:t>
            </a:r>
            <a:r>
              <a:rPr lang="en-US" altLang="zh-CN" sz="2800" b="1" dirty="0">
                <a:latin typeface="Arial Narrow" pitchFamily="34" charset="0"/>
                <a:ea typeface="楷体_GB2312" pitchFamily="49" charset="-122"/>
              </a:rPr>
              <a:t>. </a:t>
            </a:r>
            <a:r>
              <a:rPr lang="zh-CN" altLang="en-US" sz="2800" b="1" dirty="0">
                <a:latin typeface="Arial Narrow" pitchFamily="34" charset="0"/>
                <a:ea typeface="楷体_GB2312" pitchFamily="49" charset="-122"/>
              </a:rPr>
              <a:t>它用来显示系统中计算结点的拓朴结构和通信路径与结点上运行的软、构件等</a:t>
            </a:r>
            <a:r>
              <a:rPr lang="en-US" altLang="zh-CN" sz="2800" b="1" dirty="0">
                <a:latin typeface="Arial Narrow" pitchFamily="34" charset="0"/>
                <a:ea typeface="楷体_GB2312" pitchFamily="49" charset="-122"/>
              </a:rPr>
              <a:t>.</a:t>
            </a:r>
          </a:p>
        </p:txBody>
      </p:sp>
      <p:sp>
        <p:nvSpPr>
          <p:cNvPr id="7173" name="Text Box 5"/>
          <p:cNvSpPr txBox="1">
            <a:spLocks noChangeArrowheads="1"/>
          </p:cNvSpPr>
          <p:nvPr/>
        </p:nvSpPr>
        <p:spPr bwMode="auto">
          <a:xfrm>
            <a:off x="395288" y="2992845"/>
            <a:ext cx="8497887"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latin typeface="Arial Narrow" pitchFamily="34" charset="0"/>
                <a:ea typeface="楷体_GB2312" pitchFamily="49" charset="-122"/>
              </a:rPr>
              <a:t>一个系统只有一个部署图</a:t>
            </a:r>
            <a:r>
              <a:rPr lang="en-US" altLang="zh-CN" sz="2800" b="1" dirty="0">
                <a:latin typeface="Arial Narrow" pitchFamily="34" charset="0"/>
                <a:ea typeface="楷体_GB2312" pitchFamily="49" charset="-122"/>
              </a:rPr>
              <a:t>, </a:t>
            </a:r>
            <a:r>
              <a:rPr lang="zh-CN" altLang="en-US" sz="2800" b="1" dirty="0">
                <a:latin typeface="Arial Narrow" pitchFamily="34" charset="0"/>
                <a:ea typeface="楷体_GB2312" pitchFamily="49" charset="-122"/>
              </a:rPr>
              <a:t>部署图通常用于理解分布式</a:t>
            </a:r>
            <a:r>
              <a:rPr lang="zh-CN" altLang="en-US" sz="2800" b="1" dirty="0" smtClean="0">
                <a:latin typeface="Arial Narrow" pitchFamily="34" charset="0"/>
                <a:ea typeface="楷体_GB2312" pitchFamily="49" charset="-122"/>
              </a:rPr>
              <a:t>系统</a:t>
            </a:r>
            <a:r>
              <a:rPr lang="zh-CN" altLang="en-US" sz="2800" dirty="0" smtClean="0">
                <a:latin typeface="Arial Narrow" pitchFamily="34" charset="0"/>
                <a:ea typeface="楷体_GB2312" pitchFamily="49" charset="-122"/>
              </a:rPr>
              <a:t>。</a:t>
            </a:r>
            <a:endParaRPr lang="en-US" altLang="zh-CN" sz="2800" b="1" dirty="0">
              <a:latin typeface="Arial Narrow" pitchFamily="34" charset="0"/>
              <a:ea typeface="楷体_GB2312" pitchFamily="49" charset="-122"/>
            </a:endParaRPr>
          </a:p>
        </p:txBody>
      </p:sp>
      <p:sp>
        <p:nvSpPr>
          <p:cNvPr id="7174" name="Text Box 6"/>
          <p:cNvSpPr txBox="1">
            <a:spLocks noChangeArrowheads="1"/>
          </p:cNvSpPr>
          <p:nvPr/>
        </p:nvSpPr>
        <p:spPr bwMode="auto">
          <a:xfrm>
            <a:off x="323850" y="4361270"/>
            <a:ext cx="8497888"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latin typeface="Arial Narrow" pitchFamily="34" charset="0"/>
                <a:ea typeface="楷体_GB2312" pitchFamily="49" charset="-122"/>
              </a:rPr>
              <a:t>部署图由体系工程师、网络工程师、系统工程师</a:t>
            </a:r>
            <a:r>
              <a:rPr lang="zh-CN" altLang="en-US" sz="2800" b="1" dirty="0" smtClean="0">
                <a:latin typeface="Arial Narrow" pitchFamily="34" charset="0"/>
                <a:ea typeface="楷体_GB2312" pitchFamily="49" charset="-122"/>
              </a:rPr>
              <a:t>等共同描述</a:t>
            </a:r>
            <a:r>
              <a:rPr lang="zh-CN" altLang="en-US" sz="2800" dirty="0" smtClean="0">
                <a:latin typeface="Arial Narrow" pitchFamily="34" charset="0"/>
                <a:ea typeface="楷体_GB2312" pitchFamily="49" charset="-122"/>
              </a:rPr>
              <a:t>。</a:t>
            </a:r>
            <a:endParaRPr lang="en-US" altLang="zh-CN" sz="2800" b="1" dirty="0">
              <a:latin typeface="Arial Narrow" pitchFamily="34" charset="0"/>
              <a:ea typeface="楷体_GB2312" pitchFamily="49" charset="-122"/>
            </a:endParaRPr>
          </a:p>
        </p:txBody>
      </p:sp>
    </p:spTree>
    <p:extLst>
      <p:ext uri="{BB962C8B-B14F-4D97-AF65-F5344CB8AC3E}">
        <p14:creationId xmlns:p14="http://schemas.microsoft.com/office/powerpoint/2010/main" val="3680429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783245"/>
            <a:ext cx="6336704" cy="61021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76200" y="76200"/>
            <a:ext cx="8999538" cy="533400"/>
          </a:xfrm>
        </p:spPr>
        <p:txBody>
          <a:bodyPr/>
          <a:lstStyle/>
          <a:p>
            <a:r>
              <a:rPr lang="en-US" altLang="zh-CN" sz="3200" dirty="0">
                <a:latin typeface="Arial Narrow" pitchFamily="34" charset="0"/>
                <a:ea typeface="楷体_GB2312" pitchFamily="49" charset="-122"/>
              </a:rPr>
              <a:t>Deployment diagram</a:t>
            </a:r>
            <a:endParaRPr lang="zh-CN" altLang="en-US" sz="3200" dirty="0"/>
          </a:p>
        </p:txBody>
      </p:sp>
    </p:spTree>
    <p:extLst>
      <p:ext uri="{BB962C8B-B14F-4D97-AF65-F5344CB8AC3E}">
        <p14:creationId xmlns:p14="http://schemas.microsoft.com/office/powerpoint/2010/main" val="19867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1443" name="Rectangle 3"/>
          <p:cNvSpPr>
            <a:spLocks noChangeArrowheads="1"/>
          </p:cNvSpPr>
          <p:nvPr/>
        </p:nvSpPr>
        <p:spPr bwMode="auto">
          <a:xfrm>
            <a:off x="468313" y="764704"/>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名称：每个包都必须有一个与其它包相区别的名称 </a:t>
            </a:r>
            <a:r>
              <a:rPr kumimoji="1" lang="zh-CN" altLang="en-US" sz="2400" dirty="0">
                <a:ea typeface="楷体_GB2312" pitchFamily="49" charset="-122"/>
              </a:rPr>
              <a:t>。</a:t>
            </a: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拥有的元素：在包中可以拥有各种其它元素，包括类、接口、构件、节点、协作、用例，甚至是其它包或图</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包与包中的元素是一种组成关系，因此一个元素只能属于一个同级包 </a:t>
            </a:r>
            <a:r>
              <a:rPr kumimoji="1" lang="zh-CN" altLang="en-US" sz="2400" b="1" dirty="0" smtClean="0">
                <a:solidFill>
                  <a:schemeClr val="tx1"/>
                </a:solidFill>
                <a:ea typeface="楷体_GB2312" pitchFamily="49" charset="-122"/>
              </a:rPr>
              <a:t>。</a:t>
            </a:r>
            <a:endParaRPr kumimoji="1" lang="zh-CN" altLang="en-US" sz="2400" b="1" dirty="0">
              <a:solidFill>
                <a:schemeClr val="tx1"/>
              </a:solidFill>
              <a:ea typeface="楷体_GB2312" pitchFamily="49" charset="-122"/>
            </a:endParaRPr>
          </a:p>
        </p:txBody>
      </p:sp>
      <p:pic>
        <p:nvPicPr>
          <p:cNvPr id="1981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212976"/>
            <a:ext cx="5472608" cy="363598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2080855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23850" y="1125538"/>
            <a:ext cx="367188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dirty="0">
                <a:solidFill>
                  <a:srgbClr val="FF0000"/>
                </a:solidFill>
                <a:latin typeface="Arial Narrow" pitchFamily="34" charset="0"/>
                <a:ea typeface="楷体_GB2312" pitchFamily="49" charset="-122"/>
              </a:rPr>
              <a:t>(1) </a:t>
            </a:r>
            <a:r>
              <a:rPr lang="zh-CN" altLang="en-US" sz="2800" b="1" dirty="0">
                <a:solidFill>
                  <a:srgbClr val="FF0000"/>
                </a:solidFill>
                <a:latin typeface="Arial Narrow" pitchFamily="34" charset="0"/>
                <a:ea typeface="楷体_GB2312" pitchFamily="49" charset="-122"/>
              </a:rPr>
              <a:t>结点</a:t>
            </a:r>
            <a:r>
              <a:rPr lang="en-US" altLang="zh-CN" sz="2800" b="1" dirty="0">
                <a:solidFill>
                  <a:srgbClr val="FF0000"/>
                </a:solidFill>
                <a:latin typeface="Arial Narrow" pitchFamily="34" charset="0"/>
                <a:ea typeface="楷体_GB2312" pitchFamily="49" charset="-122"/>
              </a:rPr>
              <a:t>(node)</a:t>
            </a:r>
          </a:p>
        </p:txBody>
      </p:sp>
      <p:sp>
        <p:nvSpPr>
          <p:cNvPr id="11269" name="Text Box 5"/>
          <p:cNvSpPr txBox="1">
            <a:spLocks noChangeArrowheads="1"/>
          </p:cNvSpPr>
          <p:nvPr/>
        </p:nvSpPr>
        <p:spPr bwMode="auto">
          <a:xfrm>
            <a:off x="395288" y="1844675"/>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Narrow" pitchFamily="34" charset="0"/>
                <a:ea typeface="楷体_GB2312" pitchFamily="49" charset="-122"/>
              </a:rPr>
              <a:t>结点是运行时代表计算资源的物理元素</a:t>
            </a:r>
            <a:r>
              <a:rPr lang="en-US" altLang="zh-CN" sz="2800" b="1">
                <a:latin typeface="Arial Narrow" pitchFamily="34" charset="0"/>
                <a:ea typeface="楷体_GB2312" pitchFamily="49" charset="-122"/>
              </a:rPr>
              <a:t>, </a:t>
            </a:r>
            <a:r>
              <a:rPr lang="zh-CN" altLang="en-US" sz="2800" b="1">
                <a:latin typeface="Arial Narrow" pitchFamily="34" charset="0"/>
                <a:ea typeface="楷体_GB2312" pitchFamily="49" charset="-122"/>
              </a:rPr>
              <a:t>结点通常有内存及处理能力</a:t>
            </a:r>
            <a:r>
              <a:rPr lang="en-US" altLang="zh-CN" sz="2800" b="1">
                <a:latin typeface="Arial Narrow" pitchFamily="34" charset="0"/>
                <a:ea typeface="楷体_GB2312" pitchFamily="49" charset="-122"/>
              </a:rPr>
              <a:t>. </a:t>
            </a:r>
            <a:r>
              <a:rPr lang="zh-CN" altLang="en-US" sz="2800" b="1">
                <a:latin typeface="Arial Narrow" pitchFamily="34" charset="0"/>
                <a:ea typeface="楷体_GB2312" pitchFamily="49" charset="-122"/>
              </a:rPr>
              <a:t>它可以是物理设备及运行在该设备上的软件系统</a:t>
            </a:r>
            <a:r>
              <a:rPr lang="en-US" altLang="zh-CN" sz="2800" b="1">
                <a:latin typeface="Arial Narrow" pitchFamily="34" charset="0"/>
                <a:ea typeface="楷体_GB2312" pitchFamily="49" charset="-122"/>
              </a:rPr>
              <a:t>.</a:t>
            </a:r>
          </a:p>
        </p:txBody>
      </p:sp>
      <p:pic>
        <p:nvPicPr>
          <p:cNvPr id="112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73463"/>
            <a:ext cx="5184775" cy="2209800"/>
          </a:xfrm>
          <a:prstGeom prst="rect">
            <a:avLst/>
          </a:prstGeom>
          <a:noFill/>
          <a:extLst>
            <a:ext uri="{909E8E84-426E-40DD-AFC4-6F175D3DCCD1}">
              <a14:hiddenFill xmlns:a14="http://schemas.microsoft.com/office/drawing/2010/main">
                <a:solidFill>
                  <a:srgbClr val="FFFFFF"/>
                </a:solidFill>
              </a14:hiddenFill>
            </a:ext>
          </a:extLst>
        </p:spPr>
      </p:pic>
      <p:sp>
        <p:nvSpPr>
          <p:cNvPr id="11271" name="Text Box 7"/>
          <p:cNvSpPr txBox="1">
            <a:spLocks noChangeArrowheads="1"/>
          </p:cNvSpPr>
          <p:nvPr/>
        </p:nvSpPr>
        <p:spPr bwMode="auto">
          <a:xfrm>
            <a:off x="395288" y="3644900"/>
            <a:ext cx="266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Narrow" pitchFamily="34" charset="0"/>
                <a:ea typeface="楷体_GB2312" pitchFamily="49" charset="-122"/>
              </a:rPr>
              <a:t>结点有</a:t>
            </a:r>
            <a:r>
              <a:rPr lang="en-US" altLang="zh-CN" sz="2800" b="1">
                <a:latin typeface="Arial Narrow" pitchFamily="34" charset="0"/>
                <a:ea typeface="楷体_GB2312" pitchFamily="49" charset="-122"/>
              </a:rPr>
              <a:t>2</a:t>
            </a:r>
            <a:r>
              <a:rPr lang="zh-CN" altLang="en-US" sz="2800" b="1">
                <a:latin typeface="Arial Narrow" pitchFamily="34" charset="0"/>
                <a:ea typeface="楷体_GB2312" pitchFamily="49" charset="-122"/>
              </a:rPr>
              <a:t>种类型</a:t>
            </a:r>
            <a:r>
              <a:rPr lang="en-US" altLang="zh-CN" sz="2800" b="1">
                <a:latin typeface="Arial Narrow" pitchFamily="34" charset="0"/>
                <a:ea typeface="楷体_GB2312" pitchFamily="49" charset="-122"/>
              </a:rPr>
              <a:t>:</a:t>
            </a:r>
          </a:p>
        </p:txBody>
      </p:sp>
      <p:sp>
        <p:nvSpPr>
          <p:cNvPr id="10"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2211178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1"/>
                                        </p:tgtEl>
                                        <p:attrNameLst>
                                          <p:attrName>style.visibility</p:attrName>
                                        </p:attrNameLst>
                                      </p:cBhvr>
                                      <p:to>
                                        <p:strVal val="visible"/>
                                      </p:to>
                                    </p:set>
                                    <p:anim calcmode="lin" valueType="num">
                                      <p:cBhvr additive="base">
                                        <p:cTn id="13" dur="500" fill="hold"/>
                                        <p:tgtEl>
                                          <p:spTgt spid="11271"/>
                                        </p:tgtEl>
                                        <p:attrNameLst>
                                          <p:attrName>ppt_x</p:attrName>
                                        </p:attrNameLst>
                                      </p:cBhvr>
                                      <p:tavLst>
                                        <p:tav tm="0">
                                          <p:val>
                                            <p:strVal val="#ppt_x"/>
                                          </p:val>
                                        </p:tav>
                                        <p:tav tm="100000">
                                          <p:val>
                                            <p:strVal val="#ppt_x"/>
                                          </p:val>
                                        </p:tav>
                                      </p:tavLst>
                                    </p:anim>
                                    <p:anim calcmode="lin" valueType="num">
                                      <p:cBhvr additive="base">
                                        <p:cTn id="14"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0"/>
                                        </p:tgtEl>
                                        <p:attrNameLst>
                                          <p:attrName>style.visibility</p:attrName>
                                        </p:attrNameLst>
                                      </p:cBhvr>
                                      <p:to>
                                        <p:strVal val="visible"/>
                                      </p:to>
                                    </p:set>
                                    <p:anim calcmode="lin" valueType="num">
                                      <p:cBhvr additive="base">
                                        <p:cTn id="19" dur="500" fill="hold"/>
                                        <p:tgtEl>
                                          <p:spTgt spid="11270"/>
                                        </p:tgtEl>
                                        <p:attrNameLst>
                                          <p:attrName>ppt_x</p:attrName>
                                        </p:attrNameLst>
                                      </p:cBhvr>
                                      <p:tavLst>
                                        <p:tav tm="0">
                                          <p:val>
                                            <p:strVal val="#ppt_x"/>
                                          </p:val>
                                        </p:tav>
                                        <p:tav tm="100000">
                                          <p:val>
                                            <p:strVal val="#ppt_x"/>
                                          </p:val>
                                        </p:tav>
                                      </p:tavLst>
                                    </p:anim>
                                    <p:anim calcmode="lin" valueType="num">
                                      <p:cBhvr additive="base">
                                        <p:cTn id="20"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5"/>
          <p:cNvSpPr txBox="1">
            <a:spLocks noChangeArrowheads="1"/>
          </p:cNvSpPr>
          <p:nvPr/>
        </p:nvSpPr>
        <p:spPr bwMode="auto">
          <a:xfrm>
            <a:off x="323850" y="1125538"/>
            <a:ext cx="367188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dirty="0">
                <a:solidFill>
                  <a:srgbClr val="FF0000"/>
                </a:solidFill>
                <a:latin typeface="Arial Narrow" pitchFamily="34" charset="0"/>
                <a:ea typeface="楷体_GB2312" pitchFamily="49" charset="-122"/>
              </a:rPr>
              <a:t>(2) </a:t>
            </a:r>
            <a:r>
              <a:rPr lang="zh-CN" altLang="en-US" sz="2800" b="1" dirty="0">
                <a:solidFill>
                  <a:srgbClr val="FF0000"/>
                </a:solidFill>
                <a:latin typeface="Arial Narrow" pitchFamily="34" charset="0"/>
                <a:ea typeface="楷体_GB2312" pitchFamily="49" charset="-122"/>
              </a:rPr>
              <a:t>连接</a:t>
            </a:r>
            <a:r>
              <a:rPr lang="en-US" altLang="zh-CN" sz="2800" b="1" dirty="0">
                <a:solidFill>
                  <a:srgbClr val="FF0000"/>
                </a:solidFill>
                <a:latin typeface="Arial Narrow" pitchFamily="34" charset="0"/>
                <a:ea typeface="楷体_GB2312" pitchFamily="49" charset="-122"/>
              </a:rPr>
              <a:t>(connection)</a:t>
            </a:r>
          </a:p>
        </p:txBody>
      </p:sp>
      <p:sp>
        <p:nvSpPr>
          <p:cNvPr id="13318" name="Text Box 6"/>
          <p:cNvSpPr txBox="1">
            <a:spLocks noChangeArrowheads="1"/>
          </p:cNvSpPr>
          <p:nvPr/>
        </p:nvSpPr>
        <p:spPr bwMode="auto">
          <a:xfrm>
            <a:off x="395288" y="1844675"/>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Narrow" pitchFamily="34" charset="0"/>
                <a:ea typeface="楷体_GB2312" pitchFamily="49" charset="-122"/>
              </a:rPr>
              <a:t>连接是表示</a:t>
            </a:r>
            <a:r>
              <a:rPr lang="en-US" altLang="zh-CN" sz="2800" b="1">
                <a:latin typeface="Arial Narrow" pitchFamily="34" charset="0"/>
                <a:ea typeface="楷体_GB2312" pitchFamily="49" charset="-122"/>
              </a:rPr>
              <a:t>2</a:t>
            </a:r>
            <a:r>
              <a:rPr lang="zh-CN" altLang="en-US" sz="2800" b="1">
                <a:latin typeface="Arial Narrow" pitchFamily="34" charset="0"/>
                <a:ea typeface="楷体_GB2312" pitchFamily="49" charset="-122"/>
              </a:rPr>
              <a:t>个硬件之间的关联关系</a:t>
            </a:r>
            <a:r>
              <a:rPr lang="en-US" altLang="zh-CN" sz="2800" b="1">
                <a:latin typeface="Arial Narrow" pitchFamily="34" charset="0"/>
                <a:ea typeface="楷体_GB2312" pitchFamily="49" charset="-122"/>
              </a:rPr>
              <a:t>. </a:t>
            </a:r>
            <a:r>
              <a:rPr lang="zh-CN" altLang="en-US" sz="2800" b="1">
                <a:latin typeface="Arial Narrow" pitchFamily="34" charset="0"/>
                <a:ea typeface="楷体_GB2312" pitchFamily="49" charset="-122"/>
              </a:rPr>
              <a:t>可以有角色、多重性、约束、版型等</a:t>
            </a:r>
            <a:r>
              <a:rPr lang="en-US" altLang="zh-CN" sz="2800" b="1">
                <a:latin typeface="Arial Narrow" pitchFamily="34" charset="0"/>
                <a:ea typeface="楷体_GB2312" pitchFamily="49" charset="-122"/>
              </a:rPr>
              <a:t>.</a:t>
            </a:r>
          </a:p>
        </p:txBody>
      </p:sp>
      <p:pic>
        <p:nvPicPr>
          <p:cNvPr id="133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500438"/>
            <a:ext cx="6769100" cy="1820862"/>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a:xfrm>
            <a:off x="76200" y="76200"/>
            <a:ext cx="8999538" cy="533400"/>
          </a:xfrm>
          <a:prstGeom prst="rect">
            <a:avLst/>
          </a:prstGeom>
        </p:spPr>
        <p:txBody>
          <a:bodyPr/>
          <a:lst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a:lstStyle>
          <a:p>
            <a:r>
              <a:rPr lang="en-US" altLang="zh-CN" smtClean="0"/>
              <a:t>Basic Concepts</a:t>
            </a:r>
            <a:endParaRPr lang="zh-CN" altLang="en-US" dirty="0"/>
          </a:p>
        </p:txBody>
      </p:sp>
    </p:spTree>
    <p:extLst>
      <p:ext uri="{BB962C8B-B14F-4D97-AF65-F5344CB8AC3E}">
        <p14:creationId xmlns:p14="http://schemas.microsoft.com/office/powerpoint/2010/main" val="3815404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500" fill="hold"/>
                                        <p:tgtEl>
                                          <p:spTgt spid="13318"/>
                                        </p:tgtEl>
                                        <p:attrNameLst>
                                          <p:attrName>ppt_x</p:attrName>
                                        </p:attrNameLst>
                                      </p:cBhvr>
                                      <p:tavLst>
                                        <p:tav tm="0">
                                          <p:val>
                                            <p:strVal val="#ppt_x"/>
                                          </p:val>
                                        </p:tav>
                                        <p:tav tm="100000">
                                          <p:val>
                                            <p:strVal val="#ppt_x"/>
                                          </p:val>
                                        </p:tav>
                                      </p:tavLst>
                                    </p:anim>
                                    <p:anim calcmode="lin" valueType="num">
                                      <p:cBhvr additive="base">
                                        <p:cTn id="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3200" dirty="0" smtClean="0"/>
              <a:t>Example</a:t>
            </a:r>
            <a:endParaRPr lang="zh-CN" altLang="en-US" sz="3200" dirty="0"/>
          </a:p>
        </p:txBody>
      </p:sp>
      <p:pic>
        <p:nvPicPr>
          <p:cNvPr id="7" name="Picture 10"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692696"/>
            <a:ext cx="5184576" cy="615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389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4" name="Rectangle 6"/>
          <p:cNvSpPr>
            <a:spLocks noChangeArrowheads="1"/>
          </p:cNvSpPr>
          <p:nvPr/>
        </p:nvSpPr>
        <p:spPr bwMode="auto">
          <a:xfrm>
            <a:off x="0" y="764704"/>
            <a:ext cx="914400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包的可见性：可以用“</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来表示“</a:t>
            </a:r>
            <a:r>
              <a:rPr kumimoji="1" lang="en-US" altLang="zh-CN" sz="2400" b="1" dirty="0">
                <a:solidFill>
                  <a:schemeClr val="tx1"/>
                </a:solidFill>
                <a:ea typeface="楷体_GB2312" pitchFamily="49" charset="-122"/>
              </a:rPr>
              <a:t>public”</a:t>
            </a:r>
            <a:r>
              <a:rPr kumimoji="1" lang="zh-CN" altLang="en-US" sz="2400" b="1" dirty="0">
                <a:solidFill>
                  <a:schemeClr val="tx1"/>
                </a:solidFill>
                <a:ea typeface="楷体_GB2312" pitchFamily="49" charset="-122"/>
              </a:rPr>
              <a:t>，用“</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来表示“</a:t>
            </a:r>
            <a:r>
              <a:rPr kumimoji="1" lang="en-US" altLang="zh-CN" sz="2400" b="1" dirty="0">
                <a:solidFill>
                  <a:schemeClr val="tx1"/>
                </a:solidFill>
                <a:ea typeface="楷体_GB2312" pitchFamily="49" charset="-122"/>
              </a:rPr>
              <a:t>protected”</a:t>
            </a:r>
            <a:r>
              <a:rPr kumimoji="1" lang="zh-CN" altLang="en-US" sz="2400" b="1" dirty="0" smtClean="0">
                <a:solidFill>
                  <a:schemeClr val="tx1"/>
                </a:solidFill>
                <a:ea typeface="楷体_GB2312" pitchFamily="49" charset="-122"/>
              </a:rPr>
              <a:t>，用</a:t>
            </a:r>
            <a:r>
              <a:rPr kumimoji="1" lang="zh-CN" altLang="en-US" sz="2400" b="1" dirty="0">
                <a:solidFill>
                  <a:schemeClr val="tx1"/>
                </a:solidFill>
                <a:ea typeface="楷体_GB2312" pitchFamily="49" charset="-122"/>
              </a:rPr>
              <a:t>“</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来表示“</a:t>
            </a:r>
            <a:r>
              <a:rPr kumimoji="1" lang="en-US" altLang="zh-CN" sz="2400" b="1" dirty="0">
                <a:solidFill>
                  <a:schemeClr val="tx1"/>
                </a:solidFill>
                <a:ea typeface="楷体_GB2312" pitchFamily="49" charset="-122"/>
              </a:rPr>
              <a:t>private” </a:t>
            </a:r>
            <a:r>
              <a:rPr kumimoji="1" lang="zh-CN" altLang="en-US" sz="2400" dirty="0" smtClean="0">
                <a:ea typeface="楷体_GB2312" pitchFamily="49" charset="-122"/>
              </a:rPr>
              <a:t>。</a:t>
            </a:r>
            <a:endParaRPr kumimoji="1" lang="en-US" altLang="zh-CN" sz="2400" dirty="0" smtClean="0">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包的关系：</a:t>
            </a:r>
            <a:endParaRPr kumimoji="1" lang="zh-CN" altLang="en-US" sz="2400" b="1" dirty="0">
              <a:solidFill>
                <a:schemeClr val="tx1"/>
              </a:solidFill>
              <a:ea typeface="楷体_GB2312" pitchFamily="49" charset="-122"/>
            </a:endParaRPr>
          </a:p>
        </p:txBody>
      </p:sp>
      <p:sp>
        <p:nvSpPr>
          <p:cNvPr id="5"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
        <p:nvSpPr>
          <p:cNvPr id="6" name="Rectangle 4"/>
          <p:cNvSpPr>
            <a:spLocks noChangeArrowheads="1"/>
          </p:cNvSpPr>
          <p:nvPr/>
        </p:nvSpPr>
        <p:spPr bwMode="auto">
          <a:xfrm>
            <a:off x="323528" y="2276301"/>
            <a:ext cx="835216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en-US" altLang="zh-CN" sz="1800" b="1" dirty="0">
                <a:solidFill>
                  <a:schemeClr val="tx1"/>
                </a:solidFill>
                <a:ea typeface="楷体_GB2312" pitchFamily="49" charset="-122"/>
              </a:rPr>
              <a:t>《use》</a:t>
            </a:r>
            <a:r>
              <a:rPr kumimoji="1" lang="zh-CN" altLang="en-US" sz="1800" b="1" dirty="0">
                <a:solidFill>
                  <a:schemeClr val="tx1"/>
                </a:solidFill>
                <a:ea typeface="楷体_GB2312" pitchFamily="49" charset="-122"/>
              </a:rPr>
              <a:t>关系：是一种默认的依赖关系 ，说明客户包（发出者）中的元素以某种方式使用提供者包（箭头指向的包）的公共元素，也就是说客户包依赖于提供者包 </a:t>
            </a:r>
          </a:p>
          <a:p>
            <a:pPr marL="457200" indent="-457200" algn="l" eaLnBrk="1" hangingPunct="1">
              <a:lnSpc>
                <a:spcPct val="125000"/>
              </a:lnSpc>
              <a:spcBef>
                <a:spcPct val="20000"/>
              </a:spcBef>
              <a:buClr>
                <a:srgbClr val="FF0000"/>
              </a:buClr>
              <a:buSzPct val="200000"/>
              <a:buFontTx/>
              <a:buChar char="•"/>
            </a:pPr>
            <a:r>
              <a:rPr kumimoji="1" lang="en-US" altLang="zh-CN" sz="1800" b="1" dirty="0">
                <a:solidFill>
                  <a:schemeClr val="tx1"/>
                </a:solidFill>
                <a:ea typeface="楷体_GB2312" pitchFamily="49" charset="-122"/>
              </a:rPr>
              <a:t>《import》</a:t>
            </a:r>
            <a:r>
              <a:rPr kumimoji="1" lang="zh-CN" altLang="en-US" sz="1800" b="1" dirty="0">
                <a:solidFill>
                  <a:schemeClr val="tx1"/>
                </a:solidFill>
                <a:ea typeface="楷体_GB2312" pitchFamily="49" charset="-122"/>
              </a:rPr>
              <a:t>关系：最普遍的包依赖类型，说明提供者包的命名空间将被添加到客户包的命名空间中，客户包中的元素也能够访问提供者包的所有公共元素 </a:t>
            </a:r>
          </a:p>
          <a:p>
            <a:pPr marL="457200" indent="-457200" algn="l" eaLnBrk="1" hangingPunct="1">
              <a:lnSpc>
                <a:spcPct val="125000"/>
              </a:lnSpc>
              <a:spcBef>
                <a:spcPct val="20000"/>
              </a:spcBef>
              <a:buClr>
                <a:srgbClr val="FF0000"/>
              </a:buClr>
              <a:buSzPct val="200000"/>
              <a:buFontTx/>
              <a:buChar char="•"/>
            </a:pPr>
            <a:r>
              <a:rPr kumimoji="1" lang="en-US" altLang="zh-CN" sz="1800" b="1" dirty="0">
                <a:solidFill>
                  <a:schemeClr val="tx1"/>
                </a:solidFill>
                <a:ea typeface="楷体_GB2312" pitchFamily="49" charset="-122"/>
              </a:rPr>
              <a:t>《access》</a:t>
            </a:r>
            <a:r>
              <a:rPr kumimoji="1" lang="zh-CN" altLang="en-US" sz="1800" b="1" dirty="0">
                <a:solidFill>
                  <a:schemeClr val="tx1"/>
                </a:solidFill>
                <a:ea typeface="楷体_GB2312" pitchFamily="49" charset="-122"/>
              </a:rPr>
              <a:t>关系：只想使用提供者包中的元素，而不想将其命名空间合并则应使用该关系</a:t>
            </a:r>
          </a:p>
          <a:p>
            <a:pPr marL="457200" indent="-457200" algn="l" eaLnBrk="1" hangingPunct="1">
              <a:lnSpc>
                <a:spcPct val="125000"/>
              </a:lnSpc>
              <a:spcBef>
                <a:spcPct val="20000"/>
              </a:spcBef>
              <a:buClr>
                <a:srgbClr val="FF0000"/>
              </a:buClr>
              <a:buSzPct val="200000"/>
              <a:buFontTx/>
              <a:buChar char="•"/>
            </a:pPr>
            <a:r>
              <a:rPr kumimoji="1" lang="en-US" altLang="zh-CN" sz="1800" b="1" dirty="0">
                <a:solidFill>
                  <a:schemeClr val="tx1"/>
                </a:solidFill>
                <a:ea typeface="楷体_GB2312" pitchFamily="49" charset="-122"/>
              </a:rPr>
              <a:t>《trace》</a:t>
            </a:r>
            <a:r>
              <a:rPr kumimoji="1" lang="zh-CN" altLang="en-US" sz="1800" b="1" dirty="0">
                <a:solidFill>
                  <a:schemeClr val="tx1"/>
                </a:solidFill>
                <a:ea typeface="楷体_GB2312" pitchFamily="49" charset="-122"/>
              </a:rPr>
              <a:t>关系：想表示一个包到另一个包的历史发展，则需要使用</a:t>
            </a:r>
            <a:r>
              <a:rPr kumimoji="1" lang="en-US" altLang="zh-CN" sz="1800" b="1" dirty="0">
                <a:solidFill>
                  <a:schemeClr val="tx1"/>
                </a:solidFill>
                <a:ea typeface="楷体_GB2312" pitchFamily="49" charset="-122"/>
              </a:rPr>
              <a:t>《trace》</a:t>
            </a:r>
            <a:r>
              <a:rPr kumimoji="1" lang="zh-CN" altLang="en-US" sz="1800" b="1" dirty="0">
                <a:solidFill>
                  <a:schemeClr val="tx1"/>
                </a:solidFill>
                <a:ea typeface="楷体_GB2312" pitchFamily="49" charset="-122"/>
              </a:rPr>
              <a:t>关系来表示 （通常表示分析模型和设计模型间的依赖，不常用）</a:t>
            </a:r>
          </a:p>
          <a:p>
            <a:pPr marL="457200" indent="-457200" algn="l" eaLnBrk="1" hangingPunct="1">
              <a:lnSpc>
                <a:spcPct val="125000"/>
              </a:lnSpc>
              <a:spcBef>
                <a:spcPct val="20000"/>
              </a:spcBef>
              <a:buClr>
                <a:srgbClr val="FF0000"/>
              </a:buClr>
              <a:buSzPct val="200000"/>
              <a:buFontTx/>
              <a:buChar char="•"/>
            </a:pPr>
            <a:r>
              <a:rPr kumimoji="1" lang="zh-CN" altLang="en-US" sz="1800" b="1" dirty="0">
                <a:solidFill>
                  <a:schemeClr val="tx1"/>
                </a:solidFill>
                <a:ea typeface="楷体_GB2312" pitchFamily="49" charset="-122"/>
              </a:rPr>
              <a:t>注意：不要刻意区分</a:t>
            </a:r>
            <a:r>
              <a:rPr kumimoji="1" lang="en-US" altLang="zh-CN" sz="1800" b="1" dirty="0">
                <a:solidFill>
                  <a:schemeClr val="tx1"/>
                </a:solidFill>
                <a:ea typeface="楷体_GB2312" pitchFamily="49" charset="-122"/>
              </a:rPr>
              <a:t>《access》</a:t>
            </a:r>
            <a:r>
              <a:rPr kumimoji="1" lang="zh-CN" altLang="en-US" sz="1800" b="1" dirty="0">
                <a:solidFill>
                  <a:schemeClr val="tx1"/>
                </a:solidFill>
                <a:ea typeface="楷体_GB2312" pitchFamily="49" charset="-122"/>
              </a:rPr>
              <a:t>、</a:t>
            </a:r>
            <a:r>
              <a:rPr kumimoji="1" lang="en-US" altLang="zh-CN" sz="1800" b="1" dirty="0">
                <a:solidFill>
                  <a:schemeClr val="tx1"/>
                </a:solidFill>
                <a:ea typeface="楷体_GB2312" pitchFamily="49" charset="-122"/>
              </a:rPr>
              <a:t>《import》</a:t>
            </a:r>
            <a:r>
              <a:rPr kumimoji="1" lang="zh-CN" altLang="en-US" sz="1800" b="1" dirty="0">
                <a:solidFill>
                  <a:schemeClr val="tx1"/>
                </a:solidFill>
                <a:ea typeface="楷体_GB2312" pitchFamily="49" charset="-122"/>
              </a:rPr>
              <a:t>、</a:t>
            </a:r>
            <a:r>
              <a:rPr kumimoji="1" lang="en-US" altLang="zh-CN" sz="1800" b="1" dirty="0">
                <a:solidFill>
                  <a:schemeClr val="tx1"/>
                </a:solidFill>
                <a:ea typeface="楷体_GB2312" pitchFamily="49" charset="-122"/>
              </a:rPr>
              <a:t>《use》</a:t>
            </a:r>
            <a:r>
              <a:rPr kumimoji="1" lang="zh-CN" altLang="en-US" sz="1800" b="1" dirty="0">
                <a:solidFill>
                  <a:schemeClr val="tx1"/>
                </a:solidFill>
                <a:ea typeface="楷体_GB2312" pitchFamily="49" charset="-122"/>
              </a:rPr>
              <a:t>的区别，仅当表明“命名空间”的处理方法时再表明，它不是关键的建模</a:t>
            </a:r>
            <a:r>
              <a:rPr kumimoji="1" lang="zh-CN" altLang="en-US" sz="1800" b="1" dirty="0" smtClean="0">
                <a:solidFill>
                  <a:schemeClr val="tx1"/>
                </a:solidFill>
                <a:ea typeface="楷体_GB2312" pitchFamily="49" charset="-122"/>
              </a:rPr>
              <a:t>目标。</a:t>
            </a:r>
            <a:endParaRPr kumimoji="1" lang="zh-CN" altLang="en-US" sz="1800" b="1" dirty="0">
              <a:solidFill>
                <a:schemeClr val="tx1"/>
              </a:solidFill>
              <a:ea typeface="楷体_GB2312" pitchFamily="49" charset="-122"/>
            </a:endParaRPr>
          </a:p>
        </p:txBody>
      </p:sp>
    </p:spTree>
    <p:extLst>
      <p:ext uri="{BB962C8B-B14F-4D97-AF65-F5344CB8AC3E}">
        <p14:creationId xmlns:p14="http://schemas.microsoft.com/office/powerpoint/2010/main" val="1977138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4516" name="Rectangle 4"/>
          <p:cNvSpPr>
            <a:spLocks noChangeArrowheads="1"/>
          </p:cNvSpPr>
          <p:nvPr/>
        </p:nvSpPr>
        <p:spPr bwMode="auto">
          <a:xfrm>
            <a:off x="323528" y="980157"/>
            <a:ext cx="835216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en-US" altLang="zh-CN" sz="2000" b="1" dirty="0">
                <a:solidFill>
                  <a:schemeClr val="tx1"/>
                </a:solidFill>
                <a:ea typeface="楷体_GB2312" pitchFamily="49" charset="-122"/>
              </a:rPr>
              <a:t>《use》</a:t>
            </a:r>
            <a:r>
              <a:rPr kumimoji="1" lang="zh-CN" altLang="en-US" sz="2000" b="1" dirty="0">
                <a:solidFill>
                  <a:schemeClr val="tx1"/>
                </a:solidFill>
                <a:ea typeface="楷体_GB2312" pitchFamily="49" charset="-122"/>
              </a:rPr>
              <a:t>关系：是一种默认的依赖关系 ，说明客户包（发出者）中的元素以某种方式使用提供者包（箭头指向的包）的公共元素，也就是说客户包依赖于提供者包 </a:t>
            </a:r>
          </a:p>
          <a:p>
            <a:pPr marL="457200" indent="-457200" algn="l" eaLnBrk="1" hangingPunct="1">
              <a:lnSpc>
                <a:spcPct val="125000"/>
              </a:lnSpc>
              <a:spcBef>
                <a:spcPct val="20000"/>
              </a:spcBef>
              <a:buClr>
                <a:srgbClr val="FF0000"/>
              </a:buClr>
              <a:buSzPct val="200000"/>
              <a:buFontTx/>
              <a:buChar char="•"/>
            </a:pPr>
            <a:r>
              <a:rPr kumimoji="1" lang="en-US" altLang="zh-CN" sz="2000" b="1" dirty="0">
                <a:solidFill>
                  <a:schemeClr val="tx1"/>
                </a:solidFill>
                <a:ea typeface="楷体_GB2312" pitchFamily="49" charset="-122"/>
              </a:rPr>
              <a:t>《import》</a:t>
            </a:r>
            <a:r>
              <a:rPr kumimoji="1" lang="zh-CN" altLang="en-US" sz="2000" b="1" dirty="0">
                <a:solidFill>
                  <a:schemeClr val="tx1"/>
                </a:solidFill>
                <a:ea typeface="楷体_GB2312" pitchFamily="49" charset="-122"/>
              </a:rPr>
              <a:t>关系：最普遍的包依赖类型，说明提供者包的命名空间将被添加到客户包的命名空间中，客户包中的元素也能够访问提供者包的所有公共元素 </a:t>
            </a:r>
          </a:p>
          <a:p>
            <a:pPr marL="457200" indent="-457200" algn="l" eaLnBrk="1" hangingPunct="1">
              <a:lnSpc>
                <a:spcPct val="125000"/>
              </a:lnSpc>
              <a:spcBef>
                <a:spcPct val="20000"/>
              </a:spcBef>
              <a:buClr>
                <a:srgbClr val="FF0000"/>
              </a:buClr>
              <a:buSzPct val="200000"/>
              <a:buFontTx/>
              <a:buChar char="•"/>
            </a:pPr>
            <a:r>
              <a:rPr kumimoji="1" lang="en-US" altLang="zh-CN" sz="2000" b="1" dirty="0">
                <a:solidFill>
                  <a:schemeClr val="tx1"/>
                </a:solidFill>
                <a:ea typeface="楷体_GB2312" pitchFamily="49" charset="-122"/>
              </a:rPr>
              <a:t>《access》</a:t>
            </a:r>
            <a:r>
              <a:rPr kumimoji="1" lang="zh-CN" altLang="en-US" sz="2000" b="1" dirty="0">
                <a:solidFill>
                  <a:schemeClr val="tx1"/>
                </a:solidFill>
                <a:ea typeface="楷体_GB2312" pitchFamily="49" charset="-122"/>
              </a:rPr>
              <a:t>关系：只想使用提供者包中的元素，而不想将其命名空间合并则应使用该关系</a:t>
            </a:r>
          </a:p>
          <a:p>
            <a:pPr marL="457200" indent="-457200" algn="l" eaLnBrk="1" hangingPunct="1">
              <a:lnSpc>
                <a:spcPct val="125000"/>
              </a:lnSpc>
              <a:spcBef>
                <a:spcPct val="20000"/>
              </a:spcBef>
              <a:buClr>
                <a:srgbClr val="FF0000"/>
              </a:buClr>
              <a:buSzPct val="200000"/>
              <a:buFontTx/>
              <a:buChar char="•"/>
            </a:pPr>
            <a:r>
              <a:rPr kumimoji="1" lang="en-US" altLang="zh-CN" sz="2000" b="1" dirty="0">
                <a:solidFill>
                  <a:schemeClr val="tx1"/>
                </a:solidFill>
                <a:ea typeface="楷体_GB2312" pitchFamily="49" charset="-122"/>
              </a:rPr>
              <a:t>《trace》</a:t>
            </a:r>
            <a:r>
              <a:rPr kumimoji="1" lang="zh-CN" altLang="en-US" sz="2000" b="1" dirty="0">
                <a:solidFill>
                  <a:schemeClr val="tx1"/>
                </a:solidFill>
                <a:ea typeface="楷体_GB2312" pitchFamily="49" charset="-122"/>
              </a:rPr>
              <a:t>关系：想表示一个包到另一个包的历史发展，则需要使用</a:t>
            </a:r>
            <a:r>
              <a:rPr kumimoji="1" lang="en-US" altLang="zh-CN" sz="2000" b="1" dirty="0">
                <a:solidFill>
                  <a:schemeClr val="tx1"/>
                </a:solidFill>
                <a:ea typeface="楷体_GB2312" pitchFamily="49" charset="-122"/>
              </a:rPr>
              <a:t>《trace》</a:t>
            </a:r>
            <a:r>
              <a:rPr kumimoji="1" lang="zh-CN" altLang="en-US" sz="2000" b="1" dirty="0">
                <a:solidFill>
                  <a:schemeClr val="tx1"/>
                </a:solidFill>
                <a:ea typeface="楷体_GB2312" pitchFamily="49" charset="-122"/>
              </a:rPr>
              <a:t>关系来表示 （通常表示分析模型和设计模型间的依赖，不常用）</a:t>
            </a: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注意：不要刻意区分</a:t>
            </a:r>
            <a:r>
              <a:rPr kumimoji="1" lang="en-US" altLang="zh-CN" sz="2000" b="1" dirty="0">
                <a:solidFill>
                  <a:schemeClr val="tx1"/>
                </a:solidFill>
                <a:ea typeface="楷体_GB2312" pitchFamily="49" charset="-122"/>
              </a:rPr>
              <a:t>《access》</a:t>
            </a:r>
            <a:r>
              <a:rPr kumimoji="1" lang="zh-CN" altLang="en-US" sz="2000" b="1" dirty="0">
                <a:solidFill>
                  <a:schemeClr val="tx1"/>
                </a:solidFill>
                <a:ea typeface="楷体_GB2312" pitchFamily="49" charset="-122"/>
              </a:rPr>
              <a:t>、</a:t>
            </a:r>
            <a:r>
              <a:rPr kumimoji="1" lang="en-US" altLang="zh-CN" sz="2000" b="1" dirty="0">
                <a:solidFill>
                  <a:schemeClr val="tx1"/>
                </a:solidFill>
                <a:ea typeface="楷体_GB2312" pitchFamily="49" charset="-122"/>
              </a:rPr>
              <a:t>《import》</a:t>
            </a:r>
            <a:r>
              <a:rPr kumimoji="1" lang="zh-CN" altLang="en-US" sz="2000" b="1" dirty="0">
                <a:solidFill>
                  <a:schemeClr val="tx1"/>
                </a:solidFill>
                <a:ea typeface="楷体_GB2312" pitchFamily="49" charset="-122"/>
              </a:rPr>
              <a:t>、</a:t>
            </a:r>
            <a:r>
              <a:rPr kumimoji="1" lang="en-US" altLang="zh-CN" sz="2000" b="1" dirty="0">
                <a:solidFill>
                  <a:schemeClr val="tx1"/>
                </a:solidFill>
                <a:ea typeface="楷体_GB2312" pitchFamily="49" charset="-122"/>
              </a:rPr>
              <a:t>《use》</a:t>
            </a:r>
            <a:r>
              <a:rPr kumimoji="1" lang="zh-CN" altLang="en-US" sz="2000" b="1" dirty="0">
                <a:solidFill>
                  <a:schemeClr val="tx1"/>
                </a:solidFill>
                <a:ea typeface="楷体_GB2312" pitchFamily="49" charset="-122"/>
              </a:rPr>
              <a:t>的区别，仅当表明“命名空间”的处理方法时再表明，它不是关键的建模</a:t>
            </a:r>
            <a:r>
              <a:rPr kumimoji="1" lang="zh-CN" altLang="en-US" sz="2000" b="1" dirty="0" smtClean="0">
                <a:solidFill>
                  <a:schemeClr val="tx1"/>
                </a:solidFill>
                <a:ea typeface="楷体_GB2312" pitchFamily="49" charset="-122"/>
              </a:rPr>
              <a:t>目标。</a:t>
            </a:r>
            <a:endParaRPr kumimoji="1" lang="zh-CN" altLang="en-US" sz="2000" b="1" dirty="0">
              <a:solidFill>
                <a:schemeClr val="tx1"/>
              </a:solidFill>
              <a:ea typeface="楷体_GB2312" pitchFamily="49" charset="-122"/>
            </a:endParaRPr>
          </a:p>
        </p:txBody>
      </p:sp>
      <p:sp>
        <p:nvSpPr>
          <p:cNvPr id="4" name="Rectangle 6"/>
          <p:cNvSpPr>
            <a:spLocks noGrp="1" noChangeArrowheads="1"/>
          </p:cNvSpPr>
          <p:nvPr>
            <p:ph type="title"/>
          </p:nvPr>
        </p:nvSpPr>
        <p:spPr>
          <a:xfrm>
            <a:off x="76200" y="76200"/>
            <a:ext cx="8999538" cy="533400"/>
          </a:xfrm>
          <a:noFill/>
          <a:ln/>
        </p:spPr>
        <p:txBody>
          <a:bodyPr/>
          <a:lstStyle/>
          <a:p>
            <a:r>
              <a:rPr lang="en-US" altLang="zh-CN" dirty="0" smtClean="0">
                <a:sym typeface="Wingdings 2" pitchFamily="18" charset="2"/>
              </a:rPr>
              <a:t>Association</a:t>
            </a:r>
            <a:endParaRPr lang="zh-CN" altLang="en-US" dirty="0"/>
          </a:p>
        </p:txBody>
      </p:sp>
    </p:spTree>
    <p:extLst>
      <p:ext uri="{BB962C8B-B14F-4D97-AF65-F5344CB8AC3E}">
        <p14:creationId xmlns:p14="http://schemas.microsoft.com/office/powerpoint/2010/main" val="2208564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764704"/>
            <a:ext cx="7920880" cy="605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06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3" name="Rectangle 3"/>
          <p:cNvSpPr>
            <a:spLocks noChangeArrowheads="1"/>
          </p:cNvSpPr>
          <p:nvPr/>
        </p:nvSpPr>
        <p:spPr bwMode="auto">
          <a:xfrm>
            <a:off x="468312" y="1052736"/>
            <a:ext cx="8208143"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en-US" altLang="zh-CN" sz="2400" b="1" dirty="0">
                <a:solidFill>
                  <a:schemeClr val="tx1"/>
                </a:solidFill>
                <a:ea typeface="楷体_GB2312" pitchFamily="49" charset="-122"/>
              </a:rPr>
              <a:t>《system》</a:t>
            </a:r>
            <a:r>
              <a:rPr kumimoji="1" lang="zh-CN" altLang="en-US" sz="2400" b="1" dirty="0">
                <a:solidFill>
                  <a:schemeClr val="tx1"/>
                </a:solidFill>
                <a:ea typeface="楷体_GB2312" pitchFamily="49" charset="-122"/>
              </a:rPr>
              <a:t>和</a:t>
            </a:r>
            <a:r>
              <a:rPr kumimoji="1" lang="en-US" altLang="zh-CN" sz="2400" b="1" dirty="0">
                <a:solidFill>
                  <a:schemeClr val="tx1"/>
                </a:solidFill>
                <a:ea typeface="楷体_GB2312" pitchFamily="49" charset="-122"/>
              </a:rPr>
              <a:t>《subsystem》</a:t>
            </a:r>
            <a:r>
              <a:rPr kumimoji="1" lang="zh-CN" altLang="en-US" sz="2400" b="1" dirty="0">
                <a:solidFill>
                  <a:schemeClr val="tx1"/>
                </a:solidFill>
                <a:ea typeface="楷体_GB2312" pitchFamily="49" charset="-122"/>
              </a:rPr>
              <a:t>构造型：</a:t>
            </a:r>
            <a:r>
              <a:rPr kumimoji="1" lang="en-US" altLang="zh-CN" sz="2400" b="1" dirty="0">
                <a:solidFill>
                  <a:schemeClr val="tx1"/>
                </a:solidFill>
                <a:ea typeface="楷体_GB2312" pitchFamily="49" charset="-122"/>
              </a:rPr>
              <a:t>《system》</a:t>
            </a:r>
            <a:r>
              <a:rPr kumimoji="1" lang="zh-CN" altLang="en-US" sz="2400" b="1" dirty="0">
                <a:solidFill>
                  <a:schemeClr val="tx1"/>
                </a:solidFill>
                <a:ea typeface="楷体_GB2312" pitchFamily="49" charset="-122"/>
              </a:rPr>
              <a:t>构造型的包表示正在建模的整个系统，而</a:t>
            </a:r>
            <a:r>
              <a:rPr kumimoji="1" lang="en-US" altLang="zh-CN" sz="2400" b="1" dirty="0">
                <a:solidFill>
                  <a:schemeClr val="tx1"/>
                </a:solidFill>
                <a:ea typeface="楷体_GB2312" pitchFamily="49" charset="-122"/>
              </a:rPr>
              <a:t>《subsystem》</a:t>
            </a:r>
            <a:r>
              <a:rPr kumimoji="1" lang="zh-CN" altLang="en-US" sz="2400" b="1" dirty="0">
                <a:solidFill>
                  <a:schemeClr val="tx1"/>
                </a:solidFill>
                <a:ea typeface="楷体_GB2312" pitchFamily="49" charset="-122"/>
              </a:rPr>
              <a:t>构造型的包则表示正在建模的系统中某个独立的部分 </a:t>
            </a:r>
          </a:p>
          <a:p>
            <a:pPr marL="457200" indent="-457200" algn="l" eaLnBrk="1" hangingPunct="1">
              <a:lnSpc>
                <a:spcPct val="125000"/>
              </a:lnSpc>
              <a:spcBef>
                <a:spcPct val="20000"/>
              </a:spcBef>
              <a:buClr>
                <a:srgbClr val="FF0000"/>
              </a:buClr>
              <a:buSzPct val="200000"/>
              <a:buFontTx/>
              <a:buChar char="•"/>
            </a:pPr>
            <a:r>
              <a:rPr kumimoji="1" lang="en-US" altLang="zh-CN" sz="2400" b="1" dirty="0">
                <a:solidFill>
                  <a:schemeClr val="tx1"/>
                </a:solidFill>
                <a:ea typeface="楷体_GB2312" pitchFamily="49" charset="-122"/>
              </a:rPr>
              <a:t>《facade》</a:t>
            </a:r>
            <a:r>
              <a:rPr kumimoji="1" lang="zh-CN" altLang="en-US" sz="2400" b="1" dirty="0">
                <a:solidFill>
                  <a:schemeClr val="tx1"/>
                </a:solidFill>
                <a:ea typeface="楷体_GB2312" pitchFamily="49" charset="-122"/>
              </a:rPr>
              <a:t>构造型：只是某个其它包的视图，它主要用来为其它一些复杂的包提供简略视图 </a:t>
            </a:r>
          </a:p>
          <a:p>
            <a:pPr marL="457200" indent="-457200" algn="l" eaLnBrk="1" hangingPunct="1">
              <a:lnSpc>
                <a:spcPct val="125000"/>
              </a:lnSpc>
              <a:spcBef>
                <a:spcPct val="20000"/>
              </a:spcBef>
              <a:buClr>
                <a:srgbClr val="FF0000"/>
              </a:buClr>
              <a:buSzPct val="200000"/>
              <a:buFontTx/>
              <a:buChar char="•"/>
            </a:pPr>
            <a:r>
              <a:rPr kumimoji="1" lang="en-US" altLang="zh-CN" sz="2400" b="1" dirty="0">
                <a:solidFill>
                  <a:schemeClr val="tx1"/>
                </a:solidFill>
                <a:ea typeface="楷体_GB2312" pitchFamily="49" charset="-122"/>
              </a:rPr>
              <a:t>《stub》</a:t>
            </a:r>
            <a:r>
              <a:rPr kumimoji="1" lang="zh-CN" altLang="en-US" sz="2400" b="1" dirty="0">
                <a:solidFill>
                  <a:schemeClr val="tx1"/>
                </a:solidFill>
                <a:ea typeface="楷体_GB2312" pitchFamily="49" charset="-122"/>
              </a:rPr>
              <a:t>构造型：是一个代理包，它服务于某个其他包的公共内容，这通常应用于分布式系统的建模中 </a:t>
            </a:r>
          </a:p>
          <a:p>
            <a:pPr marL="457200" indent="-457200" algn="l" eaLnBrk="1" hangingPunct="1">
              <a:lnSpc>
                <a:spcPct val="125000"/>
              </a:lnSpc>
              <a:spcBef>
                <a:spcPct val="20000"/>
              </a:spcBef>
              <a:buClr>
                <a:srgbClr val="FF0000"/>
              </a:buClr>
              <a:buSzPct val="200000"/>
              <a:buFontTx/>
              <a:buChar char="•"/>
            </a:pPr>
            <a:r>
              <a:rPr kumimoji="1" lang="en-US" altLang="zh-CN" sz="2400" b="1" dirty="0">
                <a:solidFill>
                  <a:schemeClr val="tx1"/>
                </a:solidFill>
                <a:ea typeface="楷体_GB2312" pitchFamily="49" charset="-122"/>
              </a:rPr>
              <a:t>《framework》</a:t>
            </a:r>
            <a:r>
              <a:rPr kumimoji="1" lang="zh-CN" altLang="en-US" sz="2400" b="1" dirty="0">
                <a:solidFill>
                  <a:schemeClr val="tx1"/>
                </a:solidFill>
                <a:ea typeface="楷体_GB2312" pitchFamily="49" charset="-122"/>
              </a:rPr>
              <a:t>构造型：用来表示一个框架的，框架是一个领域内的应用系统提供可扩充模板的体系结构</a:t>
            </a:r>
            <a:r>
              <a:rPr kumimoji="1" lang="zh-CN" altLang="en-US" sz="2400" b="1" dirty="0" smtClean="0">
                <a:solidFill>
                  <a:schemeClr val="tx1"/>
                </a:solidFill>
                <a:ea typeface="楷体_GB2312" pitchFamily="49" charset="-122"/>
              </a:rPr>
              <a:t>模式</a:t>
            </a:r>
            <a:r>
              <a:rPr kumimoji="1" lang="zh-CN" altLang="en-US" sz="2400" dirty="0">
                <a:ea typeface="楷体_GB2312" pitchFamily="49" charset="-122"/>
              </a:rPr>
              <a:t>。</a:t>
            </a:r>
            <a:r>
              <a:rPr kumimoji="1" lang="zh-CN" altLang="en-US" sz="2400" b="1" dirty="0" smtClean="0">
                <a:solidFill>
                  <a:schemeClr val="tx1"/>
                </a:solidFill>
                <a:ea typeface="楷体_GB2312" pitchFamily="49" charset="-122"/>
              </a:rPr>
              <a:t> </a:t>
            </a:r>
            <a:endParaRPr kumimoji="1" lang="zh-CN" altLang="en-US" sz="2400" b="1" dirty="0">
              <a:solidFill>
                <a:schemeClr val="tx1"/>
              </a:solidFill>
              <a:ea typeface="楷体_GB2312" pitchFamily="49" charset="-122"/>
            </a:endParaRPr>
          </a:p>
        </p:txBody>
      </p:sp>
      <p:sp>
        <p:nvSpPr>
          <p:cNvPr id="4" name="标题 1"/>
          <p:cNvSpPr>
            <a:spLocks noGrp="1"/>
          </p:cNvSpPr>
          <p:nvPr>
            <p:ph type="title"/>
          </p:nvPr>
        </p:nvSpPr>
        <p:spPr>
          <a:xfrm>
            <a:off x="76200" y="76200"/>
            <a:ext cx="8999538" cy="533400"/>
          </a:xfrm>
        </p:spPr>
        <p:txBody>
          <a:bodyPr/>
          <a:lstStyle/>
          <a:p>
            <a:r>
              <a:rPr lang="en-US" altLang="zh-CN" dirty="0"/>
              <a:t>Stereotype of the package</a:t>
            </a:r>
            <a:endParaRPr lang="zh-CN" altLang="en-US" dirty="0"/>
          </a:p>
        </p:txBody>
      </p:sp>
    </p:spTree>
    <p:extLst>
      <p:ext uri="{BB962C8B-B14F-4D97-AF65-F5344CB8AC3E}">
        <p14:creationId xmlns:p14="http://schemas.microsoft.com/office/powerpoint/2010/main" val="228485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Package mapping principle</a:t>
            </a:r>
            <a:endParaRPr lang="zh-CN" altLang="en-US" dirty="0"/>
          </a:p>
        </p:txBody>
      </p:sp>
      <p:sp>
        <p:nvSpPr>
          <p:cNvPr id="4" name="Rectangle 5"/>
          <p:cNvSpPr txBox="1">
            <a:spLocks noChangeArrowheads="1"/>
          </p:cNvSpPr>
          <p:nvPr/>
        </p:nvSpPr>
        <p:spPr bwMode="auto">
          <a:xfrm>
            <a:off x="250825" y="1484783"/>
            <a:ext cx="86423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zh-CN" altLang="en-US" sz="2800" dirty="0" smtClean="0"/>
              <a:t>重用等价原则</a:t>
            </a:r>
            <a:r>
              <a:rPr lang="en-US" altLang="zh-CN" sz="2800" dirty="0" smtClean="0"/>
              <a:t>(Reuse Equivalency Principle, REP)</a:t>
            </a:r>
          </a:p>
          <a:p>
            <a:pPr lvl="1"/>
            <a:r>
              <a:rPr lang="zh-CN" altLang="en-US" dirty="0" smtClean="0"/>
              <a:t>把类放入包中时</a:t>
            </a:r>
            <a:r>
              <a:rPr lang="en-US" altLang="zh-CN" dirty="0" smtClean="0"/>
              <a:t>, </a:t>
            </a:r>
            <a:r>
              <a:rPr lang="zh-CN" altLang="en-US" dirty="0" smtClean="0"/>
              <a:t>应考虑把包作为可重用的单元</a:t>
            </a:r>
            <a:r>
              <a:rPr lang="en-US" altLang="zh-CN" dirty="0" smtClean="0"/>
              <a:t>.</a:t>
            </a:r>
          </a:p>
          <a:p>
            <a:r>
              <a:rPr lang="zh-CN" altLang="en-US" sz="2800" dirty="0" smtClean="0"/>
              <a:t>共同闭包原则</a:t>
            </a:r>
            <a:r>
              <a:rPr lang="en-US" altLang="zh-CN" sz="2800" dirty="0" smtClean="0"/>
              <a:t>(Common Closure Principle, CCP)</a:t>
            </a:r>
          </a:p>
          <a:p>
            <a:pPr lvl="1"/>
            <a:r>
              <a:rPr lang="zh-CN" altLang="en-US" dirty="0" smtClean="0"/>
              <a:t>把需要同时改变的类放在同一个包中</a:t>
            </a:r>
            <a:r>
              <a:rPr lang="en-US" altLang="zh-CN" dirty="0" smtClean="0"/>
              <a:t>.</a:t>
            </a:r>
          </a:p>
          <a:p>
            <a:r>
              <a:rPr lang="zh-CN" altLang="en-US" sz="2800" dirty="0" smtClean="0"/>
              <a:t>共同重用原则</a:t>
            </a:r>
            <a:r>
              <a:rPr lang="en-US" altLang="zh-CN" sz="2800" dirty="0" smtClean="0"/>
              <a:t>(Common Reuse Principle, CRP)</a:t>
            </a:r>
          </a:p>
          <a:p>
            <a:pPr lvl="1"/>
            <a:r>
              <a:rPr lang="zh-CN" altLang="en-US" dirty="0" smtClean="0"/>
              <a:t>不会一起使用的类不要放在同一个包中</a:t>
            </a:r>
            <a:r>
              <a:rPr lang="en-US" altLang="zh-CN" dirty="0" smtClean="0"/>
              <a:t>.</a:t>
            </a:r>
          </a:p>
          <a:p>
            <a:r>
              <a:rPr lang="zh-CN" altLang="en-US" sz="2800" dirty="0" smtClean="0"/>
              <a:t>非循环依赖原则</a:t>
            </a:r>
            <a:r>
              <a:rPr lang="en-US" altLang="zh-CN" sz="2800" dirty="0" smtClean="0"/>
              <a:t>(Acyclic Dependencies Principle, ADP)</a:t>
            </a:r>
          </a:p>
          <a:p>
            <a:pPr lvl="1"/>
            <a:r>
              <a:rPr lang="zh-CN" altLang="en-US" dirty="0" smtClean="0"/>
              <a:t>包之间的依赖关系不要形成循环</a:t>
            </a:r>
            <a:r>
              <a:rPr lang="en-US" altLang="zh-CN" dirty="0" smtClean="0"/>
              <a:t>.</a:t>
            </a:r>
            <a:endParaRPr lang="en-US" altLang="zh-CN" dirty="0"/>
          </a:p>
        </p:txBody>
      </p:sp>
      <p:sp>
        <p:nvSpPr>
          <p:cNvPr id="5" name="Text Box 6"/>
          <p:cNvSpPr txBox="1">
            <a:spLocks noChangeArrowheads="1"/>
          </p:cNvSpPr>
          <p:nvPr/>
        </p:nvSpPr>
        <p:spPr bwMode="auto">
          <a:xfrm>
            <a:off x="250825" y="764704"/>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Narrow" pitchFamily="34" charset="0"/>
                <a:ea typeface="华文中宋" pitchFamily="2" charset="-122"/>
              </a:rPr>
              <a:t>设计包时应遵循以下原则</a:t>
            </a:r>
            <a:r>
              <a:rPr lang="en-US" altLang="zh-CN" sz="2800" b="1">
                <a:latin typeface="Arial Narrow" pitchFamily="34" charset="0"/>
                <a:ea typeface="华文中宋" pitchFamily="2" charset="-122"/>
              </a:rPr>
              <a:t>:</a:t>
            </a:r>
          </a:p>
        </p:txBody>
      </p:sp>
    </p:spTree>
    <p:extLst>
      <p:ext uri="{BB962C8B-B14F-4D97-AF65-F5344CB8AC3E}">
        <p14:creationId xmlns:p14="http://schemas.microsoft.com/office/powerpoint/2010/main" val="310647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theme/theme1.xml><?xml version="1.0" encoding="utf-8"?>
<a:theme xmlns:a="http://schemas.openxmlformats.org/drawingml/2006/main" name="RU_SlideStandard_v3.0_">
  <a:themeElements>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RU_SlideStandard_v3.0_">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U_SlideStandard_v3.0_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U_SlideStandard_v3.0_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SlideStandard_v3.0_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SlideStandard_v3.0_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SlideStandard_v3.0_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U_SlideStandard_v3.0_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9980</TotalTime>
  <Words>2869</Words>
  <Application>Microsoft Office PowerPoint</Application>
  <PresentationFormat>全屏显示(4:3)</PresentationFormat>
  <Paragraphs>245</Paragraphs>
  <Slides>42</Slides>
  <Notes>28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RU_SlideStandard_v3.0_</vt:lpstr>
      <vt:lpstr>Visio</vt:lpstr>
      <vt:lpstr> Package Diagram Component Diagram Deployment Diagram </vt:lpstr>
      <vt:lpstr>Main Points</vt:lpstr>
      <vt:lpstr>What is Package Diagram ?</vt:lpstr>
      <vt:lpstr>Basic Concepts</vt:lpstr>
      <vt:lpstr>Basic Concepts</vt:lpstr>
      <vt:lpstr>Association</vt:lpstr>
      <vt:lpstr>Example</vt:lpstr>
      <vt:lpstr>Stereotype of the package</vt:lpstr>
      <vt:lpstr>Package mapping principle</vt:lpstr>
      <vt:lpstr>PowerPoint 演示文稿</vt:lpstr>
      <vt:lpstr>Main Points</vt:lpstr>
      <vt:lpstr>Application Notes</vt:lpstr>
      <vt:lpstr>Application Notes</vt:lpstr>
      <vt:lpstr>Business structure Modeling</vt:lpstr>
      <vt:lpstr>What Is Architecture?</vt:lpstr>
      <vt:lpstr>Architecture Constrains Design and Implementation    </vt:lpstr>
      <vt:lpstr>Architecture Modeling</vt:lpstr>
      <vt:lpstr>Main Points</vt:lpstr>
      <vt:lpstr>PowerPoint 演示文稿</vt:lpstr>
      <vt:lpstr>PowerPoint 演示文稿</vt:lpstr>
      <vt:lpstr>PowerPoint 演示文稿</vt:lpstr>
      <vt:lpstr>Main Points</vt:lpstr>
      <vt:lpstr>Component</vt:lpstr>
      <vt:lpstr>Component</vt:lpstr>
      <vt:lpstr>Component</vt:lpstr>
      <vt:lpstr>Component</vt:lpstr>
      <vt:lpstr>Component diagram</vt:lpstr>
      <vt:lpstr>Types of components</vt:lpstr>
      <vt:lpstr>Stereotype of the component</vt:lpstr>
      <vt:lpstr>Association</vt:lpstr>
      <vt:lpstr>Import Dependency</vt:lpstr>
      <vt:lpstr>Association</vt:lpstr>
      <vt:lpstr>Call Dependency</vt:lpstr>
      <vt:lpstr>Example</vt:lpstr>
      <vt:lpstr>Component diagram Application Notes </vt:lpstr>
      <vt:lpstr>Steps to draw the Component diagram</vt:lpstr>
      <vt:lpstr>Main Points</vt:lpstr>
      <vt:lpstr>Deployment diagram</vt:lpstr>
      <vt:lpstr>Deployment diagram</vt:lpstr>
      <vt:lpstr>Basic Concepts</vt:lpstr>
      <vt:lpstr>PowerPoint 演示文稿</vt:lpstr>
      <vt:lpstr>Example</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 USE-CASE MODEL: WRITING REQUIREMENTS IN CONTEXT</dc:title>
  <dc:creator>Qian</dc:creator>
  <cp:lastModifiedBy>Hanks</cp:lastModifiedBy>
  <cp:revision>600</cp:revision>
  <dcterms:created xsi:type="dcterms:W3CDTF">2003-08-17T03:38:10Z</dcterms:created>
  <dcterms:modified xsi:type="dcterms:W3CDTF">2012-06-17T12:44:18Z</dcterms:modified>
</cp:coreProperties>
</file>