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84"/>
  </p:notesMasterIdLst>
  <p:sldIdLst>
    <p:sldId id="435" r:id="rId2"/>
    <p:sldId id="436" r:id="rId3"/>
    <p:sldId id="434" r:id="rId4"/>
    <p:sldId id="318" r:id="rId5"/>
    <p:sldId id="406" r:id="rId6"/>
    <p:sldId id="361" r:id="rId7"/>
    <p:sldId id="362" r:id="rId8"/>
    <p:sldId id="407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411" r:id="rId29"/>
    <p:sldId id="412" r:id="rId30"/>
    <p:sldId id="413" r:id="rId31"/>
    <p:sldId id="414" r:id="rId32"/>
    <p:sldId id="415" r:id="rId33"/>
    <p:sldId id="416" r:id="rId34"/>
    <p:sldId id="417" r:id="rId35"/>
    <p:sldId id="418" r:id="rId36"/>
    <p:sldId id="421" r:id="rId37"/>
    <p:sldId id="422" r:id="rId38"/>
    <p:sldId id="423" r:id="rId39"/>
    <p:sldId id="424" r:id="rId40"/>
    <p:sldId id="425" r:id="rId41"/>
    <p:sldId id="426" r:id="rId42"/>
    <p:sldId id="427" r:id="rId43"/>
    <p:sldId id="428" r:id="rId44"/>
    <p:sldId id="429" r:id="rId45"/>
    <p:sldId id="419" r:id="rId46"/>
    <p:sldId id="447" r:id="rId47"/>
    <p:sldId id="430" r:id="rId48"/>
    <p:sldId id="448" r:id="rId49"/>
    <p:sldId id="449" r:id="rId50"/>
    <p:sldId id="439" r:id="rId51"/>
    <p:sldId id="440" r:id="rId52"/>
    <p:sldId id="441" r:id="rId53"/>
    <p:sldId id="442" r:id="rId54"/>
    <p:sldId id="443" r:id="rId55"/>
    <p:sldId id="444" r:id="rId56"/>
    <p:sldId id="445" r:id="rId57"/>
    <p:sldId id="446" r:id="rId58"/>
    <p:sldId id="420" r:id="rId59"/>
    <p:sldId id="384" r:id="rId60"/>
    <p:sldId id="385" r:id="rId61"/>
    <p:sldId id="386" r:id="rId62"/>
    <p:sldId id="387" r:id="rId63"/>
    <p:sldId id="388" r:id="rId64"/>
    <p:sldId id="389" r:id="rId65"/>
    <p:sldId id="390" r:id="rId66"/>
    <p:sldId id="391" r:id="rId67"/>
    <p:sldId id="392" r:id="rId68"/>
    <p:sldId id="393" r:id="rId69"/>
    <p:sldId id="394" r:id="rId70"/>
    <p:sldId id="395" r:id="rId71"/>
    <p:sldId id="396" r:id="rId72"/>
    <p:sldId id="397" r:id="rId73"/>
    <p:sldId id="398" r:id="rId74"/>
    <p:sldId id="399" r:id="rId75"/>
    <p:sldId id="400" r:id="rId76"/>
    <p:sldId id="401" r:id="rId77"/>
    <p:sldId id="402" r:id="rId78"/>
    <p:sldId id="403" r:id="rId79"/>
    <p:sldId id="404" r:id="rId80"/>
    <p:sldId id="405" r:id="rId81"/>
    <p:sldId id="408" r:id="rId82"/>
    <p:sldId id="409" r:id="rId8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00DD234F-3A9A-4171-A58E-F74A974DF390}">
          <p14:sldIdLst/>
        </p14:section>
        <p14:section name="web技术序论" id="{19C5D02A-E198-4317-B7CD-B3E9AE1079C8}">
          <p14:sldIdLst>
            <p14:sldId id="435"/>
            <p14:sldId id="436"/>
            <p14:sldId id="434"/>
            <p14:sldId id="318"/>
            <p14:sldId id="406"/>
            <p14:sldId id="361"/>
            <p14:sldId id="362"/>
            <p14:sldId id="407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</p14:sldIdLst>
        </p14:section>
        <p14:section name="HTML基础" id="{CC8318B0-1E95-43A7-824F-FCA24BBBD168}">
          <p14:sldIdLst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19"/>
            <p14:sldId id="447"/>
            <p14:sldId id="430"/>
            <p14:sldId id="448"/>
            <p14:sldId id="449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20"/>
          </p14:sldIdLst>
        </p14:section>
        <p14:section name="服务器" id="{1FBC2A57-9A26-4224-900F-6B2D1D7BE34A}">
          <p14:sldIdLst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</p14:sldIdLst>
        </p14:section>
        <p14:section name="Ajax" id="{6C7D7382-9421-4EEE-BACC-23A0FBF128F9}">
          <p14:sldIdLst>
            <p14:sldId id="408"/>
            <p14:sldId id="4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66752" autoAdjust="0"/>
  </p:normalViewPr>
  <p:slideViewPr>
    <p:cSldViewPr>
      <p:cViewPr varScale="1">
        <p:scale>
          <a:sx n="59" d="100"/>
          <a:sy n="59" d="100"/>
        </p:scale>
        <p:origin x="2109" y="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076215F-C70E-44BD-8B70-1C10ADB2E5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7756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215F-C70E-44BD-8B70-1C10ADB2E5CC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7159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215F-C70E-44BD-8B70-1C10ADB2E5CC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1694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7FE0EE-B81A-43B2-A11E-0336077B8EBC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077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7FE0EE-B81A-43B2-A11E-0336077B8EBC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627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7FE0EE-B81A-43B2-A11E-0336077B8EBC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420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7FE0EE-B81A-43B2-A11E-0336077B8EBC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185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7FE0EE-B81A-43B2-A11E-0336077B8EBC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589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7FE0EE-B81A-43B2-A11E-0336077B8EBC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597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7FE0EE-B81A-43B2-A11E-0336077B8EBC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709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7FE0EE-B81A-43B2-A11E-0336077B8EBC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555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215F-C70E-44BD-8B70-1C10ADB2E5CC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2043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215F-C70E-44BD-8B70-1C10ADB2E5CC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3346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215F-C70E-44BD-8B70-1C10ADB2E5CC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5681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215F-C70E-44BD-8B70-1C10ADB2E5CC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4919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215F-C70E-44BD-8B70-1C10ADB2E5CC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0624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215F-C70E-44BD-8B70-1C10ADB2E5CC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964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7FE0EE-B81A-43B2-A11E-0336077B8EBC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811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215F-C70E-44BD-8B70-1C10ADB2E5CC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6778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74925" y="3803659"/>
            <a:ext cx="3994150" cy="43180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E98E40-9606-4AA4-817E-9A9C707D663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6201" y="2642556"/>
            <a:ext cx="6451599" cy="986829"/>
          </a:xfr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lang="zh-CN" altLang="en-US" sz="3200" b="0" noProof="0" dirty="0" smtClean="0">
                <a:ln w="0"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pPr lvl="0" algn="ctr">
              <a:lnSpc>
                <a:spcPct val="110000"/>
              </a:lnSpc>
            </a:pPr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2" name="任意多边形 21"/>
          <p:cNvSpPr/>
          <p:nvPr/>
        </p:nvSpPr>
        <p:spPr>
          <a:xfrm rot="2213584">
            <a:off x="1805218" y="-154402"/>
            <a:ext cx="60001" cy="1362260"/>
          </a:xfrm>
          <a:custGeom>
            <a:avLst/>
            <a:gdLst>
              <a:gd name="connsiteX0" fmla="*/ 0 w 60001"/>
              <a:gd name="connsiteY0" fmla="*/ 45039 h 1362260"/>
              <a:gd name="connsiteX1" fmla="*/ 60001 w 60001"/>
              <a:gd name="connsiteY1" fmla="*/ 0 h 1362260"/>
              <a:gd name="connsiteX2" fmla="*/ 60001 w 60001"/>
              <a:gd name="connsiteY2" fmla="*/ 1362260 h 1362260"/>
              <a:gd name="connsiteX3" fmla="*/ 0 w 60001"/>
              <a:gd name="connsiteY3" fmla="*/ 1362260 h 136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01" h="1362260">
                <a:moveTo>
                  <a:pt x="0" y="45039"/>
                </a:moveTo>
                <a:lnTo>
                  <a:pt x="60001" y="0"/>
                </a:lnTo>
                <a:lnTo>
                  <a:pt x="60001" y="1362260"/>
                </a:lnTo>
                <a:lnTo>
                  <a:pt x="0" y="1362260"/>
                </a:lnTo>
                <a:close/>
              </a:path>
            </a:pathLst>
          </a:custGeom>
          <a:solidFill>
            <a:srgbClr val="1C5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 rot="2213584">
            <a:off x="230478" y="-652240"/>
            <a:ext cx="1737847" cy="1304483"/>
          </a:xfrm>
          <a:custGeom>
            <a:avLst/>
            <a:gdLst>
              <a:gd name="connsiteX0" fmla="*/ 0 w 1737847"/>
              <a:gd name="connsiteY0" fmla="*/ 1304483 h 1304483"/>
              <a:gd name="connsiteX1" fmla="*/ 1737847 w 1737847"/>
              <a:gd name="connsiteY1" fmla="*/ 0 h 1304483"/>
              <a:gd name="connsiteX2" fmla="*/ 1737847 w 1737847"/>
              <a:gd name="connsiteY2" fmla="*/ 1304483 h 1304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7847" h="1304483">
                <a:moveTo>
                  <a:pt x="0" y="1304483"/>
                </a:moveTo>
                <a:lnTo>
                  <a:pt x="1737847" y="0"/>
                </a:lnTo>
                <a:lnTo>
                  <a:pt x="1737847" y="1304483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2213584">
            <a:off x="1953907" y="234188"/>
            <a:ext cx="60001" cy="2016000"/>
          </a:xfrm>
          <a:prstGeom prst="rect">
            <a:avLst/>
          </a:prstGeom>
          <a:solidFill>
            <a:srgbClr val="1C5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 rot="2213584">
            <a:off x="-124954" y="-489583"/>
            <a:ext cx="2317330" cy="2016000"/>
          </a:xfrm>
          <a:custGeom>
            <a:avLst/>
            <a:gdLst>
              <a:gd name="connsiteX0" fmla="*/ 0 w 2317330"/>
              <a:gd name="connsiteY0" fmla="*/ 0 h 2016000"/>
              <a:gd name="connsiteX1" fmla="*/ 2317330 w 2317330"/>
              <a:gd name="connsiteY1" fmla="*/ 0 h 2016000"/>
              <a:gd name="connsiteX2" fmla="*/ 2317330 w 2317330"/>
              <a:gd name="connsiteY2" fmla="*/ 2016000 h 2016000"/>
              <a:gd name="connsiteX3" fmla="*/ 609202 w 2317330"/>
              <a:gd name="connsiteY3" fmla="*/ 2016000 h 2016000"/>
              <a:gd name="connsiteX4" fmla="*/ 0 w 2317330"/>
              <a:gd name="connsiteY4" fmla="*/ 1204415 h 2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7330" h="2016000">
                <a:moveTo>
                  <a:pt x="0" y="0"/>
                </a:moveTo>
                <a:lnTo>
                  <a:pt x="2317330" y="0"/>
                </a:lnTo>
                <a:lnTo>
                  <a:pt x="2317330" y="2016000"/>
                </a:lnTo>
                <a:lnTo>
                  <a:pt x="609202" y="2016000"/>
                </a:lnTo>
                <a:lnTo>
                  <a:pt x="0" y="120441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rot="13343609">
            <a:off x="7990980" y="5218096"/>
            <a:ext cx="1469727" cy="2016000"/>
          </a:xfrm>
          <a:custGeom>
            <a:avLst/>
            <a:gdLst>
              <a:gd name="connsiteX0" fmla="*/ 1469727 w 1469727"/>
              <a:gd name="connsiteY0" fmla="*/ 2016000 h 2016000"/>
              <a:gd name="connsiteX1" fmla="*/ 1088883 w 1469727"/>
              <a:gd name="connsiteY1" fmla="*/ 2016000 h 2016000"/>
              <a:gd name="connsiteX2" fmla="*/ 0 w 1469727"/>
              <a:gd name="connsiteY2" fmla="*/ 823249 h 2016000"/>
              <a:gd name="connsiteX3" fmla="*/ 901779 w 1469727"/>
              <a:gd name="connsiteY3" fmla="*/ 0 h 2016000"/>
              <a:gd name="connsiteX4" fmla="*/ 1469727 w 1469727"/>
              <a:gd name="connsiteY4" fmla="*/ 0 h 2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9727" h="2016000">
                <a:moveTo>
                  <a:pt x="1469727" y="2016000"/>
                </a:moveTo>
                <a:lnTo>
                  <a:pt x="1088883" y="2016000"/>
                </a:lnTo>
                <a:lnTo>
                  <a:pt x="0" y="823249"/>
                </a:lnTo>
                <a:lnTo>
                  <a:pt x="901779" y="0"/>
                </a:lnTo>
                <a:lnTo>
                  <a:pt x="1469727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13343609">
            <a:off x="8273344" y="3737193"/>
            <a:ext cx="60001" cy="2016000"/>
          </a:xfrm>
          <a:prstGeom prst="rect">
            <a:avLst/>
          </a:prstGeom>
          <a:solidFill>
            <a:srgbClr val="1C5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 rot="13343609">
            <a:off x="8058634" y="4439293"/>
            <a:ext cx="2030424" cy="2016000"/>
          </a:xfrm>
          <a:custGeom>
            <a:avLst/>
            <a:gdLst>
              <a:gd name="connsiteX0" fmla="*/ 2030424 w 2030424"/>
              <a:gd name="connsiteY0" fmla="*/ 2016000 h 2016000"/>
              <a:gd name="connsiteX1" fmla="*/ 1840440 w 2030424"/>
              <a:gd name="connsiteY1" fmla="*/ 2016000 h 2016000"/>
              <a:gd name="connsiteX2" fmla="*/ 59587 w 2030424"/>
              <a:gd name="connsiteY2" fmla="*/ 65271 h 2016000"/>
              <a:gd name="connsiteX3" fmla="*/ 0 w 2030424"/>
              <a:gd name="connsiteY3" fmla="*/ 0 h 2016000"/>
              <a:gd name="connsiteX4" fmla="*/ 2030424 w 2030424"/>
              <a:gd name="connsiteY4" fmla="*/ 0 h 2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0424" h="2016000">
                <a:moveTo>
                  <a:pt x="2030424" y="2016000"/>
                </a:moveTo>
                <a:lnTo>
                  <a:pt x="1840440" y="2016000"/>
                </a:lnTo>
                <a:lnTo>
                  <a:pt x="59587" y="65271"/>
                </a:lnTo>
                <a:lnTo>
                  <a:pt x="0" y="0"/>
                </a:lnTo>
                <a:lnTo>
                  <a:pt x="2030424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3343609">
            <a:off x="8132388" y="4705015"/>
            <a:ext cx="60001" cy="2016000"/>
          </a:xfrm>
          <a:prstGeom prst="rect">
            <a:avLst/>
          </a:prstGeom>
          <a:solidFill>
            <a:srgbClr val="1C5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8024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7937CA-1CB0-4C99-AFAA-9E005A7D38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403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83425" y="476250"/>
            <a:ext cx="2203450" cy="56784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76250"/>
            <a:ext cx="6462712" cy="56784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52666E-787E-4BCD-BC96-4967A19D7C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44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5816"/>
            <a:ext cx="7535822" cy="6826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8383"/>
            <a:ext cx="8229600" cy="4741863"/>
          </a:xfrm>
        </p:spPr>
        <p:txBody>
          <a:bodyPr/>
          <a:lstStyle>
            <a:lvl1pPr marL="342900" indent="-25717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CC6FBD52-8B26-4C8E-8945-BB0C808C564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585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96E1B9-176A-4F15-8207-880130E3060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39931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12875"/>
            <a:ext cx="4260850" cy="47418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81563" y="1412875"/>
            <a:ext cx="4262437" cy="47418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E5137A-F8BC-49EF-9809-B6605074295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446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598FAA-95EA-484E-B2EC-063D829D630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094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94FED2-81BF-472B-9E52-827D2F2BA54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913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209ED1-D4B9-432E-91F2-8373AD6C0DE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4000" cy="68580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6F8DD0-6131-43DF-A209-76B0E1A0DF8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365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3ED975-A195-47C9-A5EB-91010ECA5A5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00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V="1">
            <a:off x="0" y="1"/>
            <a:ext cx="9144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1257300"/>
            <a:ext cx="9144000" cy="56007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55816"/>
            <a:ext cx="7535822" cy="682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92804"/>
            <a:ext cx="8229600" cy="474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EDF30DC9-2497-4507-B27D-4386A3D433C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28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华文中宋" panose="02010600040101010101" pitchFamily="2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华文中宋" panose="02010600040101010101" pitchFamily="2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华文中宋" panose="02010600040101010101" pitchFamily="2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华文中宋" panose="02010600040101010101" pitchFamily="2" charset="-122"/>
          <a:cs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F3300"/>
          </a:solidFill>
          <a:latin typeface="Arial" panose="020B0604020202020204" pitchFamily="34" charset="0"/>
          <a:ea typeface="华文中宋" panose="02010600040101010101" pitchFamily="2" charset="-122"/>
          <a:cs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F3300"/>
          </a:solidFill>
          <a:latin typeface="Arial" panose="020B0604020202020204" pitchFamily="34" charset="0"/>
          <a:ea typeface="华文中宋" panose="02010600040101010101" pitchFamily="2" charset="-122"/>
          <a:cs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F3300"/>
          </a:solidFill>
          <a:latin typeface="Arial" panose="020B0604020202020204" pitchFamily="34" charset="0"/>
          <a:ea typeface="华文中宋" panose="02010600040101010101" pitchFamily="2" charset="-122"/>
          <a:cs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F3300"/>
          </a:solidFill>
          <a:latin typeface="Arial" panose="020B0604020202020204" pitchFamily="34" charset="0"/>
          <a:ea typeface="华文中宋" panose="02010600040101010101" pitchFamily="2" charset="-122"/>
          <a:cs typeface="宋体" panose="02010600030101010101" pitchFamily="2" charset="-122"/>
        </a:defRPr>
      </a:lvl9pPr>
    </p:titleStyle>
    <p:bodyStyle>
      <a:lvl1pPr marL="342900" indent="-257175" algn="l" rtl="0" eaLnBrk="1" fontAlgn="base" hangingPunct="1">
        <a:spcBef>
          <a:spcPts val="1800"/>
        </a:spcBef>
        <a:spcAft>
          <a:spcPct val="0"/>
        </a:spcAft>
        <a:buClr>
          <a:schemeClr val="accent1"/>
        </a:buClr>
        <a:buSzPct val="100000"/>
        <a:buFont typeface="Wingdings" panose="05000000000000000000" pitchFamily="2" charset="2"/>
        <a:buChar char="l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5718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3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File:WWW logo by Robert Cailliau.svg">
            <a:extLst>
              <a:ext uri="{FF2B5EF4-FFF2-40B4-BE49-F238E27FC236}">
                <a16:creationId xmlns:a16="http://schemas.microsoft.com/office/drawing/2014/main" id="{75552D9E-3439-4406-8E93-7243A69A805B}"/>
              </a:ext>
            </a:extLst>
          </p:cNvPr>
          <p:cNvPicPr>
            <a:picLocks noGrp="1"/>
          </p:cNvPicPr>
          <p:nvPr>
            <p:ph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 bwMode="auto">
          <a:xfrm>
            <a:off x="3614166" y="10"/>
            <a:ext cx="5529834" cy="6857989"/>
          </a:xfrm>
          <a:prstGeom prst="rect">
            <a:avLst/>
          </a:prstGeom>
          <a:noFill/>
        </p:spPr>
      </p:pic>
      <p:sp>
        <p:nvSpPr>
          <p:cNvPr id="8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8" y="-479"/>
            <a:ext cx="7101525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9" y="-479"/>
            <a:ext cx="6058539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285862A4-0E65-4FCA-913E-879F83418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504" y="1300450"/>
            <a:ext cx="3125532" cy="1155525"/>
          </a:xfrm>
        </p:spPr>
        <p:txBody>
          <a:bodyPr anchor="b">
            <a:normAutofit/>
          </a:bodyPr>
          <a:lstStyle/>
          <a:p>
            <a:pPr algn="l"/>
            <a:endParaRPr lang="zh-CN" altLang="en-US" sz="17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9701B28-2EDD-4DDA-B2B4-BEC188176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2600324"/>
            <a:ext cx="3793777" cy="332097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sz="4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Web</a:t>
            </a:r>
            <a:r>
              <a:rPr lang="zh-CN" altLang="en-US" sz="4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技术的起源及发展</a:t>
            </a:r>
            <a:endParaRPr lang="en-US" altLang="zh-CN" sz="47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1095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Web</a:t>
            </a:r>
            <a:r>
              <a:rPr lang="zh-CN" altLang="en-US" dirty="0"/>
              <a:t>客户端开发的发展</a:t>
            </a:r>
            <a:endParaRPr lang="es-HN" altLang="zh-CN" dirty="0">
              <a:solidFill>
                <a:srgbClr val="FFC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525963"/>
          </a:xfrm>
        </p:spPr>
        <p:txBody>
          <a:bodyPr rtlCol="0"/>
          <a:lstStyle/>
          <a:p>
            <a:pPr marL="114300" lvl="1" indent="0" defTabSz="228600" eaLnBrk="1" fontAlgn="auto" hangingPunct="1">
              <a:spcAft>
                <a:spcPts val="0"/>
              </a:spcAft>
              <a:buClr>
                <a:srgbClr val="0099FF"/>
              </a:buClr>
              <a:buFont typeface="Arial" panose="020B0604020202020204" pitchFamily="34" charset="0"/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</a:rPr>
              <a:t> </a:t>
            </a:r>
            <a:endParaRPr lang="zh-CN" altLang="en-US" kern="0" dirty="0">
              <a:solidFill>
                <a:srgbClr val="000000"/>
              </a:solidFill>
            </a:endParaRPr>
          </a:p>
        </p:txBody>
      </p:sp>
      <p:sp>
        <p:nvSpPr>
          <p:cNvPr id="11268" name="灯片编号占位符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C76D99-10CA-462C-9EB0-A94FEE53879F}" type="slidenum">
              <a:rPr lang="zh-CN" altLang="en-US" sz="1200">
                <a:solidFill>
                  <a:srgbClr val="00B0F0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zh-CN" altLang="en-US" sz="1200">
              <a:solidFill>
                <a:srgbClr val="00B0F0"/>
              </a:solidFill>
            </a:endParaRPr>
          </a:p>
        </p:txBody>
      </p:sp>
      <p:sp>
        <p:nvSpPr>
          <p:cNvPr id="11271" name="AutoShape 65"/>
          <p:cNvSpPr>
            <a:spLocks noChangeArrowheads="1"/>
          </p:cNvSpPr>
          <p:nvPr/>
        </p:nvSpPr>
        <p:spPr bwMode="auto">
          <a:xfrm>
            <a:off x="904875" y="1566863"/>
            <a:ext cx="1470025" cy="4711700"/>
          </a:xfrm>
          <a:prstGeom prst="upArrow">
            <a:avLst>
              <a:gd name="adj1" fmla="val 48481"/>
              <a:gd name="adj2" fmla="val 47262"/>
            </a:avLst>
          </a:prstGeom>
          <a:gradFill rotWithShape="1">
            <a:gsLst>
              <a:gs pos="0">
                <a:srgbClr val="FF0000">
                  <a:alpha val="37999"/>
                </a:srgbClr>
              </a:gs>
              <a:gs pos="100000">
                <a:srgbClr val="FFCC66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en-US">
              <a:solidFill>
                <a:srgbClr val="FF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72" name="AutoShape 66"/>
          <p:cNvSpPr>
            <a:spLocks noChangeArrowheads="1"/>
          </p:cNvSpPr>
          <p:nvPr/>
        </p:nvSpPr>
        <p:spPr bwMode="auto">
          <a:xfrm>
            <a:off x="447675" y="1376363"/>
            <a:ext cx="1470025" cy="4711700"/>
          </a:xfrm>
          <a:prstGeom prst="upArrow">
            <a:avLst>
              <a:gd name="adj1" fmla="val 48481"/>
              <a:gd name="adj2" fmla="val 47262"/>
            </a:avLst>
          </a:prstGeom>
          <a:gradFill rotWithShape="1">
            <a:gsLst>
              <a:gs pos="0">
                <a:srgbClr val="FF0000"/>
              </a:gs>
              <a:gs pos="100000">
                <a:srgbClr val="FFCC66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en-US">
              <a:solidFill>
                <a:srgbClr val="FF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73" name="Text Box 67"/>
          <p:cNvSpPr txBox="1">
            <a:spLocks noChangeArrowheads="1"/>
          </p:cNvSpPr>
          <p:nvPr/>
        </p:nvSpPr>
        <p:spPr bwMode="auto">
          <a:xfrm>
            <a:off x="2246313" y="1240969"/>
            <a:ext cx="6888162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ko-KR" sz="24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</a:t>
            </a:r>
            <a:r>
              <a:rPr kumimoji="1" lang="en-US" altLang="zh-HK" sz="24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kumimoji="1" lang="en-US" altLang="zh-CN" sz="24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Microsoft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IE 3.0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开始支持</a:t>
            </a:r>
            <a:r>
              <a:rPr kumimoji="1"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Java,VBScript,CSS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等技术 </a:t>
            </a:r>
            <a:endParaRPr kumimoji="1"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1996</a:t>
            </a:r>
            <a:r>
              <a:rPr kumimoji="1" lang="en-US" altLang="ko-KR" sz="24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 dirty="0">
                <a:solidFill>
                  <a:srgbClr val="66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W3C</a:t>
            </a:r>
            <a:r>
              <a:rPr kumimoji="1" lang="zh-CN" altLang="en-US" sz="2400" dirty="0">
                <a:solidFill>
                  <a:srgbClr val="66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提出了</a:t>
            </a:r>
            <a:r>
              <a:rPr kumimoji="1" lang="en-US" altLang="zh-CN" sz="2400" dirty="0">
                <a:solidFill>
                  <a:srgbClr val="66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CSS</a:t>
            </a:r>
            <a:r>
              <a:rPr kumimoji="1" lang="zh-CN" altLang="en-US" sz="2400" dirty="0">
                <a:solidFill>
                  <a:srgbClr val="66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的建议标准</a:t>
            </a:r>
            <a:endParaRPr kumimoji="1" lang="en-US" altLang="zh-CN" sz="2400" dirty="0">
              <a:solidFill>
                <a:srgbClr val="6666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ko-KR" sz="24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</a:t>
            </a:r>
            <a:r>
              <a:rPr kumimoji="1" lang="en-US" altLang="zh-HK" sz="24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kumimoji="1" lang="en-US" altLang="zh-CN" sz="24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kumimoji="1" lang="en-US" altLang="ko-KR" sz="24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Netscape2.0</a:t>
            </a:r>
            <a:r>
              <a:rPr kumimoji="1"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中增加了对</a:t>
            </a:r>
            <a:r>
              <a:rPr kumimoji="1"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 Applet</a:t>
            </a:r>
            <a:r>
              <a:rPr kumimoji="1"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JavaScript</a:t>
            </a:r>
            <a:r>
              <a:rPr kumimoji="1"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的支持，支持插件</a:t>
            </a:r>
            <a:r>
              <a:rPr kumimoji="1"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QuickTime</a:t>
            </a:r>
          </a:p>
          <a:p>
            <a:pPr eaLnBrk="1" latin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ko-KR" sz="24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990</a:t>
            </a:r>
            <a:r>
              <a:rPr kumimoji="1"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第一个</a:t>
            </a:r>
            <a:r>
              <a:rPr kumimoji="1"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服务器运行</a:t>
            </a:r>
          </a:p>
          <a:p>
            <a:pPr eaLnBrk="1" latinLnBrk="1" hangingPunct="1">
              <a:lnSpc>
                <a:spcPct val="150000"/>
              </a:lnSpc>
              <a:spcBef>
                <a:spcPct val="50000"/>
              </a:spcBef>
            </a:pPr>
            <a:endParaRPr kumimoji="1" lang="zh-CN" altLang="en-US" sz="2400" dirty="0">
              <a:solidFill>
                <a:srgbClr val="99CC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510563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1996</a:t>
            </a:r>
            <a:r>
              <a:rPr lang="zh-CN" altLang="en-US" dirty="0"/>
              <a:t>年</a:t>
            </a:r>
            <a:endParaRPr lang="es-HN" altLang="zh-CN" dirty="0">
              <a:solidFill>
                <a:srgbClr val="FFC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00" y="1196752"/>
            <a:ext cx="9011096" cy="5524723"/>
          </a:xfrm>
        </p:spPr>
        <p:txBody>
          <a:bodyPr rtlCol="0">
            <a:noAutofit/>
          </a:bodyPr>
          <a:lstStyle/>
          <a:p>
            <a:pPr marL="400050" lvl="1" defTabSz="228600" eaLnBrk="1" fontAlgn="auto" hangingPunct="1">
              <a:spcAft>
                <a:spcPts val="0"/>
              </a:spcAft>
              <a:buClr>
                <a:srgbClr val="0099FF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000" b="1" kern="0" dirty="0">
                <a:solidFill>
                  <a:srgbClr val="7030A0"/>
                </a:solidFill>
              </a:rPr>
              <a:t>Java Applet</a:t>
            </a:r>
            <a:br>
              <a:rPr lang="en-US" altLang="zh-CN" sz="2000" kern="0" dirty="0">
                <a:solidFill>
                  <a:srgbClr val="000000"/>
                </a:solidFill>
              </a:rPr>
            </a:br>
            <a:r>
              <a:rPr lang="zh-CN" altLang="en-US" sz="2000" kern="0" dirty="0">
                <a:solidFill>
                  <a:srgbClr val="000000"/>
                </a:solidFill>
              </a:rPr>
              <a:t>－实际上是一种富客户端技术</a:t>
            </a:r>
            <a:br>
              <a:rPr lang="en-US" altLang="zh-CN" sz="2000" kern="0" dirty="0">
                <a:solidFill>
                  <a:srgbClr val="000000"/>
                </a:solidFill>
              </a:rPr>
            </a:br>
            <a:r>
              <a:rPr lang="zh-CN" altLang="en-US" sz="2000" kern="0" dirty="0">
                <a:solidFill>
                  <a:srgbClr val="000000"/>
                </a:solidFill>
              </a:rPr>
              <a:t>－缺点：下载速度，运行速度，安全性</a:t>
            </a:r>
          </a:p>
          <a:p>
            <a:pPr marL="400050" lvl="1" defTabSz="228600" eaLnBrk="1" fontAlgn="auto" hangingPunct="1">
              <a:spcAft>
                <a:spcPts val="0"/>
              </a:spcAft>
              <a:buClr>
                <a:srgbClr val="0099FF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000" b="1" kern="0" dirty="0">
                <a:solidFill>
                  <a:srgbClr val="7030A0"/>
                </a:solidFill>
              </a:rPr>
              <a:t>JavaScript</a:t>
            </a:r>
            <a:br>
              <a:rPr lang="en-US" altLang="zh-CN" sz="2000" kern="0" dirty="0">
                <a:solidFill>
                  <a:srgbClr val="000000"/>
                </a:solidFill>
              </a:rPr>
            </a:br>
            <a:r>
              <a:rPr lang="zh-CN" altLang="en-US" sz="2000" kern="0" dirty="0">
                <a:solidFill>
                  <a:srgbClr val="000000"/>
                </a:solidFill>
              </a:rPr>
              <a:t>－最流行最强大的客户端技术</a:t>
            </a:r>
            <a:br>
              <a:rPr lang="en-US" altLang="zh-CN" sz="2000" kern="0" dirty="0">
                <a:solidFill>
                  <a:srgbClr val="000000"/>
                </a:solidFill>
              </a:rPr>
            </a:br>
            <a:r>
              <a:rPr lang="zh-CN" altLang="en-US" sz="2000" kern="0" dirty="0">
                <a:solidFill>
                  <a:srgbClr val="000000"/>
                </a:solidFill>
              </a:rPr>
              <a:t>－基于对象的开发语言</a:t>
            </a:r>
            <a:br>
              <a:rPr lang="en-US" altLang="zh-CN" sz="2000" kern="0" dirty="0">
                <a:solidFill>
                  <a:srgbClr val="000000"/>
                </a:solidFill>
              </a:rPr>
            </a:br>
            <a:r>
              <a:rPr lang="zh-CN" altLang="en-US" sz="2000" kern="0" dirty="0">
                <a:solidFill>
                  <a:srgbClr val="000000"/>
                </a:solidFill>
              </a:rPr>
              <a:t>－缺点：难于调试，没有开发工具</a:t>
            </a:r>
          </a:p>
          <a:p>
            <a:pPr marL="400050" lvl="1" defTabSz="228600" eaLnBrk="1" fontAlgn="auto" hangingPunct="1">
              <a:spcAft>
                <a:spcPts val="0"/>
              </a:spcAft>
              <a:buClr>
                <a:srgbClr val="0099FF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000" b="1" kern="0" dirty="0">
                <a:solidFill>
                  <a:srgbClr val="7030A0"/>
                </a:solidFill>
              </a:rPr>
              <a:t>CSS</a:t>
            </a:r>
            <a:br>
              <a:rPr lang="en-US" altLang="zh-CN" sz="2000" kern="0" dirty="0">
                <a:solidFill>
                  <a:srgbClr val="000000"/>
                </a:solidFill>
              </a:rPr>
            </a:br>
            <a:r>
              <a:rPr lang="zh-CN" altLang="en-US" sz="2000" kern="0" dirty="0">
                <a:solidFill>
                  <a:srgbClr val="000000"/>
                </a:solidFill>
              </a:rPr>
              <a:t>－</a:t>
            </a:r>
            <a:r>
              <a:rPr lang="en-US" altLang="zh-CN" sz="2000" kern="0" dirty="0">
                <a:solidFill>
                  <a:srgbClr val="000000"/>
                </a:solidFill>
              </a:rPr>
              <a:t>CSS</a:t>
            </a:r>
            <a:r>
              <a:rPr lang="zh-CN" altLang="en-US" sz="2000" kern="0" dirty="0">
                <a:solidFill>
                  <a:srgbClr val="000000"/>
                </a:solidFill>
              </a:rPr>
              <a:t>是为</a:t>
            </a:r>
            <a:r>
              <a:rPr lang="en-US" altLang="zh-CN" sz="2000" kern="0" dirty="0">
                <a:solidFill>
                  <a:srgbClr val="000000"/>
                </a:solidFill>
              </a:rPr>
              <a:t>HTML</a:t>
            </a:r>
            <a:r>
              <a:rPr lang="zh-CN" altLang="en-US" sz="2000" kern="0" dirty="0">
                <a:solidFill>
                  <a:srgbClr val="000000"/>
                </a:solidFill>
              </a:rPr>
              <a:t>定义风格设计</a:t>
            </a:r>
            <a:br>
              <a:rPr lang="en-US" altLang="zh-CN" sz="2000" kern="0" dirty="0">
                <a:solidFill>
                  <a:srgbClr val="000000"/>
                </a:solidFill>
              </a:rPr>
            </a:br>
            <a:r>
              <a:rPr lang="zh-CN" altLang="en-US" sz="2000" kern="0" dirty="0">
                <a:solidFill>
                  <a:srgbClr val="000000"/>
                </a:solidFill>
              </a:rPr>
              <a:t>－</a:t>
            </a:r>
            <a:r>
              <a:rPr lang="en-US" altLang="zh-CN" sz="2000" kern="0" dirty="0">
                <a:solidFill>
                  <a:srgbClr val="000000"/>
                </a:solidFill>
              </a:rPr>
              <a:t>CSS</a:t>
            </a:r>
            <a:r>
              <a:rPr lang="zh-CN" altLang="en-US" sz="2000" kern="0" dirty="0">
                <a:solidFill>
                  <a:srgbClr val="000000"/>
                </a:solidFill>
              </a:rPr>
              <a:t>和</a:t>
            </a:r>
            <a:r>
              <a:rPr lang="en-US" altLang="zh-CN" sz="2000" kern="0" dirty="0">
                <a:solidFill>
                  <a:srgbClr val="000000"/>
                </a:solidFill>
              </a:rPr>
              <a:t>JavaScript</a:t>
            </a:r>
            <a:r>
              <a:rPr lang="zh-CN" altLang="en-US" sz="2000" kern="0" dirty="0">
                <a:solidFill>
                  <a:srgbClr val="000000"/>
                </a:solidFill>
              </a:rPr>
              <a:t>，</a:t>
            </a:r>
            <a:r>
              <a:rPr lang="en-US" altLang="zh-CN" sz="2000" kern="0" dirty="0">
                <a:solidFill>
                  <a:srgbClr val="000000"/>
                </a:solidFill>
              </a:rPr>
              <a:t>DHTML</a:t>
            </a:r>
            <a:r>
              <a:rPr lang="zh-CN" altLang="en-US" sz="2000" kern="0" dirty="0">
                <a:solidFill>
                  <a:srgbClr val="000000"/>
                </a:solidFill>
              </a:rPr>
              <a:t>等联合起来后，发展成了一个完整的客户端开发体系</a:t>
            </a:r>
          </a:p>
          <a:p>
            <a:pPr marL="400050" lvl="1" defTabSz="228600" eaLnBrk="1" fontAlgn="auto" hangingPunct="1">
              <a:spcAft>
                <a:spcPts val="0"/>
              </a:spcAft>
              <a:buClr>
                <a:srgbClr val="0099FF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 dirty="0">
                <a:solidFill>
                  <a:srgbClr val="7030A0"/>
                </a:solidFill>
              </a:rPr>
              <a:t>插件技术</a:t>
            </a:r>
            <a:br>
              <a:rPr lang="en-US" altLang="zh-CN" sz="2000" kern="0" dirty="0">
                <a:solidFill>
                  <a:srgbClr val="000000"/>
                </a:solidFill>
              </a:rPr>
            </a:br>
            <a:r>
              <a:rPr lang="zh-CN" altLang="en-US" sz="2000" kern="0" dirty="0">
                <a:solidFill>
                  <a:srgbClr val="000000"/>
                </a:solidFill>
              </a:rPr>
              <a:t>－为第三方在</a:t>
            </a:r>
            <a:r>
              <a:rPr lang="en-US" altLang="zh-CN" sz="2000" kern="0" dirty="0">
                <a:solidFill>
                  <a:srgbClr val="000000"/>
                </a:solidFill>
              </a:rPr>
              <a:t>IE</a:t>
            </a:r>
            <a:r>
              <a:rPr lang="zh-CN" altLang="en-US" sz="2000" kern="0" dirty="0">
                <a:solidFill>
                  <a:srgbClr val="000000"/>
                </a:solidFill>
              </a:rPr>
              <a:t>上扩展功能提供了途径</a:t>
            </a:r>
            <a:br>
              <a:rPr lang="en-US" altLang="zh-CN" sz="2000" kern="0" dirty="0">
                <a:solidFill>
                  <a:srgbClr val="000000"/>
                </a:solidFill>
              </a:rPr>
            </a:br>
            <a:r>
              <a:rPr lang="zh-CN" altLang="en-US" sz="2000" kern="0" dirty="0">
                <a:solidFill>
                  <a:srgbClr val="000000"/>
                </a:solidFill>
              </a:rPr>
              <a:t>－在中国，结果是：流氓软件满天飞</a:t>
            </a:r>
          </a:p>
        </p:txBody>
      </p:sp>
      <p:sp>
        <p:nvSpPr>
          <p:cNvPr id="12292" name="灯片编号占位符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57C46F-5E8A-40D4-936C-A07F79BD2C69}" type="slidenum">
              <a:rPr lang="zh-CN" altLang="en-US" sz="1200">
                <a:solidFill>
                  <a:srgbClr val="00B0F0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zh-CN" altLang="en-US" sz="1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46330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JavaScript</a:t>
            </a:r>
            <a:endParaRPr lang="es-HN" altLang="zh-CN" dirty="0">
              <a:solidFill>
                <a:srgbClr val="FFC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56252"/>
            <a:ext cx="8892480" cy="5360667"/>
          </a:xfrm>
        </p:spPr>
        <p:txBody>
          <a:bodyPr rtlCol="0"/>
          <a:lstStyle/>
          <a:p>
            <a:pPr marL="114300" lvl="1" indent="0" defTabSz="228600" eaLnBrk="1" fontAlgn="auto" hangingPunct="1">
              <a:spcAft>
                <a:spcPts val="0"/>
              </a:spcAft>
              <a:buClr>
                <a:srgbClr val="0099FF"/>
              </a:buClr>
              <a:buFont typeface="Arial" panose="020B0604020202020204" pitchFamily="34" charset="0"/>
              <a:buNone/>
              <a:defRPr/>
            </a:pPr>
            <a:r>
              <a:rPr lang="en-US" altLang="zh-CN" sz="2400" kern="0" dirty="0">
                <a:solidFill>
                  <a:srgbClr val="FF0000"/>
                </a:solidFill>
              </a:rPr>
              <a:t>JavaScript</a:t>
            </a:r>
            <a:r>
              <a:rPr lang="zh-CN" altLang="en-US" sz="2400" kern="0" dirty="0">
                <a:solidFill>
                  <a:srgbClr val="000000"/>
                </a:solidFill>
              </a:rPr>
              <a:t>是一种能让你的网页更加生动活泼的程式语言，也是目前网页设计中最容易学又最方便的语言。你可以利用</a:t>
            </a:r>
            <a:r>
              <a:rPr lang="en-US" altLang="zh-CN" sz="2400" kern="0" dirty="0">
                <a:solidFill>
                  <a:srgbClr val="000000"/>
                </a:solidFill>
              </a:rPr>
              <a:t>JavaScript</a:t>
            </a:r>
            <a:r>
              <a:rPr lang="zh-CN" altLang="en-US" sz="2400" kern="0" dirty="0">
                <a:solidFill>
                  <a:srgbClr val="000000"/>
                </a:solidFill>
              </a:rPr>
              <a:t>轻易的做出亲切的欢迎讯息、漂亮的数字钟、有广告效果的跑马灯及简易的选举，还可以显示浏览器停留的时间。让这些特殊效果提高网页的可观性。</a:t>
            </a:r>
            <a:endParaRPr lang="en-US" altLang="zh-CN" sz="2400" kern="0" dirty="0">
              <a:solidFill>
                <a:srgbClr val="000000"/>
              </a:solidFill>
            </a:endParaRPr>
          </a:p>
          <a:p>
            <a:pPr marL="114300" lvl="1" indent="0" defTabSz="228600" eaLnBrk="1" fontAlgn="auto" hangingPunct="1">
              <a:spcAft>
                <a:spcPts val="0"/>
              </a:spcAft>
              <a:buClr>
                <a:srgbClr val="0099FF"/>
              </a:buClr>
              <a:buFont typeface="Arial" panose="020B0604020202020204" pitchFamily="34" charset="0"/>
              <a:buNone/>
              <a:defRPr/>
            </a:pPr>
            <a:endParaRPr lang="en-US" altLang="zh-CN" sz="2400" kern="0" dirty="0">
              <a:solidFill>
                <a:srgbClr val="000000"/>
              </a:solidFill>
            </a:endParaRPr>
          </a:p>
          <a:p>
            <a:pPr marL="114300" lvl="1" indent="0" defTabSz="228600" eaLnBrk="1" fontAlgn="auto" hangingPunct="1">
              <a:spcAft>
                <a:spcPts val="0"/>
              </a:spcAft>
              <a:buClr>
                <a:srgbClr val="0099FF"/>
              </a:buClr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7030A0"/>
                </a:solidFill>
              </a:rPr>
              <a:t>历史</a:t>
            </a:r>
            <a:r>
              <a:rPr lang="zh-CN" altLang="en-US" sz="2400" b="1" dirty="0"/>
              <a:t>：</a:t>
            </a:r>
            <a:r>
              <a:rPr lang="zh-CN" altLang="en-US" sz="2000" kern="0" dirty="0">
                <a:solidFill>
                  <a:srgbClr val="000000"/>
                </a:solidFill>
              </a:rPr>
              <a:t>大概在</a:t>
            </a:r>
            <a:r>
              <a:rPr lang="en-US" altLang="zh-CN" sz="2000" kern="0" dirty="0">
                <a:solidFill>
                  <a:srgbClr val="000000"/>
                </a:solidFill>
              </a:rPr>
              <a:t>1992</a:t>
            </a:r>
            <a:r>
              <a:rPr lang="zh-CN" altLang="en-US" sz="2000" kern="0" dirty="0">
                <a:solidFill>
                  <a:srgbClr val="000000"/>
                </a:solidFill>
              </a:rPr>
              <a:t>年，一家称作</a:t>
            </a:r>
            <a:r>
              <a:rPr lang="en-US" altLang="zh-CN" sz="2000" kern="0" dirty="0" err="1">
                <a:solidFill>
                  <a:srgbClr val="000000"/>
                </a:solidFill>
              </a:rPr>
              <a:t>Nombas</a:t>
            </a:r>
            <a:r>
              <a:rPr lang="zh-CN" altLang="en-US" sz="2000" kern="0" dirty="0">
                <a:solidFill>
                  <a:srgbClr val="000000"/>
                </a:solidFill>
              </a:rPr>
              <a:t>的公司开始开发一种叫做</a:t>
            </a:r>
            <a:r>
              <a:rPr lang="en-US" altLang="zh-CN" sz="2000" kern="0" dirty="0">
                <a:solidFill>
                  <a:srgbClr val="000000"/>
                </a:solidFill>
              </a:rPr>
              <a:t>C</a:t>
            </a:r>
            <a:r>
              <a:rPr lang="zh-CN" altLang="en-US" sz="2000" kern="0" dirty="0">
                <a:solidFill>
                  <a:srgbClr val="000000"/>
                </a:solidFill>
              </a:rPr>
              <a:t>减减（</a:t>
            </a:r>
            <a:r>
              <a:rPr lang="en-US" altLang="zh-CN" sz="2000" kern="0" dirty="0">
                <a:solidFill>
                  <a:srgbClr val="000000"/>
                </a:solidFill>
              </a:rPr>
              <a:t>C-minus-minus</a:t>
            </a:r>
            <a:r>
              <a:rPr lang="zh-CN" altLang="en-US" sz="2000" kern="0" dirty="0">
                <a:solidFill>
                  <a:srgbClr val="000000"/>
                </a:solidFill>
              </a:rPr>
              <a:t>，简称 </a:t>
            </a:r>
            <a:r>
              <a:rPr lang="en-US" altLang="zh-CN" sz="2000" kern="0" dirty="0" err="1">
                <a:solidFill>
                  <a:srgbClr val="000000"/>
                </a:solidFill>
              </a:rPr>
              <a:t>Cmm</a:t>
            </a:r>
            <a:r>
              <a:rPr lang="zh-CN" altLang="en-US" sz="2000" kern="0" dirty="0">
                <a:solidFill>
                  <a:srgbClr val="000000"/>
                </a:solidFill>
              </a:rPr>
              <a:t>）的嵌入式脚本语言。这个脚本语言捆绑在一个叫做</a:t>
            </a:r>
            <a:r>
              <a:rPr lang="en-US" altLang="zh-CN" sz="2000" kern="0" dirty="0" err="1">
                <a:solidFill>
                  <a:srgbClr val="000000"/>
                </a:solidFill>
              </a:rPr>
              <a:t>CEnvi</a:t>
            </a:r>
            <a:r>
              <a:rPr lang="zh-CN" altLang="en-US" sz="2000" kern="0" dirty="0">
                <a:solidFill>
                  <a:srgbClr val="000000"/>
                </a:solidFill>
              </a:rPr>
              <a:t>的共享软件产品中，当</a:t>
            </a:r>
            <a:r>
              <a:rPr lang="en-US" altLang="zh-CN" sz="2000" kern="0" dirty="0">
                <a:solidFill>
                  <a:srgbClr val="000000"/>
                </a:solidFill>
              </a:rPr>
              <a:t>Netscape Navigator</a:t>
            </a:r>
            <a:r>
              <a:rPr lang="zh-CN" altLang="en-US" sz="2000" kern="0" dirty="0">
                <a:solidFill>
                  <a:srgbClr val="000000"/>
                </a:solidFill>
              </a:rPr>
              <a:t>崭露头角时，</a:t>
            </a:r>
            <a:r>
              <a:rPr lang="en-US" altLang="zh-CN" sz="2000" kern="0" dirty="0" err="1">
                <a:solidFill>
                  <a:srgbClr val="000000"/>
                </a:solidFill>
              </a:rPr>
              <a:t>Nombas</a:t>
            </a:r>
            <a:r>
              <a:rPr lang="zh-CN" altLang="en-US" sz="2000" kern="0" dirty="0">
                <a:solidFill>
                  <a:srgbClr val="000000"/>
                </a:solidFill>
              </a:rPr>
              <a:t>开发了一个可以嵌入网页中的</a:t>
            </a:r>
            <a:r>
              <a:rPr lang="en-US" altLang="zh-CN" sz="2000" kern="0" dirty="0" err="1">
                <a:solidFill>
                  <a:srgbClr val="000000"/>
                </a:solidFill>
              </a:rPr>
              <a:t>CEnvi</a:t>
            </a:r>
            <a:r>
              <a:rPr lang="zh-CN" altLang="en-US" sz="2000" kern="0" dirty="0">
                <a:solidFill>
                  <a:srgbClr val="000000"/>
                </a:solidFill>
              </a:rPr>
              <a:t>的版本。这些早期的试验称为</a:t>
            </a:r>
            <a:r>
              <a:rPr lang="en-US" altLang="zh-CN" sz="2000" kern="0" dirty="0" err="1">
                <a:solidFill>
                  <a:srgbClr val="000000"/>
                </a:solidFill>
              </a:rPr>
              <a:t>EspressoPage</a:t>
            </a:r>
            <a:r>
              <a:rPr lang="zh-CN" altLang="en-US" sz="2000" kern="0" dirty="0">
                <a:solidFill>
                  <a:srgbClr val="000000"/>
                </a:solidFill>
              </a:rPr>
              <a:t>（浓咖啡般的页面），它们代表了第一个在万维网上使用的客户端脚本语言。而</a:t>
            </a:r>
            <a:r>
              <a:rPr lang="en-US" altLang="zh-CN" sz="2000" kern="0" dirty="0" err="1">
                <a:solidFill>
                  <a:srgbClr val="000000"/>
                </a:solidFill>
              </a:rPr>
              <a:t>Nombas</a:t>
            </a:r>
            <a:r>
              <a:rPr lang="zh-CN" altLang="en-US" sz="2000" kern="0" dirty="0">
                <a:solidFill>
                  <a:srgbClr val="000000"/>
                </a:solidFill>
              </a:rPr>
              <a:t>丝毫没有料到它的理念将会成为因特网的一块重要基石。</a:t>
            </a:r>
          </a:p>
        </p:txBody>
      </p:sp>
      <p:sp>
        <p:nvSpPr>
          <p:cNvPr id="13316" name="灯片编号占位符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FCE046-4D61-42F3-A816-48912D79CD77}" type="slidenum">
              <a:rPr lang="zh-CN" altLang="en-US" sz="1200">
                <a:solidFill>
                  <a:srgbClr val="00B0F0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zh-CN" altLang="en-US" sz="1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96361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0000"/>
                </a:solidFill>
              </a:rPr>
              <a:t>JavaScript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Java</a:t>
            </a:r>
            <a:r>
              <a:rPr lang="zh-CN" altLang="en-US" dirty="0">
                <a:solidFill>
                  <a:srgbClr val="FF0000"/>
                </a:solidFill>
              </a:rPr>
              <a:t>的差别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10" y="1268760"/>
            <a:ext cx="9142209" cy="5589240"/>
          </a:xfrm>
        </p:spPr>
        <p:txBody>
          <a:bodyPr rtlCol="0">
            <a:normAutofit fontScale="92500" lnSpcReduction="10000"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b="1" dirty="0"/>
              <a:t>　　</a:t>
            </a:r>
            <a:r>
              <a:rPr lang="en-US" altLang="zh-CN" dirty="0"/>
              <a:t>JavaScript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的差别究竟在哪儿呢？虽然名称很相似，而且都是在</a:t>
            </a:r>
            <a:r>
              <a:rPr lang="en-US" altLang="zh-CN" dirty="0"/>
              <a:t>Internet</a:t>
            </a:r>
            <a:r>
              <a:rPr lang="zh-CN" altLang="en-US" dirty="0"/>
              <a:t>和</a:t>
            </a:r>
            <a:r>
              <a:rPr lang="en-US" altLang="zh-CN" dirty="0"/>
              <a:t>WWW</a:t>
            </a:r>
            <a:r>
              <a:rPr lang="zh-CN" altLang="en-US" dirty="0"/>
              <a:t>盛行之下，所发展出来的两种提供网页程式设计的语言，但是却有很大的差异。或者称两者没有什么关系，只是由于</a:t>
            </a:r>
            <a:r>
              <a:rPr lang="en-US" altLang="zh-CN" dirty="0"/>
              <a:t>java</a:t>
            </a:r>
            <a:r>
              <a:rPr lang="zh-CN" altLang="en-US" dirty="0"/>
              <a:t>的风靡，</a:t>
            </a:r>
            <a:r>
              <a:rPr lang="en-US" altLang="zh-CN" dirty="0"/>
              <a:t> JavaScript</a:t>
            </a:r>
            <a:r>
              <a:rPr lang="zh-CN" altLang="en-US" dirty="0"/>
              <a:t>的厂商为了迎合，使其产品便于推广而已。前面介绍过</a:t>
            </a:r>
            <a:r>
              <a:rPr lang="en-US" altLang="zh-CN" dirty="0"/>
              <a:t>JavaScript</a:t>
            </a:r>
            <a:r>
              <a:rPr lang="zh-CN" altLang="en-US" dirty="0"/>
              <a:t>的前身是网景（</a:t>
            </a:r>
            <a:r>
              <a:rPr lang="en-US" altLang="zh-CN" dirty="0"/>
              <a:t>Netscape</a:t>
            </a:r>
            <a:r>
              <a:rPr lang="zh-CN" altLang="en-US" dirty="0"/>
              <a:t>）公司发展的</a:t>
            </a:r>
            <a:r>
              <a:rPr lang="en-US" altLang="zh-CN" dirty="0"/>
              <a:t>Live Script</a:t>
            </a:r>
            <a:r>
              <a:rPr lang="zh-CN" altLang="en-US" dirty="0"/>
              <a:t>语言，直到和</a:t>
            </a:r>
            <a:r>
              <a:rPr lang="en-US" altLang="zh-CN" dirty="0"/>
              <a:t>Sun</a:t>
            </a:r>
            <a:r>
              <a:rPr lang="zh-CN" altLang="en-US" dirty="0"/>
              <a:t>公司合作之后，才改名为</a:t>
            </a:r>
            <a:r>
              <a:rPr lang="en-US" altLang="zh-CN" dirty="0"/>
              <a:t>JavaScript</a:t>
            </a:r>
            <a:r>
              <a:rPr lang="zh-CN" altLang="en-US" dirty="0"/>
              <a:t>，而</a:t>
            </a:r>
            <a:r>
              <a:rPr lang="en-US" altLang="zh-CN" dirty="0"/>
              <a:t>Java</a:t>
            </a:r>
            <a:r>
              <a:rPr lang="zh-CN" altLang="en-US" dirty="0"/>
              <a:t>也是由</a:t>
            </a:r>
            <a:r>
              <a:rPr lang="en-US" altLang="zh-CN" dirty="0"/>
              <a:t>Sun</a:t>
            </a:r>
            <a:r>
              <a:rPr lang="zh-CN" altLang="en-US" dirty="0"/>
              <a:t>公司发展出来的，所以名字才会这么相似。尽管如此，</a:t>
            </a:r>
            <a:r>
              <a:rPr lang="en-US" altLang="zh-CN" dirty="0"/>
              <a:t>JavaScript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仍然是不同的语言。</a:t>
            </a:r>
            <a:endParaRPr lang="en-US" altLang="zh-CN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b="1" dirty="0"/>
              <a:t>1</a:t>
            </a:r>
            <a:r>
              <a:rPr lang="zh-CN" altLang="en-US" b="1" dirty="0"/>
              <a:t>、</a:t>
            </a:r>
            <a:r>
              <a:rPr lang="en-US" altLang="zh-CN" b="1" dirty="0"/>
              <a:t>JavaScript</a:t>
            </a:r>
            <a:r>
              <a:rPr lang="zh-CN" altLang="en-US" b="1" dirty="0"/>
              <a:t>是一种象文件一样的描述语言，透过浏览器就可以直接执行；而</a:t>
            </a:r>
            <a:r>
              <a:rPr lang="en-US" altLang="zh-CN" b="1" dirty="0"/>
              <a:t>Java</a:t>
            </a:r>
            <a:r>
              <a:rPr lang="zh-CN" altLang="en-US" b="1" dirty="0"/>
              <a:t>像正统的程式语言（如</a:t>
            </a:r>
            <a:r>
              <a:rPr lang="en-US" altLang="zh-CN" b="1" dirty="0"/>
              <a:t>C/C++</a:t>
            </a:r>
            <a:r>
              <a:rPr lang="zh-CN" altLang="en-US" b="1" dirty="0"/>
              <a:t>）一样，必须先进行编绎和连接等动作才可执行。</a:t>
            </a:r>
            <a:endParaRPr lang="en-US" altLang="zh-CN" b="1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b="1" dirty="0"/>
              <a:t>2</a:t>
            </a:r>
            <a:r>
              <a:rPr lang="zh-CN" altLang="en-US" b="1" dirty="0"/>
              <a:t>、</a:t>
            </a:r>
            <a:r>
              <a:rPr lang="en-US" altLang="zh-CN" b="1" dirty="0"/>
              <a:t>JavaScript</a:t>
            </a:r>
            <a:r>
              <a:rPr lang="zh-CN" altLang="en-US" b="1" dirty="0"/>
              <a:t>必须编写在</a:t>
            </a:r>
            <a:r>
              <a:rPr lang="en-US" altLang="zh-CN" b="1" dirty="0"/>
              <a:t>HTML</a:t>
            </a:r>
            <a:r>
              <a:rPr lang="zh-CN" altLang="en-US" b="1" dirty="0"/>
              <a:t>文件中，直接查看网页的原始码，就可以看到</a:t>
            </a:r>
            <a:r>
              <a:rPr lang="en-US" altLang="zh-CN" b="1" dirty="0"/>
              <a:t>JavaScript</a:t>
            </a:r>
            <a:r>
              <a:rPr lang="zh-CN" altLang="en-US" b="1" dirty="0"/>
              <a:t>程式，所以没有保护，任何人都可以透过</a:t>
            </a:r>
            <a:r>
              <a:rPr lang="en-US" altLang="zh-CN" b="1" dirty="0"/>
              <a:t>HTML</a:t>
            </a:r>
            <a:r>
              <a:rPr lang="zh-CN" altLang="en-US" b="1" dirty="0"/>
              <a:t>文件复制程式；而</a:t>
            </a:r>
            <a:r>
              <a:rPr lang="en-US" altLang="zh-CN" b="1" dirty="0"/>
              <a:t>Java</a:t>
            </a:r>
            <a:r>
              <a:rPr lang="zh-CN" altLang="en-US" b="1" dirty="0"/>
              <a:t>应用在网页的程式称为</a:t>
            </a:r>
            <a:r>
              <a:rPr lang="en-US" altLang="zh-CN" b="1" dirty="0"/>
              <a:t>Java Applet</a:t>
            </a:r>
            <a:r>
              <a:rPr lang="zh-CN" altLang="en-US" b="1" dirty="0"/>
              <a:t>（</a:t>
            </a:r>
            <a:r>
              <a:rPr lang="en-US" altLang="zh-CN" b="1" dirty="0"/>
              <a:t>Applet</a:t>
            </a:r>
            <a:r>
              <a:rPr lang="zh-CN" altLang="en-US" b="1" dirty="0"/>
              <a:t>是</a:t>
            </a:r>
            <a:r>
              <a:rPr lang="en-US" altLang="zh-CN" b="1" dirty="0"/>
              <a:t>[</a:t>
            </a:r>
            <a:r>
              <a:rPr lang="zh-CN" altLang="en-US" b="1" dirty="0"/>
              <a:t>小程式</a:t>
            </a:r>
            <a:r>
              <a:rPr lang="en-US" altLang="zh-CN" b="1" dirty="0"/>
              <a:t>]</a:t>
            </a:r>
            <a:r>
              <a:rPr lang="zh-CN" altLang="en-US" b="1" dirty="0"/>
              <a:t>的意思），是和</a:t>
            </a:r>
            <a:r>
              <a:rPr lang="en-US" altLang="zh-CN" b="1" dirty="0"/>
              <a:t>HTML</a:t>
            </a:r>
            <a:r>
              <a:rPr lang="zh-CN" altLang="en-US" b="1" dirty="0"/>
              <a:t>文件分开的。</a:t>
            </a:r>
            <a:endParaRPr lang="en-US" altLang="zh-CN" b="1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b="1" dirty="0"/>
              <a:t>3</a:t>
            </a:r>
            <a:r>
              <a:rPr lang="zh-CN" altLang="en-US" b="1" dirty="0"/>
              <a:t>、</a:t>
            </a:r>
            <a:r>
              <a:rPr lang="en-US" altLang="zh-CN" b="1" dirty="0"/>
              <a:t>JavaScript</a:t>
            </a:r>
            <a:r>
              <a:rPr lang="zh-CN" altLang="en-US" b="1" dirty="0"/>
              <a:t>的结构较为自由松散，譬如，程式中使用变数前并不需要明确的定义，而</a:t>
            </a:r>
            <a:r>
              <a:rPr lang="en-US" altLang="zh-CN" b="1" dirty="0"/>
              <a:t>Java</a:t>
            </a:r>
            <a:r>
              <a:rPr lang="zh-CN" altLang="en-US" b="1" dirty="0"/>
              <a:t>和正统的程式语言一样，结构较为严谨。</a:t>
            </a:r>
            <a:endParaRPr lang="en-US" altLang="zh-CN" b="1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b="1" dirty="0"/>
              <a:t>4</a:t>
            </a:r>
            <a:r>
              <a:rPr lang="zh-CN" altLang="en-US" b="1" dirty="0"/>
              <a:t>、</a:t>
            </a:r>
            <a:r>
              <a:rPr lang="en-US" altLang="zh-CN" b="1" dirty="0"/>
              <a:t>JavaScript</a:t>
            </a:r>
            <a:r>
              <a:rPr lang="zh-CN" altLang="en-US" b="1" dirty="0"/>
              <a:t>不具有读写档案及网络控制等功能，</a:t>
            </a:r>
            <a:r>
              <a:rPr lang="en-US" altLang="zh-CN" b="1" dirty="0"/>
              <a:t>Java</a:t>
            </a:r>
            <a:r>
              <a:rPr lang="zh-CN" altLang="en-US" b="1" dirty="0"/>
              <a:t>则有提供这些功能，但是</a:t>
            </a:r>
            <a:r>
              <a:rPr lang="en-US" altLang="zh-CN" b="1" dirty="0"/>
              <a:t>JavaScript</a:t>
            </a:r>
            <a:r>
              <a:rPr lang="zh-CN" altLang="en-US" b="1" dirty="0"/>
              <a:t>在网页内容的控制和互动性方面，可算是最方便快捷的。</a:t>
            </a: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34A172-987A-45A0-B5D1-9D4F6BAE65DF}" type="slidenum">
              <a:rPr lang="zh-CN" altLang="en-US" sz="1200">
                <a:solidFill>
                  <a:srgbClr val="00B0F0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zh-CN" alt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85805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JavaScript</a:t>
            </a:r>
            <a:r>
              <a:rPr lang="zh-CN" altLang="en-US" dirty="0"/>
              <a:t>的功能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65186"/>
            <a:ext cx="9033689" cy="5556289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显示信息提示</a:t>
            </a:r>
            <a:r>
              <a:rPr lang="zh-CN" altLang="en-US" sz="2400" dirty="0"/>
              <a:t>　许多网站在你一连上时，画面上会先出现一个欢迎讯息对话盒，不但和你打招呼，还会发布一些重要讯息。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显示日期时间</a:t>
            </a:r>
            <a:r>
              <a:rPr lang="zh-CN" altLang="en-US" sz="2400" dirty="0"/>
              <a:t>　某些网页会显示目前的日期和时间，可能你会觉得有点神奇，怎么浏览器会知道目前的时间呢？这也是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提供的功能，它可以侦测你的电脑目前的时间，并且显示在网页中。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显示更新日期</a:t>
            </a:r>
            <a:r>
              <a:rPr lang="zh-CN" altLang="en-US" dirty="0"/>
              <a:t>　</a:t>
            </a:r>
            <a:r>
              <a:rPr lang="zh-CN" altLang="en-US" sz="2400" dirty="0"/>
              <a:t>许多网页会公告最新更新日期让大家知道，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可以自动侦测网页修改的日期，让你省去在每次修改网页时就得修改日期的动作。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跑马灯文字</a:t>
            </a:r>
            <a:r>
              <a:rPr lang="zh-CN" altLang="en-US" dirty="0"/>
              <a:t>　</a:t>
            </a:r>
            <a:r>
              <a:rPr lang="zh-CN" altLang="en-US" sz="2400" dirty="0"/>
              <a:t>　让你可以方便显示较长的讯息，又不占去大块的版面空间。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按钮变化效果</a:t>
            </a:r>
            <a:r>
              <a:rPr lang="zh-CN" altLang="en-US" sz="2400" dirty="0"/>
              <a:t>　当你移动滑鼠游到左边的按钮上时，按钮便会变成色，在浏览器下方状态栏上也会显示出相关文字，这也是利用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制作的动态效果。</a:t>
            </a:r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4BE195-7DAE-4075-B356-4BB02C9EFA6A}" type="slidenum">
              <a:rPr lang="zh-CN" altLang="en-US" sz="1200">
                <a:solidFill>
                  <a:srgbClr val="00B0F0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zh-CN" alt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3396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CSS</a:t>
            </a:r>
            <a:r>
              <a:rPr lang="zh-CN" altLang="en-US" b="1" dirty="0">
                <a:solidFill>
                  <a:srgbClr val="00B0F0"/>
                </a:solidFill>
              </a:rPr>
              <a:t>概述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52596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400" dirty="0"/>
              <a:t>CSS </a:t>
            </a:r>
            <a:r>
              <a:rPr lang="zh-CN" altLang="en-US" sz="2400" dirty="0"/>
              <a:t>指层叠样式表 </a:t>
            </a:r>
            <a:r>
              <a:rPr lang="en-US" altLang="zh-CN" sz="2400" dirty="0"/>
              <a:t>(</a:t>
            </a:r>
            <a:r>
              <a:rPr lang="en-US" altLang="zh-CN" sz="2400" b="1" dirty="0">
                <a:solidFill>
                  <a:srgbClr val="7030A0"/>
                </a:solidFill>
              </a:rPr>
              <a:t>C</a:t>
            </a:r>
            <a:r>
              <a:rPr lang="en-US" altLang="zh-CN" sz="2400" dirty="0"/>
              <a:t>ascading </a:t>
            </a:r>
            <a:r>
              <a:rPr lang="en-US" altLang="zh-CN" sz="2400" b="1" dirty="0">
                <a:solidFill>
                  <a:srgbClr val="7030A0"/>
                </a:solidFill>
              </a:rPr>
              <a:t>S</a:t>
            </a:r>
            <a:r>
              <a:rPr lang="en-US" altLang="zh-CN" sz="2400" dirty="0"/>
              <a:t>tyle </a:t>
            </a:r>
            <a:r>
              <a:rPr lang="en-US" altLang="zh-CN" sz="2400" b="1" dirty="0">
                <a:solidFill>
                  <a:srgbClr val="7030A0"/>
                </a:solidFill>
              </a:rPr>
              <a:t>S</a:t>
            </a:r>
            <a:r>
              <a:rPr lang="en-US" altLang="zh-CN" sz="2400" dirty="0"/>
              <a:t>heets)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/>
              <a:t>样式定义</a:t>
            </a:r>
            <a:r>
              <a:rPr lang="zh-CN" altLang="en-US" sz="2400" i="1" dirty="0">
                <a:solidFill>
                  <a:srgbClr val="7030A0"/>
                </a:solidFill>
              </a:rPr>
              <a:t>如何显示</a:t>
            </a:r>
            <a:r>
              <a:rPr lang="zh-CN" altLang="en-US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/>
              <a:t>HTML </a:t>
            </a:r>
            <a:r>
              <a:rPr lang="zh-CN" altLang="en-US" sz="2400" dirty="0"/>
              <a:t>元素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/>
              <a:t>样式通常存储在</a:t>
            </a:r>
            <a:r>
              <a:rPr lang="zh-CN" altLang="en-US" sz="2400" i="1" dirty="0">
                <a:solidFill>
                  <a:srgbClr val="7030A0"/>
                </a:solidFill>
              </a:rPr>
              <a:t>样式表</a:t>
            </a:r>
            <a:r>
              <a:rPr lang="zh-CN" altLang="en-US" sz="2400" dirty="0"/>
              <a:t>中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/>
              <a:t>把样式添加到 </a:t>
            </a:r>
            <a:r>
              <a:rPr lang="en-US" altLang="zh-CN" sz="2400" dirty="0"/>
              <a:t>HTML 4.0 </a:t>
            </a:r>
            <a:r>
              <a:rPr lang="zh-CN" altLang="en-US" sz="2400" dirty="0"/>
              <a:t>中，是为了</a:t>
            </a:r>
            <a:r>
              <a:rPr lang="zh-CN" altLang="en-US" sz="2400" i="1" dirty="0">
                <a:solidFill>
                  <a:srgbClr val="7030A0"/>
                </a:solidFill>
              </a:rPr>
              <a:t>解决内容与表现分离的问题</a:t>
            </a:r>
            <a:r>
              <a:rPr lang="zh-CN" altLang="en-US" sz="2400" dirty="0">
                <a:solidFill>
                  <a:srgbClr val="7030A0"/>
                </a:solidFill>
              </a:rPr>
              <a:t>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i="1" dirty="0">
                <a:solidFill>
                  <a:srgbClr val="7030A0"/>
                </a:solidFill>
              </a:rPr>
              <a:t>外部样式表</a:t>
            </a:r>
            <a:r>
              <a:rPr lang="zh-CN" altLang="en-US" sz="2400" dirty="0"/>
              <a:t>可以极大提高工作效率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/>
              <a:t>外部样式表通常存储在 </a:t>
            </a:r>
            <a:r>
              <a:rPr lang="en-US" altLang="zh-CN" sz="2400" i="1" dirty="0">
                <a:solidFill>
                  <a:srgbClr val="7030A0"/>
                </a:solidFill>
              </a:rPr>
              <a:t>CSS </a:t>
            </a:r>
            <a:r>
              <a:rPr lang="zh-CN" altLang="en-US" sz="2400" i="1" dirty="0">
                <a:solidFill>
                  <a:srgbClr val="7030A0"/>
                </a:solidFill>
              </a:rPr>
              <a:t>文件</a:t>
            </a:r>
            <a:r>
              <a:rPr lang="zh-CN" altLang="en-US" sz="2400" dirty="0"/>
              <a:t>中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/>
              <a:t>多个样式定义可</a:t>
            </a:r>
            <a:r>
              <a:rPr lang="zh-CN" altLang="en-US" sz="2400" i="1" dirty="0">
                <a:solidFill>
                  <a:srgbClr val="7030A0"/>
                </a:solidFill>
              </a:rPr>
              <a:t>层叠</a:t>
            </a:r>
            <a:r>
              <a:rPr lang="zh-CN" altLang="en-US" sz="2400" dirty="0"/>
              <a:t>为一 </a:t>
            </a: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8F7823-A6D6-48EF-9824-786750B23316}" type="slidenum">
              <a:rPr lang="zh-CN" altLang="en-US" sz="1200">
                <a:solidFill>
                  <a:srgbClr val="00B0F0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zh-CN" altLang="en-US" sz="1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618884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CSS </a:t>
            </a:r>
            <a:r>
              <a:rPr lang="zh-CN" altLang="en-US" b="1" dirty="0">
                <a:solidFill>
                  <a:srgbClr val="00B0F0"/>
                </a:solidFill>
              </a:rPr>
              <a:t>解决的问题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10" y="1328852"/>
            <a:ext cx="9033689" cy="5124484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400" dirty="0"/>
              <a:t>HTML </a:t>
            </a:r>
            <a:r>
              <a:rPr lang="zh-CN" altLang="en-US" sz="2400" dirty="0"/>
              <a:t>标签原本被设计为用于定义文档内容。通过使用 </a:t>
            </a:r>
            <a:r>
              <a:rPr lang="en-US" altLang="zh-CN" sz="2400" dirty="0"/>
              <a:t>&lt;h1&gt;</a:t>
            </a:r>
            <a:r>
              <a:rPr lang="zh-CN" altLang="en-US" sz="2400" dirty="0"/>
              <a:t>、</a:t>
            </a:r>
            <a:r>
              <a:rPr lang="en-US" altLang="zh-CN" sz="2400" dirty="0"/>
              <a:t>&lt;p&gt;</a:t>
            </a:r>
            <a:r>
              <a:rPr lang="zh-CN" altLang="en-US" sz="2400" dirty="0"/>
              <a:t>、</a:t>
            </a:r>
            <a:r>
              <a:rPr lang="en-US" altLang="zh-CN" sz="2400" dirty="0"/>
              <a:t>&lt;table&gt; </a:t>
            </a:r>
            <a:r>
              <a:rPr lang="zh-CN" altLang="en-US" sz="2400" dirty="0"/>
              <a:t>这样的标签，</a:t>
            </a:r>
            <a:r>
              <a:rPr lang="en-US" altLang="zh-CN" sz="2400" dirty="0"/>
              <a:t>HTML </a:t>
            </a:r>
            <a:r>
              <a:rPr lang="zh-CN" altLang="en-US" sz="2400" dirty="0"/>
              <a:t>的初衷是表达“这是标题”、“这是段落”、“这是表格”之类的信息。同时文档布局由浏览器来完成，而不使用任何的格式化标签。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/>
              <a:t>由于两种主要的浏览器（</a:t>
            </a:r>
            <a:r>
              <a:rPr lang="en-US" altLang="zh-CN" sz="2400" dirty="0"/>
              <a:t>Netscape </a:t>
            </a:r>
            <a:r>
              <a:rPr lang="zh-CN" altLang="en-US" sz="2400" dirty="0"/>
              <a:t>和 </a:t>
            </a:r>
            <a:r>
              <a:rPr lang="en-US" altLang="zh-CN" sz="2400" dirty="0"/>
              <a:t>Internet Explorer</a:t>
            </a:r>
            <a:r>
              <a:rPr lang="zh-CN" altLang="en-US" sz="2400" dirty="0"/>
              <a:t>）不断地将新的 </a:t>
            </a:r>
            <a:r>
              <a:rPr lang="en-US" altLang="zh-CN" sz="2400" dirty="0"/>
              <a:t>HTML </a:t>
            </a:r>
            <a:r>
              <a:rPr lang="zh-CN" altLang="en-US" sz="2400" dirty="0"/>
              <a:t>标签和属性（比如字体标签和颜色属性）添加到 </a:t>
            </a:r>
            <a:r>
              <a:rPr lang="en-US" altLang="zh-CN" sz="2400" dirty="0"/>
              <a:t>HTML </a:t>
            </a:r>
            <a:r>
              <a:rPr lang="zh-CN" altLang="en-US" sz="2400" dirty="0"/>
              <a:t>规范中，创建文档内容清晰地独立于文档表现层的站点变得越来越困难。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/>
              <a:t>为了解决这个问题，万维网联盟（</a:t>
            </a:r>
            <a:r>
              <a:rPr lang="en-US" altLang="zh-CN" sz="2400" dirty="0"/>
              <a:t>W3C</a:t>
            </a:r>
            <a:r>
              <a:rPr lang="zh-CN" altLang="en-US" sz="2400" dirty="0"/>
              <a:t>），这个非营利的标准化联盟，肩负起了 </a:t>
            </a:r>
            <a:r>
              <a:rPr lang="en-US" altLang="zh-CN" sz="2400" dirty="0"/>
              <a:t>HTML </a:t>
            </a:r>
            <a:r>
              <a:rPr lang="zh-CN" altLang="en-US" sz="2400" dirty="0"/>
              <a:t>标准化的使命，并在 </a:t>
            </a:r>
            <a:r>
              <a:rPr lang="en-US" altLang="zh-CN" sz="2400" dirty="0"/>
              <a:t>HTML 4.0 </a:t>
            </a:r>
            <a:r>
              <a:rPr lang="zh-CN" altLang="en-US" sz="2400" dirty="0"/>
              <a:t>之外创造出样式（</a:t>
            </a:r>
            <a:r>
              <a:rPr lang="en-US" altLang="zh-CN" sz="2400" dirty="0"/>
              <a:t>Style</a:t>
            </a:r>
            <a:r>
              <a:rPr lang="zh-CN" altLang="en-US" sz="2400" dirty="0"/>
              <a:t>）。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/>
              <a:t>所有的主流浏览器均支持层叠样式表。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2400" dirty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65728A-6CAE-4481-BC84-9DFF8F7387E7}" type="slidenum">
              <a:rPr lang="zh-CN" altLang="en-US" sz="1200">
                <a:solidFill>
                  <a:srgbClr val="00B0F0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zh-CN" altLang="en-US" sz="1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616674"/>
      </p:ext>
    </p:extLst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CSS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00" y="1305040"/>
            <a:ext cx="9118600" cy="5416435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b="1" dirty="0"/>
              <a:t>样式表极大地提高了工作效率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样式表定义如何显示 </a:t>
            </a:r>
            <a:r>
              <a:rPr lang="en-US" altLang="zh-CN" dirty="0"/>
              <a:t>HTML </a:t>
            </a:r>
            <a:r>
              <a:rPr lang="zh-CN" altLang="en-US" dirty="0"/>
              <a:t>元素，就像 </a:t>
            </a:r>
            <a:r>
              <a:rPr lang="en-US" altLang="zh-CN" dirty="0"/>
              <a:t>HTML 3.2 </a:t>
            </a:r>
            <a:r>
              <a:rPr lang="zh-CN" altLang="en-US" dirty="0"/>
              <a:t>的字体标签和颜色属性所起的作用那样。样式通常保存在外部的 </a:t>
            </a:r>
            <a:r>
              <a:rPr lang="en-US" altLang="zh-CN" dirty="0"/>
              <a:t>.</a:t>
            </a:r>
            <a:r>
              <a:rPr lang="en-US" altLang="zh-CN" dirty="0" err="1"/>
              <a:t>css</a:t>
            </a:r>
            <a:r>
              <a:rPr lang="en-US" altLang="zh-CN" dirty="0"/>
              <a:t> </a:t>
            </a:r>
            <a:r>
              <a:rPr lang="zh-CN" altLang="en-US" dirty="0"/>
              <a:t>文件中。通过仅仅编辑一个简单的 </a:t>
            </a:r>
            <a:r>
              <a:rPr lang="en-US" altLang="zh-CN" dirty="0"/>
              <a:t>CSS </a:t>
            </a:r>
            <a:r>
              <a:rPr lang="zh-CN" altLang="en-US" dirty="0"/>
              <a:t>文档，外部样式表使你有能力同时改变站点中所有页面的布局和外观。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由于允许同时控制多重页面的样式和布局，</a:t>
            </a:r>
            <a:r>
              <a:rPr lang="en-US" altLang="zh-CN" dirty="0"/>
              <a:t>CSS </a:t>
            </a:r>
            <a:r>
              <a:rPr lang="zh-CN" altLang="en-US" dirty="0"/>
              <a:t>可以称得上 </a:t>
            </a:r>
            <a:r>
              <a:rPr lang="en-US" altLang="zh-CN" dirty="0"/>
              <a:t>WEB </a:t>
            </a:r>
            <a:r>
              <a:rPr lang="zh-CN" altLang="en-US" dirty="0"/>
              <a:t>设计领域的一个突破。作为网站开发者，你能够为每个 </a:t>
            </a:r>
            <a:r>
              <a:rPr lang="en-US" altLang="zh-CN" dirty="0"/>
              <a:t>HTML </a:t>
            </a:r>
            <a:r>
              <a:rPr lang="zh-CN" altLang="en-US" dirty="0"/>
              <a:t>元素定义样式，并将之应用于你希望的任意多的页面中。如需进行全局的更新，只需简单地改变样式，然后网站中的所有元素均会自动地更新。</a:t>
            </a:r>
            <a:endParaRPr lang="en-US" altLang="zh-CN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b="1" dirty="0"/>
              <a:t>多重样式将层叠为一个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/>
              <a:t>样式表允许以多种方式规定样式信息。样式可以规定在单个的 </a:t>
            </a:r>
            <a:r>
              <a:rPr lang="en-US" altLang="zh-CN" sz="2400" dirty="0"/>
              <a:t>HTML </a:t>
            </a:r>
            <a:r>
              <a:rPr lang="zh-CN" altLang="en-US" sz="2400" dirty="0"/>
              <a:t>元素中，在 </a:t>
            </a:r>
            <a:r>
              <a:rPr lang="en-US" altLang="zh-CN" sz="2400" dirty="0"/>
              <a:t>HTML </a:t>
            </a:r>
            <a:r>
              <a:rPr lang="zh-CN" altLang="en-US" sz="2400" dirty="0"/>
              <a:t>页的头元素中，或在一个外部的 </a:t>
            </a:r>
            <a:r>
              <a:rPr lang="en-US" altLang="zh-CN" sz="2400" dirty="0"/>
              <a:t>CSS </a:t>
            </a:r>
            <a:r>
              <a:rPr lang="zh-CN" altLang="en-US" sz="2400" dirty="0"/>
              <a:t>文件中。甚至可以在同一个 </a:t>
            </a:r>
            <a:r>
              <a:rPr lang="en-US" altLang="zh-CN" sz="2400" dirty="0"/>
              <a:t>HTML </a:t>
            </a:r>
            <a:r>
              <a:rPr lang="zh-CN" altLang="en-US" sz="2400" dirty="0"/>
              <a:t>文档内部引用多个外部样式表。</a:t>
            </a: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BC17DA-C467-4F01-8A51-63F88E8E4713}" type="slidenum">
              <a:rPr lang="zh-CN" altLang="en-US" sz="1200">
                <a:solidFill>
                  <a:srgbClr val="00B0F0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zh-CN" altLang="en-US" sz="1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17025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CSS</a:t>
            </a:r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4043363" cy="4525963"/>
          </a:xfrm>
          <a:solidFill>
            <a:schemeClr val="bg1">
              <a:lumMod val="85000"/>
            </a:schemeClr>
          </a:solidFill>
        </p:spPr>
        <p:txBody>
          <a:bodyPr rtlCol="0"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/>
              <a:t>&lt;html&gt;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/>
              <a:t>&lt;head&gt;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/>
              <a:t>&lt;title&gt;CSS</a:t>
            </a:r>
            <a:r>
              <a:rPr lang="zh-CN" altLang="en-US" dirty="0"/>
              <a:t>示例</a:t>
            </a:r>
            <a:r>
              <a:rPr lang="en-US" altLang="zh-CN" dirty="0"/>
              <a:t>&lt;/title&gt;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/>
              <a:t>&lt;/head&gt;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/>
              <a:t>&lt;body&gt;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/>
              <a:t>&lt;p&gt;</a:t>
            </a:r>
            <a:r>
              <a:rPr lang="en-US" altLang="zh-CN" dirty="0">
                <a:solidFill>
                  <a:srgbClr val="7030A0"/>
                </a:solidFill>
              </a:rPr>
              <a:t>&lt;strong&gt;&lt;</a:t>
            </a:r>
            <a:r>
              <a:rPr lang="en-US" altLang="zh-CN" dirty="0" err="1">
                <a:solidFill>
                  <a:srgbClr val="7030A0"/>
                </a:solidFill>
              </a:rPr>
              <a:t>em</a:t>
            </a:r>
            <a:r>
              <a:rPr lang="en-US" altLang="zh-CN" dirty="0">
                <a:solidFill>
                  <a:srgbClr val="7030A0"/>
                </a:solidFill>
              </a:rPr>
              <a:t>&gt;&lt;font color=“red”&gt;</a:t>
            </a:r>
            <a:r>
              <a:rPr lang="zh-CN" altLang="en-US" dirty="0"/>
              <a:t>加粗斜体红色字</a:t>
            </a:r>
            <a:r>
              <a:rPr lang="en-US" altLang="zh-CN" dirty="0">
                <a:solidFill>
                  <a:srgbClr val="7030A0"/>
                </a:solidFill>
              </a:rPr>
              <a:t>&lt;/font&gt;&lt;/</a:t>
            </a:r>
            <a:r>
              <a:rPr lang="en-US" altLang="zh-CN" dirty="0" err="1">
                <a:solidFill>
                  <a:srgbClr val="7030A0"/>
                </a:solidFill>
              </a:rPr>
              <a:t>em</a:t>
            </a:r>
            <a:r>
              <a:rPr lang="en-US" altLang="zh-CN" dirty="0">
                <a:solidFill>
                  <a:srgbClr val="7030A0"/>
                </a:solidFill>
              </a:rPr>
              <a:t>&gt;&lt;/strong&gt;</a:t>
            </a:r>
            <a:r>
              <a:rPr lang="en-US" altLang="zh-CN" dirty="0"/>
              <a:t>&lt;/p&gt;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/>
              <a:t>&lt;/body&gt;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/>
              <a:t>&lt;/html&gt;</a:t>
            </a:r>
            <a:endParaRPr lang="zh-CN" altLang="en-US" dirty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592290-64D3-4F9D-9547-504638C9CE22}" type="slidenum">
              <a:rPr lang="zh-CN" altLang="en-US" sz="1200">
                <a:solidFill>
                  <a:srgbClr val="00B0F0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zh-CN" altLang="en-US" sz="1200">
              <a:solidFill>
                <a:srgbClr val="00B0F0"/>
              </a:solidFill>
            </a:endParaRPr>
          </a:p>
        </p:txBody>
      </p:sp>
      <p:sp>
        <p:nvSpPr>
          <p:cNvPr id="19463" name="内容占位符 2"/>
          <p:cNvSpPr txBox="1">
            <a:spLocks/>
          </p:cNvSpPr>
          <p:nvPr/>
        </p:nvSpPr>
        <p:spPr bwMode="auto">
          <a:xfrm>
            <a:off x="4716463" y="1412875"/>
            <a:ext cx="397033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4643438" y="1412875"/>
            <a:ext cx="4043362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 fontScale="85000" lnSpcReduction="1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B0F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>
                <a:solidFill>
                  <a:schemeClr val="tx2"/>
                </a:solidFill>
              </a:rPr>
              <a:t>&lt;html&gt;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>
                <a:solidFill>
                  <a:schemeClr val="tx2"/>
                </a:solidFill>
              </a:rPr>
              <a:t>&lt;head&gt;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>
                <a:solidFill>
                  <a:schemeClr val="tx2"/>
                </a:solidFill>
              </a:rPr>
              <a:t>&lt;title&gt;CSS</a:t>
            </a:r>
            <a:r>
              <a:rPr lang="zh-CN" altLang="en-US" dirty="0">
                <a:solidFill>
                  <a:schemeClr val="tx2"/>
                </a:solidFill>
              </a:rPr>
              <a:t>示例</a:t>
            </a:r>
            <a:r>
              <a:rPr lang="en-US" altLang="zh-CN" dirty="0">
                <a:solidFill>
                  <a:schemeClr val="tx2"/>
                </a:solidFill>
              </a:rPr>
              <a:t>&lt;/title&gt;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>
                <a:solidFill>
                  <a:srgbClr val="FF0000"/>
                </a:solidFill>
              </a:rPr>
              <a:t>&lt;style type="text/</a:t>
            </a:r>
            <a:r>
              <a:rPr lang="en-US" altLang="zh-CN" dirty="0" err="1">
                <a:solidFill>
                  <a:srgbClr val="FF0000"/>
                </a:solidFill>
              </a:rPr>
              <a:t>css</a:t>
            </a:r>
            <a:r>
              <a:rPr lang="en-US" altLang="zh-CN" dirty="0">
                <a:solidFill>
                  <a:srgbClr val="FF0000"/>
                </a:solidFill>
              </a:rPr>
              <a:t>"&gt;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 err="1">
                <a:solidFill>
                  <a:srgbClr val="FF0000"/>
                </a:solidFill>
              </a:rPr>
              <a:t>myfont</a:t>
            </a:r>
            <a:r>
              <a:rPr lang="en-US" altLang="zh-CN" dirty="0">
                <a:solidFill>
                  <a:srgbClr val="FF0000"/>
                </a:solidFill>
              </a:rPr>
              <a:t>{</a:t>
            </a:r>
            <a:r>
              <a:rPr lang="en-US" altLang="zh-CN" dirty="0" err="1">
                <a:solidFill>
                  <a:srgbClr val="FF0000"/>
                </a:solidFill>
              </a:rPr>
              <a:t>font-weight:bold</a:t>
            </a:r>
            <a:r>
              <a:rPr lang="en-US" altLang="zh-CN" dirty="0">
                <a:solidFill>
                  <a:srgbClr val="FF0000"/>
                </a:solidFill>
              </a:rPr>
              <a:t>; </a:t>
            </a:r>
            <a:r>
              <a:rPr lang="en-US" altLang="zh-CN" dirty="0" err="1">
                <a:solidFill>
                  <a:srgbClr val="FF0000"/>
                </a:solidFill>
              </a:rPr>
              <a:t>font-style:italic</a:t>
            </a:r>
            <a:r>
              <a:rPr lang="en-US" altLang="zh-CN" dirty="0">
                <a:solidFill>
                  <a:srgbClr val="FF0000"/>
                </a:solidFill>
              </a:rPr>
              <a:t>; </a:t>
            </a:r>
            <a:r>
              <a:rPr lang="en-US" altLang="zh-CN" dirty="0" err="1">
                <a:solidFill>
                  <a:srgbClr val="FF0000"/>
                </a:solidFill>
              </a:rPr>
              <a:t>color:red</a:t>
            </a:r>
            <a:r>
              <a:rPr lang="en-US" altLang="zh-CN" dirty="0">
                <a:solidFill>
                  <a:srgbClr val="FF0000"/>
                </a:solidFill>
              </a:rPr>
              <a:t>;}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>
                <a:solidFill>
                  <a:srgbClr val="FF0000"/>
                </a:solidFill>
              </a:rPr>
              <a:t>&lt;/style&gt;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>
                <a:solidFill>
                  <a:schemeClr val="tx2"/>
                </a:solidFill>
              </a:rPr>
              <a:t>&lt;/head&gt;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>
                <a:solidFill>
                  <a:schemeClr val="tx2"/>
                </a:solidFill>
              </a:rPr>
              <a:t>&lt;body&gt;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>
                <a:solidFill>
                  <a:schemeClr val="tx2"/>
                </a:solidFill>
              </a:rPr>
              <a:t>&lt;p </a:t>
            </a:r>
            <a:r>
              <a:rPr lang="en-US" altLang="zh-CN" dirty="0">
                <a:solidFill>
                  <a:srgbClr val="FF0000"/>
                </a:solidFill>
              </a:rPr>
              <a:t>class="</a:t>
            </a:r>
            <a:r>
              <a:rPr lang="en-US" altLang="zh-CN" dirty="0" err="1">
                <a:solidFill>
                  <a:srgbClr val="FF0000"/>
                </a:solidFill>
              </a:rPr>
              <a:t>myfont</a:t>
            </a:r>
            <a:r>
              <a:rPr lang="en-US" altLang="zh-CN" dirty="0">
                <a:solidFill>
                  <a:srgbClr val="FF0000"/>
                </a:solidFill>
              </a:rPr>
              <a:t>"</a:t>
            </a:r>
            <a:r>
              <a:rPr lang="en-US" altLang="zh-CN" dirty="0"/>
              <a:t>&gt;</a:t>
            </a:r>
            <a:r>
              <a:rPr lang="zh-CN" altLang="en-US" dirty="0">
                <a:solidFill>
                  <a:schemeClr val="tx2"/>
                </a:solidFill>
              </a:rPr>
              <a:t>加粗斜体红色字</a:t>
            </a:r>
            <a:r>
              <a:rPr lang="en-US" altLang="zh-CN" dirty="0">
                <a:solidFill>
                  <a:schemeClr val="tx2"/>
                </a:solidFill>
              </a:rPr>
              <a:t>&lt;/p&gt;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>
                <a:solidFill>
                  <a:schemeClr val="tx2"/>
                </a:solidFill>
              </a:rPr>
              <a:t>&lt;/body&gt;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>
                <a:solidFill>
                  <a:schemeClr val="tx2"/>
                </a:solidFill>
              </a:rPr>
              <a:t>&lt;/html&gt;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799472"/>
      </p:ext>
    </p:extLst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CSS</a:t>
            </a:r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4043363" cy="4525963"/>
          </a:xfrm>
          <a:solidFill>
            <a:schemeClr val="bg1">
              <a:lumMod val="85000"/>
            </a:schemeClr>
          </a:solidFill>
        </p:spPr>
        <p:txBody>
          <a:bodyPr rtlCol="0"/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/>
              <a:t>样式文件 </a:t>
            </a:r>
            <a:r>
              <a:rPr lang="en-US" altLang="zh-Hans" dirty="0" err="1"/>
              <a:t>scc</a:t>
            </a:r>
            <a:r>
              <a:rPr lang="en-US" altLang="zh-CN" dirty="0" err="1"/>
              <a:t>.css</a:t>
            </a:r>
            <a:endParaRPr lang="en-US" altLang="zh-CN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/>
              <a:t>.</a:t>
            </a:r>
            <a:r>
              <a:rPr lang="en-US" altLang="zh-CN" dirty="0" err="1"/>
              <a:t>myfont</a:t>
            </a:r>
            <a:r>
              <a:rPr lang="en-US" altLang="zh-CN" dirty="0"/>
              <a:t>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font-weight:bold</a:t>
            </a:r>
            <a:r>
              <a:rPr lang="en-US" altLang="zh-CN" dirty="0"/>
              <a:t>;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font-style:italic</a:t>
            </a:r>
            <a:r>
              <a:rPr lang="en-US" altLang="zh-CN" dirty="0"/>
              <a:t>;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color:red</a:t>
            </a:r>
            <a:r>
              <a:rPr lang="en-US" altLang="zh-CN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/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E42BEA-6322-48AD-94E2-5545366E36DB}" type="slidenum">
              <a:rPr lang="zh-CN" altLang="en-US" sz="1200">
                <a:solidFill>
                  <a:srgbClr val="00B0F0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zh-CN" altLang="en-US" sz="1200">
              <a:solidFill>
                <a:srgbClr val="00B0F0"/>
              </a:solidFill>
            </a:endParaRPr>
          </a:p>
        </p:txBody>
      </p:sp>
      <p:sp>
        <p:nvSpPr>
          <p:cNvPr id="20487" name="内容占位符 2"/>
          <p:cNvSpPr txBox="1">
            <a:spLocks/>
          </p:cNvSpPr>
          <p:nvPr/>
        </p:nvSpPr>
        <p:spPr bwMode="auto">
          <a:xfrm>
            <a:off x="4716463" y="1412875"/>
            <a:ext cx="397033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4643438" y="1412875"/>
            <a:ext cx="4043362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 fontScale="85000" lnSpcReduction="1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B0F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>
                <a:solidFill>
                  <a:schemeClr val="tx2"/>
                </a:solidFill>
              </a:rPr>
              <a:t>网页文件 </a:t>
            </a:r>
            <a:r>
              <a:rPr lang="en-US" altLang="zh-CN" dirty="0">
                <a:solidFill>
                  <a:schemeClr val="tx2"/>
                </a:solidFill>
              </a:rPr>
              <a:t>default.html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>
                <a:solidFill>
                  <a:schemeClr val="tx2"/>
                </a:solidFill>
              </a:rPr>
              <a:t>&lt;html&gt;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>
                <a:solidFill>
                  <a:schemeClr val="tx2"/>
                </a:solidFill>
              </a:rPr>
              <a:t>&lt;head&gt;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>
                <a:solidFill>
                  <a:schemeClr val="tx2"/>
                </a:solidFill>
              </a:rPr>
              <a:t>&lt;title&gt;CSS</a:t>
            </a:r>
            <a:r>
              <a:rPr lang="zh-CN" altLang="en-US" dirty="0">
                <a:solidFill>
                  <a:schemeClr val="tx2"/>
                </a:solidFill>
              </a:rPr>
              <a:t>示例</a:t>
            </a:r>
            <a:r>
              <a:rPr lang="en-US" altLang="zh-CN" dirty="0">
                <a:solidFill>
                  <a:schemeClr val="tx2"/>
                </a:solidFill>
              </a:rPr>
              <a:t>&lt;/title&gt;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>
                <a:solidFill>
                  <a:srgbClr val="FF0000"/>
                </a:solidFill>
              </a:rPr>
              <a:t>&lt;link </a:t>
            </a:r>
            <a:r>
              <a:rPr lang="en-US" altLang="zh-CN" dirty="0" err="1">
                <a:solidFill>
                  <a:srgbClr val="FF0000"/>
                </a:solidFill>
              </a:rPr>
              <a:t>href</a:t>
            </a:r>
            <a:r>
              <a:rPr lang="en-US" altLang="zh-CN" dirty="0">
                <a:solidFill>
                  <a:srgbClr val="FF0000"/>
                </a:solidFill>
              </a:rPr>
              <a:t>="scc.css" </a:t>
            </a:r>
            <a:r>
              <a:rPr lang="en-US" altLang="zh-CN" dirty="0" err="1">
                <a:solidFill>
                  <a:srgbClr val="FF0000"/>
                </a:solidFill>
              </a:rPr>
              <a:t>rel</a:t>
            </a:r>
            <a:r>
              <a:rPr lang="en-US" altLang="zh-CN" dirty="0">
                <a:solidFill>
                  <a:srgbClr val="FF0000"/>
                </a:solidFill>
              </a:rPr>
              <a:t>="</a:t>
            </a:r>
            <a:r>
              <a:rPr lang="en-US" altLang="zh-CN" dirty="0" err="1">
                <a:solidFill>
                  <a:srgbClr val="FF0000"/>
                </a:solidFill>
              </a:rPr>
              <a:t>stylesheet</a:t>
            </a:r>
            <a:r>
              <a:rPr lang="en-US" altLang="zh-CN" dirty="0">
                <a:solidFill>
                  <a:srgbClr val="FF0000"/>
                </a:solidFill>
              </a:rPr>
              <a:t>" type="text/</a:t>
            </a:r>
            <a:r>
              <a:rPr lang="en-US" altLang="zh-CN" dirty="0" err="1">
                <a:solidFill>
                  <a:srgbClr val="FF0000"/>
                </a:solidFill>
              </a:rPr>
              <a:t>css</a:t>
            </a:r>
            <a:r>
              <a:rPr lang="en-US" altLang="zh-CN" dirty="0">
                <a:solidFill>
                  <a:srgbClr val="FF0000"/>
                </a:solidFill>
              </a:rPr>
              <a:t>" /&gt;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>
                <a:solidFill>
                  <a:schemeClr val="tx2"/>
                </a:solidFill>
              </a:rPr>
              <a:t>&lt;/head&gt;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>
                <a:solidFill>
                  <a:schemeClr val="tx2"/>
                </a:solidFill>
              </a:rPr>
              <a:t>&lt;body&gt;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>
                <a:solidFill>
                  <a:schemeClr val="tx2"/>
                </a:solidFill>
              </a:rPr>
              <a:t>&lt;p </a:t>
            </a:r>
            <a:r>
              <a:rPr lang="en-US" altLang="zh-CN" dirty="0">
                <a:solidFill>
                  <a:srgbClr val="FF0000"/>
                </a:solidFill>
              </a:rPr>
              <a:t>class="</a:t>
            </a:r>
            <a:r>
              <a:rPr lang="en-US" altLang="zh-CN" dirty="0" err="1">
                <a:solidFill>
                  <a:srgbClr val="FF0000"/>
                </a:solidFill>
              </a:rPr>
              <a:t>myfont</a:t>
            </a:r>
            <a:r>
              <a:rPr lang="en-US" altLang="zh-CN" dirty="0">
                <a:solidFill>
                  <a:srgbClr val="FF0000"/>
                </a:solidFill>
              </a:rPr>
              <a:t>"</a:t>
            </a:r>
            <a:r>
              <a:rPr lang="en-US" altLang="zh-CN" dirty="0"/>
              <a:t>&gt;</a:t>
            </a:r>
            <a:r>
              <a:rPr lang="zh-CN" altLang="en-US" dirty="0">
                <a:solidFill>
                  <a:schemeClr val="tx2"/>
                </a:solidFill>
              </a:rPr>
              <a:t>加粗斜体红色字</a:t>
            </a:r>
            <a:r>
              <a:rPr lang="en-US" altLang="zh-CN" dirty="0">
                <a:solidFill>
                  <a:schemeClr val="tx2"/>
                </a:solidFill>
              </a:rPr>
              <a:t>&lt;/p&gt;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>
                <a:solidFill>
                  <a:schemeClr val="tx2"/>
                </a:solidFill>
              </a:rPr>
              <a:t>&lt;/body&gt;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>
                <a:solidFill>
                  <a:schemeClr val="tx2"/>
                </a:solidFill>
              </a:rPr>
              <a:t>&lt;/html&gt;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735153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951EC-3A76-4BFA-BF60-EF5E6C13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FB78F-0E9E-40CB-82A3-61D47F581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12776"/>
            <a:ext cx="8568952" cy="5112568"/>
          </a:xfrm>
        </p:spPr>
        <p:txBody>
          <a:bodyPr/>
          <a:lstStyle/>
          <a:p>
            <a:r>
              <a:rPr lang="en-US" altLang="zh-CN" sz="2800" dirty="0"/>
              <a:t>Web</a:t>
            </a:r>
            <a:r>
              <a:rPr lang="zh-CN" altLang="en-US" sz="2800" dirty="0"/>
              <a:t>亦称作“万维网”、“</a:t>
            </a:r>
            <a:r>
              <a:rPr lang="en-US" altLang="zh-CN" sz="2800" dirty="0"/>
              <a:t>WWW”</a:t>
            </a:r>
            <a:r>
              <a:rPr lang="zh-CN" altLang="en-US" sz="2800" dirty="0"/>
              <a:t>、“</a:t>
            </a:r>
            <a:r>
              <a:rPr lang="en-US" altLang="zh-CN" sz="2800" dirty="0"/>
              <a:t>3W”,</a:t>
            </a:r>
            <a:r>
              <a:rPr lang="zh-CN" altLang="en-US" sz="2800" dirty="0"/>
              <a:t>其英文全称为：“</a:t>
            </a:r>
            <a:r>
              <a:rPr lang="en-US" altLang="zh-CN" sz="2800" dirty="0"/>
              <a:t>World Wide Web”</a:t>
            </a:r>
          </a:p>
          <a:p>
            <a:r>
              <a:rPr lang="en-US" altLang="zh-CN" sz="2800" dirty="0"/>
              <a:t>Web</a:t>
            </a:r>
            <a:r>
              <a:rPr lang="zh-CN" altLang="en-US" sz="2800" dirty="0"/>
              <a:t>是一个由许多互相链接的超文本文档</a:t>
            </a:r>
            <a:r>
              <a:rPr lang="en-US" altLang="zh-CN" sz="2800" dirty="0"/>
              <a:t>(</a:t>
            </a:r>
            <a:r>
              <a:rPr lang="zh-CN" altLang="en-US" sz="2800" dirty="0"/>
              <a:t>资源</a:t>
            </a:r>
            <a:r>
              <a:rPr lang="en-US" altLang="zh-CN" sz="2800" dirty="0"/>
              <a:t>)</a:t>
            </a:r>
            <a:r>
              <a:rPr lang="zh-CN" altLang="en-US" sz="2800" dirty="0"/>
              <a:t>组成的系统分布式系统。</a:t>
            </a:r>
          </a:p>
        </p:txBody>
      </p:sp>
    </p:spTree>
    <p:extLst>
      <p:ext uri="{BB962C8B-B14F-4D97-AF65-F5344CB8AC3E}">
        <p14:creationId xmlns:p14="http://schemas.microsoft.com/office/powerpoint/2010/main" val="2532722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DIV+CSS</a:t>
            </a:r>
            <a:r>
              <a:rPr lang="zh-CN" altLang="en-US" dirty="0"/>
              <a:t>布局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5259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简述：</a:t>
            </a:r>
            <a:r>
              <a:rPr lang="en-US" altLang="zh-CN" sz="2400" dirty="0">
                <a:solidFill>
                  <a:schemeClr val="tx2"/>
                </a:solidFill>
              </a:rPr>
              <a:t>DIV+CSS</a:t>
            </a:r>
            <a:r>
              <a:rPr lang="zh-CN" altLang="en-US" sz="2400" dirty="0">
                <a:solidFill>
                  <a:schemeClr val="tx2"/>
                </a:solidFill>
              </a:rPr>
              <a:t>是网站标准（或称“</a:t>
            </a:r>
            <a:r>
              <a:rPr lang="en-US" altLang="zh-CN" sz="2400" dirty="0">
                <a:solidFill>
                  <a:schemeClr val="tx2"/>
                </a:solidFill>
              </a:rPr>
              <a:t>WEB</a:t>
            </a:r>
            <a:r>
              <a:rPr lang="zh-CN" altLang="en-US" sz="2400" dirty="0">
                <a:solidFill>
                  <a:schemeClr val="tx2"/>
                </a:solidFill>
              </a:rPr>
              <a:t>标准”）中常用术语之一，</a:t>
            </a:r>
            <a:r>
              <a:rPr lang="en-US" altLang="zh-CN" sz="2400" dirty="0" err="1">
                <a:solidFill>
                  <a:schemeClr val="tx2"/>
                </a:solidFill>
              </a:rPr>
              <a:t>div+css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zh-CN" altLang="en-US" sz="2400" dirty="0">
                <a:solidFill>
                  <a:schemeClr val="tx2"/>
                </a:solidFill>
              </a:rPr>
              <a:t>是一种网页的布局方法，这一种网页布局方法有别于传统的</a:t>
            </a:r>
            <a:r>
              <a:rPr lang="en-US" altLang="zh-CN" sz="2400" dirty="0">
                <a:solidFill>
                  <a:schemeClr val="tx2"/>
                </a:solidFill>
              </a:rPr>
              <a:t>HTML</a:t>
            </a:r>
            <a:r>
              <a:rPr lang="zh-CN" altLang="en-US" sz="2400" dirty="0">
                <a:solidFill>
                  <a:schemeClr val="tx2"/>
                </a:solidFill>
              </a:rPr>
              <a:t>网页设计语言中的表格（</a:t>
            </a:r>
            <a:r>
              <a:rPr lang="en-US" altLang="zh-CN" sz="2400" dirty="0">
                <a:solidFill>
                  <a:schemeClr val="tx2"/>
                </a:solidFill>
              </a:rPr>
              <a:t>table</a:t>
            </a:r>
            <a:r>
              <a:rPr lang="zh-CN" altLang="en-US" sz="2400" dirty="0">
                <a:solidFill>
                  <a:schemeClr val="tx2"/>
                </a:solidFill>
              </a:rPr>
              <a:t>）定位方式，可实现网页页面内容与表现相分离。</a:t>
            </a: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0CA399-0F0C-41A5-982C-4BCE8ACEBCE1}" type="slidenum">
              <a:rPr lang="zh-CN" altLang="en-US" sz="1200">
                <a:solidFill>
                  <a:srgbClr val="00B0F0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zh-CN" altLang="en-US" sz="1200">
              <a:solidFill>
                <a:srgbClr val="00B0F0"/>
              </a:solidFill>
            </a:endParaRPr>
          </a:p>
        </p:txBody>
      </p:sp>
      <p:pic>
        <p:nvPicPr>
          <p:cNvPr id="21509" name="Picture 2" descr="D:\360data\重要数据\我的文档\My Pictures\2_Column_Layou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947" y="3212976"/>
            <a:ext cx="3386106" cy="3383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7553615"/>
      </p:ext>
    </p:extLst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DIV+CSS</a:t>
            </a:r>
            <a:r>
              <a:rPr lang="zh-CN" altLang="en-US" dirty="0"/>
              <a:t>布局优势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52" y="1358791"/>
            <a:ext cx="9113548" cy="5499209"/>
          </a:xfrm>
        </p:spPr>
        <p:txBody>
          <a:bodyPr rtlCol="0">
            <a:normAutofit fontScale="77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600" b="1" dirty="0">
                <a:solidFill>
                  <a:srgbClr val="7030A0"/>
                </a:solidFill>
              </a:rPr>
              <a:t>一、使页面载入得更快</a:t>
            </a:r>
            <a:br>
              <a:rPr lang="en-US" altLang="zh-CN" dirty="0"/>
            </a:br>
            <a:r>
              <a:rPr lang="zh-CN" altLang="en-US" dirty="0"/>
              <a:t>　　由于将大部分页面代码写在了</a:t>
            </a:r>
            <a:r>
              <a:rPr lang="en-US" altLang="zh-CN" dirty="0"/>
              <a:t>CSS</a:t>
            </a:r>
            <a:r>
              <a:rPr lang="zh-CN" altLang="en-US" dirty="0"/>
              <a:t>当中，使得页面体积容量变得更小。相对于表格嵌套的方式，</a:t>
            </a:r>
            <a:r>
              <a:rPr lang="en-US" altLang="zh-CN" dirty="0"/>
              <a:t>DIV+CSS</a:t>
            </a:r>
            <a:r>
              <a:rPr lang="zh-CN" altLang="en-US" dirty="0"/>
              <a:t>将页面独立成更多的区域，在打开页面的时候，逐层加载。而不像表格嵌套那样将整个页面圈在一个大表格里，使得加载速度很慢。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600" b="1" dirty="0">
                <a:solidFill>
                  <a:srgbClr val="7030A0"/>
                </a:solidFill>
              </a:rPr>
              <a:t>二、降低流量费用</a:t>
            </a:r>
            <a:br>
              <a:rPr lang="en-US" altLang="zh-CN" dirty="0"/>
            </a:br>
            <a:r>
              <a:rPr lang="zh-CN" altLang="en-US" dirty="0"/>
              <a:t>　　页面体积变小，浏览速度变快，这就使得对于某些控制主机流量的网站来说是最大的优势了。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600" b="1" dirty="0">
                <a:solidFill>
                  <a:srgbClr val="7030A0"/>
                </a:solidFill>
              </a:rPr>
              <a:t>三、修改设计时更有效率</a:t>
            </a:r>
            <a:br>
              <a:rPr lang="en-US" altLang="zh-CN" dirty="0"/>
            </a:br>
            <a:r>
              <a:rPr lang="zh-CN" altLang="en-US" dirty="0"/>
              <a:t>　　由于使用了</a:t>
            </a:r>
            <a:r>
              <a:rPr lang="en-US" altLang="zh-CN" dirty="0"/>
              <a:t>DIV+CSS</a:t>
            </a:r>
            <a:r>
              <a:rPr lang="zh-CN" altLang="en-US" dirty="0"/>
              <a:t>制作方法，在修改页面的时候更加容易省时。根据区域内容标记，到</a:t>
            </a:r>
            <a:r>
              <a:rPr lang="en-US" altLang="zh-CN" dirty="0"/>
              <a:t>CSS</a:t>
            </a:r>
            <a:r>
              <a:rPr lang="zh-CN" altLang="en-US" dirty="0"/>
              <a:t>里找到相应的</a:t>
            </a:r>
            <a:r>
              <a:rPr lang="en-US" altLang="zh-CN" dirty="0"/>
              <a:t>ID</a:t>
            </a:r>
            <a:r>
              <a:rPr lang="zh-CN" altLang="en-US" dirty="0"/>
              <a:t>，使得修改页面的时候更加方便，也不会破坏页面其他部分的布局样式。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600" b="1" dirty="0">
                <a:solidFill>
                  <a:srgbClr val="7030A0"/>
                </a:solidFill>
              </a:rPr>
              <a:t>四、保持视觉的一致性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DIV+CSS</a:t>
            </a:r>
            <a:r>
              <a:rPr lang="zh-CN" altLang="en-US" dirty="0"/>
              <a:t>最重要的优势之一：保持视觉的一致性；以往表格嵌套的制作方法，会使得页面与页面，或者区域与区域之间的显示效果会有偏差。而使用</a:t>
            </a:r>
            <a:r>
              <a:rPr lang="en-US" altLang="zh-CN" dirty="0"/>
              <a:t>DIV+CSS</a:t>
            </a:r>
            <a:r>
              <a:rPr lang="zh-CN" altLang="en-US" dirty="0"/>
              <a:t>的制作方法，将所有页面，或所有区域统一用</a:t>
            </a:r>
            <a:r>
              <a:rPr lang="en-US" altLang="zh-CN" dirty="0"/>
              <a:t>CSS</a:t>
            </a:r>
            <a:r>
              <a:rPr lang="zh-CN" altLang="en-US" dirty="0"/>
              <a:t>文件控制，就避免了不同区域或不同页面体现出的效果偏差。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600" b="1" dirty="0">
                <a:solidFill>
                  <a:srgbClr val="7030A0"/>
                </a:solidFill>
              </a:rPr>
              <a:t>五、更好地被搜索引擎收录</a:t>
            </a:r>
            <a:br>
              <a:rPr lang="en-US" altLang="zh-CN" dirty="0"/>
            </a:br>
            <a:r>
              <a:rPr lang="zh-CN" altLang="en-US" dirty="0"/>
              <a:t>　　由于将大部分的</a:t>
            </a:r>
            <a:r>
              <a:rPr lang="en-US" altLang="zh-CN" dirty="0"/>
              <a:t>HTML</a:t>
            </a:r>
            <a:r>
              <a:rPr lang="zh-CN" altLang="en-US" dirty="0"/>
              <a:t>代码和内容样式写入了</a:t>
            </a:r>
            <a:r>
              <a:rPr lang="en-US" altLang="zh-CN" dirty="0"/>
              <a:t>CSS</a:t>
            </a:r>
            <a:r>
              <a:rPr lang="zh-CN" altLang="en-US" dirty="0"/>
              <a:t>文件中，这就使得网页中正文部分更为突出明显，便于被搜索引擎采集收录。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600" b="1" dirty="0">
                <a:solidFill>
                  <a:srgbClr val="7030A0"/>
                </a:solidFill>
              </a:rPr>
              <a:t>六、对浏览者和浏览器更具亲和力</a:t>
            </a:r>
            <a:br>
              <a:rPr lang="en-US" altLang="zh-CN" dirty="0"/>
            </a:br>
            <a:r>
              <a:rPr lang="zh-CN" altLang="en-US" dirty="0"/>
              <a:t>　　我们都知道网站做出来是给浏览者使用的，对浏览者和浏览器更具亲和力，</a:t>
            </a:r>
            <a:r>
              <a:rPr lang="en-US" altLang="zh-CN" dirty="0"/>
              <a:t>DIV+CSS</a:t>
            </a:r>
            <a:r>
              <a:rPr lang="zh-CN" altLang="en-US" dirty="0"/>
              <a:t>在这方面更具优势。由于</a:t>
            </a:r>
            <a:r>
              <a:rPr lang="en-US" altLang="zh-CN" dirty="0"/>
              <a:t>CSS</a:t>
            </a:r>
            <a:r>
              <a:rPr lang="zh-CN" altLang="en-US" dirty="0"/>
              <a:t>富含丰富的样式，使页面更加灵活性，它可以根据不同的浏览器，而达到显示效果的统一和不变形。</a:t>
            </a: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AC4918-0168-43BC-969F-8C47EAB7C08C}" type="slidenum">
              <a:rPr lang="zh-CN" altLang="en-US" sz="1200">
                <a:solidFill>
                  <a:srgbClr val="00B0F0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zh-CN" altLang="en-US" sz="1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2779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DIV+CSS</a:t>
            </a:r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4043363" cy="4525963"/>
          </a:xfrm>
          <a:solidFill>
            <a:schemeClr val="bg1">
              <a:lumMod val="85000"/>
            </a:schemeClr>
          </a:solidFill>
        </p:spPr>
        <p:txBody>
          <a:bodyPr rtlCol="0"/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/>
              <a:t>Table</a:t>
            </a:r>
            <a:r>
              <a:rPr lang="zh-CN" altLang="en-US" dirty="0"/>
              <a:t>布局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018285-DB6A-414A-AD96-2E6369676FF4}" type="slidenum">
              <a:rPr lang="zh-CN" altLang="en-US" sz="1200">
                <a:solidFill>
                  <a:srgbClr val="00B0F0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zh-CN" altLang="en-US" sz="1200">
              <a:solidFill>
                <a:srgbClr val="00B0F0"/>
              </a:solidFill>
            </a:endParaRPr>
          </a:p>
        </p:txBody>
      </p:sp>
      <p:pic>
        <p:nvPicPr>
          <p:cNvPr id="23557" name="Imagen 27" descr="btns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8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Imagen 28" descr="btns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6221413"/>
            <a:ext cx="215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内容占位符 2"/>
          <p:cNvSpPr txBox="1">
            <a:spLocks/>
          </p:cNvSpPr>
          <p:nvPr/>
        </p:nvSpPr>
        <p:spPr bwMode="auto">
          <a:xfrm>
            <a:off x="4716463" y="1412875"/>
            <a:ext cx="397033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4643438" y="1412875"/>
            <a:ext cx="4043362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B0F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>
                <a:solidFill>
                  <a:srgbClr val="FF0000"/>
                </a:solidFill>
              </a:rPr>
              <a:t>DIV+CSS</a:t>
            </a:r>
            <a:r>
              <a:rPr lang="zh-CN" altLang="en-US" dirty="0">
                <a:solidFill>
                  <a:srgbClr val="FF0000"/>
                </a:solidFill>
              </a:rPr>
              <a:t>布局</a:t>
            </a:r>
          </a:p>
        </p:txBody>
      </p:sp>
      <p:sp>
        <p:nvSpPr>
          <p:cNvPr id="5" name="矩形 4"/>
          <p:cNvSpPr/>
          <p:nvPr/>
        </p:nvSpPr>
        <p:spPr>
          <a:xfrm>
            <a:off x="1116013" y="2276475"/>
            <a:ext cx="2663825" cy="576263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页头</a:t>
            </a:r>
          </a:p>
        </p:txBody>
      </p:sp>
      <p:sp>
        <p:nvSpPr>
          <p:cNvPr id="10" name="矩形 9"/>
          <p:cNvSpPr/>
          <p:nvPr/>
        </p:nvSpPr>
        <p:spPr>
          <a:xfrm>
            <a:off x="1116013" y="2852738"/>
            <a:ext cx="576262" cy="165576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侧边导航</a:t>
            </a:r>
          </a:p>
        </p:txBody>
      </p:sp>
      <p:sp>
        <p:nvSpPr>
          <p:cNvPr id="15" name="矩形 14"/>
          <p:cNvSpPr/>
          <p:nvPr/>
        </p:nvSpPr>
        <p:spPr>
          <a:xfrm>
            <a:off x="1679575" y="2852738"/>
            <a:ext cx="2100263" cy="165576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主体内容</a:t>
            </a:r>
          </a:p>
        </p:txBody>
      </p:sp>
      <p:sp>
        <p:nvSpPr>
          <p:cNvPr id="16" name="矩形 15"/>
          <p:cNvSpPr/>
          <p:nvPr/>
        </p:nvSpPr>
        <p:spPr>
          <a:xfrm>
            <a:off x="1116013" y="4508500"/>
            <a:ext cx="2663825" cy="576263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页尾</a:t>
            </a:r>
          </a:p>
        </p:txBody>
      </p:sp>
      <p:sp>
        <p:nvSpPr>
          <p:cNvPr id="17" name="矩形 16"/>
          <p:cNvSpPr/>
          <p:nvPr/>
        </p:nvSpPr>
        <p:spPr>
          <a:xfrm>
            <a:off x="5316538" y="2276475"/>
            <a:ext cx="2663825" cy="576263"/>
          </a:xfrm>
          <a:prstGeom prst="rect">
            <a:avLst/>
          </a:prstGeom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页头</a:t>
            </a:r>
          </a:p>
        </p:txBody>
      </p:sp>
      <p:sp>
        <p:nvSpPr>
          <p:cNvPr id="18" name="矩形 17"/>
          <p:cNvSpPr/>
          <p:nvPr/>
        </p:nvSpPr>
        <p:spPr>
          <a:xfrm>
            <a:off x="5316538" y="2924175"/>
            <a:ext cx="576262" cy="1657350"/>
          </a:xfrm>
          <a:prstGeom prst="rect">
            <a:avLst/>
          </a:prstGeom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侧边导航</a:t>
            </a:r>
          </a:p>
        </p:txBody>
      </p:sp>
      <p:sp>
        <p:nvSpPr>
          <p:cNvPr id="20" name="矩形 19"/>
          <p:cNvSpPr/>
          <p:nvPr/>
        </p:nvSpPr>
        <p:spPr>
          <a:xfrm>
            <a:off x="5964238" y="2924175"/>
            <a:ext cx="2016125" cy="1657350"/>
          </a:xfrm>
          <a:prstGeom prst="rect">
            <a:avLst/>
          </a:prstGeom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主体内容</a:t>
            </a:r>
          </a:p>
        </p:txBody>
      </p:sp>
      <p:sp>
        <p:nvSpPr>
          <p:cNvPr id="22" name="矩形 21"/>
          <p:cNvSpPr/>
          <p:nvPr/>
        </p:nvSpPr>
        <p:spPr>
          <a:xfrm>
            <a:off x="5316538" y="4652963"/>
            <a:ext cx="2663825" cy="576262"/>
          </a:xfrm>
          <a:prstGeom prst="rect">
            <a:avLst/>
          </a:prstGeom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页尾</a:t>
            </a:r>
          </a:p>
        </p:txBody>
      </p:sp>
    </p:spTree>
    <p:extLst>
      <p:ext uri="{BB962C8B-B14F-4D97-AF65-F5344CB8AC3E}">
        <p14:creationId xmlns:p14="http://schemas.microsoft.com/office/powerpoint/2010/main" val="4115918276"/>
      </p:ext>
    </p:extLst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DIV+CSS</a:t>
            </a:r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68760"/>
            <a:ext cx="4213101" cy="5589240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600" dirty="0"/>
              <a:t>&lt;html&gt;</a:t>
            </a:r>
            <a:br>
              <a:rPr lang="en-US" altLang="zh-CN" sz="1600" dirty="0"/>
            </a:br>
            <a:r>
              <a:rPr lang="en-US" altLang="zh-CN" sz="1600" dirty="0"/>
              <a:t>&lt;head&gt;</a:t>
            </a:r>
            <a:br>
              <a:rPr lang="en-US" altLang="zh-CN" sz="1600" dirty="0"/>
            </a:br>
            <a:r>
              <a:rPr lang="en-US" altLang="zh-CN" sz="1600" dirty="0"/>
              <a:t>&lt;title&gt;DIV+CSS</a:t>
            </a:r>
            <a:r>
              <a:rPr lang="zh-CN" altLang="en-US" sz="1600" dirty="0"/>
              <a:t>示例</a:t>
            </a:r>
            <a:r>
              <a:rPr lang="en-US" altLang="zh-CN" sz="1600" dirty="0"/>
              <a:t>&lt;/title&gt;</a:t>
            </a:r>
            <a:br>
              <a:rPr lang="en-US" altLang="zh-CN" sz="1600" dirty="0"/>
            </a:br>
            <a:r>
              <a:rPr lang="en-US" altLang="zh-CN" sz="1600" dirty="0"/>
              <a:t>&lt;/head&gt;</a:t>
            </a:r>
            <a:br>
              <a:rPr lang="en-US" altLang="zh-CN" sz="1600" dirty="0"/>
            </a:br>
            <a:r>
              <a:rPr lang="en-US" altLang="zh-CN" sz="1600" dirty="0"/>
              <a:t>&lt;body&gt;</a:t>
            </a:r>
            <a:br>
              <a:rPr lang="en-US" altLang="zh-CN" sz="1600" dirty="0"/>
            </a:br>
            <a:r>
              <a:rPr lang="en-US" altLang="zh-CN" sz="1600" dirty="0">
                <a:solidFill>
                  <a:srgbClr val="7030A0"/>
                </a:solidFill>
              </a:rPr>
              <a:t>&lt;table width="378" height="253" order="1"&gt;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solidFill>
                  <a:srgbClr val="7030A0"/>
                </a:solidFill>
              </a:rPr>
              <a:t>  &lt;</a:t>
            </a:r>
            <a:r>
              <a:rPr lang="en-US" altLang="zh-CN" sz="1600" dirty="0" err="1">
                <a:solidFill>
                  <a:srgbClr val="7030A0"/>
                </a:solidFill>
              </a:rPr>
              <a:t>tr</a:t>
            </a:r>
            <a:r>
              <a:rPr lang="en-US" altLang="zh-CN" sz="1600" dirty="0">
                <a:solidFill>
                  <a:srgbClr val="7030A0"/>
                </a:solidFill>
              </a:rPr>
              <a:t>&gt;</a:t>
            </a:r>
            <a:br>
              <a:rPr lang="en-US" altLang="zh-CN" sz="1600" dirty="0">
                <a:solidFill>
                  <a:srgbClr val="7030A0"/>
                </a:solidFill>
              </a:rPr>
            </a:br>
            <a:r>
              <a:rPr lang="en-US" altLang="zh-CN" sz="1600" dirty="0">
                <a:solidFill>
                  <a:srgbClr val="7030A0"/>
                </a:solidFill>
              </a:rPr>
              <a:t>    &lt;td </a:t>
            </a:r>
            <a:r>
              <a:rPr lang="en-US" altLang="zh-CN" sz="1600" dirty="0" err="1">
                <a:solidFill>
                  <a:srgbClr val="7030A0"/>
                </a:solidFill>
              </a:rPr>
              <a:t>colspan</a:t>
            </a:r>
            <a:r>
              <a:rPr lang="en-US" altLang="zh-CN" sz="1600" dirty="0">
                <a:solidFill>
                  <a:srgbClr val="7030A0"/>
                </a:solidFill>
              </a:rPr>
              <a:t>="2" align="center"&gt;</a:t>
            </a:r>
            <a:r>
              <a:rPr lang="zh-CN" altLang="en-US" sz="1600" dirty="0">
                <a:solidFill>
                  <a:srgbClr val="7030A0"/>
                </a:solidFill>
              </a:rPr>
              <a:t>页头</a:t>
            </a:r>
            <a:r>
              <a:rPr lang="en-US" altLang="zh-CN" sz="1600" dirty="0">
                <a:solidFill>
                  <a:srgbClr val="7030A0"/>
                </a:solidFill>
              </a:rPr>
              <a:t>&lt;/td&gt;</a:t>
            </a:r>
            <a:br>
              <a:rPr lang="en-US" altLang="zh-CN" sz="1600" dirty="0">
                <a:solidFill>
                  <a:srgbClr val="7030A0"/>
                </a:solidFill>
              </a:rPr>
            </a:br>
            <a:r>
              <a:rPr lang="en-US" altLang="zh-CN" sz="1600" dirty="0">
                <a:solidFill>
                  <a:srgbClr val="7030A0"/>
                </a:solidFill>
              </a:rPr>
              <a:t>  &lt;/</a:t>
            </a:r>
            <a:r>
              <a:rPr lang="en-US" altLang="zh-CN" sz="1600" dirty="0" err="1">
                <a:solidFill>
                  <a:srgbClr val="7030A0"/>
                </a:solidFill>
              </a:rPr>
              <a:t>tr</a:t>
            </a:r>
            <a:r>
              <a:rPr lang="en-US" altLang="zh-CN" sz="1600" dirty="0">
                <a:solidFill>
                  <a:srgbClr val="7030A0"/>
                </a:solidFill>
              </a:rPr>
              <a:t>&gt;</a:t>
            </a:r>
            <a:br>
              <a:rPr lang="en-US" altLang="zh-CN" sz="1600" dirty="0">
                <a:solidFill>
                  <a:srgbClr val="7030A0"/>
                </a:solidFill>
              </a:rPr>
            </a:br>
            <a:r>
              <a:rPr lang="en-US" altLang="zh-CN" sz="1600" dirty="0">
                <a:solidFill>
                  <a:srgbClr val="7030A0"/>
                </a:solidFill>
              </a:rPr>
              <a:t>  &lt;</a:t>
            </a:r>
            <a:r>
              <a:rPr lang="en-US" altLang="zh-CN" sz="1600" dirty="0" err="1">
                <a:solidFill>
                  <a:srgbClr val="7030A0"/>
                </a:solidFill>
              </a:rPr>
              <a:t>tr</a:t>
            </a:r>
            <a:r>
              <a:rPr lang="en-US" altLang="zh-CN" sz="1600" dirty="0">
                <a:solidFill>
                  <a:srgbClr val="7030A0"/>
                </a:solidFill>
              </a:rPr>
              <a:t>&gt;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solidFill>
                  <a:srgbClr val="7030A0"/>
                </a:solidFill>
              </a:rPr>
              <a:t>    &lt;td width="64" height="136"&gt;</a:t>
            </a:r>
            <a:r>
              <a:rPr lang="zh-CN" altLang="en-US" sz="1600" dirty="0">
                <a:solidFill>
                  <a:srgbClr val="7030A0"/>
                </a:solidFill>
              </a:rPr>
              <a:t>侧边导航</a:t>
            </a:r>
            <a:r>
              <a:rPr lang="en-US" altLang="zh-CN" sz="1600" dirty="0">
                <a:solidFill>
                  <a:srgbClr val="7030A0"/>
                </a:solidFill>
              </a:rPr>
              <a:t>&lt;/td&gt;</a:t>
            </a:r>
            <a:br>
              <a:rPr lang="en-US" altLang="zh-CN" sz="1600" dirty="0">
                <a:solidFill>
                  <a:srgbClr val="7030A0"/>
                </a:solidFill>
              </a:rPr>
            </a:br>
            <a:r>
              <a:rPr lang="en-US" altLang="zh-CN" sz="1600" dirty="0">
                <a:solidFill>
                  <a:srgbClr val="7030A0"/>
                </a:solidFill>
              </a:rPr>
              <a:t>    &lt;td width="302" align="center"&gt;</a:t>
            </a:r>
            <a:r>
              <a:rPr lang="zh-CN" altLang="en-US" sz="1600" dirty="0">
                <a:solidFill>
                  <a:srgbClr val="7030A0"/>
                </a:solidFill>
              </a:rPr>
              <a:t>主体内容</a:t>
            </a:r>
            <a:r>
              <a:rPr lang="en-US" altLang="zh-CN" sz="1600" dirty="0">
                <a:solidFill>
                  <a:srgbClr val="7030A0"/>
                </a:solidFill>
              </a:rPr>
              <a:t>&lt;/td&gt;</a:t>
            </a:r>
            <a:br>
              <a:rPr lang="en-US" altLang="zh-CN" sz="1600" dirty="0">
                <a:solidFill>
                  <a:srgbClr val="7030A0"/>
                </a:solidFill>
              </a:rPr>
            </a:br>
            <a:r>
              <a:rPr lang="en-US" altLang="zh-CN" sz="1600" dirty="0">
                <a:solidFill>
                  <a:srgbClr val="7030A0"/>
                </a:solidFill>
              </a:rPr>
              <a:t>  &lt;/</a:t>
            </a:r>
            <a:r>
              <a:rPr lang="en-US" altLang="zh-CN" sz="1600" dirty="0" err="1">
                <a:solidFill>
                  <a:srgbClr val="7030A0"/>
                </a:solidFill>
              </a:rPr>
              <a:t>tr</a:t>
            </a:r>
            <a:r>
              <a:rPr lang="en-US" altLang="zh-CN" sz="1600" dirty="0">
                <a:solidFill>
                  <a:srgbClr val="7030A0"/>
                </a:solidFill>
              </a:rPr>
              <a:t>&gt;</a:t>
            </a:r>
            <a:br>
              <a:rPr lang="en-US" altLang="zh-CN" sz="1600" dirty="0">
                <a:solidFill>
                  <a:srgbClr val="7030A0"/>
                </a:solidFill>
              </a:rPr>
            </a:br>
            <a:r>
              <a:rPr lang="en-US" altLang="zh-CN" sz="1600" dirty="0">
                <a:solidFill>
                  <a:srgbClr val="7030A0"/>
                </a:solidFill>
              </a:rPr>
              <a:t>  &lt;</a:t>
            </a:r>
            <a:r>
              <a:rPr lang="en-US" altLang="zh-CN" sz="1600" dirty="0" err="1">
                <a:solidFill>
                  <a:srgbClr val="7030A0"/>
                </a:solidFill>
              </a:rPr>
              <a:t>tr</a:t>
            </a:r>
            <a:r>
              <a:rPr lang="en-US" altLang="zh-CN" sz="1600" dirty="0">
                <a:solidFill>
                  <a:srgbClr val="7030A0"/>
                </a:solidFill>
              </a:rPr>
              <a:t>&gt;</a:t>
            </a:r>
            <a:br>
              <a:rPr lang="en-US" altLang="zh-CN" sz="1600" dirty="0">
                <a:solidFill>
                  <a:srgbClr val="7030A0"/>
                </a:solidFill>
              </a:rPr>
            </a:br>
            <a:r>
              <a:rPr lang="en-US" altLang="zh-CN" sz="1600" dirty="0">
                <a:solidFill>
                  <a:srgbClr val="7030A0"/>
                </a:solidFill>
              </a:rPr>
              <a:t>    &lt;td </a:t>
            </a:r>
            <a:r>
              <a:rPr lang="en-US" altLang="zh-CN" sz="1600" dirty="0" err="1">
                <a:solidFill>
                  <a:srgbClr val="7030A0"/>
                </a:solidFill>
              </a:rPr>
              <a:t>colspan</a:t>
            </a:r>
            <a:r>
              <a:rPr lang="en-US" altLang="zh-CN" sz="1600" dirty="0">
                <a:solidFill>
                  <a:srgbClr val="7030A0"/>
                </a:solidFill>
              </a:rPr>
              <a:t>="2" align="center"&gt;</a:t>
            </a:r>
            <a:r>
              <a:rPr lang="zh-CN" altLang="en-US" sz="1600" dirty="0">
                <a:solidFill>
                  <a:srgbClr val="7030A0"/>
                </a:solidFill>
              </a:rPr>
              <a:t>页尾</a:t>
            </a:r>
            <a:r>
              <a:rPr lang="en-US" altLang="zh-CN" sz="1600" dirty="0">
                <a:solidFill>
                  <a:srgbClr val="7030A0"/>
                </a:solidFill>
              </a:rPr>
              <a:t>&lt;/td&gt;</a:t>
            </a:r>
            <a:br>
              <a:rPr lang="en-US" altLang="zh-CN" sz="1600" dirty="0">
                <a:solidFill>
                  <a:srgbClr val="7030A0"/>
                </a:solidFill>
              </a:rPr>
            </a:br>
            <a:r>
              <a:rPr lang="en-US" altLang="zh-CN" sz="1600" dirty="0">
                <a:solidFill>
                  <a:srgbClr val="7030A0"/>
                </a:solidFill>
              </a:rPr>
              <a:t>  &lt;/</a:t>
            </a:r>
            <a:r>
              <a:rPr lang="en-US" altLang="zh-CN" sz="1600" dirty="0" err="1">
                <a:solidFill>
                  <a:srgbClr val="7030A0"/>
                </a:solidFill>
              </a:rPr>
              <a:t>tr</a:t>
            </a:r>
            <a:r>
              <a:rPr lang="en-US" altLang="zh-CN" sz="1600" dirty="0">
                <a:solidFill>
                  <a:srgbClr val="7030A0"/>
                </a:solidFill>
              </a:rPr>
              <a:t>&gt;</a:t>
            </a:r>
            <a:br>
              <a:rPr lang="en-US" altLang="zh-CN" sz="1600" dirty="0">
                <a:solidFill>
                  <a:srgbClr val="7030A0"/>
                </a:solidFill>
              </a:rPr>
            </a:br>
            <a:r>
              <a:rPr lang="en-US" altLang="zh-CN" sz="1600" dirty="0">
                <a:solidFill>
                  <a:srgbClr val="7030A0"/>
                </a:solidFill>
              </a:rPr>
              <a:t>&lt;/table&gt;</a:t>
            </a:r>
            <a:br>
              <a:rPr lang="en-US" altLang="zh-CN" sz="1600" dirty="0">
                <a:solidFill>
                  <a:srgbClr val="00B0F0"/>
                </a:solidFill>
              </a:rPr>
            </a:br>
            <a:r>
              <a:rPr lang="en-US" altLang="zh-CN" sz="1600" dirty="0"/>
              <a:t>&lt;/body&gt;</a:t>
            </a:r>
            <a:br>
              <a:rPr lang="en-US" altLang="zh-CN" sz="1600" dirty="0"/>
            </a:br>
            <a:r>
              <a:rPr lang="en-US" altLang="zh-CN" sz="1600" dirty="0"/>
              <a:t>&lt;/html&gt;</a:t>
            </a:r>
            <a:endParaRPr lang="zh-CN" altLang="en-US" sz="16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600" dirty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B96CC0-1B6A-430A-8017-F5C25FD84892}" type="slidenum">
              <a:rPr lang="zh-CN" altLang="en-US" sz="1200">
                <a:solidFill>
                  <a:srgbClr val="00B0F0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zh-CN" altLang="en-US" sz="1200">
              <a:solidFill>
                <a:srgbClr val="00B0F0"/>
              </a:solidFill>
            </a:endParaRPr>
          </a:p>
        </p:txBody>
      </p:sp>
      <p:sp>
        <p:nvSpPr>
          <p:cNvPr id="24583" name="内容占位符 2"/>
          <p:cNvSpPr txBox="1">
            <a:spLocks/>
          </p:cNvSpPr>
          <p:nvPr/>
        </p:nvSpPr>
        <p:spPr bwMode="auto">
          <a:xfrm>
            <a:off x="4716463" y="1412875"/>
            <a:ext cx="397033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4643438" y="1268761"/>
            <a:ext cx="4500562" cy="55892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B0F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/>
              <a:t>&lt;html&gt;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/>
              <a:t>&lt;head&gt;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/>
              <a:t>&lt;title&gt;DIV+CSS</a:t>
            </a:r>
            <a:r>
              <a:rPr lang="zh-CN" altLang="en-US" sz="1400" dirty="0"/>
              <a:t>示例</a:t>
            </a:r>
            <a:r>
              <a:rPr lang="en-US" altLang="zh-CN" sz="1400" dirty="0"/>
              <a:t>&lt;/title&gt;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>
                <a:solidFill>
                  <a:srgbClr val="00B0F0"/>
                </a:solidFill>
              </a:rPr>
              <a:t>&lt;link </a:t>
            </a:r>
            <a:r>
              <a:rPr lang="en-US" altLang="zh-CN" sz="1400" dirty="0" err="1">
                <a:solidFill>
                  <a:srgbClr val="00B0F0"/>
                </a:solidFill>
              </a:rPr>
              <a:t>href</a:t>
            </a:r>
            <a:r>
              <a:rPr lang="en-US" altLang="zh-CN" sz="1400" dirty="0">
                <a:solidFill>
                  <a:srgbClr val="00B0F0"/>
                </a:solidFill>
              </a:rPr>
              <a:t>="scc.css" </a:t>
            </a:r>
            <a:r>
              <a:rPr lang="en-US" altLang="zh-CN" sz="1400" dirty="0" err="1">
                <a:solidFill>
                  <a:srgbClr val="00B0F0"/>
                </a:solidFill>
              </a:rPr>
              <a:t>rel</a:t>
            </a:r>
            <a:r>
              <a:rPr lang="en-US" altLang="zh-CN" sz="1400" dirty="0">
                <a:solidFill>
                  <a:srgbClr val="00B0F0"/>
                </a:solidFill>
              </a:rPr>
              <a:t>="</a:t>
            </a:r>
            <a:r>
              <a:rPr lang="en-US" altLang="zh-CN" sz="1400" dirty="0" err="1">
                <a:solidFill>
                  <a:srgbClr val="00B0F0"/>
                </a:solidFill>
              </a:rPr>
              <a:t>stylesheet</a:t>
            </a:r>
            <a:r>
              <a:rPr lang="en-US" altLang="zh-CN" sz="1400" dirty="0">
                <a:solidFill>
                  <a:srgbClr val="00B0F0"/>
                </a:solidFill>
              </a:rPr>
              <a:t>" type="text/</a:t>
            </a:r>
            <a:r>
              <a:rPr lang="en-US" altLang="zh-CN" sz="1400" dirty="0" err="1">
                <a:solidFill>
                  <a:srgbClr val="00B0F0"/>
                </a:solidFill>
              </a:rPr>
              <a:t>css</a:t>
            </a:r>
            <a:r>
              <a:rPr lang="en-US" altLang="zh-CN" sz="1400" dirty="0">
                <a:solidFill>
                  <a:srgbClr val="00B0F0"/>
                </a:solidFill>
              </a:rPr>
              <a:t>" /&gt;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/>
              <a:t>&lt;/head&gt;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/>
              <a:t>&lt;body&gt;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</a:rPr>
              <a:t>&lt;div class="header"&gt;</a:t>
            </a:r>
            <a:r>
              <a:rPr lang="zh-CN" altLang="en-US" sz="1400" dirty="0">
                <a:solidFill>
                  <a:srgbClr val="FF0000"/>
                </a:solidFill>
              </a:rPr>
              <a:t>页头</a:t>
            </a:r>
            <a:r>
              <a:rPr lang="en-US" altLang="zh-CN" sz="1400" dirty="0">
                <a:solidFill>
                  <a:srgbClr val="FF0000"/>
                </a:solidFill>
              </a:rPr>
              <a:t>&lt;/div&gt;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</a:rPr>
              <a:t>&lt;div class="main"&gt;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</a:rPr>
              <a:t>&lt;div class="</a:t>
            </a:r>
            <a:r>
              <a:rPr lang="en-US" altLang="zh-CN" sz="1400" dirty="0" err="1">
                <a:solidFill>
                  <a:srgbClr val="FF0000"/>
                </a:solidFill>
              </a:rPr>
              <a:t>leftnav</a:t>
            </a:r>
            <a:r>
              <a:rPr lang="en-US" altLang="zh-CN" sz="1400" dirty="0">
                <a:solidFill>
                  <a:srgbClr val="FF0000"/>
                </a:solidFill>
              </a:rPr>
              <a:t>"&gt;</a:t>
            </a:r>
            <a:r>
              <a:rPr lang="zh-CN" altLang="en-US" sz="1400" dirty="0">
                <a:solidFill>
                  <a:srgbClr val="FF0000"/>
                </a:solidFill>
              </a:rPr>
              <a:t>侧边导航</a:t>
            </a:r>
            <a:r>
              <a:rPr lang="en-US" altLang="zh-CN" sz="1400" dirty="0">
                <a:solidFill>
                  <a:srgbClr val="FF0000"/>
                </a:solidFill>
              </a:rPr>
              <a:t>&lt;/div&gt;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</a:rPr>
              <a:t>&lt;div class="content"&gt;</a:t>
            </a:r>
            <a:r>
              <a:rPr lang="zh-CN" altLang="en-US" sz="1400" dirty="0">
                <a:solidFill>
                  <a:srgbClr val="FF0000"/>
                </a:solidFill>
              </a:rPr>
              <a:t>主体内容</a:t>
            </a:r>
            <a:r>
              <a:rPr lang="en-US" altLang="zh-CN" sz="1400" dirty="0">
                <a:solidFill>
                  <a:srgbClr val="FF0000"/>
                </a:solidFill>
              </a:rPr>
              <a:t>&lt;/div&gt;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</a:rPr>
              <a:t>&lt;/div&gt;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</a:rPr>
              <a:t>&lt;div class="footer"&gt;</a:t>
            </a:r>
            <a:r>
              <a:rPr lang="zh-CN" altLang="en-US" sz="1400" dirty="0">
                <a:solidFill>
                  <a:srgbClr val="FF0000"/>
                </a:solidFill>
              </a:rPr>
              <a:t>页尾</a:t>
            </a:r>
            <a:r>
              <a:rPr lang="en-US" altLang="zh-CN" sz="1400" dirty="0">
                <a:solidFill>
                  <a:srgbClr val="FF0000"/>
                </a:solidFill>
              </a:rPr>
              <a:t>&lt;/div&gt;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/>
              <a:t>&lt;/body&gt;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/>
              <a:t>&lt;/html&gt;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30269649"/>
      </p:ext>
    </p:extLst>
  </p:cSld>
  <p:clrMapOvr>
    <a:masterClrMapping/>
  </p:clrMapOvr>
  <p:transition spd="slow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Web</a:t>
            </a:r>
            <a:r>
              <a:rPr lang="zh-CN" altLang="en-US" dirty="0"/>
              <a:t>客户端开发的发展</a:t>
            </a:r>
            <a:endParaRPr lang="es-HN" altLang="zh-CN" dirty="0">
              <a:solidFill>
                <a:srgbClr val="FFC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525963"/>
          </a:xfrm>
        </p:spPr>
        <p:txBody>
          <a:bodyPr rtlCol="0"/>
          <a:lstStyle/>
          <a:p>
            <a:pPr marL="114300" lvl="1" indent="0" defTabSz="228600" eaLnBrk="1" fontAlgn="auto" hangingPunct="1">
              <a:spcAft>
                <a:spcPts val="0"/>
              </a:spcAft>
              <a:buClr>
                <a:srgbClr val="0099FF"/>
              </a:buClr>
              <a:buFont typeface="Arial" panose="020B0604020202020204" pitchFamily="34" charset="0"/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</a:rPr>
              <a:t> </a:t>
            </a:r>
            <a:endParaRPr lang="zh-CN" altLang="en-US" kern="0" dirty="0">
              <a:solidFill>
                <a:srgbClr val="000000"/>
              </a:solidFill>
            </a:endParaRPr>
          </a:p>
        </p:txBody>
      </p:sp>
      <p:sp>
        <p:nvSpPr>
          <p:cNvPr id="25604" name="灯片编号占位符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179DEB-1015-420A-8CE8-6F58C6B50D31}" type="slidenum">
              <a:rPr lang="zh-CN" altLang="en-US" sz="1200">
                <a:solidFill>
                  <a:srgbClr val="00B0F0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zh-CN" altLang="en-US" sz="1200">
              <a:solidFill>
                <a:srgbClr val="00B0F0"/>
              </a:solidFill>
            </a:endParaRPr>
          </a:p>
        </p:txBody>
      </p:sp>
      <p:sp>
        <p:nvSpPr>
          <p:cNvPr id="25607" name="AutoShape 65"/>
          <p:cNvSpPr>
            <a:spLocks noChangeArrowheads="1"/>
          </p:cNvSpPr>
          <p:nvPr/>
        </p:nvSpPr>
        <p:spPr bwMode="auto">
          <a:xfrm>
            <a:off x="904875" y="1566863"/>
            <a:ext cx="1470025" cy="4711700"/>
          </a:xfrm>
          <a:prstGeom prst="upArrow">
            <a:avLst>
              <a:gd name="adj1" fmla="val 48481"/>
              <a:gd name="adj2" fmla="val 47262"/>
            </a:avLst>
          </a:prstGeom>
          <a:gradFill rotWithShape="1">
            <a:gsLst>
              <a:gs pos="0">
                <a:srgbClr val="FF0000">
                  <a:alpha val="37999"/>
                </a:srgbClr>
              </a:gs>
              <a:gs pos="100000">
                <a:srgbClr val="FFCC66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en-US">
              <a:solidFill>
                <a:srgbClr val="FF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8" name="AutoShape 66"/>
          <p:cNvSpPr>
            <a:spLocks noChangeArrowheads="1"/>
          </p:cNvSpPr>
          <p:nvPr/>
        </p:nvSpPr>
        <p:spPr bwMode="auto">
          <a:xfrm>
            <a:off x="447675" y="1376363"/>
            <a:ext cx="1470025" cy="4711700"/>
          </a:xfrm>
          <a:prstGeom prst="upArrow">
            <a:avLst>
              <a:gd name="adj1" fmla="val 48481"/>
              <a:gd name="adj2" fmla="val 47262"/>
            </a:avLst>
          </a:prstGeom>
          <a:gradFill rotWithShape="1">
            <a:gsLst>
              <a:gs pos="0">
                <a:srgbClr val="FF0000"/>
              </a:gs>
              <a:gs pos="100000">
                <a:srgbClr val="FFCC66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en-US">
              <a:solidFill>
                <a:srgbClr val="FF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9" name="Text Box 67"/>
          <p:cNvSpPr txBox="1">
            <a:spLocks noChangeArrowheads="1"/>
          </p:cNvSpPr>
          <p:nvPr/>
        </p:nvSpPr>
        <p:spPr bwMode="auto">
          <a:xfrm>
            <a:off x="2251075" y="1273831"/>
            <a:ext cx="6641405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zh-CN" sz="24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1999</a:t>
            </a:r>
            <a:r>
              <a:rPr kumimoji="1" lang="en-US" altLang="ko-KR" sz="24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ko-KR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RealPlayer</a:t>
            </a:r>
            <a:r>
              <a:rPr kumimoji="1" lang="zh-CN" altLang="en-US" sz="24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插件在</a:t>
            </a:r>
            <a:r>
              <a:rPr kumimoji="1" lang="en-US" altLang="zh-CN" sz="24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IE</a:t>
            </a:r>
            <a:r>
              <a:rPr kumimoji="1" lang="zh-CN" altLang="en-US" sz="24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4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Netscape</a:t>
            </a:r>
            <a:r>
              <a:rPr kumimoji="1" lang="zh-CN" altLang="en-US" sz="24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上取得成功</a:t>
            </a:r>
            <a:endParaRPr kumimoji="1" lang="en-US" altLang="zh-CN" sz="2400" dirty="0">
              <a:solidFill>
                <a:srgbClr val="004AB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zh-CN" sz="24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1997</a:t>
            </a:r>
            <a:r>
              <a:rPr kumimoji="1" lang="en-US" altLang="ko-KR" sz="24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ko-KR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IE4.0</a:t>
            </a:r>
            <a:r>
              <a:rPr kumimoji="1" lang="zh-CN" altLang="en-US" sz="24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提出并支持</a:t>
            </a:r>
            <a:r>
              <a:rPr kumimoji="1" lang="en-US" altLang="zh-CN" sz="24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DHTML</a:t>
            </a: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zh-CN" sz="24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1997</a:t>
            </a:r>
            <a:r>
              <a:rPr kumimoji="1" lang="en-US" altLang="ko-KR" sz="24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400" dirty="0">
                <a:solidFill>
                  <a:srgbClr val="4167D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Macromedia</a:t>
            </a:r>
            <a:r>
              <a:rPr kumimoji="1" lang="zh-CN" altLang="en-US" sz="2400" dirty="0">
                <a:solidFill>
                  <a:srgbClr val="4167D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公司推出</a:t>
            </a:r>
            <a:r>
              <a:rPr kumimoji="1" lang="en-US" altLang="zh-CN" sz="2400" dirty="0">
                <a:solidFill>
                  <a:srgbClr val="4167D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Flash1.0</a:t>
            </a: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4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</a:t>
            </a:r>
            <a:r>
              <a:rPr kumimoji="1" lang="en-US" altLang="zh-HK" sz="24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kumimoji="1" lang="en-US" altLang="zh-CN" sz="24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 dirty="0">
                <a:solidFill>
                  <a:srgbClr val="0064F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Microsoft</a:t>
            </a:r>
            <a:r>
              <a:rPr kumimoji="1" lang="zh-CN" altLang="en-US" sz="2400" dirty="0">
                <a:solidFill>
                  <a:srgbClr val="0064F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en-US" altLang="zh-CN" sz="2400" dirty="0">
                <a:solidFill>
                  <a:srgbClr val="0064F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IE 3.0</a:t>
            </a:r>
            <a:r>
              <a:rPr kumimoji="1" lang="zh-CN" altLang="en-US" sz="2400" dirty="0">
                <a:solidFill>
                  <a:srgbClr val="0064F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开始支持</a:t>
            </a:r>
            <a:r>
              <a:rPr kumimoji="1" lang="en-US" altLang="zh-CN" sz="2400" dirty="0" err="1">
                <a:solidFill>
                  <a:srgbClr val="0064F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Java,VBScript,CSS</a:t>
            </a:r>
            <a:r>
              <a:rPr kumimoji="1" lang="zh-CN" altLang="en-US" sz="2400" dirty="0">
                <a:solidFill>
                  <a:srgbClr val="0064F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等技术</a:t>
            </a:r>
            <a:endParaRPr kumimoji="1" lang="en-US" altLang="zh-CN" sz="2400" dirty="0">
              <a:solidFill>
                <a:srgbClr val="0064F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zh-CN" sz="24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1996</a:t>
            </a:r>
            <a:r>
              <a:rPr kumimoji="1" lang="en-US" altLang="ko-KR" sz="24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 dirty="0">
                <a:solidFill>
                  <a:srgbClr val="66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W3C</a:t>
            </a:r>
            <a:r>
              <a:rPr kumimoji="1" lang="zh-CN" altLang="en-US" sz="2400" dirty="0">
                <a:solidFill>
                  <a:srgbClr val="66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提出了</a:t>
            </a:r>
            <a:r>
              <a:rPr kumimoji="1" lang="en-US" altLang="zh-CN" sz="2400" dirty="0">
                <a:solidFill>
                  <a:srgbClr val="66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CSS</a:t>
            </a:r>
            <a:r>
              <a:rPr kumimoji="1" lang="zh-CN" altLang="en-US" sz="2400" dirty="0">
                <a:solidFill>
                  <a:srgbClr val="66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的建议标准</a:t>
            </a:r>
            <a:endParaRPr kumimoji="1" lang="en-US" altLang="zh-CN" sz="2400" dirty="0">
              <a:solidFill>
                <a:srgbClr val="6666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4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</a:t>
            </a:r>
            <a:r>
              <a:rPr kumimoji="1" lang="en-US" altLang="zh-HK" sz="24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kumimoji="1" lang="en-US" altLang="zh-CN" sz="24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kumimoji="1" lang="en-US" altLang="ko-KR" sz="24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 dirty="0">
                <a:solidFill>
                  <a:srgbClr val="99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Netscape2.0</a:t>
            </a:r>
            <a:r>
              <a:rPr kumimoji="1" lang="zh-CN" altLang="en-US" sz="2400" dirty="0">
                <a:solidFill>
                  <a:srgbClr val="99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中增加了对</a:t>
            </a:r>
            <a:r>
              <a:rPr kumimoji="1" lang="en-US" altLang="zh-CN" sz="2400" dirty="0">
                <a:solidFill>
                  <a:srgbClr val="99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 Applet</a:t>
            </a:r>
            <a:r>
              <a:rPr kumimoji="1" lang="zh-CN" altLang="en-US" sz="2400" dirty="0">
                <a:solidFill>
                  <a:srgbClr val="99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400" dirty="0">
                <a:solidFill>
                  <a:srgbClr val="99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JavaScript</a:t>
            </a:r>
            <a:r>
              <a:rPr kumimoji="1" lang="zh-CN" altLang="en-US" sz="2400" dirty="0">
                <a:solidFill>
                  <a:srgbClr val="99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的支持，支持插件</a:t>
            </a:r>
            <a:r>
              <a:rPr kumimoji="1" lang="en-US" altLang="zh-CN" sz="2400" dirty="0">
                <a:solidFill>
                  <a:srgbClr val="99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QuickTime</a:t>
            </a: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4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990</a:t>
            </a:r>
            <a:r>
              <a:rPr kumimoji="1"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第一个</a:t>
            </a:r>
            <a:r>
              <a:rPr kumimoji="1"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kumimoji="1"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服务器运行</a:t>
            </a:r>
            <a:endParaRPr kumimoji="1" lang="en-US" altLang="zh-CN" sz="2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50000"/>
              </a:spcBef>
            </a:pPr>
            <a:endParaRPr kumimoji="1" lang="zh-CN" altLang="en-US" sz="2400" dirty="0">
              <a:solidFill>
                <a:srgbClr val="99CC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304320"/>
      </p:ext>
    </p:extLst>
  </p:cSld>
  <p:clrMapOvr>
    <a:masterClrMapping/>
  </p:clrMapOvr>
  <p:transition spd="slow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1997</a:t>
            </a:r>
            <a:r>
              <a:rPr lang="zh-CN" altLang="en-US" dirty="0"/>
              <a:t>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12875"/>
            <a:ext cx="8507288" cy="525648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Flash</a:t>
            </a:r>
            <a:br>
              <a:rPr lang="en-US" altLang="zh-CN" sz="2400" b="1" dirty="0">
                <a:solidFill>
                  <a:srgbClr val="00B0F0"/>
                </a:solidFill>
              </a:rPr>
            </a:br>
            <a:r>
              <a:rPr lang="zh-CN" altLang="en-US" sz="2400" b="1" dirty="0">
                <a:solidFill>
                  <a:srgbClr val="00B0F0"/>
                </a:solidFill>
              </a:rPr>
              <a:t>－</a:t>
            </a:r>
            <a:r>
              <a:rPr lang="en-US" altLang="zh-CN" sz="2400" dirty="0"/>
              <a:t>1996</a:t>
            </a:r>
            <a:r>
              <a:rPr lang="zh-CN" altLang="en-US" sz="2400" dirty="0"/>
              <a:t>年</a:t>
            </a:r>
            <a:r>
              <a:rPr lang="en-US" altLang="zh-CN" sz="2400" dirty="0"/>
              <a:t>,</a:t>
            </a:r>
            <a:r>
              <a:rPr lang="zh-CN" altLang="en-US" sz="2400" dirty="0"/>
              <a:t>一家叫</a:t>
            </a:r>
            <a:r>
              <a:rPr lang="en-US" altLang="zh-CN" sz="2400" dirty="0" err="1"/>
              <a:t>FutureWave</a:t>
            </a:r>
            <a:r>
              <a:rPr lang="zh-CN" altLang="en-US" sz="2400" dirty="0"/>
              <a:t>的小软件公司发布了一个</a:t>
            </a:r>
            <a:r>
              <a:rPr lang="en-US" altLang="zh-CN" sz="2400" dirty="0" err="1"/>
              <a:t>FutureSplash</a:t>
            </a:r>
            <a:r>
              <a:rPr lang="en-US" altLang="zh-CN" sz="2400" dirty="0"/>
              <a:t> </a:t>
            </a:r>
            <a:r>
              <a:rPr lang="zh-CN" altLang="en-US" sz="2400" dirty="0"/>
              <a:t>的动态变化小程序。</a:t>
            </a:r>
            <a:br>
              <a:rPr lang="en-US" altLang="zh-CN" sz="2400" dirty="0"/>
            </a:br>
            <a:r>
              <a:rPr lang="zh-CN" altLang="en-US" sz="2400" b="1" dirty="0">
                <a:solidFill>
                  <a:srgbClr val="00B0F0"/>
                </a:solidFill>
              </a:rPr>
              <a:t>－</a:t>
            </a:r>
            <a:r>
              <a:rPr lang="en-US" altLang="zh-CN" sz="2400" dirty="0"/>
              <a:t>Macromedia</a:t>
            </a:r>
            <a:r>
              <a:rPr lang="zh-CN" altLang="en-US" sz="2400" dirty="0"/>
              <a:t>收购了这家公司， 把</a:t>
            </a:r>
            <a:r>
              <a:rPr lang="en-US" altLang="zh-CN" sz="2400" dirty="0" err="1"/>
              <a:t>FutureSplash</a:t>
            </a:r>
            <a:r>
              <a:rPr lang="en-US" altLang="zh-CN" sz="2400" dirty="0"/>
              <a:t> </a:t>
            </a:r>
            <a:r>
              <a:rPr lang="zh-CN" altLang="en-US" sz="2400" dirty="0"/>
              <a:t>重新命名为</a:t>
            </a:r>
            <a:r>
              <a:rPr lang="en-US" altLang="zh-CN" sz="2400" dirty="0"/>
              <a:t>:Flash Player 1.0 </a:t>
            </a:r>
            <a:r>
              <a:rPr lang="zh-CN" altLang="en-US" sz="2400" dirty="0"/>
              <a:t>。</a:t>
            </a:r>
            <a:br>
              <a:rPr lang="en-US" altLang="zh-CN" sz="2400" dirty="0"/>
            </a:br>
            <a:r>
              <a:rPr lang="zh-CN" altLang="en-US" sz="2400" b="1" dirty="0">
                <a:solidFill>
                  <a:srgbClr val="00B0F0"/>
                </a:solidFill>
              </a:rPr>
              <a:t>－</a:t>
            </a:r>
            <a:r>
              <a:rPr lang="en-US" altLang="zh-CN" sz="2400" dirty="0"/>
              <a:t>2005</a:t>
            </a:r>
            <a:r>
              <a:rPr lang="zh-CN" altLang="en-US" sz="2400" dirty="0"/>
              <a:t>年</a:t>
            </a:r>
            <a:r>
              <a:rPr lang="en-US" altLang="zh-CN" sz="2400" dirty="0"/>
              <a:t>4</a:t>
            </a:r>
            <a:r>
              <a:rPr lang="zh-CN" altLang="en-US" sz="2400" dirty="0"/>
              <a:t>月</a:t>
            </a:r>
            <a:r>
              <a:rPr lang="en-US" altLang="zh-CN" sz="2400" dirty="0"/>
              <a:t>ADOBE</a:t>
            </a:r>
            <a:r>
              <a:rPr lang="zh-CN" altLang="en-US" sz="2400" dirty="0"/>
              <a:t>却以</a:t>
            </a:r>
            <a:r>
              <a:rPr lang="en-US" altLang="zh-CN" sz="2400" dirty="0"/>
              <a:t>34</a:t>
            </a:r>
            <a:r>
              <a:rPr lang="zh-CN" altLang="en-US" sz="2400" dirty="0"/>
              <a:t>亿美元收购了</a:t>
            </a:r>
            <a:r>
              <a:rPr lang="en-US" altLang="zh-CN" sz="2400" dirty="0"/>
              <a:t>Macromedia </a:t>
            </a:r>
            <a:r>
              <a:rPr lang="zh-CN" altLang="en-US" sz="2400" dirty="0"/>
              <a:t>，并于</a:t>
            </a:r>
            <a:r>
              <a:rPr lang="en-US" altLang="zh-CN" sz="2400" dirty="0"/>
              <a:t>2006</a:t>
            </a:r>
            <a:r>
              <a:rPr lang="zh-CN" altLang="en-US" sz="2400" dirty="0"/>
              <a:t>年推出了</a:t>
            </a:r>
            <a:r>
              <a:rPr lang="en-US" altLang="zh-CN" sz="2400" dirty="0"/>
              <a:t>Flash Player 9</a:t>
            </a:r>
            <a:r>
              <a:rPr lang="zh-CN" altLang="en-US" sz="2400" dirty="0"/>
              <a:t>，引入了面对对象的开发语言：</a:t>
            </a:r>
            <a:r>
              <a:rPr lang="en-US" altLang="zh-CN" sz="2400" dirty="0" err="1"/>
              <a:t>ActionScript</a:t>
            </a:r>
            <a:r>
              <a:rPr lang="en-US" altLang="zh-CN" sz="2400" dirty="0"/>
              <a:t> 3.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DHTML</a:t>
            </a:r>
            <a:br>
              <a:rPr lang="en-US" altLang="zh-CN" sz="2400" b="1" dirty="0">
                <a:solidFill>
                  <a:srgbClr val="00B0F0"/>
                </a:solidFill>
              </a:rPr>
            </a:br>
            <a:r>
              <a:rPr lang="zh-CN" altLang="en-US" sz="2400" b="1" dirty="0">
                <a:solidFill>
                  <a:srgbClr val="00B0F0"/>
                </a:solidFill>
              </a:rPr>
              <a:t>－</a:t>
            </a:r>
            <a:r>
              <a:rPr lang="en-US" altLang="zh-CN" sz="2400" dirty="0"/>
              <a:t>HTML 4.0</a:t>
            </a:r>
            <a:br>
              <a:rPr lang="en-US" altLang="zh-CN" sz="2400" dirty="0"/>
            </a:br>
            <a:r>
              <a:rPr lang="zh-CN" altLang="en-US" sz="2400" b="1" dirty="0">
                <a:solidFill>
                  <a:srgbClr val="00B0F0"/>
                </a:solidFill>
              </a:rPr>
              <a:t>－</a:t>
            </a:r>
            <a:r>
              <a:rPr lang="en-US" altLang="zh-CN" sz="2400" dirty="0"/>
              <a:t>CSS</a:t>
            </a:r>
            <a:br>
              <a:rPr lang="en-US" altLang="zh-CN" sz="2400" dirty="0"/>
            </a:br>
            <a:r>
              <a:rPr lang="zh-CN" altLang="en-US" sz="2400" b="1" dirty="0">
                <a:solidFill>
                  <a:srgbClr val="00B0F0"/>
                </a:solidFill>
              </a:rPr>
              <a:t>－</a:t>
            </a:r>
            <a:r>
              <a:rPr lang="en-US" altLang="zh-CN" sz="2400" dirty="0"/>
              <a:t>DOM</a:t>
            </a:r>
            <a:r>
              <a:rPr lang="zh-CN" altLang="en-US" sz="2400" dirty="0"/>
              <a:t>（文档对象模型）</a:t>
            </a:r>
            <a:br>
              <a:rPr lang="en-US" altLang="zh-CN" sz="2400" dirty="0"/>
            </a:br>
            <a:r>
              <a:rPr lang="zh-CN" altLang="en-US" sz="2400" b="1" dirty="0">
                <a:solidFill>
                  <a:srgbClr val="00B0F0"/>
                </a:solidFill>
              </a:rPr>
              <a:t>－</a:t>
            </a:r>
            <a:r>
              <a:rPr lang="en-US" altLang="zh-CN" sz="2400" dirty="0"/>
              <a:t>JavaScript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2400" dirty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4716D5-5F98-4E0A-8DF2-976D392F3D41}" type="slidenum">
              <a:rPr lang="zh-CN" altLang="en-US" sz="1200">
                <a:solidFill>
                  <a:srgbClr val="00B0F0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zh-CN" altLang="en-US" sz="1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269329"/>
      </p:ext>
    </p:extLst>
  </p:cSld>
  <p:clrMapOvr>
    <a:masterClrMapping/>
  </p:clrMapOvr>
  <p:transition spd="slow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Flash</a:t>
            </a:r>
            <a:endParaRPr lang="zh-CN" altLang="en-US" dirty="0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251520" y="1328852"/>
            <a:ext cx="8784976" cy="539262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400" dirty="0"/>
              <a:t>Flash</a:t>
            </a:r>
            <a:r>
              <a:rPr lang="zh-CN" altLang="en-US" sz="2400" dirty="0"/>
              <a:t>是由</a:t>
            </a:r>
            <a:r>
              <a:rPr lang="en-US" altLang="zh-CN" sz="2400" dirty="0"/>
              <a:t>macromedia</a:t>
            </a:r>
            <a:r>
              <a:rPr lang="zh-CN" altLang="en-US" sz="2400" dirty="0"/>
              <a:t>公司推出的交互式矢量图和 </a:t>
            </a:r>
            <a:r>
              <a:rPr lang="en-US" altLang="zh-CN" sz="2400" dirty="0"/>
              <a:t>Web </a:t>
            </a:r>
            <a:r>
              <a:rPr lang="zh-CN" altLang="en-US" sz="2400" dirty="0"/>
              <a:t>动画的标准，由</a:t>
            </a:r>
            <a:r>
              <a:rPr lang="en-US" altLang="zh-CN" sz="2400" dirty="0"/>
              <a:t>Adobe</a:t>
            </a:r>
            <a:r>
              <a:rPr lang="zh-CN" altLang="en-US" sz="2400" dirty="0"/>
              <a:t>公司收购。网页设计者使用 </a:t>
            </a:r>
            <a:r>
              <a:rPr lang="en-US" altLang="zh-CN" sz="2400" dirty="0"/>
              <a:t>Flash </a:t>
            </a:r>
            <a:r>
              <a:rPr lang="zh-CN" altLang="en-US" sz="2400" dirty="0"/>
              <a:t>创作出既漂亮又可改变尺寸的导航界面以及其他奇特的效果。</a:t>
            </a:r>
            <a:r>
              <a:rPr lang="en-US" altLang="zh-CN" sz="2400" dirty="0"/>
              <a:t>Flash</a:t>
            </a:r>
            <a:r>
              <a:rPr lang="zh-CN" altLang="en-US" sz="2400" dirty="0"/>
              <a:t>也是存储芯片的一种，通过特定的程序可以修改里面的数据。</a:t>
            </a:r>
            <a:r>
              <a:rPr lang="en-US" altLang="zh-CN" sz="2400" dirty="0"/>
              <a:t>Flash</a:t>
            </a:r>
            <a:r>
              <a:rPr lang="zh-CN" altLang="en-US" sz="2400" dirty="0"/>
              <a:t>的前身是</a:t>
            </a:r>
            <a:r>
              <a:rPr lang="en-US" altLang="zh-CN" sz="2400" dirty="0"/>
              <a:t>Future Wave</a:t>
            </a:r>
            <a:r>
              <a:rPr lang="zh-CN" altLang="en-US" sz="2400" dirty="0"/>
              <a:t>公司的</a:t>
            </a:r>
            <a:r>
              <a:rPr lang="en-US" altLang="zh-CN" sz="2400" dirty="0"/>
              <a:t>Future Splash</a:t>
            </a:r>
            <a:r>
              <a:rPr lang="zh-CN" altLang="en-US" sz="2400" dirty="0"/>
              <a:t>，是世界上第一个商用的</a:t>
            </a:r>
            <a:r>
              <a:rPr lang="zh-CN" altLang="en-US" sz="2400" dirty="0">
                <a:solidFill>
                  <a:srgbClr val="7030A0"/>
                </a:solidFill>
              </a:rPr>
              <a:t>二维矢量动画软件</a:t>
            </a:r>
            <a:r>
              <a:rPr lang="zh-CN" altLang="en-US" sz="2400" dirty="0"/>
              <a:t>，用于设计和编辑</a:t>
            </a:r>
            <a:r>
              <a:rPr lang="en-US" altLang="zh-CN" sz="2400" dirty="0"/>
              <a:t>Flash</a:t>
            </a:r>
            <a:r>
              <a:rPr lang="zh-CN" altLang="en-US" sz="2400" dirty="0"/>
              <a:t>文档。</a:t>
            </a:r>
            <a:r>
              <a:rPr lang="en-US" altLang="zh-CN" sz="2400" dirty="0"/>
              <a:t>1996</a:t>
            </a:r>
            <a:r>
              <a:rPr lang="zh-CN" altLang="en-US" sz="2400" dirty="0"/>
              <a:t>年</a:t>
            </a:r>
            <a:r>
              <a:rPr lang="en-US" altLang="zh-CN" sz="2400" dirty="0"/>
              <a:t>11</a:t>
            </a:r>
            <a:r>
              <a:rPr lang="zh-CN" altLang="en-US" sz="2400" dirty="0"/>
              <a:t>月，美国</a:t>
            </a:r>
            <a:r>
              <a:rPr lang="en-US" altLang="zh-CN" sz="2400" dirty="0"/>
              <a:t>Macromedia</a:t>
            </a:r>
            <a:r>
              <a:rPr lang="zh-CN" altLang="en-US" sz="2400" dirty="0"/>
              <a:t>公司收购了</a:t>
            </a:r>
            <a:r>
              <a:rPr lang="en-US" altLang="zh-CN" sz="2400" dirty="0"/>
              <a:t>Future Wave</a:t>
            </a:r>
            <a:r>
              <a:rPr lang="zh-CN" altLang="en-US" sz="2400" dirty="0"/>
              <a:t>，并将其改名为</a:t>
            </a:r>
            <a:r>
              <a:rPr lang="en-US" altLang="zh-CN" sz="2400" dirty="0"/>
              <a:t>Flash</a:t>
            </a:r>
            <a:r>
              <a:rPr lang="zh-CN" altLang="en-US" sz="2400" dirty="0"/>
              <a:t>。在出到</a:t>
            </a:r>
            <a:r>
              <a:rPr lang="en-US" altLang="zh-CN" sz="2400" dirty="0"/>
              <a:t>Flash 8</a:t>
            </a:r>
            <a:r>
              <a:rPr lang="zh-CN" altLang="en-US" sz="2400" dirty="0"/>
              <a:t>以后，</a:t>
            </a:r>
            <a:r>
              <a:rPr lang="en-US" altLang="zh-CN" sz="2400" dirty="0"/>
              <a:t> 2005</a:t>
            </a:r>
            <a:r>
              <a:rPr lang="zh-CN" altLang="en-US" sz="2400" dirty="0"/>
              <a:t>年</a:t>
            </a:r>
            <a:r>
              <a:rPr lang="en-US" altLang="zh-CN" sz="2400" dirty="0"/>
              <a:t>4</a:t>
            </a:r>
            <a:r>
              <a:rPr lang="zh-CN" altLang="en-US" sz="2400" dirty="0"/>
              <a:t>月</a:t>
            </a:r>
            <a:r>
              <a:rPr lang="en-US" altLang="zh-CN" sz="2400" dirty="0"/>
              <a:t>18</a:t>
            </a:r>
            <a:r>
              <a:rPr lang="zh-CN" altLang="en-US" sz="2400" dirty="0"/>
              <a:t>日，</a:t>
            </a:r>
            <a:r>
              <a:rPr lang="en-US" altLang="zh-CN" sz="2400" dirty="0"/>
              <a:t>Macromedia</a:t>
            </a:r>
            <a:r>
              <a:rPr lang="zh-CN" altLang="en-US" sz="2400" dirty="0"/>
              <a:t>又被</a:t>
            </a:r>
            <a:r>
              <a:rPr lang="en-US" altLang="zh-CN" sz="2400" dirty="0"/>
              <a:t>Adobe</a:t>
            </a:r>
            <a:r>
              <a:rPr lang="zh-CN" altLang="en-US" sz="2400" dirty="0"/>
              <a:t>公司收购（</a:t>
            </a:r>
            <a:r>
              <a:rPr lang="en-US" altLang="zh-CN" sz="2400" dirty="0"/>
              <a:t>34</a:t>
            </a:r>
            <a:r>
              <a:rPr lang="zh-CN" altLang="en-US" sz="2400" dirty="0"/>
              <a:t>亿美金）。</a:t>
            </a:r>
            <a:r>
              <a:rPr lang="en-US" altLang="zh-CN" sz="2400" dirty="0"/>
              <a:t>Flash</a:t>
            </a:r>
            <a:r>
              <a:rPr lang="zh-CN" altLang="en-US" sz="2400" dirty="0"/>
              <a:t>通常也指</a:t>
            </a:r>
            <a:r>
              <a:rPr lang="en-US" altLang="zh-CN" sz="2400" dirty="0"/>
              <a:t>Macromedia Flash Player(</a:t>
            </a:r>
            <a:r>
              <a:rPr lang="zh-CN" altLang="en-US" sz="2400" dirty="0"/>
              <a:t>现</a:t>
            </a:r>
            <a:r>
              <a:rPr lang="en-US" altLang="zh-CN" sz="2400" dirty="0"/>
              <a:t>Adobe Flash Player)</a:t>
            </a:r>
            <a:r>
              <a:rPr lang="zh-CN" altLang="en-US" sz="2400" dirty="0"/>
              <a:t>。</a:t>
            </a: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30DAE1-9F0B-41A6-9B04-102E87884DE7}" type="slidenum">
              <a:rPr lang="zh-CN" altLang="en-US" sz="1200">
                <a:solidFill>
                  <a:srgbClr val="00B0F0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zh-CN" altLang="en-US" sz="1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378495"/>
      </p:ext>
    </p:extLst>
  </p:cSld>
  <p:clrMapOvr>
    <a:masterClrMapping/>
  </p:clrMapOvr>
  <p:transition spd="slow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网页三剑客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52596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      Flash</a:t>
            </a:r>
            <a:r>
              <a:rPr lang="zh-CN" altLang="en-US" dirty="0"/>
              <a:t>（二维矢量动画制作）</a:t>
            </a:r>
            <a:endParaRPr lang="en-US" altLang="zh-CN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      Dreamweaver</a:t>
            </a:r>
            <a:r>
              <a:rPr lang="zh-CN" altLang="en-US" dirty="0"/>
              <a:t>（网页设计制作）</a:t>
            </a:r>
            <a:endParaRPr lang="en-US" altLang="zh-CN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       Fireworks</a:t>
            </a:r>
            <a:r>
              <a:rPr lang="zh-CN" altLang="en-US" dirty="0"/>
              <a:t>（图像处理）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262AB3-DF06-4CFB-947A-FA82F148445D}" type="slidenum">
              <a:rPr lang="zh-CN" altLang="en-US" sz="1200">
                <a:solidFill>
                  <a:srgbClr val="00B0F0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zh-CN" altLang="en-US" sz="1200">
              <a:solidFill>
                <a:srgbClr val="00B0F0"/>
              </a:solidFill>
            </a:endParaRPr>
          </a:p>
        </p:txBody>
      </p:sp>
      <p:pic>
        <p:nvPicPr>
          <p:cNvPr id="3074" name="Picture 2" descr="D:\360data\重要数据\我的文档\My Pictures\d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844800"/>
            <a:ext cx="44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D:\360data\重要数据\我的文档\My Pictures\f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1958975"/>
            <a:ext cx="3603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D:\360data\重要数据\我的文档\My Pictures\f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3833813"/>
            <a:ext cx="3603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1506537"/>
            <a:ext cx="914400" cy="904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4415" y="2601912"/>
            <a:ext cx="962025" cy="942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1565" y="3800474"/>
            <a:ext cx="904875" cy="933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7752" y="4989511"/>
            <a:ext cx="8953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33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什么是</a:t>
            </a:r>
            <a:r>
              <a:rPr lang="en-US" altLang="zh-CN" dirty="0">
                <a:latin typeface="+mn-ea"/>
                <a:ea typeface="+mn-ea"/>
              </a:rPr>
              <a:t>HTML</a:t>
            </a:r>
            <a:r>
              <a:rPr lang="zh-CN" altLang="en-US" dirty="0">
                <a:latin typeface="+mn-ea"/>
                <a:ea typeface="+mn-ea"/>
              </a:rPr>
              <a:t>文件？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84784"/>
            <a:ext cx="8579296" cy="47811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超文本标记语言，即</a:t>
            </a:r>
            <a:r>
              <a:rPr lang="en-US" sz="2800" dirty="0" err="1"/>
              <a:t>HTML（Hypertext</a:t>
            </a:r>
            <a:r>
              <a:rPr lang="en-US" sz="2800" dirty="0"/>
              <a:t> Markup Language），</a:t>
            </a:r>
            <a:r>
              <a:rPr lang="zh-CN" altLang="en-US" sz="2800" dirty="0"/>
              <a:t>是用于描述网页文档的一种标记语言。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一个</a:t>
            </a:r>
            <a:r>
              <a:rPr lang="en-US" altLang="zh-CN" sz="2800" dirty="0"/>
              <a:t>HTML</a:t>
            </a:r>
            <a:r>
              <a:rPr lang="zh-CN" altLang="en-US" sz="2800" dirty="0"/>
              <a:t>文件的后缀名是</a:t>
            </a:r>
            <a:r>
              <a:rPr lang="en-US" altLang="zh-CN" sz="2800" dirty="0"/>
              <a:t>.</a:t>
            </a:r>
            <a:r>
              <a:rPr lang="en-US" altLang="zh-CN" sz="2800" dirty="0" err="1"/>
              <a:t>htm</a:t>
            </a:r>
            <a:r>
              <a:rPr lang="zh-CN" altLang="en-US" sz="2800" dirty="0"/>
              <a:t>或者是</a:t>
            </a:r>
            <a:r>
              <a:rPr lang="en-US" altLang="zh-CN" sz="2800" dirty="0"/>
              <a:t>.html</a:t>
            </a:r>
            <a:r>
              <a:rPr lang="zh-CN" altLang="en-US" sz="2800" dirty="0"/>
              <a:t>。 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dirty="0"/>
              <a:t>    用文本编辑器就可以编写</a:t>
            </a:r>
            <a:r>
              <a:rPr lang="en-US" altLang="zh-CN" sz="2800" dirty="0"/>
              <a:t>HTML</a:t>
            </a:r>
            <a:r>
              <a:rPr lang="zh-CN" altLang="en-US" sz="2800" dirty="0"/>
              <a:t>文件。</a:t>
            </a:r>
          </a:p>
          <a:p>
            <a:pPr>
              <a:lnSpc>
                <a:spcPct val="150000"/>
              </a:lnSpc>
              <a:buNone/>
            </a:pPr>
            <a:endParaRPr lang="en-US" altLang="zh-CN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59965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ea"/>
                <a:ea typeface="+mn-ea"/>
              </a:rPr>
              <a:t>HTML </a:t>
            </a:r>
            <a:r>
              <a:rPr lang="zh-CN" altLang="en-US" dirty="0">
                <a:latin typeface="+mn-ea"/>
                <a:ea typeface="+mn-ea"/>
              </a:rPr>
              <a:t>元素与标签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Arial" pitchFamily="34" charset="0"/>
              <a:buChar char="•"/>
            </a:pPr>
            <a:r>
              <a:rPr lang="zh-CN" altLang="en-US" sz="2400" dirty="0"/>
              <a:t>网页文档的结构和格式的定义是由</a:t>
            </a:r>
            <a:r>
              <a:rPr lang="en-US" altLang="zh-CN" sz="2400" dirty="0"/>
              <a:t>HTML</a:t>
            </a:r>
            <a:r>
              <a:rPr lang="zh-CN" altLang="en-US" sz="2400" dirty="0"/>
              <a:t>元素来完成的，</a:t>
            </a:r>
            <a:r>
              <a:rPr lang="en-US" altLang="zh-CN" sz="2400" dirty="0"/>
              <a:t>HTML</a:t>
            </a:r>
            <a:r>
              <a:rPr lang="zh-CN" altLang="en-US" sz="2400" dirty="0"/>
              <a:t>元素是由单个或一对标签定义的包含范围。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r>
              <a:rPr lang="en-US" altLang="zh-CN" sz="2400" dirty="0"/>
              <a:t>        </a:t>
            </a:r>
            <a:r>
              <a:rPr lang="en-US" altLang="zh-CN" sz="2400" b="1" dirty="0"/>
              <a:t>&lt;body&gt;</a:t>
            </a:r>
            <a:br>
              <a:rPr lang="en-US" altLang="zh-CN" sz="2000" b="1" dirty="0"/>
            </a:br>
            <a:r>
              <a:rPr lang="en-US" altLang="zh-CN" sz="2000" dirty="0"/>
              <a:t>	                     </a:t>
            </a:r>
            <a:r>
              <a:rPr lang="en-US" altLang="zh-CN" sz="2000" b="1" dirty="0"/>
              <a:t>&lt;span  </a:t>
            </a:r>
            <a:r>
              <a:rPr lang="en-US" altLang="zh-CN" sz="2000" b="1" dirty="0">
                <a:solidFill>
                  <a:srgbClr val="FF0000"/>
                </a:solidFill>
              </a:rPr>
              <a:t>color=“red”</a:t>
            </a:r>
            <a:r>
              <a:rPr lang="en-US" altLang="zh-CN" sz="2000" b="1" dirty="0"/>
              <a:t>&gt;</a:t>
            </a:r>
            <a:r>
              <a:rPr lang="zh-CN" altLang="en-US" sz="2000" b="1" dirty="0"/>
              <a:t>第一个网页</a:t>
            </a:r>
            <a:r>
              <a:rPr lang="en-US" altLang="zh-CN" b="1" dirty="0"/>
              <a:t>&lt;/span&gt;</a:t>
            </a:r>
            <a:br>
              <a:rPr lang="en-US" altLang="zh-CN" sz="2000" dirty="0"/>
            </a:br>
            <a:r>
              <a:rPr lang="en-US" altLang="zh-CN" sz="2000" dirty="0"/>
              <a:t>          </a:t>
            </a:r>
            <a:r>
              <a:rPr lang="en-US" altLang="zh-CN" sz="2400" b="1" dirty="0"/>
              <a:t>&lt;/body&gt;</a:t>
            </a:r>
          </a:p>
        </p:txBody>
      </p:sp>
      <p:cxnSp>
        <p:nvCxnSpPr>
          <p:cNvPr id="7" name="直接箭头连接符 6"/>
          <p:cNvCxnSpPr/>
          <p:nvPr/>
        </p:nvCxnSpPr>
        <p:spPr>
          <a:xfrm rot="16200000" flipV="1">
            <a:off x="1643042" y="3786190"/>
            <a:ext cx="35719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000100" y="3214686"/>
            <a:ext cx="135732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开始标签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rot="5400000">
            <a:off x="1714480" y="5572140"/>
            <a:ext cx="35719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071538" y="6000768"/>
            <a:ext cx="135732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结束标签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rot="10800000">
            <a:off x="2285984" y="3857628"/>
            <a:ext cx="928694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10800000" flipV="1">
            <a:off x="2571736" y="5000636"/>
            <a:ext cx="4857784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 flipH="1" flipV="1">
            <a:off x="4071934" y="450057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643306" y="3643314"/>
            <a:ext cx="135732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属性</a:t>
            </a:r>
            <a:r>
              <a:rPr lang="en-US" altLang="zh-CN" dirty="0"/>
              <a:t>/</a:t>
            </a:r>
            <a:r>
              <a:rPr lang="zh-CN" altLang="en-US" dirty="0"/>
              <a:t>值</a:t>
            </a:r>
          </a:p>
        </p:txBody>
      </p:sp>
      <p:cxnSp>
        <p:nvCxnSpPr>
          <p:cNvPr id="23" name="直接箭头连接符 22"/>
          <p:cNvCxnSpPr/>
          <p:nvPr/>
        </p:nvCxnSpPr>
        <p:spPr>
          <a:xfrm rot="5400000" flipH="1" flipV="1">
            <a:off x="6072198" y="449977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715008" y="3643314"/>
            <a:ext cx="114300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内容</a:t>
            </a:r>
          </a:p>
        </p:txBody>
      </p:sp>
    </p:spTree>
    <p:extLst>
      <p:ext uri="{BB962C8B-B14F-4D97-AF65-F5344CB8AC3E}">
        <p14:creationId xmlns:p14="http://schemas.microsoft.com/office/powerpoint/2010/main" val="1343108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E62B3-9110-485D-8674-D57B45977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716A7DA8-D702-4394-BCB1-F2F63894C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F442FCC-B5D6-4954-BBCB-60F443C9E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900"/>
            <a:ext cx="9108504" cy="674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74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ea"/>
                <a:ea typeface="+mn-ea"/>
              </a:rPr>
              <a:t>HTML </a:t>
            </a:r>
            <a:r>
              <a:rPr lang="zh-CN" altLang="en-US" dirty="0">
                <a:latin typeface="+mn-ea"/>
                <a:ea typeface="+mn-ea"/>
              </a:rPr>
              <a:t>元素与标签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12776"/>
            <a:ext cx="8712968" cy="4968552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None/>
            </a:pPr>
            <a:r>
              <a:rPr lang="en-US" altLang="zh-CN" sz="3600" dirty="0"/>
              <a:t>HTML </a:t>
            </a:r>
            <a:r>
              <a:rPr lang="zh-CN" altLang="en-US" sz="3600" dirty="0"/>
              <a:t>标记标签通常被称为 </a:t>
            </a:r>
            <a:r>
              <a:rPr lang="en-US" altLang="zh-CN" sz="3600" dirty="0"/>
              <a:t>HTML </a:t>
            </a:r>
            <a:r>
              <a:rPr lang="zh-CN" altLang="en-US" sz="3600" dirty="0"/>
              <a:t>标签。</a:t>
            </a:r>
          </a:p>
          <a:p>
            <a:pPr>
              <a:lnSpc>
                <a:spcPct val="160000"/>
              </a:lnSpc>
              <a:buNone/>
            </a:pPr>
            <a:r>
              <a:rPr lang="en-US" altLang="zh-CN" sz="2400" dirty="0"/>
              <a:t>    • HTML </a:t>
            </a:r>
            <a:r>
              <a:rPr lang="zh-CN" altLang="en-US" sz="2400" dirty="0"/>
              <a:t>标签是由尖括号包围的关键词，比如 </a:t>
            </a:r>
            <a:r>
              <a:rPr lang="en-US" altLang="zh-CN" sz="2400" dirty="0"/>
              <a:t>&lt;html&gt;</a:t>
            </a:r>
          </a:p>
          <a:p>
            <a:pPr>
              <a:lnSpc>
                <a:spcPct val="160000"/>
              </a:lnSpc>
              <a:buNone/>
            </a:pPr>
            <a:r>
              <a:rPr lang="en-US" altLang="zh-CN" sz="2400" dirty="0"/>
              <a:t>    • HTML </a:t>
            </a:r>
            <a:r>
              <a:rPr lang="zh-CN" altLang="en-US" sz="2400" dirty="0"/>
              <a:t>标签通常是成对出现的，比如 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&gt; </a:t>
            </a:r>
            <a:r>
              <a:rPr lang="zh-CN" altLang="en-US" sz="2400" dirty="0"/>
              <a:t>和 </a:t>
            </a:r>
            <a:r>
              <a:rPr lang="en-US" altLang="zh-CN" sz="2400" dirty="0"/>
              <a:t>&lt;/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&gt;</a:t>
            </a:r>
          </a:p>
          <a:p>
            <a:pPr>
              <a:lnSpc>
                <a:spcPct val="160000"/>
              </a:lnSpc>
              <a:buNone/>
            </a:pPr>
            <a:r>
              <a:rPr lang="en-US" altLang="zh-CN" sz="2400" dirty="0"/>
              <a:t>    • </a:t>
            </a:r>
            <a:r>
              <a:rPr lang="zh-CN" altLang="en-US" sz="2400" dirty="0"/>
              <a:t>标签对中的第一个标签是开始标签，第二个标签是结束标签</a:t>
            </a:r>
          </a:p>
          <a:p>
            <a:pPr>
              <a:lnSpc>
                <a:spcPct val="160000"/>
              </a:lnSpc>
              <a:buNone/>
            </a:pPr>
            <a:r>
              <a:rPr lang="en-US" altLang="zh-CN" sz="2400" dirty="0"/>
              <a:t>    • </a:t>
            </a:r>
            <a:r>
              <a:rPr lang="zh-CN" altLang="en-US" sz="2400" dirty="0"/>
              <a:t>开始和结束标签也被称为开放标签和闭合标签</a:t>
            </a:r>
          </a:p>
          <a:p>
            <a:pPr>
              <a:lnSpc>
                <a:spcPct val="160000"/>
              </a:lnSpc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8266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ea"/>
              </a:rPr>
              <a:t>HTML</a:t>
            </a:r>
            <a:r>
              <a:rPr lang="zh-CN" altLang="en-US" dirty="0">
                <a:latin typeface="+mn-ea"/>
                <a:ea typeface="+mn-ea"/>
              </a:rPr>
              <a:t>网页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/>
              <a:t>&lt;html&gt; </a:t>
            </a:r>
          </a:p>
          <a:p>
            <a:pPr>
              <a:buNone/>
            </a:pPr>
            <a:r>
              <a:rPr lang="en-US" sz="2400" dirty="0"/>
              <a:t>	&lt;body&gt; </a:t>
            </a:r>
          </a:p>
          <a:p>
            <a:pPr>
              <a:buNone/>
            </a:pPr>
            <a:r>
              <a:rPr lang="en-US" sz="2400" dirty="0"/>
              <a:t>		&lt;h1&gt;My First Heading&lt;/h1&gt; </a:t>
            </a:r>
          </a:p>
          <a:p>
            <a:pPr>
              <a:buNone/>
            </a:pPr>
            <a:r>
              <a:rPr lang="en-US" sz="2400" dirty="0"/>
              <a:t>		&lt;p&gt;My first paragraph.&lt;/p&gt; </a:t>
            </a:r>
          </a:p>
          <a:p>
            <a:pPr>
              <a:buNone/>
            </a:pPr>
            <a:r>
              <a:rPr lang="en-US" sz="2400" dirty="0"/>
              <a:t>	&lt;/body&gt;</a:t>
            </a:r>
          </a:p>
          <a:p>
            <a:pPr>
              <a:buNone/>
            </a:pPr>
            <a:r>
              <a:rPr lang="en-US" sz="2400" dirty="0"/>
              <a:t>&lt;/html&gt;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24209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ea"/>
                <a:ea typeface="+mn-ea"/>
              </a:rPr>
              <a:t>HTML</a:t>
            </a:r>
            <a:r>
              <a:rPr lang="zh-CN" altLang="en-US" dirty="0">
                <a:latin typeface="+mn-ea"/>
                <a:ea typeface="+mn-ea"/>
              </a:rPr>
              <a:t>网页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53285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800" b="1" dirty="0"/>
              <a:t>例子解释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&lt;html&gt; </a:t>
            </a:r>
            <a:r>
              <a:rPr lang="zh-CN" altLang="en-US" sz="2800" dirty="0"/>
              <a:t>与 </a:t>
            </a:r>
            <a:r>
              <a:rPr lang="en-US" altLang="zh-CN" sz="2800" dirty="0"/>
              <a:t>&lt;/html&gt; </a:t>
            </a:r>
            <a:r>
              <a:rPr lang="zh-CN" altLang="en-US" sz="2800" dirty="0"/>
              <a:t>之间的文本描述网页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&lt;body&gt; </a:t>
            </a:r>
            <a:r>
              <a:rPr lang="zh-CN" altLang="en-US" sz="2800" dirty="0"/>
              <a:t>与 </a:t>
            </a:r>
            <a:r>
              <a:rPr lang="en-US" altLang="zh-CN" sz="2800" dirty="0"/>
              <a:t>&lt;/body&gt; </a:t>
            </a:r>
            <a:r>
              <a:rPr lang="zh-CN" altLang="en-US" sz="2800" dirty="0"/>
              <a:t>之间的文本是可见的页面内容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&lt;h1&gt; </a:t>
            </a:r>
            <a:r>
              <a:rPr lang="zh-CN" altLang="en-US" sz="2800" dirty="0"/>
              <a:t>与 </a:t>
            </a:r>
            <a:r>
              <a:rPr lang="en-US" altLang="zh-CN" sz="2800" dirty="0"/>
              <a:t>&lt;/h1&gt; </a:t>
            </a:r>
            <a:r>
              <a:rPr lang="zh-CN" altLang="en-US" sz="2800" dirty="0"/>
              <a:t>之间的文本被显示为标题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&lt;p&gt; </a:t>
            </a:r>
            <a:r>
              <a:rPr lang="zh-CN" altLang="en-US" sz="2800" dirty="0"/>
              <a:t>与 </a:t>
            </a:r>
            <a:r>
              <a:rPr lang="en-US" altLang="zh-CN" sz="2800" dirty="0"/>
              <a:t>&lt;/p&gt; </a:t>
            </a:r>
            <a:r>
              <a:rPr lang="zh-CN" altLang="en-US" sz="2800" dirty="0"/>
              <a:t>之间的文本被显示为段落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06151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ea"/>
                <a:ea typeface="+mn-ea"/>
              </a:rPr>
              <a:t>HTML</a:t>
            </a:r>
            <a:r>
              <a:rPr lang="zh-CN" altLang="en-US" dirty="0">
                <a:latin typeface="+mn-ea"/>
                <a:ea typeface="+mn-ea"/>
              </a:rPr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54726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800" b="1" dirty="0"/>
              <a:t>HTML </a:t>
            </a:r>
            <a:r>
              <a:rPr lang="zh-CN" altLang="en-US" sz="2800" b="1" dirty="0"/>
              <a:t>标题</a:t>
            </a:r>
            <a:br>
              <a:rPr lang="en-US" altLang="zh-CN" sz="2800" b="1" dirty="0"/>
            </a:br>
            <a:r>
              <a:rPr lang="en-US" altLang="zh-CN" sz="2800" dirty="0"/>
              <a:t>HTML </a:t>
            </a:r>
            <a:r>
              <a:rPr lang="zh-CN" altLang="en-US" sz="2800" dirty="0"/>
              <a:t>标题（</a:t>
            </a:r>
            <a:r>
              <a:rPr lang="en-US" altLang="zh-CN" sz="2800" dirty="0"/>
              <a:t>Heading</a:t>
            </a:r>
            <a:r>
              <a:rPr lang="zh-CN" altLang="en-US" sz="2800" dirty="0"/>
              <a:t>）是通过 </a:t>
            </a:r>
            <a:r>
              <a:rPr lang="en-US" altLang="zh-CN" sz="2800" dirty="0"/>
              <a:t>&lt;h1&gt; - &lt;h6&gt; </a:t>
            </a:r>
            <a:r>
              <a:rPr lang="zh-CN" altLang="en-US" sz="2800" dirty="0"/>
              <a:t>等标签进行定义的。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/>
              <a:t>实例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/>
              <a:t>	</a:t>
            </a:r>
            <a:r>
              <a:rPr lang="en-US" sz="2800" dirty="0"/>
              <a:t>&lt;h1&gt;This is a heading&lt;/h1&gt; 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/>
              <a:t>	&lt;h2&gt;This is a heading&lt;/h2&gt; 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/>
              <a:t>	&lt;h3&gt;This is a heading&lt;/h3&gt; ….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062353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ea"/>
                <a:ea typeface="+mn-ea"/>
              </a:rPr>
              <a:t>HTML</a:t>
            </a:r>
            <a:r>
              <a:rPr lang="zh-CN" altLang="en-US" dirty="0">
                <a:latin typeface="+mn-ea"/>
                <a:ea typeface="+mn-ea"/>
              </a:rPr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40768"/>
            <a:ext cx="8856984" cy="53285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800" b="1" dirty="0"/>
              <a:t>HTML </a:t>
            </a:r>
            <a:r>
              <a:rPr lang="zh-CN" altLang="en-US" sz="2800" b="1" dirty="0"/>
              <a:t>段落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/>
              <a:t>	HTML </a:t>
            </a:r>
            <a:r>
              <a:rPr lang="zh-CN" altLang="en-US" sz="2800" dirty="0"/>
              <a:t>段落是通过 </a:t>
            </a:r>
            <a:r>
              <a:rPr lang="en-US" altLang="zh-CN" sz="2800" dirty="0"/>
              <a:t>&lt;p&gt; </a:t>
            </a:r>
            <a:r>
              <a:rPr lang="zh-CN" altLang="en-US" sz="2800" dirty="0"/>
              <a:t>标签进行定义的。</a:t>
            </a:r>
            <a:endParaRPr lang="en-US" altLang="zh-CN" sz="2800" dirty="0"/>
          </a:p>
          <a:p>
            <a:pPr>
              <a:lnSpc>
                <a:spcPct val="150000"/>
              </a:lnSpc>
              <a:buNone/>
            </a:pPr>
            <a:endParaRPr lang="zh-CN" altLang="en-US" sz="2800" dirty="0"/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/>
              <a:t>实例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/>
              <a:t>	&lt;</a:t>
            </a:r>
            <a:r>
              <a:rPr lang="en-US" sz="2800" dirty="0"/>
              <a:t>p&gt;This is a paragraph.&lt;/p&gt;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/>
              <a:t>	&lt;p&gt;This is another paragraph.&lt;/p&gt;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93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ea"/>
                <a:ea typeface="+mn-ea"/>
              </a:rPr>
              <a:t>HTML</a:t>
            </a:r>
            <a:r>
              <a:rPr lang="zh-CN" altLang="en-US" dirty="0">
                <a:latin typeface="+mn-ea"/>
                <a:ea typeface="+mn-ea"/>
              </a:rPr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40768"/>
            <a:ext cx="8856984" cy="5184576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HTML </a:t>
            </a:r>
            <a:r>
              <a:rPr lang="zh-CN" altLang="en-US" sz="2800" b="1" dirty="0"/>
              <a:t>链接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/>
              <a:t>	HTML </a:t>
            </a:r>
            <a:r>
              <a:rPr lang="zh-CN" altLang="en-US" sz="2800" dirty="0"/>
              <a:t>链接是通过 </a:t>
            </a:r>
            <a:r>
              <a:rPr lang="en-US" altLang="zh-CN" sz="2800" dirty="0"/>
              <a:t>&lt;</a:t>
            </a:r>
            <a:r>
              <a:rPr lang="en-US" sz="2800" dirty="0"/>
              <a:t>a&gt; </a:t>
            </a:r>
            <a:r>
              <a:rPr lang="zh-CN" altLang="en-US" sz="2800" dirty="0"/>
              <a:t>标签进行定义的。</a:t>
            </a:r>
          </a:p>
          <a:p>
            <a:pPr>
              <a:lnSpc>
                <a:spcPct val="150000"/>
              </a:lnSpc>
              <a:buNone/>
            </a:pPr>
            <a:endParaRPr lang="en-US" altLang="zh-CN" sz="2800" b="1" dirty="0"/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/>
              <a:t>实例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/>
              <a:t>	&lt;</a:t>
            </a:r>
            <a:r>
              <a:rPr lang="en-US" sz="2800" dirty="0"/>
              <a:t>a </a:t>
            </a:r>
            <a:r>
              <a:rPr lang="en-US" sz="2800" dirty="0" err="1"/>
              <a:t>href</a:t>
            </a:r>
            <a:r>
              <a:rPr lang="en-US" sz="2800" dirty="0"/>
              <a:t>=“http://www.ynu.edu.cn”&gt;</a:t>
            </a:r>
            <a:r>
              <a:rPr lang="zh-CN" altLang="en-US" sz="2800" dirty="0"/>
              <a:t>云南大学</a:t>
            </a:r>
            <a:r>
              <a:rPr lang="en-US" sz="2800" dirty="0"/>
              <a:t>&lt;/a&gt;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0766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ea"/>
                <a:ea typeface="+mn-ea"/>
              </a:rPr>
              <a:t>HTML </a:t>
            </a:r>
            <a:r>
              <a:rPr lang="zh-CN" altLang="en-US" dirty="0">
                <a:latin typeface="+mn-ea"/>
                <a:ea typeface="+mn-ea"/>
              </a:rPr>
              <a:t>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12776"/>
            <a:ext cx="8856984" cy="518457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None/>
            </a:pPr>
            <a:r>
              <a:rPr lang="en-US" altLang="zh-CN" sz="2800" dirty="0"/>
              <a:t>HTML </a:t>
            </a:r>
            <a:r>
              <a:rPr lang="zh-CN" altLang="en-US" sz="2800" dirty="0"/>
              <a:t>标签可以拥有属性。属性提供了有关 </a:t>
            </a:r>
            <a:r>
              <a:rPr lang="en-US" altLang="zh-CN" sz="2800" dirty="0"/>
              <a:t>HTML </a:t>
            </a:r>
            <a:r>
              <a:rPr lang="zh-CN" altLang="en-US" sz="2800" dirty="0"/>
              <a:t>元素的更多的信息。</a:t>
            </a:r>
          </a:p>
          <a:p>
            <a:pPr>
              <a:lnSpc>
                <a:spcPct val="160000"/>
              </a:lnSpc>
              <a:buNone/>
            </a:pPr>
            <a:r>
              <a:rPr lang="zh-CN" altLang="en-US" sz="2800" dirty="0"/>
              <a:t>属性总是以名称</a:t>
            </a:r>
            <a:r>
              <a:rPr lang="en-US" altLang="zh-CN" sz="2800" dirty="0"/>
              <a:t>/</a:t>
            </a:r>
            <a:r>
              <a:rPr lang="zh-CN" altLang="en-US" sz="2800" dirty="0"/>
              <a:t>值对的形式出现，比如：</a:t>
            </a:r>
            <a:r>
              <a:rPr lang="en-US" altLang="zh-CN" sz="2800" dirty="0"/>
              <a:t>name=“value”</a:t>
            </a:r>
            <a:r>
              <a:rPr lang="zh-CN" altLang="en-US" sz="2800" dirty="0"/>
              <a:t>。</a:t>
            </a:r>
          </a:p>
          <a:p>
            <a:pPr>
              <a:lnSpc>
                <a:spcPct val="160000"/>
              </a:lnSpc>
              <a:buNone/>
            </a:pPr>
            <a:r>
              <a:rPr lang="zh-CN" altLang="en-US" sz="2800" dirty="0"/>
              <a:t>属性总是在 </a:t>
            </a:r>
            <a:r>
              <a:rPr lang="en-US" altLang="zh-CN" sz="2800" dirty="0"/>
              <a:t>HTML </a:t>
            </a:r>
            <a:r>
              <a:rPr lang="zh-CN" altLang="en-US" sz="2800" dirty="0"/>
              <a:t>元素的开始标签中规定。</a:t>
            </a:r>
          </a:p>
        </p:txBody>
      </p:sp>
    </p:spTree>
    <p:extLst>
      <p:ext uri="{BB962C8B-B14F-4D97-AF65-F5344CB8AC3E}">
        <p14:creationId xmlns:p14="http://schemas.microsoft.com/office/powerpoint/2010/main" val="28338210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ea"/>
                <a:ea typeface="+mn-ea"/>
              </a:rPr>
              <a:t>HTML </a:t>
            </a:r>
            <a:r>
              <a:rPr lang="zh-CN" altLang="en-US" dirty="0">
                <a:latin typeface="+mn-ea"/>
                <a:ea typeface="+mn-ea"/>
              </a:rPr>
              <a:t>属性实例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472608"/>
          </a:xfrm>
        </p:spPr>
        <p:txBody>
          <a:bodyPr numCol="2">
            <a:noAutofit/>
          </a:bodyPr>
          <a:lstStyle/>
          <a:p>
            <a:pPr>
              <a:lnSpc>
                <a:spcPct val="16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例子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居中排列标题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lnSpc>
                <a:spcPct val="16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&lt;h1&gt;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定义标题的开始。</a:t>
            </a:r>
          </a:p>
          <a:p>
            <a:pPr>
              <a:lnSpc>
                <a:spcPct val="16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&lt;h1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align=“center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”&gt;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拥有关于对齐方式的附加信息。</a:t>
            </a:r>
          </a:p>
          <a:p>
            <a:pPr>
              <a:lnSpc>
                <a:spcPct val="160000"/>
              </a:lnSpc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例子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背景颜色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lnSpc>
                <a:spcPct val="16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&lt;body&gt;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定义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HTML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文档的主体。</a:t>
            </a:r>
          </a:p>
          <a:p>
            <a:pPr>
              <a:lnSpc>
                <a:spcPct val="16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&lt;body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bgcolor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=“yellow”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拥有关于背景颜色的附加信息。</a:t>
            </a:r>
          </a:p>
          <a:p>
            <a:pPr>
              <a:lnSpc>
                <a:spcPct val="160000"/>
              </a:lnSpc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例子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表格边框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lnSpc>
                <a:spcPct val="16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&lt;table&gt;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定义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HTML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表格。</a:t>
            </a:r>
          </a:p>
          <a:p>
            <a:pPr>
              <a:lnSpc>
                <a:spcPct val="16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&lt;table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border=“1”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拥有关于表格边框的附加信息。</a:t>
            </a:r>
          </a:p>
        </p:txBody>
      </p:sp>
    </p:spTree>
    <p:extLst>
      <p:ext uri="{BB962C8B-B14F-4D97-AF65-F5344CB8AC3E}">
        <p14:creationId xmlns:p14="http://schemas.microsoft.com/office/powerpoint/2010/main" val="1218481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提示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525658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None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属性和属性值对大小写不敏感。</a:t>
            </a:r>
          </a:p>
          <a:p>
            <a:pPr>
              <a:lnSpc>
                <a:spcPct val="160000"/>
              </a:lnSpc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不过，万维网联盟在其 推荐标准中推荐小写的属性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属性值。</a:t>
            </a:r>
          </a:p>
          <a:p>
            <a:pPr>
              <a:lnSpc>
                <a:spcPct val="160000"/>
              </a:lnSpc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而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XHTML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要求使用小写的属性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属性值。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  <a:buNone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始终为属性值加引号</a:t>
            </a:r>
          </a:p>
          <a:p>
            <a:pPr>
              <a:lnSpc>
                <a:spcPct val="160000"/>
              </a:lnSpc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属性值应该始终被包括在引号内。双引号是最常用的，不过使用单引号也没有问题。</a:t>
            </a:r>
          </a:p>
          <a:p>
            <a:pPr>
              <a:lnSpc>
                <a:spcPct val="160000"/>
              </a:lnSpc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在某些个别的情况下，比如属性值本身就含有双引号，那么您必须使用单引号，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name=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'Bill 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HelloWorld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Gates'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73936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ea"/>
                <a:ea typeface="+mn-ea"/>
              </a:rPr>
              <a:t>HTML</a:t>
            </a:r>
            <a:r>
              <a:rPr lang="zh-CN" altLang="en-US" dirty="0">
                <a:latin typeface="+mn-ea"/>
                <a:ea typeface="+mn-ea"/>
              </a:rPr>
              <a:t>注释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40768"/>
            <a:ext cx="8856984" cy="532859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文件里，你可以写代码注释，解释说明你的代码，这样有助于你和他人日后能够更好地理解你的代码。</a:t>
            </a:r>
          </a:p>
          <a:p>
            <a:pPr>
              <a:lnSpc>
                <a:spcPct val="170000"/>
              </a:lnSpc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注释可以写在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&lt;!--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--&gt;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之间。浏览器是忽略注释的，你不会在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正文中看到你的注释。</a:t>
            </a:r>
          </a:p>
          <a:p>
            <a:pPr>
              <a:lnSpc>
                <a:spcPct val="170000"/>
              </a:lnSpc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&lt;html&gt;</a:t>
            </a:r>
            <a:br>
              <a:rPr lang="en-US" altLang="zh-CN" sz="18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&lt;body&gt;</a:t>
            </a:r>
            <a:br>
              <a:rPr lang="en-US" altLang="zh-CN" sz="18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b="1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&lt;!--</a:t>
            </a:r>
            <a:r>
              <a:rPr lang="zh-CN" altLang="en-US" sz="1800" b="1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这是代码注释</a:t>
            </a:r>
            <a:r>
              <a:rPr lang="en-US" altLang="zh-CN" sz="1800" b="1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--&gt;</a:t>
            </a:r>
            <a:br>
              <a:rPr lang="en-US" altLang="zh-CN" sz="18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&lt;p&gt;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代码注释是不会显示在网页里的。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&lt;/p&gt;</a:t>
            </a:r>
          </a:p>
          <a:p>
            <a:pPr>
              <a:lnSpc>
                <a:spcPct val="170000"/>
              </a:lnSpc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&lt;/body&gt;</a:t>
            </a:r>
            <a:br>
              <a:rPr lang="en-US" altLang="zh-CN" sz="18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8049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763688" y="371413"/>
            <a:ext cx="4524375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HN" sz="7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WEB </a:t>
            </a:r>
            <a:r>
              <a:rPr lang="zh-CN" altLang="en-US" sz="3600" b="1" dirty="0">
                <a:solidFill>
                  <a:srgbClr val="00B0F0"/>
                </a:solidFill>
              </a:rPr>
              <a:t>发展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0" y="1235013"/>
            <a:ext cx="9143999" cy="5622987"/>
          </a:xfrm>
        </p:spPr>
        <p:txBody>
          <a:bodyPr/>
          <a:lstStyle/>
          <a:p>
            <a:r>
              <a:rPr lang="en-US" altLang="zh-CN" sz="2400" dirty="0">
                <a:latin typeface="+mj-ea"/>
                <a:ea typeface="+mj-ea"/>
              </a:rPr>
              <a:t>Web</a:t>
            </a:r>
            <a:r>
              <a:rPr lang="zh-CN" altLang="en-US" sz="2400" dirty="0">
                <a:latin typeface="+mj-ea"/>
                <a:ea typeface="+mj-ea"/>
              </a:rPr>
              <a:t>的前身是</a:t>
            </a:r>
            <a:r>
              <a:rPr lang="en-US" altLang="zh-CN" sz="2400" dirty="0">
                <a:latin typeface="+mj-ea"/>
                <a:ea typeface="+mj-ea"/>
              </a:rPr>
              <a:t>1980</a:t>
            </a:r>
            <a:r>
              <a:rPr lang="zh-CN" altLang="en-US" sz="2400" dirty="0">
                <a:latin typeface="+mj-ea"/>
                <a:ea typeface="+mj-ea"/>
              </a:rPr>
              <a:t>年</a:t>
            </a:r>
            <a:r>
              <a:rPr lang="en-US" altLang="zh-CN" sz="2400" dirty="0">
                <a:latin typeface="+mj-ea"/>
                <a:ea typeface="+mj-ea"/>
              </a:rPr>
              <a:t>Tim Berners-Lee</a:t>
            </a:r>
            <a:r>
              <a:rPr lang="zh-CN" altLang="en-US" sz="2400" dirty="0">
                <a:latin typeface="+mj-ea"/>
                <a:ea typeface="+mj-ea"/>
              </a:rPr>
              <a:t>负责的</a:t>
            </a:r>
            <a:r>
              <a:rPr lang="en-US" altLang="zh-CN" sz="2400" dirty="0">
                <a:latin typeface="+mj-ea"/>
                <a:ea typeface="+mj-ea"/>
              </a:rPr>
              <a:t>Enquire</a:t>
            </a:r>
            <a:r>
              <a:rPr lang="zh-CN" altLang="en-US" sz="2400" dirty="0">
                <a:latin typeface="+mj-ea"/>
                <a:ea typeface="+mj-ea"/>
              </a:rPr>
              <a:t>（</a:t>
            </a:r>
            <a:r>
              <a:rPr lang="en-US" altLang="zh-CN" sz="2400" dirty="0">
                <a:latin typeface="+mj-ea"/>
                <a:ea typeface="+mj-ea"/>
              </a:rPr>
              <a:t>Enquire Within Upon Everything</a:t>
            </a:r>
            <a:r>
              <a:rPr lang="zh-CN" altLang="en-US" sz="2400" dirty="0">
                <a:latin typeface="+mj-ea"/>
                <a:ea typeface="+mj-ea"/>
              </a:rPr>
              <a:t>的简称）项目 </a:t>
            </a:r>
          </a:p>
          <a:p>
            <a:r>
              <a:rPr lang="en-US" altLang="zh-CN" sz="2400" dirty="0">
                <a:latin typeface="+mj-ea"/>
                <a:ea typeface="+mj-ea"/>
              </a:rPr>
              <a:t>1990</a:t>
            </a:r>
            <a:r>
              <a:rPr lang="zh-CN" altLang="en-US" sz="2400" dirty="0">
                <a:latin typeface="+mj-ea"/>
                <a:ea typeface="+mj-ea"/>
              </a:rPr>
              <a:t>年</a:t>
            </a:r>
            <a:r>
              <a:rPr lang="en-US" altLang="zh-CN" sz="2400" dirty="0">
                <a:latin typeface="+mj-ea"/>
                <a:ea typeface="+mj-ea"/>
              </a:rPr>
              <a:t>11</a:t>
            </a:r>
            <a:r>
              <a:rPr lang="zh-CN" altLang="en-US" sz="2400" dirty="0">
                <a:latin typeface="+mj-ea"/>
                <a:ea typeface="+mj-ea"/>
              </a:rPr>
              <a:t>月，第一个</a:t>
            </a:r>
            <a:r>
              <a:rPr lang="en-US" altLang="zh-CN" sz="2400" dirty="0">
                <a:latin typeface="+mj-ea"/>
                <a:ea typeface="+mj-ea"/>
              </a:rPr>
              <a:t>Web</a:t>
            </a:r>
            <a:r>
              <a:rPr lang="zh-CN" altLang="en-US" sz="2400" dirty="0">
                <a:latin typeface="+mj-ea"/>
                <a:ea typeface="+mj-ea"/>
              </a:rPr>
              <a:t>服务器</a:t>
            </a:r>
            <a:r>
              <a:rPr lang="en-US" altLang="zh-CN" sz="2400" dirty="0">
                <a:latin typeface="+mj-ea"/>
                <a:ea typeface="+mj-ea"/>
              </a:rPr>
              <a:t>nxoc01.cern.ch</a:t>
            </a:r>
            <a:r>
              <a:rPr lang="zh-CN" altLang="en-US" sz="2400" dirty="0">
                <a:latin typeface="+mj-ea"/>
                <a:ea typeface="+mj-ea"/>
              </a:rPr>
              <a:t>开始运行，</a:t>
            </a:r>
            <a:r>
              <a:rPr lang="en-US" altLang="zh-CN" sz="2400" dirty="0">
                <a:latin typeface="+mj-ea"/>
                <a:ea typeface="+mj-ea"/>
              </a:rPr>
              <a:t>Tim Berners-Lee</a:t>
            </a:r>
            <a:r>
              <a:rPr lang="zh-CN" altLang="en-US" sz="2400" dirty="0">
                <a:latin typeface="+mj-ea"/>
                <a:ea typeface="+mj-ea"/>
              </a:rPr>
              <a:t>在自己编写的图形化</a:t>
            </a:r>
            <a:r>
              <a:rPr lang="en-US" altLang="zh-CN" sz="2400" dirty="0">
                <a:latin typeface="+mj-ea"/>
                <a:ea typeface="+mj-ea"/>
              </a:rPr>
              <a:t>Web</a:t>
            </a:r>
            <a:r>
              <a:rPr lang="zh-CN" altLang="en-US" sz="2400" dirty="0">
                <a:latin typeface="+mj-ea"/>
                <a:ea typeface="+mj-ea"/>
              </a:rPr>
              <a:t>浏览器“</a:t>
            </a:r>
            <a:r>
              <a:rPr lang="en-US" altLang="zh-CN" sz="2400" dirty="0" err="1">
                <a:latin typeface="+mj-ea"/>
                <a:ea typeface="+mj-ea"/>
              </a:rPr>
              <a:t>WorldWideWeb</a:t>
            </a:r>
            <a:r>
              <a:rPr lang="en-US" altLang="zh-CN" sz="2400" dirty="0">
                <a:latin typeface="+mj-ea"/>
                <a:ea typeface="+mj-ea"/>
              </a:rPr>
              <a:t>”</a:t>
            </a:r>
            <a:r>
              <a:rPr lang="zh-CN" altLang="en-US" sz="2400" dirty="0">
                <a:latin typeface="+mj-ea"/>
                <a:ea typeface="+mj-ea"/>
              </a:rPr>
              <a:t>上看到了最早的</a:t>
            </a:r>
            <a:r>
              <a:rPr lang="en-US" altLang="zh-CN" sz="2400" dirty="0">
                <a:latin typeface="+mj-ea"/>
                <a:ea typeface="+mj-ea"/>
              </a:rPr>
              <a:t>Web</a:t>
            </a:r>
            <a:r>
              <a:rPr lang="zh-CN" altLang="en-US" sz="2400" dirty="0">
                <a:latin typeface="+mj-ea"/>
                <a:ea typeface="+mj-ea"/>
              </a:rPr>
              <a:t>页面。 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</a:rPr>
              <a:t>1991</a:t>
            </a:r>
            <a:r>
              <a:rPr lang="zh-CN" altLang="en-US" sz="2400" dirty="0">
                <a:latin typeface="+mj-ea"/>
              </a:rPr>
              <a:t>年建立并开通第一个</a:t>
            </a:r>
            <a:r>
              <a:rPr lang="en-US" altLang="zh-CN" sz="2400" dirty="0">
                <a:latin typeface="+mj-ea"/>
              </a:rPr>
              <a:t>WWW</a:t>
            </a:r>
            <a:r>
              <a:rPr lang="zh-CN" altLang="en-US" sz="2400" dirty="0">
                <a:latin typeface="+mj-ea"/>
              </a:rPr>
              <a:t>网站</a:t>
            </a:r>
            <a:r>
              <a:rPr lang="en-US" altLang="zh-CN" sz="2400" dirty="0">
                <a:latin typeface="+mj-ea"/>
              </a:rPr>
              <a:t>http://info.cern.ch/</a:t>
            </a:r>
          </a:p>
          <a:p>
            <a:r>
              <a:rPr lang="en-US" altLang="zh-CN" sz="2400" dirty="0">
                <a:latin typeface="+mj-ea"/>
                <a:ea typeface="+mj-ea"/>
              </a:rPr>
              <a:t>1991</a:t>
            </a:r>
            <a:r>
              <a:rPr lang="zh-CN" altLang="en-US" sz="2400" dirty="0">
                <a:latin typeface="+mj-ea"/>
                <a:ea typeface="+mj-ea"/>
              </a:rPr>
              <a:t>年，</a:t>
            </a:r>
            <a:r>
              <a:rPr lang="en-US" altLang="zh-CN" sz="2400" dirty="0">
                <a:latin typeface="+mj-ea"/>
                <a:ea typeface="+mj-ea"/>
              </a:rPr>
              <a:t>CERN</a:t>
            </a:r>
            <a:r>
              <a:rPr lang="zh-CN" altLang="en-US" sz="2400" dirty="0">
                <a:latin typeface="+mj-ea"/>
                <a:ea typeface="+mj-ea"/>
              </a:rPr>
              <a:t>（</a:t>
            </a:r>
            <a:r>
              <a:rPr lang="en-US" altLang="zh-CN" sz="2400" dirty="0">
                <a:latin typeface="+mj-ea"/>
                <a:ea typeface="+mj-ea"/>
              </a:rPr>
              <a:t>European Particle Physics Laboratory</a:t>
            </a:r>
            <a:r>
              <a:rPr lang="zh-CN" altLang="en-US" sz="2400" dirty="0">
                <a:latin typeface="+mj-ea"/>
                <a:ea typeface="+mj-ea"/>
              </a:rPr>
              <a:t>）正式发布了</a:t>
            </a:r>
            <a:r>
              <a:rPr lang="en-US" altLang="zh-CN" sz="2400" dirty="0">
                <a:latin typeface="+mj-ea"/>
                <a:ea typeface="+mj-ea"/>
              </a:rPr>
              <a:t>Web</a:t>
            </a:r>
            <a:r>
              <a:rPr lang="zh-CN" altLang="en-US" sz="2400" dirty="0">
                <a:latin typeface="+mj-ea"/>
                <a:ea typeface="+mj-ea"/>
              </a:rPr>
              <a:t>技术标准。</a:t>
            </a:r>
            <a:endParaRPr lang="en-US" altLang="zh-CN" sz="2400" dirty="0">
              <a:latin typeface="+mj-ea"/>
              <a:ea typeface="+mj-ea"/>
            </a:endParaRPr>
          </a:p>
          <a:p>
            <a:endParaRPr lang="zh-CN" altLang="en-US" sz="2400" dirty="0"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目前，与</a:t>
            </a:r>
            <a:r>
              <a:rPr lang="en-US" altLang="zh-CN" sz="2400" dirty="0">
                <a:latin typeface="+mj-ea"/>
                <a:ea typeface="+mj-ea"/>
              </a:rPr>
              <a:t>Web</a:t>
            </a:r>
            <a:r>
              <a:rPr lang="zh-CN" altLang="en-US" sz="2400" dirty="0">
                <a:latin typeface="+mj-ea"/>
                <a:ea typeface="+mj-ea"/>
              </a:rPr>
              <a:t>相关的各种</a:t>
            </a:r>
            <a:r>
              <a:rPr lang="zh-CN" altLang="en-US" sz="2400" dirty="0">
                <a:solidFill>
                  <a:srgbClr val="7030A0"/>
                </a:solidFill>
                <a:latin typeface="+mj-ea"/>
                <a:ea typeface="+mj-ea"/>
              </a:rPr>
              <a:t>技术标准都由著名的</a:t>
            </a:r>
            <a:r>
              <a:rPr lang="en-US" altLang="zh-CN" sz="2400" dirty="0">
                <a:solidFill>
                  <a:srgbClr val="7030A0"/>
                </a:solidFill>
                <a:latin typeface="+mj-ea"/>
                <a:ea typeface="+mj-ea"/>
              </a:rPr>
              <a:t>W3C</a:t>
            </a:r>
            <a:r>
              <a:rPr lang="zh-CN" altLang="en-US" sz="2400" dirty="0">
                <a:solidFill>
                  <a:srgbClr val="7030A0"/>
                </a:solidFill>
                <a:latin typeface="+mj-ea"/>
                <a:ea typeface="+mj-ea"/>
              </a:rPr>
              <a:t>组织（</a:t>
            </a:r>
            <a:r>
              <a:rPr lang="en-US" altLang="zh-CN" sz="2400" dirty="0">
                <a:solidFill>
                  <a:srgbClr val="7030A0"/>
                </a:solidFill>
                <a:latin typeface="+mj-ea"/>
                <a:ea typeface="+mj-ea"/>
              </a:rPr>
              <a:t>World Wide Web Consortium</a:t>
            </a:r>
            <a:r>
              <a:rPr lang="zh-CN" altLang="en-US" sz="2400" dirty="0">
                <a:solidFill>
                  <a:srgbClr val="7030A0"/>
                </a:solidFill>
                <a:latin typeface="+mj-ea"/>
                <a:ea typeface="+mj-ea"/>
              </a:rPr>
              <a:t>）管理和维护。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提示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68760"/>
            <a:ext cx="8928992" cy="54726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不要忘记结束标签</a:t>
            </a:r>
            <a:br>
              <a:rPr lang="en-US" altLang="zh-CN" sz="2400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即使您忘记了使用结束标签，大多数浏览器也会正确地显示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&lt;p&gt;This is a paragraph 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&lt;p&gt;This is a paragraph 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上面的例子在大多数浏览器中都没问题，但不要依赖这种做法。忘记使用结束标签会产生不可预料的结果或错误。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注释：未来的 </a:t>
            </a:r>
            <a:r>
              <a:rPr lang="en-US" altLang="zh-CN" sz="24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HTML </a:t>
            </a:r>
            <a:r>
              <a:rPr lang="zh-CN" altLang="en-US" sz="24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版本不允许省略结束标签</a:t>
            </a:r>
            <a:r>
              <a:rPr lang="zh-CN" altLang="en-US" sz="24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  <a:buNone/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05578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提示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40768"/>
            <a:ext cx="9036496" cy="5517232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None/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空的 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HTML 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元素</a:t>
            </a:r>
            <a:endParaRPr lang="en-US" altLang="zh-CN" sz="36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70000"/>
              </a:lnSpc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没有内容的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HTML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内容被称为空元素。空元素是在开始标签中关闭的。</a:t>
            </a:r>
            <a:br>
              <a:rPr lang="en-US" altLang="zh-CN" sz="18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800" b="1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br</a:t>
            </a:r>
            <a:r>
              <a:rPr lang="en-US" altLang="zh-CN" sz="18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/&gt; </a:t>
            </a:r>
            <a:r>
              <a:rPr lang="zh-CN" altLang="en-US" sz="18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就是没有关闭标签的空元素（</a:t>
            </a:r>
            <a:r>
              <a:rPr lang="en-US" altLang="zh-CN" sz="18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800" b="1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br</a:t>
            </a:r>
            <a:r>
              <a:rPr lang="en-US" altLang="zh-CN" sz="18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/&gt; </a:t>
            </a:r>
            <a:r>
              <a:rPr lang="zh-CN" altLang="en-US" sz="18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标签定义换行）。</a:t>
            </a:r>
          </a:p>
          <a:p>
            <a:pPr>
              <a:lnSpc>
                <a:spcPct val="170000"/>
              </a:lnSpc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在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XHTML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XML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以及未来版本的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HTML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中，所有元素必须被关闭。</a:t>
            </a:r>
          </a:p>
          <a:p>
            <a:pPr>
              <a:lnSpc>
                <a:spcPct val="170000"/>
              </a:lnSpc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在开始标签中添加斜杠，比如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br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/&gt;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，是关闭空元素的正确方法，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XHTML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XML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都接受这种方式。</a:t>
            </a:r>
          </a:p>
          <a:p>
            <a:pPr>
              <a:lnSpc>
                <a:spcPct val="170000"/>
              </a:lnSpc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即使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br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在所有浏览器中都是有效的，但使用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br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/&gt;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其实是更长远的保障。</a:t>
            </a:r>
          </a:p>
        </p:txBody>
      </p:sp>
    </p:spTree>
    <p:extLst>
      <p:ext uri="{BB962C8B-B14F-4D97-AF65-F5344CB8AC3E}">
        <p14:creationId xmlns:p14="http://schemas.microsoft.com/office/powerpoint/2010/main" val="33960550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提示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68760"/>
            <a:ext cx="9036496" cy="547260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None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使用小写标签</a:t>
            </a:r>
          </a:p>
          <a:p>
            <a:pPr>
              <a:lnSpc>
                <a:spcPct val="170000"/>
              </a:lnSpc>
              <a:buNone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HTML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标签对大小写不敏感：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&lt;P&gt;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等同于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&lt;p&gt;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。许多网站都使用大写的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HTML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标签。</a:t>
            </a:r>
          </a:p>
          <a:p>
            <a:pPr>
              <a:lnSpc>
                <a:spcPct val="170000"/>
              </a:lnSpc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lnSpc>
                <a:spcPct val="170000"/>
              </a:lnSpc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万维网联盟（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W3C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）在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HTML 4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2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推荐使用小写，而在未来 </a:t>
            </a:r>
            <a:r>
              <a:rPr lang="en-US" altLang="zh-CN" sz="2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(X)HTML </a:t>
            </a:r>
            <a:r>
              <a:rPr lang="zh-CN" altLang="en-US" sz="2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版本中强制使用小写。</a:t>
            </a:r>
          </a:p>
        </p:txBody>
      </p:sp>
    </p:spTree>
    <p:extLst>
      <p:ext uri="{BB962C8B-B14F-4D97-AF65-F5344CB8AC3E}">
        <p14:creationId xmlns:p14="http://schemas.microsoft.com/office/powerpoint/2010/main" val="12790624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HTML</a:t>
            </a:r>
            <a:r>
              <a:rPr lang="zh-CN" altLang="en-US" dirty="0">
                <a:latin typeface="+mn-ea"/>
                <a:ea typeface="+mn-ea"/>
              </a:rPr>
              <a:t>相对路径</a:t>
            </a:r>
            <a:r>
              <a:rPr lang="en-US" altLang="zh-CN" dirty="0">
                <a:latin typeface="+mn-ea"/>
                <a:ea typeface="+mn-ea"/>
              </a:rPr>
              <a:t>(Relative Path)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39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相对路径</a:t>
            </a:r>
          </a:p>
          <a:p>
            <a:pPr>
              <a:lnSpc>
                <a:spcPct val="170000"/>
              </a:lnSpc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同一个目录的文件引用</a:t>
            </a:r>
          </a:p>
          <a:p>
            <a:pPr>
              <a:lnSpc>
                <a:spcPct val="170000"/>
              </a:lnSpc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如果源文件和引用文件在同一个目录里，直接写引用文件名即可。</a:t>
            </a:r>
          </a:p>
          <a:p>
            <a:pPr>
              <a:lnSpc>
                <a:spcPct val="170000"/>
              </a:lnSpc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我们现在建一个源文件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info.html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，在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info.html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里要引用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index.html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文件作为超链接。</a:t>
            </a:r>
          </a:p>
          <a:p>
            <a:pPr>
              <a:lnSpc>
                <a:spcPct val="170000"/>
              </a:lnSpc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假设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info.html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路径是：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c:\Inetpub\wwwroot\sites\blabla\info.html</a:t>
            </a:r>
          </a:p>
          <a:p>
            <a:pPr>
              <a:lnSpc>
                <a:spcPct val="170000"/>
              </a:lnSpc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假设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index.html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路径是：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c:\Inetpub\wwwroot\sites\blabla\index.html</a:t>
            </a:r>
          </a:p>
          <a:p>
            <a:pPr>
              <a:lnSpc>
                <a:spcPct val="170000"/>
              </a:lnSpc>
            </a:pPr>
            <a:r>
              <a:rPr lang="zh-CN" altLang="en-US" sz="18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8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info.html</a:t>
            </a:r>
            <a:r>
              <a:rPr lang="zh-CN" altLang="en-US" sz="18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加入</a:t>
            </a:r>
            <a:r>
              <a:rPr lang="en-US" altLang="zh-CN" sz="18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index.html</a:t>
            </a:r>
            <a:r>
              <a:rPr lang="zh-CN" altLang="en-US" sz="18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超链接的代码应该这样写：</a:t>
            </a:r>
          </a:p>
          <a:p>
            <a:pPr>
              <a:lnSpc>
                <a:spcPct val="170000"/>
              </a:lnSpc>
              <a:buNone/>
            </a:pPr>
            <a:r>
              <a:rPr lang="en-US" altLang="zh-CN" sz="18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	&lt;a </a:t>
            </a:r>
            <a:r>
              <a:rPr lang="en-US" altLang="zh-CN" sz="1800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18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= "index.html"&gt;index.html&lt;/a&gt;</a:t>
            </a:r>
          </a:p>
          <a:p>
            <a:pPr>
              <a:lnSpc>
                <a:spcPct val="170000"/>
              </a:lnSpc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70094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HTML</a:t>
            </a:r>
            <a:r>
              <a:rPr lang="zh-CN" altLang="en-US" dirty="0">
                <a:latin typeface="+mn-ea"/>
                <a:ea typeface="+mn-ea"/>
              </a:rPr>
              <a:t>绝对路径</a:t>
            </a:r>
            <a:r>
              <a:rPr lang="en-US" altLang="zh-CN" dirty="0">
                <a:latin typeface="+mn-ea"/>
                <a:ea typeface="+mn-ea"/>
              </a:rPr>
              <a:t>(Absolute Path)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绝对路径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(absolute path)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指带域名的文件的完整路径。</a:t>
            </a:r>
          </a:p>
          <a:p>
            <a:pPr>
              <a:lnSpc>
                <a:spcPct val="170000"/>
              </a:lnSpc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假设你注册了域名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www.yyjing.com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，并申请了虚拟主机，你的虚拟主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70000"/>
              </a:lnSpc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机提供商会给你一个目录，比如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www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，这个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www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就是你网站的根目录。</a:t>
            </a:r>
          </a:p>
          <a:p>
            <a:pPr>
              <a:lnSpc>
                <a:spcPct val="170000"/>
              </a:lnSpc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假设你在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www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根目录下放了一个文件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index.html</a:t>
            </a:r>
          </a:p>
          <a:p>
            <a:pPr>
              <a:lnSpc>
                <a:spcPct val="170000"/>
              </a:lnSpc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这个文件的绝对路径就是：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http://www.yyjing.com/index.html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70000"/>
              </a:lnSpc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假设你在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www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根目录下建了一个目录叫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news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，然后在该目录下放了一个文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70000"/>
              </a:lnSpc>
              <a:buNone/>
            </a:pPr>
            <a:r>
              <a:rPr lang="zh-CN" altLang="en-US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件</a:t>
            </a:r>
            <a:r>
              <a:rPr lang="en-US" altLang="zh-CN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index.html</a:t>
            </a:r>
            <a:r>
              <a:rPr lang="zh-CN" altLang="en-US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，这个文件的绝对路径就是</a:t>
            </a:r>
            <a:r>
              <a:rPr lang="en-US" altLang="zh-CN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http://www.yyjing.com/news/index.html</a:t>
            </a:r>
            <a:r>
              <a:rPr lang="zh-CN" altLang="en-US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323398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</a:t>
            </a:r>
            <a:r>
              <a:rPr lang="zh-CN" altLang="en-US" dirty="0"/>
              <a:t>工作原理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981414"/>
              </p:ext>
            </p:extLst>
          </p:nvPr>
        </p:nvGraphicFramePr>
        <p:xfrm>
          <a:off x="35496" y="1484784"/>
          <a:ext cx="9007546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Visio" r:id="rId3" imgW="7376520" imgH="3772980" progId="Visio.Drawing.11">
                  <p:embed/>
                </p:oleObj>
              </mc:Choice>
              <mc:Fallback>
                <p:oleObj name="Visio" r:id="rId3" imgW="7376520" imgH="377298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484784"/>
                        <a:ext cx="9007546" cy="4608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62056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15989"/>
            <a:ext cx="8229600" cy="4530725"/>
          </a:xfrm>
        </p:spPr>
        <p:txBody>
          <a:bodyPr/>
          <a:lstStyle/>
          <a:p>
            <a:r>
              <a:rPr lang="en-US" altLang="zh-CN" dirty="0"/>
              <a:t>Web</a:t>
            </a:r>
            <a:r>
              <a:rPr lang="zh-CN" altLang="zh-CN" dirty="0"/>
              <a:t>是一种典型的分布式应用架构。</a:t>
            </a:r>
            <a:r>
              <a:rPr lang="en-US" altLang="zh-CN" dirty="0"/>
              <a:t>Web</a:t>
            </a:r>
            <a:r>
              <a:rPr lang="zh-CN" altLang="zh-CN" dirty="0"/>
              <a:t>应用中的每一次信息交换都要涉及到客户端和服务端两个层面。因此，</a:t>
            </a:r>
            <a:r>
              <a:rPr lang="en-US" altLang="zh-CN" dirty="0"/>
              <a:t>Web</a:t>
            </a:r>
            <a:r>
              <a:rPr lang="zh-CN" altLang="zh-CN" dirty="0"/>
              <a:t>开发技术大体上也可以被分为客户端技术和服务端技术两大类。</a:t>
            </a:r>
            <a:endParaRPr lang="en-US" altLang="zh-CN" dirty="0"/>
          </a:p>
          <a:p>
            <a:r>
              <a:rPr lang="zh-CN" altLang="zh-CN" dirty="0"/>
              <a:t>客户端技术</a:t>
            </a:r>
            <a:endParaRPr lang="en-US" altLang="zh-CN" dirty="0"/>
          </a:p>
          <a:p>
            <a:pPr lvl="1"/>
            <a:r>
              <a:rPr lang="en-US" altLang="zh-CN" sz="2000" dirty="0"/>
              <a:t>HTML</a:t>
            </a:r>
          </a:p>
          <a:p>
            <a:pPr lvl="1"/>
            <a:r>
              <a:rPr lang="en-US" altLang="zh-CN" sz="2000" dirty="0"/>
              <a:t>CSS</a:t>
            </a:r>
          </a:p>
          <a:p>
            <a:pPr lvl="1"/>
            <a:r>
              <a:rPr lang="en-US" altLang="zh-CN" sz="2000" dirty="0"/>
              <a:t>JavaScript [</a:t>
            </a:r>
            <a:r>
              <a:rPr lang="zh-CN" altLang="en-US" sz="2000" dirty="0"/>
              <a:t>特殊</a:t>
            </a:r>
            <a:r>
              <a:rPr lang="en-US" altLang="zh-CN" sz="2000" dirty="0"/>
              <a:t>]</a:t>
            </a:r>
          </a:p>
          <a:p>
            <a:r>
              <a:rPr lang="zh-CN" altLang="en-US" dirty="0"/>
              <a:t>服务端技术</a:t>
            </a:r>
            <a:endParaRPr lang="en-US" altLang="zh-CN" dirty="0"/>
          </a:p>
          <a:p>
            <a:pPr lvl="1"/>
            <a:r>
              <a:rPr lang="en-US" altLang="zh-CN" sz="2000" dirty="0"/>
              <a:t>CGI</a:t>
            </a:r>
          </a:p>
          <a:p>
            <a:pPr lvl="1"/>
            <a:r>
              <a:rPr lang="en-US" altLang="zh-CN" sz="2000" dirty="0"/>
              <a:t>PHP</a:t>
            </a:r>
          </a:p>
          <a:p>
            <a:pPr lvl="1"/>
            <a:r>
              <a:rPr lang="en-US" altLang="zh-CN" sz="2000" dirty="0"/>
              <a:t>ASP</a:t>
            </a:r>
          </a:p>
          <a:p>
            <a:pPr lvl="1"/>
            <a:r>
              <a:rPr lang="en-US" altLang="zh-CN" sz="2000" dirty="0"/>
              <a:t>JSP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867398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内容占位符 3" descr="File:URI Euler Diagram no lone URIs.sv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7620000" cy="45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827584" y="5526192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</a:rPr>
              <a:t>协议类型</a:t>
            </a:r>
            <a:r>
              <a:rPr lang="en-US" altLang="zh-CN" sz="2800" b="1" dirty="0">
                <a:solidFill>
                  <a:schemeClr val="tx2"/>
                </a:solidFill>
              </a:rPr>
              <a:t>://</a:t>
            </a:r>
            <a:r>
              <a:rPr lang="zh-CN" altLang="en-US" sz="2800" b="1" dirty="0">
                <a:solidFill>
                  <a:schemeClr val="tx2"/>
                </a:solidFill>
              </a:rPr>
              <a:t>服务器地址（端口号）</a:t>
            </a:r>
            <a:r>
              <a:rPr lang="en-US" altLang="zh-CN" sz="2800" b="1" dirty="0">
                <a:solidFill>
                  <a:schemeClr val="tx2"/>
                </a:solidFill>
              </a:rPr>
              <a:t>/</a:t>
            </a:r>
            <a:r>
              <a:rPr lang="zh-CN" altLang="en-US" sz="2800" b="1" dirty="0">
                <a:solidFill>
                  <a:schemeClr val="tx2"/>
                </a:solidFill>
              </a:rPr>
              <a:t>路径</a:t>
            </a:r>
            <a:r>
              <a:rPr lang="en-US" altLang="zh-CN" sz="2800" b="1" dirty="0">
                <a:solidFill>
                  <a:schemeClr val="tx2"/>
                </a:solidFill>
              </a:rPr>
              <a:t>/</a:t>
            </a:r>
            <a:r>
              <a:rPr lang="zh-CN" altLang="en-US" sz="2800" b="1" dirty="0">
                <a:solidFill>
                  <a:schemeClr val="tx2"/>
                </a:solidFill>
              </a:rPr>
              <a:t>文件名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2779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3D414-E034-0F4D-9BAE-E0590AFE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5816"/>
            <a:ext cx="7535822" cy="682626"/>
          </a:xfrm>
        </p:spPr>
        <p:txBody>
          <a:bodyPr/>
          <a:lstStyle/>
          <a:p>
            <a:r>
              <a:rPr kumimoji="1" lang="en-US" altLang="zh-CN" dirty="0"/>
              <a:t>U</a:t>
            </a:r>
            <a:r>
              <a:rPr kumimoji="1" lang="en-US" altLang="zh-Hans" dirty="0"/>
              <a:t>RL</a:t>
            </a:r>
            <a:r>
              <a:rPr kumimoji="1" lang="zh-Hans" altLang="en-US" dirty="0"/>
              <a:t>和</a:t>
            </a:r>
            <a:r>
              <a:rPr kumimoji="1" lang="en-US" altLang="zh-Hans" dirty="0"/>
              <a:t>URN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615353-F1E2-FC46-BA54-82227E778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228600"/>
            <a:ext cx="8432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165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7B41B-7BF6-BC47-93A7-DA08C803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</a:t>
            </a:r>
            <a:r>
              <a:rPr kumimoji="1" lang="en-US" altLang="zh-Hans" dirty="0"/>
              <a:t>RL</a:t>
            </a:r>
            <a:r>
              <a:rPr kumimoji="1" lang="zh-Hans" altLang="en-US" dirty="0"/>
              <a:t>和</a:t>
            </a:r>
            <a:r>
              <a:rPr kumimoji="1" lang="en-US" altLang="zh-Hans" dirty="0"/>
              <a:t>URN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002CCA-B8F8-5F4F-A134-E5824AF05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917814"/>
            <a:ext cx="85344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64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Web Browser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578850" cy="4616450"/>
          </a:xfrm>
        </p:spPr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1993 NCSA Mosaic 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1994 Netscape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1995 Internet Explorer 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1996 Opera 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1998 Mozilla Foundation -- 2004 </a:t>
            </a:r>
            <a:r>
              <a:rPr lang="en-US" altLang="zh-CN" sz="2800" dirty="0" err="1">
                <a:ea typeface="宋体" panose="02010600030101010101" pitchFamily="2" charset="-122"/>
              </a:rPr>
              <a:t>FireFox</a:t>
            </a:r>
            <a:r>
              <a:rPr lang="en-US" altLang="zh-CN" sz="2800" dirty="0">
                <a:ea typeface="宋体" panose="02010600030101010101" pitchFamily="2" charset="-122"/>
              </a:rPr>
              <a:t> 1.0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2003 Safari (</a:t>
            </a:r>
            <a:r>
              <a:rPr lang="en-US" altLang="zh-CN" sz="2800" dirty="0" err="1">
                <a:ea typeface="宋体" panose="02010600030101010101" pitchFamily="2" charset="-122"/>
              </a:rPr>
              <a:t>WebKit</a:t>
            </a:r>
            <a:r>
              <a:rPr lang="en-US" altLang="zh-CN" sz="2800" dirty="0">
                <a:ea typeface="宋体" panose="02010600030101010101" pitchFamily="2" charset="-122"/>
              </a:rPr>
              <a:t>)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2008 Google Chrome</a:t>
            </a:r>
          </a:p>
          <a:p>
            <a:endParaRPr lang="zh-CN" altLang="en-US" sz="2800" dirty="0">
              <a:ea typeface="宋体" panose="02010600030101010101" pitchFamily="2" charset="-122"/>
            </a:endParaRPr>
          </a:p>
        </p:txBody>
      </p:sp>
      <p:pic>
        <p:nvPicPr>
          <p:cNvPr id="6148" name="图片 3" descr="180px-Mosaic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5789613"/>
            <a:ext cx="97155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图片 4" descr="200px-Opera_O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0" y="5702300"/>
            <a:ext cx="11557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图片 5" descr="Apple_Safari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38" y="56388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图片 6" descr="Firefox_3.5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038" y="5734050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图片 7" descr="GoogleChromeLogo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75" y="5695950"/>
            <a:ext cx="1028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图片 8" descr="Internet_Explorer_7_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25" y="5768975"/>
            <a:ext cx="10890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图片 9" descr="netscape logo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5900738"/>
            <a:ext cx="896938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图片 10" descr="Webkit_Logo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425" y="4876800"/>
            <a:ext cx="1119188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7316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Microsoft IIS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1847"/>
            <a:ext cx="8229600" cy="4530725"/>
          </a:xfrm>
        </p:spPr>
        <p:txBody>
          <a:bodyPr/>
          <a:lstStyle/>
          <a:p>
            <a:r>
              <a:rPr lang="en-US" altLang="zh-CN" sz="2400" dirty="0"/>
              <a:t>IIS</a:t>
            </a:r>
            <a:r>
              <a:rPr lang="zh-CN" altLang="zh-CN" sz="2400" dirty="0"/>
              <a:t>是</a:t>
            </a:r>
            <a:r>
              <a:rPr lang="en-US" altLang="zh-CN" sz="2400" dirty="0"/>
              <a:t>Internet Information Services</a:t>
            </a:r>
            <a:r>
              <a:rPr lang="zh-CN" altLang="zh-CN" sz="2400" dirty="0"/>
              <a:t>的缩写，它是微软公司主推的服务器，也是目前国内最流行的</a:t>
            </a:r>
            <a:r>
              <a:rPr lang="en-US" altLang="zh-CN" sz="2400" dirty="0"/>
              <a:t>Web</a:t>
            </a:r>
            <a:r>
              <a:rPr lang="zh-CN" altLang="zh-CN" sz="2400" dirty="0"/>
              <a:t>服务器产品之一。很多著名的网站都是建立在</a:t>
            </a:r>
            <a:r>
              <a:rPr lang="en-US" altLang="zh-CN" sz="2400" dirty="0"/>
              <a:t>IIS</a:t>
            </a:r>
            <a:r>
              <a:rPr lang="zh-CN" altLang="zh-CN" sz="2400" dirty="0"/>
              <a:t>平台上的。</a:t>
            </a:r>
            <a:r>
              <a:rPr lang="en-US" altLang="zh-CN" sz="2400" dirty="0"/>
              <a:t>IIS</a:t>
            </a:r>
            <a:r>
              <a:rPr lang="zh-CN" altLang="zh-CN" sz="2400" dirty="0"/>
              <a:t>秉承</a:t>
            </a:r>
            <a:r>
              <a:rPr lang="en-US" altLang="zh-CN" sz="2400" dirty="0"/>
              <a:t>Windows</a:t>
            </a:r>
            <a:r>
              <a:rPr lang="zh-CN" altLang="zh-CN" sz="2400" dirty="0"/>
              <a:t>系统的一贯作风，提供了一个图形界面的管理工具，称为</a:t>
            </a:r>
            <a:r>
              <a:rPr lang="en-US" altLang="zh-CN" sz="2400" dirty="0"/>
              <a:t> Internet</a:t>
            </a:r>
            <a:r>
              <a:rPr lang="zh-CN" altLang="zh-CN" sz="2400" dirty="0"/>
              <a:t>服务管理器，可用于监视配置和控制</a:t>
            </a:r>
            <a:r>
              <a:rPr lang="en-US" altLang="zh-CN" sz="2400" dirty="0"/>
              <a:t>Internet</a:t>
            </a:r>
            <a:r>
              <a:rPr lang="zh-CN" altLang="zh-CN" sz="2400" dirty="0"/>
              <a:t>服务。</a:t>
            </a:r>
            <a:endParaRPr lang="zh-CN" altLang="en-US" sz="2400" dirty="0"/>
          </a:p>
        </p:txBody>
      </p:sp>
      <p:pic>
        <p:nvPicPr>
          <p:cNvPr id="4" name="图片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8544" y="3577620"/>
            <a:ext cx="4367101" cy="328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887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556" y="1563130"/>
            <a:ext cx="8143103" cy="4530725"/>
          </a:xfrm>
        </p:spPr>
        <p:txBody>
          <a:bodyPr/>
          <a:lstStyle/>
          <a:p>
            <a:r>
              <a:rPr lang="en-US" altLang="zh-CN" sz="2400" dirty="0"/>
              <a:t>Apache</a:t>
            </a:r>
            <a:r>
              <a:rPr lang="zh-CN" altLang="zh-CN" sz="2400" dirty="0"/>
              <a:t>源于</a:t>
            </a:r>
            <a:r>
              <a:rPr lang="en-US" altLang="zh-CN" sz="2400" dirty="0"/>
              <a:t>NCSA WWW</a:t>
            </a:r>
            <a:r>
              <a:rPr lang="zh-CN" altLang="zh-CN" sz="2400" dirty="0"/>
              <a:t>服务器，经过多次修改，成为世界上最流行的</a:t>
            </a:r>
            <a:r>
              <a:rPr lang="en-US" altLang="zh-CN" sz="2400" dirty="0"/>
              <a:t>Web</a:t>
            </a:r>
            <a:r>
              <a:rPr lang="zh-CN" altLang="zh-CN" sz="2400" dirty="0"/>
              <a:t>服务器软件之一。</a:t>
            </a:r>
            <a:r>
              <a:rPr lang="en-US" altLang="zh-CN" sz="2400" dirty="0"/>
              <a:t>Apache</a:t>
            </a:r>
            <a:r>
              <a:rPr lang="zh-CN" altLang="zh-CN" sz="2400" dirty="0"/>
              <a:t>是自由软件，所以不断有人来为它开发新的功能、新的特性，修改原来的缺陷。</a:t>
            </a:r>
            <a:r>
              <a:rPr lang="en-US" altLang="zh-CN" sz="2400" dirty="0"/>
              <a:t>Apache</a:t>
            </a:r>
            <a:r>
              <a:rPr lang="zh-CN" altLang="zh-CN" sz="2400" dirty="0"/>
              <a:t>的特点是简单、速度快、性能稳定，并可作代理服务器来使用。本来它只用于小型或试验</a:t>
            </a:r>
            <a:r>
              <a:rPr lang="en-US" altLang="zh-CN" sz="2400" dirty="0"/>
              <a:t>Internet</a:t>
            </a:r>
            <a:r>
              <a:rPr lang="zh-CN" altLang="zh-CN" sz="2400" dirty="0"/>
              <a:t>网络，后来逐步扩充到各种</a:t>
            </a:r>
            <a:r>
              <a:rPr lang="en-US" altLang="zh-CN" sz="2400" dirty="0"/>
              <a:t>Unix</a:t>
            </a:r>
            <a:r>
              <a:rPr lang="zh-CN" altLang="zh-CN" sz="2400" dirty="0"/>
              <a:t>系统中，尤其对</a:t>
            </a:r>
            <a:r>
              <a:rPr lang="en-US" altLang="zh-CN" sz="2400" dirty="0"/>
              <a:t>Linux</a:t>
            </a:r>
            <a:r>
              <a:rPr lang="zh-CN" altLang="zh-CN" sz="2400" dirty="0"/>
              <a:t>的支持相当完美。 同时，</a:t>
            </a:r>
            <a:r>
              <a:rPr lang="en-US" altLang="zh-CN" sz="2400" dirty="0"/>
              <a:t>Apache</a:t>
            </a:r>
            <a:r>
              <a:rPr lang="zh-CN" altLang="zh-CN" sz="2400" dirty="0"/>
              <a:t>服务端也可以运行于</a:t>
            </a:r>
            <a:r>
              <a:rPr lang="en-US" altLang="zh-CN" sz="2400" dirty="0"/>
              <a:t>Windows</a:t>
            </a:r>
            <a:r>
              <a:rPr lang="zh-CN" altLang="zh-CN" sz="2400" dirty="0"/>
              <a:t>系统上。</a:t>
            </a:r>
            <a:r>
              <a:rPr lang="en-US" altLang="zh-CN" sz="2400" dirty="0"/>
              <a:t>Apache</a:t>
            </a:r>
            <a:r>
              <a:rPr lang="zh-CN" altLang="zh-CN" sz="2400" dirty="0"/>
              <a:t>是以进程为基础的结构，进程要比线程消耗更多的系统开支，不太适合于多处理器环境，因此，在一个</a:t>
            </a:r>
            <a:r>
              <a:rPr lang="en-US" altLang="zh-CN" sz="2400" dirty="0"/>
              <a:t>Apache Web</a:t>
            </a:r>
            <a:r>
              <a:rPr lang="zh-CN" altLang="zh-CN" sz="2400" dirty="0"/>
              <a:t>站点扩充时，通常是增加服务器或扩充群集节点而不是增加处理器。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43110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Tomcat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995" y="1254211"/>
            <a:ext cx="8686800" cy="4530725"/>
          </a:xfrm>
        </p:spPr>
        <p:txBody>
          <a:bodyPr/>
          <a:lstStyle/>
          <a:p>
            <a:r>
              <a:rPr lang="en-US" altLang="zh-CN" sz="2400" dirty="0"/>
              <a:t>Tomcat</a:t>
            </a:r>
            <a:r>
              <a:rPr lang="zh-CN" altLang="zh-CN" sz="2400" dirty="0"/>
              <a:t>是</a:t>
            </a:r>
            <a:r>
              <a:rPr lang="en-US" altLang="zh-CN" sz="2400" dirty="0"/>
              <a:t>Apache </a:t>
            </a:r>
            <a:r>
              <a:rPr lang="zh-CN" altLang="zh-CN" sz="2400" dirty="0"/>
              <a:t>软件基金会（</a:t>
            </a:r>
            <a:r>
              <a:rPr lang="en-US" altLang="zh-CN" sz="2400" dirty="0"/>
              <a:t>Apache Software Foundation</a:t>
            </a:r>
            <a:r>
              <a:rPr lang="zh-CN" altLang="zh-CN" sz="2400" dirty="0"/>
              <a:t>）的</a:t>
            </a:r>
            <a:r>
              <a:rPr lang="en-US" altLang="zh-CN" sz="2400" dirty="0"/>
              <a:t>Jakarta </a:t>
            </a:r>
            <a:r>
              <a:rPr lang="zh-CN" altLang="zh-CN" sz="2400" dirty="0"/>
              <a:t>项目中的一个开放源代码的核心项目，由</a:t>
            </a:r>
            <a:r>
              <a:rPr lang="en-US" altLang="zh-CN" sz="2400" dirty="0"/>
              <a:t>Apache</a:t>
            </a:r>
            <a:r>
              <a:rPr lang="zh-CN" altLang="zh-CN" sz="2400" dirty="0"/>
              <a:t>、</a:t>
            </a:r>
            <a:r>
              <a:rPr lang="en-US" altLang="zh-CN" sz="2400" dirty="0"/>
              <a:t>Sun </a:t>
            </a:r>
            <a:r>
              <a:rPr lang="zh-CN" altLang="zh-CN" sz="2400" dirty="0"/>
              <a:t>和其他一些公司及个人共同开发而成。由于有了</a:t>
            </a:r>
            <a:r>
              <a:rPr lang="en-US" altLang="zh-CN" sz="2400" dirty="0"/>
              <a:t>Sun </a:t>
            </a:r>
            <a:r>
              <a:rPr lang="zh-CN" altLang="zh-CN" sz="2400" dirty="0"/>
              <a:t>的参与和支持，最新的</a:t>
            </a:r>
            <a:r>
              <a:rPr lang="en-US" altLang="zh-CN" sz="2400" dirty="0" err="1"/>
              <a:t>Servlet</a:t>
            </a:r>
            <a:r>
              <a:rPr lang="en-US" altLang="zh-CN" sz="2400" dirty="0"/>
              <a:t> </a:t>
            </a:r>
            <a:r>
              <a:rPr lang="zh-CN" altLang="zh-CN" sz="2400" dirty="0"/>
              <a:t>和</a:t>
            </a:r>
            <a:r>
              <a:rPr lang="en-US" altLang="zh-CN" sz="2400" dirty="0"/>
              <a:t>JSP </a:t>
            </a:r>
            <a:r>
              <a:rPr lang="zh-CN" altLang="zh-CN" sz="2400" dirty="0"/>
              <a:t>规范总是能在</a:t>
            </a:r>
            <a:r>
              <a:rPr lang="en-US" altLang="zh-CN" sz="2400" dirty="0"/>
              <a:t>Tomcat </a:t>
            </a:r>
            <a:r>
              <a:rPr lang="zh-CN" altLang="zh-CN" sz="2400" dirty="0"/>
              <a:t>中得到体现，</a:t>
            </a:r>
            <a:r>
              <a:rPr lang="en-US" altLang="zh-CN" sz="2400" dirty="0"/>
              <a:t>Tomcat 5 </a:t>
            </a:r>
            <a:r>
              <a:rPr lang="zh-CN" altLang="zh-CN" sz="2400" dirty="0"/>
              <a:t>支持最新的</a:t>
            </a:r>
            <a:r>
              <a:rPr lang="en-US" altLang="zh-CN" sz="2400" dirty="0" err="1"/>
              <a:t>Servlet</a:t>
            </a:r>
            <a:r>
              <a:rPr lang="en-US" altLang="zh-CN" sz="2400" dirty="0"/>
              <a:t> 2.4 </a:t>
            </a:r>
            <a:r>
              <a:rPr lang="zh-CN" altLang="zh-CN" sz="2400" dirty="0"/>
              <a:t>和</a:t>
            </a:r>
            <a:r>
              <a:rPr lang="en-US" altLang="zh-CN" sz="2400" dirty="0"/>
              <a:t>JSP 2.0 </a:t>
            </a:r>
            <a:r>
              <a:rPr lang="zh-CN" altLang="zh-CN" sz="2400" dirty="0"/>
              <a:t>规范。因为</a:t>
            </a:r>
            <a:r>
              <a:rPr lang="en-US" altLang="zh-CN" sz="2400" dirty="0"/>
              <a:t>Tomcat </a:t>
            </a:r>
            <a:r>
              <a:rPr lang="zh-CN" altLang="zh-CN" sz="2400" dirty="0"/>
              <a:t>技术先进、性能稳定，而且免费，因而深受</a:t>
            </a:r>
            <a:r>
              <a:rPr lang="en-US" altLang="zh-CN" sz="2400" dirty="0"/>
              <a:t>Java </a:t>
            </a:r>
            <a:r>
              <a:rPr lang="zh-CN" altLang="zh-CN" sz="2400" dirty="0"/>
              <a:t>爱好者的喜爱并得到了部分软件开发商的认可，成为目前比较流行的</a:t>
            </a:r>
            <a:r>
              <a:rPr lang="en-US" altLang="zh-CN" sz="2400" dirty="0"/>
              <a:t>Web </a:t>
            </a:r>
            <a:r>
              <a:rPr lang="zh-CN" altLang="zh-CN" sz="2400" dirty="0"/>
              <a:t>应用服务器。</a:t>
            </a:r>
            <a:endParaRPr lang="zh-CN" altLang="en-US" sz="2400" dirty="0"/>
          </a:p>
        </p:txBody>
      </p:sp>
      <p:pic>
        <p:nvPicPr>
          <p:cNvPr id="4" name="图片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1456" y="4355136"/>
            <a:ext cx="4178901" cy="23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239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J2EE</a:t>
            </a:r>
            <a:r>
              <a:rPr lang="zh-CN" altLang="zh-CN" dirty="0"/>
              <a:t>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/>
              <a:t>不同于前面几种支持技术较广的通用型服务器，</a:t>
            </a:r>
            <a:r>
              <a:rPr lang="en-US" altLang="zh-CN" sz="2400" dirty="0"/>
              <a:t>J2EE</a:t>
            </a:r>
            <a:r>
              <a:rPr lang="zh-CN" altLang="zh-CN" sz="2400" dirty="0"/>
              <a:t>服务器是专门针对</a:t>
            </a:r>
            <a:r>
              <a:rPr lang="en-US" altLang="zh-CN" sz="2400" dirty="0"/>
              <a:t>Java</a:t>
            </a:r>
            <a:r>
              <a:rPr lang="zh-CN" altLang="zh-CN" sz="2400" dirty="0"/>
              <a:t>企业级应用而设计的，其目的有很强的针对性。因此，一般主要从</a:t>
            </a:r>
            <a:r>
              <a:rPr lang="en-US" altLang="zh-CN" sz="2400" dirty="0"/>
              <a:t>Java EE</a:t>
            </a:r>
            <a:r>
              <a:rPr lang="zh-CN" altLang="zh-CN" sz="2400" dirty="0"/>
              <a:t>标准兼容性、</a:t>
            </a:r>
            <a:r>
              <a:rPr lang="en-US" altLang="zh-CN" sz="2400" dirty="0"/>
              <a:t>EJB 3.0</a:t>
            </a:r>
            <a:r>
              <a:rPr lang="zh-CN" altLang="zh-CN" sz="2400" dirty="0"/>
              <a:t>能力、</a:t>
            </a:r>
            <a:r>
              <a:rPr lang="en-US" altLang="zh-CN" sz="2400" dirty="0"/>
              <a:t>JSP 2.1</a:t>
            </a:r>
            <a:r>
              <a:rPr lang="zh-CN" altLang="zh-CN" sz="2400" dirty="0"/>
              <a:t>与</a:t>
            </a:r>
            <a:r>
              <a:rPr lang="en-US" altLang="zh-CN" sz="2400" dirty="0" err="1"/>
              <a:t>Servlet</a:t>
            </a:r>
            <a:r>
              <a:rPr lang="en-US" altLang="zh-CN" sz="2400" dirty="0"/>
              <a:t> 2.5</a:t>
            </a:r>
            <a:r>
              <a:rPr lang="zh-CN" altLang="zh-CN" sz="2400" dirty="0"/>
              <a:t>能力、</a:t>
            </a:r>
            <a:r>
              <a:rPr lang="en-US" altLang="zh-CN" sz="2400" dirty="0"/>
              <a:t>Hibernate 3.x</a:t>
            </a:r>
            <a:r>
              <a:rPr lang="zh-CN" altLang="zh-CN" sz="2400" dirty="0"/>
              <a:t>的支持、集群支持、性能和缓存等几个方面对其进行比较</a:t>
            </a:r>
            <a:r>
              <a:rPr lang="zh-CN" altLang="en-US" sz="2400" dirty="0"/>
              <a:t>。</a:t>
            </a:r>
            <a:r>
              <a:rPr lang="zh-CN" altLang="zh-CN" sz="2400" dirty="0"/>
              <a:t>一些常见的</a:t>
            </a:r>
            <a:r>
              <a:rPr lang="en-US" altLang="zh-CN" sz="2400" dirty="0"/>
              <a:t>J2EE</a:t>
            </a:r>
            <a:r>
              <a:rPr lang="zh-CN" altLang="zh-CN" sz="2400" dirty="0"/>
              <a:t>服务器如下：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JBoss</a:t>
            </a:r>
            <a:r>
              <a:rPr lang="en-US" altLang="zh-CN" sz="2400" dirty="0"/>
              <a:t> AS</a:t>
            </a:r>
          </a:p>
          <a:p>
            <a:r>
              <a:rPr lang="en-US" altLang="zh-CN" sz="2400" dirty="0"/>
              <a:t>Apache Geronimo</a:t>
            </a:r>
          </a:p>
          <a:p>
            <a:r>
              <a:rPr lang="en-US" altLang="zh-CN" sz="2400" dirty="0" err="1"/>
              <a:t>GlassFish</a:t>
            </a:r>
            <a:endParaRPr lang="zh-CN" altLang="en-US" sz="2400" dirty="0"/>
          </a:p>
        </p:txBody>
      </p:sp>
      <p:pic>
        <p:nvPicPr>
          <p:cNvPr id="4" name="图片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27963" y="5389988"/>
            <a:ext cx="2266950" cy="84772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9082" y="4138999"/>
            <a:ext cx="42481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562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Nginx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Nginx</a:t>
            </a:r>
            <a:r>
              <a:rPr lang="en-US" altLang="zh-CN" sz="2400" dirty="0"/>
              <a:t> (</a:t>
            </a:r>
            <a:r>
              <a:rPr lang="zh-CN" altLang="zh-CN" sz="2400" dirty="0"/>
              <a:t>“</a:t>
            </a:r>
            <a:r>
              <a:rPr lang="en-US" altLang="zh-CN" sz="2400" dirty="0"/>
              <a:t>engine x</a:t>
            </a:r>
            <a:r>
              <a:rPr lang="zh-CN" altLang="zh-CN" sz="2400" dirty="0"/>
              <a:t>”</a:t>
            </a:r>
            <a:r>
              <a:rPr lang="en-US" altLang="zh-CN" sz="2400" dirty="0"/>
              <a:t>) </a:t>
            </a:r>
            <a:r>
              <a:rPr lang="zh-CN" altLang="zh-CN" sz="2400" dirty="0"/>
              <a:t>是一个高性能的</a:t>
            </a:r>
            <a:r>
              <a:rPr lang="en-US" altLang="zh-CN" sz="2400" dirty="0"/>
              <a:t>HTTP</a:t>
            </a:r>
            <a:r>
              <a:rPr lang="zh-CN" altLang="zh-CN" sz="2400" dirty="0"/>
              <a:t>和反向代理服务器，也是一个</a:t>
            </a:r>
            <a:r>
              <a:rPr lang="en-US" altLang="zh-CN" sz="2400" dirty="0"/>
              <a:t>MAP/POP3/SMTP </a:t>
            </a:r>
            <a:r>
              <a:rPr lang="zh-CN" altLang="zh-CN" sz="2400" dirty="0"/>
              <a:t>代理服务器。</a:t>
            </a:r>
            <a:r>
              <a:rPr lang="en-US" altLang="zh-CN" sz="2400" dirty="0" err="1"/>
              <a:t>Nginx</a:t>
            </a:r>
            <a:r>
              <a:rPr lang="zh-CN" altLang="zh-CN" sz="2400" dirty="0"/>
              <a:t>是由</a:t>
            </a:r>
            <a:r>
              <a:rPr lang="en-US" altLang="zh-CN" sz="2400" dirty="0"/>
              <a:t> Igor </a:t>
            </a:r>
            <a:r>
              <a:rPr lang="en-US" altLang="zh-CN" sz="2400" dirty="0" err="1"/>
              <a:t>Sysoev</a:t>
            </a:r>
            <a:r>
              <a:rPr lang="zh-CN" altLang="zh-CN" sz="2400" dirty="0"/>
              <a:t>为俄罗斯访问量第二的</a:t>
            </a:r>
            <a:r>
              <a:rPr lang="en-US" altLang="zh-CN" sz="2400" dirty="0"/>
              <a:t> Rambler.ru </a:t>
            </a:r>
            <a:r>
              <a:rPr lang="zh-CN" altLang="zh-CN" sz="2400" dirty="0"/>
              <a:t>站点开发的，它已经在该站点运行超过两年半了。</a:t>
            </a:r>
            <a:r>
              <a:rPr lang="en-US" altLang="zh-CN" sz="2400" dirty="0"/>
              <a:t> Igor </a:t>
            </a:r>
            <a:r>
              <a:rPr lang="zh-CN" altLang="zh-CN" sz="2400" dirty="0"/>
              <a:t>将源代码以类</a:t>
            </a:r>
            <a:r>
              <a:rPr lang="en-US" altLang="zh-CN" sz="2400" dirty="0"/>
              <a:t> BSD </a:t>
            </a:r>
            <a:r>
              <a:rPr lang="zh-CN" altLang="zh-CN" sz="2400" dirty="0"/>
              <a:t>许可证的形式发布。尽管还是测试版，但是，</a:t>
            </a:r>
            <a:r>
              <a:rPr lang="en-US" altLang="zh-CN" sz="2400" dirty="0" err="1"/>
              <a:t>Nginx</a:t>
            </a:r>
            <a:r>
              <a:rPr lang="en-US" altLang="zh-CN" sz="2400" dirty="0"/>
              <a:t> </a:t>
            </a:r>
            <a:r>
              <a:rPr lang="zh-CN" altLang="zh-CN" sz="2400" dirty="0"/>
              <a:t>已经因为它的稳定性、丰富的功能集、示例配置文件和低系统资源的消耗而闻名了，可以说是</a:t>
            </a:r>
            <a:r>
              <a:rPr lang="en-US" altLang="zh-CN" sz="2400" dirty="0"/>
              <a:t>Web</a:t>
            </a:r>
            <a:r>
              <a:rPr lang="zh-CN" altLang="zh-CN" sz="2400" dirty="0"/>
              <a:t>服务器中的后起之秀</a:t>
            </a:r>
            <a:r>
              <a:rPr lang="zh-CN" altLang="en-US" sz="2400" dirty="0"/>
              <a:t>。</a:t>
            </a:r>
          </a:p>
        </p:txBody>
      </p:sp>
      <p:pic>
        <p:nvPicPr>
          <p:cNvPr id="57346" name="Picture 2" descr="http://www.techorz.com/wp-content/uploads/2011/02/ngin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5338" y="4675219"/>
            <a:ext cx="2711191" cy="20962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43118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通讯时序图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" y="1040554"/>
            <a:ext cx="9137366" cy="581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341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原理的思考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320" y="2110902"/>
            <a:ext cx="8229600" cy="4370219"/>
          </a:xfrm>
        </p:spPr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WEB</a:t>
            </a:r>
            <a:r>
              <a:rPr lang="zh-CN" altLang="en-US" dirty="0"/>
              <a:t>的工作原理，下面代码在什么地方执行，执行的时候他能访问什么元素？</a:t>
            </a:r>
            <a:endParaRPr lang="en-US" altLang="zh-CN" dirty="0"/>
          </a:p>
          <a:p>
            <a:pPr lvl="1"/>
            <a:r>
              <a:rPr lang="en-US" altLang="zh-CN" dirty="0"/>
              <a:t>JavaScript</a:t>
            </a:r>
            <a:r>
              <a:rPr lang="zh-CN" altLang="en-US" dirty="0"/>
              <a:t>代码</a:t>
            </a:r>
            <a:endParaRPr lang="en-US" altLang="zh-CN" dirty="0"/>
          </a:p>
          <a:p>
            <a:pPr lvl="1"/>
            <a:r>
              <a:rPr lang="en-US" altLang="zh-CN" dirty="0" err="1"/>
              <a:t>Asp.Net</a:t>
            </a:r>
            <a:r>
              <a:rPr lang="zh-CN" altLang="en-US" dirty="0"/>
              <a:t>的</a:t>
            </a:r>
            <a:r>
              <a:rPr lang="en-US" altLang="zh-CN" dirty="0"/>
              <a:t>C#</a:t>
            </a:r>
            <a:r>
              <a:rPr lang="zh-CN" altLang="en-US" dirty="0"/>
              <a:t>代码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这样的工作机制有一个（致命的缺陷）？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07" y="1093458"/>
            <a:ext cx="87344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755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的技术体系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48064" y="1238063"/>
            <a:ext cx="3433865" cy="5619937"/>
          </a:xfrm>
        </p:spPr>
        <p:txBody>
          <a:bodyPr/>
          <a:lstStyle/>
          <a:p>
            <a:r>
              <a:rPr lang="en-US" altLang="zh-CN" dirty="0"/>
              <a:t>HTML </a:t>
            </a:r>
          </a:p>
          <a:p>
            <a:pPr lvl="1"/>
            <a:r>
              <a:rPr lang="zh-CN" altLang="en-US" sz="2000" dirty="0"/>
              <a:t>骨架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en-US" altLang="zh-CN" dirty="0"/>
              <a:t>CSS </a:t>
            </a:r>
          </a:p>
          <a:p>
            <a:pPr lvl="1"/>
            <a:r>
              <a:rPr lang="zh-CN" altLang="en-US" sz="2000" dirty="0"/>
              <a:t>皮肤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en-US" altLang="zh-CN" dirty="0"/>
              <a:t>JavaScript </a:t>
            </a:r>
          </a:p>
          <a:p>
            <a:pPr lvl="1"/>
            <a:r>
              <a:rPr lang="zh-CN" altLang="en-US" sz="2000" dirty="0"/>
              <a:t>肌肉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en-US" dirty="0"/>
              <a:t>服务器端代码 </a:t>
            </a:r>
            <a:endParaRPr lang="en-US" altLang="zh-CN" dirty="0"/>
          </a:p>
          <a:p>
            <a:pPr lvl="1"/>
            <a:r>
              <a:rPr lang="zh-CN" altLang="en-US" sz="2000" dirty="0"/>
              <a:t>大脑</a:t>
            </a:r>
          </a:p>
          <a:p>
            <a:endParaRPr lang="zh-CN" altLang="en-US" dirty="0"/>
          </a:p>
        </p:txBody>
      </p:sp>
      <p:pic>
        <p:nvPicPr>
          <p:cNvPr id="47108" name="Picture 4" descr="http://www.photophoto.cn/m73/060/026/060026003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0" y="1099226"/>
            <a:ext cx="4298025" cy="569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2353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1402646"/>
            <a:ext cx="7416824" cy="2611536"/>
          </a:xfrm>
          <a:prstGeom prst="rect">
            <a:avLst/>
          </a:prstGeom>
        </p:spPr>
      </p:pic>
      <p:pic>
        <p:nvPicPr>
          <p:cNvPr id="5" name="图片 4" descr="imag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478386"/>
            <a:ext cx="3647467" cy="2016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49600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Web</a:t>
            </a:r>
            <a:r>
              <a:rPr lang="zh-CN" altLang="en-US" dirty="0"/>
              <a:t>服务端开发的发展</a:t>
            </a:r>
            <a:endParaRPr lang="es-HN" altLang="zh-CN" dirty="0">
              <a:solidFill>
                <a:srgbClr val="FFC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525963"/>
          </a:xfrm>
        </p:spPr>
        <p:txBody>
          <a:bodyPr rtlCol="0"/>
          <a:lstStyle/>
          <a:p>
            <a:pPr marL="114300" lvl="1" indent="0" defTabSz="228600" eaLnBrk="1" fontAlgn="auto" hangingPunct="1">
              <a:spcAft>
                <a:spcPts val="0"/>
              </a:spcAft>
              <a:buClr>
                <a:srgbClr val="0099FF"/>
              </a:buClr>
              <a:buFont typeface="Arial" panose="020B0604020202020204" pitchFamily="34" charset="0"/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</a:rPr>
              <a:t> </a:t>
            </a:r>
            <a:endParaRPr lang="zh-CN" altLang="en-US" kern="0" dirty="0">
              <a:solidFill>
                <a:srgbClr val="000000"/>
              </a:solidFill>
            </a:endParaRPr>
          </a:p>
        </p:txBody>
      </p:sp>
      <p:sp>
        <p:nvSpPr>
          <p:cNvPr id="31748" name="灯片编号占位符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F4E146-35F0-4FC7-B385-164613124EE6}" type="slidenum">
              <a:rPr lang="zh-CN" altLang="en-US" sz="1200">
                <a:solidFill>
                  <a:srgbClr val="00B0F0"/>
                </a:solidFill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zh-CN" altLang="en-US" sz="1200">
              <a:solidFill>
                <a:srgbClr val="00B0F0"/>
              </a:solidFill>
            </a:endParaRPr>
          </a:p>
        </p:txBody>
      </p:sp>
      <p:sp>
        <p:nvSpPr>
          <p:cNvPr id="31751" name="AutoShape 65"/>
          <p:cNvSpPr>
            <a:spLocks noChangeArrowheads="1"/>
          </p:cNvSpPr>
          <p:nvPr/>
        </p:nvSpPr>
        <p:spPr bwMode="auto">
          <a:xfrm>
            <a:off x="904875" y="1566863"/>
            <a:ext cx="1470025" cy="4711700"/>
          </a:xfrm>
          <a:prstGeom prst="upArrow">
            <a:avLst>
              <a:gd name="adj1" fmla="val 48481"/>
              <a:gd name="adj2" fmla="val 47262"/>
            </a:avLst>
          </a:prstGeom>
          <a:gradFill rotWithShape="1">
            <a:gsLst>
              <a:gs pos="0">
                <a:srgbClr val="FF0000">
                  <a:alpha val="37999"/>
                </a:srgbClr>
              </a:gs>
              <a:gs pos="100000">
                <a:srgbClr val="FFCC66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en-US">
              <a:solidFill>
                <a:srgbClr val="FF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52" name="AutoShape 66"/>
          <p:cNvSpPr>
            <a:spLocks noChangeArrowheads="1"/>
          </p:cNvSpPr>
          <p:nvPr/>
        </p:nvSpPr>
        <p:spPr bwMode="auto">
          <a:xfrm>
            <a:off x="447675" y="1376363"/>
            <a:ext cx="1470025" cy="4711700"/>
          </a:xfrm>
          <a:prstGeom prst="upArrow">
            <a:avLst>
              <a:gd name="adj1" fmla="val 48481"/>
              <a:gd name="adj2" fmla="val 47262"/>
            </a:avLst>
          </a:prstGeom>
          <a:gradFill rotWithShape="1">
            <a:gsLst>
              <a:gs pos="0">
                <a:srgbClr val="FF0000"/>
              </a:gs>
              <a:gs pos="100000">
                <a:srgbClr val="FFCC66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en-US">
              <a:solidFill>
                <a:srgbClr val="FF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53" name="Text Box 67"/>
          <p:cNvSpPr txBox="1">
            <a:spLocks noChangeArrowheads="1"/>
          </p:cNvSpPr>
          <p:nvPr/>
        </p:nvSpPr>
        <p:spPr bwMode="auto">
          <a:xfrm>
            <a:off x="2251075" y="4626511"/>
            <a:ext cx="664686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</a:t>
            </a:r>
            <a:r>
              <a:rPr kumimoji="1" lang="en-US" altLang="zh-HK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kumimoji="1" lang="en-US" altLang="zh-CN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en-US" altLang="ko-KR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SSI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</a:t>
            </a:r>
            <a:endParaRPr kumimoji="1" lang="en-US" altLang="ko-KR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ko-KR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990</a:t>
            </a:r>
            <a:r>
              <a:rPr kumimoji="1"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dirty="0">
                <a:solidFill>
                  <a:srgbClr val="99C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第一个</a:t>
            </a:r>
            <a:r>
              <a:rPr kumimoji="1" lang="en-US" altLang="zh-CN" dirty="0">
                <a:solidFill>
                  <a:srgbClr val="99C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kumimoji="1" lang="zh-CN" altLang="en-US" dirty="0">
                <a:solidFill>
                  <a:srgbClr val="99C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服务器运行</a:t>
            </a:r>
            <a:endParaRPr kumimoji="1" lang="en-US" altLang="zh-CN" dirty="0">
              <a:solidFill>
                <a:srgbClr val="99CC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827254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altLang="zh-CN" dirty="0"/>
              <a:t>Web</a:t>
            </a:r>
            <a:r>
              <a:rPr lang="zh-CN" altLang="en-US" dirty="0"/>
              <a:t>架构</a:t>
            </a:r>
            <a:endParaRPr lang="es-HN" altLang="zh-CN" dirty="0">
              <a:solidFill>
                <a:srgbClr val="FFC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40769"/>
            <a:ext cx="9144000" cy="5380706"/>
          </a:xfrm>
        </p:spPr>
        <p:txBody>
          <a:bodyPr rtlCol="0"/>
          <a:lstStyle/>
          <a:p>
            <a:pPr marL="400050" lvl="1" defTabSz="228600"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0099FF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>
                <a:solidFill>
                  <a:srgbClr val="000000"/>
                </a:solidFill>
              </a:rPr>
              <a:t>用超文本技术（</a:t>
            </a:r>
            <a:r>
              <a:rPr lang="en-US" altLang="zh-CN" sz="2400" kern="0" dirty="0">
                <a:solidFill>
                  <a:srgbClr val="000000"/>
                </a:solidFill>
              </a:rPr>
              <a:t>HTML</a:t>
            </a:r>
            <a:r>
              <a:rPr lang="zh-CN" altLang="en-US" sz="2400" kern="0" dirty="0">
                <a:solidFill>
                  <a:srgbClr val="000000"/>
                </a:solidFill>
              </a:rPr>
              <a:t>）实现信息与信息的连接 </a:t>
            </a:r>
            <a:br>
              <a:rPr lang="en-US" altLang="zh-CN" sz="2400" kern="0" dirty="0">
                <a:solidFill>
                  <a:srgbClr val="000000"/>
                </a:solidFill>
              </a:rPr>
            </a:br>
            <a:r>
              <a:rPr lang="en-US" altLang="zh-CN" sz="2400" b="1" kern="0" dirty="0">
                <a:solidFill>
                  <a:srgbClr val="FF0000"/>
                </a:solidFill>
              </a:rPr>
              <a:t>HTML</a:t>
            </a:r>
            <a:r>
              <a:rPr lang="en-US" altLang="zh-CN" sz="2400" b="1" kern="0" dirty="0">
                <a:solidFill>
                  <a:srgbClr val="0099FF"/>
                </a:solidFill>
              </a:rPr>
              <a:t> </a:t>
            </a:r>
            <a:r>
              <a:rPr lang="en-US" altLang="zh-CN" sz="2400" b="1" kern="0" dirty="0">
                <a:solidFill>
                  <a:srgbClr val="000000"/>
                </a:solidFill>
              </a:rPr>
              <a:t>: </a:t>
            </a:r>
            <a:r>
              <a:rPr lang="en-US" altLang="zh-CN" sz="2400" b="1" kern="0" dirty="0" err="1">
                <a:solidFill>
                  <a:srgbClr val="000000"/>
                </a:solidFill>
              </a:rPr>
              <a:t>HyperText</a:t>
            </a:r>
            <a:r>
              <a:rPr lang="en-US" altLang="zh-CN" sz="2400" b="1" kern="0" dirty="0">
                <a:solidFill>
                  <a:srgbClr val="000000"/>
                </a:solidFill>
              </a:rPr>
              <a:t> Mark-up Language,</a:t>
            </a:r>
            <a:r>
              <a:rPr lang="zh-CN" altLang="en-US" sz="2400" kern="0" dirty="0">
                <a:solidFill>
                  <a:srgbClr val="000000"/>
                </a:solidFill>
              </a:rPr>
              <a:t>即超文本标记语言或超文本链接标示语言 </a:t>
            </a:r>
          </a:p>
          <a:p>
            <a:pPr marL="400050" lvl="1" defTabSz="228600"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0099FF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>
                <a:solidFill>
                  <a:srgbClr val="000000"/>
                </a:solidFill>
              </a:rPr>
              <a:t>用统一资源定位技术（</a:t>
            </a:r>
            <a:r>
              <a:rPr lang="en-US" altLang="zh-CN" sz="2400" kern="0" dirty="0">
                <a:solidFill>
                  <a:srgbClr val="000000"/>
                </a:solidFill>
              </a:rPr>
              <a:t>URI</a:t>
            </a:r>
            <a:r>
              <a:rPr lang="zh-CN" altLang="en-US" sz="2400" kern="0" dirty="0">
                <a:solidFill>
                  <a:srgbClr val="000000"/>
                </a:solidFill>
              </a:rPr>
              <a:t>）实现全球信息的精确定位</a:t>
            </a:r>
            <a:br>
              <a:rPr lang="en-US" altLang="zh-CN" sz="2400" kern="0" dirty="0">
                <a:solidFill>
                  <a:srgbClr val="000000"/>
                </a:solidFill>
              </a:rPr>
            </a:br>
            <a:r>
              <a:rPr lang="en-US" altLang="zh-CN" sz="2400" b="1" kern="0" dirty="0">
                <a:solidFill>
                  <a:srgbClr val="FF0000"/>
                </a:solidFill>
              </a:rPr>
              <a:t>URI</a:t>
            </a:r>
            <a:r>
              <a:rPr lang="en-US" altLang="zh-CN" sz="2400" b="1" kern="0" dirty="0">
                <a:solidFill>
                  <a:srgbClr val="000000"/>
                </a:solidFill>
              </a:rPr>
              <a:t>: Uniform Resource Identifier,</a:t>
            </a:r>
            <a:r>
              <a:rPr lang="zh-CN" altLang="en-US" sz="2400" kern="0" dirty="0">
                <a:solidFill>
                  <a:srgbClr val="000000"/>
                </a:solidFill>
              </a:rPr>
              <a:t>通用资源定位标志</a:t>
            </a:r>
            <a:br>
              <a:rPr lang="en-US" altLang="zh-CN" sz="2400" kern="0" dirty="0">
                <a:solidFill>
                  <a:srgbClr val="000000"/>
                </a:solidFill>
              </a:rPr>
            </a:br>
            <a:r>
              <a:rPr lang="zh-CN" altLang="en-US" sz="2000" dirty="0">
                <a:solidFill>
                  <a:srgbClr val="7030A0"/>
                </a:solidFill>
              </a:rPr>
              <a:t>注：大多数人可能熟悉</a:t>
            </a:r>
            <a:r>
              <a:rPr lang="en-US" altLang="zh-CN" sz="2000" dirty="0">
                <a:solidFill>
                  <a:srgbClr val="7030A0"/>
                </a:solidFill>
              </a:rPr>
              <a:t>"URL"</a:t>
            </a:r>
            <a:r>
              <a:rPr lang="zh-CN" altLang="en-US" sz="2000" dirty="0">
                <a:solidFill>
                  <a:srgbClr val="7030A0"/>
                </a:solidFill>
              </a:rPr>
              <a:t>，而不是</a:t>
            </a:r>
            <a:r>
              <a:rPr lang="en-US" altLang="zh-CN" sz="2000" dirty="0">
                <a:solidFill>
                  <a:srgbClr val="7030A0"/>
                </a:solidFill>
              </a:rPr>
              <a:t>URI</a:t>
            </a:r>
            <a:r>
              <a:rPr lang="zh-CN" altLang="en-US" sz="2000" dirty="0">
                <a:solidFill>
                  <a:srgbClr val="7030A0"/>
                </a:solidFill>
              </a:rPr>
              <a:t>。</a:t>
            </a:r>
            <a:r>
              <a:rPr lang="en-US" altLang="zh-CN" sz="2000" dirty="0">
                <a:solidFill>
                  <a:srgbClr val="7030A0"/>
                </a:solidFill>
              </a:rPr>
              <a:t>URL</a:t>
            </a:r>
            <a:r>
              <a:rPr lang="zh-CN" altLang="en-US" sz="2000" dirty="0">
                <a:solidFill>
                  <a:srgbClr val="7030A0"/>
                </a:solidFill>
              </a:rPr>
              <a:t>是</a:t>
            </a:r>
            <a:r>
              <a:rPr lang="en-US" altLang="zh-CN" sz="2000" dirty="0">
                <a:solidFill>
                  <a:srgbClr val="7030A0"/>
                </a:solidFill>
              </a:rPr>
              <a:t>URI</a:t>
            </a:r>
            <a:r>
              <a:rPr lang="zh-CN" altLang="en-US" sz="2000" dirty="0">
                <a:solidFill>
                  <a:srgbClr val="7030A0"/>
                </a:solidFill>
              </a:rPr>
              <a:t>命名机制的一个子集。</a:t>
            </a:r>
            <a:br>
              <a:rPr lang="en-US" altLang="zh-CN" sz="2000" dirty="0">
                <a:solidFill>
                  <a:srgbClr val="7030A0"/>
                </a:solidFill>
              </a:rPr>
            </a:br>
            <a:r>
              <a:rPr lang="en-US" altLang="zh-CN" sz="2000" dirty="0">
                <a:solidFill>
                  <a:srgbClr val="7030A0"/>
                </a:solidFill>
              </a:rPr>
              <a:t>URL</a:t>
            </a:r>
            <a:r>
              <a:rPr lang="zh-CN" altLang="en-US" sz="2000" dirty="0">
                <a:solidFill>
                  <a:srgbClr val="7030A0"/>
                </a:solidFill>
              </a:rPr>
              <a:t>是</a:t>
            </a:r>
            <a:r>
              <a:rPr lang="en-US" altLang="zh-CN" sz="2000" dirty="0">
                <a:solidFill>
                  <a:srgbClr val="7030A0"/>
                </a:solidFill>
              </a:rPr>
              <a:t>Uniform Resource Location</a:t>
            </a:r>
            <a:r>
              <a:rPr lang="zh-CN" altLang="en-US" sz="2000" dirty="0">
                <a:solidFill>
                  <a:srgbClr val="7030A0"/>
                </a:solidFill>
              </a:rPr>
              <a:t>的缩写，译为“统一资源定位符”。</a:t>
            </a:r>
            <a:endParaRPr lang="zh-CN" altLang="en-US" sz="2000" kern="0" dirty="0">
              <a:solidFill>
                <a:srgbClr val="7030A0"/>
              </a:solidFill>
            </a:endParaRPr>
          </a:p>
          <a:p>
            <a:pPr marL="400050" lvl="1" defTabSz="228600"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0099FF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>
                <a:solidFill>
                  <a:srgbClr val="000000"/>
                </a:solidFill>
              </a:rPr>
              <a:t>用新的应用层协议（</a:t>
            </a:r>
            <a:r>
              <a:rPr lang="en-US" altLang="zh-CN" sz="2400" kern="0" dirty="0">
                <a:solidFill>
                  <a:srgbClr val="000000"/>
                </a:solidFill>
              </a:rPr>
              <a:t>HTTP</a:t>
            </a:r>
            <a:r>
              <a:rPr lang="zh-CN" altLang="en-US" sz="2400" kern="0" dirty="0">
                <a:solidFill>
                  <a:srgbClr val="000000"/>
                </a:solidFill>
              </a:rPr>
              <a:t>）实现分布式的信息共享</a:t>
            </a:r>
            <a:br>
              <a:rPr lang="en-US" altLang="zh-CN" sz="2400" kern="0" dirty="0">
                <a:solidFill>
                  <a:srgbClr val="000000"/>
                </a:solidFill>
              </a:rPr>
            </a:br>
            <a:r>
              <a:rPr lang="en-US" altLang="zh-CN" sz="2400" b="1" kern="0" dirty="0">
                <a:solidFill>
                  <a:srgbClr val="FF0000"/>
                </a:solidFill>
              </a:rPr>
              <a:t>HTTP</a:t>
            </a:r>
            <a:r>
              <a:rPr lang="en-US" altLang="zh-CN" sz="2400" b="1" kern="0" dirty="0">
                <a:solidFill>
                  <a:srgbClr val="000000"/>
                </a:solidFill>
              </a:rPr>
              <a:t>: Hypertext Transfer Protocol</a:t>
            </a:r>
            <a:r>
              <a:rPr lang="zh-CN" altLang="en-US" sz="2400" kern="0" dirty="0">
                <a:solidFill>
                  <a:srgbClr val="000000"/>
                </a:solidFill>
              </a:rPr>
              <a:t>，超文本传输协议 </a:t>
            </a:r>
          </a:p>
        </p:txBody>
      </p:sp>
      <p:sp>
        <p:nvSpPr>
          <p:cNvPr id="8196" name="灯片编号占位符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F4416F-53DA-4492-95D4-1E102CF7C073}" type="slidenum">
              <a:rPr lang="zh-CN" altLang="en-US" sz="1200">
                <a:solidFill>
                  <a:srgbClr val="00B0F0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zh-CN" altLang="en-US" sz="1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60515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SSI</a:t>
            </a:r>
            <a:r>
              <a:rPr lang="zh-CN" altLang="en-US" dirty="0"/>
              <a:t>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412776"/>
            <a:ext cx="8928992" cy="5112567"/>
          </a:xfrm>
        </p:spPr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solidFill>
                  <a:srgbClr val="7030A0"/>
                </a:solidFill>
              </a:rPr>
              <a:t>服务器端嵌入</a:t>
            </a:r>
            <a:r>
              <a:rPr lang="zh-CN" altLang="en-US" dirty="0"/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S</a:t>
            </a:r>
            <a:r>
              <a:rPr lang="en-US" altLang="zh-CN" dirty="0">
                <a:solidFill>
                  <a:srgbClr val="FF0000"/>
                </a:solidFill>
              </a:rPr>
              <a:t>erver </a:t>
            </a:r>
            <a:r>
              <a:rPr lang="en-US" altLang="zh-CN" b="1" dirty="0">
                <a:solidFill>
                  <a:srgbClr val="FF0000"/>
                </a:solidFill>
              </a:rPr>
              <a:t>S</a:t>
            </a:r>
            <a:r>
              <a:rPr lang="en-US" altLang="zh-CN" dirty="0">
                <a:solidFill>
                  <a:srgbClr val="FF0000"/>
                </a:solidFill>
              </a:rPr>
              <a:t>ide </a:t>
            </a:r>
            <a:r>
              <a:rPr lang="en-US" altLang="zh-CN" b="1" dirty="0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nclude</a:t>
            </a:r>
            <a:r>
              <a:rPr lang="zh-CN" altLang="en-US" dirty="0"/>
              <a:t>，是一种类似于</a:t>
            </a:r>
            <a:r>
              <a:rPr lang="en-US" altLang="zh-CN" dirty="0"/>
              <a:t>ASP</a:t>
            </a:r>
            <a:r>
              <a:rPr lang="zh-CN" altLang="en-US" dirty="0"/>
              <a:t>的基于服务器的网页制作技术。大多数（尤其是基于</a:t>
            </a:r>
            <a:r>
              <a:rPr lang="en-US" altLang="zh-CN" dirty="0"/>
              <a:t>Unix</a:t>
            </a:r>
            <a:r>
              <a:rPr lang="zh-CN" altLang="en-US" dirty="0"/>
              <a:t>平台）的</a:t>
            </a:r>
            <a:r>
              <a:rPr lang="en-US" altLang="zh-CN" dirty="0"/>
              <a:t>WEB</a:t>
            </a:r>
            <a:r>
              <a:rPr lang="zh-CN" altLang="en-US" dirty="0"/>
              <a:t>服务器如</a:t>
            </a:r>
            <a:r>
              <a:rPr lang="en-US" altLang="zh-CN" dirty="0"/>
              <a:t>Netscape Enterprise Server</a:t>
            </a:r>
            <a:r>
              <a:rPr lang="zh-CN" altLang="en-US" dirty="0"/>
              <a:t>等均支持</a:t>
            </a:r>
            <a:r>
              <a:rPr lang="en-US" altLang="zh-CN" dirty="0"/>
              <a:t>SSI</a:t>
            </a:r>
            <a:r>
              <a:rPr lang="zh-CN" altLang="en-US" dirty="0"/>
              <a:t>命令。另外，在计算机硬件领域</a:t>
            </a:r>
            <a:r>
              <a:rPr lang="en-US" altLang="zh-CN" dirty="0"/>
              <a:t>SSI</a:t>
            </a:r>
            <a:r>
              <a:rPr lang="zh-CN" altLang="en-US" dirty="0"/>
              <a:t>是同步串行接口（</a:t>
            </a:r>
            <a:r>
              <a:rPr lang="en-US" altLang="zh-CN" dirty="0"/>
              <a:t>Synchronous Serial Interface</a:t>
            </a:r>
            <a:r>
              <a:rPr lang="zh-CN" altLang="en-US" dirty="0"/>
              <a:t>）的英文缩写。</a:t>
            </a:r>
            <a:endParaRPr lang="en-US" altLang="zh-CN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b="1" dirty="0"/>
              <a:t>SSI</a:t>
            </a:r>
            <a:r>
              <a:rPr lang="zh-CN" altLang="en-US" b="1" dirty="0"/>
              <a:t>工作原理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/>
              <a:t>　　将内容发送到浏览器之前，可以使用“服务器端包含 </a:t>
            </a:r>
            <a:r>
              <a:rPr lang="en-US" altLang="zh-CN" dirty="0"/>
              <a:t>(SSI</a:t>
            </a:r>
            <a:r>
              <a:rPr lang="zh-CN" altLang="en-US" dirty="0"/>
              <a:t>）”指令将文本、图形或应用程序信息包含到网页中。例如，可以使用 </a:t>
            </a:r>
            <a:r>
              <a:rPr lang="en-US" altLang="zh-CN" dirty="0"/>
              <a:t>SSI </a:t>
            </a:r>
            <a:r>
              <a:rPr lang="zh-CN" altLang="en-US" dirty="0"/>
              <a:t>包含时间</a:t>
            </a:r>
            <a:r>
              <a:rPr lang="en-US" altLang="zh-CN" dirty="0"/>
              <a:t>/</a:t>
            </a:r>
            <a:r>
              <a:rPr lang="zh-CN" altLang="en-US" dirty="0"/>
              <a:t>日期戳、版权声明或供客户填写并返回的表单。对于在多个文件中重复出现的文本或图形，使用包含文件是一种简便的方法。将内容存入一个包含文件中即可，而不必将内容输入所有文件。通过一个非常简单的语句即可调用包含文件，此语句指示 </a:t>
            </a:r>
            <a:r>
              <a:rPr lang="en-US" altLang="zh-CN" dirty="0"/>
              <a:t>Web </a:t>
            </a:r>
            <a:r>
              <a:rPr lang="zh-CN" altLang="en-US" dirty="0"/>
              <a:t>服务器将内容插入适当网页。而且，使用包含文件时，对内容的所有更改只需在一个地方就能完成。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/>
              <a:t>　　因为包含 </a:t>
            </a:r>
            <a:r>
              <a:rPr lang="en-US" altLang="zh-CN" dirty="0"/>
              <a:t>SSI </a:t>
            </a:r>
            <a:r>
              <a:rPr lang="zh-CN" altLang="en-US" dirty="0"/>
              <a:t>指令的文件要求特殊处理，所以必须为所有 </a:t>
            </a:r>
            <a:r>
              <a:rPr lang="en-US" altLang="zh-CN" dirty="0"/>
              <a:t>SSI </a:t>
            </a:r>
            <a:r>
              <a:rPr lang="zh-CN" altLang="en-US" dirty="0"/>
              <a:t>文件赋予 </a:t>
            </a:r>
            <a:r>
              <a:rPr lang="en-US" altLang="zh-CN" dirty="0"/>
              <a:t>SSI </a:t>
            </a:r>
            <a:r>
              <a:rPr lang="zh-CN" altLang="en-US" dirty="0"/>
              <a:t>文件扩展名。默认扩展名是 </a:t>
            </a:r>
            <a:r>
              <a:rPr lang="en-US" altLang="zh-CN" dirty="0"/>
              <a:t>.</a:t>
            </a:r>
            <a:r>
              <a:rPr lang="en-US" altLang="zh-CN" dirty="0" err="1"/>
              <a:t>stm</a:t>
            </a:r>
            <a:r>
              <a:rPr lang="zh-CN" altLang="en-US" dirty="0"/>
              <a:t>、</a:t>
            </a:r>
            <a:r>
              <a:rPr lang="en-US" altLang="zh-CN" dirty="0"/>
              <a:t>.</a:t>
            </a:r>
            <a:r>
              <a:rPr lang="en-US" altLang="zh-CN" dirty="0" err="1"/>
              <a:t>shtm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.</a:t>
            </a:r>
            <a:r>
              <a:rPr lang="en-US" altLang="zh-CN" dirty="0" err="1"/>
              <a:t>shtml</a:t>
            </a:r>
            <a:endParaRPr lang="zh-CN" altLang="en-US" dirty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9CC65B-B9F4-43A2-BA09-9D344B4B884A}" type="slidenum">
              <a:rPr lang="zh-CN" altLang="en-US" sz="1200">
                <a:solidFill>
                  <a:srgbClr val="00B0F0"/>
                </a:solidFill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zh-CN" altLang="en-US" sz="1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003171"/>
      </p:ext>
    </p:extLst>
  </p:cSld>
  <p:clrMapOvr>
    <a:masterClrMapping/>
  </p:clrMapOvr>
  <p:transition spd="slow">
    <p:pull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SSI</a:t>
            </a:r>
            <a:r>
              <a:rPr lang="zh-CN" altLang="en-US" dirty="0"/>
              <a:t>指令基本格式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412" y="1328852"/>
            <a:ext cx="9004084" cy="5392623"/>
          </a:xfrm>
        </p:spPr>
        <p:txBody>
          <a:bodyPr rtlCol="0">
            <a:normAutofit fontScale="62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/>
              <a:t>　　程序代码：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200" b="1" dirty="0"/>
              <a:t>　　</a:t>
            </a:r>
            <a:r>
              <a:rPr lang="en-US" altLang="zh-CN" sz="2200" b="1" dirty="0"/>
              <a:t>&lt;!-– </a:t>
            </a:r>
            <a:r>
              <a:rPr lang="zh-CN" altLang="en-US" sz="2200" b="1" dirty="0"/>
              <a:t>指令名称</a:t>
            </a:r>
            <a:r>
              <a:rPr lang="en-US" altLang="zh-CN" sz="2200" b="1" dirty="0"/>
              <a:t>="</a:t>
            </a:r>
            <a:r>
              <a:rPr lang="zh-CN" altLang="en-US" sz="2200" b="1" dirty="0"/>
              <a:t>指令参数</a:t>
            </a:r>
            <a:r>
              <a:rPr lang="en-US" altLang="zh-CN" sz="2200" b="1" dirty="0"/>
              <a:t>"&gt;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200" b="1" dirty="0"/>
              <a:t>　　</a:t>
            </a:r>
            <a:r>
              <a:rPr lang="en-US" altLang="zh-CN" sz="2200" b="1" dirty="0"/>
              <a:t>&lt;!-– </a:t>
            </a:r>
            <a:r>
              <a:rPr lang="zh-CN" altLang="en-US" sz="2200" b="1" dirty="0"/>
              <a:t>指令名称</a:t>
            </a:r>
            <a:r>
              <a:rPr lang="en-US" altLang="zh-CN" sz="2200" b="1" dirty="0"/>
              <a:t>="</a:t>
            </a:r>
            <a:r>
              <a:rPr lang="zh-CN" altLang="en-US" sz="2200" b="1" dirty="0"/>
              <a:t>指令参数</a:t>
            </a:r>
            <a:r>
              <a:rPr lang="en-US" altLang="zh-CN" sz="2200" b="1" dirty="0"/>
              <a:t>"&gt;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/>
              <a:t>　　如 程序代码：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600" b="1" dirty="0"/>
              <a:t>　　</a:t>
            </a:r>
            <a:r>
              <a:rPr lang="en-US" altLang="zh-CN" sz="2600" b="1" dirty="0"/>
              <a:t>&lt;!--#include file="info.htm"--&gt;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600" b="1" dirty="0"/>
              <a:t>　　</a:t>
            </a:r>
            <a:r>
              <a:rPr lang="en-US" altLang="zh-CN" sz="2600" b="1" dirty="0"/>
              <a:t>&lt;!--#include file="info.htm"--&gt;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/>
              <a:t>　　说明：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/>
              <a:t>　　</a:t>
            </a:r>
            <a:r>
              <a:rPr lang="en-US" altLang="zh-CN" b="1" dirty="0"/>
              <a:t>1</a:t>
            </a:r>
            <a:r>
              <a:rPr lang="zh-CN" altLang="en-US" b="1" dirty="0"/>
              <a:t>．</a:t>
            </a:r>
            <a:r>
              <a:rPr lang="en-US" altLang="zh-CN" b="1" dirty="0"/>
              <a:t>&lt;!-- --&gt;</a:t>
            </a:r>
            <a:r>
              <a:rPr lang="zh-CN" altLang="en-US" b="1" dirty="0"/>
              <a:t>；是</a:t>
            </a:r>
            <a:r>
              <a:rPr lang="en-US" altLang="zh-CN" b="1" dirty="0"/>
              <a:t>HTML</a:t>
            </a:r>
            <a:r>
              <a:rPr lang="zh-CN" altLang="en-US" b="1" dirty="0"/>
              <a:t>语法中表示注释，当</a:t>
            </a:r>
            <a:r>
              <a:rPr lang="en-US" altLang="zh-CN" b="1" dirty="0"/>
              <a:t>WEB</a:t>
            </a:r>
            <a:r>
              <a:rPr lang="zh-CN" altLang="en-US" b="1" dirty="0"/>
              <a:t>服务器不支持</a:t>
            </a:r>
            <a:r>
              <a:rPr lang="en-US" altLang="zh-CN" b="1" dirty="0"/>
              <a:t>SSI</a:t>
            </a:r>
            <a:r>
              <a:rPr lang="zh-CN" altLang="en-US" b="1" dirty="0"/>
              <a:t>时，会忽略这些信息。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/>
              <a:t>　　</a:t>
            </a:r>
            <a:r>
              <a:rPr lang="en-US" altLang="zh-CN" b="1" dirty="0"/>
              <a:t>2</a:t>
            </a:r>
            <a:r>
              <a:rPr lang="zh-CN" altLang="en-US" b="1" dirty="0"/>
              <a:t>．</a:t>
            </a:r>
            <a:r>
              <a:rPr lang="en-US" altLang="zh-CN" b="1" dirty="0"/>
              <a:t>#include </a:t>
            </a:r>
            <a:r>
              <a:rPr lang="zh-CN" altLang="en-US" b="1" dirty="0"/>
              <a:t>为</a:t>
            </a:r>
            <a:r>
              <a:rPr lang="en-US" altLang="zh-CN" b="1" dirty="0"/>
              <a:t>SSI</a:t>
            </a:r>
            <a:r>
              <a:rPr lang="zh-CN" altLang="en-US" b="1" dirty="0"/>
              <a:t>指令之一。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/>
              <a:t>　　</a:t>
            </a:r>
            <a:r>
              <a:rPr lang="en-US" altLang="zh-CN" b="1" dirty="0"/>
              <a:t>3</a:t>
            </a:r>
            <a:r>
              <a:rPr lang="zh-CN" altLang="en-US" b="1" dirty="0"/>
              <a:t>．</a:t>
            </a:r>
            <a:r>
              <a:rPr lang="en-US" altLang="zh-CN" b="1" dirty="0"/>
              <a:t>file </a:t>
            </a:r>
            <a:r>
              <a:rPr lang="zh-CN" altLang="en-US" b="1" dirty="0"/>
              <a:t>为</a:t>
            </a:r>
            <a:r>
              <a:rPr lang="en-US" altLang="zh-CN" b="1" dirty="0"/>
              <a:t>include</a:t>
            </a:r>
            <a:r>
              <a:rPr lang="zh-CN" altLang="en-US" b="1" dirty="0"/>
              <a:t>的参数，</a:t>
            </a:r>
            <a:r>
              <a:rPr lang="en-US" altLang="zh-CN" b="1" dirty="0"/>
              <a:t>info.htm</a:t>
            </a:r>
            <a:r>
              <a:rPr lang="zh-CN" altLang="en-US" b="1" dirty="0"/>
              <a:t>为参数值，在本指令中指将要包含的文档名。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/>
              <a:t>　　注意：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/>
              <a:t>　　</a:t>
            </a:r>
            <a:r>
              <a:rPr lang="en-US" altLang="zh-CN" b="1" dirty="0"/>
              <a:t>1</a:t>
            </a:r>
            <a:r>
              <a:rPr lang="zh-CN" altLang="en-US" b="1" dirty="0"/>
              <a:t>．</a:t>
            </a:r>
            <a:r>
              <a:rPr lang="en-US" altLang="zh-CN" b="1" dirty="0"/>
              <a:t>&lt;!--</a:t>
            </a:r>
            <a:r>
              <a:rPr lang="zh-CN" altLang="en-US" b="1" dirty="0"/>
              <a:t>与</a:t>
            </a:r>
            <a:r>
              <a:rPr lang="en-US" altLang="zh-CN" b="1" dirty="0"/>
              <a:t>#</a:t>
            </a:r>
            <a:r>
              <a:rPr lang="zh-CN" altLang="en-US" b="1" dirty="0"/>
              <a:t>号间无空格，只有</a:t>
            </a:r>
            <a:r>
              <a:rPr lang="en-US" altLang="zh-CN" b="1" dirty="0"/>
              <a:t>SSI</a:t>
            </a:r>
            <a:r>
              <a:rPr lang="zh-CN" altLang="en-US" b="1" dirty="0"/>
              <a:t>指令与参数间存在空格。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/>
              <a:t>　　</a:t>
            </a:r>
            <a:r>
              <a:rPr lang="en-US" altLang="zh-CN" b="1" dirty="0"/>
              <a:t>2</a:t>
            </a:r>
            <a:r>
              <a:rPr lang="zh-CN" altLang="en-US" b="1" dirty="0"/>
              <a:t>．上面的标点</a:t>
            </a:r>
            <a:r>
              <a:rPr lang="en-US" altLang="zh-CN" b="1" dirty="0"/>
              <a:t>=""</a:t>
            </a:r>
            <a:r>
              <a:rPr lang="zh-CN" altLang="en-US" b="1" dirty="0"/>
              <a:t>，一个也不能少。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/>
              <a:t>　　</a:t>
            </a:r>
            <a:r>
              <a:rPr lang="en-US" altLang="zh-CN" b="1" dirty="0"/>
              <a:t>3</a:t>
            </a:r>
            <a:r>
              <a:rPr lang="zh-CN" altLang="en-US" b="1" dirty="0"/>
              <a:t>．</a:t>
            </a:r>
            <a:r>
              <a:rPr lang="en-US" altLang="zh-CN" b="1" dirty="0"/>
              <a:t>SSI</a:t>
            </a:r>
            <a:r>
              <a:rPr lang="zh-CN" altLang="en-US" b="1" dirty="0"/>
              <a:t>指令是大小写敏感的，因此参数必须是小写才会起作用。</a:t>
            </a: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F896B4-ED6B-4F2A-B553-A600479596D2}" type="slidenum">
              <a:rPr lang="zh-CN" altLang="en-US" sz="1200">
                <a:solidFill>
                  <a:srgbClr val="00B0F0"/>
                </a:solidFill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zh-CN" altLang="en-US" sz="1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204273"/>
      </p:ext>
    </p:extLst>
  </p:cSld>
  <p:clrMapOvr>
    <a:masterClrMapping/>
  </p:clrMapOvr>
  <p:transition spd="slow">
    <p:pull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SSI</a:t>
            </a:r>
            <a:r>
              <a:rPr lang="zh-CN" altLang="en-US" dirty="0"/>
              <a:t>特点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107504" y="1351309"/>
            <a:ext cx="8964488" cy="4893916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只能提供一些简单的功能：包含另一个文档，显示服务器环境变量等</a:t>
            </a:r>
          </a:p>
          <a:p>
            <a:pPr eaLnBrk="1" hangingPunct="1"/>
            <a:r>
              <a:rPr lang="zh-CN" altLang="en-US" sz="3200" dirty="0"/>
              <a:t>需要服务器软件的支持</a:t>
            </a:r>
          </a:p>
          <a:p>
            <a:pPr eaLnBrk="1" hangingPunct="1"/>
            <a:r>
              <a:rPr lang="zh-CN" altLang="en-US" sz="3200" dirty="0"/>
              <a:t>优点：速度快！</a:t>
            </a:r>
          </a:p>
          <a:p>
            <a:pPr eaLnBrk="1" hangingPunct="1"/>
            <a:r>
              <a:rPr lang="zh-CN" altLang="en-US" sz="3200" dirty="0"/>
              <a:t>缺点：功能有限</a:t>
            </a:r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D87DAF-F012-4016-B2B0-89ABF5072D7E}" type="slidenum">
              <a:rPr lang="zh-CN" altLang="en-US" sz="1200">
                <a:solidFill>
                  <a:srgbClr val="00B0F0"/>
                </a:solidFill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zh-CN" altLang="en-US" sz="1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5612"/>
      </p:ext>
    </p:extLst>
  </p:cSld>
  <p:clrMapOvr>
    <a:masterClrMapping/>
  </p:clrMapOvr>
  <p:transition spd="slow">
    <p:pull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Web</a:t>
            </a:r>
            <a:r>
              <a:rPr lang="zh-CN" altLang="en-US" dirty="0"/>
              <a:t>服务端开发的发展</a:t>
            </a:r>
            <a:endParaRPr lang="es-HN" altLang="zh-CN" dirty="0">
              <a:solidFill>
                <a:srgbClr val="FFC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525963"/>
          </a:xfrm>
        </p:spPr>
        <p:txBody>
          <a:bodyPr rtlCol="0"/>
          <a:lstStyle/>
          <a:p>
            <a:pPr marL="114300" lvl="1" indent="0" defTabSz="228600" eaLnBrk="1" fontAlgn="auto" hangingPunct="1">
              <a:spcAft>
                <a:spcPts val="0"/>
              </a:spcAft>
              <a:buClr>
                <a:srgbClr val="0099FF"/>
              </a:buClr>
              <a:buFont typeface="Arial" panose="020B0604020202020204" pitchFamily="34" charset="0"/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</a:rPr>
              <a:t> </a:t>
            </a:r>
            <a:endParaRPr lang="zh-CN" altLang="en-US" kern="0" dirty="0">
              <a:solidFill>
                <a:srgbClr val="000000"/>
              </a:solidFill>
            </a:endParaRPr>
          </a:p>
        </p:txBody>
      </p:sp>
      <p:sp>
        <p:nvSpPr>
          <p:cNvPr id="35844" name="灯片编号占位符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6AA467-0EE0-486B-B986-6CB608EEAC05}" type="slidenum">
              <a:rPr lang="zh-CN" altLang="en-US" sz="1200">
                <a:solidFill>
                  <a:srgbClr val="00B0F0"/>
                </a:solidFill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zh-CN" altLang="en-US" sz="1200">
              <a:solidFill>
                <a:srgbClr val="00B0F0"/>
              </a:solidFill>
            </a:endParaRPr>
          </a:p>
        </p:txBody>
      </p:sp>
      <p:sp>
        <p:nvSpPr>
          <p:cNvPr id="35847" name="AutoShape 65"/>
          <p:cNvSpPr>
            <a:spLocks noChangeArrowheads="1"/>
          </p:cNvSpPr>
          <p:nvPr/>
        </p:nvSpPr>
        <p:spPr bwMode="auto">
          <a:xfrm>
            <a:off x="904875" y="1566863"/>
            <a:ext cx="1470025" cy="4711700"/>
          </a:xfrm>
          <a:prstGeom prst="upArrow">
            <a:avLst>
              <a:gd name="adj1" fmla="val 48481"/>
              <a:gd name="adj2" fmla="val 47262"/>
            </a:avLst>
          </a:prstGeom>
          <a:gradFill rotWithShape="1">
            <a:gsLst>
              <a:gs pos="0">
                <a:srgbClr val="FF0000">
                  <a:alpha val="37999"/>
                </a:srgbClr>
              </a:gs>
              <a:gs pos="100000">
                <a:srgbClr val="FFCC66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en-US">
              <a:solidFill>
                <a:srgbClr val="FF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8" name="AutoShape 66"/>
          <p:cNvSpPr>
            <a:spLocks noChangeArrowheads="1"/>
          </p:cNvSpPr>
          <p:nvPr/>
        </p:nvSpPr>
        <p:spPr bwMode="auto">
          <a:xfrm>
            <a:off x="447675" y="1376363"/>
            <a:ext cx="1470025" cy="4711700"/>
          </a:xfrm>
          <a:prstGeom prst="upArrow">
            <a:avLst>
              <a:gd name="adj1" fmla="val 48481"/>
              <a:gd name="adj2" fmla="val 47262"/>
            </a:avLst>
          </a:prstGeom>
          <a:gradFill rotWithShape="1">
            <a:gsLst>
              <a:gs pos="0">
                <a:srgbClr val="FF0000"/>
              </a:gs>
              <a:gs pos="100000">
                <a:srgbClr val="FFCC66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en-US">
              <a:solidFill>
                <a:srgbClr val="FF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9" name="Text Box 67"/>
          <p:cNvSpPr txBox="1">
            <a:spLocks noChangeArrowheads="1"/>
          </p:cNvSpPr>
          <p:nvPr/>
        </p:nvSpPr>
        <p:spPr bwMode="auto">
          <a:xfrm>
            <a:off x="2251075" y="2852936"/>
            <a:ext cx="6646863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zh-CN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1993</a:t>
            </a:r>
            <a:r>
              <a:rPr kumimoji="1" lang="en-US" altLang="ko-KR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CGI1.0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标准被宣布</a:t>
            </a:r>
            <a:endParaRPr kumimoji="1" lang="en-US" altLang="ko-KR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ko-KR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</a:t>
            </a:r>
            <a:r>
              <a:rPr kumimoji="1" lang="en-US" altLang="zh-HK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kumimoji="1" lang="en-US" altLang="zh-CN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en-US" altLang="ko-KR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99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SSI</a:t>
            </a:r>
            <a:r>
              <a:rPr kumimoji="1" lang="zh-CN" altLang="en-US" dirty="0">
                <a:solidFill>
                  <a:srgbClr val="99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</a:t>
            </a:r>
            <a:endParaRPr kumimoji="1" lang="en-US" altLang="ko-KR" i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ko-KR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990</a:t>
            </a:r>
            <a:r>
              <a:rPr kumimoji="1"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dirty="0">
                <a:solidFill>
                  <a:srgbClr val="99C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第一个</a:t>
            </a:r>
            <a:r>
              <a:rPr kumimoji="1" lang="en-US" altLang="zh-CN" dirty="0">
                <a:solidFill>
                  <a:srgbClr val="99C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kumimoji="1" lang="zh-CN" altLang="en-US" dirty="0">
                <a:solidFill>
                  <a:srgbClr val="99C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服务器运行</a:t>
            </a:r>
            <a:endParaRPr kumimoji="1" lang="en-US" altLang="zh-CN" dirty="0">
              <a:solidFill>
                <a:srgbClr val="99CC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50000"/>
              </a:spcBef>
            </a:pPr>
            <a:endParaRPr kumimoji="1" lang="zh-CN" altLang="en-US" dirty="0">
              <a:solidFill>
                <a:srgbClr val="99CC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03952"/>
      </p:ext>
    </p:extLst>
  </p:cSld>
  <p:clrMapOvr>
    <a:masterClrMapping/>
  </p:clrMapOvr>
  <p:transition spd="slow">
    <p:pull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CGI</a:t>
            </a:r>
            <a:r>
              <a:rPr lang="zh-CN" altLang="en-US" dirty="0"/>
              <a:t>技术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110310" y="1328852"/>
            <a:ext cx="9033689" cy="5103698"/>
          </a:xfrm>
        </p:spPr>
        <p:txBody>
          <a:bodyPr/>
          <a:lstStyle/>
          <a:p>
            <a:pPr eaLnBrk="1" hangingPunct="1"/>
            <a:r>
              <a:rPr lang="en-US" altLang="zh-CN" sz="2400" b="1" dirty="0"/>
              <a:t>CGI</a:t>
            </a:r>
            <a:r>
              <a:rPr lang="zh-CN" altLang="en-US" sz="2400" b="1" dirty="0"/>
              <a:t>：</a:t>
            </a:r>
            <a:r>
              <a:rPr lang="en-US" altLang="zh-CN" sz="2400" b="1" dirty="0">
                <a:solidFill>
                  <a:srgbClr val="FF0000"/>
                </a:solidFill>
              </a:rPr>
              <a:t>C</a:t>
            </a:r>
            <a:r>
              <a:rPr lang="en-US" altLang="zh-CN" sz="2400" b="1" dirty="0"/>
              <a:t>ommon </a:t>
            </a:r>
            <a:r>
              <a:rPr lang="en-US" altLang="zh-CN" sz="2400" b="1" dirty="0">
                <a:solidFill>
                  <a:srgbClr val="FF0000"/>
                </a:solidFill>
              </a:rPr>
              <a:t>G</a:t>
            </a:r>
            <a:r>
              <a:rPr lang="en-US" altLang="zh-CN" sz="2400" b="1" dirty="0"/>
              <a:t>ateway </a:t>
            </a:r>
            <a:r>
              <a:rPr lang="en-US" altLang="zh-CN" sz="2400" b="1" dirty="0">
                <a:solidFill>
                  <a:srgbClr val="FF0000"/>
                </a:solidFill>
              </a:rPr>
              <a:t>I</a:t>
            </a:r>
            <a:r>
              <a:rPr lang="en-US" altLang="zh-CN" sz="2400" b="1" dirty="0"/>
              <a:t>nterface</a:t>
            </a:r>
            <a:r>
              <a:rPr lang="zh-CN" altLang="en-US" sz="2400" dirty="0"/>
              <a:t>（通用网关接口）</a:t>
            </a:r>
            <a:r>
              <a:rPr lang="en-US" altLang="zh-CN" sz="2400" dirty="0"/>
              <a:t>,</a:t>
            </a:r>
            <a:r>
              <a:rPr lang="zh-CN" altLang="en-US" sz="2400" dirty="0"/>
              <a:t>是一种基于浏览器的输入、在</a:t>
            </a:r>
            <a:r>
              <a:rPr lang="en-US" altLang="zh-CN" sz="2400" dirty="0"/>
              <a:t>Web</a:t>
            </a:r>
            <a:r>
              <a:rPr lang="zh-CN" altLang="en-US" sz="2400" dirty="0"/>
              <a:t>服务器上运行的程序。</a:t>
            </a:r>
          </a:p>
          <a:p>
            <a:pPr eaLnBrk="1" hangingPunct="1"/>
            <a:r>
              <a:rPr lang="zh-CN" altLang="en-US" sz="2400" dirty="0"/>
              <a:t>早期的</a:t>
            </a:r>
            <a:r>
              <a:rPr lang="en-US" altLang="zh-CN" sz="2400" dirty="0"/>
              <a:t>CGI</a:t>
            </a:r>
            <a:r>
              <a:rPr lang="zh-CN" altLang="en-US" sz="2400" dirty="0"/>
              <a:t>一般是用：</a:t>
            </a:r>
            <a:r>
              <a:rPr lang="en-US" altLang="zh-CN" sz="2400" dirty="0"/>
              <a:t>C/C++ Pascal</a:t>
            </a:r>
            <a:r>
              <a:rPr lang="zh-CN" altLang="en-US" sz="2400" dirty="0"/>
              <a:t>等语言编写，难于调试和维护。</a:t>
            </a:r>
          </a:p>
          <a:p>
            <a:pPr eaLnBrk="1" hangingPunct="1"/>
            <a:r>
              <a:rPr lang="en-US" altLang="zh-CN" sz="2400" dirty="0"/>
              <a:t>1995</a:t>
            </a:r>
            <a:r>
              <a:rPr lang="zh-CN" altLang="en-US" sz="2400" dirty="0"/>
              <a:t>年，第一个用</a:t>
            </a:r>
            <a:r>
              <a:rPr lang="en-US" altLang="zh-CN" sz="2400" dirty="0"/>
              <a:t>PERL</a:t>
            </a:r>
            <a:r>
              <a:rPr lang="zh-CN" altLang="en-US" sz="2400" dirty="0"/>
              <a:t>写的</a:t>
            </a:r>
            <a:r>
              <a:rPr lang="en-US" altLang="zh-CN" sz="2400" dirty="0"/>
              <a:t>CGI</a:t>
            </a:r>
            <a:r>
              <a:rPr lang="zh-CN" altLang="en-US" sz="2400" dirty="0"/>
              <a:t>程序面世，之后</a:t>
            </a:r>
            <a:r>
              <a:rPr lang="en-US" altLang="zh-CN" sz="2400" dirty="0"/>
              <a:t>PERL</a:t>
            </a:r>
            <a:r>
              <a:rPr lang="zh-CN" altLang="en-US" sz="2400" dirty="0"/>
              <a:t>在</a:t>
            </a:r>
            <a:r>
              <a:rPr lang="en-US" altLang="zh-CN" sz="2400" dirty="0"/>
              <a:t>CGI</a:t>
            </a:r>
            <a:r>
              <a:rPr lang="zh-CN" altLang="en-US" sz="2400" dirty="0"/>
              <a:t>技术中占据了重要的地位。</a:t>
            </a:r>
          </a:p>
          <a:p>
            <a:pPr eaLnBrk="1" hangingPunct="1"/>
            <a:r>
              <a:rPr lang="en-US" altLang="zh-CN" sz="2400" dirty="0"/>
              <a:t>CGI</a:t>
            </a:r>
            <a:r>
              <a:rPr lang="zh-CN" altLang="en-US" sz="2400" dirty="0"/>
              <a:t>程序可以用任何语言编写：</a:t>
            </a:r>
            <a:r>
              <a:rPr lang="en-US" altLang="zh-CN" sz="2400" dirty="0"/>
              <a:t>C/C++ Fortran PERL TCL</a:t>
            </a:r>
            <a:r>
              <a:rPr lang="zh-CN" altLang="en-US" sz="2400" dirty="0"/>
              <a:t>（其中既有编译语言，又有脚本语言）</a:t>
            </a:r>
          </a:p>
          <a:p>
            <a:pPr eaLnBrk="1" hangingPunct="1"/>
            <a:r>
              <a:rPr lang="zh-CN" altLang="en-US" sz="2400" dirty="0"/>
              <a:t>优点：速度快！</a:t>
            </a:r>
          </a:p>
          <a:p>
            <a:pPr eaLnBrk="1" hangingPunct="1"/>
            <a:r>
              <a:rPr lang="zh-CN" altLang="en-US" sz="2400" dirty="0"/>
              <a:t>缺点：难于调试，修改，维护。</a:t>
            </a:r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09CDDE-F35B-4A04-A2D2-E14F6E97E0D0}" type="slidenum">
              <a:rPr lang="zh-CN" altLang="en-US" sz="1200">
                <a:solidFill>
                  <a:srgbClr val="00B0F0"/>
                </a:solidFill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zh-CN" altLang="en-US" sz="1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74709"/>
      </p:ext>
    </p:extLst>
  </p:cSld>
  <p:clrMapOvr>
    <a:masterClrMapping/>
  </p:clrMapOvr>
  <p:transition spd="slow">
    <p:pull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Web</a:t>
            </a:r>
            <a:r>
              <a:rPr lang="zh-CN" altLang="en-US" dirty="0"/>
              <a:t>服务端开发的发展</a:t>
            </a:r>
            <a:endParaRPr lang="es-HN" altLang="zh-CN" dirty="0">
              <a:solidFill>
                <a:srgbClr val="FFC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525963"/>
          </a:xfrm>
        </p:spPr>
        <p:txBody>
          <a:bodyPr rtlCol="0"/>
          <a:lstStyle/>
          <a:p>
            <a:pPr marL="114300" lvl="1" indent="0" defTabSz="228600" eaLnBrk="1" fontAlgn="auto" hangingPunct="1">
              <a:spcAft>
                <a:spcPts val="0"/>
              </a:spcAft>
              <a:buClr>
                <a:srgbClr val="0099FF"/>
              </a:buClr>
              <a:buFont typeface="Arial" panose="020B0604020202020204" pitchFamily="34" charset="0"/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</a:rPr>
              <a:t> </a:t>
            </a:r>
            <a:endParaRPr lang="zh-CN" altLang="en-US" kern="0" dirty="0">
              <a:solidFill>
                <a:srgbClr val="000000"/>
              </a:solidFill>
            </a:endParaRPr>
          </a:p>
        </p:txBody>
      </p:sp>
      <p:sp>
        <p:nvSpPr>
          <p:cNvPr id="37892" name="灯片编号占位符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AFA2B5-1BBE-493E-8764-B7EE3E782EC5}" type="slidenum">
              <a:rPr lang="zh-CN" altLang="en-US" sz="1200">
                <a:solidFill>
                  <a:srgbClr val="00B0F0"/>
                </a:solidFill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endParaRPr lang="zh-CN" altLang="en-US" sz="1200">
              <a:solidFill>
                <a:srgbClr val="00B0F0"/>
              </a:solidFill>
            </a:endParaRPr>
          </a:p>
        </p:txBody>
      </p:sp>
      <p:sp>
        <p:nvSpPr>
          <p:cNvPr id="37895" name="AutoShape 65"/>
          <p:cNvSpPr>
            <a:spLocks noChangeArrowheads="1"/>
          </p:cNvSpPr>
          <p:nvPr/>
        </p:nvSpPr>
        <p:spPr bwMode="auto">
          <a:xfrm>
            <a:off x="904875" y="1566863"/>
            <a:ext cx="1470025" cy="4711700"/>
          </a:xfrm>
          <a:prstGeom prst="upArrow">
            <a:avLst>
              <a:gd name="adj1" fmla="val 48481"/>
              <a:gd name="adj2" fmla="val 47262"/>
            </a:avLst>
          </a:prstGeom>
          <a:gradFill rotWithShape="1">
            <a:gsLst>
              <a:gs pos="0">
                <a:srgbClr val="FF0000">
                  <a:alpha val="37999"/>
                </a:srgbClr>
              </a:gs>
              <a:gs pos="100000">
                <a:srgbClr val="FFCC66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en-US">
              <a:solidFill>
                <a:srgbClr val="FF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6" name="AutoShape 66"/>
          <p:cNvSpPr>
            <a:spLocks noChangeArrowheads="1"/>
          </p:cNvSpPr>
          <p:nvPr/>
        </p:nvSpPr>
        <p:spPr bwMode="auto">
          <a:xfrm>
            <a:off x="447675" y="1376363"/>
            <a:ext cx="1470025" cy="4711700"/>
          </a:xfrm>
          <a:prstGeom prst="upArrow">
            <a:avLst>
              <a:gd name="adj1" fmla="val 48481"/>
              <a:gd name="adj2" fmla="val 47262"/>
            </a:avLst>
          </a:prstGeom>
          <a:gradFill rotWithShape="1">
            <a:gsLst>
              <a:gs pos="0">
                <a:srgbClr val="FF0000"/>
              </a:gs>
              <a:gs pos="100000">
                <a:srgbClr val="FFCC66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en-US">
              <a:solidFill>
                <a:srgbClr val="FF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7" name="Text Box 67"/>
          <p:cNvSpPr txBox="1">
            <a:spLocks noChangeArrowheads="1"/>
          </p:cNvSpPr>
          <p:nvPr/>
        </p:nvSpPr>
        <p:spPr bwMode="auto">
          <a:xfrm>
            <a:off x="2389633" y="2410520"/>
            <a:ext cx="6646863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</a:t>
            </a:r>
            <a:r>
              <a:rPr kumimoji="1" lang="en-US" altLang="zh-HK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kumimoji="1" lang="en-US" altLang="zh-CN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PHP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</a:t>
            </a:r>
            <a:endParaRPr kumimoji="1" lang="en-US" altLang="zh-CN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zh-CN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1993</a:t>
            </a:r>
            <a:r>
              <a:rPr kumimoji="1" lang="en-US" altLang="ko-KR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99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CGI1.0</a:t>
            </a:r>
            <a:r>
              <a:rPr kumimoji="1" lang="zh-CN" altLang="en-US" dirty="0">
                <a:solidFill>
                  <a:srgbClr val="99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标准被宣布</a:t>
            </a:r>
            <a:endParaRPr kumimoji="1" lang="en-US" altLang="ko-KR" i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ko-KR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</a:t>
            </a:r>
            <a:r>
              <a:rPr kumimoji="1" lang="en-US" altLang="zh-HK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kumimoji="1" lang="en-US" altLang="zh-CN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en-US" altLang="ko-KR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99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SSI</a:t>
            </a:r>
            <a:r>
              <a:rPr kumimoji="1" lang="zh-CN" altLang="en-US" dirty="0">
                <a:solidFill>
                  <a:srgbClr val="99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</a:t>
            </a:r>
            <a:endParaRPr kumimoji="1" lang="en-US" altLang="ko-KR" i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ko-KR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990</a:t>
            </a:r>
            <a:r>
              <a:rPr kumimoji="1"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dirty="0">
                <a:solidFill>
                  <a:srgbClr val="99C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第一个</a:t>
            </a:r>
            <a:r>
              <a:rPr kumimoji="1" lang="en-US" altLang="zh-CN" dirty="0">
                <a:solidFill>
                  <a:srgbClr val="99C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kumimoji="1" lang="zh-CN" altLang="en-US" dirty="0">
                <a:solidFill>
                  <a:srgbClr val="99C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服务器运行</a:t>
            </a:r>
            <a:endParaRPr kumimoji="1" lang="en-US" altLang="zh-CN" dirty="0">
              <a:solidFill>
                <a:srgbClr val="99CC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50000"/>
              </a:spcBef>
            </a:pPr>
            <a:endParaRPr kumimoji="1" lang="zh-CN" altLang="en-US" dirty="0">
              <a:solidFill>
                <a:srgbClr val="99CC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292970"/>
      </p:ext>
    </p:extLst>
  </p:cSld>
  <p:clrMapOvr>
    <a:masterClrMapping/>
  </p:clrMapOvr>
  <p:transition spd="slow">
    <p:pull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PHP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10" y="1328852"/>
            <a:ext cx="9033689" cy="5529148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0000"/>
                </a:solidFill>
              </a:rPr>
              <a:t>PHP</a:t>
            </a:r>
            <a:r>
              <a:rPr lang="zh-CN" altLang="en-US" dirty="0"/>
              <a:t>是一种服务器脚本语言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/>
              <a:t>PHP+MySQL</a:t>
            </a:r>
            <a:r>
              <a:rPr lang="zh-CN" altLang="en-US" dirty="0"/>
              <a:t>一度是开源项目的首选配置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PHP</a:t>
            </a:r>
            <a:r>
              <a:rPr lang="zh-CN" altLang="en-US" dirty="0"/>
              <a:t>语言将</a:t>
            </a:r>
            <a:r>
              <a:rPr lang="en-US" altLang="zh-CN" dirty="0"/>
              <a:t>HTML</a:t>
            </a:r>
            <a:r>
              <a:rPr lang="zh-CN" altLang="en-US" dirty="0"/>
              <a:t>代码和</a:t>
            </a:r>
            <a:r>
              <a:rPr lang="en-US" altLang="zh-CN" dirty="0"/>
              <a:t>PHP</a:t>
            </a:r>
            <a:r>
              <a:rPr lang="zh-CN" altLang="en-US" dirty="0"/>
              <a:t>指令合成为完整的服务端动态页面，这是一个新思路。</a:t>
            </a:r>
            <a:endParaRPr lang="en-US" altLang="zh-CN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600" b="1" dirty="0"/>
              <a:t>Lamp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/>
              <a:t>　　</a:t>
            </a:r>
            <a:r>
              <a:rPr lang="en-US" altLang="zh-CN" dirty="0"/>
              <a:t>LAMP</a:t>
            </a:r>
            <a:r>
              <a:rPr lang="zh-CN" altLang="en-US" dirty="0"/>
              <a:t>这个特定名词最早出现在</a:t>
            </a:r>
            <a:r>
              <a:rPr lang="en-US" altLang="zh-CN" dirty="0"/>
              <a:t>1998</a:t>
            </a:r>
            <a:r>
              <a:rPr lang="zh-CN" altLang="en-US" dirty="0"/>
              <a:t>年。当时，</a:t>
            </a:r>
            <a:r>
              <a:rPr lang="en-US" altLang="zh-CN" dirty="0"/>
              <a:t>Michael </a:t>
            </a:r>
            <a:r>
              <a:rPr lang="en-US" altLang="zh-CN" dirty="0" err="1"/>
              <a:t>Kunze</a:t>
            </a:r>
            <a:r>
              <a:rPr lang="zh-CN" altLang="en-US" dirty="0"/>
              <a:t>为德国计算机杂志</a:t>
            </a:r>
            <a:r>
              <a:rPr lang="en-US" altLang="zh-CN" dirty="0" err="1"/>
              <a:t>c't</a:t>
            </a:r>
            <a:r>
              <a:rPr lang="zh-CN" altLang="en-US" dirty="0"/>
              <a:t>写作的一篇关于自由软件如何成为商业软件替代品的文章时，创建了</a:t>
            </a:r>
            <a:r>
              <a:rPr lang="en-US" altLang="zh-CN" dirty="0"/>
              <a:t>LAMP</a:t>
            </a:r>
            <a:r>
              <a:rPr lang="zh-CN" altLang="en-US" dirty="0"/>
              <a:t>这个名词，用来指代</a:t>
            </a:r>
            <a:r>
              <a:rPr lang="en-US" altLang="zh-CN" dirty="0"/>
              <a:t>Linux </a:t>
            </a:r>
            <a:r>
              <a:rPr lang="zh-CN" altLang="en-US" dirty="0"/>
              <a:t>操作系统、</a:t>
            </a:r>
            <a:r>
              <a:rPr lang="en-US" altLang="zh-CN" dirty="0"/>
              <a:t>Apache</a:t>
            </a:r>
            <a:r>
              <a:rPr lang="zh-CN" altLang="en-US" dirty="0"/>
              <a:t>网络服务器、</a:t>
            </a:r>
            <a:r>
              <a:rPr lang="en-US" altLang="zh-CN" dirty="0"/>
              <a:t>MySQL </a:t>
            </a:r>
            <a:r>
              <a:rPr lang="zh-CN" altLang="en-US" dirty="0"/>
              <a:t>数据库和</a:t>
            </a:r>
            <a:r>
              <a:rPr lang="en-US" altLang="zh-CN" dirty="0"/>
              <a:t>PHP </a:t>
            </a:r>
            <a:r>
              <a:rPr lang="zh-CN" altLang="en-US" dirty="0"/>
              <a:t>（</a:t>
            </a:r>
            <a:r>
              <a:rPr lang="en-US" altLang="zh-CN" dirty="0"/>
              <a:t>Perl</a:t>
            </a:r>
            <a:r>
              <a:rPr lang="zh-CN" altLang="en-US" dirty="0"/>
              <a:t>或</a:t>
            </a:r>
            <a:r>
              <a:rPr lang="en-US" altLang="zh-CN" dirty="0"/>
              <a:t>Python</a:t>
            </a:r>
            <a:r>
              <a:rPr lang="zh-CN" altLang="en-US" dirty="0"/>
              <a:t>）脚本语言的组合（由四种技术的开头字母组成）。</a:t>
            </a:r>
            <a:endParaRPr lang="en-US" altLang="zh-CN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rgbClr val="00B0F0"/>
                </a:solidFill>
              </a:rPr>
              <a:t>　　</a:t>
            </a:r>
            <a:r>
              <a:rPr lang="en-US" altLang="zh-CN" dirty="0" err="1">
                <a:solidFill>
                  <a:srgbClr val="00B0F0"/>
                </a:solidFill>
              </a:rPr>
              <a:t>L</a:t>
            </a:r>
            <a:r>
              <a:rPr lang="en-US" altLang="zh-CN" dirty="0" err="1"/>
              <a:t>inux+</a:t>
            </a:r>
            <a:r>
              <a:rPr lang="en-US" altLang="zh-CN" dirty="0" err="1">
                <a:solidFill>
                  <a:srgbClr val="00B0F0"/>
                </a:solidFill>
              </a:rPr>
              <a:t>A</a:t>
            </a:r>
            <a:r>
              <a:rPr lang="en-US" altLang="zh-CN" dirty="0" err="1"/>
              <a:t>pache+</a:t>
            </a:r>
            <a:r>
              <a:rPr lang="en-US" altLang="zh-CN" dirty="0" err="1">
                <a:solidFill>
                  <a:srgbClr val="00B0F0"/>
                </a:solidFill>
              </a:rPr>
              <a:t>M</a:t>
            </a:r>
            <a:r>
              <a:rPr lang="en-US" altLang="zh-CN" dirty="0" err="1"/>
              <a:t>ysql+Perl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rgbClr val="00B0F0"/>
                </a:solidFill>
              </a:rPr>
              <a:t>P</a:t>
            </a:r>
            <a:r>
              <a:rPr lang="en-US" altLang="zh-CN" dirty="0"/>
              <a:t>HP/Python</a:t>
            </a:r>
            <a:r>
              <a:rPr lang="zh-CN" altLang="en-US" dirty="0"/>
              <a:t>是一组常用来搭建动态网站或者服务器的开源软件，本身都是各自独立的程序，但是因为常被放在一起使用，拥有了越来越高的兼容度，共同组成了一个强大的</a:t>
            </a:r>
            <a:r>
              <a:rPr lang="en-US" altLang="zh-CN" dirty="0"/>
              <a:t>Web</a:t>
            </a:r>
            <a:r>
              <a:rPr lang="zh-CN" altLang="en-US" dirty="0"/>
              <a:t>应用程序平台。随着开源潮流的蓬勃发展，开放源代码的</a:t>
            </a:r>
            <a:r>
              <a:rPr lang="en-US" altLang="zh-CN" dirty="0"/>
              <a:t>LAMP</a:t>
            </a:r>
            <a:r>
              <a:rPr lang="zh-CN" altLang="en-US" dirty="0"/>
              <a:t>已经与</a:t>
            </a:r>
            <a:r>
              <a:rPr lang="en-US" altLang="zh-CN" dirty="0"/>
              <a:t>J2EE</a:t>
            </a:r>
            <a:r>
              <a:rPr lang="zh-CN" altLang="en-US" dirty="0"/>
              <a:t>和</a:t>
            </a:r>
            <a:r>
              <a:rPr lang="en-US" altLang="zh-CN" dirty="0" err="1"/>
              <a:t>.Net</a:t>
            </a:r>
            <a:r>
              <a:rPr lang="zh-CN" altLang="en-US" dirty="0"/>
              <a:t>商业软件形成三足鼎立之势，并且该软件开发的项目在软件方面的投资成本较低，因此受到整个</a:t>
            </a:r>
            <a:r>
              <a:rPr lang="en-US" altLang="zh-CN" dirty="0"/>
              <a:t>IT</a:t>
            </a:r>
            <a:r>
              <a:rPr lang="zh-CN" altLang="en-US" dirty="0"/>
              <a:t>界的关注。从网站的流量上来说，</a:t>
            </a:r>
            <a:r>
              <a:rPr lang="en-US" altLang="zh-CN" dirty="0"/>
              <a:t>70%</a:t>
            </a:r>
            <a:r>
              <a:rPr lang="zh-CN" altLang="en-US" dirty="0"/>
              <a:t>以上的访问流量是</a:t>
            </a:r>
            <a:r>
              <a:rPr lang="en-US" altLang="zh-CN" dirty="0"/>
              <a:t>LAMP</a:t>
            </a:r>
            <a:r>
              <a:rPr lang="zh-CN" altLang="en-US" dirty="0"/>
              <a:t>来提供的，</a:t>
            </a:r>
            <a:r>
              <a:rPr lang="en-US" altLang="zh-CN" dirty="0"/>
              <a:t>LAMP</a:t>
            </a:r>
            <a:r>
              <a:rPr lang="zh-CN" altLang="en-US" dirty="0"/>
              <a:t>是最强大的网站解决方案。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F7C50B-672D-4A06-841A-2ADEEC445248}" type="slidenum">
              <a:rPr lang="zh-CN" altLang="en-US" sz="1200">
                <a:solidFill>
                  <a:srgbClr val="00B0F0"/>
                </a:solidFill>
              </a:rPr>
              <a:pPr>
                <a:spcBef>
                  <a:spcPct val="0"/>
                </a:spcBef>
                <a:buFontTx/>
                <a:buNone/>
              </a:pPr>
              <a:t>66</a:t>
            </a:fld>
            <a:endParaRPr lang="zh-CN" altLang="en-US" sz="1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373132"/>
      </p:ext>
    </p:extLst>
  </p:cSld>
  <p:clrMapOvr>
    <a:masterClrMapping/>
  </p:clrMapOvr>
  <p:transition spd="slow">
    <p:pull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Web</a:t>
            </a:r>
            <a:r>
              <a:rPr lang="zh-CN" altLang="en-US" dirty="0"/>
              <a:t>服务端开发的发展</a:t>
            </a:r>
            <a:endParaRPr lang="es-HN" altLang="zh-CN" dirty="0">
              <a:solidFill>
                <a:srgbClr val="FFC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525963"/>
          </a:xfrm>
        </p:spPr>
        <p:txBody>
          <a:bodyPr rtlCol="0"/>
          <a:lstStyle/>
          <a:p>
            <a:pPr marL="114300" lvl="1" indent="0" defTabSz="228600" eaLnBrk="1" fontAlgn="auto" hangingPunct="1">
              <a:spcAft>
                <a:spcPts val="0"/>
              </a:spcAft>
              <a:buClr>
                <a:srgbClr val="0099FF"/>
              </a:buClr>
              <a:buFont typeface="Arial" panose="020B0604020202020204" pitchFamily="34" charset="0"/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</a:rPr>
              <a:t> </a:t>
            </a:r>
            <a:endParaRPr lang="zh-CN" altLang="en-US" kern="0" dirty="0">
              <a:solidFill>
                <a:srgbClr val="000000"/>
              </a:solidFill>
            </a:endParaRPr>
          </a:p>
        </p:txBody>
      </p:sp>
      <p:sp>
        <p:nvSpPr>
          <p:cNvPr id="39940" name="灯片编号占位符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56374B-8DE2-49BB-8A65-7231E3BD8686}" type="slidenum">
              <a:rPr lang="zh-CN" altLang="en-US" sz="1200">
                <a:solidFill>
                  <a:srgbClr val="00B0F0"/>
                </a:solidFill>
              </a:rPr>
              <a:pPr>
                <a:spcBef>
                  <a:spcPct val="0"/>
                </a:spcBef>
                <a:buFontTx/>
                <a:buNone/>
              </a:pPr>
              <a:t>67</a:t>
            </a:fld>
            <a:endParaRPr lang="zh-CN" altLang="en-US" sz="1200">
              <a:solidFill>
                <a:srgbClr val="00B0F0"/>
              </a:solidFill>
            </a:endParaRPr>
          </a:p>
        </p:txBody>
      </p:sp>
      <p:sp>
        <p:nvSpPr>
          <p:cNvPr id="39943" name="AutoShape 65"/>
          <p:cNvSpPr>
            <a:spLocks noChangeArrowheads="1"/>
          </p:cNvSpPr>
          <p:nvPr/>
        </p:nvSpPr>
        <p:spPr bwMode="auto">
          <a:xfrm>
            <a:off x="904875" y="1566863"/>
            <a:ext cx="1470025" cy="4711700"/>
          </a:xfrm>
          <a:prstGeom prst="upArrow">
            <a:avLst>
              <a:gd name="adj1" fmla="val 48481"/>
              <a:gd name="adj2" fmla="val 47262"/>
            </a:avLst>
          </a:prstGeom>
          <a:gradFill rotWithShape="1">
            <a:gsLst>
              <a:gs pos="0">
                <a:srgbClr val="FF0000">
                  <a:alpha val="37999"/>
                </a:srgbClr>
              </a:gs>
              <a:gs pos="100000">
                <a:srgbClr val="FFCC66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en-US">
              <a:solidFill>
                <a:srgbClr val="FF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44" name="AutoShape 66"/>
          <p:cNvSpPr>
            <a:spLocks noChangeArrowheads="1"/>
          </p:cNvSpPr>
          <p:nvPr/>
        </p:nvSpPr>
        <p:spPr bwMode="auto">
          <a:xfrm>
            <a:off x="447675" y="1376363"/>
            <a:ext cx="1470025" cy="4711700"/>
          </a:xfrm>
          <a:prstGeom prst="upArrow">
            <a:avLst>
              <a:gd name="adj1" fmla="val 48481"/>
              <a:gd name="adj2" fmla="val 47262"/>
            </a:avLst>
          </a:prstGeom>
          <a:gradFill rotWithShape="1">
            <a:gsLst>
              <a:gs pos="0">
                <a:srgbClr val="FF0000"/>
              </a:gs>
              <a:gs pos="100000">
                <a:srgbClr val="FFCC66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en-US">
              <a:solidFill>
                <a:srgbClr val="FF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45" name="Text Box 67"/>
          <p:cNvSpPr txBox="1">
            <a:spLocks noChangeArrowheads="1"/>
          </p:cNvSpPr>
          <p:nvPr/>
        </p:nvSpPr>
        <p:spPr bwMode="auto">
          <a:xfrm>
            <a:off x="2251075" y="1815202"/>
            <a:ext cx="6646863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</a:t>
            </a:r>
            <a:r>
              <a:rPr kumimoji="1" lang="en-US" altLang="zh-HK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kumimoji="1" lang="en-US" altLang="zh-CN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kumimoji="1"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Microsoft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推出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ASP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</a:t>
            </a:r>
            <a:endParaRPr kumimoji="1" lang="en-US" altLang="ko-KR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ko-KR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</a:t>
            </a:r>
            <a:r>
              <a:rPr kumimoji="1" lang="en-US" altLang="zh-HK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kumimoji="1" lang="en-US" altLang="zh-CN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dirty="0">
                <a:solidFill>
                  <a:srgbClr val="99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PHP</a:t>
            </a:r>
            <a:r>
              <a:rPr kumimoji="1" lang="zh-CN" altLang="en-US" dirty="0">
                <a:solidFill>
                  <a:srgbClr val="99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</a:t>
            </a:r>
            <a:endParaRPr kumimoji="1" lang="en-US" altLang="zh-CN" i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zh-CN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1993</a:t>
            </a:r>
            <a:r>
              <a:rPr kumimoji="1" lang="en-US" altLang="ko-KR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99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CGI1.0</a:t>
            </a:r>
            <a:r>
              <a:rPr kumimoji="1" lang="zh-CN" altLang="en-US" dirty="0">
                <a:solidFill>
                  <a:srgbClr val="99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标准被宣布</a:t>
            </a:r>
            <a:endParaRPr kumimoji="1" lang="en-US" altLang="ko-KR" i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ko-KR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</a:t>
            </a:r>
            <a:r>
              <a:rPr kumimoji="1" lang="en-US" altLang="zh-HK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kumimoji="1" lang="en-US" altLang="zh-CN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en-US" altLang="ko-KR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99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SSI</a:t>
            </a:r>
            <a:r>
              <a:rPr kumimoji="1" lang="zh-CN" altLang="en-US" dirty="0">
                <a:solidFill>
                  <a:srgbClr val="99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</a:t>
            </a:r>
            <a:endParaRPr kumimoji="1" lang="en-US" altLang="ko-KR" i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ko-KR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990</a:t>
            </a:r>
            <a:r>
              <a:rPr kumimoji="1"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dirty="0">
                <a:solidFill>
                  <a:srgbClr val="99C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第一个</a:t>
            </a:r>
            <a:r>
              <a:rPr kumimoji="1" lang="en-US" altLang="zh-CN" dirty="0">
                <a:solidFill>
                  <a:srgbClr val="99C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kumimoji="1" lang="zh-CN" altLang="en-US" dirty="0">
                <a:solidFill>
                  <a:srgbClr val="99C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服务器运行</a:t>
            </a:r>
            <a:endParaRPr kumimoji="1" lang="en-US" altLang="zh-CN" dirty="0">
              <a:solidFill>
                <a:srgbClr val="99CC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50000"/>
              </a:spcBef>
            </a:pPr>
            <a:endParaRPr kumimoji="1" lang="zh-CN" altLang="en-US" dirty="0">
              <a:solidFill>
                <a:srgbClr val="99CC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678085"/>
      </p:ext>
    </p:extLst>
  </p:cSld>
  <p:clrMapOvr>
    <a:masterClrMapping/>
  </p:clrMapOvr>
  <p:transition spd="slow">
    <p:pull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ASP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28852"/>
            <a:ext cx="9036496" cy="5529148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rgbClr val="00B0F0"/>
                </a:solidFill>
              </a:rPr>
              <a:t>　　</a:t>
            </a:r>
            <a:r>
              <a:rPr lang="en-US" altLang="zh-CN" dirty="0">
                <a:solidFill>
                  <a:srgbClr val="FF0000"/>
                </a:solidFill>
              </a:rPr>
              <a:t>ASP</a:t>
            </a:r>
            <a:r>
              <a:rPr lang="zh-CN" altLang="en-US" dirty="0">
                <a:solidFill>
                  <a:srgbClr val="FF0000"/>
                </a:solidFill>
              </a:rPr>
              <a:t>是</a:t>
            </a:r>
            <a:r>
              <a:rPr lang="en-US" altLang="zh-CN" dirty="0">
                <a:solidFill>
                  <a:srgbClr val="FF0000"/>
                </a:solidFill>
              </a:rPr>
              <a:t>Active Server Page</a:t>
            </a:r>
            <a:r>
              <a:rPr lang="zh-CN" altLang="en-US" dirty="0"/>
              <a:t>的缩写，意为“动态服务器页面”。</a:t>
            </a:r>
            <a:r>
              <a:rPr lang="en-US" altLang="zh-CN" dirty="0"/>
              <a:t>ASP</a:t>
            </a:r>
            <a:r>
              <a:rPr lang="zh-CN" altLang="en-US" dirty="0"/>
              <a:t>是微软公司开发的代替</a:t>
            </a:r>
            <a:r>
              <a:rPr lang="en-US" altLang="zh-CN" dirty="0"/>
              <a:t>CGI</a:t>
            </a:r>
            <a:r>
              <a:rPr lang="zh-CN" altLang="en-US" dirty="0"/>
              <a:t>脚本程序的一种应用，它可以与数据库和其它程序进行交互，是一种简单、方便的编程工具。</a:t>
            </a:r>
            <a:r>
              <a:rPr lang="en-US" altLang="zh-CN" dirty="0"/>
              <a:t>ASP</a:t>
            </a:r>
            <a:r>
              <a:rPr lang="zh-CN" altLang="en-US" dirty="0"/>
              <a:t>的网页文件的格式是。</a:t>
            </a:r>
            <a:r>
              <a:rPr lang="en-US" altLang="zh-CN" dirty="0"/>
              <a:t>asp</a:t>
            </a:r>
            <a:r>
              <a:rPr lang="zh-CN" altLang="en-US" dirty="0"/>
              <a:t>，现在常用于各种动态网站中。另外阿斯匹林、天门冬氨酸、阿里软件销售合作伙伴、美国武装系统暨程序公司等的缩写也都为</a:t>
            </a:r>
            <a:r>
              <a:rPr lang="en-US" altLang="zh-CN" dirty="0"/>
              <a:t>ASP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微软借鉴</a:t>
            </a:r>
            <a:r>
              <a:rPr lang="en-US" altLang="zh-CN" dirty="0"/>
              <a:t>PHP</a:t>
            </a:r>
            <a:r>
              <a:rPr lang="zh-CN" altLang="en-US" dirty="0"/>
              <a:t>的思想，在他的</a:t>
            </a:r>
            <a:r>
              <a:rPr lang="en-US" altLang="zh-CN" dirty="0"/>
              <a:t>web</a:t>
            </a:r>
            <a:r>
              <a:rPr lang="zh-CN" altLang="en-US" dirty="0"/>
              <a:t>服务器</a:t>
            </a:r>
            <a:r>
              <a:rPr lang="en-US" altLang="zh-CN" dirty="0"/>
              <a:t>IIS 3.0</a:t>
            </a:r>
            <a:r>
              <a:rPr lang="zh-CN" altLang="en-US" dirty="0"/>
              <a:t>中引入了</a:t>
            </a:r>
            <a:r>
              <a:rPr lang="en-US" altLang="zh-CN" dirty="0"/>
              <a:t>ASP</a:t>
            </a:r>
            <a:r>
              <a:rPr lang="zh-CN" altLang="en-US" dirty="0"/>
              <a:t>技术。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ASP</a:t>
            </a:r>
            <a:r>
              <a:rPr lang="zh-CN" altLang="en-US" dirty="0"/>
              <a:t>使用的是</a:t>
            </a:r>
            <a:r>
              <a:rPr lang="en-US" altLang="zh-CN" dirty="0"/>
              <a:t>VBScript</a:t>
            </a:r>
            <a:r>
              <a:rPr lang="zh-CN" altLang="en-US" dirty="0"/>
              <a:t>，这使当时广大的</a:t>
            </a:r>
            <a:r>
              <a:rPr lang="en-US" altLang="zh-CN" dirty="0"/>
              <a:t>VB</a:t>
            </a:r>
            <a:r>
              <a:rPr lang="zh-CN" altLang="en-US" dirty="0"/>
              <a:t>开发人员可以顺利成功转型。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还同时推出了</a:t>
            </a:r>
            <a:r>
              <a:rPr lang="en-US" altLang="zh-CN" dirty="0"/>
              <a:t>Microsoft Visual Studio</a:t>
            </a:r>
            <a:r>
              <a:rPr lang="zh-CN" altLang="en-US" dirty="0"/>
              <a:t>开发工具作为支持。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以上这一切，使得</a:t>
            </a:r>
            <a:r>
              <a:rPr lang="en-US" altLang="zh-CN" dirty="0"/>
              <a:t>ASP</a:t>
            </a:r>
            <a:r>
              <a:rPr lang="zh-CN" altLang="en-US" dirty="0"/>
              <a:t>横扫江湖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 dirty="0"/>
              <a:t>ASP</a:t>
            </a:r>
            <a:r>
              <a:rPr lang="zh-CN" altLang="en-US" b="1" dirty="0"/>
              <a:t>是一种脚本语言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ASP</a:t>
            </a:r>
            <a:r>
              <a:rPr lang="zh-CN" altLang="en-US" dirty="0"/>
              <a:t>也是采用将</a:t>
            </a:r>
            <a:r>
              <a:rPr lang="en-US" altLang="zh-CN" dirty="0"/>
              <a:t>HTML</a:t>
            </a:r>
            <a:r>
              <a:rPr lang="zh-CN" altLang="en-US" dirty="0"/>
              <a:t>代码和</a:t>
            </a:r>
            <a:r>
              <a:rPr lang="en-US" altLang="zh-CN" dirty="0"/>
              <a:t>ASP</a:t>
            </a:r>
            <a:r>
              <a:rPr lang="zh-CN" altLang="en-US" dirty="0"/>
              <a:t>指令混合在一起的方式</a:t>
            </a:r>
            <a:endParaRPr lang="en-US" altLang="zh-CN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1800" b="1" dirty="0">
                <a:solidFill>
                  <a:srgbClr val="FF0000"/>
                </a:solidFill>
              </a:rPr>
              <a:t>架构</a:t>
            </a:r>
            <a:r>
              <a:rPr lang="zh-CN" altLang="en-US" sz="1800" b="1" dirty="0"/>
              <a:t>：</a:t>
            </a:r>
            <a:r>
              <a:rPr lang="en-US" altLang="zh-CN" sz="1800" b="1" dirty="0"/>
              <a:t>WINDOWS(NT)+IIS+ASP+</a:t>
            </a:r>
            <a:r>
              <a:rPr lang="zh-CN" altLang="en-US" sz="1800" b="1" dirty="0"/>
              <a:t>数据库（</a:t>
            </a:r>
            <a:r>
              <a:rPr lang="en-US" altLang="zh-CN" sz="1800" b="1" dirty="0"/>
              <a:t>ACCESS/SQLSERVER</a:t>
            </a:r>
            <a:r>
              <a:rPr lang="zh-CN" altLang="en-US" sz="1800" b="1" dirty="0"/>
              <a:t>）</a:t>
            </a: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CDC75F-D350-4C58-9509-45B6A6F31632}" type="slidenum">
              <a:rPr lang="zh-CN" altLang="en-US" sz="1200">
                <a:solidFill>
                  <a:srgbClr val="00B0F0"/>
                </a:solidFill>
              </a:rPr>
              <a:pPr>
                <a:spcBef>
                  <a:spcPct val="0"/>
                </a:spcBef>
                <a:buFontTx/>
                <a:buNone/>
              </a:pPr>
              <a:t>68</a:t>
            </a:fld>
            <a:endParaRPr lang="zh-CN" alt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828422"/>
      </p:ext>
    </p:extLst>
  </p:cSld>
  <p:clrMapOvr>
    <a:masterClrMapping/>
  </p:clrMapOvr>
  <p:transition spd="slow">
    <p:pull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Web</a:t>
            </a:r>
            <a:r>
              <a:rPr lang="zh-CN" altLang="en-US" dirty="0"/>
              <a:t>服务端开发的发展</a:t>
            </a:r>
            <a:endParaRPr lang="es-HN" altLang="zh-CN" dirty="0">
              <a:solidFill>
                <a:srgbClr val="FFC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525963"/>
          </a:xfrm>
        </p:spPr>
        <p:txBody>
          <a:bodyPr rtlCol="0"/>
          <a:lstStyle/>
          <a:p>
            <a:pPr marL="114300" lvl="1" indent="0" defTabSz="228600" eaLnBrk="1" fontAlgn="auto" hangingPunct="1">
              <a:spcAft>
                <a:spcPts val="0"/>
              </a:spcAft>
              <a:buClr>
                <a:srgbClr val="0099FF"/>
              </a:buClr>
              <a:buFont typeface="Arial" panose="020B0604020202020204" pitchFamily="34" charset="0"/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</a:rPr>
              <a:t> </a:t>
            </a:r>
            <a:endParaRPr lang="zh-CN" altLang="en-US" kern="0" dirty="0">
              <a:solidFill>
                <a:srgbClr val="000000"/>
              </a:solidFill>
            </a:endParaRPr>
          </a:p>
        </p:txBody>
      </p:sp>
      <p:sp>
        <p:nvSpPr>
          <p:cNvPr id="41988" name="灯片编号占位符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22146B-665D-40C1-84D4-D8AE88CD2161}" type="slidenum">
              <a:rPr lang="zh-CN" altLang="en-US" sz="1200">
                <a:solidFill>
                  <a:srgbClr val="00B0F0"/>
                </a:solidFill>
              </a:rPr>
              <a:pPr>
                <a:spcBef>
                  <a:spcPct val="0"/>
                </a:spcBef>
                <a:buFontTx/>
                <a:buNone/>
              </a:pPr>
              <a:t>69</a:t>
            </a:fld>
            <a:endParaRPr lang="zh-CN" altLang="en-US" sz="1200">
              <a:solidFill>
                <a:srgbClr val="00B0F0"/>
              </a:solidFill>
            </a:endParaRPr>
          </a:p>
        </p:txBody>
      </p:sp>
      <p:sp>
        <p:nvSpPr>
          <p:cNvPr id="41991" name="AutoShape 65"/>
          <p:cNvSpPr>
            <a:spLocks noChangeArrowheads="1"/>
          </p:cNvSpPr>
          <p:nvPr/>
        </p:nvSpPr>
        <p:spPr bwMode="auto">
          <a:xfrm>
            <a:off x="904875" y="1566863"/>
            <a:ext cx="1470025" cy="4711700"/>
          </a:xfrm>
          <a:prstGeom prst="upArrow">
            <a:avLst>
              <a:gd name="adj1" fmla="val 48481"/>
              <a:gd name="adj2" fmla="val 47262"/>
            </a:avLst>
          </a:prstGeom>
          <a:gradFill rotWithShape="1">
            <a:gsLst>
              <a:gs pos="0">
                <a:srgbClr val="FF0000">
                  <a:alpha val="37999"/>
                </a:srgbClr>
              </a:gs>
              <a:gs pos="100000">
                <a:srgbClr val="FFCC66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en-US">
              <a:solidFill>
                <a:srgbClr val="FF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92" name="AutoShape 66"/>
          <p:cNvSpPr>
            <a:spLocks noChangeArrowheads="1"/>
          </p:cNvSpPr>
          <p:nvPr/>
        </p:nvSpPr>
        <p:spPr bwMode="auto">
          <a:xfrm>
            <a:off x="447675" y="1376363"/>
            <a:ext cx="1470025" cy="4711700"/>
          </a:xfrm>
          <a:prstGeom prst="upArrow">
            <a:avLst>
              <a:gd name="adj1" fmla="val 48481"/>
              <a:gd name="adj2" fmla="val 47262"/>
            </a:avLst>
          </a:prstGeom>
          <a:gradFill rotWithShape="1">
            <a:gsLst>
              <a:gs pos="0">
                <a:srgbClr val="FF0000"/>
              </a:gs>
              <a:gs pos="100000">
                <a:srgbClr val="FFCC66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en-US">
              <a:solidFill>
                <a:srgbClr val="FF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93" name="Text Box 67"/>
          <p:cNvSpPr txBox="1">
            <a:spLocks noChangeArrowheads="1"/>
          </p:cNvSpPr>
          <p:nvPr/>
        </p:nvSpPr>
        <p:spPr bwMode="auto">
          <a:xfrm>
            <a:off x="2251075" y="1765260"/>
            <a:ext cx="68834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zh-CN" sz="28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1998</a:t>
            </a:r>
            <a:r>
              <a:rPr kumimoji="1" lang="en-US" altLang="ko-KR" sz="28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ko-KR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JSP</a:t>
            </a:r>
            <a:r>
              <a:rPr kumimoji="1"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技术推出，</a:t>
            </a:r>
            <a:r>
              <a:rPr kumimoji="1"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SUN</a:t>
            </a:r>
            <a:r>
              <a:rPr kumimoji="1"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推出</a:t>
            </a:r>
            <a:r>
              <a:rPr kumimoji="1"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EJB1.0</a:t>
            </a:r>
            <a:r>
              <a:rPr kumimoji="1"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标准</a:t>
            </a:r>
            <a:r>
              <a:rPr kumimoji="1"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W3C</a:t>
            </a:r>
            <a:r>
              <a:rPr kumimoji="1"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公布</a:t>
            </a:r>
            <a:r>
              <a:rPr kumimoji="1"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XML</a:t>
            </a:r>
            <a:r>
              <a:rPr kumimoji="1"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标准</a:t>
            </a:r>
            <a:endParaRPr kumimoji="1" lang="en-US" altLang="zh-CN" sz="28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zh-CN" sz="28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1997</a:t>
            </a:r>
            <a:r>
              <a:rPr kumimoji="1" lang="en-US" altLang="ko-KR" sz="28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rgbClr val="4167D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Servlet</a:t>
            </a:r>
            <a:r>
              <a:rPr kumimoji="1" lang="zh-CN" altLang="en-US" sz="2800" dirty="0">
                <a:solidFill>
                  <a:srgbClr val="4167D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技术推出</a:t>
            </a:r>
            <a:endParaRPr kumimoji="1" lang="en-US" altLang="ko-KR" sz="2800" i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8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</a:t>
            </a:r>
            <a:r>
              <a:rPr kumimoji="1" lang="en-US" altLang="zh-HK" sz="28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kumimoji="1" lang="en-US" altLang="zh-CN" sz="28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800" dirty="0">
                <a:solidFill>
                  <a:srgbClr val="0064F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Microsoft</a:t>
            </a:r>
            <a:r>
              <a:rPr kumimoji="1" lang="zh-CN" altLang="en-US" sz="2800" dirty="0">
                <a:solidFill>
                  <a:srgbClr val="0064F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推出</a:t>
            </a:r>
            <a:r>
              <a:rPr kumimoji="1" lang="en-US" altLang="zh-CN" sz="2800" dirty="0">
                <a:solidFill>
                  <a:srgbClr val="0064F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ASP</a:t>
            </a:r>
            <a:r>
              <a:rPr kumimoji="1" lang="zh-CN" altLang="en-US" sz="2800" dirty="0">
                <a:solidFill>
                  <a:srgbClr val="0064F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</a:t>
            </a:r>
            <a:endParaRPr kumimoji="1" lang="en-US" altLang="ko-KR" sz="2800" i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8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</a:t>
            </a:r>
            <a:r>
              <a:rPr kumimoji="1" lang="en-US" altLang="zh-HK" sz="28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kumimoji="1" lang="en-US" altLang="zh-CN" sz="28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800" dirty="0">
                <a:solidFill>
                  <a:srgbClr val="99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PHP</a:t>
            </a:r>
            <a:r>
              <a:rPr kumimoji="1" lang="zh-CN" altLang="en-US" sz="2800" dirty="0">
                <a:solidFill>
                  <a:srgbClr val="99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</a:t>
            </a:r>
            <a:endParaRPr kumimoji="1" lang="en-US" altLang="zh-CN" sz="2800" i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zh-CN" sz="28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1993</a:t>
            </a:r>
            <a:r>
              <a:rPr kumimoji="1" lang="en-US" altLang="ko-KR" sz="28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ko-KR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rgbClr val="99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CGI1.0</a:t>
            </a:r>
            <a:r>
              <a:rPr kumimoji="1" lang="zh-CN" altLang="en-US" sz="2800" dirty="0">
                <a:solidFill>
                  <a:srgbClr val="99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标准被宣布</a:t>
            </a:r>
            <a:endParaRPr kumimoji="1" lang="en-US" altLang="ko-KR" sz="2800" i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8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</a:t>
            </a:r>
            <a:r>
              <a:rPr kumimoji="1" lang="en-US" altLang="zh-HK" sz="28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kumimoji="1" lang="en-US" altLang="zh-CN" sz="28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en-US" altLang="ko-KR" sz="28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ko-KR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rgbClr val="99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SSI</a:t>
            </a:r>
            <a:r>
              <a:rPr kumimoji="1" lang="zh-CN" altLang="en-US" sz="2800" dirty="0">
                <a:solidFill>
                  <a:srgbClr val="99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</a:t>
            </a:r>
            <a:endParaRPr kumimoji="1" lang="en-US" altLang="ko-KR" sz="2800" i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8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990</a:t>
            </a:r>
            <a:r>
              <a:rPr kumimoji="1"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800" dirty="0">
                <a:solidFill>
                  <a:srgbClr val="99C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第一个</a:t>
            </a:r>
            <a:r>
              <a:rPr kumimoji="1" lang="en-US" altLang="zh-CN" sz="2800" dirty="0">
                <a:solidFill>
                  <a:srgbClr val="99C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kumimoji="1" lang="zh-CN" altLang="en-US" sz="2800" dirty="0">
                <a:solidFill>
                  <a:srgbClr val="99C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服务器运行</a:t>
            </a:r>
            <a:endParaRPr kumimoji="1" lang="en-US" altLang="zh-CN" sz="2800" dirty="0">
              <a:solidFill>
                <a:srgbClr val="99CC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126640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HTML</a:t>
            </a:r>
            <a:endParaRPr lang="es-HN" altLang="zh-CN" dirty="0">
              <a:solidFill>
                <a:srgbClr val="FFC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12777"/>
            <a:ext cx="9036496" cy="5308698"/>
          </a:xfrm>
        </p:spPr>
        <p:txBody>
          <a:bodyPr rtlCol="0"/>
          <a:lstStyle/>
          <a:p>
            <a:pPr marL="114300" lvl="1" indent="0" defTabSz="228600" eaLnBrk="1" fontAlgn="auto" hangingPunct="1">
              <a:spcAft>
                <a:spcPts val="0"/>
              </a:spcAft>
              <a:buClr>
                <a:srgbClr val="0099FF"/>
              </a:buClr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solidFill>
                  <a:srgbClr val="FF0000"/>
                </a:solidFill>
              </a:rPr>
              <a:t>Hypertext Markup Language </a:t>
            </a:r>
            <a:r>
              <a:rPr lang="zh-CN" altLang="en-US" sz="2800" dirty="0"/>
              <a:t>超文本标记语言</a:t>
            </a:r>
            <a:endParaRPr lang="en-US" altLang="zh-CN" sz="2800" dirty="0"/>
          </a:p>
          <a:p>
            <a:pPr marL="114300" lvl="1" indent="0" defTabSz="228600" eaLnBrk="1" fontAlgn="auto" hangingPunct="1">
              <a:spcAft>
                <a:spcPts val="0"/>
              </a:spcAft>
              <a:buClr>
                <a:srgbClr val="0099FF"/>
              </a:buClr>
              <a:buFont typeface="Arial" panose="020B0604020202020204" pitchFamily="34" charset="0"/>
              <a:buNone/>
              <a:defRPr/>
            </a:pPr>
            <a:endParaRPr lang="en-US" altLang="zh-CN" sz="2800" dirty="0"/>
          </a:p>
          <a:p>
            <a:pPr marL="114300" lvl="1" indent="0" defTabSz="228600" eaLnBrk="1" fontAlgn="auto" hangingPunct="1">
              <a:spcAft>
                <a:spcPts val="0"/>
              </a:spcAft>
              <a:buClr>
                <a:srgbClr val="0099FF"/>
              </a:buClr>
              <a:buFont typeface="Arial" panose="020B0604020202020204" pitchFamily="34" charset="0"/>
              <a:buNone/>
              <a:defRPr/>
            </a:pPr>
            <a:r>
              <a:rPr lang="zh-CN" altLang="en-US" sz="2400" kern="0" dirty="0">
                <a:solidFill>
                  <a:srgbClr val="000000"/>
                </a:solidFill>
              </a:rPr>
              <a:t>  </a:t>
            </a:r>
            <a:r>
              <a:rPr lang="en-US" altLang="zh-CN" sz="2400" kern="0" dirty="0">
                <a:solidFill>
                  <a:srgbClr val="000000"/>
                </a:solidFill>
              </a:rPr>
              <a:t>HTML</a:t>
            </a:r>
            <a:r>
              <a:rPr lang="zh-CN" altLang="en-US" sz="2400" kern="0" dirty="0">
                <a:solidFill>
                  <a:srgbClr val="000000"/>
                </a:solidFill>
              </a:rPr>
              <a:t>之所以称为超文本标记语言，是因为文本中包含了所谓“超级链接”点。所谓超级链接，就是一种</a:t>
            </a:r>
            <a:r>
              <a:rPr lang="en-US" altLang="zh-CN" sz="2400" kern="0" dirty="0">
                <a:solidFill>
                  <a:srgbClr val="000000"/>
                </a:solidFill>
              </a:rPr>
              <a:t>URL</a:t>
            </a:r>
            <a:r>
              <a:rPr lang="zh-CN" altLang="en-US" sz="2400" kern="0" dirty="0">
                <a:solidFill>
                  <a:srgbClr val="000000"/>
                </a:solidFill>
              </a:rPr>
              <a:t>指针，通过激活（点击）它，可使浏览器方便地获取新的网页。这也是</a:t>
            </a:r>
            <a:r>
              <a:rPr lang="en-US" altLang="zh-CN" sz="2400" kern="0" dirty="0">
                <a:solidFill>
                  <a:srgbClr val="000000"/>
                </a:solidFill>
              </a:rPr>
              <a:t>HTML</a:t>
            </a:r>
            <a:r>
              <a:rPr lang="zh-CN" altLang="en-US" sz="2400" kern="0" dirty="0">
                <a:solidFill>
                  <a:srgbClr val="000000"/>
                </a:solidFill>
              </a:rPr>
              <a:t>获得广泛应用的最重要的原因之一。</a:t>
            </a:r>
            <a:endParaRPr lang="en-US" altLang="zh-CN" sz="2400" kern="0" dirty="0">
              <a:solidFill>
                <a:srgbClr val="000000"/>
              </a:solidFill>
            </a:endParaRPr>
          </a:p>
          <a:p>
            <a:pPr marL="114300" lvl="1" indent="0" defTabSz="228600" eaLnBrk="1" fontAlgn="auto" hangingPunct="1">
              <a:spcAft>
                <a:spcPts val="0"/>
              </a:spcAft>
              <a:buClr>
                <a:srgbClr val="0099FF"/>
              </a:buClr>
              <a:buFont typeface="Arial" panose="020B0604020202020204" pitchFamily="34" charset="0"/>
              <a:buNone/>
              <a:defRPr/>
            </a:pPr>
            <a:r>
              <a:rPr lang="zh-CN" altLang="en-US" sz="2400" kern="0" dirty="0">
                <a:solidFill>
                  <a:srgbClr val="000000"/>
                </a:solidFill>
              </a:rPr>
              <a:t>  在</a:t>
            </a:r>
            <a:r>
              <a:rPr lang="en-US" altLang="zh-CN" sz="2400" kern="0" dirty="0">
                <a:solidFill>
                  <a:srgbClr val="000000"/>
                </a:solidFill>
              </a:rPr>
              <a:t>WWW</a:t>
            </a:r>
            <a:r>
              <a:rPr lang="zh-CN" altLang="en-US" sz="2400" kern="0" dirty="0">
                <a:solidFill>
                  <a:srgbClr val="000000"/>
                </a:solidFill>
              </a:rPr>
              <a:t>（万维网）上的一个用</a:t>
            </a:r>
            <a:r>
              <a:rPr lang="en-US" altLang="zh-CN" sz="2400" kern="0" dirty="0">
                <a:solidFill>
                  <a:srgbClr val="000000"/>
                </a:solidFill>
              </a:rPr>
              <a:t>HTML</a:t>
            </a:r>
            <a:r>
              <a:rPr lang="zh-CN" altLang="en-US" sz="2400" kern="0" dirty="0">
                <a:solidFill>
                  <a:srgbClr val="000000"/>
                </a:solidFill>
              </a:rPr>
              <a:t>编写超媒体文档称之为一个页面（</a:t>
            </a:r>
            <a:r>
              <a:rPr lang="en-US" altLang="zh-CN" sz="2400" kern="0" dirty="0">
                <a:solidFill>
                  <a:srgbClr val="000000"/>
                </a:solidFill>
              </a:rPr>
              <a:t>page</a:t>
            </a:r>
            <a:r>
              <a:rPr lang="zh-CN" altLang="en-US" sz="2400" kern="0" dirty="0">
                <a:solidFill>
                  <a:srgbClr val="000000"/>
                </a:solidFill>
              </a:rPr>
              <a:t>）。作为一个组织或个人在万维网上放置开始点的页面称为主页</a:t>
            </a:r>
            <a:r>
              <a:rPr lang="en-US" altLang="zh-CN" sz="2400" kern="0" dirty="0">
                <a:solidFill>
                  <a:srgbClr val="000000"/>
                </a:solidFill>
              </a:rPr>
              <a:t>Homepage</a:t>
            </a:r>
            <a:r>
              <a:rPr lang="zh-CN" altLang="en-US" sz="2400" kern="0" dirty="0">
                <a:solidFill>
                  <a:srgbClr val="000000"/>
                </a:solidFill>
              </a:rPr>
              <a:t>，或首页，主页中通常包括有指向其他相关页面或其他节点的指针（超级链接）。在逻辑上将视为一个整体的一系列页面的有机集合称为</a:t>
            </a:r>
            <a:r>
              <a:rPr lang="zh-CN" altLang="en-US" sz="2400" kern="0" dirty="0">
                <a:solidFill>
                  <a:srgbClr val="FF0000"/>
                </a:solidFill>
              </a:rPr>
              <a:t>网站（</a:t>
            </a:r>
            <a:r>
              <a:rPr lang="en-US" altLang="zh-CN" sz="2400" kern="0" dirty="0">
                <a:solidFill>
                  <a:srgbClr val="FF0000"/>
                </a:solidFill>
              </a:rPr>
              <a:t>Website</a:t>
            </a:r>
            <a:r>
              <a:rPr lang="zh-CN" altLang="en-US" sz="2400" kern="0" dirty="0">
                <a:solidFill>
                  <a:srgbClr val="FF0000"/>
                </a:solidFill>
              </a:rPr>
              <a:t>或</a:t>
            </a:r>
            <a:r>
              <a:rPr lang="en-US" altLang="zh-CN" sz="2400" kern="0" dirty="0">
                <a:solidFill>
                  <a:srgbClr val="FF0000"/>
                </a:solidFill>
              </a:rPr>
              <a:t>Site</a:t>
            </a:r>
            <a:r>
              <a:rPr lang="zh-CN" altLang="en-US" sz="2400" kern="0" dirty="0">
                <a:solidFill>
                  <a:srgbClr val="FF0000"/>
                </a:solidFill>
              </a:rPr>
              <a:t>）</a:t>
            </a:r>
            <a:r>
              <a:rPr lang="zh-CN" altLang="en-US" sz="2400" kern="0" dirty="0">
                <a:solidFill>
                  <a:srgbClr val="000000"/>
                </a:solidFill>
              </a:rPr>
              <a:t>。</a:t>
            </a:r>
          </a:p>
        </p:txBody>
      </p:sp>
      <p:sp>
        <p:nvSpPr>
          <p:cNvPr id="9220" name="灯片编号占位符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AD6546-2D59-4427-B609-49D21DB94271}" type="slidenum">
              <a:rPr lang="zh-CN" altLang="en-US" sz="1200">
                <a:solidFill>
                  <a:srgbClr val="00B0F0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zh-CN" altLang="en-US" sz="1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2453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Servlet</a:t>
            </a:r>
            <a:r>
              <a:rPr lang="zh-CN" altLang="en-US" dirty="0"/>
              <a:t>和</a:t>
            </a:r>
            <a:r>
              <a:rPr lang="en-US" altLang="zh-CN" dirty="0"/>
              <a:t>JSP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52596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/>
              <a:t>Java</a:t>
            </a:r>
            <a:r>
              <a:rPr lang="zh-CN" altLang="en-US" sz="2800" dirty="0"/>
              <a:t>阵营毫不示弱，推出了</a:t>
            </a:r>
            <a:r>
              <a:rPr lang="en-US" altLang="zh-CN" sz="2800" dirty="0"/>
              <a:t>Java</a:t>
            </a:r>
            <a:r>
              <a:rPr lang="zh-CN" altLang="en-US" sz="2800" dirty="0"/>
              <a:t>对</a:t>
            </a:r>
            <a:r>
              <a:rPr lang="en-US" altLang="zh-CN" sz="2800" dirty="0"/>
              <a:t>Web</a:t>
            </a:r>
            <a:r>
              <a:rPr lang="zh-CN" altLang="en-US" sz="2800" dirty="0"/>
              <a:t>开发的技术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/>
              <a:t>Servlet</a:t>
            </a:r>
            <a:r>
              <a:rPr lang="zh-CN" altLang="en-US" sz="2800" dirty="0"/>
              <a:t>和</a:t>
            </a:r>
            <a:r>
              <a:rPr lang="en-US" altLang="zh-CN" sz="2800" dirty="0"/>
              <a:t>JSP</a:t>
            </a:r>
            <a:r>
              <a:rPr lang="zh-CN" altLang="en-US" sz="2800" dirty="0"/>
              <a:t>的组合（还可以加上</a:t>
            </a:r>
            <a:r>
              <a:rPr lang="en-US" altLang="zh-CN" sz="2800" dirty="0"/>
              <a:t>JavaBean</a:t>
            </a:r>
            <a:r>
              <a:rPr lang="zh-CN" altLang="en-US" sz="2800" dirty="0"/>
              <a:t>技术）让</a:t>
            </a:r>
            <a:r>
              <a:rPr lang="en-US" altLang="zh-CN" sz="2800" dirty="0"/>
              <a:t>Java</a:t>
            </a:r>
            <a:r>
              <a:rPr lang="zh-CN" altLang="en-US" sz="2800" dirty="0"/>
              <a:t>开发者同时拥有了类似</a:t>
            </a:r>
            <a:r>
              <a:rPr lang="en-US" altLang="zh-CN" sz="2800" dirty="0"/>
              <a:t>CGI</a:t>
            </a:r>
            <a:r>
              <a:rPr lang="zh-CN" altLang="en-US" sz="2800" dirty="0"/>
              <a:t>程序的集中处理功能和类似</a:t>
            </a:r>
            <a:r>
              <a:rPr lang="en-US" altLang="zh-CN" sz="2800" dirty="0"/>
              <a:t>PHP</a:t>
            </a:r>
            <a:r>
              <a:rPr lang="zh-CN" altLang="en-US" sz="2800" dirty="0"/>
              <a:t>的</a:t>
            </a:r>
            <a:r>
              <a:rPr lang="en-US" altLang="zh-CN" sz="2800" dirty="0"/>
              <a:t>HTML</a:t>
            </a:r>
            <a:r>
              <a:rPr lang="zh-CN" altLang="en-US" sz="2800" dirty="0"/>
              <a:t>嵌入功能。</a:t>
            </a:r>
            <a:endParaRPr lang="en-US" altLang="zh-CN" sz="28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b="1" dirty="0"/>
              <a:t>三足鼎立</a:t>
            </a:r>
            <a:br>
              <a:rPr lang="en-US" altLang="zh-CN" sz="2800" b="1" dirty="0"/>
            </a:br>
            <a:r>
              <a:rPr lang="en-US" altLang="zh-CN" sz="2800" dirty="0"/>
              <a:t>ASP</a:t>
            </a:r>
            <a:r>
              <a:rPr lang="zh-CN" altLang="en-US" sz="2800" dirty="0"/>
              <a:t>、</a:t>
            </a:r>
            <a:r>
              <a:rPr lang="en-US" altLang="zh-CN" sz="2800" dirty="0"/>
              <a:t>PHP</a:t>
            </a:r>
            <a:r>
              <a:rPr lang="zh-CN" altLang="en-US" sz="2800" dirty="0"/>
              <a:t>、</a:t>
            </a:r>
            <a:r>
              <a:rPr lang="en-US" altLang="zh-CN" sz="2800" dirty="0"/>
              <a:t>JSP</a:t>
            </a:r>
            <a:endParaRPr lang="zh-CN" altLang="en-US" sz="28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2800" dirty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F5BEB1-2FF9-4B8B-8B0E-7C40A8F1CBC9}" type="slidenum">
              <a:rPr lang="zh-CN" altLang="en-US" sz="1200">
                <a:solidFill>
                  <a:srgbClr val="00B0F0"/>
                </a:solidFill>
              </a:rPr>
              <a:pPr>
                <a:spcBef>
                  <a:spcPct val="0"/>
                </a:spcBef>
                <a:buFontTx/>
                <a:buNone/>
              </a:pPr>
              <a:t>70</a:t>
            </a:fld>
            <a:endParaRPr lang="zh-CN" altLang="en-US" sz="1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953082"/>
      </p:ext>
    </p:extLst>
  </p:cSld>
  <p:clrMapOvr>
    <a:masterClrMapping/>
  </p:clrMapOvr>
  <p:transition spd="slow">
    <p:pull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28852"/>
            <a:ext cx="9036496" cy="5392623"/>
          </a:xfrm>
        </p:spPr>
        <p:txBody>
          <a:bodyPr rtlCol="0">
            <a:normAutofit fontScale="92500" lnSpcReduction="10000"/>
          </a:bodyPr>
          <a:lstStyle/>
          <a:p>
            <a:pPr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zh-CN" dirty="0"/>
              <a:t>XML</a:t>
            </a:r>
            <a:r>
              <a:rPr lang="zh-CN" altLang="en-US" dirty="0"/>
              <a:t>和</a:t>
            </a:r>
            <a:r>
              <a:rPr lang="en-US" altLang="zh-CN" dirty="0"/>
              <a:t>HTML</a:t>
            </a:r>
            <a:r>
              <a:rPr lang="zh-CN" altLang="en-US" dirty="0"/>
              <a:t>一样，都是</a:t>
            </a:r>
            <a:r>
              <a:rPr lang="en-US" altLang="zh-CN" dirty="0"/>
              <a:t>SGML</a:t>
            </a:r>
            <a:r>
              <a:rPr lang="zh-CN" altLang="en-US" dirty="0"/>
              <a:t>的子集。</a:t>
            </a:r>
          </a:p>
          <a:p>
            <a:pPr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zh-CN" dirty="0"/>
              <a:t>XML</a:t>
            </a:r>
            <a:r>
              <a:rPr lang="zh-CN" altLang="en-US" dirty="0"/>
              <a:t>是用来存储数据的，重在数据本身。</a:t>
            </a:r>
            <a:r>
              <a:rPr lang="en-US" altLang="zh-CN" dirty="0"/>
              <a:t>HTML</a:t>
            </a:r>
            <a:r>
              <a:rPr lang="zh-CN" altLang="en-US" dirty="0"/>
              <a:t>是用来定义数据的，重在数据显示模式。</a:t>
            </a:r>
            <a:endParaRPr lang="en-US" altLang="zh-CN" dirty="0"/>
          </a:p>
          <a:p>
            <a:pPr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zh-CN" dirty="0"/>
              <a:t>XML</a:t>
            </a:r>
            <a:r>
              <a:rPr lang="zh-CN" altLang="en-US" dirty="0"/>
              <a:t>迅速得到众多厂商的支持。</a:t>
            </a:r>
          </a:p>
          <a:p>
            <a:pPr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zh-CN" dirty="0"/>
              <a:t>XML</a:t>
            </a:r>
            <a:r>
              <a:rPr lang="zh-CN" altLang="en-US" dirty="0"/>
              <a:t>成为数据交换的唯一公共语言。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100" b="1" dirty="0">
                <a:solidFill>
                  <a:srgbClr val="FF0000"/>
                </a:solidFill>
              </a:rPr>
              <a:t>SGML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rgbClr val="00B0F0"/>
                </a:solidFill>
              </a:rPr>
              <a:t>　　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dirty="0"/>
              <a:t>tandard </a:t>
            </a:r>
            <a:r>
              <a:rPr lang="en-US" altLang="zh-CN" dirty="0">
                <a:solidFill>
                  <a:srgbClr val="FF0000"/>
                </a:solidFill>
              </a:rPr>
              <a:t>G</a:t>
            </a:r>
            <a:r>
              <a:rPr lang="en-US" altLang="zh-CN" dirty="0"/>
              <a:t>eneralized 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en-US" altLang="zh-CN" dirty="0"/>
              <a:t>arkup </a:t>
            </a:r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en-US" altLang="zh-CN" dirty="0"/>
              <a:t>anguage,</a:t>
            </a:r>
            <a:r>
              <a:rPr lang="zh-CN" altLang="en-US" dirty="0"/>
              <a:t>标准通用标记语言 </a:t>
            </a:r>
            <a:r>
              <a:rPr lang="en-US" altLang="zh-CN" dirty="0"/>
              <a:t>ISO/ANSI/ECMA</a:t>
            </a:r>
            <a:br>
              <a:rPr lang="en-US" altLang="zh-CN" dirty="0"/>
            </a:br>
            <a:r>
              <a:rPr lang="zh-CN" altLang="en-US" dirty="0"/>
              <a:t>的一个标准，一种用来注释文本文档，提供文档片断的类型信息的规范。 </a:t>
            </a:r>
            <a:r>
              <a:rPr lang="en-US" altLang="zh-CN" dirty="0"/>
              <a:t>SGML</a:t>
            </a:r>
            <a:r>
              <a:rPr lang="zh-CN" altLang="en-US" dirty="0"/>
              <a:t>是一种定义电子文档结构和描述其内容的国际标准语言，是所有电子文档标记语言的起源，早在</a:t>
            </a:r>
            <a:r>
              <a:rPr lang="en-US" altLang="zh-CN" dirty="0"/>
              <a:t>Web</a:t>
            </a:r>
            <a:r>
              <a:rPr lang="zh-CN" altLang="en-US" dirty="0"/>
              <a:t>发明之前</a:t>
            </a:r>
            <a:r>
              <a:rPr lang="en-US" altLang="zh-CN" dirty="0"/>
              <a:t>SGML</a:t>
            </a:r>
            <a:r>
              <a:rPr lang="zh-CN" altLang="en-US" dirty="0"/>
              <a:t>就已存在。</a:t>
            </a:r>
            <a:r>
              <a:rPr lang="en-US" altLang="zh-CN" dirty="0"/>
              <a:t>SGML</a:t>
            </a:r>
            <a:r>
              <a:rPr lang="zh-CN" altLang="en-US" dirty="0"/>
              <a:t>是</a:t>
            </a:r>
            <a:r>
              <a:rPr lang="en-US" altLang="zh-CN" dirty="0"/>
              <a:t>1986</a:t>
            </a:r>
            <a:r>
              <a:rPr lang="zh-CN" altLang="en-US" dirty="0"/>
              <a:t>年出版发布的一个信息管理方面的国际标准</a:t>
            </a:r>
            <a:r>
              <a:rPr lang="en-US" altLang="zh-CN" dirty="0"/>
              <a:t>(ISO 8879)</a:t>
            </a:r>
            <a:r>
              <a:rPr lang="zh-CN" altLang="en-US" dirty="0"/>
              <a:t>。该标准定义独立于平台和应用的文本文档的格式、索引和链接信息，为用户提供一种类似于语法的机制，用来定义文档的结构和指示文档结构的标签。其中</a:t>
            </a:r>
            <a:r>
              <a:rPr lang="en-US" altLang="zh-CN" dirty="0"/>
              <a:t>Markup</a:t>
            </a:r>
            <a:r>
              <a:rPr lang="zh-CN" altLang="en-US" dirty="0"/>
              <a:t>的含义是指插入到文档中的标记。</a:t>
            </a: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E1580B-088A-49F0-9D9F-C273A69155C8}" type="slidenum">
              <a:rPr lang="zh-CN" altLang="en-US" sz="1200">
                <a:solidFill>
                  <a:srgbClr val="00B0F0"/>
                </a:solidFill>
              </a:rPr>
              <a:pPr>
                <a:spcBef>
                  <a:spcPct val="0"/>
                </a:spcBef>
                <a:buFontTx/>
                <a:buNone/>
              </a:pPr>
              <a:t>71</a:t>
            </a:fld>
            <a:endParaRPr lang="zh-CN" altLang="en-US" sz="1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855505"/>
      </p:ext>
    </p:extLst>
  </p:cSld>
  <p:clrMapOvr>
    <a:masterClrMapping/>
  </p:clrMapOvr>
  <p:transition spd="slow">
    <p:pull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Web</a:t>
            </a:r>
            <a:r>
              <a:rPr lang="zh-CN" altLang="en-US" dirty="0"/>
              <a:t>服务端开发的发展</a:t>
            </a:r>
            <a:endParaRPr lang="es-HN" altLang="zh-CN" dirty="0">
              <a:solidFill>
                <a:srgbClr val="FFC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525963"/>
          </a:xfrm>
        </p:spPr>
        <p:txBody>
          <a:bodyPr rtlCol="0"/>
          <a:lstStyle/>
          <a:p>
            <a:pPr marL="114300" lvl="1" indent="0" defTabSz="228600" eaLnBrk="1" fontAlgn="auto" hangingPunct="1">
              <a:spcAft>
                <a:spcPts val="0"/>
              </a:spcAft>
              <a:buClr>
                <a:srgbClr val="0099FF"/>
              </a:buClr>
              <a:buFont typeface="Arial" panose="020B0604020202020204" pitchFamily="34" charset="0"/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</a:rPr>
              <a:t> </a:t>
            </a:r>
            <a:endParaRPr lang="zh-CN" altLang="en-US" kern="0" dirty="0">
              <a:solidFill>
                <a:srgbClr val="000000"/>
              </a:solidFill>
            </a:endParaRPr>
          </a:p>
        </p:txBody>
      </p:sp>
      <p:sp>
        <p:nvSpPr>
          <p:cNvPr id="45060" name="灯片编号占位符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94C0BF-36D1-4358-A0D7-586F894DB242}" type="slidenum">
              <a:rPr lang="zh-CN" altLang="en-US" sz="1200">
                <a:solidFill>
                  <a:srgbClr val="00B0F0"/>
                </a:solidFill>
              </a:rPr>
              <a:pPr>
                <a:spcBef>
                  <a:spcPct val="0"/>
                </a:spcBef>
                <a:buFontTx/>
                <a:buNone/>
              </a:pPr>
              <a:t>72</a:t>
            </a:fld>
            <a:endParaRPr lang="zh-CN" altLang="en-US" sz="1200">
              <a:solidFill>
                <a:srgbClr val="00B0F0"/>
              </a:solidFill>
            </a:endParaRPr>
          </a:p>
        </p:txBody>
      </p:sp>
      <p:sp>
        <p:nvSpPr>
          <p:cNvPr id="45063" name="AutoShape 65"/>
          <p:cNvSpPr>
            <a:spLocks noChangeArrowheads="1"/>
          </p:cNvSpPr>
          <p:nvPr/>
        </p:nvSpPr>
        <p:spPr bwMode="auto">
          <a:xfrm>
            <a:off x="636712" y="1566863"/>
            <a:ext cx="1470025" cy="4711700"/>
          </a:xfrm>
          <a:prstGeom prst="upArrow">
            <a:avLst>
              <a:gd name="adj1" fmla="val 48481"/>
              <a:gd name="adj2" fmla="val 47262"/>
            </a:avLst>
          </a:prstGeom>
          <a:gradFill rotWithShape="1">
            <a:gsLst>
              <a:gs pos="0">
                <a:srgbClr val="FF0000">
                  <a:alpha val="37999"/>
                </a:srgbClr>
              </a:gs>
              <a:gs pos="100000">
                <a:srgbClr val="FFCC66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en-US">
              <a:solidFill>
                <a:srgbClr val="FF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64" name="AutoShape 66"/>
          <p:cNvSpPr>
            <a:spLocks noChangeArrowheads="1"/>
          </p:cNvSpPr>
          <p:nvPr/>
        </p:nvSpPr>
        <p:spPr bwMode="auto">
          <a:xfrm>
            <a:off x="179512" y="1376363"/>
            <a:ext cx="1470025" cy="4711700"/>
          </a:xfrm>
          <a:prstGeom prst="upArrow">
            <a:avLst>
              <a:gd name="adj1" fmla="val 48481"/>
              <a:gd name="adj2" fmla="val 47262"/>
            </a:avLst>
          </a:prstGeom>
          <a:gradFill rotWithShape="1">
            <a:gsLst>
              <a:gs pos="0">
                <a:srgbClr val="FF0000"/>
              </a:gs>
              <a:gs pos="100000">
                <a:srgbClr val="FFCC66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en-US">
              <a:solidFill>
                <a:srgbClr val="FF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65" name="Text Box 67"/>
          <p:cNvSpPr txBox="1">
            <a:spLocks noChangeArrowheads="1"/>
          </p:cNvSpPr>
          <p:nvPr/>
        </p:nvSpPr>
        <p:spPr bwMode="auto">
          <a:xfrm>
            <a:off x="1927225" y="1556792"/>
            <a:ext cx="720725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zh-CN" sz="24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2000</a:t>
            </a:r>
            <a:r>
              <a:rPr kumimoji="1" lang="en-US" altLang="ko-KR" sz="24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ko-KR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J2EE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平台隆重出台</a:t>
            </a:r>
            <a:r>
              <a:rPr kumimoji="1"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MVC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模式的实现</a:t>
            </a:r>
            <a:r>
              <a:rPr kumimoji="1"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-Struts</a:t>
            </a:r>
            <a:endParaRPr kumimoji="1" lang="en-US" altLang="zh-CN" sz="24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zh-CN" sz="24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1998</a:t>
            </a:r>
            <a:r>
              <a:rPr kumimoji="1" lang="en-US" altLang="ko-KR" sz="24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ko-KR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JSP</a:t>
            </a:r>
            <a:r>
              <a:rPr kumimoji="1" lang="zh-CN" altLang="en-US" sz="24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技术推出，</a:t>
            </a:r>
            <a:r>
              <a:rPr kumimoji="1" lang="en-US" altLang="zh-CN" sz="24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SUN</a:t>
            </a:r>
            <a:r>
              <a:rPr kumimoji="1" lang="zh-CN" altLang="en-US" sz="24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推出</a:t>
            </a:r>
            <a:r>
              <a:rPr kumimoji="1" lang="en-US" altLang="zh-CN" sz="24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EJB1.0</a:t>
            </a:r>
            <a:r>
              <a:rPr kumimoji="1" lang="zh-CN" altLang="en-US" sz="24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标准</a:t>
            </a:r>
            <a:r>
              <a:rPr kumimoji="1" lang="en-US" altLang="zh-CN" sz="24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W3C</a:t>
            </a:r>
            <a:r>
              <a:rPr kumimoji="1" lang="zh-CN" altLang="en-US" sz="24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公布</a:t>
            </a:r>
            <a:r>
              <a:rPr kumimoji="1" lang="en-US" altLang="zh-CN" sz="24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XML</a:t>
            </a:r>
            <a:r>
              <a:rPr kumimoji="1" lang="zh-CN" altLang="en-US" sz="24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标准</a:t>
            </a:r>
            <a:endParaRPr kumimoji="1" lang="en-US" altLang="zh-CN" sz="2400" i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zh-CN" sz="24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1997</a:t>
            </a:r>
            <a:r>
              <a:rPr kumimoji="1" lang="en-US" altLang="ko-KR" sz="24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4167D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Servlet</a:t>
            </a:r>
            <a:r>
              <a:rPr kumimoji="1" lang="zh-CN" altLang="en-US" sz="2400" dirty="0">
                <a:solidFill>
                  <a:srgbClr val="4167D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技术推出</a:t>
            </a:r>
            <a:endParaRPr kumimoji="1" lang="en-US" altLang="ko-KR" sz="2400" i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4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</a:t>
            </a:r>
            <a:r>
              <a:rPr kumimoji="1" lang="en-US" altLang="zh-HK" sz="24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kumimoji="1" lang="en-US" altLang="zh-CN" sz="24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 dirty="0">
                <a:solidFill>
                  <a:srgbClr val="0064F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Microsoft</a:t>
            </a:r>
            <a:r>
              <a:rPr kumimoji="1" lang="zh-CN" altLang="en-US" sz="2400" dirty="0">
                <a:solidFill>
                  <a:srgbClr val="0064F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推出</a:t>
            </a:r>
            <a:r>
              <a:rPr kumimoji="1" lang="en-US" altLang="zh-CN" sz="2400" dirty="0">
                <a:solidFill>
                  <a:srgbClr val="0064F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ASP</a:t>
            </a:r>
            <a:r>
              <a:rPr kumimoji="1" lang="zh-CN" altLang="en-US" sz="2400" dirty="0">
                <a:solidFill>
                  <a:srgbClr val="0064F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</a:t>
            </a:r>
            <a:endParaRPr kumimoji="1" lang="en-US" altLang="ko-KR" sz="2400" i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4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</a:t>
            </a:r>
            <a:r>
              <a:rPr kumimoji="1" lang="en-US" altLang="zh-HK" sz="24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kumimoji="1" lang="en-US" altLang="zh-CN" sz="24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 dirty="0">
                <a:solidFill>
                  <a:srgbClr val="99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PHP</a:t>
            </a:r>
            <a:r>
              <a:rPr kumimoji="1" lang="zh-CN" altLang="en-US" sz="2400" dirty="0">
                <a:solidFill>
                  <a:srgbClr val="99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</a:t>
            </a:r>
            <a:endParaRPr kumimoji="1" lang="en-US" altLang="zh-CN" sz="2400" i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zh-CN" sz="24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1993</a:t>
            </a:r>
            <a:r>
              <a:rPr kumimoji="1" lang="en-US" altLang="ko-KR" sz="24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ko-KR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99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CGI1.0</a:t>
            </a:r>
            <a:r>
              <a:rPr kumimoji="1" lang="zh-CN" altLang="en-US" sz="2400" dirty="0">
                <a:solidFill>
                  <a:srgbClr val="99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标准被宣布</a:t>
            </a:r>
            <a:endParaRPr kumimoji="1" lang="en-US" altLang="ko-KR" sz="2400" i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4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</a:t>
            </a:r>
            <a:r>
              <a:rPr kumimoji="1" lang="en-US" altLang="zh-HK" sz="24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kumimoji="1" lang="en-US" altLang="zh-CN" sz="24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en-US" altLang="ko-KR" sz="24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ko-KR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99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SSI</a:t>
            </a:r>
            <a:r>
              <a:rPr kumimoji="1" lang="zh-CN" altLang="en-US" sz="2400" dirty="0">
                <a:solidFill>
                  <a:srgbClr val="99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</a:t>
            </a:r>
            <a:endParaRPr kumimoji="1" lang="en-US" altLang="ko-KR" sz="2400" i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4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990</a:t>
            </a:r>
            <a:r>
              <a:rPr kumimoji="1"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dirty="0">
                <a:solidFill>
                  <a:srgbClr val="99C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第一个</a:t>
            </a:r>
            <a:r>
              <a:rPr kumimoji="1" lang="en-US" altLang="zh-CN" sz="2400" dirty="0">
                <a:solidFill>
                  <a:srgbClr val="99C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kumimoji="1" lang="zh-CN" altLang="en-US" sz="2400" dirty="0">
                <a:solidFill>
                  <a:srgbClr val="99C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服务器运行</a:t>
            </a:r>
            <a:endParaRPr kumimoji="1" lang="en-US" altLang="zh-CN" sz="2400" dirty="0">
              <a:solidFill>
                <a:srgbClr val="99CC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654795"/>
      </p:ext>
    </p:extLst>
  </p:cSld>
  <p:clrMapOvr>
    <a:masterClrMapping/>
  </p:clrMapOvr>
  <p:transition spd="slow">
    <p:pull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J2EE</a:t>
            </a:r>
            <a:r>
              <a:rPr lang="zh-CN" altLang="en-US" dirty="0"/>
              <a:t>和</a:t>
            </a:r>
            <a:r>
              <a:rPr lang="en-US" altLang="zh-CN" dirty="0" err="1"/>
              <a:t>DotNet</a:t>
            </a:r>
            <a:endParaRPr lang="zh-CN" altLang="en-US" dirty="0"/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>
          <a:xfrm>
            <a:off x="110310" y="1350298"/>
            <a:ext cx="9033689" cy="5103038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在电子商务大潮中，为了适应企业级应用开发的各种复杂需求，为了给最终用户提供更可靠、更完善的信息服务，两个最重要的企业级开发平台</a:t>
            </a:r>
            <a:r>
              <a:rPr lang="en-US" altLang="zh-CN" sz="2800" dirty="0"/>
              <a:t>--J2EE</a:t>
            </a:r>
            <a:r>
              <a:rPr lang="zh-CN" altLang="en-US" sz="2800" dirty="0"/>
              <a:t>和</a:t>
            </a:r>
            <a:r>
              <a:rPr lang="en-US" altLang="zh-CN" sz="2800" dirty="0"/>
              <a:t>.NET</a:t>
            </a:r>
            <a:r>
              <a:rPr lang="zh-CN" altLang="en-US" sz="2800" dirty="0"/>
              <a:t>在</a:t>
            </a:r>
            <a:r>
              <a:rPr lang="en-US" altLang="zh-CN" sz="2800" dirty="0"/>
              <a:t>2000</a:t>
            </a:r>
            <a:r>
              <a:rPr lang="zh-CN" altLang="en-US" sz="2800" dirty="0"/>
              <a:t>年前后分别诞生于</a:t>
            </a:r>
            <a:r>
              <a:rPr lang="en-US" altLang="zh-CN" sz="2800" dirty="0"/>
              <a:t>Java</a:t>
            </a:r>
            <a:r>
              <a:rPr lang="zh-CN" altLang="en-US" sz="2800" dirty="0"/>
              <a:t>和</a:t>
            </a:r>
            <a:r>
              <a:rPr lang="en-US" altLang="zh-CN" sz="2800" dirty="0"/>
              <a:t>Windows</a:t>
            </a:r>
            <a:r>
              <a:rPr lang="zh-CN" altLang="en-US" sz="2800" dirty="0"/>
              <a:t>阵营。</a:t>
            </a:r>
          </a:p>
          <a:p>
            <a:pPr eaLnBrk="1" hangingPunct="1"/>
            <a:r>
              <a:rPr lang="zh-CN" altLang="en-US" sz="2800" dirty="0"/>
              <a:t>他们在企业级</a:t>
            </a:r>
            <a:r>
              <a:rPr lang="en-US" altLang="zh-CN" sz="2800" dirty="0"/>
              <a:t>Web</a:t>
            </a:r>
            <a:r>
              <a:rPr lang="zh-CN" altLang="en-US" sz="2800" dirty="0"/>
              <a:t>开发领域针锋相对的竞争关系促使了</a:t>
            </a:r>
            <a:r>
              <a:rPr lang="en-US" altLang="zh-CN" sz="2800" dirty="0"/>
              <a:t>Web</a:t>
            </a:r>
            <a:r>
              <a:rPr lang="zh-CN" altLang="en-US" sz="2800" dirty="0"/>
              <a:t>开发技术以前所未有的速度提高和跃进 。</a:t>
            </a:r>
            <a:endParaRPr lang="en-US" altLang="zh-CN" sz="2800" dirty="0"/>
          </a:p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</a:rPr>
              <a:t>J2EE</a:t>
            </a:r>
            <a:r>
              <a:rPr lang="zh-CN" altLang="en-US" sz="2800" dirty="0"/>
              <a:t>：适用于创建服务器应用程序和服务的</a:t>
            </a:r>
            <a:r>
              <a:rPr lang="en-US" altLang="zh-CN" sz="2800" dirty="0"/>
              <a:t>Java 2</a:t>
            </a:r>
            <a:r>
              <a:rPr lang="zh-CN" altLang="en-US" sz="2800" dirty="0"/>
              <a:t>平台企业版（</a:t>
            </a:r>
            <a:r>
              <a:rPr lang="en-US" altLang="zh-CN" sz="2800" dirty="0"/>
              <a:t>Java 2 Platform Enterprise Edition</a:t>
            </a:r>
            <a:r>
              <a:rPr lang="zh-CN" altLang="en-US" sz="2800" dirty="0"/>
              <a:t>，</a:t>
            </a:r>
            <a:r>
              <a:rPr lang="en-US" altLang="zh-CN" sz="2800" dirty="0"/>
              <a:t>J2EE</a:t>
            </a:r>
            <a:r>
              <a:rPr lang="zh-CN" altLang="en-US" sz="2800" dirty="0"/>
              <a:t>）</a:t>
            </a:r>
            <a:endParaRPr lang="en-US" altLang="zh-CN" sz="2800" dirty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4D1870-804E-4BA1-9EE9-7EC9483D1887}" type="slidenum">
              <a:rPr lang="zh-CN" altLang="en-US" sz="1200">
                <a:solidFill>
                  <a:srgbClr val="00B0F0"/>
                </a:solidFill>
              </a:rPr>
              <a:pPr>
                <a:spcBef>
                  <a:spcPct val="0"/>
                </a:spcBef>
                <a:buFontTx/>
                <a:buNone/>
              </a:pPr>
              <a:t>73</a:t>
            </a:fld>
            <a:endParaRPr lang="zh-CN" altLang="en-US" sz="1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361026"/>
      </p:ext>
    </p:extLst>
  </p:cSld>
  <p:clrMapOvr>
    <a:masterClrMapping/>
  </p:clrMapOvr>
  <p:transition spd="slow">
    <p:pull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Web</a:t>
            </a:r>
            <a:r>
              <a:rPr lang="zh-CN" altLang="en-US" dirty="0"/>
              <a:t>服务端开发的发展</a:t>
            </a:r>
            <a:endParaRPr lang="es-HN" altLang="zh-CN" dirty="0">
              <a:solidFill>
                <a:srgbClr val="FFC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525963"/>
          </a:xfrm>
        </p:spPr>
        <p:txBody>
          <a:bodyPr rtlCol="0"/>
          <a:lstStyle/>
          <a:p>
            <a:pPr marL="114300" lvl="1" indent="0" defTabSz="228600" eaLnBrk="1" fontAlgn="auto" hangingPunct="1">
              <a:spcAft>
                <a:spcPts val="0"/>
              </a:spcAft>
              <a:buClr>
                <a:srgbClr val="0099FF"/>
              </a:buClr>
              <a:buFont typeface="Arial" panose="020B0604020202020204" pitchFamily="34" charset="0"/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</a:rPr>
              <a:t> </a:t>
            </a:r>
            <a:endParaRPr lang="zh-CN" altLang="en-US" kern="0" dirty="0">
              <a:solidFill>
                <a:srgbClr val="000000"/>
              </a:solidFill>
            </a:endParaRPr>
          </a:p>
        </p:txBody>
      </p:sp>
      <p:sp>
        <p:nvSpPr>
          <p:cNvPr id="47108" name="灯片编号占位符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623C48-42C6-4964-BEDB-0AAD3CFFA41F}" type="slidenum">
              <a:rPr lang="zh-CN" altLang="en-US" sz="1200">
                <a:solidFill>
                  <a:srgbClr val="00B0F0"/>
                </a:solidFill>
              </a:rPr>
              <a:pPr>
                <a:spcBef>
                  <a:spcPct val="0"/>
                </a:spcBef>
                <a:buFontTx/>
                <a:buNone/>
              </a:pPr>
              <a:t>74</a:t>
            </a:fld>
            <a:endParaRPr lang="zh-CN" altLang="en-US" sz="1200">
              <a:solidFill>
                <a:srgbClr val="00B0F0"/>
              </a:solidFill>
            </a:endParaRPr>
          </a:p>
        </p:txBody>
      </p:sp>
      <p:sp>
        <p:nvSpPr>
          <p:cNvPr id="47111" name="AutoShape 65"/>
          <p:cNvSpPr>
            <a:spLocks noChangeArrowheads="1"/>
          </p:cNvSpPr>
          <p:nvPr/>
        </p:nvSpPr>
        <p:spPr bwMode="auto">
          <a:xfrm>
            <a:off x="492696" y="1566863"/>
            <a:ext cx="1470025" cy="4711700"/>
          </a:xfrm>
          <a:prstGeom prst="upArrow">
            <a:avLst>
              <a:gd name="adj1" fmla="val 48481"/>
              <a:gd name="adj2" fmla="val 47262"/>
            </a:avLst>
          </a:prstGeom>
          <a:gradFill rotWithShape="1">
            <a:gsLst>
              <a:gs pos="0">
                <a:srgbClr val="FF0000">
                  <a:alpha val="37999"/>
                </a:srgbClr>
              </a:gs>
              <a:gs pos="100000">
                <a:srgbClr val="FFCC66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en-US">
              <a:solidFill>
                <a:srgbClr val="FF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12" name="AutoShape 66"/>
          <p:cNvSpPr>
            <a:spLocks noChangeArrowheads="1"/>
          </p:cNvSpPr>
          <p:nvPr/>
        </p:nvSpPr>
        <p:spPr bwMode="auto">
          <a:xfrm>
            <a:off x="35496" y="1376363"/>
            <a:ext cx="1470025" cy="4711700"/>
          </a:xfrm>
          <a:prstGeom prst="upArrow">
            <a:avLst>
              <a:gd name="adj1" fmla="val 48481"/>
              <a:gd name="adj2" fmla="val 47262"/>
            </a:avLst>
          </a:prstGeom>
          <a:gradFill rotWithShape="1">
            <a:gsLst>
              <a:gs pos="0">
                <a:srgbClr val="FF0000"/>
              </a:gs>
              <a:gs pos="100000">
                <a:srgbClr val="FFCC66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en-US">
              <a:solidFill>
                <a:srgbClr val="FF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13" name="Text Box 67"/>
          <p:cNvSpPr txBox="1">
            <a:spLocks noChangeArrowheads="1"/>
          </p:cNvSpPr>
          <p:nvPr/>
        </p:nvSpPr>
        <p:spPr bwMode="auto">
          <a:xfrm>
            <a:off x="1962721" y="1478389"/>
            <a:ext cx="7289799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zh-CN" sz="24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2001</a:t>
            </a:r>
            <a:r>
              <a:rPr kumimoji="1" lang="en-US" altLang="ko-KR" sz="24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ko-KR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J2EE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平台和</a:t>
            </a:r>
            <a:r>
              <a:rPr kumimoji="1"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.NET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平台都实现了</a:t>
            </a:r>
            <a:r>
              <a:rPr kumimoji="1"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 Service</a:t>
            </a:r>
            <a:endParaRPr kumimoji="1" lang="en-US" altLang="zh-CN" sz="24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zh-CN" sz="24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2000</a:t>
            </a:r>
            <a:r>
              <a:rPr kumimoji="1" lang="en-US" altLang="ko-KR" sz="24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ko-KR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J2EE</a:t>
            </a:r>
            <a:r>
              <a:rPr kumimoji="1" lang="zh-CN" altLang="en-US" sz="24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平台隆重出台</a:t>
            </a:r>
            <a:r>
              <a:rPr kumimoji="1" lang="en-US" altLang="zh-CN" sz="24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MVC</a:t>
            </a:r>
            <a:r>
              <a:rPr kumimoji="1" lang="zh-CN" altLang="en-US" sz="24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模式的实现</a:t>
            </a:r>
            <a:r>
              <a:rPr kumimoji="1" lang="en-US" altLang="zh-CN" sz="24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-Struts</a:t>
            </a:r>
            <a:endParaRPr kumimoji="1" lang="en-US" altLang="zh-CN" sz="2400" i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zh-CN" sz="24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1998</a:t>
            </a:r>
            <a:r>
              <a:rPr kumimoji="1" lang="en-US" altLang="ko-KR" sz="24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ko-KR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JSP</a:t>
            </a:r>
            <a:r>
              <a:rPr kumimoji="1" lang="zh-CN" altLang="en-US" sz="24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技术推出，</a:t>
            </a:r>
            <a:r>
              <a:rPr kumimoji="1" lang="en-US" altLang="zh-CN" sz="24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SUN</a:t>
            </a:r>
            <a:r>
              <a:rPr kumimoji="1" lang="zh-CN" altLang="en-US" sz="24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推出</a:t>
            </a:r>
            <a:r>
              <a:rPr kumimoji="1" lang="en-US" altLang="zh-CN" sz="24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EJB1.0</a:t>
            </a:r>
            <a:r>
              <a:rPr kumimoji="1" lang="zh-CN" altLang="en-US" sz="24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标准</a:t>
            </a:r>
            <a:r>
              <a:rPr kumimoji="1" lang="en-US" altLang="zh-CN" sz="24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W3C</a:t>
            </a:r>
            <a:r>
              <a:rPr kumimoji="1" lang="zh-CN" altLang="en-US" sz="24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公布</a:t>
            </a:r>
            <a:r>
              <a:rPr kumimoji="1" lang="en-US" altLang="zh-CN" sz="24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XML</a:t>
            </a:r>
            <a:r>
              <a:rPr kumimoji="1" lang="zh-CN" altLang="en-US" sz="24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标准</a:t>
            </a:r>
            <a:endParaRPr kumimoji="1" lang="en-US" altLang="zh-CN" sz="2400" i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zh-CN" sz="24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1997</a:t>
            </a:r>
            <a:r>
              <a:rPr kumimoji="1" lang="en-US" altLang="ko-KR" sz="24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4167D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Servlet</a:t>
            </a:r>
            <a:r>
              <a:rPr kumimoji="1" lang="zh-CN" altLang="en-US" sz="2400" dirty="0">
                <a:solidFill>
                  <a:srgbClr val="4167D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技术推出</a:t>
            </a:r>
            <a:endParaRPr kumimoji="1" lang="en-US" altLang="ko-KR" sz="2400" i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4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</a:t>
            </a:r>
            <a:r>
              <a:rPr kumimoji="1" lang="en-US" altLang="zh-HK" sz="24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kumimoji="1" lang="en-US" altLang="zh-CN" sz="24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 dirty="0">
                <a:solidFill>
                  <a:srgbClr val="0064F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Microsoft</a:t>
            </a:r>
            <a:r>
              <a:rPr kumimoji="1" lang="zh-CN" altLang="en-US" sz="2400" dirty="0">
                <a:solidFill>
                  <a:srgbClr val="0064F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推出</a:t>
            </a:r>
            <a:r>
              <a:rPr kumimoji="1" lang="en-US" altLang="zh-CN" sz="2400" dirty="0">
                <a:solidFill>
                  <a:srgbClr val="0064F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ASP</a:t>
            </a:r>
            <a:r>
              <a:rPr kumimoji="1" lang="zh-CN" altLang="en-US" sz="2400" dirty="0">
                <a:solidFill>
                  <a:srgbClr val="0064F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</a:t>
            </a:r>
            <a:endParaRPr kumimoji="1" lang="en-US" altLang="ko-KR" sz="2400" i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4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</a:t>
            </a:r>
            <a:r>
              <a:rPr kumimoji="1" lang="en-US" altLang="zh-HK" sz="24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kumimoji="1" lang="en-US" altLang="zh-CN" sz="24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 dirty="0">
                <a:solidFill>
                  <a:srgbClr val="99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PHP</a:t>
            </a:r>
            <a:r>
              <a:rPr kumimoji="1" lang="zh-CN" altLang="en-US" sz="2400" dirty="0">
                <a:solidFill>
                  <a:srgbClr val="99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</a:t>
            </a:r>
            <a:endParaRPr kumimoji="1" lang="en-US" altLang="zh-CN" sz="2400" i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zh-CN" sz="24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1993</a:t>
            </a:r>
            <a:r>
              <a:rPr kumimoji="1" lang="en-US" altLang="ko-KR" sz="24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ko-KR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99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CGI1.0</a:t>
            </a:r>
            <a:r>
              <a:rPr kumimoji="1" lang="zh-CN" altLang="en-US" sz="2400" dirty="0">
                <a:solidFill>
                  <a:srgbClr val="99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标准被宣布</a:t>
            </a:r>
            <a:endParaRPr kumimoji="1" lang="en-US" altLang="ko-KR" sz="2400" i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4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</a:t>
            </a:r>
            <a:r>
              <a:rPr kumimoji="1" lang="en-US" altLang="zh-HK" sz="24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kumimoji="1" lang="en-US" altLang="zh-CN" sz="24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en-US" altLang="ko-KR" sz="24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ko-KR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99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SSI</a:t>
            </a:r>
            <a:r>
              <a:rPr kumimoji="1" lang="zh-CN" altLang="en-US" sz="2400" dirty="0">
                <a:solidFill>
                  <a:srgbClr val="99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</a:t>
            </a:r>
            <a:endParaRPr kumimoji="1" lang="en-US" altLang="ko-KR" sz="2400" i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4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990</a:t>
            </a:r>
            <a:r>
              <a:rPr kumimoji="1"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dirty="0">
                <a:solidFill>
                  <a:srgbClr val="99C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第一个</a:t>
            </a:r>
            <a:r>
              <a:rPr kumimoji="1" lang="en-US" altLang="zh-CN" sz="2400" dirty="0">
                <a:solidFill>
                  <a:srgbClr val="99C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kumimoji="1" lang="zh-CN" altLang="en-US" sz="2400" dirty="0">
                <a:solidFill>
                  <a:srgbClr val="99C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服务器运行</a:t>
            </a:r>
            <a:endParaRPr kumimoji="1" lang="en-US" altLang="zh-CN" sz="2400" dirty="0">
              <a:solidFill>
                <a:srgbClr val="99CC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672098"/>
      </p:ext>
    </p:extLst>
  </p:cSld>
  <p:clrMapOvr>
    <a:masterClrMapping/>
  </p:clrMapOvr>
  <p:transition spd="slow">
    <p:pull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Web Service</a:t>
            </a:r>
            <a:endParaRPr lang="zh-CN" altLang="en-US" dirty="0"/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>
          <a:xfrm>
            <a:off x="110310" y="1328852"/>
            <a:ext cx="8854177" cy="5268500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Web Service</a:t>
            </a:r>
            <a:r>
              <a:rPr lang="zh-CN" altLang="en-US" sz="2800" dirty="0"/>
              <a:t>使用</a:t>
            </a:r>
            <a:r>
              <a:rPr lang="en-US" altLang="zh-CN" sz="2800" dirty="0"/>
              <a:t>XML</a:t>
            </a:r>
            <a:r>
              <a:rPr lang="zh-CN" altLang="en-US" sz="2800" dirty="0"/>
              <a:t>作为通用语言，使得真正的跨平台，跨操作系统，跨语言的交互得以实现 。</a:t>
            </a:r>
          </a:p>
          <a:p>
            <a:pPr eaLnBrk="1" hangingPunct="1"/>
            <a:r>
              <a:rPr lang="en-US" altLang="zh-CN" sz="2800" dirty="0"/>
              <a:t>Web Service</a:t>
            </a:r>
            <a:r>
              <a:rPr lang="zh-CN" altLang="en-US" sz="2800" dirty="0"/>
              <a:t>是新一代的计算机与计算机之间一种通用的数据传输方式，可让不同运算系统更容易进行数据交换。</a:t>
            </a:r>
          </a:p>
          <a:p>
            <a:pPr eaLnBrk="1" hangingPunct="1"/>
            <a:r>
              <a:rPr lang="zh-CN" altLang="en-US" sz="2800" dirty="0"/>
              <a:t>对于</a:t>
            </a:r>
            <a:r>
              <a:rPr lang="en-US" altLang="zh-CN" sz="2800" dirty="0"/>
              <a:t>Web</a:t>
            </a:r>
            <a:r>
              <a:rPr lang="zh-CN" altLang="en-US" sz="2800" dirty="0"/>
              <a:t>开发者的重要意义在于，我们可以在不同的服务端、不同的客户端乃至不同的应用类型、不同的计算设备之间传递信息。 </a:t>
            </a:r>
          </a:p>
          <a:p>
            <a:pPr eaLnBrk="1" hangingPunct="1"/>
            <a:r>
              <a:rPr lang="en-US" altLang="zh-CN" sz="2800" dirty="0">
                <a:solidFill>
                  <a:srgbClr val="FF0000"/>
                </a:solidFill>
              </a:rPr>
              <a:t>Web Service</a:t>
            </a:r>
            <a:r>
              <a:rPr lang="zh-CN" altLang="en-US" sz="2800" dirty="0">
                <a:solidFill>
                  <a:srgbClr val="FF0000"/>
                </a:solidFill>
              </a:rPr>
              <a:t>提出：软件即服务</a:t>
            </a: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5FB540-44B8-409A-8D21-7C4EE605BCE8}" type="slidenum">
              <a:rPr lang="zh-CN" altLang="en-US" sz="1200">
                <a:solidFill>
                  <a:srgbClr val="00B0F0"/>
                </a:solidFill>
              </a:rPr>
              <a:pPr>
                <a:spcBef>
                  <a:spcPct val="0"/>
                </a:spcBef>
                <a:buFontTx/>
                <a:buNone/>
              </a:pPr>
              <a:t>75</a:t>
            </a:fld>
            <a:endParaRPr lang="zh-CN" altLang="en-US" sz="1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771127"/>
      </p:ext>
    </p:extLst>
  </p:cSld>
  <p:clrMapOvr>
    <a:masterClrMapping/>
  </p:clrMapOvr>
  <p:transition spd="slow">
    <p:pull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Web</a:t>
            </a:r>
            <a:r>
              <a:rPr lang="zh-CN" altLang="en-US" dirty="0"/>
              <a:t>服务端开发的发展</a:t>
            </a:r>
            <a:endParaRPr lang="es-HN" altLang="zh-CN" dirty="0">
              <a:solidFill>
                <a:srgbClr val="FFC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525963"/>
          </a:xfrm>
        </p:spPr>
        <p:txBody>
          <a:bodyPr rtlCol="0"/>
          <a:lstStyle/>
          <a:p>
            <a:pPr marL="114300" lvl="1" indent="0" defTabSz="228600" eaLnBrk="1" fontAlgn="auto" hangingPunct="1">
              <a:spcAft>
                <a:spcPts val="0"/>
              </a:spcAft>
              <a:buClr>
                <a:srgbClr val="0099FF"/>
              </a:buClr>
              <a:buFont typeface="Arial" panose="020B0604020202020204" pitchFamily="34" charset="0"/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</a:rPr>
              <a:t> </a:t>
            </a:r>
            <a:endParaRPr lang="zh-CN" altLang="en-US" kern="0" dirty="0">
              <a:solidFill>
                <a:srgbClr val="000000"/>
              </a:solidFill>
            </a:endParaRPr>
          </a:p>
        </p:txBody>
      </p:sp>
      <p:sp>
        <p:nvSpPr>
          <p:cNvPr id="49156" name="灯片编号占位符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145164-5E8D-4B55-BA7D-536B3BBB2298}" type="slidenum">
              <a:rPr lang="zh-CN" altLang="en-US" sz="1200">
                <a:solidFill>
                  <a:srgbClr val="00B0F0"/>
                </a:solidFill>
              </a:rPr>
              <a:pPr>
                <a:spcBef>
                  <a:spcPct val="0"/>
                </a:spcBef>
                <a:buFontTx/>
                <a:buNone/>
              </a:pPr>
              <a:t>76</a:t>
            </a:fld>
            <a:endParaRPr lang="zh-CN" altLang="en-US" sz="1200">
              <a:solidFill>
                <a:srgbClr val="00B0F0"/>
              </a:solidFill>
            </a:endParaRPr>
          </a:p>
        </p:txBody>
      </p:sp>
      <p:sp>
        <p:nvSpPr>
          <p:cNvPr id="49159" name="AutoShape 65"/>
          <p:cNvSpPr>
            <a:spLocks noChangeArrowheads="1"/>
          </p:cNvSpPr>
          <p:nvPr/>
        </p:nvSpPr>
        <p:spPr bwMode="auto">
          <a:xfrm>
            <a:off x="904875" y="1566863"/>
            <a:ext cx="1470025" cy="4711700"/>
          </a:xfrm>
          <a:prstGeom prst="upArrow">
            <a:avLst>
              <a:gd name="adj1" fmla="val 48481"/>
              <a:gd name="adj2" fmla="val 47262"/>
            </a:avLst>
          </a:prstGeom>
          <a:gradFill rotWithShape="1">
            <a:gsLst>
              <a:gs pos="0">
                <a:srgbClr val="FF0000">
                  <a:alpha val="37999"/>
                </a:srgbClr>
              </a:gs>
              <a:gs pos="100000">
                <a:srgbClr val="FFCC66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en-US">
              <a:solidFill>
                <a:srgbClr val="FF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60" name="AutoShape 66"/>
          <p:cNvSpPr>
            <a:spLocks noChangeArrowheads="1"/>
          </p:cNvSpPr>
          <p:nvPr/>
        </p:nvSpPr>
        <p:spPr bwMode="auto">
          <a:xfrm>
            <a:off x="447675" y="1376363"/>
            <a:ext cx="1470025" cy="4711700"/>
          </a:xfrm>
          <a:prstGeom prst="upArrow">
            <a:avLst>
              <a:gd name="adj1" fmla="val 48481"/>
              <a:gd name="adj2" fmla="val 47262"/>
            </a:avLst>
          </a:prstGeom>
          <a:gradFill rotWithShape="1">
            <a:gsLst>
              <a:gs pos="0">
                <a:srgbClr val="FF0000"/>
              </a:gs>
              <a:gs pos="100000">
                <a:srgbClr val="FFCC66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en-US">
              <a:solidFill>
                <a:srgbClr val="FF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61" name="Text Box 67"/>
          <p:cNvSpPr txBox="1">
            <a:spLocks noChangeArrowheads="1"/>
          </p:cNvSpPr>
          <p:nvPr/>
        </p:nvSpPr>
        <p:spPr bwMode="auto">
          <a:xfrm>
            <a:off x="2267744" y="1268760"/>
            <a:ext cx="6630194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zh-CN" sz="20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2001</a:t>
            </a:r>
            <a:r>
              <a:rPr kumimoji="1" lang="zh-CN" altLang="en-US" sz="20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之后</a:t>
            </a:r>
            <a:r>
              <a:rPr kumimoji="1"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ko-KR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Spring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框架，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JSF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标准先后出现</a:t>
            </a:r>
            <a:endParaRPr kumimoji="1" lang="en-US" altLang="zh-CN" sz="20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zh-CN" sz="20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2001</a:t>
            </a:r>
            <a:r>
              <a:rPr kumimoji="1" lang="en-US" altLang="ko-KR" sz="20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ko-KR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J2EE</a:t>
            </a:r>
            <a:r>
              <a:rPr kumimoji="1" lang="zh-CN" altLang="en-US" sz="20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平台和</a:t>
            </a:r>
            <a:r>
              <a:rPr kumimoji="1" lang="en-US" altLang="zh-CN" sz="20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.NET</a:t>
            </a:r>
            <a:r>
              <a:rPr kumimoji="1" lang="zh-CN" altLang="en-US" sz="20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平台都实现了</a:t>
            </a:r>
            <a:r>
              <a:rPr kumimoji="1" lang="en-US" altLang="zh-CN" sz="20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 Service</a:t>
            </a:r>
            <a:endParaRPr kumimoji="1" lang="en-US" altLang="zh-CN" sz="2000" i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zh-CN" sz="20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2000</a:t>
            </a:r>
            <a:r>
              <a:rPr kumimoji="1" lang="en-US" altLang="ko-KR" sz="20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ko-KR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J2EE</a:t>
            </a:r>
            <a:r>
              <a:rPr kumimoji="1" lang="zh-CN" altLang="en-US" sz="20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平台和</a:t>
            </a:r>
            <a:r>
              <a:rPr kumimoji="1" lang="en-US" altLang="zh-CN" sz="20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.NET</a:t>
            </a:r>
            <a:r>
              <a:rPr kumimoji="1" lang="zh-CN" altLang="en-US" sz="20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平台隆重出台</a:t>
            </a:r>
            <a:br>
              <a:rPr kumimoji="1" lang="en-US" altLang="zh-CN" sz="20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kumimoji="1" lang="en-US" altLang="zh-CN" sz="20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MVC</a:t>
            </a:r>
            <a:r>
              <a:rPr kumimoji="1" lang="zh-CN" altLang="en-US" sz="20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模式的实现</a:t>
            </a:r>
            <a:r>
              <a:rPr kumimoji="1" lang="en-US" altLang="zh-CN" sz="20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-Struts</a:t>
            </a:r>
            <a:endParaRPr kumimoji="1" lang="en-US" altLang="zh-CN" sz="2000" i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zh-CN" sz="20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1998</a:t>
            </a:r>
            <a:r>
              <a:rPr kumimoji="1" lang="en-US" altLang="ko-KR" sz="20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ko-KR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JSP</a:t>
            </a:r>
            <a:r>
              <a:rPr kumimoji="1" lang="zh-CN" altLang="en-US" sz="20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技术推出，</a:t>
            </a:r>
            <a:r>
              <a:rPr kumimoji="1" lang="en-US" altLang="zh-CN" sz="20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SUN</a:t>
            </a:r>
            <a:r>
              <a:rPr kumimoji="1" lang="zh-CN" altLang="en-US" sz="20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推出</a:t>
            </a:r>
            <a:r>
              <a:rPr kumimoji="1" lang="en-US" altLang="zh-CN" sz="20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EJB1.0</a:t>
            </a:r>
            <a:r>
              <a:rPr kumimoji="1" lang="zh-CN" altLang="en-US" sz="20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标准</a:t>
            </a:r>
            <a:br>
              <a:rPr kumimoji="1" lang="en-US" altLang="zh-CN" sz="20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kumimoji="1" lang="en-US" altLang="zh-CN" sz="20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W3C</a:t>
            </a:r>
            <a:r>
              <a:rPr kumimoji="1" lang="zh-CN" altLang="en-US" sz="20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公布</a:t>
            </a:r>
            <a:r>
              <a:rPr kumimoji="1" lang="en-US" altLang="zh-CN" sz="20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XML</a:t>
            </a:r>
            <a:r>
              <a:rPr kumimoji="1" lang="zh-CN" altLang="en-US" sz="20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标准</a:t>
            </a:r>
            <a:endParaRPr kumimoji="1" lang="en-US" altLang="zh-CN" sz="2000" i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zh-CN" sz="20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1997</a:t>
            </a:r>
            <a:r>
              <a:rPr kumimoji="1" lang="en-US" altLang="ko-KR" sz="20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4167D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Servlet</a:t>
            </a:r>
            <a:r>
              <a:rPr kumimoji="1" lang="zh-CN" altLang="en-US" sz="2000" dirty="0">
                <a:solidFill>
                  <a:srgbClr val="4167D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技术推出</a:t>
            </a:r>
            <a:endParaRPr kumimoji="1" lang="en-US" altLang="ko-KR" sz="2000" i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</a:t>
            </a:r>
            <a:r>
              <a:rPr kumimoji="1" lang="en-US" altLang="zh-HK" sz="20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kumimoji="1" lang="en-US" altLang="zh-CN" sz="20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>
                <a:solidFill>
                  <a:srgbClr val="0064F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Microsoft</a:t>
            </a:r>
            <a:r>
              <a:rPr kumimoji="1" lang="zh-CN" altLang="en-US" sz="2000" dirty="0">
                <a:solidFill>
                  <a:srgbClr val="0064F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推出</a:t>
            </a:r>
            <a:r>
              <a:rPr kumimoji="1" lang="en-US" altLang="zh-CN" sz="2000" dirty="0">
                <a:solidFill>
                  <a:srgbClr val="0064F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ASP</a:t>
            </a:r>
            <a:r>
              <a:rPr kumimoji="1" lang="zh-CN" altLang="en-US" sz="2000" dirty="0">
                <a:solidFill>
                  <a:srgbClr val="0064F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</a:t>
            </a:r>
            <a:endParaRPr kumimoji="1" lang="en-US" altLang="ko-KR" sz="2000" i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</a:t>
            </a:r>
            <a:r>
              <a:rPr kumimoji="1" lang="en-US" altLang="zh-HK" sz="20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kumimoji="1" lang="en-US" altLang="zh-CN" sz="20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>
                <a:solidFill>
                  <a:srgbClr val="99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PHP</a:t>
            </a:r>
            <a:r>
              <a:rPr kumimoji="1" lang="zh-CN" altLang="en-US" sz="2000" dirty="0">
                <a:solidFill>
                  <a:srgbClr val="99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</a:t>
            </a:r>
            <a:endParaRPr kumimoji="1" lang="en-US" altLang="zh-CN" sz="2000" i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zh-CN" sz="20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1993</a:t>
            </a:r>
            <a:r>
              <a:rPr kumimoji="1" lang="en-US" altLang="ko-KR" sz="20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ko-KR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99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CGI1.0</a:t>
            </a:r>
            <a:r>
              <a:rPr kumimoji="1" lang="zh-CN" altLang="en-US" sz="2000" dirty="0">
                <a:solidFill>
                  <a:srgbClr val="99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标准被宣布</a:t>
            </a:r>
            <a:endParaRPr kumimoji="1" lang="en-US" altLang="ko-KR" sz="2000" i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</a:t>
            </a:r>
            <a:r>
              <a:rPr kumimoji="1" lang="en-US" altLang="zh-HK" sz="20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kumimoji="1" lang="en-US" altLang="zh-CN" sz="20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en-US" altLang="ko-KR" sz="20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ko-KR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99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SSI</a:t>
            </a:r>
            <a:r>
              <a:rPr kumimoji="1" lang="zh-CN" altLang="en-US" sz="2000" dirty="0">
                <a:solidFill>
                  <a:srgbClr val="99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</a:t>
            </a:r>
            <a:endParaRPr kumimoji="1" lang="en-US" altLang="ko-KR" sz="2000" i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0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990</a:t>
            </a:r>
            <a:r>
              <a:rPr kumimoji="1"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000" dirty="0">
                <a:solidFill>
                  <a:srgbClr val="99C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第一个</a:t>
            </a:r>
            <a:r>
              <a:rPr kumimoji="1" lang="en-US" altLang="zh-CN" sz="2000" dirty="0">
                <a:solidFill>
                  <a:srgbClr val="99C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kumimoji="1" lang="zh-CN" altLang="en-US" sz="2000" dirty="0">
                <a:solidFill>
                  <a:srgbClr val="99C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服务器运行</a:t>
            </a:r>
            <a:endParaRPr kumimoji="1" lang="en-US" altLang="zh-CN" sz="2000" dirty="0">
              <a:solidFill>
                <a:srgbClr val="99CC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50000"/>
              </a:spcBef>
            </a:pPr>
            <a:endParaRPr kumimoji="1" lang="zh-CN" altLang="en-US" sz="2000" dirty="0">
              <a:solidFill>
                <a:srgbClr val="99CC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910163"/>
      </p:ext>
    </p:extLst>
  </p:cSld>
  <p:clrMapOvr>
    <a:masterClrMapping/>
  </p:clrMapOvr>
  <p:transition spd="slow">
    <p:pull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Spring</a:t>
            </a:r>
            <a:r>
              <a:rPr lang="zh-CN" altLang="en-US" dirty="0"/>
              <a:t>框架</a:t>
            </a:r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>
          <a:xfrm>
            <a:off x="110310" y="1316078"/>
            <a:ext cx="9033689" cy="5405397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Spring </a:t>
            </a:r>
            <a:r>
              <a:rPr lang="zh-CN" altLang="en-US" sz="2800" dirty="0"/>
              <a:t>是一个开源</a:t>
            </a:r>
            <a:r>
              <a:rPr lang="en-US" altLang="zh-CN" sz="2800" dirty="0"/>
              <a:t>MVC</a:t>
            </a:r>
            <a:r>
              <a:rPr lang="zh-CN" altLang="en-US" sz="2800" dirty="0"/>
              <a:t>框架。</a:t>
            </a:r>
          </a:p>
          <a:p>
            <a:pPr eaLnBrk="1" hangingPunct="1"/>
            <a:r>
              <a:rPr lang="zh-CN" altLang="en-US" sz="2800" dirty="0"/>
              <a:t>模型，视图，控制器各部分耦合极低。</a:t>
            </a:r>
          </a:p>
          <a:p>
            <a:pPr eaLnBrk="1" hangingPunct="1"/>
            <a:r>
              <a:rPr lang="zh-CN" altLang="en-US" sz="2800" dirty="0"/>
              <a:t>框架的主要优势之一就是其分层架构，分层架构允许您选择使用哪一个组件，同时为 </a:t>
            </a:r>
            <a:r>
              <a:rPr lang="en-US" altLang="zh-CN" sz="2800" dirty="0"/>
              <a:t>J2EE </a:t>
            </a:r>
            <a:r>
              <a:rPr lang="zh-CN" altLang="en-US" sz="2800" dirty="0"/>
              <a:t>应用程序开发提供集成的框架。</a:t>
            </a:r>
          </a:p>
          <a:p>
            <a:pPr eaLnBrk="1" hangingPunct="1"/>
            <a:endParaRPr lang="zh-CN" altLang="en-US" sz="2800" dirty="0"/>
          </a:p>
          <a:p>
            <a:pPr eaLnBrk="1" hangingPunct="1"/>
            <a:r>
              <a:rPr lang="zh-CN" altLang="en-US" sz="2800" dirty="0"/>
              <a:t>太过细致的角色划分，太过烦琐，降低了应用的开发效率。</a:t>
            </a:r>
          </a:p>
          <a:p>
            <a:pPr eaLnBrk="1" hangingPunct="1"/>
            <a:r>
              <a:rPr lang="zh-CN" altLang="en-US" sz="2800" dirty="0"/>
              <a:t>过分追求架构的完美，有过度设计的危险。</a:t>
            </a: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A71CF4-5885-4298-8492-6FF24B94F8E6}" type="slidenum">
              <a:rPr lang="zh-CN" altLang="en-US" sz="1200">
                <a:solidFill>
                  <a:srgbClr val="00B0F0"/>
                </a:solidFill>
              </a:rPr>
              <a:pPr>
                <a:spcBef>
                  <a:spcPct val="0"/>
                </a:spcBef>
                <a:buFontTx/>
                <a:buNone/>
              </a:pPr>
              <a:t>77</a:t>
            </a:fld>
            <a:endParaRPr lang="zh-CN" altLang="en-US" sz="1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488238"/>
      </p:ext>
    </p:extLst>
  </p:cSld>
  <p:clrMapOvr>
    <a:masterClrMapping/>
  </p:clrMapOvr>
  <p:transition spd="slow">
    <p:pull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JSF</a:t>
            </a:r>
            <a:r>
              <a:rPr lang="zh-CN" altLang="en-US" dirty="0"/>
              <a:t>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40769"/>
            <a:ext cx="8928992" cy="5380706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400" dirty="0"/>
              <a:t>JSF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JavaServer</a:t>
            </a:r>
            <a:r>
              <a:rPr lang="en-US" altLang="zh-CN" sz="2400" dirty="0"/>
              <a:t> Faces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/>
              <a:t>专家组是将</a:t>
            </a:r>
            <a:r>
              <a:rPr lang="en-US" altLang="zh-CN" sz="2400" dirty="0"/>
              <a:t>JSF</a:t>
            </a:r>
            <a:r>
              <a:rPr lang="zh-CN" altLang="en-US" sz="2400" dirty="0"/>
              <a:t>定义为“</a:t>
            </a:r>
            <a:r>
              <a:rPr lang="en-US" altLang="zh-CN" sz="2400" dirty="0"/>
              <a:t>Java Web</a:t>
            </a:r>
            <a:r>
              <a:rPr lang="zh-CN" altLang="en-US" sz="2400" dirty="0"/>
              <a:t>应用的用户界面框架”。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400" dirty="0"/>
              <a:t>JSF</a:t>
            </a:r>
            <a:r>
              <a:rPr lang="zh-CN" altLang="en-US" sz="2400" dirty="0"/>
              <a:t>的主要对手是：</a:t>
            </a:r>
            <a:r>
              <a:rPr lang="en-US" altLang="zh-CN" sz="2400" dirty="0" err="1"/>
              <a:t>DotNet</a:t>
            </a:r>
            <a:r>
              <a:rPr lang="zh-CN" altLang="en-US" sz="2400" dirty="0"/>
              <a:t>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400" dirty="0"/>
              <a:t>JSF</a:t>
            </a:r>
            <a:r>
              <a:rPr lang="zh-CN" altLang="en-US" sz="2400" dirty="0"/>
              <a:t>是基于事件驱动。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/>
              <a:t>实现了</a:t>
            </a:r>
            <a:r>
              <a:rPr lang="en-US" altLang="zh-CN" sz="2400" dirty="0"/>
              <a:t>JSF</a:t>
            </a:r>
            <a:r>
              <a:rPr lang="zh-CN" altLang="en-US" sz="2400" dirty="0"/>
              <a:t>规范的主要产品有：</a:t>
            </a:r>
            <a:r>
              <a:rPr lang="en-US" altLang="zh-CN" sz="2400" dirty="0"/>
              <a:t>Apache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MyFaces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RichFaces</a:t>
            </a:r>
            <a:r>
              <a:rPr lang="zh-CN" altLang="en-US" sz="2400" dirty="0"/>
              <a:t>，</a:t>
            </a:r>
            <a:r>
              <a:rPr lang="en-US" altLang="zh-CN" sz="2400" dirty="0"/>
              <a:t>SUN</a:t>
            </a:r>
            <a:r>
              <a:rPr lang="zh-CN" altLang="en-US" sz="2400" dirty="0"/>
              <a:t>的</a:t>
            </a:r>
            <a:r>
              <a:rPr lang="en-US" altLang="zh-CN" sz="2400" dirty="0"/>
              <a:t>JSF RI</a:t>
            </a:r>
            <a:r>
              <a:rPr lang="zh-CN" altLang="en-US" sz="2400" dirty="0"/>
              <a:t>，开源的</a:t>
            </a:r>
            <a:r>
              <a:rPr lang="en-US" altLang="zh-CN" sz="2400" dirty="0" err="1"/>
              <a:t>icefaces</a:t>
            </a:r>
            <a:r>
              <a:rPr lang="en-US" altLang="zh-CN" sz="2400" dirty="0"/>
              <a:t> </a:t>
            </a:r>
            <a:r>
              <a:rPr lang="zh-CN" altLang="en-US" sz="2400" dirty="0"/>
              <a:t>等等。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/>
              <a:t>资源太多太乱，难以同时满足需求，而自定义组件开发量又太大。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/>
              <a:t>学习曲线高。（声明周期等太复杂）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/>
              <a:t>性能不好。</a:t>
            </a: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BD5B62-0E30-41B1-ADF1-0E3E03FDD1F1}" type="slidenum">
              <a:rPr lang="zh-CN" altLang="en-US" sz="1200">
                <a:solidFill>
                  <a:srgbClr val="00B0F0"/>
                </a:solidFill>
              </a:rPr>
              <a:pPr>
                <a:spcBef>
                  <a:spcPct val="0"/>
                </a:spcBef>
                <a:buFontTx/>
                <a:buNone/>
              </a:pPr>
              <a:t>78</a:t>
            </a:fld>
            <a:endParaRPr lang="zh-CN" altLang="en-US" sz="1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665099"/>
      </p:ext>
    </p:extLst>
  </p:cSld>
  <p:clrMapOvr>
    <a:masterClrMapping/>
  </p:clrMapOvr>
  <p:transition spd="slow">
    <p:pull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服务端开发的发展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10" y="1350298"/>
            <a:ext cx="8926185" cy="5175046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600" dirty="0"/>
              <a:t>和数据库的紧密相连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600" dirty="0"/>
              <a:t>封装和隔离</a:t>
            </a:r>
            <a:br>
              <a:rPr lang="en-US" altLang="zh-CN" sz="2600" dirty="0"/>
            </a:br>
            <a:r>
              <a:rPr lang="zh-CN" altLang="en-US" sz="2600" dirty="0"/>
              <a:t>数据层的封装和显示层的封装</a:t>
            </a:r>
            <a:br>
              <a:rPr lang="en-US" altLang="zh-CN" sz="2600" dirty="0"/>
            </a:br>
            <a:r>
              <a:rPr lang="zh-CN" altLang="en-US" sz="2600" dirty="0"/>
              <a:t>尽量将数据层，业务层，显示层隔离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600" dirty="0"/>
              <a:t>更强大的中间件的出现，更好的支持了服务端开发的发展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600" dirty="0"/>
              <a:t>未来会怎么样？完全替代</a:t>
            </a:r>
            <a:r>
              <a:rPr lang="en-US" altLang="zh-CN" sz="2600" dirty="0"/>
              <a:t>C/S</a:t>
            </a:r>
            <a:r>
              <a:rPr lang="zh-CN" altLang="en-US" sz="2600" dirty="0"/>
              <a:t>结构？</a:t>
            </a:r>
            <a:endParaRPr lang="en-US" altLang="zh-CN" sz="26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W3C</a:t>
            </a:r>
            <a:r>
              <a:rPr lang="zh-CN" altLang="en-US" dirty="0"/>
              <a:t>明确地告诉我们，</a:t>
            </a:r>
            <a:r>
              <a:rPr lang="en-US" altLang="zh-CN" dirty="0"/>
              <a:t>Web</a:t>
            </a:r>
            <a:r>
              <a:rPr lang="zh-CN" altLang="en-US" dirty="0"/>
              <a:t>的未来是语义化的</a:t>
            </a:r>
            <a:r>
              <a:rPr lang="en-US" altLang="zh-CN" dirty="0"/>
              <a:t>Web</a:t>
            </a:r>
            <a:r>
              <a:rPr lang="zh-CN" altLang="en-US" dirty="0"/>
              <a:t>（</a:t>
            </a:r>
            <a:r>
              <a:rPr lang="en-US" altLang="zh-CN" dirty="0"/>
              <a:t>Semantic Web</a:t>
            </a:r>
            <a:r>
              <a:rPr lang="zh-CN" altLang="en-US" dirty="0"/>
              <a:t>）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2003</a:t>
            </a:r>
            <a:r>
              <a:rPr lang="zh-CN" altLang="en-US" dirty="0"/>
              <a:t>年，</a:t>
            </a:r>
            <a:r>
              <a:rPr lang="en-US" altLang="zh-CN" dirty="0"/>
              <a:t>W3C</a:t>
            </a:r>
            <a:r>
              <a:rPr lang="zh-CN" altLang="en-US" dirty="0"/>
              <a:t>成立了语义化</a:t>
            </a:r>
            <a:r>
              <a:rPr lang="en-US" altLang="zh-CN" dirty="0"/>
              <a:t>Web Service</a:t>
            </a:r>
            <a:r>
              <a:rPr lang="zh-CN" altLang="en-US" dirty="0"/>
              <a:t>研究小组（</a:t>
            </a:r>
            <a:r>
              <a:rPr lang="en-US" altLang="zh-CN" dirty="0"/>
              <a:t>Semantic Web Services Interest Group</a:t>
            </a:r>
            <a:r>
              <a:rPr lang="zh-CN" altLang="en-US" dirty="0"/>
              <a:t>），研究在</a:t>
            </a:r>
            <a:r>
              <a:rPr lang="en-US" altLang="zh-CN" dirty="0"/>
              <a:t>Web Service</a:t>
            </a:r>
            <a:r>
              <a:rPr lang="zh-CN" altLang="en-US" dirty="0"/>
              <a:t>中加入语义技术的相关问题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E9AA29-9F8B-4C38-B7DA-1B0454DD2A45}" type="slidenum">
              <a:rPr lang="zh-CN" altLang="en-US" sz="1200">
                <a:solidFill>
                  <a:srgbClr val="00B0F0"/>
                </a:solidFill>
              </a:rPr>
              <a:pPr>
                <a:spcBef>
                  <a:spcPct val="0"/>
                </a:spcBef>
                <a:buFontTx/>
                <a:buNone/>
              </a:pPr>
              <a:t>79</a:t>
            </a:fld>
            <a:endParaRPr lang="zh-CN" altLang="en-US" sz="1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522289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宋体" pitchFamily="2" charset="-122"/>
              </a:rPr>
              <a:t>超文本标记语言</a:t>
            </a:r>
            <a:r>
              <a:rPr lang="en-US" altLang="zh-CN" dirty="0">
                <a:ea typeface="宋体" pitchFamily="2" charset="-122"/>
              </a:rPr>
              <a:t>– HTML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25658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dirty="0">
                <a:ea typeface="宋体" pitchFamily="2" charset="-122"/>
              </a:rPr>
              <a:t>1995.11 HTML 2.0 (IETF, Internet Engineering Task Force, http://www.ietf.org/)</a:t>
            </a:r>
          </a:p>
          <a:p>
            <a:pPr eaLnBrk="1" hangingPunct="1">
              <a:defRPr/>
            </a:pPr>
            <a:r>
              <a:rPr lang="en-US" altLang="zh-CN" sz="2400" dirty="0">
                <a:ea typeface="宋体" pitchFamily="2" charset="-122"/>
              </a:rPr>
              <a:t>1997.01 HTML 3.2 (W3C, World Wide Web Consortium, http://www.w3.org)</a:t>
            </a:r>
          </a:p>
          <a:p>
            <a:pPr eaLnBrk="1" hangingPunct="1">
              <a:defRPr/>
            </a:pPr>
            <a:r>
              <a:rPr lang="en-US" altLang="zh-CN" sz="2400" dirty="0">
                <a:ea typeface="宋体" pitchFamily="2" charset="-122"/>
              </a:rPr>
              <a:t>1997.12 HTML 4.0 (Strict, Transitional, Frameset)</a:t>
            </a:r>
          </a:p>
          <a:p>
            <a:pPr eaLnBrk="1" hangingPunct="1">
              <a:defRPr/>
            </a:pPr>
            <a:r>
              <a:rPr lang="en-US" altLang="zh-CN" sz="2400" dirty="0">
                <a:ea typeface="宋体" pitchFamily="2" charset="-122"/>
              </a:rPr>
              <a:t>1998.04 HTML 4.0</a:t>
            </a:r>
          </a:p>
          <a:p>
            <a:pPr eaLnBrk="1" hangingPunct="1">
              <a:defRPr/>
            </a:pPr>
            <a:r>
              <a:rPr lang="en-US" altLang="zh-CN" sz="2400" dirty="0">
                <a:ea typeface="宋体" pitchFamily="2" charset="-122"/>
              </a:rPr>
              <a:t>1999.12 HTML 4.01</a:t>
            </a:r>
          </a:p>
          <a:p>
            <a:pPr eaLnBrk="1" hangingPunct="1">
              <a:defRPr/>
            </a:pPr>
            <a:r>
              <a:rPr lang="en-US" altLang="zh-CN" sz="2400" dirty="0">
                <a:ea typeface="宋体" pitchFamily="2" charset="-122"/>
              </a:rPr>
              <a:t>2001.05 HTML 4.01</a:t>
            </a:r>
          </a:p>
          <a:p>
            <a:pPr eaLnBrk="1" hangingPunct="1">
              <a:defRPr/>
            </a:pPr>
            <a:r>
              <a:rPr lang="en-US" altLang="zh-CN" sz="2400" dirty="0">
                <a:ea typeface="宋体" pitchFamily="2" charset="-122"/>
              </a:rPr>
              <a:t>2008.01 HTML 5</a:t>
            </a:r>
            <a:endParaRPr lang="zh-CN" altLang="en-US" sz="2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13516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WEB1.0</a:t>
            </a:r>
            <a:r>
              <a:rPr lang="zh-CN" altLang="en-US" dirty="0"/>
              <a:t>与</a:t>
            </a:r>
            <a:r>
              <a:rPr lang="en-US" altLang="zh-CN" dirty="0"/>
              <a:t>WEB2.0</a:t>
            </a:r>
            <a:endParaRPr lang="zh-CN" altLang="en-US" dirty="0"/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179512" y="1412776"/>
            <a:ext cx="8856984" cy="4968551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WEB 1.0</a:t>
            </a:r>
            <a:r>
              <a:rPr lang="zh-CN" altLang="en-US" sz="3200" dirty="0"/>
              <a:t>：是指具有媒体性质的互联网页面表现方式，高度聚集而不产生用户交互，如新浪、凤凰网、腾讯网、网易等新闻资讯网站。</a:t>
            </a:r>
            <a:endParaRPr lang="en-US" altLang="zh-CN" sz="3200" dirty="0"/>
          </a:p>
          <a:p>
            <a:pPr eaLnBrk="1" hangingPunct="1"/>
            <a:r>
              <a:rPr lang="en-US" altLang="zh-CN" sz="3200" dirty="0"/>
              <a:t>WEB 2.0</a:t>
            </a:r>
            <a:r>
              <a:rPr lang="zh-CN" altLang="en-US" sz="3200" dirty="0"/>
              <a:t>：即用户创造内容的模式，如</a:t>
            </a:r>
            <a:r>
              <a:rPr lang="en-US" altLang="zh-CN" sz="3200" dirty="0"/>
              <a:t>BLOG</a:t>
            </a:r>
            <a:r>
              <a:rPr lang="zh-CN" altLang="en-US" sz="3200" dirty="0"/>
              <a:t>，</a:t>
            </a:r>
            <a:r>
              <a:rPr lang="en-US" altLang="zh-CN" sz="3200" dirty="0"/>
              <a:t>SNS</a:t>
            </a:r>
            <a:r>
              <a:rPr lang="zh-CN" altLang="en-US" sz="3200" dirty="0"/>
              <a:t>社交网站，现在流行的微博等。</a:t>
            </a:r>
            <a:endParaRPr lang="en-US" altLang="zh-CN" sz="3200" dirty="0"/>
          </a:p>
          <a:p>
            <a:pPr eaLnBrk="1" hangingPunct="1"/>
            <a:r>
              <a:rPr lang="en-US" altLang="zh-CN" sz="3200" dirty="0"/>
              <a:t>WEB 3.0 ?</a:t>
            </a:r>
            <a:endParaRPr lang="zh-CN" altLang="en-US" sz="3200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8DD2E7-718E-4A75-B8B4-78B71B4E48A0}" type="slidenum">
              <a:rPr lang="zh-CN" altLang="en-US" sz="1200">
                <a:solidFill>
                  <a:srgbClr val="00B0F0"/>
                </a:solidFill>
              </a:rPr>
              <a:pPr>
                <a:spcBef>
                  <a:spcPct val="0"/>
                </a:spcBef>
                <a:buFontTx/>
                <a:buNone/>
              </a:pPr>
              <a:t>80</a:t>
            </a:fld>
            <a:endParaRPr lang="zh-CN" altLang="en-US" sz="1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873511"/>
      </p:ext>
    </p:extLst>
  </p:cSld>
  <p:clrMapOvr>
    <a:masterClrMapping/>
  </p:clrMapOvr>
  <p:transition spd="slow">
    <p:pull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Web</a:t>
            </a:r>
            <a:r>
              <a:rPr lang="zh-CN" altLang="en-US" dirty="0"/>
              <a:t>客户端开发的发展</a:t>
            </a:r>
            <a:endParaRPr lang="es-HN" altLang="zh-CN" dirty="0">
              <a:solidFill>
                <a:srgbClr val="FFC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525963"/>
          </a:xfrm>
        </p:spPr>
        <p:txBody>
          <a:bodyPr rtlCol="0"/>
          <a:lstStyle/>
          <a:p>
            <a:pPr marL="114300" lvl="1" indent="0" defTabSz="228600" eaLnBrk="1" fontAlgn="auto" hangingPunct="1">
              <a:spcAft>
                <a:spcPts val="0"/>
              </a:spcAft>
              <a:buClr>
                <a:srgbClr val="0099FF"/>
              </a:buClr>
              <a:buFont typeface="Arial" panose="020B0604020202020204" pitchFamily="34" charset="0"/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</a:rPr>
              <a:t> </a:t>
            </a:r>
            <a:endParaRPr lang="zh-CN" altLang="en-US" kern="0" dirty="0">
              <a:solidFill>
                <a:srgbClr val="000000"/>
              </a:solidFill>
            </a:endParaRPr>
          </a:p>
        </p:txBody>
      </p:sp>
      <p:sp>
        <p:nvSpPr>
          <p:cNvPr id="29700" name="灯片编号占位符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9949F8-799B-45B8-9A58-DF20E70CAC36}" type="slidenum">
              <a:rPr lang="zh-CN" altLang="en-US" sz="1200">
                <a:solidFill>
                  <a:srgbClr val="00B0F0"/>
                </a:solidFill>
              </a:rPr>
              <a:pPr>
                <a:spcBef>
                  <a:spcPct val="0"/>
                </a:spcBef>
                <a:buFontTx/>
                <a:buNone/>
              </a:pPr>
              <a:t>81</a:t>
            </a:fld>
            <a:endParaRPr lang="zh-CN" altLang="en-US" sz="1200">
              <a:solidFill>
                <a:srgbClr val="00B0F0"/>
              </a:solidFill>
            </a:endParaRPr>
          </a:p>
        </p:txBody>
      </p:sp>
      <p:sp>
        <p:nvSpPr>
          <p:cNvPr id="29703" name="AutoShape 65"/>
          <p:cNvSpPr>
            <a:spLocks noChangeArrowheads="1"/>
          </p:cNvSpPr>
          <p:nvPr/>
        </p:nvSpPr>
        <p:spPr bwMode="auto">
          <a:xfrm>
            <a:off x="904875" y="1566863"/>
            <a:ext cx="1470025" cy="4711700"/>
          </a:xfrm>
          <a:prstGeom prst="upArrow">
            <a:avLst>
              <a:gd name="adj1" fmla="val 48481"/>
              <a:gd name="adj2" fmla="val 47262"/>
            </a:avLst>
          </a:prstGeom>
          <a:gradFill rotWithShape="1">
            <a:gsLst>
              <a:gs pos="0">
                <a:srgbClr val="FF0000">
                  <a:alpha val="37999"/>
                </a:srgbClr>
              </a:gs>
              <a:gs pos="100000">
                <a:srgbClr val="FFCC66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en-US">
              <a:solidFill>
                <a:srgbClr val="FF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04" name="AutoShape 66"/>
          <p:cNvSpPr>
            <a:spLocks noChangeArrowheads="1"/>
          </p:cNvSpPr>
          <p:nvPr/>
        </p:nvSpPr>
        <p:spPr bwMode="auto">
          <a:xfrm>
            <a:off x="447675" y="1376363"/>
            <a:ext cx="1470025" cy="4711700"/>
          </a:xfrm>
          <a:prstGeom prst="upArrow">
            <a:avLst>
              <a:gd name="adj1" fmla="val 48481"/>
              <a:gd name="adj2" fmla="val 47262"/>
            </a:avLst>
          </a:prstGeom>
          <a:gradFill rotWithShape="1">
            <a:gsLst>
              <a:gs pos="0">
                <a:srgbClr val="FF0000"/>
              </a:gs>
              <a:gs pos="100000">
                <a:srgbClr val="FFCC66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en-US">
              <a:solidFill>
                <a:srgbClr val="FF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05" name="Text Box 67"/>
          <p:cNvSpPr txBox="1">
            <a:spLocks noChangeArrowheads="1"/>
          </p:cNvSpPr>
          <p:nvPr/>
        </p:nvSpPr>
        <p:spPr bwMode="auto">
          <a:xfrm>
            <a:off x="2251075" y="2012494"/>
            <a:ext cx="6785421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zh-CN" sz="20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2005</a:t>
            </a:r>
            <a:r>
              <a:rPr kumimoji="1" lang="en-US" altLang="ko-KR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Ajax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诞生</a:t>
            </a:r>
            <a:endParaRPr kumimoji="1" lang="en-US" altLang="zh-CN" sz="20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zh-CN" sz="20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1999</a:t>
            </a:r>
            <a:r>
              <a:rPr kumimoji="1" lang="en-US" altLang="ko-KR" sz="20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ko-KR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RealPlayer</a:t>
            </a:r>
            <a:r>
              <a:rPr kumimoji="1" lang="zh-CN" altLang="en-US" sz="20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插件在</a:t>
            </a:r>
            <a:r>
              <a:rPr kumimoji="1" lang="en-US" altLang="zh-CN" sz="20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IE</a:t>
            </a:r>
            <a:r>
              <a:rPr kumimoji="1" lang="zh-CN" altLang="en-US" sz="20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0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Netscape</a:t>
            </a:r>
            <a:r>
              <a:rPr kumimoji="1" lang="zh-CN" altLang="en-US" sz="20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上取得成功</a:t>
            </a:r>
            <a:endParaRPr kumimoji="1" lang="en-US" altLang="zh-CN" sz="2000" dirty="0">
              <a:solidFill>
                <a:srgbClr val="004AB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zh-CN" sz="20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1997</a:t>
            </a:r>
            <a:r>
              <a:rPr kumimoji="1" lang="en-US" altLang="ko-KR" sz="20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ko-KR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IE4.0</a:t>
            </a:r>
            <a:r>
              <a:rPr kumimoji="1" lang="zh-CN" altLang="en-US" sz="20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提出并支持</a:t>
            </a:r>
            <a:r>
              <a:rPr kumimoji="1" lang="en-US" altLang="zh-CN" sz="2000" dirty="0">
                <a:solidFill>
                  <a:srgbClr val="004A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DHTML</a:t>
            </a: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zh-CN" sz="20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1997</a:t>
            </a:r>
            <a:r>
              <a:rPr kumimoji="1" lang="en-US" altLang="ko-KR" sz="20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>
                <a:solidFill>
                  <a:srgbClr val="4167D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Macromedia</a:t>
            </a:r>
            <a:r>
              <a:rPr kumimoji="1" lang="zh-CN" altLang="en-US" sz="2000" dirty="0">
                <a:solidFill>
                  <a:srgbClr val="4167D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公司推出</a:t>
            </a:r>
            <a:r>
              <a:rPr kumimoji="1" lang="en-US" altLang="zh-CN" sz="2000" dirty="0">
                <a:solidFill>
                  <a:srgbClr val="4167D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Flash1.0</a:t>
            </a: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</a:t>
            </a:r>
            <a:r>
              <a:rPr kumimoji="1" lang="en-US" altLang="zh-HK" sz="20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kumimoji="1" lang="en-US" altLang="zh-CN" sz="20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>
                <a:solidFill>
                  <a:srgbClr val="0064F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Microsoft</a:t>
            </a:r>
            <a:r>
              <a:rPr kumimoji="1" lang="zh-CN" altLang="en-US" sz="2000" dirty="0">
                <a:solidFill>
                  <a:srgbClr val="0064F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en-US" altLang="zh-CN" sz="2000" dirty="0">
                <a:solidFill>
                  <a:srgbClr val="0064F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IE 3.0</a:t>
            </a:r>
            <a:r>
              <a:rPr kumimoji="1" lang="zh-CN" altLang="en-US" sz="2000" dirty="0">
                <a:solidFill>
                  <a:srgbClr val="0064F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开始支持</a:t>
            </a:r>
            <a:r>
              <a:rPr kumimoji="1" lang="en-US" altLang="zh-CN" sz="2000" dirty="0" err="1">
                <a:solidFill>
                  <a:srgbClr val="0064F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Java,VBScript,CSS</a:t>
            </a:r>
            <a:r>
              <a:rPr kumimoji="1" lang="zh-CN" altLang="en-US" sz="2000" dirty="0">
                <a:solidFill>
                  <a:srgbClr val="0064F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等技术</a:t>
            </a:r>
            <a:endParaRPr kumimoji="1" lang="en-US" altLang="zh-CN" sz="2000" dirty="0">
              <a:solidFill>
                <a:srgbClr val="0064F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zh-CN" sz="20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1996</a:t>
            </a:r>
            <a:r>
              <a:rPr kumimoji="1" lang="en-US" altLang="ko-KR" sz="20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>
                <a:solidFill>
                  <a:srgbClr val="66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W3C</a:t>
            </a:r>
            <a:r>
              <a:rPr kumimoji="1" lang="zh-CN" altLang="en-US" sz="2000" dirty="0">
                <a:solidFill>
                  <a:srgbClr val="66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提出了</a:t>
            </a:r>
            <a:r>
              <a:rPr kumimoji="1" lang="en-US" altLang="zh-CN" sz="2000" dirty="0">
                <a:solidFill>
                  <a:srgbClr val="66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CSS</a:t>
            </a:r>
            <a:r>
              <a:rPr kumimoji="1" lang="zh-CN" altLang="en-US" sz="2000" dirty="0">
                <a:solidFill>
                  <a:srgbClr val="66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的建议标准</a:t>
            </a:r>
            <a:endParaRPr kumimoji="1" lang="en-US" altLang="zh-CN" sz="2000" dirty="0">
              <a:solidFill>
                <a:srgbClr val="6666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</a:t>
            </a:r>
            <a:r>
              <a:rPr kumimoji="1" lang="en-US" altLang="zh-HK" sz="20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kumimoji="1" lang="en-US" altLang="zh-CN" sz="20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kumimoji="1" lang="en-US" altLang="ko-KR" sz="20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>
                <a:solidFill>
                  <a:srgbClr val="99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Netscape2.0</a:t>
            </a:r>
            <a:r>
              <a:rPr kumimoji="1" lang="zh-CN" altLang="en-US" sz="2000" dirty="0">
                <a:solidFill>
                  <a:srgbClr val="99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中增加了对</a:t>
            </a:r>
            <a:r>
              <a:rPr kumimoji="1" lang="en-US" altLang="zh-CN" sz="2000" dirty="0">
                <a:solidFill>
                  <a:srgbClr val="99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 Applet</a:t>
            </a:r>
            <a:r>
              <a:rPr kumimoji="1" lang="zh-CN" altLang="en-US" sz="2000" dirty="0">
                <a:solidFill>
                  <a:srgbClr val="99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000" dirty="0">
                <a:solidFill>
                  <a:srgbClr val="99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JavaScript</a:t>
            </a:r>
            <a:r>
              <a:rPr kumimoji="1" lang="zh-CN" altLang="en-US" sz="2000" dirty="0">
                <a:solidFill>
                  <a:srgbClr val="99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的支持，支持插件</a:t>
            </a:r>
            <a:r>
              <a:rPr kumimoji="1" lang="en-US" altLang="zh-CN" sz="2000" dirty="0">
                <a:solidFill>
                  <a:srgbClr val="99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QuickTime</a:t>
            </a: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000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990</a:t>
            </a:r>
            <a:r>
              <a:rPr kumimoji="1"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000" dirty="0">
                <a:solidFill>
                  <a:srgbClr val="99C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第一个</a:t>
            </a:r>
            <a:r>
              <a:rPr kumimoji="1" lang="en-US" altLang="zh-CN" sz="2000" dirty="0">
                <a:solidFill>
                  <a:srgbClr val="99C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kumimoji="1" lang="zh-CN" altLang="en-US" sz="2000" dirty="0">
                <a:solidFill>
                  <a:srgbClr val="99C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服务器运行</a:t>
            </a:r>
            <a:endParaRPr kumimoji="1" lang="en-US" altLang="zh-CN" sz="2000" dirty="0">
              <a:solidFill>
                <a:srgbClr val="99CC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50000"/>
              </a:spcBef>
            </a:pPr>
            <a:endParaRPr kumimoji="1" lang="zh-CN" altLang="en-US" sz="2000" dirty="0">
              <a:solidFill>
                <a:srgbClr val="99CC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199776"/>
      </p:ext>
    </p:extLst>
  </p:cSld>
  <p:clrMapOvr>
    <a:masterClrMapping/>
  </p:clrMapOvr>
  <p:transition spd="slow">
    <p:pull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Ajax</a:t>
            </a:r>
            <a:r>
              <a:rPr lang="zh-CN" altLang="en-US" dirty="0"/>
              <a:t>技术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110310" y="1328852"/>
            <a:ext cx="8782169" cy="4916373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Ajax</a:t>
            </a:r>
            <a:r>
              <a:rPr lang="zh-CN" altLang="en-US" sz="3200" dirty="0"/>
              <a:t>提供不刷新当前页面的情况下和服务器通信的技术。</a:t>
            </a:r>
          </a:p>
          <a:p>
            <a:pPr eaLnBrk="1" hangingPunct="1"/>
            <a:r>
              <a:rPr lang="en-US" altLang="zh-CN" sz="3200" dirty="0"/>
              <a:t>Ajax</a:t>
            </a:r>
            <a:r>
              <a:rPr lang="zh-CN" altLang="en-US" sz="3200" dirty="0"/>
              <a:t>利用了</a:t>
            </a:r>
            <a:r>
              <a:rPr lang="en-US" altLang="zh-CN" sz="3200" dirty="0"/>
              <a:t>JavaScript</a:t>
            </a:r>
            <a:r>
              <a:rPr lang="zh-CN" altLang="en-US" sz="3200" dirty="0"/>
              <a:t>，</a:t>
            </a:r>
            <a:r>
              <a:rPr lang="en-US" altLang="zh-CN" sz="3200" dirty="0"/>
              <a:t>CSS</a:t>
            </a:r>
            <a:r>
              <a:rPr lang="zh-CN" altLang="en-US" sz="3200" dirty="0"/>
              <a:t>，</a:t>
            </a:r>
            <a:r>
              <a:rPr lang="en-US" altLang="zh-CN" sz="3200" dirty="0"/>
              <a:t>DOM</a:t>
            </a:r>
            <a:r>
              <a:rPr lang="zh-CN" altLang="en-US" sz="3200" dirty="0"/>
              <a:t>等技术，为客户端提供了更好的客户体验。</a:t>
            </a:r>
          </a:p>
          <a:p>
            <a:pPr eaLnBrk="1" hangingPunct="1"/>
            <a:r>
              <a:rPr lang="en-US" altLang="zh-CN" sz="3200" dirty="0"/>
              <a:t>Ajax</a:t>
            </a:r>
            <a:r>
              <a:rPr lang="zh-CN" altLang="en-US" sz="3200" dirty="0"/>
              <a:t>的兴起，使</a:t>
            </a:r>
            <a:r>
              <a:rPr lang="en-US" altLang="zh-CN" sz="3200" dirty="0"/>
              <a:t>JavaScript</a:t>
            </a:r>
            <a:r>
              <a:rPr lang="zh-CN" altLang="en-US" sz="3200" dirty="0"/>
              <a:t>重新得到了机会。</a:t>
            </a:r>
          </a:p>
          <a:p>
            <a:pPr eaLnBrk="1" hangingPunct="1"/>
            <a:r>
              <a:rPr lang="zh-CN" altLang="en-US" sz="3200" dirty="0"/>
              <a:t>富客户端技术？</a:t>
            </a: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43C4BF-1B5C-4620-8E96-811C3CE6C3C1}" type="slidenum">
              <a:rPr lang="zh-CN" altLang="en-US" sz="1200">
                <a:solidFill>
                  <a:srgbClr val="00B0F0"/>
                </a:solidFill>
              </a:rPr>
              <a:pPr>
                <a:spcBef>
                  <a:spcPct val="0"/>
                </a:spcBef>
                <a:buFontTx/>
                <a:buNone/>
              </a:pPr>
              <a:t>82</a:t>
            </a:fld>
            <a:endParaRPr lang="zh-CN" altLang="en-US" sz="1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379651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HTML</a:t>
            </a:r>
            <a:r>
              <a:rPr lang="zh-CN" altLang="en-US" dirty="0"/>
              <a:t>基本结构</a:t>
            </a:r>
            <a:endParaRPr lang="es-HN" altLang="zh-CN" dirty="0">
              <a:solidFill>
                <a:srgbClr val="FFC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68760"/>
            <a:ext cx="9033689" cy="5589240"/>
          </a:xfrm>
        </p:spPr>
        <p:txBody>
          <a:bodyPr rtlCol="0"/>
          <a:lstStyle/>
          <a:p>
            <a:pPr marL="114300" lvl="1" indent="0" defTabSz="228600" eaLnBrk="1" fontAlgn="auto" hangingPunct="1">
              <a:spcAft>
                <a:spcPts val="0"/>
              </a:spcAft>
              <a:buClr>
                <a:srgbClr val="0099FF"/>
              </a:buClr>
              <a:buFont typeface="Arial" panose="020B0604020202020204" pitchFamily="34" charset="0"/>
              <a:buNone/>
              <a:defRPr/>
            </a:pPr>
            <a:r>
              <a:rPr lang="en-US" altLang="zh-CN" sz="2400" b="1" kern="0" dirty="0">
                <a:solidFill>
                  <a:srgbClr val="000000"/>
                </a:solidFill>
              </a:rPr>
              <a:t>&lt;html&gt;</a:t>
            </a:r>
            <a:r>
              <a:rPr lang="en-US" altLang="zh-CN" sz="2400" kern="0" dirty="0">
                <a:solidFill>
                  <a:srgbClr val="000000"/>
                </a:solidFill>
              </a:rPr>
              <a:t>  </a:t>
            </a:r>
            <a:r>
              <a:rPr lang="en-US" altLang="zh-CN" sz="2400" kern="0" dirty="0">
                <a:solidFill>
                  <a:srgbClr val="7030A0"/>
                </a:solidFill>
              </a:rPr>
              <a:t>//</a:t>
            </a:r>
            <a:r>
              <a:rPr lang="zh-CN" altLang="en-US" sz="2400" kern="0" dirty="0">
                <a:solidFill>
                  <a:srgbClr val="7030A0"/>
                </a:solidFill>
              </a:rPr>
              <a:t>网页开始</a:t>
            </a:r>
            <a:endParaRPr lang="en-US" altLang="zh-CN" sz="2400" kern="0" dirty="0">
              <a:solidFill>
                <a:srgbClr val="7030A0"/>
              </a:solidFill>
            </a:endParaRPr>
          </a:p>
          <a:p>
            <a:pPr marL="114300" lvl="1" defTabSz="228600" fontAlgn="auto">
              <a:spcAft>
                <a:spcPts val="0"/>
              </a:spcAft>
              <a:buClr>
                <a:srgbClr val="0099FF"/>
              </a:buClr>
              <a:defRPr/>
            </a:pPr>
            <a:r>
              <a:rPr lang="en-US" altLang="zh-CN" sz="2400" b="1" kern="0" dirty="0">
                <a:solidFill>
                  <a:srgbClr val="000000"/>
                </a:solidFill>
              </a:rPr>
              <a:t>&lt;head&gt;</a:t>
            </a:r>
            <a:r>
              <a:rPr lang="en-US" altLang="zh-CN" sz="2400" kern="0" dirty="0">
                <a:solidFill>
                  <a:srgbClr val="000000"/>
                </a:solidFill>
              </a:rPr>
              <a:t>  </a:t>
            </a:r>
            <a:r>
              <a:rPr lang="en-US" altLang="zh-CN" sz="2400" kern="0" dirty="0">
                <a:solidFill>
                  <a:srgbClr val="7030A0"/>
                </a:solidFill>
              </a:rPr>
              <a:t>//</a:t>
            </a:r>
            <a:r>
              <a:rPr lang="zh-CN" altLang="en-US" sz="2400" kern="0" dirty="0">
                <a:solidFill>
                  <a:srgbClr val="7030A0"/>
                </a:solidFill>
              </a:rPr>
              <a:t>网页头部信息开始</a:t>
            </a:r>
            <a:endParaRPr lang="en-US" altLang="zh-CN" sz="2400" kern="0" dirty="0">
              <a:solidFill>
                <a:srgbClr val="7030A0"/>
              </a:solidFill>
            </a:endParaRPr>
          </a:p>
          <a:p>
            <a:pPr marL="114300" lvl="1" indent="0" defTabSz="228600" eaLnBrk="1" fontAlgn="auto" hangingPunct="1">
              <a:spcAft>
                <a:spcPts val="0"/>
              </a:spcAft>
              <a:buClr>
                <a:srgbClr val="0099FF"/>
              </a:buClr>
              <a:buFont typeface="Arial" panose="020B0604020202020204" pitchFamily="34" charset="0"/>
              <a:buNone/>
              <a:defRPr/>
            </a:pPr>
            <a:r>
              <a:rPr lang="en-US" altLang="zh-CN" sz="2400" kern="0" dirty="0">
                <a:solidFill>
                  <a:srgbClr val="000000"/>
                </a:solidFill>
              </a:rPr>
              <a:t>&lt;title&gt;</a:t>
            </a:r>
            <a:r>
              <a:rPr lang="zh-CN" altLang="en-US" sz="2400" kern="0" dirty="0">
                <a:solidFill>
                  <a:srgbClr val="000000"/>
                </a:solidFill>
              </a:rPr>
              <a:t>网页标题</a:t>
            </a:r>
            <a:r>
              <a:rPr lang="en-US" altLang="zh-CN" sz="2400" kern="0" dirty="0">
                <a:solidFill>
                  <a:srgbClr val="000000"/>
                </a:solidFill>
              </a:rPr>
              <a:t>&lt;/title&gt;</a:t>
            </a:r>
          </a:p>
          <a:p>
            <a:pPr marL="114300" lvl="1" defTabSz="228600" fontAlgn="auto">
              <a:spcAft>
                <a:spcPts val="0"/>
              </a:spcAft>
              <a:buClr>
                <a:srgbClr val="0099FF"/>
              </a:buClr>
              <a:defRPr/>
            </a:pPr>
            <a:r>
              <a:rPr lang="en-US" altLang="zh-CN" sz="2400" b="1" kern="0" dirty="0">
                <a:solidFill>
                  <a:srgbClr val="000000"/>
                </a:solidFill>
              </a:rPr>
              <a:t>&lt;/head&gt;</a:t>
            </a:r>
            <a:r>
              <a:rPr lang="en-US" altLang="zh-CN" sz="2400" kern="0" dirty="0">
                <a:solidFill>
                  <a:srgbClr val="000000"/>
                </a:solidFill>
              </a:rPr>
              <a:t>  </a:t>
            </a:r>
            <a:r>
              <a:rPr lang="en-US" altLang="zh-CN" sz="2400" kern="0" dirty="0">
                <a:solidFill>
                  <a:srgbClr val="7030A0"/>
                </a:solidFill>
              </a:rPr>
              <a:t>//</a:t>
            </a:r>
            <a:r>
              <a:rPr lang="zh-CN" altLang="en-US" sz="2400" kern="0" dirty="0">
                <a:solidFill>
                  <a:srgbClr val="7030A0"/>
                </a:solidFill>
              </a:rPr>
              <a:t>网页头部信息结束</a:t>
            </a:r>
            <a:endParaRPr lang="en-US" altLang="zh-CN" sz="2400" kern="0" dirty="0">
              <a:solidFill>
                <a:srgbClr val="7030A0"/>
              </a:solidFill>
            </a:endParaRPr>
          </a:p>
          <a:p>
            <a:pPr marL="114300" lvl="1" defTabSz="228600" fontAlgn="auto">
              <a:spcAft>
                <a:spcPts val="0"/>
              </a:spcAft>
              <a:buClr>
                <a:srgbClr val="0099FF"/>
              </a:buClr>
              <a:defRPr/>
            </a:pPr>
            <a:r>
              <a:rPr lang="en-US" altLang="zh-CN" sz="2400" b="1" kern="0" dirty="0">
                <a:solidFill>
                  <a:srgbClr val="000000"/>
                </a:solidFill>
              </a:rPr>
              <a:t>&lt;body&gt;</a:t>
            </a:r>
            <a:r>
              <a:rPr lang="en-US" altLang="zh-CN" sz="2400" kern="0" dirty="0">
                <a:solidFill>
                  <a:srgbClr val="000000"/>
                </a:solidFill>
              </a:rPr>
              <a:t>  </a:t>
            </a:r>
            <a:r>
              <a:rPr lang="en-US" altLang="zh-CN" sz="2400" kern="0" dirty="0">
                <a:solidFill>
                  <a:srgbClr val="7030A0"/>
                </a:solidFill>
              </a:rPr>
              <a:t>//</a:t>
            </a:r>
            <a:r>
              <a:rPr lang="zh-CN" altLang="en-US" sz="2400" kern="0" dirty="0">
                <a:solidFill>
                  <a:srgbClr val="7030A0"/>
                </a:solidFill>
              </a:rPr>
              <a:t>网页主体内容</a:t>
            </a:r>
            <a:endParaRPr lang="en-US" altLang="zh-CN" sz="2400" kern="0" dirty="0">
              <a:solidFill>
                <a:srgbClr val="7030A0"/>
              </a:solidFill>
            </a:endParaRPr>
          </a:p>
          <a:p>
            <a:pPr marL="114300" lvl="1" indent="0" defTabSz="228600" eaLnBrk="1" fontAlgn="auto" hangingPunct="1">
              <a:spcAft>
                <a:spcPts val="0"/>
              </a:spcAft>
              <a:buClr>
                <a:srgbClr val="0099FF"/>
              </a:buClr>
              <a:buFont typeface="Arial" panose="020B0604020202020204" pitchFamily="34" charset="0"/>
              <a:buNone/>
              <a:defRPr/>
            </a:pPr>
            <a:r>
              <a:rPr lang="en-US" altLang="zh-CN" sz="2400" kern="0" dirty="0">
                <a:solidFill>
                  <a:srgbClr val="000000"/>
                </a:solidFill>
              </a:rPr>
              <a:t>&lt;h1 align=“center”&gt;</a:t>
            </a:r>
            <a:r>
              <a:rPr lang="zh-CN" altLang="en-US" sz="2400" kern="0" dirty="0">
                <a:solidFill>
                  <a:srgbClr val="000000"/>
                </a:solidFill>
              </a:rPr>
              <a:t>文章标题</a:t>
            </a:r>
            <a:r>
              <a:rPr lang="en-US" altLang="zh-CN" sz="2400" kern="0" dirty="0">
                <a:solidFill>
                  <a:srgbClr val="000000"/>
                </a:solidFill>
              </a:rPr>
              <a:t>&lt;/h1&gt;</a:t>
            </a:r>
          </a:p>
          <a:p>
            <a:pPr marL="114300" lvl="1" indent="0" defTabSz="228600" eaLnBrk="1" fontAlgn="auto" hangingPunct="1">
              <a:spcAft>
                <a:spcPts val="0"/>
              </a:spcAft>
              <a:buClr>
                <a:srgbClr val="0099FF"/>
              </a:buClr>
              <a:buFont typeface="Arial" panose="020B0604020202020204" pitchFamily="34" charset="0"/>
              <a:buNone/>
              <a:defRPr/>
            </a:pPr>
            <a:r>
              <a:rPr lang="en-US" altLang="zh-CN" sz="2400" kern="0" dirty="0">
                <a:solidFill>
                  <a:srgbClr val="000000"/>
                </a:solidFill>
              </a:rPr>
              <a:t>&lt;p&gt;</a:t>
            </a:r>
            <a:r>
              <a:rPr lang="zh-CN" altLang="en-US" sz="2400" kern="0" dirty="0">
                <a:solidFill>
                  <a:srgbClr val="000000"/>
                </a:solidFill>
              </a:rPr>
              <a:t>文章主体内容</a:t>
            </a:r>
            <a:r>
              <a:rPr lang="en-US" altLang="zh-CN" sz="2400" kern="0" dirty="0">
                <a:solidFill>
                  <a:srgbClr val="000000"/>
                </a:solidFill>
              </a:rPr>
              <a:t>&lt;/p&gt;</a:t>
            </a:r>
          </a:p>
          <a:p>
            <a:pPr marL="114300" lvl="1" indent="0" defTabSz="228600" eaLnBrk="1" fontAlgn="auto" hangingPunct="1">
              <a:spcAft>
                <a:spcPts val="0"/>
              </a:spcAft>
              <a:buClr>
                <a:srgbClr val="0099FF"/>
              </a:buClr>
              <a:buFont typeface="Arial" panose="020B0604020202020204" pitchFamily="34" charset="0"/>
              <a:buNone/>
              <a:defRPr/>
            </a:pPr>
            <a:r>
              <a:rPr lang="en-US" altLang="zh-CN" sz="2400" kern="0" dirty="0">
                <a:solidFill>
                  <a:srgbClr val="000000"/>
                </a:solidFill>
              </a:rPr>
              <a:t>&lt;a </a:t>
            </a:r>
            <a:r>
              <a:rPr lang="en-US" altLang="zh-CN" sz="2400" kern="0" dirty="0" err="1">
                <a:solidFill>
                  <a:srgbClr val="000000"/>
                </a:solidFill>
              </a:rPr>
              <a:t>href</a:t>
            </a:r>
            <a:r>
              <a:rPr lang="en-US" altLang="zh-CN" sz="2400" kern="0" dirty="0">
                <a:solidFill>
                  <a:srgbClr val="000000"/>
                </a:solidFill>
              </a:rPr>
              <a:t>=“xxx.html”&gt;</a:t>
            </a:r>
            <a:r>
              <a:rPr lang="zh-CN" altLang="en-US" sz="2400" kern="0" dirty="0">
                <a:solidFill>
                  <a:srgbClr val="000000"/>
                </a:solidFill>
              </a:rPr>
              <a:t>超级链接</a:t>
            </a:r>
            <a:r>
              <a:rPr lang="en-US" altLang="zh-CN" sz="2400" kern="0" dirty="0">
                <a:solidFill>
                  <a:srgbClr val="000000"/>
                </a:solidFill>
              </a:rPr>
              <a:t>&lt;/a&gt;</a:t>
            </a:r>
          </a:p>
          <a:p>
            <a:pPr marL="114300" lvl="1" indent="0" defTabSz="228600" eaLnBrk="1" fontAlgn="auto" hangingPunct="1">
              <a:spcAft>
                <a:spcPts val="0"/>
              </a:spcAft>
              <a:buClr>
                <a:srgbClr val="0099FF"/>
              </a:buClr>
              <a:buFont typeface="Arial" panose="020B0604020202020204" pitchFamily="34" charset="0"/>
              <a:buNone/>
              <a:defRPr/>
            </a:pPr>
            <a:r>
              <a:rPr lang="en-US" altLang="zh-CN" sz="2400" kern="0" dirty="0">
                <a:solidFill>
                  <a:srgbClr val="000000"/>
                </a:solidFill>
              </a:rPr>
              <a:t>&lt;</a:t>
            </a:r>
            <a:r>
              <a:rPr lang="en-US" altLang="zh-CN" sz="2400" kern="0" dirty="0" err="1">
                <a:solidFill>
                  <a:srgbClr val="000000"/>
                </a:solidFill>
              </a:rPr>
              <a:t>img</a:t>
            </a:r>
            <a:r>
              <a:rPr lang="en-US" altLang="zh-CN" sz="2400" kern="0" dirty="0">
                <a:solidFill>
                  <a:srgbClr val="000000"/>
                </a:solidFill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</a:rPr>
              <a:t>src</a:t>
            </a:r>
            <a:r>
              <a:rPr lang="en-US" altLang="zh-CN" sz="2400" kern="0" dirty="0">
                <a:solidFill>
                  <a:srgbClr val="000000"/>
                </a:solidFill>
              </a:rPr>
              <a:t>=“xxx.jpg” alt=“</a:t>
            </a:r>
            <a:r>
              <a:rPr lang="zh-CN" altLang="en-US" sz="2400" kern="0" dirty="0">
                <a:solidFill>
                  <a:srgbClr val="000000"/>
                </a:solidFill>
              </a:rPr>
              <a:t>图片</a:t>
            </a:r>
            <a:r>
              <a:rPr lang="en-US" altLang="zh-CN" sz="2400" kern="0" dirty="0">
                <a:solidFill>
                  <a:srgbClr val="000000"/>
                </a:solidFill>
              </a:rPr>
              <a:t>”&gt;</a:t>
            </a:r>
          </a:p>
          <a:p>
            <a:pPr marL="114300" lvl="1" defTabSz="228600" fontAlgn="auto">
              <a:spcAft>
                <a:spcPts val="0"/>
              </a:spcAft>
              <a:buClr>
                <a:srgbClr val="0099FF"/>
              </a:buClr>
              <a:defRPr/>
            </a:pPr>
            <a:r>
              <a:rPr lang="en-US" altLang="zh-CN" sz="2400" b="1" kern="0" dirty="0">
                <a:solidFill>
                  <a:srgbClr val="000000"/>
                </a:solidFill>
              </a:rPr>
              <a:t>&lt;/body&gt;</a:t>
            </a:r>
            <a:r>
              <a:rPr lang="en-US" altLang="zh-CN" sz="2400" kern="0" dirty="0">
                <a:solidFill>
                  <a:srgbClr val="000000"/>
                </a:solidFill>
              </a:rPr>
              <a:t>  </a:t>
            </a:r>
            <a:r>
              <a:rPr lang="en-US" altLang="zh-CN" sz="2400" kern="0" dirty="0">
                <a:solidFill>
                  <a:srgbClr val="7030A0"/>
                </a:solidFill>
              </a:rPr>
              <a:t>//</a:t>
            </a:r>
            <a:r>
              <a:rPr lang="zh-CN" altLang="en-US" sz="2400" kern="0" dirty="0">
                <a:solidFill>
                  <a:srgbClr val="7030A0"/>
                </a:solidFill>
              </a:rPr>
              <a:t>网页主体内容</a:t>
            </a:r>
            <a:endParaRPr lang="en-US" altLang="zh-CN" sz="2400" kern="0" dirty="0">
              <a:solidFill>
                <a:srgbClr val="7030A0"/>
              </a:solidFill>
            </a:endParaRPr>
          </a:p>
          <a:p>
            <a:pPr marL="114300" lvl="1" defTabSz="228600" fontAlgn="auto">
              <a:spcAft>
                <a:spcPts val="0"/>
              </a:spcAft>
              <a:buClr>
                <a:srgbClr val="0099FF"/>
              </a:buClr>
              <a:defRPr/>
            </a:pPr>
            <a:r>
              <a:rPr lang="en-US" altLang="zh-CN" sz="2400" b="1" kern="0" dirty="0">
                <a:solidFill>
                  <a:srgbClr val="000000"/>
                </a:solidFill>
              </a:rPr>
              <a:t>&lt;/html&gt;</a:t>
            </a:r>
            <a:r>
              <a:rPr lang="en-US" altLang="zh-CN" sz="2400" kern="0" dirty="0">
                <a:solidFill>
                  <a:srgbClr val="000000"/>
                </a:solidFill>
              </a:rPr>
              <a:t>  </a:t>
            </a:r>
            <a:r>
              <a:rPr lang="en-US" altLang="zh-CN" sz="2400" kern="0" dirty="0">
                <a:solidFill>
                  <a:srgbClr val="7030A0"/>
                </a:solidFill>
              </a:rPr>
              <a:t>//</a:t>
            </a:r>
            <a:r>
              <a:rPr lang="zh-CN" altLang="en-US" sz="2400" kern="0" dirty="0">
                <a:solidFill>
                  <a:srgbClr val="7030A0"/>
                </a:solidFill>
              </a:rPr>
              <a:t>网页结束</a:t>
            </a:r>
          </a:p>
        </p:txBody>
      </p:sp>
      <p:sp>
        <p:nvSpPr>
          <p:cNvPr id="10244" name="灯片编号占位符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03B007-FDE9-467C-BD00-848ABF345C95}" type="slidenum">
              <a:rPr lang="zh-CN" altLang="en-US" sz="1200">
                <a:solidFill>
                  <a:srgbClr val="00B0F0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zh-CN" altLang="en-US" sz="1200">
              <a:solidFill>
                <a:srgbClr val="00B0F0"/>
              </a:solidFill>
            </a:endParaRPr>
          </a:p>
        </p:txBody>
      </p:sp>
      <p:pic>
        <p:nvPicPr>
          <p:cNvPr id="10247" name="Picture 2" descr="D:\360data\重要数据\我的文档\My Pictures\未标题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795003"/>
            <a:ext cx="4101649" cy="280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608321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000120141114A01PWBG">
  <a:themeElements>
    <a:clrScheme name="自定义 1">
      <a:dk1>
        <a:srgbClr val="7F7F7F"/>
      </a:dk1>
      <a:lt1>
        <a:sysClr val="window" lastClr="FFFFFF"/>
      </a:lt1>
      <a:dk2>
        <a:srgbClr val="35322F"/>
      </a:dk2>
      <a:lt2>
        <a:srgbClr val="E3DED1"/>
      </a:lt2>
      <a:accent1>
        <a:srgbClr val="1C546B"/>
      </a:accent1>
      <a:accent2>
        <a:srgbClr val="5990B5"/>
      </a:accent2>
      <a:accent3>
        <a:srgbClr val="616B95"/>
      </a:accent3>
      <a:accent4>
        <a:srgbClr val="B6AC88"/>
      </a:accent4>
      <a:accent5>
        <a:srgbClr val="A9A747"/>
      </a:accent5>
      <a:accent6>
        <a:srgbClr val="DDA811"/>
      </a:accent6>
      <a:hlink>
        <a:srgbClr val="96608E"/>
      </a:hlink>
      <a:folHlink>
        <a:srgbClr val="2B953D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A000220141204A06PPBG</Template>
  <TotalTime>0</TotalTime>
  <Words>4681</Words>
  <Application>Microsoft Office PowerPoint</Application>
  <PresentationFormat>全屏显示(4:3)</PresentationFormat>
  <Paragraphs>589</Paragraphs>
  <Slides>82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93" baseType="lpstr">
      <vt:lpstr>华文中宋</vt:lpstr>
      <vt:lpstr>宋体</vt:lpstr>
      <vt:lpstr>微软雅黑</vt:lpstr>
      <vt:lpstr>幼圆</vt:lpstr>
      <vt:lpstr>Arial</vt:lpstr>
      <vt:lpstr>Arial Black</vt:lpstr>
      <vt:lpstr>Calibri</vt:lpstr>
      <vt:lpstr>Times New Roman</vt:lpstr>
      <vt:lpstr>Wingdings</vt:lpstr>
      <vt:lpstr>A000120141114A01PWBG</vt:lpstr>
      <vt:lpstr>Visio</vt:lpstr>
      <vt:lpstr>Web技术的起源及发展</vt:lpstr>
      <vt:lpstr>PowerPoint 演示文稿</vt:lpstr>
      <vt:lpstr>PowerPoint 演示文稿</vt:lpstr>
      <vt:lpstr>WEB 发展</vt:lpstr>
      <vt:lpstr>Web Browser</vt:lpstr>
      <vt:lpstr>Web架构</vt:lpstr>
      <vt:lpstr>HTML</vt:lpstr>
      <vt:lpstr>超文本标记语言– HTML</vt:lpstr>
      <vt:lpstr>HTML基本结构</vt:lpstr>
      <vt:lpstr>Web客户端开发的发展</vt:lpstr>
      <vt:lpstr>1996年</vt:lpstr>
      <vt:lpstr>JavaScript</vt:lpstr>
      <vt:lpstr>JavaScript和Java的差别</vt:lpstr>
      <vt:lpstr>JavaScript的功能</vt:lpstr>
      <vt:lpstr>CSS概述</vt:lpstr>
      <vt:lpstr>CSS 解决的问题</vt:lpstr>
      <vt:lpstr>CSS</vt:lpstr>
      <vt:lpstr>CSS示例</vt:lpstr>
      <vt:lpstr>CSS示例</vt:lpstr>
      <vt:lpstr>DIV+CSS布局</vt:lpstr>
      <vt:lpstr>DIV+CSS布局优势</vt:lpstr>
      <vt:lpstr>DIV+CSS示例</vt:lpstr>
      <vt:lpstr>DIV+CSS示例</vt:lpstr>
      <vt:lpstr>Web客户端开发的发展</vt:lpstr>
      <vt:lpstr>1997年</vt:lpstr>
      <vt:lpstr>Flash</vt:lpstr>
      <vt:lpstr>网页三剑客</vt:lpstr>
      <vt:lpstr>什么是HTML文件？</vt:lpstr>
      <vt:lpstr>HTML 元素与标签</vt:lpstr>
      <vt:lpstr>HTML 元素与标签</vt:lpstr>
      <vt:lpstr>HTML网页</vt:lpstr>
      <vt:lpstr>HTML网页</vt:lpstr>
      <vt:lpstr>HTML标签</vt:lpstr>
      <vt:lpstr>HTML标签</vt:lpstr>
      <vt:lpstr>HTML标签</vt:lpstr>
      <vt:lpstr>HTML 属性</vt:lpstr>
      <vt:lpstr>HTML 属性实例</vt:lpstr>
      <vt:lpstr>提示</vt:lpstr>
      <vt:lpstr>HTML注释</vt:lpstr>
      <vt:lpstr>提示</vt:lpstr>
      <vt:lpstr>提示</vt:lpstr>
      <vt:lpstr>提示</vt:lpstr>
      <vt:lpstr>HTML相对路径(Relative Path)</vt:lpstr>
      <vt:lpstr>HTML绝对路径(Absolute Path)</vt:lpstr>
      <vt:lpstr>Web工作原理</vt:lpstr>
      <vt:lpstr>WEB开发技术</vt:lpstr>
      <vt:lpstr>PowerPoint 演示文稿</vt:lpstr>
      <vt:lpstr>URL和URN</vt:lpstr>
      <vt:lpstr>URL和URN</vt:lpstr>
      <vt:lpstr>Microsoft IIS</vt:lpstr>
      <vt:lpstr>Apache</vt:lpstr>
      <vt:lpstr>Tomcat</vt:lpstr>
      <vt:lpstr>J2EE服务器</vt:lpstr>
      <vt:lpstr>Nginx</vt:lpstr>
      <vt:lpstr>WEB通讯时序图</vt:lpstr>
      <vt:lpstr>WEB原理的思考</vt:lpstr>
      <vt:lpstr>WEB的技术体系</vt:lpstr>
      <vt:lpstr>PowerPoint 演示文稿</vt:lpstr>
      <vt:lpstr>Web服务端开发的发展</vt:lpstr>
      <vt:lpstr>SSI技术</vt:lpstr>
      <vt:lpstr>SSI指令基本格式</vt:lpstr>
      <vt:lpstr>SSI特点</vt:lpstr>
      <vt:lpstr>Web服务端开发的发展</vt:lpstr>
      <vt:lpstr>CGI技术</vt:lpstr>
      <vt:lpstr>Web服务端开发的发展</vt:lpstr>
      <vt:lpstr>PHP</vt:lpstr>
      <vt:lpstr>Web服务端开发的发展</vt:lpstr>
      <vt:lpstr>ASP</vt:lpstr>
      <vt:lpstr>Web服务端开发的发展</vt:lpstr>
      <vt:lpstr>Servlet和JSP</vt:lpstr>
      <vt:lpstr>XML</vt:lpstr>
      <vt:lpstr>Web服务端开发的发展</vt:lpstr>
      <vt:lpstr>J2EE和DotNet</vt:lpstr>
      <vt:lpstr>Web服务端开发的发展</vt:lpstr>
      <vt:lpstr>Web Service</vt:lpstr>
      <vt:lpstr>Web服务端开发的发展</vt:lpstr>
      <vt:lpstr>Spring框架</vt:lpstr>
      <vt:lpstr>JSF标准</vt:lpstr>
      <vt:lpstr>服务端开发的发展</vt:lpstr>
      <vt:lpstr>WEB1.0与WEB2.0</vt:lpstr>
      <vt:lpstr>Web客户端开发的发展</vt:lpstr>
      <vt:lpstr>Ajax技术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2018-03-16T04:33:49Z</dcterms:created>
  <dcterms:modified xsi:type="dcterms:W3CDTF">2018-03-16T04:33:56Z</dcterms:modified>
</cp:coreProperties>
</file>