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2"/>
  </p:notesMasterIdLst>
  <p:sldIdLst>
    <p:sldId id="319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547" r:id="rId10"/>
    <p:sldId id="548" r:id="rId11"/>
    <p:sldId id="439" r:id="rId12"/>
    <p:sldId id="440" r:id="rId13"/>
    <p:sldId id="441" r:id="rId14"/>
    <p:sldId id="446" r:id="rId15"/>
    <p:sldId id="442" r:id="rId16"/>
    <p:sldId id="443" r:id="rId17"/>
    <p:sldId id="444" r:id="rId18"/>
    <p:sldId id="445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555" r:id="rId32"/>
    <p:sldId id="552" r:id="rId33"/>
    <p:sldId id="553" r:id="rId34"/>
    <p:sldId id="554" r:id="rId35"/>
    <p:sldId id="556" r:id="rId36"/>
    <p:sldId id="460" r:id="rId37"/>
    <p:sldId id="461" r:id="rId38"/>
    <p:sldId id="462" r:id="rId39"/>
    <p:sldId id="466" r:id="rId40"/>
    <p:sldId id="468" r:id="rId41"/>
    <p:sldId id="470" r:id="rId42"/>
    <p:sldId id="471" r:id="rId43"/>
    <p:sldId id="472" r:id="rId44"/>
    <p:sldId id="473" r:id="rId45"/>
    <p:sldId id="474" r:id="rId46"/>
    <p:sldId id="549" r:id="rId47"/>
    <p:sldId id="550" r:id="rId48"/>
    <p:sldId id="551" r:id="rId49"/>
    <p:sldId id="475" r:id="rId50"/>
    <p:sldId id="476" r:id="rId51"/>
    <p:sldId id="557" r:id="rId52"/>
    <p:sldId id="558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67" r:id="rId62"/>
    <p:sldId id="568" r:id="rId63"/>
    <p:sldId id="569" r:id="rId64"/>
    <p:sldId id="570" r:id="rId65"/>
    <p:sldId id="575" r:id="rId66"/>
    <p:sldId id="576" r:id="rId67"/>
    <p:sldId id="571" r:id="rId68"/>
    <p:sldId id="572" r:id="rId69"/>
    <p:sldId id="573" r:id="rId70"/>
    <p:sldId id="574" r:id="rId71"/>
    <p:sldId id="479" r:id="rId72"/>
    <p:sldId id="480" r:id="rId73"/>
    <p:sldId id="481" r:id="rId74"/>
    <p:sldId id="482" r:id="rId75"/>
    <p:sldId id="483" r:id="rId76"/>
    <p:sldId id="484" r:id="rId77"/>
    <p:sldId id="485" r:id="rId78"/>
    <p:sldId id="508" r:id="rId79"/>
    <p:sldId id="509" r:id="rId80"/>
    <p:sldId id="510" r:id="rId81"/>
    <p:sldId id="511" r:id="rId82"/>
    <p:sldId id="512" r:id="rId83"/>
    <p:sldId id="513" r:id="rId84"/>
    <p:sldId id="514" r:id="rId85"/>
    <p:sldId id="515" r:id="rId86"/>
    <p:sldId id="516" r:id="rId87"/>
    <p:sldId id="517" r:id="rId88"/>
    <p:sldId id="518" r:id="rId89"/>
    <p:sldId id="519" r:id="rId90"/>
    <p:sldId id="520" r:id="rId91"/>
    <p:sldId id="521" r:id="rId92"/>
    <p:sldId id="522" r:id="rId93"/>
    <p:sldId id="523" r:id="rId94"/>
    <p:sldId id="524" r:id="rId95"/>
    <p:sldId id="525" r:id="rId96"/>
    <p:sldId id="526" r:id="rId97"/>
    <p:sldId id="527" r:id="rId98"/>
    <p:sldId id="528" r:id="rId99"/>
    <p:sldId id="529" r:id="rId100"/>
    <p:sldId id="530" r:id="rId101"/>
    <p:sldId id="531" r:id="rId102"/>
    <p:sldId id="532" r:id="rId103"/>
    <p:sldId id="533" r:id="rId104"/>
    <p:sldId id="534" r:id="rId105"/>
    <p:sldId id="535" r:id="rId106"/>
    <p:sldId id="536" r:id="rId107"/>
    <p:sldId id="537" r:id="rId108"/>
    <p:sldId id="538" r:id="rId109"/>
    <p:sldId id="539" r:id="rId110"/>
    <p:sldId id="540" r:id="rId111"/>
    <p:sldId id="541" r:id="rId112"/>
    <p:sldId id="542" r:id="rId113"/>
    <p:sldId id="543" r:id="rId114"/>
    <p:sldId id="544" r:id="rId115"/>
    <p:sldId id="545" r:id="rId116"/>
    <p:sldId id="546" r:id="rId117"/>
    <p:sldId id="577" r:id="rId118"/>
    <p:sldId id="578" r:id="rId119"/>
    <p:sldId id="579" r:id="rId120"/>
    <p:sldId id="580" r:id="rId1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00DD234F-3A9A-4171-A58E-F74A974DF390}">
          <p14:sldIdLst>
            <p14:sldId id="319"/>
            <p14:sldId id="431"/>
          </p14:sldIdLst>
        </p14:section>
        <p14:section name="CSS概念" id="{CC8318B0-1E95-43A7-824F-FCA24BBBD168}">
          <p14:sldIdLst>
            <p14:sldId id="432"/>
            <p14:sldId id="433"/>
            <p14:sldId id="434"/>
            <p14:sldId id="435"/>
            <p14:sldId id="436"/>
            <p14:sldId id="437"/>
            <p14:sldId id="547"/>
            <p14:sldId id="548"/>
          </p14:sldIdLst>
        </p14:section>
        <p14:section name="CSS引用" id="{1FBC2A57-9A26-4224-900F-6B2D1D7BE34A}">
          <p14:sldIdLst>
            <p14:sldId id="439"/>
            <p14:sldId id="440"/>
            <p14:sldId id="441"/>
            <p14:sldId id="446"/>
            <p14:sldId id="442"/>
            <p14:sldId id="443"/>
            <p14:sldId id="444"/>
            <p14:sldId id="445"/>
          </p14:sldIdLst>
        </p14:section>
        <p14:section name="CSS构造及使用" id="{6C7D7382-9421-4EEE-BACC-23A0FBF128F9}">
          <p14:sldIdLst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555"/>
            <p14:sldId id="552"/>
            <p14:sldId id="553"/>
            <p14:sldId id="554"/>
            <p14:sldId id="556"/>
            <p14:sldId id="460"/>
            <p14:sldId id="461"/>
            <p14:sldId id="462"/>
            <p14:sldId id="466"/>
            <p14:sldId id="468"/>
          </p14:sldIdLst>
        </p14:section>
        <p14:section name="文字、图像、背景CSS定义" id="{D772337A-A0F4-4D7C-95B2-B04B5C0D8874}">
          <p14:sldIdLst>
            <p14:sldId id="470"/>
            <p14:sldId id="471"/>
            <p14:sldId id="472"/>
            <p14:sldId id="473"/>
            <p14:sldId id="474"/>
            <p14:sldId id="549"/>
            <p14:sldId id="550"/>
            <p14:sldId id="551"/>
          </p14:sldIdLst>
        </p14:section>
        <p14:section name=" DIV+CSS盒子模型" id="{6438BB28-FE03-41D8-9C99-499586A41971}">
          <p14:sldIdLst>
            <p14:sldId id="475"/>
            <p14:sldId id="47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5"/>
            <p14:sldId id="576"/>
            <p14:sldId id="571"/>
            <p14:sldId id="572"/>
            <p14:sldId id="573"/>
            <p14:sldId id="574"/>
            <p14:sldId id="479"/>
            <p14:sldId id="480"/>
            <p14:sldId id="481"/>
            <p14:sldId id="482"/>
            <p14:sldId id="483"/>
            <p14:sldId id="484"/>
            <p14:sldId id="485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77"/>
            <p14:sldId id="578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82737" autoAdjust="0"/>
  </p:normalViewPr>
  <p:slideViewPr>
    <p:cSldViewPr>
      <p:cViewPr varScale="1">
        <p:scale>
          <a:sx n="74" d="100"/>
          <a:sy n="74" d="100"/>
        </p:scale>
        <p:origin x="167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7BC8-6E42-4F86-8F0E-7A97A4BE86F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27DEC7-9AFA-412F-AC26-A85063EE5B11}">
      <dgm:prSet phldrT="[文本]"/>
      <dgm:spPr/>
      <dgm:t>
        <a:bodyPr/>
        <a:lstStyle/>
        <a:p>
          <a:r>
            <a:rPr lang="zh-CN" altLang="en-US" dirty="0"/>
            <a:t>内嵌样式</a:t>
          </a:r>
          <a:r>
            <a:rPr lang="en-US" altLang="zh-CN" dirty="0"/>
            <a:t>(Inline Style)</a:t>
          </a:r>
          <a:endParaRPr lang="zh-CN" altLang="en-US" dirty="0"/>
        </a:p>
      </dgm:t>
    </dgm:pt>
    <dgm:pt modelId="{BCF20F19-31C6-429E-B60B-FD039356522A}" type="parTrans" cxnId="{B6A6EF32-E194-4FAE-A105-C92494B88174}">
      <dgm:prSet/>
      <dgm:spPr/>
      <dgm:t>
        <a:bodyPr/>
        <a:lstStyle/>
        <a:p>
          <a:endParaRPr lang="zh-CN" altLang="en-US"/>
        </a:p>
      </dgm:t>
    </dgm:pt>
    <dgm:pt modelId="{2F130629-47A0-4852-8C43-95727F7CF252}" type="sibTrans" cxnId="{B6A6EF32-E194-4FAE-A105-C92494B88174}">
      <dgm:prSet/>
      <dgm:spPr/>
      <dgm:t>
        <a:bodyPr/>
        <a:lstStyle/>
        <a:p>
          <a:endParaRPr lang="zh-CN" altLang="en-US"/>
        </a:p>
      </dgm:t>
    </dgm:pt>
    <dgm:pt modelId="{BD014114-FCB1-4C2C-94ED-B761F01CDEDF}">
      <dgm:prSet phldrT="[文本]"/>
      <dgm:spPr/>
      <dgm:t>
        <a:bodyPr/>
        <a:lstStyle/>
        <a:p>
          <a:r>
            <a:rPr lang="zh-CN" altLang="en-US" dirty="0"/>
            <a:t>内部样式表</a:t>
          </a:r>
          <a:r>
            <a:rPr lang="en-US" altLang="zh-CN" dirty="0"/>
            <a:t>(Internal Style Sheet) </a:t>
          </a:r>
          <a:endParaRPr lang="zh-CN" altLang="en-US" dirty="0"/>
        </a:p>
      </dgm:t>
    </dgm:pt>
    <dgm:pt modelId="{A3178001-207C-4E10-BC0F-46FE5248A6FC}" type="parTrans" cxnId="{87063367-5623-47A1-8A8E-26BF03A52FD0}">
      <dgm:prSet/>
      <dgm:spPr/>
      <dgm:t>
        <a:bodyPr/>
        <a:lstStyle/>
        <a:p>
          <a:endParaRPr lang="zh-CN" altLang="en-US"/>
        </a:p>
      </dgm:t>
    </dgm:pt>
    <dgm:pt modelId="{383F63DA-2472-4A35-B359-ACE6AE32AE2D}" type="sibTrans" cxnId="{87063367-5623-47A1-8A8E-26BF03A52FD0}">
      <dgm:prSet/>
      <dgm:spPr/>
      <dgm:t>
        <a:bodyPr/>
        <a:lstStyle/>
        <a:p>
          <a:endParaRPr lang="zh-CN" altLang="en-US"/>
        </a:p>
      </dgm:t>
    </dgm:pt>
    <dgm:pt modelId="{B6F6A23B-53F3-4EBA-96CC-30BC25CBC495}">
      <dgm:prSet phldrT="[文本]"/>
      <dgm:spPr/>
      <dgm:t>
        <a:bodyPr/>
        <a:lstStyle/>
        <a:p>
          <a:r>
            <a:rPr lang="zh-CN" altLang="en-US" dirty="0"/>
            <a:t>外部样式表</a:t>
          </a:r>
          <a:r>
            <a:rPr lang="en-US" altLang="zh-CN" dirty="0"/>
            <a:t>(External Style Sheet)</a:t>
          </a:r>
          <a:endParaRPr lang="zh-CN" altLang="en-US" dirty="0"/>
        </a:p>
      </dgm:t>
    </dgm:pt>
    <dgm:pt modelId="{674EC37B-27E5-4F8C-A285-67F54D3CA802}" type="parTrans" cxnId="{7BADC1A4-5120-490C-8E99-0B104A07B07B}">
      <dgm:prSet/>
      <dgm:spPr/>
      <dgm:t>
        <a:bodyPr/>
        <a:lstStyle/>
        <a:p>
          <a:endParaRPr lang="zh-CN" altLang="en-US"/>
        </a:p>
      </dgm:t>
    </dgm:pt>
    <dgm:pt modelId="{4D72A7B7-85B3-4B85-9796-AA28FEED539D}" type="sibTrans" cxnId="{7BADC1A4-5120-490C-8E99-0B104A07B07B}">
      <dgm:prSet/>
      <dgm:spPr/>
      <dgm:t>
        <a:bodyPr/>
        <a:lstStyle/>
        <a:p>
          <a:endParaRPr lang="zh-CN" altLang="en-US"/>
        </a:p>
      </dgm:t>
    </dgm:pt>
    <dgm:pt modelId="{93AE4C89-F6F7-473B-BAB8-EFC788E60F69}" type="pres">
      <dgm:prSet presAssocID="{F9147BC8-6E42-4F86-8F0E-7A97A4BE86FD}" presName="Name0" presStyleCnt="0">
        <dgm:presLayoutVars>
          <dgm:chMax val="7"/>
          <dgm:chPref val="7"/>
          <dgm:dir/>
        </dgm:presLayoutVars>
      </dgm:prSet>
      <dgm:spPr/>
    </dgm:pt>
    <dgm:pt modelId="{1FF40B48-CF60-4522-B1FB-BAC52FF8EF44}" type="pres">
      <dgm:prSet presAssocID="{F9147BC8-6E42-4F86-8F0E-7A97A4BE86FD}" presName="Name1" presStyleCnt="0"/>
      <dgm:spPr/>
    </dgm:pt>
    <dgm:pt modelId="{AAED4A81-63CF-4747-9992-2329C2161330}" type="pres">
      <dgm:prSet presAssocID="{F9147BC8-6E42-4F86-8F0E-7A97A4BE86FD}" presName="cycle" presStyleCnt="0"/>
      <dgm:spPr/>
    </dgm:pt>
    <dgm:pt modelId="{89D2916A-B3BA-4101-AFE6-ECC89B03708C}" type="pres">
      <dgm:prSet presAssocID="{F9147BC8-6E42-4F86-8F0E-7A97A4BE86FD}" presName="srcNode" presStyleLbl="node1" presStyleIdx="0" presStyleCnt="3"/>
      <dgm:spPr/>
    </dgm:pt>
    <dgm:pt modelId="{EB93D57C-391E-404A-BA27-05494E248526}" type="pres">
      <dgm:prSet presAssocID="{F9147BC8-6E42-4F86-8F0E-7A97A4BE86FD}" presName="conn" presStyleLbl="parChTrans1D2" presStyleIdx="0" presStyleCnt="1"/>
      <dgm:spPr/>
    </dgm:pt>
    <dgm:pt modelId="{80434ACB-2F7F-4F27-8D83-FD881FECF38D}" type="pres">
      <dgm:prSet presAssocID="{F9147BC8-6E42-4F86-8F0E-7A97A4BE86FD}" presName="extraNode" presStyleLbl="node1" presStyleIdx="0" presStyleCnt="3"/>
      <dgm:spPr/>
    </dgm:pt>
    <dgm:pt modelId="{491C3D7A-1927-4023-BCC3-29CE3AF0664C}" type="pres">
      <dgm:prSet presAssocID="{F9147BC8-6E42-4F86-8F0E-7A97A4BE86FD}" presName="dstNode" presStyleLbl="node1" presStyleIdx="0" presStyleCnt="3"/>
      <dgm:spPr/>
    </dgm:pt>
    <dgm:pt modelId="{9009C0D8-7FCE-4BD0-B8EB-1993C6C5E38A}" type="pres">
      <dgm:prSet presAssocID="{1627DEC7-9AFA-412F-AC26-A85063EE5B11}" presName="text_1" presStyleLbl="node1" presStyleIdx="0" presStyleCnt="3">
        <dgm:presLayoutVars>
          <dgm:bulletEnabled val="1"/>
        </dgm:presLayoutVars>
      </dgm:prSet>
      <dgm:spPr/>
    </dgm:pt>
    <dgm:pt modelId="{407C5F14-2AA0-480F-B2F8-436FBAB4E4B8}" type="pres">
      <dgm:prSet presAssocID="{1627DEC7-9AFA-412F-AC26-A85063EE5B11}" presName="accent_1" presStyleCnt="0"/>
      <dgm:spPr/>
    </dgm:pt>
    <dgm:pt modelId="{18D34718-5975-4356-B0CC-4F7DF1B82657}" type="pres">
      <dgm:prSet presAssocID="{1627DEC7-9AFA-412F-AC26-A85063EE5B11}" presName="accentRepeatNode" presStyleLbl="solidFgAcc1" presStyleIdx="0" presStyleCnt="3"/>
      <dgm:spPr/>
    </dgm:pt>
    <dgm:pt modelId="{B992EBD8-0CA6-42ED-8D60-522A1D890EC5}" type="pres">
      <dgm:prSet presAssocID="{BD014114-FCB1-4C2C-94ED-B761F01CDEDF}" presName="text_2" presStyleLbl="node1" presStyleIdx="1" presStyleCnt="3">
        <dgm:presLayoutVars>
          <dgm:bulletEnabled val="1"/>
        </dgm:presLayoutVars>
      </dgm:prSet>
      <dgm:spPr/>
    </dgm:pt>
    <dgm:pt modelId="{28A13760-D88E-4D1C-8C98-DD49D96D0DD9}" type="pres">
      <dgm:prSet presAssocID="{BD014114-FCB1-4C2C-94ED-B761F01CDEDF}" presName="accent_2" presStyleCnt="0"/>
      <dgm:spPr/>
    </dgm:pt>
    <dgm:pt modelId="{784641B8-CF29-49C7-AFD9-7D0DA683189D}" type="pres">
      <dgm:prSet presAssocID="{BD014114-FCB1-4C2C-94ED-B761F01CDEDF}" presName="accentRepeatNode" presStyleLbl="solidFgAcc1" presStyleIdx="1" presStyleCnt="3"/>
      <dgm:spPr/>
    </dgm:pt>
    <dgm:pt modelId="{E1EA6762-F480-4F43-A928-120019AAC712}" type="pres">
      <dgm:prSet presAssocID="{B6F6A23B-53F3-4EBA-96CC-30BC25CBC495}" presName="text_3" presStyleLbl="node1" presStyleIdx="2" presStyleCnt="3">
        <dgm:presLayoutVars>
          <dgm:bulletEnabled val="1"/>
        </dgm:presLayoutVars>
      </dgm:prSet>
      <dgm:spPr/>
    </dgm:pt>
    <dgm:pt modelId="{D437F752-2541-43AC-8D21-BC1AD5E69E12}" type="pres">
      <dgm:prSet presAssocID="{B6F6A23B-53F3-4EBA-96CC-30BC25CBC495}" presName="accent_3" presStyleCnt="0"/>
      <dgm:spPr/>
    </dgm:pt>
    <dgm:pt modelId="{3B386BF6-4805-48E6-9C0E-F6BFE4440CE3}" type="pres">
      <dgm:prSet presAssocID="{B6F6A23B-53F3-4EBA-96CC-30BC25CBC495}" presName="accentRepeatNode" presStyleLbl="solidFgAcc1" presStyleIdx="2" presStyleCnt="3"/>
      <dgm:spPr/>
    </dgm:pt>
  </dgm:ptLst>
  <dgm:cxnLst>
    <dgm:cxn modelId="{B6BB8018-91B6-4CCB-93A3-A7D1C2A33DF1}" type="presOf" srcId="{2F130629-47A0-4852-8C43-95727F7CF252}" destId="{EB93D57C-391E-404A-BA27-05494E248526}" srcOrd="0" destOrd="0" presId="urn:microsoft.com/office/officeart/2008/layout/VerticalCurvedList"/>
    <dgm:cxn modelId="{B7A90922-9305-4B9D-AD74-105174F13714}" type="presOf" srcId="{1627DEC7-9AFA-412F-AC26-A85063EE5B11}" destId="{9009C0D8-7FCE-4BD0-B8EB-1993C6C5E38A}" srcOrd="0" destOrd="0" presId="urn:microsoft.com/office/officeart/2008/layout/VerticalCurvedList"/>
    <dgm:cxn modelId="{B6A6EF32-E194-4FAE-A105-C92494B88174}" srcId="{F9147BC8-6E42-4F86-8F0E-7A97A4BE86FD}" destId="{1627DEC7-9AFA-412F-AC26-A85063EE5B11}" srcOrd="0" destOrd="0" parTransId="{BCF20F19-31C6-429E-B60B-FD039356522A}" sibTransId="{2F130629-47A0-4852-8C43-95727F7CF252}"/>
    <dgm:cxn modelId="{9E2F6F5B-D005-4426-B4EC-817F7FB63909}" type="presOf" srcId="{F9147BC8-6E42-4F86-8F0E-7A97A4BE86FD}" destId="{93AE4C89-F6F7-473B-BAB8-EFC788E60F69}" srcOrd="0" destOrd="0" presId="urn:microsoft.com/office/officeart/2008/layout/VerticalCurvedList"/>
    <dgm:cxn modelId="{87063367-5623-47A1-8A8E-26BF03A52FD0}" srcId="{F9147BC8-6E42-4F86-8F0E-7A97A4BE86FD}" destId="{BD014114-FCB1-4C2C-94ED-B761F01CDEDF}" srcOrd="1" destOrd="0" parTransId="{A3178001-207C-4E10-BC0F-46FE5248A6FC}" sibTransId="{383F63DA-2472-4A35-B359-ACE6AE32AE2D}"/>
    <dgm:cxn modelId="{6CF983A1-9E87-49E7-A608-694FACAD2691}" type="presOf" srcId="{BD014114-FCB1-4C2C-94ED-B761F01CDEDF}" destId="{B992EBD8-0CA6-42ED-8D60-522A1D890EC5}" srcOrd="0" destOrd="0" presId="urn:microsoft.com/office/officeart/2008/layout/VerticalCurvedList"/>
    <dgm:cxn modelId="{7BADC1A4-5120-490C-8E99-0B104A07B07B}" srcId="{F9147BC8-6E42-4F86-8F0E-7A97A4BE86FD}" destId="{B6F6A23B-53F3-4EBA-96CC-30BC25CBC495}" srcOrd="2" destOrd="0" parTransId="{674EC37B-27E5-4F8C-A285-67F54D3CA802}" sibTransId="{4D72A7B7-85B3-4B85-9796-AA28FEED539D}"/>
    <dgm:cxn modelId="{ED3438E9-38EA-4817-B599-B09089EA7306}" type="presOf" srcId="{B6F6A23B-53F3-4EBA-96CC-30BC25CBC495}" destId="{E1EA6762-F480-4F43-A928-120019AAC712}" srcOrd="0" destOrd="0" presId="urn:microsoft.com/office/officeart/2008/layout/VerticalCurvedList"/>
    <dgm:cxn modelId="{9B257E75-2A1E-467A-BA54-4B0ADF3BAD07}" type="presParOf" srcId="{93AE4C89-F6F7-473B-BAB8-EFC788E60F69}" destId="{1FF40B48-CF60-4522-B1FB-BAC52FF8EF44}" srcOrd="0" destOrd="0" presId="urn:microsoft.com/office/officeart/2008/layout/VerticalCurvedList"/>
    <dgm:cxn modelId="{C61AFEEB-E1A0-4941-922F-A94998884415}" type="presParOf" srcId="{1FF40B48-CF60-4522-B1FB-BAC52FF8EF44}" destId="{AAED4A81-63CF-4747-9992-2329C2161330}" srcOrd="0" destOrd="0" presId="urn:microsoft.com/office/officeart/2008/layout/VerticalCurvedList"/>
    <dgm:cxn modelId="{0350A877-0ED5-4B55-BB97-AA93E342E2D5}" type="presParOf" srcId="{AAED4A81-63CF-4747-9992-2329C2161330}" destId="{89D2916A-B3BA-4101-AFE6-ECC89B03708C}" srcOrd="0" destOrd="0" presId="urn:microsoft.com/office/officeart/2008/layout/VerticalCurvedList"/>
    <dgm:cxn modelId="{CD13DCE9-E0B0-4450-9879-D0EF858BF819}" type="presParOf" srcId="{AAED4A81-63CF-4747-9992-2329C2161330}" destId="{EB93D57C-391E-404A-BA27-05494E248526}" srcOrd="1" destOrd="0" presId="urn:microsoft.com/office/officeart/2008/layout/VerticalCurvedList"/>
    <dgm:cxn modelId="{2213FE0E-5191-40E0-A630-D8156769C1DD}" type="presParOf" srcId="{AAED4A81-63CF-4747-9992-2329C2161330}" destId="{80434ACB-2F7F-4F27-8D83-FD881FECF38D}" srcOrd="2" destOrd="0" presId="urn:microsoft.com/office/officeart/2008/layout/VerticalCurvedList"/>
    <dgm:cxn modelId="{68C7D9AC-8206-4D3F-8A3E-C214334E7634}" type="presParOf" srcId="{AAED4A81-63CF-4747-9992-2329C2161330}" destId="{491C3D7A-1927-4023-BCC3-29CE3AF0664C}" srcOrd="3" destOrd="0" presId="urn:microsoft.com/office/officeart/2008/layout/VerticalCurvedList"/>
    <dgm:cxn modelId="{58DE741A-712D-4430-90AE-6BB5D6ABA82A}" type="presParOf" srcId="{1FF40B48-CF60-4522-B1FB-BAC52FF8EF44}" destId="{9009C0D8-7FCE-4BD0-B8EB-1993C6C5E38A}" srcOrd="1" destOrd="0" presId="urn:microsoft.com/office/officeart/2008/layout/VerticalCurvedList"/>
    <dgm:cxn modelId="{0A0F4F17-86EB-40FC-85EE-20FCDF946C09}" type="presParOf" srcId="{1FF40B48-CF60-4522-B1FB-BAC52FF8EF44}" destId="{407C5F14-2AA0-480F-B2F8-436FBAB4E4B8}" srcOrd="2" destOrd="0" presId="urn:microsoft.com/office/officeart/2008/layout/VerticalCurvedList"/>
    <dgm:cxn modelId="{D9C0ADA5-99CB-43B1-9296-A263FD0A923E}" type="presParOf" srcId="{407C5F14-2AA0-480F-B2F8-436FBAB4E4B8}" destId="{18D34718-5975-4356-B0CC-4F7DF1B82657}" srcOrd="0" destOrd="0" presId="urn:microsoft.com/office/officeart/2008/layout/VerticalCurvedList"/>
    <dgm:cxn modelId="{333CE450-3823-4F4A-89FB-1DC55C34AE90}" type="presParOf" srcId="{1FF40B48-CF60-4522-B1FB-BAC52FF8EF44}" destId="{B992EBD8-0CA6-42ED-8D60-522A1D890EC5}" srcOrd="3" destOrd="0" presId="urn:microsoft.com/office/officeart/2008/layout/VerticalCurvedList"/>
    <dgm:cxn modelId="{2704B3DB-32BC-421A-8D9E-922F4BBB0B13}" type="presParOf" srcId="{1FF40B48-CF60-4522-B1FB-BAC52FF8EF44}" destId="{28A13760-D88E-4D1C-8C98-DD49D96D0DD9}" srcOrd="4" destOrd="0" presId="urn:microsoft.com/office/officeart/2008/layout/VerticalCurvedList"/>
    <dgm:cxn modelId="{B0EE6BF0-BA9B-4D1C-8DC8-CB27E52BBFA2}" type="presParOf" srcId="{28A13760-D88E-4D1C-8C98-DD49D96D0DD9}" destId="{784641B8-CF29-49C7-AFD9-7D0DA683189D}" srcOrd="0" destOrd="0" presId="urn:microsoft.com/office/officeart/2008/layout/VerticalCurvedList"/>
    <dgm:cxn modelId="{D54CA4E8-35F4-4B2B-A919-67D2D3F9502D}" type="presParOf" srcId="{1FF40B48-CF60-4522-B1FB-BAC52FF8EF44}" destId="{E1EA6762-F480-4F43-A928-120019AAC712}" srcOrd="5" destOrd="0" presId="urn:microsoft.com/office/officeart/2008/layout/VerticalCurvedList"/>
    <dgm:cxn modelId="{42479233-133B-42BE-86D8-9BF2437E3DED}" type="presParOf" srcId="{1FF40B48-CF60-4522-B1FB-BAC52FF8EF44}" destId="{D437F752-2541-43AC-8D21-BC1AD5E69E12}" srcOrd="6" destOrd="0" presId="urn:microsoft.com/office/officeart/2008/layout/VerticalCurvedList"/>
    <dgm:cxn modelId="{43B992F3-11A4-4687-9EF2-CF86F036C2CB}" type="presParOf" srcId="{D437F752-2541-43AC-8D21-BC1AD5E69E12}" destId="{3B386BF6-4805-48E6-9C0E-F6BFE4440C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3D57C-391E-404A-BA27-05494E248526}">
      <dsp:nvSpPr>
        <dsp:cNvPr id="0" name=""/>
        <dsp:cNvSpPr/>
      </dsp:nvSpPr>
      <dsp:spPr>
        <a:xfrm>
          <a:off x="-5360801" y="-821000"/>
          <a:ext cx="6383862" cy="6383862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9C0D8-7FCE-4BD0-B8EB-1993C6C5E38A}">
      <dsp:nvSpPr>
        <dsp:cNvPr id="0" name=""/>
        <dsp:cNvSpPr/>
      </dsp:nvSpPr>
      <dsp:spPr>
        <a:xfrm>
          <a:off x="658170" y="474186"/>
          <a:ext cx="7505991" cy="948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7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内嵌样式</a:t>
          </a:r>
          <a:r>
            <a:rPr lang="en-US" altLang="zh-CN" sz="3500" kern="1200" dirty="0"/>
            <a:t>(Inline Style)</a:t>
          </a:r>
          <a:endParaRPr lang="zh-CN" altLang="en-US" sz="3500" kern="1200" dirty="0"/>
        </a:p>
      </dsp:txBody>
      <dsp:txXfrm>
        <a:off x="658170" y="474186"/>
        <a:ext cx="7505991" cy="948372"/>
      </dsp:txXfrm>
    </dsp:sp>
    <dsp:sp modelId="{18D34718-5975-4356-B0CC-4F7DF1B82657}">
      <dsp:nvSpPr>
        <dsp:cNvPr id="0" name=""/>
        <dsp:cNvSpPr/>
      </dsp:nvSpPr>
      <dsp:spPr>
        <a:xfrm>
          <a:off x="65437" y="355639"/>
          <a:ext cx="1185465" cy="1185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2EBD8-0CA6-42ED-8D60-522A1D890EC5}">
      <dsp:nvSpPr>
        <dsp:cNvPr id="0" name=""/>
        <dsp:cNvSpPr/>
      </dsp:nvSpPr>
      <dsp:spPr>
        <a:xfrm>
          <a:off x="1002903" y="1896744"/>
          <a:ext cx="7161258" cy="948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7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内部样式表</a:t>
          </a:r>
          <a:r>
            <a:rPr lang="en-US" altLang="zh-CN" sz="3500" kern="1200" dirty="0"/>
            <a:t>(Internal Style Sheet) </a:t>
          </a:r>
          <a:endParaRPr lang="zh-CN" altLang="en-US" sz="3500" kern="1200" dirty="0"/>
        </a:p>
      </dsp:txBody>
      <dsp:txXfrm>
        <a:off x="1002903" y="1896744"/>
        <a:ext cx="7161258" cy="948372"/>
      </dsp:txXfrm>
    </dsp:sp>
    <dsp:sp modelId="{784641B8-CF29-49C7-AFD9-7D0DA683189D}">
      <dsp:nvSpPr>
        <dsp:cNvPr id="0" name=""/>
        <dsp:cNvSpPr/>
      </dsp:nvSpPr>
      <dsp:spPr>
        <a:xfrm>
          <a:off x="410171" y="1778198"/>
          <a:ext cx="1185465" cy="1185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A6762-F480-4F43-A928-120019AAC712}">
      <dsp:nvSpPr>
        <dsp:cNvPr id="0" name=""/>
        <dsp:cNvSpPr/>
      </dsp:nvSpPr>
      <dsp:spPr>
        <a:xfrm>
          <a:off x="658170" y="3319303"/>
          <a:ext cx="7505991" cy="948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7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外部样式表</a:t>
          </a:r>
          <a:r>
            <a:rPr lang="en-US" altLang="zh-CN" sz="3500" kern="1200" dirty="0"/>
            <a:t>(External Style Sheet)</a:t>
          </a:r>
          <a:endParaRPr lang="zh-CN" altLang="en-US" sz="3500" kern="1200" dirty="0"/>
        </a:p>
      </dsp:txBody>
      <dsp:txXfrm>
        <a:off x="658170" y="3319303"/>
        <a:ext cx="7505991" cy="948372"/>
      </dsp:txXfrm>
    </dsp:sp>
    <dsp:sp modelId="{3B386BF6-4805-48E6-9C0E-F6BFE4440CE3}">
      <dsp:nvSpPr>
        <dsp:cNvPr id="0" name=""/>
        <dsp:cNvSpPr/>
      </dsp:nvSpPr>
      <dsp:spPr>
        <a:xfrm>
          <a:off x="65437" y="3200756"/>
          <a:ext cx="1185465" cy="1185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76215F-C70E-44BD-8B70-1C10ADB2E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75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6DA91-76E4-4483-ADBC-EE1050F6971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8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80C09-0E34-49A0-AA51-9E77FF1D24C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5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05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43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18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62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89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86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BEE61-5818-42FC-A5AF-80A50519274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9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F8E3E-F50F-40BF-BD4A-5DCDA9E75C6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6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41AD5-025C-41DB-8ABF-00D0FE8A6FE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48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37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36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574A4-24C8-491A-A6E2-C7634D66E5B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14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2311E-F097-473D-BFBA-8170BC7AEEA3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925" y="3803659"/>
            <a:ext cx="3994150" cy="4318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E98E40-9606-4AA4-817E-9A9C707D663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201" y="2642556"/>
            <a:ext cx="6451599" cy="986829"/>
          </a:xfr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3200" b="0" noProof="0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 algn="ctr">
              <a:lnSpc>
                <a:spcPct val="110000"/>
              </a:lnSpc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2" name="任意多边形 21"/>
          <p:cNvSpPr/>
          <p:nvPr/>
        </p:nvSpPr>
        <p:spPr>
          <a:xfrm rot="2213584">
            <a:off x="1805218" y="-154402"/>
            <a:ext cx="60001" cy="1362260"/>
          </a:xfrm>
          <a:custGeom>
            <a:avLst/>
            <a:gdLst>
              <a:gd name="connsiteX0" fmla="*/ 0 w 60001"/>
              <a:gd name="connsiteY0" fmla="*/ 45039 h 1362260"/>
              <a:gd name="connsiteX1" fmla="*/ 60001 w 60001"/>
              <a:gd name="connsiteY1" fmla="*/ 0 h 1362260"/>
              <a:gd name="connsiteX2" fmla="*/ 60001 w 60001"/>
              <a:gd name="connsiteY2" fmla="*/ 1362260 h 1362260"/>
              <a:gd name="connsiteX3" fmla="*/ 0 w 60001"/>
              <a:gd name="connsiteY3" fmla="*/ 1362260 h 136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1" h="1362260">
                <a:moveTo>
                  <a:pt x="0" y="45039"/>
                </a:moveTo>
                <a:lnTo>
                  <a:pt x="60001" y="0"/>
                </a:lnTo>
                <a:lnTo>
                  <a:pt x="60001" y="1362260"/>
                </a:lnTo>
                <a:lnTo>
                  <a:pt x="0" y="1362260"/>
                </a:lnTo>
                <a:close/>
              </a:path>
            </a:pathLst>
          </a:cu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2213584">
            <a:off x="230478" y="-652240"/>
            <a:ext cx="1737847" cy="1304483"/>
          </a:xfrm>
          <a:custGeom>
            <a:avLst/>
            <a:gdLst>
              <a:gd name="connsiteX0" fmla="*/ 0 w 1737847"/>
              <a:gd name="connsiteY0" fmla="*/ 1304483 h 1304483"/>
              <a:gd name="connsiteX1" fmla="*/ 1737847 w 1737847"/>
              <a:gd name="connsiteY1" fmla="*/ 0 h 1304483"/>
              <a:gd name="connsiteX2" fmla="*/ 1737847 w 1737847"/>
              <a:gd name="connsiteY2" fmla="*/ 1304483 h 130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847" h="1304483">
                <a:moveTo>
                  <a:pt x="0" y="1304483"/>
                </a:moveTo>
                <a:lnTo>
                  <a:pt x="1737847" y="0"/>
                </a:lnTo>
                <a:lnTo>
                  <a:pt x="1737847" y="1304483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213584">
            <a:off x="1953907" y="234188"/>
            <a:ext cx="60001" cy="2016000"/>
          </a:xfrm>
          <a:prstGeom prst="rect">
            <a:avLst/>
          </a:pr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213584">
            <a:off x="-124954" y="-489583"/>
            <a:ext cx="2317330" cy="2016000"/>
          </a:xfrm>
          <a:custGeom>
            <a:avLst/>
            <a:gdLst>
              <a:gd name="connsiteX0" fmla="*/ 0 w 2317330"/>
              <a:gd name="connsiteY0" fmla="*/ 0 h 2016000"/>
              <a:gd name="connsiteX1" fmla="*/ 2317330 w 2317330"/>
              <a:gd name="connsiteY1" fmla="*/ 0 h 2016000"/>
              <a:gd name="connsiteX2" fmla="*/ 2317330 w 2317330"/>
              <a:gd name="connsiteY2" fmla="*/ 2016000 h 2016000"/>
              <a:gd name="connsiteX3" fmla="*/ 609202 w 2317330"/>
              <a:gd name="connsiteY3" fmla="*/ 2016000 h 2016000"/>
              <a:gd name="connsiteX4" fmla="*/ 0 w 2317330"/>
              <a:gd name="connsiteY4" fmla="*/ 1204415 h 2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330" h="2016000">
                <a:moveTo>
                  <a:pt x="0" y="0"/>
                </a:moveTo>
                <a:lnTo>
                  <a:pt x="2317330" y="0"/>
                </a:lnTo>
                <a:lnTo>
                  <a:pt x="2317330" y="2016000"/>
                </a:lnTo>
                <a:lnTo>
                  <a:pt x="609202" y="2016000"/>
                </a:lnTo>
                <a:lnTo>
                  <a:pt x="0" y="120441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13343609">
            <a:off x="7990980" y="5218096"/>
            <a:ext cx="1469727" cy="2016000"/>
          </a:xfrm>
          <a:custGeom>
            <a:avLst/>
            <a:gdLst>
              <a:gd name="connsiteX0" fmla="*/ 1469727 w 1469727"/>
              <a:gd name="connsiteY0" fmla="*/ 2016000 h 2016000"/>
              <a:gd name="connsiteX1" fmla="*/ 1088883 w 1469727"/>
              <a:gd name="connsiteY1" fmla="*/ 2016000 h 2016000"/>
              <a:gd name="connsiteX2" fmla="*/ 0 w 1469727"/>
              <a:gd name="connsiteY2" fmla="*/ 823249 h 2016000"/>
              <a:gd name="connsiteX3" fmla="*/ 901779 w 1469727"/>
              <a:gd name="connsiteY3" fmla="*/ 0 h 2016000"/>
              <a:gd name="connsiteX4" fmla="*/ 1469727 w 1469727"/>
              <a:gd name="connsiteY4" fmla="*/ 0 h 2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9727" h="2016000">
                <a:moveTo>
                  <a:pt x="1469727" y="2016000"/>
                </a:moveTo>
                <a:lnTo>
                  <a:pt x="1088883" y="2016000"/>
                </a:lnTo>
                <a:lnTo>
                  <a:pt x="0" y="823249"/>
                </a:lnTo>
                <a:lnTo>
                  <a:pt x="901779" y="0"/>
                </a:lnTo>
                <a:lnTo>
                  <a:pt x="1469727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3343609">
            <a:off x="8273344" y="3737193"/>
            <a:ext cx="60001" cy="2016000"/>
          </a:xfrm>
          <a:prstGeom prst="rect">
            <a:avLst/>
          </a:pr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3343609">
            <a:off x="8058634" y="4439293"/>
            <a:ext cx="2030424" cy="2016000"/>
          </a:xfrm>
          <a:custGeom>
            <a:avLst/>
            <a:gdLst>
              <a:gd name="connsiteX0" fmla="*/ 2030424 w 2030424"/>
              <a:gd name="connsiteY0" fmla="*/ 2016000 h 2016000"/>
              <a:gd name="connsiteX1" fmla="*/ 1840440 w 2030424"/>
              <a:gd name="connsiteY1" fmla="*/ 2016000 h 2016000"/>
              <a:gd name="connsiteX2" fmla="*/ 59587 w 2030424"/>
              <a:gd name="connsiteY2" fmla="*/ 65271 h 2016000"/>
              <a:gd name="connsiteX3" fmla="*/ 0 w 2030424"/>
              <a:gd name="connsiteY3" fmla="*/ 0 h 2016000"/>
              <a:gd name="connsiteX4" fmla="*/ 2030424 w 2030424"/>
              <a:gd name="connsiteY4" fmla="*/ 0 h 2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424" h="2016000">
                <a:moveTo>
                  <a:pt x="2030424" y="2016000"/>
                </a:moveTo>
                <a:lnTo>
                  <a:pt x="1840440" y="2016000"/>
                </a:lnTo>
                <a:lnTo>
                  <a:pt x="59587" y="65271"/>
                </a:lnTo>
                <a:lnTo>
                  <a:pt x="0" y="0"/>
                </a:lnTo>
                <a:lnTo>
                  <a:pt x="203042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343609">
            <a:off x="8132388" y="4705015"/>
            <a:ext cx="60001" cy="2016000"/>
          </a:xfrm>
          <a:prstGeom prst="rect">
            <a:avLst/>
          </a:prstGeom>
          <a:solidFill>
            <a:srgbClr val="1C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024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937CA-1CB0-4C99-AFAA-9E005A7D38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0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3425" y="476250"/>
            <a:ext cx="2203450" cy="56784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462712" cy="56784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2666E-787E-4BCD-BC96-4967A19D7C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44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5816"/>
            <a:ext cx="7535822" cy="6826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8383"/>
            <a:ext cx="8229600" cy="4741863"/>
          </a:xfrm>
        </p:spPr>
        <p:txBody>
          <a:bodyPr/>
          <a:lstStyle>
            <a:lvl1pPr marL="342900" indent="-25717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C6FBD52-8B26-4C8E-8945-BB0C808C56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85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6E1B9-176A-4F15-8207-880130E306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9931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260850" cy="4741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412875"/>
            <a:ext cx="4262437" cy="4741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5137A-F8BC-49EF-9809-B660507429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4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98FAA-95EA-484E-B2EC-063D829D6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9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4FED2-81BF-472B-9E52-827D2F2BA5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1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09ED1-D4B9-432E-91F2-8373AD6C0D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F8DD0-6131-43DF-A209-76B0E1A0DF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6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ED975-A195-47C9-A5EB-91010ECA5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0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57300"/>
            <a:ext cx="9144000" cy="56007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5816"/>
            <a:ext cx="7535822" cy="68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2804"/>
            <a:ext cx="8229600" cy="474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DF30DC9-2497-4507-B27D-4386A3D433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2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3300"/>
          </a:solidFill>
          <a:latin typeface="Arial" panose="020B0604020202020204" pitchFamily="34" charset="0"/>
          <a:ea typeface="华文中宋" panose="02010600040101010101" pitchFamily="2" charset="-122"/>
          <a:cs typeface="宋体" panose="02010600030101010101" pitchFamily="2" charset="-122"/>
        </a:defRPr>
      </a:lvl9pPr>
    </p:titleStyle>
    <p:bodyStyle>
      <a:lvl1pPr marL="342900" indent="-257175" algn="l" rtl="0" eaLnBrk="1" fontAlgn="base" hangingPunct="1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1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26.xml"/><Relationship Id="rId7" Type="http://schemas.openxmlformats.org/officeDocument/2006/relationships/slide" Target="slide3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7.xml"/><Relationship Id="rId4" Type="http://schemas.openxmlformats.org/officeDocument/2006/relationships/slide" Target="slide1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26.xml"/><Relationship Id="rId7" Type="http://schemas.openxmlformats.org/officeDocument/2006/relationships/slide" Target="slide2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27.xml"/><Relationship Id="rId10" Type="http://schemas.openxmlformats.org/officeDocument/2006/relationships/slide" Target="slide60.xml"/><Relationship Id="rId4" Type="http://schemas.openxmlformats.org/officeDocument/2006/relationships/slide" Target="slide13.xml"/><Relationship Id="rId9" Type="http://schemas.openxmlformats.org/officeDocument/2006/relationships/slide" Target="slide4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软件学院 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40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技术及应用开发实践</a:t>
            </a:r>
            <a:endParaRPr lang="zh-CN" altLang="en-US" sz="4000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76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/>
          <a:lstStyle/>
          <a:p>
            <a:r>
              <a:rPr lang="zh-CN" altLang="en-US" b="1">
                <a:latin typeface="Trebuchet MS" panose="020B0603020202020204" pitchFamily="34" charset="0"/>
              </a:rPr>
              <a:t>为什么要使用</a:t>
            </a:r>
            <a:r>
              <a:rPr lang="en-US" altLang="zh-CN" b="1">
                <a:latin typeface="Trebuchet MS" panose="020B0603020202020204" pitchFamily="34" charset="0"/>
              </a:rPr>
              <a:t>Web</a:t>
            </a:r>
            <a:r>
              <a:rPr lang="zh-CN" altLang="en-US" b="1">
                <a:latin typeface="Trebuchet MS" panose="020B0603020202020204" pitchFamily="34" charset="0"/>
              </a:rPr>
              <a:t>标准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890588" lvl="1" indent="-533400">
              <a:lnSpc>
                <a:spcPct val="120000"/>
              </a:lnSpc>
              <a:buClr>
                <a:schemeClr val="tx1"/>
              </a:buClr>
            </a:pP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易于协同开发和维护</a:t>
            </a:r>
          </a:p>
          <a:p>
            <a:pPr marL="890588" lvl="1" indent="-533400">
              <a:lnSpc>
                <a:spcPct val="120000"/>
              </a:lnSpc>
              <a:buClr>
                <a:schemeClr val="tx1"/>
              </a:buClr>
            </a:pP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代码量减少，降低了带宽成本</a:t>
            </a:r>
          </a:p>
          <a:p>
            <a:pPr marL="890588" lvl="1" indent="-533400">
              <a:lnSpc>
                <a:spcPct val="120000"/>
              </a:lnSpc>
              <a:buClr>
                <a:schemeClr val="tx1"/>
              </a:buClr>
            </a:pP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提高网站易用性和用户体验</a:t>
            </a:r>
          </a:p>
          <a:p>
            <a:pPr marL="890588" lvl="1" indent="-533400">
              <a:lnSpc>
                <a:spcPct val="120000"/>
              </a:lnSpc>
              <a:buClr>
                <a:schemeClr val="tx1"/>
              </a:buClr>
            </a:pP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与未来浏览器和手持设备兼容</a:t>
            </a:r>
          </a:p>
          <a:p>
            <a:pPr marL="890588" lvl="1" indent="-533400">
              <a:lnSpc>
                <a:spcPct val="120000"/>
              </a:lnSpc>
              <a:buClr>
                <a:schemeClr val="tx1"/>
              </a:buClr>
            </a:pP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搜索引擎优化</a:t>
            </a:r>
            <a:r>
              <a:rPr lang="en-US" altLang="zh-CN" sz="4000" b="0">
                <a:latin typeface="Trebuchet MS" panose="020B0603020202020204" pitchFamily="34" charset="0"/>
                <a:ea typeface="黑体" panose="02010609060101010101" pitchFamily="49" charset="-122"/>
              </a:rPr>
              <a:t>(SEO)</a:t>
            </a:r>
          </a:p>
          <a:p>
            <a:pPr marL="890588" lvl="1" indent="-533400">
              <a:lnSpc>
                <a:spcPct val="120000"/>
              </a:lnSpc>
              <a:buClr>
                <a:schemeClr val="tx1"/>
              </a:buClr>
            </a:pPr>
            <a:endParaRPr lang="en-US" altLang="zh-CN" sz="4000" b="0">
              <a:latin typeface="Trebuchet MS" panose="020B0603020202020204" pitchFamily="34" charset="0"/>
              <a:ea typeface="黑体" panose="02010609060101010101" pitchFamily="49" charset="-122"/>
            </a:endParaRPr>
          </a:p>
          <a:p>
            <a:pPr marL="890588" lvl="1" indent="-533400">
              <a:lnSpc>
                <a:spcPct val="120000"/>
              </a:lnSpc>
              <a:buClr>
                <a:schemeClr val="tx1"/>
              </a:buClr>
            </a:pPr>
            <a:endParaRPr lang="en-US" altLang="zh-CN" sz="4000" b="0">
              <a:latin typeface="Trebuchet MS" panose="020B0603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51478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+mn-ea"/>
              </a:rPr>
              <a:t>盒子的定位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广义的“定位”：要将某个元素放到某个位置的时候，这个动作可以称为定位操作，可以使用任何</a:t>
            </a:r>
            <a:r>
              <a:rPr lang="en-US" altLang="zh-CN"/>
              <a:t>CSS</a:t>
            </a:r>
            <a:r>
              <a:rPr lang="zh-CN" altLang="en-US"/>
              <a:t>规则来实现，这就是泛指的一个网页排版中的定位操作，使用传统的表格排版时，同样存在定位的问题。</a:t>
            </a:r>
            <a:endParaRPr lang="en-US" altLang="zh-CN"/>
          </a:p>
          <a:p>
            <a:pPr eaLnBrk="1" hangingPunct="1"/>
            <a:r>
              <a:rPr lang="zh-CN" altLang="en-US"/>
              <a:t>狭义的“定位”：在</a:t>
            </a:r>
            <a:r>
              <a:rPr lang="en-US" altLang="zh-CN"/>
              <a:t>CSS</a:t>
            </a:r>
            <a:r>
              <a:rPr lang="zh-CN" altLang="en-US"/>
              <a:t>中有一个非常重要的属性</a:t>
            </a:r>
            <a:r>
              <a:rPr lang="en-US" altLang="zh-CN"/>
              <a:t>position</a:t>
            </a:r>
            <a:r>
              <a:rPr lang="zh-CN" altLang="en-US"/>
              <a:t>，这个单词翻译为中文也是定位的意思。</a:t>
            </a:r>
          </a:p>
          <a:p>
            <a:pPr eaLnBrk="1" hangingPunct="1">
              <a:buFontTx/>
              <a:buNone/>
            </a:pPr>
            <a:r>
              <a:rPr lang="zh-CN" altLang="en-US"/>
              <a:t>      然而要使用</a:t>
            </a:r>
            <a:r>
              <a:rPr lang="en-US" altLang="zh-CN"/>
              <a:t>CSS</a:t>
            </a:r>
            <a:r>
              <a:rPr lang="zh-CN" altLang="en-US"/>
              <a:t>进行定位操作并不仅仅通过这个属性来实现，因此不要把二者混淆。</a:t>
            </a:r>
            <a:endParaRPr lang="en-US" altLang="zh-CN"/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首先，对</a:t>
            </a:r>
            <a:r>
              <a:rPr lang="en-US" altLang="zh-CN"/>
              <a:t>position</a:t>
            </a:r>
            <a:r>
              <a:rPr lang="zh-CN" altLang="en-US"/>
              <a:t>属性的使用方法做一个概述，后面再具体举例子说明。</a:t>
            </a:r>
            <a:r>
              <a:rPr lang="en-US" altLang="zh-CN"/>
              <a:t>position</a:t>
            </a:r>
            <a:r>
              <a:rPr lang="zh-CN" altLang="en-US"/>
              <a:t>属性可以设置为以下</a:t>
            </a:r>
            <a:r>
              <a:rPr lang="en-US" altLang="zh-CN"/>
              <a:t>4</a:t>
            </a:r>
            <a:r>
              <a:rPr lang="zh-CN" altLang="en-US"/>
              <a:t>个属性值之一。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174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>
                <a:latin typeface="+mn-ea"/>
              </a:rPr>
              <a:t>盒子的定位</a:t>
            </a:r>
            <a:endParaRPr lang="zh-CN" altLang="en-US" dirty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：这是默认的属性值，也就是该盒子按照标准流（包括浮动方式）进行布局。</a:t>
            </a:r>
          </a:p>
          <a:p>
            <a:r>
              <a:rPr lang="en-US" altLang="zh-CN"/>
              <a:t>relative</a:t>
            </a:r>
            <a:r>
              <a:rPr lang="zh-CN" altLang="en-US"/>
              <a:t>：称为相对定位，使用相对定位的盒子的位置常以标准流的排版方式为基础，然后使盒子相对于它在原本的标准位置偏移指定的距离。相对定位的盒子仍在标准流中，它后面的盒子仍以标准流方式对待它。</a:t>
            </a:r>
          </a:p>
        </p:txBody>
      </p:sp>
    </p:spTree>
    <p:extLst>
      <p:ext uri="{BB962C8B-B14F-4D97-AF65-F5344CB8AC3E}">
        <p14:creationId xmlns:p14="http://schemas.microsoft.com/office/powerpoint/2010/main" val="25167876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>
                <a:latin typeface="+mn-ea"/>
              </a:rPr>
              <a:t>盒子的定位</a:t>
            </a:r>
            <a:endParaRPr lang="zh-CN" altLang="en-US" dirty="0"/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absolute</a:t>
            </a:r>
            <a:r>
              <a:rPr lang="zh-CN" altLang="en-US"/>
              <a:t>：绝对定位，盒子的位置以它的包含框为基准进行偏移。绝对定位的盒子从标准流中脱离。这意味着它们对其后的兄弟盒子的定位没有影响，其他的盒子就好像这个盒子不存在一样。</a:t>
            </a:r>
          </a:p>
          <a:p>
            <a:r>
              <a:rPr lang="en-US" altLang="zh-CN"/>
              <a:t>fixed</a:t>
            </a:r>
            <a:r>
              <a:rPr lang="zh-CN" altLang="en-US"/>
              <a:t>：称为固定定位，它和绝对定位类似，只是以浏览器窗口为基准进行定位，也就是当拖动浏览器窗口的滚动条时，依然保持对象位置不变。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916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静态定位</a:t>
            </a:r>
          </a:p>
        </p:txBody>
      </p:sp>
      <p:pic>
        <p:nvPicPr>
          <p:cNvPr id="1075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35138"/>
            <a:ext cx="7200900" cy="3524250"/>
          </a:xfrm>
          <a:noFill/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836738" y="5616575"/>
            <a:ext cx="549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5.8  </a:t>
            </a:r>
            <a:r>
              <a:rPr lang="zh-CN" altLang="en-US" sz="2400" b="1"/>
              <a:t>没有设置</a:t>
            </a:r>
            <a:r>
              <a:rPr lang="en-US" altLang="zh-CN" sz="2400" b="1"/>
              <a:t>position</a:t>
            </a:r>
            <a:r>
              <a:rPr lang="zh-CN" altLang="en-US" sz="2400" b="1"/>
              <a:t>属性时的状态</a:t>
            </a:r>
          </a:p>
        </p:txBody>
      </p:sp>
    </p:spTree>
    <p:extLst>
      <p:ext uri="{BB962C8B-B14F-4D97-AF65-F5344CB8AC3E}">
        <p14:creationId xmlns:p14="http://schemas.microsoft.com/office/powerpoint/2010/main" val="40097460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相对定位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just" eaLnBrk="1" hangingPunct="1">
              <a:buFontTx/>
              <a:buNone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．一个子块的情况</a:t>
            </a:r>
          </a:p>
          <a:p>
            <a:pPr eaLnBrk="1" hangingPunct="1"/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14550"/>
            <a:ext cx="7561262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1692275" y="6115050"/>
            <a:ext cx="6234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图</a:t>
            </a:r>
            <a:r>
              <a:rPr lang="en-US" altLang="zh-CN" sz="2400" b="1"/>
              <a:t>5.9  </a:t>
            </a:r>
            <a:r>
              <a:rPr lang="zh-CN" altLang="en-US" sz="2400" b="1"/>
              <a:t>一个</a:t>
            </a:r>
            <a:r>
              <a:rPr lang="en-US" altLang="zh-CN" sz="2400" b="1"/>
              <a:t>div</a:t>
            </a:r>
            <a:r>
              <a:rPr lang="zh-CN" altLang="en-US" sz="2400" b="1"/>
              <a:t>设置为相对定定位后的效果  </a:t>
            </a:r>
          </a:p>
        </p:txBody>
      </p:sp>
    </p:spTree>
    <p:extLst>
      <p:ext uri="{BB962C8B-B14F-4D97-AF65-F5344CB8AC3E}">
        <p14:creationId xmlns:p14="http://schemas.microsoft.com/office/powerpoint/2010/main" val="36263074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095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524000"/>
            <a:ext cx="7632700" cy="3735388"/>
          </a:xfrm>
          <a:noFill/>
        </p:spPr>
      </p:pic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619250" y="5734050"/>
            <a:ext cx="623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5.10  </a:t>
            </a:r>
            <a:r>
              <a:rPr lang="zh-CN" altLang="en-US" sz="2400" b="1"/>
              <a:t>以右侧和下侧为基准设置相对定定位 </a:t>
            </a:r>
          </a:p>
        </p:txBody>
      </p:sp>
    </p:spTree>
    <p:extLst>
      <p:ext uri="{BB962C8B-B14F-4D97-AF65-F5344CB8AC3E}">
        <p14:creationId xmlns:p14="http://schemas.microsoft.com/office/powerpoint/2010/main" val="4625741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60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．两个子块的情况</a:t>
            </a:r>
            <a:br>
              <a:rPr lang="zh-CN" altLang="en-US" sz="3600"/>
            </a:br>
            <a:endParaRPr lang="zh-CN" altLang="en-US" sz="3600"/>
          </a:p>
        </p:txBody>
      </p:sp>
      <p:pic>
        <p:nvPicPr>
          <p:cNvPr id="1105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484313"/>
            <a:ext cx="7272338" cy="4067175"/>
          </a:xfrm>
          <a:noFill/>
        </p:spPr>
      </p:pic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95513" y="5876925"/>
            <a:ext cx="495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</a:t>
            </a:r>
            <a:r>
              <a:rPr lang="zh-CN" altLang="en-US" sz="2400" b="1"/>
              <a:t>图</a:t>
            </a:r>
            <a:r>
              <a:rPr lang="en-US" altLang="zh-CN" sz="2400" b="1"/>
              <a:t>5.11  </a:t>
            </a:r>
            <a:r>
              <a:rPr lang="zh-CN" altLang="en-US" sz="2400" b="1"/>
              <a:t>设置为相对定位前的效果 </a:t>
            </a:r>
          </a:p>
        </p:txBody>
      </p:sp>
    </p:spTree>
    <p:extLst>
      <p:ext uri="{BB962C8B-B14F-4D97-AF65-F5344CB8AC3E}">
        <p14:creationId xmlns:p14="http://schemas.microsoft.com/office/powerpoint/2010/main" val="39613891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116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412875"/>
            <a:ext cx="7200900" cy="4044950"/>
          </a:xfrm>
          <a:noFill/>
        </p:spPr>
      </p:pic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195513" y="5516563"/>
            <a:ext cx="482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5.12  </a:t>
            </a:r>
            <a:r>
              <a:rPr lang="zh-CN" altLang="en-US" sz="2400" b="1"/>
              <a:t>两个兄弟</a:t>
            </a:r>
            <a:r>
              <a:rPr lang="en-US" altLang="zh-CN" sz="2400" b="1"/>
              <a:t>div</a:t>
            </a:r>
            <a:r>
              <a:rPr lang="zh-CN" altLang="en-US" sz="2400" b="1"/>
              <a:t>的情况下，</a:t>
            </a:r>
          </a:p>
          <a:p>
            <a:pPr algn="ctr" eaLnBrk="1" hangingPunct="1"/>
            <a:r>
              <a:rPr lang="zh-CN" altLang="en-US" sz="2400" b="1"/>
              <a:t>其中一个设置为相对定位后的效果</a:t>
            </a:r>
          </a:p>
        </p:txBody>
      </p:sp>
    </p:spTree>
    <p:extLst>
      <p:ext uri="{BB962C8B-B14F-4D97-AF65-F5344CB8AC3E}">
        <p14:creationId xmlns:p14="http://schemas.microsoft.com/office/powerpoint/2010/main" val="24051406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829675" cy="1143000"/>
          </a:xfrm>
        </p:spPr>
        <p:txBody>
          <a:bodyPr/>
          <a:lstStyle/>
          <a:p>
            <a:r>
              <a:rPr lang="zh-CN" altLang="en-US"/>
              <a:t>两条关于“相对定位”的定位原则</a:t>
            </a:r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使用相对定位的盒子，会相对于它在原本的位置，通过偏移指定的距离，到达新的位置。</a:t>
            </a:r>
          </a:p>
          <a:p>
            <a:r>
              <a:rPr lang="zh-CN" altLang="en-US"/>
              <a:t>使用相对定位的盒子仍在标准流中，它对父块和兄弟盒子没有任何影响。</a:t>
            </a:r>
          </a:p>
        </p:txBody>
      </p:sp>
    </p:spTree>
    <p:extLst>
      <p:ext uri="{BB962C8B-B14F-4D97-AF65-F5344CB8AC3E}">
        <p14:creationId xmlns:p14="http://schemas.microsoft.com/office/powerpoint/2010/main" val="18695824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136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341438"/>
            <a:ext cx="7416800" cy="4148137"/>
          </a:xfrm>
          <a:noFill/>
        </p:spPr>
      </p:pic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187450" y="5734050"/>
            <a:ext cx="684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图</a:t>
            </a:r>
            <a:r>
              <a:rPr lang="en-US" altLang="zh-CN" sz="2400" b="1"/>
              <a:t>5.13  </a:t>
            </a:r>
            <a:r>
              <a:rPr lang="zh-CN" altLang="en-US" sz="2400" b="1"/>
              <a:t>两个兄弟</a:t>
            </a:r>
            <a:r>
              <a:rPr lang="en-US" altLang="zh-CN" sz="2400" b="1"/>
              <a:t>div</a:t>
            </a:r>
            <a:r>
              <a:rPr lang="zh-CN" altLang="en-US" sz="2400" b="1"/>
              <a:t>都设置为相对定位后的效果  </a:t>
            </a:r>
          </a:p>
        </p:txBody>
      </p:sp>
    </p:spTree>
    <p:extLst>
      <p:ext uri="{BB962C8B-B14F-4D97-AF65-F5344CB8AC3E}">
        <p14:creationId xmlns:p14="http://schemas.microsoft.com/office/powerpoint/2010/main" val="2670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定义及相关特性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54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146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373188"/>
            <a:ext cx="7129462" cy="3970337"/>
          </a:xfrm>
          <a:noFill/>
        </p:spPr>
      </p:pic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68538" y="5734050"/>
            <a:ext cx="5319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5.14  </a:t>
            </a:r>
            <a:r>
              <a:rPr lang="zh-CN" altLang="en-US" sz="2400" b="1"/>
              <a:t>在浮动方式下，使用相对定位 </a:t>
            </a:r>
          </a:p>
        </p:txBody>
      </p:sp>
    </p:spTree>
    <p:extLst>
      <p:ext uri="{BB962C8B-B14F-4D97-AF65-F5344CB8AC3E}">
        <p14:creationId xmlns:p14="http://schemas.microsoft.com/office/powerpoint/2010/main" val="23189008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5.2.3  </a:t>
            </a:r>
            <a:r>
              <a:rPr lang="zh-CN" altLang="en-US"/>
              <a:t>绝对定位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686300"/>
          </a:xfrm>
        </p:spPr>
        <p:txBody>
          <a:bodyPr/>
          <a:lstStyle/>
          <a:p>
            <a:r>
              <a:rPr lang="zh-CN" altLang="en-US"/>
              <a:t>介绍了相对定位以后，下面介绍绝对定位（</a:t>
            </a:r>
            <a:r>
              <a:rPr lang="en-US" altLang="zh-CN"/>
              <a:t>absolute</a:t>
            </a:r>
            <a:r>
              <a:rPr lang="zh-CN" altLang="en-US"/>
              <a:t>）。</a:t>
            </a:r>
          </a:p>
          <a:p>
            <a:r>
              <a:rPr lang="zh-CN" altLang="en-US"/>
              <a:t>通过上述讲解，可以了解到各种</a:t>
            </a:r>
            <a:r>
              <a:rPr lang="en-US" altLang="zh-CN"/>
              <a:t>position</a:t>
            </a:r>
            <a:r>
              <a:rPr lang="zh-CN" altLang="en-US"/>
              <a:t>属性都需要通过配合偏移一定的距离来实现定位，而其中核心的问题就是以什么作为偏移的基准。</a:t>
            </a:r>
          </a:p>
        </p:txBody>
      </p:sp>
    </p:spTree>
    <p:extLst>
      <p:ext uri="{BB962C8B-B14F-4D97-AF65-F5344CB8AC3E}">
        <p14:creationId xmlns:p14="http://schemas.microsoft.com/office/powerpoint/2010/main" val="495363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just" eaLnBrk="1" hangingPunct="1"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．创建基础页面</a:t>
            </a:r>
          </a:p>
          <a:p>
            <a:pPr lvl="2" algn="just" eaLnBrk="1" hangingPunct="1"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．使用绝对定位</a:t>
            </a:r>
          </a:p>
          <a:p>
            <a:pPr lvl="2" algn="just" eaLnBrk="1" hangingPunct="1"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．浏览器的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Bug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Hack</a:t>
            </a:r>
          </a:p>
          <a:p>
            <a:pPr algn="just" eaLnBrk="1" hangingPunct="1"/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58250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177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341438"/>
            <a:ext cx="5113338" cy="4522787"/>
          </a:xfrm>
          <a:noFill/>
        </p:spPr>
      </p:pic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339975" y="594995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图</a:t>
            </a:r>
            <a:r>
              <a:rPr lang="en-US" altLang="zh-CN" sz="2400" b="1"/>
              <a:t>5.15  </a:t>
            </a:r>
            <a:r>
              <a:rPr lang="zh-CN" altLang="en-US" sz="2400" b="1"/>
              <a:t>设置绝对定位前的效果   </a:t>
            </a:r>
          </a:p>
        </p:txBody>
      </p:sp>
    </p:spTree>
    <p:extLst>
      <p:ext uri="{BB962C8B-B14F-4D97-AF65-F5344CB8AC3E}">
        <p14:creationId xmlns:p14="http://schemas.microsoft.com/office/powerpoint/2010/main" val="37049102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187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341438"/>
            <a:ext cx="5400675" cy="4173537"/>
          </a:xfrm>
          <a:noFill/>
        </p:spPr>
      </p:pic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403350" y="5805488"/>
            <a:ext cx="637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5.16  </a:t>
            </a:r>
            <a:r>
              <a:rPr lang="zh-CN" altLang="en-US" sz="2400" b="1"/>
              <a:t>将中间的</a:t>
            </a:r>
            <a:r>
              <a:rPr lang="en-US" altLang="zh-CN" sz="2400" b="1"/>
              <a:t>div</a:t>
            </a:r>
            <a:r>
              <a:rPr lang="zh-CN" altLang="en-US" sz="2400" b="1"/>
              <a:t>设置为绝对定位后的效果 </a:t>
            </a:r>
          </a:p>
        </p:txBody>
      </p:sp>
    </p:spTree>
    <p:extLst>
      <p:ext uri="{BB962C8B-B14F-4D97-AF65-F5344CB8AC3E}">
        <p14:creationId xmlns:p14="http://schemas.microsoft.com/office/powerpoint/2010/main" val="27881474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1438"/>
            <a:ext cx="5472113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484438" y="5805488"/>
            <a:ext cx="417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5.17  </a:t>
            </a:r>
            <a:r>
              <a:rPr lang="zh-CN" altLang="en-US" sz="2400" b="1"/>
              <a:t>设置偏移量后的效果  </a:t>
            </a:r>
          </a:p>
        </p:txBody>
      </p:sp>
    </p:spTree>
    <p:extLst>
      <p:ext uri="{BB962C8B-B14F-4D97-AF65-F5344CB8AC3E}">
        <p14:creationId xmlns:p14="http://schemas.microsoft.com/office/powerpoint/2010/main" val="6358695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208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268413"/>
            <a:ext cx="5616575" cy="4340225"/>
          </a:xfrm>
          <a:noFill/>
        </p:spPr>
      </p:pic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763713" y="5805488"/>
            <a:ext cx="598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5.18  </a:t>
            </a:r>
            <a:r>
              <a:rPr lang="zh-CN" altLang="en-US" sz="2400" b="1"/>
              <a:t>将父块设置为“包含块”后的效果 </a:t>
            </a:r>
          </a:p>
        </p:txBody>
      </p:sp>
    </p:spTree>
    <p:extLst>
      <p:ext uri="{BB962C8B-B14F-4D97-AF65-F5344CB8AC3E}">
        <p14:creationId xmlns:p14="http://schemas.microsoft.com/office/powerpoint/2010/main" val="29197081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178F98-0D26-42EC-96D2-A2EC704C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布局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4A2295-9400-4AAE-8DC1-9CDB2BA7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7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B59D819-02CB-4B20-AD0F-6FD12002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816"/>
            <a:ext cx="7535822" cy="682626"/>
          </a:xfrm>
        </p:spPr>
        <p:txBody>
          <a:bodyPr/>
          <a:lstStyle/>
          <a:p>
            <a:r>
              <a:rPr lang="en-US" altLang="zh-CN" dirty="0"/>
              <a:t>Flex </a:t>
            </a:r>
            <a:r>
              <a:rPr lang="zh-CN" altLang="en-US" dirty="0"/>
              <a:t>布局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4800CE-2256-4BD6-AA0E-9D194D2D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1"/>
            <a:ext cx="9036496" cy="5472608"/>
          </a:xfrm>
        </p:spPr>
        <p:txBody>
          <a:bodyPr/>
          <a:lstStyle/>
          <a:p>
            <a:r>
              <a:rPr lang="zh-CN" altLang="en-US" sz="2800" dirty="0"/>
              <a:t>布局的传统解决方案，基于盒状模型，依赖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 </a:t>
            </a:r>
            <a:r>
              <a:rPr lang="en-US" altLang="zh-CN" sz="2800" dirty="0"/>
              <a:t>+ position</a:t>
            </a:r>
            <a:r>
              <a:rPr lang="zh-CN" altLang="en-US" sz="2800" dirty="0"/>
              <a:t>属性 </a:t>
            </a:r>
            <a:r>
              <a:rPr lang="en-US" altLang="zh-CN" sz="2800" dirty="0"/>
              <a:t>+ float</a:t>
            </a:r>
            <a:r>
              <a:rPr lang="zh-CN" altLang="en-US" sz="2800" dirty="0"/>
              <a:t>属性。它对于那些特殊布局非常不方便，比如，垂直居中就不容易实现</a:t>
            </a:r>
            <a:endParaRPr lang="zh-CN" altLang="en-US" dirty="0"/>
          </a:p>
        </p:txBody>
      </p:sp>
      <p:pic>
        <p:nvPicPr>
          <p:cNvPr id="20483" name="Picture 3" descr="http://www.ruanyifeng.com/blogimg/asset/2015/bg2015071002.png">
            <a:extLst>
              <a:ext uri="{FF2B5EF4-FFF2-40B4-BE49-F238E27FC236}">
                <a16:creationId xmlns:a16="http://schemas.microsoft.com/office/drawing/2014/main" id="{C9B514B0-D202-49AB-B804-F161E57EA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9" y="2889617"/>
            <a:ext cx="7526794" cy="39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096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2A269-118E-409B-A5E7-59E69757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 </a:t>
            </a:r>
            <a:r>
              <a:rPr lang="zh-CN" altLang="en-US" dirty="0"/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5254F-FA61-410B-8A0A-2133B1DA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400599"/>
          </a:xfrm>
        </p:spPr>
        <p:txBody>
          <a:bodyPr/>
          <a:lstStyle/>
          <a:p>
            <a:r>
              <a:rPr lang="en-US" altLang="zh-CN" sz="2400" dirty="0"/>
              <a:t>Flex </a:t>
            </a:r>
            <a:r>
              <a:rPr lang="zh-CN" altLang="en-US" sz="2400" dirty="0"/>
              <a:t>是 </a:t>
            </a:r>
            <a:r>
              <a:rPr lang="en-US" altLang="zh-CN" sz="2400" dirty="0"/>
              <a:t>Flexible Box </a:t>
            </a:r>
            <a:r>
              <a:rPr lang="zh-CN" altLang="en-US" sz="2400" dirty="0"/>
              <a:t>的缩写，意为</a:t>
            </a:r>
            <a:r>
              <a:rPr lang="en-US" altLang="zh-CN" sz="2400" dirty="0"/>
              <a:t>"</a:t>
            </a:r>
            <a:r>
              <a:rPr lang="zh-CN" altLang="en-US" sz="2400" dirty="0"/>
              <a:t>弹性布局</a:t>
            </a:r>
            <a:r>
              <a:rPr lang="en-US" altLang="zh-CN" sz="2400" dirty="0"/>
              <a:t>"</a:t>
            </a:r>
            <a:r>
              <a:rPr lang="zh-CN" altLang="en-US" sz="2400" dirty="0"/>
              <a:t>，用来为盒状模型提供最大的灵活性。</a:t>
            </a:r>
          </a:p>
          <a:p>
            <a:r>
              <a:rPr lang="zh-CN" altLang="en-US" sz="2400" dirty="0"/>
              <a:t>任何一个容器都可以指定为 </a:t>
            </a:r>
            <a:r>
              <a:rPr lang="en-US" altLang="zh-CN" sz="2400" dirty="0"/>
              <a:t>Flex </a:t>
            </a:r>
            <a:r>
              <a:rPr lang="zh-CN" altLang="en-US" sz="2400" dirty="0"/>
              <a:t>布局。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AEAD01-966F-4FD9-9C00-2F03DE0A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" y="3096979"/>
            <a:ext cx="9036496" cy="63094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5C915E-9F6F-45BC-B122-818AB9BB6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36" y="4197395"/>
            <a:ext cx="9021700" cy="67710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inline-flex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1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grpSp>
        <p:nvGrpSpPr>
          <p:cNvPr id="22531" name="Group 3"/>
          <p:cNvGrpSpPr>
            <a:grpSpLocks noChangeAspect="1"/>
          </p:cNvGrpSpPr>
          <p:nvPr/>
        </p:nvGrpSpPr>
        <p:grpSpPr bwMode="auto">
          <a:xfrm>
            <a:off x="1619250" y="1268413"/>
            <a:ext cx="5668963" cy="822325"/>
            <a:chOff x="1296" y="1824"/>
            <a:chExt cx="2976" cy="432"/>
          </a:xfrm>
        </p:grpSpPr>
        <p:sp>
          <p:nvSpPr>
            <p:cNvPr id="33796" name="AutoShape 4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797" name="AutoShape 5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66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554" name="Text Box 6">
              <a:hlinkClick r:id="rId2" action="ppaction://hlinksldjump"/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09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构造</a:t>
              </a:r>
              <a:r>
                <a:rPr lang="en-US" altLang="zh-CN" sz="2000" b="1">
                  <a:solidFill>
                    <a:schemeClr val="bg1"/>
                  </a:solidFill>
                </a:rPr>
                <a:t>CSS</a:t>
              </a:r>
              <a:r>
                <a:rPr lang="zh-CN" altLang="en-US" sz="2000" b="1">
                  <a:solidFill>
                    <a:schemeClr val="bg1"/>
                  </a:solidFill>
                </a:rPr>
                <a:t>规则</a:t>
              </a:r>
            </a:p>
          </p:txBody>
        </p:sp>
        <p:sp>
          <p:nvSpPr>
            <p:cNvPr id="22555" name="Text Box 7"/>
            <p:cNvSpPr txBox="1">
              <a:spLocks noChangeAspect="1" noChangeArrowheads="1"/>
            </p:cNvSpPr>
            <p:nvPr/>
          </p:nvSpPr>
          <p:spPr bwMode="gray">
            <a:xfrm>
              <a:off x="1364" y="1911"/>
              <a:ext cx="172" cy="210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</a:p>
          </p:txBody>
        </p:sp>
      </p:grpSp>
      <p:grpSp>
        <p:nvGrpSpPr>
          <p:cNvPr id="22532" name="Group 8"/>
          <p:cNvGrpSpPr>
            <a:grpSpLocks noChangeAspect="1"/>
          </p:cNvGrpSpPr>
          <p:nvPr/>
        </p:nvGrpSpPr>
        <p:grpSpPr bwMode="auto">
          <a:xfrm>
            <a:off x="1692275" y="2205038"/>
            <a:ext cx="5668963" cy="822325"/>
            <a:chOff x="1296" y="1824"/>
            <a:chExt cx="2976" cy="432"/>
          </a:xfrm>
        </p:grpSpPr>
        <p:sp>
          <p:nvSpPr>
            <p:cNvPr id="33801" name="AutoShape 9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802" name="AutoShape 10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CC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550" name="Text Box 11">
              <a:hlinkClick r:id="rId4" action="ppaction://hlinksldjump"/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0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基本</a:t>
              </a:r>
              <a:r>
                <a:rPr lang="en-US" altLang="zh-CN" sz="2000" b="1">
                  <a:solidFill>
                    <a:schemeClr val="bg1"/>
                  </a:solidFill>
                </a:rPr>
                <a:t>CSS</a:t>
              </a:r>
              <a:r>
                <a:rPr lang="zh-CN" altLang="en-US" sz="2000" b="1">
                  <a:solidFill>
                    <a:schemeClr val="bg1"/>
                  </a:solidFill>
                </a:rPr>
                <a:t>选择器</a:t>
              </a:r>
            </a:p>
          </p:txBody>
        </p:sp>
        <p:sp>
          <p:nvSpPr>
            <p:cNvPr id="22551" name="Text Box 12"/>
            <p:cNvSpPr txBox="1">
              <a:spLocks noChangeAspect="1" noChangeArrowheads="1"/>
            </p:cNvSpPr>
            <p:nvPr/>
          </p:nvSpPr>
          <p:spPr bwMode="gray">
            <a:xfrm>
              <a:off x="1364" y="1911"/>
              <a:ext cx="172" cy="21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</a:p>
          </p:txBody>
        </p:sp>
      </p:grpSp>
      <p:grpSp>
        <p:nvGrpSpPr>
          <p:cNvPr id="22533" name="Group 13"/>
          <p:cNvGrpSpPr>
            <a:grpSpLocks noChangeAspect="1"/>
          </p:cNvGrpSpPr>
          <p:nvPr/>
        </p:nvGrpSpPr>
        <p:grpSpPr bwMode="auto">
          <a:xfrm>
            <a:off x="1692275" y="3213100"/>
            <a:ext cx="5668963" cy="822325"/>
            <a:chOff x="1296" y="1824"/>
            <a:chExt cx="2976" cy="432"/>
          </a:xfrm>
        </p:grpSpPr>
        <p:sp>
          <p:nvSpPr>
            <p:cNvPr id="33806" name="AutoShape 14">
              <a:hlinkClick r:id="rId5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0066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807" name="AutoShape 15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0066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546" name="Text Box 16">
              <a:hlinkClick r:id="rId6" action="ppaction://hlinksldjump"/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0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在</a:t>
              </a:r>
              <a:r>
                <a:rPr lang="en-US" altLang="zh-CN" sz="2000" b="1">
                  <a:solidFill>
                    <a:schemeClr val="bg1"/>
                  </a:solidFill>
                </a:rPr>
                <a:t>HTML</a:t>
              </a:r>
              <a:r>
                <a:rPr lang="zh-CN" altLang="en-US" sz="2000" b="1">
                  <a:solidFill>
                    <a:schemeClr val="bg1"/>
                  </a:solidFill>
                </a:rPr>
                <a:t>中使用</a:t>
              </a:r>
              <a:r>
                <a:rPr lang="en-US" altLang="zh-CN" sz="2000" b="1">
                  <a:solidFill>
                    <a:schemeClr val="bg1"/>
                  </a:solidFill>
                </a:rPr>
                <a:t>CSS</a:t>
              </a:r>
              <a:r>
                <a:rPr lang="zh-CN" altLang="en-US" sz="2000" b="1">
                  <a:solidFill>
                    <a:schemeClr val="bg1"/>
                  </a:solidFill>
                </a:rPr>
                <a:t>的方法</a:t>
              </a:r>
            </a:p>
          </p:txBody>
        </p:sp>
        <p:sp>
          <p:nvSpPr>
            <p:cNvPr id="22547" name="Text Box 17"/>
            <p:cNvSpPr txBox="1">
              <a:spLocks noChangeAspect="1" noChangeArrowheads="1"/>
            </p:cNvSpPr>
            <p:nvPr/>
          </p:nvSpPr>
          <p:spPr bwMode="gray">
            <a:xfrm>
              <a:off x="1364" y="1911"/>
              <a:ext cx="172" cy="210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仿宋_GB2312" panose="02010609030101010101" pitchFamily="49" charset="-122"/>
                </a:rPr>
                <a:t>3</a:t>
              </a:r>
            </a:p>
          </p:txBody>
        </p:sp>
      </p:grpSp>
      <p:grpSp>
        <p:nvGrpSpPr>
          <p:cNvPr id="22534" name="Group 18"/>
          <p:cNvGrpSpPr>
            <a:grpSpLocks noChangeAspect="1"/>
          </p:cNvGrpSpPr>
          <p:nvPr/>
        </p:nvGrpSpPr>
        <p:grpSpPr bwMode="auto">
          <a:xfrm>
            <a:off x="1692275" y="4221163"/>
            <a:ext cx="5668963" cy="822325"/>
            <a:chOff x="1296" y="1824"/>
            <a:chExt cx="2976" cy="432"/>
          </a:xfrm>
        </p:grpSpPr>
        <p:sp>
          <p:nvSpPr>
            <p:cNvPr id="33811" name="AutoShape 19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33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812" name="AutoShape 20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33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542" name="Text Box 21">
              <a:hlinkClick r:id="rId7" action="ppaction://hlinksldjump"/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09"/>
            </a:xfrm>
            <a:prstGeom prst="rect">
              <a:avLst/>
            </a:prstGeom>
            <a:solidFill>
              <a:srgbClr val="00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复合选择器</a:t>
              </a:r>
            </a:p>
          </p:txBody>
        </p:sp>
        <p:sp>
          <p:nvSpPr>
            <p:cNvPr id="22543" name="Text Box 22"/>
            <p:cNvSpPr txBox="1">
              <a:spLocks noChangeAspect="1" noChangeArrowheads="1"/>
            </p:cNvSpPr>
            <p:nvPr/>
          </p:nvSpPr>
          <p:spPr bwMode="gray">
            <a:xfrm>
              <a:off x="1364" y="1911"/>
              <a:ext cx="172" cy="210"/>
            </a:xfrm>
            <a:prstGeom prst="rect">
              <a:avLst/>
            </a:prstGeom>
            <a:solidFill>
              <a:srgbClr val="00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仿宋_GB2312" panose="02010609030101010101" pitchFamily="49" charset="-122"/>
                </a:rPr>
                <a:t>4</a:t>
              </a:r>
            </a:p>
          </p:txBody>
        </p:sp>
      </p:grpSp>
      <p:grpSp>
        <p:nvGrpSpPr>
          <p:cNvPr id="22535" name="Group 23"/>
          <p:cNvGrpSpPr>
            <a:grpSpLocks noChangeAspect="1"/>
          </p:cNvGrpSpPr>
          <p:nvPr/>
        </p:nvGrpSpPr>
        <p:grpSpPr bwMode="auto">
          <a:xfrm>
            <a:off x="1692275" y="5229225"/>
            <a:ext cx="5668963" cy="822325"/>
            <a:chOff x="1296" y="1824"/>
            <a:chExt cx="2976" cy="432"/>
          </a:xfrm>
        </p:grpSpPr>
        <p:sp>
          <p:nvSpPr>
            <p:cNvPr id="33816" name="AutoShape 24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660066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817" name="AutoShape 25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660066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538" name="Text Box 26">
              <a:hlinkClick r:id="rId8" action="ppaction://hlinksldjump"/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09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CSS</a:t>
              </a:r>
              <a:r>
                <a:rPr lang="zh-CN" altLang="en-US" sz="2000" b="1">
                  <a:solidFill>
                    <a:schemeClr val="bg1"/>
                  </a:solidFill>
                </a:rPr>
                <a:t>的继承特性</a:t>
              </a:r>
            </a:p>
          </p:txBody>
        </p:sp>
        <p:sp>
          <p:nvSpPr>
            <p:cNvPr id="22539" name="Text Box 27"/>
            <p:cNvSpPr txBox="1">
              <a:spLocks noChangeAspect="1" noChangeArrowheads="1"/>
            </p:cNvSpPr>
            <p:nvPr/>
          </p:nvSpPr>
          <p:spPr bwMode="gray">
            <a:xfrm>
              <a:off x="1364" y="1911"/>
              <a:ext cx="172" cy="21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仿宋_GB2312" panose="02010609030101010101" pitchFamily="49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02990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97DBB-0677-4794-A1A7-8E0237D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 descr="http://www.ruanyifeng.com/blogimg/asset/2015/bg2015071004.png">
            <a:extLst>
              <a:ext uri="{FF2B5EF4-FFF2-40B4-BE49-F238E27FC236}">
                <a16:creationId xmlns:a16="http://schemas.microsoft.com/office/drawing/2014/main" id="{819B62D1-3EC5-4FDD-A778-E058067E9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4377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9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88383"/>
            <a:ext cx="8712968" cy="49209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通过上一章的学习，了解了在网页设计中引入</a:t>
            </a:r>
            <a:r>
              <a:rPr lang="en-US" altLang="zh-CN" sz="2800" dirty="0"/>
              <a:t>CSS</a:t>
            </a:r>
            <a:r>
              <a:rPr lang="zh-CN" altLang="en-US" sz="2800" dirty="0"/>
              <a:t>的意义。</a:t>
            </a:r>
          </a:p>
          <a:p>
            <a:pPr eaLnBrk="1" hangingPunct="1"/>
            <a:r>
              <a:rPr lang="zh-CN" altLang="en-US" sz="2800" dirty="0"/>
              <a:t>引入</a:t>
            </a:r>
            <a:r>
              <a:rPr lang="en-US" altLang="zh-CN" sz="2800" dirty="0"/>
              <a:t>CSS</a:t>
            </a:r>
            <a:r>
              <a:rPr lang="zh-CN" altLang="en-US" sz="2800" dirty="0"/>
              <a:t>的核心目的就是实现网页结构内容和表现形式的分离，将原来由</a:t>
            </a:r>
            <a:r>
              <a:rPr lang="en-US" altLang="zh-CN" sz="2800" dirty="0"/>
              <a:t>HTML</a:t>
            </a:r>
            <a:r>
              <a:rPr lang="zh-CN" altLang="en-US" sz="2800" dirty="0"/>
              <a:t>语言所承担的一些与结构无关的功能剥离出来，改由</a:t>
            </a:r>
            <a:r>
              <a:rPr lang="en-US" altLang="zh-CN" sz="2800" dirty="0"/>
              <a:t>CSS</a:t>
            </a:r>
            <a:r>
              <a:rPr lang="zh-CN" altLang="en-US" sz="2800" dirty="0"/>
              <a:t>来完成。</a:t>
            </a:r>
          </a:p>
        </p:txBody>
      </p:sp>
    </p:spTree>
    <p:extLst>
      <p:ext uri="{BB962C8B-B14F-4D97-AF65-F5344CB8AC3E}">
        <p14:creationId xmlns:p14="http://schemas.microsoft.com/office/powerpoint/2010/main" val="355322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中使用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34286"/>
              </p:ext>
            </p:extLst>
          </p:nvPr>
        </p:nvGraphicFramePr>
        <p:xfrm>
          <a:off x="457200" y="1389063"/>
          <a:ext cx="8229600" cy="474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67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9875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latin typeface="Trebuchet MS" panose="020B0603020202020204" pitchFamily="34" charset="0"/>
              </a:rPr>
              <a:t>内嵌样式</a:t>
            </a:r>
            <a:r>
              <a:rPr lang="en-US" altLang="zh-CN" b="1" dirty="0">
                <a:latin typeface="Trebuchet MS" panose="020B0603020202020204" pitchFamily="34" charset="0"/>
              </a:rPr>
              <a:t>(Inline Style)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dirty="0"/>
              <a:t>&lt;body&gt;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dirty="0"/>
              <a:t> &lt;p </a:t>
            </a:r>
            <a:r>
              <a:rPr lang="en-US" altLang="zh-CN" sz="2800" b="1" dirty="0">
                <a:solidFill>
                  <a:srgbClr val="FF0000"/>
                </a:solidFill>
              </a:rPr>
              <a:t>style="color:#FF0000; font-size:20px; text-  </a:t>
            </a:r>
            <a:r>
              <a:rPr lang="en-US" altLang="zh-CN" sz="2800" b="1" dirty="0" err="1">
                <a:solidFill>
                  <a:srgbClr val="FF0000"/>
                </a:solidFill>
              </a:rPr>
              <a:t>decoration:underline</a:t>
            </a:r>
            <a:r>
              <a:rPr lang="en-US" altLang="zh-CN" sz="2800" b="1" dirty="0">
                <a:solidFill>
                  <a:srgbClr val="FF0000"/>
                </a:solidFill>
              </a:rPr>
              <a:t>;"&gt;</a:t>
            </a:r>
            <a:r>
              <a:rPr lang="zh-CN" altLang="en-US" sz="2800" dirty="0"/>
              <a:t>正文内容</a:t>
            </a:r>
            <a:r>
              <a:rPr lang="en-US" altLang="zh-CN" sz="2800" dirty="0"/>
              <a:t>1&lt;/p&gt;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dirty="0"/>
              <a:t>      &lt;p &gt;</a:t>
            </a:r>
            <a:r>
              <a:rPr lang="zh-CN" altLang="en-US" sz="2800" dirty="0"/>
              <a:t>正文内容</a:t>
            </a:r>
            <a:r>
              <a:rPr lang="en-US" altLang="zh-CN" sz="2800" dirty="0"/>
              <a:t>2&lt;/p&gt;</a:t>
            </a:r>
          </a:p>
          <a:p>
            <a:pPr eaLnBrk="1" hangingPunct="1">
              <a:buFontTx/>
              <a:buNone/>
              <a:defRPr/>
            </a:pPr>
            <a:endParaRPr lang="en-US" altLang="zh-CN" sz="2800" dirty="0"/>
          </a:p>
          <a:p>
            <a:pPr eaLnBrk="1" hangingPunct="1">
              <a:buFontTx/>
              <a:buNone/>
              <a:defRPr/>
            </a:pPr>
            <a:r>
              <a:rPr lang="en-US" altLang="zh-CN" sz="2800" dirty="0"/>
              <a:t>      &lt;p </a:t>
            </a:r>
            <a:r>
              <a:rPr lang="en-US" altLang="zh-CN" sz="2800" dirty="0">
                <a:solidFill>
                  <a:srgbClr val="FF0000"/>
                </a:solidFill>
              </a:rPr>
              <a:t>style="color:#FF00FF"</a:t>
            </a:r>
            <a:r>
              <a:rPr lang="en-US" altLang="zh-CN" sz="2800" dirty="0"/>
              <a:t>&gt;</a:t>
            </a:r>
            <a:r>
              <a:rPr lang="zh-CN" altLang="en-US" sz="2800" dirty="0"/>
              <a:t>正文内容</a:t>
            </a:r>
            <a:r>
              <a:rPr lang="en-US" altLang="zh-CN" sz="2800" dirty="0"/>
              <a:t>3&lt;/p&gt;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dirty="0"/>
              <a:t>  &lt;/body&gt;</a:t>
            </a:r>
            <a:endParaRPr lang="en-US" altLang="zh-CN" dirty="0"/>
          </a:p>
          <a:p>
            <a:pPr eaLnBrk="1" hangingPunct="1">
              <a:buFontTx/>
              <a:buNone/>
              <a:defRPr/>
            </a:pPr>
            <a:r>
              <a:rPr lang="en-US" altLang="zh-C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21340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8229600" cy="936104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内部样式表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(Internal Style Sheet)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062" y="1268760"/>
            <a:ext cx="9135938" cy="55892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&lt;style type="text/</a:t>
            </a:r>
            <a:r>
              <a:rPr lang="en-US" altLang="zh-CN" sz="2400" b="1" dirty="0" err="1">
                <a:solidFill>
                  <a:srgbClr val="FF0000"/>
                </a:solidFill>
              </a:rPr>
              <a:t>css</a:t>
            </a:r>
            <a:r>
              <a:rPr lang="en-US" altLang="zh-CN" sz="2400" b="1" dirty="0">
                <a:solidFill>
                  <a:srgbClr val="FF0000"/>
                </a:solidFill>
              </a:rPr>
              <a:t>"&gt;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p { color:#0000FF;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</a:rPr>
              <a:t>text-decoration:underline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</a:rPr>
              <a:t>font-weight:bold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font-size:25px;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&lt;/style&gt;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&lt;/head&gt;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&lt;body&gt;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&lt;p&gt;</a:t>
            </a:r>
            <a:r>
              <a:rPr lang="zh-CN" altLang="en-US" sz="2400" dirty="0"/>
              <a:t>这是第</a:t>
            </a:r>
            <a:r>
              <a:rPr lang="en-US" altLang="zh-CN" sz="2400" dirty="0"/>
              <a:t>1</a:t>
            </a:r>
            <a:r>
              <a:rPr lang="zh-CN" altLang="en-US" sz="2400" dirty="0"/>
              <a:t>行正文内容</a:t>
            </a:r>
            <a:r>
              <a:rPr lang="en-US" altLang="zh-CN" sz="2400" dirty="0"/>
              <a:t>……&lt;/p&gt;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&lt;/body&gt;      </a:t>
            </a:r>
          </a:p>
        </p:txBody>
      </p:sp>
    </p:spTree>
    <p:extLst>
      <p:ext uri="{BB962C8B-B14F-4D97-AF65-F5344CB8AC3E}">
        <p14:creationId xmlns:p14="http://schemas.microsoft.com/office/powerpoint/2010/main" val="201505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dirty="0"/>
              <a:t>外部样式表</a:t>
            </a:r>
            <a:r>
              <a:rPr lang="en-US" altLang="zh-CN" dirty="0"/>
              <a:t>(External Style Sheet)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279425"/>
            <a:ext cx="9036496" cy="557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&lt;head&gt;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&lt;title&gt;</a:t>
            </a:r>
            <a:r>
              <a:rPr lang="zh-CN" altLang="en-US" dirty="0"/>
              <a:t>页面标题</a:t>
            </a:r>
            <a:r>
              <a:rPr lang="en-US" altLang="zh-CN" dirty="0"/>
              <a:t>&lt;/title&gt;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&lt;link </a:t>
            </a:r>
            <a:r>
              <a:rPr lang="en-US" altLang="zh-CN" sz="2400" b="1" dirty="0" err="1">
                <a:solidFill>
                  <a:srgbClr val="FF0000"/>
                </a:solidFill>
              </a:rPr>
              <a:t>href</a:t>
            </a:r>
            <a:r>
              <a:rPr lang="en-US" altLang="zh-CN" sz="2400" b="1" dirty="0">
                <a:solidFill>
                  <a:srgbClr val="FF0000"/>
                </a:solidFill>
              </a:rPr>
              <a:t>="02-08.css" type="text/</a:t>
            </a:r>
            <a:r>
              <a:rPr lang="en-US" altLang="zh-CN" sz="2400" b="1" dirty="0" err="1">
                <a:solidFill>
                  <a:srgbClr val="FF0000"/>
                </a:solidFill>
              </a:rPr>
              <a:t>css</a:t>
            </a:r>
            <a:r>
              <a:rPr lang="en-US" altLang="zh-CN" sz="2400" b="1" dirty="0">
                <a:solidFill>
                  <a:srgbClr val="FF0000"/>
                </a:solidFill>
              </a:rPr>
              <a:t>" </a:t>
            </a:r>
            <a:r>
              <a:rPr lang="en-US" altLang="zh-CN" sz="2400" b="1" dirty="0" err="1">
                <a:solidFill>
                  <a:srgbClr val="FF0000"/>
                </a:solidFill>
              </a:rPr>
              <a:t>rel</a:t>
            </a:r>
            <a:r>
              <a:rPr lang="en-US" altLang="zh-CN" sz="2400" b="1" dirty="0">
                <a:solidFill>
                  <a:srgbClr val="FF0000"/>
                </a:solidFill>
              </a:rPr>
              <a:t>="stylesheet"&gt;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&lt;/head&gt;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&lt;body&gt;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&lt;h2&gt;CSS</a:t>
            </a:r>
            <a:r>
              <a:rPr lang="zh-CN" altLang="en-US" dirty="0"/>
              <a:t>标题</a:t>
            </a:r>
            <a:r>
              <a:rPr lang="en-US" altLang="zh-CN" dirty="0"/>
              <a:t>&lt;/h2&gt;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&lt;p&gt;</a:t>
            </a:r>
            <a:r>
              <a:rPr lang="zh-CN" altLang="en-US" dirty="0"/>
              <a:t>这是正文内容</a:t>
            </a:r>
            <a:r>
              <a:rPr lang="en-US" altLang="zh-CN" dirty="0"/>
              <a:t>……&lt;/p&gt;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&lt;h2&gt;CSS</a:t>
            </a:r>
            <a:r>
              <a:rPr lang="zh-CN" altLang="en-US" dirty="0"/>
              <a:t>标题</a:t>
            </a:r>
            <a:r>
              <a:rPr lang="en-US" altLang="zh-CN" dirty="0"/>
              <a:t>&lt;/h2&gt;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&lt;p&gt;</a:t>
            </a:r>
            <a:r>
              <a:rPr lang="zh-CN" altLang="en-US" dirty="0"/>
              <a:t>这是正文内容</a:t>
            </a:r>
            <a:r>
              <a:rPr lang="en-US" altLang="zh-CN" dirty="0"/>
              <a:t>……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&lt;/p&gt;  &lt;/body&gt;      </a:t>
            </a:r>
          </a:p>
        </p:txBody>
      </p:sp>
    </p:spTree>
    <p:extLst>
      <p:ext uri="{BB962C8B-B14F-4D97-AF65-F5344CB8AC3E}">
        <p14:creationId xmlns:p14="http://schemas.microsoft.com/office/powerpoint/2010/main" val="30214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02-08.css文件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h2{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color:#0000FF;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p{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  color:#FF0000;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  text-decoration:underline;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  font-weight:bold;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    font-size:15px;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6165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规则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在具体介绍</a:t>
            </a:r>
            <a:r>
              <a:rPr lang="en-US" altLang="zh-CN" dirty="0"/>
              <a:t>CSS</a:t>
            </a:r>
            <a:r>
              <a:rPr lang="zh-CN" altLang="en-US" dirty="0"/>
              <a:t>之前，先思考一个生活中的问题。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张飞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身高</a:t>
            </a:r>
            <a:r>
              <a:rPr lang="en-US" altLang="zh-CN" sz="2400" b="1" dirty="0"/>
              <a:t>:185cm;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体重</a:t>
            </a:r>
            <a:r>
              <a:rPr lang="en-US" altLang="zh-CN" sz="2400" b="1" dirty="0"/>
              <a:t>:105kg;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性别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男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性格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暴躁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这个表实际上是由</a:t>
            </a:r>
            <a:r>
              <a:rPr lang="en-US" altLang="zh-CN" dirty="0"/>
              <a:t>3</a:t>
            </a:r>
            <a:r>
              <a:rPr lang="zh-CN" altLang="en-US" dirty="0"/>
              <a:t>个要素组成的，即姓名、属性和属性值。 </a:t>
            </a:r>
          </a:p>
        </p:txBody>
      </p:sp>
    </p:spTree>
    <p:extLst>
      <p:ext uri="{BB962C8B-B14F-4D97-AF65-F5344CB8AC3E}">
        <p14:creationId xmlns:p14="http://schemas.microsoft.com/office/powerpoint/2010/main" val="282276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样式表</a:t>
            </a:r>
            <a:endParaRPr lang="en-US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33516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规则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8964488" cy="5328591"/>
          </a:xfrm>
        </p:spPr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的作用就是设置网页的各个组成部分的表现形式。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因此，如果把上面的表格换成描述网页上一个标题的属性表，可以设想应该大致如下：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级标题</a:t>
            </a:r>
            <a:r>
              <a:rPr lang="en-US" altLang="zh-CN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字体</a:t>
            </a:r>
            <a:r>
              <a:rPr lang="en-US" altLang="zh-CN" b="1" dirty="0"/>
              <a:t>:</a:t>
            </a:r>
            <a:r>
              <a:rPr lang="zh-CN" altLang="en-US" b="1" dirty="0"/>
              <a:t>宋体</a:t>
            </a:r>
            <a:r>
              <a:rPr lang="en-US" altLang="zh-CN" b="1" dirty="0"/>
              <a:t>;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大小</a:t>
            </a:r>
            <a:r>
              <a:rPr lang="en-US" altLang="zh-CN" b="1" dirty="0"/>
              <a:t>:15</a:t>
            </a:r>
            <a:r>
              <a:rPr lang="zh-CN" altLang="en-US" b="1" dirty="0"/>
              <a:t>像素</a:t>
            </a:r>
            <a:r>
              <a:rPr lang="en-US" altLang="zh-CN" b="1" dirty="0"/>
              <a:t>;  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颜色</a:t>
            </a:r>
            <a:r>
              <a:rPr lang="en-US" altLang="zh-CN" b="1" dirty="0"/>
              <a:t>:</a:t>
            </a:r>
            <a:r>
              <a:rPr lang="zh-CN" altLang="en-US" b="1" dirty="0"/>
              <a:t>红色</a:t>
            </a:r>
            <a:r>
              <a:rPr lang="en-US" altLang="zh-CN" b="1" dirty="0"/>
              <a:t>;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装饰</a:t>
            </a:r>
            <a:r>
              <a:rPr lang="en-US" altLang="zh-CN" b="1" dirty="0"/>
              <a:t>:</a:t>
            </a:r>
            <a:r>
              <a:rPr lang="zh-CN" altLang="en-US" b="1" dirty="0"/>
              <a:t>下划线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}</a:t>
            </a:r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648200" y="35814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963822" y="3225921"/>
            <a:ext cx="6180178" cy="36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zh-CN" altLang="en-US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h2{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      font-family: </a:t>
            </a:r>
            <a:r>
              <a:rPr lang="zh-CN" altLang="en-US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宋体</a:t>
            </a:r>
            <a:r>
              <a:rPr lang="en-US" altLang="zh-CN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      font-size:15px;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      color: red;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      text-decoration: underline;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sz="3200" dirty="0">
                <a:solidFill>
                  <a:srgbClr val="FF0000"/>
                </a:solidFill>
                <a:latin typeface="Franklin Gothic Book" panose="020B0503020102020204" pitchFamily="34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2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规则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8507288" cy="471747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CSS</a:t>
            </a:r>
            <a:r>
              <a:rPr lang="zh-CN" altLang="en-US" sz="2800" dirty="0"/>
              <a:t>的思想就是首先指定对什么“对象”进行设置，然后指定对该对象的哪个方面的“属性”进行设置，最后给出该设置的“值”。</a:t>
            </a:r>
          </a:p>
          <a:p>
            <a:pPr eaLnBrk="1" hangingPunct="1"/>
            <a:r>
              <a:rPr lang="zh-CN" altLang="en-US" sz="2800" dirty="0"/>
              <a:t>因此，概括来说，</a:t>
            </a:r>
            <a:r>
              <a:rPr lang="en-US" altLang="zh-CN" sz="2800" dirty="0"/>
              <a:t>CSS</a:t>
            </a:r>
            <a:r>
              <a:rPr lang="zh-CN" altLang="en-US" sz="2800" dirty="0"/>
              <a:t>就是由</a:t>
            </a:r>
            <a:r>
              <a:rPr lang="en-US" altLang="zh-CN" sz="2800" dirty="0"/>
              <a:t>3</a:t>
            </a:r>
            <a:r>
              <a:rPr lang="zh-CN" altLang="en-US" sz="2800" dirty="0"/>
              <a:t>个基本部分</a:t>
            </a:r>
            <a:r>
              <a:rPr lang="en-US" altLang="zh-CN" sz="2800" b="1" dirty="0">
                <a:solidFill>
                  <a:srgbClr val="FF0000"/>
                </a:solidFill>
              </a:rPr>
              <a:t>——“</a:t>
            </a:r>
            <a:r>
              <a:rPr lang="zh-CN" altLang="en-US" sz="2800" b="1" dirty="0">
                <a:solidFill>
                  <a:srgbClr val="FF0000"/>
                </a:solidFill>
              </a:rPr>
              <a:t>对象”、“属性”和“值”</a:t>
            </a:r>
            <a:r>
              <a:rPr lang="zh-CN" altLang="en-US" sz="2800" dirty="0"/>
              <a:t>组成的。</a:t>
            </a:r>
          </a:p>
        </p:txBody>
      </p:sp>
    </p:spTree>
    <p:extLst>
      <p:ext uri="{BB962C8B-B14F-4D97-AF65-F5344CB8AC3E}">
        <p14:creationId xmlns:p14="http://schemas.microsoft.com/office/powerpoint/2010/main" val="110802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88383"/>
            <a:ext cx="8712968" cy="520896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在</a:t>
            </a:r>
            <a:r>
              <a:rPr lang="en-US" altLang="zh-CN" sz="3200" dirty="0"/>
              <a:t>CSS</a:t>
            </a:r>
            <a:r>
              <a:rPr lang="zh-CN" altLang="en-US" sz="3200" dirty="0"/>
              <a:t>的</a:t>
            </a:r>
            <a:r>
              <a:rPr lang="en-US" altLang="zh-CN" sz="3200" dirty="0"/>
              <a:t>3</a:t>
            </a:r>
            <a:r>
              <a:rPr lang="zh-CN" altLang="en-US" sz="3200" dirty="0"/>
              <a:t>个组成部分中，“对象”是很重要的，它指定了对哪些网页元素进行设置，因此，它有一个专门的名称</a:t>
            </a:r>
            <a:r>
              <a:rPr lang="en-US" altLang="zh-CN" sz="3200" dirty="0"/>
              <a:t>——</a:t>
            </a:r>
            <a:r>
              <a:rPr lang="zh-CN" altLang="en-US" sz="3200" b="1" dirty="0">
                <a:solidFill>
                  <a:srgbClr val="7030A0"/>
                </a:solidFill>
              </a:rPr>
              <a:t>选择器（</a:t>
            </a:r>
            <a:r>
              <a:rPr lang="en-US" altLang="zh-CN" sz="3200" b="1" dirty="0">
                <a:solidFill>
                  <a:srgbClr val="7030A0"/>
                </a:solidFill>
              </a:rPr>
              <a:t>selector</a:t>
            </a:r>
            <a:r>
              <a:rPr lang="zh-CN" altLang="en-US" sz="3200" b="1" dirty="0">
                <a:solidFill>
                  <a:srgbClr val="7030A0"/>
                </a:solidFill>
              </a:rPr>
              <a:t>）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元素选择器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类别选择器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自定义）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选择器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等等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……</a:t>
            </a:r>
            <a:br>
              <a:rPr lang="zh-CN" altLang="en-US" sz="2400" dirty="0">
                <a:solidFill>
                  <a:srgbClr val="FF6600"/>
                </a:solidFill>
                <a:latin typeface="+mn-ea"/>
              </a:rPr>
            </a:b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70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元素选择器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784976" cy="316835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  &lt;style&gt;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>
                <a:solidFill>
                  <a:srgbClr val="FF0000"/>
                </a:solidFill>
              </a:rPr>
              <a:t>h1</a:t>
            </a:r>
            <a:r>
              <a:rPr lang="en-US" altLang="zh-CN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 color: red;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 font-size: 25px;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}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&lt;/style&gt;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68894"/>
              </p:ext>
            </p:extLst>
          </p:nvPr>
        </p:nvGraphicFramePr>
        <p:xfrm>
          <a:off x="683568" y="4509120"/>
          <a:ext cx="757237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Picture" r:id="rId3" imgW="5258160" imgH="1390320" progId="Word.Picture.8">
                  <p:embed/>
                </p:oleObj>
              </mc:Choice>
              <mc:Fallback>
                <p:oleObj name="Picture" r:id="rId3" imgW="5258160" imgH="1390320" progId="Word.Picture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439" t="11011" r="21623" b="9265"/>
                      <a:stretch>
                        <a:fillRect/>
                      </a:stretch>
                    </p:blipFill>
                    <p:spPr bwMode="auto">
                      <a:xfrm>
                        <a:off x="683568" y="4509120"/>
                        <a:ext cx="7572375" cy="202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171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类别选择器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自定义）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827088" y="2205038"/>
          <a:ext cx="763270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Picture" r:id="rId3" imgW="5258160" imgH="1390320" progId="Word.Picture.8">
                  <p:embed/>
                </p:oleObj>
              </mc:Choice>
              <mc:Fallback>
                <p:oleObj name="Picture" r:id="rId3" imgW="5258160" imgH="1390320" progId="Word.Picture.8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12" t="10355" r="19035" b="10355"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7632700" cy="228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276600" y="5445125"/>
            <a:ext cx="238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5  </a:t>
            </a:r>
            <a:r>
              <a:rPr lang="zh-CN" altLang="en-US" sz="2400" b="1"/>
              <a:t>类别选择器</a:t>
            </a:r>
          </a:p>
        </p:txBody>
      </p:sp>
    </p:spTree>
    <p:extLst>
      <p:ext uri="{BB962C8B-B14F-4D97-AF65-F5344CB8AC3E}">
        <p14:creationId xmlns:p14="http://schemas.microsoft.com/office/powerpoint/2010/main" val="311867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500063" y="2928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写一个自定义样式：分别定义段落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字体的颜色和大小</a:t>
            </a:r>
          </a:p>
        </p:txBody>
      </p:sp>
    </p:spTree>
    <p:extLst>
      <p:ext uri="{BB962C8B-B14F-4D97-AF65-F5344CB8AC3E}">
        <p14:creationId xmlns:p14="http://schemas.microsoft.com/office/powerpoint/2010/main" val="2352142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00769"/>
            <a:ext cx="9036495" cy="52965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  &lt;html&gt;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&lt;head&gt;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&lt;title&gt;class</a:t>
            </a:r>
            <a:r>
              <a:rPr lang="zh-CN" altLang="en-US" sz="2800" dirty="0"/>
              <a:t>选择器</a:t>
            </a:r>
            <a:r>
              <a:rPr lang="en-US" altLang="zh-CN" sz="2800" dirty="0"/>
              <a:t>&lt;/title&gt;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&lt;style type="text/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"&gt;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</a:rPr>
              <a:t>  .red{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</a:rPr>
              <a:t>      </a:t>
            </a:r>
            <a:r>
              <a:rPr lang="en-US" altLang="zh-CN" sz="2800" b="1" dirty="0" err="1">
                <a:solidFill>
                  <a:srgbClr val="7030A0"/>
                </a:solidFill>
              </a:rPr>
              <a:t>color:red</a:t>
            </a:r>
            <a:r>
              <a:rPr lang="en-US" altLang="zh-CN" sz="2800" b="1" dirty="0">
                <a:solidFill>
                  <a:srgbClr val="7030A0"/>
                </a:solidFill>
              </a:rPr>
              <a:t>;			/* </a:t>
            </a:r>
            <a:r>
              <a:rPr lang="zh-CN" altLang="en-US" sz="2800" b="1" dirty="0">
                <a:solidFill>
                  <a:srgbClr val="7030A0"/>
                </a:solidFill>
              </a:rPr>
              <a:t>红色 *</a:t>
            </a:r>
            <a:r>
              <a:rPr lang="en-US" altLang="zh-CN" sz="2800" b="1" dirty="0">
                <a:solidFill>
                  <a:srgbClr val="7030A0"/>
                </a:solidFill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</a:rPr>
              <a:t>      font-size:18px;	     /* </a:t>
            </a:r>
            <a:r>
              <a:rPr lang="zh-CN" altLang="en-US" sz="2800" b="1" dirty="0">
                <a:solidFill>
                  <a:srgbClr val="7030A0"/>
                </a:solidFill>
              </a:rPr>
              <a:t>文字大小 *</a:t>
            </a:r>
            <a:r>
              <a:rPr lang="en-US" altLang="zh-CN" sz="2800" b="1" dirty="0">
                <a:solidFill>
                  <a:srgbClr val="7030A0"/>
                </a:solidFill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305313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" y="1268760"/>
            <a:ext cx="9144000" cy="54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.green{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      </a:t>
            </a:r>
            <a:r>
              <a:rPr lang="en-US" altLang="zh-CN" b="1" dirty="0" err="1">
                <a:solidFill>
                  <a:srgbClr val="7030A0"/>
                </a:solidFill>
              </a:rPr>
              <a:t>color:green</a:t>
            </a:r>
            <a:r>
              <a:rPr lang="en-US" altLang="zh-CN" b="1" dirty="0">
                <a:solidFill>
                  <a:srgbClr val="7030A0"/>
                </a:solidFill>
              </a:rPr>
              <a:t>;		/* </a:t>
            </a:r>
            <a:r>
              <a:rPr lang="zh-CN" altLang="en-US" b="1" dirty="0">
                <a:solidFill>
                  <a:srgbClr val="7030A0"/>
                </a:solidFill>
              </a:rPr>
              <a:t>绿色 *</a:t>
            </a:r>
            <a:r>
              <a:rPr lang="en-US" altLang="zh-CN" b="1" dirty="0">
                <a:solidFill>
                  <a:srgbClr val="7030A0"/>
                </a:solidFill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      font-size:20px;   /* </a:t>
            </a:r>
            <a:r>
              <a:rPr lang="zh-CN" altLang="en-US" b="1" dirty="0">
                <a:solidFill>
                  <a:srgbClr val="7030A0"/>
                </a:solidFill>
              </a:rPr>
              <a:t>文字大小 *</a:t>
            </a:r>
            <a:r>
              <a:rPr lang="en-US" altLang="zh-CN" b="1" dirty="0">
                <a:solidFill>
                  <a:srgbClr val="7030A0"/>
                </a:solidFill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&lt;/head&gt;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&lt;body&gt;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&lt;p </a:t>
            </a:r>
            <a:r>
              <a:rPr lang="en-US" altLang="zh-CN" b="1" dirty="0">
                <a:solidFill>
                  <a:srgbClr val="FF0000"/>
                </a:solidFill>
              </a:rPr>
              <a:t>class="red"</a:t>
            </a:r>
            <a:r>
              <a:rPr lang="en-US" altLang="zh-CN" b="1" dirty="0"/>
              <a:t>&gt;</a:t>
            </a:r>
            <a:r>
              <a:rPr lang="en-US" altLang="zh-CN" dirty="0"/>
              <a:t>class</a:t>
            </a:r>
            <a:r>
              <a:rPr lang="zh-CN" altLang="en-US" dirty="0"/>
              <a:t>选择器</a:t>
            </a:r>
            <a:r>
              <a:rPr lang="en-US" altLang="zh-CN" dirty="0"/>
              <a:t>1&lt;/p&gt;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&lt;p </a:t>
            </a:r>
            <a:r>
              <a:rPr lang="en-US" altLang="zh-CN" b="1" dirty="0">
                <a:solidFill>
                  <a:srgbClr val="FF0000"/>
                </a:solidFill>
              </a:rPr>
              <a:t>class="green"</a:t>
            </a:r>
            <a:r>
              <a:rPr lang="en-US" altLang="zh-CN" dirty="0"/>
              <a:t>&gt;class</a:t>
            </a:r>
            <a:r>
              <a:rPr lang="zh-CN" altLang="en-US" dirty="0"/>
              <a:t>选择器</a:t>
            </a:r>
            <a:r>
              <a:rPr lang="en-US" altLang="zh-CN" dirty="0"/>
              <a:t>2&lt;/p&gt;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&lt;h3 class="green"&gt;h3</a:t>
            </a:r>
            <a:r>
              <a:rPr lang="zh-CN" altLang="en-US" dirty="0"/>
              <a:t>同样适用</a:t>
            </a:r>
            <a:r>
              <a:rPr lang="en-US" altLang="zh-CN" dirty="0"/>
              <a:t>&lt;/h3&gt;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852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ID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选择器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39750" y="2108200"/>
          <a:ext cx="8064500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Picture" r:id="rId3" imgW="5258160" imgH="1390320" progId="Word.Picture.8">
                  <p:embed/>
                </p:oleObj>
              </mc:Choice>
              <mc:Fallback>
                <p:oleObj name="Picture" r:id="rId3" imgW="5258160" imgH="1390320" progId="Word.Picture.8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11" t="10042" r="19171" b="9357"/>
                      <a:stretch>
                        <a:fillRect/>
                      </a:stretch>
                    </p:blipFill>
                    <p:spPr bwMode="auto">
                      <a:xfrm>
                        <a:off x="539750" y="2108200"/>
                        <a:ext cx="8064500" cy="243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348038" y="5445125"/>
            <a:ext cx="207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6  ID</a:t>
            </a:r>
            <a:r>
              <a:rPr lang="zh-CN" altLang="en-US" sz="2400" b="1"/>
              <a:t>选择器</a:t>
            </a:r>
          </a:p>
        </p:txBody>
      </p:sp>
    </p:spTree>
    <p:extLst>
      <p:ext uri="{BB962C8B-B14F-4D97-AF65-F5344CB8AC3E}">
        <p14:creationId xmlns:p14="http://schemas.microsoft.com/office/powerpoint/2010/main" val="400116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  &lt;html&gt; </a:t>
            </a:r>
            <a:br>
              <a:rPr lang="en-US" altLang="zh-CN" dirty="0"/>
            </a:br>
            <a:r>
              <a:rPr lang="en-US" altLang="zh-CN" dirty="0"/>
              <a:t>&lt;head&gt;</a:t>
            </a:r>
            <a:br>
              <a:rPr lang="en-US" altLang="zh-CN" dirty="0"/>
            </a:br>
            <a:r>
              <a:rPr lang="en-US" altLang="zh-CN" dirty="0"/>
              <a:t>  &lt;title&gt;ID</a:t>
            </a:r>
            <a:r>
              <a:rPr lang="zh-CN" altLang="en-US" dirty="0"/>
              <a:t>选择器</a:t>
            </a:r>
            <a:r>
              <a:rPr lang="en-US" altLang="zh-CN" dirty="0"/>
              <a:t>&lt;/title&gt;</a:t>
            </a:r>
            <a:br>
              <a:rPr lang="en-US" altLang="zh-CN" dirty="0"/>
            </a:br>
            <a:r>
              <a:rPr lang="en-US" altLang="zh-CN" dirty="0"/>
              <a:t>  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sz="2400" dirty="0">
                <a:solidFill>
                  <a:srgbClr val="FF0000"/>
                </a:solidFill>
              </a:rPr>
              <a:t>  #bold</a:t>
            </a: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400" dirty="0" err="1"/>
              <a:t>font-weight:bold</a:t>
            </a:r>
            <a:r>
              <a:rPr lang="en-US" altLang="zh-CN" sz="2400" dirty="0"/>
              <a:t>;		/* </a:t>
            </a:r>
            <a:r>
              <a:rPr lang="zh-CN" altLang="en-US" sz="2400" dirty="0"/>
              <a:t>粗体 *</a:t>
            </a:r>
            <a:r>
              <a:rPr lang="en-US" altLang="zh-CN" sz="24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   }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  #green</a:t>
            </a:r>
            <a:r>
              <a:rPr lang="en-US" altLang="zh-CN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   font-size:30px;/* </a:t>
            </a:r>
            <a:r>
              <a:rPr lang="zh-CN" altLang="en-US" sz="2400" dirty="0"/>
              <a:t>字体大小 *</a:t>
            </a:r>
            <a:r>
              <a:rPr lang="en-US" altLang="zh-CN" sz="24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   color:#009900;		/* </a:t>
            </a:r>
            <a:r>
              <a:rPr lang="zh-CN" altLang="en-US" sz="2400" dirty="0"/>
              <a:t>颜色 *</a:t>
            </a:r>
            <a:r>
              <a:rPr lang="en-US" altLang="zh-CN" sz="24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   }</a:t>
            </a:r>
          </a:p>
        </p:txBody>
      </p:sp>
      <p:sp>
        <p:nvSpPr>
          <p:cNvPr id="3174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0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CSS(Cascading Style Sheets)</a:t>
            </a:r>
            <a:r>
              <a:rPr lang="zh-CN" altLang="en-US" b="0" dirty="0"/>
              <a:t>简介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568952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/>
              <a:t> </a:t>
            </a:r>
            <a:r>
              <a:rPr lang="zh-CN" altLang="en-US" sz="2600" dirty="0"/>
              <a:t>随着</a:t>
            </a:r>
            <a:r>
              <a:rPr lang="en-US" altLang="zh-CN" sz="2600" dirty="0"/>
              <a:t>Internet</a:t>
            </a:r>
            <a:r>
              <a:rPr lang="zh-CN" altLang="en-US" sz="2600" dirty="0"/>
              <a:t>的迅猛发展，</a:t>
            </a:r>
            <a:r>
              <a:rPr lang="en-US" altLang="zh-CN" sz="2600" dirty="0"/>
              <a:t>HTML</a:t>
            </a:r>
            <a:r>
              <a:rPr lang="zh-CN" altLang="en-US" sz="2600" dirty="0"/>
              <a:t>被广泛应用，上网的人们希望网页做得漂亮些，因此</a:t>
            </a:r>
            <a:r>
              <a:rPr lang="en-US" altLang="zh-CN" sz="2600" dirty="0"/>
              <a:t>HTML</a:t>
            </a:r>
            <a:r>
              <a:rPr lang="zh-CN" altLang="en-US" sz="2600" dirty="0"/>
              <a:t>排版和界面效果的局限性日益暴露出来。为了解决这个问题，人们走了不少弯路，用了一些不好的方法，比如给</a:t>
            </a:r>
            <a:r>
              <a:rPr lang="en-US" altLang="zh-CN" sz="2600" dirty="0"/>
              <a:t>HTML</a:t>
            </a:r>
            <a:r>
              <a:rPr lang="zh-CN" altLang="en-US" sz="2600" dirty="0"/>
              <a:t>增加很多的属性，结果将代码变得很臃肿，将文本全部变成图片，过多利用</a:t>
            </a:r>
            <a:r>
              <a:rPr lang="en-US" altLang="zh-CN" sz="2600" dirty="0"/>
              <a:t>Table</a:t>
            </a:r>
            <a:r>
              <a:rPr lang="zh-CN" altLang="en-US" sz="2600" dirty="0"/>
              <a:t>来排版，用空白的图片表示白色的空间等，直到</a:t>
            </a:r>
            <a:r>
              <a:rPr lang="en-US" altLang="zh-CN" sz="2600" dirty="0"/>
              <a:t>CSS</a:t>
            </a:r>
            <a:r>
              <a:rPr lang="zh-CN" altLang="en-US" sz="2600" dirty="0"/>
              <a:t>出现后局面有所改变。</a:t>
            </a:r>
            <a:r>
              <a:rPr lang="en-US" altLang="zh-CN" sz="2600" dirty="0"/>
              <a:t>CSS</a:t>
            </a:r>
            <a:r>
              <a:rPr lang="zh-CN" altLang="en-US" sz="2600" dirty="0"/>
              <a:t>可算是网页设计的一个突破，它解决了网页界面排版的难题。可以分别这样概括</a:t>
            </a:r>
            <a:r>
              <a:rPr lang="en-US" altLang="zh-CN" sz="2600" dirty="0"/>
              <a:t>HTML</a:t>
            </a:r>
            <a:r>
              <a:rPr lang="zh-CN" altLang="en-US" sz="2600" dirty="0"/>
              <a:t>和</a:t>
            </a:r>
            <a:r>
              <a:rPr lang="en-US" altLang="zh-CN" sz="2600" dirty="0"/>
              <a:t>CSS</a:t>
            </a:r>
            <a:r>
              <a:rPr lang="zh-CN" altLang="en-US" sz="2600" dirty="0"/>
              <a:t>的作用：</a:t>
            </a:r>
            <a:r>
              <a:rPr lang="en-US" altLang="zh-CN" sz="2600" dirty="0"/>
              <a:t>HTML</a:t>
            </a:r>
            <a:r>
              <a:rPr lang="zh-CN" altLang="en-US" sz="2600" dirty="0"/>
              <a:t>的</a:t>
            </a:r>
            <a:r>
              <a:rPr lang="en-US" altLang="zh-CN" sz="2600" dirty="0"/>
              <a:t>Tag</a:t>
            </a:r>
            <a:r>
              <a:rPr lang="zh-CN" altLang="en-US" sz="2600" dirty="0"/>
              <a:t>主要是定义网页的内容</a:t>
            </a:r>
            <a:r>
              <a:rPr lang="en-US" altLang="zh-CN" sz="2600" dirty="0"/>
              <a:t>(Content)</a:t>
            </a:r>
            <a:r>
              <a:rPr lang="zh-CN" altLang="en-US" sz="2600" dirty="0"/>
              <a:t>，而</a:t>
            </a:r>
            <a:r>
              <a:rPr lang="en-US" altLang="zh-CN" sz="2600" dirty="0"/>
              <a:t>CSS</a:t>
            </a:r>
            <a:r>
              <a:rPr lang="zh-CN" altLang="en-US" sz="2600" dirty="0"/>
              <a:t>决定这些网页内容如何显示</a:t>
            </a:r>
            <a:r>
              <a:rPr lang="en-US" altLang="zh-CN" sz="2600" dirty="0"/>
              <a:t>(Layout)</a:t>
            </a:r>
            <a:r>
              <a:rPr lang="zh-CN" altLang="en-US" sz="2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5880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9144000" cy="5516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&lt;/style&gt;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&lt;/head&gt;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&lt;body&gt;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 &lt;p </a:t>
            </a:r>
            <a:r>
              <a:rPr lang="en-US" altLang="zh-CN" sz="2800" dirty="0">
                <a:solidFill>
                  <a:srgbClr val="FF0000"/>
                </a:solidFill>
              </a:rPr>
              <a:t>id="</a:t>
            </a:r>
            <a:r>
              <a:rPr lang="en-US" altLang="zh-CN" sz="2800" dirty="0" err="1">
                <a:solidFill>
                  <a:srgbClr val="FF0000"/>
                </a:solidFill>
              </a:rPr>
              <a:t>blod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&gt;ID</a:t>
            </a:r>
            <a:r>
              <a:rPr lang="zh-CN" altLang="en-US" sz="2800" dirty="0"/>
              <a:t>选择器</a:t>
            </a:r>
            <a:r>
              <a:rPr lang="en-US" altLang="zh-CN" sz="2800" dirty="0"/>
              <a:t>1&lt;/p&gt;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 &lt;p </a:t>
            </a:r>
            <a:r>
              <a:rPr lang="en-US" altLang="zh-CN" sz="2800" dirty="0">
                <a:solidFill>
                  <a:srgbClr val="FF0000"/>
                </a:solidFill>
              </a:rPr>
              <a:t>id="green</a:t>
            </a:r>
            <a:r>
              <a:rPr lang="en-US" altLang="zh-CN" sz="2800" dirty="0"/>
              <a:t>"&gt;ID</a:t>
            </a:r>
            <a:r>
              <a:rPr lang="zh-CN" altLang="en-US" sz="2800" dirty="0"/>
              <a:t>选择器</a:t>
            </a:r>
            <a:r>
              <a:rPr lang="en-US" altLang="zh-CN" sz="2800" dirty="0"/>
              <a:t>2&lt;/p&gt;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 </a:t>
            </a:r>
            <a:r>
              <a:rPr lang="en-US" altLang="zh-CN" sz="2800" strike="sngStrike" dirty="0"/>
              <a:t>&lt;p </a:t>
            </a:r>
            <a:r>
              <a:rPr lang="en-US" altLang="zh-CN" sz="2800" strike="sngStrike" dirty="0">
                <a:solidFill>
                  <a:srgbClr val="FF0000"/>
                </a:solidFill>
              </a:rPr>
              <a:t>id="green</a:t>
            </a:r>
            <a:r>
              <a:rPr lang="en-US" altLang="zh-CN" sz="2800" strike="sngStrike" dirty="0"/>
              <a:t>"&gt;ID</a:t>
            </a:r>
            <a:r>
              <a:rPr lang="zh-CN" altLang="en-US" sz="2800" strike="sngStrike" dirty="0"/>
              <a:t>选择器</a:t>
            </a:r>
            <a:r>
              <a:rPr lang="en-US" altLang="zh-CN" sz="2800" strike="sngStrike" dirty="0"/>
              <a:t>3&lt;/p&gt;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trike="sngStrike" dirty="0"/>
              <a:t>        &lt;p </a:t>
            </a:r>
            <a:r>
              <a:rPr lang="en-US" altLang="zh-CN" sz="2800" strike="sngStrike" dirty="0">
                <a:solidFill>
                  <a:srgbClr val="FF0000"/>
                </a:solidFill>
              </a:rPr>
              <a:t>id="bold green</a:t>
            </a:r>
            <a:r>
              <a:rPr lang="en-US" altLang="zh-CN" sz="2800" strike="sngStrike" dirty="0"/>
              <a:t>"&gt;ID</a:t>
            </a:r>
            <a:r>
              <a:rPr lang="zh-CN" altLang="en-US" sz="2800" strike="sngStrike" dirty="0"/>
              <a:t>选择器</a:t>
            </a:r>
            <a:r>
              <a:rPr lang="en-US" altLang="zh-CN" sz="2800" strike="sngStrike" dirty="0"/>
              <a:t>4&lt;/p&gt;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&lt;/body&gt;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5584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复合选择器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50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b="1" dirty="0"/>
              <a:t>选择器分组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并集选择器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84213" y="2205038"/>
          <a:ext cx="78486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Visio" r:id="rId3" imgW="4717842" imgH="1378854" progId="Visio.Drawing.11">
                  <p:embed/>
                </p:oleObj>
              </mc:Choice>
              <mc:Fallback>
                <p:oleObj name="Visio" r:id="rId3" imgW="4717842" imgH="1378854" progId="Visio.Drawing.11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848600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771775" y="5229225"/>
            <a:ext cx="330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/>
              <a:t>图</a:t>
            </a:r>
            <a:r>
              <a:rPr lang="en-US" altLang="zh-CN" sz="2400" b="1" dirty="0"/>
              <a:t>9  </a:t>
            </a:r>
            <a:r>
              <a:rPr lang="zh-CN" altLang="en-US" sz="2400" b="1" dirty="0">
                <a:solidFill>
                  <a:srgbClr val="FF0000"/>
                </a:solidFill>
              </a:rPr>
              <a:t>并集选择器示意图</a:t>
            </a:r>
          </a:p>
        </p:txBody>
      </p:sp>
    </p:spTree>
    <p:extLst>
      <p:ext uri="{BB962C8B-B14F-4D97-AF65-F5344CB8AC3E}">
        <p14:creationId xmlns:p14="http://schemas.microsoft.com/office/powerpoint/2010/main" val="89165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268760"/>
            <a:ext cx="9036496" cy="551723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&lt;style type="text/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"&gt;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h1, h2, h3, h4, h5, p</a:t>
            </a:r>
            <a:r>
              <a:rPr lang="en-US" altLang="zh-CN" sz="2800" dirty="0"/>
              <a:t>{		/*</a:t>
            </a:r>
            <a:r>
              <a:rPr lang="zh-CN" altLang="en-US" sz="2800" dirty="0"/>
              <a:t>并集选择器*</a:t>
            </a:r>
            <a:r>
              <a:rPr lang="en-US" altLang="zh-CN" sz="28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color:purple</a:t>
            </a:r>
            <a:r>
              <a:rPr lang="en-US" altLang="zh-CN" sz="2800" dirty="0"/>
              <a:t>;			/* </a:t>
            </a:r>
            <a:r>
              <a:rPr lang="zh-CN" altLang="en-US" sz="2800" dirty="0"/>
              <a:t>文字颜色 *</a:t>
            </a:r>
            <a:r>
              <a:rPr lang="en-US" altLang="zh-CN" sz="28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font-size:15px;		/* </a:t>
            </a:r>
            <a:r>
              <a:rPr lang="zh-CN" altLang="en-US" sz="2800" dirty="0"/>
              <a:t>字体大小 *</a:t>
            </a:r>
            <a:r>
              <a:rPr lang="en-US" altLang="zh-CN" sz="28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h2.special, .special, #one</a:t>
            </a:r>
            <a:r>
              <a:rPr lang="en-US" altLang="zh-CN" sz="2800" dirty="0"/>
              <a:t>{	/* </a:t>
            </a:r>
            <a:r>
              <a:rPr lang="zh-CN" altLang="en-US" sz="2800" dirty="0"/>
              <a:t>集体声明 *</a:t>
            </a:r>
            <a:r>
              <a:rPr lang="en-US" altLang="zh-CN" sz="28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text-decoration:underline</a:t>
            </a:r>
            <a:r>
              <a:rPr lang="en-US" altLang="zh-CN" sz="2800" dirty="0"/>
              <a:t>;  	/* </a:t>
            </a:r>
            <a:r>
              <a:rPr lang="zh-CN" altLang="en-US" sz="2800" dirty="0"/>
              <a:t>下画线 *</a:t>
            </a:r>
            <a:r>
              <a:rPr lang="en-US" altLang="zh-CN" sz="2800" dirty="0"/>
              <a:t>/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53915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268760"/>
            <a:ext cx="8928992" cy="558924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800" dirty="0"/>
              <a:t> 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&lt;h1&gt;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h1&lt;/h1&gt;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&lt;</a:t>
            </a:r>
            <a:r>
              <a:rPr lang="en-US" altLang="zh-CN" sz="2800" dirty="0">
                <a:solidFill>
                  <a:srgbClr val="7030A0"/>
                </a:solidFill>
              </a:rPr>
              <a:t>h2 class="special"</a:t>
            </a:r>
            <a:r>
              <a:rPr lang="en-US" altLang="zh-CN" sz="2800" dirty="0"/>
              <a:t>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h2&lt;/h2&gt;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&lt;h3&gt;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h3&lt;/h3&gt;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&lt;h4&gt;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h4&lt;/h4&gt;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&lt;h5&gt;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h5&lt;/h5&gt;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&lt;p&gt;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p1&lt;/p&gt;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&lt;</a:t>
            </a:r>
            <a:r>
              <a:rPr lang="en-US" altLang="zh-CN" sz="2800" dirty="0">
                <a:solidFill>
                  <a:srgbClr val="7030A0"/>
                </a:solidFill>
              </a:rPr>
              <a:t>p class="special"</a:t>
            </a:r>
            <a:r>
              <a:rPr lang="en-US" altLang="zh-CN" sz="2800" dirty="0"/>
              <a:t>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p2&lt;/p&gt;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&lt;</a:t>
            </a:r>
            <a:r>
              <a:rPr lang="en-US" altLang="zh-CN" sz="2800" dirty="0">
                <a:solidFill>
                  <a:srgbClr val="7030A0"/>
                </a:solidFill>
              </a:rPr>
              <a:t>p id="one"</a:t>
            </a:r>
            <a:r>
              <a:rPr lang="en-US" altLang="zh-CN" sz="2800" dirty="0"/>
              <a:t>&gt;</a:t>
            </a:r>
            <a:r>
              <a:rPr lang="zh-CN" altLang="en-US" sz="2800" dirty="0"/>
              <a:t>示例文字</a:t>
            </a:r>
            <a:r>
              <a:rPr lang="en-US" altLang="zh-CN" sz="2800" dirty="0"/>
              <a:t>p3&lt;/p&gt;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76047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28601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后代选择器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交集选择器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包含选择器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35696" y="1556792"/>
            <a:ext cx="5688012" cy="4278288"/>
            <a:chOff x="1763713" y="1412875"/>
            <a:chExt cx="5688012" cy="427828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32027"/>
                </p:ext>
              </p:extLst>
            </p:nvPr>
          </p:nvGraphicFramePr>
          <p:xfrm>
            <a:off x="1763713" y="1412875"/>
            <a:ext cx="5688012" cy="3573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Visio" r:id="rId3" imgW="3538794" imgH="2206759" progId="Visio.Drawing.11">
                    <p:embed/>
                  </p:oleObj>
                </mc:Choice>
                <mc:Fallback>
                  <p:oleObj name="Visio" r:id="rId3" imgW="3538794" imgH="2206759" progId="Visio.Drawing.11">
                    <p:embed/>
                    <p:pic>
                      <p:nvPicPr>
                        <p:cNvPr id="717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1412875"/>
                          <a:ext cx="5688012" cy="3573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07506" y="5229200"/>
              <a:ext cx="3309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/>
                <a:t>图</a:t>
              </a:r>
              <a:r>
                <a:rPr lang="en-US" altLang="zh-CN" sz="2400" b="1" dirty="0"/>
                <a:t>8  </a:t>
              </a:r>
              <a:r>
                <a:rPr lang="zh-CN" altLang="en-US" sz="2400" b="1" dirty="0"/>
                <a:t>交集选择器示意图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738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31172"/>
              </p:ext>
            </p:extLst>
          </p:nvPr>
        </p:nvGraphicFramePr>
        <p:xfrm>
          <a:off x="683568" y="3645024"/>
          <a:ext cx="80645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Picture" r:id="rId3" imgW="5258160" imgH="1390320" progId="Word.Picture.8">
                  <p:embed/>
                </p:oleObj>
              </mc:Choice>
              <mc:Fallback>
                <p:oleObj name="Picture" r:id="rId3" imgW="5258160" imgH="1390320" progId="Word.Picture.8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262" t="8717" r="12854" b="10315"/>
                      <a:stretch>
                        <a:fillRect/>
                      </a:stretch>
                    </p:blipFill>
                    <p:spPr bwMode="auto">
                      <a:xfrm>
                        <a:off x="683568" y="3645024"/>
                        <a:ext cx="8064500" cy="232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31840" y="6237312"/>
            <a:ext cx="308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图</a:t>
            </a:r>
            <a:r>
              <a:rPr lang="en-US" altLang="zh-CN" sz="2400" b="1" dirty="0"/>
              <a:t>7  </a:t>
            </a:r>
            <a:r>
              <a:rPr lang="zh-CN" altLang="en-US" sz="2400" b="1" dirty="0"/>
              <a:t>标记类别选择器 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530125"/>
            <a:ext cx="839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后代选择器可以选择作为某元素后代的元素。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089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7418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/>
              <a:t>&lt;style type="text/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p{						/* </a:t>
            </a:r>
            <a:r>
              <a:rPr lang="zh-CN" altLang="en-US" sz="2400" dirty="0"/>
              <a:t>标记选择器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color:blue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 .special</a:t>
            </a:r>
            <a:r>
              <a:rPr lang="en-US" altLang="zh-CN" sz="2400" dirty="0"/>
              <a:t>{				/* </a:t>
            </a:r>
            <a:r>
              <a:rPr lang="zh-CN" altLang="en-US" sz="2400" dirty="0"/>
              <a:t>标记</a:t>
            </a:r>
            <a:r>
              <a:rPr lang="en-US" altLang="zh-CN" sz="2400" dirty="0"/>
              <a:t>.</a:t>
            </a:r>
            <a:r>
              <a:rPr lang="zh-CN" altLang="en-US" sz="2400" dirty="0"/>
              <a:t>类别选择器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color:red</a:t>
            </a:r>
            <a:r>
              <a:rPr lang="en-US" altLang="zh-CN" sz="2400" dirty="0"/>
              <a:t>;				/* </a:t>
            </a:r>
            <a:r>
              <a:rPr lang="zh-CN" altLang="en-US" sz="2400" dirty="0"/>
              <a:t>红色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.special{				/* </a:t>
            </a:r>
            <a:r>
              <a:rPr lang="zh-CN" altLang="en-US" sz="2400" dirty="0"/>
              <a:t>类别选择器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color:green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43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&lt;/head&gt;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&lt;body&gt;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&lt;p&gt;</a:t>
            </a:r>
            <a:r>
              <a:rPr lang="zh-CN" altLang="en-US" sz="2400" dirty="0"/>
              <a:t>普通段落文本（蓝色）</a:t>
            </a:r>
            <a:r>
              <a:rPr lang="en-US" altLang="zh-CN" sz="2400" dirty="0"/>
              <a:t>&lt;/p&gt;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&lt;h3&gt;</a:t>
            </a:r>
            <a:r>
              <a:rPr lang="zh-CN" altLang="en-US" sz="2400" dirty="0"/>
              <a:t>普通标题文本（黑色）</a:t>
            </a:r>
            <a:r>
              <a:rPr lang="en-US" altLang="zh-CN" sz="2400" dirty="0"/>
              <a:t>&lt;/h3&gt;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&lt;</a:t>
            </a:r>
            <a:r>
              <a:rPr lang="en-US" altLang="zh-CN" sz="2400" dirty="0">
                <a:solidFill>
                  <a:srgbClr val="FF0000"/>
                </a:solidFill>
              </a:rPr>
              <a:t>p class="special"</a:t>
            </a:r>
            <a:r>
              <a:rPr lang="en-US" altLang="zh-CN" sz="2400" dirty="0"/>
              <a:t>&gt;</a:t>
            </a:r>
            <a:r>
              <a:rPr lang="zh-CN" altLang="en-US" sz="2400" dirty="0"/>
              <a:t>指定了</a:t>
            </a:r>
            <a:r>
              <a:rPr lang="en-US" altLang="zh-CN" sz="2400" dirty="0"/>
              <a:t>.special</a:t>
            </a:r>
            <a:r>
              <a:rPr lang="zh-CN" altLang="en-US" sz="2400" dirty="0"/>
              <a:t>类别的段落文本（红色）</a:t>
            </a:r>
            <a:r>
              <a:rPr lang="en-US" altLang="zh-CN" sz="2400" dirty="0"/>
              <a:t>&lt;/p&gt;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&lt;h3 class="special"&gt;</a:t>
            </a:r>
            <a:r>
              <a:rPr lang="zh-CN" altLang="en-US" sz="2400" dirty="0"/>
              <a:t>指定了</a:t>
            </a:r>
            <a:r>
              <a:rPr lang="en-US" altLang="zh-CN" sz="2400" dirty="0"/>
              <a:t>.special</a:t>
            </a:r>
            <a:r>
              <a:rPr lang="zh-CN" altLang="en-US" sz="2400" dirty="0"/>
              <a:t>类别的标题文本（绿色）</a:t>
            </a:r>
            <a:r>
              <a:rPr lang="en-US" altLang="zh-CN" sz="2400" dirty="0"/>
              <a:t>&lt;/h3&gt;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&lt;/body&gt;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79532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CSS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伪类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(Pseudo-classes)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250" y="2420888"/>
            <a:ext cx="9144000" cy="234888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a:visited {color: #00FF00}	/* </a:t>
            </a:r>
            <a:r>
              <a:rPr lang="zh-CN" altLang="en-US" sz="2800" dirty="0"/>
              <a:t>已访问的链接 *</a:t>
            </a:r>
            <a:r>
              <a:rPr lang="en-US" altLang="zh-CN" sz="2800" dirty="0"/>
              <a:t>/</a:t>
            </a:r>
          </a:p>
          <a:p>
            <a:pPr>
              <a:buNone/>
            </a:pPr>
            <a:r>
              <a:rPr lang="en-US" altLang="zh-CN" sz="2800" dirty="0"/>
              <a:t>a:hover {color: #FF00FF}	/* </a:t>
            </a:r>
            <a:r>
              <a:rPr lang="zh-CN" altLang="en-US" sz="2800" dirty="0"/>
              <a:t>鼠标移动到链接上 *</a:t>
            </a:r>
            <a:r>
              <a:rPr lang="en-US" altLang="zh-CN" sz="2800" dirty="0"/>
              <a:t>/</a:t>
            </a:r>
          </a:p>
          <a:p>
            <a:pPr>
              <a:buNone/>
            </a:pPr>
            <a:r>
              <a:rPr lang="en-US" altLang="zh-CN" sz="2800" dirty="0"/>
              <a:t>a:active {color: #0000FF}	/* </a:t>
            </a:r>
            <a:r>
              <a:rPr lang="zh-CN" altLang="en-US" sz="2800" dirty="0"/>
              <a:t>选定的链接 *</a:t>
            </a:r>
            <a:r>
              <a:rPr lang="en-US" altLang="zh-CN" sz="2800" dirty="0"/>
              <a:t>/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 err="1"/>
              <a:t>a.red</a:t>
            </a:r>
            <a:r>
              <a:rPr lang="en-US" altLang="zh-CN" sz="2800" dirty="0"/>
              <a:t> : visited {color: #FF0000}</a:t>
            </a:r>
          </a:p>
          <a:p>
            <a:pPr>
              <a:buNone/>
            </a:pPr>
            <a:r>
              <a:rPr lang="en-US" altLang="zh-CN" sz="2800" dirty="0"/>
              <a:t>&lt;a class="red" </a:t>
            </a:r>
            <a:r>
              <a:rPr lang="en-US" altLang="zh-CN" sz="2800" dirty="0" err="1"/>
              <a:t>href</a:t>
            </a:r>
            <a:r>
              <a:rPr lang="en-US" altLang="zh-CN" sz="2800" dirty="0"/>
              <a:t>="css_syntax.asp"&gt;CSS Syntax&lt;/a&gt;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484784"/>
            <a:ext cx="8462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伪类用于向某些选择器添加特殊的效果。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210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Palatino Linotype" panose="02040502050505030304" pitchFamily="18" charset="0"/>
              </a:rPr>
              <a:t>一、</a:t>
            </a:r>
            <a:r>
              <a:rPr lang="en-US" altLang="zh-CN" b="1">
                <a:latin typeface="Palatino Linotype" panose="02040502050505030304" pitchFamily="18" charset="0"/>
              </a:rPr>
              <a:t>CSS+DIV</a:t>
            </a:r>
            <a:r>
              <a:rPr lang="zh-CN" altLang="en-US" b="1">
                <a:latin typeface="Palatino Linotype" panose="02040502050505030304" pitchFamily="18" charset="0"/>
              </a:rPr>
              <a:t>是</a:t>
            </a:r>
            <a:r>
              <a:rPr lang="en-US" altLang="zh-CN" b="1">
                <a:latin typeface="Palatino Linotype" panose="02040502050505030304" pitchFamily="18" charset="0"/>
              </a:rPr>
              <a:t>Web</a:t>
            </a:r>
            <a:r>
              <a:rPr lang="zh-CN" altLang="en-US" b="1">
                <a:latin typeface="Palatino Linotype" panose="02040502050505030304" pitchFamily="18" charset="0"/>
              </a:rPr>
              <a:t>标准的体现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68400" lvl="1" indent="-711200">
              <a:buClr>
                <a:schemeClr val="tx1"/>
              </a:buClr>
            </a:pPr>
            <a:r>
              <a:rPr lang="en-US" altLang="zh-CN" sz="4000" b="0">
                <a:latin typeface="Trebuchet MS" panose="020B060302020202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标准的定义</a:t>
            </a:r>
          </a:p>
          <a:p>
            <a:pPr marL="1168400" lvl="1" indent="-711200">
              <a:buClr>
                <a:schemeClr val="tx1"/>
              </a:buClr>
            </a:pP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为什么要使用</a:t>
            </a:r>
            <a:r>
              <a:rPr lang="en-US" altLang="zh-CN" sz="4000" b="0">
                <a:latin typeface="Trebuchet MS" panose="020B060302020202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标准</a:t>
            </a:r>
          </a:p>
          <a:p>
            <a:pPr marL="1168400" lvl="1" indent="-711200">
              <a:buClr>
                <a:schemeClr val="tx1"/>
              </a:buClr>
            </a:pPr>
            <a:r>
              <a:rPr lang="zh-CN" altLang="en-US" sz="4000" b="0">
                <a:latin typeface="Trebuchet MS" panose="020B0603020202020204" pitchFamily="34" charset="0"/>
                <a:ea typeface="黑体" panose="02010609060101010101" pitchFamily="49" charset="-122"/>
              </a:rPr>
              <a:t>结构、表现和行为</a:t>
            </a:r>
          </a:p>
        </p:txBody>
      </p:sp>
    </p:spTree>
    <p:extLst>
      <p:ext uri="{BB962C8B-B14F-4D97-AF65-F5344CB8AC3E}">
        <p14:creationId xmlns:p14="http://schemas.microsoft.com/office/powerpoint/2010/main" val="342540240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00808"/>
            <a:ext cx="9144000" cy="4429438"/>
          </a:xfrm>
        </p:spPr>
        <p:txBody>
          <a:bodyPr/>
          <a:lstStyle/>
          <a:p>
            <a:pPr>
              <a:buNone/>
            </a:pPr>
            <a:r>
              <a:rPr lang="zh-CN" altLang="en-US" sz="4000" dirty="0">
                <a:solidFill>
                  <a:srgbClr val="7030A0"/>
                </a:solidFill>
              </a:rPr>
              <a:t>选择器的使用非常广泛，多种不同择器可以相互组合、嵌套。</a:t>
            </a:r>
            <a:endParaRPr lang="en-US" altLang="zh-CN" sz="4000" dirty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zh-CN" sz="4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4000" dirty="0">
                <a:solidFill>
                  <a:srgbClr val="FF0000"/>
                </a:solidFill>
              </a:rPr>
              <a:t>选择器语法不仅可以用于</a:t>
            </a:r>
            <a:r>
              <a:rPr lang="en-US" altLang="zh-CN" sz="4000" dirty="0">
                <a:solidFill>
                  <a:srgbClr val="FF0000"/>
                </a:solidFill>
              </a:rPr>
              <a:t>CSS</a:t>
            </a:r>
            <a:r>
              <a:rPr lang="zh-CN" altLang="en-US" sz="4000" dirty="0">
                <a:solidFill>
                  <a:srgbClr val="FF0000"/>
                </a:solidFill>
              </a:rPr>
              <a:t>样式，目前也大量引用于</a:t>
            </a:r>
            <a:r>
              <a:rPr lang="en-US" altLang="zh-CN" sz="4000" dirty="0" err="1">
                <a:solidFill>
                  <a:srgbClr val="FF0000"/>
                </a:solidFill>
              </a:rPr>
              <a:t>Jquery</a:t>
            </a:r>
            <a:r>
              <a:rPr lang="zh-CN" altLang="en-US" sz="4000" dirty="0">
                <a:solidFill>
                  <a:srgbClr val="FF0000"/>
                </a:solidFill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</a:rPr>
              <a:t> angular</a:t>
            </a:r>
            <a:r>
              <a:rPr lang="zh-CN" altLang="en-US" sz="4000" dirty="0">
                <a:solidFill>
                  <a:srgbClr val="FF0000"/>
                </a:solidFill>
              </a:rPr>
              <a:t>等</a:t>
            </a:r>
            <a:r>
              <a:rPr lang="en-US" altLang="zh-CN" sz="4000" dirty="0">
                <a:solidFill>
                  <a:srgbClr val="FF0000"/>
                </a:solidFill>
              </a:rPr>
              <a:t>JavaScript</a:t>
            </a:r>
            <a:r>
              <a:rPr lang="zh-CN" altLang="en-US" sz="4000" dirty="0">
                <a:solidFill>
                  <a:srgbClr val="FF0000"/>
                </a:solidFill>
              </a:rPr>
              <a:t>框架中。</a:t>
            </a:r>
          </a:p>
        </p:txBody>
      </p:sp>
    </p:spTree>
    <p:extLst>
      <p:ext uri="{BB962C8B-B14F-4D97-AF65-F5344CB8AC3E}">
        <p14:creationId xmlns:p14="http://schemas.microsoft.com/office/powerpoint/2010/main" val="2146015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0" y="2276872"/>
            <a:ext cx="8729663" cy="1223566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三、文字、图像、背景</a:t>
            </a:r>
            <a:r>
              <a:rPr lang="en-US" altLang="zh-CN" sz="40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CSS定义（对比、书写</a:t>
            </a:r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360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常用文字</a:t>
            </a:r>
            <a:r>
              <a:rPr lang="en-US" altLang="zh-CN"/>
              <a:t>CSS控制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07477"/>
              </p:ext>
            </p:extLst>
          </p:nvPr>
        </p:nvGraphicFramePr>
        <p:xfrm>
          <a:off x="179512" y="1340774"/>
          <a:ext cx="8784976" cy="54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57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名称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属性值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font-family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黑体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, Arial, “Times New Roman”; /*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文字类型*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font-size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Px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                                                  /*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文字大小*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57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font-style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Italic                                               /*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意大利体*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Oblique                                          /*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倾斜*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font-weight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Bold                                               /*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加粗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57">
                <a:tc rowSpan="3"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text-transform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Capitalize                                     /* 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单词首字母大写 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Uppercase                                    /* 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全部大写 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7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Lowercase                                    /* 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全部小写 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757">
                <a:tc rowSpan="2"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text-decoration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方正书宋简体" pitchFamily="65" charset="-122"/>
                          <a:cs typeface="Times New Roman" pitchFamily="18" charset="0"/>
                        </a:rPr>
                        <a:t>None                                             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正常显示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757"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方正书宋简体" pitchFamily="65" charset="-122"/>
                          <a:cs typeface="Times New Roman" pitchFamily="18" charset="0"/>
                        </a:rPr>
                        <a:t>Underline                                     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为文字加下划线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Text-indent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2em                                             /*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设置段落首行缩进*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letter-spacing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Px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                                                /*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控制字母间距*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word-spacing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Px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                                               /*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控制单词间距*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55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常用文字</a:t>
            </a:r>
            <a:r>
              <a:rPr lang="en-US" altLang="zh-CN"/>
              <a:t>CSS控制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59"/>
              </p:ext>
            </p:extLst>
          </p:nvPr>
        </p:nvGraphicFramePr>
        <p:xfrm>
          <a:off x="179512" y="1340769"/>
          <a:ext cx="8821613" cy="271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34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名称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73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line-height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长度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数值，可以使用前面所介绍的尺度单位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)\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倍数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(font-size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的设置值的倍数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)\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百分比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相对于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font-size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的百分比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方正书宋简体" pitchFamily="65" charset="-122"/>
                          <a:cs typeface="Times New Roman" pitchFamily="18" charset="0"/>
                        </a:rPr>
                        <a:t>)                                                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/*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调整行与行之间的距离*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34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text-align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方正书宋简体" pitchFamily="65" charset="-122"/>
                          <a:cs typeface="Times New Roman" pitchFamily="18" charset="0"/>
                        </a:rPr>
                        <a:t>Left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方正书宋简体" pitchFamily="65" charset="-122"/>
                          <a:cs typeface="Times New Roman" pitchFamily="18" charset="0"/>
                        </a:rPr>
                        <a:t>\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方正书宋简体" pitchFamily="65" charset="-122"/>
                          <a:cs typeface="Times New Roman" pitchFamily="18" charset="0"/>
                        </a:rPr>
                        <a:t>right\center\justify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方正书宋简体" pitchFamily="65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/*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控制文本的水平位置*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935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Color、background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 blue; #0000ff; </a:t>
                      </a:r>
                      <a:r>
                        <a:rPr lang="en-US" altLang="zh-CN" b="0" dirty="0" err="1">
                          <a:solidFill>
                            <a:schemeClr val="tx2"/>
                          </a:solidFill>
                        </a:rPr>
                        <a:t>rgb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(0,0,255); </a:t>
                      </a:r>
                      <a:r>
                        <a:rPr lang="en-US" altLang="zh-CN" b="0" dirty="0" err="1">
                          <a:solidFill>
                            <a:schemeClr val="tx2"/>
                          </a:solidFill>
                        </a:rPr>
                        <a:t>rgb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(0%,0%,100%);      /*</a:t>
                      </a:r>
                      <a:r>
                        <a:rPr lang="en-US" altLang="zh-CN" b="0" dirty="0" err="1">
                          <a:solidFill>
                            <a:schemeClr val="tx2"/>
                          </a:solidFill>
                        </a:rPr>
                        <a:t>颜色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*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/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8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常用图像的</a:t>
            </a:r>
            <a:r>
              <a:rPr lang="en-US" altLang="zh-CN"/>
              <a:t>CSS控制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50808"/>
              </p:ext>
            </p:extLst>
          </p:nvPr>
        </p:nvGraphicFramePr>
        <p:xfrm>
          <a:off x="428625" y="1500188"/>
          <a:ext cx="8572500" cy="402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02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名称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属性值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border-style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dashed;dotted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;	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虚线、实线等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border-width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>
                          <a:solidFill>
                            <a:schemeClr val="tx2"/>
                          </a:solidFill>
                        </a:rPr>
                        <a:t>px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border-color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2"/>
                          </a:solidFill>
                        </a:rPr>
                        <a:t>颜色表达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>
                          <a:solidFill>
                            <a:srgbClr val="7030A0"/>
                          </a:solidFill>
                        </a:rPr>
                        <a:t>上下左右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border-left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border-right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border-top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和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border-bottom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width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%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图片缩放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Left;center;right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文字环绕图片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2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vertical-align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text-bottom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2">
                <a:tc vMerge="1">
                  <a:txBody>
                    <a:bodyPr/>
                    <a:lstStyle/>
                    <a:p>
                      <a:pPr algn="l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middle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2">
                <a:tc vMerge="1">
                  <a:txBody>
                    <a:bodyPr/>
                    <a:lstStyle/>
                    <a:p>
                      <a:pPr algn="l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top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2">
                <a:tc vMerge="1">
                  <a:txBody>
                    <a:bodyPr/>
                    <a:lstStyle/>
                    <a:p>
                      <a:pPr algn="l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5094" name="图片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9250" y="4500563"/>
            <a:ext cx="2286000" cy="1027112"/>
          </a:xfrm>
          <a:noFill/>
        </p:spPr>
      </p:pic>
      <p:pic>
        <p:nvPicPr>
          <p:cNvPr id="45095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643563"/>
            <a:ext cx="24479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5643563"/>
            <a:ext cx="24479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图片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643563"/>
            <a:ext cx="24828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316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用</a:t>
            </a:r>
            <a:r>
              <a:rPr lang="en-US" altLang="zh-CN"/>
              <a:t>CSS</a:t>
            </a:r>
            <a:r>
              <a:rPr lang="zh-CN" altLang="en-US"/>
              <a:t>设置背景样式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93119"/>
              </p:ext>
            </p:extLst>
          </p:nvPr>
        </p:nvGraphicFramePr>
        <p:xfrm>
          <a:off x="107504" y="1988839"/>
          <a:ext cx="892899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名称</a:t>
                      </a: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属性值</a:t>
                      </a:r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background-color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002060"/>
                          </a:solidFill>
                        </a:rPr>
                        <a:t>颜色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background-image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2060"/>
                          </a:solidFill>
                        </a:rPr>
                        <a:t>background-</a:t>
                      </a:r>
                      <a:r>
                        <a:rPr lang="en-US" altLang="zh-CN" sz="1800" dirty="0" err="1">
                          <a:solidFill>
                            <a:srgbClr val="002060"/>
                          </a:solidFill>
                        </a:rPr>
                        <a:t>image:url</a:t>
                      </a:r>
                      <a:r>
                        <a:rPr lang="en-US" altLang="zh-CN" sz="1800" dirty="0">
                          <a:solidFill>
                            <a:srgbClr val="002060"/>
                          </a:solidFill>
                        </a:rPr>
                        <a:t>(bg.gif);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background-repeat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2060"/>
                          </a:solidFill>
                        </a:rPr>
                        <a:t>no-repeat\repeat-x\repeat-y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721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rebuchet MS" panose="020B0603020202020204" pitchFamily="34" charset="0"/>
              </a:rPr>
              <a:t>CSS</a:t>
            </a:r>
            <a:r>
              <a:rPr lang="en-US" altLang="zh-CN" b="1" dirty="0"/>
              <a:t>+DIV</a:t>
            </a:r>
            <a:r>
              <a:rPr lang="zh-CN" altLang="en-US" b="1" dirty="0"/>
              <a:t>设计中注意的问题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糟糕的代码和优秀的代码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什么时候使用</a:t>
            </a:r>
            <a:r>
              <a:rPr lang="en-US" altLang="zh-CN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ID</a:t>
            </a:r>
            <a:r>
              <a:rPr lang="zh-CN" altLang="en-US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，什么时候使用</a:t>
            </a:r>
            <a:r>
              <a:rPr lang="en-US" altLang="zh-CN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Class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错误的命名和正确的命名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块级标签和内联标签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浏览器模式和文档类型声明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CSS</a:t>
            </a:r>
            <a:r>
              <a:rPr lang="zh-CN" altLang="en-US" sz="3600" b="0" dirty="0">
                <a:solidFill>
                  <a:srgbClr val="7030A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定义的优先级顺序和继承关系</a:t>
            </a:r>
          </a:p>
        </p:txBody>
      </p:sp>
    </p:spTree>
    <p:extLst>
      <p:ext uri="{BB962C8B-B14F-4D97-AF65-F5344CB8AC3E}">
        <p14:creationId xmlns:p14="http://schemas.microsoft.com/office/powerpoint/2010/main" val="17644375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rebuchet MS" panose="020B0603020202020204" pitchFamily="34" charset="0"/>
              </a:rPr>
              <a:t>糟糕的代码和优秀的代码</a:t>
            </a:r>
            <a:r>
              <a:rPr lang="zh-CN" altLang="en-US" b="1">
                <a:solidFill>
                  <a:srgbClr val="FF0000"/>
                </a:solidFill>
                <a:latin typeface="Trebuchet MS" panose="020B0603020202020204" pitchFamily="34" charset="0"/>
              </a:rPr>
              <a:t>*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lphaLcPeriod"/>
            </a:pPr>
            <a:r>
              <a:rPr lang="zh-CN" altLang="en-US" sz="3600" b="0">
                <a:latin typeface="Trebuchet MS" panose="020B0603020202020204" pitchFamily="34" charset="0"/>
                <a:ea typeface="黑体" panose="02010609060101010101" pitchFamily="49" charset="-122"/>
              </a:rPr>
              <a:t>糟糕的代码：没有意义的标签，结构和表现部分混杂在一起，不可读。</a:t>
            </a:r>
          </a:p>
          <a:p>
            <a:pPr marL="609600" indent="-609600">
              <a:buFontTx/>
              <a:buAutoNum type="alphaLcPeriod"/>
            </a:pPr>
            <a:r>
              <a:rPr lang="zh-CN" altLang="en-US" sz="3600" b="0">
                <a:latin typeface="Trebuchet MS" panose="020B0603020202020204" pitchFamily="34" charset="0"/>
                <a:ea typeface="黑体" panose="02010609060101010101" pitchFamily="49" charset="-122"/>
              </a:rPr>
              <a:t>优秀的代码：具有语义，结构和表现相分离，可读，优雅。</a:t>
            </a:r>
          </a:p>
          <a:p>
            <a:pPr marL="609600" indent="-609600">
              <a:buFontTx/>
              <a:buAutoNum type="alphaLcPeriod"/>
            </a:pPr>
            <a:endParaRPr lang="zh-CN" altLang="en-US" sz="3600" b="0">
              <a:latin typeface="Trebuchet MS" panose="020B0603020202020204" pitchFamily="34" charset="0"/>
              <a:ea typeface="黑体" panose="02010609060101010101" pitchFamily="49" charset="-122"/>
            </a:endParaRPr>
          </a:p>
          <a:p>
            <a:pPr marL="609600" indent="-609600">
              <a:buFontTx/>
              <a:buNone/>
            </a:pPr>
            <a:endParaRPr lang="zh-CN" altLang="en-US" sz="2800" b="0">
              <a:latin typeface="Trebuchet MS" panose="020B0603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59373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rebuchet MS" panose="020B0603020202020204" pitchFamily="34" charset="0"/>
              </a:rPr>
              <a:t>ID</a:t>
            </a:r>
            <a:r>
              <a:rPr lang="zh-CN" altLang="en-US" b="1">
                <a:latin typeface="Trebuchet MS" panose="020B0603020202020204" pitchFamily="34" charset="0"/>
              </a:rPr>
              <a:t>和</a:t>
            </a:r>
            <a:r>
              <a:rPr lang="en-US" altLang="zh-CN" b="1">
                <a:latin typeface="Trebuchet MS" panose="020B0603020202020204" pitchFamily="34" charset="0"/>
              </a:rPr>
              <a:t>Class</a:t>
            </a:r>
            <a:r>
              <a:rPr lang="en-US" altLang="zh-CN" b="1">
                <a:solidFill>
                  <a:srgbClr val="FF0000"/>
                </a:solidFill>
                <a:latin typeface="Trebuchet MS" panose="020B0603020202020204" pitchFamily="34" charset="0"/>
              </a:rPr>
              <a:t>*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lphaLcPeriod"/>
            </a:pPr>
            <a:r>
              <a:rPr lang="en-US" altLang="zh-CN" sz="3600" b="0" dirty="0">
                <a:latin typeface="Trebuchet MS" panose="020B0603020202020204" pitchFamily="34" charset="0"/>
                <a:ea typeface="黑体" panose="02010609060101010101" pitchFamily="49" charset="-122"/>
              </a:rPr>
              <a:t>ID</a:t>
            </a:r>
            <a:r>
              <a:rPr lang="zh-CN" altLang="en-US" sz="3600" b="0" dirty="0">
                <a:latin typeface="Trebuchet MS" panose="020B0603020202020204" pitchFamily="34" charset="0"/>
                <a:ea typeface="黑体" panose="02010609060101010101" pitchFamily="49" charset="-122"/>
              </a:rPr>
              <a:t>：用于标识页面唯一的区块，比如说导航条，正文，版权。</a:t>
            </a:r>
          </a:p>
          <a:p>
            <a:pPr marL="609600" indent="-609600">
              <a:buFontTx/>
              <a:buAutoNum type="alphaLcPeriod"/>
            </a:pPr>
            <a:r>
              <a:rPr lang="en-US" altLang="zh-CN" sz="3600" b="0" dirty="0">
                <a:latin typeface="Trebuchet MS" panose="020B0603020202020204" pitchFamily="34" charset="0"/>
                <a:ea typeface="黑体" panose="02010609060101010101" pitchFamily="49" charset="-122"/>
              </a:rPr>
              <a:t>Class</a:t>
            </a:r>
            <a:r>
              <a:rPr lang="zh-CN" altLang="en-US" b="0" dirty="0">
                <a:ea typeface="宋体" panose="02010600030101010101" pitchFamily="2" charset="-122"/>
              </a:rPr>
              <a:t>：</a:t>
            </a:r>
            <a:r>
              <a:rPr lang="zh-CN" altLang="en-US" sz="3600" b="0" dirty="0">
                <a:ea typeface="黑体" panose="02010609060101010101" pitchFamily="49" charset="-122"/>
              </a:rPr>
              <a:t>用于可以重用的区块或者定义。</a:t>
            </a:r>
          </a:p>
          <a:p>
            <a:pPr marL="609600" indent="-609600">
              <a:buFontTx/>
              <a:buAutoNum type="alphaLcPeriod"/>
            </a:pPr>
            <a:endParaRPr lang="zh-CN" altLang="en-US" sz="3600" b="0" dirty="0">
              <a:ea typeface="黑体" panose="02010609060101010101" pitchFamily="49" charset="-122"/>
            </a:endParaRPr>
          </a:p>
          <a:p>
            <a:pPr marL="609600" indent="-609600">
              <a:buFontTx/>
              <a:buNone/>
            </a:pPr>
            <a:r>
              <a:rPr lang="zh-CN" altLang="en-US" sz="3600" b="0" dirty="0">
                <a:ea typeface="黑体" panose="02010609060101010101" pitchFamily="49" charset="-122"/>
              </a:rPr>
              <a:t>注意：不要滥用</a:t>
            </a:r>
            <a:r>
              <a:rPr lang="en-US" altLang="zh-CN" sz="3600" b="0" dirty="0">
                <a:latin typeface="Trebuchet MS" panose="020B0603020202020204" pitchFamily="34" charset="0"/>
                <a:ea typeface="黑体" panose="02010609060101010101" pitchFamily="49" charset="-122"/>
              </a:rPr>
              <a:t>ID</a:t>
            </a:r>
            <a:r>
              <a:rPr lang="zh-CN" altLang="en-US" sz="3600" b="0" dirty="0">
                <a:ea typeface="黑体" panose="02010609060101010101" pitchFamily="49" charset="-122"/>
              </a:rPr>
              <a:t>和</a:t>
            </a:r>
            <a:r>
              <a:rPr lang="en-US" altLang="zh-CN" sz="3600" b="0" dirty="0">
                <a:latin typeface="Trebuchet MS" panose="020B0603020202020204" pitchFamily="34" charset="0"/>
                <a:ea typeface="黑体" panose="02010609060101010101" pitchFamily="49" charset="-122"/>
              </a:rPr>
              <a:t>Class</a:t>
            </a:r>
            <a:r>
              <a:rPr lang="zh-CN" altLang="en-US" sz="3600" b="0" dirty="0"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047435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DIV+CSS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盒子模型</a:t>
            </a:r>
            <a:b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Trebuchet MS" panose="020B0603020202020204" pitchFamily="34" charset="0"/>
              </a:rPr>
              <a:t>Web</a:t>
            </a:r>
            <a:r>
              <a:rPr lang="zh-CN" altLang="en-US" b="1" dirty="0">
                <a:latin typeface="黑体" panose="02010609060101010101" pitchFamily="49" charset="-122"/>
              </a:rPr>
              <a:t>标准的定义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156" y="1421992"/>
            <a:ext cx="8650324" cy="5319376"/>
          </a:xfrm>
        </p:spPr>
        <p:txBody>
          <a:bodyPr/>
          <a:lstStyle/>
          <a:p>
            <a:pPr marL="357188" lvl="1" indent="0">
              <a:lnSpc>
                <a:spcPct val="120000"/>
              </a:lnSpc>
              <a:buClr>
                <a:schemeClr val="tx1"/>
              </a:buClr>
            </a:pPr>
            <a:r>
              <a:rPr lang="en-US" altLang="zh-CN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标准就是结构化的语言</a:t>
            </a:r>
            <a:r>
              <a:rPr lang="en-US" altLang="zh-CN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(XHTML</a:t>
            </a:r>
            <a:r>
              <a:rPr lang="zh-CN" altLang="en-US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XML),</a:t>
            </a:r>
          </a:p>
          <a:p>
            <a:pPr marL="357188" lvl="1" indent="0">
              <a:lnSpc>
                <a:spcPct val="120000"/>
              </a:lnSpc>
              <a:buClr>
                <a:schemeClr val="tx1"/>
              </a:buClr>
            </a:pPr>
            <a:r>
              <a:rPr lang="zh-CN" altLang="en-US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解释性语言</a:t>
            </a:r>
            <a:r>
              <a:rPr lang="en-US" altLang="zh-CN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(CSS)</a:t>
            </a:r>
            <a:r>
              <a:rPr lang="zh-CN" altLang="en-US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，对象模型</a:t>
            </a:r>
            <a:r>
              <a:rPr lang="en-US" altLang="zh-CN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(DOM)</a:t>
            </a:r>
            <a:r>
              <a:rPr lang="zh-CN" altLang="en-US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和脚本语言</a:t>
            </a:r>
            <a:r>
              <a:rPr lang="en-US" altLang="zh-CN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(ECMAScript)</a:t>
            </a:r>
            <a:r>
              <a:rPr lang="zh-CN" altLang="en-US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。</a:t>
            </a:r>
            <a:endParaRPr lang="en-US" altLang="zh-CN" sz="4000" b="0" dirty="0">
              <a:latin typeface="Trebuchet MS" panose="020B0603020202020204" pitchFamily="34" charset="0"/>
              <a:ea typeface="黑体" panose="02010609060101010101" pitchFamily="49" charset="-122"/>
            </a:endParaRPr>
          </a:p>
          <a:p>
            <a:pPr marL="357188" lvl="1" indent="0">
              <a:lnSpc>
                <a:spcPct val="120000"/>
              </a:lnSpc>
              <a:buClr>
                <a:schemeClr val="tx1"/>
              </a:buClr>
            </a:pPr>
            <a:r>
              <a:rPr lang="zh-CN" altLang="en-US" sz="4000" b="0" dirty="0">
                <a:latin typeface="Trebuchet MS" panose="020B0603020202020204" pitchFamily="34" charset="0"/>
                <a:ea typeface="黑体" panose="02010609060101010101" pitchFamily="49" charset="-122"/>
              </a:rPr>
              <a:t>更形象的理解就是结构，</a:t>
            </a:r>
            <a:r>
              <a:rPr lang="zh-CN" altLang="en-US" sz="4000" b="0" dirty="0">
                <a:solidFill>
                  <a:srgbClr val="FF0000"/>
                </a:solidFill>
                <a:latin typeface="Trebuchet MS" panose="020B0603020202020204" pitchFamily="34" charset="0"/>
                <a:ea typeface="黑体" panose="02010609060101010101" pitchFamily="49" charset="-122"/>
              </a:rPr>
              <a:t>表现和行为相分离。</a:t>
            </a:r>
          </a:p>
        </p:txBody>
      </p:sp>
    </p:spTree>
    <p:extLst>
      <p:ext uri="{BB962C8B-B14F-4D97-AF65-F5344CB8AC3E}">
        <p14:creationId xmlns:p14="http://schemas.microsoft.com/office/powerpoint/2010/main" val="72607133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1" name="组合 37"/>
          <p:cNvGrpSpPr>
            <a:grpSpLocks/>
          </p:cNvGrpSpPr>
          <p:nvPr/>
        </p:nvGrpSpPr>
        <p:grpSpPr bwMode="auto">
          <a:xfrm>
            <a:off x="1619250" y="677863"/>
            <a:ext cx="6121102" cy="5537200"/>
            <a:chOff x="1619250" y="677849"/>
            <a:chExt cx="5668963" cy="5537233"/>
          </a:xfrm>
        </p:grpSpPr>
        <p:grpSp>
          <p:nvGrpSpPr>
            <p:cNvPr id="53252" name="Group 4"/>
            <p:cNvGrpSpPr>
              <a:grpSpLocks noChangeAspect="1"/>
            </p:cNvGrpSpPr>
            <p:nvPr/>
          </p:nvGrpSpPr>
          <p:grpSpPr bwMode="auto">
            <a:xfrm>
              <a:off x="1619250" y="677849"/>
              <a:ext cx="5668963" cy="822325"/>
              <a:chOff x="1296" y="1824"/>
              <a:chExt cx="2976" cy="432"/>
            </a:xfrm>
          </p:grpSpPr>
          <p:sp>
            <p:nvSpPr>
              <p:cNvPr id="81925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solidFill>
                <a:srgbClr val="CC6600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1926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CC6600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285" name="Text Box 7">
                <a:hlinkClick r:id="rId2" action="ppaction://hlinksldjump"/>
              </p:cNvPr>
              <p:cNvSpPr txBox="1">
                <a:spLocks noChangeAspect="1" noChangeArrowheads="1"/>
              </p:cNvSpPr>
              <p:nvPr/>
            </p:nvSpPr>
            <p:spPr bwMode="gray">
              <a:xfrm>
                <a:off x="1680" y="1934"/>
                <a:ext cx="2160" cy="209"/>
              </a:xfrm>
              <a:prstGeom prst="rect">
                <a:avLst/>
              </a:prstGeom>
              <a:solidFill>
                <a:srgbClr val="CC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“</a:t>
                </a:r>
                <a:r>
                  <a:rPr lang="zh-CN" altLang="en-US" sz="2000" b="1">
                    <a:solidFill>
                      <a:schemeClr val="bg1"/>
                    </a:solidFill>
                  </a:rPr>
                  <a:t>盒子”与“模型”的概念探究</a:t>
                </a:r>
              </a:p>
            </p:txBody>
          </p:sp>
          <p:sp>
            <p:nvSpPr>
              <p:cNvPr id="53286" name="Text Box 8"/>
              <p:cNvSpPr txBox="1">
                <a:spLocks noChangeAspect="1" noChangeArrowheads="1"/>
              </p:cNvSpPr>
              <p:nvPr/>
            </p:nvSpPr>
            <p:spPr bwMode="gray">
              <a:xfrm>
                <a:off x="1364" y="1911"/>
                <a:ext cx="282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ea typeface="仿宋_GB2312" panose="02010609030101010101" pitchFamily="49" charset="-122"/>
                  </a:rPr>
                  <a:t>4.1</a:t>
                </a:r>
              </a:p>
            </p:txBody>
          </p:sp>
        </p:grpSp>
        <p:grpSp>
          <p:nvGrpSpPr>
            <p:cNvPr id="53253" name="Group 9"/>
            <p:cNvGrpSpPr>
              <a:grpSpLocks noChangeAspect="1"/>
            </p:cNvGrpSpPr>
            <p:nvPr/>
          </p:nvGrpSpPr>
          <p:grpSpPr bwMode="auto">
            <a:xfrm>
              <a:off x="1619250" y="1463667"/>
              <a:ext cx="5668963" cy="822325"/>
              <a:chOff x="1296" y="1824"/>
              <a:chExt cx="2976" cy="432"/>
            </a:xfrm>
          </p:grpSpPr>
          <p:sp>
            <p:nvSpPr>
              <p:cNvPr id="81930" name="AutoShape 10">
                <a:hlinkClick r:id="rId3" action="ppaction://hlinksldjump"/>
              </p:cNvPr>
              <p:cNvSpPr>
                <a:spLocks noChangeAspect="1"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solidFill>
                <a:srgbClr val="0000CC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1931" name="AutoShape 11"/>
              <p:cNvSpPr>
                <a:spLocks noChangeAspect="1"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0000CC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281" name="Text Box 12">
                <a:hlinkClick r:id="rId4" action="ppaction://hlinksldjump"/>
              </p:cNvPr>
              <p:cNvSpPr txBox="1">
                <a:spLocks noChangeAspect="1" noChangeArrowheads="1"/>
              </p:cNvSpPr>
              <p:nvPr/>
            </p:nvSpPr>
            <p:spPr bwMode="gray">
              <a:xfrm>
                <a:off x="1680" y="1934"/>
                <a:ext cx="2160" cy="209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长度单位</a:t>
                </a:r>
              </a:p>
            </p:txBody>
          </p:sp>
          <p:sp>
            <p:nvSpPr>
              <p:cNvPr id="53282" name="Text Box 13"/>
              <p:cNvSpPr txBox="1">
                <a:spLocks noChangeAspect="1" noChangeArrowheads="1"/>
              </p:cNvSpPr>
              <p:nvPr/>
            </p:nvSpPr>
            <p:spPr bwMode="gray">
              <a:xfrm>
                <a:off x="1364" y="1911"/>
                <a:ext cx="28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ea typeface="仿宋_GB2312" panose="02010609030101010101" pitchFamily="49" charset="-122"/>
                  </a:rPr>
                  <a:t>4.2</a:t>
                </a:r>
              </a:p>
            </p:txBody>
          </p:sp>
        </p:grpSp>
        <p:grpSp>
          <p:nvGrpSpPr>
            <p:cNvPr id="53254" name="Group 14"/>
            <p:cNvGrpSpPr>
              <a:grpSpLocks noChangeAspect="1"/>
            </p:cNvGrpSpPr>
            <p:nvPr/>
          </p:nvGrpSpPr>
          <p:grpSpPr bwMode="auto">
            <a:xfrm>
              <a:off x="1619250" y="2249485"/>
              <a:ext cx="5668963" cy="822325"/>
              <a:chOff x="1296" y="1824"/>
              <a:chExt cx="2976" cy="432"/>
            </a:xfrm>
          </p:grpSpPr>
          <p:sp>
            <p:nvSpPr>
              <p:cNvPr id="81935" name="AutoShape 15">
                <a:hlinkClick r:id="rId5" action="ppaction://hlinksldjump"/>
              </p:cNvPr>
              <p:cNvSpPr>
                <a:spLocks noChangeAspect="1"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solidFill>
                <a:srgbClr val="CC0066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1936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CC0066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277" name="Text Box 17">
                <a:hlinkClick r:id="rId6" action="ppaction://hlinksldjump"/>
              </p:cNvPr>
              <p:cNvSpPr txBox="1">
                <a:spLocks noChangeAspect="1" noChangeArrowheads="1"/>
              </p:cNvSpPr>
              <p:nvPr/>
            </p:nvSpPr>
            <p:spPr bwMode="gray">
              <a:xfrm>
                <a:off x="1680" y="1934"/>
                <a:ext cx="2160" cy="209"/>
              </a:xfrm>
              <a:prstGeom prst="rect">
                <a:avLst/>
              </a:prstGeom>
              <a:solidFill>
                <a:srgbClr val="CC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边框</a:t>
                </a:r>
              </a:p>
            </p:txBody>
          </p:sp>
          <p:sp>
            <p:nvSpPr>
              <p:cNvPr id="53278" name="Text Box 18"/>
              <p:cNvSpPr txBox="1">
                <a:spLocks noChangeAspect="1" noChangeArrowheads="1"/>
              </p:cNvSpPr>
              <p:nvPr/>
            </p:nvSpPr>
            <p:spPr bwMode="gray">
              <a:xfrm>
                <a:off x="1364" y="1911"/>
                <a:ext cx="281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ea typeface="仿宋_GB2312" panose="02010609030101010101" pitchFamily="49" charset="-122"/>
                  </a:rPr>
                  <a:t>4.3</a:t>
                </a:r>
              </a:p>
            </p:txBody>
          </p:sp>
        </p:grpSp>
        <p:grpSp>
          <p:nvGrpSpPr>
            <p:cNvPr id="53255" name="Group 19"/>
            <p:cNvGrpSpPr>
              <a:grpSpLocks noChangeAspect="1"/>
            </p:cNvGrpSpPr>
            <p:nvPr/>
          </p:nvGrpSpPr>
          <p:grpSpPr bwMode="auto">
            <a:xfrm>
              <a:off x="1619250" y="3035303"/>
              <a:ext cx="5668963" cy="822325"/>
              <a:chOff x="1296" y="1824"/>
              <a:chExt cx="2976" cy="432"/>
            </a:xfrm>
          </p:grpSpPr>
          <p:sp>
            <p:nvSpPr>
              <p:cNvPr id="81940" name="AutoShape 20">
                <a:hlinkClick r:id="rId5" action="ppaction://hlinksldjump"/>
              </p:cNvPr>
              <p:cNvSpPr>
                <a:spLocks noChangeAspect="1"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solidFill>
                <a:srgbClr val="003300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1941" name="AutoShape 21"/>
              <p:cNvSpPr>
                <a:spLocks noChangeAspect="1"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003300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273" name="Text Box 22">
                <a:hlinkClick r:id="rId7" action="ppaction://hlinksldjump"/>
              </p:cNvPr>
              <p:cNvSpPr txBox="1">
                <a:spLocks noChangeAspect="1" noChangeArrowheads="1"/>
              </p:cNvSpPr>
              <p:nvPr/>
            </p:nvSpPr>
            <p:spPr bwMode="gray">
              <a:xfrm>
                <a:off x="1680" y="1934"/>
                <a:ext cx="2160" cy="209"/>
              </a:xfrm>
              <a:prstGeom prst="rect">
                <a:avLst/>
              </a:prstGeom>
              <a:solidFill>
                <a:srgbClr val="00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设置内边距</a:t>
                </a:r>
              </a:p>
            </p:txBody>
          </p:sp>
          <p:sp>
            <p:nvSpPr>
              <p:cNvPr id="53274" name="Text Box 23"/>
              <p:cNvSpPr txBox="1">
                <a:spLocks noChangeAspect="1" noChangeArrowheads="1"/>
              </p:cNvSpPr>
              <p:nvPr/>
            </p:nvSpPr>
            <p:spPr bwMode="gray">
              <a:xfrm>
                <a:off x="1364" y="1911"/>
                <a:ext cx="282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ea typeface="仿宋_GB2312" panose="02010609030101010101" pitchFamily="49" charset="-122"/>
                  </a:rPr>
                  <a:t>4.4</a:t>
                </a:r>
              </a:p>
            </p:txBody>
          </p:sp>
        </p:grpSp>
        <p:grpSp>
          <p:nvGrpSpPr>
            <p:cNvPr id="53256" name="Group 4"/>
            <p:cNvGrpSpPr>
              <a:grpSpLocks noChangeAspect="1"/>
            </p:cNvGrpSpPr>
            <p:nvPr/>
          </p:nvGrpSpPr>
          <p:grpSpPr bwMode="auto">
            <a:xfrm>
              <a:off x="1619250" y="3821121"/>
              <a:ext cx="5668963" cy="822325"/>
              <a:chOff x="1296" y="1824"/>
              <a:chExt cx="2976" cy="432"/>
            </a:xfrm>
          </p:grpSpPr>
          <p:sp>
            <p:nvSpPr>
              <p:cNvPr id="24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solidFill>
                <a:srgbClr val="660066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660066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269" name="Text Box 7">
                <a:hlinkClick r:id="rId8" action="ppaction://hlinksldjump"/>
              </p:cNvPr>
              <p:cNvSpPr txBox="1">
                <a:spLocks noChangeAspect="1" noChangeArrowheads="1"/>
              </p:cNvSpPr>
              <p:nvPr/>
            </p:nvSpPr>
            <p:spPr bwMode="gray">
              <a:xfrm>
                <a:off x="1680" y="1934"/>
                <a:ext cx="2160" cy="209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设置外边距</a:t>
                </a:r>
              </a:p>
            </p:txBody>
          </p:sp>
          <p:sp>
            <p:nvSpPr>
              <p:cNvPr id="53270" name="Text Box 8"/>
              <p:cNvSpPr txBox="1">
                <a:spLocks noChangeAspect="1" noChangeArrowheads="1"/>
              </p:cNvSpPr>
              <p:nvPr/>
            </p:nvSpPr>
            <p:spPr bwMode="gray">
              <a:xfrm>
                <a:off x="1364" y="1911"/>
                <a:ext cx="282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ea typeface="仿宋_GB2312" panose="02010609030101010101" pitchFamily="49" charset="-122"/>
                  </a:rPr>
                  <a:t>4.5</a:t>
                </a:r>
              </a:p>
            </p:txBody>
          </p:sp>
        </p:grpSp>
        <p:grpSp>
          <p:nvGrpSpPr>
            <p:cNvPr id="53257" name="Group 9"/>
            <p:cNvGrpSpPr>
              <a:grpSpLocks noChangeAspect="1"/>
            </p:cNvGrpSpPr>
            <p:nvPr/>
          </p:nvGrpSpPr>
          <p:grpSpPr bwMode="auto">
            <a:xfrm>
              <a:off x="1619250" y="4606939"/>
              <a:ext cx="5668963" cy="822325"/>
              <a:chOff x="1296" y="1824"/>
              <a:chExt cx="2976" cy="432"/>
            </a:xfrm>
          </p:grpSpPr>
          <p:sp>
            <p:nvSpPr>
              <p:cNvPr id="29" name="AutoShape 10">
                <a:hlinkClick r:id="rId3" action="ppaction://hlinksldjump"/>
              </p:cNvPr>
              <p:cNvSpPr>
                <a:spLocks noChangeAspect="1"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solidFill>
                <a:srgbClr val="663300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0" name="AutoShape 11"/>
              <p:cNvSpPr>
                <a:spLocks noChangeAspect="1"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663300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265" name="Text Box 12">
                <a:hlinkClick r:id="rId9" action="ppaction://hlinksldjump"/>
              </p:cNvPr>
              <p:cNvSpPr txBox="1">
                <a:spLocks noChangeAspect="1" noChangeArrowheads="1"/>
              </p:cNvSpPr>
              <p:nvPr/>
            </p:nvSpPr>
            <p:spPr bwMode="gray">
              <a:xfrm>
                <a:off x="1680" y="1934"/>
                <a:ext cx="2160" cy="20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盒子之间的关系</a:t>
                </a:r>
              </a:p>
            </p:txBody>
          </p:sp>
          <p:sp>
            <p:nvSpPr>
              <p:cNvPr id="53266" name="Text Box 13"/>
              <p:cNvSpPr txBox="1">
                <a:spLocks noChangeAspect="1" noChangeArrowheads="1"/>
              </p:cNvSpPr>
              <p:nvPr/>
            </p:nvSpPr>
            <p:spPr bwMode="gray">
              <a:xfrm>
                <a:off x="1364" y="1911"/>
                <a:ext cx="282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ea typeface="仿宋_GB2312" panose="02010609030101010101" pitchFamily="49" charset="-122"/>
                  </a:rPr>
                  <a:t>4.6</a:t>
                </a:r>
              </a:p>
            </p:txBody>
          </p:sp>
        </p:grpSp>
        <p:grpSp>
          <p:nvGrpSpPr>
            <p:cNvPr id="53258" name="Group 14"/>
            <p:cNvGrpSpPr>
              <a:grpSpLocks noChangeAspect="1"/>
            </p:cNvGrpSpPr>
            <p:nvPr/>
          </p:nvGrpSpPr>
          <p:grpSpPr bwMode="auto">
            <a:xfrm>
              <a:off x="1619250" y="5392757"/>
              <a:ext cx="5668963" cy="822325"/>
              <a:chOff x="1296" y="1824"/>
              <a:chExt cx="2976" cy="432"/>
            </a:xfrm>
          </p:grpSpPr>
          <p:sp>
            <p:nvSpPr>
              <p:cNvPr id="34" name="AutoShape 15">
                <a:hlinkClick r:id="rId5" action="ppaction://hlinksldjump"/>
              </p:cNvPr>
              <p:cNvSpPr>
                <a:spLocks noChangeAspect="1"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solidFill>
                <a:srgbClr val="000066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5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000066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261" name="Text Box 17">
                <a:hlinkClick r:id="rId10" action="ppaction://hlinksldjump"/>
              </p:cNvPr>
              <p:cNvSpPr txBox="1">
                <a:spLocks noChangeAspect="1" noChangeArrowheads="1"/>
              </p:cNvSpPr>
              <p:nvPr/>
            </p:nvSpPr>
            <p:spPr bwMode="gray">
              <a:xfrm>
                <a:off x="1680" y="1934"/>
                <a:ext cx="2160" cy="209"/>
              </a:xfrm>
              <a:prstGeom prst="rect">
                <a:avLst/>
              </a:prstGeom>
              <a:solidFill>
                <a:srgbClr val="00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盒子在标准流中的定位原则</a:t>
                </a:r>
              </a:p>
            </p:txBody>
          </p:sp>
          <p:sp>
            <p:nvSpPr>
              <p:cNvPr id="53262" name="Text Box 18"/>
              <p:cNvSpPr txBox="1">
                <a:spLocks noChangeAspect="1" noChangeArrowheads="1"/>
              </p:cNvSpPr>
              <p:nvPr/>
            </p:nvSpPr>
            <p:spPr bwMode="gray">
              <a:xfrm>
                <a:off x="1364" y="1911"/>
                <a:ext cx="282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ea typeface="仿宋_GB2312" panose="02010609030101010101" pitchFamily="49" charset="-122"/>
                  </a:rPr>
                  <a:t>4.7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840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盒子之间的关系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0" y="1415246"/>
            <a:ext cx="8229600" cy="828675"/>
          </a:xfrm>
        </p:spPr>
        <p:txBody>
          <a:bodyPr/>
          <a:lstStyle/>
          <a:p>
            <a:r>
              <a:rPr lang="en-US" altLang="zh-CN" sz="2400" dirty="0"/>
              <a:t>1  HTML</a:t>
            </a:r>
            <a:r>
              <a:rPr lang="zh-CN" altLang="en-US" sz="2400" dirty="0"/>
              <a:t>与</a:t>
            </a:r>
            <a:r>
              <a:rPr lang="en-US" altLang="zh-CN" sz="2400" dirty="0"/>
              <a:t>DOM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</a:rPr>
              <a:t>树”的概念</a:t>
            </a:r>
          </a:p>
        </p:txBody>
      </p:sp>
      <p:pic>
        <p:nvPicPr>
          <p:cNvPr id="63492" name="图片 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535990"/>
            <a:ext cx="5963542" cy="45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071938" y="6215063"/>
            <a:ext cx="263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4.5  </a:t>
            </a:r>
            <a:r>
              <a:rPr lang="zh-CN" altLang="en-US" sz="2400" b="1"/>
              <a:t>家谱示意图</a:t>
            </a:r>
          </a:p>
        </p:txBody>
      </p:sp>
    </p:spTree>
    <p:extLst>
      <p:ext uri="{BB962C8B-B14F-4D97-AF65-F5344CB8AC3E}">
        <p14:creationId xmlns:p14="http://schemas.microsoft.com/office/powerpoint/2010/main" val="31903138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357188"/>
            <a:ext cx="9144000" cy="9525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600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．</a:t>
            </a:r>
            <a:r>
              <a:rPr lang="en-US" altLang="zh-CN" sz="3600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3600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树</a:t>
            </a:r>
            <a:r>
              <a:rPr lang="en-US" altLang="zh-CN" sz="3600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(Document Object Model)</a:t>
            </a:r>
            <a:r>
              <a:rPr lang="en-US" altLang="zh-CN" sz="3600" dirty="0" err="1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文档对象模型</a:t>
            </a:r>
            <a:endParaRPr lang="zh-CN" altLang="en-US" sz="3600" dirty="0"/>
          </a:p>
        </p:txBody>
      </p:sp>
      <p:pic>
        <p:nvPicPr>
          <p:cNvPr id="64515" name="图片 1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285875"/>
            <a:ext cx="6176963" cy="4525963"/>
          </a:xfrm>
          <a:noFill/>
        </p:spPr>
      </p:pic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59832" y="6093296"/>
            <a:ext cx="263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/>
              <a:t>图</a:t>
            </a:r>
            <a:r>
              <a:rPr lang="en-US" altLang="zh-CN" sz="2400" b="1" dirty="0"/>
              <a:t>4.6  </a:t>
            </a:r>
            <a:r>
              <a:rPr lang="zh-CN" altLang="en-US" sz="2400" b="1" dirty="0"/>
              <a:t>打开新窗口</a:t>
            </a:r>
          </a:p>
        </p:txBody>
      </p:sp>
    </p:spTree>
    <p:extLst>
      <p:ext uri="{BB962C8B-B14F-4D97-AF65-F5344CB8AC3E}">
        <p14:creationId xmlns:p14="http://schemas.microsoft.com/office/powerpoint/2010/main" val="3904303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-23156" y="1628800"/>
            <a:ext cx="8929687" cy="46863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&lt;body&gt;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&lt;h2&gt;</a:t>
            </a:r>
            <a:r>
              <a:rPr lang="zh-CN" altLang="en-US" dirty="0"/>
              <a:t>今日推荐</a:t>
            </a:r>
            <a:r>
              <a:rPr lang="en-US" altLang="zh-CN" dirty="0"/>
              <a:t>&lt;/h2&gt;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&lt;a </a:t>
            </a:r>
            <a:r>
              <a:rPr lang="en-US" altLang="zh-CN" dirty="0" err="1"/>
              <a:t>href</a:t>
            </a:r>
            <a:r>
              <a:rPr lang="en-US" altLang="zh-CN" dirty="0"/>
              <a:t>="#"&gt;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="images/ex4.jpg" width="210“height="140"/&gt;&lt;/a&gt;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&lt;p&gt;</a:t>
            </a:r>
            <a:r>
              <a:rPr lang="zh-CN" altLang="en-US" dirty="0"/>
              <a:t>七星瓢虫图案</a:t>
            </a:r>
            <a:r>
              <a:rPr lang="en-US" altLang="zh-CN" dirty="0"/>
              <a:t>4</a:t>
            </a:r>
            <a:r>
              <a:rPr lang="zh-CN" altLang="en-US" dirty="0"/>
              <a:t>件套，采用超柔和进口面料，手感极其柔软，舒适。</a:t>
            </a:r>
            <a:r>
              <a:rPr lang="en-US" altLang="zh-CN" dirty="0"/>
              <a:t>&lt;/p&gt;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&lt;p&gt;</a:t>
            </a:r>
            <a:r>
              <a:rPr lang="zh-CN" altLang="en-US" dirty="0"/>
              <a:t>缩水率以及退色率均符合国家检测标准，绿色环保。</a:t>
            </a:r>
            <a:r>
              <a:rPr lang="en-US" altLang="zh-CN" dirty="0"/>
              <a:t>30</a:t>
            </a:r>
            <a:r>
              <a:rPr lang="zh-CN" altLang="en-US" dirty="0"/>
              <a:t>度以下水温洗衣机弱洗，中性洗涤剂，中温熨烫。 </a:t>
            </a:r>
            <a:r>
              <a:rPr lang="en-US" altLang="zh-CN" dirty="0"/>
              <a:t>&lt;/p&gt;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&lt;/body&gt;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57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图片 1" descr="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100"/>
            <a:ext cx="9144000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矩形 2"/>
          <p:cNvSpPr>
            <a:spLocks noChangeArrowheads="1"/>
          </p:cNvSpPr>
          <p:nvPr/>
        </p:nvSpPr>
        <p:spPr bwMode="auto">
          <a:xfrm>
            <a:off x="0" y="3857625"/>
            <a:ext cx="914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&lt;body&gt;</a:t>
            </a:r>
          </a:p>
          <a:p>
            <a:pPr eaLnBrk="1" hangingPunct="1"/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	&lt;h2&gt;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今日推荐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&lt;/h2&gt;</a:t>
            </a:r>
          </a:p>
          <a:p>
            <a:pPr eaLnBrk="1" hangingPunct="1"/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	&lt;a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</a:rPr>
              <a:t>href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="#"&gt;</a:t>
            </a:r>
          </a:p>
          <a:p>
            <a:pPr eaLnBrk="1" hangingPunct="1"/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	&lt;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</a:rPr>
              <a:t>img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</a:rPr>
              <a:t>src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="images/ex4.</a:t>
            </a:r>
            <a:r>
              <a:rPr lang="en-US" altLang="zh-Hans" sz="2000" dirty="0">
                <a:solidFill>
                  <a:schemeClr val="bg2">
                    <a:lumMod val="10000"/>
                  </a:schemeClr>
                </a:solidFill>
              </a:rPr>
              <a:t>png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" width="210“height="140"/&gt;&lt;/a&gt;</a:t>
            </a:r>
          </a:p>
          <a:p>
            <a:pPr eaLnBrk="1" hangingPunct="1"/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	&lt;p&gt;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七星瓢虫图案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件套，采用超柔和进口面料，手感极其柔软，舒适。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&lt;/p&gt;</a:t>
            </a:r>
          </a:p>
          <a:p>
            <a:pPr eaLnBrk="1" hangingPunct="1"/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	&lt;p&gt;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缩水率以及退色率均符合国家检测标准，绿色环保。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30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</a:rPr>
              <a:t>度以下水温洗衣机弱洗，中性洗涤剂，中温熨烫。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&lt;/p&gt;</a:t>
            </a:r>
          </a:p>
          <a:p>
            <a:pPr eaLnBrk="1" hangingPunct="1"/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&lt;/body&gt;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05738" y="357188"/>
            <a:ext cx="133826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标准文档流</a:t>
            </a:r>
          </a:p>
        </p:txBody>
      </p:sp>
    </p:spTree>
    <p:extLst>
      <p:ext uri="{BB962C8B-B14F-4D97-AF65-F5344CB8AC3E}">
        <p14:creationId xmlns:p14="http://schemas.microsoft.com/office/powerpoint/2010/main" val="2850992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矩形 52"/>
          <p:cNvSpPr>
            <a:spLocks noChangeArrowheads="1"/>
          </p:cNvSpPr>
          <p:nvPr/>
        </p:nvSpPr>
        <p:spPr bwMode="auto">
          <a:xfrm>
            <a:off x="2143125" y="5429250"/>
            <a:ext cx="408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图</a:t>
            </a:r>
            <a:r>
              <a:rPr lang="en-US" altLang="zh-CN" b="1"/>
              <a:t>4.7  DOM</a:t>
            </a:r>
            <a:r>
              <a:rPr lang="zh-CN" altLang="en-US" b="1"/>
              <a:t>树与页面布局的对应关系</a:t>
            </a:r>
          </a:p>
        </p:txBody>
      </p:sp>
      <p:grpSp>
        <p:nvGrpSpPr>
          <p:cNvPr id="67587" name="组合 56"/>
          <p:cNvGrpSpPr>
            <a:grpSpLocks/>
          </p:cNvGrpSpPr>
          <p:nvPr/>
        </p:nvGrpSpPr>
        <p:grpSpPr bwMode="auto">
          <a:xfrm>
            <a:off x="71438" y="1714500"/>
            <a:ext cx="5000625" cy="1785938"/>
            <a:chOff x="71406" y="1142984"/>
            <a:chExt cx="5000660" cy="1785950"/>
          </a:xfrm>
        </p:grpSpPr>
        <p:sp>
          <p:nvSpPr>
            <p:cNvPr id="8" name="矩形 7"/>
            <p:cNvSpPr/>
            <p:nvPr/>
          </p:nvSpPr>
          <p:spPr>
            <a:xfrm>
              <a:off x="4000495" y="2000240"/>
              <a:ext cx="1071571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2071670" y="1142984"/>
              <a:ext cx="1071569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body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1406" y="2000240"/>
              <a:ext cx="1071569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381102" y="2000240"/>
              <a:ext cx="1071571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381102" y="2571744"/>
              <a:ext cx="1071571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/>
                <a:t>img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690799" y="2000240"/>
              <a:ext cx="1071569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33" name="肘形连接符 32"/>
            <p:cNvCxnSpPr>
              <a:stCxn id="2" idx="2"/>
              <a:endCxn id="7" idx="0"/>
            </p:cNvCxnSpPr>
            <p:nvPr/>
          </p:nvCxnSpPr>
          <p:spPr>
            <a:xfrm rot="16200000" flipH="1">
              <a:off x="2715407" y="1393017"/>
              <a:ext cx="500065" cy="71438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2" idx="2"/>
              <a:endCxn id="5" idx="0"/>
            </p:cNvCxnSpPr>
            <p:nvPr/>
          </p:nvCxnSpPr>
          <p:spPr>
            <a:xfrm rot="5400000">
              <a:off x="2012933" y="1404923"/>
              <a:ext cx="500065" cy="690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2" idx="2"/>
              <a:endCxn id="4" idx="0"/>
            </p:cNvCxnSpPr>
            <p:nvPr/>
          </p:nvCxnSpPr>
          <p:spPr>
            <a:xfrm rot="5400000">
              <a:off x="1358084" y="750075"/>
              <a:ext cx="500065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5" idx="2"/>
              <a:endCxn id="6" idx="0"/>
            </p:cNvCxnSpPr>
            <p:nvPr/>
          </p:nvCxnSpPr>
          <p:spPr>
            <a:xfrm rot="5400000">
              <a:off x="1809730" y="2465381"/>
              <a:ext cx="214314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2" idx="2"/>
              <a:endCxn id="8" idx="0"/>
            </p:cNvCxnSpPr>
            <p:nvPr/>
          </p:nvCxnSpPr>
          <p:spPr>
            <a:xfrm rot="16200000" flipH="1">
              <a:off x="3322629" y="785794"/>
              <a:ext cx="500065" cy="19288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88" name="组合 58"/>
          <p:cNvGrpSpPr>
            <a:grpSpLocks/>
          </p:cNvGrpSpPr>
          <p:nvPr/>
        </p:nvGrpSpPr>
        <p:grpSpPr bwMode="auto">
          <a:xfrm>
            <a:off x="5214938" y="785813"/>
            <a:ext cx="3643312" cy="4357687"/>
            <a:chOff x="5214942" y="785794"/>
            <a:chExt cx="3643338" cy="4357718"/>
          </a:xfrm>
        </p:grpSpPr>
        <p:sp>
          <p:nvSpPr>
            <p:cNvPr id="45" name="矩形 44"/>
            <p:cNvSpPr/>
            <p:nvPr/>
          </p:nvSpPr>
          <p:spPr>
            <a:xfrm>
              <a:off x="5214942" y="785794"/>
              <a:ext cx="3643338" cy="43577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67590" name="TextBox 45"/>
            <p:cNvSpPr txBox="1">
              <a:spLocks noChangeArrowheads="1"/>
            </p:cNvSpPr>
            <p:nvPr/>
          </p:nvSpPr>
          <p:spPr bwMode="auto">
            <a:xfrm>
              <a:off x="5214942" y="785794"/>
              <a:ext cx="785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body</a:t>
              </a: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429256" y="1214422"/>
              <a:ext cx="3214711" cy="5715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h2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29256" y="1928802"/>
              <a:ext cx="3214711" cy="1500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9256" y="3571876"/>
              <a:ext cx="3214711" cy="5715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715008" y="2428868"/>
              <a:ext cx="2714644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img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595" name="TextBox 50"/>
            <p:cNvSpPr txBox="1">
              <a:spLocks noChangeArrowheads="1"/>
            </p:cNvSpPr>
            <p:nvPr/>
          </p:nvSpPr>
          <p:spPr bwMode="auto">
            <a:xfrm>
              <a:off x="5429256" y="1928802"/>
              <a:ext cx="785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29256" y="4286256"/>
              <a:ext cx="3214711" cy="5715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898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&lt;body&gt;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&lt;h2&gt;</a:t>
            </a:r>
            <a:r>
              <a:rPr lang="zh-CN" altLang="en-US"/>
              <a:t>产品分类</a:t>
            </a:r>
            <a:r>
              <a:rPr lang="en-US" altLang="zh-CN"/>
              <a:t>&lt;/h2&gt;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&lt;ul&gt;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/>
              <a:t>&lt;li&gt;&lt;a href="#"&gt;0-1</a:t>
            </a:r>
            <a:r>
              <a:rPr lang="zh-CN" altLang="en-US"/>
              <a:t>岁玩具</a:t>
            </a:r>
            <a:r>
              <a:rPr lang="en-US" altLang="zh-CN"/>
              <a:t>&lt;/a&gt;&lt;/li&gt;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/>
              <a:t>&lt;li&gt;&lt;a href="#"&gt;2-3</a:t>
            </a:r>
            <a:r>
              <a:rPr lang="zh-CN" altLang="en-US"/>
              <a:t>岁玩具</a:t>
            </a:r>
            <a:r>
              <a:rPr lang="en-US" altLang="zh-CN"/>
              <a:t>&lt;/a&gt;&lt;/li&gt;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/>
              <a:t>&lt;li&gt;&lt;a href="#"&gt;4-6</a:t>
            </a:r>
            <a:r>
              <a:rPr lang="zh-CN" altLang="en-US"/>
              <a:t>岁玩具</a:t>
            </a:r>
            <a:r>
              <a:rPr lang="en-US" altLang="zh-CN"/>
              <a:t>&lt;/a&gt;&lt;/li&gt;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/>
              <a:t>&lt;li&gt;&lt;a href="#"&gt;0-1</a:t>
            </a:r>
            <a:r>
              <a:rPr lang="zh-CN" altLang="en-US"/>
              <a:t>岁服装</a:t>
            </a:r>
            <a:r>
              <a:rPr lang="en-US" altLang="zh-CN"/>
              <a:t>&lt;/a&gt;&lt;/li&gt;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&lt;/ul&gt;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&lt;/body&gt;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15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图片 3" descr="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4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矩形 4"/>
          <p:cNvSpPr>
            <a:spLocks noChangeArrowheads="1"/>
          </p:cNvSpPr>
          <p:nvPr/>
        </p:nvSpPr>
        <p:spPr bwMode="auto">
          <a:xfrm>
            <a:off x="0" y="3000375"/>
            <a:ext cx="914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</a:rPr>
              <a:t>&lt;body&gt;</a:t>
            </a: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</a:rPr>
              <a:t>&lt;h2&gt;</a:t>
            </a:r>
            <a:r>
              <a:rPr lang="zh-CN" altLang="en-US" sz="2000" dirty="0">
                <a:solidFill>
                  <a:schemeClr val="tx2"/>
                </a:solidFill>
              </a:rPr>
              <a:t>产品分类</a:t>
            </a:r>
            <a:r>
              <a:rPr lang="en-US" altLang="zh-CN" sz="2000" dirty="0">
                <a:solidFill>
                  <a:schemeClr val="tx2"/>
                </a:solidFill>
              </a:rPr>
              <a:t>&lt;/h2&gt;</a:t>
            </a: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</a:rPr>
              <a:t>&lt;</a:t>
            </a:r>
            <a:r>
              <a:rPr lang="en-US" altLang="zh-CN" sz="2000" dirty="0" err="1">
                <a:solidFill>
                  <a:schemeClr val="tx2"/>
                </a:solidFill>
              </a:rPr>
              <a:t>ul</a:t>
            </a:r>
            <a:r>
              <a:rPr lang="en-US" altLang="zh-CN" sz="2000" dirty="0">
                <a:solidFill>
                  <a:schemeClr val="tx2"/>
                </a:solidFill>
              </a:rPr>
              <a:t>&gt;</a:t>
            </a:r>
          </a:p>
          <a:p>
            <a:pPr lvl="1" eaLnBrk="1" hangingPunct="1"/>
            <a:r>
              <a:rPr lang="en-US" altLang="zh-CN" sz="2000" dirty="0">
                <a:solidFill>
                  <a:schemeClr val="tx2"/>
                </a:solidFill>
              </a:rPr>
              <a:t>&lt;li&gt;&lt;a </a:t>
            </a:r>
            <a:r>
              <a:rPr lang="en-US" altLang="zh-CN" sz="2000" dirty="0" err="1">
                <a:solidFill>
                  <a:schemeClr val="tx2"/>
                </a:solidFill>
              </a:rPr>
              <a:t>href</a:t>
            </a:r>
            <a:r>
              <a:rPr lang="en-US" altLang="zh-CN" sz="2000" dirty="0">
                <a:solidFill>
                  <a:schemeClr val="tx2"/>
                </a:solidFill>
              </a:rPr>
              <a:t>="#"&gt;0-1</a:t>
            </a:r>
            <a:r>
              <a:rPr lang="zh-CN" altLang="en-US" sz="2000" dirty="0">
                <a:solidFill>
                  <a:schemeClr val="tx2"/>
                </a:solidFill>
              </a:rPr>
              <a:t>岁玩具</a:t>
            </a:r>
            <a:r>
              <a:rPr lang="en-US" altLang="zh-CN" sz="2000" dirty="0">
                <a:solidFill>
                  <a:schemeClr val="tx2"/>
                </a:solidFill>
              </a:rPr>
              <a:t>&lt;/a&gt;&lt;/li&gt;</a:t>
            </a:r>
          </a:p>
          <a:p>
            <a:pPr lvl="1" eaLnBrk="1" hangingPunct="1"/>
            <a:r>
              <a:rPr lang="en-US" altLang="zh-CN" sz="2000" dirty="0">
                <a:solidFill>
                  <a:schemeClr val="tx2"/>
                </a:solidFill>
              </a:rPr>
              <a:t>&lt;li&gt;&lt;a </a:t>
            </a:r>
            <a:r>
              <a:rPr lang="en-US" altLang="zh-CN" sz="2000" dirty="0" err="1">
                <a:solidFill>
                  <a:schemeClr val="tx2"/>
                </a:solidFill>
              </a:rPr>
              <a:t>href</a:t>
            </a:r>
            <a:r>
              <a:rPr lang="en-US" altLang="zh-CN" sz="2000" dirty="0">
                <a:solidFill>
                  <a:schemeClr val="tx2"/>
                </a:solidFill>
              </a:rPr>
              <a:t>="#"&gt;2-3</a:t>
            </a:r>
            <a:r>
              <a:rPr lang="zh-CN" altLang="en-US" sz="2000" dirty="0">
                <a:solidFill>
                  <a:schemeClr val="tx2"/>
                </a:solidFill>
              </a:rPr>
              <a:t>岁玩具</a:t>
            </a:r>
            <a:r>
              <a:rPr lang="en-US" altLang="zh-CN" sz="2000" dirty="0">
                <a:solidFill>
                  <a:schemeClr val="tx2"/>
                </a:solidFill>
              </a:rPr>
              <a:t>&lt;/a&gt;&lt;/li&gt;</a:t>
            </a:r>
          </a:p>
          <a:p>
            <a:pPr lvl="1" eaLnBrk="1" hangingPunct="1"/>
            <a:r>
              <a:rPr lang="en-US" altLang="zh-CN" sz="2000" dirty="0">
                <a:solidFill>
                  <a:schemeClr val="tx2"/>
                </a:solidFill>
              </a:rPr>
              <a:t>&lt;li&gt;&lt;a </a:t>
            </a:r>
            <a:r>
              <a:rPr lang="en-US" altLang="zh-CN" sz="2000" dirty="0" err="1">
                <a:solidFill>
                  <a:schemeClr val="tx2"/>
                </a:solidFill>
              </a:rPr>
              <a:t>href</a:t>
            </a:r>
            <a:r>
              <a:rPr lang="en-US" altLang="zh-CN" sz="2000" dirty="0">
                <a:solidFill>
                  <a:schemeClr val="tx2"/>
                </a:solidFill>
              </a:rPr>
              <a:t>="#"&gt;4-6</a:t>
            </a:r>
            <a:r>
              <a:rPr lang="zh-CN" altLang="en-US" sz="2000" dirty="0">
                <a:solidFill>
                  <a:schemeClr val="tx2"/>
                </a:solidFill>
              </a:rPr>
              <a:t>岁玩具</a:t>
            </a:r>
            <a:r>
              <a:rPr lang="en-US" altLang="zh-CN" sz="2000" dirty="0">
                <a:solidFill>
                  <a:schemeClr val="tx2"/>
                </a:solidFill>
              </a:rPr>
              <a:t>&lt;/a&gt;&lt;/li&gt;</a:t>
            </a:r>
          </a:p>
          <a:p>
            <a:pPr lvl="1" eaLnBrk="1" hangingPunct="1"/>
            <a:r>
              <a:rPr lang="en-US" altLang="zh-CN" sz="2000" dirty="0">
                <a:solidFill>
                  <a:schemeClr val="tx2"/>
                </a:solidFill>
              </a:rPr>
              <a:t>&lt;li&gt;&lt;a </a:t>
            </a:r>
            <a:r>
              <a:rPr lang="en-US" altLang="zh-CN" sz="2000" dirty="0" err="1">
                <a:solidFill>
                  <a:schemeClr val="tx2"/>
                </a:solidFill>
              </a:rPr>
              <a:t>href</a:t>
            </a:r>
            <a:r>
              <a:rPr lang="en-US" altLang="zh-CN" sz="2000" dirty="0">
                <a:solidFill>
                  <a:schemeClr val="tx2"/>
                </a:solidFill>
              </a:rPr>
              <a:t>="#"&gt;0-1</a:t>
            </a:r>
            <a:r>
              <a:rPr lang="zh-CN" altLang="en-US" sz="2000" dirty="0">
                <a:solidFill>
                  <a:schemeClr val="tx2"/>
                </a:solidFill>
              </a:rPr>
              <a:t>岁服装</a:t>
            </a:r>
            <a:r>
              <a:rPr lang="en-US" altLang="zh-CN" sz="2000" dirty="0">
                <a:solidFill>
                  <a:schemeClr val="tx2"/>
                </a:solidFill>
              </a:rPr>
              <a:t>&lt;/a&gt;&lt;/li&gt;</a:t>
            </a: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</a:rPr>
              <a:t>&lt;/</a:t>
            </a:r>
            <a:r>
              <a:rPr lang="en-US" altLang="zh-CN" sz="2000" dirty="0" err="1">
                <a:solidFill>
                  <a:schemeClr val="tx2"/>
                </a:solidFill>
              </a:rPr>
              <a:t>ul</a:t>
            </a:r>
            <a:r>
              <a:rPr lang="en-US" altLang="zh-CN" sz="2000" dirty="0">
                <a:solidFill>
                  <a:schemeClr val="tx2"/>
                </a:solidFill>
              </a:rPr>
              <a:t>&gt;</a:t>
            </a:r>
          </a:p>
          <a:p>
            <a:pPr eaLnBrk="1" hangingPunct="1"/>
            <a:r>
              <a:rPr lang="en-US" altLang="zh-CN" sz="2000" dirty="0">
                <a:solidFill>
                  <a:schemeClr val="tx2"/>
                </a:solidFill>
              </a:rPr>
              <a:t>&lt;/body&gt;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05738" y="357188"/>
            <a:ext cx="133826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标准文档流</a:t>
            </a:r>
          </a:p>
        </p:txBody>
      </p:sp>
    </p:spTree>
    <p:extLst>
      <p:ext uri="{BB962C8B-B14F-4D97-AF65-F5344CB8AC3E}">
        <p14:creationId xmlns:p14="http://schemas.microsoft.com/office/powerpoint/2010/main" val="2390521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组合 40"/>
          <p:cNvGrpSpPr>
            <a:grpSpLocks/>
          </p:cNvGrpSpPr>
          <p:nvPr/>
        </p:nvGrpSpPr>
        <p:grpSpPr bwMode="auto">
          <a:xfrm>
            <a:off x="214313" y="1357313"/>
            <a:ext cx="4714875" cy="2500312"/>
            <a:chOff x="214282" y="1357298"/>
            <a:chExt cx="4714908" cy="2500330"/>
          </a:xfrm>
        </p:grpSpPr>
        <p:sp>
          <p:nvSpPr>
            <p:cNvPr id="2" name="矩形 1"/>
            <p:cNvSpPr/>
            <p:nvPr/>
          </p:nvSpPr>
          <p:spPr>
            <a:xfrm>
              <a:off x="2000231" y="1357298"/>
              <a:ext cx="1071571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body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3857619" y="2857496"/>
              <a:ext cx="1071571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/>
                <a:t>li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000231" y="2000240"/>
              <a:ext cx="1071571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/>
                <a:t>ul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643174" y="2857496"/>
              <a:ext cx="1071569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/>
                <a:t>li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4282" y="2857496"/>
              <a:ext cx="1071569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/>
                <a:t>li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8727" y="2857496"/>
              <a:ext cx="1071571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err="1"/>
                <a:t>li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857619" y="3500438"/>
              <a:ext cx="1071571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43174" y="3500438"/>
              <a:ext cx="1071569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282" y="3500438"/>
              <a:ext cx="1071569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28727" y="3500438"/>
              <a:ext cx="1071571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2" idx="2"/>
              <a:endCxn id="4" idx="0"/>
            </p:cNvCxnSpPr>
            <p:nvPr/>
          </p:nvCxnSpPr>
          <p:spPr>
            <a:xfrm rot="5400000">
              <a:off x="2393141" y="1858158"/>
              <a:ext cx="285752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4" idx="2"/>
              <a:endCxn id="6" idx="0"/>
            </p:cNvCxnSpPr>
            <p:nvPr/>
          </p:nvCxnSpPr>
          <p:spPr>
            <a:xfrm rot="5400000">
              <a:off x="1393803" y="1714488"/>
              <a:ext cx="500066" cy="178594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4" idx="2"/>
              <a:endCxn id="7" idx="0"/>
            </p:cNvCxnSpPr>
            <p:nvPr/>
          </p:nvCxnSpPr>
          <p:spPr>
            <a:xfrm rot="5400000">
              <a:off x="2001025" y="2321711"/>
              <a:ext cx="500066" cy="57150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4" idx="2"/>
              <a:endCxn id="5" idx="0"/>
            </p:cNvCxnSpPr>
            <p:nvPr/>
          </p:nvCxnSpPr>
          <p:spPr>
            <a:xfrm rot="16200000" flipH="1">
              <a:off x="2608249" y="2285992"/>
              <a:ext cx="500066" cy="64294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4" idx="2"/>
              <a:endCxn id="3" idx="0"/>
            </p:cNvCxnSpPr>
            <p:nvPr/>
          </p:nvCxnSpPr>
          <p:spPr>
            <a:xfrm rot="16200000" flipH="1">
              <a:off x="3215472" y="1678768"/>
              <a:ext cx="500066" cy="18573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6" idx="2"/>
              <a:endCxn id="12" idx="0"/>
            </p:cNvCxnSpPr>
            <p:nvPr/>
          </p:nvCxnSpPr>
          <p:spPr>
            <a:xfrm rot="5400000">
              <a:off x="607191" y="3358355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7" idx="2"/>
              <a:endCxn id="13" idx="0"/>
            </p:cNvCxnSpPr>
            <p:nvPr/>
          </p:nvCxnSpPr>
          <p:spPr>
            <a:xfrm rot="5400000">
              <a:off x="1821637" y="3358355"/>
              <a:ext cx="285752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5" idx="2"/>
              <a:endCxn id="11" idx="0"/>
            </p:cNvCxnSpPr>
            <p:nvPr/>
          </p:nvCxnSpPr>
          <p:spPr>
            <a:xfrm rot="5400000">
              <a:off x="3036083" y="3358355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3" idx="2"/>
              <a:endCxn id="10" idx="0"/>
            </p:cNvCxnSpPr>
            <p:nvPr/>
          </p:nvCxnSpPr>
          <p:spPr>
            <a:xfrm rot="5400000">
              <a:off x="4250529" y="3358355"/>
              <a:ext cx="285752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59" name="组合 61"/>
          <p:cNvGrpSpPr>
            <a:grpSpLocks/>
          </p:cNvGrpSpPr>
          <p:nvPr/>
        </p:nvGrpSpPr>
        <p:grpSpPr bwMode="auto">
          <a:xfrm>
            <a:off x="5214938" y="571500"/>
            <a:ext cx="3714750" cy="5286375"/>
            <a:chOff x="5214942" y="571480"/>
            <a:chExt cx="3714776" cy="5286412"/>
          </a:xfrm>
        </p:grpSpPr>
        <p:sp>
          <p:nvSpPr>
            <p:cNvPr id="42" name="矩形 41"/>
            <p:cNvSpPr/>
            <p:nvPr/>
          </p:nvSpPr>
          <p:spPr>
            <a:xfrm>
              <a:off x="5214942" y="571480"/>
              <a:ext cx="3714776" cy="52864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29255" y="928671"/>
              <a:ext cx="3357587" cy="46434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643570" y="1285860"/>
              <a:ext cx="3000396" cy="85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3570" y="2309805"/>
              <a:ext cx="3000396" cy="85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3570" y="3333749"/>
              <a:ext cx="3000396" cy="85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43570" y="4357695"/>
              <a:ext cx="3000396" cy="85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929322" y="1500175"/>
              <a:ext cx="2428892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5929322" y="2547932"/>
              <a:ext cx="2428892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29322" y="3595689"/>
              <a:ext cx="2428892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929322" y="4643447"/>
              <a:ext cx="2428892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0671" name="TextBox 51"/>
            <p:cNvSpPr txBox="1">
              <a:spLocks noChangeArrowheads="1"/>
            </p:cNvSpPr>
            <p:nvPr/>
          </p:nvSpPr>
          <p:spPr bwMode="auto">
            <a:xfrm>
              <a:off x="5214942" y="571480"/>
              <a:ext cx="785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body</a:t>
              </a:r>
              <a:endParaRPr lang="zh-CN" altLang="en-US"/>
            </a:p>
          </p:txBody>
        </p:sp>
        <p:sp>
          <p:nvSpPr>
            <p:cNvPr id="70672" name="TextBox 52"/>
            <p:cNvSpPr txBox="1">
              <a:spLocks noChangeArrowheads="1"/>
            </p:cNvSpPr>
            <p:nvPr/>
          </p:nvSpPr>
          <p:spPr bwMode="auto">
            <a:xfrm>
              <a:off x="5429256" y="92867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ul</a:t>
              </a:r>
              <a:endParaRPr lang="zh-CN" altLang="en-US"/>
            </a:p>
          </p:txBody>
        </p:sp>
        <p:sp>
          <p:nvSpPr>
            <p:cNvPr id="70673" name="TextBox 53"/>
            <p:cNvSpPr txBox="1">
              <a:spLocks noChangeArrowheads="1"/>
            </p:cNvSpPr>
            <p:nvPr/>
          </p:nvSpPr>
          <p:spPr bwMode="auto">
            <a:xfrm>
              <a:off x="5643570" y="1285860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li</a:t>
              </a:r>
              <a:endParaRPr lang="zh-CN" altLang="en-US"/>
            </a:p>
          </p:txBody>
        </p:sp>
        <p:sp>
          <p:nvSpPr>
            <p:cNvPr id="70674" name="TextBox 54"/>
            <p:cNvSpPr txBox="1">
              <a:spLocks noChangeArrowheads="1"/>
            </p:cNvSpPr>
            <p:nvPr/>
          </p:nvSpPr>
          <p:spPr bwMode="auto">
            <a:xfrm>
              <a:off x="5643570" y="228599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li</a:t>
              </a:r>
              <a:endParaRPr lang="zh-CN" altLang="en-US"/>
            </a:p>
          </p:txBody>
        </p:sp>
        <p:sp>
          <p:nvSpPr>
            <p:cNvPr id="70675" name="TextBox 55"/>
            <p:cNvSpPr txBox="1">
              <a:spLocks noChangeArrowheads="1"/>
            </p:cNvSpPr>
            <p:nvPr/>
          </p:nvSpPr>
          <p:spPr bwMode="auto">
            <a:xfrm>
              <a:off x="5643570" y="3345420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li</a:t>
              </a:r>
              <a:endParaRPr lang="zh-CN" altLang="en-US"/>
            </a:p>
          </p:txBody>
        </p:sp>
        <p:sp>
          <p:nvSpPr>
            <p:cNvPr id="70676" name="TextBox 56"/>
            <p:cNvSpPr txBox="1">
              <a:spLocks noChangeArrowheads="1"/>
            </p:cNvSpPr>
            <p:nvPr/>
          </p:nvSpPr>
          <p:spPr bwMode="auto">
            <a:xfrm>
              <a:off x="5643570" y="4357694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li</a:t>
              </a:r>
              <a:endParaRPr lang="zh-CN" altLang="en-US"/>
            </a:p>
          </p:txBody>
        </p:sp>
        <p:sp>
          <p:nvSpPr>
            <p:cNvPr id="70677" name="TextBox 57"/>
            <p:cNvSpPr txBox="1">
              <a:spLocks noChangeArrowheads="1"/>
            </p:cNvSpPr>
            <p:nvPr/>
          </p:nvSpPr>
          <p:spPr bwMode="auto">
            <a:xfrm>
              <a:off x="6858016" y="1500174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70678" name="TextBox 58"/>
            <p:cNvSpPr txBox="1">
              <a:spLocks noChangeArrowheads="1"/>
            </p:cNvSpPr>
            <p:nvPr/>
          </p:nvSpPr>
          <p:spPr bwMode="auto">
            <a:xfrm>
              <a:off x="6858016" y="2547931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70679" name="TextBox 59"/>
            <p:cNvSpPr txBox="1">
              <a:spLocks noChangeArrowheads="1"/>
            </p:cNvSpPr>
            <p:nvPr/>
          </p:nvSpPr>
          <p:spPr bwMode="auto">
            <a:xfrm>
              <a:off x="6858016" y="3595688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70680" name="TextBox 60"/>
            <p:cNvSpPr txBox="1">
              <a:spLocks noChangeArrowheads="1"/>
            </p:cNvSpPr>
            <p:nvPr/>
          </p:nvSpPr>
          <p:spPr bwMode="auto">
            <a:xfrm>
              <a:off x="6858016" y="464344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zh-CN" altLang="en-US"/>
            </a:p>
          </p:txBody>
        </p:sp>
      </p:grpSp>
      <p:sp>
        <p:nvSpPr>
          <p:cNvPr id="70660" name="矩形 62"/>
          <p:cNvSpPr>
            <a:spLocks noChangeArrowheads="1"/>
          </p:cNvSpPr>
          <p:nvPr/>
        </p:nvSpPr>
        <p:spPr bwMode="auto">
          <a:xfrm>
            <a:off x="2000250" y="6072188"/>
            <a:ext cx="408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图</a:t>
            </a:r>
            <a:r>
              <a:rPr lang="en-US" altLang="zh-CN" b="1"/>
              <a:t>4.8  DOM</a:t>
            </a:r>
            <a:r>
              <a:rPr lang="zh-CN" altLang="en-US" b="1"/>
              <a:t>树与页面布局的对应关系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20992446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4.4.3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标准文档流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457200" y="1388383"/>
            <a:ext cx="8579296" cy="5469617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“标准文档流”（</a:t>
            </a:r>
            <a:r>
              <a:rPr lang="en-US" altLang="zh-CN" sz="2400" dirty="0">
                <a:solidFill>
                  <a:srgbClr val="FF0000"/>
                </a:solidFill>
              </a:rPr>
              <a:t>Normal Document Stream</a:t>
            </a:r>
            <a:r>
              <a:rPr lang="zh-CN" altLang="en-US" sz="2400" dirty="0">
                <a:solidFill>
                  <a:srgbClr val="FF0000"/>
                </a:solidFill>
              </a:rPr>
              <a:t>），</a:t>
            </a:r>
            <a:r>
              <a:rPr lang="zh-CN" altLang="en-US" sz="2400" dirty="0"/>
              <a:t>简称“标准流”，是指在不使用其他与排列和定位相关的特殊</a:t>
            </a:r>
            <a:r>
              <a:rPr lang="en-US" altLang="zh-CN" sz="2400" dirty="0"/>
              <a:t>CSS</a:t>
            </a:r>
            <a:r>
              <a:rPr lang="zh-CN" altLang="en-US" sz="2400" dirty="0"/>
              <a:t>规则时，各种元素的排列规则。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块级元素（</a:t>
            </a:r>
            <a:r>
              <a:rPr lang="en-US" altLang="zh-CN" sz="2400" b="1" dirty="0">
                <a:solidFill>
                  <a:srgbClr val="FF0000"/>
                </a:solidFill>
              </a:rPr>
              <a:t>block level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li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占据着一个矩形的区域，并且和相邻的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li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依次竖直排列，不会排在同一行中。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ul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也具有同样的性质，占据着一个矩形的区域，并且和相邻的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ul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依次竖直排列，不会排在同一行中。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因此，这类元素称为“块级元素”（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block level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），即它们</a:t>
            </a:r>
            <a:r>
              <a:rPr lang="zh-CN" altLang="en-US" sz="2000" dirty="0">
                <a:solidFill>
                  <a:srgbClr val="FF0000"/>
                </a:solidFill>
              </a:rPr>
              <a:t>总是以一个块的形式表现出来，并且跟同级的兄弟块依次竖直排列，左右撑满。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707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792930"/>
              </p:ext>
            </p:extLst>
          </p:nvPr>
        </p:nvGraphicFramePr>
        <p:xfrm>
          <a:off x="2048860" y="150361"/>
          <a:ext cx="5539990" cy="615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3" imgW="6958630" imgH="7715658" progId="Visio.Drawing.11">
                  <p:embed/>
                </p:oleObj>
              </mc:Choice>
              <mc:Fallback>
                <p:oleObj name="Visio" r:id="rId3" imgW="6958630" imgH="7715658" progId="Visio.Drawing.11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860" y="150361"/>
                        <a:ext cx="5539990" cy="6158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835149" y="6309320"/>
            <a:ext cx="5967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 </a:t>
            </a:r>
            <a:r>
              <a:rPr lang="zh-CN" altLang="en-US" sz="2400" b="1" dirty="0"/>
              <a:t>图</a:t>
            </a:r>
            <a:r>
              <a:rPr lang="en-US" altLang="zh-CN" sz="2400" b="1" dirty="0"/>
              <a:t>1  </a:t>
            </a:r>
            <a:r>
              <a:rPr lang="zh-CN" altLang="en-US" sz="2400" b="1" dirty="0"/>
              <a:t>仅使用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定“结构”的页面效果  </a:t>
            </a:r>
          </a:p>
        </p:txBody>
      </p:sp>
    </p:spTree>
    <p:extLst>
      <p:ext uri="{BB962C8B-B14F-4D97-AF65-F5344CB8AC3E}">
        <p14:creationId xmlns:p14="http://schemas.microsoft.com/office/powerpoint/2010/main" val="1850476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标准文档流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行内元素（</a:t>
            </a:r>
            <a:r>
              <a:rPr lang="en-US" altLang="zh-CN" sz="2800" b="1" dirty="0">
                <a:solidFill>
                  <a:srgbClr val="FF0000"/>
                </a:solidFill>
              </a:rPr>
              <a:t>inline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对于文字这类元素，各个字母之间横向排列，到最右端</a:t>
            </a:r>
            <a:r>
              <a:rPr lang="zh-CN" altLang="en-US" sz="2400" dirty="0">
                <a:solidFill>
                  <a:srgbClr val="FF0000"/>
                </a:solidFill>
              </a:rPr>
              <a:t>自动折行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，这就是另一种元素，称为“行内元素”（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inline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）。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比如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&lt;strong&gt;&lt;/strong&gt;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标记，就是一个典型的行内元素，这个标记本身不占有独立的区域，仅仅是在其他元素的基础上指出了一定的范围。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再比如，最常用的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&lt;a&gt;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标记，也是一个行内元素。</a:t>
            </a:r>
          </a:p>
        </p:txBody>
      </p:sp>
    </p:spTree>
    <p:extLst>
      <p:ext uri="{BB962C8B-B14F-4D97-AF65-F5344CB8AC3E}">
        <p14:creationId xmlns:p14="http://schemas.microsoft.com/office/powerpoint/2010/main" val="3826653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500063" y="2786063"/>
            <a:ext cx="8229600" cy="11430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换个角度看网页</a:t>
            </a:r>
          </a:p>
        </p:txBody>
      </p:sp>
    </p:spTree>
    <p:extLst>
      <p:ext uri="{BB962C8B-B14F-4D97-AF65-F5344CB8AC3E}">
        <p14:creationId xmlns:p14="http://schemas.microsoft.com/office/powerpoint/2010/main" val="2998395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1" descr="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429375" y="357188"/>
            <a:ext cx="271462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标准文档流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—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结构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2261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图片 1" descr="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0"/>
            <a:ext cx="768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" y="785813"/>
            <a:ext cx="461963" cy="185737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表现</a:t>
            </a:r>
          </a:p>
        </p:txBody>
      </p:sp>
    </p:spTree>
    <p:extLst>
      <p:ext uri="{BB962C8B-B14F-4D97-AF65-F5344CB8AC3E}">
        <p14:creationId xmlns:p14="http://schemas.microsoft.com/office/powerpoint/2010/main" val="3803315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组合 21"/>
          <p:cNvGrpSpPr>
            <a:grpSpLocks/>
          </p:cNvGrpSpPr>
          <p:nvPr/>
        </p:nvGrpSpPr>
        <p:grpSpPr bwMode="auto">
          <a:xfrm>
            <a:off x="571500" y="285750"/>
            <a:ext cx="8358188" cy="6215063"/>
            <a:chOff x="428596" y="285728"/>
            <a:chExt cx="8358246" cy="6215106"/>
          </a:xfrm>
        </p:grpSpPr>
        <p:sp>
          <p:nvSpPr>
            <p:cNvPr id="2" name="矩形 1"/>
            <p:cNvSpPr/>
            <p:nvPr/>
          </p:nvSpPr>
          <p:spPr>
            <a:xfrm>
              <a:off x="428596" y="285728"/>
              <a:ext cx="8358246" cy="621510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785786" y="642918"/>
              <a:ext cx="5286412" cy="5500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215074" y="642918"/>
              <a:ext cx="2428892" cy="55007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28662" y="1000108"/>
              <a:ext cx="500066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28662" y="4357694"/>
              <a:ext cx="5000660" cy="15716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8662" y="2571744"/>
              <a:ext cx="5000660" cy="15716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57950" y="1071546"/>
              <a:ext cx="2143140" cy="135732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57950" y="2751133"/>
              <a:ext cx="2143140" cy="135732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57950" y="4429132"/>
              <a:ext cx="2143140" cy="13573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13" name="TextBox 12"/>
            <p:cNvSpPr txBox="1">
              <a:spLocks noChangeArrowheads="1"/>
            </p:cNvSpPr>
            <p:nvPr/>
          </p:nvSpPr>
          <p:spPr bwMode="auto">
            <a:xfrm>
              <a:off x="428596" y="2857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14" name="TextBox 13"/>
            <p:cNvSpPr txBox="1">
              <a:spLocks noChangeArrowheads="1"/>
            </p:cNvSpPr>
            <p:nvPr/>
          </p:nvSpPr>
          <p:spPr bwMode="auto">
            <a:xfrm>
              <a:off x="785786" y="64291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15" name="TextBox 14"/>
            <p:cNvSpPr txBox="1">
              <a:spLocks noChangeArrowheads="1"/>
            </p:cNvSpPr>
            <p:nvPr/>
          </p:nvSpPr>
          <p:spPr bwMode="auto">
            <a:xfrm>
              <a:off x="928662" y="435769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16" name="TextBox 15"/>
            <p:cNvSpPr txBox="1">
              <a:spLocks noChangeArrowheads="1"/>
            </p:cNvSpPr>
            <p:nvPr/>
          </p:nvSpPr>
          <p:spPr bwMode="auto">
            <a:xfrm>
              <a:off x="6215074" y="64291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17" name="TextBox 16"/>
            <p:cNvSpPr txBox="1">
              <a:spLocks noChangeArrowheads="1"/>
            </p:cNvSpPr>
            <p:nvPr/>
          </p:nvSpPr>
          <p:spPr bwMode="auto">
            <a:xfrm>
              <a:off x="6357950" y="44291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18" name="TextBox 17"/>
            <p:cNvSpPr txBox="1">
              <a:spLocks noChangeArrowheads="1"/>
            </p:cNvSpPr>
            <p:nvPr/>
          </p:nvSpPr>
          <p:spPr bwMode="auto">
            <a:xfrm>
              <a:off x="6357950" y="277391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19" name="TextBox 18"/>
            <p:cNvSpPr txBox="1">
              <a:spLocks noChangeArrowheads="1"/>
            </p:cNvSpPr>
            <p:nvPr/>
          </p:nvSpPr>
          <p:spPr bwMode="auto">
            <a:xfrm>
              <a:off x="6357950" y="107154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20" name="TextBox 19"/>
            <p:cNvSpPr txBox="1">
              <a:spLocks noChangeArrowheads="1"/>
            </p:cNvSpPr>
            <p:nvPr/>
          </p:nvSpPr>
          <p:spPr bwMode="auto">
            <a:xfrm>
              <a:off x="928662" y="100010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76821" name="TextBox 20"/>
            <p:cNvSpPr txBox="1">
              <a:spLocks noChangeArrowheads="1"/>
            </p:cNvSpPr>
            <p:nvPr/>
          </p:nvSpPr>
          <p:spPr bwMode="auto">
            <a:xfrm>
              <a:off x="928662" y="257174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100" y="785813"/>
            <a:ext cx="461963" cy="185737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盒子思想的表现</a:t>
            </a:r>
          </a:p>
        </p:txBody>
      </p:sp>
    </p:spTree>
    <p:extLst>
      <p:ext uri="{BB962C8B-B14F-4D97-AF65-F5344CB8AC3E}">
        <p14:creationId xmlns:p14="http://schemas.microsoft.com/office/powerpoint/2010/main" val="199164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102"/>
            <a:ext cx="7535822" cy="6826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盒子”与“模型” </a:t>
            </a:r>
          </a:p>
        </p:txBody>
      </p:sp>
      <p:pic>
        <p:nvPicPr>
          <p:cNvPr id="54275" name="图片 7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011" y="1412776"/>
            <a:ext cx="4394200" cy="4525962"/>
          </a:xfrm>
          <a:noFill/>
        </p:spPr>
      </p:pic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3203848" y="6335403"/>
            <a:ext cx="261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7030A0"/>
                </a:solidFill>
              </a:rPr>
              <a:t>图</a:t>
            </a:r>
            <a:r>
              <a:rPr lang="en-US" altLang="zh-CN" sz="2400" b="1">
                <a:solidFill>
                  <a:srgbClr val="7030A0"/>
                </a:solidFill>
              </a:rPr>
              <a:t>4.1  </a:t>
            </a:r>
            <a:r>
              <a:rPr lang="zh-CN" altLang="en-US" sz="2400" b="1">
                <a:solidFill>
                  <a:srgbClr val="7030A0"/>
                </a:solidFill>
              </a:rPr>
              <a:t>画框示意图</a:t>
            </a:r>
          </a:p>
        </p:txBody>
      </p:sp>
    </p:spTree>
    <p:extLst>
      <p:ext uri="{BB962C8B-B14F-4D97-AF65-F5344CB8AC3E}">
        <p14:creationId xmlns:p14="http://schemas.microsoft.com/office/powerpoint/2010/main" val="2087463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盒子思想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110310" y="1340768"/>
            <a:ext cx="8926185" cy="5112568"/>
          </a:xfrm>
        </p:spPr>
        <p:txBody>
          <a:bodyPr/>
          <a:lstStyle/>
          <a:p>
            <a:r>
              <a:rPr lang="zh-CN" altLang="en-US" sz="2400" dirty="0"/>
              <a:t>所有页面中的元素都可以看成是一个盒子，占据着一定的页面空间。</a:t>
            </a:r>
          </a:p>
          <a:p>
            <a:r>
              <a:rPr lang="zh-CN" altLang="en-US" sz="2400" dirty="0"/>
              <a:t>一般来说这些被占据的空间往往都要比单纯的内容大。</a:t>
            </a:r>
          </a:p>
          <a:p>
            <a:r>
              <a:rPr lang="zh-CN" altLang="en-US" sz="2400" dirty="0"/>
              <a:t>换句话说，可以通过调整盒子的边框和距离等参数，来调节盒子的位置和大小。</a:t>
            </a:r>
          </a:p>
          <a:p>
            <a:r>
              <a:rPr lang="zh-CN" altLang="en-US" sz="2400" dirty="0"/>
              <a:t>一个页面由很多这样的盒子组成，这些盒子之间会互相影响，因此掌握盒子模型需要从两方面来理解。</a:t>
            </a:r>
          </a:p>
          <a:p>
            <a:r>
              <a:rPr lang="zh-CN" altLang="en-US" sz="2400" dirty="0"/>
              <a:t>一是理解一个孤立的盒子的内部结构；二是理解多个盒子之间的相互关系。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590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 </a:t>
            </a:r>
            <a:r>
              <a:rPr lang="zh-CN" altLang="en-US"/>
              <a:t>盒子在标准流中的定位原则</a:t>
            </a:r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323528" y="1434169"/>
            <a:ext cx="8229600" cy="542925"/>
          </a:xfrm>
        </p:spPr>
        <p:txBody>
          <a:bodyPr/>
          <a:lstStyle/>
          <a:p>
            <a:r>
              <a:rPr lang="en-US" altLang="zh-CN" sz="2800" dirty="0"/>
              <a:t>4.6.1  </a:t>
            </a:r>
            <a:r>
              <a:rPr lang="zh-CN" altLang="en-US" sz="2800" dirty="0"/>
              <a:t>行内元素之间的水平</a:t>
            </a:r>
            <a:r>
              <a:rPr lang="en-US" altLang="zh-CN" sz="2800" dirty="0"/>
              <a:t>margin</a:t>
            </a:r>
            <a:endParaRPr lang="zh-CN" altLang="en-US" sz="2800" dirty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755650" y="2713038"/>
          <a:ext cx="76327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Visio" r:id="rId3" imgW="4006984" imgH="766909" progId="Visio.Drawing.11">
                  <p:embed/>
                </p:oleObj>
              </mc:Choice>
              <mc:Fallback>
                <p:oleObj name="Visio" r:id="rId3" imgW="4006984" imgH="766909" progId="Visio.Drawing.11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13038"/>
                        <a:ext cx="7632700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351088" y="5184775"/>
            <a:ext cx="441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4.10  </a:t>
            </a:r>
            <a:r>
              <a:rPr lang="zh-CN" altLang="en-US" sz="2400" b="1"/>
              <a:t>行内元素之间的</a:t>
            </a:r>
            <a:r>
              <a:rPr lang="en-US" altLang="zh-CN" sz="2400" b="1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41611819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 </a:t>
            </a:r>
            <a:r>
              <a:rPr lang="zh-CN" altLang="en-US"/>
              <a:t>盒子在标准流中的定位原则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2946053"/>
          </a:xfrm>
        </p:spPr>
        <p:txBody>
          <a:bodyPr/>
          <a:lstStyle/>
          <a:p>
            <a:r>
              <a:rPr lang="en-US" altLang="zh-CN" sz="2400" dirty="0"/>
              <a:t>4.6.2  </a:t>
            </a:r>
            <a:r>
              <a:rPr lang="zh-CN" altLang="en-US" sz="2400" dirty="0"/>
              <a:t>块级元素之间的竖直</a:t>
            </a:r>
            <a:r>
              <a:rPr lang="en-US" altLang="zh-CN" sz="2400" dirty="0"/>
              <a:t>margin</a:t>
            </a:r>
          </a:p>
          <a:p>
            <a:pPr lvl="1"/>
            <a:r>
              <a:rPr lang="zh-CN" altLang="en-US" sz="2000" dirty="0"/>
              <a:t>如果不是行内元素，而是竖直排列的块级元素，</a:t>
            </a:r>
            <a:r>
              <a:rPr lang="en-US" altLang="zh-CN" sz="2000" dirty="0"/>
              <a:t>margin</a:t>
            </a:r>
            <a:r>
              <a:rPr lang="zh-CN" altLang="en-US" sz="2000" dirty="0"/>
              <a:t>的取值情况就会有所不同。</a:t>
            </a:r>
          </a:p>
          <a:p>
            <a:pPr lvl="1"/>
            <a:r>
              <a:rPr lang="zh-CN" altLang="en-US" sz="2000" dirty="0"/>
              <a:t>两个块级元素之间的距离不是</a:t>
            </a:r>
            <a:r>
              <a:rPr lang="en-US" altLang="zh-CN" sz="2000" dirty="0"/>
              <a:t>margin-bottom</a:t>
            </a:r>
            <a:r>
              <a:rPr lang="zh-CN" altLang="en-US" sz="2000" dirty="0"/>
              <a:t>与</a:t>
            </a:r>
            <a:r>
              <a:rPr lang="en-US" altLang="zh-CN" sz="2000" dirty="0"/>
              <a:t>margin-top</a:t>
            </a:r>
            <a:r>
              <a:rPr lang="zh-CN" altLang="en-US" sz="2000" dirty="0"/>
              <a:t>的总和，而是两者中的较大者，如图</a:t>
            </a:r>
            <a:r>
              <a:rPr lang="en-US" altLang="zh-CN" sz="2000" dirty="0"/>
              <a:t>4.20</a:t>
            </a:r>
            <a:r>
              <a:rPr lang="zh-CN" altLang="en-US" sz="2000" dirty="0"/>
              <a:t>所示。</a:t>
            </a:r>
          </a:p>
          <a:p>
            <a:pPr lvl="1"/>
            <a:r>
              <a:rPr lang="zh-CN" altLang="en-US" sz="2000" dirty="0"/>
              <a:t>这个现象称为</a:t>
            </a:r>
            <a:r>
              <a:rPr lang="en-US" altLang="zh-CN" sz="2000" dirty="0"/>
              <a:t>margin</a:t>
            </a:r>
            <a:r>
              <a:rPr lang="zh-CN" altLang="en-US" sz="2000" dirty="0"/>
              <a:t>的“塌陷”（或称为“合并”）现象，意思是说较小的</a:t>
            </a:r>
            <a:r>
              <a:rPr lang="en-US" altLang="zh-CN" sz="2000" dirty="0"/>
              <a:t>margin</a:t>
            </a:r>
            <a:r>
              <a:rPr lang="zh-CN" altLang="en-US" sz="2000" dirty="0"/>
              <a:t>塌陷（合并）到了较大的</a:t>
            </a:r>
            <a:r>
              <a:rPr lang="en-US" altLang="zh-CN" sz="2000" dirty="0"/>
              <a:t>margin</a:t>
            </a:r>
            <a:r>
              <a:rPr lang="zh-CN" altLang="en-US" sz="2000" dirty="0"/>
              <a:t>中。</a:t>
            </a:r>
          </a:p>
        </p:txBody>
      </p:sp>
      <p:pic>
        <p:nvPicPr>
          <p:cNvPr id="80900" name="Picture 4" descr="04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69966"/>
            <a:ext cx="7439487" cy="264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TextBox 5"/>
          <p:cNvSpPr txBox="1">
            <a:spLocks noChangeArrowheads="1"/>
          </p:cNvSpPr>
          <p:nvPr/>
        </p:nvSpPr>
        <p:spPr bwMode="auto">
          <a:xfrm>
            <a:off x="7977188" y="4429125"/>
            <a:ext cx="738187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图</a:t>
            </a:r>
            <a:r>
              <a:rPr lang="en-US" altLang="zh-CN" b="1"/>
              <a:t>4.11  </a:t>
            </a:r>
            <a:r>
              <a:rPr lang="zh-CN" altLang="en-US" b="1"/>
              <a:t>块元素之间的</a:t>
            </a:r>
            <a:r>
              <a:rPr lang="en-US" altLang="zh-CN" b="1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8920597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 </a:t>
            </a:r>
            <a:r>
              <a:rPr lang="zh-CN" altLang="en-US"/>
              <a:t>盒子在标准流中的定位原则</a:t>
            </a:r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>
          <a:xfrm>
            <a:off x="17418" y="1258183"/>
            <a:ext cx="9019077" cy="2659732"/>
          </a:xfrm>
        </p:spPr>
        <p:txBody>
          <a:bodyPr/>
          <a:lstStyle/>
          <a:p>
            <a:r>
              <a:rPr lang="en-US" altLang="zh-CN" sz="2800" dirty="0"/>
              <a:t>4.6.3  </a:t>
            </a:r>
            <a:r>
              <a:rPr lang="zh-CN" altLang="en-US" sz="2800" dirty="0"/>
              <a:t>嵌套盒子之间的</a:t>
            </a:r>
            <a:r>
              <a:rPr lang="en-US" altLang="zh-CN" sz="2800" dirty="0"/>
              <a:t>margin</a:t>
            </a:r>
          </a:p>
          <a:p>
            <a:pPr lvl="1"/>
            <a:r>
              <a:rPr lang="zh-CN" altLang="en-US" sz="2000" dirty="0"/>
              <a:t>除了上面提到的行内元素间隔和块级元素间隔这两种关系外，还有一种位置关系，它的</a:t>
            </a:r>
            <a:r>
              <a:rPr lang="en-US" altLang="zh-CN" sz="2000" dirty="0"/>
              <a:t>margin</a:t>
            </a:r>
            <a:r>
              <a:rPr lang="zh-CN" altLang="en-US" sz="2000" dirty="0"/>
              <a:t>值对</a:t>
            </a:r>
            <a:r>
              <a:rPr lang="en-US" altLang="zh-CN" sz="2000" dirty="0"/>
              <a:t>CSS</a:t>
            </a:r>
            <a:r>
              <a:rPr lang="zh-CN" altLang="en-US" sz="2000" dirty="0"/>
              <a:t>排版也有重要的作用，这就是父子关系。</a:t>
            </a:r>
          </a:p>
          <a:p>
            <a:pPr lvl="1"/>
            <a:r>
              <a:rPr lang="zh-CN" altLang="en-US" sz="2000" dirty="0"/>
              <a:t>当一个</a:t>
            </a:r>
            <a:r>
              <a:rPr lang="en-US" altLang="zh-CN" sz="2000" dirty="0"/>
              <a:t>&lt;div&gt;</a:t>
            </a:r>
            <a:r>
              <a:rPr lang="zh-CN" altLang="en-US" sz="2000" dirty="0"/>
              <a:t>块包含在另一个</a:t>
            </a:r>
            <a:r>
              <a:rPr lang="en-US" altLang="zh-CN" sz="2000" dirty="0"/>
              <a:t>&lt;div&gt;</a:t>
            </a:r>
            <a:r>
              <a:rPr lang="zh-CN" altLang="en-US" sz="2000" dirty="0"/>
              <a:t>块中时，便形成了典型的父子关系。</a:t>
            </a:r>
          </a:p>
          <a:p>
            <a:pPr lvl="1"/>
            <a:r>
              <a:rPr lang="zh-CN" altLang="en-US" sz="2000" dirty="0"/>
              <a:t>其中子块的</a:t>
            </a:r>
            <a:r>
              <a:rPr lang="en-US" altLang="zh-CN" sz="2000" dirty="0"/>
              <a:t>margin</a:t>
            </a:r>
            <a:r>
              <a:rPr lang="zh-CN" altLang="en-US" sz="2000" dirty="0"/>
              <a:t>将以父块的内容为参考，如图</a:t>
            </a:r>
            <a:r>
              <a:rPr lang="en-US" altLang="zh-CN" sz="2000" dirty="0"/>
              <a:t>4.22</a:t>
            </a:r>
            <a:r>
              <a:rPr lang="zh-CN" altLang="en-US" sz="2000" dirty="0"/>
              <a:t>所示。</a:t>
            </a:r>
          </a:p>
          <a:p>
            <a:endParaRPr lang="zh-CN" altLang="en-US" sz="2800" dirty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/>
          </p:nvPr>
        </p:nvGraphicFramePr>
        <p:xfrm>
          <a:off x="457200" y="3477688"/>
          <a:ext cx="5532065" cy="334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Visio" r:id="rId3" imgW="3646939" imgH="2206759" progId="Visio.Drawing.11">
                  <p:embed/>
                </p:oleObj>
              </mc:Choice>
              <mc:Fallback>
                <p:oleObj name="Visio" r:id="rId3" imgW="3646939" imgH="2206759" progId="Visio.Drawing.11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77688"/>
                        <a:ext cx="5532065" cy="33403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6548438" y="4286250"/>
            <a:ext cx="738187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图</a:t>
            </a:r>
            <a:r>
              <a:rPr lang="en-US" altLang="zh-CN" b="1"/>
              <a:t>4.12  </a:t>
            </a:r>
            <a:r>
              <a:rPr lang="zh-CN" altLang="en-US" b="1"/>
              <a:t>父子块的</a:t>
            </a:r>
            <a:r>
              <a:rPr lang="en-US" altLang="zh-CN" b="1"/>
              <a:t>margin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2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19459" name="图片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248186"/>
            <a:ext cx="8805689" cy="5278599"/>
          </a:xfrm>
          <a:noFill/>
        </p:spPr>
      </p:pic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979613" y="5949950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/>
              <a:t> </a:t>
            </a:r>
            <a:r>
              <a:rPr lang="zh-CN" altLang="en-US" sz="2400" b="1"/>
              <a:t>图</a:t>
            </a:r>
            <a:r>
              <a:rPr lang="en-US" altLang="zh-CN" sz="2400" b="1"/>
              <a:t>2  </a:t>
            </a:r>
            <a:r>
              <a:rPr lang="zh-CN" altLang="en-US" sz="2400" b="1"/>
              <a:t>使用</a:t>
            </a:r>
            <a:r>
              <a:rPr lang="en-US" altLang="zh-CN" sz="2400" b="1"/>
              <a:t>CSS</a:t>
            </a:r>
            <a:r>
              <a:rPr lang="zh-CN" altLang="en-US" sz="2400" b="1"/>
              <a:t>设定样式之后的效果</a:t>
            </a:r>
          </a:p>
        </p:txBody>
      </p:sp>
    </p:spTree>
    <p:extLst>
      <p:ext uri="{BB962C8B-B14F-4D97-AF65-F5344CB8AC3E}">
        <p14:creationId xmlns:p14="http://schemas.microsoft.com/office/powerpoint/2010/main" val="19041260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4.7  margin</a:t>
            </a:r>
            <a:r>
              <a:rPr lang="zh-CN" altLang="en-US"/>
              <a:t>属性可以设置为负值</a:t>
            </a: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300"/>
          </a:xfrm>
        </p:spPr>
        <p:txBody>
          <a:bodyPr/>
          <a:lstStyle/>
          <a:p>
            <a:r>
              <a:rPr lang="zh-CN" altLang="en-US"/>
              <a:t>上面提及</a:t>
            </a:r>
            <a:r>
              <a:rPr lang="en-US" altLang="zh-CN"/>
              <a:t>margin</a:t>
            </a:r>
            <a:r>
              <a:rPr lang="zh-CN" altLang="en-US"/>
              <a:t>的时候，它的值都是正数。当</a:t>
            </a:r>
            <a:r>
              <a:rPr lang="en-US" altLang="zh-CN"/>
              <a:t>margin</a:t>
            </a:r>
            <a:r>
              <a:rPr lang="zh-CN" altLang="en-US"/>
              <a:t>设为负数时，会使被设为负数的块向相反的方向移动，甚至覆盖在另外的块上。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71500" y="2786063"/>
          <a:ext cx="5072063" cy="397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3" imgW="2919925" imgH="2280944" progId="Visio.Drawing.11">
                  <p:embed/>
                </p:oleObj>
              </mc:Choice>
              <mc:Fallback>
                <p:oleObj name="Visio" r:id="rId3" imgW="2919925" imgH="2280944" progId="Visio.Drawing.11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786063"/>
                        <a:ext cx="5072063" cy="397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6919913" y="3000375"/>
            <a:ext cx="46196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图</a:t>
            </a:r>
            <a:r>
              <a:rPr lang="en-US" altLang="zh-CN" b="1"/>
              <a:t>4.13  </a:t>
            </a:r>
            <a:r>
              <a:rPr lang="zh-CN" altLang="en-US" b="1"/>
              <a:t>父子块设置</a:t>
            </a:r>
            <a:r>
              <a:rPr lang="en-US" altLang="zh-CN" b="1"/>
              <a:t>margin</a:t>
            </a:r>
            <a:r>
              <a:rPr lang="zh-CN" altLang="en-US" b="1"/>
              <a:t>为负数</a:t>
            </a:r>
          </a:p>
        </p:txBody>
      </p:sp>
    </p:spTree>
    <p:extLst>
      <p:ext uri="{BB962C8B-B14F-4D97-AF65-F5344CB8AC3E}">
        <p14:creationId xmlns:p14="http://schemas.microsoft.com/office/powerpoint/2010/main" val="25072955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研究什么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68654"/>
            <a:ext cx="8229600" cy="1543050"/>
          </a:xfrm>
        </p:spPr>
        <p:txBody>
          <a:bodyPr/>
          <a:lstStyle/>
          <a:p>
            <a:r>
              <a:rPr lang="zh-CN" altLang="en-US" b="1" dirty="0"/>
              <a:t>独立的盒子相关的性质</a:t>
            </a:r>
            <a:endParaRPr lang="en-US" altLang="zh-CN" b="1" dirty="0"/>
          </a:p>
          <a:p>
            <a:r>
              <a:rPr lang="zh-CN" altLang="en-US" b="1" dirty="0"/>
              <a:t>在普通情况下盒子的排列关系</a:t>
            </a:r>
          </a:p>
          <a:p>
            <a:r>
              <a:rPr lang="zh-CN" altLang="en-US" b="1" dirty="0"/>
              <a:t>多个盒子之间的关系</a:t>
            </a:r>
            <a:r>
              <a:rPr lang="en-US" altLang="zh-CN" b="1" dirty="0"/>
              <a:t>-------</a:t>
            </a:r>
            <a:r>
              <a:rPr lang="zh-CN" altLang="en-US" b="1" dirty="0"/>
              <a:t>浮动和定位</a:t>
            </a:r>
          </a:p>
        </p:txBody>
      </p:sp>
      <p:pic>
        <p:nvPicPr>
          <p:cNvPr id="56324" name="Picture 4" descr="04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2" y="2694839"/>
            <a:ext cx="5369004" cy="413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6215063" y="6215063"/>
            <a:ext cx="230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7030A0"/>
                </a:solidFill>
              </a:rPr>
              <a:t>图</a:t>
            </a:r>
            <a:r>
              <a:rPr lang="en-US" altLang="zh-CN" sz="2400" b="1" dirty="0">
                <a:solidFill>
                  <a:srgbClr val="7030A0"/>
                </a:solidFill>
              </a:rPr>
              <a:t>4.2  </a:t>
            </a:r>
            <a:r>
              <a:rPr lang="zh-CN" altLang="en-US" sz="2400" b="1" dirty="0">
                <a:solidFill>
                  <a:srgbClr val="7030A0"/>
                </a:solidFill>
              </a:rPr>
              <a:t>盒子模型</a:t>
            </a:r>
          </a:p>
        </p:txBody>
      </p:sp>
    </p:spTree>
    <p:extLst>
      <p:ext uri="{BB962C8B-B14F-4D97-AF65-F5344CB8AC3E}">
        <p14:creationId xmlns:p14="http://schemas.microsoft.com/office/powerpoint/2010/main" val="1221018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latin typeface="+mn-ea"/>
              </a:rPr>
              <a:t>4.2 </a:t>
            </a:r>
            <a:r>
              <a:rPr lang="zh-CN" altLang="en-US" dirty="0">
                <a:latin typeface="+mn-ea"/>
              </a:rPr>
              <a:t>长度单位</a:t>
            </a:r>
            <a:endParaRPr lang="zh-CN" altLang="en-US" dirty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2952328"/>
          </a:xfrm>
        </p:spPr>
        <p:txBody>
          <a:bodyPr/>
          <a:lstStyle/>
          <a:p>
            <a:r>
              <a:rPr lang="zh-CN" altLang="en-US" sz="3200" dirty="0"/>
              <a:t>相对类型</a:t>
            </a:r>
            <a:endParaRPr lang="en-US" altLang="zh-CN" sz="3200" dirty="0"/>
          </a:p>
          <a:p>
            <a:pPr lvl="1"/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px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根据显示器分辨率多少而表示不同的长度</a:t>
            </a:r>
          </a:p>
          <a:p>
            <a:pPr lvl="1"/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font-size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属性为参考的长度。如没有，按默认字体大小。</a:t>
            </a:r>
          </a:p>
          <a:p>
            <a:r>
              <a:rPr lang="zh-CN" altLang="en-US" sz="3200" dirty="0"/>
              <a:t>绝对类型</a:t>
            </a:r>
            <a:endParaRPr lang="en-US" altLang="zh-CN" sz="3200" dirty="0"/>
          </a:p>
          <a:p>
            <a:pPr lvl="1"/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in(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英寸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cm(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厘米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mm(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毫米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pt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点数，</a:t>
            </a:r>
            <a:r>
              <a:rPr lang="zh-Hans" altLang="en-US" sz="2400" dirty="0">
                <a:solidFill>
                  <a:schemeClr val="tx1">
                    <a:lumMod val="50000"/>
                  </a:schemeClr>
                </a:solidFill>
              </a:rPr>
              <a:t>磅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pc(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印刷单位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9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边框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0" y="1714500"/>
          <a:ext cx="412115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Visio" r:id="rId3" imgW="4187007" imgH="2412499" progId="Visio.Drawing.11">
                  <p:embed/>
                </p:oleObj>
              </mc:Choice>
              <mc:Fallback>
                <p:oleObj name="Visio" r:id="rId3" imgW="4187007" imgH="2412499" progId="Visio.Drawing.11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14500"/>
                        <a:ext cx="4121150" cy="235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571500" y="4214813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4.3  border</a:t>
            </a:r>
          </a:p>
        </p:txBody>
      </p:sp>
      <p:pic>
        <p:nvPicPr>
          <p:cNvPr id="9222" name="图片 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643063"/>
            <a:ext cx="4125913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4541730" y="695555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</a:rPr>
              <a:t>图</a:t>
            </a:r>
            <a:r>
              <a:rPr lang="en-US" altLang="zh-CN" sz="2400" b="1" dirty="0">
                <a:solidFill>
                  <a:schemeClr val="bg1"/>
                </a:solidFill>
              </a:rPr>
              <a:t>4.4  padding</a:t>
            </a:r>
            <a:r>
              <a:rPr lang="zh-CN" altLang="en-US" sz="2400" b="1" dirty="0">
                <a:solidFill>
                  <a:schemeClr val="bg1"/>
                </a:solidFill>
              </a:rPr>
              <a:t>示意图</a:t>
            </a:r>
          </a:p>
        </p:txBody>
      </p:sp>
      <p:pic>
        <p:nvPicPr>
          <p:cNvPr id="9224" name="图片 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214813"/>
            <a:ext cx="4125913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Box 8"/>
          <p:cNvSpPr txBox="1">
            <a:spLocks noChangeArrowheads="1"/>
          </p:cNvSpPr>
          <p:nvPr/>
        </p:nvSpPr>
        <p:spPr bwMode="auto">
          <a:xfrm>
            <a:off x="8429625" y="3429000"/>
            <a:ext cx="4619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Margin示意图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034900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25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边框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border\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内距padding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间距margin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34390"/>
              </p:ext>
            </p:extLst>
          </p:nvPr>
        </p:nvGraphicFramePr>
        <p:xfrm>
          <a:off x="179511" y="1268760"/>
          <a:ext cx="8821613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38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名称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78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7030A0"/>
                          </a:solidFill>
                        </a:rPr>
                        <a:t>border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2px green dashed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Border-color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Red  green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两个属性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Border-width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1px 2px 3px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三个属性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Border-style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dotted dashed solid double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四个属性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178">
                <a:tc>
                  <a:txBody>
                    <a:bodyPr/>
                    <a:lstStyle/>
                    <a:p>
                      <a:pPr algn="l"/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Border-left(right\top\bottom)-color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red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178">
                <a:tc>
                  <a:txBody>
                    <a:bodyPr/>
                    <a:lstStyle/>
                    <a:p>
                      <a:pPr algn="l"/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Border-left(right\top\bottom)-width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178">
                <a:tc>
                  <a:txBody>
                    <a:bodyPr/>
                    <a:lstStyle/>
                    <a:p>
                      <a:pPr algn="l"/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Border-left(right\top\bottom)-style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dotted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9178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7030A0"/>
                          </a:solidFill>
                        </a:rPr>
                        <a:t>padding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Padding-left(right\top\bottom)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9178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7030A0"/>
                          </a:solidFill>
                        </a:rPr>
                        <a:t>margin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margin-left(right\top\bottom)</a:t>
                      </a:r>
                      <a:endParaRPr lang="zh-CN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64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不同个属性意思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22000"/>
              </p:ext>
            </p:extLst>
          </p:nvPr>
        </p:nvGraphicFramePr>
        <p:xfrm>
          <a:off x="107504" y="1844824"/>
          <a:ext cx="9036496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1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属性个数</a:t>
                      </a: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含义</a:t>
                      </a: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</a:rPr>
                        <a:t>两个属性</a:t>
                      </a: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前者表示上下边框的属性，后者表示左右边框的属性</a:t>
                      </a:r>
                      <a:endParaRPr lang="zh-CN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</a:rPr>
                        <a:t>三个属性</a:t>
                      </a: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前者表示上边框的属性，中间的数值表示左右边框的属性，后者表示下边框的属性。</a:t>
                      </a:r>
                      <a:endParaRPr lang="zh-CN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</a:rPr>
                        <a:t>四个属性</a:t>
                      </a: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依次表示上、右、下、左边框的属性，即顺时针排序</a:t>
                      </a:r>
                      <a:endParaRPr lang="zh-CN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453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后面要用到的浮动和定位属性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70872"/>
              </p:ext>
            </p:extLst>
          </p:nvPr>
        </p:nvGraphicFramePr>
        <p:xfrm>
          <a:off x="357188" y="1714500"/>
          <a:ext cx="8572501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浮动属性</a:t>
                      </a: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值</a:t>
                      </a:r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float</a:t>
                      </a:r>
                      <a:endParaRPr lang="zh-CN" alt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Left\right</a:t>
                      </a:r>
                      <a:endParaRPr lang="zh-CN" altLang="en-US" sz="1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32877"/>
              </p:ext>
            </p:extLst>
          </p:nvPr>
        </p:nvGraphicFramePr>
        <p:xfrm>
          <a:off x="357188" y="3000375"/>
          <a:ext cx="85725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定位属性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left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right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top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bottom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px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390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714625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分析一个实例</a:t>
            </a:r>
          </a:p>
        </p:txBody>
      </p:sp>
    </p:spTree>
    <p:extLst>
      <p:ext uri="{BB962C8B-B14F-4D97-AF65-F5344CB8AC3E}">
        <p14:creationId xmlns:p14="http://schemas.microsoft.com/office/powerpoint/2010/main" val="33511951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2857500"/>
            <a:ext cx="8229600" cy="11557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6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五、盒子的浮动与定位</a:t>
            </a:r>
          </a:p>
        </p:txBody>
      </p:sp>
    </p:spTree>
    <p:extLst>
      <p:ext uri="{BB962C8B-B14F-4D97-AF65-F5344CB8AC3E}">
        <p14:creationId xmlns:p14="http://schemas.microsoft.com/office/powerpoint/2010/main" val="2409410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grpSp>
        <p:nvGrpSpPr>
          <p:cNvPr id="82947" name="Group 3"/>
          <p:cNvGrpSpPr>
            <a:grpSpLocks noChangeAspect="1"/>
          </p:cNvGrpSpPr>
          <p:nvPr/>
        </p:nvGrpSpPr>
        <p:grpSpPr bwMode="auto">
          <a:xfrm>
            <a:off x="1692275" y="2349500"/>
            <a:ext cx="5668963" cy="822325"/>
            <a:chOff x="1296" y="1824"/>
            <a:chExt cx="2976" cy="432"/>
          </a:xfrm>
        </p:grpSpPr>
        <p:sp>
          <p:nvSpPr>
            <p:cNvPr id="162820" name="AutoShape 4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2821" name="AutoShape 5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66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2955" name="Text Box 6">
              <a:hlinkClick r:id="rId2" action="ppaction://hlinksldjump"/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09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盒子的浮动</a:t>
              </a:r>
            </a:p>
          </p:txBody>
        </p:sp>
        <p:sp>
          <p:nvSpPr>
            <p:cNvPr id="82956" name="Text Box 7"/>
            <p:cNvSpPr txBox="1">
              <a:spLocks noChangeAspect="1" noChangeArrowheads="1"/>
            </p:cNvSpPr>
            <p:nvPr/>
          </p:nvSpPr>
          <p:spPr bwMode="gray">
            <a:xfrm>
              <a:off x="1364" y="1911"/>
              <a:ext cx="282" cy="208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仿宋_GB2312" panose="02010609030101010101" pitchFamily="49" charset="-122"/>
                </a:rPr>
                <a:t>5.1</a:t>
              </a:r>
            </a:p>
          </p:txBody>
        </p:sp>
      </p:grpSp>
      <p:grpSp>
        <p:nvGrpSpPr>
          <p:cNvPr id="82948" name="Group 8"/>
          <p:cNvGrpSpPr>
            <a:grpSpLocks noChangeAspect="1"/>
          </p:cNvGrpSpPr>
          <p:nvPr/>
        </p:nvGrpSpPr>
        <p:grpSpPr bwMode="auto">
          <a:xfrm>
            <a:off x="1692275" y="3502025"/>
            <a:ext cx="5668963" cy="822325"/>
            <a:chOff x="1296" y="1824"/>
            <a:chExt cx="2976" cy="432"/>
          </a:xfrm>
        </p:grpSpPr>
        <p:sp>
          <p:nvSpPr>
            <p:cNvPr id="162825" name="AutoShape 9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2826" name="AutoShape 10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CC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2951" name="Text Box 11">
              <a:hlinkClick r:id="rId4" action="ppaction://hlinksldjump"/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0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盒子的定位</a:t>
              </a:r>
            </a:p>
          </p:txBody>
        </p:sp>
        <p:sp>
          <p:nvSpPr>
            <p:cNvPr id="82952" name="Text Box 12"/>
            <p:cNvSpPr txBox="1">
              <a:spLocks noChangeAspect="1" noChangeArrowheads="1"/>
            </p:cNvSpPr>
            <p:nvPr/>
          </p:nvSpPr>
          <p:spPr bwMode="gray">
            <a:xfrm>
              <a:off x="1364" y="1911"/>
              <a:ext cx="282" cy="208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ea typeface="仿宋_GB2312" panose="02010609030101010101" pitchFamily="49" charset="-122"/>
                </a:rPr>
                <a:t>5.2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3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42888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latin typeface="Trebuchet MS" panose="020B0603020202020204" pitchFamily="34" charset="0"/>
              </a:rPr>
              <a:t> “Web</a:t>
            </a:r>
            <a:r>
              <a:rPr lang="zh-CN" altLang="en-US" b="1" dirty="0">
                <a:latin typeface="Trebuchet MS" panose="020B0603020202020204" pitchFamily="34" charset="0"/>
              </a:rPr>
              <a:t>标准”概述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0" y="1385888"/>
            <a:ext cx="8856984" cy="1614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下面介绍关于网页的标准</a:t>
            </a:r>
            <a:r>
              <a:rPr lang="en-US" altLang="zh-CN" sz="2400" dirty="0"/>
              <a:t>——“Web</a:t>
            </a:r>
            <a:r>
              <a:rPr lang="zh-CN" altLang="en-US" sz="2400" dirty="0"/>
              <a:t>标准”。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      网页主要由</a:t>
            </a:r>
            <a:r>
              <a:rPr lang="en-US" altLang="zh-CN" sz="2400" dirty="0"/>
              <a:t>3</a:t>
            </a:r>
            <a:r>
              <a:rPr lang="zh-CN" altLang="en-US" sz="2400" dirty="0"/>
              <a:t>个部分组成：</a:t>
            </a:r>
            <a:r>
              <a:rPr lang="zh-CN" altLang="en-US" sz="2400" dirty="0">
                <a:solidFill>
                  <a:srgbClr val="FF0000"/>
                </a:solidFill>
              </a:rPr>
              <a:t>结构（</a:t>
            </a:r>
            <a:r>
              <a:rPr lang="en-US" altLang="zh-CN" sz="2400" dirty="0">
                <a:solidFill>
                  <a:srgbClr val="FF0000"/>
                </a:solidFill>
              </a:rPr>
              <a:t>Structure</a:t>
            </a:r>
            <a:r>
              <a:rPr lang="zh-CN" altLang="en-US" sz="2400" dirty="0">
                <a:solidFill>
                  <a:srgbClr val="FF0000"/>
                </a:solidFill>
              </a:rPr>
              <a:t>）、表现（</a:t>
            </a:r>
            <a:r>
              <a:rPr lang="en-US" altLang="zh-CN" sz="2400" dirty="0">
                <a:solidFill>
                  <a:srgbClr val="FF0000"/>
                </a:solidFill>
              </a:rPr>
              <a:t>Presentation</a:t>
            </a:r>
            <a:r>
              <a:rPr lang="zh-CN" altLang="en-US" sz="2400" dirty="0">
                <a:solidFill>
                  <a:srgbClr val="FF0000"/>
                </a:solidFill>
              </a:rPr>
              <a:t>）和行为（</a:t>
            </a:r>
            <a:r>
              <a:rPr lang="en-US" altLang="zh-CN" sz="2400" dirty="0">
                <a:solidFill>
                  <a:srgbClr val="FF0000"/>
                </a:solidFill>
              </a:rPr>
              <a:t>Behavior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7901"/>
              </p:ext>
            </p:extLst>
          </p:nvPr>
        </p:nvGraphicFramePr>
        <p:xfrm>
          <a:off x="493052" y="3000375"/>
          <a:ext cx="8363932" cy="304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Visio" r:id="rId3" imgW="7066867" imgH="2566851" progId="Visio.Drawing.11">
                  <p:embed/>
                </p:oleObj>
              </mc:Choice>
              <mc:Fallback>
                <p:oleObj name="Visio" r:id="rId3" imgW="7066867" imgH="2566851" progId="Visio.Drawing.11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52" y="3000375"/>
                        <a:ext cx="8363932" cy="3043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907704" y="6396037"/>
            <a:ext cx="5854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/>
              <a:t>图</a:t>
            </a:r>
            <a:r>
              <a:rPr lang="en-US" altLang="zh-CN" sz="2400" b="1" dirty="0"/>
              <a:t>3 “</a:t>
            </a:r>
            <a:r>
              <a:rPr lang="zh-CN" altLang="en-US" sz="2400" b="1" dirty="0"/>
              <a:t>结构”、“表现”和“行为”的关系</a:t>
            </a:r>
          </a:p>
        </p:txBody>
      </p:sp>
    </p:spTree>
    <p:extLst>
      <p:ext uri="{BB962C8B-B14F-4D97-AF65-F5344CB8AC3E}">
        <p14:creationId xmlns:p14="http://schemas.microsoft.com/office/powerpoint/2010/main" val="827677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组合 21"/>
          <p:cNvGrpSpPr>
            <a:grpSpLocks/>
          </p:cNvGrpSpPr>
          <p:nvPr/>
        </p:nvGrpSpPr>
        <p:grpSpPr bwMode="auto">
          <a:xfrm>
            <a:off x="571500" y="285750"/>
            <a:ext cx="8358188" cy="6215063"/>
            <a:chOff x="428596" y="285728"/>
            <a:chExt cx="8358246" cy="6215106"/>
          </a:xfrm>
        </p:grpSpPr>
        <p:sp>
          <p:nvSpPr>
            <p:cNvPr id="2" name="矩形 1"/>
            <p:cNvSpPr/>
            <p:nvPr/>
          </p:nvSpPr>
          <p:spPr>
            <a:xfrm>
              <a:off x="428596" y="285728"/>
              <a:ext cx="8358246" cy="621510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785786" y="642918"/>
              <a:ext cx="5286412" cy="5500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215074" y="642918"/>
              <a:ext cx="2428892" cy="55007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28662" y="1000108"/>
              <a:ext cx="5000660" cy="13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28662" y="4357694"/>
              <a:ext cx="5000660" cy="15716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8662" y="2571744"/>
              <a:ext cx="5000660" cy="15716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57950" y="1071546"/>
              <a:ext cx="2143140" cy="135732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57950" y="2751133"/>
              <a:ext cx="2143140" cy="135732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57950" y="4429132"/>
              <a:ext cx="2143140" cy="13573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3981" name="TextBox 12"/>
            <p:cNvSpPr txBox="1">
              <a:spLocks noChangeArrowheads="1"/>
            </p:cNvSpPr>
            <p:nvPr/>
          </p:nvSpPr>
          <p:spPr bwMode="auto">
            <a:xfrm>
              <a:off x="428596" y="2857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2" name="TextBox 13"/>
            <p:cNvSpPr txBox="1">
              <a:spLocks noChangeArrowheads="1"/>
            </p:cNvSpPr>
            <p:nvPr/>
          </p:nvSpPr>
          <p:spPr bwMode="auto">
            <a:xfrm>
              <a:off x="785786" y="64291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3" name="TextBox 14"/>
            <p:cNvSpPr txBox="1">
              <a:spLocks noChangeArrowheads="1"/>
            </p:cNvSpPr>
            <p:nvPr/>
          </p:nvSpPr>
          <p:spPr bwMode="auto">
            <a:xfrm>
              <a:off x="928662" y="435769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4" name="TextBox 15"/>
            <p:cNvSpPr txBox="1">
              <a:spLocks noChangeArrowheads="1"/>
            </p:cNvSpPr>
            <p:nvPr/>
          </p:nvSpPr>
          <p:spPr bwMode="auto">
            <a:xfrm>
              <a:off x="6215074" y="64291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5" name="TextBox 16"/>
            <p:cNvSpPr txBox="1">
              <a:spLocks noChangeArrowheads="1"/>
            </p:cNvSpPr>
            <p:nvPr/>
          </p:nvSpPr>
          <p:spPr bwMode="auto">
            <a:xfrm>
              <a:off x="6357950" y="44291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6" name="TextBox 17"/>
            <p:cNvSpPr txBox="1">
              <a:spLocks noChangeArrowheads="1"/>
            </p:cNvSpPr>
            <p:nvPr/>
          </p:nvSpPr>
          <p:spPr bwMode="auto">
            <a:xfrm>
              <a:off x="6357950" y="277391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7" name="TextBox 18"/>
            <p:cNvSpPr txBox="1">
              <a:spLocks noChangeArrowheads="1"/>
            </p:cNvSpPr>
            <p:nvPr/>
          </p:nvSpPr>
          <p:spPr bwMode="auto">
            <a:xfrm>
              <a:off x="6357950" y="107154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8" name="TextBox 19"/>
            <p:cNvSpPr txBox="1">
              <a:spLocks noChangeArrowheads="1"/>
            </p:cNvSpPr>
            <p:nvPr/>
          </p:nvSpPr>
          <p:spPr bwMode="auto">
            <a:xfrm>
              <a:off x="928662" y="100010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  <p:sp>
          <p:nvSpPr>
            <p:cNvPr id="83989" name="TextBox 20"/>
            <p:cNvSpPr txBox="1">
              <a:spLocks noChangeArrowheads="1"/>
            </p:cNvSpPr>
            <p:nvPr/>
          </p:nvSpPr>
          <p:spPr bwMode="auto">
            <a:xfrm>
              <a:off x="928662" y="257174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div</a:t>
              </a:r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9537" y="1428750"/>
            <a:ext cx="461963" cy="185737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盒子思想的表现</a:t>
            </a:r>
          </a:p>
        </p:txBody>
      </p:sp>
    </p:spTree>
    <p:extLst>
      <p:ext uri="{BB962C8B-B14F-4D97-AF65-F5344CB8AC3E}">
        <p14:creationId xmlns:p14="http://schemas.microsoft.com/office/powerpoint/2010/main" val="3281769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12"/>
          <p:cNvSpPr txBox="1">
            <a:spLocks noChangeArrowheads="1"/>
          </p:cNvSpPr>
          <p:nvPr/>
        </p:nvSpPr>
        <p:spPr bwMode="auto">
          <a:xfrm>
            <a:off x="571500" y="285750"/>
            <a:ext cx="500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div</a:t>
            </a:r>
            <a:endParaRPr lang="zh-CN" altLang="en-US"/>
          </a:p>
        </p:txBody>
      </p:sp>
      <p:grpSp>
        <p:nvGrpSpPr>
          <p:cNvPr id="84995" name="组合 29"/>
          <p:cNvGrpSpPr>
            <a:grpSpLocks/>
          </p:cNvGrpSpPr>
          <p:nvPr/>
        </p:nvGrpSpPr>
        <p:grpSpPr bwMode="auto">
          <a:xfrm>
            <a:off x="79028" y="285750"/>
            <a:ext cx="8850660" cy="6215063"/>
            <a:chOff x="79028" y="285750"/>
            <a:chExt cx="8850660" cy="6215063"/>
          </a:xfrm>
        </p:grpSpPr>
        <p:sp>
          <p:nvSpPr>
            <p:cNvPr id="2" name="矩形 1"/>
            <p:cNvSpPr/>
            <p:nvPr/>
          </p:nvSpPr>
          <p:spPr>
            <a:xfrm>
              <a:off x="571500" y="285750"/>
              <a:ext cx="8358188" cy="621506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4997" name="TextBox 22"/>
            <p:cNvSpPr txBox="1">
              <a:spLocks noChangeArrowheads="1"/>
            </p:cNvSpPr>
            <p:nvPr/>
          </p:nvSpPr>
          <p:spPr bwMode="auto">
            <a:xfrm>
              <a:off x="79028" y="1504951"/>
              <a:ext cx="461665" cy="307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标准流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---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盒子思想的表现</a:t>
              </a:r>
            </a:p>
          </p:txBody>
        </p:sp>
        <p:grpSp>
          <p:nvGrpSpPr>
            <p:cNvPr id="84998" name="Group 39"/>
            <p:cNvGrpSpPr>
              <a:grpSpLocks/>
            </p:cNvGrpSpPr>
            <p:nvPr/>
          </p:nvGrpSpPr>
          <p:grpSpPr bwMode="auto">
            <a:xfrm>
              <a:off x="971550" y="692150"/>
              <a:ext cx="7632700" cy="2570163"/>
              <a:chOff x="585" y="405"/>
              <a:chExt cx="3330" cy="161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585" y="405"/>
                <a:ext cx="3330" cy="16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013" name="TextBox 13"/>
              <p:cNvSpPr txBox="1">
                <a:spLocks noChangeArrowheads="1"/>
              </p:cNvSpPr>
              <p:nvPr/>
            </p:nvSpPr>
            <p:spPr bwMode="auto">
              <a:xfrm>
                <a:off x="585" y="405"/>
                <a:ext cx="3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div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5014" name="Group 24"/>
              <p:cNvGrpSpPr>
                <a:grpSpLocks/>
              </p:cNvGrpSpPr>
              <p:nvPr/>
            </p:nvGrpSpPr>
            <p:grpSpPr bwMode="auto">
              <a:xfrm>
                <a:off x="675" y="630"/>
                <a:ext cx="3150" cy="363"/>
                <a:chOff x="675" y="630"/>
                <a:chExt cx="3150" cy="363"/>
              </a:xfrm>
            </p:grpSpPr>
            <p:sp>
              <p:nvSpPr>
                <p:cNvPr id="6" name="矩形 4"/>
                <p:cNvSpPr/>
                <p:nvPr/>
              </p:nvSpPr>
              <p:spPr>
                <a:xfrm>
                  <a:off x="675" y="630"/>
                  <a:ext cx="3150" cy="36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85022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675" y="630"/>
                  <a:ext cx="3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div</a:t>
                  </a:r>
                  <a:endParaRPr lang="zh-CN" altLang="en-US"/>
                </a:p>
              </p:txBody>
            </p:sp>
          </p:grpSp>
          <p:grpSp>
            <p:nvGrpSpPr>
              <p:cNvPr id="85015" name="Group 25"/>
              <p:cNvGrpSpPr>
                <a:grpSpLocks/>
              </p:cNvGrpSpPr>
              <p:nvPr/>
            </p:nvGrpSpPr>
            <p:grpSpPr bwMode="auto">
              <a:xfrm>
                <a:off x="683" y="1071"/>
                <a:ext cx="3150" cy="363"/>
                <a:chOff x="675" y="630"/>
                <a:chExt cx="3150" cy="363"/>
              </a:xfrm>
            </p:grpSpPr>
            <p:sp>
              <p:nvSpPr>
                <p:cNvPr id="7" name="矩形 4"/>
                <p:cNvSpPr/>
                <p:nvPr/>
              </p:nvSpPr>
              <p:spPr>
                <a:xfrm>
                  <a:off x="675" y="630"/>
                  <a:ext cx="3151" cy="36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85020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675" y="630"/>
                  <a:ext cx="3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div</a:t>
                  </a:r>
                  <a:endParaRPr lang="zh-CN" altLang="en-US"/>
                </a:p>
              </p:txBody>
            </p:sp>
          </p:grpSp>
          <p:grpSp>
            <p:nvGrpSpPr>
              <p:cNvPr id="85016" name="Group 28"/>
              <p:cNvGrpSpPr>
                <a:grpSpLocks/>
              </p:cNvGrpSpPr>
              <p:nvPr/>
            </p:nvGrpSpPr>
            <p:grpSpPr bwMode="auto">
              <a:xfrm>
                <a:off x="683" y="1525"/>
                <a:ext cx="3150" cy="363"/>
                <a:chOff x="675" y="630"/>
                <a:chExt cx="3150" cy="363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675" y="630"/>
                  <a:ext cx="3151" cy="36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8501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675" y="630"/>
                  <a:ext cx="3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div</a:t>
                  </a:r>
                  <a:endParaRPr lang="zh-CN" altLang="en-US"/>
                </a:p>
              </p:txBody>
            </p:sp>
          </p:grpSp>
        </p:grpSp>
        <p:grpSp>
          <p:nvGrpSpPr>
            <p:cNvPr id="84999" name="Group 40"/>
            <p:cNvGrpSpPr>
              <a:grpSpLocks/>
            </p:cNvGrpSpPr>
            <p:nvPr/>
          </p:nvGrpSpPr>
          <p:grpSpPr bwMode="auto">
            <a:xfrm>
              <a:off x="971550" y="3500438"/>
              <a:ext cx="7632700" cy="2570162"/>
              <a:chOff x="1882" y="2251"/>
              <a:chExt cx="3330" cy="1619"/>
            </a:xfrm>
          </p:grpSpPr>
          <p:grpSp>
            <p:nvGrpSpPr>
              <p:cNvPr id="85000" name="Group 38"/>
              <p:cNvGrpSpPr>
                <a:grpSpLocks/>
              </p:cNvGrpSpPr>
              <p:nvPr/>
            </p:nvGrpSpPr>
            <p:grpSpPr bwMode="auto">
              <a:xfrm>
                <a:off x="1882" y="2251"/>
                <a:ext cx="3330" cy="1619"/>
                <a:chOff x="593" y="2115"/>
                <a:chExt cx="3330" cy="1619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593" y="2115"/>
                  <a:ext cx="3330" cy="1619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85003" name="Group 31"/>
                <p:cNvGrpSpPr>
                  <a:grpSpLocks/>
                </p:cNvGrpSpPr>
                <p:nvPr/>
              </p:nvGrpSpPr>
              <p:grpSpPr bwMode="auto">
                <a:xfrm>
                  <a:off x="682" y="2341"/>
                  <a:ext cx="3151" cy="363"/>
                  <a:chOff x="4095" y="675"/>
                  <a:chExt cx="3151" cy="363"/>
                </a:xfrm>
              </p:grpSpPr>
              <p:sp>
                <p:nvSpPr>
                  <p:cNvPr id="8" name="矩形 9"/>
                  <p:cNvSpPr/>
                  <p:nvPr/>
                </p:nvSpPr>
                <p:spPr>
                  <a:xfrm>
                    <a:off x="4095" y="675"/>
                    <a:ext cx="3151" cy="363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5011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5" y="675"/>
                    <a:ext cx="3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div</a:t>
                    </a:r>
                    <a:endParaRPr lang="zh-CN" altLang="en-US"/>
                  </a:p>
                </p:txBody>
              </p:sp>
            </p:grpSp>
            <p:grpSp>
              <p:nvGrpSpPr>
                <p:cNvPr id="85004" name="Group 32"/>
                <p:cNvGrpSpPr>
                  <a:grpSpLocks/>
                </p:cNvGrpSpPr>
                <p:nvPr/>
              </p:nvGrpSpPr>
              <p:grpSpPr bwMode="auto">
                <a:xfrm>
                  <a:off x="682" y="2795"/>
                  <a:ext cx="3151" cy="363"/>
                  <a:chOff x="4095" y="675"/>
                  <a:chExt cx="3151" cy="363"/>
                </a:xfrm>
              </p:grpSpPr>
              <p:sp>
                <p:nvSpPr>
                  <p:cNvPr id="9" name="矩形 9"/>
                  <p:cNvSpPr/>
                  <p:nvPr/>
                </p:nvSpPr>
                <p:spPr>
                  <a:xfrm>
                    <a:off x="4095" y="675"/>
                    <a:ext cx="3151" cy="363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5009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5" y="675"/>
                    <a:ext cx="3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div</a:t>
                    </a:r>
                    <a:endParaRPr lang="zh-CN" altLang="en-US"/>
                  </a:p>
                </p:txBody>
              </p:sp>
            </p:grpSp>
            <p:grpSp>
              <p:nvGrpSpPr>
                <p:cNvPr id="85005" name="Group 35"/>
                <p:cNvGrpSpPr>
                  <a:grpSpLocks/>
                </p:cNvGrpSpPr>
                <p:nvPr/>
              </p:nvGrpSpPr>
              <p:grpSpPr bwMode="auto">
                <a:xfrm>
                  <a:off x="682" y="3249"/>
                  <a:ext cx="3151" cy="363"/>
                  <a:chOff x="4095" y="675"/>
                  <a:chExt cx="3151" cy="363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095" y="675"/>
                    <a:ext cx="3151" cy="363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5007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5" y="675"/>
                    <a:ext cx="3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div</a:t>
                    </a:r>
                    <a:endParaRPr lang="zh-CN" altLang="en-US"/>
                  </a:p>
                </p:txBody>
              </p:sp>
            </p:grpSp>
          </p:grpSp>
          <p:sp>
            <p:nvSpPr>
              <p:cNvPr id="85001" name="TextBox 15"/>
              <p:cNvSpPr txBox="1">
                <a:spLocks noChangeArrowheads="1"/>
              </p:cNvSpPr>
              <p:nvPr/>
            </p:nvSpPr>
            <p:spPr bwMode="auto">
              <a:xfrm>
                <a:off x="1882" y="2251"/>
                <a:ext cx="3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div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8201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原因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如果仅仅按照标准流的方式进行排版，就只能按照仅有的几种可能性进行排版，限制太大。为了灵活地实现各种形式的排版要求。</a:t>
            </a:r>
            <a:r>
              <a:rPr lang="en-US" altLang="zh-CN" dirty="0"/>
              <a:t>CSS</a:t>
            </a:r>
            <a:r>
              <a:rPr lang="zh-CN" altLang="en-US" dirty="0"/>
              <a:t>引入</a:t>
            </a:r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position</a:t>
            </a:r>
            <a:r>
              <a:rPr lang="zh-CN" altLang="en-US" dirty="0"/>
              <a:t>这两个重要属性的应用。</a:t>
            </a:r>
          </a:p>
        </p:txBody>
      </p:sp>
    </p:spTree>
    <p:extLst>
      <p:ext uri="{BB962C8B-B14F-4D97-AF65-F5344CB8AC3E}">
        <p14:creationId xmlns:p14="http://schemas.microsoft.com/office/powerpoint/2010/main" val="7141120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/>
              <a:t>5.1  </a:t>
            </a:r>
            <a:r>
              <a:rPr lang="zh-CN" altLang="en-US"/>
              <a:t>盒子的浮动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在标准流中，一个块级元素在水平方向会自动伸展，直到包含它的元素的边界；而在竖直方向和兄弟元素依次排列，不能并排。使用“浮动”方式后，块级元素的表现就会有所不同。</a:t>
            </a:r>
          </a:p>
          <a:p>
            <a:r>
              <a:rPr lang="en-US" altLang="zh-CN" dirty="0"/>
              <a:t>CSS</a:t>
            </a:r>
            <a:r>
              <a:rPr lang="zh-CN" altLang="en-US" dirty="0"/>
              <a:t>中有一个</a:t>
            </a:r>
            <a:r>
              <a:rPr lang="en-US" altLang="zh-CN" dirty="0"/>
              <a:t>float</a:t>
            </a:r>
            <a:r>
              <a:rPr lang="zh-CN" altLang="en-US" dirty="0"/>
              <a:t>属性，默认为</a:t>
            </a:r>
            <a:r>
              <a:rPr lang="en-US" altLang="zh-CN" dirty="0"/>
              <a:t>none</a:t>
            </a:r>
            <a:r>
              <a:rPr lang="zh-CN" altLang="en-US" dirty="0"/>
              <a:t>，也就是标准流通常的情况。</a:t>
            </a:r>
          </a:p>
          <a:p>
            <a:r>
              <a:rPr lang="zh-CN" altLang="en-US" dirty="0"/>
              <a:t>如果将</a:t>
            </a:r>
            <a:r>
              <a:rPr lang="en-US" altLang="zh-CN" dirty="0"/>
              <a:t>float</a:t>
            </a:r>
            <a:r>
              <a:rPr lang="zh-CN" altLang="en-US" dirty="0"/>
              <a:t>属性的值设置为</a:t>
            </a:r>
            <a:r>
              <a:rPr lang="en-US" altLang="zh-CN" dirty="0"/>
              <a:t>left</a:t>
            </a:r>
            <a:r>
              <a:rPr lang="zh-CN" altLang="en-US" dirty="0"/>
              <a:t>或</a:t>
            </a:r>
            <a:r>
              <a:rPr lang="en-US" altLang="zh-CN" dirty="0"/>
              <a:t>right</a:t>
            </a:r>
            <a:r>
              <a:rPr lang="zh-CN" altLang="en-US" dirty="0"/>
              <a:t>，元素就会向其父元素的左侧或右侧靠紧，同时默认情况下，盒子的宽度不再伸展，而是收缩，根据盒子里面的内容的宽度来确定。</a:t>
            </a:r>
          </a:p>
        </p:txBody>
      </p:sp>
    </p:spTree>
    <p:extLst>
      <p:ext uri="{BB962C8B-B14F-4D97-AF65-F5344CB8AC3E}">
        <p14:creationId xmlns:p14="http://schemas.microsoft.com/office/powerpoint/2010/main" val="38252440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思考下面代码</a:t>
            </a:r>
          </a:p>
        </p:txBody>
      </p:sp>
      <p:sp>
        <p:nvSpPr>
          <p:cNvPr id="88067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 2" panose="05020102010507070707" pitchFamily="18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11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&lt;div class="father"&gt;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		&lt;div class="son1"&gt;Box-1&lt;/div&gt;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		&lt;div class="son2"&gt;Box-2&lt;/div&gt;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		&lt;div class="son3"&gt;Box-3&lt;/div&gt;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		&lt;p&gt;</a:t>
            </a:r>
            <a:r>
              <a:rPr lang="zh-CN" altLang="en-US"/>
              <a:t>这里是浮动框外围的文字，这里是浮动框外围的文字，这里是浮动框外围的文字，这里是浮动框外围的文字，这里是浮动框外围的文字，这里是浮动框外围的文字，这里是浮动框外围的文字，这里是浮动框外围的文字，这里是浮动框外围的文字</a:t>
            </a:r>
            <a:r>
              <a:rPr lang="en-US" altLang="zh-CN"/>
              <a:t>.&lt;/p&gt;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&lt;/div&gt;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945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 descr="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84313"/>
            <a:ext cx="896461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107950" y="3960813"/>
            <a:ext cx="889317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&lt;div class="father"&gt;</a:t>
            </a:r>
          </a:p>
          <a:p>
            <a:pPr eaLnBrk="1" hangingPunct="1"/>
            <a:r>
              <a:rPr lang="en-US" altLang="zh-CN"/>
              <a:t>		&lt;div class="son1"&gt;Box-1&lt;/div&gt;</a:t>
            </a:r>
          </a:p>
          <a:p>
            <a:pPr eaLnBrk="1" hangingPunct="1"/>
            <a:r>
              <a:rPr lang="en-US" altLang="zh-CN"/>
              <a:t>		&lt;div class="son2"&gt;Box-2&lt;/div&gt;</a:t>
            </a:r>
          </a:p>
          <a:p>
            <a:pPr eaLnBrk="1" hangingPunct="1"/>
            <a:r>
              <a:rPr lang="en-US" altLang="zh-CN"/>
              <a:t>		&lt;div class="son3"&gt;Box-3&lt;/div&gt;</a:t>
            </a:r>
          </a:p>
          <a:p>
            <a:pPr eaLnBrk="1" hangingPunct="1"/>
            <a:r>
              <a:rPr lang="en-US" altLang="zh-CN"/>
              <a:t>		&lt;p&gt;</a:t>
            </a:r>
            <a:r>
              <a:rPr lang="zh-CN" altLang="en-US"/>
              <a:t>这里是浮动框外围的文字，这里是浮动框外围的文字，这里是浮动框外围的文字，这里是浮动框外围的文字，这里是浮动框外围的文字，这里是浮动框外围的文字，这里是浮动框外围的文字，这里是浮动框外围的文字，这里是浮动框外围的文字</a:t>
            </a:r>
            <a:r>
              <a:rPr lang="en-US" altLang="zh-CN"/>
              <a:t>.&lt;/p&gt;</a:t>
            </a:r>
          </a:p>
          <a:p>
            <a:pPr eaLnBrk="1" hangingPunct="1"/>
            <a:r>
              <a:rPr lang="en-US" altLang="zh-CN"/>
              <a:t>&lt;/div&gt;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033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个浮动的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</a:p>
        </p:txBody>
      </p:sp>
      <p:pic>
        <p:nvPicPr>
          <p:cNvPr id="911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19225"/>
            <a:ext cx="8280400" cy="3959225"/>
          </a:xfrm>
          <a:noFill/>
        </p:spPr>
      </p:pic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320925" y="583247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5.1  </a:t>
            </a:r>
            <a:r>
              <a:rPr lang="zh-CN" altLang="en-US" sz="2400" b="1"/>
              <a:t>设置第</a:t>
            </a:r>
            <a:r>
              <a:rPr lang="en-US" altLang="zh-CN" sz="2400" b="1"/>
              <a:t>1</a:t>
            </a:r>
            <a:r>
              <a:rPr lang="zh-CN" altLang="en-US" sz="2400" b="1"/>
              <a:t>个</a:t>
            </a:r>
            <a:r>
              <a:rPr lang="en-US" altLang="zh-CN" sz="2400" b="1"/>
              <a:t>div</a:t>
            </a:r>
            <a:r>
              <a:rPr lang="zh-CN" altLang="en-US" sz="2400" b="1"/>
              <a:t>浮动时的效果</a:t>
            </a:r>
          </a:p>
        </p:txBody>
      </p:sp>
    </p:spTree>
    <p:extLst>
      <p:ext uri="{BB962C8B-B14F-4D97-AF65-F5344CB8AC3E}">
        <p14:creationId xmlns:p14="http://schemas.microsoft.com/office/powerpoint/2010/main" val="13390481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个浮动的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</a:p>
        </p:txBody>
      </p:sp>
      <p:pic>
        <p:nvPicPr>
          <p:cNvPr id="921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450975"/>
            <a:ext cx="7272338" cy="4354513"/>
          </a:xfrm>
          <a:noFill/>
        </p:spPr>
      </p:pic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301875" y="6067425"/>
            <a:ext cx="489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5.2  </a:t>
            </a:r>
            <a:r>
              <a:rPr lang="zh-CN" altLang="en-US" sz="2400" b="1"/>
              <a:t>设置前两个</a:t>
            </a:r>
            <a:r>
              <a:rPr lang="en-US" altLang="zh-CN" sz="2400" b="1"/>
              <a:t>div</a:t>
            </a:r>
            <a:r>
              <a:rPr lang="zh-CN" altLang="en-US" sz="2400" b="1"/>
              <a:t>浮动时的效果</a:t>
            </a:r>
          </a:p>
        </p:txBody>
      </p:sp>
    </p:spTree>
    <p:extLst>
      <p:ext uri="{BB962C8B-B14F-4D97-AF65-F5344CB8AC3E}">
        <p14:creationId xmlns:p14="http://schemas.microsoft.com/office/powerpoint/2010/main" val="15988181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.son1{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		float:left; /* </a:t>
            </a:r>
            <a:r>
              <a:rPr lang="zh-CN" altLang="en-US"/>
              <a:t>这里设置</a:t>
            </a:r>
            <a:r>
              <a:rPr lang="en-US" altLang="zh-CN"/>
              <a:t>son1</a:t>
            </a:r>
            <a:r>
              <a:rPr lang="zh-CN" altLang="en-US"/>
              <a:t>的浮动方式*</a:t>
            </a:r>
            <a:r>
              <a:rPr lang="en-US" altLang="zh-CN"/>
              <a:t>/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.son2{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		float:left; /* </a:t>
            </a:r>
            <a:r>
              <a:rPr lang="zh-CN" altLang="en-US"/>
              <a:t>这里设置</a:t>
            </a:r>
            <a:r>
              <a:rPr lang="en-US" altLang="zh-CN"/>
              <a:t>son1</a:t>
            </a:r>
            <a:r>
              <a:rPr lang="zh-CN" altLang="en-US"/>
              <a:t>的浮动方式*</a:t>
            </a:r>
            <a:r>
              <a:rPr lang="en-US" altLang="zh-CN"/>
              <a:t>/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.son3{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		/* </a:t>
            </a:r>
            <a:r>
              <a:rPr lang="zh-CN" altLang="en-US"/>
              <a:t>这里设置</a:t>
            </a:r>
            <a:r>
              <a:rPr lang="en-US" altLang="zh-CN"/>
              <a:t>son1</a:t>
            </a:r>
            <a:r>
              <a:rPr lang="zh-CN" altLang="en-US"/>
              <a:t>的浮动方式*</a:t>
            </a:r>
            <a:r>
              <a:rPr lang="en-US" altLang="zh-CN"/>
              <a:t>/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4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rebuchet MS" panose="020B0603020202020204" pitchFamily="34" charset="0"/>
              </a:rPr>
              <a:t>结构、表现和行为</a:t>
            </a:r>
          </a:p>
        </p:txBody>
      </p:sp>
      <p:graphicFrame>
        <p:nvGraphicFramePr>
          <p:cNvPr id="1617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22365"/>
              </p:ext>
            </p:extLst>
          </p:nvPr>
        </p:nvGraphicFramePr>
        <p:xfrm>
          <a:off x="1259632" y="1412776"/>
          <a:ext cx="6892747" cy="5153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Visio" r:id="rId4" imgW="6274613" imgH="4692701" progId="Visio.Drawing.11">
                  <p:embed/>
                </p:oleObj>
              </mc:Choice>
              <mc:Fallback>
                <p:oleObj name="Visio" r:id="rId4" imgW="6274613" imgH="4692701" progId="Visio.Drawing.11">
                  <p:embed/>
                  <p:pic>
                    <p:nvPicPr>
                      <p:cNvPr id="161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6"/>
                        <a:ext cx="6892747" cy="5153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249725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个浮动的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</a:p>
        </p:txBody>
      </p:sp>
      <p:pic>
        <p:nvPicPr>
          <p:cNvPr id="942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4425" y="1412875"/>
            <a:ext cx="6913563" cy="4240213"/>
          </a:xfrm>
          <a:noFill/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392363" y="583247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图</a:t>
            </a:r>
            <a:r>
              <a:rPr lang="en-US" altLang="zh-CN" sz="2400" b="1"/>
              <a:t>5.3  </a:t>
            </a:r>
            <a:r>
              <a:rPr lang="zh-CN" altLang="en-US" sz="2400" b="1"/>
              <a:t>设置第</a:t>
            </a:r>
            <a:r>
              <a:rPr lang="en-US" altLang="zh-CN" sz="2400" b="1"/>
              <a:t>3</a:t>
            </a:r>
            <a:r>
              <a:rPr lang="zh-CN" altLang="en-US" sz="2400" b="1"/>
              <a:t>个</a:t>
            </a:r>
            <a:r>
              <a:rPr lang="en-US" altLang="zh-CN" sz="2400" b="1"/>
              <a:t>div</a:t>
            </a:r>
            <a:r>
              <a:rPr lang="zh-CN" altLang="en-US" sz="2400" b="1"/>
              <a:t>浮动时的效果</a:t>
            </a:r>
          </a:p>
        </p:txBody>
      </p:sp>
    </p:spTree>
    <p:extLst>
      <p:ext uri="{BB962C8B-B14F-4D97-AF65-F5344CB8AC3E}">
        <p14:creationId xmlns:p14="http://schemas.microsoft.com/office/powerpoint/2010/main" val="36092862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改变浮动的方向</a:t>
            </a:r>
          </a:p>
        </p:txBody>
      </p:sp>
      <p:pic>
        <p:nvPicPr>
          <p:cNvPr id="952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268413"/>
            <a:ext cx="6408738" cy="4462462"/>
          </a:xfrm>
          <a:noFill/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555875" y="5876925"/>
            <a:ext cx="465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</a:t>
            </a:r>
            <a:r>
              <a:rPr lang="zh-CN" altLang="en-US" sz="2400" b="1"/>
              <a:t>图</a:t>
            </a:r>
            <a:r>
              <a:rPr lang="en-US" altLang="zh-CN" sz="2400" b="1"/>
              <a:t>5.4  </a:t>
            </a:r>
            <a:r>
              <a:rPr lang="zh-CN" altLang="en-US" sz="2400" b="1"/>
              <a:t>改变浮动方向后的效果   </a:t>
            </a:r>
          </a:p>
        </p:txBody>
      </p:sp>
    </p:spTree>
    <p:extLst>
      <p:ext uri="{BB962C8B-B14F-4D97-AF65-F5344CB8AC3E}">
        <p14:creationId xmlns:p14="http://schemas.microsoft.com/office/powerpoint/2010/main" val="8626154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782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再次改变浮动的方向</a:t>
            </a:r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268413"/>
            <a:ext cx="6337300" cy="4413250"/>
          </a:xfrm>
          <a:noFill/>
        </p:spPr>
      </p:pic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843213" y="5876925"/>
            <a:ext cx="405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5.5  </a:t>
            </a:r>
            <a:r>
              <a:rPr lang="zh-CN" altLang="en-US" sz="2400" b="1"/>
              <a:t>交换</a:t>
            </a:r>
            <a:r>
              <a:rPr lang="en-US" altLang="zh-CN" sz="2400" b="1"/>
              <a:t>div</a:t>
            </a:r>
            <a:r>
              <a:rPr lang="zh-CN" altLang="en-US" sz="2400" b="1"/>
              <a:t>位置时的效果 </a:t>
            </a:r>
          </a:p>
        </p:txBody>
      </p:sp>
    </p:spTree>
    <p:extLst>
      <p:ext uri="{BB962C8B-B14F-4D97-AF65-F5344CB8AC3E}">
        <p14:creationId xmlns:p14="http://schemas.microsoft.com/office/powerpoint/2010/main" val="13625084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6994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属性清除浮动的影响</a:t>
            </a:r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16063"/>
            <a:ext cx="4500563" cy="3913187"/>
          </a:xfrm>
          <a:noFill/>
        </p:spPr>
      </p:pic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124075" y="6021388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</a:t>
            </a:r>
            <a:r>
              <a:rPr lang="zh-CN" altLang="en-US" sz="2400" b="1"/>
              <a:t>图</a:t>
            </a:r>
            <a:r>
              <a:rPr lang="en-US" altLang="zh-CN" sz="2400" b="1"/>
              <a:t>5.5  </a:t>
            </a:r>
            <a:r>
              <a:rPr lang="zh-CN" altLang="en-US" sz="2400" b="1"/>
              <a:t>设置浮动后文字环绕的效果 </a:t>
            </a:r>
          </a:p>
        </p:txBody>
      </p:sp>
      <p:sp>
        <p:nvSpPr>
          <p:cNvPr id="97285" name="矩形 5"/>
          <p:cNvSpPr>
            <a:spLocks noChangeArrowheads="1"/>
          </p:cNvSpPr>
          <p:nvPr/>
        </p:nvSpPr>
        <p:spPr bwMode="auto">
          <a:xfrm>
            <a:off x="4572000" y="3000375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.father p{</a:t>
            </a:r>
          </a:p>
          <a:p>
            <a:pPr eaLnBrk="1" hangingPunct="1"/>
            <a:r>
              <a:rPr lang="en-US" altLang="zh-CN"/>
              <a:t>	border:1px dashed #111111;</a:t>
            </a:r>
          </a:p>
          <a:p>
            <a:pPr eaLnBrk="1" hangingPunct="1"/>
            <a:r>
              <a:rPr lang="en-US" altLang="zh-CN"/>
              <a:t>	background-color:#ff90ba;</a:t>
            </a:r>
          </a:p>
          <a:p>
            <a:pPr eaLnBrk="1" hangingPunct="1"/>
            <a:r>
              <a:rPr lang="en-US" altLang="zh-CN"/>
              <a:t>		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442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Clear:left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清除左浮动的影响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47148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矩形 4"/>
          <p:cNvSpPr>
            <a:spLocks noChangeArrowheads="1"/>
          </p:cNvSpPr>
          <p:nvPr/>
        </p:nvSpPr>
        <p:spPr bwMode="auto">
          <a:xfrm>
            <a:off x="4786313" y="2643188"/>
            <a:ext cx="43576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.father p{</a:t>
            </a:r>
          </a:p>
          <a:p>
            <a:pPr eaLnBrk="1" hangingPunct="1"/>
            <a:r>
              <a:rPr lang="en-US" altLang="zh-CN"/>
              <a:t>	border:1px dashed #111111;</a:t>
            </a:r>
          </a:p>
          <a:p>
            <a:pPr eaLnBrk="1" hangingPunct="1"/>
            <a:r>
              <a:rPr lang="en-US" altLang="zh-CN"/>
              <a:t>	background-color:#ff90ba;</a:t>
            </a:r>
          </a:p>
          <a:p>
            <a:pPr eaLnBrk="1" hangingPunct="1"/>
            <a:r>
              <a:rPr lang="en-US" altLang="zh-CN"/>
              <a:t>	clear:left;</a:t>
            </a:r>
          </a:p>
          <a:p>
            <a:pPr eaLnBrk="1" hangingPunct="1"/>
            <a:r>
              <a:rPr lang="en-US" altLang="zh-CN"/>
              <a:t>	}</a:t>
            </a:r>
            <a:endParaRPr lang="zh-CN" altLang="en-US"/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2051050" y="6021388"/>
            <a:ext cx="523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5.6  </a:t>
            </a:r>
            <a:r>
              <a:rPr lang="zh-CN" altLang="en-US" sz="2400" b="1"/>
              <a:t>清除浮动对左侧影响后的效果</a:t>
            </a:r>
          </a:p>
        </p:txBody>
      </p:sp>
    </p:spTree>
    <p:extLst>
      <p:ext uri="{BB962C8B-B14F-4D97-AF65-F5344CB8AC3E}">
        <p14:creationId xmlns:p14="http://schemas.microsoft.com/office/powerpoint/2010/main" val="789385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Clear:right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清除右浮动的影响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051050" y="6021388"/>
            <a:ext cx="528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5.7  </a:t>
            </a:r>
            <a:r>
              <a:rPr lang="zh-CN" altLang="en-US" sz="2400" b="1"/>
              <a:t>清除浮动对右侧影响后的效果</a:t>
            </a:r>
          </a:p>
        </p:txBody>
      </p:sp>
      <p:sp>
        <p:nvSpPr>
          <p:cNvPr id="99332" name="矩形 4"/>
          <p:cNvSpPr>
            <a:spLocks noChangeArrowheads="1"/>
          </p:cNvSpPr>
          <p:nvPr/>
        </p:nvSpPr>
        <p:spPr bwMode="auto">
          <a:xfrm>
            <a:off x="5000625" y="2143125"/>
            <a:ext cx="4000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.father p{</a:t>
            </a:r>
          </a:p>
          <a:p>
            <a:pPr eaLnBrk="1" hangingPunct="1"/>
            <a:r>
              <a:rPr lang="en-US" altLang="zh-CN"/>
              <a:t>	border:1px dashed #111111;</a:t>
            </a:r>
          </a:p>
          <a:p>
            <a:pPr eaLnBrk="1" hangingPunct="1"/>
            <a:r>
              <a:rPr lang="en-US" altLang="zh-CN"/>
              <a:t>	background-color:#ff90ba;</a:t>
            </a:r>
          </a:p>
          <a:p>
            <a:pPr eaLnBrk="1" hangingPunct="1"/>
            <a:r>
              <a:rPr lang="en-US" altLang="zh-CN"/>
              <a:t>	clear:right;</a:t>
            </a:r>
          </a:p>
          <a:p>
            <a:pPr eaLnBrk="1" hangingPunct="1"/>
            <a:r>
              <a:rPr lang="en-US" altLang="zh-CN"/>
              <a:t>	}</a:t>
            </a:r>
            <a:endParaRPr lang="zh-CN" altLang="en-US"/>
          </a:p>
        </p:txBody>
      </p:sp>
      <p:pic>
        <p:nvPicPr>
          <p:cNvPr id="9933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00188"/>
            <a:ext cx="4500563" cy="4238625"/>
          </a:xfrm>
          <a:noFill/>
        </p:spPr>
      </p:pic>
    </p:spTree>
    <p:extLst>
      <p:ext uri="{BB962C8B-B14F-4D97-AF65-F5344CB8AC3E}">
        <p14:creationId xmlns:p14="http://schemas.microsoft.com/office/powerpoint/2010/main" val="9939622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>
          <a:xfrm>
            <a:off x="500063" y="2714625"/>
            <a:ext cx="8229600" cy="1143000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重新思考</a:t>
            </a:r>
          </a:p>
        </p:txBody>
      </p:sp>
    </p:spTree>
    <p:extLst>
      <p:ext uri="{BB962C8B-B14F-4D97-AF65-F5344CB8AC3E}">
        <p14:creationId xmlns:p14="http://schemas.microsoft.com/office/powerpoint/2010/main" val="29522019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矩形 41"/>
          <p:cNvSpPr>
            <a:spLocks noChangeArrowheads="1"/>
          </p:cNvSpPr>
          <p:nvPr/>
        </p:nvSpPr>
        <p:spPr bwMode="auto">
          <a:xfrm>
            <a:off x="4437037" y="1536682"/>
            <a:ext cx="4572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mainContent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float:left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width:540px;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eaLnBrk="1" hangingPunct="1"/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sideBar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float:right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width:186px;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margin-right:10px;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margin-top:20px;</a:t>
            </a:r>
          </a:p>
          <a:p>
            <a:pPr eaLnBrk="1" hangingPunct="1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01379" name="组合 46"/>
          <p:cNvGrpSpPr>
            <a:grpSpLocks/>
          </p:cNvGrpSpPr>
          <p:nvPr/>
        </p:nvGrpSpPr>
        <p:grpSpPr bwMode="auto">
          <a:xfrm>
            <a:off x="71438" y="141288"/>
            <a:ext cx="4164012" cy="3143250"/>
            <a:chOff x="71406" y="141504"/>
            <a:chExt cx="4164210" cy="3142800"/>
          </a:xfrm>
        </p:grpSpPr>
        <p:grpSp>
          <p:nvGrpSpPr>
            <p:cNvPr id="101393" name="组合 3"/>
            <p:cNvGrpSpPr>
              <a:grpSpLocks noChangeAspect="1"/>
            </p:cNvGrpSpPr>
            <p:nvPr/>
          </p:nvGrpSpPr>
          <p:grpSpPr bwMode="auto">
            <a:xfrm>
              <a:off x="71406" y="141504"/>
              <a:ext cx="4164210" cy="3142800"/>
              <a:chOff x="571500" y="285750"/>
              <a:chExt cx="8358188" cy="621506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71500" y="285750"/>
                <a:ext cx="8358188" cy="6215063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01397" name="Group 39"/>
              <p:cNvGrpSpPr>
                <a:grpSpLocks/>
              </p:cNvGrpSpPr>
              <p:nvPr/>
            </p:nvGrpSpPr>
            <p:grpSpPr bwMode="auto">
              <a:xfrm>
                <a:off x="971550" y="692150"/>
                <a:ext cx="7632700" cy="2570163"/>
                <a:chOff x="585" y="405"/>
                <a:chExt cx="3330" cy="1619"/>
              </a:xfrm>
            </p:grpSpPr>
            <p:sp>
              <p:nvSpPr>
                <p:cNvPr id="21" name="矩形 2"/>
                <p:cNvSpPr/>
                <p:nvPr/>
              </p:nvSpPr>
              <p:spPr>
                <a:xfrm>
                  <a:off x="587" y="400"/>
                  <a:ext cx="3330" cy="16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0" name="矩形 4"/>
                <p:cNvSpPr/>
                <p:nvPr/>
              </p:nvSpPr>
              <p:spPr bwMode="auto">
                <a:xfrm>
                  <a:off x="676" y="626"/>
                  <a:ext cx="3149" cy="3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8" name="矩形 4"/>
                <p:cNvSpPr/>
                <p:nvPr/>
              </p:nvSpPr>
              <p:spPr bwMode="auto">
                <a:xfrm>
                  <a:off x="683" y="1066"/>
                  <a:ext cx="3152" cy="3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4"/>
                <p:cNvSpPr/>
                <p:nvPr/>
              </p:nvSpPr>
              <p:spPr bwMode="auto">
                <a:xfrm>
                  <a:off x="683" y="1525"/>
                  <a:ext cx="3152" cy="3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1398" name="Group 38"/>
              <p:cNvGrpSpPr>
                <a:grpSpLocks/>
              </p:cNvGrpSpPr>
              <p:nvPr/>
            </p:nvGrpSpPr>
            <p:grpSpPr bwMode="auto">
              <a:xfrm>
                <a:off x="971550" y="3500438"/>
                <a:ext cx="7632700" cy="2570162"/>
                <a:chOff x="593" y="2115"/>
                <a:chExt cx="3330" cy="1619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95" y="2115"/>
                  <a:ext cx="3330" cy="1619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9" name="矩形 9"/>
                <p:cNvSpPr/>
                <p:nvPr/>
              </p:nvSpPr>
              <p:spPr bwMode="auto">
                <a:xfrm>
                  <a:off x="684" y="2340"/>
                  <a:ext cx="3149" cy="36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7" name="矩形 9"/>
                <p:cNvSpPr/>
                <p:nvPr/>
              </p:nvSpPr>
              <p:spPr bwMode="auto">
                <a:xfrm>
                  <a:off x="684" y="2795"/>
                  <a:ext cx="3149" cy="36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" name="矩形 9"/>
                <p:cNvSpPr/>
                <p:nvPr/>
              </p:nvSpPr>
              <p:spPr bwMode="auto">
                <a:xfrm>
                  <a:off x="684" y="3250"/>
                  <a:ext cx="3149" cy="36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01394" name="TextBox 42"/>
            <p:cNvSpPr txBox="1">
              <a:spLocks noChangeArrowheads="1"/>
            </p:cNvSpPr>
            <p:nvPr/>
          </p:nvSpPr>
          <p:spPr bwMode="auto">
            <a:xfrm>
              <a:off x="214282" y="285728"/>
              <a:ext cx="11430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mainContent</a:t>
              </a:r>
              <a:endParaRPr lang="zh-CN" altLang="en-US" sz="1200"/>
            </a:p>
          </p:txBody>
        </p:sp>
        <p:sp>
          <p:nvSpPr>
            <p:cNvPr id="101395" name="TextBox 44"/>
            <p:cNvSpPr txBox="1">
              <a:spLocks noChangeArrowheads="1"/>
            </p:cNvSpPr>
            <p:nvPr/>
          </p:nvSpPr>
          <p:spPr bwMode="auto">
            <a:xfrm>
              <a:off x="214282" y="1714488"/>
              <a:ext cx="7143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sideBar</a:t>
              </a:r>
              <a:endParaRPr lang="zh-CN" altLang="en-US" sz="1200"/>
            </a:p>
          </p:txBody>
        </p:sp>
      </p:grpSp>
      <p:grpSp>
        <p:nvGrpSpPr>
          <p:cNvPr id="101380" name="组合 47"/>
          <p:cNvGrpSpPr>
            <a:grpSpLocks/>
          </p:cNvGrpSpPr>
          <p:nvPr/>
        </p:nvGrpSpPr>
        <p:grpSpPr bwMode="auto">
          <a:xfrm>
            <a:off x="0" y="3500438"/>
            <a:ext cx="4227513" cy="3143250"/>
            <a:chOff x="-32" y="3500461"/>
            <a:chExt cx="4227128" cy="3143249"/>
          </a:xfrm>
        </p:grpSpPr>
        <p:grpSp>
          <p:nvGrpSpPr>
            <p:cNvPr id="101381" name="组合 21"/>
            <p:cNvGrpSpPr>
              <a:grpSpLocks/>
            </p:cNvGrpSpPr>
            <p:nvPr/>
          </p:nvGrpSpPr>
          <p:grpSpPr bwMode="auto">
            <a:xfrm>
              <a:off x="-32" y="3500461"/>
              <a:ext cx="4227128" cy="3143249"/>
              <a:chOff x="428596" y="285728"/>
              <a:chExt cx="8358246" cy="621510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28596" y="285728"/>
                <a:ext cx="8358246" cy="621510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86403" y="643567"/>
                <a:ext cx="5285499" cy="54994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216280" y="643567"/>
                <a:ext cx="2426183" cy="54994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27644" y="1001407"/>
                <a:ext cx="5003020" cy="13560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27644" y="4356935"/>
                <a:ext cx="5003020" cy="15726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27644" y="2570878"/>
                <a:ext cx="5003020" cy="157260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357521" y="1070464"/>
                <a:ext cx="2143702" cy="13591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357521" y="2749797"/>
                <a:ext cx="2143702" cy="135916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357521" y="4429132"/>
                <a:ext cx="2143702" cy="135602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01382" name="TextBox 43"/>
            <p:cNvSpPr txBox="1">
              <a:spLocks noChangeArrowheads="1"/>
            </p:cNvSpPr>
            <p:nvPr/>
          </p:nvSpPr>
          <p:spPr bwMode="auto">
            <a:xfrm>
              <a:off x="142844" y="3643314"/>
              <a:ext cx="11430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mainContent</a:t>
              </a:r>
              <a:endParaRPr lang="zh-CN" altLang="en-US" sz="1200"/>
            </a:p>
          </p:txBody>
        </p:sp>
        <p:sp>
          <p:nvSpPr>
            <p:cNvPr id="101383" name="TextBox 45"/>
            <p:cNvSpPr txBox="1">
              <a:spLocks noChangeArrowheads="1"/>
            </p:cNvSpPr>
            <p:nvPr/>
          </p:nvSpPr>
          <p:spPr bwMode="auto">
            <a:xfrm>
              <a:off x="2857488" y="3643314"/>
              <a:ext cx="7143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sideBar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6231063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428625" y="2928938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再细节思考这个页面</a:t>
            </a:r>
            <a:r>
              <a:rPr lang="en-US" altLang="zh-CN" dirty="0">
                <a:solidFill>
                  <a:schemeClr val="tx2"/>
                </a:solidFill>
              </a:rPr>
              <a:t>DIV</a:t>
            </a:r>
            <a:r>
              <a:rPr lang="zh-CN" altLang="en-US" dirty="0">
                <a:solidFill>
                  <a:schemeClr val="tx2"/>
                </a:solidFill>
              </a:rPr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1552849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图片 1" descr="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0"/>
            <a:ext cx="768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30460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1114A01PWBG">
  <a:themeElements>
    <a:clrScheme name="自定义 1">
      <a:dk1>
        <a:srgbClr val="7F7F7F"/>
      </a:dk1>
      <a:lt1>
        <a:sysClr val="window" lastClr="FFFFFF"/>
      </a:lt1>
      <a:dk2>
        <a:srgbClr val="35322F"/>
      </a:dk2>
      <a:lt2>
        <a:srgbClr val="E3DED1"/>
      </a:lt2>
      <a:accent1>
        <a:srgbClr val="1C546B"/>
      </a:accent1>
      <a:accent2>
        <a:srgbClr val="5990B5"/>
      </a:accent2>
      <a:accent3>
        <a:srgbClr val="616B95"/>
      </a:accent3>
      <a:accent4>
        <a:srgbClr val="B6AC88"/>
      </a:accent4>
      <a:accent5>
        <a:srgbClr val="A9A747"/>
      </a:accent5>
      <a:accent6>
        <a:srgbClr val="DDA811"/>
      </a:accent6>
      <a:hlink>
        <a:srgbClr val="96608E"/>
      </a:hlink>
      <a:folHlink>
        <a:srgbClr val="2B953D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A000220141204A06PPBG</Template>
  <TotalTime>1435</TotalTime>
  <Words>4323</Words>
  <Application>Microsoft Office PowerPoint</Application>
  <PresentationFormat>全屏显示(4:3)</PresentationFormat>
  <Paragraphs>694</Paragraphs>
  <Slides>120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41" baseType="lpstr">
      <vt:lpstr>方正书宋简体</vt:lpstr>
      <vt:lpstr>仿宋_GB2312</vt:lpstr>
      <vt:lpstr>黑体</vt:lpstr>
      <vt:lpstr>华文楷体</vt:lpstr>
      <vt:lpstr>华文新魏</vt:lpstr>
      <vt:lpstr>华文中宋</vt:lpstr>
      <vt:lpstr>宋体</vt:lpstr>
      <vt:lpstr>微软雅黑</vt:lpstr>
      <vt:lpstr>幼圆</vt:lpstr>
      <vt:lpstr>Arial</vt:lpstr>
      <vt:lpstr>Arial Black</vt:lpstr>
      <vt:lpstr>Consolas</vt:lpstr>
      <vt:lpstr>Franklin Gothic Book</vt:lpstr>
      <vt:lpstr>Palatino Linotype</vt:lpstr>
      <vt:lpstr>Times New Roman</vt:lpstr>
      <vt:lpstr>Trebuchet MS</vt:lpstr>
      <vt:lpstr>Wingdings</vt:lpstr>
      <vt:lpstr>Wingdings 2</vt:lpstr>
      <vt:lpstr>A000120141114A01PWBG</vt:lpstr>
      <vt:lpstr>Visio</vt:lpstr>
      <vt:lpstr>Picture</vt:lpstr>
      <vt:lpstr>Web技术及应用开发实践</vt:lpstr>
      <vt:lpstr>CSS样式表</vt:lpstr>
      <vt:lpstr>CSS(Cascading Style Sheets)简介</vt:lpstr>
      <vt:lpstr>一、CSS+DIV是Web标准的体现</vt:lpstr>
      <vt:lpstr>Web标准的定义</vt:lpstr>
      <vt:lpstr> </vt:lpstr>
      <vt:lpstr> </vt:lpstr>
      <vt:lpstr> “Web标准”概述</vt:lpstr>
      <vt:lpstr>结构、表现和行为</vt:lpstr>
      <vt:lpstr>为什么要使用Web标准</vt:lpstr>
      <vt:lpstr>CSS定义及相关特性</vt:lpstr>
      <vt:lpstr> </vt:lpstr>
      <vt:lpstr> </vt:lpstr>
      <vt:lpstr>在HTML中使用CSS的方法</vt:lpstr>
      <vt:lpstr>内嵌样式(Inline Style)</vt:lpstr>
      <vt:lpstr>内部样式表(Internal Style Sheet)</vt:lpstr>
      <vt:lpstr>外部样式表(External Style Sheet)</vt:lpstr>
      <vt:lpstr>02-08.css文件</vt:lpstr>
      <vt:lpstr>构造CSS规则</vt:lpstr>
      <vt:lpstr>构造CSS规则</vt:lpstr>
      <vt:lpstr>构造CSS规则</vt:lpstr>
      <vt:lpstr>基本CSS选择器</vt:lpstr>
      <vt:lpstr>元素选择器</vt:lpstr>
      <vt:lpstr>类别选择器(自定义）</vt:lpstr>
      <vt:lpstr>写一个自定义样式：分别定义段落1、2字体的颜色和大小</vt:lpstr>
      <vt:lpstr> </vt:lpstr>
      <vt:lpstr> </vt:lpstr>
      <vt:lpstr>2.3 ID选择器</vt:lpstr>
      <vt:lpstr>PowerPoint 演示文稿</vt:lpstr>
      <vt:lpstr> </vt:lpstr>
      <vt:lpstr>复合选择器</vt:lpstr>
      <vt:lpstr>1.选择器分组 (并集选择器)</vt:lpstr>
      <vt:lpstr> </vt:lpstr>
      <vt:lpstr> </vt:lpstr>
      <vt:lpstr>2.后代选择器 (交集选择器,包含选择器)</vt:lpstr>
      <vt:lpstr> </vt:lpstr>
      <vt:lpstr> </vt:lpstr>
      <vt:lpstr> </vt:lpstr>
      <vt:lpstr>3. CSS 伪类 (Pseudo-classes)</vt:lpstr>
      <vt:lpstr> </vt:lpstr>
      <vt:lpstr>三、文字、图像、背景CSS定义（对比、书写）</vt:lpstr>
      <vt:lpstr>常用文字CSS控制</vt:lpstr>
      <vt:lpstr>常用文字CSS控制</vt:lpstr>
      <vt:lpstr>常用图像的CSS控制</vt:lpstr>
      <vt:lpstr>用CSS设置背景样式</vt:lpstr>
      <vt:lpstr>CSS+DIV设计中注意的问题</vt:lpstr>
      <vt:lpstr>糟糕的代码和优秀的代码*</vt:lpstr>
      <vt:lpstr>ID和Class*</vt:lpstr>
      <vt:lpstr> DIV+CSS盒子模型 </vt:lpstr>
      <vt:lpstr>PowerPoint 演示文稿</vt:lpstr>
      <vt:lpstr>4.4 盒子之间的关系</vt:lpstr>
      <vt:lpstr>2．DOM树(Document Object Model)文档对象模型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4.4.3 标准文档流</vt:lpstr>
      <vt:lpstr>标准文档流</vt:lpstr>
      <vt:lpstr>换个角度看网页</vt:lpstr>
      <vt:lpstr>PowerPoint 演示文稿</vt:lpstr>
      <vt:lpstr>PowerPoint 演示文稿</vt:lpstr>
      <vt:lpstr>PowerPoint 演示文稿</vt:lpstr>
      <vt:lpstr>“盒子”与“模型” </vt:lpstr>
      <vt:lpstr>盒子思想</vt:lpstr>
      <vt:lpstr>4.6  盒子在标准流中的定位原则</vt:lpstr>
      <vt:lpstr>4.6  盒子在标准流中的定位原则</vt:lpstr>
      <vt:lpstr>4.6  盒子在标准流中的定位原则</vt:lpstr>
      <vt:lpstr>4.7  margin属性可以设置为负值</vt:lpstr>
      <vt:lpstr>研究什么</vt:lpstr>
      <vt:lpstr>4.2 长度单位</vt:lpstr>
      <vt:lpstr>4.3 边框</vt:lpstr>
      <vt:lpstr>边框border\内距padding\间距margin</vt:lpstr>
      <vt:lpstr>不同个属性意思</vt:lpstr>
      <vt:lpstr>后面要用到的浮动和定位属性</vt:lpstr>
      <vt:lpstr>分析一个实例</vt:lpstr>
      <vt:lpstr> </vt:lpstr>
      <vt:lpstr> </vt:lpstr>
      <vt:lpstr>PowerPoint 演示文稿</vt:lpstr>
      <vt:lpstr>PowerPoint 演示文稿</vt:lpstr>
      <vt:lpstr>原因</vt:lpstr>
      <vt:lpstr>5.1  盒子的浮动</vt:lpstr>
      <vt:lpstr>思考下面代码</vt:lpstr>
      <vt:lpstr>PowerPoint 演示文稿</vt:lpstr>
      <vt:lpstr>PowerPoint 演示文稿</vt:lpstr>
      <vt:lpstr>设置第1个浮动的div</vt:lpstr>
      <vt:lpstr>设置第2个浮动的div</vt:lpstr>
      <vt:lpstr>PowerPoint 演示文稿</vt:lpstr>
      <vt:lpstr>设置第3个浮动的div</vt:lpstr>
      <vt:lpstr>改变浮动的方向</vt:lpstr>
      <vt:lpstr>再次改变浮动的方向 </vt:lpstr>
      <vt:lpstr>使用clear属性清除浮动的影响</vt:lpstr>
      <vt:lpstr>Clear:left清除左浮动的影响</vt:lpstr>
      <vt:lpstr>Clear:right清除右浮动的影响</vt:lpstr>
      <vt:lpstr>重新思考</vt:lpstr>
      <vt:lpstr>PowerPoint 演示文稿</vt:lpstr>
      <vt:lpstr>再细节思考这个页面DIV布局</vt:lpstr>
      <vt:lpstr>PowerPoint 演示文稿</vt:lpstr>
      <vt:lpstr>盒子的定位</vt:lpstr>
      <vt:lpstr>盒子的定位</vt:lpstr>
      <vt:lpstr>盒子的定位</vt:lpstr>
      <vt:lpstr>5.2.1  静态定位</vt:lpstr>
      <vt:lpstr>5.2.2  相对定位</vt:lpstr>
      <vt:lpstr> </vt:lpstr>
      <vt:lpstr>2．两个子块的情况 </vt:lpstr>
      <vt:lpstr> </vt:lpstr>
      <vt:lpstr>两条关于“相对定位”的定位原则</vt:lpstr>
      <vt:lpstr> </vt:lpstr>
      <vt:lpstr> </vt:lpstr>
      <vt:lpstr>5.2.3  绝对定位</vt:lpstr>
      <vt:lpstr> </vt:lpstr>
      <vt:lpstr> </vt:lpstr>
      <vt:lpstr> </vt:lpstr>
      <vt:lpstr> </vt:lpstr>
      <vt:lpstr> </vt:lpstr>
      <vt:lpstr>Flex 布局</vt:lpstr>
      <vt:lpstr>Flex 布局</vt:lpstr>
      <vt:lpstr>Flex 布局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zq</dc:creator>
  <cp:lastModifiedBy>Zhenli He</cp:lastModifiedBy>
  <cp:revision>251</cp:revision>
  <dcterms:created xsi:type="dcterms:W3CDTF">2006-03-02T12:06:54Z</dcterms:created>
  <dcterms:modified xsi:type="dcterms:W3CDTF">2018-03-28T16:33:30Z</dcterms:modified>
</cp:coreProperties>
</file>